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75"/>
  </p:notesMasterIdLst>
  <p:sldIdLst>
    <p:sldId id="256"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8FB4BCD2-1544-45A9-B5C9-2541BE2C04F0}">
  <a:tblStyle styleId="{8FB4BCD2-1544-45A9-B5C9-2541BE2C04F0}"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72" y="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‹N°›</a:t>
            </a:fld>
            <a:endParaRPr lang="fr-F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30654872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48" name="Shape 6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67" name="Shape 6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98" name="Shape 6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38" name="Shape 7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63" name="Shape 7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799" name="Shape 7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18" name="Shape 8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53" name="Shape 8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69" name="Shape 8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886" name="Shape 8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05" name="Shape 9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Shape 9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18" name="Shape 9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35" name="Shape 9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50" name="Shape 9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67" name="Shape 9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82" name="Shape 9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Shape 9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993" name="Shape 9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08" name="Shape 10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Shape 10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23" name="Shape 10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39" name="Shape 10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Shape 10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56" name="Shape 10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Shape 10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75" name="Shape 10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Shape 10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092" name="Shape 10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Shape 1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04" name="Shape 1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Shape 1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18" name="Shape 1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34" name="Shape 1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Shape 1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49" name="Shape 1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Shape 1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63" name="Shape 1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Shape 1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76" name="Shape 1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Shape 1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84" name="Shape 1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Shape 1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13" name="Shape 1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Shape 1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39" name="Shape 1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Shape 1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62" name="Shape 1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Shape 1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88" name="Shape 1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Shape 1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06" name="Shape 1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Shape 1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18" name="Shape 1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Shape 13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37" name="Shape 1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Shape 13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55" name="Shape 1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Shape 14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44" name="Shape 1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Shape 15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23" name="Shape 15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Shape 15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36" name="Shape 15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Shape 15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55" name="Shape 15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Shape 1561"/>
          <p:cNvSpPr txBox="1"/>
          <p:nvPr/>
        </p:nvSpPr>
        <p:spPr>
          <a:xfrm>
            <a:off x="1143000" y="685800"/>
            <a:ext cx="4572000" cy="3429000"/>
          </a:xfrm>
          <a:prstGeom prst="rect">
            <a:avLst/>
          </a:prstGeom>
          <a:solidFill>
            <a:srgbClr val="FFFFFF"/>
          </a:solidFill>
          <a:ln w="9525" cap="flat" cmpd="sng">
            <a:solidFill>
              <a:srgbClr val="000000"/>
            </a:solidFill>
            <a:prstDash val="solid"/>
            <a:miter/>
            <a:headEnd type="none" w="med" len="med"/>
            <a:tailEnd type="none" w="med" len="med"/>
          </a:ln>
        </p:spPr>
        <p:txBody>
          <a:bodyPr lIns="84400" tIns="42200" rIns="84400" bIns="422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Calibri"/>
              <a:ea typeface="Calibri"/>
              <a:cs typeface="Calibri"/>
              <a:sym typeface="Calibri"/>
            </a:endParaRPr>
          </a:p>
        </p:txBody>
      </p:sp>
      <p:sp>
        <p:nvSpPr>
          <p:cNvPr id="1562" name="Shape 1562"/>
          <p:cNvSpPr txBox="1">
            <a:spLocks noGrp="1"/>
          </p:cNvSpPr>
          <p:nvPr>
            <p:ph type="body" idx="1"/>
          </p:nvPr>
        </p:nvSpPr>
        <p:spPr>
          <a:xfrm>
            <a:off x="685800" y="4344987"/>
            <a:ext cx="5478600" cy="4113299"/>
          </a:xfrm>
          <a:prstGeom prst="rect">
            <a:avLst/>
          </a:prstGeom>
          <a:noFill/>
          <a:ln>
            <a:noFill/>
          </a:ln>
        </p:spPr>
        <p:txBody>
          <a:bodyPr lIns="91425" tIns="45700" rIns="91425" bIns="45700" anchor="ctr" anchorCtr="0">
            <a:noAutofit/>
          </a:bodyPr>
          <a:lstStyle/>
          <a:p>
            <a:pPr marL="0" lvl="0" indent="0" algn="l" rtl="0">
              <a:spcBef>
                <a:spcPts val="0"/>
              </a:spcBef>
              <a:buSzPct val="25000"/>
              <a:buNone/>
            </a:pPr>
            <a:endParaRPr/>
          </a:p>
        </p:txBody>
      </p:sp>
      <p:sp>
        <p:nvSpPr>
          <p:cNvPr id="1563" name="Shape 1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Shape 15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75" name="Shape 1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Shape 15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83" name="Shape 1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Shape 15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90" name="Shape 15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Shape 16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614" name="Shape 16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Shape 16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641" name="Shape 16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Shape 16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659" name="Shape 16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Shape 16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674" name="Shape 16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lvl="0" indent="0" algn="ctr" rtl="0">
              <a:spcBef>
                <a:spcPts val="640"/>
              </a:spcBef>
              <a:spcAft>
                <a:spcPts val="0"/>
              </a:spcAft>
              <a:buClr>
                <a:srgbClr val="888888"/>
              </a:buClr>
              <a:buNone/>
              <a:defRPr>
                <a:solidFill>
                  <a:srgbClr val="888888"/>
                </a:solidFill>
              </a:defRPr>
            </a:lvl1pPr>
            <a:lvl2pPr marL="457200" lvl="1" indent="0" algn="ctr" rtl="0">
              <a:spcBef>
                <a:spcPts val="560"/>
              </a:spcBef>
              <a:spcAft>
                <a:spcPts val="0"/>
              </a:spcAft>
              <a:buClr>
                <a:srgbClr val="888888"/>
              </a:buClr>
              <a:buNone/>
              <a:defRPr>
                <a:solidFill>
                  <a:srgbClr val="888888"/>
                </a:solidFill>
              </a:defRPr>
            </a:lvl2pPr>
            <a:lvl3pPr marL="914400" lvl="2" indent="0" algn="ctr" rtl="0">
              <a:spcBef>
                <a:spcPts val="480"/>
              </a:spcBef>
              <a:spcAft>
                <a:spcPts val="0"/>
              </a:spcAft>
              <a:buClr>
                <a:srgbClr val="888888"/>
              </a:buClr>
              <a:buNone/>
              <a:defRPr>
                <a:solidFill>
                  <a:srgbClr val="888888"/>
                </a:solidFill>
              </a:defRPr>
            </a:lvl3pPr>
            <a:lvl4pPr marL="1371600" lvl="3" indent="0" algn="ctr" rtl="0">
              <a:spcBef>
                <a:spcPts val="400"/>
              </a:spcBef>
              <a:spcAft>
                <a:spcPts val="0"/>
              </a:spcAft>
              <a:buClr>
                <a:srgbClr val="888888"/>
              </a:buClr>
              <a:buNone/>
              <a:defRPr>
                <a:solidFill>
                  <a:srgbClr val="888888"/>
                </a:solidFill>
              </a:defRPr>
            </a:lvl4pPr>
            <a:lvl5pPr marL="1828800" lvl="4" indent="0" algn="ctr" rtl="0">
              <a:spcBef>
                <a:spcPts val="400"/>
              </a:spcBef>
              <a:spcAft>
                <a:spcPts val="0"/>
              </a:spcAft>
              <a:buClr>
                <a:srgbClr val="888888"/>
              </a:buClr>
              <a:buNone/>
              <a:defRPr>
                <a:solidFill>
                  <a:srgbClr val="888888"/>
                </a:solidFill>
              </a:defRPr>
            </a:lvl5pPr>
            <a:lvl6pPr marL="2286000" lvl="5" indent="0" algn="ctr" rtl="0">
              <a:spcBef>
                <a:spcPts val="400"/>
              </a:spcBef>
              <a:buClr>
                <a:srgbClr val="888888"/>
              </a:buClr>
              <a:buNone/>
              <a:defRPr>
                <a:solidFill>
                  <a:srgbClr val="888888"/>
                </a:solidFill>
              </a:defRPr>
            </a:lvl6pPr>
            <a:lvl7pPr marL="2743200" lvl="6" indent="0" algn="ctr" rtl="0">
              <a:spcBef>
                <a:spcPts val="400"/>
              </a:spcBef>
              <a:buClr>
                <a:srgbClr val="888888"/>
              </a:buClr>
              <a:buNone/>
              <a:defRPr>
                <a:solidFill>
                  <a:srgbClr val="888888"/>
                </a:solidFill>
              </a:defRPr>
            </a:lvl7pPr>
            <a:lvl8pPr marL="3200400" lvl="7" indent="0" algn="ctr" rtl="0">
              <a:spcBef>
                <a:spcPts val="400"/>
              </a:spcBef>
              <a:buClr>
                <a:srgbClr val="888888"/>
              </a:buClr>
              <a:buNone/>
              <a:defRPr>
                <a:solidFill>
                  <a:srgbClr val="888888"/>
                </a:solidFill>
              </a:defRPr>
            </a:lvl8pPr>
            <a:lvl9pPr marL="3657600" lvl="8" indent="0" algn="ctr" rtl="0">
              <a:spcBef>
                <a:spcPts val="400"/>
              </a:spcBef>
              <a:buClr>
                <a:srgbClr val="888888"/>
              </a:buClr>
              <a:buNone/>
              <a:defRPr>
                <a:solidFill>
                  <a:srgbClr val="888888"/>
                </a:solidFill>
              </a:defRPr>
            </a:lvl9pPr>
          </a:lstStyle>
          <a:p>
            <a:endParaRPr/>
          </a:p>
        </p:txBody>
      </p:sp>
      <p:sp>
        <p:nvSpPr>
          <p:cNvPr id="18" name="Shape 1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9" name="Shape 1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20" name="Shape 2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strike="noStrike" cap="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71" name="Shape 71"/>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lvl="0" indent="0" algn="l" rtl="0">
              <a:spcBef>
                <a:spcPts val="480"/>
              </a:spcBef>
              <a:spcAft>
                <a:spcPts val="0"/>
              </a:spcAft>
              <a:buClr>
                <a:schemeClr val="dk1"/>
              </a:buClr>
              <a:buNone/>
              <a:defRPr sz="2400" b="1"/>
            </a:lvl1pPr>
            <a:lvl2pPr marL="457200" lvl="1" indent="0" algn="l" rtl="0">
              <a:spcBef>
                <a:spcPts val="400"/>
              </a:spcBef>
              <a:spcAft>
                <a:spcPts val="0"/>
              </a:spcAft>
              <a:buClr>
                <a:schemeClr val="dk1"/>
              </a:buClr>
              <a:buNone/>
              <a:defRPr sz="2000" b="1"/>
            </a:lvl2pPr>
            <a:lvl3pPr marL="914400" lvl="2" indent="0" algn="l" rtl="0">
              <a:spcBef>
                <a:spcPts val="360"/>
              </a:spcBef>
              <a:spcAft>
                <a:spcPts val="0"/>
              </a:spcAft>
              <a:buClr>
                <a:schemeClr val="dk1"/>
              </a:buClr>
              <a:buNone/>
              <a:defRPr sz="1800" b="1"/>
            </a:lvl3pPr>
            <a:lvl4pPr marL="1371600" lvl="3" indent="0" algn="l" rtl="0">
              <a:spcBef>
                <a:spcPts val="320"/>
              </a:spcBef>
              <a:spcAft>
                <a:spcPts val="0"/>
              </a:spcAft>
              <a:buClr>
                <a:schemeClr val="dk1"/>
              </a:buClr>
              <a:buNone/>
              <a:defRPr sz="1600" b="1"/>
            </a:lvl4pPr>
            <a:lvl5pPr marL="1828800" lvl="4" indent="0" algn="l" rtl="0">
              <a:spcBef>
                <a:spcPts val="320"/>
              </a:spcBef>
              <a:spcAft>
                <a:spcPts val="0"/>
              </a:spcAft>
              <a:buClr>
                <a:schemeClr val="dk1"/>
              </a:buClr>
              <a:buNone/>
              <a:defRPr sz="1600" b="1"/>
            </a:lvl5pPr>
            <a:lvl6pPr marL="2286000" lvl="5" indent="0" algn="l" rtl="0">
              <a:spcBef>
                <a:spcPts val="320"/>
              </a:spcBef>
              <a:buClr>
                <a:schemeClr val="dk1"/>
              </a:buClr>
              <a:buNone/>
              <a:defRPr sz="1600" b="1"/>
            </a:lvl6pPr>
            <a:lvl7pPr marL="2743200" lvl="6" indent="0" algn="l" rtl="0">
              <a:spcBef>
                <a:spcPts val="320"/>
              </a:spcBef>
              <a:buClr>
                <a:schemeClr val="dk1"/>
              </a:buClr>
              <a:buNone/>
              <a:defRPr sz="1600" b="1"/>
            </a:lvl7pPr>
            <a:lvl8pPr marL="3200400" lvl="7" indent="0" algn="l" rtl="0">
              <a:spcBef>
                <a:spcPts val="320"/>
              </a:spcBef>
              <a:buClr>
                <a:schemeClr val="dk1"/>
              </a:buClr>
              <a:buNone/>
              <a:defRPr sz="1600" b="1"/>
            </a:lvl8pPr>
            <a:lvl9pPr marL="3657600" lvl="8" indent="0" algn="l" rtl="0">
              <a:spcBef>
                <a:spcPts val="320"/>
              </a:spcBef>
              <a:buClr>
                <a:schemeClr val="dk1"/>
              </a:buClr>
              <a:buNone/>
              <a:defRPr sz="1600" b="1"/>
            </a:lvl9pPr>
          </a:lstStyle>
          <a:p>
            <a:endParaRPr/>
          </a:p>
        </p:txBody>
      </p:sp>
      <p:sp>
        <p:nvSpPr>
          <p:cNvPr id="72" name="Shape 72"/>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lvl="0" indent="-190500" algn="l" rtl="0">
              <a:spcBef>
                <a:spcPts val="480"/>
              </a:spcBef>
              <a:spcAft>
                <a:spcPts val="0"/>
              </a:spcAft>
              <a:buClr>
                <a:schemeClr val="dk1"/>
              </a:buClr>
              <a:buSzPct val="100000"/>
              <a:defRPr sz="2400"/>
            </a:lvl1pPr>
            <a:lvl2pPr marL="742950" lvl="1" indent="-158750" algn="l" rtl="0">
              <a:spcBef>
                <a:spcPts val="400"/>
              </a:spcBef>
              <a:spcAft>
                <a:spcPts val="0"/>
              </a:spcAft>
              <a:buClr>
                <a:schemeClr val="dk1"/>
              </a:buClr>
              <a:buSzPct val="100000"/>
              <a:defRPr sz="2000"/>
            </a:lvl2pPr>
            <a:lvl3pPr marL="1143000" lvl="2" indent="-114300" algn="l" rtl="0">
              <a:spcBef>
                <a:spcPts val="360"/>
              </a:spcBef>
              <a:spcAft>
                <a:spcPts val="0"/>
              </a:spcAft>
              <a:buClr>
                <a:schemeClr val="dk1"/>
              </a:buClr>
              <a:buSzPct val="100000"/>
              <a:defRPr sz="1800"/>
            </a:lvl3pPr>
            <a:lvl4pPr marL="1600200" lvl="3" indent="-127000" algn="l" rtl="0">
              <a:spcBef>
                <a:spcPts val="320"/>
              </a:spcBef>
              <a:spcAft>
                <a:spcPts val="0"/>
              </a:spcAft>
              <a:buClr>
                <a:schemeClr val="dk1"/>
              </a:buClr>
              <a:buSzPct val="100000"/>
              <a:defRPr sz="1600"/>
            </a:lvl4pPr>
            <a:lvl5pPr marL="2057400" lvl="4" indent="-127000" algn="l" rtl="0">
              <a:spcBef>
                <a:spcPts val="320"/>
              </a:spcBef>
              <a:spcAft>
                <a:spcPts val="0"/>
              </a:spcAft>
              <a:buClr>
                <a:schemeClr val="dk1"/>
              </a:buClr>
              <a:buSzPct val="100000"/>
              <a:defRPr sz="1600"/>
            </a:lvl5pPr>
            <a:lvl6pPr marL="2514600" lvl="5" indent="-127000" algn="l" rtl="0">
              <a:spcBef>
                <a:spcPts val="320"/>
              </a:spcBef>
              <a:buClr>
                <a:schemeClr val="dk1"/>
              </a:buClr>
              <a:buSzPct val="100000"/>
              <a:defRPr sz="1600"/>
            </a:lvl6pPr>
            <a:lvl7pPr marL="2971800" lvl="6" indent="-127000" algn="l" rtl="0">
              <a:spcBef>
                <a:spcPts val="320"/>
              </a:spcBef>
              <a:buClr>
                <a:schemeClr val="dk1"/>
              </a:buClr>
              <a:buSzPct val="100000"/>
              <a:defRPr sz="1600"/>
            </a:lvl7pPr>
            <a:lvl8pPr marL="3429000" lvl="7" indent="-127000" algn="l" rtl="0">
              <a:spcBef>
                <a:spcPts val="320"/>
              </a:spcBef>
              <a:buClr>
                <a:schemeClr val="dk1"/>
              </a:buClr>
              <a:buSzPct val="100000"/>
              <a:defRPr sz="1600"/>
            </a:lvl8pPr>
            <a:lvl9pPr marL="3886200" lvl="8" indent="-127000" algn="l" rtl="0">
              <a:spcBef>
                <a:spcPts val="320"/>
              </a:spcBef>
              <a:buClr>
                <a:schemeClr val="dk1"/>
              </a:buClr>
              <a:buSzPct val="100000"/>
              <a:defRPr sz="1600"/>
            </a:lvl9pPr>
          </a:lstStyle>
          <a:p>
            <a:endParaRPr/>
          </a:p>
        </p:txBody>
      </p:sp>
      <p:sp>
        <p:nvSpPr>
          <p:cNvPr id="73" name="Shape 73"/>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lvl="0" indent="0" algn="l" rtl="0">
              <a:spcBef>
                <a:spcPts val="480"/>
              </a:spcBef>
              <a:spcAft>
                <a:spcPts val="0"/>
              </a:spcAft>
              <a:buClr>
                <a:schemeClr val="dk1"/>
              </a:buClr>
              <a:buNone/>
              <a:defRPr sz="2400" b="1"/>
            </a:lvl1pPr>
            <a:lvl2pPr marL="457200" lvl="1" indent="0" algn="l" rtl="0">
              <a:spcBef>
                <a:spcPts val="400"/>
              </a:spcBef>
              <a:spcAft>
                <a:spcPts val="0"/>
              </a:spcAft>
              <a:buClr>
                <a:schemeClr val="dk1"/>
              </a:buClr>
              <a:buNone/>
              <a:defRPr sz="2000" b="1"/>
            </a:lvl2pPr>
            <a:lvl3pPr marL="914400" lvl="2" indent="0" algn="l" rtl="0">
              <a:spcBef>
                <a:spcPts val="360"/>
              </a:spcBef>
              <a:spcAft>
                <a:spcPts val="0"/>
              </a:spcAft>
              <a:buClr>
                <a:schemeClr val="dk1"/>
              </a:buClr>
              <a:buNone/>
              <a:defRPr sz="1800" b="1"/>
            </a:lvl3pPr>
            <a:lvl4pPr marL="1371600" lvl="3" indent="0" algn="l" rtl="0">
              <a:spcBef>
                <a:spcPts val="320"/>
              </a:spcBef>
              <a:spcAft>
                <a:spcPts val="0"/>
              </a:spcAft>
              <a:buClr>
                <a:schemeClr val="dk1"/>
              </a:buClr>
              <a:buNone/>
              <a:defRPr sz="1600" b="1"/>
            </a:lvl4pPr>
            <a:lvl5pPr marL="1828800" lvl="4" indent="0" algn="l" rtl="0">
              <a:spcBef>
                <a:spcPts val="320"/>
              </a:spcBef>
              <a:spcAft>
                <a:spcPts val="0"/>
              </a:spcAft>
              <a:buClr>
                <a:schemeClr val="dk1"/>
              </a:buClr>
              <a:buNone/>
              <a:defRPr sz="1600" b="1"/>
            </a:lvl5pPr>
            <a:lvl6pPr marL="2286000" lvl="5" indent="0" algn="l" rtl="0">
              <a:spcBef>
                <a:spcPts val="320"/>
              </a:spcBef>
              <a:buClr>
                <a:schemeClr val="dk1"/>
              </a:buClr>
              <a:buNone/>
              <a:defRPr sz="1600" b="1"/>
            </a:lvl6pPr>
            <a:lvl7pPr marL="2743200" lvl="6" indent="0" algn="l" rtl="0">
              <a:spcBef>
                <a:spcPts val="320"/>
              </a:spcBef>
              <a:buClr>
                <a:schemeClr val="dk1"/>
              </a:buClr>
              <a:buNone/>
              <a:defRPr sz="1600" b="1"/>
            </a:lvl7pPr>
            <a:lvl8pPr marL="3200400" lvl="7" indent="0" algn="l" rtl="0">
              <a:spcBef>
                <a:spcPts val="320"/>
              </a:spcBef>
              <a:buClr>
                <a:schemeClr val="dk1"/>
              </a:buClr>
              <a:buNone/>
              <a:defRPr sz="1600" b="1"/>
            </a:lvl8pPr>
            <a:lvl9pPr marL="3657600" lvl="8" indent="0" algn="l" rtl="0">
              <a:spcBef>
                <a:spcPts val="320"/>
              </a:spcBef>
              <a:buClr>
                <a:schemeClr val="dk1"/>
              </a:buClr>
              <a:buNone/>
              <a:defRPr sz="1600" b="1"/>
            </a:lvl9pPr>
          </a:lstStyle>
          <a:p>
            <a:endParaRPr/>
          </a:p>
        </p:txBody>
      </p:sp>
      <p:sp>
        <p:nvSpPr>
          <p:cNvPr id="74" name="Shape 74"/>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lvl="0" indent="-190500" algn="l" rtl="0">
              <a:spcBef>
                <a:spcPts val="480"/>
              </a:spcBef>
              <a:spcAft>
                <a:spcPts val="0"/>
              </a:spcAft>
              <a:buClr>
                <a:schemeClr val="dk1"/>
              </a:buClr>
              <a:buSzPct val="100000"/>
              <a:defRPr sz="2400"/>
            </a:lvl1pPr>
            <a:lvl2pPr marL="742950" lvl="1" indent="-158750" algn="l" rtl="0">
              <a:spcBef>
                <a:spcPts val="400"/>
              </a:spcBef>
              <a:spcAft>
                <a:spcPts val="0"/>
              </a:spcAft>
              <a:buClr>
                <a:schemeClr val="dk1"/>
              </a:buClr>
              <a:buSzPct val="100000"/>
              <a:defRPr sz="2000"/>
            </a:lvl2pPr>
            <a:lvl3pPr marL="1143000" lvl="2" indent="-114300" algn="l" rtl="0">
              <a:spcBef>
                <a:spcPts val="360"/>
              </a:spcBef>
              <a:spcAft>
                <a:spcPts val="0"/>
              </a:spcAft>
              <a:buClr>
                <a:schemeClr val="dk1"/>
              </a:buClr>
              <a:buSzPct val="100000"/>
              <a:defRPr sz="1800"/>
            </a:lvl3pPr>
            <a:lvl4pPr marL="1600200" lvl="3" indent="-127000" algn="l" rtl="0">
              <a:spcBef>
                <a:spcPts val="320"/>
              </a:spcBef>
              <a:spcAft>
                <a:spcPts val="0"/>
              </a:spcAft>
              <a:buClr>
                <a:schemeClr val="dk1"/>
              </a:buClr>
              <a:buSzPct val="100000"/>
              <a:defRPr sz="1600"/>
            </a:lvl4pPr>
            <a:lvl5pPr marL="2057400" lvl="4" indent="-127000" algn="l" rtl="0">
              <a:spcBef>
                <a:spcPts val="320"/>
              </a:spcBef>
              <a:spcAft>
                <a:spcPts val="0"/>
              </a:spcAft>
              <a:buClr>
                <a:schemeClr val="dk1"/>
              </a:buClr>
              <a:buSzPct val="100000"/>
              <a:defRPr sz="1600"/>
            </a:lvl5pPr>
            <a:lvl6pPr marL="2514600" lvl="5" indent="-127000" algn="l" rtl="0">
              <a:spcBef>
                <a:spcPts val="320"/>
              </a:spcBef>
              <a:buClr>
                <a:schemeClr val="dk1"/>
              </a:buClr>
              <a:buSzPct val="100000"/>
              <a:defRPr sz="1600"/>
            </a:lvl6pPr>
            <a:lvl7pPr marL="2971800" lvl="6" indent="-127000" algn="l" rtl="0">
              <a:spcBef>
                <a:spcPts val="320"/>
              </a:spcBef>
              <a:buClr>
                <a:schemeClr val="dk1"/>
              </a:buClr>
              <a:buSzPct val="100000"/>
              <a:defRPr sz="1600"/>
            </a:lvl7pPr>
            <a:lvl8pPr marL="3429000" lvl="7" indent="-127000" algn="l" rtl="0">
              <a:spcBef>
                <a:spcPts val="320"/>
              </a:spcBef>
              <a:buClr>
                <a:schemeClr val="dk1"/>
              </a:buClr>
              <a:buSzPct val="100000"/>
              <a:defRPr sz="1600"/>
            </a:lvl8pPr>
            <a:lvl9pPr marL="3886200" lvl="8" indent="-127000" algn="l" rtl="0">
              <a:spcBef>
                <a:spcPts val="320"/>
              </a:spcBef>
              <a:buClr>
                <a:schemeClr val="dk1"/>
              </a:buClr>
              <a:buSzPct val="100000"/>
              <a:defRPr sz="1600"/>
            </a:lvl9pPr>
          </a:lstStyle>
          <a:p>
            <a:endParaRPr/>
          </a:p>
        </p:txBody>
      </p:sp>
      <p:sp>
        <p:nvSpPr>
          <p:cNvPr id="75" name="Shape 7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6" name="Shape 7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77" name="Shape 7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lvl="0" indent="0" algn="l" rtl="0">
              <a:spcBef>
                <a:spcPts val="0"/>
              </a:spcBef>
              <a:spcAft>
                <a:spcPts val="0"/>
              </a:spcAft>
              <a:buNone/>
              <a:defRPr sz="4000" b="1" cap="none"/>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80" name="Shape 80"/>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lvl="0" indent="0" algn="l" rtl="0">
              <a:spcBef>
                <a:spcPts val="400"/>
              </a:spcBef>
              <a:spcAft>
                <a:spcPts val="0"/>
              </a:spcAft>
              <a:buClr>
                <a:srgbClr val="888888"/>
              </a:buClr>
              <a:buNone/>
              <a:defRPr sz="2000">
                <a:solidFill>
                  <a:srgbClr val="888888"/>
                </a:solidFill>
              </a:defRPr>
            </a:lvl1pPr>
            <a:lvl2pPr marL="457200" lvl="1" indent="0" algn="l" rtl="0">
              <a:spcBef>
                <a:spcPts val="360"/>
              </a:spcBef>
              <a:spcAft>
                <a:spcPts val="0"/>
              </a:spcAft>
              <a:buClr>
                <a:srgbClr val="888888"/>
              </a:buClr>
              <a:buNone/>
              <a:defRPr sz="1800">
                <a:solidFill>
                  <a:srgbClr val="888888"/>
                </a:solidFill>
              </a:defRPr>
            </a:lvl2pPr>
            <a:lvl3pPr marL="914400" lvl="2" indent="0" algn="l" rtl="0">
              <a:spcBef>
                <a:spcPts val="320"/>
              </a:spcBef>
              <a:spcAft>
                <a:spcPts val="0"/>
              </a:spcAft>
              <a:buClr>
                <a:srgbClr val="888888"/>
              </a:buClr>
              <a:buNone/>
              <a:defRPr sz="1600">
                <a:solidFill>
                  <a:srgbClr val="888888"/>
                </a:solidFill>
              </a:defRPr>
            </a:lvl3pPr>
            <a:lvl4pPr marL="1371600" lvl="3" indent="0" algn="l" rtl="0">
              <a:spcBef>
                <a:spcPts val="280"/>
              </a:spcBef>
              <a:spcAft>
                <a:spcPts val="0"/>
              </a:spcAft>
              <a:buClr>
                <a:srgbClr val="888888"/>
              </a:buClr>
              <a:buNone/>
              <a:defRPr sz="1400">
                <a:solidFill>
                  <a:srgbClr val="888888"/>
                </a:solidFill>
              </a:defRPr>
            </a:lvl4pPr>
            <a:lvl5pPr marL="1828800" lvl="4" indent="0" algn="l" rtl="0">
              <a:spcBef>
                <a:spcPts val="280"/>
              </a:spcBef>
              <a:spcAft>
                <a:spcPts val="0"/>
              </a:spcAft>
              <a:buClr>
                <a:srgbClr val="888888"/>
              </a:buClr>
              <a:buNone/>
              <a:defRPr sz="1400">
                <a:solidFill>
                  <a:srgbClr val="888888"/>
                </a:solidFill>
              </a:defRPr>
            </a:lvl5pPr>
            <a:lvl6pPr marL="2286000" lvl="5" indent="0" algn="l" rtl="0">
              <a:spcBef>
                <a:spcPts val="280"/>
              </a:spcBef>
              <a:buClr>
                <a:srgbClr val="888888"/>
              </a:buClr>
              <a:buNone/>
              <a:defRPr sz="1400">
                <a:solidFill>
                  <a:srgbClr val="888888"/>
                </a:solidFill>
              </a:defRPr>
            </a:lvl6pPr>
            <a:lvl7pPr marL="2743200" lvl="6" indent="0" algn="l" rtl="0">
              <a:spcBef>
                <a:spcPts val="280"/>
              </a:spcBef>
              <a:buClr>
                <a:srgbClr val="888888"/>
              </a:buClr>
              <a:buNone/>
              <a:defRPr sz="1400">
                <a:solidFill>
                  <a:srgbClr val="888888"/>
                </a:solidFill>
              </a:defRPr>
            </a:lvl7pPr>
            <a:lvl8pPr marL="3200400" lvl="7" indent="0" algn="l" rtl="0">
              <a:spcBef>
                <a:spcPts val="280"/>
              </a:spcBef>
              <a:buClr>
                <a:srgbClr val="888888"/>
              </a:buClr>
              <a:buNone/>
              <a:defRPr sz="1400">
                <a:solidFill>
                  <a:srgbClr val="888888"/>
                </a:solidFill>
              </a:defRPr>
            </a:lvl8pPr>
            <a:lvl9pPr marL="3657600" lvl="8" indent="0" algn="l" rtl="0">
              <a:spcBef>
                <a:spcPts val="280"/>
              </a:spcBef>
              <a:buClr>
                <a:srgbClr val="888888"/>
              </a:buClr>
              <a:buNone/>
              <a:defRPr sz="1400">
                <a:solidFill>
                  <a:srgbClr val="888888"/>
                </a:solidFill>
              </a:defRPr>
            </a:lvl9pPr>
          </a:lstStyle>
          <a:p>
            <a:endParaRPr/>
          </a:p>
        </p:txBody>
      </p:sp>
      <p:sp>
        <p:nvSpPr>
          <p:cNvPr id="81" name="Shape 8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82" name="Shape 8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83" name="Shape 8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457200" y="274638"/>
            <a:ext cx="8229600" cy="5851500"/>
          </a:xfrm>
          <a:prstGeom prst="rect">
            <a:avLst/>
          </a:prstGeom>
          <a:noFill/>
          <a:ln>
            <a:noFill/>
          </a:ln>
        </p:spPr>
        <p:txBody>
          <a:bodyPr lIns="91425" tIns="91425" rIns="91425" bIns="91425" anchor="t" anchorCtr="0"/>
          <a:lstStyle>
            <a:lvl1pPr marL="342900" lvl="0" indent="-228600" algn="l" rtl="0">
              <a:spcBef>
                <a:spcPts val="360"/>
              </a:spcBef>
              <a:spcAft>
                <a:spcPts val="0"/>
              </a:spcAft>
              <a:buClr>
                <a:schemeClr val="dk1"/>
              </a:buClr>
              <a:defRPr/>
            </a:lvl1pPr>
            <a:lvl2pPr marL="742950" lvl="1" indent="-171450" algn="l" rtl="0">
              <a:spcBef>
                <a:spcPts val="360"/>
              </a:spcBef>
              <a:spcAft>
                <a:spcPts val="0"/>
              </a:spcAft>
              <a:buClr>
                <a:schemeClr val="dk1"/>
              </a:buClr>
              <a:defRPr/>
            </a:lvl2pPr>
            <a:lvl3pPr marL="1143000" lvl="2" indent="-114300" algn="l" rtl="0">
              <a:spcBef>
                <a:spcPts val="360"/>
              </a:spcBef>
              <a:spcAft>
                <a:spcPts val="0"/>
              </a:spcAft>
              <a:buClr>
                <a:schemeClr val="dk1"/>
              </a:buClr>
              <a:defRPr/>
            </a:lvl3pPr>
            <a:lvl4pPr marL="1600200" lvl="3" indent="-114300" algn="l" rtl="0">
              <a:spcBef>
                <a:spcPts val="360"/>
              </a:spcBef>
              <a:spcAft>
                <a:spcPts val="0"/>
              </a:spcAft>
              <a:buClr>
                <a:schemeClr val="dk1"/>
              </a:buClr>
              <a:defRPr/>
            </a:lvl4pPr>
            <a:lvl5pPr marL="2057400" lvl="4" indent="-114300" algn="l" rtl="0">
              <a:spcBef>
                <a:spcPts val="360"/>
              </a:spcBef>
              <a:spcAft>
                <a:spcPts val="0"/>
              </a:spcAft>
              <a:buClr>
                <a:schemeClr val="dk1"/>
              </a:buClr>
              <a:defRPr/>
            </a:lvl5pPr>
            <a:lvl6pPr marL="2514600" lvl="5" indent="-114300" algn="l" rtl="0">
              <a:spcBef>
                <a:spcPts val="360"/>
              </a:spcBef>
              <a:buClr>
                <a:schemeClr val="dk1"/>
              </a:buClr>
              <a:defRPr/>
            </a:lvl6pPr>
            <a:lvl7pPr marL="2971800" lvl="6" indent="-114300" algn="l" rtl="0">
              <a:spcBef>
                <a:spcPts val="360"/>
              </a:spcBef>
              <a:buClr>
                <a:schemeClr val="dk1"/>
              </a:buClr>
              <a:defRPr/>
            </a:lvl7pPr>
            <a:lvl8pPr marL="3429000" lvl="7" indent="-114300" algn="l" rtl="0">
              <a:spcBef>
                <a:spcPts val="360"/>
              </a:spcBef>
              <a:buClr>
                <a:schemeClr val="dk1"/>
              </a:buClr>
              <a:defRPr/>
            </a:lvl8pPr>
            <a:lvl9pPr marL="3886200" lvl="8" indent="-114300" algn="l" rtl="0">
              <a:spcBef>
                <a:spcPts val="360"/>
              </a:spcBef>
              <a:buClr>
                <a:schemeClr val="dk1"/>
              </a:buCl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23" name="Shape 2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24" name="Shape 2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strike="noStrike" cap="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27" name="Shape 2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lvl="0" indent="-228600" algn="l" rtl="0">
              <a:spcBef>
                <a:spcPts val="360"/>
              </a:spcBef>
              <a:spcAft>
                <a:spcPts val="0"/>
              </a:spcAft>
              <a:buClr>
                <a:schemeClr val="dk1"/>
              </a:buClr>
              <a:defRPr/>
            </a:lvl1pPr>
            <a:lvl2pPr marL="742950" lvl="1" indent="-171450" algn="l" rtl="0">
              <a:spcBef>
                <a:spcPts val="360"/>
              </a:spcBef>
              <a:spcAft>
                <a:spcPts val="0"/>
              </a:spcAft>
              <a:buClr>
                <a:schemeClr val="dk1"/>
              </a:buClr>
              <a:defRPr/>
            </a:lvl2pPr>
            <a:lvl3pPr marL="1143000" lvl="2" indent="-114300" algn="l" rtl="0">
              <a:spcBef>
                <a:spcPts val="360"/>
              </a:spcBef>
              <a:spcAft>
                <a:spcPts val="0"/>
              </a:spcAft>
              <a:buClr>
                <a:schemeClr val="dk1"/>
              </a:buClr>
              <a:defRPr/>
            </a:lvl3pPr>
            <a:lvl4pPr marL="1600200" lvl="3" indent="-114300" algn="l" rtl="0">
              <a:spcBef>
                <a:spcPts val="360"/>
              </a:spcBef>
              <a:spcAft>
                <a:spcPts val="0"/>
              </a:spcAft>
              <a:buClr>
                <a:schemeClr val="dk1"/>
              </a:buClr>
              <a:defRPr/>
            </a:lvl4pPr>
            <a:lvl5pPr marL="2057400" lvl="4" indent="-114300" algn="l" rtl="0">
              <a:spcBef>
                <a:spcPts val="360"/>
              </a:spcBef>
              <a:spcAft>
                <a:spcPts val="0"/>
              </a:spcAft>
              <a:buClr>
                <a:schemeClr val="dk1"/>
              </a:buClr>
              <a:defRPr/>
            </a:lvl5pPr>
            <a:lvl6pPr marL="2514600" lvl="5" indent="-114300" algn="l" rtl="0">
              <a:spcBef>
                <a:spcPts val="360"/>
              </a:spcBef>
              <a:buClr>
                <a:schemeClr val="dk1"/>
              </a:buClr>
              <a:defRPr/>
            </a:lvl6pPr>
            <a:lvl7pPr marL="2971800" lvl="6" indent="-114300" algn="l" rtl="0">
              <a:spcBef>
                <a:spcPts val="360"/>
              </a:spcBef>
              <a:buClr>
                <a:schemeClr val="dk1"/>
              </a:buClr>
              <a:defRPr/>
            </a:lvl7pPr>
            <a:lvl8pPr marL="3429000" lvl="7" indent="-114300" algn="l" rtl="0">
              <a:spcBef>
                <a:spcPts val="360"/>
              </a:spcBef>
              <a:buClr>
                <a:schemeClr val="dk1"/>
              </a:buClr>
              <a:defRPr/>
            </a:lvl8pPr>
            <a:lvl9pPr marL="3886200" lvl="8" indent="-114300" algn="l" rtl="0">
              <a:spcBef>
                <a:spcPts val="360"/>
              </a:spcBef>
              <a:buClr>
                <a:schemeClr val="dk1"/>
              </a:buClr>
              <a:defRPr/>
            </a:lvl9pPr>
          </a:lstStyle>
          <a:p>
            <a:endParaRPr/>
          </a:p>
        </p:txBody>
      </p:sp>
      <p:sp>
        <p:nvSpPr>
          <p:cNvPr id="28" name="Shape 2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29" name="Shape 2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30" name="Shape 3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33" name="Shape 33"/>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lvl="0" indent="-165100" algn="l" rtl="0">
              <a:spcBef>
                <a:spcPts val="560"/>
              </a:spcBef>
              <a:spcAft>
                <a:spcPts val="0"/>
              </a:spcAft>
              <a:buClr>
                <a:schemeClr val="dk1"/>
              </a:buClr>
              <a:buSzPct val="100000"/>
              <a:defRPr sz="2800"/>
            </a:lvl1pPr>
            <a:lvl2pPr marL="742950" lvl="1" indent="-133350" algn="l" rtl="0">
              <a:spcBef>
                <a:spcPts val="480"/>
              </a:spcBef>
              <a:spcAft>
                <a:spcPts val="0"/>
              </a:spcAft>
              <a:buClr>
                <a:schemeClr val="dk1"/>
              </a:buClr>
              <a:buSzPct val="100000"/>
              <a:defRPr sz="2400"/>
            </a:lvl2pPr>
            <a:lvl3pPr marL="1143000" lvl="2" indent="-101600" algn="l" rtl="0">
              <a:spcBef>
                <a:spcPts val="400"/>
              </a:spcBef>
              <a:spcAft>
                <a:spcPts val="0"/>
              </a:spcAft>
              <a:buClr>
                <a:schemeClr val="dk1"/>
              </a:buClr>
              <a:buSzPct val="100000"/>
              <a:defRPr sz="2000"/>
            </a:lvl3pPr>
            <a:lvl4pPr marL="1600200" lvl="3" indent="-114300" algn="l" rtl="0">
              <a:spcBef>
                <a:spcPts val="360"/>
              </a:spcBef>
              <a:spcAft>
                <a:spcPts val="0"/>
              </a:spcAft>
              <a:buClr>
                <a:schemeClr val="dk1"/>
              </a:buClr>
              <a:buSzPct val="100000"/>
              <a:defRPr sz="1800"/>
            </a:lvl4pPr>
            <a:lvl5pPr marL="2057400" lvl="4" indent="-114300" algn="l" rtl="0">
              <a:spcBef>
                <a:spcPts val="360"/>
              </a:spcBef>
              <a:spcAft>
                <a:spcPts val="0"/>
              </a:spcAft>
              <a:buClr>
                <a:schemeClr val="dk1"/>
              </a:buClr>
              <a:buSzPct val="100000"/>
              <a:defRPr sz="1800"/>
            </a:lvl5pPr>
            <a:lvl6pPr marL="2514600" lvl="5" indent="-114300" algn="l" rtl="0">
              <a:spcBef>
                <a:spcPts val="360"/>
              </a:spcBef>
              <a:buClr>
                <a:schemeClr val="dk1"/>
              </a:buClr>
              <a:buSzPct val="100000"/>
              <a:defRPr sz="1800"/>
            </a:lvl6pPr>
            <a:lvl7pPr marL="2971800" lvl="6" indent="-114300" algn="l" rtl="0">
              <a:spcBef>
                <a:spcPts val="360"/>
              </a:spcBef>
              <a:buClr>
                <a:schemeClr val="dk1"/>
              </a:buClr>
              <a:buSzPct val="100000"/>
              <a:defRPr sz="1800"/>
            </a:lvl7pPr>
            <a:lvl8pPr marL="3429000" lvl="7" indent="-114300" algn="l" rtl="0">
              <a:spcBef>
                <a:spcPts val="360"/>
              </a:spcBef>
              <a:buClr>
                <a:schemeClr val="dk1"/>
              </a:buClr>
              <a:buSzPct val="100000"/>
              <a:defRPr sz="1800"/>
            </a:lvl8pPr>
            <a:lvl9pPr marL="3886200" lvl="8" indent="-114300" algn="l" rtl="0">
              <a:spcBef>
                <a:spcPts val="360"/>
              </a:spcBef>
              <a:buClr>
                <a:schemeClr val="dk1"/>
              </a:buClr>
              <a:buSzPct val="100000"/>
              <a:defRPr sz="1800"/>
            </a:lvl9pPr>
          </a:lstStyle>
          <a:p>
            <a:endParaRPr/>
          </a:p>
        </p:txBody>
      </p:sp>
      <p:sp>
        <p:nvSpPr>
          <p:cNvPr id="34" name="Shape 34"/>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lvl="0" indent="-165100" algn="l" rtl="0">
              <a:spcBef>
                <a:spcPts val="560"/>
              </a:spcBef>
              <a:spcAft>
                <a:spcPts val="0"/>
              </a:spcAft>
              <a:buClr>
                <a:schemeClr val="dk1"/>
              </a:buClr>
              <a:buSzPct val="100000"/>
              <a:defRPr sz="2800"/>
            </a:lvl1pPr>
            <a:lvl2pPr marL="742950" lvl="1" indent="-133350" algn="l" rtl="0">
              <a:spcBef>
                <a:spcPts val="480"/>
              </a:spcBef>
              <a:spcAft>
                <a:spcPts val="0"/>
              </a:spcAft>
              <a:buClr>
                <a:schemeClr val="dk1"/>
              </a:buClr>
              <a:buSzPct val="100000"/>
              <a:defRPr sz="2400"/>
            </a:lvl2pPr>
            <a:lvl3pPr marL="1143000" lvl="2" indent="-101600" algn="l" rtl="0">
              <a:spcBef>
                <a:spcPts val="400"/>
              </a:spcBef>
              <a:spcAft>
                <a:spcPts val="0"/>
              </a:spcAft>
              <a:buClr>
                <a:schemeClr val="dk1"/>
              </a:buClr>
              <a:buSzPct val="100000"/>
              <a:defRPr sz="2000"/>
            </a:lvl3pPr>
            <a:lvl4pPr marL="1600200" lvl="3" indent="-114300" algn="l" rtl="0">
              <a:spcBef>
                <a:spcPts val="360"/>
              </a:spcBef>
              <a:spcAft>
                <a:spcPts val="0"/>
              </a:spcAft>
              <a:buClr>
                <a:schemeClr val="dk1"/>
              </a:buClr>
              <a:buSzPct val="100000"/>
              <a:defRPr sz="1800"/>
            </a:lvl4pPr>
            <a:lvl5pPr marL="2057400" lvl="4" indent="-114300" algn="l" rtl="0">
              <a:spcBef>
                <a:spcPts val="360"/>
              </a:spcBef>
              <a:spcAft>
                <a:spcPts val="0"/>
              </a:spcAft>
              <a:buClr>
                <a:schemeClr val="dk1"/>
              </a:buClr>
              <a:buSzPct val="100000"/>
              <a:defRPr sz="1800"/>
            </a:lvl5pPr>
            <a:lvl6pPr marL="2514600" lvl="5" indent="-114300" algn="l" rtl="0">
              <a:spcBef>
                <a:spcPts val="360"/>
              </a:spcBef>
              <a:buClr>
                <a:schemeClr val="dk1"/>
              </a:buClr>
              <a:buSzPct val="100000"/>
              <a:defRPr sz="1800"/>
            </a:lvl6pPr>
            <a:lvl7pPr marL="2971800" lvl="6" indent="-114300" algn="l" rtl="0">
              <a:spcBef>
                <a:spcPts val="360"/>
              </a:spcBef>
              <a:buClr>
                <a:schemeClr val="dk1"/>
              </a:buClr>
              <a:buSzPct val="100000"/>
              <a:defRPr sz="1800"/>
            </a:lvl7pPr>
            <a:lvl8pPr marL="3429000" lvl="7" indent="-114300" algn="l" rtl="0">
              <a:spcBef>
                <a:spcPts val="360"/>
              </a:spcBef>
              <a:buClr>
                <a:schemeClr val="dk1"/>
              </a:buClr>
              <a:buSzPct val="100000"/>
              <a:defRPr sz="1800"/>
            </a:lvl8pPr>
            <a:lvl9pPr marL="3886200" lvl="8" indent="-114300" algn="l" rtl="0">
              <a:spcBef>
                <a:spcPts val="360"/>
              </a:spcBef>
              <a:buClr>
                <a:schemeClr val="dk1"/>
              </a:buClr>
              <a:buSzPct val="100000"/>
              <a:defRPr sz="1800"/>
            </a:lvl9pPr>
          </a:lstStyle>
          <a:p>
            <a:endParaRPr/>
          </a:p>
        </p:txBody>
      </p:sp>
      <p:sp>
        <p:nvSpPr>
          <p:cNvPr id="35" name="Shape 3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36" name="Shape 3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37" name="Shape 3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38"/>
        <p:cNvGrpSpPr/>
        <p:nvPr/>
      </p:nvGrpSpPr>
      <p:grpSpPr>
        <a:xfrm>
          <a:off x="0" y="0"/>
          <a:ext cx="0" cy="0"/>
          <a:chOff x="0" y="0"/>
          <a:chExt cx="0" cy="0"/>
        </a:xfrm>
      </p:grpSpPr>
      <p:sp>
        <p:nvSpPr>
          <p:cNvPr id="39" name="Shape 39"/>
          <p:cNvSpPr txBox="1">
            <a:spLocks noGrp="1"/>
          </p:cNvSpPr>
          <p:nvPr>
            <p:ph type="title"/>
          </p:nvPr>
        </p:nvSpPr>
        <p:spPr>
          <a:xfrm rot="5400000">
            <a:off x="4732350" y="2171688"/>
            <a:ext cx="5851500" cy="20574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40" name="Shape 40"/>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lvl="0" indent="-228600" algn="l" rtl="0">
              <a:spcBef>
                <a:spcPts val="360"/>
              </a:spcBef>
              <a:spcAft>
                <a:spcPts val="0"/>
              </a:spcAft>
              <a:buClr>
                <a:schemeClr val="dk1"/>
              </a:buClr>
              <a:defRPr/>
            </a:lvl1pPr>
            <a:lvl2pPr marL="742950" lvl="1" indent="-171450" algn="l" rtl="0">
              <a:spcBef>
                <a:spcPts val="360"/>
              </a:spcBef>
              <a:spcAft>
                <a:spcPts val="0"/>
              </a:spcAft>
              <a:buClr>
                <a:schemeClr val="dk1"/>
              </a:buClr>
              <a:defRPr/>
            </a:lvl2pPr>
            <a:lvl3pPr marL="1143000" lvl="2" indent="-114300" algn="l" rtl="0">
              <a:spcBef>
                <a:spcPts val="360"/>
              </a:spcBef>
              <a:spcAft>
                <a:spcPts val="0"/>
              </a:spcAft>
              <a:buClr>
                <a:schemeClr val="dk1"/>
              </a:buClr>
              <a:defRPr/>
            </a:lvl3pPr>
            <a:lvl4pPr marL="1600200" lvl="3" indent="-114300" algn="l" rtl="0">
              <a:spcBef>
                <a:spcPts val="360"/>
              </a:spcBef>
              <a:spcAft>
                <a:spcPts val="0"/>
              </a:spcAft>
              <a:buClr>
                <a:schemeClr val="dk1"/>
              </a:buClr>
              <a:defRPr/>
            </a:lvl4pPr>
            <a:lvl5pPr marL="2057400" lvl="4" indent="-114300" algn="l" rtl="0">
              <a:spcBef>
                <a:spcPts val="360"/>
              </a:spcBef>
              <a:spcAft>
                <a:spcPts val="0"/>
              </a:spcAft>
              <a:buClr>
                <a:schemeClr val="dk1"/>
              </a:buClr>
              <a:defRPr/>
            </a:lvl5pPr>
            <a:lvl6pPr marL="2514600" lvl="5" indent="-114300" algn="l" rtl="0">
              <a:spcBef>
                <a:spcPts val="360"/>
              </a:spcBef>
              <a:buClr>
                <a:schemeClr val="dk1"/>
              </a:buClr>
              <a:defRPr/>
            </a:lvl6pPr>
            <a:lvl7pPr marL="2971800" lvl="6" indent="-114300" algn="l" rtl="0">
              <a:spcBef>
                <a:spcPts val="360"/>
              </a:spcBef>
              <a:buClr>
                <a:schemeClr val="dk1"/>
              </a:buClr>
              <a:defRPr/>
            </a:lvl7pPr>
            <a:lvl8pPr marL="3429000" lvl="7" indent="-114300" algn="l" rtl="0">
              <a:spcBef>
                <a:spcPts val="360"/>
              </a:spcBef>
              <a:buClr>
                <a:schemeClr val="dk1"/>
              </a:buClr>
              <a:defRPr/>
            </a:lvl8pPr>
            <a:lvl9pPr marL="3886200" lvl="8" indent="-114300" algn="l" rtl="0">
              <a:spcBef>
                <a:spcPts val="360"/>
              </a:spcBef>
              <a:buClr>
                <a:schemeClr val="dk1"/>
              </a:buClr>
              <a:defRPr/>
            </a:lvl9pPr>
          </a:lstStyle>
          <a:p>
            <a:endParaRPr/>
          </a:p>
        </p:txBody>
      </p:sp>
      <p:sp>
        <p:nvSpPr>
          <p:cNvPr id="41" name="Shape 4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42" name="Shape 4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43" name="Shape 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46" name="Shape 46"/>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lvl="0" indent="-228600" algn="l" rtl="0">
              <a:spcBef>
                <a:spcPts val="360"/>
              </a:spcBef>
              <a:spcAft>
                <a:spcPts val="0"/>
              </a:spcAft>
              <a:buClr>
                <a:schemeClr val="dk1"/>
              </a:buClr>
              <a:defRPr/>
            </a:lvl1pPr>
            <a:lvl2pPr marL="742950" lvl="1" indent="-171450" algn="l" rtl="0">
              <a:spcBef>
                <a:spcPts val="360"/>
              </a:spcBef>
              <a:spcAft>
                <a:spcPts val="0"/>
              </a:spcAft>
              <a:buClr>
                <a:schemeClr val="dk1"/>
              </a:buClr>
              <a:defRPr/>
            </a:lvl2pPr>
            <a:lvl3pPr marL="1143000" lvl="2" indent="-114300" algn="l" rtl="0">
              <a:spcBef>
                <a:spcPts val="360"/>
              </a:spcBef>
              <a:spcAft>
                <a:spcPts val="0"/>
              </a:spcAft>
              <a:buClr>
                <a:schemeClr val="dk1"/>
              </a:buClr>
              <a:defRPr/>
            </a:lvl3pPr>
            <a:lvl4pPr marL="1600200" lvl="3" indent="-114300" algn="l" rtl="0">
              <a:spcBef>
                <a:spcPts val="360"/>
              </a:spcBef>
              <a:spcAft>
                <a:spcPts val="0"/>
              </a:spcAft>
              <a:buClr>
                <a:schemeClr val="dk1"/>
              </a:buClr>
              <a:defRPr/>
            </a:lvl4pPr>
            <a:lvl5pPr marL="2057400" lvl="4" indent="-114300" algn="l" rtl="0">
              <a:spcBef>
                <a:spcPts val="360"/>
              </a:spcBef>
              <a:spcAft>
                <a:spcPts val="0"/>
              </a:spcAft>
              <a:buClr>
                <a:schemeClr val="dk1"/>
              </a:buClr>
              <a:defRPr/>
            </a:lvl5pPr>
            <a:lvl6pPr marL="2514600" lvl="5" indent="-114300" algn="l" rtl="0">
              <a:spcBef>
                <a:spcPts val="360"/>
              </a:spcBef>
              <a:buClr>
                <a:schemeClr val="dk1"/>
              </a:buClr>
              <a:defRPr/>
            </a:lvl6pPr>
            <a:lvl7pPr marL="2971800" lvl="6" indent="-114300" algn="l" rtl="0">
              <a:spcBef>
                <a:spcPts val="360"/>
              </a:spcBef>
              <a:buClr>
                <a:schemeClr val="dk1"/>
              </a:buClr>
              <a:defRPr/>
            </a:lvl7pPr>
            <a:lvl8pPr marL="3429000" lvl="7" indent="-114300" algn="l" rtl="0">
              <a:spcBef>
                <a:spcPts val="360"/>
              </a:spcBef>
              <a:buClr>
                <a:schemeClr val="dk1"/>
              </a:buClr>
              <a:defRPr/>
            </a:lvl8pPr>
            <a:lvl9pPr marL="3886200" lvl="8" indent="-114300" algn="l" rtl="0">
              <a:spcBef>
                <a:spcPts val="360"/>
              </a:spcBef>
              <a:buClr>
                <a:schemeClr val="dk1"/>
              </a:buClr>
              <a:defRPr/>
            </a:lvl9pPr>
          </a:lstStyle>
          <a:p>
            <a:endParaRPr/>
          </a:p>
        </p:txBody>
      </p:sp>
      <p:sp>
        <p:nvSpPr>
          <p:cNvPr id="47" name="Shape 4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48" name="Shape 4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49" name="Shape 4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lvl="0" indent="0" algn="l" rtl="0">
              <a:spcBef>
                <a:spcPts val="0"/>
              </a:spcBef>
              <a:spcAft>
                <a:spcPts val="0"/>
              </a:spcAft>
              <a:buNone/>
              <a:defRPr sz="2000" b="1"/>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52" name="Shape 52"/>
          <p:cNvSpPr>
            <a:spLocks noGrp="1"/>
          </p:cNvSpPr>
          <p:nvPr>
            <p:ph type="pic" idx="2"/>
          </p:nvPr>
        </p:nvSpPr>
        <p:spPr>
          <a:xfrm>
            <a:off x="1792288" y="612775"/>
            <a:ext cx="5486400" cy="4114800"/>
          </a:xfrm>
          <a:prstGeom prst="rect">
            <a:avLst/>
          </a:prstGeom>
          <a:noFill/>
          <a:ln>
            <a:noFill/>
          </a:ln>
        </p:spPr>
        <p:txBody>
          <a:bodyPr lIns="91425" tIns="91425" rIns="91425" bIns="91425" anchor="t" anchorCtr="0">
            <a:normAutofit/>
          </a:bodyPr>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1792288" y="5367338"/>
            <a:ext cx="5486400" cy="804900"/>
          </a:xfrm>
          <a:prstGeom prst="rect">
            <a:avLst/>
          </a:prstGeom>
          <a:noFill/>
          <a:ln>
            <a:noFill/>
          </a:ln>
        </p:spPr>
        <p:txBody>
          <a:bodyPr lIns="91425" tIns="91425" rIns="91425" bIns="91425" anchor="t" anchorCtr="0"/>
          <a:lstStyle>
            <a:lvl1pPr marL="0" lvl="0" indent="0" algn="l" rtl="0">
              <a:spcBef>
                <a:spcPts val="280"/>
              </a:spcBef>
              <a:spcAft>
                <a:spcPts val="0"/>
              </a:spcAft>
              <a:buClr>
                <a:schemeClr val="dk1"/>
              </a:buClr>
              <a:buNone/>
              <a:defRPr sz="1400"/>
            </a:lvl1pPr>
            <a:lvl2pPr marL="457200" lvl="1" indent="0" algn="l" rtl="0">
              <a:spcBef>
                <a:spcPts val="240"/>
              </a:spcBef>
              <a:spcAft>
                <a:spcPts val="0"/>
              </a:spcAft>
              <a:buClr>
                <a:schemeClr val="dk1"/>
              </a:buClr>
              <a:buNone/>
              <a:defRPr sz="1200"/>
            </a:lvl2pPr>
            <a:lvl3pPr marL="914400" lvl="2" indent="0" algn="l" rtl="0">
              <a:spcBef>
                <a:spcPts val="200"/>
              </a:spcBef>
              <a:spcAft>
                <a:spcPts val="0"/>
              </a:spcAft>
              <a:buClr>
                <a:schemeClr val="dk1"/>
              </a:buClr>
              <a:buNone/>
              <a:defRPr sz="1000"/>
            </a:lvl3pPr>
            <a:lvl4pPr marL="1371600" lvl="3" indent="0" algn="l" rtl="0">
              <a:spcBef>
                <a:spcPts val="180"/>
              </a:spcBef>
              <a:spcAft>
                <a:spcPts val="0"/>
              </a:spcAft>
              <a:buClr>
                <a:schemeClr val="dk1"/>
              </a:buClr>
              <a:buNone/>
              <a:defRPr sz="900"/>
            </a:lvl4pPr>
            <a:lvl5pPr marL="1828800" lvl="4" indent="0" algn="l" rtl="0">
              <a:spcBef>
                <a:spcPts val="180"/>
              </a:spcBef>
              <a:spcAft>
                <a:spcPts val="0"/>
              </a:spcAft>
              <a:buClr>
                <a:schemeClr val="dk1"/>
              </a:buClr>
              <a:buNone/>
              <a:defRPr sz="900"/>
            </a:lvl5pPr>
            <a:lvl6pPr marL="2286000" lvl="5" indent="0" algn="l" rtl="0">
              <a:spcBef>
                <a:spcPts val="180"/>
              </a:spcBef>
              <a:buClr>
                <a:schemeClr val="dk1"/>
              </a:buClr>
              <a:buNone/>
              <a:defRPr sz="900"/>
            </a:lvl6pPr>
            <a:lvl7pPr marL="2743200" lvl="6" indent="0" algn="l" rtl="0">
              <a:spcBef>
                <a:spcPts val="180"/>
              </a:spcBef>
              <a:buClr>
                <a:schemeClr val="dk1"/>
              </a:buClr>
              <a:buNone/>
              <a:defRPr sz="900"/>
            </a:lvl7pPr>
            <a:lvl8pPr marL="3200400" lvl="7" indent="0" algn="l" rtl="0">
              <a:spcBef>
                <a:spcPts val="180"/>
              </a:spcBef>
              <a:buClr>
                <a:schemeClr val="dk1"/>
              </a:buClr>
              <a:buNone/>
              <a:defRPr sz="900"/>
            </a:lvl8pPr>
            <a:lvl9pPr marL="3657600" lvl="8" indent="0" algn="l" rtl="0">
              <a:spcBef>
                <a:spcPts val="180"/>
              </a:spcBef>
              <a:buClr>
                <a:schemeClr val="dk1"/>
              </a:buClr>
              <a:buNone/>
              <a:defRPr sz="900"/>
            </a:lvl9pPr>
          </a:lstStyle>
          <a:p>
            <a:endParaRPr/>
          </a:p>
        </p:txBody>
      </p:sp>
      <p:sp>
        <p:nvSpPr>
          <p:cNvPr id="54" name="Shape 5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55" name="Shape 5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56" name="Shape 5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400" cy="1162200"/>
          </a:xfrm>
          <a:prstGeom prst="rect">
            <a:avLst/>
          </a:prstGeom>
          <a:noFill/>
          <a:ln>
            <a:noFill/>
          </a:ln>
        </p:spPr>
        <p:txBody>
          <a:bodyPr lIns="91425" tIns="91425" rIns="91425" bIns="91425" anchor="b" anchorCtr="0"/>
          <a:lstStyle>
            <a:lvl1pPr marL="0" lvl="0" indent="0" algn="l" rtl="0">
              <a:spcBef>
                <a:spcPts val="0"/>
              </a:spcBef>
              <a:spcAft>
                <a:spcPts val="0"/>
              </a:spcAft>
              <a:buNone/>
              <a:defRPr sz="2000" b="1"/>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59" name="Shape 59"/>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SzPct val="100000"/>
              <a:defRPr sz="3200"/>
            </a:lvl1pPr>
            <a:lvl2pPr marL="742950" lvl="1" indent="-107950" algn="l" rtl="0">
              <a:spcBef>
                <a:spcPts val="560"/>
              </a:spcBef>
              <a:spcAft>
                <a:spcPts val="0"/>
              </a:spcAft>
              <a:buClr>
                <a:schemeClr val="dk1"/>
              </a:buClr>
              <a:buSzPct val="100000"/>
              <a:defRPr sz="2800"/>
            </a:lvl2pPr>
            <a:lvl3pPr marL="1143000" lvl="2" indent="-76200" algn="l" rtl="0">
              <a:spcBef>
                <a:spcPts val="480"/>
              </a:spcBef>
              <a:spcAft>
                <a:spcPts val="0"/>
              </a:spcAft>
              <a:buClr>
                <a:schemeClr val="dk1"/>
              </a:buClr>
              <a:buSzPct val="100000"/>
              <a:defRPr sz="2400"/>
            </a:lvl3pPr>
            <a:lvl4pPr marL="1600200" lvl="3" indent="-101600" algn="l" rtl="0">
              <a:spcBef>
                <a:spcPts val="400"/>
              </a:spcBef>
              <a:spcAft>
                <a:spcPts val="0"/>
              </a:spcAft>
              <a:buClr>
                <a:schemeClr val="dk1"/>
              </a:buClr>
              <a:buSzPct val="100000"/>
              <a:defRPr sz="2000"/>
            </a:lvl4pPr>
            <a:lvl5pPr marL="2057400" lvl="4" indent="-101600" algn="l" rtl="0">
              <a:spcBef>
                <a:spcPts val="400"/>
              </a:spcBef>
              <a:spcAft>
                <a:spcPts val="0"/>
              </a:spcAft>
              <a:buClr>
                <a:schemeClr val="dk1"/>
              </a:buClr>
              <a:buSzPct val="100000"/>
              <a:defRPr sz="2000"/>
            </a:lvl5pPr>
            <a:lvl6pPr marL="2514600" lvl="5" indent="-101600" algn="l" rtl="0">
              <a:spcBef>
                <a:spcPts val="400"/>
              </a:spcBef>
              <a:buClr>
                <a:schemeClr val="dk1"/>
              </a:buClr>
              <a:buSzPct val="100000"/>
              <a:defRPr sz="2000"/>
            </a:lvl6pPr>
            <a:lvl7pPr marL="2971800" lvl="6" indent="-101600" algn="l" rtl="0">
              <a:spcBef>
                <a:spcPts val="400"/>
              </a:spcBef>
              <a:buClr>
                <a:schemeClr val="dk1"/>
              </a:buClr>
              <a:buSzPct val="100000"/>
              <a:defRPr sz="2000"/>
            </a:lvl7pPr>
            <a:lvl8pPr marL="3429000" lvl="7" indent="-101600" algn="l" rtl="0">
              <a:spcBef>
                <a:spcPts val="400"/>
              </a:spcBef>
              <a:buClr>
                <a:schemeClr val="dk1"/>
              </a:buClr>
              <a:buSzPct val="100000"/>
              <a:defRPr sz="2000"/>
            </a:lvl8pPr>
            <a:lvl9pPr marL="3886200" lvl="8" indent="-101600" algn="l" rtl="0">
              <a:spcBef>
                <a:spcPts val="400"/>
              </a:spcBef>
              <a:buClr>
                <a:schemeClr val="dk1"/>
              </a:buClr>
              <a:buSzPct val="100000"/>
              <a:defRPr sz="2000"/>
            </a:lvl9pPr>
          </a:lstStyle>
          <a:p>
            <a:endParaRPr/>
          </a:p>
        </p:txBody>
      </p:sp>
      <p:sp>
        <p:nvSpPr>
          <p:cNvPr id="60" name="Shape 60"/>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lvl="0" indent="0" algn="l" rtl="0">
              <a:spcBef>
                <a:spcPts val="280"/>
              </a:spcBef>
              <a:spcAft>
                <a:spcPts val="0"/>
              </a:spcAft>
              <a:buClr>
                <a:schemeClr val="dk1"/>
              </a:buClr>
              <a:buNone/>
              <a:defRPr sz="1400"/>
            </a:lvl1pPr>
            <a:lvl2pPr marL="457200" lvl="1" indent="0" algn="l" rtl="0">
              <a:spcBef>
                <a:spcPts val="240"/>
              </a:spcBef>
              <a:spcAft>
                <a:spcPts val="0"/>
              </a:spcAft>
              <a:buClr>
                <a:schemeClr val="dk1"/>
              </a:buClr>
              <a:buNone/>
              <a:defRPr sz="1200"/>
            </a:lvl2pPr>
            <a:lvl3pPr marL="914400" lvl="2" indent="0" algn="l" rtl="0">
              <a:spcBef>
                <a:spcPts val="200"/>
              </a:spcBef>
              <a:spcAft>
                <a:spcPts val="0"/>
              </a:spcAft>
              <a:buClr>
                <a:schemeClr val="dk1"/>
              </a:buClr>
              <a:buNone/>
              <a:defRPr sz="1000"/>
            </a:lvl3pPr>
            <a:lvl4pPr marL="1371600" lvl="3" indent="0" algn="l" rtl="0">
              <a:spcBef>
                <a:spcPts val="180"/>
              </a:spcBef>
              <a:spcAft>
                <a:spcPts val="0"/>
              </a:spcAft>
              <a:buClr>
                <a:schemeClr val="dk1"/>
              </a:buClr>
              <a:buNone/>
              <a:defRPr sz="900"/>
            </a:lvl4pPr>
            <a:lvl5pPr marL="1828800" lvl="4" indent="0" algn="l" rtl="0">
              <a:spcBef>
                <a:spcPts val="180"/>
              </a:spcBef>
              <a:spcAft>
                <a:spcPts val="0"/>
              </a:spcAft>
              <a:buClr>
                <a:schemeClr val="dk1"/>
              </a:buClr>
              <a:buNone/>
              <a:defRPr sz="900"/>
            </a:lvl5pPr>
            <a:lvl6pPr marL="2286000" lvl="5" indent="0" algn="l" rtl="0">
              <a:spcBef>
                <a:spcPts val="180"/>
              </a:spcBef>
              <a:buClr>
                <a:schemeClr val="dk1"/>
              </a:buClr>
              <a:buNone/>
              <a:defRPr sz="900"/>
            </a:lvl6pPr>
            <a:lvl7pPr marL="2743200" lvl="6" indent="0" algn="l" rtl="0">
              <a:spcBef>
                <a:spcPts val="180"/>
              </a:spcBef>
              <a:buClr>
                <a:schemeClr val="dk1"/>
              </a:buClr>
              <a:buNone/>
              <a:defRPr sz="900"/>
            </a:lvl7pPr>
            <a:lvl8pPr marL="3200400" lvl="7" indent="0" algn="l" rtl="0">
              <a:spcBef>
                <a:spcPts val="180"/>
              </a:spcBef>
              <a:buClr>
                <a:schemeClr val="dk1"/>
              </a:buClr>
              <a:buNone/>
              <a:defRPr sz="900"/>
            </a:lvl8pPr>
            <a:lvl9pPr marL="3657600" lvl="8" indent="0" algn="l" rtl="0">
              <a:spcBef>
                <a:spcPts val="180"/>
              </a:spcBef>
              <a:buClr>
                <a:schemeClr val="dk1"/>
              </a:buClr>
              <a:buNone/>
              <a:defRPr sz="900"/>
            </a:lvl9pPr>
          </a:lstStyle>
          <a:p>
            <a:endParaRPr/>
          </a:p>
        </p:txBody>
      </p:sp>
      <p:sp>
        <p:nvSpPr>
          <p:cNvPr id="61" name="Shape 6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2" name="Shape 6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3" name="Shape 6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66" name="Shape 6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7" name="Shape 6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68" name="Shape 6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fr-FR" sz="1200" b="0" i="0" u="none" strike="noStrike" cap="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fr-FR"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jpeg"/><Relationship Id="rId3" Type="http://schemas.openxmlformats.org/officeDocument/2006/relationships/image" Target="../media/image69.png"/><Relationship Id="rId7" Type="http://schemas.openxmlformats.org/officeDocument/2006/relationships/image" Target="../media/image73.jpeg"/><Relationship Id="rId12" Type="http://schemas.openxmlformats.org/officeDocument/2006/relationships/image" Target="../media/image78.jpeg"/><Relationship Id="rId17" Type="http://schemas.openxmlformats.org/officeDocument/2006/relationships/image" Target="../media/image83.jpeg"/><Relationship Id="rId2" Type="http://schemas.openxmlformats.org/officeDocument/2006/relationships/notesSlide" Target="../notesSlides/notesSlide13.xml"/><Relationship Id="rId16" Type="http://schemas.openxmlformats.org/officeDocument/2006/relationships/image" Target="../media/image82.jpeg"/><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77.jpeg"/><Relationship Id="rId5" Type="http://schemas.openxmlformats.org/officeDocument/2006/relationships/image" Target="../media/image71.png"/><Relationship Id="rId15" Type="http://schemas.openxmlformats.org/officeDocument/2006/relationships/image" Target="../media/image81.jpe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 Id="rId14" Type="http://schemas.openxmlformats.org/officeDocument/2006/relationships/image" Target="../media/image80.jpeg"/></Relationships>
</file>

<file path=ppt/slides/_rels/slide1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jpeg"/><Relationship Id="rId7" Type="http://schemas.openxmlformats.org/officeDocument/2006/relationships/image" Target="../media/image9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93.png"/><Relationship Id="rId11" Type="http://schemas.openxmlformats.org/officeDocument/2006/relationships/image" Target="../media/image98.jpeg"/><Relationship Id="rId5" Type="http://schemas.openxmlformats.org/officeDocument/2006/relationships/image" Target="../media/image92.png"/><Relationship Id="rId10" Type="http://schemas.openxmlformats.org/officeDocument/2006/relationships/image" Target="../media/image97.jpeg"/><Relationship Id="rId4" Type="http://schemas.openxmlformats.org/officeDocument/2006/relationships/image" Target="../media/image91.png"/><Relationship Id="rId9" Type="http://schemas.openxmlformats.org/officeDocument/2006/relationships/image" Target="../media/image96.jpeg"/></Relationships>
</file>

<file path=ppt/slides/_rels/slide1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02.png"/><Relationship Id="rId5" Type="http://schemas.openxmlformats.org/officeDocument/2006/relationships/image" Target="../media/image101.jpeg"/><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8.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jpeg"/><Relationship Id="rId3" Type="http://schemas.openxmlformats.org/officeDocument/2006/relationships/image" Target="../media/image106.jpeg"/><Relationship Id="rId7" Type="http://schemas.openxmlformats.org/officeDocument/2006/relationships/image" Target="../media/image110.png"/><Relationship Id="rId12" Type="http://schemas.openxmlformats.org/officeDocument/2006/relationships/image" Target="../media/image11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09.png"/><Relationship Id="rId11" Type="http://schemas.openxmlformats.org/officeDocument/2006/relationships/image" Target="../media/image114.jpe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9.jpeg"/><Relationship Id="rId4" Type="http://schemas.openxmlformats.org/officeDocument/2006/relationships/image" Target="../media/image114.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15.jpeg"/><Relationship Id="rId4" Type="http://schemas.openxmlformats.org/officeDocument/2006/relationships/image" Target="../media/image121.png"/></Relationships>
</file>

<file path=ppt/slides/_rels/slide21.xml.rels><?xml version="1.0" encoding="UTF-8" standalone="yes"?>
<Relationships xmlns="http://schemas.openxmlformats.org/package/2006/relationships"><Relationship Id="rId8" Type="http://schemas.openxmlformats.org/officeDocument/2006/relationships/image" Target="../media/image127.jpeg"/><Relationship Id="rId3" Type="http://schemas.openxmlformats.org/officeDocument/2006/relationships/image" Target="../media/image122.png"/><Relationship Id="rId7" Type="http://schemas.openxmlformats.org/officeDocument/2006/relationships/image" Target="../media/image12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jpeg"/></Relationships>
</file>

<file path=ppt/slides/_rels/slide22.xml.rels><?xml version="1.0" encoding="UTF-8" standalone="yes"?>
<Relationships xmlns="http://schemas.openxmlformats.org/package/2006/relationships"><Relationship Id="rId8" Type="http://schemas.openxmlformats.org/officeDocument/2006/relationships/image" Target="../media/image129.jpeg"/><Relationship Id="rId3" Type="http://schemas.openxmlformats.org/officeDocument/2006/relationships/image" Target="../media/image1.jpeg"/><Relationship Id="rId7" Type="http://schemas.openxmlformats.org/officeDocument/2006/relationships/image" Target="../media/image12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09.png"/><Relationship Id="rId10" Type="http://schemas.openxmlformats.org/officeDocument/2006/relationships/image" Target="../media/image131.jpeg"/><Relationship Id="rId4" Type="http://schemas.openxmlformats.org/officeDocument/2006/relationships/image" Target="../media/image108.png"/><Relationship Id="rId9" Type="http://schemas.openxmlformats.org/officeDocument/2006/relationships/image" Target="../media/image130.jpeg"/></Relationships>
</file>

<file path=ppt/slides/_rels/slide23.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jpe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jpeg"/></Relationships>
</file>

<file path=ppt/slides/_rels/slide24.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2.png"/><Relationship Id="rId4" Type="http://schemas.openxmlformats.org/officeDocument/2006/relationships/image" Target="../media/image1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jpeg"/><Relationship Id="rId4" Type="http://schemas.openxmlformats.org/officeDocument/2006/relationships/image" Target="../media/image148.png"/></Relationships>
</file>

<file path=ppt/slides/_rels/slide28.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55.jpeg"/><Relationship Id="rId5" Type="http://schemas.openxmlformats.org/officeDocument/2006/relationships/image" Target="../media/image154.jpeg"/><Relationship Id="rId4" Type="http://schemas.openxmlformats.org/officeDocument/2006/relationships/image" Target="../media/image153.png"/></Relationships>
</file>

<file path=ppt/slides/_rels/slide29.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1.jpeg"/><Relationship Id="rId5" Type="http://schemas.openxmlformats.org/officeDocument/2006/relationships/image" Target="../media/image160.jpeg"/><Relationship Id="rId10" Type="http://schemas.openxmlformats.org/officeDocument/2006/relationships/image" Target="../media/image165.jpeg"/><Relationship Id="rId4" Type="http://schemas.openxmlformats.org/officeDocument/2006/relationships/image" Target="../media/image159.jpeg"/><Relationship Id="rId9" Type="http://schemas.openxmlformats.org/officeDocument/2006/relationships/image" Target="../media/image164.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jpeg"/></Relationships>
</file>

<file path=ppt/slides/_rels/slide30.xml.rels><?xml version="1.0" encoding="UTF-8" standalone="yes"?>
<Relationships xmlns="http://schemas.openxmlformats.org/package/2006/relationships"><Relationship Id="rId3" Type="http://schemas.openxmlformats.org/officeDocument/2006/relationships/image" Target="../media/image166.jpeg"/><Relationship Id="rId7" Type="http://schemas.openxmlformats.org/officeDocument/2006/relationships/image" Target="../media/image17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31.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32.xml.rels><?xml version="1.0" encoding="UTF-8" standalone="yes"?>
<Relationships xmlns="http://schemas.openxmlformats.org/package/2006/relationships"><Relationship Id="rId8" Type="http://schemas.openxmlformats.org/officeDocument/2006/relationships/image" Target="../media/image182.jpeg"/><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0.png"/><Relationship Id="rId11" Type="http://schemas.openxmlformats.org/officeDocument/2006/relationships/image" Target="../media/image185.png"/><Relationship Id="rId5" Type="http://schemas.openxmlformats.org/officeDocument/2006/relationships/image" Target="../media/image179.jpeg"/><Relationship Id="rId10" Type="http://schemas.openxmlformats.org/officeDocument/2006/relationships/image" Target="../media/image184.jpeg"/><Relationship Id="rId4" Type="http://schemas.openxmlformats.org/officeDocument/2006/relationships/image" Target="../media/image178.jpeg"/><Relationship Id="rId9" Type="http://schemas.openxmlformats.org/officeDocument/2006/relationships/image" Target="../media/image183.jpeg"/></Relationships>
</file>

<file path=ppt/slides/_rels/slide33.xml.rels><?xml version="1.0" encoding="UTF-8" standalone="yes"?>
<Relationships xmlns="http://schemas.openxmlformats.org/package/2006/relationships"><Relationship Id="rId8" Type="http://schemas.openxmlformats.org/officeDocument/2006/relationships/image" Target="../media/image191.jpeg"/><Relationship Id="rId3" Type="http://schemas.openxmlformats.org/officeDocument/2006/relationships/image" Target="../media/image186.png"/><Relationship Id="rId7" Type="http://schemas.openxmlformats.org/officeDocument/2006/relationships/image" Target="../media/image190.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9.jpeg"/><Relationship Id="rId5" Type="http://schemas.openxmlformats.org/officeDocument/2006/relationships/image" Target="../media/image188.png"/><Relationship Id="rId4" Type="http://schemas.openxmlformats.org/officeDocument/2006/relationships/image" Target="../media/image18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jpeg"/><Relationship Id="rId4" Type="http://schemas.openxmlformats.org/officeDocument/2006/relationships/image" Target="../media/image192.png"/></Relationships>
</file>

<file path=ppt/slides/_rels/slide36.xml.rels><?xml version="1.0" encoding="UTF-8" standalone="yes"?>
<Relationships xmlns="http://schemas.openxmlformats.org/package/2006/relationships"><Relationship Id="rId8" Type="http://schemas.openxmlformats.org/officeDocument/2006/relationships/image" Target="../media/image200.jpeg"/><Relationship Id="rId3" Type="http://schemas.openxmlformats.org/officeDocument/2006/relationships/image" Target="../media/image195.png"/><Relationship Id="rId7" Type="http://schemas.openxmlformats.org/officeDocument/2006/relationships/image" Target="../media/image199.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98.jpeg"/><Relationship Id="rId5" Type="http://schemas.openxmlformats.org/officeDocument/2006/relationships/image" Target="../media/image197.png"/><Relationship Id="rId10" Type="http://schemas.openxmlformats.org/officeDocument/2006/relationships/image" Target="../media/image202.jpeg"/><Relationship Id="rId4" Type="http://schemas.openxmlformats.org/officeDocument/2006/relationships/image" Target="../media/image196.png"/><Relationship Id="rId9" Type="http://schemas.openxmlformats.org/officeDocument/2006/relationships/image" Target="../media/image201.png"/></Relationships>
</file>

<file path=ppt/slides/_rels/slide37.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image" Target="../media/image203.png"/><Relationship Id="rId7" Type="http://schemas.openxmlformats.org/officeDocument/2006/relationships/image" Target="../media/image207.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06.jpeg"/><Relationship Id="rId5" Type="http://schemas.openxmlformats.org/officeDocument/2006/relationships/image" Target="../media/image205.jpeg"/><Relationship Id="rId4" Type="http://schemas.openxmlformats.org/officeDocument/2006/relationships/image" Target="../media/image204.png"/></Relationships>
</file>

<file path=ppt/slides/_rels/slide38.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7.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5.jpeg"/><Relationship Id="rId5" Type="http://schemas.openxmlformats.org/officeDocument/2006/relationships/image" Target="../media/image30.jpeg"/><Relationship Id="rId15" Type="http://schemas.openxmlformats.org/officeDocument/2006/relationships/image" Target="../media/image39.jpe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12.jpeg"/><Relationship Id="rId14" Type="http://schemas.openxmlformats.org/officeDocument/2006/relationships/image" Target="../media/image38.jpeg"/></Relationships>
</file>

<file path=ppt/slides/_rels/slide40.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216.png"/><Relationship Id="rId5" Type="http://schemas.openxmlformats.org/officeDocument/2006/relationships/image" Target="../media/image215.jpeg"/><Relationship Id="rId4" Type="http://schemas.openxmlformats.org/officeDocument/2006/relationships/image" Target="../media/image214.png"/></Relationships>
</file>

<file path=ppt/slides/_rels/slide41.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22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42.xml.rels><?xml version="1.0" encoding="UTF-8" standalone="yes"?>
<Relationships xmlns="http://schemas.openxmlformats.org/package/2006/relationships"><Relationship Id="rId8" Type="http://schemas.openxmlformats.org/officeDocument/2006/relationships/image" Target="../media/image227.jpeg"/><Relationship Id="rId3" Type="http://schemas.openxmlformats.org/officeDocument/2006/relationships/image" Target="../media/image222.jpeg"/><Relationship Id="rId7" Type="http://schemas.openxmlformats.org/officeDocument/2006/relationships/image" Target="../media/image226.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25.jpeg"/><Relationship Id="rId5" Type="http://schemas.openxmlformats.org/officeDocument/2006/relationships/image" Target="../media/image224.jpeg"/><Relationship Id="rId4" Type="http://schemas.openxmlformats.org/officeDocument/2006/relationships/image" Target="../media/image223.png"/></Relationships>
</file>

<file path=ppt/slides/_rels/slide43.xml.rels><?xml version="1.0" encoding="UTF-8" standalone="yes"?>
<Relationships xmlns="http://schemas.openxmlformats.org/package/2006/relationships"><Relationship Id="rId8" Type="http://schemas.openxmlformats.org/officeDocument/2006/relationships/image" Target="../media/image233.jpeg"/><Relationship Id="rId3" Type="http://schemas.openxmlformats.org/officeDocument/2006/relationships/image" Target="../media/image228.jpeg"/><Relationship Id="rId7" Type="http://schemas.openxmlformats.org/officeDocument/2006/relationships/image" Target="../media/image232.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31.jpeg"/><Relationship Id="rId5" Type="http://schemas.openxmlformats.org/officeDocument/2006/relationships/image" Target="../media/image230.png"/><Relationship Id="rId4" Type="http://schemas.openxmlformats.org/officeDocument/2006/relationships/image" Target="../media/image229.jpeg"/></Relationships>
</file>

<file path=ppt/slides/_rels/slide44.xml.rels><?xml version="1.0" encoding="UTF-8" standalone="yes"?>
<Relationships xmlns="http://schemas.openxmlformats.org/package/2006/relationships"><Relationship Id="rId8" Type="http://schemas.openxmlformats.org/officeDocument/2006/relationships/image" Target="../media/image238.jpeg"/><Relationship Id="rId3" Type="http://schemas.openxmlformats.org/officeDocument/2006/relationships/image" Target="../media/image234.png"/><Relationship Id="rId7" Type="http://schemas.openxmlformats.org/officeDocument/2006/relationships/image" Target="../media/image237.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223.png"/><Relationship Id="rId5" Type="http://schemas.openxmlformats.org/officeDocument/2006/relationships/image" Target="../media/image236.jpeg"/><Relationship Id="rId4" Type="http://schemas.openxmlformats.org/officeDocument/2006/relationships/image" Target="../media/image235.jpeg"/></Relationships>
</file>

<file path=ppt/slides/_rels/slide45.xml.rels><?xml version="1.0" encoding="UTF-8" standalone="yes"?>
<Relationships xmlns="http://schemas.openxmlformats.org/package/2006/relationships"><Relationship Id="rId3" Type="http://schemas.openxmlformats.org/officeDocument/2006/relationships/image" Target="../media/image239.jpeg"/><Relationship Id="rId7" Type="http://schemas.openxmlformats.org/officeDocument/2006/relationships/image" Target="../media/image243.jpe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242.jpeg"/><Relationship Id="rId5" Type="http://schemas.openxmlformats.org/officeDocument/2006/relationships/image" Target="../media/image241.png"/><Relationship Id="rId4" Type="http://schemas.openxmlformats.org/officeDocument/2006/relationships/image" Target="../media/image24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4.png"/><Relationship Id="rId7" Type="http://schemas.openxmlformats.org/officeDocument/2006/relationships/image" Target="../media/image247.jpe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246.jpeg"/><Relationship Id="rId5" Type="http://schemas.openxmlformats.org/officeDocument/2006/relationships/image" Target="../media/image148.png"/><Relationship Id="rId4" Type="http://schemas.openxmlformats.org/officeDocument/2006/relationships/image" Target="../media/image245.jpeg"/></Relationships>
</file>

<file path=ppt/slides/_rels/slide48.xml.rels><?xml version="1.0" encoding="UTF-8" standalone="yes"?>
<Relationships xmlns="http://schemas.openxmlformats.org/package/2006/relationships"><Relationship Id="rId3" Type="http://schemas.openxmlformats.org/officeDocument/2006/relationships/image" Target="../media/image248.png"/><Relationship Id="rId7" Type="http://schemas.openxmlformats.org/officeDocument/2006/relationships/image" Target="../media/image252.jpe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251.jpeg"/><Relationship Id="rId5" Type="http://schemas.openxmlformats.org/officeDocument/2006/relationships/image" Target="../media/image250.jpeg"/><Relationship Id="rId4" Type="http://schemas.openxmlformats.org/officeDocument/2006/relationships/image" Target="../media/image249.jpeg"/></Relationships>
</file>

<file path=ppt/slides/_rels/slide49.xml.rels><?xml version="1.0" encoding="UTF-8" standalone="yes"?>
<Relationships xmlns="http://schemas.openxmlformats.org/package/2006/relationships"><Relationship Id="rId3" Type="http://schemas.openxmlformats.org/officeDocument/2006/relationships/image" Target="../media/image253.jpe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208.png"/><Relationship Id="rId5" Type="http://schemas.openxmlformats.org/officeDocument/2006/relationships/image" Target="../media/image255.jpeg"/><Relationship Id="rId4" Type="http://schemas.openxmlformats.org/officeDocument/2006/relationships/image" Target="../media/image254.jpe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50.xml.rels><?xml version="1.0" encoding="UTF-8" standalone="yes"?>
<Relationships xmlns="http://schemas.openxmlformats.org/package/2006/relationships"><Relationship Id="rId3" Type="http://schemas.openxmlformats.org/officeDocument/2006/relationships/image" Target="../media/image256.png"/><Relationship Id="rId7" Type="http://schemas.openxmlformats.org/officeDocument/2006/relationships/image" Target="../media/image260.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59.jpeg"/><Relationship Id="rId5" Type="http://schemas.openxmlformats.org/officeDocument/2006/relationships/image" Target="../media/image258.jpeg"/><Relationship Id="rId4" Type="http://schemas.openxmlformats.org/officeDocument/2006/relationships/image" Target="../media/image257.jpeg"/></Relationships>
</file>

<file path=ppt/slides/_rels/slide5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61.png"/></Relationships>
</file>

<file path=ppt/slides/_rels/slide52.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61.png"/><Relationship Id="rId4" Type="http://schemas.openxmlformats.org/officeDocument/2006/relationships/image" Target="../media/image263.jpeg"/></Relationships>
</file>

<file path=ppt/slides/_rels/slide53.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264.png"/><Relationship Id="rId7" Type="http://schemas.openxmlformats.org/officeDocument/2006/relationships/image" Target="../media/image267.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66.jpeg"/><Relationship Id="rId5" Type="http://schemas.openxmlformats.org/officeDocument/2006/relationships/image" Target="../media/image265.jpeg"/><Relationship Id="rId4" Type="http://schemas.openxmlformats.org/officeDocument/2006/relationships/image" Target="../media/image261.png"/></Relationships>
</file>

<file path=ppt/slides/_rels/slide54.xml.rels><?xml version="1.0" encoding="UTF-8" standalone="yes"?>
<Relationships xmlns="http://schemas.openxmlformats.org/package/2006/relationships"><Relationship Id="rId3" Type="http://schemas.openxmlformats.org/officeDocument/2006/relationships/image" Target="../media/image269.png"/><Relationship Id="rId7" Type="http://schemas.openxmlformats.org/officeDocument/2006/relationships/image" Target="../media/image268.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61.png"/><Relationship Id="rId5" Type="http://schemas.openxmlformats.org/officeDocument/2006/relationships/image" Target="../media/image270.jpeg"/><Relationship Id="rId4" Type="http://schemas.openxmlformats.org/officeDocument/2006/relationships/image" Target="../media/image116.jpeg"/></Relationships>
</file>

<file path=ppt/slides/_rels/slide55.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73.png"/><Relationship Id="rId4" Type="http://schemas.openxmlformats.org/officeDocument/2006/relationships/image" Target="../media/image272.png"/></Relationships>
</file>

<file path=ppt/slides/_rels/slide56.xml.rels><?xml version="1.0" encoding="UTF-8" standalone="yes"?>
<Relationships xmlns="http://schemas.openxmlformats.org/package/2006/relationships"><Relationship Id="rId3" Type="http://schemas.openxmlformats.org/officeDocument/2006/relationships/image" Target="../media/image274.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8.png"/><Relationship Id="rId5" Type="http://schemas.openxmlformats.org/officeDocument/2006/relationships/image" Target="../media/image277.jpeg"/><Relationship Id="rId4" Type="http://schemas.openxmlformats.org/officeDocument/2006/relationships/oleObject" Target="../embeddings/Feuille_Microsoft_Office_Excel_97-20031.xls"/></Relationships>
</file>

<file path=ppt/slides/_rels/slide59.xml.rels><?xml version="1.0" encoding="UTF-8" standalone="yes"?>
<Relationships xmlns="http://schemas.openxmlformats.org/package/2006/relationships"><Relationship Id="rId3" Type="http://schemas.openxmlformats.org/officeDocument/2006/relationships/image" Target="../media/image279.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80.jpeg"/></Relationships>
</file>

<file path=ppt/slides/_rels/slide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image" Target="../media/image289.png"/><Relationship Id="rId3" Type="http://schemas.openxmlformats.org/officeDocument/2006/relationships/image" Target="../media/image284.png"/><Relationship Id="rId7" Type="http://schemas.openxmlformats.org/officeDocument/2006/relationships/image" Target="../media/image288.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87.jpeg"/><Relationship Id="rId5" Type="http://schemas.openxmlformats.org/officeDocument/2006/relationships/image" Target="../media/image286.jpeg"/><Relationship Id="rId4" Type="http://schemas.openxmlformats.org/officeDocument/2006/relationships/image" Target="../media/image285.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291.png"/></Relationships>
</file>

<file path=ppt/slides/_rels/slide66.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3.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96.png"/><Relationship Id="rId5" Type="http://schemas.openxmlformats.org/officeDocument/2006/relationships/image" Target="../media/image295.png"/><Relationship Id="rId4" Type="http://schemas.openxmlformats.org/officeDocument/2006/relationships/image" Target="../media/image294.png"/></Relationships>
</file>

<file path=ppt/slides/_rels/slide69.xml.rels><?xml version="1.0" encoding="UTF-8" standalone="yes"?>
<Relationships xmlns="http://schemas.openxmlformats.org/package/2006/relationships"><Relationship Id="rId3" Type="http://schemas.openxmlformats.org/officeDocument/2006/relationships/image" Target="../media/image297.png"/><Relationship Id="rId7" Type="http://schemas.openxmlformats.org/officeDocument/2006/relationships/image" Target="../media/image300.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299.png"/><Relationship Id="rId5" Type="http://schemas.openxmlformats.org/officeDocument/2006/relationships/image" Target="../media/image298.png"/><Relationship Id="rId4" Type="http://schemas.openxmlformats.org/officeDocument/2006/relationships/image" Target="../media/image294.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70.xml.rels><?xml version="1.0" encoding="UTF-8" standalone="yes"?>
<Relationships xmlns="http://schemas.openxmlformats.org/package/2006/relationships"><Relationship Id="rId8" Type="http://schemas.openxmlformats.org/officeDocument/2006/relationships/image" Target="../media/image305.png"/><Relationship Id="rId3" Type="http://schemas.openxmlformats.org/officeDocument/2006/relationships/image" Target="../media/image301.png"/><Relationship Id="rId7" Type="http://schemas.openxmlformats.org/officeDocument/2006/relationships/image" Target="../media/image304.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303.jpeg"/><Relationship Id="rId5" Type="http://schemas.openxmlformats.org/officeDocument/2006/relationships/hyperlink" Target="Fiche%20autodiagnostique.pdf" TargetMode="External"/><Relationship Id="rId4" Type="http://schemas.openxmlformats.org/officeDocument/2006/relationships/image" Target="../media/image302.png"/><Relationship Id="rId9" Type="http://schemas.openxmlformats.org/officeDocument/2006/relationships/image" Target="../media/image306.png"/></Relationships>
</file>

<file path=ppt/slides/_rels/slide71.xml.rels><?xml version="1.0" encoding="UTF-8" standalone="yes"?>
<Relationships xmlns="http://schemas.openxmlformats.org/package/2006/relationships"><Relationship Id="rId3" Type="http://schemas.openxmlformats.org/officeDocument/2006/relationships/image" Target="../media/image307.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231.jpeg"/><Relationship Id="rId4" Type="http://schemas.openxmlformats.org/officeDocument/2006/relationships/image" Target="../media/image308.jpeg"/></Relationships>
</file>

<file path=ppt/slides/_rels/slide72.xml.rels><?xml version="1.0" encoding="UTF-8" standalone="yes"?>
<Relationships xmlns="http://schemas.openxmlformats.org/package/2006/relationships"><Relationship Id="rId8" Type="http://schemas.openxmlformats.org/officeDocument/2006/relationships/image" Target="../media/image314.jpeg"/><Relationship Id="rId3" Type="http://schemas.openxmlformats.org/officeDocument/2006/relationships/image" Target="../media/image309.png"/><Relationship Id="rId7" Type="http://schemas.openxmlformats.org/officeDocument/2006/relationships/image" Target="../media/image313.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312.png"/><Relationship Id="rId5" Type="http://schemas.openxmlformats.org/officeDocument/2006/relationships/image" Target="../media/image311.png"/><Relationship Id="rId10" Type="http://schemas.openxmlformats.org/officeDocument/2006/relationships/image" Target="../media/image316.png"/><Relationship Id="rId4" Type="http://schemas.openxmlformats.org/officeDocument/2006/relationships/image" Target="../media/image310.png"/><Relationship Id="rId9" Type="http://schemas.openxmlformats.org/officeDocument/2006/relationships/image" Target="../media/image315.png"/></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49.pn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descr="evrp 1.jpg"/>
          <p:cNvPicPr preferRelativeResize="0"/>
          <p:nvPr/>
        </p:nvPicPr>
        <p:blipFill rotWithShape="1">
          <a:blip r:embed="rId3">
            <a:alphaModFix/>
          </a:blip>
          <a:srcRect/>
          <a:stretch/>
        </p:blipFill>
        <p:spPr>
          <a:xfrm>
            <a:off x="3181350" y="2449511"/>
            <a:ext cx="4513200" cy="3195599"/>
          </a:xfrm>
          <a:prstGeom prst="rect">
            <a:avLst/>
          </a:prstGeom>
          <a:noFill/>
          <a:ln>
            <a:noFill/>
          </a:ln>
        </p:spPr>
      </p:pic>
      <p:sp>
        <p:nvSpPr>
          <p:cNvPr id="94" name="Shape 94"/>
          <p:cNvSpPr txBox="1"/>
          <p:nvPr/>
        </p:nvSpPr>
        <p:spPr>
          <a:xfrm>
            <a:off x="2998786" y="1135062"/>
            <a:ext cx="4878300" cy="1630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3399"/>
              </a:buClr>
              <a:buSzPct val="25000"/>
              <a:buFont typeface="Galdeano"/>
              <a:buNone/>
            </a:pPr>
            <a:r>
              <a:rPr lang="fr-FR" sz="5000" b="0" i="0" u="none" strike="noStrike" cap="none">
                <a:solidFill>
                  <a:srgbClr val="003399"/>
                </a:solidFill>
                <a:effectLst>
                  <a:outerShdw blurRad="38100" dist="38100" dir="2700000" algn="tl">
                    <a:srgbClr val="C0C0C0"/>
                  </a:outerShdw>
                </a:effectLst>
                <a:latin typeface="Galdeano"/>
                <a:ea typeface="Galdeano"/>
                <a:cs typeface="Galdeano"/>
                <a:sym typeface="Galdeano"/>
              </a:rPr>
              <a:t>SANTE SECURITE AU TRAVAIL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graphicFrame>
        <p:nvGraphicFramePr>
          <p:cNvPr id="365" name="Shape 365"/>
          <p:cNvGraphicFramePr/>
          <p:nvPr/>
        </p:nvGraphicFramePr>
        <p:xfrm>
          <a:off x="173036" y="1803400"/>
          <a:ext cx="8712200" cy="4579270"/>
        </p:xfrm>
        <a:graphic>
          <a:graphicData uri="http://schemas.openxmlformats.org/drawingml/2006/table">
            <a:tbl>
              <a:tblPr>
                <a:noFill/>
                <a:tableStyleId>{8FB4BCD2-1544-45A9-B5C9-2541BE2C04F0}</a:tableStyleId>
              </a:tblPr>
              <a:tblGrid>
                <a:gridCol w="3222625"/>
                <a:gridCol w="1171575"/>
                <a:gridCol w="1098550"/>
                <a:gridCol w="1079500"/>
                <a:gridCol w="1069975"/>
                <a:gridCol w="1069975"/>
              </a:tblGrid>
              <a:tr h="219075">
                <a:tc>
                  <a:txBody>
                    <a:bodyPr/>
                    <a:lstStyle/>
                    <a:p>
                      <a:pPr marL="0" marR="0" lvl="0" indent="0" algn="l" rtl="0">
                        <a:lnSpc>
                          <a:spcPct val="100000"/>
                        </a:lnSpc>
                        <a:spcBef>
                          <a:spcPts val="0"/>
                        </a:spcBef>
                        <a:spcAft>
                          <a:spcPts val="0"/>
                        </a:spcAft>
                        <a:buClr>
                          <a:schemeClr val="lt1"/>
                        </a:buClr>
                        <a:buSzPct val="25000"/>
                        <a:buFont typeface="Arial"/>
                        <a:buNone/>
                      </a:pPr>
                      <a:r>
                        <a:rPr lang="fr-FR" sz="1200" b="1" i="0" u="none" strike="noStrike" cap="none">
                          <a:solidFill>
                            <a:schemeClr val="lt1"/>
                          </a:solidFill>
                          <a:latin typeface="Arial"/>
                          <a:ea typeface="Arial"/>
                          <a:cs typeface="Arial"/>
                          <a:sym typeface="Arial"/>
                        </a:rPr>
                        <a:t> </a:t>
                      </a:r>
                    </a:p>
                  </a:txBody>
                  <a:tcPr marL="6025" marR="6025" marT="6025" marB="0"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AEDEF"/>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AEDEF"/>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AEDEF"/>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AEDEF"/>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AEDEF"/>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AEDEF"/>
                    </a:solidFill>
                  </a:tcPr>
                </a:tc>
              </a:tr>
              <a:tr h="428625">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AEDEF"/>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1</a:t>
                      </a:r>
                      <a:r>
                        <a:rPr lang="fr-FR" sz="1200" b="1" i="0" u="none" baseline="30000">
                          <a:solidFill>
                            <a:schemeClr val="dk1"/>
                          </a:solidFill>
                          <a:latin typeface="Arial"/>
                          <a:ea typeface="Arial"/>
                          <a:cs typeface="Arial"/>
                          <a:sym typeface="Arial"/>
                        </a:rPr>
                        <a:t>er</a:t>
                      </a:r>
                      <a:r>
                        <a:rPr lang="fr-FR" sz="1200" b="1" i="0" u="none">
                          <a:solidFill>
                            <a:schemeClr val="dk1"/>
                          </a:solidFill>
                          <a:latin typeface="Arial"/>
                          <a:ea typeface="Arial"/>
                          <a:cs typeface="Arial"/>
                          <a:sym typeface="Arial"/>
                        </a:rPr>
                        <a:t> juillet</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4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100805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AEDEF"/>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1</a:t>
                      </a:r>
                      <a:r>
                        <a:rPr lang="fr-FR" sz="1200" b="1" i="0" u="none" baseline="30000">
                          <a:solidFill>
                            <a:schemeClr val="dk1"/>
                          </a:solidFill>
                          <a:latin typeface="Arial"/>
                          <a:ea typeface="Arial"/>
                          <a:cs typeface="Arial"/>
                          <a:sym typeface="Arial"/>
                        </a:rPr>
                        <a:t>er</a:t>
                      </a:r>
                      <a:r>
                        <a:rPr lang="fr-FR" sz="1200" b="1" i="0" u="none">
                          <a:solidFill>
                            <a:schemeClr val="dk1"/>
                          </a:solidFill>
                          <a:latin typeface="Arial"/>
                          <a:ea typeface="Arial"/>
                          <a:cs typeface="Arial"/>
                          <a:sym typeface="Arial"/>
                        </a:rPr>
                        <a:t> janvier</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4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99060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DAEDEF"/>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1</a:t>
                      </a:r>
                      <a:r>
                        <a:rPr lang="fr-FR" sz="1200" b="1" i="0" u="none" baseline="30000">
                          <a:solidFill>
                            <a:schemeClr val="dk1"/>
                          </a:solidFill>
                          <a:latin typeface="Arial"/>
                          <a:ea typeface="Arial"/>
                          <a:cs typeface="Arial"/>
                          <a:sym typeface="Arial"/>
                        </a:rPr>
                        <a:t>er</a:t>
                      </a:r>
                      <a:r>
                        <a:rPr lang="fr-FR" sz="1200" b="1" i="0" u="none">
                          <a:solidFill>
                            <a:schemeClr val="dk1"/>
                          </a:solidFill>
                          <a:latin typeface="Arial"/>
                          <a:ea typeface="Arial"/>
                          <a:cs typeface="Arial"/>
                          <a:sym typeface="Arial"/>
                        </a:rPr>
                        <a:t> janvier</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4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1079500">
                <a:tc>
                  <a:txBody>
                    <a:bodyPr/>
                    <a:lstStyle/>
                    <a:p>
                      <a:pPr marL="90487" marR="0" lvl="0" indent="-1587" algn="l" rtl="0">
                        <a:lnSpc>
                          <a:spcPct val="100000"/>
                        </a:lnSpc>
                        <a:spcBef>
                          <a:spcPts val="0"/>
                        </a:spcBef>
                        <a:spcAft>
                          <a:spcPts val="0"/>
                        </a:spcAft>
                        <a:buClr>
                          <a:schemeClr val="dk1"/>
                        </a:buClr>
                        <a:buSzPct val="25000"/>
                        <a:buFont typeface="Calibri"/>
                        <a:buNone/>
                      </a:pPr>
                      <a:r>
                        <a:rPr lang="fr-FR" sz="1200" b="1" i="0" u="none">
                          <a:solidFill>
                            <a:schemeClr val="dk1"/>
                          </a:solidFill>
                          <a:latin typeface="Calibri"/>
                          <a:ea typeface="Calibri"/>
                          <a:cs typeface="Calibri"/>
                          <a:sym typeface="Calibri"/>
                        </a:rPr>
                        <a:t>Toutes les entreprises de </a:t>
                      </a:r>
                    </a:p>
                    <a:p>
                      <a:pPr marL="90487" marR="0" lvl="0" indent="-1587" algn="l" rtl="0">
                        <a:lnSpc>
                          <a:spcPct val="100000"/>
                        </a:lnSpc>
                        <a:spcBef>
                          <a:spcPts val="0"/>
                        </a:spcBef>
                        <a:spcAft>
                          <a:spcPts val="0"/>
                        </a:spcAft>
                        <a:buClr>
                          <a:schemeClr val="dk1"/>
                        </a:buClr>
                        <a:buSzPct val="25000"/>
                        <a:buFont typeface="Calibri"/>
                        <a:buNone/>
                      </a:pPr>
                      <a:r>
                        <a:rPr lang="fr-FR" sz="1200" b="1" i="0" u="none">
                          <a:solidFill>
                            <a:schemeClr val="dk1"/>
                          </a:solidFill>
                          <a:latin typeface="Calibri"/>
                          <a:ea typeface="Calibri"/>
                          <a:cs typeface="Calibri"/>
                          <a:sym typeface="Calibri"/>
                        </a:rPr>
                        <a:t>plus de 10 salariés</a:t>
                      </a:r>
                    </a:p>
                    <a:p>
                      <a:pPr marL="0" marR="0" lvl="0" indent="0" algn="l" rtl="0">
                        <a:spcBef>
                          <a:spcPts val="0"/>
                        </a:spcBef>
                        <a:buSzPct val="25000"/>
                        <a:buNone/>
                      </a:pPr>
                      <a:endParaRPr sz="1200" b="1" i="0" u="none">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2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1</a:t>
                      </a:r>
                      <a:r>
                        <a:rPr lang="fr-FR" sz="1200" b="1" i="0" u="none" baseline="30000">
                          <a:solidFill>
                            <a:schemeClr val="dk1"/>
                          </a:solidFill>
                          <a:latin typeface="Arial"/>
                          <a:ea typeface="Arial"/>
                          <a:cs typeface="Arial"/>
                          <a:sym typeface="Arial"/>
                        </a:rPr>
                        <a:t>er</a:t>
                      </a:r>
                      <a:r>
                        <a:rPr lang="fr-FR" sz="1200" b="1" i="0" u="none">
                          <a:solidFill>
                            <a:schemeClr val="dk1"/>
                          </a:solidFill>
                          <a:latin typeface="Arial"/>
                          <a:ea typeface="Arial"/>
                          <a:cs typeface="Arial"/>
                          <a:sym typeface="Arial"/>
                        </a:rPr>
                        <a:t> janvier</a:t>
                      </a:r>
                    </a:p>
                    <a:p>
                      <a:pPr marL="0" marR="0" lvl="0" indent="0" algn="l" rtl="0">
                        <a:spcBef>
                          <a:spcPts val="0"/>
                        </a:spcBef>
                        <a:buSzPct val="25000"/>
                        <a:buNone/>
                      </a:pPr>
                      <a:endParaRPr sz="1200" b="1" i="0" u="none">
                        <a:solidFill>
                          <a:schemeClr val="dk1"/>
                        </a:solidFill>
                        <a:latin typeface="Arial"/>
                        <a:ea typeface="Arial"/>
                        <a:cs typeface="Arial"/>
                        <a:sym typeface="Arial"/>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4BACC6"/>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4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r h="79215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4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4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4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0"/>
                        </a:spcAft>
                        <a:buClr>
                          <a:srgbClr val="FF0000"/>
                        </a:buClr>
                        <a:buSzPct val="25000"/>
                        <a:buFont typeface="Arial"/>
                        <a:buNone/>
                      </a:pPr>
                      <a:r>
                        <a:rPr lang="fr-FR" sz="1400" b="0" i="0" u="none">
                          <a:solidFill>
                            <a:srgbClr val="FF0000"/>
                          </a:solidFill>
                          <a:latin typeface="Arial"/>
                          <a:ea typeface="Arial"/>
                          <a:cs typeface="Arial"/>
                          <a:sym typeface="Arial"/>
                        </a:rPr>
                        <a:t> </a:t>
                      </a: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6025" marR="6025" marT="6025" marB="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sp>
        <p:nvSpPr>
          <p:cNvPr id="366" name="Shape 366"/>
          <p:cNvSpPr txBox="1"/>
          <p:nvPr/>
        </p:nvSpPr>
        <p:spPr>
          <a:xfrm>
            <a:off x="369886" y="2089150"/>
            <a:ext cx="22002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ICPE  de plus de 50 salariés</a:t>
            </a:r>
          </a:p>
        </p:txBody>
      </p:sp>
      <p:sp>
        <p:nvSpPr>
          <p:cNvPr id="367" name="Shape 367"/>
          <p:cNvSpPr txBox="1"/>
          <p:nvPr/>
        </p:nvSpPr>
        <p:spPr>
          <a:xfrm>
            <a:off x="293686" y="2439987"/>
            <a:ext cx="3089400" cy="10049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Toute entreprise industrielle, de production d’énergie, de construction, de gestion des déchets, de transport , de plus de 50 salariés et toute ICPE quelque soit l'effectif</a:t>
            </a:r>
          </a:p>
        </p:txBody>
      </p:sp>
      <p:sp>
        <p:nvSpPr>
          <p:cNvPr id="368" name="Shape 368"/>
          <p:cNvSpPr txBox="1"/>
          <p:nvPr/>
        </p:nvSpPr>
        <p:spPr>
          <a:xfrm>
            <a:off x="3738562" y="1787525"/>
            <a:ext cx="5208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2010</a:t>
            </a:r>
          </a:p>
        </p:txBody>
      </p:sp>
      <p:sp>
        <p:nvSpPr>
          <p:cNvPr id="369" name="Shape 369"/>
          <p:cNvSpPr txBox="1"/>
          <p:nvPr/>
        </p:nvSpPr>
        <p:spPr>
          <a:xfrm>
            <a:off x="4833937" y="1787525"/>
            <a:ext cx="5208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2011</a:t>
            </a:r>
          </a:p>
        </p:txBody>
      </p:sp>
      <p:sp>
        <p:nvSpPr>
          <p:cNvPr id="370" name="Shape 370"/>
          <p:cNvSpPr txBox="1"/>
          <p:nvPr/>
        </p:nvSpPr>
        <p:spPr>
          <a:xfrm>
            <a:off x="5927725" y="1787525"/>
            <a:ext cx="5208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2012</a:t>
            </a:r>
          </a:p>
        </p:txBody>
      </p:sp>
      <p:grpSp>
        <p:nvGrpSpPr>
          <p:cNvPr id="371" name="Shape 371"/>
          <p:cNvGrpSpPr/>
          <p:nvPr/>
        </p:nvGrpSpPr>
        <p:grpSpPr>
          <a:xfrm>
            <a:off x="7839075" y="1725611"/>
            <a:ext cx="871500" cy="603300"/>
            <a:chOff x="7839075" y="1725611"/>
            <a:chExt cx="871500" cy="603300"/>
          </a:xfrm>
        </p:grpSpPr>
        <p:pic>
          <p:nvPicPr>
            <p:cNvPr id="372" name="Shape 372"/>
            <p:cNvPicPr preferRelativeResize="0"/>
            <p:nvPr/>
          </p:nvPicPr>
          <p:blipFill rotWithShape="1">
            <a:blip r:embed="rId3">
              <a:alphaModFix/>
            </a:blip>
            <a:srcRect/>
            <a:stretch/>
          </p:blipFill>
          <p:spPr>
            <a:xfrm>
              <a:off x="7839075" y="1725612"/>
              <a:ext cx="871500" cy="603300"/>
            </a:xfrm>
            <a:prstGeom prst="rect">
              <a:avLst/>
            </a:prstGeom>
            <a:noFill/>
            <a:ln>
              <a:noFill/>
            </a:ln>
          </p:spPr>
        </p:pic>
        <p:sp>
          <p:nvSpPr>
            <p:cNvPr id="373" name="Shape 373"/>
            <p:cNvSpPr txBox="1"/>
            <p:nvPr/>
          </p:nvSpPr>
          <p:spPr>
            <a:xfrm>
              <a:off x="7950200" y="1781175"/>
              <a:ext cx="698400" cy="36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1800" b="0" i="0" u="none">
                  <a:solidFill>
                    <a:schemeClr val="lt1"/>
                  </a:solidFill>
                  <a:latin typeface="Calibri"/>
                  <a:ea typeface="Calibri"/>
                  <a:cs typeface="Calibri"/>
                  <a:sym typeface="Calibri"/>
                </a:rPr>
                <a:t>2014</a:t>
              </a:r>
            </a:p>
          </p:txBody>
        </p:sp>
      </p:grpSp>
      <p:sp>
        <p:nvSpPr>
          <p:cNvPr id="374" name="Shape 374"/>
          <p:cNvSpPr txBox="1"/>
          <p:nvPr/>
        </p:nvSpPr>
        <p:spPr>
          <a:xfrm>
            <a:off x="261936" y="3441700"/>
            <a:ext cx="3089400" cy="1016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Toute entreprise industrielle, de production d’énergie, de construction, de gestion des déchets, de </a:t>
            </a:r>
            <a:r>
              <a:rPr lang="fr-FR" sz="1200" b="0" i="0" u="none">
                <a:solidFill>
                  <a:schemeClr val="dk1"/>
                </a:solidFill>
                <a:latin typeface="Arial"/>
                <a:ea typeface="Arial"/>
                <a:cs typeface="Arial"/>
                <a:sym typeface="Arial"/>
              </a:rPr>
              <a:t>transport , de plus de 10 salariés et toutes les </a:t>
            </a:r>
            <a:r>
              <a:rPr lang="fr-FR" sz="1200" b="1" i="0" u="none">
                <a:solidFill>
                  <a:schemeClr val="dk1"/>
                </a:solidFill>
                <a:latin typeface="Arial"/>
                <a:ea typeface="Arial"/>
                <a:cs typeface="Arial"/>
                <a:sym typeface="Arial"/>
              </a:rPr>
              <a:t>entreprises de plus de 50 salariés</a:t>
            </a:r>
          </a:p>
        </p:txBody>
      </p:sp>
      <p:pic>
        <p:nvPicPr>
          <p:cNvPr id="375" name="Shape 375"/>
          <p:cNvPicPr preferRelativeResize="0"/>
          <p:nvPr/>
        </p:nvPicPr>
        <p:blipFill rotWithShape="1">
          <a:blip r:embed="rId4">
            <a:alphaModFix/>
          </a:blip>
          <a:srcRect/>
          <a:stretch/>
        </p:blipFill>
        <p:spPr>
          <a:xfrm>
            <a:off x="3316287" y="1038225"/>
            <a:ext cx="2292300" cy="592200"/>
          </a:xfrm>
          <a:prstGeom prst="rect">
            <a:avLst/>
          </a:prstGeom>
          <a:noFill/>
          <a:ln>
            <a:noFill/>
          </a:ln>
        </p:spPr>
      </p:pic>
      <p:grpSp>
        <p:nvGrpSpPr>
          <p:cNvPr id="376" name="Shape 376"/>
          <p:cNvGrpSpPr/>
          <p:nvPr/>
        </p:nvGrpSpPr>
        <p:grpSpPr>
          <a:xfrm>
            <a:off x="3387806" y="5805487"/>
            <a:ext cx="4410306" cy="341400"/>
            <a:chOff x="3243261" y="4773612"/>
            <a:chExt cx="3443400" cy="341400"/>
          </a:xfrm>
        </p:grpSpPr>
        <p:pic>
          <p:nvPicPr>
            <p:cNvPr id="377" name="Shape 377"/>
            <p:cNvPicPr preferRelativeResize="0"/>
            <p:nvPr/>
          </p:nvPicPr>
          <p:blipFill rotWithShape="1">
            <a:blip r:embed="rId5">
              <a:alphaModFix/>
            </a:blip>
            <a:srcRect/>
            <a:stretch/>
          </p:blipFill>
          <p:spPr>
            <a:xfrm>
              <a:off x="3243261" y="4773612"/>
              <a:ext cx="3443400" cy="341400"/>
            </a:xfrm>
            <a:prstGeom prst="rect">
              <a:avLst/>
            </a:prstGeom>
            <a:noFill/>
            <a:ln>
              <a:noFill/>
            </a:ln>
          </p:spPr>
        </p:pic>
        <p:sp>
          <p:nvSpPr>
            <p:cNvPr id="378" name="Shape 378"/>
            <p:cNvSpPr txBox="1"/>
            <p:nvPr/>
          </p:nvSpPr>
          <p:spPr>
            <a:xfrm rot="10800000">
              <a:off x="3684561" y="4864137"/>
              <a:ext cx="2949600" cy="1095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379" name="Shape 379"/>
          <p:cNvGrpSpPr/>
          <p:nvPr/>
        </p:nvGrpSpPr>
        <p:grpSpPr>
          <a:xfrm>
            <a:off x="7797692" y="5462613"/>
            <a:ext cx="1138134" cy="1055671"/>
            <a:chOff x="6681786" y="4443412"/>
            <a:chExt cx="1182600" cy="1165200"/>
          </a:xfrm>
        </p:grpSpPr>
        <p:pic>
          <p:nvPicPr>
            <p:cNvPr id="380" name="Shape 380"/>
            <p:cNvPicPr preferRelativeResize="0"/>
            <p:nvPr/>
          </p:nvPicPr>
          <p:blipFill rotWithShape="1">
            <a:blip r:embed="rId6">
              <a:alphaModFix/>
            </a:blip>
            <a:srcRect/>
            <a:stretch/>
          </p:blipFill>
          <p:spPr>
            <a:xfrm>
              <a:off x="6681786" y="4443412"/>
              <a:ext cx="1182600" cy="1165200"/>
            </a:xfrm>
            <a:prstGeom prst="rect">
              <a:avLst/>
            </a:prstGeom>
            <a:noFill/>
            <a:ln>
              <a:noFill/>
            </a:ln>
          </p:spPr>
        </p:pic>
        <p:sp>
          <p:nvSpPr>
            <p:cNvPr id="381" name="Shape 381"/>
            <p:cNvSpPr txBox="1"/>
            <p:nvPr/>
          </p:nvSpPr>
          <p:spPr>
            <a:xfrm>
              <a:off x="6742111" y="4479925"/>
              <a:ext cx="10668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fr-FR" sz="1800" b="1" i="0" u="none">
                  <a:solidFill>
                    <a:schemeClr val="lt1"/>
                  </a:solidFill>
                  <a:latin typeface="Arial"/>
                  <a:ea typeface="Arial"/>
                  <a:cs typeface="Arial"/>
                  <a:sym typeface="Arial"/>
                </a:rPr>
                <a:t>1er</a:t>
              </a:r>
            </a:p>
            <a:p>
              <a:pPr marL="0" marR="0" lvl="0" indent="0" algn="l" rtl="0">
                <a:lnSpc>
                  <a:spcPct val="100000"/>
                </a:lnSpc>
                <a:spcBef>
                  <a:spcPts val="0"/>
                </a:spcBef>
                <a:spcAft>
                  <a:spcPts val="0"/>
                </a:spcAft>
                <a:buClr>
                  <a:schemeClr val="lt1"/>
                </a:buClr>
                <a:buSzPct val="25000"/>
                <a:buFont typeface="Arial"/>
                <a:buNone/>
              </a:pPr>
              <a:r>
                <a:rPr lang="fr-FR" sz="1800" b="1" i="0" u="none">
                  <a:solidFill>
                    <a:schemeClr val="lt1"/>
                  </a:solidFill>
                  <a:latin typeface="Arial"/>
                  <a:ea typeface="Arial"/>
                  <a:cs typeface="Arial"/>
                  <a:sym typeface="Arial"/>
                </a:rPr>
                <a:t>janvier</a:t>
              </a:r>
            </a:p>
          </p:txBody>
        </p:sp>
      </p:grpSp>
      <p:pic>
        <p:nvPicPr>
          <p:cNvPr id="382" name="Shape 382" descr="Couverture code du travail"/>
          <p:cNvPicPr preferRelativeResize="0"/>
          <p:nvPr/>
        </p:nvPicPr>
        <p:blipFill rotWithShape="1">
          <a:blip r:embed="rId7">
            <a:alphaModFix/>
          </a:blip>
          <a:srcRect/>
          <a:stretch/>
        </p:blipFill>
        <p:spPr>
          <a:xfrm>
            <a:off x="0" y="0"/>
            <a:ext cx="968400" cy="1354200"/>
          </a:xfrm>
          <a:prstGeom prst="rect">
            <a:avLst/>
          </a:prstGeom>
          <a:noFill/>
          <a:ln>
            <a:noFill/>
          </a:ln>
        </p:spPr>
      </p:pic>
      <p:grpSp>
        <p:nvGrpSpPr>
          <p:cNvPr id="383" name="Shape 383"/>
          <p:cNvGrpSpPr/>
          <p:nvPr/>
        </p:nvGrpSpPr>
        <p:grpSpPr>
          <a:xfrm>
            <a:off x="311150" y="5535612"/>
            <a:ext cx="3041700" cy="884100"/>
            <a:chOff x="311150" y="5535612"/>
            <a:chExt cx="3041700" cy="884100"/>
          </a:xfrm>
        </p:grpSpPr>
        <p:pic>
          <p:nvPicPr>
            <p:cNvPr id="384" name="Shape 384"/>
            <p:cNvPicPr preferRelativeResize="0"/>
            <p:nvPr/>
          </p:nvPicPr>
          <p:blipFill rotWithShape="1">
            <a:blip r:embed="rId8">
              <a:alphaModFix/>
            </a:blip>
            <a:srcRect/>
            <a:stretch/>
          </p:blipFill>
          <p:spPr>
            <a:xfrm>
              <a:off x="311150" y="5535612"/>
              <a:ext cx="3041700" cy="884100"/>
            </a:xfrm>
            <a:prstGeom prst="rect">
              <a:avLst/>
            </a:prstGeom>
            <a:noFill/>
            <a:ln>
              <a:noFill/>
            </a:ln>
          </p:spPr>
        </p:pic>
        <p:sp>
          <p:nvSpPr>
            <p:cNvPr id="385" name="Shape 385"/>
            <p:cNvSpPr txBox="1"/>
            <p:nvPr/>
          </p:nvSpPr>
          <p:spPr>
            <a:xfrm>
              <a:off x="374650" y="5595937"/>
              <a:ext cx="2873400" cy="646200"/>
            </a:xfrm>
            <a:prstGeom prst="rect">
              <a:avLst/>
            </a:prstGeom>
            <a:noFill/>
            <a:ln>
              <a:noFill/>
            </a:ln>
          </p:spPr>
          <p:txBody>
            <a:bodyPr lIns="91425" tIns="45700" rIns="91425" bIns="45700" anchor="t" anchorCtr="0">
              <a:spAutoFit/>
            </a:bodyPr>
            <a:lstStyle/>
            <a:p>
              <a:pPr marL="90487" marR="0" lvl="0" indent="-1587" algn="just" rtl="0">
                <a:lnSpc>
                  <a:spcPct val="100000"/>
                </a:lnSpc>
                <a:spcBef>
                  <a:spcPts val="0"/>
                </a:spcBef>
                <a:spcAft>
                  <a:spcPts val="0"/>
                </a:spcAft>
                <a:buClr>
                  <a:schemeClr val="lt1"/>
                </a:buClr>
                <a:buSzPct val="25000"/>
                <a:buFont typeface="Calibri"/>
                <a:buNone/>
              </a:pPr>
              <a:r>
                <a:rPr lang="fr-FR" sz="1800" b="0" i="0" u="none">
                  <a:solidFill>
                    <a:schemeClr val="lt1"/>
                  </a:solidFill>
                  <a:latin typeface="Calibri"/>
                  <a:ea typeface="Calibri"/>
                  <a:cs typeface="Calibri"/>
                  <a:sym typeface="Calibri"/>
                </a:rPr>
                <a:t>Toutes les entreprises occupant  1 salarié</a:t>
              </a:r>
            </a:p>
          </p:txBody>
        </p:sp>
      </p:grpSp>
      <p:sp>
        <p:nvSpPr>
          <p:cNvPr id="386" name="Shape 386"/>
          <p:cNvSpPr txBox="1"/>
          <p:nvPr/>
        </p:nvSpPr>
        <p:spPr>
          <a:xfrm>
            <a:off x="7023100" y="1787525"/>
            <a:ext cx="5208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2013</a:t>
            </a:r>
          </a:p>
        </p:txBody>
      </p:sp>
      <p:grpSp>
        <p:nvGrpSpPr>
          <p:cNvPr id="387" name="Shape 387"/>
          <p:cNvGrpSpPr/>
          <p:nvPr/>
        </p:nvGrpSpPr>
        <p:grpSpPr>
          <a:xfrm>
            <a:off x="7839075" y="1620837"/>
            <a:ext cx="866700" cy="609599"/>
            <a:chOff x="7839075" y="1620837"/>
            <a:chExt cx="866700" cy="609599"/>
          </a:xfrm>
        </p:grpSpPr>
        <p:pic>
          <p:nvPicPr>
            <p:cNvPr id="388" name="Shape 388"/>
            <p:cNvPicPr preferRelativeResize="0"/>
            <p:nvPr/>
          </p:nvPicPr>
          <p:blipFill rotWithShape="1">
            <a:blip r:embed="rId9">
              <a:alphaModFix/>
            </a:blip>
            <a:srcRect/>
            <a:stretch/>
          </p:blipFill>
          <p:spPr>
            <a:xfrm>
              <a:off x="7839075" y="1620837"/>
              <a:ext cx="866700" cy="609600"/>
            </a:xfrm>
            <a:prstGeom prst="rect">
              <a:avLst/>
            </a:prstGeom>
            <a:noFill/>
            <a:ln>
              <a:noFill/>
            </a:ln>
          </p:spPr>
        </p:pic>
        <p:sp>
          <p:nvSpPr>
            <p:cNvPr id="389" name="Shape 389"/>
            <p:cNvSpPr txBox="1"/>
            <p:nvPr/>
          </p:nvSpPr>
          <p:spPr>
            <a:xfrm>
              <a:off x="7948612" y="1681162"/>
              <a:ext cx="698400" cy="3684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1800" b="0" i="0" u="none">
                  <a:solidFill>
                    <a:schemeClr val="lt1"/>
                  </a:solidFill>
                  <a:latin typeface="Calibri"/>
                  <a:ea typeface="Calibri"/>
                  <a:cs typeface="Calibri"/>
                  <a:sym typeface="Calibri"/>
                </a:rPr>
                <a:t>2015</a:t>
              </a:r>
            </a:p>
          </p:txBody>
        </p:sp>
      </p:grpSp>
      <p:sp>
        <p:nvSpPr>
          <p:cNvPr id="390" name="Shape 390"/>
          <p:cNvSpPr/>
          <p:nvPr/>
        </p:nvSpPr>
        <p:spPr>
          <a:xfrm>
            <a:off x="3028950" y="187325"/>
            <a:ext cx="2809800" cy="493800"/>
          </a:xfrm>
          <a:prstGeom prst="flowChartAlternateProcess">
            <a:avLst/>
          </a:prstGeom>
          <a:gradFill>
            <a:gsLst>
              <a:gs pos="0">
                <a:srgbClr val="FFE980"/>
              </a:gs>
              <a:gs pos="50000">
                <a:srgbClr val="FFEFB3"/>
              </a:gs>
              <a:gs pos="100000">
                <a:srgbClr val="FFF6DA"/>
              </a:gs>
            </a:gsLst>
            <a:lin ang="5400012" scaled="0"/>
          </a:gra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Arial"/>
              <a:buNone/>
            </a:pPr>
            <a:r>
              <a:rPr lang="fr-FR" sz="2400" b="1" i="0" u="none">
                <a:solidFill>
                  <a:srgbClr val="C00000"/>
                </a:solidFill>
                <a:latin typeface="Arial"/>
                <a:ea typeface="Arial"/>
                <a:cs typeface="Arial"/>
                <a:sym typeface="Arial"/>
              </a:rPr>
              <a:t>Que dit la loi …</a:t>
            </a:r>
          </a:p>
        </p:txBody>
      </p:sp>
      <p:sp>
        <p:nvSpPr>
          <p:cNvPr id="391" name="Shape 391"/>
          <p:cNvSpPr txBox="1"/>
          <p:nvPr/>
        </p:nvSpPr>
        <p:spPr>
          <a:xfrm>
            <a:off x="6300786" y="193675"/>
            <a:ext cx="2486099" cy="708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Délibération n°115 du 18 février 2014</a:t>
            </a:r>
          </a:p>
        </p:txBody>
      </p:sp>
      <p:sp>
        <p:nvSpPr>
          <p:cNvPr id="392" name="Shape 392"/>
          <p:cNvSpPr/>
          <p:nvPr/>
        </p:nvSpPr>
        <p:spPr>
          <a:xfrm>
            <a:off x="8040687" y="901700"/>
            <a:ext cx="446100" cy="728700"/>
          </a:xfrm>
          <a:prstGeom prst="downArrow">
            <a:avLst>
              <a:gd name="adj1" fmla="val 14988"/>
              <a:gd name="adj2" fmla="val 50000"/>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Shape 397" descr="controle"/>
          <p:cNvPicPr preferRelativeResize="0"/>
          <p:nvPr/>
        </p:nvPicPr>
        <p:blipFill rotWithShape="1">
          <a:blip r:embed="rId3">
            <a:alphaModFix/>
          </a:blip>
          <a:srcRect/>
          <a:stretch/>
        </p:blipFill>
        <p:spPr>
          <a:xfrm>
            <a:off x="2089150" y="1003300"/>
            <a:ext cx="1538400" cy="1536600"/>
          </a:xfrm>
          <a:prstGeom prst="rect">
            <a:avLst/>
          </a:prstGeom>
          <a:noFill/>
          <a:ln>
            <a:noFill/>
          </a:ln>
        </p:spPr>
      </p:pic>
      <p:sp>
        <p:nvSpPr>
          <p:cNvPr id="398" name="Shape 398"/>
          <p:cNvSpPr txBox="1"/>
          <p:nvPr/>
        </p:nvSpPr>
        <p:spPr>
          <a:xfrm>
            <a:off x="6126161" y="131762"/>
            <a:ext cx="2849699" cy="682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C0000"/>
              </a:buClr>
              <a:buSzPct val="25000"/>
              <a:buFont typeface="Arial"/>
              <a:buNone/>
            </a:pPr>
            <a:r>
              <a:rPr lang="fr-FR" sz="3600" b="1" i="0" u="none">
                <a:solidFill>
                  <a:srgbClr val="CC0000"/>
                </a:solidFill>
                <a:latin typeface="Arial"/>
                <a:ea typeface="Arial"/>
                <a:cs typeface="Arial"/>
                <a:sym typeface="Arial"/>
              </a:rPr>
              <a:t>Contrôle</a:t>
            </a:r>
          </a:p>
        </p:txBody>
      </p:sp>
      <p:grpSp>
        <p:nvGrpSpPr>
          <p:cNvPr id="399" name="Shape 399"/>
          <p:cNvGrpSpPr/>
          <p:nvPr/>
        </p:nvGrpSpPr>
        <p:grpSpPr>
          <a:xfrm>
            <a:off x="817562" y="2706686"/>
            <a:ext cx="7431000" cy="963600"/>
            <a:chOff x="817562" y="2706686"/>
            <a:chExt cx="7431000" cy="963600"/>
          </a:xfrm>
        </p:grpSpPr>
        <p:pic>
          <p:nvPicPr>
            <p:cNvPr id="400" name="Shape 400"/>
            <p:cNvPicPr preferRelativeResize="0"/>
            <p:nvPr/>
          </p:nvPicPr>
          <p:blipFill rotWithShape="1">
            <a:blip r:embed="rId4">
              <a:alphaModFix/>
            </a:blip>
            <a:srcRect/>
            <a:stretch/>
          </p:blipFill>
          <p:spPr>
            <a:xfrm>
              <a:off x="817562" y="2706687"/>
              <a:ext cx="7431000" cy="963599"/>
            </a:xfrm>
            <a:prstGeom prst="rect">
              <a:avLst/>
            </a:prstGeom>
            <a:noFill/>
            <a:ln>
              <a:noFill/>
            </a:ln>
          </p:spPr>
        </p:pic>
        <p:sp>
          <p:nvSpPr>
            <p:cNvPr id="401" name="Shape 401"/>
            <p:cNvSpPr txBox="1"/>
            <p:nvPr/>
          </p:nvSpPr>
          <p:spPr>
            <a:xfrm>
              <a:off x="927100" y="2770187"/>
              <a:ext cx="7250100" cy="81269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Arial"/>
                <a:buNone/>
              </a:pPr>
              <a:r>
                <a:rPr lang="fr-FR" sz="1800" b="1" i="0" u="none">
                  <a:solidFill>
                    <a:schemeClr val="lt1"/>
                  </a:solidFill>
                  <a:latin typeface="Arial"/>
                  <a:ea typeface="Arial"/>
                  <a:cs typeface="Arial"/>
                  <a:sym typeface="Arial"/>
                </a:rPr>
                <a:t>R.269-3 : </a:t>
              </a:r>
              <a:r>
                <a:rPr lang="fr-FR" sz="1400" b="1" i="0" u="none">
                  <a:solidFill>
                    <a:schemeClr val="lt1"/>
                  </a:solidFill>
                  <a:latin typeface="Arial"/>
                  <a:ea typeface="Arial"/>
                  <a:cs typeface="Arial"/>
                  <a:sym typeface="Arial"/>
                </a:rPr>
                <a:t>Le fait de ne pas transcrire ou de ne pas mettre à jour les résultats de l’évaluation dans le dossier d’évaluation  des risques est puni d’une amende prévue pour les contraventions de cinquième classe</a:t>
              </a:r>
            </a:p>
          </p:txBody>
        </p:sp>
      </p:grpSp>
      <p:grpSp>
        <p:nvGrpSpPr>
          <p:cNvPr id="402" name="Shape 402"/>
          <p:cNvGrpSpPr/>
          <p:nvPr/>
        </p:nvGrpSpPr>
        <p:grpSpPr>
          <a:xfrm>
            <a:off x="890587" y="4840287"/>
            <a:ext cx="7302600" cy="426900"/>
            <a:chOff x="890587" y="4840287"/>
            <a:chExt cx="7302600" cy="426900"/>
          </a:xfrm>
        </p:grpSpPr>
        <p:pic>
          <p:nvPicPr>
            <p:cNvPr id="403" name="Shape 403"/>
            <p:cNvPicPr preferRelativeResize="0"/>
            <p:nvPr/>
          </p:nvPicPr>
          <p:blipFill rotWithShape="1">
            <a:blip r:embed="rId5">
              <a:alphaModFix/>
            </a:blip>
            <a:srcRect/>
            <a:stretch/>
          </p:blipFill>
          <p:spPr>
            <a:xfrm>
              <a:off x="890587" y="4840287"/>
              <a:ext cx="7302600" cy="426900"/>
            </a:xfrm>
            <a:prstGeom prst="rect">
              <a:avLst/>
            </a:prstGeom>
            <a:noFill/>
            <a:ln>
              <a:noFill/>
            </a:ln>
          </p:spPr>
        </p:pic>
        <p:sp>
          <p:nvSpPr>
            <p:cNvPr id="404" name="Shape 404"/>
            <p:cNvSpPr txBox="1"/>
            <p:nvPr/>
          </p:nvSpPr>
          <p:spPr>
            <a:xfrm>
              <a:off x="949325" y="4876800"/>
              <a:ext cx="7185000" cy="306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La récidive est réprimée conformément aux articles 132-11 et 132-15 du code pénal</a:t>
              </a:r>
            </a:p>
          </p:txBody>
        </p:sp>
      </p:grpSp>
      <p:grpSp>
        <p:nvGrpSpPr>
          <p:cNvPr id="405" name="Shape 405"/>
          <p:cNvGrpSpPr/>
          <p:nvPr/>
        </p:nvGrpSpPr>
        <p:grpSpPr>
          <a:xfrm>
            <a:off x="841375" y="3870325"/>
            <a:ext cx="7431000" cy="774600"/>
            <a:chOff x="841375" y="3870325"/>
            <a:chExt cx="7431000" cy="774600"/>
          </a:xfrm>
        </p:grpSpPr>
        <p:pic>
          <p:nvPicPr>
            <p:cNvPr id="406" name="Shape 406"/>
            <p:cNvPicPr preferRelativeResize="0"/>
            <p:nvPr/>
          </p:nvPicPr>
          <p:blipFill rotWithShape="1">
            <a:blip r:embed="rId6">
              <a:alphaModFix/>
            </a:blip>
            <a:srcRect/>
            <a:stretch/>
          </p:blipFill>
          <p:spPr>
            <a:xfrm>
              <a:off x="841375" y="3870325"/>
              <a:ext cx="7431000" cy="774600"/>
            </a:xfrm>
            <a:prstGeom prst="rect">
              <a:avLst/>
            </a:prstGeom>
            <a:noFill/>
            <a:ln>
              <a:noFill/>
            </a:ln>
          </p:spPr>
        </p:pic>
        <p:sp>
          <p:nvSpPr>
            <p:cNvPr id="407" name="Shape 407"/>
            <p:cNvSpPr txBox="1"/>
            <p:nvPr/>
          </p:nvSpPr>
          <p:spPr>
            <a:xfrm>
              <a:off x="954087" y="3930650"/>
              <a:ext cx="7210500" cy="6303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FFFF00"/>
                </a:buClr>
                <a:buSzPct val="25000"/>
                <a:buFont typeface="Arial"/>
                <a:buNone/>
              </a:pPr>
              <a:r>
                <a:rPr lang="fr-FR" sz="1800" b="1" i="0" u="none">
                  <a:solidFill>
                    <a:srgbClr val="FFFF00"/>
                  </a:solidFill>
                  <a:latin typeface="Arial"/>
                  <a:ea typeface="Arial"/>
                  <a:cs typeface="Arial"/>
                  <a:sym typeface="Arial"/>
                </a:rPr>
                <a:t>Une contravention de cinquième classe est une infraction passible d'une amende de 1 500 Euros (180 000 XPF)</a:t>
              </a:r>
            </a:p>
          </p:txBody>
        </p:sp>
      </p:grpSp>
      <p:grpSp>
        <p:nvGrpSpPr>
          <p:cNvPr id="408" name="Shape 408"/>
          <p:cNvGrpSpPr/>
          <p:nvPr/>
        </p:nvGrpSpPr>
        <p:grpSpPr>
          <a:xfrm>
            <a:off x="865187" y="5449887"/>
            <a:ext cx="7431000" cy="811200"/>
            <a:chOff x="865187" y="5449887"/>
            <a:chExt cx="7431000" cy="811200"/>
          </a:xfrm>
        </p:grpSpPr>
        <p:pic>
          <p:nvPicPr>
            <p:cNvPr id="409" name="Shape 409"/>
            <p:cNvPicPr preferRelativeResize="0"/>
            <p:nvPr/>
          </p:nvPicPr>
          <p:blipFill rotWithShape="1">
            <a:blip r:embed="rId7">
              <a:alphaModFix/>
            </a:blip>
            <a:srcRect/>
            <a:stretch/>
          </p:blipFill>
          <p:spPr>
            <a:xfrm>
              <a:off x="865187" y="5449887"/>
              <a:ext cx="7431000" cy="811200"/>
            </a:xfrm>
            <a:prstGeom prst="rect">
              <a:avLst/>
            </a:prstGeom>
            <a:noFill/>
            <a:ln>
              <a:noFill/>
            </a:ln>
          </p:spPr>
        </p:pic>
        <p:sp>
          <p:nvSpPr>
            <p:cNvPr id="410" name="Shape 410"/>
            <p:cNvSpPr txBox="1"/>
            <p:nvPr/>
          </p:nvSpPr>
          <p:spPr>
            <a:xfrm>
              <a:off x="979487" y="5510212"/>
              <a:ext cx="7210500" cy="6669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FFFF00"/>
                </a:buClr>
                <a:buSzPct val="25000"/>
                <a:buFont typeface="Arial"/>
                <a:buNone/>
              </a:pPr>
              <a:r>
                <a:rPr lang="fr-FR" sz="1800" b="1" i="0" u="none">
                  <a:solidFill>
                    <a:srgbClr val="FFFF00"/>
                  </a:solidFill>
                  <a:latin typeface="Arial"/>
                  <a:ea typeface="Arial"/>
                  <a:cs typeface="Arial"/>
                  <a:sym typeface="Arial"/>
                </a:rPr>
                <a:t>Délit,  condamnation dans le délai de 1 an : 10 x le montant de la contravention.</a:t>
              </a:r>
            </a:p>
          </p:txBody>
        </p:sp>
      </p:grpSp>
      <p:sp>
        <p:nvSpPr>
          <p:cNvPr id="411" name="Shape 411"/>
          <p:cNvSpPr txBox="1"/>
          <p:nvPr/>
        </p:nvSpPr>
        <p:spPr>
          <a:xfrm>
            <a:off x="4638675" y="1758950"/>
            <a:ext cx="30402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9900"/>
              </a:buClr>
              <a:buSzPct val="25000"/>
              <a:buFont typeface="Arial"/>
              <a:buNone/>
            </a:pPr>
            <a:r>
              <a:rPr lang="fr-FR" sz="1600" b="1" i="1" u="none">
                <a:solidFill>
                  <a:srgbClr val="009900"/>
                </a:solidFill>
                <a:latin typeface="Arial"/>
                <a:ea typeface="Arial"/>
                <a:cs typeface="Arial"/>
                <a:sym typeface="Arial"/>
              </a:rPr>
              <a:t>Dossier d’évaluation  des risques professionnels</a:t>
            </a:r>
          </a:p>
        </p:txBody>
      </p:sp>
      <p:pic>
        <p:nvPicPr>
          <p:cNvPr id="412" name="Shape 412" descr="LivreOuvert"/>
          <p:cNvPicPr preferRelativeResize="0"/>
          <p:nvPr/>
        </p:nvPicPr>
        <p:blipFill rotWithShape="1">
          <a:blip r:embed="rId8">
            <a:alphaModFix/>
          </a:blip>
          <a:srcRect/>
          <a:stretch/>
        </p:blipFill>
        <p:spPr>
          <a:xfrm>
            <a:off x="3590925" y="1681162"/>
            <a:ext cx="952500" cy="814500"/>
          </a:xfrm>
          <a:prstGeom prst="rect">
            <a:avLst/>
          </a:prstGeom>
          <a:noFill/>
          <a:ln>
            <a:noFill/>
          </a:ln>
        </p:spPr>
      </p:pic>
      <p:pic>
        <p:nvPicPr>
          <p:cNvPr id="413" name="Shape 413" descr="Couverture code du travail"/>
          <p:cNvPicPr preferRelativeResize="0"/>
          <p:nvPr/>
        </p:nvPicPr>
        <p:blipFill rotWithShape="1">
          <a:blip r:embed="rId9">
            <a:alphaModFix/>
          </a:blip>
          <a:srcRect/>
          <a:stretch/>
        </p:blipFill>
        <p:spPr>
          <a:xfrm>
            <a:off x="300037" y="250825"/>
            <a:ext cx="968400" cy="1354200"/>
          </a:xfrm>
          <a:prstGeom prst="rect">
            <a:avLst/>
          </a:prstGeom>
          <a:noFill/>
          <a:ln>
            <a:noFill/>
          </a:ln>
        </p:spPr>
      </p:pic>
      <p:sp>
        <p:nvSpPr>
          <p:cNvPr id="414" name="Shape 414"/>
          <p:cNvSpPr/>
          <p:nvPr/>
        </p:nvSpPr>
        <p:spPr>
          <a:xfrm>
            <a:off x="3028950" y="187325"/>
            <a:ext cx="2809800" cy="493800"/>
          </a:xfrm>
          <a:prstGeom prst="flowChartAlternateProcess">
            <a:avLst/>
          </a:prstGeom>
          <a:gradFill>
            <a:gsLst>
              <a:gs pos="0">
                <a:srgbClr val="FFE980"/>
              </a:gs>
              <a:gs pos="50000">
                <a:srgbClr val="FFEFB3"/>
              </a:gs>
              <a:gs pos="100000">
                <a:srgbClr val="FFF6DA"/>
              </a:gs>
            </a:gsLst>
            <a:lin ang="5400012" scaled="0"/>
          </a:gra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Arial"/>
              <a:buNone/>
            </a:pPr>
            <a:r>
              <a:rPr lang="fr-FR" sz="2400" b="1" i="0" u="none">
                <a:solidFill>
                  <a:srgbClr val="C00000"/>
                </a:solidFill>
                <a:latin typeface="Arial"/>
                <a:ea typeface="Arial"/>
                <a:cs typeface="Arial"/>
                <a:sym typeface="Arial"/>
              </a:rPr>
              <a:t>Que dit la loi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419" name="Shape 419"/>
          <p:cNvGrpSpPr/>
          <p:nvPr/>
        </p:nvGrpSpPr>
        <p:grpSpPr>
          <a:xfrm>
            <a:off x="862012" y="1914525"/>
            <a:ext cx="7394700" cy="2560500"/>
            <a:chOff x="884237" y="2200275"/>
            <a:chExt cx="7394700" cy="2560500"/>
          </a:xfrm>
        </p:grpSpPr>
        <p:pic>
          <p:nvPicPr>
            <p:cNvPr id="420" name="Shape 420"/>
            <p:cNvPicPr preferRelativeResize="0"/>
            <p:nvPr/>
          </p:nvPicPr>
          <p:blipFill rotWithShape="1">
            <a:blip r:embed="rId3">
              <a:alphaModFix/>
            </a:blip>
            <a:srcRect/>
            <a:stretch/>
          </p:blipFill>
          <p:spPr>
            <a:xfrm>
              <a:off x="884237" y="2200275"/>
              <a:ext cx="7394700" cy="2560500"/>
            </a:xfrm>
            <a:prstGeom prst="rect">
              <a:avLst/>
            </a:prstGeom>
            <a:noFill/>
            <a:ln>
              <a:noFill/>
            </a:ln>
          </p:spPr>
        </p:pic>
        <p:sp>
          <p:nvSpPr>
            <p:cNvPr id="421" name="Shape 421"/>
            <p:cNvSpPr txBox="1"/>
            <p:nvPr/>
          </p:nvSpPr>
          <p:spPr>
            <a:xfrm>
              <a:off x="992187" y="2236786"/>
              <a:ext cx="7200900" cy="2439899"/>
            </a:xfrm>
            <a:prstGeom prst="rect">
              <a:avLst/>
            </a:prstGeom>
            <a:noFill/>
            <a:ln>
              <a:noFill/>
            </a:ln>
          </p:spPr>
          <p:txBody>
            <a:bodyPr lIns="91425" tIns="45700" rIns="91425" bIns="45700" anchor="t" anchorCtr="0">
              <a:noAutofit/>
            </a:bodyPr>
            <a:lstStyle/>
            <a:p>
              <a:pPr marL="0" marR="0" lvl="0" indent="0" algn="just" rtl="0">
                <a:lnSpc>
                  <a:spcPct val="150000"/>
                </a:lnSpc>
                <a:spcBef>
                  <a:spcPts val="0"/>
                </a:spcBef>
                <a:spcAft>
                  <a:spcPts val="0"/>
                </a:spcAft>
                <a:buClr>
                  <a:schemeClr val="lt1"/>
                </a:buClr>
                <a:buSzPct val="25000"/>
                <a:buFont typeface="Arial"/>
                <a:buNone/>
              </a:pPr>
              <a:r>
                <a:rPr lang="fr-FR" sz="1800" b="1" i="0" u="none">
                  <a:solidFill>
                    <a:schemeClr val="lt1"/>
                  </a:solidFill>
                  <a:latin typeface="Arial"/>
                  <a:ea typeface="Arial"/>
                  <a:cs typeface="Arial"/>
                  <a:sym typeface="Arial"/>
                </a:rPr>
                <a:t>Lp.261-10 : </a:t>
              </a:r>
              <a:r>
                <a:rPr lang="fr-FR" sz="1600" b="1" i="0" u="none">
                  <a:solidFill>
                    <a:schemeClr val="lt1"/>
                  </a:solidFill>
                  <a:latin typeface="Arial"/>
                  <a:ea typeface="Arial"/>
                  <a:cs typeface="Arial"/>
                  <a:sym typeface="Arial"/>
                </a:rPr>
                <a:t>Il incombe à chaque travailleur de prendre soin de sa santé et de sa sécurité ainsi que de celles des autres personnes concernées du fait de ses actes ou omissions au travail notamment en se conformant aux instructions données par l’employeur et celles figurant au règlement intérieur, le cas échéant.</a:t>
              </a:r>
            </a:p>
          </p:txBody>
        </p:sp>
      </p:grpSp>
      <p:sp>
        <p:nvSpPr>
          <p:cNvPr id="422" name="Shape 422"/>
          <p:cNvSpPr txBox="1"/>
          <p:nvPr/>
        </p:nvSpPr>
        <p:spPr>
          <a:xfrm>
            <a:off x="1912936" y="971550"/>
            <a:ext cx="4829100" cy="582600"/>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C0000"/>
              </a:buClr>
              <a:buSzPct val="25000"/>
              <a:buFont typeface="Arial"/>
              <a:buNone/>
            </a:pPr>
            <a:r>
              <a:rPr lang="fr-FR" sz="3200" b="1" i="0" u="none">
                <a:solidFill>
                  <a:srgbClr val="CC0000"/>
                </a:solidFill>
                <a:latin typeface="Arial"/>
                <a:ea typeface="Arial"/>
                <a:cs typeface="Arial"/>
                <a:sym typeface="Arial"/>
              </a:rPr>
              <a:t>Obligation des salariés</a:t>
            </a:r>
          </a:p>
        </p:txBody>
      </p:sp>
      <p:grpSp>
        <p:nvGrpSpPr>
          <p:cNvPr id="423" name="Shape 423"/>
          <p:cNvGrpSpPr/>
          <p:nvPr/>
        </p:nvGrpSpPr>
        <p:grpSpPr>
          <a:xfrm>
            <a:off x="836612" y="4694237"/>
            <a:ext cx="7383600" cy="792300"/>
            <a:chOff x="858837" y="4979987"/>
            <a:chExt cx="7383600" cy="792300"/>
          </a:xfrm>
        </p:grpSpPr>
        <p:pic>
          <p:nvPicPr>
            <p:cNvPr id="424" name="Shape 424"/>
            <p:cNvPicPr preferRelativeResize="0"/>
            <p:nvPr/>
          </p:nvPicPr>
          <p:blipFill rotWithShape="1">
            <a:blip r:embed="rId4">
              <a:alphaModFix/>
            </a:blip>
            <a:srcRect/>
            <a:stretch/>
          </p:blipFill>
          <p:spPr>
            <a:xfrm>
              <a:off x="858837" y="4979987"/>
              <a:ext cx="7383600" cy="792300"/>
            </a:xfrm>
            <a:prstGeom prst="rect">
              <a:avLst/>
            </a:prstGeom>
            <a:noFill/>
            <a:ln>
              <a:noFill/>
            </a:ln>
          </p:spPr>
        </p:pic>
        <p:sp>
          <p:nvSpPr>
            <p:cNvPr id="425" name="Shape 425"/>
            <p:cNvSpPr txBox="1"/>
            <p:nvPr/>
          </p:nvSpPr>
          <p:spPr>
            <a:xfrm>
              <a:off x="954087" y="5018087"/>
              <a:ext cx="7200900" cy="671400"/>
            </a:xfrm>
            <a:prstGeom prst="rect">
              <a:avLst/>
            </a:prstGeom>
            <a:noFill/>
            <a:ln>
              <a:noFill/>
            </a:ln>
          </p:spPr>
          <p:txBody>
            <a:bodyPr lIns="91425" tIns="45700" rIns="91425" bIns="45700" anchor="t" anchorCtr="0">
              <a:noAutofit/>
            </a:bodyPr>
            <a:lstStyle/>
            <a:p>
              <a:pPr marL="0" marR="0" lvl="0" indent="0" algn="just" rtl="0">
                <a:lnSpc>
                  <a:spcPct val="115000"/>
                </a:lnSpc>
                <a:spcBef>
                  <a:spcPts val="0"/>
                </a:spcBef>
                <a:spcAft>
                  <a:spcPts val="0"/>
                </a:spcAft>
                <a:buClr>
                  <a:schemeClr val="lt1"/>
                </a:buClr>
                <a:buSzPct val="25000"/>
                <a:buFont typeface="Arial"/>
                <a:buNone/>
              </a:pPr>
              <a:r>
                <a:rPr lang="fr-FR" sz="1600" b="1" i="0" u="none">
                  <a:solidFill>
                    <a:schemeClr val="lt1"/>
                  </a:solidFill>
                  <a:latin typeface="Arial"/>
                  <a:ea typeface="Arial"/>
                  <a:cs typeface="Arial"/>
                  <a:sym typeface="Arial"/>
                </a:rPr>
                <a:t>Les travailleurs doivent en particulier, conformément à leur formation et aux instructions de leur employeur :</a:t>
              </a:r>
            </a:p>
          </p:txBody>
        </p:sp>
      </p:grpSp>
      <p:pic>
        <p:nvPicPr>
          <p:cNvPr id="426" name="Shape 426" descr="Couverture code du travail"/>
          <p:cNvPicPr preferRelativeResize="0"/>
          <p:nvPr/>
        </p:nvPicPr>
        <p:blipFill rotWithShape="1">
          <a:blip r:embed="rId5">
            <a:alphaModFix/>
          </a:blip>
          <a:srcRect/>
          <a:stretch/>
        </p:blipFill>
        <p:spPr>
          <a:xfrm>
            <a:off x="0" y="0"/>
            <a:ext cx="968400" cy="1354200"/>
          </a:xfrm>
          <a:prstGeom prst="rect">
            <a:avLst/>
          </a:prstGeom>
          <a:noFill/>
          <a:ln>
            <a:noFill/>
          </a:ln>
        </p:spPr>
      </p:pic>
      <p:sp>
        <p:nvSpPr>
          <p:cNvPr id="427" name="Shape 427"/>
          <p:cNvSpPr/>
          <p:nvPr/>
        </p:nvSpPr>
        <p:spPr>
          <a:xfrm>
            <a:off x="3028950" y="187325"/>
            <a:ext cx="2809800" cy="493800"/>
          </a:xfrm>
          <a:prstGeom prst="flowChartAlternateProcess">
            <a:avLst/>
          </a:prstGeom>
          <a:gradFill>
            <a:gsLst>
              <a:gs pos="0">
                <a:srgbClr val="FFE980"/>
              </a:gs>
              <a:gs pos="50000">
                <a:srgbClr val="FFEFB3"/>
              </a:gs>
              <a:gs pos="100000">
                <a:srgbClr val="FFF6DA"/>
              </a:gs>
            </a:gsLst>
            <a:lin ang="5400012" scaled="0"/>
          </a:gra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Arial"/>
              <a:buNone/>
            </a:pPr>
            <a:r>
              <a:rPr lang="fr-FR" sz="2400" b="1" i="0" u="none">
                <a:solidFill>
                  <a:srgbClr val="C00000"/>
                </a:solidFill>
                <a:latin typeface="Arial"/>
                <a:ea typeface="Arial"/>
                <a:cs typeface="Arial"/>
                <a:sym typeface="Arial"/>
              </a:rPr>
              <a:t>Que dit la loi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pSp>
        <p:nvGrpSpPr>
          <p:cNvPr id="432" name="Shape 432"/>
          <p:cNvGrpSpPr/>
          <p:nvPr/>
        </p:nvGrpSpPr>
        <p:grpSpPr>
          <a:xfrm>
            <a:off x="1395412" y="3492500"/>
            <a:ext cx="6267599" cy="798600"/>
            <a:chOff x="1395412" y="3492500"/>
            <a:chExt cx="6267599" cy="798600"/>
          </a:xfrm>
        </p:grpSpPr>
        <p:pic>
          <p:nvPicPr>
            <p:cNvPr id="433" name="Shape 433"/>
            <p:cNvPicPr preferRelativeResize="0"/>
            <p:nvPr/>
          </p:nvPicPr>
          <p:blipFill rotWithShape="1">
            <a:blip r:embed="rId3">
              <a:alphaModFix/>
            </a:blip>
            <a:srcRect/>
            <a:stretch/>
          </p:blipFill>
          <p:spPr>
            <a:xfrm>
              <a:off x="1395412" y="3492500"/>
              <a:ext cx="6267599" cy="798600"/>
            </a:xfrm>
            <a:prstGeom prst="rect">
              <a:avLst/>
            </a:prstGeom>
            <a:noFill/>
            <a:ln>
              <a:noFill/>
            </a:ln>
          </p:spPr>
        </p:pic>
        <p:sp>
          <p:nvSpPr>
            <p:cNvPr id="434" name="Shape 434"/>
            <p:cNvSpPr txBox="1"/>
            <p:nvPr/>
          </p:nvSpPr>
          <p:spPr>
            <a:xfrm>
              <a:off x="1490662" y="3530600"/>
              <a:ext cx="6119699" cy="6762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lt1"/>
                </a:buClr>
                <a:buSzPct val="25000"/>
                <a:buFont typeface="Arial"/>
                <a:buNone/>
              </a:pPr>
              <a:r>
                <a:rPr lang="fr-FR" sz="1600" b="1" i="0" u="none">
                  <a:solidFill>
                    <a:schemeClr val="lt1"/>
                  </a:solidFill>
                  <a:latin typeface="Arial"/>
                  <a:ea typeface="Arial"/>
                  <a:cs typeface="Arial"/>
                  <a:sym typeface="Arial"/>
                </a:rPr>
                <a:t>2° utiliser correctement l’équipement de protection individuelle mis à leur disposition</a:t>
              </a:r>
            </a:p>
          </p:txBody>
        </p:sp>
      </p:grpSp>
      <p:grpSp>
        <p:nvGrpSpPr>
          <p:cNvPr id="435" name="Shape 435"/>
          <p:cNvGrpSpPr/>
          <p:nvPr/>
        </p:nvGrpSpPr>
        <p:grpSpPr>
          <a:xfrm>
            <a:off x="1408112" y="938212"/>
            <a:ext cx="6272099" cy="1055699"/>
            <a:chOff x="1408112" y="938212"/>
            <a:chExt cx="6272099" cy="1055699"/>
          </a:xfrm>
        </p:grpSpPr>
        <p:pic>
          <p:nvPicPr>
            <p:cNvPr id="436" name="Shape 436"/>
            <p:cNvPicPr preferRelativeResize="0"/>
            <p:nvPr/>
          </p:nvPicPr>
          <p:blipFill rotWithShape="1">
            <a:blip r:embed="rId4">
              <a:alphaModFix/>
            </a:blip>
            <a:srcRect/>
            <a:stretch/>
          </p:blipFill>
          <p:spPr>
            <a:xfrm>
              <a:off x="1408112" y="938211"/>
              <a:ext cx="6272099" cy="1055700"/>
            </a:xfrm>
            <a:prstGeom prst="rect">
              <a:avLst/>
            </a:prstGeom>
            <a:noFill/>
            <a:ln>
              <a:noFill/>
            </a:ln>
          </p:spPr>
        </p:pic>
        <p:sp>
          <p:nvSpPr>
            <p:cNvPr id="437" name="Shape 437"/>
            <p:cNvSpPr txBox="1"/>
            <p:nvPr/>
          </p:nvSpPr>
          <p:spPr>
            <a:xfrm>
              <a:off x="1503362" y="974725"/>
              <a:ext cx="6119699" cy="9318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lt1"/>
                </a:buClr>
                <a:buSzPct val="25000"/>
                <a:buFont typeface="Arial"/>
                <a:buNone/>
              </a:pPr>
              <a:r>
                <a:rPr lang="fr-FR" sz="1600" b="1" i="0" u="none">
                  <a:solidFill>
                    <a:schemeClr val="lt1"/>
                  </a:solidFill>
                  <a:latin typeface="Arial"/>
                  <a:ea typeface="Arial"/>
                  <a:cs typeface="Arial"/>
                  <a:sym typeface="Arial"/>
                </a:rPr>
                <a:t>1° utiliser correctement les machines, appareils, outils, substances dangereuses, équipements de transport et autres moyens ;</a:t>
              </a:r>
            </a:p>
          </p:txBody>
        </p:sp>
      </p:grpSp>
      <p:grpSp>
        <p:nvGrpSpPr>
          <p:cNvPr id="438" name="Shape 438"/>
          <p:cNvGrpSpPr/>
          <p:nvPr/>
        </p:nvGrpSpPr>
        <p:grpSpPr>
          <a:xfrm>
            <a:off x="1395412" y="4425950"/>
            <a:ext cx="6273899" cy="779400"/>
            <a:chOff x="1395412" y="4425950"/>
            <a:chExt cx="6273899" cy="779400"/>
          </a:xfrm>
        </p:grpSpPr>
        <p:pic>
          <p:nvPicPr>
            <p:cNvPr id="439" name="Shape 439"/>
            <p:cNvPicPr preferRelativeResize="0"/>
            <p:nvPr/>
          </p:nvPicPr>
          <p:blipFill rotWithShape="1">
            <a:blip r:embed="rId5">
              <a:alphaModFix/>
            </a:blip>
            <a:srcRect/>
            <a:stretch/>
          </p:blipFill>
          <p:spPr>
            <a:xfrm>
              <a:off x="1395412" y="4425950"/>
              <a:ext cx="6273899" cy="779400"/>
            </a:xfrm>
            <a:prstGeom prst="rect">
              <a:avLst/>
            </a:prstGeom>
            <a:noFill/>
            <a:ln>
              <a:noFill/>
            </a:ln>
          </p:spPr>
        </p:pic>
        <p:sp>
          <p:nvSpPr>
            <p:cNvPr id="440" name="Shape 440"/>
            <p:cNvSpPr txBox="1"/>
            <p:nvPr/>
          </p:nvSpPr>
          <p:spPr>
            <a:xfrm>
              <a:off x="1492250" y="4462462"/>
              <a:ext cx="6119700" cy="6555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lt1"/>
                </a:buClr>
                <a:buSzPct val="25000"/>
                <a:buFont typeface="Arial"/>
                <a:buNone/>
              </a:pPr>
              <a:r>
                <a:rPr lang="fr-FR" sz="1600" b="1" i="0" u="none">
                  <a:solidFill>
                    <a:schemeClr val="lt1"/>
                  </a:solidFill>
                  <a:latin typeface="Arial"/>
                  <a:ea typeface="Arial"/>
                  <a:cs typeface="Arial"/>
                  <a:sym typeface="Arial"/>
                </a:rPr>
                <a:t>3° ne pas mettre hors service, changer ou déplacer arbitrairement les dispositifs de sécurité […]</a:t>
              </a:r>
            </a:p>
          </p:txBody>
        </p:sp>
      </p:grpSp>
      <p:grpSp>
        <p:nvGrpSpPr>
          <p:cNvPr id="441" name="Shape 441"/>
          <p:cNvGrpSpPr/>
          <p:nvPr/>
        </p:nvGrpSpPr>
        <p:grpSpPr>
          <a:xfrm>
            <a:off x="1395412" y="5340350"/>
            <a:ext cx="6267599" cy="774600"/>
            <a:chOff x="1395412" y="5340350"/>
            <a:chExt cx="6267599" cy="774600"/>
          </a:xfrm>
        </p:grpSpPr>
        <p:pic>
          <p:nvPicPr>
            <p:cNvPr id="442" name="Shape 442"/>
            <p:cNvPicPr preferRelativeResize="0"/>
            <p:nvPr/>
          </p:nvPicPr>
          <p:blipFill rotWithShape="1">
            <a:blip r:embed="rId6">
              <a:alphaModFix/>
            </a:blip>
            <a:srcRect/>
            <a:stretch/>
          </p:blipFill>
          <p:spPr>
            <a:xfrm>
              <a:off x="1395412" y="5340350"/>
              <a:ext cx="6267599" cy="774600"/>
            </a:xfrm>
            <a:prstGeom prst="rect">
              <a:avLst/>
            </a:prstGeom>
            <a:noFill/>
            <a:ln>
              <a:noFill/>
            </a:ln>
          </p:spPr>
        </p:pic>
        <p:sp>
          <p:nvSpPr>
            <p:cNvPr id="443" name="Shape 443"/>
            <p:cNvSpPr txBox="1"/>
            <p:nvPr/>
          </p:nvSpPr>
          <p:spPr>
            <a:xfrm>
              <a:off x="1490662" y="5373687"/>
              <a:ext cx="6119699" cy="6555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lt1"/>
                </a:buClr>
                <a:buSzPct val="25000"/>
                <a:buFont typeface="Arial"/>
                <a:buNone/>
              </a:pPr>
              <a:r>
                <a:rPr lang="fr-FR" sz="1600" b="1" i="0" u="none">
                  <a:solidFill>
                    <a:schemeClr val="lt1"/>
                  </a:solidFill>
                  <a:latin typeface="Arial"/>
                  <a:ea typeface="Arial"/>
                  <a:cs typeface="Arial"/>
                  <a:sym typeface="Arial"/>
                </a:rPr>
                <a:t>4° signaler toute défectuosité constatée dans les systèmes de protection</a:t>
              </a:r>
            </a:p>
          </p:txBody>
        </p:sp>
      </p:grpSp>
      <p:sp>
        <p:nvSpPr>
          <p:cNvPr id="444" name="Shape 444"/>
          <p:cNvSpPr txBox="1"/>
          <p:nvPr/>
        </p:nvSpPr>
        <p:spPr>
          <a:xfrm>
            <a:off x="1755775" y="195262"/>
            <a:ext cx="5719800" cy="615900"/>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C0000"/>
              </a:buClr>
              <a:buSzPct val="25000"/>
              <a:buFont typeface="Arial"/>
              <a:buNone/>
            </a:pPr>
            <a:r>
              <a:rPr lang="fr-FR" sz="3200" b="1" i="0" u="none">
                <a:solidFill>
                  <a:srgbClr val="CC0000"/>
                </a:solidFill>
                <a:latin typeface="Arial"/>
                <a:ea typeface="Arial"/>
                <a:cs typeface="Arial"/>
                <a:sym typeface="Arial"/>
              </a:rPr>
              <a:t>Obligation des salariés</a:t>
            </a:r>
          </a:p>
        </p:txBody>
      </p:sp>
      <p:sp>
        <p:nvSpPr>
          <p:cNvPr id="445" name="Shape 445" descr="data:image/jpeg;base64,/9j/4AAQSkZJRgABAQAAAQABAAD/2wCEAAkGBhQSEBUUExQVFBQWFxQYFxcYFxgcFBcWFxYYGhQXGBYYGycfFxkkGRoXHy8gIycpLCwsFR4yNTEqNSYtLCkBCQoKDgwOGg8PGiwkHyUtLCosKSwsLCosLywsLCwsLCwsLCw2Li8pLiwsLCwtKS0sLC8sLCwsLCwsLCwsLCwuKf/AABEIANsA5wMBIgACEQEDEQH/xAAcAAACAwEBAQEAAAAAAAAAAAAABgQFBwMBAgj/xABNEAACAQIDBAYGBQcJBgcAAAABAgMAEQQSIQUGMUETIlFhcYEHMpGhsdEUI0JywRUzUoKSsuEkNENEYpOiwvAlU3Sz0vEIFhejtMPT/8QAGgEAAgMBAQAAAAAAAAAAAAAAAAMBAgQFBv/EADMRAAIBAwIEBAQGAQUAAAAAAAABAgMEERIhBTFBURNhkaEigdHwFDJCccHhUhUjM0Ox/9oADAMBAAIRAxEAPwDcaKKKACiiigAooooAKKKKACqLau9EaN0asWkB6wA0FvWBY6A1e1luNf8AlcnfLJ+81brO3jWk9XRHN4jdTt4LRzYxbQ30CgqqOG7SQeXjS6++GLZSjOoXNfOBaQi2i3UAKAdb6k35W1iYxru33j8ag4y+RraHKbdl7G1dqnw+ikng4UuI3EttQxDG4kR9IssjKPWs7HKeWYE6ePCuK704hdOlfzsfiKXd29tTQlc2q5dJCbk9quvMGrfbTJZJEGXPm6tjlUqQDlbgVN9BxFWVKMZaakVh7J4+/v3q6lTDdOT23ay+Xdfyun/knFb2zsUBkYAm1wcuveVAvzpi3a2rJN1M1ypBZmLHMmuYDWwOq28+ys32lAJ4mTMVzcxqRTf6OYsjBATlWNR94AFQT36Ui/toRotxjjH1NNhczlWWqTedsfId/oS8gR4Mw+BoMHe/94/zqQK+TXmj0hxEZH23/av8RXt2t67eYT/prpXxL6p8D8KEBFTaZIBDPqL6xfgLV6NqH9MecMnzpai2jJLPLFE4BhWMCPKMzu+gLMwOWMWuSBe3fxuMPNmHtGnDQ2uO6n6ULUpE47YtqXjsON1dfea+/wAr9ph/vCPitJO/W2IoHwvT3OHZznAJ1y24oNXUXuRY6Xq12Nj0cfVNnjIvmClULEksI1IFoxcKNPs873MYQa5DIu1b/wC7PhKPlXXDY8s1sth25lIv2aGlsbWJmdEjzBDErMTbM0j5QFWxuBxLG3DQGvnF41YU6cKD0Yd7dVTopJXMdFvwvwo0onWxyorP39M2GjUNNDiIlJy5gIpEB7zHKSPZTJsPfPC4tssMoLWvlPEjtHbSxqknyLyiiigsFFFFABRRRQAUUUUAFFFJe19qS4uc4bDHKozBmvobaOxtqVB6oH2j3U2lSdR9kubE1qqpru3yXca5toxIbNIinsLqD7zWZzMDiWsbgySEdh1bgedMH/pfERd8RiM3MqY1XyXIbeZNLqYRYZzHmJCMyBmIuQpIueAv4AV1rFU4uWht7dsHD4o6sox1pLfvkj4j1m8T8aiYj1W8DXbFYlc7dZeJ5jtqPNICp15H4V3IckcFrcixTBY0vc3FtBfkOPAD28q44ja8fWgzEgm6i3WV1FwV5acDY8NKl4Rbxr4CumG2fLN0keGiEzgXIOUBCdASzEAHna99DVLhR0Nze33y8+xpt23NKEd/vn5dygxu0RC6qzA51RgQdOsOBvwINwfCtM3LiLGOx0RpGNuY6IIoPmSfKsfxOwn+mSRYoFDHcMl+CngQRxvyI43rZfR+uSEMVb65yug6q2RmBY8hZcviwHOuVfV3O33fXbu+517WhGFwsLfDz2XYcRUSbFEORy05dwqWG764vhLtmvY+HdXn1jqds+Y5ibai3h/GvcS1kb7rfA16uG1vf3fxoxMd0YDXqtp26HSp2yBlOzMCcdjsTOwdEiKQx2zRsxA+sL5bFhYDQ6WIHKn6HDBFAXs8rD4V3MBt6j+z5Gq/bEcuXMhaMKGLfVk34W4jx9taIpSeG8GeT0rKWSlk3ZZ9oHFSvnCxlIo8v5vNYOb3sSRflfrnsFXeGsulgNeyoL4HFjjJfl+ZPPwi7da5NgsWOEiX7424/wB37q0eAv8ANe/0EeO/8H7fUpZlaTbZihnlhHQdJMYyNWDKoQZgQDZlJIFwTpa5q336suzMSBwGHlA80yj41L2NshIAXIBmf85LkOZrm9sxFyt+XdepWJWKb6qQLIrq4ZDexXS9/dWepFRbxuu4+EspN7eR+WM1jpoe7Q1f7gbQlXaWDEZNziIV8VaRQwPdlvW3yeizZjf1UL92SZfg9d9hejTBYTEriIY26RAcuZ2ZQSLFgD9qxIvfnWfJoyjQ6Kgw4xmYCw9/ZRQMTyTqKKKCQooooAKK+JZlUXYhR2kgDXQanvrh+VIf97H+2vzoANp4jo4JHHFUdh4qpIqg9H2DC4cvxZjYnuUCw9pY+dfO/e2I/oMqpNHnYIAA65iDIoewBv6t72qJ6P8Aa8SQujzIDnuAzi9ii3IudRcGtcIv8PJ+aMM5L8TFPsx2qg3g2WVBmgjjaRRqhjBD3YZidQSwFzx1q1XasJ4Sx/tr867xyqwupDDtBuPaKyG1pMz7bsrYnDt9Fw6yspKMHwrIMytZgC7Lw8xVb6NdyOk/lWJhEYvIqxGMAMugLEE3FnDWFuQPOtVpZXfmKUzrh+ucOGDk3yhwzLlHb6t79jDylZ5Io4xW7LFd0sGP6tB/dr8qm4LZsUIIijSME3IRVUE9pCgXPfVRuzvMcSzo6BWQA3BupBJHPUG4pgqW3yZMVHmjNfSLurJjZiscgiYdGM5BNkAJKgAj7Rv7aaN3dhjDIAXDAKBcgg6eLEAW5d9Vm88gGKYsbLkUd2Y3sPGuWBw7JMMw5Nr23Bqml8xWrEsDPMI5AVJRgeVx+BrjgtnCN3KszByCQWJAsLWF+Aqr2Zu9E80jlFNyeKjw7KZIMIqIFUAAcABYVCyXW55XLEYhUy3+0bDxryDHqygkFTYXU2zKeatluLjgbE19NOnPL52qcAfYqLtPBGWIorZCedgbjmNa+4doRm/KxYdbS+U2JF+K9hqQHFRjAC3vViJINm4l1dhLHA5WTTNnVNG4Wvm14W1rAx6U9qD+tv5pEfimtfoTe7LJgsXFlLMYJQBlPWYxMVCm1mN7cL2Nq/MeBwuZq00aPi7CqlRU1ljFhfSrtVmA+k3v2ww//nTd/wCfMRHCrTzBixtfo0GpGgsqik/AbNW4Nq77V2tlvopVbWuAbtyteu1Ss6dKDc0m+mVk41a6nWmowyl1w8FphfSPj3xMkaNFkV2AJi5A9zCnvd7fCSbFR4dmju3EAdfLYkkC+nCsn3eJAeR9MxLHzN9K0X0X7GefF/S+jVUjzLnt1nYqRkXuF7k+A8FyoUadByaWXn+sF1VrVLhQi3hY5e+TVfoA7TXlS6K4R38IKKKKCQooooAQPSdvVhTgMVAs8TTrl+quGbMjqxBXhoBcg9lYpZCW6C84vGqlkKk9RmcZVIubjieQ861jagvsHaP/ABeO/wDnNWRbryBbEkACVbkkAC8cg4nhUopJbnWeCZFLPhwqjiSHt6wU36/6RA8644nGZHZciHKSL5ZRextfKzBh4EA02bVxsM0Tx9OgzA650P8ATq/DML6Cl3a2zowHkXERsbsQim5N5ALAmVmOhLa3Nl58aAwj62S8buvS2jUMAWSNpCAyS/0ZY5tQPDjyrXPRFvHhl2fh8O08YnJa0bMBIxYkjQ8SePfWObGxAQ5mj6YB4x0ZcoGuso9cera9/KtL2DFl2Ls+4sw2jhQe76+1r0Alhs181kO1zFsF2QRSSrikTKwZVQyopExZnY5STZsvDraaCtfFRsfs2KdMk0aSpe+WRVZbjgcrAi9RnBZrKMz3H/2iJpY1kgaJkQEsChN2Z1DpcPZSp7iRyNOGH2QYkVZMRiJpsozdG2XMRxYKNFB7zarcQR4aHLDGiKNEjRQq5idAANBc10wGD6NdTmc6u3Nm5nw7ByFTnJVRS2QiSpbHKJWIQ6NDI4eUgLo9xcEa/paX7qZsdInVHO2nhr+FUe+OEV5zmOWwVywBL5VGqKRqL/jwNQtjY55WLuCvVOVTxAN7XHhRkQ3h4G/YXP8AW/eNWzcDVTsDgfP4mrZuBqqHQ5EAc/FviaqZ9tWYBVzXZlNiSRlkC6gA6lcxt3Dtq0VuP3m9zGuUkvGnwaXNZEzTfJ4K2fbJU2yHi3EkCwZV7PWuT1eOgHE197P2rmawW1wWOuhswFuFs1iD7OI1qWJNf+/yrxZb277/AOv9dtMbjjGn3FpSznV7H3jHu8Nubj/LWIekzdY4DFyNEoEMt5I+QW7ASIPuswsOxlraWa7Rd0hH+JfnUreXdaDHwiKdbgEMpGjK3C4PgSLcDSYzlD8rwO0Ka3WTArgRqF1Z1U2HLMBcd5vpVPNs6R8SY2XKI2KuDxVgStmHIllsK/QOxPRrhcNIJRnkkU3UuRZSOBCqANOV72qPtz0V4XE4h8Rmkike2Ypk1IFrjMpsSALmt9W816Yp7LGX3MNGydNSk1u84XbJm26W6hx0/RKcsMdjK442N7Af2jYgeBPKx3XA4FIY1jjUIiABVHAAf641XbtbrQ4GIpCDqbu7G7uRwJIAGnIAAe01cVnurh1peXQ12tsqEfPqwooorIawooooAKKKKAMn29jBDsvaGGljmWRsRi5F+pl6NkfE9KjCYIYwCp7eOnHSsjjf6PMqLmUOqM2WUcxrqE8dLHlxr9M76YNpcBMiIZGZRZF9ZuupIGvZesX2nuPjWeFlwcpyE58vUDILdGtr6kW7uzTgFym1JJINO2p9OnV/sLmC2pPJHiHB0gUMbyx83C6Apd+fDu8DHxG8MwiSTN65cWDLcZT2BdOfuq8w3o+x4WcPgsQzOtoCJdIjnBu1z1uqAPb21wl9Hm0jEirhMQHBfO3SaMDbLYX5W/1emZYpryKxI5sTiVw+csSCwJlVRdULcWAA1BHvrRd1MaJdmbPwyLK0oxmHla0chQIsud2M2XJoNTrSxgtwcd9JV5sDiWhAIMayICTkIUjMxHGx17Ca2L0X7Llw+zIo50ZJFL5lY3b1ja556c6BjSTaXIbBRRRQSR2AaQD9EXt3m4B9l6kVGgjOd2IteyjwW+vtJqTQQhD3wciaYjiIhb2VX7H9VTzMYvVrvLIBiZS3ARrf2dlQMEwJuOGTTwuLUGSX5hs3e9XyPxNW0yXUg8CCOJHEdo1FVG7nq+X4mrh+BqEaIchb2ltaLCxEuw6uYKpYZmsSAAWOviffzqsNisbKocRxKG1A5hTw+2NbW7Pwrhtgyw455mjdo2iZYpUQyGGQH7UY62UkG5HJiOZqZuztcTKSAE6xvH/uzfVbHUa3I0GhrXTqqCxpTfdmSpTcn+ZpdkfLnGgElYQBck3sBbjfr8LVz2FteSaTVomUXvlJvwtoCddbC4v5Va7w4Z5MNIkZAcgZb8Lgg2J5A2t50pbI2iyvHA8DQSWDNcrkZo4xGxjKk3zLlJvbROfGrOtlY0r0IVHDzqfqOEcYEqMOLSG/HW2QDTl5UyilfDtd4fvv++KaKyPma6fIKKKKgaFFFFABRRRQAUUUUAFFFFAHHF4jIt7X1FQhtclgAo179fZb4Xqbi4M6Fb2vz/70q44NC+RiHJ1W1gxW9ict+tbnb2VG/QVNtblhjN5WjfKYx43Nv3bjzArg+9rD+jW3bfT2ioJYPqdSNL3OYdxHLwNRJ8MeI18DZv41P7iXOWdi9k3sygEoMp0uG08iLj22qww28MTc8vjw9o0pIxKvoWB48dFfwNtGqQCLjUAnTrdVj3B10PvqmWkWU5GgRyhhcEEdxr6pHE+Rb5ihHM2t+2hFv1hU/DbekX1jmHt969b3VZF1WXUaaKqI94l0zKRfmNR8x5ip8OPRuDDwOh99SMU0zPt88X/Kp0/sR/BTUHYWNuSvZH/mWuW/mIy4+f7sQH7CVB3bfNKeV0+VRncyS/MzT93D1B4fiatp2IRiBmIBsLgXNtBc6C9VO7g6g8B+NSTtyEyGHP8AWBcxWxuFuVv2WuCKEaIPY4Ri668TckaG1yTa4424eVKe0d3ZUxqYjDFVzECYMTlKczYcTw05EA6Xa7bG9x5t8TXjCmoWVs224omCSyojHgGYA/wqo302W8sSPALyxsGSxA5i2p00YKe8AjnVbidoLFtHExSKziWJDeGxmjQkB0a7AoHtlDA3A1FuIZdk5ipuuQEkhf0QSSF8hYeVSQVmJ2lLDhpJcoWSGPESLc5lLKhflbqhwVtzC350pwemHF5AfpOz7lQwDRSqbkeqbTaG+h0px3tX+RT/APDY392SvzEp0pfVl4p42Zs2A9PWIP56KJTrbIDkYDQ2uxPHv1vWo7k75R7RgLpo6EB17L3sfA2Psr8j5rVrn/h0nY43Errl6AE9lxIuX3FqgYs5N/ooooLhRRRQAUUUUAFFFFABWabdxZn2lLG5GWDLkHCzMiG9+emo5XY9mml1m+9GAT6bi7rdpEwTjvH1yMLcDYxJ5mn2/wDyJGS8WaTBdoN0io4LgmyvcZlFm+1p1c4y2JPI1MWazaHNf7B6sq246E2ceBpbwiEKzSrkQSZVyB9Etcgg36x1PHw7vNqBWAy3tra/rDhbUc++ulGzhWelNp9+hx5Xc6CTaTT9fcdMDLG5IupsODDUG4t1W1Bqk3rxjJKgRygKi4BIubt2cTSO++mPw8zr9GXFILGJ2BDqLC46QHXW/HXvqv2xvriJyss2GSPo/VusjEHXUWOmhOtItqMqFZupF4Wd8bGq4kq9JKnJZeOu41naGILgCRsljcZnzlrjLbW1rXqylhMek+IdGtmMalndR2v1gE8L37qovR5tqSaOfESRhGiMaQkghTJMSqtlJN8gBb2UwY/ARQiW7aLCWnldjZTJ6mg9ZmIJ7dO8CtVxeRW1Pb5e2/IzW9lL/s38s9O+3Mg5S7Ho5nY20RgVbTjZr637O6rTczGHpJFZr6i4N9LZtDc8f4VnG08dPcHDyxsgAYOBq4zZSQrC4ynQjiPZWk7s7Tw5WLEYkpEJ4bszPlHSxMEYDXUkNe3HqUi6uYuEqUXqTxvjHVP72H29pJSVSS0vtn918vUoPSJf8oTeEf8Ay0qu3TxBE5H9k/EVJ3325BJjJHSRHQ5bMpBBAjUcR31A3axaNMQpB6rH3iuPnmdGS3Ne3bk6nkKWZJP9oYg8+igF+djPib6+Q9lXu7bfVj7opK2nL9diTxBXDoRYEFWlxAa4IItYmrLkTnYcNl44FBc8z8TU9pxyufAH8BVRsyGXgJmsOFlQf5auI8FJzmk/w/8ATVtfkCE/d/d94pcRPK3SyzyA5gji0a+qtiNCCToOFgOVNkJ09Vv2G+VdYdj5RYO4GugIA1NzoABqST510/Jn9uT9tvnRrJwLW9EgbBYm3FcNjQw5qckhsew2INj2ivz/AIbcPaEihkwWIZWAZWETWIIuCDbUEa1+kd6dnAYDF2JZjhsQBdiTcwuANTprTJs7BiKGOMcERE/ZUD8KjIyCPyrF6MtptYfQZtTzUD2kkW49tq3X0R+jttmYd2mIOImKlwpuqKt8iA8zckkjS5A1tcv1qKC+AooooJCiiigAoorliMSsal3ZUUalmICgdpJ0FAHWq3bWHMgVAbXJN+YsDlI7wbGoWL38wMaM30qFyASFSRGdjyVVB6zHgBUTYe/UOOLCFZF6PJm6RQNHJAy2Y34H2ipKtrkX2Hx4OHWViFBQMxOgGnW8LG9ZZjpWxck00cskZjWzrICxyAgKyOq3AJbMVtoSSDroY/b/AEkyxxEsmGxBadLnK11YKAp0YqSTppz4gWa919vx4jGSLEqWWMXYczmAN+2hT0vKFSXiLDFrYMJeCRZplkYWCtldOf2ywAJAB4dnDSq/HzEaABrE91O8u5PHK687DINTyvrSntPZsySsDC2pNtDqBz0U13OF1orKk8fucHidCTcXGPoI8+9cmdl+jEWNr5jY/wCCvtdoytqI1HmflTV+Rpib9A1tOIb8Vqqk2fl5XIJNj23vbw7q11b5W+Pi157YF0rXxv0acd8kvYUskmExUQCiUdFNHa/WMZYMD5MD7aYNmbKOLwZjxgHSShelyXFshJiAOvWF7k8L6ctVLY+FxKyDotFSxUhgcxt1i9zc6krY8hbtu97NxkqC7xC/YHFvLs8CTXJvJxqPxItYe+OqeMfwdS2i6fwNbrr0+9xi2DunhoMIMOI1eMXJEgDElvWJJ5ms39KUiK8WGwyKEhDXVfVUvY24HXn+tTfi9tzMHyXQkWUEqwvp1iOA59t+yl47vXYswjYk3JYOSSeJJzCua89Dc5GajBEnrICPFvwtVtu3H0E5cr1WBUBTfL6t9Dc8ufb3VoGH2Gg/o4P7on4vVpgtnwlhG0MRtc3CAa6W015E86piXUqfe6+OboixFkWwuSBoALX9vKljHxZpcSBxIwhH97Oaa958MqYCcIoUZOAFtbiqFUtiZfu4P/7T+NWTIwM+yYrCrZTUfDL1RXaRrKSOIGnZSpzUIuT5JZLxWdjoDX1ekDY3pIafFiIxhY2LZD9sgAm7Dlfj7tafAarSqqospNfuabi2qW0tFRYeMkHaa52WO+kgZT4NYH40yUuz/wA4h8fxFMVPQqAUUUVJcKKKKACiiigArNdu4WTaW2HwTytHhsPHHKypozlgthftu3HkBoLkmtKpG3fS+8G0m7IcIPav8KhkMjYz0PYew6J5wb3uZb2twIGW3Go8G6UeyFknMsjBwEsSG618yHqxi2oPttzrSqWt/wDZcmIwhSJczZlNrgaA30vofCoeehDS5mcyR4SzSwDERyzEtIWVJELG+oBkUrqfZypw9F2DaPCjPbMSb24esb/Ooew9w5WiXpCI7KpAtmvcdxFiNPbTbu7geigVfH3sT+Nba9K2jBOm/i2z6GC3qXMqj8SOI749SXg5JAhMzR5gXJKXCBMxy3zHiFtc9oNR8UVcB0ZWut1N7qQdQQRxB01FS7q6n1WU3B4FTxDA8jzBHjXLIFFlAAAAAGigAaAAaAWrGtzayoxTOqE/V6an1rWGrcO69Z62Hc65GsdRYGxF9CDax058K0XaG1hHPHEVcmTO2YDqKEAvmPfcAW5kV9bxFUgknYXSNGdgBdiFubAc6tyFtZM+wHSJdgNApY5ULHTVgFuTc62HPlV7jY5RhhKHYE9HYFFFs5HEEXBseFMGy8IpAIW11U2IsVvrYgaAi+vfeo+82bIE6P6vqHpMw9bPYJk48Nc3DlVAxsRY9jsQCZG4di/Ku6bB01kf21cJF1R4V7kqCcFWmwF5u/7R+dWGG2YsYuNT2njUgLXYjqjxoJwL++mmAnP9lf31pecWxU3jhB/gY/jVtvH0mIw0sPVu+i2BvZWVhe7DW4NUUuLviJDlbrPCL20HRqIzc/fOlWwUY8YY9UV2dbgjtFqpvy0kbKhzFmy6Aci2W/gNSewDvF7CbGERM6KXYKSFAuSeQsKpNJxalyLp9irwO5OGimMyKc54kn8OA8BTBVHuv0wDrKjgXLhnFiSzEsLew+3tq9pVBpwTjHHkNrOTm9UtXnzIUn84i/1zpipdk/nMXh/mpirQikOoUUUVIwKKKKACiiigApL3XX/bW1T3YEf+05r191dplifyuQCTYDCQ6C+guTU/dfdaTCzYmWWfp3xBiJYplb6tWGtjbXNyAAtUEDJULbezvpGGlhvbpI3S/YWUgHyOtTaKkkpt19rmfDDOMs0d45k5rKmj+R9YdzCp8Asoqn2xsiWOb6XhAGkIAmhJsuIReFjwWVR6rHTkdKlbG27DiVPRkhkNpI3GWWJv0XjOq+PA8iaqyp2j2ekcRjiAhWz2yBRlZ7ksBa18xJ1HGukMZSMDMXKqBma2ZiBxNrC5OvnXGDEyGEu0WWQZ7RB1YnKTkGfRQWAB7s2vCq/bWOmSKKW0UcYs+J6RgejQBS1mGjW6wuOYXQi9QVK+TaTiZgwbVlUZmBzgoHdgmUGMKwCanU38ak7bMhC5B1fqwbs4AViRKepqWVSGCn1rEceF0uFXQ8ewnsqORG0pjs2YIHPVOQqxZR1yMt9DcA34E8qtncrgg7KdponBLoXDDOtg63uAwNrBhx4aHlXu8NhCqZrsGj4kFyBcZjzOvPtqq3n3rkwuOwmHhiEomErOoBMhSMEno+sAGsGsCDc2GnGrbbuHUosmQByY1JKjPluWCluwEnThc0EPZFlGvVFe5a9Q6V5egD5rt9keNc8tdHHVHjUAK+2cR9DiaaUh0Vhey2IDsqqOJvYnj7qV558s7xlWzdMgY/ZBLrKo480IOnnwFNXpAgzYCRe1oP8Anx1R7YP1mLtx6eL3YSKrLcqy1kjNoeBPSqNQCLENfQ91TZYWELZTZiDlPYSpsa47I1GvI3Hsq4aIEWqq5krkQNjZgz5iTckrck5UsgCdbXTt58TqbVbVxhwwU3F79/l8q7VLeWSiE/8AOo/uj940xUu/1pPuj980xUIvDqFFFFSMCiiigAooooAKKKKACiiigBL9J+2MZhcL0uEZVA0clAzDsIvp28uztrEk2xiZJ1xL4mQzj1ZAdRx0HK2p0tbU1+mdoYFZonjcXVwQfP8AHnX5p3g2A+Cxbwt6tzl7COXusfOuvY+HOOmUVn7+/Q5d3rhLKfPl9P59S22DvRtFGKx4stztMXcceVyaaMPv7tIaSfQ2Xn1JLn2MBSDgZMsity4HwNMceIzaAMx7gTXT/A0JLeJyp3leMvhY7wek0D85DrzKP+DD8anYX0k4R2KkyRlbesmmt7EFCew1l74oMSFBNvD51GZmDr1Gu11A7dAdPDKf2qz1+H26xjbfff6+Y2je3Dznfbt9PI0nDbWw0+2Gm6SO0GFSONmIUl5pHZ7ZrG4Rbfrntq821KxKkSIY7x2QAZs12Jcvm9XLYWt331rFthYWSZ2sv52bKDfgAQnZrY3rc8VgVXDFQLDqgeFwB8a5FejCnhxlnOf6OnSqzqZUljH2wk23h10aeFSON5EBHvqHJvpgV44qHTscN+7esz9KGAGGnLqVVXNrkG1yLjgD30kPAxGYSLqOQ0I5chUwpUXFOUt+wOdTLSWxt+I9LOzF44m/3Y5j/krvs/0pbOmU2ny5SPXR1vfhbTWvzdLhzc89eP42qy2Sh18V/Gs6jGU9KNUvhp6j9EbwTpicO0cZzHNEfVb7MiPxI7FpbmQSYqcHh9Lj92Gg+dOG7+DHRN2n5UmpIExcoe6hpw2Y2yjLGkbAm+n5vnRGDknhchEppYy+Y5wxAcBUlark2zByljPgwP7t66rtRDwzHwR/iVpI4n3ovUVcbfgj+xR8Wr66Vz9gDxb5A0E5OafzsfcX980x1Q4WA9Lna1zlWw1Fgb8fOr6pReAUUUVIwKKKKACiiigAooooAKKKKACkL0q7qjEQdMo+sj4/d5HyPuPdT7XxLEGUqRcEEEdoPGnUarpTUkJrUlVg4/eT8vRNyPEaHuNT8JiOR8q1HbPoxTMzRRI4PLMVk9t8p91JuI2Lh1YhlljYG3HgRx5GvT0LqEt4s8xXozhtOLRE2XtARyXNyp0YfA+Iplx+7iToL9ZTZlI4g8iCOBql/JMJ4TEeIHzFXWyMWcOpBcSR8gAbg93EWrLfW6rf7lLn1XcvaXXh/BU5dGWu6W56xNEwPVjJup4jQ2a/PU3NOm1oGeHLEUzXBGY9XQ3sba8QKRI9+VQ3CH9q34V6/pLtwQD9dflXM/065f6fdHTV9bpY1ezO2+278mLhjV0RpQEz5bmPMOOW+tuy4vSjDuiblWSxXQjmOz3Wq/l9Jz8go8z+BqrxO/jM1+qCeNgdfaKYuF3HXC+Yt31Lpn0LLCbnwyxdFMlgCSjro6E8bHmO46Uq7T3Ilws2QqWUtdHUXVlB0Pce0Hh76nvv244ED9UfjXKTf+Y/bPsHzqy4VWTzqS+f9Efj4YxpZsWw0tHbhr3fhWf7T1mk73f940rtv3iOUkvkxHwqC+8MpN7MT3n+FdCzsnQbcpJ57ZMV5X8eMYxWMd8D1gMbk4i47Rx/jTVs6VXFxrWMrtaUnUG3cxvV/s7eV4lsi/tMT8AKTd8O8R5orf0XuMtrx0liq9vVmqgUZu+s1be7EHhkH6pPxJrm+8mIP27eCqPfa9Zo8GuHzaXzNEuK0FyyzTunUWJOgIPadONW0MwYAqbg1ir7VmbjLIf12+dPXozkJimuSeuvE9q/wqtxwyVvSdSUsjbXiMa1VU1HmOlFFFco7AUUUUAFFFFABRRRQAUUUUAFFFFABWd70bDMMhb1o3YkHsJ1Kn32rRKi7SwCzRsjcDz5g8iO8Vqtbh0J56dTJd2yr08dVyMen2ap4aeHD2VV47Zzg2BFvCmrGYNopGRhqp8j2EdxGtV2M9byFerouOcx6nkKjktn0Fk7Ob9L3V8nZZ/SNXjRVyaOteIsX4kipGyx3+019DZa9gqxy0AVbRHsV8SfchLs9ewV79CFTctGWpwiNUu5E+iCvRhRUrLRlqdiMsj/AEcV9LHau1q7w7Nkf1Y5G8EY/AVDnGPMEnLkRQa6K4po3S3WkOKUz4duiAe/SJ1b2IXRu/urR4NmxJ6kaL91FHwFcm64pCjLTFav2Z1bXhc60dTen5GJEU/ejA9Sf70fwapW9W5b4mcSRui9UK2YG+l7HQa8beVT9092jg1cM4cuVOi2Ayg9pN+PurHd39Kva4z8Txt8zXaWNWhdJ4+FZ3+Rf0UUV549EFFFFABRRRQAUV5RQB7RXlFAHtFeUUAe0V5RQAvb4bIDxdKNGjGvenMeXH21nOLbrez4VszrcWOorOYdjxPiXVluoYgDMw0DWHA9ldvh10oRcZ8kef4naa6kZQ6knc3dmHEQtJKGYhyoAYgWAU8teZpmi3Pwi/0Cn712/eJqZsrZscEeSJcq3va5Op4m7EnkKmVhuLupUqNxk8dFk6VtZ06dOKlFN43eDOd49zZmxLGCEdGcpFiiqOqARYkW1B9tRYfR5ijxEa+L/wDSDWoUU6HFK8IKCxt6iZ8LoTm5vO/oZ7D6MZD60yDwVj8SKnRejGP7UznwVR8b06UVSXErl/q9kMjw22X6fdiVH6ME+1O58FUfG9Xmzt0MNCmXo1kOvWkVWY377cKuaKTUvK9RYlJjqdnQpvMYo5RYRF9VFXwUD4V2ryiszeTSklyPaK8oqCT2ivKKAPaK8ooA9oryigD2ivKKAP/Z"/>
          <p:cNvSpPr txBox="1"/>
          <p:nvPr/>
        </p:nvSpPr>
        <p:spPr>
          <a:xfrm>
            <a:off x="4538662" y="-144462"/>
            <a:ext cx="304800" cy="30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46" name="Shape 446" descr="data:image/jpeg;base64,/9j/4AAQSkZJRgABAQAAAQABAAD/2wCEAAkGBhQSEBUUExQVFBQWFxQYFxcYFxgcFBcWFxYYGhQXGBYYGycfFxkkGRoXHy8gIycpLCwsFR4yNTEqNSYtLCkBCQoKDgwOGg8PGiwkHyUtLCosKSwsLCosLywsLCwsLCwsLCw2Li8pLiwsLCwtKS0sLC8sLCwsLCwsLCwsLCwuKf/AABEIANsA5wMBIgACEQEDEQH/xAAcAAACAwEBAQEAAAAAAAAAAAAABgQFBwMBAgj/xABNEAACAQIDBAYGBQcJBgcAAAABAgMAEQQSIQUGMUETIlFhcYEHMpGhsdEUI0JywRUzUoKSsuEkNENEYpOiwvAlU3Sz0vEIFhejtMPT/8QAGgEAAgMBAQAAAAAAAAAAAAAAAAMBAgQFBv/EADMRAAIBAwIEBAQGAQUAAAAAAAABAgMEERIhBTFBURNhkaEigdHwFDJCccHhUhUjM0Ox/9oADAMBAAIRAxEAPwDcaKKKACiiigAooooAKKKKACqLau9EaN0asWkB6wA0FvWBY6A1e1luNf8AlcnfLJ+81brO3jWk9XRHN4jdTt4LRzYxbQ30CgqqOG7SQeXjS6++GLZSjOoXNfOBaQi2i3UAKAdb6k35W1iYxru33j8ag4y+RraHKbdl7G1dqnw+ikng4UuI3EttQxDG4kR9IssjKPWs7HKeWYE6ePCuK704hdOlfzsfiKXd29tTQlc2q5dJCbk9quvMGrfbTJZJEGXPm6tjlUqQDlbgVN9BxFWVKMZaakVh7J4+/v3q6lTDdOT23ay+Xdfyun/knFb2zsUBkYAm1wcuveVAvzpi3a2rJN1M1ypBZmLHMmuYDWwOq28+ys32lAJ4mTMVzcxqRTf6OYsjBATlWNR94AFQT36Ui/toRotxjjH1NNhczlWWqTedsfId/oS8gR4Mw+BoMHe/94/zqQK+TXmj0hxEZH23/av8RXt2t67eYT/prpXxL6p8D8KEBFTaZIBDPqL6xfgLV6NqH9MecMnzpai2jJLPLFE4BhWMCPKMzu+gLMwOWMWuSBe3fxuMPNmHtGnDQ2uO6n6ULUpE47YtqXjsON1dfea+/wAr9ph/vCPitJO/W2IoHwvT3OHZznAJ1y24oNXUXuRY6Xq12Nj0cfVNnjIvmClULEksI1IFoxcKNPs873MYQa5DIu1b/wC7PhKPlXXDY8s1sth25lIv2aGlsbWJmdEjzBDErMTbM0j5QFWxuBxLG3DQGvnF41YU6cKD0Yd7dVTopJXMdFvwvwo0onWxyorP39M2GjUNNDiIlJy5gIpEB7zHKSPZTJsPfPC4tssMoLWvlPEjtHbSxqknyLyiiigsFFFFABRRRQAUUUUAFFFJe19qS4uc4bDHKozBmvobaOxtqVB6oH2j3U2lSdR9kubE1qqpru3yXca5toxIbNIinsLqD7zWZzMDiWsbgySEdh1bgedMH/pfERd8RiM3MqY1XyXIbeZNLqYRYZzHmJCMyBmIuQpIueAv4AV1rFU4uWht7dsHD4o6sox1pLfvkj4j1m8T8aiYj1W8DXbFYlc7dZeJ5jtqPNICp15H4V3IckcFrcixTBY0vc3FtBfkOPAD28q44ja8fWgzEgm6i3WV1FwV5acDY8NKl4Rbxr4CumG2fLN0keGiEzgXIOUBCdASzEAHna99DVLhR0Nze33y8+xpt23NKEd/vn5dygxu0RC6qzA51RgQdOsOBvwINwfCtM3LiLGOx0RpGNuY6IIoPmSfKsfxOwn+mSRYoFDHcMl+CngQRxvyI43rZfR+uSEMVb65yug6q2RmBY8hZcviwHOuVfV3O33fXbu+517WhGFwsLfDz2XYcRUSbFEORy05dwqWG764vhLtmvY+HdXn1jqds+Y5ibai3h/GvcS1kb7rfA16uG1vf3fxoxMd0YDXqtp26HSp2yBlOzMCcdjsTOwdEiKQx2zRsxA+sL5bFhYDQ6WIHKn6HDBFAXs8rD4V3MBt6j+z5Gq/bEcuXMhaMKGLfVk34W4jx9taIpSeG8GeT0rKWSlk3ZZ9oHFSvnCxlIo8v5vNYOb3sSRflfrnsFXeGsulgNeyoL4HFjjJfl+ZPPwi7da5NgsWOEiX7424/wB37q0eAv8ANe/0EeO/8H7fUpZlaTbZihnlhHQdJMYyNWDKoQZgQDZlJIFwTpa5q336suzMSBwGHlA80yj41L2NshIAXIBmf85LkOZrm9sxFyt+XdepWJWKb6qQLIrq4ZDexXS9/dWepFRbxuu4+EspN7eR+WM1jpoe7Q1f7gbQlXaWDEZNziIV8VaRQwPdlvW3yeizZjf1UL92SZfg9d9hejTBYTEriIY26RAcuZ2ZQSLFgD9qxIvfnWfJoyjQ6Kgw4xmYCw9/ZRQMTyTqKKKCQooooAKK+JZlUXYhR2kgDXQanvrh+VIf97H+2vzoANp4jo4JHHFUdh4qpIqg9H2DC4cvxZjYnuUCw9pY+dfO/e2I/oMqpNHnYIAA65iDIoewBv6t72qJ6P8Aa8SQujzIDnuAzi9ii3IudRcGtcIv8PJ+aMM5L8TFPsx2qg3g2WVBmgjjaRRqhjBD3YZidQSwFzx1q1XasJ4Sx/tr867xyqwupDDtBuPaKyG1pMz7bsrYnDt9Fw6yspKMHwrIMytZgC7Lw8xVb6NdyOk/lWJhEYvIqxGMAMugLEE3FnDWFuQPOtVpZXfmKUzrh+ucOGDk3yhwzLlHb6t79jDylZ5Io4xW7LFd0sGP6tB/dr8qm4LZsUIIijSME3IRVUE9pCgXPfVRuzvMcSzo6BWQA3BupBJHPUG4pgqW3yZMVHmjNfSLurJjZiscgiYdGM5BNkAJKgAj7Rv7aaN3dhjDIAXDAKBcgg6eLEAW5d9Vm88gGKYsbLkUd2Y3sPGuWBw7JMMw5Nr23Bqml8xWrEsDPMI5AVJRgeVx+BrjgtnCN3KszByCQWJAsLWF+Aqr2Zu9E80jlFNyeKjw7KZIMIqIFUAAcABYVCyXW55XLEYhUy3+0bDxryDHqygkFTYXU2zKeatluLjgbE19NOnPL52qcAfYqLtPBGWIorZCedgbjmNa+4doRm/KxYdbS+U2JF+K9hqQHFRjAC3vViJINm4l1dhLHA5WTTNnVNG4Wvm14W1rAx6U9qD+tv5pEfimtfoTe7LJgsXFlLMYJQBlPWYxMVCm1mN7cL2Nq/MeBwuZq00aPi7CqlRU1ljFhfSrtVmA+k3v2ww//nTd/wCfMRHCrTzBixtfo0GpGgsqik/AbNW4Nq77V2tlvopVbWuAbtyteu1Ss6dKDc0m+mVk41a6nWmowyl1w8FphfSPj3xMkaNFkV2AJi5A9zCnvd7fCSbFR4dmju3EAdfLYkkC+nCsn3eJAeR9MxLHzN9K0X0X7GefF/S+jVUjzLnt1nYqRkXuF7k+A8FyoUadByaWXn+sF1VrVLhQi3hY5e+TVfoA7TXlS6K4R38IKKKKCQooooAQPSdvVhTgMVAs8TTrl+quGbMjqxBXhoBcg9lYpZCW6C84vGqlkKk9RmcZVIubjieQ861jagvsHaP/ABeO/wDnNWRbryBbEkACVbkkAC8cg4nhUopJbnWeCZFLPhwqjiSHt6wU36/6RA8644nGZHZciHKSL5ZRextfKzBh4EA02bVxsM0Tx9OgzA650P8ATq/DML6Cl3a2zowHkXERsbsQim5N5ALAmVmOhLa3Nl58aAwj62S8buvS2jUMAWSNpCAyS/0ZY5tQPDjyrXPRFvHhl2fh8O08YnJa0bMBIxYkjQ8SePfWObGxAQ5mj6YB4x0ZcoGuso9cera9/KtL2DFl2Ls+4sw2jhQe76+1r0Alhs181kO1zFsF2QRSSrikTKwZVQyopExZnY5STZsvDraaCtfFRsfs2KdMk0aSpe+WRVZbjgcrAi9RnBZrKMz3H/2iJpY1kgaJkQEsChN2Z1DpcPZSp7iRyNOGH2QYkVZMRiJpsozdG2XMRxYKNFB7zarcQR4aHLDGiKNEjRQq5idAANBc10wGD6NdTmc6u3Nm5nw7ByFTnJVRS2QiSpbHKJWIQ6NDI4eUgLo9xcEa/paX7qZsdInVHO2nhr+FUe+OEV5zmOWwVywBL5VGqKRqL/jwNQtjY55WLuCvVOVTxAN7XHhRkQ3h4G/YXP8AW/eNWzcDVTsDgfP4mrZuBqqHQ5EAc/FviaqZ9tWYBVzXZlNiSRlkC6gA6lcxt3Dtq0VuP3m9zGuUkvGnwaXNZEzTfJ4K2fbJU2yHi3EkCwZV7PWuT1eOgHE197P2rmawW1wWOuhswFuFs1iD7OI1qWJNf+/yrxZb277/AOv9dtMbjjGn3FpSznV7H3jHu8Nubj/LWIekzdY4DFyNEoEMt5I+QW7ASIPuswsOxlraWa7Rd0hH+JfnUreXdaDHwiKdbgEMpGjK3C4PgSLcDSYzlD8rwO0Ka3WTArgRqF1Z1U2HLMBcd5vpVPNs6R8SY2XKI2KuDxVgStmHIllsK/QOxPRrhcNIJRnkkU3UuRZSOBCqANOV72qPtz0V4XE4h8Rmkike2Ypk1IFrjMpsSALmt9W816Yp7LGX3MNGydNSk1u84XbJm26W6hx0/RKcsMdjK442N7Af2jYgeBPKx3XA4FIY1jjUIiABVHAAf641XbtbrQ4GIpCDqbu7G7uRwJIAGnIAAe01cVnurh1peXQ12tsqEfPqwooorIawooooAKKKKAMn29jBDsvaGGljmWRsRi5F+pl6NkfE9KjCYIYwCp7eOnHSsjjf6PMqLmUOqM2WUcxrqE8dLHlxr9M76YNpcBMiIZGZRZF9ZuupIGvZesX2nuPjWeFlwcpyE58vUDILdGtr6kW7uzTgFym1JJINO2p9OnV/sLmC2pPJHiHB0gUMbyx83C6Apd+fDu8DHxG8MwiSTN65cWDLcZT2BdOfuq8w3o+x4WcPgsQzOtoCJdIjnBu1z1uqAPb21wl9Hm0jEirhMQHBfO3SaMDbLYX5W/1emZYpryKxI5sTiVw+csSCwJlVRdULcWAA1BHvrRd1MaJdmbPwyLK0oxmHla0chQIsud2M2XJoNTrSxgtwcd9JV5sDiWhAIMayICTkIUjMxHGx17Ca2L0X7Llw+zIo50ZJFL5lY3b1ja556c6BjSTaXIbBRRRQSR2AaQD9EXt3m4B9l6kVGgjOd2IteyjwW+vtJqTQQhD3wciaYjiIhb2VX7H9VTzMYvVrvLIBiZS3ARrf2dlQMEwJuOGTTwuLUGSX5hs3e9XyPxNW0yXUg8CCOJHEdo1FVG7nq+X4mrh+BqEaIchb2ltaLCxEuw6uYKpYZmsSAAWOviffzqsNisbKocRxKG1A5hTw+2NbW7Pwrhtgyw455mjdo2iZYpUQyGGQH7UY62UkG5HJiOZqZuztcTKSAE6xvH/uzfVbHUa3I0GhrXTqqCxpTfdmSpTcn+ZpdkfLnGgElYQBck3sBbjfr8LVz2FteSaTVomUXvlJvwtoCddbC4v5Va7w4Z5MNIkZAcgZb8Lgg2J5A2t50pbI2iyvHA8DQSWDNcrkZo4xGxjKk3zLlJvbROfGrOtlY0r0IVHDzqfqOEcYEqMOLSG/HW2QDTl5UyilfDtd4fvv++KaKyPma6fIKKKKgaFFFFABRRRQAUUUUAFFFFAHHF4jIt7X1FQhtclgAo179fZb4Xqbi4M6Fb2vz/70q44NC+RiHJ1W1gxW9ict+tbnb2VG/QVNtblhjN5WjfKYx43Nv3bjzArg+9rD+jW3bfT2ioJYPqdSNL3OYdxHLwNRJ8MeI18DZv41P7iXOWdi9k3sygEoMp0uG08iLj22qww28MTc8vjw9o0pIxKvoWB48dFfwNtGqQCLjUAnTrdVj3B10PvqmWkWU5GgRyhhcEEdxr6pHE+Rb5ihHM2t+2hFv1hU/DbekX1jmHt969b3VZF1WXUaaKqI94l0zKRfmNR8x5ip8OPRuDDwOh99SMU0zPt88X/Kp0/sR/BTUHYWNuSvZH/mWuW/mIy4+f7sQH7CVB3bfNKeV0+VRncyS/MzT93D1B4fiatp2IRiBmIBsLgXNtBc6C9VO7g6g8B+NSTtyEyGHP8AWBcxWxuFuVv2WuCKEaIPY4Ri668TckaG1yTa4424eVKe0d3ZUxqYjDFVzECYMTlKczYcTw05EA6Xa7bG9x5t8TXjCmoWVs224omCSyojHgGYA/wqo302W8sSPALyxsGSxA5i2p00YKe8AjnVbidoLFtHExSKziWJDeGxmjQkB0a7AoHtlDA3A1FuIZdk5ipuuQEkhf0QSSF8hYeVSQVmJ2lLDhpJcoWSGPESLc5lLKhflbqhwVtzC350pwemHF5AfpOz7lQwDRSqbkeqbTaG+h0px3tX+RT/APDY392SvzEp0pfVl4p42Zs2A9PWIP56KJTrbIDkYDQ2uxPHv1vWo7k75R7RgLpo6EB17L3sfA2Psr8j5rVrn/h0nY43Errl6AE9lxIuX3FqgYs5N/ooooLhRRRQAUUUUAFFFFABWabdxZn2lLG5GWDLkHCzMiG9+emo5XY9mml1m+9GAT6bi7rdpEwTjvH1yMLcDYxJ5mn2/wDyJGS8WaTBdoN0io4LgmyvcZlFm+1p1c4y2JPI1MWazaHNf7B6sq246E2ceBpbwiEKzSrkQSZVyB9Etcgg36x1PHw7vNqBWAy3tra/rDhbUc++ulGzhWelNp9+hx5Xc6CTaTT9fcdMDLG5IupsODDUG4t1W1Bqk3rxjJKgRygKi4BIubt2cTSO++mPw8zr9GXFILGJ2BDqLC46QHXW/HXvqv2xvriJyss2GSPo/VusjEHXUWOmhOtItqMqFZupF4Wd8bGq4kq9JKnJZeOu41naGILgCRsljcZnzlrjLbW1rXqylhMek+IdGtmMalndR2v1gE8L37qovR5tqSaOfESRhGiMaQkghTJMSqtlJN8gBb2UwY/ARQiW7aLCWnldjZTJ6mg9ZmIJ7dO8CtVxeRW1Pb5e2/IzW9lL/s38s9O+3Mg5S7Ho5nY20RgVbTjZr637O6rTczGHpJFZr6i4N9LZtDc8f4VnG08dPcHDyxsgAYOBq4zZSQrC4ynQjiPZWk7s7Tw5WLEYkpEJ4bszPlHSxMEYDXUkNe3HqUi6uYuEqUXqTxvjHVP72H29pJSVSS0vtn918vUoPSJf8oTeEf8Ay0qu3TxBE5H9k/EVJ3325BJjJHSRHQ5bMpBBAjUcR31A3axaNMQpB6rH3iuPnmdGS3Ne3bk6nkKWZJP9oYg8+igF+djPib6+Q9lXu7bfVj7opK2nL9diTxBXDoRYEFWlxAa4IItYmrLkTnYcNl44FBc8z8TU9pxyufAH8BVRsyGXgJmsOFlQf5auI8FJzmk/w/8ATVtfkCE/d/d94pcRPK3SyzyA5gji0a+qtiNCCToOFgOVNkJ09Vv2G+VdYdj5RYO4GugIA1NzoABqST510/Jn9uT9tvnRrJwLW9EgbBYm3FcNjQw5qckhsew2INj2ivz/AIbcPaEihkwWIZWAZWETWIIuCDbUEa1+kd6dnAYDF2JZjhsQBdiTcwuANTprTJs7BiKGOMcERE/ZUD8KjIyCPyrF6MtptYfQZtTzUD2kkW49tq3X0R+jttmYd2mIOImKlwpuqKt8iA8zckkjS5A1tcv1qKC+AooooJCiiigAoorliMSsal3ZUUalmICgdpJ0FAHWq3bWHMgVAbXJN+YsDlI7wbGoWL38wMaM30qFyASFSRGdjyVVB6zHgBUTYe/UOOLCFZF6PJm6RQNHJAy2Y34H2ipKtrkX2Hx4OHWViFBQMxOgGnW8LG9ZZjpWxck00cskZjWzrICxyAgKyOq3AJbMVtoSSDroY/b/AEkyxxEsmGxBadLnK11YKAp0YqSTppz4gWa919vx4jGSLEqWWMXYczmAN+2hT0vKFSXiLDFrYMJeCRZplkYWCtldOf2ywAJAB4dnDSq/HzEaABrE91O8u5PHK687DINTyvrSntPZsySsDC2pNtDqBz0U13OF1orKk8fucHidCTcXGPoI8+9cmdl+jEWNr5jY/wCCvtdoytqI1HmflTV+Rpib9A1tOIb8Vqqk2fl5XIJNj23vbw7q11b5W+Pi157YF0rXxv0acd8kvYUskmExUQCiUdFNHa/WMZYMD5MD7aYNmbKOLwZjxgHSShelyXFshJiAOvWF7k8L6ctVLY+FxKyDotFSxUhgcxt1i9zc6krY8hbtu97NxkqC7xC/YHFvLs8CTXJvJxqPxItYe+OqeMfwdS2i6fwNbrr0+9xi2DunhoMIMOI1eMXJEgDElvWJJ5ms39KUiK8WGwyKEhDXVfVUvY24HXn+tTfi9tzMHyXQkWUEqwvp1iOA59t+yl47vXYswjYk3JYOSSeJJzCua89Dc5GajBEnrICPFvwtVtu3H0E5cr1WBUBTfL6t9Dc8ufb3VoGH2Gg/o4P7on4vVpgtnwlhG0MRtc3CAa6W015E86piXUqfe6+OboixFkWwuSBoALX9vKljHxZpcSBxIwhH97Oaa958MqYCcIoUZOAFtbiqFUtiZfu4P/7T+NWTIwM+yYrCrZTUfDL1RXaRrKSOIGnZSpzUIuT5JZLxWdjoDX1ekDY3pIafFiIxhY2LZD9sgAm7Dlfj7tafAarSqqospNfuabi2qW0tFRYeMkHaa52WO+kgZT4NYH40yUuz/wA4h8fxFMVPQqAUUUVJcKKKKACiiigArNdu4WTaW2HwTytHhsPHHKypozlgthftu3HkBoLkmtKpG3fS+8G0m7IcIPav8KhkMjYz0PYew6J5wb3uZb2twIGW3Go8G6UeyFknMsjBwEsSG618yHqxi2oPttzrSqWt/wDZcmIwhSJczZlNrgaA30vofCoeehDS5mcyR4SzSwDERyzEtIWVJELG+oBkUrqfZypw9F2DaPCjPbMSb24esb/Ooew9w5WiXpCI7KpAtmvcdxFiNPbTbu7geigVfH3sT+Nba9K2jBOm/i2z6GC3qXMqj8SOI749SXg5JAhMzR5gXJKXCBMxy3zHiFtc9oNR8UVcB0ZWut1N7qQdQQRxB01FS7q6n1WU3B4FTxDA8jzBHjXLIFFlAAAAAGigAaAAaAWrGtzayoxTOqE/V6an1rWGrcO69Z62Hc65GsdRYGxF9CDax058K0XaG1hHPHEVcmTO2YDqKEAvmPfcAW5kV9bxFUgknYXSNGdgBdiFubAc6tyFtZM+wHSJdgNApY5ULHTVgFuTc62HPlV7jY5RhhKHYE9HYFFFs5HEEXBseFMGy8IpAIW11U2IsVvrYgaAi+vfeo+82bIE6P6vqHpMw9bPYJk48Nc3DlVAxsRY9jsQCZG4di/Ku6bB01kf21cJF1R4V7kqCcFWmwF5u/7R+dWGG2YsYuNT2njUgLXYjqjxoJwL++mmAnP9lf31pecWxU3jhB/gY/jVtvH0mIw0sPVu+i2BvZWVhe7DW4NUUuLviJDlbrPCL20HRqIzc/fOlWwUY8YY9UV2dbgjtFqpvy0kbKhzFmy6Aci2W/gNSewDvF7CbGERM6KXYKSFAuSeQsKpNJxalyLp9irwO5OGimMyKc54kn8OA8BTBVHuv0wDrKjgXLhnFiSzEsLew+3tq9pVBpwTjHHkNrOTm9UtXnzIUn84i/1zpipdk/nMXh/mpirQikOoUUUVIwKKKKACiiigApL3XX/bW1T3YEf+05r191dplifyuQCTYDCQ6C+guTU/dfdaTCzYmWWfp3xBiJYplb6tWGtjbXNyAAtUEDJULbezvpGGlhvbpI3S/YWUgHyOtTaKkkpt19rmfDDOMs0d45k5rKmj+R9YdzCp8Asoqn2xsiWOb6XhAGkIAmhJsuIReFjwWVR6rHTkdKlbG27DiVPRkhkNpI3GWWJv0XjOq+PA8iaqyp2j2ekcRjiAhWz2yBRlZ7ksBa18xJ1HGukMZSMDMXKqBma2ZiBxNrC5OvnXGDEyGEu0WWQZ7RB1YnKTkGfRQWAB7s2vCq/bWOmSKKW0UcYs+J6RgejQBS1mGjW6wuOYXQi9QVK+TaTiZgwbVlUZmBzgoHdgmUGMKwCanU38ak7bMhC5B1fqwbs4AViRKepqWVSGCn1rEceF0uFXQ8ewnsqORG0pjs2YIHPVOQqxZR1yMt9DcA34E8qtncrgg7KdponBLoXDDOtg63uAwNrBhx4aHlXu8NhCqZrsGj4kFyBcZjzOvPtqq3n3rkwuOwmHhiEomErOoBMhSMEno+sAGsGsCDc2GnGrbbuHUosmQByY1JKjPluWCluwEnThc0EPZFlGvVFe5a9Q6V5egD5rt9keNc8tdHHVHjUAK+2cR9DiaaUh0Vhey2IDsqqOJvYnj7qV558s7xlWzdMgY/ZBLrKo480IOnnwFNXpAgzYCRe1oP8Anx1R7YP1mLtx6eL3YSKrLcqy1kjNoeBPSqNQCLENfQ91TZYWELZTZiDlPYSpsa47I1GvI3Hsq4aIEWqq5krkQNjZgz5iTckrck5UsgCdbXTt58TqbVbVxhwwU3F79/l8q7VLeWSiE/8AOo/uj940xUu/1pPuj980xUIvDqFFFFSMCiiigAooooAKKKKACiiigBL9J+2MZhcL0uEZVA0clAzDsIvp28uztrEk2xiZJ1xL4mQzj1ZAdRx0HK2p0tbU1+mdoYFZonjcXVwQfP8AHnX5p3g2A+Cxbwt6tzl7COXusfOuvY+HOOmUVn7+/Q5d3rhLKfPl9P59S22DvRtFGKx4stztMXcceVyaaMPv7tIaSfQ2Xn1JLn2MBSDgZMsity4HwNMceIzaAMx7gTXT/A0JLeJyp3leMvhY7wek0D85DrzKP+DD8anYX0k4R2KkyRlbesmmt7EFCew1l74oMSFBNvD51GZmDr1Gu11A7dAdPDKf2qz1+H26xjbfff6+Y2je3Dznfbt9PI0nDbWw0+2Gm6SO0GFSONmIUl5pHZ7ZrG4Rbfrntq821KxKkSIY7x2QAZs12Jcvm9XLYWt331rFthYWSZ2sv52bKDfgAQnZrY3rc8VgVXDFQLDqgeFwB8a5FejCnhxlnOf6OnSqzqZUljH2wk23h10aeFSON5EBHvqHJvpgV44qHTscN+7esz9KGAGGnLqVVXNrkG1yLjgD30kPAxGYSLqOQ0I5chUwpUXFOUt+wOdTLSWxt+I9LOzF44m/3Y5j/krvs/0pbOmU2ny5SPXR1vfhbTWvzdLhzc89eP42qy2Sh18V/Gs6jGU9KNUvhp6j9EbwTpicO0cZzHNEfVb7MiPxI7FpbmQSYqcHh9Lj92Gg+dOG7+DHRN2n5UmpIExcoe6hpw2Y2yjLGkbAm+n5vnRGDknhchEppYy+Y5wxAcBUlark2zByljPgwP7t66rtRDwzHwR/iVpI4n3ovUVcbfgj+xR8Wr66Vz9gDxb5A0E5OafzsfcX980x1Q4WA9Lna1zlWw1Fgb8fOr6pReAUUUVIwKKKKACiiigAooooAKKKKACkL0q7qjEQdMo+sj4/d5HyPuPdT7XxLEGUqRcEEEdoPGnUarpTUkJrUlVg4/eT8vRNyPEaHuNT8JiOR8q1HbPoxTMzRRI4PLMVk9t8p91JuI2Lh1YhlljYG3HgRx5GvT0LqEt4s8xXozhtOLRE2XtARyXNyp0YfA+Iplx+7iToL9ZTZlI4g8iCOBql/JMJ4TEeIHzFXWyMWcOpBcSR8gAbg93EWrLfW6rf7lLn1XcvaXXh/BU5dGWu6W56xNEwPVjJup4jQ2a/PU3NOm1oGeHLEUzXBGY9XQ3sba8QKRI9+VQ3CH9q34V6/pLtwQD9dflXM/065f6fdHTV9bpY1ezO2+278mLhjV0RpQEz5bmPMOOW+tuy4vSjDuiblWSxXQjmOz3Wq/l9Jz8go8z+BqrxO/jM1+qCeNgdfaKYuF3HXC+Yt31Lpn0LLCbnwyxdFMlgCSjro6E8bHmO46Uq7T3Ilws2QqWUtdHUXVlB0Pce0Hh76nvv244ED9UfjXKTf+Y/bPsHzqy4VWTzqS+f9Efj4YxpZsWw0tHbhr3fhWf7T1mk73f940rtv3iOUkvkxHwqC+8MpN7MT3n+FdCzsnQbcpJ57ZMV5X8eMYxWMd8D1gMbk4i47Rx/jTVs6VXFxrWMrtaUnUG3cxvV/s7eV4lsi/tMT8AKTd8O8R5orf0XuMtrx0liq9vVmqgUZu+s1be7EHhkH6pPxJrm+8mIP27eCqPfa9Zo8GuHzaXzNEuK0FyyzTunUWJOgIPadONW0MwYAqbg1ir7VmbjLIf12+dPXozkJimuSeuvE9q/wqtxwyVvSdSUsjbXiMa1VU1HmOlFFFco7AUUUUAFFFFABRRRQAUUUUAFFFFABWd70bDMMhb1o3YkHsJ1Kn32rRKi7SwCzRsjcDz5g8iO8Vqtbh0J56dTJd2yr08dVyMen2ap4aeHD2VV47Zzg2BFvCmrGYNopGRhqp8j2EdxGtV2M9byFerouOcx6nkKjktn0Fk7Ob9L3V8nZZ/SNXjRVyaOteIsX4kipGyx3+019DZa9gqxy0AVbRHsV8SfchLs9ewV79CFTctGWpwiNUu5E+iCvRhRUrLRlqdiMsj/AEcV9LHau1q7w7Nkf1Y5G8EY/AVDnGPMEnLkRQa6K4po3S3WkOKUz4duiAe/SJ1b2IXRu/urR4NmxJ6kaL91FHwFcm64pCjLTFav2Z1bXhc60dTen5GJEU/ejA9Sf70fwapW9W5b4mcSRui9UK2YG+l7HQa8beVT9092jg1cM4cuVOi2Ayg9pN+PurHd39Kva4z8Txt8zXaWNWhdJ4+FZ3+Rf0UUV549EFFFFABRRRQAUV5RQB7RXlFAHtFeUUAe0V5RQAvb4bIDxdKNGjGvenMeXH21nOLbrez4VszrcWOorOYdjxPiXVluoYgDMw0DWHA9ldvh10oRcZ8kef4naa6kZQ6knc3dmHEQtJKGYhyoAYgWAU8teZpmi3Pwi/0Cn712/eJqZsrZscEeSJcq3va5Op4m7EnkKmVhuLupUqNxk8dFk6VtZ06dOKlFN43eDOd49zZmxLGCEdGcpFiiqOqARYkW1B9tRYfR5ijxEa+L/wDSDWoUU6HFK8IKCxt6iZ8LoTm5vO/oZ7D6MZD60yDwVj8SKnRejGP7UznwVR8b06UVSXErl/q9kMjw22X6fdiVH6ME+1O58FUfG9Xmzt0MNCmXo1kOvWkVWY377cKuaKTUvK9RYlJjqdnQpvMYo5RYRF9VFXwUD4V2ryiszeTSklyPaK8oqCT2ivKKAPaK8ooA9oryigD2ivKKAP/Z"/>
          <p:cNvSpPr txBox="1"/>
          <p:nvPr/>
        </p:nvSpPr>
        <p:spPr>
          <a:xfrm>
            <a:off x="4538662" y="-144462"/>
            <a:ext cx="304800" cy="30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47" name="Shape 447" descr="Fraiseuse.jpg"/>
          <p:cNvPicPr preferRelativeResize="0"/>
          <p:nvPr/>
        </p:nvPicPr>
        <p:blipFill rotWithShape="1">
          <a:blip r:embed="rId7">
            <a:alphaModFix/>
          </a:blip>
          <a:srcRect/>
          <a:stretch/>
        </p:blipFill>
        <p:spPr>
          <a:xfrm>
            <a:off x="466725" y="2084387"/>
            <a:ext cx="1176300" cy="1114500"/>
          </a:xfrm>
          <a:prstGeom prst="rect">
            <a:avLst/>
          </a:prstGeom>
          <a:noFill/>
          <a:ln>
            <a:noFill/>
          </a:ln>
        </p:spPr>
      </p:pic>
      <p:pic>
        <p:nvPicPr>
          <p:cNvPr id="448" name="Shape 448" descr="chariot elevateur.jpg"/>
          <p:cNvPicPr preferRelativeResize="0"/>
          <p:nvPr/>
        </p:nvPicPr>
        <p:blipFill rotWithShape="1">
          <a:blip r:embed="rId8">
            <a:alphaModFix/>
          </a:blip>
          <a:srcRect/>
          <a:stretch/>
        </p:blipFill>
        <p:spPr>
          <a:xfrm>
            <a:off x="1946275" y="2125662"/>
            <a:ext cx="1478100" cy="1032000"/>
          </a:xfrm>
          <a:prstGeom prst="rect">
            <a:avLst/>
          </a:prstGeom>
          <a:noFill/>
          <a:ln>
            <a:noFill/>
          </a:ln>
        </p:spPr>
      </p:pic>
      <p:pic>
        <p:nvPicPr>
          <p:cNvPr id="449" name="Shape 449" descr="Perceuse.jpg"/>
          <p:cNvPicPr preferRelativeResize="0"/>
          <p:nvPr/>
        </p:nvPicPr>
        <p:blipFill rotWithShape="1">
          <a:blip r:embed="rId9">
            <a:alphaModFix/>
          </a:blip>
          <a:srcRect/>
          <a:stretch/>
        </p:blipFill>
        <p:spPr>
          <a:xfrm>
            <a:off x="3576637" y="2085975"/>
            <a:ext cx="1536600" cy="1111200"/>
          </a:xfrm>
          <a:prstGeom prst="rect">
            <a:avLst/>
          </a:prstGeom>
          <a:noFill/>
          <a:ln>
            <a:noFill/>
          </a:ln>
        </p:spPr>
      </p:pic>
      <p:pic>
        <p:nvPicPr>
          <p:cNvPr id="450" name="Shape 450" descr="pictogrammes chimiques inrs.png"/>
          <p:cNvPicPr preferRelativeResize="0"/>
          <p:nvPr/>
        </p:nvPicPr>
        <p:blipFill rotWithShape="1">
          <a:blip r:embed="rId10">
            <a:alphaModFix/>
          </a:blip>
          <a:srcRect/>
          <a:stretch/>
        </p:blipFill>
        <p:spPr>
          <a:xfrm>
            <a:off x="5373687" y="2185987"/>
            <a:ext cx="1589099" cy="909600"/>
          </a:xfrm>
          <a:prstGeom prst="rect">
            <a:avLst/>
          </a:prstGeom>
          <a:noFill/>
          <a:ln>
            <a:noFill/>
          </a:ln>
        </p:spPr>
      </p:pic>
      <p:pic>
        <p:nvPicPr>
          <p:cNvPr id="451" name="Shape 451" descr="renault-kangoo.jpg"/>
          <p:cNvPicPr preferRelativeResize="0"/>
          <p:nvPr/>
        </p:nvPicPr>
        <p:blipFill rotWithShape="1">
          <a:blip r:embed="rId11">
            <a:alphaModFix/>
          </a:blip>
          <a:srcRect/>
          <a:stretch/>
        </p:blipFill>
        <p:spPr>
          <a:xfrm>
            <a:off x="7188200" y="2119312"/>
            <a:ext cx="1406400" cy="1044600"/>
          </a:xfrm>
          <a:prstGeom prst="rect">
            <a:avLst/>
          </a:prstGeom>
          <a:noFill/>
          <a:ln>
            <a:noFill/>
          </a:ln>
        </p:spPr>
      </p:pic>
      <p:pic>
        <p:nvPicPr>
          <p:cNvPr id="452" name="Shape 452" descr="Casque.jpg"/>
          <p:cNvPicPr preferRelativeResize="0"/>
          <p:nvPr/>
        </p:nvPicPr>
        <p:blipFill rotWithShape="1">
          <a:blip r:embed="rId12">
            <a:alphaModFix/>
          </a:blip>
          <a:srcRect/>
          <a:stretch/>
        </p:blipFill>
        <p:spPr>
          <a:xfrm>
            <a:off x="198437" y="3281362"/>
            <a:ext cx="989100" cy="881100"/>
          </a:xfrm>
          <a:prstGeom prst="rect">
            <a:avLst/>
          </a:prstGeom>
          <a:noFill/>
          <a:ln>
            <a:noFill/>
          </a:ln>
        </p:spPr>
      </p:pic>
      <p:pic>
        <p:nvPicPr>
          <p:cNvPr id="453" name="Shape 453" descr="Chaussures sécurité.jpg"/>
          <p:cNvPicPr preferRelativeResize="0"/>
          <p:nvPr/>
        </p:nvPicPr>
        <p:blipFill rotWithShape="1">
          <a:blip r:embed="rId13">
            <a:alphaModFix/>
          </a:blip>
          <a:srcRect/>
          <a:stretch/>
        </p:blipFill>
        <p:spPr>
          <a:xfrm>
            <a:off x="206375" y="4913312"/>
            <a:ext cx="973200" cy="717600"/>
          </a:xfrm>
          <a:prstGeom prst="rect">
            <a:avLst/>
          </a:prstGeom>
          <a:noFill/>
          <a:ln>
            <a:noFill/>
          </a:ln>
        </p:spPr>
      </p:pic>
      <p:pic>
        <p:nvPicPr>
          <p:cNvPr id="454" name="Shape 454" descr="Lunettes.jpg"/>
          <p:cNvPicPr preferRelativeResize="0"/>
          <p:nvPr/>
        </p:nvPicPr>
        <p:blipFill rotWithShape="1">
          <a:blip r:embed="rId14">
            <a:alphaModFix/>
          </a:blip>
          <a:srcRect/>
          <a:stretch/>
        </p:blipFill>
        <p:spPr>
          <a:xfrm>
            <a:off x="165100" y="4211637"/>
            <a:ext cx="1055700" cy="709500"/>
          </a:xfrm>
          <a:prstGeom prst="rect">
            <a:avLst/>
          </a:prstGeom>
          <a:noFill/>
          <a:ln>
            <a:noFill/>
          </a:ln>
        </p:spPr>
      </p:pic>
      <p:pic>
        <p:nvPicPr>
          <p:cNvPr id="455" name="Shape 455" descr="Masques respiratoires.jpg"/>
          <p:cNvPicPr preferRelativeResize="0"/>
          <p:nvPr/>
        </p:nvPicPr>
        <p:blipFill rotWithShape="1">
          <a:blip r:embed="rId15">
            <a:alphaModFix/>
          </a:blip>
          <a:srcRect/>
          <a:stretch/>
        </p:blipFill>
        <p:spPr>
          <a:xfrm>
            <a:off x="255587" y="5641975"/>
            <a:ext cx="901800" cy="903300"/>
          </a:xfrm>
          <a:prstGeom prst="rect">
            <a:avLst/>
          </a:prstGeom>
          <a:noFill/>
          <a:ln>
            <a:noFill/>
          </a:ln>
        </p:spPr>
      </p:pic>
      <p:pic>
        <p:nvPicPr>
          <p:cNvPr id="456" name="Shape 456" descr="arret d'urgence 2.jpg"/>
          <p:cNvPicPr preferRelativeResize="0"/>
          <p:nvPr/>
        </p:nvPicPr>
        <p:blipFill rotWithShape="1">
          <a:blip r:embed="rId16">
            <a:alphaModFix/>
          </a:blip>
          <a:srcRect/>
          <a:stretch/>
        </p:blipFill>
        <p:spPr>
          <a:xfrm>
            <a:off x="7897812" y="3440112"/>
            <a:ext cx="1009800" cy="1484400"/>
          </a:xfrm>
          <a:prstGeom prst="rect">
            <a:avLst/>
          </a:prstGeom>
          <a:noFill/>
          <a:ln>
            <a:noFill/>
          </a:ln>
        </p:spPr>
      </p:pic>
      <p:pic>
        <p:nvPicPr>
          <p:cNvPr id="457" name="Shape 457" descr="freins usés.jpg"/>
          <p:cNvPicPr preferRelativeResize="0"/>
          <p:nvPr/>
        </p:nvPicPr>
        <p:blipFill rotWithShape="1">
          <a:blip r:embed="rId17">
            <a:alphaModFix/>
          </a:blip>
          <a:srcRect/>
          <a:stretch/>
        </p:blipFill>
        <p:spPr>
          <a:xfrm>
            <a:off x="7726362" y="5211762"/>
            <a:ext cx="12255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par>
                                <p:cTn id="8" presetID="10" presetClass="entr" presetSubtype="0" fill="hold" nodeType="withEffect">
                                  <p:stCondLst>
                                    <p:cond delay="0"/>
                                  </p:stCondLst>
                                  <p:childTnLst>
                                    <p:set>
                                      <p:cBhvr>
                                        <p:cTn id="9" dur="1" fill="hold">
                                          <p:stCondLst>
                                            <p:cond delay="0"/>
                                          </p:stCondLst>
                                        </p:cTn>
                                        <p:tgtEl>
                                          <p:spTgt spid="448"/>
                                        </p:tgtEl>
                                        <p:attrNameLst>
                                          <p:attrName>style.visibility</p:attrName>
                                        </p:attrNameLst>
                                      </p:cBhvr>
                                      <p:to>
                                        <p:strVal val="visible"/>
                                      </p:to>
                                    </p:set>
                                    <p:animEffect transition="in" filter="fade">
                                      <p:cBhvr>
                                        <p:cTn id="10" dur="500"/>
                                        <p:tgtEl>
                                          <p:spTgt spid="448"/>
                                        </p:tgtEl>
                                      </p:cBhvr>
                                    </p:animEffect>
                                  </p:childTnLst>
                                </p:cTn>
                              </p:par>
                              <p:par>
                                <p:cTn id="11" presetID="10" presetClass="entr" presetSubtype="0" fill="hold" nodeType="withEffect">
                                  <p:stCondLst>
                                    <p:cond delay="0"/>
                                  </p:stCondLst>
                                  <p:childTnLst>
                                    <p:set>
                                      <p:cBhvr>
                                        <p:cTn id="12" dur="1" fill="hold">
                                          <p:stCondLst>
                                            <p:cond delay="0"/>
                                          </p:stCondLst>
                                        </p:cTn>
                                        <p:tgtEl>
                                          <p:spTgt spid="449"/>
                                        </p:tgtEl>
                                        <p:attrNameLst>
                                          <p:attrName>style.visibility</p:attrName>
                                        </p:attrNameLst>
                                      </p:cBhvr>
                                      <p:to>
                                        <p:strVal val="visible"/>
                                      </p:to>
                                    </p:set>
                                    <p:animEffect transition="in" filter="fade">
                                      <p:cBhvr>
                                        <p:cTn id="13" dur="500"/>
                                        <p:tgtEl>
                                          <p:spTgt spid="449"/>
                                        </p:tgtEl>
                                      </p:cBhvr>
                                    </p:animEffect>
                                  </p:childTnLst>
                                </p:cTn>
                              </p:par>
                              <p:par>
                                <p:cTn id="14" presetID="10" presetClass="entr" presetSubtype="0" fill="hold" nodeType="withEffect">
                                  <p:stCondLst>
                                    <p:cond delay="0"/>
                                  </p:stCondLst>
                                  <p:childTnLst>
                                    <p:set>
                                      <p:cBhvr>
                                        <p:cTn id="15" dur="1" fill="hold">
                                          <p:stCondLst>
                                            <p:cond delay="0"/>
                                          </p:stCondLst>
                                        </p:cTn>
                                        <p:tgtEl>
                                          <p:spTgt spid="450"/>
                                        </p:tgtEl>
                                        <p:attrNameLst>
                                          <p:attrName>style.visibility</p:attrName>
                                        </p:attrNameLst>
                                      </p:cBhvr>
                                      <p:to>
                                        <p:strVal val="visible"/>
                                      </p:to>
                                    </p:set>
                                    <p:animEffect transition="in" filter="fade">
                                      <p:cBhvr>
                                        <p:cTn id="16" dur="500"/>
                                        <p:tgtEl>
                                          <p:spTgt spid="450"/>
                                        </p:tgtEl>
                                      </p:cBhvr>
                                    </p:animEffect>
                                  </p:childTnLst>
                                </p:cTn>
                              </p:par>
                              <p:par>
                                <p:cTn id="17" presetID="10" presetClass="entr" presetSubtype="0" fill="hold" nodeType="withEffect">
                                  <p:stCondLst>
                                    <p:cond delay="0"/>
                                  </p:stCondLst>
                                  <p:childTnLst>
                                    <p:set>
                                      <p:cBhvr>
                                        <p:cTn id="18" dur="1" fill="hold">
                                          <p:stCondLst>
                                            <p:cond delay="0"/>
                                          </p:stCondLst>
                                        </p:cTn>
                                        <p:tgtEl>
                                          <p:spTgt spid="451"/>
                                        </p:tgtEl>
                                        <p:attrNameLst>
                                          <p:attrName>style.visibility</p:attrName>
                                        </p:attrNameLst>
                                      </p:cBhvr>
                                      <p:to>
                                        <p:strVal val="visible"/>
                                      </p:to>
                                    </p:set>
                                    <p:animEffect transition="in" filter="fade">
                                      <p:cBhvr>
                                        <p:cTn id="19" dur="500"/>
                                        <p:tgtEl>
                                          <p:spTgt spid="4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52"/>
                                        </p:tgtEl>
                                        <p:attrNameLst>
                                          <p:attrName>style.visibility</p:attrName>
                                        </p:attrNameLst>
                                      </p:cBhvr>
                                      <p:to>
                                        <p:strVal val="visible"/>
                                      </p:to>
                                    </p:set>
                                    <p:animEffect transition="in" filter="fade">
                                      <p:cBhvr>
                                        <p:cTn id="24" dur="500"/>
                                        <p:tgtEl>
                                          <p:spTgt spid="452"/>
                                        </p:tgtEl>
                                      </p:cBhvr>
                                    </p:animEffect>
                                  </p:childTnLst>
                                </p:cTn>
                              </p:par>
                              <p:par>
                                <p:cTn id="25" presetID="10" presetClass="entr" presetSubtype="0" fill="hold" nodeType="withEffect">
                                  <p:stCondLst>
                                    <p:cond delay="0"/>
                                  </p:stCondLst>
                                  <p:childTnLst>
                                    <p:set>
                                      <p:cBhvr>
                                        <p:cTn id="26" dur="1" fill="hold">
                                          <p:stCondLst>
                                            <p:cond delay="0"/>
                                          </p:stCondLst>
                                        </p:cTn>
                                        <p:tgtEl>
                                          <p:spTgt spid="454"/>
                                        </p:tgtEl>
                                        <p:attrNameLst>
                                          <p:attrName>style.visibility</p:attrName>
                                        </p:attrNameLst>
                                      </p:cBhvr>
                                      <p:to>
                                        <p:strVal val="visible"/>
                                      </p:to>
                                    </p:set>
                                    <p:animEffect transition="in" filter="fade">
                                      <p:cBhvr>
                                        <p:cTn id="27" dur="500"/>
                                        <p:tgtEl>
                                          <p:spTgt spid="454"/>
                                        </p:tgtEl>
                                      </p:cBhvr>
                                    </p:animEffect>
                                  </p:childTnLst>
                                </p:cTn>
                              </p:par>
                              <p:par>
                                <p:cTn id="28" presetID="10" presetClass="entr" presetSubtype="0" fill="hold" nodeType="withEffect">
                                  <p:stCondLst>
                                    <p:cond delay="0"/>
                                  </p:stCondLst>
                                  <p:childTnLst>
                                    <p:set>
                                      <p:cBhvr>
                                        <p:cTn id="29" dur="1" fill="hold">
                                          <p:stCondLst>
                                            <p:cond delay="0"/>
                                          </p:stCondLst>
                                        </p:cTn>
                                        <p:tgtEl>
                                          <p:spTgt spid="453"/>
                                        </p:tgtEl>
                                        <p:attrNameLst>
                                          <p:attrName>style.visibility</p:attrName>
                                        </p:attrNameLst>
                                      </p:cBhvr>
                                      <p:to>
                                        <p:strVal val="visible"/>
                                      </p:to>
                                    </p:set>
                                    <p:animEffect transition="in" filter="fade">
                                      <p:cBhvr>
                                        <p:cTn id="30" dur="500"/>
                                        <p:tgtEl>
                                          <p:spTgt spid="453"/>
                                        </p:tgtEl>
                                      </p:cBhvr>
                                    </p:animEffect>
                                  </p:childTnLst>
                                </p:cTn>
                              </p:par>
                              <p:par>
                                <p:cTn id="31" presetID="10" presetClass="entr" presetSubtype="0" fill="hold" nodeType="withEffect">
                                  <p:stCondLst>
                                    <p:cond delay="0"/>
                                  </p:stCondLst>
                                  <p:childTnLst>
                                    <p:set>
                                      <p:cBhvr>
                                        <p:cTn id="32" dur="1" fill="hold">
                                          <p:stCondLst>
                                            <p:cond delay="0"/>
                                          </p:stCondLst>
                                        </p:cTn>
                                        <p:tgtEl>
                                          <p:spTgt spid="455"/>
                                        </p:tgtEl>
                                        <p:attrNameLst>
                                          <p:attrName>style.visibility</p:attrName>
                                        </p:attrNameLst>
                                      </p:cBhvr>
                                      <p:to>
                                        <p:strVal val="visible"/>
                                      </p:to>
                                    </p:set>
                                    <p:animEffect transition="in" filter="fade">
                                      <p:cBhvr>
                                        <p:cTn id="33" dur="500"/>
                                        <p:tgtEl>
                                          <p:spTgt spid="45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6"/>
                                        </p:tgtEl>
                                        <p:attrNameLst>
                                          <p:attrName>style.visibility</p:attrName>
                                        </p:attrNameLst>
                                      </p:cBhvr>
                                      <p:to>
                                        <p:strVal val="visible"/>
                                      </p:to>
                                    </p:set>
                                    <p:animEffect transition="in" filter="fade">
                                      <p:cBhvr>
                                        <p:cTn id="38" dur="500"/>
                                        <p:tgtEl>
                                          <p:spTgt spid="45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57"/>
                                        </p:tgtEl>
                                        <p:attrNameLst>
                                          <p:attrName>style.visibility</p:attrName>
                                        </p:attrNameLst>
                                      </p:cBhvr>
                                      <p:to>
                                        <p:strVal val="visible"/>
                                      </p:to>
                                    </p:set>
                                    <p:animEffect transition="in" filter="fade">
                                      <p:cBhvr>
                                        <p:cTn id="43"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p:nvPr/>
        </p:nvSpPr>
        <p:spPr>
          <a:xfrm>
            <a:off x="1876425" y="174625"/>
            <a:ext cx="5841900" cy="1089000"/>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C0000"/>
              </a:buClr>
              <a:buSzPct val="25000"/>
              <a:buFont typeface="Arial"/>
              <a:buNone/>
            </a:pPr>
            <a:r>
              <a:rPr lang="fr-FR" sz="2800" b="1" i="0" u="none">
                <a:solidFill>
                  <a:srgbClr val="CC0000"/>
                </a:solidFill>
                <a:latin typeface="Arial"/>
                <a:ea typeface="Arial"/>
                <a:cs typeface="Arial"/>
                <a:sym typeface="Arial"/>
              </a:rPr>
              <a:t>Obligation des travailleurs indépendants</a:t>
            </a:r>
          </a:p>
        </p:txBody>
      </p:sp>
      <p:grpSp>
        <p:nvGrpSpPr>
          <p:cNvPr id="465" name="Shape 465"/>
          <p:cNvGrpSpPr/>
          <p:nvPr/>
        </p:nvGrpSpPr>
        <p:grpSpPr>
          <a:xfrm>
            <a:off x="506412" y="4821237"/>
            <a:ext cx="8046900" cy="1719300"/>
            <a:chOff x="506412" y="4821237"/>
            <a:chExt cx="8046900" cy="1719300"/>
          </a:xfrm>
        </p:grpSpPr>
        <p:pic>
          <p:nvPicPr>
            <p:cNvPr id="466" name="Shape 466"/>
            <p:cNvPicPr preferRelativeResize="0"/>
            <p:nvPr/>
          </p:nvPicPr>
          <p:blipFill rotWithShape="1">
            <a:blip r:embed="rId3">
              <a:alphaModFix/>
            </a:blip>
            <a:srcRect/>
            <a:stretch/>
          </p:blipFill>
          <p:spPr>
            <a:xfrm>
              <a:off x="506412" y="4821237"/>
              <a:ext cx="8046900" cy="1719300"/>
            </a:xfrm>
            <a:prstGeom prst="rect">
              <a:avLst/>
            </a:prstGeom>
            <a:noFill/>
            <a:ln>
              <a:noFill/>
            </a:ln>
          </p:spPr>
        </p:pic>
        <p:sp>
          <p:nvSpPr>
            <p:cNvPr id="467" name="Shape 467"/>
            <p:cNvSpPr txBox="1"/>
            <p:nvPr/>
          </p:nvSpPr>
          <p:spPr>
            <a:xfrm>
              <a:off x="601662" y="4856162"/>
              <a:ext cx="7863000" cy="1596900"/>
            </a:xfrm>
            <a:prstGeom prst="rect">
              <a:avLst/>
            </a:prstGeom>
            <a:noFill/>
            <a:ln>
              <a:noFill/>
            </a:ln>
          </p:spPr>
          <p:txBody>
            <a:bodyPr lIns="91425" tIns="45700" rIns="91425" bIns="45700" anchor="t" anchorCtr="0">
              <a:noAutofit/>
            </a:bodyPr>
            <a:lstStyle/>
            <a:p>
              <a:pPr marL="0" marR="0" lvl="0" indent="0" algn="just" rtl="0">
                <a:lnSpc>
                  <a:spcPct val="115000"/>
                </a:lnSpc>
                <a:spcBef>
                  <a:spcPts val="0"/>
                </a:spcBef>
                <a:spcAft>
                  <a:spcPts val="0"/>
                </a:spcAft>
                <a:buClr>
                  <a:schemeClr val="lt1"/>
                </a:buClr>
                <a:buSzPct val="25000"/>
                <a:buFont typeface="Arial"/>
                <a:buNone/>
              </a:pPr>
              <a:r>
                <a:rPr lang="fr-FR" sz="1600" b="1" i="0" u="none">
                  <a:solidFill>
                    <a:schemeClr val="lt1"/>
                  </a:solidFill>
                  <a:latin typeface="Arial"/>
                  <a:ea typeface="Arial"/>
                  <a:cs typeface="Arial"/>
                  <a:sym typeface="Arial"/>
                </a:rPr>
                <a:t>Lp.211- 4 : les dispositions du chapitre 1</a:t>
              </a:r>
              <a:r>
                <a:rPr lang="fr-FR" sz="1600" b="1" i="0" u="none" baseline="30000">
                  <a:solidFill>
                    <a:schemeClr val="lt1"/>
                  </a:solidFill>
                  <a:latin typeface="Arial"/>
                  <a:ea typeface="Arial"/>
                  <a:cs typeface="Arial"/>
                  <a:sym typeface="Arial"/>
                </a:rPr>
                <a:t>er</a:t>
              </a:r>
              <a:r>
                <a:rPr lang="fr-FR" sz="1600" b="1" i="0" u="none">
                  <a:solidFill>
                    <a:schemeClr val="lt1"/>
                  </a:solidFill>
                  <a:latin typeface="Arial"/>
                  <a:ea typeface="Arial"/>
                  <a:cs typeface="Arial"/>
                  <a:sym typeface="Arial"/>
                </a:rPr>
                <a:t>, du chapitre IV, du chapitre V et du chapitre IX, du titre VI relatives aux principes généraux, au contrôle, aux dispositions applicables aux lieux de travail et aux dispositions pénales en matière de santé sécurité au travail, sont applicables travailleurs indépendants ainsi qu’aux employeurs lorsqu’ils exercent directement une activité.</a:t>
              </a:r>
            </a:p>
          </p:txBody>
        </p:sp>
      </p:grpSp>
      <p:cxnSp>
        <p:nvCxnSpPr>
          <p:cNvPr id="468" name="Shape 468"/>
          <p:cNvCxnSpPr/>
          <p:nvPr/>
        </p:nvCxnSpPr>
        <p:spPr>
          <a:xfrm>
            <a:off x="3055936" y="2900361"/>
            <a:ext cx="1098599" cy="2024099"/>
          </a:xfrm>
          <a:prstGeom prst="straightConnector1">
            <a:avLst/>
          </a:prstGeom>
          <a:noFill/>
          <a:ln w="22225" cap="flat" cmpd="sng">
            <a:solidFill>
              <a:schemeClr val="dk1"/>
            </a:solidFill>
            <a:prstDash val="solid"/>
            <a:miter/>
            <a:headEnd type="none" w="med" len="med"/>
            <a:tailEnd type="triangle" w="lg" len="lg"/>
          </a:ln>
        </p:spPr>
      </p:cxnSp>
      <p:grpSp>
        <p:nvGrpSpPr>
          <p:cNvPr id="469" name="Shape 469"/>
          <p:cNvGrpSpPr/>
          <p:nvPr/>
        </p:nvGrpSpPr>
        <p:grpSpPr>
          <a:xfrm>
            <a:off x="1444625" y="2036761"/>
            <a:ext cx="1682700" cy="944700"/>
            <a:chOff x="1444625" y="2036761"/>
            <a:chExt cx="1682700" cy="944700"/>
          </a:xfrm>
        </p:grpSpPr>
        <p:pic>
          <p:nvPicPr>
            <p:cNvPr id="470" name="Shape 470"/>
            <p:cNvPicPr preferRelativeResize="0"/>
            <p:nvPr/>
          </p:nvPicPr>
          <p:blipFill rotWithShape="1">
            <a:blip r:embed="rId4">
              <a:alphaModFix/>
            </a:blip>
            <a:srcRect/>
            <a:stretch/>
          </p:blipFill>
          <p:spPr>
            <a:xfrm>
              <a:off x="1444625" y="2036762"/>
              <a:ext cx="1682700" cy="944700"/>
            </a:xfrm>
            <a:prstGeom prst="rect">
              <a:avLst/>
            </a:prstGeom>
            <a:noFill/>
            <a:ln>
              <a:noFill/>
            </a:ln>
          </p:spPr>
        </p:pic>
        <p:sp>
          <p:nvSpPr>
            <p:cNvPr id="471" name="Shape 471"/>
            <p:cNvSpPr txBox="1"/>
            <p:nvPr/>
          </p:nvSpPr>
          <p:spPr>
            <a:xfrm>
              <a:off x="1504950" y="2070100"/>
              <a:ext cx="1565400" cy="8271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Principes généraux</a:t>
              </a:r>
            </a:p>
            <a:p>
              <a:pPr marL="0" marR="0" lvl="0" indent="0" algn="l" rtl="0">
                <a:lnSpc>
                  <a:spcPct val="115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Lp.261-1 à 25</a:t>
              </a:r>
            </a:p>
          </p:txBody>
        </p:sp>
      </p:grpSp>
      <p:grpSp>
        <p:nvGrpSpPr>
          <p:cNvPr id="472" name="Shape 472"/>
          <p:cNvGrpSpPr/>
          <p:nvPr/>
        </p:nvGrpSpPr>
        <p:grpSpPr>
          <a:xfrm>
            <a:off x="6492875" y="2346325"/>
            <a:ext cx="1681200" cy="701700"/>
            <a:chOff x="6492875" y="2346325"/>
            <a:chExt cx="1681200" cy="701700"/>
          </a:xfrm>
        </p:grpSpPr>
        <p:pic>
          <p:nvPicPr>
            <p:cNvPr id="473" name="Shape 473"/>
            <p:cNvPicPr preferRelativeResize="0"/>
            <p:nvPr/>
          </p:nvPicPr>
          <p:blipFill rotWithShape="1">
            <a:blip r:embed="rId5">
              <a:alphaModFix/>
            </a:blip>
            <a:srcRect/>
            <a:stretch/>
          </p:blipFill>
          <p:spPr>
            <a:xfrm>
              <a:off x="6492875" y="2346325"/>
              <a:ext cx="1681200" cy="701700"/>
            </a:xfrm>
            <a:prstGeom prst="rect">
              <a:avLst/>
            </a:prstGeom>
            <a:noFill/>
            <a:ln>
              <a:noFill/>
            </a:ln>
          </p:spPr>
        </p:pic>
        <p:sp>
          <p:nvSpPr>
            <p:cNvPr id="474" name="Shape 474"/>
            <p:cNvSpPr txBox="1"/>
            <p:nvPr/>
          </p:nvSpPr>
          <p:spPr>
            <a:xfrm>
              <a:off x="6556375" y="2381250"/>
              <a:ext cx="1563600" cy="5811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Lieux de travail</a:t>
              </a:r>
            </a:p>
            <a:p>
              <a:pPr marL="0" marR="0" lvl="0" indent="0" algn="l" rtl="0">
                <a:lnSpc>
                  <a:spcPct val="115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Lp.265-1 et 2</a:t>
              </a:r>
            </a:p>
          </p:txBody>
        </p:sp>
      </p:grpSp>
      <p:cxnSp>
        <p:nvCxnSpPr>
          <p:cNvPr id="475" name="Shape 475"/>
          <p:cNvCxnSpPr/>
          <p:nvPr/>
        </p:nvCxnSpPr>
        <p:spPr>
          <a:xfrm flipH="1">
            <a:off x="5381761" y="2900361"/>
            <a:ext cx="1188900" cy="2036699"/>
          </a:xfrm>
          <a:prstGeom prst="straightConnector1">
            <a:avLst/>
          </a:prstGeom>
          <a:noFill/>
          <a:ln w="22225" cap="flat" cmpd="sng">
            <a:solidFill>
              <a:schemeClr val="dk1"/>
            </a:solidFill>
            <a:prstDash val="solid"/>
            <a:miter/>
            <a:headEnd type="none" w="med" len="med"/>
            <a:tailEnd type="triangle" w="lg" len="lg"/>
          </a:ln>
        </p:spPr>
      </p:cxnSp>
      <p:grpSp>
        <p:nvGrpSpPr>
          <p:cNvPr id="476" name="Shape 476"/>
          <p:cNvGrpSpPr/>
          <p:nvPr/>
        </p:nvGrpSpPr>
        <p:grpSpPr>
          <a:xfrm>
            <a:off x="1689100" y="3554412"/>
            <a:ext cx="1682700" cy="974700"/>
            <a:chOff x="1689100" y="3554412"/>
            <a:chExt cx="1682700" cy="974700"/>
          </a:xfrm>
        </p:grpSpPr>
        <p:pic>
          <p:nvPicPr>
            <p:cNvPr id="477" name="Shape 477"/>
            <p:cNvPicPr preferRelativeResize="0"/>
            <p:nvPr/>
          </p:nvPicPr>
          <p:blipFill rotWithShape="1">
            <a:blip r:embed="rId6">
              <a:alphaModFix/>
            </a:blip>
            <a:srcRect/>
            <a:stretch/>
          </p:blipFill>
          <p:spPr>
            <a:xfrm>
              <a:off x="1689100" y="3554412"/>
              <a:ext cx="1682700" cy="974700"/>
            </a:xfrm>
            <a:prstGeom prst="rect">
              <a:avLst/>
            </a:prstGeom>
            <a:noFill/>
            <a:ln>
              <a:noFill/>
            </a:ln>
          </p:spPr>
        </p:pic>
        <p:sp>
          <p:nvSpPr>
            <p:cNvPr id="478" name="Shape 478"/>
            <p:cNvSpPr txBox="1"/>
            <p:nvPr/>
          </p:nvSpPr>
          <p:spPr>
            <a:xfrm>
              <a:off x="1751012" y="3589337"/>
              <a:ext cx="1563599" cy="8556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Dispositions pénales</a:t>
              </a:r>
            </a:p>
            <a:p>
              <a:pPr marL="0" marR="0" lvl="0" indent="0" algn="l" rtl="0">
                <a:lnSpc>
                  <a:spcPct val="115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Lp.269-1 à 6</a:t>
              </a:r>
            </a:p>
          </p:txBody>
        </p:sp>
      </p:grpSp>
      <p:cxnSp>
        <p:nvCxnSpPr>
          <p:cNvPr id="479" name="Shape 479"/>
          <p:cNvCxnSpPr/>
          <p:nvPr/>
        </p:nvCxnSpPr>
        <p:spPr>
          <a:xfrm flipH="1">
            <a:off x="1293812" y="4398962"/>
            <a:ext cx="495300" cy="852600"/>
          </a:xfrm>
          <a:prstGeom prst="straightConnector1">
            <a:avLst/>
          </a:prstGeom>
          <a:noFill/>
          <a:ln w="22225" cap="flat" cmpd="sng">
            <a:solidFill>
              <a:schemeClr val="dk1"/>
            </a:solidFill>
            <a:prstDash val="solid"/>
            <a:miter/>
            <a:headEnd type="none" w="med" len="med"/>
            <a:tailEnd type="triangle" w="lg" len="lg"/>
          </a:ln>
        </p:spPr>
      </p:cxnSp>
      <p:grpSp>
        <p:nvGrpSpPr>
          <p:cNvPr id="480" name="Shape 480"/>
          <p:cNvGrpSpPr/>
          <p:nvPr/>
        </p:nvGrpSpPr>
        <p:grpSpPr>
          <a:xfrm>
            <a:off x="7102475" y="3219450"/>
            <a:ext cx="1681200" cy="706500"/>
            <a:chOff x="7102475" y="3219450"/>
            <a:chExt cx="1681200" cy="706500"/>
          </a:xfrm>
        </p:grpSpPr>
        <p:pic>
          <p:nvPicPr>
            <p:cNvPr id="481" name="Shape 481"/>
            <p:cNvPicPr preferRelativeResize="0"/>
            <p:nvPr/>
          </p:nvPicPr>
          <p:blipFill rotWithShape="1">
            <a:blip r:embed="rId7">
              <a:alphaModFix/>
            </a:blip>
            <a:srcRect/>
            <a:stretch/>
          </p:blipFill>
          <p:spPr>
            <a:xfrm>
              <a:off x="7102475" y="3219450"/>
              <a:ext cx="1681200" cy="706500"/>
            </a:xfrm>
            <a:prstGeom prst="rect">
              <a:avLst/>
            </a:prstGeom>
            <a:noFill/>
            <a:ln>
              <a:noFill/>
            </a:ln>
          </p:spPr>
        </p:pic>
        <p:sp>
          <p:nvSpPr>
            <p:cNvPr id="482" name="Shape 482"/>
            <p:cNvSpPr txBox="1"/>
            <p:nvPr/>
          </p:nvSpPr>
          <p:spPr>
            <a:xfrm>
              <a:off x="7165975" y="3257550"/>
              <a:ext cx="1563600" cy="5811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Contrôle</a:t>
              </a:r>
            </a:p>
            <a:p>
              <a:pPr marL="0" marR="0" lvl="0" indent="0" algn="l" rtl="0">
                <a:lnSpc>
                  <a:spcPct val="115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Lp.264-1 à 9</a:t>
              </a:r>
            </a:p>
          </p:txBody>
        </p:sp>
      </p:grpSp>
      <p:cxnSp>
        <p:nvCxnSpPr>
          <p:cNvPr id="483" name="Shape 483"/>
          <p:cNvCxnSpPr/>
          <p:nvPr/>
        </p:nvCxnSpPr>
        <p:spPr>
          <a:xfrm flipH="1">
            <a:off x="6962825" y="3827462"/>
            <a:ext cx="234900" cy="1084200"/>
          </a:xfrm>
          <a:prstGeom prst="straightConnector1">
            <a:avLst/>
          </a:prstGeom>
          <a:noFill/>
          <a:ln w="22225" cap="flat" cmpd="sng">
            <a:solidFill>
              <a:schemeClr val="dk1"/>
            </a:solidFill>
            <a:prstDash val="solid"/>
            <a:miter/>
            <a:headEnd type="none" w="med" len="med"/>
            <a:tailEnd type="triangle" w="lg" len="lg"/>
          </a:ln>
        </p:spPr>
      </p:cxnSp>
      <p:sp>
        <p:nvSpPr>
          <p:cNvPr id="484" name="Shape 484"/>
          <p:cNvSpPr txBox="1"/>
          <p:nvPr/>
        </p:nvSpPr>
        <p:spPr>
          <a:xfrm>
            <a:off x="446086" y="2930525"/>
            <a:ext cx="27147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400" b="0" i="0" u="none">
                <a:solidFill>
                  <a:srgbClr val="002060"/>
                </a:solidFill>
                <a:latin typeface="Calibri"/>
                <a:ea typeface="Calibri"/>
                <a:cs typeface="Calibri"/>
                <a:sym typeface="Calibri"/>
              </a:rPr>
              <a:t>EVRP, principes généraux de prévention, etc.</a:t>
            </a:r>
          </a:p>
        </p:txBody>
      </p:sp>
      <p:grpSp>
        <p:nvGrpSpPr>
          <p:cNvPr id="485" name="Shape 485"/>
          <p:cNvGrpSpPr/>
          <p:nvPr/>
        </p:nvGrpSpPr>
        <p:grpSpPr>
          <a:xfrm>
            <a:off x="3413125" y="1292225"/>
            <a:ext cx="2652600" cy="566700"/>
            <a:chOff x="3413125" y="1292225"/>
            <a:chExt cx="2652600" cy="566700"/>
          </a:xfrm>
        </p:grpSpPr>
        <p:pic>
          <p:nvPicPr>
            <p:cNvPr id="486" name="Shape 486"/>
            <p:cNvPicPr preferRelativeResize="0"/>
            <p:nvPr/>
          </p:nvPicPr>
          <p:blipFill rotWithShape="1">
            <a:blip r:embed="rId8">
              <a:alphaModFix/>
            </a:blip>
            <a:srcRect/>
            <a:stretch/>
          </p:blipFill>
          <p:spPr>
            <a:xfrm>
              <a:off x="3413125" y="1292225"/>
              <a:ext cx="2652600" cy="566700"/>
            </a:xfrm>
            <a:prstGeom prst="rect">
              <a:avLst/>
            </a:prstGeom>
            <a:noFill/>
            <a:ln>
              <a:noFill/>
            </a:ln>
          </p:spPr>
        </p:pic>
        <p:sp>
          <p:nvSpPr>
            <p:cNvPr id="487" name="Shape 487"/>
            <p:cNvSpPr txBox="1"/>
            <p:nvPr/>
          </p:nvSpPr>
          <p:spPr>
            <a:xfrm>
              <a:off x="3475037" y="1335087"/>
              <a:ext cx="2533800" cy="4413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lt1"/>
                </a:buClr>
                <a:buSzPct val="25000"/>
                <a:buFont typeface="Arial"/>
                <a:buNone/>
              </a:pPr>
              <a:r>
                <a:rPr lang="fr-FR" sz="2000" b="1" i="0" u="none">
                  <a:solidFill>
                    <a:schemeClr val="lt1"/>
                  </a:solidFill>
                  <a:latin typeface="Arial"/>
                  <a:ea typeface="Arial"/>
                  <a:cs typeface="Arial"/>
                  <a:sym typeface="Arial"/>
                </a:rPr>
                <a:t>SANTE SECURITE</a:t>
              </a:r>
            </a:p>
          </p:txBody>
        </p:sp>
      </p:grpSp>
      <p:cxnSp>
        <p:nvCxnSpPr>
          <p:cNvPr id="488" name="Shape 488"/>
          <p:cNvCxnSpPr/>
          <p:nvPr/>
        </p:nvCxnSpPr>
        <p:spPr>
          <a:xfrm flipH="1">
            <a:off x="2782862" y="1789111"/>
            <a:ext cx="1959000" cy="3384600"/>
          </a:xfrm>
          <a:prstGeom prst="straightConnector1">
            <a:avLst/>
          </a:prstGeom>
          <a:noFill/>
          <a:ln w="22225" cap="flat" cmpd="sng">
            <a:solidFill>
              <a:schemeClr val="dk1"/>
            </a:solidFill>
            <a:prstDash val="solid"/>
            <a:miter/>
            <a:headEnd type="none" w="med" len="med"/>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8"/>
                                        </p:tgtEl>
                                        <p:attrNameLst>
                                          <p:attrName>style.visibility</p:attrName>
                                        </p:attrNameLst>
                                      </p:cBhvr>
                                      <p:to>
                                        <p:strVal val="visible"/>
                                      </p:to>
                                    </p:set>
                                    <p:animEffect transition="in" filter="fade">
                                      <p:cBhvr>
                                        <p:cTn id="12" dur="500"/>
                                        <p:tgtEl>
                                          <p:spTgt spid="468"/>
                                        </p:tgtEl>
                                      </p:cBhvr>
                                    </p:animEffect>
                                  </p:childTnLst>
                                </p:cTn>
                              </p:par>
                              <p:par>
                                <p:cTn id="13" presetID="10" presetClass="entr" presetSubtype="0" fill="hold" nodeType="withEffect">
                                  <p:stCondLst>
                                    <p:cond delay="0"/>
                                  </p:stCondLst>
                                  <p:childTnLst>
                                    <p:set>
                                      <p:cBhvr>
                                        <p:cTn id="14" dur="1" fill="hold">
                                          <p:stCondLst>
                                            <p:cond delay="0"/>
                                          </p:stCondLst>
                                        </p:cTn>
                                        <p:tgtEl>
                                          <p:spTgt spid="484"/>
                                        </p:tgtEl>
                                        <p:attrNameLst>
                                          <p:attrName>style.visibility</p:attrName>
                                        </p:attrNameLst>
                                      </p:cBhvr>
                                      <p:to>
                                        <p:strVal val="visible"/>
                                      </p:to>
                                    </p:set>
                                    <p:animEffect transition="in" filter="fade">
                                      <p:cBhvr>
                                        <p:cTn id="15" dur="500"/>
                                        <p:tgtEl>
                                          <p:spTgt spid="4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5"/>
                                        </p:tgtEl>
                                        <p:attrNameLst>
                                          <p:attrName>style.visibility</p:attrName>
                                        </p:attrNameLst>
                                      </p:cBhvr>
                                      <p:to>
                                        <p:strVal val="visible"/>
                                      </p:to>
                                    </p:set>
                                    <p:animEffect transition="in" filter="fade">
                                      <p:cBhvr>
                                        <p:cTn id="20" dur="500"/>
                                        <p:tgtEl>
                                          <p:spTgt spid="4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79"/>
                                        </p:tgtEl>
                                        <p:attrNameLst>
                                          <p:attrName>style.visibility</p:attrName>
                                        </p:attrNameLst>
                                      </p:cBhvr>
                                      <p:to>
                                        <p:strVal val="visible"/>
                                      </p:to>
                                    </p:set>
                                    <p:animEffect transition="in" filter="fade">
                                      <p:cBhvr>
                                        <p:cTn id="30"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Shape 493" descr="Couverture code du travail"/>
          <p:cNvPicPr preferRelativeResize="0"/>
          <p:nvPr/>
        </p:nvPicPr>
        <p:blipFill rotWithShape="1">
          <a:blip r:embed="rId3">
            <a:alphaModFix/>
          </a:blip>
          <a:srcRect/>
          <a:stretch/>
        </p:blipFill>
        <p:spPr>
          <a:xfrm>
            <a:off x="7667625" y="1397000"/>
            <a:ext cx="804900" cy="1123800"/>
          </a:xfrm>
          <a:prstGeom prst="rect">
            <a:avLst/>
          </a:prstGeom>
          <a:noFill/>
          <a:ln>
            <a:noFill/>
          </a:ln>
        </p:spPr>
      </p:pic>
      <p:grpSp>
        <p:nvGrpSpPr>
          <p:cNvPr id="494" name="Shape 494"/>
          <p:cNvGrpSpPr/>
          <p:nvPr/>
        </p:nvGrpSpPr>
        <p:grpSpPr>
          <a:xfrm>
            <a:off x="3663950" y="1341437"/>
            <a:ext cx="5230800" cy="1236599"/>
            <a:chOff x="3663950" y="1341437"/>
            <a:chExt cx="5230800" cy="1236599"/>
          </a:xfrm>
        </p:grpSpPr>
        <p:pic>
          <p:nvPicPr>
            <p:cNvPr id="495" name="Shape 495"/>
            <p:cNvPicPr preferRelativeResize="0"/>
            <p:nvPr/>
          </p:nvPicPr>
          <p:blipFill rotWithShape="1">
            <a:blip r:embed="rId4">
              <a:alphaModFix/>
            </a:blip>
            <a:srcRect/>
            <a:stretch/>
          </p:blipFill>
          <p:spPr>
            <a:xfrm>
              <a:off x="3663950" y="1341437"/>
              <a:ext cx="5230800" cy="1236600"/>
            </a:xfrm>
            <a:prstGeom prst="rect">
              <a:avLst/>
            </a:prstGeom>
            <a:noFill/>
            <a:ln>
              <a:noFill/>
            </a:ln>
          </p:spPr>
        </p:pic>
        <p:sp>
          <p:nvSpPr>
            <p:cNvPr id="496" name="Shape 496"/>
            <p:cNvSpPr txBox="1"/>
            <p:nvPr/>
          </p:nvSpPr>
          <p:spPr>
            <a:xfrm>
              <a:off x="3776662" y="1385887"/>
              <a:ext cx="5040299" cy="1109700"/>
            </a:xfrm>
            <a:prstGeom prst="rect">
              <a:avLst/>
            </a:prstGeom>
            <a:noFill/>
            <a:ln>
              <a:noFill/>
            </a:ln>
          </p:spPr>
          <p:txBody>
            <a:bodyPr lIns="91425" tIns="45700" rIns="91425" bIns="45700" anchor="t" anchorCtr="0">
              <a:noAutofit/>
            </a:bodyPr>
            <a:lstStyle/>
            <a:p>
              <a:pPr marL="0" marR="0" lvl="0" indent="0" algn="just" rtl="0">
                <a:lnSpc>
                  <a:spcPct val="115000"/>
                </a:lnSpc>
                <a:spcBef>
                  <a:spcPts val="0"/>
                </a:spcBef>
                <a:spcAft>
                  <a:spcPts val="0"/>
                </a:spcAft>
                <a:buClr>
                  <a:schemeClr val="lt1"/>
                </a:buClr>
                <a:buSzPct val="25000"/>
                <a:buFont typeface="Arial"/>
                <a:buNone/>
              </a:pPr>
              <a:r>
                <a:rPr lang="fr-FR" sz="1800" b="1" i="0" u="none">
                  <a:solidFill>
                    <a:schemeClr val="lt1"/>
                  </a:solidFill>
                  <a:latin typeface="Arial"/>
                  <a:ea typeface="Arial"/>
                  <a:cs typeface="Arial"/>
                  <a:sym typeface="Arial"/>
                </a:rPr>
                <a:t>Lp113-1 : </a:t>
              </a:r>
              <a:r>
                <a:rPr lang="fr-FR" sz="1400" b="1" i="0" u="none">
                  <a:solidFill>
                    <a:schemeClr val="lt1"/>
                  </a:solidFill>
                  <a:latin typeface="Arial"/>
                  <a:ea typeface="Arial"/>
                  <a:cs typeface="Arial"/>
                  <a:sym typeface="Arial"/>
                </a:rPr>
                <a:t>Tout salarié à droit à des relations de travail empreintes de respect et exemptes de toute forme de violence. Toute personne à le devoir de contribuer, par son comportement, au respect de ce droit.</a:t>
              </a:r>
            </a:p>
          </p:txBody>
        </p:sp>
      </p:grpSp>
      <p:grpSp>
        <p:nvGrpSpPr>
          <p:cNvPr id="497" name="Shape 497"/>
          <p:cNvGrpSpPr/>
          <p:nvPr/>
        </p:nvGrpSpPr>
        <p:grpSpPr>
          <a:xfrm>
            <a:off x="450850" y="2749550"/>
            <a:ext cx="5230800" cy="1231800"/>
            <a:chOff x="450850" y="2749550"/>
            <a:chExt cx="5230800" cy="1231800"/>
          </a:xfrm>
        </p:grpSpPr>
        <p:pic>
          <p:nvPicPr>
            <p:cNvPr id="498" name="Shape 498"/>
            <p:cNvPicPr preferRelativeResize="0"/>
            <p:nvPr/>
          </p:nvPicPr>
          <p:blipFill rotWithShape="1">
            <a:blip r:embed="rId5">
              <a:alphaModFix/>
            </a:blip>
            <a:srcRect/>
            <a:stretch/>
          </p:blipFill>
          <p:spPr>
            <a:xfrm>
              <a:off x="450850" y="2749550"/>
              <a:ext cx="5230800" cy="1231800"/>
            </a:xfrm>
            <a:prstGeom prst="rect">
              <a:avLst/>
            </a:prstGeom>
            <a:noFill/>
            <a:ln>
              <a:noFill/>
            </a:ln>
          </p:spPr>
        </p:pic>
        <p:sp>
          <p:nvSpPr>
            <p:cNvPr id="499" name="Shape 499"/>
            <p:cNvSpPr txBox="1"/>
            <p:nvPr/>
          </p:nvSpPr>
          <p:spPr>
            <a:xfrm>
              <a:off x="563561" y="2790825"/>
              <a:ext cx="5040300" cy="1101600"/>
            </a:xfrm>
            <a:prstGeom prst="rect">
              <a:avLst/>
            </a:prstGeom>
            <a:noFill/>
            <a:ln>
              <a:noFill/>
            </a:ln>
          </p:spPr>
          <p:txBody>
            <a:bodyPr lIns="91425" tIns="45700" rIns="91425" bIns="45700" anchor="t" anchorCtr="0">
              <a:noAutofit/>
            </a:bodyPr>
            <a:lstStyle/>
            <a:p>
              <a:pPr marL="0" marR="0" lvl="0" indent="0" algn="just" rtl="0">
                <a:lnSpc>
                  <a:spcPct val="115000"/>
                </a:lnSpc>
                <a:spcBef>
                  <a:spcPts val="0"/>
                </a:spcBef>
                <a:spcAft>
                  <a:spcPts val="0"/>
                </a:spcAft>
                <a:buClr>
                  <a:schemeClr val="lt1"/>
                </a:buClr>
                <a:buSzPct val="25000"/>
                <a:buFont typeface="Arial"/>
                <a:buNone/>
              </a:pPr>
              <a:r>
                <a:rPr lang="fr-FR" sz="1800" b="1" i="0" u="none">
                  <a:solidFill>
                    <a:schemeClr val="lt1"/>
                  </a:solidFill>
                  <a:latin typeface="Arial"/>
                  <a:ea typeface="Arial"/>
                  <a:cs typeface="Arial"/>
                  <a:sym typeface="Arial"/>
                </a:rPr>
                <a:t>Lp113-2 : </a:t>
              </a:r>
              <a:r>
                <a:rPr lang="fr-FR" sz="1400" b="1" i="0" u="none">
                  <a:solidFill>
                    <a:schemeClr val="lt1"/>
                  </a:solidFill>
                  <a:latin typeface="Arial"/>
                  <a:ea typeface="Arial"/>
                  <a:cs typeface="Arial"/>
                  <a:sym typeface="Arial"/>
                </a:rPr>
                <a:t>L’employeur prend toutes les mesures nécessaires pour assurer aux travailleurs qu’il emploie des relations empreintes de respect et exemptes de toute forme de violence.</a:t>
              </a:r>
            </a:p>
          </p:txBody>
        </p:sp>
      </p:grpSp>
      <p:grpSp>
        <p:nvGrpSpPr>
          <p:cNvPr id="500" name="Shape 500"/>
          <p:cNvGrpSpPr/>
          <p:nvPr/>
        </p:nvGrpSpPr>
        <p:grpSpPr>
          <a:xfrm>
            <a:off x="1779586" y="212725"/>
            <a:ext cx="5145000" cy="933300"/>
            <a:chOff x="1779586" y="212725"/>
            <a:chExt cx="5145000" cy="933300"/>
          </a:xfrm>
        </p:grpSpPr>
        <p:pic>
          <p:nvPicPr>
            <p:cNvPr id="501" name="Shape 501"/>
            <p:cNvPicPr preferRelativeResize="0"/>
            <p:nvPr/>
          </p:nvPicPr>
          <p:blipFill rotWithShape="1">
            <a:blip r:embed="rId6">
              <a:alphaModFix/>
            </a:blip>
            <a:srcRect/>
            <a:stretch/>
          </p:blipFill>
          <p:spPr>
            <a:xfrm>
              <a:off x="1779586" y="212725"/>
              <a:ext cx="5145000" cy="933300"/>
            </a:xfrm>
            <a:prstGeom prst="rect">
              <a:avLst/>
            </a:prstGeom>
            <a:noFill/>
            <a:ln>
              <a:noFill/>
            </a:ln>
          </p:spPr>
        </p:pic>
        <p:sp>
          <p:nvSpPr>
            <p:cNvPr id="502" name="Shape 502"/>
            <p:cNvSpPr txBox="1"/>
            <p:nvPr/>
          </p:nvSpPr>
          <p:spPr>
            <a:xfrm>
              <a:off x="1838325" y="258762"/>
              <a:ext cx="5032500" cy="8000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lt1"/>
                </a:buClr>
                <a:buSzPct val="25000"/>
                <a:buFont typeface="Arial"/>
                <a:buNone/>
              </a:pPr>
              <a:r>
                <a:rPr lang="fr-FR" sz="2000" b="1" i="0" u="none">
                  <a:solidFill>
                    <a:schemeClr val="lt1"/>
                  </a:solidFill>
                  <a:latin typeface="Arial"/>
                  <a:ea typeface="Arial"/>
                  <a:cs typeface="Arial"/>
                  <a:sym typeface="Arial"/>
                </a:rPr>
                <a:t>RELATIONS DE TRAVAIL</a:t>
              </a:r>
            </a:p>
            <a:p>
              <a:pPr marL="0" marR="0" lvl="0" indent="0" algn="l" rtl="0">
                <a:lnSpc>
                  <a:spcPct val="115000"/>
                </a:lnSpc>
                <a:spcBef>
                  <a:spcPts val="0"/>
                </a:spcBef>
                <a:spcAft>
                  <a:spcPts val="0"/>
                </a:spcAft>
                <a:buClr>
                  <a:schemeClr val="lt1"/>
                </a:buClr>
                <a:buSzPct val="25000"/>
                <a:buFont typeface="Arial"/>
                <a:buNone/>
              </a:pPr>
              <a:r>
                <a:rPr lang="fr-FR" sz="2000" b="1" i="0" u="none">
                  <a:solidFill>
                    <a:schemeClr val="lt1"/>
                  </a:solidFill>
                  <a:latin typeface="Arial"/>
                  <a:ea typeface="Arial"/>
                  <a:cs typeface="Arial"/>
                  <a:sym typeface="Arial"/>
                </a:rPr>
                <a:t>ARTICLES Lp.113-1 à Lp.113-7</a:t>
              </a:r>
            </a:p>
          </p:txBody>
        </p:sp>
      </p:grpSp>
      <p:sp>
        <p:nvSpPr>
          <p:cNvPr id="503" name="Shape 503"/>
          <p:cNvSpPr txBox="1"/>
          <p:nvPr/>
        </p:nvSpPr>
        <p:spPr>
          <a:xfrm>
            <a:off x="7132636" y="0"/>
            <a:ext cx="2011500" cy="1384200"/>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C0000"/>
              </a:buClr>
              <a:buSzPct val="25000"/>
              <a:buFont typeface="Arial"/>
              <a:buNone/>
            </a:pPr>
            <a:r>
              <a:rPr lang="fr-FR" sz="2000" b="1" i="0" u="none">
                <a:solidFill>
                  <a:srgbClr val="CC0000"/>
                </a:solidFill>
                <a:latin typeface="Arial"/>
                <a:ea typeface="Arial"/>
                <a:cs typeface="Arial"/>
                <a:sym typeface="Arial"/>
              </a:rPr>
              <a:t>Obligation des employeurs comme des salariés</a:t>
            </a:r>
          </a:p>
        </p:txBody>
      </p:sp>
      <p:grpSp>
        <p:nvGrpSpPr>
          <p:cNvPr id="504" name="Shape 504"/>
          <p:cNvGrpSpPr/>
          <p:nvPr/>
        </p:nvGrpSpPr>
        <p:grpSpPr>
          <a:xfrm>
            <a:off x="1712911" y="4151312"/>
            <a:ext cx="6656400" cy="1878000"/>
            <a:chOff x="1712911" y="4151312"/>
            <a:chExt cx="6656400" cy="1878000"/>
          </a:xfrm>
        </p:grpSpPr>
        <p:pic>
          <p:nvPicPr>
            <p:cNvPr id="505" name="Shape 505"/>
            <p:cNvPicPr preferRelativeResize="0"/>
            <p:nvPr/>
          </p:nvPicPr>
          <p:blipFill rotWithShape="1">
            <a:blip r:embed="rId7">
              <a:alphaModFix/>
            </a:blip>
            <a:srcRect/>
            <a:stretch/>
          </p:blipFill>
          <p:spPr>
            <a:xfrm>
              <a:off x="1712911" y="4151312"/>
              <a:ext cx="6656400" cy="1878000"/>
            </a:xfrm>
            <a:prstGeom prst="rect">
              <a:avLst/>
            </a:prstGeom>
            <a:noFill/>
            <a:ln>
              <a:noFill/>
            </a:ln>
          </p:spPr>
        </p:pic>
        <p:sp>
          <p:nvSpPr>
            <p:cNvPr id="506" name="Shape 506"/>
            <p:cNvSpPr txBox="1"/>
            <p:nvPr/>
          </p:nvSpPr>
          <p:spPr>
            <a:xfrm>
              <a:off x="1825625" y="4197350"/>
              <a:ext cx="6469200" cy="1746300"/>
            </a:xfrm>
            <a:prstGeom prst="rect">
              <a:avLst/>
            </a:prstGeom>
            <a:noFill/>
            <a:ln>
              <a:noFill/>
            </a:ln>
          </p:spPr>
          <p:txBody>
            <a:bodyPr lIns="91425" tIns="45700" rIns="91425" bIns="45700" anchor="t" anchorCtr="0">
              <a:noAutofit/>
            </a:bodyPr>
            <a:lstStyle/>
            <a:p>
              <a:pPr marL="0" marR="0" lvl="0" indent="0" algn="just" rtl="0">
                <a:lnSpc>
                  <a:spcPct val="115000"/>
                </a:lnSpc>
                <a:spcBef>
                  <a:spcPts val="0"/>
                </a:spcBef>
                <a:spcAft>
                  <a:spcPts val="0"/>
                </a:spcAft>
                <a:buClr>
                  <a:schemeClr val="lt1"/>
                </a:buClr>
                <a:buSzPct val="25000"/>
                <a:buFont typeface="Arial"/>
                <a:buNone/>
              </a:pPr>
              <a:r>
                <a:rPr lang="fr-FR" sz="1800" b="1" i="0" u="none">
                  <a:solidFill>
                    <a:schemeClr val="lt1"/>
                  </a:solidFill>
                  <a:latin typeface="Arial"/>
                  <a:ea typeface="Arial"/>
                  <a:cs typeface="Arial"/>
                  <a:sym typeface="Arial"/>
                </a:rPr>
                <a:t>Lp113-4 : </a:t>
              </a:r>
              <a:r>
                <a:rPr lang="fr-FR" sz="1400" b="1" i="0" u="none">
                  <a:solidFill>
                    <a:schemeClr val="lt1"/>
                  </a:solidFill>
                  <a:latin typeface="Arial"/>
                  <a:ea typeface="Arial"/>
                  <a:cs typeface="Arial"/>
                  <a:sym typeface="Arial"/>
                </a:rPr>
                <a:t>Dans le cadre de la mise en œuvre de l’article Lp113-2, l’employeur peut de sa propre intiative, élaborer un plan pour la qualité des relations de travail qui comprend :</a:t>
              </a:r>
            </a:p>
            <a:p>
              <a:pPr marL="0" marR="0" lvl="0" indent="0" algn="just" rtl="0">
                <a:lnSpc>
                  <a:spcPct val="115000"/>
                </a:lnSpc>
                <a:spcBef>
                  <a:spcPts val="0"/>
                </a:spcBef>
                <a:spcAft>
                  <a:spcPts val="0"/>
                </a:spcAft>
                <a:buClr>
                  <a:schemeClr val="lt1"/>
                </a:buClr>
                <a:buSzPct val="100000"/>
                <a:buFont typeface="Arial"/>
                <a:buChar char="-"/>
              </a:pPr>
              <a:r>
                <a:rPr lang="fr-FR" sz="1400" b="1" i="0" u="none">
                  <a:solidFill>
                    <a:schemeClr val="lt1"/>
                  </a:solidFill>
                  <a:latin typeface="Arial"/>
                  <a:ea typeface="Arial"/>
                  <a:cs typeface="Arial"/>
                  <a:sym typeface="Arial"/>
                </a:rPr>
                <a:t>   Un diagnostic écrit des relations de travail</a:t>
              </a:r>
            </a:p>
            <a:p>
              <a:pPr marL="0" marR="0" lvl="0" indent="0" algn="just" rtl="0">
                <a:lnSpc>
                  <a:spcPct val="115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 Un programme d’action prévoyant notamment des mesures de sensibilisation,  et d’amélioration de l’organisation du travail.</a:t>
              </a:r>
            </a:p>
          </p:txBody>
        </p:sp>
      </p:grpSp>
      <p:pic>
        <p:nvPicPr>
          <p:cNvPr id="507" name="Shape 507"/>
          <p:cNvPicPr preferRelativeResize="0"/>
          <p:nvPr/>
        </p:nvPicPr>
        <p:blipFill rotWithShape="1">
          <a:blip r:embed="rId8">
            <a:alphaModFix/>
          </a:blip>
          <a:srcRect/>
          <a:stretch/>
        </p:blipFill>
        <p:spPr>
          <a:xfrm>
            <a:off x="1685925" y="1252537"/>
            <a:ext cx="1932000" cy="1403400"/>
          </a:xfrm>
          <a:prstGeom prst="rect">
            <a:avLst/>
          </a:prstGeom>
          <a:noFill/>
          <a:ln>
            <a:noFill/>
          </a:ln>
        </p:spPr>
      </p:pic>
      <p:pic>
        <p:nvPicPr>
          <p:cNvPr id="508" name="Shape 508" descr="Check.jpg"/>
          <p:cNvPicPr preferRelativeResize="0"/>
          <p:nvPr/>
        </p:nvPicPr>
        <p:blipFill rotWithShape="1">
          <a:blip r:embed="rId9">
            <a:alphaModFix/>
          </a:blip>
          <a:srcRect/>
          <a:stretch/>
        </p:blipFill>
        <p:spPr>
          <a:xfrm>
            <a:off x="5937250" y="2724150"/>
            <a:ext cx="1025400" cy="1208100"/>
          </a:xfrm>
          <a:prstGeom prst="rect">
            <a:avLst/>
          </a:prstGeom>
          <a:noFill/>
          <a:ln>
            <a:noFill/>
          </a:ln>
        </p:spPr>
      </p:pic>
      <p:pic>
        <p:nvPicPr>
          <p:cNvPr id="509" name="Shape 509" descr="can-stock-photo_csp0483859.jpg"/>
          <p:cNvPicPr preferRelativeResize="0"/>
          <p:nvPr/>
        </p:nvPicPr>
        <p:blipFill rotWithShape="1">
          <a:blip r:embed="rId10">
            <a:alphaModFix/>
          </a:blip>
          <a:srcRect/>
          <a:stretch/>
        </p:blipFill>
        <p:spPr>
          <a:xfrm>
            <a:off x="6916736" y="2660650"/>
            <a:ext cx="1790700" cy="1166700"/>
          </a:xfrm>
          <a:prstGeom prst="rect">
            <a:avLst/>
          </a:prstGeom>
          <a:noFill/>
          <a:ln>
            <a:noFill/>
          </a:ln>
        </p:spPr>
      </p:pic>
      <p:pic>
        <p:nvPicPr>
          <p:cNvPr id="510" name="Shape 510" descr="consultant.jpg"/>
          <p:cNvPicPr preferRelativeResize="0"/>
          <p:nvPr/>
        </p:nvPicPr>
        <p:blipFill rotWithShape="1">
          <a:blip r:embed="rId11">
            <a:alphaModFix/>
          </a:blip>
          <a:srcRect/>
          <a:stretch/>
        </p:blipFill>
        <p:spPr>
          <a:xfrm>
            <a:off x="236536" y="4149725"/>
            <a:ext cx="1476300" cy="1859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fade">
                                      <p:cBhvr>
                                        <p:cTn id="7" dur="500"/>
                                        <p:tgtEl>
                                          <p:spTgt spid="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8"/>
                                        </p:tgtEl>
                                        <p:attrNameLst>
                                          <p:attrName>style.visibility</p:attrName>
                                        </p:attrNameLst>
                                      </p:cBhvr>
                                      <p:to>
                                        <p:strVal val="visible"/>
                                      </p:to>
                                    </p:set>
                                    <p:animEffect transition="in" filter="fade">
                                      <p:cBhvr>
                                        <p:cTn id="12" dur="500"/>
                                        <p:tgtEl>
                                          <p:spTgt spid="508"/>
                                        </p:tgtEl>
                                      </p:cBhvr>
                                    </p:animEffect>
                                  </p:childTnLst>
                                </p:cTn>
                              </p:par>
                              <p:par>
                                <p:cTn id="13" presetID="10" presetClass="entr" presetSubtype="0" fill="hold" nodeType="withEffect">
                                  <p:stCondLst>
                                    <p:cond delay="0"/>
                                  </p:stCondLst>
                                  <p:childTnLst>
                                    <p:set>
                                      <p:cBhvr>
                                        <p:cTn id="14" dur="1" fill="hold">
                                          <p:stCondLst>
                                            <p:cond delay="0"/>
                                          </p:stCondLst>
                                        </p:cTn>
                                        <p:tgtEl>
                                          <p:spTgt spid="509"/>
                                        </p:tgtEl>
                                        <p:attrNameLst>
                                          <p:attrName>style.visibility</p:attrName>
                                        </p:attrNameLst>
                                      </p:cBhvr>
                                      <p:to>
                                        <p:strVal val="visible"/>
                                      </p:to>
                                    </p:set>
                                    <p:animEffect transition="in" filter="fade">
                                      <p:cBhvr>
                                        <p:cTn id="15" dur="500"/>
                                        <p:tgtEl>
                                          <p:spTgt spid="5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0"/>
                                        </p:tgtEl>
                                        <p:attrNameLst>
                                          <p:attrName>style.visibility</p:attrName>
                                        </p:attrNameLst>
                                      </p:cBhvr>
                                      <p:to>
                                        <p:strVal val="visible"/>
                                      </p:to>
                                    </p:set>
                                    <p:animEffect transition="in" filter="fade">
                                      <p:cBhvr>
                                        <p:cTn id="20" dur="5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grpSp>
        <p:nvGrpSpPr>
          <p:cNvPr id="515" name="Shape 515"/>
          <p:cNvGrpSpPr/>
          <p:nvPr/>
        </p:nvGrpSpPr>
        <p:grpSpPr>
          <a:xfrm>
            <a:off x="323850" y="261937"/>
            <a:ext cx="3254400" cy="1506599"/>
            <a:chOff x="323850" y="261937"/>
            <a:chExt cx="3254400" cy="1506599"/>
          </a:xfrm>
        </p:grpSpPr>
        <p:pic>
          <p:nvPicPr>
            <p:cNvPr id="516" name="Shape 516"/>
            <p:cNvPicPr preferRelativeResize="0"/>
            <p:nvPr/>
          </p:nvPicPr>
          <p:blipFill rotWithShape="1">
            <a:blip r:embed="rId3">
              <a:alphaModFix/>
            </a:blip>
            <a:srcRect/>
            <a:stretch/>
          </p:blipFill>
          <p:spPr>
            <a:xfrm>
              <a:off x="323850" y="261936"/>
              <a:ext cx="3254400" cy="1506600"/>
            </a:xfrm>
            <a:prstGeom prst="rect">
              <a:avLst/>
            </a:prstGeom>
            <a:noFill/>
            <a:ln>
              <a:noFill/>
            </a:ln>
          </p:spPr>
        </p:pic>
        <p:sp>
          <p:nvSpPr>
            <p:cNvPr id="517" name="Shape 517"/>
            <p:cNvSpPr txBox="1"/>
            <p:nvPr/>
          </p:nvSpPr>
          <p:spPr>
            <a:xfrm>
              <a:off x="476250" y="358775"/>
              <a:ext cx="2981400" cy="1170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2060"/>
                </a:buClr>
                <a:buSzPct val="25000"/>
                <a:buFont typeface="Arial"/>
                <a:buNone/>
              </a:pPr>
              <a:r>
                <a:rPr lang="fr-FR" sz="2400" b="1" i="0" u="none">
                  <a:solidFill>
                    <a:srgbClr val="002060"/>
                  </a:solidFill>
                  <a:latin typeface="Arial"/>
                  <a:ea typeface="Arial"/>
                  <a:cs typeface="Arial"/>
                  <a:sym typeface="Arial"/>
                </a:rPr>
                <a:t>La protection</a:t>
              </a:r>
            </a:p>
            <a:p>
              <a:pPr marL="0" marR="0" lvl="0" indent="0" algn="l" rtl="0">
                <a:lnSpc>
                  <a:spcPct val="100000"/>
                </a:lnSpc>
                <a:spcBef>
                  <a:spcPts val="0"/>
                </a:spcBef>
                <a:spcAft>
                  <a:spcPts val="0"/>
                </a:spcAft>
                <a:buClr>
                  <a:srgbClr val="002060"/>
                </a:buClr>
                <a:buSzPct val="25000"/>
                <a:buFont typeface="Arial"/>
                <a:buNone/>
              </a:pPr>
              <a:r>
                <a:rPr lang="fr-FR" sz="2400" b="1" i="0" u="none">
                  <a:solidFill>
                    <a:srgbClr val="002060"/>
                  </a:solidFill>
                  <a:latin typeface="Arial"/>
                  <a:ea typeface="Arial"/>
                  <a:cs typeface="Arial"/>
                  <a:sym typeface="Arial"/>
                </a:rPr>
                <a:t>des biens</a:t>
              </a:r>
            </a:p>
            <a:p>
              <a:pPr marL="0" marR="0" lvl="0" indent="0" algn="l" rtl="0">
                <a:lnSpc>
                  <a:spcPct val="100000"/>
                </a:lnSpc>
                <a:spcBef>
                  <a:spcPts val="0"/>
                </a:spcBef>
                <a:spcAft>
                  <a:spcPts val="0"/>
                </a:spcAft>
                <a:buClr>
                  <a:srgbClr val="002060"/>
                </a:buClr>
                <a:buSzPct val="25000"/>
                <a:buFont typeface="Arial"/>
                <a:buNone/>
              </a:pPr>
              <a:r>
                <a:rPr lang="fr-FR" sz="2400" b="1" i="0" u="none">
                  <a:solidFill>
                    <a:srgbClr val="002060"/>
                  </a:solidFill>
                  <a:latin typeface="Arial"/>
                  <a:ea typeface="Arial"/>
                  <a:cs typeface="Arial"/>
                  <a:sym typeface="Arial"/>
                </a:rPr>
                <a:t>et des personnes</a:t>
              </a:r>
            </a:p>
          </p:txBody>
        </p:sp>
      </p:grpSp>
      <p:sp>
        <p:nvSpPr>
          <p:cNvPr id="518" name="Shape 518"/>
          <p:cNvSpPr txBox="1"/>
          <p:nvPr/>
        </p:nvSpPr>
        <p:spPr>
          <a:xfrm>
            <a:off x="414337" y="1781175"/>
            <a:ext cx="31068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CONFORMITE  AUX REGLES</a:t>
            </a:r>
          </a:p>
        </p:txBody>
      </p:sp>
      <p:grpSp>
        <p:nvGrpSpPr>
          <p:cNvPr id="519" name="Shape 519"/>
          <p:cNvGrpSpPr/>
          <p:nvPr/>
        </p:nvGrpSpPr>
        <p:grpSpPr>
          <a:xfrm>
            <a:off x="3687762" y="201611"/>
            <a:ext cx="927000" cy="804900"/>
            <a:chOff x="3687762" y="201611"/>
            <a:chExt cx="927000" cy="804900"/>
          </a:xfrm>
        </p:grpSpPr>
        <p:pic>
          <p:nvPicPr>
            <p:cNvPr id="520" name="Shape 520"/>
            <p:cNvPicPr preferRelativeResize="0"/>
            <p:nvPr/>
          </p:nvPicPr>
          <p:blipFill rotWithShape="1">
            <a:blip r:embed="rId4">
              <a:alphaModFix/>
            </a:blip>
            <a:srcRect/>
            <a:stretch/>
          </p:blipFill>
          <p:spPr>
            <a:xfrm>
              <a:off x="3687762" y="201611"/>
              <a:ext cx="927000" cy="804899"/>
            </a:xfrm>
            <a:prstGeom prst="rect">
              <a:avLst/>
            </a:prstGeom>
            <a:noFill/>
            <a:ln>
              <a:noFill/>
            </a:ln>
          </p:spPr>
        </p:pic>
        <p:sp>
          <p:nvSpPr>
            <p:cNvPr id="521" name="Shape 521"/>
            <p:cNvSpPr txBox="1"/>
            <p:nvPr/>
          </p:nvSpPr>
          <p:spPr>
            <a:xfrm rot="-5400000">
              <a:off x="3868074" y="284949"/>
              <a:ext cx="339600" cy="6399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522" name="Shape 522"/>
          <p:cNvSpPr txBox="1"/>
          <p:nvPr/>
        </p:nvSpPr>
        <p:spPr>
          <a:xfrm>
            <a:off x="414337" y="4044950"/>
            <a:ext cx="31068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Contrôleurs techniques</a:t>
            </a:r>
          </a:p>
        </p:txBody>
      </p:sp>
      <p:pic>
        <p:nvPicPr>
          <p:cNvPr id="523" name="Shape 523" descr="controle"/>
          <p:cNvPicPr preferRelativeResize="0"/>
          <p:nvPr/>
        </p:nvPicPr>
        <p:blipFill rotWithShape="1">
          <a:blip r:embed="rId5">
            <a:alphaModFix/>
          </a:blip>
          <a:srcRect/>
          <a:stretch/>
        </p:blipFill>
        <p:spPr>
          <a:xfrm>
            <a:off x="831850" y="4489450"/>
            <a:ext cx="1135200" cy="1136700"/>
          </a:xfrm>
          <a:prstGeom prst="rect">
            <a:avLst/>
          </a:prstGeom>
          <a:noFill/>
          <a:ln>
            <a:noFill/>
          </a:ln>
        </p:spPr>
      </p:pic>
      <p:pic>
        <p:nvPicPr>
          <p:cNvPr id="524" name="Shape 524" descr="Recueil santé sécrité.bmp"/>
          <p:cNvPicPr preferRelativeResize="0"/>
          <p:nvPr/>
        </p:nvPicPr>
        <p:blipFill rotWithShape="1">
          <a:blip r:embed="rId6">
            <a:alphaModFix/>
          </a:blip>
          <a:srcRect/>
          <a:stretch/>
        </p:blipFill>
        <p:spPr>
          <a:xfrm>
            <a:off x="1119187" y="2309812"/>
            <a:ext cx="1695600" cy="1603499"/>
          </a:xfrm>
          <a:prstGeom prst="rect">
            <a:avLst/>
          </a:prstGeom>
          <a:noFill/>
          <a:ln>
            <a:noFill/>
          </a:ln>
        </p:spPr>
      </p:pic>
      <p:sp>
        <p:nvSpPr>
          <p:cNvPr id="525" name="Shape 525"/>
          <p:cNvSpPr txBox="1"/>
          <p:nvPr/>
        </p:nvSpPr>
        <p:spPr>
          <a:xfrm>
            <a:off x="4205287" y="892175"/>
            <a:ext cx="4602299" cy="646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Installations électriques : 12 mois</a:t>
            </a:r>
          </a:p>
          <a:p>
            <a:pPr marL="0" marR="0" lvl="0" indent="0" algn="l" rtl="0">
              <a:lnSpc>
                <a:spcPct val="100000"/>
              </a:lnSpc>
              <a:spcBef>
                <a:spcPts val="0"/>
              </a:spcBef>
              <a:spcAft>
                <a:spcPts val="0"/>
              </a:spcAft>
              <a:buClr>
                <a:srgbClr val="E46C0A"/>
              </a:buClr>
              <a:buSzPct val="25000"/>
              <a:buFont typeface="Calibri"/>
              <a:buNone/>
            </a:pPr>
            <a:r>
              <a:rPr lang="fr-FR" sz="1600" b="0" i="1" u="none">
                <a:solidFill>
                  <a:srgbClr val="E46C0A"/>
                </a:solidFill>
                <a:latin typeface="Calibri"/>
                <a:ea typeface="Calibri"/>
                <a:cs typeface="Calibri"/>
                <a:sym typeface="Calibri"/>
              </a:rPr>
              <a:t>Arrêté n°1867 du 13 juillet 1989</a:t>
            </a:r>
          </a:p>
        </p:txBody>
      </p:sp>
      <p:sp>
        <p:nvSpPr>
          <p:cNvPr id="526" name="Shape 526"/>
          <p:cNvSpPr txBox="1"/>
          <p:nvPr/>
        </p:nvSpPr>
        <p:spPr>
          <a:xfrm>
            <a:off x="4205286" y="1585912"/>
            <a:ext cx="4895999" cy="646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Appareils de levage et accessoires : 12 mois</a:t>
            </a:r>
          </a:p>
          <a:p>
            <a:pPr marL="0" marR="0" lvl="0" indent="0" algn="l" rtl="0">
              <a:lnSpc>
                <a:spcPct val="100000"/>
              </a:lnSpc>
              <a:spcBef>
                <a:spcPts val="0"/>
              </a:spcBef>
              <a:spcAft>
                <a:spcPts val="0"/>
              </a:spcAft>
              <a:buClr>
                <a:srgbClr val="E46C0A"/>
              </a:buClr>
              <a:buSzPct val="25000"/>
              <a:buFont typeface="Calibri"/>
              <a:buNone/>
            </a:pPr>
            <a:r>
              <a:rPr lang="fr-FR" sz="1600" b="0" i="1" u="none">
                <a:solidFill>
                  <a:srgbClr val="E46C0A"/>
                </a:solidFill>
                <a:latin typeface="Calibri"/>
                <a:ea typeface="Calibri"/>
                <a:cs typeface="Calibri"/>
                <a:sym typeface="Calibri"/>
              </a:rPr>
              <a:t>Art 32 - Délibération 36CP du 23 février 1989</a:t>
            </a:r>
          </a:p>
        </p:txBody>
      </p:sp>
      <p:sp>
        <p:nvSpPr>
          <p:cNvPr id="527" name="Shape 527"/>
          <p:cNvSpPr txBox="1"/>
          <p:nvPr/>
        </p:nvSpPr>
        <p:spPr>
          <a:xfrm>
            <a:off x="4205286" y="3971925"/>
            <a:ext cx="4895999" cy="954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Appareils de levage destiné à l’élévation du personnel : 3 mois</a:t>
            </a:r>
          </a:p>
          <a:p>
            <a:pPr marL="0" marR="0" lvl="0" indent="0" algn="l" rtl="0">
              <a:lnSpc>
                <a:spcPct val="100000"/>
              </a:lnSpc>
              <a:spcBef>
                <a:spcPts val="0"/>
              </a:spcBef>
              <a:spcAft>
                <a:spcPts val="0"/>
              </a:spcAft>
              <a:buClr>
                <a:srgbClr val="E46C0A"/>
              </a:buClr>
              <a:buSzPct val="25000"/>
              <a:buFont typeface="Calibri"/>
              <a:buNone/>
            </a:pPr>
            <a:r>
              <a:rPr lang="fr-FR" sz="1600" b="0" i="1" u="none">
                <a:solidFill>
                  <a:srgbClr val="E46C0A"/>
                </a:solidFill>
                <a:latin typeface="Calibri"/>
                <a:ea typeface="Calibri"/>
                <a:cs typeface="Calibri"/>
                <a:sym typeface="Calibri"/>
              </a:rPr>
              <a:t>Art 53 et 139 - Délibération 35CP du 23 février 1989</a:t>
            </a:r>
          </a:p>
        </p:txBody>
      </p:sp>
      <p:sp>
        <p:nvSpPr>
          <p:cNvPr id="528" name="Shape 528"/>
          <p:cNvSpPr txBox="1"/>
          <p:nvPr/>
        </p:nvSpPr>
        <p:spPr>
          <a:xfrm>
            <a:off x="4205286" y="4972050"/>
            <a:ext cx="5070599" cy="954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Chaines, câbles, cordages : 12 mois</a:t>
            </a:r>
          </a:p>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Utilisés pour l’élévation du personnel : 3 mois</a:t>
            </a:r>
          </a:p>
          <a:p>
            <a:pPr marL="0" marR="0" lvl="0" indent="0" algn="l" rtl="0">
              <a:lnSpc>
                <a:spcPct val="100000"/>
              </a:lnSpc>
              <a:spcBef>
                <a:spcPts val="0"/>
              </a:spcBef>
              <a:spcAft>
                <a:spcPts val="0"/>
              </a:spcAft>
              <a:buClr>
                <a:srgbClr val="E46C0A"/>
              </a:buClr>
              <a:buSzPct val="25000"/>
              <a:buFont typeface="Calibri"/>
              <a:buNone/>
            </a:pPr>
            <a:r>
              <a:rPr lang="fr-FR" sz="1600" b="0" i="1" u="none">
                <a:solidFill>
                  <a:srgbClr val="E46C0A"/>
                </a:solidFill>
                <a:latin typeface="Calibri"/>
                <a:ea typeface="Calibri"/>
                <a:cs typeface="Calibri"/>
                <a:sym typeface="Calibri"/>
              </a:rPr>
              <a:t>Art 63 - Délibération 35CP du 23 février 1989</a:t>
            </a:r>
          </a:p>
        </p:txBody>
      </p:sp>
      <p:sp>
        <p:nvSpPr>
          <p:cNvPr id="529" name="Shape 529"/>
          <p:cNvSpPr txBox="1"/>
          <p:nvPr/>
        </p:nvSpPr>
        <p:spPr>
          <a:xfrm>
            <a:off x="4205286" y="2278062"/>
            <a:ext cx="4895999" cy="954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Appareils de levage utilisés pour l’élévation du personnel : 6 mois</a:t>
            </a:r>
          </a:p>
          <a:p>
            <a:pPr marL="0" marR="0" lvl="0" indent="0" algn="l" rtl="0">
              <a:lnSpc>
                <a:spcPct val="100000"/>
              </a:lnSpc>
              <a:spcBef>
                <a:spcPts val="0"/>
              </a:spcBef>
              <a:spcAft>
                <a:spcPts val="0"/>
              </a:spcAft>
              <a:buClr>
                <a:srgbClr val="E46C0A"/>
              </a:buClr>
              <a:buSzPct val="25000"/>
              <a:buFont typeface="Calibri"/>
              <a:buNone/>
            </a:pPr>
            <a:r>
              <a:rPr lang="fr-FR" sz="1600" b="0" i="1" u="none">
                <a:solidFill>
                  <a:srgbClr val="E46C0A"/>
                </a:solidFill>
                <a:latin typeface="Calibri"/>
                <a:ea typeface="Calibri"/>
                <a:cs typeface="Calibri"/>
                <a:sym typeface="Calibri"/>
              </a:rPr>
              <a:t>Art 44 - Délibération 36CP du 23 février 1989</a:t>
            </a:r>
          </a:p>
        </p:txBody>
      </p:sp>
      <p:sp>
        <p:nvSpPr>
          <p:cNvPr id="530" name="Shape 530"/>
          <p:cNvSpPr txBox="1"/>
          <p:nvPr/>
        </p:nvSpPr>
        <p:spPr>
          <a:xfrm>
            <a:off x="4205286" y="3279775"/>
            <a:ext cx="4895999" cy="646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Ascenseurs et monte charge : 12 mois</a:t>
            </a:r>
          </a:p>
          <a:p>
            <a:pPr marL="0" marR="0" lvl="0" indent="0" algn="l" rtl="0">
              <a:lnSpc>
                <a:spcPct val="100000"/>
              </a:lnSpc>
              <a:spcBef>
                <a:spcPts val="0"/>
              </a:spcBef>
              <a:spcAft>
                <a:spcPts val="0"/>
              </a:spcAft>
              <a:buClr>
                <a:srgbClr val="E46C0A"/>
              </a:buClr>
              <a:buSzPct val="25000"/>
              <a:buFont typeface="Calibri"/>
              <a:buNone/>
            </a:pPr>
            <a:r>
              <a:rPr lang="fr-FR" sz="1600" b="0" i="1" u="none">
                <a:solidFill>
                  <a:srgbClr val="E46C0A"/>
                </a:solidFill>
                <a:latin typeface="Calibri"/>
                <a:ea typeface="Calibri"/>
                <a:cs typeface="Calibri"/>
                <a:sym typeface="Calibri"/>
              </a:rPr>
              <a:t>Art 48 - Délibération 36CP du 23 février 1989</a:t>
            </a:r>
          </a:p>
        </p:txBody>
      </p:sp>
      <p:sp>
        <p:nvSpPr>
          <p:cNvPr id="531" name="Shape 531"/>
          <p:cNvSpPr txBox="1"/>
          <p:nvPr/>
        </p:nvSpPr>
        <p:spPr>
          <a:xfrm>
            <a:off x="4205287" y="5973762"/>
            <a:ext cx="4602299" cy="6461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Véhicules appareils et engins : 12 mois</a:t>
            </a:r>
          </a:p>
          <a:p>
            <a:pPr marL="0" marR="0" lvl="0" indent="0" algn="l" rtl="0">
              <a:lnSpc>
                <a:spcPct val="100000"/>
              </a:lnSpc>
              <a:spcBef>
                <a:spcPts val="0"/>
              </a:spcBef>
              <a:spcAft>
                <a:spcPts val="0"/>
              </a:spcAft>
              <a:buClr>
                <a:srgbClr val="E46C0A"/>
              </a:buClr>
              <a:buSzPct val="25000"/>
              <a:buFont typeface="Calibri"/>
              <a:buNone/>
            </a:pPr>
            <a:r>
              <a:rPr lang="fr-FR" sz="1600" b="0" i="1" u="none">
                <a:solidFill>
                  <a:srgbClr val="E46C0A"/>
                </a:solidFill>
                <a:latin typeface="Calibri"/>
                <a:ea typeface="Calibri"/>
                <a:cs typeface="Calibri"/>
                <a:sym typeface="Calibri"/>
              </a:rPr>
              <a:t>Art 2 - Délibération 56CP du 10 mai 1989</a:t>
            </a:r>
          </a:p>
        </p:txBody>
      </p:sp>
      <p:sp>
        <p:nvSpPr>
          <p:cNvPr id="532" name="Shape 532"/>
          <p:cNvSpPr txBox="1"/>
          <p:nvPr/>
        </p:nvSpPr>
        <p:spPr>
          <a:xfrm>
            <a:off x="414337" y="5746750"/>
            <a:ext cx="3106800" cy="4017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Rapports de vérifications</a:t>
            </a:r>
          </a:p>
        </p:txBody>
      </p:sp>
      <p:pic>
        <p:nvPicPr>
          <p:cNvPr id="533" name="Shape 533"/>
          <p:cNvPicPr preferRelativeResize="0"/>
          <p:nvPr/>
        </p:nvPicPr>
        <p:blipFill rotWithShape="1">
          <a:blip r:embed="rId7">
            <a:alphaModFix/>
          </a:blip>
          <a:srcRect/>
          <a:stretch/>
        </p:blipFill>
        <p:spPr>
          <a:xfrm>
            <a:off x="2000250" y="4618037"/>
            <a:ext cx="1628700" cy="881100"/>
          </a:xfrm>
          <a:prstGeom prst="rect">
            <a:avLst/>
          </a:prstGeom>
          <a:noFill/>
          <a:ln>
            <a:noFill/>
          </a:ln>
        </p:spPr>
      </p:pic>
      <p:grpSp>
        <p:nvGrpSpPr>
          <p:cNvPr id="534" name="Shape 534"/>
          <p:cNvGrpSpPr/>
          <p:nvPr/>
        </p:nvGrpSpPr>
        <p:grpSpPr>
          <a:xfrm>
            <a:off x="4737100" y="261937"/>
            <a:ext cx="4260900" cy="676200"/>
            <a:chOff x="4737100" y="261937"/>
            <a:chExt cx="4260900" cy="676200"/>
          </a:xfrm>
        </p:grpSpPr>
        <p:pic>
          <p:nvPicPr>
            <p:cNvPr id="535" name="Shape 535"/>
            <p:cNvPicPr preferRelativeResize="0"/>
            <p:nvPr/>
          </p:nvPicPr>
          <p:blipFill rotWithShape="1">
            <a:blip r:embed="rId8">
              <a:alphaModFix/>
            </a:blip>
            <a:srcRect/>
            <a:stretch/>
          </p:blipFill>
          <p:spPr>
            <a:xfrm>
              <a:off x="4737100" y="261937"/>
              <a:ext cx="4260900" cy="676199"/>
            </a:xfrm>
            <a:prstGeom prst="rect">
              <a:avLst/>
            </a:prstGeom>
            <a:noFill/>
            <a:ln>
              <a:noFill/>
            </a:ln>
          </p:spPr>
        </p:pic>
        <p:sp>
          <p:nvSpPr>
            <p:cNvPr id="536" name="Shape 536"/>
            <p:cNvSpPr txBox="1"/>
            <p:nvPr/>
          </p:nvSpPr>
          <p:spPr>
            <a:xfrm>
              <a:off x="4857750" y="319087"/>
              <a:ext cx="4057500" cy="447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2060"/>
                </a:buClr>
                <a:buSzPct val="25000"/>
                <a:buFont typeface="Arial"/>
                <a:buNone/>
              </a:pPr>
              <a:r>
                <a:rPr lang="fr-FR" sz="2000" b="1" i="0" u="none">
                  <a:solidFill>
                    <a:srgbClr val="002060"/>
                  </a:solidFill>
                  <a:latin typeface="Arial"/>
                  <a:ea typeface="Arial"/>
                  <a:cs typeface="Arial"/>
                  <a:sym typeface="Arial"/>
                </a:rPr>
                <a:t>Vérifications périodiques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Shape 541" descr="evrp 1.jpg"/>
          <p:cNvPicPr preferRelativeResize="0"/>
          <p:nvPr/>
        </p:nvPicPr>
        <p:blipFill rotWithShape="1">
          <a:blip r:embed="rId3">
            <a:alphaModFix/>
          </a:blip>
          <a:srcRect/>
          <a:stretch/>
        </p:blipFill>
        <p:spPr>
          <a:xfrm>
            <a:off x="2566986" y="2466975"/>
            <a:ext cx="4035300" cy="2856000"/>
          </a:xfrm>
          <a:prstGeom prst="rect">
            <a:avLst/>
          </a:prstGeom>
          <a:noFill/>
          <a:ln>
            <a:noFill/>
          </a:ln>
        </p:spPr>
      </p:pic>
      <p:grpSp>
        <p:nvGrpSpPr>
          <p:cNvPr id="542" name="Shape 542"/>
          <p:cNvGrpSpPr/>
          <p:nvPr/>
        </p:nvGrpSpPr>
        <p:grpSpPr>
          <a:xfrm>
            <a:off x="2279650" y="1393870"/>
            <a:ext cx="4608600" cy="1443165"/>
            <a:chOff x="2279650" y="1573212"/>
            <a:chExt cx="4608600" cy="1114499"/>
          </a:xfrm>
        </p:grpSpPr>
        <p:pic>
          <p:nvPicPr>
            <p:cNvPr id="543" name="Shape 543"/>
            <p:cNvPicPr preferRelativeResize="0"/>
            <p:nvPr/>
          </p:nvPicPr>
          <p:blipFill rotWithShape="1">
            <a:blip r:embed="rId4">
              <a:alphaModFix/>
            </a:blip>
            <a:srcRect/>
            <a:stretch/>
          </p:blipFill>
          <p:spPr>
            <a:xfrm>
              <a:off x="2279650" y="1573212"/>
              <a:ext cx="4608600" cy="1114500"/>
            </a:xfrm>
            <a:prstGeom prst="rect">
              <a:avLst/>
            </a:prstGeom>
            <a:noFill/>
            <a:ln>
              <a:noFill/>
            </a:ln>
          </p:spPr>
        </p:pic>
        <p:sp>
          <p:nvSpPr>
            <p:cNvPr id="544" name="Shape 544"/>
            <p:cNvSpPr txBox="1"/>
            <p:nvPr/>
          </p:nvSpPr>
          <p:spPr>
            <a:xfrm>
              <a:off x="2387600" y="1655762"/>
              <a:ext cx="4394100" cy="908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2060"/>
                </a:buClr>
                <a:buSzPct val="25000"/>
                <a:buFont typeface="Arial"/>
                <a:buNone/>
              </a:pPr>
              <a:r>
                <a:rPr lang="fr-FR" sz="2800" b="1" i="0" u="none">
                  <a:solidFill>
                    <a:srgbClr val="002060"/>
                  </a:solidFill>
                  <a:latin typeface="Arial"/>
                  <a:ea typeface="Arial"/>
                  <a:cs typeface="Arial"/>
                  <a:sym typeface="Arial"/>
                </a:rPr>
                <a:t>Prévention des risques professionnels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Shape 549" descr="gravité.jpg"/>
          <p:cNvPicPr preferRelativeResize="0"/>
          <p:nvPr/>
        </p:nvPicPr>
        <p:blipFill rotWithShape="1">
          <a:blip r:embed="rId3">
            <a:alphaModFix/>
          </a:blip>
          <a:srcRect/>
          <a:stretch/>
        </p:blipFill>
        <p:spPr>
          <a:xfrm>
            <a:off x="4187825" y="4559300"/>
            <a:ext cx="541200" cy="1789200"/>
          </a:xfrm>
          <a:prstGeom prst="rect">
            <a:avLst/>
          </a:prstGeom>
          <a:noFill/>
          <a:ln>
            <a:noFill/>
          </a:ln>
        </p:spPr>
      </p:pic>
      <p:grpSp>
        <p:nvGrpSpPr>
          <p:cNvPr id="550" name="Shape 550"/>
          <p:cNvGrpSpPr/>
          <p:nvPr/>
        </p:nvGrpSpPr>
        <p:grpSpPr>
          <a:xfrm>
            <a:off x="3011486" y="2505075"/>
            <a:ext cx="2676600" cy="774600"/>
            <a:chOff x="3011486" y="2505075"/>
            <a:chExt cx="2676600" cy="774600"/>
          </a:xfrm>
        </p:grpSpPr>
        <p:pic>
          <p:nvPicPr>
            <p:cNvPr id="551" name="Shape 551"/>
            <p:cNvPicPr preferRelativeResize="0"/>
            <p:nvPr/>
          </p:nvPicPr>
          <p:blipFill rotWithShape="1">
            <a:blip r:embed="rId4">
              <a:alphaModFix/>
            </a:blip>
            <a:srcRect/>
            <a:stretch/>
          </p:blipFill>
          <p:spPr>
            <a:xfrm>
              <a:off x="3011486" y="2505075"/>
              <a:ext cx="2676599" cy="774600"/>
            </a:xfrm>
            <a:prstGeom prst="rect">
              <a:avLst/>
            </a:prstGeom>
            <a:noFill/>
            <a:ln>
              <a:noFill/>
            </a:ln>
          </p:spPr>
        </p:pic>
        <p:sp>
          <p:nvSpPr>
            <p:cNvPr id="552" name="Shape 552"/>
            <p:cNvSpPr txBox="1"/>
            <p:nvPr/>
          </p:nvSpPr>
          <p:spPr>
            <a:xfrm>
              <a:off x="3073400" y="2616200"/>
              <a:ext cx="2556000"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3200" b="1" i="0" u="none">
                  <a:solidFill>
                    <a:srgbClr val="FF0000"/>
                  </a:solidFill>
                  <a:latin typeface="Arial"/>
                  <a:ea typeface="Arial"/>
                  <a:cs typeface="Arial"/>
                  <a:sym typeface="Arial"/>
                </a:rPr>
                <a:t>RISQUE</a:t>
              </a:r>
            </a:p>
          </p:txBody>
        </p:sp>
      </p:grpSp>
      <p:grpSp>
        <p:nvGrpSpPr>
          <p:cNvPr id="553" name="Shape 553"/>
          <p:cNvGrpSpPr/>
          <p:nvPr/>
        </p:nvGrpSpPr>
        <p:grpSpPr>
          <a:xfrm>
            <a:off x="463550" y="1609725"/>
            <a:ext cx="2846400" cy="773100"/>
            <a:chOff x="463550" y="1609725"/>
            <a:chExt cx="2846400" cy="773100"/>
          </a:xfrm>
        </p:grpSpPr>
        <p:pic>
          <p:nvPicPr>
            <p:cNvPr id="554" name="Shape 554"/>
            <p:cNvPicPr preferRelativeResize="0"/>
            <p:nvPr/>
          </p:nvPicPr>
          <p:blipFill rotWithShape="1">
            <a:blip r:embed="rId5">
              <a:alphaModFix/>
            </a:blip>
            <a:srcRect/>
            <a:stretch/>
          </p:blipFill>
          <p:spPr>
            <a:xfrm>
              <a:off x="463550" y="1609725"/>
              <a:ext cx="2846400" cy="773100"/>
            </a:xfrm>
            <a:prstGeom prst="rect">
              <a:avLst/>
            </a:prstGeom>
            <a:noFill/>
            <a:ln>
              <a:noFill/>
            </a:ln>
          </p:spPr>
        </p:pic>
        <p:sp>
          <p:nvSpPr>
            <p:cNvPr id="555" name="Shape 555"/>
            <p:cNvSpPr txBox="1"/>
            <p:nvPr/>
          </p:nvSpPr>
          <p:spPr>
            <a:xfrm>
              <a:off x="520700" y="1717675"/>
              <a:ext cx="2736900"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3200" b="1" i="0" u="none">
                  <a:solidFill>
                    <a:srgbClr val="002060"/>
                  </a:solidFill>
                  <a:latin typeface="Arial"/>
                  <a:ea typeface="Arial"/>
                  <a:cs typeface="Arial"/>
                  <a:sym typeface="Arial"/>
                </a:rPr>
                <a:t>DANGER</a:t>
              </a:r>
            </a:p>
          </p:txBody>
        </p:sp>
      </p:grpSp>
      <p:grpSp>
        <p:nvGrpSpPr>
          <p:cNvPr id="556" name="Shape 556"/>
          <p:cNvGrpSpPr/>
          <p:nvPr/>
        </p:nvGrpSpPr>
        <p:grpSpPr>
          <a:xfrm>
            <a:off x="5572125" y="3535362"/>
            <a:ext cx="3327300" cy="774600"/>
            <a:chOff x="5572125" y="3535362"/>
            <a:chExt cx="3327300" cy="774600"/>
          </a:xfrm>
        </p:grpSpPr>
        <p:pic>
          <p:nvPicPr>
            <p:cNvPr id="557" name="Shape 557"/>
            <p:cNvPicPr preferRelativeResize="0"/>
            <p:nvPr/>
          </p:nvPicPr>
          <p:blipFill rotWithShape="1">
            <a:blip r:embed="rId6">
              <a:alphaModFix/>
            </a:blip>
            <a:srcRect/>
            <a:stretch/>
          </p:blipFill>
          <p:spPr>
            <a:xfrm>
              <a:off x="5572125" y="3535362"/>
              <a:ext cx="3327300" cy="774600"/>
            </a:xfrm>
            <a:prstGeom prst="rect">
              <a:avLst/>
            </a:prstGeom>
            <a:noFill/>
            <a:ln>
              <a:noFill/>
            </a:ln>
          </p:spPr>
        </p:pic>
        <p:sp>
          <p:nvSpPr>
            <p:cNvPr id="558" name="Shape 558"/>
            <p:cNvSpPr txBox="1"/>
            <p:nvPr/>
          </p:nvSpPr>
          <p:spPr>
            <a:xfrm>
              <a:off x="5630861" y="3646487"/>
              <a:ext cx="3211499"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00"/>
                </a:buClr>
                <a:buSzPct val="25000"/>
                <a:buFont typeface="Arial"/>
                <a:buNone/>
              </a:pPr>
              <a:r>
                <a:rPr lang="fr-FR" sz="3200" b="1" i="0" u="none">
                  <a:solidFill>
                    <a:srgbClr val="990000"/>
                  </a:solidFill>
                  <a:latin typeface="Arial"/>
                  <a:ea typeface="Arial"/>
                  <a:cs typeface="Arial"/>
                  <a:sym typeface="Arial"/>
                </a:rPr>
                <a:t>EXPOSITION</a:t>
              </a:r>
            </a:p>
          </p:txBody>
        </p:sp>
      </p:grpSp>
      <p:sp>
        <p:nvSpPr>
          <p:cNvPr id="559" name="Shape 559"/>
          <p:cNvSpPr txBox="1"/>
          <p:nvPr/>
        </p:nvSpPr>
        <p:spPr>
          <a:xfrm>
            <a:off x="5316537" y="1292225"/>
            <a:ext cx="1985999"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8064A2"/>
              </a:buClr>
              <a:buSzPct val="25000"/>
              <a:buFont typeface="Calibri"/>
              <a:buNone/>
            </a:pPr>
            <a:r>
              <a:rPr lang="fr-FR" sz="2400" b="0" i="0" u="none">
                <a:solidFill>
                  <a:srgbClr val="8064A2"/>
                </a:solidFill>
                <a:latin typeface="Calibri"/>
                <a:ea typeface="Calibri"/>
                <a:cs typeface="Calibri"/>
                <a:sym typeface="Calibri"/>
              </a:rPr>
              <a:t>5 définitions</a:t>
            </a:r>
          </a:p>
        </p:txBody>
      </p:sp>
      <p:grpSp>
        <p:nvGrpSpPr>
          <p:cNvPr id="560" name="Shape 560"/>
          <p:cNvGrpSpPr/>
          <p:nvPr/>
        </p:nvGrpSpPr>
        <p:grpSpPr>
          <a:xfrm>
            <a:off x="4054475" y="5467350"/>
            <a:ext cx="2859000" cy="774600"/>
            <a:chOff x="4054475" y="5467350"/>
            <a:chExt cx="2859000" cy="774600"/>
          </a:xfrm>
        </p:grpSpPr>
        <p:pic>
          <p:nvPicPr>
            <p:cNvPr id="561" name="Shape 561"/>
            <p:cNvPicPr preferRelativeResize="0"/>
            <p:nvPr/>
          </p:nvPicPr>
          <p:blipFill rotWithShape="1">
            <a:blip r:embed="rId7">
              <a:alphaModFix/>
            </a:blip>
            <a:srcRect/>
            <a:stretch/>
          </p:blipFill>
          <p:spPr>
            <a:xfrm>
              <a:off x="4054475" y="5467350"/>
              <a:ext cx="2859000" cy="774600"/>
            </a:xfrm>
            <a:prstGeom prst="rect">
              <a:avLst/>
            </a:prstGeom>
            <a:noFill/>
            <a:ln>
              <a:noFill/>
            </a:ln>
          </p:spPr>
        </p:pic>
        <p:sp>
          <p:nvSpPr>
            <p:cNvPr id="562" name="Shape 562"/>
            <p:cNvSpPr txBox="1"/>
            <p:nvPr/>
          </p:nvSpPr>
          <p:spPr>
            <a:xfrm>
              <a:off x="4114800" y="5580062"/>
              <a:ext cx="2743200"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3200" b="1" i="0" u="none">
                  <a:solidFill>
                    <a:srgbClr val="006600"/>
                  </a:solidFill>
                  <a:latin typeface="Arial"/>
                  <a:ea typeface="Arial"/>
                  <a:cs typeface="Arial"/>
                  <a:sym typeface="Arial"/>
                </a:rPr>
                <a:t>GRAVITE</a:t>
              </a:r>
            </a:p>
          </p:txBody>
        </p:sp>
      </p:grpSp>
      <p:grpSp>
        <p:nvGrpSpPr>
          <p:cNvPr id="563" name="Shape 563"/>
          <p:cNvGrpSpPr/>
          <p:nvPr/>
        </p:nvGrpSpPr>
        <p:grpSpPr>
          <a:xfrm>
            <a:off x="292100" y="4005262"/>
            <a:ext cx="3468600" cy="779400"/>
            <a:chOff x="292100" y="4005262"/>
            <a:chExt cx="3468600" cy="779400"/>
          </a:xfrm>
        </p:grpSpPr>
        <p:pic>
          <p:nvPicPr>
            <p:cNvPr id="564" name="Shape 564"/>
            <p:cNvPicPr preferRelativeResize="0"/>
            <p:nvPr/>
          </p:nvPicPr>
          <p:blipFill rotWithShape="1">
            <a:blip r:embed="rId8">
              <a:alphaModFix/>
            </a:blip>
            <a:srcRect/>
            <a:stretch/>
          </p:blipFill>
          <p:spPr>
            <a:xfrm>
              <a:off x="292100" y="4005262"/>
              <a:ext cx="3468600" cy="779400"/>
            </a:xfrm>
            <a:prstGeom prst="rect">
              <a:avLst/>
            </a:prstGeom>
            <a:noFill/>
            <a:ln>
              <a:noFill/>
            </a:ln>
          </p:spPr>
        </p:pic>
        <p:sp>
          <p:nvSpPr>
            <p:cNvPr id="565" name="Shape 565"/>
            <p:cNvSpPr txBox="1"/>
            <p:nvPr/>
          </p:nvSpPr>
          <p:spPr>
            <a:xfrm>
              <a:off x="352425" y="4117975"/>
              <a:ext cx="3352800"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7030A0"/>
                </a:buClr>
                <a:buSzPct val="25000"/>
                <a:buFont typeface="Arial"/>
                <a:buNone/>
              </a:pPr>
              <a:r>
                <a:rPr lang="fr-FR" sz="3200" b="1" i="0" u="none">
                  <a:solidFill>
                    <a:srgbClr val="7030A0"/>
                  </a:solidFill>
                  <a:latin typeface="Arial"/>
                  <a:ea typeface="Arial"/>
                  <a:cs typeface="Arial"/>
                  <a:sym typeface="Arial"/>
                </a:rPr>
                <a:t>FREQUENCE</a:t>
              </a:r>
            </a:p>
          </p:txBody>
        </p:sp>
      </p:grpSp>
      <p:pic>
        <p:nvPicPr>
          <p:cNvPr id="566" name="Shape 566"/>
          <p:cNvPicPr preferRelativeResize="0"/>
          <p:nvPr/>
        </p:nvPicPr>
        <p:blipFill rotWithShape="1">
          <a:blip r:embed="rId9">
            <a:alphaModFix/>
          </a:blip>
          <a:srcRect/>
          <a:stretch/>
        </p:blipFill>
        <p:spPr>
          <a:xfrm>
            <a:off x="7459661" y="889000"/>
            <a:ext cx="1371600" cy="2254200"/>
          </a:xfrm>
          <a:prstGeom prst="rect">
            <a:avLst/>
          </a:prstGeom>
          <a:noFill/>
          <a:ln>
            <a:noFill/>
          </a:ln>
        </p:spPr>
      </p:pic>
      <p:grpSp>
        <p:nvGrpSpPr>
          <p:cNvPr id="567" name="Shape 567"/>
          <p:cNvGrpSpPr/>
          <p:nvPr/>
        </p:nvGrpSpPr>
        <p:grpSpPr>
          <a:xfrm>
            <a:off x="2266950" y="103186"/>
            <a:ext cx="5108700" cy="1292100"/>
            <a:chOff x="2266950" y="103186"/>
            <a:chExt cx="5108700" cy="1292100"/>
          </a:xfrm>
        </p:grpSpPr>
        <p:pic>
          <p:nvPicPr>
            <p:cNvPr id="568" name="Shape 568"/>
            <p:cNvPicPr preferRelativeResize="0"/>
            <p:nvPr/>
          </p:nvPicPr>
          <p:blipFill rotWithShape="1">
            <a:blip r:embed="rId10">
              <a:alphaModFix/>
            </a:blip>
            <a:srcRect/>
            <a:stretch/>
          </p:blipFill>
          <p:spPr>
            <a:xfrm>
              <a:off x="2266950" y="103186"/>
              <a:ext cx="5108700" cy="1292100"/>
            </a:xfrm>
            <a:prstGeom prst="rect">
              <a:avLst/>
            </a:prstGeom>
            <a:noFill/>
            <a:ln>
              <a:noFill/>
            </a:ln>
          </p:spPr>
        </p:pic>
        <p:sp>
          <p:nvSpPr>
            <p:cNvPr id="569" name="Shape 569"/>
            <p:cNvSpPr txBox="1"/>
            <p:nvPr/>
          </p:nvSpPr>
          <p:spPr>
            <a:xfrm>
              <a:off x="2451100" y="220662"/>
              <a:ext cx="4816500" cy="881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2800" b="0" i="0" u="none">
                  <a:solidFill>
                    <a:srgbClr val="002060"/>
                  </a:solidFill>
                  <a:latin typeface="Calibri"/>
                  <a:ea typeface="Calibri"/>
                  <a:cs typeface="Calibri"/>
                  <a:sym typeface="Calibri"/>
                </a:rPr>
                <a:t>Santé sécurité …</a:t>
              </a:r>
            </a:p>
            <a:p>
              <a:pPr marL="0" marR="0" lvl="0" indent="0" algn="l" rtl="0">
                <a:lnSpc>
                  <a:spcPct val="100000"/>
                </a:lnSpc>
                <a:spcBef>
                  <a:spcPts val="0"/>
                </a:spcBef>
                <a:spcAft>
                  <a:spcPts val="0"/>
                </a:spcAft>
                <a:buClr>
                  <a:srgbClr val="002060"/>
                </a:buClr>
                <a:buSzPct val="25000"/>
                <a:buFont typeface="Calibri"/>
                <a:buNone/>
              </a:pPr>
              <a:r>
                <a:rPr lang="fr-FR" sz="2800" b="0" i="0" u="none">
                  <a:solidFill>
                    <a:srgbClr val="002060"/>
                  </a:solidFill>
                  <a:latin typeface="Calibri"/>
                  <a:ea typeface="Calibri"/>
                  <a:cs typeface="Calibri"/>
                  <a:sym typeface="Calibri"/>
                </a:rPr>
                <a:t>des termes spécifiques</a:t>
              </a:r>
            </a:p>
          </p:txBody>
        </p:sp>
      </p:grpSp>
      <p:pic>
        <p:nvPicPr>
          <p:cNvPr id="570" name="Shape 570" descr="danger.jpg"/>
          <p:cNvPicPr preferRelativeResize="0"/>
          <p:nvPr/>
        </p:nvPicPr>
        <p:blipFill rotWithShape="1">
          <a:blip r:embed="rId11">
            <a:alphaModFix/>
          </a:blip>
          <a:srcRect/>
          <a:stretch/>
        </p:blipFill>
        <p:spPr>
          <a:xfrm>
            <a:off x="1325562" y="2428875"/>
            <a:ext cx="882600" cy="771600"/>
          </a:xfrm>
          <a:prstGeom prst="rect">
            <a:avLst/>
          </a:prstGeom>
          <a:noFill/>
          <a:ln>
            <a:noFill/>
          </a:ln>
        </p:spPr>
      </p:pic>
      <p:pic>
        <p:nvPicPr>
          <p:cNvPr id="571" name="Shape 571" descr="croix rouge.jpg"/>
          <p:cNvPicPr preferRelativeResize="0"/>
          <p:nvPr/>
        </p:nvPicPr>
        <p:blipFill rotWithShape="1">
          <a:blip r:embed="rId12">
            <a:alphaModFix/>
          </a:blip>
          <a:srcRect/>
          <a:stretch/>
        </p:blipFill>
        <p:spPr>
          <a:xfrm>
            <a:off x="3970337" y="3311525"/>
            <a:ext cx="823800" cy="822300"/>
          </a:xfrm>
          <a:prstGeom prst="rect">
            <a:avLst/>
          </a:prstGeom>
          <a:noFill/>
          <a:ln>
            <a:noFill/>
          </a:ln>
        </p:spPr>
      </p:pic>
      <p:pic>
        <p:nvPicPr>
          <p:cNvPr id="572" name="Shape 572" descr="calendrier.jpg"/>
          <p:cNvPicPr preferRelativeResize="0"/>
          <p:nvPr/>
        </p:nvPicPr>
        <p:blipFill rotWithShape="1">
          <a:blip r:embed="rId13">
            <a:alphaModFix/>
          </a:blip>
          <a:srcRect/>
          <a:stretch/>
        </p:blipFill>
        <p:spPr>
          <a:xfrm>
            <a:off x="1441450" y="4859337"/>
            <a:ext cx="1001700" cy="884100"/>
          </a:xfrm>
          <a:prstGeom prst="rect">
            <a:avLst/>
          </a:prstGeom>
          <a:noFill/>
          <a:ln>
            <a:noFill/>
          </a:ln>
        </p:spPr>
      </p:pic>
      <p:pic>
        <p:nvPicPr>
          <p:cNvPr id="573" name="Shape 573" descr="exposition.jpg"/>
          <p:cNvPicPr preferRelativeResize="0"/>
          <p:nvPr/>
        </p:nvPicPr>
        <p:blipFill rotWithShape="1">
          <a:blip r:embed="rId14">
            <a:alphaModFix/>
          </a:blip>
          <a:srcRect/>
          <a:stretch/>
        </p:blipFill>
        <p:spPr>
          <a:xfrm>
            <a:off x="6629400" y="4313237"/>
            <a:ext cx="1023900" cy="82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animEffect transition="in" filter="fade">
                                      <p:cBhvr>
                                        <p:cTn id="7" dur="500"/>
                                        <p:tgtEl>
                                          <p:spTgt spid="559"/>
                                        </p:tgtEl>
                                      </p:cBhvr>
                                    </p:animEffect>
                                  </p:childTnLst>
                                </p:cTn>
                              </p:par>
                              <p:par>
                                <p:cTn id="8" presetID="10" presetClass="entr" presetSubtype="0" fill="hold" nodeType="withEffect">
                                  <p:stCondLst>
                                    <p:cond delay="0"/>
                                  </p:stCondLst>
                                  <p:childTnLst>
                                    <p:set>
                                      <p:cBhvr>
                                        <p:cTn id="9" dur="1" fill="hold">
                                          <p:stCondLst>
                                            <p:cond delay="0"/>
                                          </p:stCondLst>
                                        </p:cTn>
                                        <p:tgtEl>
                                          <p:spTgt spid="566"/>
                                        </p:tgtEl>
                                        <p:attrNameLst>
                                          <p:attrName>style.visibility</p:attrName>
                                        </p:attrNameLst>
                                      </p:cBhvr>
                                      <p:to>
                                        <p:strVal val="visible"/>
                                      </p:to>
                                    </p:set>
                                    <p:animEffect transition="in" filter="fade">
                                      <p:cBhvr>
                                        <p:cTn id="10" dur="500"/>
                                        <p:tgtEl>
                                          <p:spTgt spid="56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70"/>
                                        </p:tgtEl>
                                        <p:attrNameLst>
                                          <p:attrName>style.visibility</p:attrName>
                                        </p:attrNameLst>
                                      </p:cBhvr>
                                      <p:to>
                                        <p:strVal val="visible"/>
                                      </p:to>
                                    </p:set>
                                    <p:anim calcmode="lin" valueType="num">
                                      <p:cBhvr additive="base">
                                        <p:cTn id="15" dur="500"/>
                                        <p:tgtEl>
                                          <p:spTgt spid="57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71"/>
                                        </p:tgtEl>
                                        <p:attrNameLst>
                                          <p:attrName>style.visibility</p:attrName>
                                        </p:attrNameLst>
                                      </p:cBhvr>
                                      <p:to>
                                        <p:strVal val="visible"/>
                                      </p:to>
                                    </p:set>
                                    <p:anim calcmode="lin" valueType="num">
                                      <p:cBhvr additive="base">
                                        <p:cTn id="20" dur="500"/>
                                        <p:tgtEl>
                                          <p:spTgt spid="57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3"/>
                                        </p:tgtEl>
                                        <p:attrNameLst>
                                          <p:attrName>style.visibility</p:attrName>
                                        </p:attrNameLst>
                                      </p:cBhvr>
                                      <p:to>
                                        <p:strVal val="visible"/>
                                      </p:to>
                                    </p:set>
                                    <p:anim calcmode="lin" valueType="num">
                                      <p:cBhvr additive="base">
                                        <p:cTn id="25" dur="500"/>
                                        <p:tgtEl>
                                          <p:spTgt spid="57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72"/>
                                        </p:tgtEl>
                                        <p:attrNameLst>
                                          <p:attrName>style.visibility</p:attrName>
                                        </p:attrNameLst>
                                      </p:cBhvr>
                                      <p:to>
                                        <p:strVal val="visible"/>
                                      </p:to>
                                    </p:set>
                                    <p:anim calcmode="lin" valueType="num">
                                      <p:cBhvr additive="base">
                                        <p:cTn id="30" dur="500"/>
                                        <p:tgtEl>
                                          <p:spTgt spid="57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49"/>
                                        </p:tgtEl>
                                        <p:attrNameLst>
                                          <p:attrName>style.visibility</p:attrName>
                                        </p:attrNameLst>
                                      </p:cBhvr>
                                      <p:to>
                                        <p:strVal val="visible"/>
                                      </p:to>
                                    </p:set>
                                    <p:anim calcmode="lin" valueType="num">
                                      <p:cBhvr additive="base">
                                        <p:cTn id="35" dur="500"/>
                                        <p:tgtEl>
                                          <p:spTgt spid="5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p:nvPr/>
        </p:nvSpPr>
        <p:spPr>
          <a:xfrm>
            <a:off x="801687" y="901700"/>
            <a:ext cx="7629600" cy="11082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2060"/>
              </a:buClr>
              <a:buSzPct val="25000"/>
              <a:buFont typeface="Arial"/>
              <a:buNone/>
            </a:pPr>
            <a:r>
              <a:rPr lang="fr-FR" sz="2200" b="1" i="0" u="none">
                <a:solidFill>
                  <a:srgbClr val="002060"/>
                </a:solidFill>
                <a:latin typeface="Arial"/>
                <a:ea typeface="Arial"/>
                <a:cs typeface="Arial"/>
                <a:sym typeface="Arial"/>
              </a:rPr>
              <a:t>Un danger est toute source potentielle de dommage, de préjudice ou d’effet nocif à l’égard d’une chose ou d’une personne dans certaines conditions.</a:t>
            </a:r>
          </a:p>
        </p:txBody>
      </p:sp>
      <p:graphicFrame>
        <p:nvGraphicFramePr>
          <p:cNvPr id="579" name="Shape 579"/>
          <p:cNvGraphicFramePr/>
          <p:nvPr/>
        </p:nvGraphicFramePr>
        <p:xfrm>
          <a:off x="755650" y="2235200"/>
          <a:ext cx="7632675" cy="3437915"/>
        </p:xfrm>
        <a:graphic>
          <a:graphicData uri="http://schemas.openxmlformats.org/drawingml/2006/table">
            <a:tbl>
              <a:tblPr>
                <a:noFill/>
                <a:tableStyleId>{8FB4BCD2-1544-45A9-B5C9-2541BE2C04F0}</a:tableStyleId>
              </a:tblPr>
              <a:tblGrid>
                <a:gridCol w="2584450"/>
                <a:gridCol w="2516175"/>
                <a:gridCol w="2532050"/>
              </a:tblGrid>
              <a:tr h="373050">
                <a:tc gridSpan="3">
                  <a:txBody>
                    <a:bodyPr/>
                    <a:lstStyle/>
                    <a:p>
                      <a:pPr marL="342900" marR="0" lvl="0" indent="-342900" algn="ctr" rtl="0">
                        <a:lnSpc>
                          <a:spcPct val="100000"/>
                        </a:lnSpc>
                        <a:spcBef>
                          <a:spcPts val="0"/>
                        </a:spcBef>
                        <a:spcAft>
                          <a:spcPts val="0"/>
                        </a:spcAft>
                        <a:buClr>
                          <a:srgbClr val="002060"/>
                        </a:buClr>
                        <a:buSzPct val="25000"/>
                        <a:buFont typeface="Verdana"/>
                        <a:buNone/>
                      </a:pPr>
                      <a:r>
                        <a:rPr lang="fr-FR" sz="1600" b="0" i="0" u="none">
                          <a:solidFill>
                            <a:srgbClr val="002060"/>
                          </a:solidFill>
                          <a:latin typeface="Verdana"/>
                          <a:ea typeface="Verdana"/>
                          <a:cs typeface="Verdana"/>
                          <a:sym typeface="Verdana"/>
                        </a:rPr>
                        <a:t>Exemples de dangers et de leurs effets </a:t>
                      </a:r>
                    </a:p>
                  </a:txBody>
                  <a:tcPr marL="0" marR="0" marT="45700" marB="457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hMerge="1">
                  <a:txBody>
                    <a:bodyPr/>
                    <a:lstStyle/>
                    <a:p>
                      <a:endParaRPr lang="fr-FR"/>
                    </a:p>
                  </a:txBody>
                  <a:tcPr/>
                </a:tc>
                <a:tc hMerge="1">
                  <a:txBody>
                    <a:bodyPr/>
                    <a:lstStyle/>
                    <a:p>
                      <a:endParaRPr lang="fr-FR"/>
                    </a:p>
                  </a:txBody>
                  <a:tcPr/>
                </a:tc>
              </a:tr>
              <a:tr h="504825">
                <a:tc>
                  <a:txBody>
                    <a:bodyPr/>
                    <a:lstStyle/>
                    <a:p>
                      <a:pPr marL="342900" marR="0" lvl="0" indent="-342900" algn="ctr" rtl="0">
                        <a:lnSpc>
                          <a:spcPct val="100000"/>
                        </a:lnSpc>
                        <a:spcBef>
                          <a:spcPts val="0"/>
                        </a:spcBef>
                        <a:spcAft>
                          <a:spcPts val="0"/>
                        </a:spcAft>
                        <a:buClr>
                          <a:srgbClr val="002060"/>
                        </a:buClr>
                        <a:buSzPct val="25000"/>
                        <a:buFont typeface="Arial"/>
                        <a:buNone/>
                      </a:pPr>
                      <a:r>
                        <a:rPr lang="fr-FR" sz="1400" b="0" i="0" u="none">
                          <a:solidFill>
                            <a:srgbClr val="002060"/>
                          </a:solidFill>
                          <a:latin typeface="Arial"/>
                          <a:ea typeface="Arial"/>
                          <a:cs typeface="Arial"/>
                          <a:sym typeface="Arial"/>
                        </a:rPr>
                        <a:t>Source de danger</a:t>
                      </a:r>
                    </a:p>
                  </a:txBody>
                  <a:tcPr marL="0" marR="0" marT="45700" marB="457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342900" marR="0" lvl="0" indent="-342900" algn="ctr" rtl="0">
                        <a:lnSpc>
                          <a:spcPct val="100000"/>
                        </a:lnSpc>
                        <a:spcBef>
                          <a:spcPts val="0"/>
                        </a:spcBef>
                        <a:spcAft>
                          <a:spcPts val="0"/>
                        </a:spcAft>
                        <a:buClr>
                          <a:srgbClr val="002060"/>
                        </a:buClr>
                        <a:buSzPct val="25000"/>
                        <a:buFont typeface="Verdana"/>
                        <a:buNone/>
                      </a:pPr>
                      <a:r>
                        <a:rPr lang="fr-FR" sz="1400" b="1" i="0" u="none">
                          <a:solidFill>
                            <a:srgbClr val="002060"/>
                          </a:solidFill>
                          <a:latin typeface="Verdana"/>
                          <a:ea typeface="Verdana"/>
                          <a:cs typeface="Verdana"/>
                          <a:sym typeface="Verdana"/>
                        </a:rPr>
                        <a:t>Exemple de danger</a:t>
                      </a:r>
                    </a:p>
                  </a:txBody>
                  <a:tcPr marL="0" marR="0" marT="45700" marB="457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342900" marR="0" lvl="0" indent="-342900" algn="ctr" rtl="0">
                        <a:lnSpc>
                          <a:spcPct val="100000"/>
                        </a:lnSpc>
                        <a:spcBef>
                          <a:spcPts val="0"/>
                        </a:spcBef>
                        <a:spcAft>
                          <a:spcPts val="0"/>
                        </a:spcAft>
                        <a:buClr>
                          <a:srgbClr val="002060"/>
                        </a:buClr>
                        <a:buSzPct val="25000"/>
                        <a:buFont typeface="Verdana"/>
                        <a:buNone/>
                      </a:pPr>
                      <a:r>
                        <a:rPr lang="fr-FR" sz="1400" b="0" i="0" u="none">
                          <a:solidFill>
                            <a:srgbClr val="002060"/>
                          </a:solidFill>
                          <a:latin typeface="Verdana"/>
                          <a:ea typeface="Verdana"/>
                          <a:cs typeface="Verdana"/>
                          <a:sym typeface="Verdana"/>
                        </a:rPr>
                        <a:t>Exemple de préjudice</a:t>
                      </a:r>
                    </a:p>
                  </a:txBody>
                  <a:tcPr marL="0" marR="0" marT="45700" marB="457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r>
              <a:tr h="30480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r>
              <a:tr h="30480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r>
              <a:tr h="30480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r>
              <a:tr h="30480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r>
              <a:tr h="30480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r>
              <a:tr h="323850">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r>
              <a:tr h="352425">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c>
                  <a:txBody>
                    <a:bodyPr/>
                    <a:lstStyle/>
                    <a:p>
                      <a:pPr marL="0" marR="0" lvl="0" indent="0" algn="l" rtl="0">
                        <a:spcBef>
                          <a:spcPts val="0"/>
                        </a:spcBef>
                        <a:buSzPct val="25000"/>
                        <a:buNone/>
                      </a:pPr>
                      <a:endParaRPr sz="1800">
                        <a:solidFill>
                          <a:schemeClr val="dk1"/>
                        </a:solidFill>
                        <a:latin typeface="Calibri"/>
                        <a:ea typeface="Calibri"/>
                        <a:cs typeface="Calibri"/>
                        <a:sym typeface="Calibri"/>
                      </a:endParaRPr>
                    </a:p>
                  </a:txBody>
                  <a:tcPr marL="0" marR="0" marT="45700" marB="45700"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99"/>
                    </a:solidFill>
                  </a:tcPr>
                </a:tc>
              </a:tr>
            </a:tbl>
          </a:graphicData>
        </a:graphic>
      </p:graphicFrame>
      <p:sp>
        <p:nvSpPr>
          <p:cNvPr id="580" name="Shape 580"/>
          <p:cNvSpPr txBox="1"/>
          <p:nvPr/>
        </p:nvSpPr>
        <p:spPr>
          <a:xfrm>
            <a:off x="955675" y="3124200"/>
            <a:ext cx="5922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400" b="0" i="0" u="none">
                <a:solidFill>
                  <a:srgbClr val="002060"/>
                </a:solidFill>
                <a:latin typeface="Calibri"/>
                <a:ea typeface="Calibri"/>
                <a:cs typeface="Calibri"/>
                <a:sym typeface="Calibri"/>
              </a:rPr>
              <a:t>Outil</a:t>
            </a:r>
          </a:p>
        </p:txBody>
      </p:sp>
      <p:sp>
        <p:nvSpPr>
          <p:cNvPr id="581" name="Shape 581"/>
          <p:cNvSpPr txBox="1"/>
          <p:nvPr/>
        </p:nvSpPr>
        <p:spPr>
          <a:xfrm>
            <a:off x="963612" y="3416300"/>
            <a:ext cx="10890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400" b="0" i="0" u="none">
                <a:solidFill>
                  <a:srgbClr val="002060"/>
                </a:solidFill>
                <a:latin typeface="Calibri"/>
                <a:ea typeface="Calibri"/>
                <a:cs typeface="Calibri"/>
                <a:sym typeface="Calibri"/>
              </a:rPr>
              <a:t>Substance</a:t>
            </a:r>
          </a:p>
        </p:txBody>
      </p:sp>
      <p:sp>
        <p:nvSpPr>
          <p:cNvPr id="582" name="Shape 582"/>
          <p:cNvSpPr txBox="1"/>
          <p:nvPr/>
        </p:nvSpPr>
        <p:spPr>
          <a:xfrm>
            <a:off x="954087" y="3722687"/>
            <a:ext cx="811199"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400" b="0" i="0" u="none">
                <a:solidFill>
                  <a:srgbClr val="002060"/>
                </a:solidFill>
                <a:latin typeface="Calibri"/>
                <a:ea typeface="Calibri"/>
                <a:cs typeface="Calibri"/>
                <a:sym typeface="Calibri"/>
              </a:rPr>
              <a:t>Matière</a:t>
            </a:r>
          </a:p>
        </p:txBody>
      </p:sp>
      <p:sp>
        <p:nvSpPr>
          <p:cNvPr id="583" name="Shape 583"/>
          <p:cNvSpPr txBox="1"/>
          <p:nvPr/>
        </p:nvSpPr>
        <p:spPr>
          <a:xfrm>
            <a:off x="955675" y="4027487"/>
            <a:ext cx="16368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400" b="0" i="0" u="none">
                <a:solidFill>
                  <a:srgbClr val="002060"/>
                </a:solidFill>
                <a:latin typeface="Calibri"/>
                <a:ea typeface="Calibri"/>
                <a:cs typeface="Calibri"/>
                <a:sym typeface="Calibri"/>
              </a:rPr>
              <a:t>Source d’énergie</a:t>
            </a:r>
          </a:p>
        </p:txBody>
      </p:sp>
      <p:sp>
        <p:nvSpPr>
          <p:cNvPr id="584" name="Shape 584"/>
          <p:cNvSpPr txBox="1"/>
          <p:nvPr/>
        </p:nvSpPr>
        <p:spPr>
          <a:xfrm>
            <a:off x="962025" y="4332287"/>
            <a:ext cx="10176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400" b="0" i="0" u="none">
                <a:solidFill>
                  <a:srgbClr val="002060"/>
                </a:solidFill>
                <a:latin typeface="Calibri"/>
                <a:ea typeface="Calibri"/>
                <a:cs typeface="Calibri"/>
                <a:sym typeface="Calibri"/>
              </a:rPr>
              <a:t>Condition</a:t>
            </a:r>
          </a:p>
        </p:txBody>
      </p:sp>
      <p:sp>
        <p:nvSpPr>
          <p:cNvPr id="585" name="Shape 585"/>
          <p:cNvSpPr txBox="1"/>
          <p:nvPr/>
        </p:nvSpPr>
        <p:spPr>
          <a:xfrm>
            <a:off x="973137" y="4662487"/>
            <a:ext cx="8922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400" b="0" i="0" u="none">
                <a:solidFill>
                  <a:srgbClr val="002060"/>
                </a:solidFill>
                <a:latin typeface="Calibri"/>
                <a:ea typeface="Calibri"/>
                <a:cs typeface="Calibri"/>
                <a:sym typeface="Calibri"/>
              </a:rPr>
              <a:t>Procédé</a:t>
            </a:r>
          </a:p>
        </p:txBody>
      </p:sp>
      <p:sp>
        <p:nvSpPr>
          <p:cNvPr id="586" name="Shape 586"/>
          <p:cNvSpPr txBox="1"/>
          <p:nvPr/>
        </p:nvSpPr>
        <p:spPr>
          <a:xfrm>
            <a:off x="1006475" y="4976812"/>
            <a:ext cx="9018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400" b="0" i="0" u="none">
                <a:solidFill>
                  <a:srgbClr val="002060"/>
                </a:solidFill>
                <a:latin typeface="Calibri"/>
                <a:ea typeface="Calibri"/>
                <a:cs typeface="Calibri"/>
                <a:sym typeface="Calibri"/>
              </a:rPr>
              <a:t>Pratique</a:t>
            </a:r>
          </a:p>
        </p:txBody>
      </p:sp>
      <p:sp>
        <p:nvSpPr>
          <p:cNvPr id="587" name="Shape 587"/>
          <p:cNvSpPr txBox="1"/>
          <p:nvPr/>
        </p:nvSpPr>
        <p:spPr>
          <a:xfrm>
            <a:off x="3833812" y="3124200"/>
            <a:ext cx="7128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Calibri"/>
              <a:buNone/>
            </a:pPr>
            <a:r>
              <a:rPr lang="fr-FR" sz="1400" b="0" i="0" u="none">
                <a:solidFill>
                  <a:schemeClr val="accent2"/>
                </a:solidFill>
                <a:latin typeface="Calibri"/>
                <a:ea typeface="Calibri"/>
                <a:cs typeface="Calibri"/>
                <a:sym typeface="Calibri"/>
              </a:rPr>
              <a:t>Cutter</a:t>
            </a:r>
          </a:p>
        </p:txBody>
      </p:sp>
      <p:sp>
        <p:nvSpPr>
          <p:cNvPr id="588" name="Shape 588"/>
          <p:cNvSpPr txBox="1"/>
          <p:nvPr/>
        </p:nvSpPr>
        <p:spPr>
          <a:xfrm>
            <a:off x="3851275" y="3429000"/>
            <a:ext cx="9207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Calibri"/>
              <a:buNone/>
            </a:pPr>
            <a:r>
              <a:rPr lang="fr-FR" sz="1400" b="0" i="0" u="none">
                <a:solidFill>
                  <a:schemeClr val="accent2"/>
                </a:solidFill>
                <a:latin typeface="Calibri"/>
                <a:ea typeface="Calibri"/>
                <a:cs typeface="Calibri"/>
                <a:sym typeface="Calibri"/>
              </a:rPr>
              <a:t>Benzène</a:t>
            </a:r>
          </a:p>
        </p:txBody>
      </p:sp>
      <p:sp>
        <p:nvSpPr>
          <p:cNvPr id="589" name="Shape 589"/>
          <p:cNvSpPr txBox="1"/>
          <p:nvPr/>
        </p:nvSpPr>
        <p:spPr>
          <a:xfrm>
            <a:off x="3840162" y="3722687"/>
            <a:ext cx="8922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Calibri"/>
              <a:buNone/>
            </a:pPr>
            <a:r>
              <a:rPr lang="fr-FR" sz="1400" b="0" i="0" u="none">
                <a:solidFill>
                  <a:schemeClr val="accent2"/>
                </a:solidFill>
                <a:latin typeface="Calibri"/>
                <a:ea typeface="Calibri"/>
                <a:cs typeface="Calibri"/>
                <a:sym typeface="Calibri"/>
              </a:rPr>
              <a:t>Amiante</a:t>
            </a:r>
          </a:p>
        </p:txBody>
      </p:sp>
      <p:sp>
        <p:nvSpPr>
          <p:cNvPr id="590" name="Shape 590"/>
          <p:cNvSpPr txBox="1"/>
          <p:nvPr/>
        </p:nvSpPr>
        <p:spPr>
          <a:xfrm>
            <a:off x="3840162" y="4029075"/>
            <a:ext cx="10413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Calibri"/>
              <a:buNone/>
            </a:pPr>
            <a:r>
              <a:rPr lang="fr-FR" sz="1400" b="0" i="0" u="none">
                <a:solidFill>
                  <a:schemeClr val="accent2"/>
                </a:solidFill>
                <a:latin typeface="Calibri"/>
                <a:ea typeface="Calibri"/>
                <a:cs typeface="Calibri"/>
                <a:sym typeface="Calibri"/>
              </a:rPr>
              <a:t>Électricité</a:t>
            </a:r>
          </a:p>
        </p:txBody>
      </p:sp>
      <p:sp>
        <p:nvSpPr>
          <p:cNvPr id="591" name="Shape 591"/>
          <p:cNvSpPr txBox="1"/>
          <p:nvPr/>
        </p:nvSpPr>
        <p:spPr>
          <a:xfrm>
            <a:off x="3827462" y="4332287"/>
            <a:ext cx="16653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Calibri"/>
              <a:buNone/>
            </a:pPr>
            <a:r>
              <a:rPr lang="fr-FR" sz="1400" b="0" i="0" u="none">
                <a:solidFill>
                  <a:schemeClr val="accent2"/>
                </a:solidFill>
                <a:latin typeface="Calibri"/>
                <a:ea typeface="Calibri"/>
                <a:cs typeface="Calibri"/>
                <a:sym typeface="Calibri"/>
              </a:rPr>
              <a:t>Plancher glissant</a:t>
            </a:r>
          </a:p>
        </p:txBody>
      </p:sp>
      <p:sp>
        <p:nvSpPr>
          <p:cNvPr id="592" name="Shape 592"/>
          <p:cNvSpPr txBox="1"/>
          <p:nvPr/>
        </p:nvSpPr>
        <p:spPr>
          <a:xfrm>
            <a:off x="3840162" y="4662487"/>
            <a:ext cx="9399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Calibri"/>
              <a:buNone/>
            </a:pPr>
            <a:r>
              <a:rPr lang="fr-FR" sz="1400" b="0" i="0" u="none">
                <a:solidFill>
                  <a:schemeClr val="accent2"/>
                </a:solidFill>
                <a:latin typeface="Calibri"/>
                <a:ea typeface="Calibri"/>
                <a:cs typeface="Calibri"/>
                <a:sym typeface="Calibri"/>
              </a:rPr>
              <a:t>Soudage</a:t>
            </a:r>
          </a:p>
        </p:txBody>
      </p:sp>
      <p:sp>
        <p:nvSpPr>
          <p:cNvPr id="593" name="Shape 593"/>
          <p:cNvSpPr txBox="1"/>
          <p:nvPr/>
        </p:nvSpPr>
        <p:spPr>
          <a:xfrm>
            <a:off x="3840162" y="4989512"/>
            <a:ext cx="19335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Calibri"/>
              <a:buNone/>
            </a:pPr>
            <a:r>
              <a:rPr lang="fr-FR" sz="1400" b="0" i="0" u="none">
                <a:solidFill>
                  <a:schemeClr val="accent2"/>
                </a:solidFill>
                <a:latin typeface="Calibri"/>
                <a:ea typeface="Calibri"/>
                <a:cs typeface="Calibri"/>
                <a:sym typeface="Calibri"/>
              </a:rPr>
              <a:t>Exploitation carrière</a:t>
            </a:r>
          </a:p>
        </p:txBody>
      </p:sp>
      <p:sp>
        <p:nvSpPr>
          <p:cNvPr id="594" name="Shape 594"/>
          <p:cNvSpPr txBox="1"/>
          <p:nvPr/>
        </p:nvSpPr>
        <p:spPr>
          <a:xfrm>
            <a:off x="5995987" y="3124200"/>
            <a:ext cx="871499"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00"/>
              </a:buClr>
              <a:buSzPct val="25000"/>
              <a:buFont typeface="Calibri"/>
              <a:buNone/>
            </a:pPr>
            <a:r>
              <a:rPr lang="fr-FR" sz="1400" b="0" i="0" u="none">
                <a:solidFill>
                  <a:srgbClr val="990000"/>
                </a:solidFill>
                <a:latin typeface="Calibri"/>
                <a:ea typeface="Calibri"/>
                <a:cs typeface="Calibri"/>
                <a:sym typeface="Calibri"/>
              </a:rPr>
              <a:t>Coupure</a:t>
            </a:r>
          </a:p>
        </p:txBody>
      </p:sp>
      <p:sp>
        <p:nvSpPr>
          <p:cNvPr id="595" name="Shape 595"/>
          <p:cNvSpPr txBox="1"/>
          <p:nvPr/>
        </p:nvSpPr>
        <p:spPr>
          <a:xfrm>
            <a:off x="6002337" y="3429000"/>
            <a:ext cx="960299"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00"/>
              </a:buClr>
              <a:buSzPct val="25000"/>
              <a:buFont typeface="Calibri"/>
              <a:buNone/>
            </a:pPr>
            <a:r>
              <a:rPr lang="fr-FR" sz="1400" b="0" i="0" u="none">
                <a:solidFill>
                  <a:srgbClr val="990000"/>
                </a:solidFill>
                <a:latin typeface="Calibri"/>
                <a:ea typeface="Calibri"/>
                <a:cs typeface="Calibri"/>
                <a:sym typeface="Calibri"/>
              </a:rPr>
              <a:t>Leucémie</a:t>
            </a:r>
          </a:p>
        </p:txBody>
      </p:sp>
      <p:sp>
        <p:nvSpPr>
          <p:cNvPr id="596" name="Shape 596"/>
          <p:cNvSpPr txBox="1"/>
          <p:nvPr/>
        </p:nvSpPr>
        <p:spPr>
          <a:xfrm>
            <a:off x="6008686" y="3722687"/>
            <a:ext cx="1298699"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00"/>
              </a:buClr>
              <a:buSzPct val="25000"/>
              <a:buFont typeface="Calibri"/>
              <a:buNone/>
            </a:pPr>
            <a:r>
              <a:rPr lang="fr-FR" sz="1400" b="0" i="0" u="none">
                <a:solidFill>
                  <a:srgbClr val="990000"/>
                </a:solidFill>
                <a:latin typeface="Calibri"/>
                <a:ea typeface="Calibri"/>
                <a:cs typeface="Calibri"/>
                <a:sym typeface="Calibri"/>
              </a:rPr>
              <a:t>Mésothéliome</a:t>
            </a:r>
          </a:p>
        </p:txBody>
      </p:sp>
      <p:sp>
        <p:nvSpPr>
          <p:cNvPr id="597" name="Shape 597"/>
          <p:cNvSpPr txBox="1"/>
          <p:nvPr/>
        </p:nvSpPr>
        <p:spPr>
          <a:xfrm>
            <a:off x="5999161" y="4027487"/>
            <a:ext cx="1717799"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00"/>
              </a:buClr>
              <a:buSzPct val="25000"/>
              <a:buFont typeface="Calibri"/>
              <a:buNone/>
            </a:pPr>
            <a:r>
              <a:rPr lang="fr-FR" sz="1400" b="0" i="0" u="none">
                <a:solidFill>
                  <a:srgbClr val="990000"/>
                </a:solidFill>
                <a:latin typeface="Calibri"/>
                <a:ea typeface="Calibri"/>
                <a:cs typeface="Calibri"/>
                <a:sym typeface="Calibri"/>
              </a:rPr>
              <a:t>Choc, électrocution</a:t>
            </a:r>
          </a:p>
        </p:txBody>
      </p:sp>
      <p:sp>
        <p:nvSpPr>
          <p:cNvPr id="598" name="Shape 598"/>
          <p:cNvSpPr txBox="1"/>
          <p:nvPr/>
        </p:nvSpPr>
        <p:spPr>
          <a:xfrm>
            <a:off x="6005511" y="4332287"/>
            <a:ext cx="7524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00"/>
              </a:buClr>
              <a:buSzPct val="25000"/>
              <a:buFont typeface="Calibri"/>
              <a:buNone/>
            </a:pPr>
            <a:r>
              <a:rPr lang="fr-FR" sz="1400" b="0" i="0" u="none">
                <a:solidFill>
                  <a:srgbClr val="990000"/>
                </a:solidFill>
                <a:latin typeface="Calibri"/>
                <a:ea typeface="Calibri"/>
                <a:cs typeface="Calibri"/>
                <a:sym typeface="Calibri"/>
              </a:rPr>
              <a:t>Chutes</a:t>
            </a:r>
          </a:p>
        </p:txBody>
      </p:sp>
      <p:sp>
        <p:nvSpPr>
          <p:cNvPr id="599" name="Shape 599"/>
          <p:cNvSpPr txBox="1"/>
          <p:nvPr/>
        </p:nvSpPr>
        <p:spPr>
          <a:xfrm>
            <a:off x="6005511" y="4668837"/>
            <a:ext cx="2479799"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00"/>
              </a:buClr>
              <a:buSzPct val="25000"/>
              <a:buFont typeface="Calibri"/>
              <a:buNone/>
            </a:pPr>
            <a:r>
              <a:rPr lang="fr-FR" sz="1400" b="0" i="0" u="none">
                <a:solidFill>
                  <a:srgbClr val="990000"/>
                </a:solidFill>
                <a:latin typeface="Calibri"/>
                <a:ea typeface="Calibri"/>
                <a:cs typeface="Calibri"/>
                <a:sym typeface="Calibri"/>
              </a:rPr>
              <a:t>Cancer du poumon</a:t>
            </a:r>
          </a:p>
        </p:txBody>
      </p:sp>
      <p:sp>
        <p:nvSpPr>
          <p:cNvPr id="600" name="Shape 600"/>
          <p:cNvSpPr txBox="1"/>
          <p:nvPr/>
        </p:nvSpPr>
        <p:spPr>
          <a:xfrm>
            <a:off x="6080125" y="4991100"/>
            <a:ext cx="803400" cy="3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00"/>
              </a:buClr>
              <a:buSzPct val="25000"/>
              <a:buFont typeface="Calibri"/>
              <a:buNone/>
            </a:pPr>
            <a:r>
              <a:rPr lang="fr-FR" sz="1400" b="0" i="0" u="none">
                <a:solidFill>
                  <a:srgbClr val="990000"/>
                </a:solidFill>
                <a:latin typeface="Calibri"/>
                <a:ea typeface="Calibri"/>
                <a:cs typeface="Calibri"/>
                <a:sym typeface="Calibri"/>
              </a:rPr>
              <a:t>Silicose</a:t>
            </a:r>
          </a:p>
        </p:txBody>
      </p:sp>
      <p:grpSp>
        <p:nvGrpSpPr>
          <p:cNvPr id="601" name="Shape 601"/>
          <p:cNvGrpSpPr/>
          <p:nvPr/>
        </p:nvGrpSpPr>
        <p:grpSpPr>
          <a:xfrm>
            <a:off x="790575" y="0"/>
            <a:ext cx="2847900" cy="779400"/>
            <a:chOff x="2200275" y="207962"/>
            <a:chExt cx="2847900" cy="779400"/>
          </a:xfrm>
        </p:grpSpPr>
        <p:pic>
          <p:nvPicPr>
            <p:cNvPr id="602" name="Shape 602"/>
            <p:cNvPicPr preferRelativeResize="0"/>
            <p:nvPr/>
          </p:nvPicPr>
          <p:blipFill rotWithShape="1">
            <a:blip r:embed="rId3">
              <a:alphaModFix/>
            </a:blip>
            <a:srcRect/>
            <a:stretch/>
          </p:blipFill>
          <p:spPr>
            <a:xfrm>
              <a:off x="2200275" y="207961"/>
              <a:ext cx="2847900" cy="779399"/>
            </a:xfrm>
            <a:prstGeom prst="rect">
              <a:avLst/>
            </a:prstGeom>
            <a:noFill/>
            <a:ln>
              <a:noFill/>
            </a:ln>
          </p:spPr>
        </p:pic>
        <p:sp>
          <p:nvSpPr>
            <p:cNvPr id="603" name="Shape 603"/>
            <p:cNvSpPr txBox="1"/>
            <p:nvPr/>
          </p:nvSpPr>
          <p:spPr>
            <a:xfrm>
              <a:off x="2259011" y="320675"/>
              <a:ext cx="2736899"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3200" b="1" i="0" u="none">
                  <a:solidFill>
                    <a:srgbClr val="002060"/>
                  </a:solidFill>
                  <a:latin typeface="Arial"/>
                  <a:ea typeface="Arial"/>
                  <a:cs typeface="Arial"/>
                  <a:sym typeface="Arial"/>
                </a:rPr>
                <a:t>DANGER</a:t>
              </a:r>
            </a:p>
          </p:txBody>
        </p:sp>
      </p:grpSp>
      <p:pic>
        <p:nvPicPr>
          <p:cNvPr id="604" name="Shape 604" descr="danger.jpg"/>
          <p:cNvPicPr preferRelativeResize="0"/>
          <p:nvPr/>
        </p:nvPicPr>
        <p:blipFill rotWithShape="1">
          <a:blip r:embed="rId4">
            <a:alphaModFix/>
          </a:blip>
          <a:srcRect/>
          <a:stretch/>
        </p:blipFill>
        <p:spPr>
          <a:xfrm>
            <a:off x="3829050" y="0"/>
            <a:ext cx="881100" cy="771599"/>
          </a:xfrm>
          <a:prstGeom prst="rect">
            <a:avLst/>
          </a:prstGeom>
          <a:noFill/>
          <a:ln>
            <a:noFill/>
          </a:ln>
        </p:spPr>
      </p:pic>
      <p:grpSp>
        <p:nvGrpSpPr>
          <p:cNvPr id="605" name="Shape 605"/>
          <p:cNvGrpSpPr/>
          <p:nvPr/>
        </p:nvGrpSpPr>
        <p:grpSpPr>
          <a:xfrm>
            <a:off x="688902" y="5583237"/>
            <a:ext cx="4632109" cy="779400"/>
            <a:chOff x="2200275" y="207962"/>
            <a:chExt cx="2847900" cy="779400"/>
          </a:xfrm>
        </p:grpSpPr>
        <p:pic>
          <p:nvPicPr>
            <p:cNvPr id="606" name="Shape 606"/>
            <p:cNvPicPr preferRelativeResize="0"/>
            <p:nvPr/>
          </p:nvPicPr>
          <p:blipFill rotWithShape="1">
            <a:blip r:embed="rId3">
              <a:alphaModFix/>
            </a:blip>
            <a:srcRect/>
            <a:stretch/>
          </p:blipFill>
          <p:spPr>
            <a:xfrm>
              <a:off x="2200275" y="207961"/>
              <a:ext cx="2847900" cy="779399"/>
            </a:xfrm>
            <a:prstGeom prst="rect">
              <a:avLst/>
            </a:prstGeom>
            <a:noFill/>
            <a:ln>
              <a:noFill/>
            </a:ln>
          </p:spPr>
        </p:pic>
        <p:sp>
          <p:nvSpPr>
            <p:cNvPr id="607" name="Shape 607"/>
            <p:cNvSpPr txBox="1"/>
            <p:nvPr/>
          </p:nvSpPr>
          <p:spPr>
            <a:xfrm>
              <a:off x="2259011" y="320675"/>
              <a:ext cx="2736899"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3200" b="1" i="0" u="none">
                  <a:solidFill>
                    <a:srgbClr val="002060"/>
                  </a:solidFill>
                  <a:latin typeface="Arial"/>
                  <a:ea typeface="Arial"/>
                  <a:cs typeface="Arial"/>
                  <a:sym typeface="Arial"/>
                </a:rPr>
                <a:t>Situation dangereuse</a:t>
              </a:r>
            </a:p>
          </p:txBody>
        </p:sp>
      </p:grpSp>
      <p:pic>
        <p:nvPicPr>
          <p:cNvPr id="608" name="Shape 608" descr="DSCN0065.JPG"/>
          <p:cNvPicPr preferRelativeResize="0"/>
          <p:nvPr/>
        </p:nvPicPr>
        <p:blipFill rotWithShape="1">
          <a:blip r:embed="rId5">
            <a:alphaModFix/>
          </a:blip>
          <a:srcRect/>
          <a:stretch/>
        </p:blipFill>
        <p:spPr>
          <a:xfrm>
            <a:off x="5470525" y="2116136"/>
            <a:ext cx="3055800" cy="4075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 calcmode="lin" valueType="num">
                                      <p:cBhvr additive="base">
                                        <p:cTn id="7" dur="500"/>
                                        <p:tgtEl>
                                          <p:spTgt spid="57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0"/>
                                        </p:tgtEl>
                                        <p:attrNameLst>
                                          <p:attrName>style.visibility</p:attrName>
                                        </p:attrNameLst>
                                      </p:cBhvr>
                                      <p:to>
                                        <p:strVal val="visible"/>
                                      </p:to>
                                    </p:set>
                                    <p:anim calcmode="lin" valueType="num">
                                      <p:cBhvr additive="base">
                                        <p:cTn id="12" dur="500"/>
                                        <p:tgtEl>
                                          <p:spTgt spid="58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87"/>
                                        </p:tgtEl>
                                        <p:attrNameLst>
                                          <p:attrName>style.visibility</p:attrName>
                                        </p:attrNameLst>
                                      </p:cBhvr>
                                      <p:to>
                                        <p:strVal val="visible"/>
                                      </p:to>
                                    </p:set>
                                    <p:anim calcmode="lin" valueType="num">
                                      <p:cBhvr additive="base">
                                        <p:cTn id="17" dur="500"/>
                                        <p:tgtEl>
                                          <p:spTgt spid="58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94"/>
                                        </p:tgtEl>
                                        <p:attrNameLst>
                                          <p:attrName>style.visibility</p:attrName>
                                        </p:attrNameLst>
                                      </p:cBhvr>
                                      <p:to>
                                        <p:strVal val="visible"/>
                                      </p:to>
                                    </p:set>
                                    <p:anim calcmode="lin" valueType="num">
                                      <p:cBhvr additive="base">
                                        <p:cTn id="22" dur="500"/>
                                        <p:tgtEl>
                                          <p:spTgt spid="59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81"/>
                                        </p:tgtEl>
                                        <p:attrNameLst>
                                          <p:attrName>style.visibility</p:attrName>
                                        </p:attrNameLst>
                                      </p:cBhvr>
                                      <p:to>
                                        <p:strVal val="visible"/>
                                      </p:to>
                                    </p:set>
                                    <p:anim calcmode="lin" valueType="num">
                                      <p:cBhvr additive="base">
                                        <p:cTn id="27" dur="500"/>
                                        <p:tgtEl>
                                          <p:spTgt spid="58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88"/>
                                        </p:tgtEl>
                                        <p:attrNameLst>
                                          <p:attrName>style.visibility</p:attrName>
                                        </p:attrNameLst>
                                      </p:cBhvr>
                                      <p:to>
                                        <p:strVal val="visible"/>
                                      </p:to>
                                    </p:set>
                                    <p:anim calcmode="lin" valueType="num">
                                      <p:cBhvr additive="base">
                                        <p:cTn id="32" dur="500"/>
                                        <p:tgtEl>
                                          <p:spTgt spid="58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5"/>
                                        </p:tgtEl>
                                        <p:attrNameLst>
                                          <p:attrName>style.visibility</p:attrName>
                                        </p:attrNameLst>
                                      </p:cBhvr>
                                      <p:to>
                                        <p:strVal val="visible"/>
                                      </p:to>
                                    </p:set>
                                    <p:anim calcmode="lin" valueType="num">
                                      <p:cBhvr additive="base">
                                        <p:cTn id="37" dur="500"/>
                                        <p:tgtEl>
                                          <p:spTgt spid="59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82"/>
                                        </p:tgtEl>
                                        <p:attrNameLst>
                                          <p:attrName>style.visibility</p:attrName>
                                        </p:attrNameLst>
                                      </p:cBhvr>
                                      <p:to>
                                        <p:strVal val="visible"/>
                                      </p:to>
                                    </p:set>
                                    <p:anim calcmode="lin" valueType="num">
                                      <p:cBhvr additive="base">
                                        <p:cTn id="42" dur="500"/>
                                        <p:tgtEl>
                                          <p:spTgt spid="582"/>
                                        </p:tgtEl>
                                        <p:attrNameLst>
                                          <p:attrName>ppt_y</p:attrName>
                                        </p:attrNameLst>
                                      </p:cBhvr>
                                      <p:tavLst>
                                        <p:tav tm="0">
                                          <p:val>
                                            <p:strVal val="#ppt_y+1"/>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89"/>
                                        </p:tgtEl>
                                        <p:attrNameLst>
                                          <p:attrName>style.visibility</p:attrName>
                                        </p:attrNameLst>
                                      </p:cBhvr>
                                      <p:to>
                                        <p:strVal val="visible"/>
                                      </p:to>
                                    </p:set>
                                    <p:anim calcmode="lin" valueType="num">
                                      <p:cBhvr additive="base">
                                        <p:cTn id="45" dur="500"/>
                                        <p:tgtEl>
                                          <p:spTgt spid="589"/>
                                        </p:tgtEl>
                                        <p:attrNameLst>
                                          <p:attrName>ppt_y</p:attrName>
                                        </p:attrNameLst>
                                      </p:cBhvr>
                                      <p:tavLst>
                                        <p:tav tm="0">
                                          <p:val>
                                            <p:strVal val="#ppt_y+1"/>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96"/>
                                        </p:tgtEl>
                                        <p:attrNameLst>
                                          <p:attrName>style.visibility</p:attrName>
                                        </p:attrNameLst>
                                      </p:cBhvr>
                                      <p:to>
                                        <p:strVal val="visible"/>
                                      </p:to>
                                    </p:set>
                                    <p:anim calcmode="lin" valueType="num">
                                      <p:cBhvr additive="base">
                                        <p:cTn id="48" dur="500"/>
                                        <p:tgtEl>
                                          <p:spTgt spid="59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83"/>
                                        </p:tgtEl>
                                        <p:attrNameLst>
                                          <p:attrName>style.visibility</p:attrName>
                                        </p:attrNameLst>
                                      </p:cBhvr>
                                      <p:to>
                                        <p:strVal val="visible"/>
                                      </p:to>
                                    </p:set>
                                    <p:anim calcmode="lin" valueType="num">
                                      <p:cBhvr additive="base">
                                        <p:cTn id="53" dur="500"/>
                                        <p:tgtEl>
                                          <p:spTgt spid="583"/>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90"/>
                                        </p:tgtEl>
                                        <p:attrNameLst>
                                          <p:attrName>style.visibility</p:attrName>
                                        </p:attrNameLst>
                                      </p:cBhvr>
                                      <p:to>
                                        <p:strVal val="visible"/>
                                      </p:to>
                                    </p:set>
                                    <p:anim calcmode="lin" valueType="num">
                                      <p:cBhvr additive="base">
                                        <p:cTn id="56" dur="500"/>
                                        <p:tgtEl>
                                          <p:spTgt spid="590"/>
                                        </p:tgtEl>
                                        <p:attrNameLst>
                                          <p:attrName>ppt_y</p:attrName>
                                        </p:attrNameLst>
                                      </p:cBhvr>
                                      <p:tavLst>
                                        <p:tav tm="0">
                                          <p:val>
                                            <p:strVal val="#ppt_y+1"/>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97"/>
                                        </p:tgtEl>
                                        <p:attrNameLst>
                                          <p:attrName>style.visibility</p:attrName>
                                        </p:attrNameLst>
                                      </p:cBhvr>
                                      <p:to>
                                        <p:strVal val="visible"/>
                                      </p:to>
                                    </p:set>
                                    <p:anim calcmode="lin" valueType="num">
                                      <p:cBhvr additive="base">
                                        <p:cTn id="59" dur="500"/>
                                        <p:tgtEl>
                                          <p:spTgt spid="59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84"/>
                                        </p:tgtEl>
                                        <p:attrNameLst>
                                          <p:attrName>style.visibility</p:attrName>
                                        </p:attrNameLst>
                                      </p:cBhvr>
                                      <p:to>
                                        <p:strVal val="visible"/>
                                      </p:to>
                                    </p:set>
                                    <p:anim calcmode="lin" valueType="num">
                                      <p:cBhvr additive="base">
                                        <p:cTn id="64" dur="500"/>
                                        <p:tgtEl>
                                          <p:spTgt spid="584"/>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91"/>
                                        </p:tgtEl>
                                        <p:attrNameLst>
                                          <p:attrName>style.visibility</p:attrName>
                                        </p:attrNameLst>
                                      </p:cBhvr>
                                      <p:to>
                                        <p:strVal val="visible"/>
                                      </p:to>
                                    </p:set>
                                    <p:anim calcmode="lin" valueType="num">
                                      <p:cBhvr additive="base">
                                        <p:cTn id="67" dur="500"/>
                                        <p:tgtEl>
                                          <p:spTgt spid="591"/>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98"/>
                                        </p:tgtEl>
                                        <p:attrNameLst>
                                          <p:attrName>style.visibility</p:attrName>
                                        </p:attrNameLst>
                                      </p:cBhvr>
                                      <p:to>
                                        <p:strVal val="visible"/>
                                      </p:to>
                                    </p:set>
                                    <p:anim calcmode="lin" valueType="num">
                                      <p:cBhvr additive="base">
                                        <p:cTn id="70" dur="500"/>
                                        <p:tgtEl>
                                          <p:spTgt spid="598"/>
                                        </p:tgtEl>
                                        <p:attrNameLst>
                                          <p:attrName>ppt_y</p:attrName>
                                        </p:attrNameLst>
                                      </p:cBhvr>
                                      <p:tavLst>
                                        <p:tav tm="0">
                                          <p:val>
                                            <p:strVal val="#ppt_y+1"/>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85"/>
                                        </p:tgtEl>
                                        <p:attrNameLst>
                                          <p:attrName>style.visibility</p:attrName>
                                        </p:attrNameLst>
                                      </p:cBhvr>
                                      <p:to>
                                        <p:strVal val="visible"/>
                                      </p:to>
                                    </p:set>
                                    <p:anim calcmode="lin" valueType="num">
                                      <p:cBhvr additive="base">
                                        <p:cTn id="73" dur="500"/>
                                        <p:tgtEl>
                                          <p:spTgt spid="585"/>
                                        </p:tgtEl>
                                        <p:attrNameLst>
                                          <p:attrName>ppt_y</p:attrName>
                                        </p:attrNameLst>
                                      </p:cBhvr>
                                      <p:tavLst>
                                        <p:tav tm="0">
                                          <p:val>
                                            <p:strVal val="#ppt_y+1"/>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592"/>
                                        </p:tgtEl>
                                        <p:attrNameLst>
                                          <p:attrName>style.visibility</p:attrName>
                                        </p:attrNameLst>
                                      </p:cBhvr>
                                      <p:to>
                                        <p:strVal val="visible"/>
                                      </p:to>
                                    </p:set>
                                    <p:anim calcmode="lin" valueType="num">
                                      <p:cBhvr additive="base">
                                        <p:cTn id="76" dur="500"/>
                                        <p:tgtEl>
                                          <p:spTgt spid="592"/>
                                        </p:tgtEl>
                                        <p:attrNameLst>
                                          <p:attrName>ppt_y</p:attrName>
                                        </p:attrNameLst>
                                      </p:cBhvr>
                                      <p:tavLst>
                                        <p:tav tm="0">
                                          <p:val>
                                            <p:strVal val="#ppt_y+1"/>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99"/>
                                        </p:tgtEl>
                                        <p:attrNameLst>
                                          <p:attrName>style.visibility</p:attrName>
                                        </p:attrNameLst>
                                      </p:cBhvr>
                                      <p:to>
                                        <p:strVal val="visible"/>
                                      </p:to>
                                    </p:set>
                                    <p:anim calcmode="lin" valueType="num">
                                      <p:cBhvr additive="base">
                                        <p:cTn id="79" dur="500"/>
                                        <p:tgtEl>
                                          <p:spTgt spid="599"/>
                                        </p:tgtEl>
                                        <p:attrNameLst>
                                          <p:attrName>ppt_y</p:attrName>
                                        </p:attrNameLst>
                                      </p:cBhvr>
                                      <p:tavLst>
                                        <p:tav tm="0">
                                          <p:val>
                                            <p:strVal val="#ppt_y+1"/>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586"/>
                                        </p:tgtEl>
                                        <p:attrNameLst>
                                          <p:attrName>style.visibility</p:attrName>
                                        </p:attrNameLst>
                                      </p:cBhvr>
                                      <p:to>
                                        <p:strVal val="visible"/>
                                      </p:to>
                                    </p:set>
                                    <p:anim calcmode="lin" valueType="num">
                                      <p:cBhvr additive="base">
                                        <p:cTn id="82" dur="500"/>
                                        <p:tgtEl>
                                          <p:spTgt spid="586"/>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93"/>
                                        </p:tgtEl>
                                        <p:attrNameLst>
                                          <p:attrName>style.visibility</p:attrName>
                                        </p:attrNameLst>
                                      </p:cBhvr>
                                      <p:to>
                                        <p:strVal val="visible"/>
                                      </p:to>
                                    </p:set>
                                    <p:anim calcmode="lin" valueType="num">
                                      <p:cBhvr additive="base">
                                        <p:cTn id="85" dur="500"/>
                                        <p:tgtEl>
                                          <p:spTgt spid="593"/>
                                        </p:tgtEl>
                                        <p:attrNameLst>
                                          <p:attrName>ppt_y</p:attrName>
                                        </p:attrNameLst>
                                      </p:cBhvr>
                                      <p:tavLst>
                                        <p:tav tm="0">
                                          <p:val>
                                            <p:strVal val="#ppt_y+1"/>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600"/>
                                        </p:tgtEl>
                                        <p:attrNameLst>
                                          <p:attrName>style.visibility</p:attrName>
                                        </p:attrNameLst>
                                      </p:cBhvr>
                                      <p:to>
                                        <p:strVal val="visible"/>
                                      </p:to>
                                    </p:set>
                                    <p:anim calcmode="lin" valueType="num">
                                      <p:cBhvr additive="base">
                                        <p:cTn id="88" dur="500"/>
                                        <p:tgtEl>
                                          <p:spTgt spid="60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608"/>
                                        </p:tgtEl>
                                        <p:attrNameLst>
                                          <p:attrName>style.visibility</p:attrName>
                                        </p:attrNameLst>
                                      </p:cBhvr>
                                      <p:to>
                                        <p:strVal val="visible"/>
                                      </p:to>
                                    </p:set>
                                    <p:animEffect transition="in" filter="fade">
                                      <p:cBhvr>
                                        <p:cTn id="93" dur="5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Shape 130"/>
          <p:cNvGrpSpPr/>
          <p:nvPr/>
        </p:nvGrpSpPr>
        <p:grpSpPr>
          <a:xfrm>
            <a:off x="1639886" y="268287"/>
            <a:ext cx="6492900" cy="669900"/>
            <a:chOff x="1639886" y="268287"/>
            <a:chExt cx="6492900" cy="669900"/>
          </a:xfrm>
        </p:grpSpPr>
        <p:pic>
          <p:nvPicPr>
            <p:cNvPr id="131" name="Shape 131"/>
            <p:cNvPicPr preferRelativeResize="0"/>
            <p:nvPr/>
          </p:nvPicPr>
          <p:blipFill rotWithShape="1">
            <a:blip r:embed="rId3">
              <a:alphaModFix/>
            </a:blip>
            <a:srcRect/>
            <a:stretch/>
          </p:blipFill>
          <p:spPr>
            <a:xfrm>
              <a:off x="1639886" y="268287"/>
              <a:ext cx="6492900" cy="669899"/>
            </a:xfrm>
            <a:prstGeom prst="rect">
              <a:avLst/>
            </a:prstGeom>
            <a:noFill/>
            <a:ln>
              <a:noFill/>
            </a:ln>
          </p:spPr>
        </p:pic>
        <p:sp>
          <p:nvSpPr>
            <p:cNvPr id="132" name="Shape 132"/>
            <p:cNvSpPr txBox="1"/>
            <p:nvPr/>
          </p:nvSpPr>
          <p:spPr>
            <a:xfrm>
              <a:off x="1728786" y="333375"/>
              <a:ext cx="6321300" cy="495300"/>
            </a:xfrm>
            <a:prstGeom prst="rect">
              <a:avLst/>
            </a:prstGeom>
            <a:noFill/>
            <a:ln>
              <a:noFill/>
            </a:ln>
          </p:spPr>
          <p:txBody>
            <a:bodyPr lIns="91425" tIns="54000" rIns="91425" bIns="54000" anchor="ctr" anchorCtr="0">
              <a:noAutofit/>
            </a:bodyPr>
            <a:lstStyle/>
            <a:p>
              <a:pPr marL="0" marR="0" lvl="0" indent="0" algn="l" rtl="0">
                <a:lnSpc>
                  <a:spcPct val="100000"/>
                </a:lnSpc>
                <a:spcBef>
                  <a:spcPts val="0"/>
                </a:spcBef>
                <a:spcAft>
                  <a:spcPts val="0"/>
                </a:spcAft>
                <a:buClr>
                  <a:srgbClr val="002060"/>
                </a:buClr>
                <a:buSzPct val="25000"/>
                <a:buFont typeface="Arial"/>
                <a:buNone/>
              </a:pPr>
              <a:r>
                <a:rPr lang="fr-FR" sz="2000" b="1" i="0" u="none">
                  <a:solidFill>
                    <a:srgbClr val="002060"/>
                  </a:solidFill>
                  <a:latin typeface="Arial"/>
                  <a:ea typeface="Arial"/>
                  <a:cs typeface="Arial"/>
                  <a:sym typeface="Arial"/>
                </a:rPr>
                <a:t>ENGAGER UNE DEMARCHE SANTE SECURITE</a:t>
              </a:r>
            </a:p>
          </p:txBody>
        </p:sp>
      </p:grpSp>
      <p:pic>
        <p:nvPicPr>
          <p:cNvPr id="133" name="Shape 133" descr="Question 2.png"/>
          <p:cNvPicPr preferRelativeResize="0"/>
          <p:nvPr/>
        </p:nvPicPr>
        <p:blipFill rotWithShape="1">
          <a:blip r:embed="rId4">
            <a:alphaModFix/>
          </a:blip>
          <a:srcRect/>
          <a:stretch/>
        </p:blipFill>
        <p:spPr>
          <a:xfrm>
            <a:off x="7083425" y="2624137"/>
            <a:ext cx="630300" cy="1217699"/>
          </a:xfrm>
          <a:prstGeom prst="rect">
            <a:avLst/>
          </a:prstGeom>
          <a:noFill/>
          <a:ln>
            <a:noFill/>
          </a:ln>
        </p:spPr>
      </p:pic>
      <p:pic>
        <p:nvPicPr>
          <p:cNvPr id="134" name="Shape 134" descr="bourse.jpg"/>
          <p:cNvPicPr preferRelativeResize="0"/>
          <p:nvPr/>
        </p:nvPicPr>
        <p:blipFill rotWithShape="1">
          <a:blip r:embed="rId5">
            <a:alphaModFix/>
          </a:blip>
          <a:srcRect/>
          <a:stretch/>
        </p:blipFill>
        <p:spPr>
          <a:xfrm>
            <a:off x="1692275" y="4792662"/>
            <a:ext cx="1041300" cy="807900"/>
          </a:xfrm>
          <a:prstGeom prst="rect">
            <a:avLst/>
          </a:prstGeom>
          <a:noFill/>
          <a:ln>
            <a:noFill/>
          </a:ln>
        </p:spPr>
      </p:pic>
      <p:grpSp>
        <p:nvGrpSpPr>
          <p:cNvPr id="135" name="Shape 135"/>
          <p:cNvGrpSpPr/>
          <p:nvPr/>
        </p:nvGrpSpPr>
        <p:grpSpPr>
          <a:xfrm>
            <a:off x="6483349" y="3943350"/>
            <a:ext cx="1908300" cy="669900"/>
            <a:chOff x="3230561" y="1749425"/>
            <a:chExt cx="1908300" cy="669900"/>
          </a:xfrm>
        </p:grpSpPr>
        <p:pic>
          <p:nvPicPr>
            <p:cNvPr id="136" name="Shape 136"/>
            <p:cNvPicPr preferRelativeResize="0"/>
            <p:nvPr/>
          </p:nvPicPr>
          <p:blipFill rotWithShape="1">
            <a:blip r:embed="rId6">
              <a:alphaModFix/>
            </a:blip>
            <a:srcRect/>
            <a:stretch/>
          </p:blipFill>
          <p:spPr>
            <a:xfrm>
              <a:off x="3230561" y="1749425"/>
              <a:ext cx="1908299" cy="669900"/>
            </a:xfrm>
            <a:prstGeom prst="rect">
              <a:avLst/>
            </a:prstGeom>
            <a:noFill/>
            <a:ln>
              <a:noFill/>
            </a:ln>
          </p:spPr>
        </p:pic>
        <p:sp>
          <p:nvSpPr>
            <p:cNvPr id="137" name="Shape 137"/>
            <p:cNvSpPr txBox="1"/>
            <p:nvPr/>
          </p:nvSpPr>
          <p:spPr>
            <a:xfrm>
              <a:off x="3317875" y="1814512"/>
              <a:ext cx="1740000" cy="495300"/>
            </a:xfrm>
            <a:prstGeom prst="rect">
              <a:avLst/>
            </a:prstGeom>
            <a:noFill/>
            <a:ln>
              <a:noFill/>
            </a:ln>
          </p:spPr>
          <p:txBody>
            <a:bodyPr lIns="91425" tIns="54000" rIns="91425" bIns="54000" anchor="ctr" anchorCtr="0">
              <a:noAutofit/>
            </a:bodyPr>
            <a:lstStyle/>
            <a:p>
              <a:pPr marL="0" marR="0" lvl="0" indent="0" algn="l" rtl="0">
                <a:lnSpc>
                  <a:spcPct val="100000"/>
                </a:lnSpc>
                <a:spcBef>
                  <a:spcPts val="0"/>
                </a:spcBef>
                <a:spcAft>
                  <a:spcPts val="0"/>
                </a:spcAft>
                <a:buClr>
                  <a:srgbClr val="002060"/>
                </a:buClr>
                <a:buSzPct val="25000"/>
                <a:buFont typeface="Arial"/>
                <a:buNone/>
              </a:pPr>
              <a:r>
                <a:rPr lang="fr-FR" sz="2000" b="1" i="0" u="none">
                  <a:solidFill>
                    <a:srgbClr val="002060"/>
                  </a:solidFill>
                  <a:latin typeface="Arial"/>
                  <a:ea typeface="Arial"/>
                  <a:cs typeface="Arial"/>
                  <a:sym typeface="Arial"/>
                </a:rPr>
                <a:t>Pourquoi …</a:t>
              </a:r>
            </a:p>
          </p:txBody>
        </p:sp>
      </p:grpSp>
      <p:sp>
        <p:nvSpPr>
          <p:cNvPr id="138" name="Shape 138"/>
          <p:cNvSpPr txBox="1"/>
          <p:nvPr/>
        </p:nvSpPr>
        <p:spPr>
          <a:xfrm>
            <a:off x="366711" y="5672137"/>
            <a:ext cx="2878200" cy="738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bin"/>
              <a:buNone/>
            </a:pPr>
            <a:r>
              <a:rPr lang="fr-FR" sz="2400" b="1" i="0" u="none">
                <a:solidFill>
                  <a:srgbClr val="FF0000"/>
                </a:solidFill>
                <a:latin typeface="Cabin"/>
                <a:ea typeface="Cabin"/>
                <a:cs typeface="Cabin"/>
                <a:sym typeface="Cabin"/>
              </a:rPr>
              <a:t>COÛT </a:t>
            </a:r>
          </a:p>
          <a:p>
            <a:pPr marL="0" marR="0" lvl="0" indent="0" algn="l" rtl="0">
              <a:lnSpc>
                <a:spcPct val="100000"/>
              </a:lnSpc>
              <a:spcBef>
                <a:spcPts val="0"/>
              </a:spcBef>
              <a:spcAft>
                <a:spcPts val="0"/>
              </a:spcAft>
              <a:buClr>
                <a:srgbClr val="002060"/>
              </a:buClr>
              <a:buSzPct val="25000"/>
              <a:buFont typeface="Cabin"/>
              <a:buNone/>
            </a:pPr>
            <a:r>
              <a:rPr lang="fr-FR" sz="1800" b="1" i="0" u="none">
                <a:solidFill>
                  <a:srgbClr val="002060"/>
                </a:solidFill>
                <a:latin typeface="Cabin"/>
                <a:ea typeface="Cabin"/>
                <a:cs typeface="Cabin"/>
                <a:sym typeface="Cabin"/>
              </a:rPr>
              <a:t>pour l’entreprise</a:t>
            </a:r>
          </a:p>
        </p:txBody>
      </p:sp>
      <p:pic>
        <p:nvPicPr>
          <p:cNvPr id="139" name="Shape 139" descr="à l'oeuil.jpg"/>
          <p:cNvPicPr preferRelativeResize="0"/>
          <p:nvPr/>
        </p:nvPicPr>
        <p:blipFill rotWithShape="1">
          <a:blip r:embed="rId7">
            <a:alphaModFix/>
          </a:blip>
          <a:srcRect/>
          <a:stretch/>
        </p:blipFill>
        <p:spPr>
          <a:xfrm>
            <a:off x="3941762" y="1335087"/>
            <a:ext cx="1693800" cy="1578000"/>
          </a:xfrm>
          <a:prstGeom prst="rect">
            <a:avLst/>
          </a:prstGeom>
          <a:noFill/>
          <a:ln>
            <a:noFill/>
          </a:ln>
        </p:spPr>
      </p:pic>
      <p:pic>
        <p:nvPicPr>
          <p:cNvPr id="140" name="Shape 140"/>
          <p:cNvPicPr preferRelativeResize="0"/>
          <p:nvPr/>
        </p:nvPicPr>
        <p:blipFill rotWithShape="1">
          <a:blip r:embed="rId8">
            <a:alphaModFix/>
          </a:blip>
          <a:srcRect/>
          <a:stretch/>
        </p:blipFill>
        <p:spPr>
          <a:xfrm>
            <a:off x="3306762" y="3481387"/>
            <a:ext cx="2771700" cy="823800"/>
          </a:xfrm>
          <a:prstGeom prst="rect">
            <a:avLst/>
          </a:prstGeom>
          <a:noFill/>
          <a:ln>
            <a:noFill/>
          </a:ln>
        </p:spPr>
      </p:pic>
      <p:pic>
        <p:nvPicPr>
          <p:cNvPr id="141" name="Shape 141"/>
          <p:cNvPicPr preferRelativeResize="0"/>
          <p:nvPr/>
        </p:nvPicPr>
        <p:blipFill rotWithShape="1">
          <a:blip r:embed="rId9">
            <a:alphaModFix/>
          </a:blip>
          <a:srcRect/>
          <a:stretch/>
        </p:blipFill>
        <p:spPr>
          <a:xfrm>
            <a:off x="3325812" y="4111625"/>
            <a:ext cx="2722500" cy="1986000"/>
          </a:xfrm>
          <a:prstGeom prst="rect">
            <a:avLst/>
          </a:prstGeom>
          <a:noFill/>
          <a:ln>
            <a:noFill/>
          </a:ln>
        </p:spPr>
      </p:pic>
      <p:sp>
        <p:nvSpPr>
          <p:cNvPr id="142" name="Shape 142"/>
          <p:cNvSpPr txBox="1"/>
          <p:nvPr/>
        </p:nvSpPr>
        <p:spPr>
          <a:xfrm>
            <a:off x="5778500" y="1747837"/>
            <a:ext cx="3073500" cy="522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Cabin"/>
              <a:buNone/>
            </a:pPr>
            <a:r>
              <a:rPr lang="fr-FR" sz="2800" b="1" i="0" u="none">
                <a:solidFill>
                  <a:srgbClr val="FF3300"/>
                </a:solidFill>
                <a:latin typeface="Cabin"/>
                <a:ea typeface="Cabin"/>
                <a:cs typeface="Cabin"/>
                <a:sym typeface="Cabin"/>
              </a:rPr>
              <a:t>SOUFFRANCES</a:t>
            </a:r>
          </a:p>
        </p:txBody>
      </p:sp>
      <p:sp>
        <p:nvSpPr>
          <p:cNvPr id="143" name="Shape 143"/>
          <p:cNvSpPr txBox="1"/>
          <p:nvPr/>
        </p:nvSpPr>
        <p:spPr>
          <a:xfrm>
            <a:off x="6072186" y="4927600"/>
            <a:ext cx="3071699" cy="954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Cabin"/>
              <a:buNone/>
            </a:pPr>
            <a:r>
              <a:rPr lang="fr-FR" sz="2800" b="1" i="0" u="none">
                <a:solidFill>
                  <a:srgbClr val="FF3300"/>
                </a:solidFill>
                <a:latin typeface="Cabin"/>
                <a:ea typeface="Cabin"/>
                <a:cs typeface="Cabin"/>
                <a:sym typeface="Cabin"/>
              </a:rPr>
              <a:t>DRAMES  et</a:t>
            </a:r>
          </a:p>
          <a:p>
            <a:pPr marL="0" marR="0" lvl="0" indent="0" algn="l" rtl="0">
              <a:lnSpc>
                <a:spcPct val="100000"/>
              </a:lnSpc>
              <a:spcBef>
                <a:spcPts val="0"/>
              </a:spcBef>
              <a:spcAft>
                <a:spcPts val="0"/>
              </a:spcAft>
              <a:buClr>
                <a:srgbClr val="FF3300"/>
              </a:buClr>
              <a:buSzPct val="25000"/>
              <a:buFont typeface="Cabin"/>
              <a:buNone/>
            </a:pPr>
            <a:r>
              <a:rPr lang="fr-FR" sz="2800" b="1" i="0" u="none">
                <a:solidFill>
                  <a:srgbClr val="FF3300"/>
                </a:solidFill>
                <a:latin typeface="Cabin"/>
                <a:ea typeface="Cabin"/>
                <a:cs typeface="Cabin"/>
                <a:sym typeface="Cabin"/>
              </a:rPr>
              <a:t>VIES BRISEES</a:t>
            </a:r>
          </a:p>
        </p:txBody>
      </p:sp>
      <p:pic>
        <p:nvPicPr>
          <p:cNvPr id="144" name="Shape 144" descr="usine.jpg"/>
          <p:cNvPicPr preferRelativeResize="0"/>
          <p:nvPr/>
        </p:nvPicPr>
        <p:blipFill rotWithShape="1">
          <a:blip r:embed="rId10">
            <a:alphaModFix/>
          </a:blip>
          <a:srcRect/>
          <a:stretch/>
        </p:blipFill>
        <p:spPr>
          <a:xfrm>
            <a:off x="209550" y="4651375"/>
            <a:ext cx="1370100" cy="993900"/>
          </a:xfrm>
          <a:prstGeom prst="rect">
            <a:avLst/>
          </a:prstGeom>
          <a:noFill/>
          <a:ln>
            <a:noFill/>
          </a:ln>
        </p:spPr>
      </p:pic>
      <p:sp>
        <p:nvSpPr>
          <p:cNvPr id="145" name="Shape 145"/>
          <p:cNvSpPr txBox="1"/>
          <p:nvPr/>
        </p:nvSpPr>
        <p:spPr>
          <a:xfrm>
            <a:off x="247650" y="3825875"/>
            <a:ext cx="30717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Cabin"/>
              <a:buNone/>
            </a:pPr>
            <a:r>
              <a:rPr lang="fr-FR" sz="2800" b="1" i="0" u="none">
                <a:solidFill>
                  <a:srgbClr val="FF3300"/>
                </a:solidFill>
                <a:latin typeface="Cabin"/>
                <a:ea typeface="Cabin"/>
                <a:cs typeface="Cabin"/>
                <a:sym typeface="Cabin"/>
              </a:rPr>
              <a:t>DROIT</a:t>
            </a:r>
          </a:p>
        </p:txBody>
      </p:sp>
      <p:pic>
        <p:nvPicPr>
          <p:cNvPr id="146" name="Shape 146" descr="images.jpg"/>
          <p:cNvPicPr preferRelativeResize="0"/>
          <p:nvPr/>
        </p:nvPicPr>
        <p:blipFill rotWithShape="1">
          <a:blip r:embed="rId11">
            <a:alphaModFix/>
          </a:blip>
          <a:srcRect/>
          <a:stretch/>
        </p:blipFill>
        <p:spPr>
          <a:xfrm>
            <a:off x="800100" y="1019175"/>
            <a:ext cx="2063700" cy="2755800"/>
          </a:xfrm>
          <a:prstGeom prst="rect">
            <a:avLst/>
          </a:prstGeom>
          <a:noFill/>
          <a:ln>
            <a:noFill/>
          </a:ln>
        </p:spPr>
      </p:pic>
      <p:pic>
        <p:nvPicPr>
          <p:cNvPr id="147" name="Shape 147" descr="OIT.jpg"/>
          <p:cNvPicPr preferRelativeResize="0"/>
          <p:nvPr/>
        </p:nvPicPr>
        <p:blipFill rotWithShape="1">
          <a:blip r:embed="rId12">
            <a:alphaModFix/>
          </a:blip>
          <a:srcRect/>
          <a:stretch/>
        </p:blipFill>
        <p:spPr>
          <a:xfrm>
            <a:off x="1411287" y="3109911"/>
            <a:ext cx="717600" cy="680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500"/>
                                        <p:tgtEl>
                                          <p:spTgt spid="143"/>
                                        </p:tgtEl>
                                      </p:cBhvr>
                                    </p:animEffect>
                                  </p:childTnLst>
                                </p:cTn>
                              </p:par>
                              <p:par>
                                <p:cTn id="16" presetID="10" presetClass="entr" presetSubtype="0" fill="hold" nodeType="with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fade">
                                      <p:cBhvr>
                                        <p:cTn id="18" dur="500"/>
                                        <p:tgtEl>
                                          <p:spTgt spid="140"/>
                                        </p:tgtEl>
                                      </p:cBhvr>
                                    </p:animEffect>
                                  </p:childTnLst>
                                </p:cTn>
                              </p:par>
                              <p:par>
                                <p:cTn id="19" presetID="10" presetClass="entr" presetSubtype="0" fill="hold" nodeType="withEffect">
                                  <p:stCondLst>
                                    <p:cond delay="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500"/>
                                        <p:tgtEl>
                                          <p:spTgt spid="1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fade">
                                      <p:cBhvr>
                                        <p:cTn id="26" dur="500"/>
                                        <p:tgtEl>
                                          <p:spTgt spid="145"/>
                                        </p:tgtEl>
                                      </p:cBhvr>
                                    </p:animEffect>
                                  </p:childTnLst>
                                </p:cTn>
                              </p:par>
                              <p:par>
                                <p:cTn id="27" presetID="10" presetClass="entr" presetSubtype="0" fill="hold" nodeType="withEffect">
                                  <p:stCondLst>
                                    <p:cond delay="0"/>
                                  </p:stCondLst>
                                  <p:childTnLst>
                                    <p:set>
                                      <p:cBhvr>
                                        <p:cTn id="28" dur="1" fill="hold">
                                          <p:stCondLst>
                                            <p:cond delay="0"/>
                                          </p:stCondLst>
                                        </p:cTn>
                                        <p:tgtEl>
                                          <p:spTgt spid="146"/>
                                        </p:tgtEl>
                                        <p:attrNameLst>
                                          <p:attrName>style.visibility</p:attrName>
                                        </p:attrNameLst>
                                      </p:cBhvr>
                                      <p:to>
                                        <p:strVal val="visible"/>
                                      </p:to>
                                    </p:set>
                                    <p:animEffect transition="in" filter="fade">
                                      <p:cBhvr>
                                        <p:cTn id="29" dur="500"/>
                                        <p:tgtEl>
                                          <p:spTgt spid="146"/>
                                        </p:tgtEl>
                                      </p:cBhvr>
                                    </p:animEffect>
                                  </p:childTnLst>
                                </p:cTn>
                              </p:par>
                              <p:par>
                                <p:cTn id="30" presetID="10" presetClass="entr" presetSubtype="0" fill="hold" nodeType="with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fade">
                                      <p:cBhvr>
                                        <p:cTn id="32" dur="500"/>
                                        <p:tgtEl>
                                          <p:spTgt spid="1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fade">
                                      <p:cBhvr>
                                        <p:cTn id="37" dur="500"/>
                                        <p:tgtEl>
                                          <p:spTgt spid="134"/>
                                        </p:tgtEl>
                                      </p:cBhvr>
                                    </p:animEffect>
                                  </p:childTnLst>
                                </p:cTn>
                              </p:par>
                              <p:par>
                                <p:cTn id="38" presetID="10" presetClass="entr" presetSubtype="0" fill="hold"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nodeType="withEffect">
                                  <p:stCondLst>
                                    <p:cond delay="0"/>
                                  </p:stCondLst>
                                  <p:childTnLst>
                                    <p:set>
                                      <p:cBhvr>
                                        <p:cTn id="42" dur="1" fill="hold">
                                          <p:stCondLst>
                                            <p:cond delay="0"/>
                                          </p:stCondLst>
                                        </p:cTn>
                                        <p:tgtEl>
                                          <p:spTgt spid="144"/>
                                        </p:tgtEl>
                                        <p:attrNameLst>
                                          <p:attrName>style.visibility</p:attrName>
                                        </p:attrNameLst>
                                      </p:cBhvr>
                                      <p:to>
                                        <p:strVal val="visible"/>
                                      </p:to>
                                    </p:set>
                                    <p:animEffect transition="in" filter="fade">
                                      <p:cBhvr>
                                        <p:cTn id="4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p:nvPr/>
        </p:nvSpPr>
        <p:spPr>
          <a:xfrm>
            <a:off x="3305175" y="1603375"/>
            <a:ext cx="4859400" cy="10161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FF0000"/>
              </a:buClr>
              <a:buSzPct val="25000"/>
              <a:buFont typeface="Arial"/>
              <a:buNone/>
            </a:pPr>
            <a:r>
              <a:rPr lang="fr-FR" sz="2000" b="1" i="0" u="none">
                <a:solidFill>
                  <a:srgbClr val="FF0000"/>
                </a:solidFill>
                <a:latin typeface="Arial"/>
                <a:ea typeface="Arial"/>
                <a:cs typeface="Arial"/>
                <a:sym typeface="Arial"/>
              </a:rPr>
              <a:t>Le risque est la conséquence d’une exposition à un danger inhérent à une situation ou à une activité. </a:t>
            </a:r>
          </a:p>
        </p:txBody>
      </p:sp>
      <p:sp>
        <p:nvSpPr>
          <p:cNvPr id="614" name="Shape 614"/>
          <p:cNvSpPr txBox="1"/>
          <p:nvPr/>
        </p:nvSpPr>
        <p:spPr>
          <a:xfrm>
            <a:off x="3327400" y="5270500"/>
            <a:ext cx="5375400" cy="10161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FF0000"/>
              </a:buClr>
              <a:buSzPct val="25000"/>
              <a:buFont typeface="Arial"/>
              <a:buNone/>
            </a:pPr>
            <a:r>
              <a:rPr lang="fr-FR" sz="2000" b="1" i="0" u="none">
                <a:solidFill>
                  <a:srgbClr val="FF0000"/>
                </a:solidFill>
                <a:latin typeface="Arial"/>
                <a:ea typeface="Arial"/>
                <a:cs typeface="Arial"/>
                <a:sym typeface="Arial"/>
              </a:rPr>
              <a:t>Le risque est défini par la probabilité de survenu d’un événement et par l’ampleur de ses conséquences</a:t>
            </a:r>
          </a:p>
        </p:txBody>
      </p:sp>
      <p:sp>
        <p:nvSpPr>
          <p:cNvPr id="615" name="Shape 615"/>
          <p:cNvSpPr txBox="1"/>
          <p:nvPr/>
        </p:nvSpPr>
        <p:spPr>
          <a:xfrm>
            <a:off x="3360737" y="3421062"/>
            <a:ext cx="3051299"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Danger ?</a:t>
            </a:r>
          </a:p>
        </p:txBody>
      </p:sp>
      <p:grpSp>
        <p:nvGrpSpPr>
          <p:cNvPr id="616" name="Shape 616"/>
          <p:cNvGrpSpPr/>
          <p:nvPr/>
        </p:nvGrpSpPr>
        <p:grpSpPr>
          <a:xfrm>
            <a:off x="4680122" y="3914940"/>
            <a:ext cx="3739960" cy="555724"/>
            <a:chOff x="3730625" y="5426075"/>
            <a:chExt cx="1592150" cy="852600"/>
          </a:xfrm>
        </p:grpSpPr>
        <p:pic>
          <p:nvPicPr>
            <p:cNvPr id="617" name="Shape 617"/>
            <p:cNvPicPr preferRelativeResize="0"/>
            <p:nvPr/>
          </p:nvPicPr>
          <p:blipFill rotWithShape="1">
            <a:blip r:embed="rId3">
              <a:alphaModFix/>
            </a:blip>
            <a:srcRect/>
            <a:stretch/>
          </p:blipFill>
          <p:spPr>
            <a:xfrm>
              <a:off x="3730625" y="5426075"/>
              <a:ext cx="1314300" cy="852600"/>
            </a:xfrm>
            <a:prstGeom prst="rect">
              <a:avLst/>
            </a:prstGeom>
            <a:noFill/>
            <a:ln>
              <a:noFill/>
            </a:ln>
          </p:spPr>
        </p:pic>
        <p:sp>
          <p:nvSpPr>
            <p:cNvPr id="618" name="Shape 618"/>
            <p:cNvSpPr txBox="1"/>
            <p:nvPr/>
          </p:nvSpPr>
          <p:spPr>
            <a:xfrm>
              <a:off x="3813175" y="5483225"/>
              <a:ext cx="1509600" cy="612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2000" b="1" i="0" u="none">
                  <a:solidFill>
                    <a:srgbClr val="FF0000"/>
                  </a:solidFill>
                  <a:latin typeface="Arial"/>
                  <a:ea typeface="Arial"/>
                  <a:cs typeface="Arial"/>
                  <a:sym typeface="Arial"/>
                </a:rPr>
                <a:t>Chute de hauteur</a:t>
              </a:r>
            </a:p>
          </p:txBody>
        </p:sp>
      </p:grpSp>
      <p:grpSp>
        <p:nvGrpSpPr>
          <p:cNvPr id="619" name="Shape 619"/>
          <p:cNvGrpSpPr/>
          <p:nvPr/>
        </p:nvGrpSpPr>
        <p:grpSpPr>
          <a:xfrm>
            <a:off x="3249611" y="401637"/>
            <a:ext cx="2670300" cy="774600"/>
            <a:chOff x="3249611" y="401637"/>
            <a:chExt cx="2670300" cy="774600"/>
          </a:xfrm>
        </p:grpSpPr>
        <p:pic>
          <p:nvPicPr>
            <p:cNvPr id="620" name="Shape 620"/>
            <p:cNvPicPr preferRelativeResize="0"/>
            <p:nvPr/>
          </p:nvPicPr>
          <p:blipFill rotWithShape="1">
            <a:blip r:embed="rId4">
              <a:alphaModFix/>
            </a:blip>
            <a:srcRect/>
            <a:stretch/>
          </p:blipFill>
          <p:spPr>
            <a:xfrm>
              <a:off x="3249611" y="401637"/>
              <a:ext cx="2670299" cy="774599"/>
            </a:xfrm>
            <a:prstGeom prst="rect">
              <a:avLst/>
            </a:prstGeom>
            <a:noFill/>
            <a:ln>
              <a:noFill/>
            </a:ln>
          </p:spPr>
        </p:pic>
        <p:sp>
          <p:nvSpPr>
            <p:cNvPr id="621" name="Shape 621"/>
            <p:cNvSpPr txBox="1"/>
            <p:nvPr/>
          </p:nvSpPr>
          <p:spPr>
            <a:xfrm>
              <a:off x="3309937" y="512762"/>
              <a:ext cx="2556000" cy="5792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3200" b="1" i="0" u="none">
                  <a:solidFill>
                    <a:srgbClr val="FF0000"/>
                  </a:solidFill>
                  <a:latin typeface="Arial"/>
                  <a:ea typeface="Arial"/>
                  <a:cs typeface="Arial"/>
                  <a:sym typeface="Arial"/>
                </a:rPr>
                <a:t>RISQUE</a:t>
              </a:r>
            </a:p>
          </p:txBody>
        </p:sp>
      </p:grpSp>
      <p:pic>
        <p:nvPicPr>
          <p:cNvPr id="622" name="Shape 622" descr="croix rouge.jpg"/>
          <p:cNvPicPr preferRelativeResize="0"/>
          <p:nvPr/>
        </p:nvPicPr>
        <p:blipFill rotWithShape="1">
          <a:blip r:embed="rId5">
            <a:alphaModFix/>
          </a:blip>
          <a:srcRect/>
          <a:stretch/>
        </p:blipFill>
        <p:spPr>
          <a:xfrm>
            <a:off x="6008687" y="392112"/>
            <a:ext cx="823799" cy="823800"/>
          </a:xfrm>
          <a:prstGeom prst="rect">
            <a:avLst/>
          </a:prstGeom>
          <a:noFill/>
          <a:ln>
            <a:noFill/>
          </a:ln>
        </p:spPr>
      </p:pic>
      <p:pic>
        <p:nvPicPr>
          <p:cNvPr id="623" name="Shape 623"/>
          <p:cNvPicPr preferRelativeResize="0"/>
          <p:nvPr/>
        </p:nvPicPr>
        <p:blipFill rotWithShape="1">
          <a:blip r:embed="rId6">
            <a:alphaModFix/>
          </a:blip>
          <a:srcRect/>
          <a:stretch/>
        </p:blipFill>
        <p:spPr>
          <a:xfrm>
            <a:off x="288925" y="1149350"/>
            <a:ext cx="2324100" cy="4900500"/>
          </a:xfrm>
          <a:prstGeom prst="rect">
            <a:avLst/>
          </a:prstGeom>
          <a:noFill/>
          <a:ln>
            <a:noFill/>
          </a:ln>
        </p:spPr>
      </p:pic>
      <p:sp>
        <p:nvSpPr>
          <p:cNvPr id="624" name="Shape 624"/>
          <p:cNvSpPr txBox="1"/>
          <p:nvPr/>
        </p:nvSpPr>
        <p:spPr>
          <a:xfrm>
            <a:off x="6067425" y="2935287"/>
            <a:ext cx="2559000" cy="3998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3300"/>
              </a:buClr>
              <a:buSzPct val="25000"/>
              <a:buFont typeface="Arial"/>
              <a:buNone/>
            </a:pPr>
            <a:r>
              <a:rPr lang="fr-FR" sz="2000" b="1" i="0" u="none">
                <a:solidFill>
                  <a:srgbClr val="993300"/>
                </a:solidFill>
                <a:latin typeface="Arial"/>
                <a:ea typeface="Arial"/>
                <a:cs typeface="Arial"/>
                <a:sym typeface="Arial"/>
              </a:rPr>
              <a:t>Travail en hauteur</a:t>
            </a:r>
          </a:p>
        </p:txBody>
      </p:sp>
      <p:sp>
        <p:nvSpPr>
          <p:cNvPr id="625" name="Shape 625"/>
          <p:cNvSpPr txBox="1"/>
          <p:nvPr/>
        </p:nvSpPr>
        <p:spPr>
          <a:xfrm>
            <a:off x="6073775" y="3390900"/>
            <a:ext cx="25527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3300"/>
              </a:buClr>
              <a:buSzPct val="25000"/>
              <a:buFont typeface="Arial"/>
              <a:buNone/>
            </a:pPr>
            <a:r>
              <a:rPr lang="fr-FR" sz="2000" b="1" i="0" u="none">
                <a:solidFill>
                  <a:srgbClr val="993300"/>
                </a:solidFill>
                <a:latin typeface="Arial"/>
                <a:ea typeface="Arial"/>
                <a:cs typeface="Arial"/>
                <a:sym typeface="Arial"/>
              </a:rPr>
              <a:t>Echelle</a:t>
            </a:r>
          </a:p>
        </p:txBody>
      </p:sp>
      <p:sp>
        <p:nvSpPr>
          <p:cNvPr id="626" name="Shape 626"/>
          <p:cNvSpPr txBox="1"/>
          <p:nvPr/>
        </p:nvSpPr>
        <p:spPr>
          <a:xfrm>
            <a:off x="323850" y="757236"/>
            <a:ext cx="2284500" cy="3080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400" b="1" i="0" u="none">
                <a:solidFill>
                  <a:schemeClr val="accent2"/>
                </a:solidFill>
                <a:latin typeface="Arial"/>
                <a:ea typeface="Arial"/>
                <a:cs typeface="Arial"/>
                <a:sym typeface="Arial"/>
              </a:rPr>
              <a:t>Situation de travail</a:t>
            </a:r>
          </a:p>
        </p:txBody>
      </p:sp>
      <p:sp>
        <p:nvSpPr>
          <p:cNvPr id="627" name="Shape 627"/>
          <p:cNvSpPr txBox="1"/>
          <p:nvPr/>
        </p:nvSpPr>
        <p:spPr>
          <a:xfrm>
            <a:off x="3360737" y="2924175"/>
            <a:ext cx="3051299"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Source de danger ?</a:t>
            </a:r>
          </a:p>
        </p:txBody>
      </p:sp>
      <p:sp>
        <p:nvSpPr>
          <p:cNvPr id="628" name="Shape 628"/>
          <p:cNvSpPr txBox="1"/>
          <p:nvPr/>
        </p:nvSpPr>
        <p:spPr>
          <a:xfrm>
            <a:off x="3360737" y="3973512"/>
            <a:ext cx="3051299"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Risque ?</a:t>
            </a:r>
          </a:p>
        </p:txBody>
      </p:sp>
      <p:sp>
        <p:nvSpPr>
          <p:cNvPr id="629" name="Shape 629"/>
          <p:cNvSpPr txBox="1"/>
          <p:nvPr/>
        </p:nvSpPr>
        <p:spPr>
          <a:xfrm>
            <a:off x="4694237" y="4611687"/>
            <a:ext cx="3051299"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 ou famille de risque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3"/>
                                        </p:tgtEl>
                                        <p:attrNameLst>
                                          <p:attrName>style.visibility</p:attrName>
                                        </p:attrNameLst>
                                      </p:cBhvr>
                                      <p:to>
                                        <p:strVal val="visible"/>
                                      </p:to>
                                    </p:set>
                                    <p:animEffect transition="in" filter="fade">
                                      <p:cBhvr>
                                        <p:cTn id="7" dur="500"/>
                                        <p:tgtEl>
                                          <p:spTgt spid="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3"/>
                                        </p:tgtEl>
                                        <p:attrNameLst>
                                          <p:attrName>style.visibility</p:attrName>
                                        </p:attrNameLst>
                                      </p:cBhvr>
                                      <p:to>
                                        <p:strVal val="visible"/>
                                      </p:to>
                                    </p:set>
                                    <p:animEffect transition="in" filter="fade">
                                      <p:cBhvr>
                                        <p:cTn id="12" dur="500"/>
                                        <p:tgtEl>
                                          <p:spTgt spid="623"/>
                                        </p:tgtEl>
                                      </p:cBhvr>
                                    </p:animEffect>
                                  </p:childTnLst>
                                </p:cTn>
                              </p:par>
                              <p:par>
                                <p:cTn id="13" presetID="10" presetClass="entr" presetSubtype="0" fill="hold" nodeType="withEffect">
                                  <p:stCondLst>
                                    <p:cond delay="0"/>
                                  </p:stCondLst>
                                  <p:childTnLst>
                                    <p:set>
                                      <p:cBhvr>
                                        <p:cTn id="14" dur="1" fill="hold">
                                          <p:stCondLst>
                                            <p:cond delay="0"/>
                                          </p:stCondLst>
                                        </p:cTn>
                                        <p:tgtEl>
                                          <p:spTgt spid="626"/>
                                        </p:tgtEl>
                                        <p:attrNameLst>
                                          <p:attrName>style.visibility</p:attrName>
                                        </p:attrNameLst>
                                      </p:cBhvr>
                                      <p:to>
                                        <p:strVal val="visible"/>
                                      </p:to>
                                    </p:set>
                                    <p:animEffect transition="in" filter="fade">
                                      <p:cBhvr>
                                        <p:cTn id="15" dur="500"/>
                                        <p:tgtEl>
                                          <p:spTgt spid="626"/>
                                        </p:tgtEl>
                                      </p:cBhvr>
                                    </p:animEffect>
                                  </p:childTnLst>
                                </p:cTn>
                              </p:par>
                              <p:par>
                                <p:cTn id="16" presetID="10" presetClass="entr" presetSubtype="0" fill="hold" nodeType="withEffect">
                                  <p:stCondLst>
                                    <p:cond delay="0"/>
                                  </p:stCondLst>
                                  <p:childTnLst>
                                    <p:set>
                                      <p:cBhvr>
                                        <p:cTn id="17" dur="1" fill="hold">
                                          <p:stCondLst>
                                            <p:cond delay="0"/>
                                          </p:stCondLst>
                                        </p:cTn>
                                        <p:tgtEl>
                                          <p:spTgt spid="627"/>
                                        </p:tgtEl>
                                        <p:attrNameLst>
                                          <p:attrName>style.visibility</p:attrName>
                                        </p:attrNameLst>
                                      </p:cBhvr>
                                      <p:to>
                                        <p:strVal val="visible"/>
                                      </p:to>
                                    </p:set>
                                    <p:animEffect transition="in" filter="fade">
                                      <p:cBhvr>
                                        <p:cTn id="18" dur="500"/>
                                        <p:tgtEl>
                                          <p:spTgt spid="6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24"/>
                                        </p:tgtEl>
                                        <p:attrNameLst>
                                          <p:attrName>style.visibility</p:attrName>
                                        </p:attrNameLst>
                                      </p:cBhvr>
                                      <p:to>
                                        <p:strVal val="visible"/>
                                      </p:to>
                                    </p:set>
                                    <p:animEffect transition="in" filter="fade">
                                      <p:cBhvr>
                                        <p:cTn id="23" dur="500"/>
                                        <p:tgtEl>
                                          <p:spTgt spid="6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15"/>
                                        </p:tgtEl>
                                        <p:attrNameLst>
                                          <p:attrName>style.visibility</p:attrName>
                                        </p:attrNameLst>
                                      </p:cBhvr>
                                      <p:to>
                                        <p:strVal val="visible"/>
                                      </p:to>
                                    </p:set>
                                    <p:animEffect transition="in" filter="fade">
                                      <p:cBhvr>
                                        <p:cTn id="28" dur="500"/>
                                        <p:tgtEl>
                                          <p:spTgt spid="6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25"/>
                                        </p:tgtEl>
                                        <p:attrNameLst>
                                          <p:attrName>style.visibility</p:attrName>
                                        </p:attrNameLst>
                                      </p:cBhvr>
                                      <p:to>
                                        <p:strVal val="visible"/>
                                      </p:to>
                                    </p:set>
                                    <p:animEffect transition="in" filter="fade">
                                      <p:cBhvr>
                                        <p:cTn id="33" dur="500"/>
                                        <p:tgtEl>
                                          <p:spTgt spid="6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8"/>
                                        </p:tgtEl>
                                        <p:attrNameLst>
                                          <p:attrName>style.visibility</p:attrName>
                                        </p:attrNameLst>
                                      </p:cBhvr>
                                      <p:to>
                                        <p:strVal val="visible"/>
                                      </p:to>
                                    </p:set>
                                    <p:animEffect transition="in" filter="fade">
                                      <p:cBhvr>
                                        <p:cTn id="38" dur="500"/>
                                        <p:tgtEl>
                                          <p:spTgt spid="6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29"/>
                                        </p:tgtEl>
                                        <p:attrNameLst>
                                          <p:attrName>style.visibility</p:attrName>
                                        </p:attrNameLst>
                                      </p:cBhvr>
                                      <p:to>
                                        <p:strVal val="visible"/>
                                      </p:to>
                                    </p:set>
                                    <p:animEffect transition="in" filter="fade">
                                      <p:cBhvr>
                                        <p:cTn id="43" dur="500"/>
                                        <p:tgtEl>
                                          <p:spTgt spid="62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14"/>
                                        </p:tgtEl>
                                        <p:attrNameLst>
                                          <p:attrName>style.visibility</p:attrName>
                                        </p:attrNameLst>
                                      </p:cBhvr>
                                      <p:to>
                                        <p:strVal val="visible"/>
                                      </p:to>
                                    </p:set>
                                    <p:anim calcmode="lin" valueType="num">
                                      <p:cBhvr additive="base">
                                        <p:cTn id="48" dur="500"/>
                                        <p:tgtEl>
                                          <p:spTgt spid="6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Shape 634"/>
          <p:cNvPicPr preferRelativeResize="0"/>
          <p:nvPr/>
        </p:nvPicPr>
        <p:blipFill rotWithShape="1">
          <a:blip r:embed="rId3">
            <a:alphaModFix/>
          </a:blip>
          <a:srcRect/>
          <a:stretch/>
        </p:blipFill>
        <p:spPr>
          <a:xfrm>
            <a:off x="4575175" y="2592386"/>
            <a:ext cx="1392300" cy="2938499"/>
          </a:xfrm>
          <a:prstGeom prst="rect">
            <a:avLst/>
          </a:prstGeom>
          <a:noFill/>
          <a:ln>
            <a:noFill/>
          </a:ln>
        </p:spPr>
      </p:pic>
      <p:sp>
        <p:nvSpPr>
          <p:cNvPr id="635" name="Shape 635"/>
          <p:cNvSpPr txBox="1"/>
          <p:nvPr/>
        </p:nvSpPr>
        <p:spPr>
          <a:xfrm>
            <a:off x="77786" y="1246187"/>
            <a:ext cx="4779900" cy="16320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993300"/>
              </a:buClr>
              <a:buSzPct val="25000"/>
              <a:buFont typeface="Arial"/>
              <a:buNone/>
            </a:pPr>
            <a:r>
              <a:rPr lang="fr-FR" sz="2000" b="0" i="0" u="none">
                <a:solidFill>
                  <a:srgbClr val="993300"/>
                </a:solidFill>
                <a:latin typeface="Arial"/>
                <a:ea typeface="Arial"/>
                <a:cs typeface="Arial"/>
                <a:sym typeface="Arial"/>
              </a:rPr>
              <a:t>L’exposition au risque qualifie la situation dans laquelle les personnes sont soumises au danger ou dans laquelle elles sont susceptibles de subir les conséquences d'un aléa redouté.</a:t>
            </a:r>
          </a:p>
        </p:txBody>
      </p:sp>
      <p:sp>
        <p:nvSpPr>
          <p:cNvPr id="636" name="Shape 636"/>
          <p:cNvSpPr txBox="1"/>
          <p:nvPr/>
        </p:nvSpPr>
        <p:spPr>
          <a:xfrm>
            <a:off x="5292725" y="3716337"/>
            <a:ext cx="1728900" cy="396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637" name="Shape 637" descr="propagation"/>
          <p:cNvPicPr preferRelativeResize="0"/>
          <p:nvPr/>
        </p:nvPicPr>
        <p:blipFill rotWithShape="1">
          <a:blip r:embed="rId4">
            <a:alphaModFix/>
          </a:blip>
          <a:srcRect/>
          <a:stretch/>
        </p:blipFill>
        <p:spPr>
          <a:xfrm>
            <a:off x="971550" y="2998786"/>
            <a:ext cx="3060600" cy="1762199"/>
          </a:xfrm>
          <a:prstGeom prst="rect">
            <a:avLst/>
          </a:prstGeom>
          <a:noFill/>
          <a:ln>
            <a:noFill/>
          </a:ln>
        </p:spPr>
      </p:pic>
      <p:grpSp>
        <p:nvGrpSpPr>
          <p:cNvPr id="638" name="Shape 638"/>
          <p:cNvGrpSpPr/>
          <p:nvPr/>
        </p:nvGrpSpPr>
        <p:grpSpPr>
          <a:xfrm>
            <a:off x="242886" y="193674"/>
            <a:ext cx="3329100" cy="773099"/>
            <a:chOff x="2097086" y="128586"/>
            <a:chExt cx="3329100" cy="773100"/>
          </a:xfrm>
        </p:grpSpPr>
        <p:pic>
          <p:nvPicPr>
            <p:cNvPr id="639" name="Shape 639"/>
            <p:cNvPicPr preferRelativeResize="0"/>
            <p:nvPr/>
          </p:nvPicPr>
          <p:blipFill rotWithShape="1">
            <a:blip r:embed="rId5">
              <a:alphaModFix/>
            </a:blip>
            <a:srcRect/>
            <a:stretch/>
          </p:blipFill>
          <p:spPr>
            <a:xfrm>
              <a:off x="2097086" y="128586"/>
              <a:ext cx="3329100" cy="773099"/>
            </a:xfrm>
            <a:prstGeom prst="rect">
              <a:avLst/>
            </a:prstGeom>
            <a:noFill/>
            <a:ln>
              <a:noFill/>
            </a:ln>
          </p:spPr>
        </p:pic>
        <p:sp>
          <p:nvSpPr>
            <p:cNvPr id="640" name="Shape 640"/>
            <p:cNvSpPr txBox="1"/>
            <p:nvPr/>
          </p:nvSpPr>
          <p:spPr>
            <a:xfrm>
              <a:off x="2155825" y="236537"/>
              <a:ext cx="3211500"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00"/>
                </a:buClr>
                <a:buSzPct val="25000"/>
                <a:buFont typeface="Arial"/>
                <a:buNone/>
              </a:pPr>
              <a:r>
                <a:rPr lang="fr-FR" sz="3200" b="1" i="0" u="none">
                  <a:solidFill>
                    <a:srgbClr val="990000"/>
                  </a:solidFill>
                  <a:latin typeface="Arial"/>
                  <a:ea typeface="Arial"/>
                  <a:cs typeface="Arial"/>
                  <a:sym typeface="Arial"/>
                </a:rPr>
                <a:t>EXPOSITION</a:t>
              </a:r>
            </a:p>
          </p:txBody>
        </p:sp>
      </p:grpSp>
      <p:pic>
        <p:nvPicPr>
          <p:cNvPr id="641" name="Shape 641"/>
          <p:cNvPicPr preferRelativeResize="0"/>
          <p:nvPr/>
        </p:nvPicPr>
        <p:blipFill rotWithShape="1">
          <a:blip r:embed="rId6">
            <a:alphaModFix/>
          </a:blip>
          <a:srcRect/>
          <a:stretch/>
        </p:blipFill>
        <p:spPr>
          <a:xfrm>
            <a:off x="5027612" y="295275"/>
            <a:ext cx="2138399" cy="2770200"/>
          </a:xfrm>
          <a:prstGeom prst="rect">
            <a:avLst/>
          </a:prstGeom>
          <a:noFill/>
          <a:ln>
            <a:noFill/>
          </a:ln>
        </p:spPr>
      </p:pic>
      <p:sp>
        <p:nvSpPr>
          <p:cNvPr id="642" name="Shape 642"/>
          <p:cNvSpPr txBox="1"/>
          <p:nvPr/>
        </p:nvSpPr>
        <p:spPr>
          <a:xfrm>
            <a:off x="355600" y="4878387"/>
            <a:ext cx="4789500" cy="7080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993300"/>
              </a:buClr>
              <a:buSzPct val="25000"/>
              <a:buFont typeface="Arial"/>
              <a:buNone/>
            </a:pPr>
            <a:r>
              <a:rPr lang="fr-FR" sz="2000" b="0" i="0" u="none">
                <a:solidFill>
                  <a:srgbClr val="993300"/>
                </a:solidFill>
                <a:latin typeface="Arial"/>
                <a:ea typeface="Arial"/>
                <a:cs typeface="Arial"/>
                <a:sym typeface="Arial"/>
              </a:rPr>
              <a:t>Exposition au bruit, aux fumées, aux poussières, aux produits chimiques, etc.</a:t>
            </a:r>
          </a:p>
        </p:txBody>
      </p:sp>
      <p:sp>
        <p:nvSpPr>
          <p:cNvPr id="643" name="Shape 643"/>
          <p:cNvSpPr txBox="1"/>
          <p:nvPr/>
        </p:nvSpPr>
        <p:spPr>
          <a:xfrm>
            <a:off x="463550" y="5691187"/>
            <a:ext cx="5395800" cy="7080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993300"/>
              </a:buClr>
              <a:buSzPct val="25000"/>
              <a:buFont typeface="Arial"/>
              <a:buNone/>
            </a:pPr>
            <a:r>
              <a:rPr lang="fr-FR" sz="2000" b="0" i="0" u="none">
                <a:solidFill>
                  <a:srgbClr val="993300"/>
                </a:solidFill>
                <a:latin typeface="Arial"/>
                <a:ea typeface="Arial"/>
                <a:cs typeface="Arial"/>
                <a:sym typeface="Arial"/>
              </a:rPr>
              <a:t>Le travail en hauteur, une mauvaise ergonomie du poste travail, se suspendre, etc.</a:t>
            </a:r>
          </a:p>
        </p:txBody>
      </p:sp>
      <p:pic>
        <p:nvPicPr>
          <p:cNvPr id="644" name="Shape 644" descr="Fou chantier pelleteuse.jpg"/>
          <p:cNvPicPr preferRelativeResize="0"/>
          <p:nvPr/>
        </p:nvPicPr>
        <p:blipFill rotWithShape="1">
          <a:blip r:embed="rId7">
            <a:alphaModFix/>
          </a:blip>
          <a:srcRect/>
          <a:stretch/>
        </p:blipFill>
        <p:spPr>
          <a:xfrm>
            <a:off x="6054725" y="3117850"/>
            <a:ext cx="2659200" cy="3546600"/>
          </a:xfrm>
          <a:prstGeom prst="rect">
            <a:avLst/>
          </a:prstGeom>
          <a:noFill/>
          <a:ln>
            <a:noFill/>
          </a:ln>
        </p:spPr>
      </p:pic>
      <p:pic>
        <p:nvPicPr>
          <p:cNvPr id="645" name="Shape 645" descr="Smoke415x280"/>
          <p:cNvPicPr preferRelativeResize="0"/>
          <p:nvPr/>
        </p:nvPicPr>
        <p:blipFill rotWithShape="1">
          <a:blip r:embed="rId8">
            <a:alphaModFix/>
          </a:blip>
          <a:srcRect/>
          <a:stretch/>
        </p:blipFill>
        <p:spPr>
          <a:xfrm>
            <a:off x="6689725" y="1719262"/>
            <a:ext cx="2190600" cy="1478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500"/>
                                        <p:tgtEl>
                                          <p:spTgt spid="6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2"/>
                                        </p:tgtEl>
                                        <p:attrNameLst>
                                          <p:attrName>style.visibility</p:attrName>
                                        </p:attrNameLst>
                                      </p:cBhvr>
                                      <p:to>
                                        <p:strVal val="visible"/>
                                      </p:to>
                                    </p:set>
                                    <p:animEffect transition="in" filter="fade">
                                      <p:cBhvr>
                                        <p:cTn id="12" dur="500"/>
                                        <p:tgtEl>
                                          <p:spTgt spid="642"/>
                                        </p:tgtEl>
                                      </p:cBhvr>
                                    </p:animEffect>
                                  </p:childTnLst>
                                </p:cTn>
                              </p:par>
                              <p:par>
                                <p:cTn id="13" presetID="10" presetClass="entr" presetSubtype="0" fill="hold" nodeType="withEffect">
                                  <p:stCondLst>
                                    <p:cond delay="0"/>
                                  </p:stCondLst>
                                  <p:childTnLst>
                                    <p:set>
                                      <p:cBhvr>
                                        <p:cTn id="14" dur="1" fill="hold">
                                          <p:stCondLst>
                                            <p:cond delay="0"/>
                                          </p:stCondLst>
                                        </p:cTn>
                                        <p:tgtEl>
                                          <p:spTgt spid="645"/>
                                        </p:tgtEl>
                                        <p:attrNameLst>
                                          <p:attrName>style.visibility</p:attrName>
                                        </p:attrNameLst>
                                      </p:cBhvr>
                                      <p:to>
                                        <p:strVal val="visible"/>
                                      </p:to>
                                    </p:set>
                                    <p:animEffect transition="in" filter="fade">
                                      <p:cBhvr>
                                        <p:cTn id="15" dur="500"/>
                                        <p:tgtEl>
                                          <p:spTgt spid="645"/>
                                        </p:tgtEl>
                                      </p:cBhvr>
                                    </p:animEffect>
                                  </p:childTnLst>
                                </p:cTn>
                              </p:par>
                              <p:par>
                                <p:cTn id="16" presetID="10" presetClass="entr" presetSubtype="0" fill="hold" nodeType="withEffect">
                                  <p:stCondLst>
                                    <p:cond delay="0"/>
                                  </p:stCondLst>
                                  <p:childTnLst>
                                    <p:set>
                                      <p:cBhvr>
                                        <p:cTn id="17" dur="1" fill="hold">
                                          <p:stCondLst>
                                            <p:cond delay="0"/>
                                          </p:stCondLst>
                                        </p:cTn>
                                        <p:tgtEl>
                                          <p:spTgt spid="637"/>
                                        </p:tgtEl>
                                        <p:attrNameLst>
                                          <p:attrName>style.visibility</p:attrName>
                                        </p:attrNameLst>
                                      </p:cBhvr>
                                      <p:to>
                                        <p:strVal val="visible"/>
                                      </p:to>
                                    </p:set>
                                    <p:animEffect transition="in" filter="fade">
                                      <p:cBhvr>
                                        <p:cTn id="18" dur="500"/>
                                        <p:tgtEl>
                                          <p:spTgt spid="6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43"/>
                                        </p:tgtEl>
                                        <p:attrNameLst>
                                          <p:attrName>style.visibility</p:attrName>
                                        </p:attrNameLst>
                                      </p:cBhvr>
                                      <p:to>
                                        <p:strVal val="visible"/>
                                      </p:to>
                                    </p:set>
                                    <p:animEffect transition="in" filter="fade">
                                      <p:cBhvr>
                                        <p:cTn id="23" dur="500"/>
                                        <p:tgtEl>
                                          <p:spTgt spid="643"/>
                                        </p:tgtEl>
                                      </p:cBhvr>
                                    </p:animEffect>
                                  </p:childTnLst>
                                </p:cTn>
                              </p:par>
                              <p:par>
                                <p:cTn id="24" presetID="10" presetClass="entr" presetSubtype="0" fill="hold" nodeType="withEffect">
                                  <p:stCondLst>
                                    <p:cond delay="0"/>
                                  </p:stCondLst>
                                  <p:childTnLst>
                                    <p:set>
                                      <p:cBhvr>
                                        <p:cTn id="25" dur="1" fill="hold">
                                          <p:stCondLst>
                                            <p:cond delay="0"/>
                                          </p:stCondLst>
                                        </p:cTn>
                                        <p:tgtEl>
                                          <p:spTgt spid="644"/>
                                        </p:tgtEl>
                                        <p:attrNameLst>
                                          <p:attrName>style.visibility</p:attrName>
                                        </p:attrNameLst>
                                      </p:cBhvr>
                                      <p:to>
                                        <p:strVal val="visible"/>
                                      </p:to>
                                    </p:set>
                                    <p:animEffect transition="in" filter="fade">
                                      <p:cBhvr>
                                        <p:cTn id="26" dur="500"/>
                                        <p:tgtEl>
                                          <p:spTgt spid="644"/>
                                        </p:tgtEl>
                                      </p:cBhvr>
                                    </p:animEffect>
                                  </p:childTnLst>
                                </p:cTn>
                              </p:par>
                              <p:par>
                                <p:cTn id="27" presetID="10" presetClass="entr" presetSubtype="0" fill="hold" nodeType="withEffect">
                                  <p:stCondLst>
                                    <p:cond delay="0"/>
                                  </p:stCondLst>
                                  <p:childTnLst>
                                    <p:set>
                                      <p:cBhvr>
                                        <p:cTn id="28" dur="1" fill="hold">
                                          <p:stCondLst>
                                            <p:cond delay="0"/>
                                          </p:stCondLst>
                                        </p:cTn>
                                        <p:tgtEl>
                                          <p:spTgt spid="634"/>
                                        </p:tgtEl>
                                        <p:attrNameLst>
                                          <p:attrName>style.visibility</p:attrName>
                                        </p:attrNameLst>
                                      </p:cBhvr>
                                      <p:to>
                                        <p:strVal val="visible"/>
                                      </p:to>
                                    </p:set>
                                    <p:animEffect transition="in" filter="fade">
                                      <p:cBhvr>
                                        <p:cTn id="29" dur="500"/>
                                        <p:tgtEl>
                                          <p:spTgt spid="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Shape 650" descr="evrp 1.jpg"/>
          <p:cNvPicPr preferRelativeResize="0"/>
          <p:nvPr/>
        </p:nvPicPr>
        <p:blipFill rotWithShape="1">
          <a:blip r:embed="rId3">
            <a:alphaModFix/>
          </a:blip>
          <a:srcRect/>
          <a:stretch/>
        </p:blipFill>
        <p:spPr>
          <a:xfrm>
            <a:off x="2290761" y="-14287"/>
            <a:ext cx="2423999" cy="1716000"/>
          </a:xfrm>
          <a:prstGeom prst="rect">
            <a:avLst/>
          </a:prstGeom>
          <a:noFill/>
          <a:ln>
            <a:noFill/>
          </a:ln>
        </p:spPr>
      </p:pic>
      <p:sp>
        <p:nvSpPr>
          <p:cNvPr id="651" name="Shape 651"/>
          <p:cNvSpPr txBox="1"/>
          <p:nvPr/>
        </p:nvSpPr>
        <p:spPr>
          <a:xfrm>
            <a:off x="4732337" y="674686"/>
            <a:ext cx="1985999" cy="6476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8064A2"/>
              </a:buClr>
              <a:buSzPct val="25000"/>
              <a:buFont typeface="Calibri"/>
              <a:buNone/>
            </a:pPr>
            <a:r>
              <a:rPr lang="fr-FR" sz="3600" b="0" i="0" u="none">
                <a:solidFill>
                  <a:srgbClr val="8064A2"/>
                </a:solidFill>
                <a:latin typeface="Calibri"/>
                <a:ea typeface="Calibri"/>
                <a:cs typeface="Calibri"/>
                <a:sym typeface="Calibri"/>
              </a:rPr>
              <a:t>C’est …</a:t>
            </a:r>
          </a:p>
        </p:txBody>
      </p:sp>
      <p:grpSp>
        <p:nvGrpSpPr>
          <p:cNvPr id="652" name="Shape 652"/>
          <p:cNvGrpSpPr/>
          <p:nvPr/>
        </p:nvGrpSpPr>
        <p:grpSpPr>
          <a:xfrm>
            <a:off x="1344598" y="1852612"/>
            <a:ext cx="6119760" cy="773100"/>
            <a:chOff x="463550" y="1609725"/>
            <a:chExt cx="2846400" cy="773100"/>
          </a:xfrm>
        </p:grpSpPr>
        <p:pic>
          <p:nvPicPr>
            <p:cNvPr id="653" name="Shape 653"/>
            <p:cNvPicPr preferRelativeResize="0"/>
            <p:nvPr/>
          </p:nvPicPr>
          <p:blipFill rotWithShape="1">
            <a:blip r:embed="rId4">
              <a:alphaModFix/>
            </a:blip>
            <a:srcRect/>
            <a:stretch/>
          </p:blipFill>
          <p:spPr>
            <a:xfrm>
              <a:off x="463550" y="1609725"/>
              <a:ext cx="2846400" cy="773100"/>
            </a:xfrm>
            <a:prstGeom prst="rect">
              <a:avLst/>
            </a:prstGeom>
            <a:noFill/>
            <a:ln>
              <a:noFill/>
            </a:ln>
          </p:spPr>
        </p:pic>
        <p:sp>
          <p:nvSpPr>
            <p:cNvPr id="654" name="Shape 654"/>
            <p:cNvSpPr txBox="1"/>
            <p:nvPr/>
          </p:nvSpPr>
          <p:spPr>
            <a:xfrm>
              <a:off x="520700" y="1717675"/>
              <a:ext cx="2736900"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3200" b="1" i="0" u="none">
                  <a:solidFill>
                    <a:srgbClr val="002060"/>
                  </a:solidFill>
                  <a:latin typeface="Arial"/>
                  <a:ea typeface="Arial"/>
                  <a:cs typeface="Arial"/>
                  <a:sym typeface="Arial"/>
                </a:rPr>
                <a:t>Identifier les dangers</a:t>
              </a:r>
            </a:p>
          </p:txBody>
        </p:sp>
      </p:grpSp>
      <p:grpSp>
        <p:nvGrpSpPr>
          <p:cNvPr id="655" name="Shape 655"/>
          <p:cNvGrpSpPr/>
          <p:nvPr/>
        </p:nvGrpSpPr>
        <p:grpSpPr>
          <a:xfrm>
            <a:off x="1344515" y="3557587"/>
            <a:ext cx="6119570" cy="774600"/>
            <a:chOff x="5572125" y="3535362"/>
            <a:chExt cx="3327300" cy="774600"/>
          </a:xfrm>
        </p:grpSpPr>
        <p:pic>
          <p:nvPicPr>
            <p:cNvPr id="656" name="Shape 656"/>
            <p:cNvPicPr preferRelativeResize="0"/>
            <p:nvPr/>
          </p:nvPicPr>
          <p:blipFill rotWithShape="1">
            <a:blip r:embed="rId5">
              <a:alphaModFix/>
            </a:blip>
            <a:srcRect/>
            <a:stretch/>
          </p:blipFill>
          <p:spPr>
            <a:xfrm>
              <a:off x="5572125" y="3535362"/>
              <a:ext cx="3327300" cy="774600"/>
            </a:xfrm>
            <a:prstGeom prst="rect">
              <a:avLst/>
            </a:prstGeom>
            <a:noFill/>
            <a:ln>
              <a:noFill/>
            </a:ln>
          </p:spPr>
        </p:pic>
        <p:sp>
          <p:nvSpPr>
            <p:cNvPr id="657" name="Shape 657"/>
            <p:cNvSpPr txBox="1"/>
            <p:nvPr/>
          </p:nvSpPr>
          <p:spPr>
            <a:xfrm>
              <a:off x="5630861" y="3646487"/>
              <a:ext cx="3211499"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00"/>
                </a:buClr>
                <a:buSzPct val="25000"/>
                <a:buFont typeface="Arial"/>
                <a:buNone/>
              </a:pPr>
              <a:r>
                <a:rPr lang="fr-FR" sz="3200" b="1" i="0" u="none">
                  <a:solidFill>
                    <a:srgbClr val="990000"/>
                  </a:solidFill>
                  <a:latin typeface="Arial"/>
                  <a:ea typeface="Arial"/>
                  <a:cs typeface="Arial"/>
                  <a:sym typeface="Arial"/>
                </a:rPr>
                <a:t>Déterminer l’exposition</a:t>
              </a:r>
            </a:p>
          </p:txBody>
        </p:sp>
      </p:grpSp>
      <p:grpSp>
        <p:nvGrpSpPr>
          <p:cNvPr id="658" name="Shape 658"/>
          <p:cNvGrpSpPr/>
          <p:nvPr/>
        </p:nvGrpSpPr>
        <p:grpSpPr>
          <a:xfrm>
            <a:off x="1344565" y="2703512"/>
            <a:ext cx="6120061" cy="774600"/>
            <a:chOff x="3249611" y="401637"/>
            <a:chExt cx="2670300" cy="774600"/>
          </a:xfrm>
        </p:grpSpPr>
        <p:pic>
          <p:nvPicPr>
            <p:cNvPr id="659" name="Shape 659"/>
            <p:cNvPicPr preferRelativeResize="0"/>
            <p:nvPr/>
          </p:nvPicPr>
          <p:blipFill rotWithShape="1">
            <a:blip r:embed="rId6">
              <a:alphaModFix/>
            </a:blip>
            <a:srcRect/>
            <a:stretch/>
          </p:blipFill>
          <p:spPr>
            <a:xfrm>
              <a:off x="3249611" y="401637"/>
              <a:ext cx="2670299" cy="774599"/>
            </a:xfrm>
            <a:prstGeom prst="rect">
              <a:avLst/>
            </a:prstGeom>
            <a:noFill/>
            <a:ln>
              <a:noFill/>
            </a:ln>
          </p:spPr>
        </p:pic>
        <p:sp>
          <p:nvSpPr>
            <p:cNvPr id="660" name="Shape 660"/>
            <p:cNvSpPr txBox="1"/>
            <p:nvPr/>
          </p:nvSpPr>
          <p:spPr>
            <a:xfrm>
              <a:off x="3309937" y="512762"/>
              <a:ext cx="2556000" cy="5792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3200" b="1" i="0" u="none">
                  <a:solidFill>
                    <a:srgbClr val="FF0000"/>
                  </a:solidFill>
                  <a:latin typeface="Arial"/>
                  <a:ea typeface="Arial"/>
                  <a:cs typeface="Arial"/>
                  <a:sym typeface="Arial"/>
                </a:rPr>
                <a:t>Déterminer les risques</a:t>
              </a:r>
            </a:p>
          </p:txBody>
        </p:sp>
      </p:grpSp>
      <p:pic>
        <p:nvPicPr>
          <p:cNvPr id="661" name="Shape 661" descr="DSCN0064.JPG"/>
          <p:cNvPicPr preferRelativeResize="0"/>
          <p:nvPr/>
        </p:nvPicPr>
        <p:blipFill rotWithShape="1">
          <a:blip r:embed="rId7">
            <a:alphaModFix/>
          </a:blip>
          <a:srcRect/>
          <a:stretch/>
        </p:blipFill>
        <p:spPr>
          <a:xfrm>
            <a:off x="331786" y="4670425"/>
            <a:ext cx="2146200" cy="1609800"/>
          </a:xfrm>
          <a:prstGeom prst="rect">
            <a:avLst/>
          </a:prstGeom>
          <a:noFill/>
          <a:ln>
            <a:noFill/>
          </a:ln>
        </p:spPr>
      </p:pic>
      <p:pic>
        <p:nvPicPr>
          <p:cNvPr id="662" name="Shape 662" descr="DSCN0065.JPG"/>
          <p:cNvPicPr preferRelativeResize="0"/>
          <p:nvPr/>
        </p:nvPicPr>
        <p:blipFill rotWithShape="1">
          <a:blip r:embed="rId8">
            <a:alphaModFix/>
          </a:blip>
          <a:srcRect/>
          <a:stretch/>
        </p:blipFill>
        <p:spPr>
          <a:xfrm>
            <a:off x="2663825" y="4516437"/>
            <a:ext cx="1370100" cy="1825500"/>
          </a:xfrm>
          <a:prstGeom prst="rect">
            <a:avLst/>
          </a:prstGeom>
          <a:noFill/>
          <a:ln>
            <a:noFill/>
          </a:ln>
        </p:spPr>
      </p:pic>
      <p:pic>
        <p:nvPicPr>
          <p:cNvPr id="663" name="Shape 663" descr="DSCN0098.JPG"/>
          <p:cNvPicPr preferRelativeResize="0"/>
          <p:nvPr/>
        </p:nvPicPr>
        <p:blipFill rotWithShape="1">
          <a:blip r:embed="rId9">
            <a:alphaModFix/>
          </a:blip>
          <a:srcRect/>
          <a:stretch/>
        </p:blipFill>
        <p:spPr>
          <a:xfrm>
            <a:off x="4217987" y="4627562"/>
            <a:ext cx="2179500" cy="1633500"/>
          </a:xfrm>
          <a:prstGeom prst="rect">
            <a:avLst/>
          </a:prstGeom>
          <a:noFill/>
          <a:ln>
            <a:noFill/>
          </a:ln>
        </p:spPr>
      </p:pic>
      <p:pic>
        <p:nvPicPr>
          <p:cNvPr id="664" name="Shape 664" descr="IMGP2946.JPG"/>
          <p:cNvPicPr preferRelativeResize="0"/>
          <p:nvPr/>
        </p:nvPicPr>
        <p:blipFill rotWithShape="1">
          <a:blip r:embed="rId10">
            <a:alphaModFix/>
          </a:blip>
          <a:srcRect/>
          <a:stretch/>
        </p:blipFill>
        <p:spPr>
          <a:xfrm>
            <a:off x="6581775" y="4605337"/>
            <a:ext cx="2320800" cy="174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grpSp>
        <p:nvGrpSpPr>
          <p:cNvPr id="669" name="Shape 669"/>
          <p:cNvGrpSpPr/>
          <p:nvPr/>
        </p:nvGrpSpPr>
        <p:grpSpPr>
          <a:xfrm>
            <a:off x="1457325" y="73025"/>
            <a:ext cx="6070500" cy="1627200"/>
            <a:chOff x="1457325" y="73025"/>
            <a:chExt cx="6070500" cy="1627200"/>
          </a:xfrm>
        </p:grpSpPr>
        <p:pic>
          <p:nvPicPr>
            <p:cNvPr id="670" name="Shape 670"/>
            <p:cNvPicPr preferRelativeResize="0"/>
            <p:nvPr/>
          </p:nvPicPr>
          <p:blipFill rotWithShape="1">
            <a:blip r:embed="rId3">
              <a:alphaModFix/>
            </a:blip>
            <a:srcRect/>
            <a:stretch/>
          </p:blipFill>
          <p:spPr>
            <a:xfrm>
              <a:off x="1457325" y="73025"/>
              <a:ext cx="6070500" cy="1627200"/>
            </a:xfrm>
            <a:prstGeom prst="rect">
              <a:avLst/>
            </a:prstGeom>
            <a:noFill/>
            <a:ln>
              <a:noFill/>
            </a:ln>
          </p:spPr>
        </p:pic>
        <p:sp>
          <p:nvSpPr>
            <p:cNvPr id="671" name="Shape 671"/>
            <p:cNvSpPr txBox="1"/>
            <p:nvPr/>
          </p:nvSpPr>
          <p:spPr>
            <a:xfrm>
              <a:off x="1701800" y="193675"/>
              <a:ext cx="5759400" cy="126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3600" b="0" i="0" u="none">
                  <a:solidFill>
                    <a:srgbClr val="002060"/>
                  </a:solidFill>
                  <a:latin typeface="Calibri"/>
                  <a:ea typeface="Calibri"/>
                  <a:cs typeface="Calibri"/>
                  <a:sym typeface="Calibri"/>
                </a:rPr>
                <a:t>Entrer dans la démarche d’évaluation des risques</a:t>
              </a:r>
            </a:p>
          </p:txBody>
        </p:sp>
      </p:grpSp>
      <p:grpSp>
        <p:nvGrpSpPr>
          <p:cNvPr id="672" name="Shape 672"/>
          <p:cNvGrpSpPr/>
          <p:nvPr/>
        </p:nvGrpSpPr>
        <p:grpSpPr>
          <a:xfrm>
            <a:off x="1457325" y="1676400"/>
            <a:ext cx="6070500" cy="1073100"/>
            <a:chOff x="1457325" y="1676400"/>
            <a:chExt cx="6070500" cy="1073100"/>
          </a:xfrm>
        </p:grpSpPr>
        <p:pic>
          <p:nvPicPr>
            <p:cNvPr id="673" name="Shape 673"/>
            <p:cNvPicPr preferRelativeResize="0"/>
            <p:nvPr/>
          </p:nvPicPr>
          <p:blipFill rotWithShape="1">
            <a:blip r:embed="rId4">
              <a:alphaModFix/>
            </a:blip>
            <a:srcRect/>
            <a:stretch/>
          </p:blipFill>
          <p:spPr>
            <a:xfrm>
              <a:off x="1457325" y="1676400"/>
              <a:ext cx="6070500" cy="1073100"/>
            </a:xfrm>
            <a:prstGeom prst="rect">
              <a:avLst/>
            </a:prstGeom>
            <a:noFill/>
            <a:ln>
              <a:noFill/>
            </a:ln>
          </p:spPr>
        </p:pic>
        <p:sp>
          <p:nvSpPr>
            <p:cNvPr id="674" name="Shape 674"/>
            <p:cNvSpPr txBox="1"/>
            <p:nvPr/>
          </p:nvSpPr>
          <p:spPr>
            <a:xfrm>
              <a:off x="1701800" y="1793875"/>
              <a:ext cx="5759400" cy="72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66"/>
                </a:buClr>
                <a:buSzPct val="25000"/>
                <a:buFont typeface="Calibri"/>
                <a:buNone/>
              </a:pPr>
              <a:r>
                <a:rPr lang="fr-FR" sz="3600" b="0" i="0" u="none">
                  <a:solidFill>
                    <a:srgbClr val="000066"/>
                  </a:solidFill>
                  <a:latin typeface="Calibri"/>
                  <a:ea typeface="Calibri"/>
                  <a:cs typeface="Calibri"/>
                  <a:sym typeface="Calibri"/>
                </a:rPr>
                <a:t>Engagement collectif</a:t>
              </a:r>
            </a:p>
          </p:txBody>
        </p:sp>
      </p:grpSp>
      <p:pic>
        <p:nvPicPr>
          <p:cNvPr id="675" name="Shape 675"/>
          <p:cNvPicPr preferRelativeResize="0"/>
          <p:nvPr/>
        </p:nvPicPr>
        <p:blipFill rotWithShape="1">
          <a:blip r:embed="rId5">
            <a:alphaModFix/>
          </a:blip>
          <a:srcRect/>
          <a:stretch/>
        </p:blipFill>
        <p:spPr>
          <a:xfrm>
            <a:off x="1020762" y="2916236"/>
            <a:ext cx="2354400" cy="2450999"/>
          </a:xfrm>
          <a:prstGeom prst="rect">
            <a:avLst/>
          </a:prstGeom>
          <a:noFill/>
          <a:ln>
            <a:noFill/>
          </a:ln>
        </p:spPr>
      </p:pic>
      <p:pic>
        <p:nvPicPr>
          <p:cNvPr id="676" name="Shape 676"/>
          <p:cNvPicPr preferRelativeResize="0"/>
          <p:nvPr/>
        </p:nvPicPr>
        <p:blipFill rotWithShape="1">
          <a:blip r:embed="rId6">
            <a:alphaModFix/>
          </a:blip>
          <a:srcRect/>
          <a:stretch/>
        </p:blipFill>
        <p:spPr>
          <a:xfrm>
            <a:off x="1341437" y="4195762"/>
            <a:ext cx="1711200" cy="1023900"/>
          </a:xfrm>
          <a:prstGeom prst="rect">
            <a:avLst/>
          </a:prstGeom>
          <a:noFill/>
          <a:ln>
            <a:noFill/>
          </a:ln>
        </p:spPr>
      </p:pic>
      <p:grpSp>
        <p:nvGrpSpPr>
          <p:cNvPr id="677" name="Shape 677"/>
          <p:cNvGrpSpPr/>
          <p:nvPr/>
        </p:nvGrpSpPr>
        <p:grpSpPr>
          <a:xfrm>
            <a:off x="2846386" y="2578100"/>
            <a:ext cx="969900" cy="1019100"/>
            <a:chOff x="2846386" y="2578100"/>
            <a:chExt cx="969900" cy="1019100"/>
          </a:xfrm>
        </p:grpSpPr>
        <p:pic>
          <p:nvPicPr>
            <p:cNvPr id="678" name="Shape 678"/>
            <p:cNvPicPr preferRelativeResize="0"/>
            <p:nvPr/>
          </p:nvPicPr>
          <p:blipFill rotWithShape="1">
            <a:blip r:embed="rId7">
              <a:alphaModFix/>
            </a:blip>
            <a:srcRect/>
            <a:stretch/>
          </p:blipFill>
          <p:spPr>
            <a:xfrm>
              <a:off x="2846386" y="2578100"/>
              <a:ext cx="969899" cy="1019100"/>
            </a:xfrm>
            <a:prstGeom prst="rect">
              <a:avLst/>
            </a:prstGeom>
            <a:noFill/>
            <a:ln>
              <a:noFill/>
            </a:ln>
          </p:spPr>
        </p:pic>
        <p:sp>
          <p:nvSpPr>
            <p:cNvPr id="679" name="Shape 679"/>
            <p:cNvSpPr txBox="1"/>
            <p:nvPr/>
          </p:nvSpPr>
          <p:spPr>
            <a:xfrm rot="2280813">
              <a:off x="3254335" y="2686019"/>
              <a:ext cx="228465" cy="70657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680" name="Shape 680"/>
          <p:cNvSpPr txBox="1"/>
          <p:nvPr/>
        </p:nvSpPr>
        <p:spPr>
          <a:xfrm>
            <a:off x="995362" y="5497512"/>
            <a:ext cx="2379600" cy="1014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Information personnalisée des salariés</a:t>
            </a:r>
          </a:p>
        </p:txBody>
      </p:sp>
      <p:grpSp>
        <p:nvGrpSpPr>
          <p:cNvPr id="681" name="Shape 681"/>
          <p:cNvGrpSpPr/>
          <p:nvPr/>
        </p:nvGrpSpPr>
        <p:grpSpPr>
          <a:xfrm>
            <a:off x="5303837" y="2554286"/>
            <a:ext cx="908100" cy="957300"/>
            <a:chOff x="5303837" y="2554286"/>
            <a:chExt cx="908100" cy="957300"/>
          </a:xfrm>
        </p:grpSpPr>
        <p:pic>
          <p:nvPicPr>
            <p:cNvPr id="682" name="Shape 682"/>
            <p:cNvPicPr preferRelativeResize="0"/>
            <p:nvPr/>
          </p:nvPicPr>
          <p:blipFill rotWithShape="1">
            <a:blip r:embed="rId8">
              <a:alphaModFix/>
            </a:blip>
            <a:srcRect/>
            <a:stretch/>
          </p:blipFill>
          <p:spPr>
            <a:xfrm>
              <a:off x="5303837" y="2554287"/>
              <a:ext cx="908100" cy="957299"/>
            </a:xfrm>
            <a:prstGeom prst="rect">
              <a:avLst/>
            </a:prstGeom>
            <a:noFill/>
            <a:ln>
              <a:noFill/>
            </a:ln>
          </p:spPr>
        </p:pic>
        <p:sp>
          <p:nvSpPr>
            <p:cNvPr id="683" name="Shape 683"/>
            <p:cNvSpPr txBox="1"/>
            <p:nvPr/>
          </p:nvSpPr>
          <p:spPr>
            <a:xfrm rot="-2399882">
              <a:off x="5608683" y="2635189"/>
              <a:ext cx="228700" cy="70653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pic>
        <p:nvPicPr>
          <p:cNvPr id="684" name="Shape 684"/>
          <p:cNvPicPr preferRelativeResize="0"/>
          <p:nvPr/>
        </p:nvPicPr>
        <p:blipFill rotWithShape="1">
          <a:blip r:embed="rId9">
            <a:alphaModFix/>
          </a:blip>
          <a:srcRect/>
          <a:stretch/>
        </p:blipFill>
        <p:spPr>
          <a:xfrm>
            <a:off x="6821486" y="4937125"/>
            <a:ext cx="1279500" cy="1119300"/>
          </a:xfrm>
          <a:prstGeom prst="rect">
            <a:avLst/>
          </a:prstGeom>
          <a:noFill/>
          <a:ln>
            <a:noFill/>
          </a:ln>
        </p:spPr>
      </p:pic>
      <p:pic>
        <p:nvPicPr>
          <p:cNvPr id="685" name="Shape 685"/>
          <p:cNvPicPr preferRelativeResize="0"/>
          <p:nvPr/>
        </p:nvPicPr>
        <p:blipFill rotWithShape="1">
          <a:blip r:embed="rId10">
            <a:alphaModFix/>
          </a:blip>
          <a:srcRect/>
          <a:stretch/>
        </p:blipFill>
        <p:spPr>
          <a:xfrm>
            <a:off x="5600700" y="3444875"/>
            <a:ext cx="1771800" cy="1771800"/>
          </a:xfrm>
          <a:prstGeom prst="rect">
            <a:avLst/>
          </a:prstGeom>
          <a:noFill/>
          <a:ln>
            <a:noFill/>
          </a:ln>
        </p:spPr>
      </p:pic>
      <p:sp>
        <p:nvSpPr>
          <p:cNvPr id="686" name="Shape 686"/>
          <p:cNvSpPr txBox="1"/>
          <p:nvPr/>
        </p:nvSpPr>
        <p:spPr>
          <a:xfrm>
            <a:off x="6788150" y="3219450"/>
            <a:ext cx="2141400" cy="163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33"/>
              </a:buClr>
              <a:buSzPct val="25000"/>
              <a:buFont typeface="Arial"/>
              <a:buNone/>
            </a:pPr>
            <a:r>
              <a:rPr lang="fr-FR" sz="2000" b="1" i="0" u="none">
                <a:solidFill>
                  <a:srgbClr val="990033"/>
                </a:solidFill>
                <a:latin typeface="Arial"/>
                <a:ea typeface="Arial"/>
                <a:cs typeface="Arial"/>
                <a:sym typeface="Arial"/>
              </a:rPr>
              <a:t>Désignation d’un ou de plusieurs chargés de prévention</a:t>
            </a:r>
          </a:p>
        </p:txBody>
      </p:sp>
      <p:pic>
        <p:nvPicPr>
          <p:cNvPr id="687" name="Shape 687"/>
          <p:cNvPicPr preferRelativeResize="0"/>
          <p:nvPr/>
        </p:nvPicPr>
        <p:blipFill rotWithShape="1">
          <a:blip r:embed="rId11">
            <a:alphaModFix/>
          </a:blip>
          <a:srcRect/>
          <a:stretch/>
        </p:blipFill>
        <p:spPr>
          <a:xfrm>
            <a:off x="3841750" y="3546475"/>
            <a:ext cx="1479600" cy="2220900"/>
          </a:xfrm>
          <a:prstGeom prst="rect">
            <a:avLst/>
          </a:prstGeom>
          <a:noFill/>
          <a:ln>
            <a:noFill/>
          </a:ln>
        </p:spPr>
      </p:pic>
      <p:sp>
        <p:nvSpPr>
          <p:cNvPr id="688" name="Shape 688"/>
          <p:cNvSpPr txBox="1"/>
          <p:nvPr/>
        </p:nvSpPr>
        <p:spPr>
          <a:xfrm>
            <a:off x="3841750" y="5899150"/>
            <a:ext cx="1479600" cy="708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7F7F7F"/>
              </a:buClr>
              <a:buSzPct val="25000"/>
              <a:buFont typeface="Calibri"/>
              <a:buNone/>
            </a:pPr>
            <a:r>
              <a:rPr lang="fr-FR" sz="2000" b="0" i="0" u="none">
                <a:solidFill>
                  <a:srgbClr val="7F7F7F"/>
                </a:solidFill>
                <a:latin typeface="Calibri"/>
                <a:ea typeface="Calibri"/>
                <a:cs typeface="Calibri"/>
                <a:sym typeface="Calibri"/>
              </a:rPr>
              <a:t>Relais SST</a:t>
            </a:r>
          </a:p>
        </p:txBody>
      </p:sp>
      <p:grpSp>
        <p:nvGrpSpPr>
          <p:cNvPr id="689" name="Shape 689"/>
          <p:cNvGrpSpPr/>
          <p:nvPr/>
        </p:nvGrpSpPr>
        <p:grpSpPr>
          <a:xfrm>
            <a:off x="4291012" y="2651125"/>
            <a:ext cx="579300" cy="817500"/>
            <a:chOff x="4291012" y="2651125"/>
            <a:chExt cx="579300" cy="817500"/>
          </a:xfrm>
        </p:grpSpPr>
        <p:pic>
          <p:nvPicPr>
            <p:cNvPr id="690" name="Shape 690"/>
            <p:cNvPicPr preferRelativeResize="0"/>
            <p:nvPr/>
          </p:nvPicPr>
          <p:blipFill rotWithShape="1">
            <a:blip r:embed="rId12">
              <a:alphaModFix/>
            </a:blip>
            <a:srcRect/>
            <a:stretch/>
          </p:blipFill>
          <p:spPr>
            <a:xfrm>
              <a:off x="4291012" y="2651125"/>
              <a:ext cx="579300" cy="817500"/>
            </a:xfrm>
            <a:prstGeom prst="rect">
              <a:avLst/>
            </a:prstGeom>
            <a:noFill/>
            <a:ln>
              <a:noFill/>
            </a:ln>
          </p:spPr>
        </p:pic>
        <p:sp>
          <p:nvSpPr>
            <p:cNvPr id="691" name="Shape 691"/>
            <p:cNvSpPr txBox="1"/>
            <p:nvPr/>
          </p:nvSpPr>
          <p:spPr>
            <a:xfrm>
              <a:off x="4467225" y="2681287"/>
              <a:ext cx="228600" cy="58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692" name="Shape 692"/>
          <p:cNvSpPr/>
          <p:nvPr/>
        </p:nvSpPr>
        <p:spPr>
          <a:xfrm rot="-1740542">
            <a:off x="5838775" y="4770396"/>
            <a:ext cx="512839" cy="1131888"/>
          </a:xfrm>
          <a:prstGeom prst="curvedRightArrow">
            <a:avLst>
              <a:gd name="adj1" fmla="val 16707"/>
              <a:gd name="adj2" fmla="val 20377"/>
              <a:gd name="adj3" fmla="val 16200"/>
            </a:avLst>
          </a:prstGeom>
          <a:solidFill>
            <a:srgbClr val="996633"/>
          </a:solidFill>
          <a:ln w="25400" cap="flat" cmpd="sng">
            <a:solidFill>
              <a:srgbClr val="385D8A"/>
            </a:solidFill>
            <a:prstDash val="solid"/>
            <a:miter/>
            <a:headEnd type="none" w="med" len="med"/>
            <a:tailEnd type="none" w="med" len="med"/>
          </a:ln>
          <a:effectLst>
            <a:outerShdw blurRad="63500" dist="38100" dir="2700000">
              <a:srgbClr val="000000">
                <a:alpha val="3961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93" name="Shape 693"/>
          <p:cNvSpPr txBox="1"/>
          <p:nvPr/>
        </p:nvSpPr>
        <p:spPr>
          <a:xfrm>
            <a:off x="6821486" y="6056312"/>
            <a:ext cx="14796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990033"/>
              </a:buClr>
              <a:buSzPct val="25000"/>
              <a:buFont typeface="Arial"/>
              <a:buNone/>
            </a:pPr>
            <a:r>
              <a:rPr lang="fr-FR" sz="2000" b="1" i="0" u="none">
                <a:solidFill>
                  <a:srgbClr val="990033"/>
                </a:solidFill>
                <a:latin typeface="Arial"/>
                <a:ea typeface="Arial"/>
                <a:cs typeface="Arial"/>
                <a:sym typeface="Arial"/>
              </a:rPr>
              <a:t>Formation</a:t>
            </a:r>
          </a:p>
        </p:txBody>
      </p:sp>
      <p:pic>
        <p:nvPicPr>
          <p:cNvPr id="694" name="Shape 694"/>
          <p:cNvPicPr preferRelativeResize="0"/>
          <p:nvPr/>
        </p:nvPicPr>
        <p:blipFill rotWithShape="1">
          <a:blip r:embed="rId13">
            <a:alphaModFix/>
          </a:blip>
          <a:srcRect/>
          <a:stretch/>
        </p:blipFill>
        <p:spPr>
          <a:xfrm>
            <a:off x="341311" y="344486"/>
            <a:ext cx="1000200" cy="1752600"/>
          </a:xfrm>
          <a:prstGeom prst="rect">
            <a:avLst/>
          </a:prstGeom>
          <a:noFill/>
          <a:ln>
            <a:noFill/>
          </a:ln>
        </p:spPr>
      </p:pic>
      <p:sp>
        <p:nvSpPr>
          <p:cNvPr id="695" name="Shape 695"/>
          <p:cNvSpPr txBox="1"/>
          <p:nvPr/>
        </p:nvSpPr>
        <p:spPr>
          <a:xfrm>
            <a:off x="176212" y="1131887"/>
            <a:ext cx="331800" cy="646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3600" b="1" i="0" u="none">
                <a:solidFill>
                  <a:srgbClr val="002060"/>
                </a:solidFill>
                <a:latin typeface="Arial"/>
                <a:ea typeface="Arial"/>
                <a:cs typeface="Arial"/>
                <a:sym typeface="Arial"/>
              </a:rPr>
              <a:t>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p:nvPr/>
        </p:nvSpPr>
        <p:spPr>
          <a:xfrm>
            <a:off x="6781800" y="176212"/>
            <a:ext cx="2068500" cy="1016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Découpage de l’entreprise par activités</a:t>
            </a:r>
          </a:p>
        </p:txBody>
      </p:sp>
      <p:grpSp>
        <p:nvGrpSpPr>
          <p:cNvPr id="701" name="Shape 701"/>
          <p:cNvGrpSpPr/>
          <p:nvPr/>
        </p:nvGrpSpPr>
        <p:grpSpPr>
          <a:xfrm>
            <a:off x="2901950" y="152400"/>
            <a:ext cx="3389400" cy="1000200"/>
            <a:chOff x="2901950" y="152400"/>
            <a:chExt cx="3389400" cy="1000200"/>
          </a:xfrm>
        </p:grpSpPr>
        <p:pic>
          <p:nvPicPr>
            <p:cNvPr id="702" name="Shape 702"/>
            <p:cNvPicPr preferRelativeResize="0"/>
            <p:nvPr/>
          </p:nvPicPr>
          <p:blipFill rotWithShape="1">
            <a:blip r:embed="rId3">
              <a:alphaModFix/>
            </a:blip>
            <a:srcRect/>
            <a:stretch/>
          </p:blipFill>
          <p:spPr>
            <a:xfrm>
              <a:off x="2901950" y="152400"/>
              <a:ext cx="3389400" cy="1000200"/>
            </a:xfrm>
            <a:prstGeom prst="rect">
              <a:avLst/>
            </a:prstGeom>
            <a:noFill/>
            <a:ln>
              <a:noFill/>
            </a:ln>
          </p:spPr>
        </p:pic>
        <p:sp>
          <p:nvSpPr>
            <p:cNvPr id="703" name="Shape 703"/>
            <p:cNvSpPr txBox="1"/>
            <p:nvPr/>
          </p:nvSpPr>
          <p:spPr>
            <a:xfrm>
              <a:off x="2921000" y="176212"/>
              <a:ext cx="3349500" cy="955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800" b="0" i="0" u="none">
                  <a:solidFill>
                    <a:srgbClr val="002060"/>
                  </a:solidFill>
                  <a:latin typeface="Calibri"/>
                  <a:ea typeface="Calibri"/>
                  <a:cs typeface="Calibri"/>
                  <a:sym typeface="Calibri"/>
                </a:rPr>
                <a:t>Définition des unités de travail</a:t>
              </a:r>
            </a:p>
          </p:txBody>
        </p:sp>
      </p:grpSp>
      <p:pic>
        <p:nvPicPr>
          <p:cNvPr id="704" name="Shape 704"/>
          <p:cNvPicPr preferRelativeResize="0"/>
          <p:nvPr/>
        </p:nvPicPr>
        <p:blipFill rotWithShape="1">
          <a:blip r:embed="rId4">
            <a:alphaModFix/>
          </a:blip>
          <a:srcRect/>
          <a:stretch/>
        </p:blipFill>
        <p:spPr>
          <a:xfrm>
            <a:off x="341312" y="1638300"/>
            <a:ext cx="8508900" cy="4816500"/>
          </a:xfrm>
          <a:prstGeom prst="rect">
            <a:avLst/>
          </a:prstGeom>
          <a:noFill/>
          <a:ln>
            <a:noFill/>
          </a:ln>
        </p:spPr>
      </p:pic>
      <p:pic>
        <p:nvPicPr>
          <p:cNvPr id="705" name="Shape 705"/>
          <p:cNvPicPr preferRelativeResize="0"/>
          <p:nvPr/>
        </p:nvPicPr>
        <p:blipFill rotWithShape="1">
          <a:blip r:embed="rId5">
            <a:alphaModFix/>
          </a:blip>
          <a:srcRect/>
          <a:stretch/>
        </p:blipFill>
        <p:spPr>
          <a:xfrm>
            <a:off x="766761" y="168275"/>
            <a:ext cx="1000200" cy="1752600"/>
          </a:xfrm>
          <a:prstGeom prst="rect">
            <a:avLst/>
          </a:prstGeom>
          <a:noFill/>
          <a:ln>
            <a:noFill/>
          </a:ln>
        </p:spPr>
      </p:pic>
      <p:grpSp>
        <p:nvGrpSpPr>
          <p:cNvPr id="706" name="Shape 706"/>
          <p:cNvGrpSpPr/>
          <p:nvPr/>
        </p:nvGrpSpPr>
        <p:grpSpPr>
          <a:xfrm>
            <a:off x="7394575" y="1311275"/>
            <a:ext cx="993900" cy="1060500"/>
            <a:chOff x="7394575" y="1311275"/>
            <a:chExt cx="993900" cy="1060500"/>
          </a:xfrm>
        </p:grpSpPr>
        <p:pic>
          <p:nvPicPr>
            <p:cNvPr id="707" name="Shape 707"/>
            <p:cNvPicPr preferRelativeResize="0"/>
            <p:nvPr/>
          </p:nvPicPr>
          <p:blipFill rotWithShape="1">
            <a:blip r:embed="rId6">
              <a:alphaModFix/>
            </a:blip>
            <a:srcRect/>
            <a:stretch/>
          </p:blipFill>
          <p:spPr>
            <a:xfrm>
              <a:off x="7394575" y="1311275"/>
              <a:ext cx="993900" cy="1060500"/>
            </a:xfrm>
            <a:prstGeom prst="rect">
              <a:avLst/>
            </a:prstGeom>
            <a:noFill/>
            <a:ln>
              <a:noFill/>
            </a:ln>
          </p:spPr>
        </p:pic>
        <p:sp>
          <p:nvSpPr>
            <p:cNvPr id="708" name="Shape 708"/>
            <p:cNvSpPr txBox="1"/>
            <p:nvPr/>
          </p:nvSpPr>
          <p:spPr>
            <a:xfrm>
              <a:off x="7673975" y="1338262"/>
              <a:ext cx="436500" cy="730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cxnSp>
        <p:nvCxnSpPr>
          <p:cNvPr id="709" name="Shape 709"/>
          <p:cNvCxnSpPr/>
          <p:nvPr/>
        </p:nvCxnSpPr>
        <p:spPr>
          <a:xfrm rot="10800000" flipH="1">
            <a:off x="3101975" y="4760987"/>
            <a:ext cx="2178000" cy="1323900"/>
          </a:xfrm>
          <a:prstGeom prst="straightConnector1">
            <a:avLst/>
          </a:prstGeom>
          <a:noFill/>
          <a:ln w="28575" cap="flat" cmpd="sng">
            <a:solidFill>
              <a:schemeClr val="dk1"/>
            </a:solidFill>
            <a:prstDash val="solid"/>
            <a:miter/>
            <a:headEnd type="none" w="med" len="med"/>
            <a:tailEnd type="none" w="med" len="med"/>
          </a:ln>
        </p:spPr>
      </p:cxnSp>
      <p:cxnSp>
        <p:nvCxnSpPr>
          <p:cNvPr id="710" name="Shape 710"/>
          <p:cNvCxnSpPr/>
          <p:nvPr/>
        </p:nvCxnSpPr>
        <p:spPr>
          <a:xfrm>
            <a:off x="403225" y="4441825"/>
            <a:ext cx="2687700" cy="1632000"/>
          </a:xfrm>
          <a:prstGeom prst="straightConnector1">
            <a:avLst/>
          </a:prstGeom>
          <a:noFill/>
          <a:ln w="28575" cap="flat" cmpd="sng">
            <a:solidFill>
              <a:schemeClr val="dk1"/>
            </a:solidFill>
            <a:prstDash val="solid"/>
            <a:miter/>
            <a:headEnd type="none" w="med" len="med"/>
            <a:tailEnd type="none" w="med" len="med"/>
          </a:ln>
        </p:spPr>
      </p:cxnSp>
      <p:cxnSp>
        <p:nvCxnSpPr>
          <p:cNvPr id="711" name="Shape 711"/>
          <p:cNvCxnSpPr/>
          <p:nvPr/>
        </p:nvCxnSpPr>
        <p:spPr>
          <a:xfrm rot="10800000" flipH="1">
            <a:off x="4148137" y="2144737"/>
            <a:ext cx="1806600" cy="1089000"/>
          </a:xfrm>
          <a:prstGeom prst="straightConnector1">
            <a:avLst/>
          </a:prstGeom>
          <a:noFill/>
          <a:ln w="28575" cap="flat" cmpd="sng">
            <a:solidFill>
              <a:schemeClr val="dk1"/>
            </a:solidFill>
            <a:prstDash val="solid"/>
            <a:miter/>
            <a:headEnd type="none" w="med" len="med"/>
            <a:tailEnd type="none" w="med" len="med"/>
          </a:ln>
        </p:spPr>
      </p:cxnSp>
      <p:cxnSp>
        <p:nvCxnSpPr>
          <p:cNvPr id="712" name="Shape 712"/>
          <p:cNvCxnSpPr/>
          <p:nvPr/>
        </p:nvCxnSpPr>
        <p:spPr>
          <a:xfrm>
            <a:off x="5561012" y="2392362"/>
            <a:ext cx="1307999" cy="807900"/>
          </a:xfrm>
          <a:prstGeom prst="straightConnector1">
            <a:avLst/>
          </a:prstGeom>
          <a:noFill/>
          <a:ln w="28575" cap="flat" cmpd="sng">
            <a:solidFill>
              <a:schemeClr val="dk1"/>
            </a:solidFill>
            <a:prstDash val="solid"/>
            <a:miter/>
            <a:headEnd type="none" w="med" len="med"/>
            <a:tailEnd type="none" w="med" len="med"/>
          </a:ln>
        </p:spPr>
      </p:cxnSp>
      <p:sp>
        <p:nvSpPr>
          <p:cNvPr id="713" name="Shape 713"/>
          <p:cNvSpPr txBox="1"/>
          <p:nvPr/>
        </p:nvSpPr>
        <p:spPr>
          <a:xfrm>
            <a:off x="1939925" y="4300537"/>
            <a:ext cx="2189100" cy="399900"/>
          </a:xfrm>
          <a:prstGeom prst="rect">
            <a:avLst/>
          </a:prstGeom>
          <a:solidFill>
            <a:srgbClr val="0070C0"/>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000" b="1" i="0" u="none">
                <a:solidFill>
                  <a:schemeClr val="lt1"/>
                </a:solidFill>
                <a:latin typeface="Arial"/>
                <a:ea typeface="Arial"/>
                <a:cs typeface="Arial"/>
                <a:sym typeface="Arial"/>
              </a:rPr>
              <a:t>Administration</a:t>
            </a:r>
          </a:p>
        </p:txBody>
      </p:sp>
      <p:sp>
        <p:nvSpPr>
          <p:cNvPr id="714" name="Shape 714"/>
          <p:cNvSpPr txBox="1"/>
          <p:nvPr/>
        </p:nvSpPr>
        <p:spPr>
          <a:xfrm>
            <a:off x="4721225" y="3363912"/>
            <a:ext cx="1595400" cy="399900"/>
          </a:xfrm>
          <a:prstGeom prst="rect">
            <a:avLst/>
          </a:prstGeom>
          <a:solidFill>
            <a:srgbClr val="FF3300"/>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000" b="1" i="0" u="none">
                <a:solidFill>
                  <a:schemeClr val="lt1"/>
                </a:solidFill>
                <a:latin typeface="Arial"/>
                <a:ea typeface="Arial"/>
                <a:cs typeface="Arial"/>
                <a:sym typeface="Arial"/>
              </a:rPr>
              <a:t>Livraison</a:t>
            </a:r>
          </a:p>
        </p:txBody>
      </p:sp>
      <p:cxnSp>
        <p:nvCxnSpPr>
          <p:cNvPr id="715" name="Shape 715"/>
          <p:cNvCxnSpPr/>
          <p:nvPr/>
        </p:nvCxnSpPr>
        <p:spPr>
          <a:xfrm rot="10800000" flipH="1">
            <a:off x="5794375" y="3997362"/>
            <a:ext cx="728700" cy="414300"/>
          </a:xfrm>
          <a:prstGeom prst="straightConnector1">
            <a:avLst/>
          </a:prstGeom>
          <a:noFill/>
          <a:ln w="28575" cap="flat" cmpd="sng">
            <a:solidFill>
              <a:schemeClr val="dk1"/>
            </a:solidFill>
            <a:prstDash val="solid"/>
            <a:miter/>
            <a:headEnd type="none" w="med" len="med"/>
            <a:tailEnd type="none" w="med" len="med"/>
          </a:ln>
        </p:spPr>
      </p:cxnSp>
      <p:cxnSp>
        <p:nvCxnSpPr>
          <p:cNvPr id="716" name="Shape 716"/>
          <p:cNvCxnSpPr/>
          <p:nvPr/>
        </p:nvCxnSpPr>
        <p:spPr>
          <a:xfrm>
            <a:off x="7891462" y="3787775"/>
            <a:ext cx="914400" cy="566700"/>
          </a:xfrm>
          <a:prstGeom prst="straightConnector1">
            <a:avLst/>
          </a:prstGeom>
          <a:noFill/>
          <a:ln w="28575" cap="flat" cmpd="sng">
            <a:solidFill>
              <a:schemeClr val="dk1"/>
            </a:solidFill>
            <a:prstDash val="solid"/>
            <a:miter/>
            <a:headEnd type="none" w="med" len="med"/>
            <a:tailEnd type="none" w="med" len="med"/>
          </a:ln>
        </p:spPr>
      </p:cxnSp>
      <p:cxnSp>
        <p:nvCxnSpPr>
          <p:cNvPr id="717" name="Shape 717"/>
          <p:cNvCxnSpPr/>
          <p:nvPr/>
        </p:nvCxnSpPr>
        <p:spPr>
          <a:xfrm>
            <a:off x="6499225" y="4005262"/>
            <a:ext cx="1458900" cy="849300"/>
          </a:xfrm>
          <a:prstGeom prst="straightConnector1">
            <a:avLst/>
          </a:prstGeom>
          <a:noFill/>
          <a:ln w="28575" cap="flat" cmpd="sng">
            <a:solidFill>
              <a:schemeClr val="dk1"/>
            </a:solidFill>
            <a:prstDash val="solid"/>
            <a:miter/>
            <a:headEnd type="none" w="med" len="med"/>
            <a:tailEnd type="none" w="med" len="med"/>
          </a:ln>
        </p:spPr>
      </p:cxnSp>
      <p:cxnSp>
        <p:nvCxnSpPr>
          <p:cNvPr id="718" name="Shape 718"/>
          <p:cNvCxnSpPr/>
          <p:nvPr/>
        </p:nvCxnSpPr>
        <p:spPr>
          <a:xfrm rot="10800000" flipH="1">
            <a:off x="7124700" y="3630699"/>
            <a:ext cx="282600" cy="153900"/>
          </a:xfrm>
          <a:prstGeom prst="straightConnector1">
            <a:avLst/>
          </a:prstGeom>
          <a:noFill/>
          <a:ln w="28575" cap="flat" cmpd="sng">
            <a:solidFill>
              <a:schemeClr val="dk1"/>
            </a:solidFill>
            <a:prstDash val="solid"/>
            <a:miter/>
            <a:headEnd type="none" w="med" len="med"/>
            <a:tailEnd type="none" w="med" len="med"/>
          </a:ln>
        </p:spPr>
      </p:cxnSp>
      <p:cxnSp>
        <p:nvCxnSpPr>
          <p:cNvPr id="719" name="Shape 719"/>
          <p:cNvCxnSpPr/>
          <p:nvPr/>
        </p:nvCxnSpPr>
        <p:spPr>
          <a:xfrm>
            <a:off x="7397750" y="3635375"/>
            <a:ext cx="360300" cy="261900"/>
          </a:xfrm>
          <a:prstGeom prst="straightConnector1">
            <a:avLst/>
          </a:prstGeom>
          <a:noFill/>
          <a:ln w="28575" cap="flat" cmpd="sng">
            <a:solidFill>
              <a:schemeClr val="dk1"/>
            </a:solidFill>
            <a:prstDash val="solid"/>
            <a:miter/>
            <a:headEnd type="none" w="med" len="med"/>
            <a:tailEnd type="none" w="med" len="med"/>
          </a:ln>
        </p:spPr>
      </p:cxnSp>
      <p:cxnSp>
        <p:nvCxnSpPr>
          <p:cNvPr id="720" name="Shape 720"/>
          <p:cNvCxnSpPr/>
          <p:nvPr/>
        </p:nvCxnSpPr>
        <p:spPr>
          <a:xfrm rot="10800000" flipH="1">
            <a:off x="7739062" y="3786099"/>
            <a:ext cx="166800" cy="112800"/>
          </a:xfrm>
          <a:prstGeom prst="straightConnector1">
            <a:avLst/>
          </a:prstGeom>
          <a:noFill/>
          <a:ln w="28575" cap="flat" cmpd="sng">
            <a:solidFill>
              <a:schemeClr val="dk1"/>
            </a:solidFill>
            <a:prstDash val="solid"/>
            <a:miter/>
            <a:headEnd type="none" w="med" len="med"/>
            <a:tailEnd type="none" w="med" len="med"/>
          </a:ln>
        </p:spPr>
      </p:cxnSp>
      <p:sp>
        <p:nvSpPr>
          <p:cNvPr id="721" name="Shape 721"/>
          <p:cNvSpPr/>
          <p:nvPr/>
        </p:nvSpPr>
        <p:spPr>
          <a:xfrm>
            <a:off x="7194550" y="3879850"/>
            <a:ext cx="776400" cy="738300"/>
          </a:xfrm>
          <a:custGeom>
            <a:avLst/>
            <a:gdLst/>
            <a:ahLst/>
            <a:cxnLst/>
            <a:rect l="0" t="0" r="0" b="0"/>
            <a:pathLst>
              <a:path w="120000" h="120000" extrusionOk="0">
                <a:moveTo>
                  <a:pt x="0" y="77172"/>
                </a:moveTo>
                <a:lnTo>
                  <a:pt x="11883" y="23767"/>
                </a:lnTo>
                <a:lnTo>
                  <a:pt x="60000" y="0"/>
                </a:lnTo>
                <a:lnTo>
                  <a:pt x="108116" y="23767"/>
                </a:lnTo>
                <a:lnTo>
                  <a:pt x="120000" y="77172"/>
                </a:lnTo>
                <a:lnTo>
                  <a:pt x="86702" y="120000"/>
                </a:lnTo>
                <a:lnTo>
                  <a:pt x="33297" y="120000"/>
                </a:lnTo>
                <a:lnTo>
                  <a:pt x="0" y="77172"/>
                </a:lnTo>
                <a:close/>
              </a:path>
            </a:pathLst>
          </a:custGeom>
          <a:solidFill>
            <a:srgbClr val="CC00CC"/>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22" name="Shape 722"/>
          <p:cNvSpPr txBox="1"/>
          <p:nvPr/>
        </p:nvSpPr>
        <p:spPr>
          <a:xfrm>
            <a:off x="7297736" y="4062412"/>
            <a:ext cx="5715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000" b="1" i="0" u="none">
                <a:solidFill>
                  <a:schemeClr val="lt1"/>
                </a:solidFill>
                <a:latin typeface="Arial"/>
                <a:ea typeface="Arial"/>
                <a:cs typeface="Arial"/>
                <a:sym typeface="Arial"/>
              </a:rPr>
              <a:t>U3</a:t>
            </a:r>
          </a:p>
        </p:txBody>
      </p:sp>
      <p:sp>
        <p:nvSpPr>
          <p:cNvPr id="723" name="Shape 723"/>
          <p:cNvSpPr/>
          <p:nvPr/>
        </p:nvSpPr>
        <p:spPr>
          <a:xfrm>
            <a:off x="5213350" y="2571750"/>
            <a:ext cx="776400" cy="739800"/>
          </a:xfrm>
          <a:custGeom>
            <a:avLst/>
            <a:gdLst/>
            <a:ahLst/>
            <a:cxnLst/>
            <a:rect l="0" t="0" r="0" b="0"/>
            <a:pathLst>
              <a:path w="120000" h="120000" extrusionOk="0">
                <a:moveTo>
                  <a:pt x="0" y="77172"/>
                </a:moveTo>
                <a:lnTo>
                  <a:pt x="11883" y="23767"/>
                </a:lnTo>
                <a:lnTo>
                  <a:pt x="60000" y="0"/>
                </a:lnTo>
                <a:lnTo>
                  <a:pt x="108116" y="23767"/>
                </a:lnTo>
                <a:lnTo>
                  <a:pt x="120000" y="77172"/>
                </a:lnTo>
                <a:lnTo>
                  <a:pt x="86702" y="120000"/>
                </a:lnTo>
                <a:lnTo>
                  <a:pt x="33297" y="120000"/>
                </a:lnTo>
                <a:lnTo>
                  <a:pt x="0" y="77172"/>
                </a:lnTo>
                <a:close/>
              </a:path>
            </a:pathLst>
          </a:custGeom>
          <a:solidFill>
            <a:srgbClr val="FA061D"/>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24" name="Shape 724"/>
          <p:cNvSpPr txBox="1"/>
          <p:nvPr/>
        </p:nvSpPr>
        <p:spPr>
          <a:xfrm>
            <a:off x="5316537" y="2755900"/>
            <a:ext cx="5715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000" b="1" i="0" u="none">
                <a:solidFill>
                  <a:schemeClr val="lt1"/>
                </a:solidFill>
                <a:latin typeface="Arial"/>
                <a:ea typeface="Arial"/>
                <a:cs typeface="Arial"/>
                <a:sym typeface="Arial"/>
              </a:rPr>
              <a:t>U2</a:t>
            </a:r>
          </a:p>
        </p:txBody>
      </p:sp>
      <p:sp>
        <p:nvSpPr>
          <p:cNvPr id="725" name="Shape 725"/>
          <p:cNvSpPr/>
          <p:nvPr/>
        </p:nvSpPr>
        <p:spPr>
          <a:xfrm>
            <a:off x="2609850" y="3505200"/>
            <a:ext cx="774600" cy="738300"/>
          </a:xfrm>
          <a:custGeom>
            <a:avLst/>
            <a:gdLst/>
            <a:ahLst/>
            <a:cxnLst/>
            <a:rect l="0" t="0" r="0" b="0"/>
            <a:pathLst>
              <a:path w="120000" h="120000" extrusionOk="0">
                <a:moveTo>
                  <a:pt x="0" y="77172"/>
                </a:moveTo>
                <a:lnTo>
                  <a:pt x="11883" y="23767"/>
                </a:lnTo>
                <a:lnTo>
                  <a:pt x="60000" y="0"/>
                </a:lnTo>
                <a:lnTo>
                  <a:pt x="108116" y="23767"/>
                </a:lnTo>
                <a:lnTo>
                  <a:pt x="120000" y="77172"/>
                </a:lnTo>
                <a:lnTo>
                  <a:pt x="86702" y="120000"/>
                </a:lnTo>
                <a:lnTo>
                  <a:pt x="33297" y="120000"/>
                </a:lnTo>
                <a:lnTo>
                  <a:pt x="0" y="77172"/>
                </a:lnTo>
                <a:close/>
              </a:path>
            </a:pathLst>
          </a:custGeom>
          <a:solidFill>
            <a:srgbClr val="0070C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26" name="Shape 726"/>
          <p:cNvSpPr txBox="1"/>
          <p:nvPr/>
        </p:nvSpPr>
        <p:spPr>
          <a:xfrm>
            <a:off x="2711450" y="3689350"/>
            <a:ext cx="5715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000" b="1" i="0" u="none">
                <a:solidFill>
                  <a:schemeClr val="lt1"/>
                </a:solidFill>
                <a:latin typeface="Arial"/>
                <a:ea typeface="Arial"/>
                <a:cs typeface="Arial"/>
                <a:sym typeface="Arial"/>
              </a:rPr>
              <a:t>U1</a:t>
            </a:r>
          </a:p>
        </p:txBody>
      </p:sp>
      <p:sp>
        <p:nvSpPr>
          <p:cNvPr id="727" name="Shape 727"/>
          <p:cNvSpPr txBox="1"/>
          <p:nvPr/>
        </p:nvSpPr>
        <p:spPr>
          <a:xfrm>
            <a:off x="6850061" y="4689475"/>
            <a:ext cx="1595400" cy="399900"/>
          </a:xfrm>
          <a:prstGeom prst="rect">
            <a:avLst/>
          </a:prstGeom>
          <a:solidFill>
            <a:srgbClr val="CC00CC"/>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000" b="1" i="0" u="none">
                <a:solidFill>
                  <a:schemeClr val="lt1"/>
                </a:solidFill>
                <a:latin typeface="Arial"/>
                <a:ea typeface="Arial"/>
                <a:cs typeface="Arial"/>
                <a:sym typeface="Arial"/>
              </a:rPr>
              <a:t>Atelier</a:t>
            </a:r>
          </a:p>
        </p:txBody>
      </p:sp>
      <p:sp>
        <p:nvSpPr>
          <p:cNvPr id="728" name="Shape 728"/>
          <p:cNvSpPr/>
          <p:nvPr/>
        </p:nvSpPr>
        <p:spPr>
          <a:xfrm>
            <a:off x="5408612" y="5408612"/>
            <a:ext cx="774600" cy="738300"/>
          </a:xfrm>
          <a:custGeom>
            <a:avLst/>
            <a:gdLst/>
            <a:ahLst/>
            <a:cxnLst/>
            <a:rect l="0" t="0" r="0" b="0"/>
            <a:pathLst>
              <a:path w="120000" h="120000" extrusionOk="0">
                <a:moveTo>
                  <a:pt x="0" y="77172"/>
                </a:moveTo>
                <a:lnTo>
                  <a:pt x="11883" y="23767"/>
                </a:lnTo>
                <a:lnTo>
                  <a:pt x="60000" y="0"/>
                </a:lnTo>
                <a:lnTo>
                  <a:pt x="108116" y="23767"/>
                </a:lnTo>
                <a:lnTo>
                  <a:pt x="120000" y="77172"/>
                </a:lnTo>
                <a:lnTo>
                  <a:pt x="86702" y="120000"/>
                </a:lnTo>
                <a:lnTo>
                  <a:pt x="33297" y="120000"/>
                </a:lnTo>
                <a:lnTo>
                  <a:pt x="0" y="77172"/>
                </a:lnTo>
                <a:close/>
              </a:path>
            </a:pathLst>
          </a:custGeom>
          <a:solidFill>
            <a:srgbClr val="7F7F7F"/>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29" name="Shape 729"/>
          <p:cNvSpPr txBox="1"/>
          <p:nvPr/>
        </p:nvSpPr>
        <p:spPr>
          <a:xfrm>
            <a:off x="5510212" y="5591175"/>
            <a:ext cx="5715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000" b="1" i="0" u="none">
                <a:solidFill>
                  <a:schemeClr val="lt1"/>
                </a:solidFill>
                <a:latin typeface="Arial"/>
                <a:ea typeface="Arial"/>
                <a:cs typeface="Arial"/>
                <a:sym typeface="Arial"/>
              </a:rPr>
              <a:t>U4</a:t>
            </a:r>
          </a:p>
        </p:txBody>
      </p:sp>
      <p:sp>
        <p:nvSpPr>
          <p:cNvPr id="730" name="Shape 730"/>
          <p:cNvSpPr txBox="1"/>
          <p:nvPr/>
        </p:nvSpPr>
        <p:spPr>
          <a:xfrm>
            <a:off x="5035550" y="6300787"/>
            <a:ext cx="1595400" cy="399899"/>
          </a:xfrm>
          <a:prstGeom prst="rect">
            <a:avLst/>
          </a:prstGeom>
          <a:solidFill>
            <a:srgbClr val="7F7F7F"/>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000" b="0" i="0" u="none">
                <a:solidFill>
                  <a:schemeClr val="lt1"/>
                </a:solidFill>
                <a:latin typeface="Calibri"/>
                <a:ea typeface="Calibri"/>
                <a:cs typeface="Calibri"/>
                <a:sym typeface="Calibri"/>
              </a:rPr>
              <a:t>Extérieurs</a:t>
            </a:r>
          </a:p>
        </p:txBody>
      </p:sp>
      <p:pic>
        <p:nvPicPr>
          <p:cNvPr id="731" name="Shape 731" descr="Casque.jpg"/>
          <p:cNvPicPr preferRelativeResize="0"/>
          <p:nvPr/>
        </p:nvPicPr>
        <p:blipFill rotWithShape="1">
          <a:blip r:embed="rId7">
            <a:alphaModFix/>
          </a:blip>
          <a:srcRect/>
          <a:stretch/>
        </p:blipFill>
        <p:spPr>
          <a:xfrm>
            <a:off x="2708275" y="4802187"/>
            <a:ext cx="406500" cy="360300"/>
          </a:xfrm>
          <a:prstGeom prst="rect">
            <a:avLst/>
          </a:prstGeom>
          <a:noFill/>
          <a:ln>
            <a:noFill/>
          </a:ln>
        </p:spPr>
      </p:pic>
      <p:pic>
        <p:nvPicPr>
          <p:cNvPr id="732" name="Shape 732" descr="Casque.jpg"/>
          <p:cNvPicPr preferRelativeResize="0"/>
          <p:nvPr/>
        </p:nvPicPr>
        <p:blipFill rotWithShape="1">
          <a:blip r:embed="rId7">
            <a:alphaModFix/>
          </a:blip>
          <a:srcRect/>
          <a:stretch/>
        </p:blipFill>
        <p:spPr>
          <a:xfrm>
            <a:off x="6324600" y="5795962"/>
            <a:ext cx="404700" cy="360300"/>
          </a:xfrm>
          <a:prstGeom prst="rect">
            <a:avLst/>
          </a:prstGeom>
          <a:noFill/>
          <a:ln>
            <a:noFill/>
          </a:ln>
        </p:spPr>
      </p:pic>
      <p:pic>
        <p:nvPicPr>
          <p:cNvPr id="733" name="Shape 733" descr="Casque.jpg"/>
          <p:cNvPicPr preferRelativeResize="0"/>
          <p:nvPr/>
        </p:nvPicPr>
        <p:blipFill rotWithShape="1">
          <a:blip r:embed="rId7">
            <a:alphaModFix/>
          </a:blip>
          <a:srcRect/>
          <a:stretch/>
        </p:blipFill>
        <p:spPr>
          <a:xfrm>
            <a:off x="6675436" y="4197350"/>
            <a:ext cx="404700" cy="360300"/>
          </a:xfrm>
          <a:prstGeom prst="rect">
            <a:avLst/>
          </a:prstGeom>
          <a:noFill/>
          <a:ln>
            <a:noFill/>
          </a:ln>
        </p:spPr>
      </p:pic>
      <p:pic>
        <p:nvPicPr>
          <p:cNvPr id="734" name="Shape 734" descr="Casque.jpg"/>
          <p:cNvPicPr preferRelativeResize="0"/>
          <p:nvPr/>
        </p:nvPicPr>
        <p:blipFill rotWithShape="1">
          <a:blip r:embed="rId7">
            <a:alphaModFix/>
          </a:blip>
          <a:srcRect/>
          <a:stretch/>
        </p:blipFill>
        <p:spPr>
          <a:xfrm>
            <a:off x="4735512" y="2903537"/>
            <a:ext cx="406500" cy="361800"/>
          </a:xfrm>
          <a:prstGeom prst="rect">
            <a:avLst/>
          </a:prstGeom>
          <a:noFill/>
          <a:ln>
            <a:noFill/>
          </a:ln>
        </p:spPr>
      </p:pic>
      <p:sp>
        <p:nvSpPr>
          <p:cNvPr id="735" name="Shape 735"/>
          <p:cNvSpPr txBox="1"/>
          <p:nvPr/>
        </p:nvSpPr>
        <p:spPr>
          <a:xfrm>
            <a:off x="601662" y="955675"/>
            <a:ext cx="331799" cy="646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3600" b="1" i="0" u="none">
                <a:solidFill>
                  <a:srgbClr val="002060"/>
                </a:solidFill>
                <a:latin typeface="Arial"/>
                <a:ea typeface="Arial"/>
                <a:cs typeface="Arial"/>
                <a:sym typeface="Aria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0"/>
                                        </p:tgtEl>
                                        <p:attrNameLst>
                                          <p:attrName>style.visibility</p:attrName>
                                        </p:attrNameLst>
                                      </p:cBhvr>
                                      <p:to>
                                        <p:strVal val="visible"/>
                                      </p:to>
                                    </p:set>
                                    <p:animEffect transition="in" filter="fade">
                                      <p:cBhvr>
                                        <p:cTn id="7" dur="500"/>
                                        <p:tgtEl>
                                          <p:spTgt spid="700"/>
                                        </p:tgtEl>
                                      </p:cBhvr>
                                    </p:animEffect>
                                  </p:childTnLst>
                                </p:cTn>
                              </p:par>
                              <p:par>
                                <p:cTn id="8" presetID="10" presetClass="entr" presetSubtype="0" fill="hold" nodeType="withEffect">
                                  <p:stCondLst>
                                    <p:cond delay="0"/>
                                  </p:stCondLst>
                                  <p:childTnLst>
                                    <p:set>
                                      <p:cBhvr>
                                        <p:cTn id="9" dur="1" fill="hold">
                                          <p:stCondLst>
                                            <p:cond delay="0"/>
                                          </p:stCondLst>
                                        </p:cTn>
                                        <p:tgtEl>
                                          <p:spTgt spid="704"/>
                                        </p:tgtEl>
                                        <p:attrNameLst>
                                          <p:attrName>style.visibility</p:attrName>
                                        </p:attrNameLst>
                                      </p:cBhvr>
                                      <p:to>
                                        <p:strVal val="visible"/>
                                      </p:to>
                                    </p:set>
                                    <p:animEffect transition="in" filter="fade">
                                      <p:cBhvr>
                                        <p:cTn id="10" dur="500"/>
                                        <p:tgtEl>
                                          <p:spTgt spid="70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6"/>
                                        </p:tgtEl>
                                        <p:attrNameLst>
                                          <p:attrName>style.visibility</p:attrName>
                                        </p:attrNameLst>
                                      </p:cBhvr>
                                      <p:to>
                                        <p:strVal val="visible"/>
                                      </p:to>
                                    </p:set>
                                    <p:animEffect transition="in" filter="fade">
                                      <p:cBhvr>
                                        <p:cTn id="15" dur="500"/>
                                        <p:tgtEl>
                                          <p:spTgt spid="726"/>
                                        </p:tgtEl>
                                      </p:cBhvr>
                                    </p:animEffect>
                                  </p:childTnLst>
                                </p:cTn>
                              </p:par>
                              <p:par>
                                <p:cTn id="16" presetID="10" presetClass="entr" presetSubtype="0" fill="hold" nodeType="withEffect">
                                  <p:stCondLst>
                                    <p:cond delay="0"/>
                                  </p:stCondLst>
                                  <p:childTnLst>
                                    <p:set>
                                      <p:cBhvr>
                                        <p:cTn id="17" dur="1" fill="hold">
                                          <p:stCondLst>
                                            <p:cond delay="0"/>
                                          </p:stCondLst>
                                        </p:cTn>
                                        <p:tgtEl>
                                          <p:spTgt spid="725"/>
                                        </p:tgtEl>
                                        <p:attrNameLst>
                                          <p:attrName>style.visibility</p:attrName>
                                        </p:attrNameLst>
                                      </p:cBhvr>
                                      <p:to>
                                        <p:strVal val="visible"/>
                                      </p:to>
                                    </p:set>
                                    <p:animEffect transition="in" filter="fade">
                                      <p:cBhvr>
                                        <p:cTn id="18" dur="500"/>
                                        <p:tgtEl>
                                          <p:spTgt spid="725"/>
                                        </p:tgtEl>
                                      </p:cBhvr>
                                    </p:animEffect>
                                  </p:childTnLst>
                                </p:cTn>
                              </p:par>
                              <p:par>
                                <p:cTn id="19" presetID="10" presetClass="entr" presetSubtype="0" fill="hold" nodeType="withEffect">
                                  <p:stCondLst>
                                    <p:cond delay="0"/>
                                  </p:stCondLst>
                                  <p:childTnLst>
                                    <p:set>
                                      <p:cBhvr>
                                        <p:cTn id="20" dur="1" fill="hold">
                                          <p:stCondLst>
                                            <p:cond delay="0"/>
                                          </p:stCondLst>
                                        </p:cTn>
                                        <p:tgtEl>
                                          <p:spTgt spid="713"/>
                                        </p:tgtEl>
                                        <p:attrNameLst>
                                          <p:attrName>style.visibility</p:attrName>
                                        </p:attrNameLst>
                                      </p:cBhvr>
                                      <p:to>
                                        <p:strVal val="visible"/>
                                      </p:to>
                                    </p:set>
                                    <p:animEffect transition="in" filter="fade">
                                      <p:cBhvr>
                                        <p:cTn id="21" dur="500"/>
                                        <p:tgtEl>
                                          <p:spTgt spid="713"/>
                                        </p:tgtEl>
                                      </p:cBhvr>
                                    </p:animEffect>
                                  </p:childTnLst>
                                </p:cTn>
                              </p:par>
                              <p:par>
                                <p:cTn id="22" presetID="10" presetClass="entr" presetSubtype="0" fill="hold" nodeType="withEffect">
                                  <p:stCondLst>
                                    <p:cond delay="0"/>
                                  </p:stCondLst>
                                  <p:childTnLst>
                                    <p:set>
                                      <p:cBhvr>
                                        <p:cTn id="23" dur="1" fill="hold">
                                          <p:stCondLst>
                                            <p:cond delay="0"/>
                                          </p:stCondLst>
                                        </p:cTn>
                                        <p:tgtEl>
                                          <p:spTgt spid="710"/>
                                        </p:tgtEl>
                                        <p:attrNameLst>
                                          <p:attrName>style.visibility</p:attrName>
                                        </p:attrNameLst>
                                      </p:cBhvr>
                                      <p:to>
                                        <p:strVal val="visible"/>
                                      </p:to>
                                    </p:set>
                                    <p:animEffect transition="in" filter="fade">
                                      <p:cBhvr>
                                        <p:cTn id="24" dur="500"/>
                                        <p:tgtEl>
                                          <p:spTgt spid="710"/>
                                        </p:tgtEl>
                                      </p:cBhvr>
                                    </p:animEffect>
                                  </p:childTnLst>
                                </p:cTn>
                              </p:par>
                              <p:par>
                                <p:cTn id="25" presetID="10" presetClass="entr" presetSubtype="0" fill="hold" nodeType="withEffect">
                                  <p:stCondLst>
                                    <p:cond delay="0"/>
                                  </p:stCondLst>
                                  <p:childTnLst>
                                    <p:set>
                                      <p:cBhvr>
                                        <p:cTn id="26" dur="1" fill="hold">
                                          <p:stCondLst>
                                            <p:cond delay="0"/>
                                          </p:stCondLst>
                                        </p:cTn>
                                        <p:tgtEl>
                                          <p:spTgt spid="709"/>
                                        </p:tgtEl>
                                        <p:attrNameLst>
                                          <p:attrName>style.visibility</p:attrName>
                                        </p:attrNameLst>
                                      </p:cBhvr>
                                      <p:to>
                                        <p:strVal val="visible"/>
                                      </p:to>
                                    </p:set>
                                    <p:animEffect transition="in" filter="fade">
                                      <p:cBhvr>
                                        <p:cTn id="27" dur="500"/>
                                        <p:tgtEl>
                                          <p:spTgt spid="7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4"/>
                                        </p:tgtEl>
                                        <p:attrNameLst>
                                          <p:attrName>style.visibility</p:attrName>
                                        </p:attrNameLst>
                                      </p:cBhvr>
                                      <p:to>
                                        <p:strVal val="visible"/>
                                      </p:to>
                                    </p:set>
                                    <p:animEffect transition="in" filter="fade">
                                      <p:cBhvr>
                                        <p:cTn id="32" dur="500"/>
                                        <p:tgtEl>
                                          <p:spTgt spid="724"/>
                                        </p:tgtEl>
                                      </p:cBhvr>
                                    </p:animEffect>
                                  </p:childTnLst>
                                </p:cTn>
                              </p:par>
                              <p:par>
                                <p:cTn id="33" presetID="10" presetClass="entr" presetSubtype="0" fill="hold" nodeType="withEffect">
                                  <p:stCondLst>
                                    <p:cond delay="0"/>
                                  </p:stCondLst>
                                  <p:childTnLst>
                                    <p:set>
                                      <p:cBhvr>
                                        <p:cTn id="34" dur="1" fill="hold">
                                          <p:stCondLst>
                                            <p:cond delay="0"/>
                                          </p:stCondLst>
                                        </p:cTn>
                                        <p:tgtEl>
                                          <p:spTgt spid="723"/>
                                        </p:tgtEl>
                                        <p:attrNameLst>
                                          <p:attrName>style.visibility</p:attrName>
                                        </p:attrNameLst>
                                      </p:cBhvr>
                                      <p:to>
                                        <p:strVal val="visible"/>
                                      </p:to>
                                    </p:set>
                                    <p:animEffect transition="in" filter="fade">
                                      <p:cBhvr>
                                        <p:cTn id="35" dur="500"/>
                                        <p:tgtEl>
                                          <p:spTgt spid="723"/>
                                        </p:tgtEl>
                                      </p:cBhvr>
                                    </p:animEffect>
                                  </p:childTnLst>
                                </p:cTn>
                              </p:par>
                              <p:par>
                                <p:cTn id="36" presetID="10" presetClass="entr" presetSubtype="0" fill="hold" nodeType="withEffect">
                                  <p:stCondLst>
                                    <p:cond delay="0"/>
                                  </p:stCondLst>
                                  <p:childTnLst>
                                    <p:set>
                                      <p:cBhvr>
                                        <p:cTn id="37" dur="1" fill="hold">
                                          <p:stCondLst>
                                            <p:cond delay="0"/>
                                          </p:stCondLst>
                                        </p:cTn>
                                        <p:tgtEl>
                                          <p:spTgt spid="714"/>
                                        </p:tgtEl>
                                        <p:attrNameLst>
                                          <p:attrName>style.visibility</p:attrName>
                                        </p:attrNameLst>
                                      </p:cBhvr>
                                      <p:to>
                                        <p:strVal val="visible"/>
                                      </p:to>
                                    </p:set>
                                    <p:animEffect transition="in" filter="fade">
                                      <p:cBhvr>
                                        <p:cTn id="38" dur="500"/>
                                        <p:tgtEl>
                                          <p:spTgt spid="714"/>
                                        </p:tgtEl>
                                      </p:cBhvr>
                                    </p:animEffect>
                                  </p:childTnLst>
                                </p:cTn>
                              </p:par>
                              <p:par>
                                <p:cTn id="39" presetID="10" presetClass="entr" presetSubtype="0" fill="hold" nodeType="withEffect">
                                  <p:stCondLst>
                                    <p:cond delay="0"/>
                                  </p:stCondLst>
                                  <p:childTnLst>
                                    <p:set>
                                      <p:cBhvr>
                                        <p:cTn id="40" dur="1" fill="hold">
                                          <p:stCondLst>
                                            <p:cond delay="0"/>
                                          </p:stCondLst>
                                        </p:cTn>
                                        <p:tgtEl>
                                          <p:spTgt spid="711"/>
                                        </p:tgtEl>
                                        <p:attrNameLst>
                                          <p:attrName>style.visibility</p:attrName>
                                        </p:attrNameLst>
                                      </p:cBhvr>
                                      <p:to>
                                        <p:strVal val="visible"/>
                                      </p:to>
                                    </p:set>
                                    <p:animEffect transition="in" filter="fade">
                                      <p:cBhvr>
                                        <p:cTn id="41" dur="500"/>
                                        <p:tgtEl>
                                          <p:spTgt spid="711"/>
                                        </p:tgtEl>
                                      </p:cBhvr>
                                    </p:animEffect>
                                  </p:childTnLst>
                                </p:cTn>
                              </p:par>
                              <p:par>
                                <p:cTn id="42" presetID="10" presetClass="entr" presetSubtype="0" fill="hold" nodeType="withEffect">
                                  <p:stCondLst>
                                    <p:cond delay="0"/>
                                  </p:stCondLst>
                                  <p:childTnLst>
                                    <p:set>
                                      <p:cBhvr>
                                        <p:cTn id="43" dur="1" fill="hold">
                                          <p:stCondLst>
                                            <p:cond delay="0"/>
                                          </p:stCondLst>
                                        </p:cTn>
                                        <p:tgtEl>
                                          <p:spTgt spid="712"/>
                                        </p:tgtEl>
                                        <p:attrNameLst>
                                          <p:attrName>style.visibility</p:attrName>
                                        </p:attrNameLst>
                                      </p:cBhvr>
                                      <p:to>
                                        <p:strVal val="visible"/>
                                      </p:to>
                                    </p:set>
                                    <p:animEffect transition="in" filter="fade">
                                      <p:cBhvr>
                                        <p:cTn id="44" dur="500"/>
                                        <p:tgtEl>
                                          <p:spTgt spid="7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22"/>
                                        </p:tgtEl>
                                        <p:attrNameLst>
                                          <p:attrName>style.visibility</p:attrName>
                                        </p:attrNameLst>
                                      </p:cBhvr>
                                      <p:to>
                                        <p:strVal val="visible"/>
                                      </p:to>
                                    </p:set>
                                    <p:animEffect transition="in" filter="fade">
                                      <p:cBhvr>
                                        <p:cTn id="49" dur="500"/>
                                        <p:tgtEl>
                                          <p:spTgt spid="722"/>
                                        </p:tgtEl>
                                      </p:cBhvr>
                                    </p:animEffect>
                                  </p:childTnLst>
                                </p:cTn>
                              </p:par>
                              <p:par>
                                <p:cTn id="50" presetID="10" presetClass="entr" presetSubtype="0" fill="hold" nodeType="withEffect">
                                  <p:stCondLst>
                                    <p:cond delay="0"/>
                                  </p:stCondLst>
                                  <p:childTnLst>
                                    <p:set>
                                      <p:cBhvr>
                                        <p:cTn id="51" dur="1" fill="hold">
                                          <p:stCondLst>
                                            <p:cond delay="0"/>
                                          </p:stCondLst>
                                        </p:cTn>
                                        <p:tgtEl>
                                          <p:spTgt spid="721"/>
                                        </p:tgtEl>
                                        <p:attrNameLst>
                                          <p:attrName>style.visibility</p:attrName>
                                        </p:attrNameLst>
                                      </p:cBhvr>
                                      <p:to>
                                        <p:strVal val="visible"/>
                                      </p:to>
                                    </p:set>
                                    <p:animEffect transition="in" filter="fade">
                                      <p:cBhvr>
                                        <p:cTn id="52" dur="500"/>
                                        <p:tgtEl>
                                          <p:spTgt spid="721"/>
                                        </p:tgtEl>
                                      </p:cBhvr>
                                    </p:animEffect>
                                  </p:childTnLst>
                                </p:cTn>
                              </p:par>
                              <p:par>
                                <p:cTn id="53" presetID="10" presetClass="entr" presetSubtype="0" fill="hold" nodeType="withEffect">
                                  <p:stCondLst>
                                    <p:cond delay="0"/>
                                  </p:stCondLst>
                                  <p:childTnLst>
                                    <p:set>
                                      <p:cBhvr>
                                        <p:cTn id="54" dur="1" fill="hold">
                                          <p:stCondLst>
                                            <p:cond delay="0"/>
                                          </p:stCondLst>
                                        </p:cTn>
                                        <p:tgtEl>
                                          <p:spTgt spid="727"/>
                                        </p:tgtEl>
                                        <p:attrNameLst>
                                          <p:attrName>style.visibility</p:attrName>
                                        </p:attrNameLst>
                                      </p:cBhvr>
                                      <p:to>
                                        <p:strVal val="visible"/>
                                      </p:to>
                                    </p:set>
                                    <p:animEffect transition="in" filter="fade">
                                      <p:cBhvr>
                                        <p:cTn id="55" dur="500"/>
                                        <p:tgtEl>
                                          <p:spTgt spid="727"/>
                                        </p:tgtEl>
                                      </p:cBhvr>
                                    </p:animEffect>
                                  </p:childTnLst>
                                </p:cTn>
                              </p:par>
                              <p:par>
                                <p:cTn id="56" presetID="10" presetClass="entr" presetSubtype="0" fill="hold" nodeType="withEffect">
                                  <p:stCondLst>
                                    <p:cond delay="0"/>
                                  </p:stCondLst>
                                  <p:childTnLst>
                                    <p:set>
                                      <p:cBhvr>
                                        <p:cTn id="57" dur="1" fill="hold">
                                          <p:stCondLst>
                                            <p:cond delay="0"/>
                                          </p:stCondLst>
                                        </p:cTn>
                                        <p:tgtEl>
                                          <p:spTgt spid="720"/>
                                        </p:tgtEl>
                                        <p:attrNameLst>
                                          <p:attrName>style.visibility</p:attrName>
                                        </p:attrNameLst>
                                      </p:cBhvr>
                                      <p:to>
                                        <p:strVal val="visible"/>
                                      </p:to>
                                    </p:set>
                                    <p:animEffect transition="in" filter="fade">
                                      <p:cBhvr>
                                        <p:cTn id="58" dur="500"/>
                                        <p:tgtEl>
                                          <p:spTgt spid="720"/>
                                        </p:tgtEl>
                                      </p:cBhvr>
                                    </p:animEffect>
                                  </p:childTnLst>
                                </p:cTn>
                              </p:par>
                              <p:par>
                                <p:cTn id="59" presetID="10" presetClass="entr" presetSubtype="0" fill="hold" nodeType="withEffect">
                                  <p:stCondLst>
                                    <p:cond delay="0"/>
                                  </p:stCondLst>
                                  <p:childTnLst>
                                    <p:set>
                                      <p:cBhvr>
                                        <p:cTn id="60" dur="1" fill="hold">
                                          <p:stCondLst>
                                            <p:cond delay="0"/>
                                          </p:stCondLst>
                                        </p:cTn>
                                        <p:tgtEl>
                                          <p:spTgt spid="716"/>
                                        </p:tgtEl>
                                        <p:attrNameLst>
                                          <p:attrName>style.visibility</p:attrName>
                                        </p:attrNameLst>
                                      </p:cBhvr>
                                      <p:to>
                                        <p:strVal val="visible"/>
                                      </p:to>
                                    </p:set>
                                    <p:animEffect transition="in" filter="fade">
                                      <p:cBhvr>
                                        <p:cTn id="61" dur="500"/>
                                        <p:tgtEl>
                                          <p:spTgt spid="716"/>
                                        </p:tgtEl>
                                      </p:cBhvr>
                                    </p:animEffect>
                                  </p:childTnLst>
                                </p:cTn>
                              </p:par>
                              <p:par>
                                <p:cTn id="62" presetID="10" presetClass="entr" presetSubtype="0" fill="hold" nodeType="withEffect">
                                  <p:stCondLst>
                                    <p:cond delay="0"/>
                                  </p:stCondLst>
                                  <p:childTnLst>
                                    <p:set>
                                      <p:cBhvr>
                                        <p:cTn id="63" dur="1" fill="hold">
                                          <p:stCondLst>
                                            <p:cond delay="0"/>
                                          </p:stCondLst>
                                        </p:cTn>
                                        <p:tgtEl>
                                          <p:spTgt spid="719"/>
                                        </p:tgtEl>
                                        <p:attrNameLst>
                                          <p:attrName>style.visibility</p:attrName>
                                        </p:attrNameLst>
                                      </p:cBhvr>
                                      <p:to>
                                        <p:strVal val="visible"/>
                                      </p:to>
                                    </p:set>
                                    <p:animEffect transition="in" filter="fade">
                                      <p:cBhvr>
                                        <p:cTn id="64" dur="500"/>
                                        <p:tgtEl>
                                          <p:spTgt spid="719"/>
                                        </p:tgtEl>
                                      </p:cBhvr>
                                    </p:animEffect>
                                  </p:childTnLst>
                                </p:cTn>
                              </p:par>
                              <p:par>
                                <p:cTn id="65" presetID="10" presetClass="entr" presetSubtype="0" fill="hold" nodeType="withEffect">
                                  <p:stCondLst>
                                    <p:cond delay="0"/>
                                  </p:stCondLst>
                                  <p:childTnLst>
                                    <p:set>
                                      <p:cBhvr>
                                        <p:cTn id="66" dur="1" fill="hold">
                                          <p:stCondLst>
                                            <p:cond delay="0"/>
                                          </p:stCondLst>
                                        </p:cTn>
                                        <p:tgtEl>
                                          <p:spTgt spid="718"/>
                                        </p:tgtEl>
                                        <p:attrNameLst>
                                          <p:attrName>style.visibility</p:attrName>
                                        </p:attrNameLst>
                                      </p:cBhvr>
                                      <p:to>
                                        <p:strVal val="visible"/>
                                      </p:to>
                                    </p:set>
                                    <p:animEffect transition="in" filter="fade">
                                      <p:cBhvr>
                                        <p:cTn id="67" dur="500"/>
                                        <p:tgtEl>
                                          <p:spTgt spid="718"/>
                                        </p:tgtEl>
                                      </p:cBhvr>
                                    </p:animEffect>
                                  </p:childTnLst>
                                </p:cTn>
                              </p:par>
                              <p:par>
                                <p:cTn id="68" presetID="10" presetClass="entr" presetSubtype="0" fill="hold" nodeType="withEffect">
                                  <p:stCondLst>
                                    <p:cond delay="0"/>
                                  </p:stCondLst>
                                  <p:childTnLst>
                                    <p:set>
                                      <p:cBhvr>
                                        <p:cTn id="69" dur="1" fill="hold">
                                          <p:stCondLst>
                                            <p:cond delay="0"/>
                                          </p:stCondLst>
                                        </p:cTn>
                                        <p:tgtEl>
                                          <p:spTgt spid="717"/>
                                        </p:tgtEl>
                                        <p:attrNameLst>
                                          <p:attrName>style.visibility</p:attrName>
                                        </p:attrNameLst>
                                      </p:cBhvr>
                                      <p:to>
                                        <p:strVal val="visible"/>
                                      </p:to>
                                    </p:set>
                                    <p:animEffect transition="in" filter="fade">
                                      <p:cBhvr>
                                        <p:cTn id="70" dur="500"/>
                                        <p:tgtEl>
                                          <p:spTgt spid="717"/>
                                        </p:tgtEl>
                                      </p:cBhvr>
                                    </p:animEffect>
                                  </p:childTnLst>
                                </p:cTn>
                              </p:par>
                              <p:par>
                                <p:cTn id="71" presetID="10" presetClass="entr" presetSubtype="0" fill="hold" nodeType="withEffect">
                                  <p:stCondLst>
                                    <p:cond delay="0"/>
                                  </p:stCondLst>
                                  <p:childTnLst>
                                    <p:set>
                                      <p:cBhvr>
                                        <p:cTn id="72" dur="1" fill="hold">
                                          <p:stCondLst>
                                            <p:cond delay="0"/>
                                          </p:stCondLst>
                                        </p:cTn>
                                        <p:tgtEl>
                                          <p:spTgt spid="715"/>
                                        </p:tgtEl>
                                        <p:attrNameLst>
                                          <p:attrName>style.visibility</p:attrName>
                                        </p:attrNameLst>
                                      </p:cBhvr>
                                      <p:to>
                                        <p:strVal val="visible"/>
                                      </p:to>
                                    </p:set>
                                    <p:animEffect transition="in" filter="fade">
                                      <p:cBhvr>
                                        <p:cTn id="73" dur="500"/>
                                        <p:tgtEl>
                                          <p:spTgt spid="7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729"/>
                                        </p:tgtEl>
                                        <p:attrNameLst>
                                          <p:attrName>style.visibility</p:attrName>
                                        </p:attrNameLst>
                                      </p:cBhvr>
                                      <p:to>
                                        <p:strVal val="visible"/>
                                      </p:to>
                                    </p:set>
                                    <p:animEffect transition="in" filter="fade">
                                      <p:cBhvr>
                                        <p:cTn id="78" dur="500"/>
                                        <p:tgtEl>
                                          <p:spTgt spid="729"/>
                                        </p:tgtEl>
                                      </p:cBhvr>
                                    </p:animEffect>
                                  </p:childTnLst>
                                </p:cTn>
                              </p:par>
                              <p:par>
                                <p:cTn id="79" presetID="10" presetClass="entr" presetSubtype="0" fill="hold" nodeType="withEffect">
                                  <p:stCondLst>
                                    <p:cond delay="0"/>
                                  </p:stCondLst>
                                  <p:childTnLst>
                                    <p:set>
                                      <p:cBhvr>
                                        <p:cTn id="80" dur="1" fill="hold">
                                          <p:stCondLst>
                                            <p:cond delay="0"/>
                                          </p:stCondLst>
                                        </p:cTn>
                                        <p:tgtEl>
                                          <p:spTgt spid="728"/>
                                        </p:tgtEl>
                                        <p:attrNameLst>
                                          <p:attrName>style.visibility</p:attrName>
                                        </p:attrNameLst>
                                      </p:cBhvr>
                                      <p:to>
                                        <p:strVal val="visible"/>
                                      </p:to>
                                    </p:set>
                                    <p:animEffect transition="in" filter="fade">
                                      <p:cBhvr>
                                        <p:cTn id="81" dur="500"/>
                                        <p:tgtEl>
                                          <p:spTgt spid="728"/>
                                        </p:tgtEl>
                                      </p:cBhvr>
                                    </p:animEffect>
                                  </p:childTnLst>
                                </p:cTn>
                              </p:par>
                              <p:par>
                                <p:cTn id="82" presetID="10" presetClass="entr" presetSubtype="0" fill="hold" nodeType="withEffect">
                                  <p:stCondLst>
                                    <p:cond delay="0"/>
                                  </p:stCondLst>
                                  <p:childTnLst>
                                    <p:set>
                                      <p:cBhvr>
                                        <p:cTn id="83" dur="1" fill="hold">
                                          <p:stCondLst>
                                            <p:cond delay="0"/>
                                          </p:stCondLst>
                                        </p:cTn>
                                        <p:tgtEl>
                                          <p:spTgt spid="730"/>
                                        </p:tgtEl>
                                        <p:attrNameLst>
                                          <p:attrName>style.visibility</p:attrName>
                                        </p:attrNameLst>
                                      </p:cBhvr>
                                      <p:to>
                                        <p:strVal val="visible"/>
                                      </p:to>
                                    </p:set>
                                    <p:animEffect transition="in" filter="fade">
                                      <p:cBhvr>
                                        <p:cTn id="84" dur="500"/>
                                        <p:tgtEl>
                                          <p:spTgt spid="73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731"/>
                                        </p:tgtEl>
                                        <p:attrNameLst>
                                          <p:attrName>style.visibility</p:attrName>
                                        </p:attrNameLst>
                                      </p:cBhvr>
                                      <p:to>
                                        <p:strVal val="visible"/>
                                      </p:to>
                                    </p:set>
                                    <p:animEffect transition="in" filter="fade">
                                      <p:cBhvr>
                                        <p:cTn id="89" dur="500"/>
                                        <p:tgtEl>
                                          <p:spTgt spid="731"/>
                                        </p:tgtEl>
                                      </p:cBhvr>
                                    </p:animEffect>
                                  </p:childTnLst>
                                </p:cTn>
                              </p:par>
                              <p:par>
                                <p:cTn id="90" presetID="10" presetClass="entr" presetSubtype="0" fill="hold" nodeType="withEffect">
                                  <p:stCondLst>
                                    <p:cond delay="0"/>
                                  </p:stCondLst>
                                  <p:childTnLst>
                                    <p:set>
                                      <p:cBhvr>
                                        <p:cTn id="91" dur="1" fill="hold">
                                          <p:stCondLst>
                                            <p:cond delay="0"/>
                                          </p:stCondLst>
                                        </p:cTn>
                                        <p:tgtEl>
                                          <p:spTgt spid="734"/>
                                        </p:tgtEl>
                                        <p:attrNameLst>
                                          <p:attrName>style.visibility</p:attrName>
                                        </p:attrNameLst>
                                      </p:cBhvr>
                                      <p:to>
                                        <p:strVal val="visible"/>
                                      </p:to>
                                    </p:set>
                                    <p:animEffect transition="in" filter="fade">
                                      <p:cBhvr>
                                        <p:cTn id="92" dur="500"/>
                                        <p:tgtEl>
                                          <p:spTgt spid="734"/>
                                        </p:tgtEl>
                                      </p:cBhvr>
                                    </p:animEffect>
                                  </p:childTnLst>
                                </p:cTn>
                              </p:par>
                              <p:par>
                                <p:cTn id="93" presetID="10" presetClass="entr" presetSubtype="0" fill="hold" nodeType="withEffect">
                                  <p:stCondLst>
                                    <p:cond delay="0"/>
                                  </p:stCondLst>
                                  <p:childTnLst>
                                    <p:set>
                                      <p:cBhvr>
                                        <p:cTn id="94" dur="1" fill="hold">
                                          <p:stCondLst>
                                            <p:cond delay="0"/>
                                          </p:stCondLst>
                                        </p:cTn>
                                        <p:tgtEl>
                                          <p:spTgt spid="732"/>
                                        </p:tgtEl>
                                        <p:attrNameLst>
                                          <p:attrName>style.visibility</p:attrName>
                                        </p:attrNameLst>
                                      </p:cBhvr>
                                      <p:to>
                                        <p:strVal val="visible"/>
                                      </p:to>
                                    </p:set>
                                    <p:animEffect transition="in" filter="fade">
                                      <p:cBhvr>
                                        <p:cTn id="95" dur="500"/>
                                        <p:tgtEl>
                                          <p:spTgt spid="732"/>
                                        </p:tgtEl>
                                      </p:cBhvr>
                                    </p:animEffect>
                                  </p:childTnLst>
                                </p:cTn>
                              </p:par>
                              <p:par>
                                <p:cTn id="96" presetID="10" presetClass="entr" presetSubtype="0" fill="hold" nodeType="withEffect">
                                  <p:stCondLst>
                                    <p:cond delay="0"/>
                                  </p:stCondLst>
                                  <p:childTnLst>
                                    <p:set>
                                      <p:cBhvr>
                                        <p:cTn id="97" dur="1" fill="hold">
                                          <p:stCondLst>
                                            <p:cond delay="0"/>
                                          </p:stCondLst>
                                        </p:cTn>
                                        <p:tgtEl>
                                          <p:spTgt spid="733"/>
                                        </p:tgtEl>
                                        <p:attrNameLst>
                                          <p:attrName>style.visibility</p:attrName>
                                        </p:attrNameLst>
                                      </p:cBhvr>
                                      <p:to>
                                        <p:strVal val="visible"/>
                                      </p:to>
                                    </p:set>
                                    <p:animEffect transition="in" filter="fade">
                                      <p:cBhvr>
                                        <p:cTn id="98" dur="500"/>
                                        <p:tgtEl>
                                          <p:spTgt spid="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p:nvPr/>
        </p:nvSpPr>
        <p:spPr>
          <a:xfrm>
            <a:off x="444500" y="214312"/>
            <a:ext cx="8420100" cy="1106400"/>
          </a:xfrm>
          <a:prstGeom prst="roundRect">
            <a:avLst>
              <a:gd name="adj" fmla="val 16667"/>
            </a:avLst>
          </a:prstGeom>
          <a:gradFill>
            <a:gsLst>
              <a:gs pos="0">
                <a:srgbClr val="FFBE86"/>
              </a:gs>
              <a:gs pos="35000">
                <a:srgbClr val="FFD0AA"/>
              </a:gs>
              <a:gs pos="100000">
                <a:srgbClr val="FFEBDB"/>
              </a:gs>
            </a:gsLst>
            <a:lin ang="16200038" scaled="0"/>
          </a:gradFill>
          <a:ln>
            <a:noFill/>
          </a:ln>
          <a:effectLst>
            <a:outerShdw blurRad="63500" dist="20000" dir="5400000">
              <a:srgbClr val="000000">
                <a:alpha val="3765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2800" b="0" i="0" u="none">
                <a:solidFill>
                  <a:srgbClr val="002060"/>
                </a:solidFill>
                <a:latin typeface="Calibri"/>
                <a:ea typeface="Calibri"/>
                <a:cs typeface="Calibri"/>
                <a:sym typeface="Calibri"/>
              </a:rPr>
              <a:t>Principales familles de risques professionnels communs à toutes les entreprises</a:t>
            </a:r>
          </a:p>
        </p:txBody>
      </p:sp>
      <p:sp>
        <p:nvSpPr>
          <p:cNvPr id="741" name="Shape 741"/>
          <p:cNvSpPr txBox="1"/>
          <p:nvPr/>
        </p:nvSpPr>
        <p:spPr>
          <a:xfrm>
            <a:off x="508000" y="1547812"/>
            <a:ext cx="34545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Risque chute de plain-pied</a:t>
            </a:r>
          </a:p>
        </p:txBody>
      </p:sp>
      <p:cxnSp>
        <p:nvCxnSpPr>
          <p:cNvPr id="742" name="Shape 742"/>
          <p:cNvCxnSpPr/>
          <p:nvPr/>
        </p:nvCxnSpPr>
        <p:spPr>
          <a:xfrm>
            <a:off x="4654550" y="1320800"/>
            <a:ext cx="82500" cy="5359500"/>
          </a:xfrm>
          <a:prstGeom prst="straightConnector1">
            <a:avLst/>
          </a:prstGeom>
          <a:noFill/>
          <a:ln w="9525" cap="flat" cmpd="sng">
            <a:solidFill>
              <a:srgbClr val="4A7EBB"/>
            </a:solidFill>
            <a:prstDash val="solid"/>
            <a:miter/>
            <a:headEnd type="none" w="med" len="med"/>
            <a:tailEnd type="none" w="med" len="med"/>
          </a:ln>
        </p:spPr>
      </p:cxnSp>
      <p:sp>
        <p:nvSpPr>
          <p:cNvPr id="743" name="Shape 743"/>
          <p:cNvSpPr txBox="1"/>
          <p:nvPr/>
        </p:nvSpPr>
        <p:spPr>
          <a:xfrm>
            <a:off x="508000" y="2014537"/>
            <a:ext cx="34545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Risque chute de hauteur</a:t>
            </a:r>
          </a:p>
        </p:txBody>
      </p:sp>
      <p:sp>
        <p:nvSpPr>
          <p:cNvPr id="744" name="Shape 744"/>
          <p:cNvSpPr txBox="1"/>
          <p:nvPr/>
        </p:nvSpPr>
        <p:spPr>
          <a:xfrm>
            <a:off x="508000" y="2482850"/>
            <a:ext cx="34545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Circulation interne</a:t>
            </a:r>
          </a:p>
        </p:txBody>
      </p:sp>
      <p:sp>
        <p:nvSpPr>
          <p:cNvPr id="745" name="Shape 745"/>
          <p:cNvSpPr txBox="1"/>
          <p:nvPr/>
        </p:nvSpPr>
        <p:spPr>
          <a:xfrm>
            <a:off x="508000" y="2949575"/>
            <a:ext cx="34545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Risque routier</a:t>
            </a:r>
          </a:p>
        </p:txBody>
      </p:sp>
      <p:sp>
        <p:nvSpPr>
          <p:cNvPr id="746" name="Shape 746"/>
          <p:cNvSpPr txBox="1"/>
          <p:nvPr/>
        </p:nvSpPr>
        <p:spPr>
          <a:xfrm>
            <a:off x="508000" y="3417887"/>
            <a:ext cx="34545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Activité physique</a:t>
            </a:r>
          </a:p>
        </p:txBody>
      </p:sp>
      <p:sp>
        <p:nvSpPr>
          <p:cNvPr id="747" name="Shape 747"/>
          <p:cNvSpPr txBox="1"/>
          <p:nvPr/>
        </p:nvSpPr>
        <p:spPr>
          <a:xfrm>
            <a:off x="508000" y="3890962"/>
            <a:ext cx="4102200" cy="4017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Manutentions mécanisées</a:t>
            </a:r>
          </a:p>
        </p:txBody>
      </p:sp>
      <p:sp>
        <p:nvSpPr>
          <p:cNvPr id="748" name="Shape 748"/>
          <p:cNvSpPr txBox="1"/>
          <p:nvPr/>
        </p:nvSpPr>
        <p:spPr>
          <a:xfrm>
            <a:off x="508000" y="4341812"/>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Produits, émissions et déchets</a:t>
            </a:r>
          </a:p>
        </p:txBody>
      </p:sp>
      <p:sp>
        <p:nvSpPr>
          <p:cNvPr id="749" name="Shape 749"/>
          <p:cNvSpPr txBox="1"/>
          <p:nvPr/>
        </p:nvSpPr>
        <p:spPr>
          <a:xfrm>
            <a:off x="508000" y="4840287"/>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Agents biologiques</a:t>
            </a:r>
          </a:p>
        </p:txBody>
      </p:sp>
      <p:sp>
        <p:nvSpPr>
          <p:cNvPr id="750" name="Shape 750"/>
          <p:cNvSpPr txBox="1"/>
          <p:nvPr/>
        </p:nvSpPr>
        <p:spPr>
          <a:xfrm>
            <a:off x="508000" y="5314950"/>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Equipements de travail</a:t>
            </a:r>
          </a:p>
        </p:txBody>
      </p:sp>
      <p:sp>
        <p:nvSpPr>
          <p:cNvPr id="751" name="Shape 751"/>
          <p:cNvSpPr txBox="1"/>
          <p:nvPr/>
        </p:nvSpPr>
        <p:spPr>
          <a:xfrm>
            <a:off x="508000" y="5789612"/>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Effondrements, chute d’objet</a:t>
            </a:r>
          </a:p>
        </p:txBody>
      </p:sp>
      <p:sp>
        <p:nvSpPr>
          <p:cNvPr id="752" name="Shape 752"/>
          <p:cNvSpPr txBox="1"/>
          <p:nvPr/>
        </p:nvSpPr>
        <p:spPr>
          <a:xfrm>
            <a:off x="4826000" y="1547812"/>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Ambiances thermiques</a:t>
            </a:r>
          </a:p>
        </p:txBody>
      </p:sp>
      <p:sp>
        <p:nvSpPr>
          <p:cNvPr id="753" name="Shape 753"/>
          <p:cNvSpPr txBox="1"/>
          <p:nvPr/>
        </p:nvSpPr>
        <p:spPr>
          <a:xfrm>
            <a:off x="4826000" y="2020887"/>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Incendie / explosion</a:t>
            </a:r>
          </a:p>
        </p:txBody>
      </p:sp>
      <p:sp>
        <p:nvSpPr>
          <p:cNvPr id="754" name="Shape 754"/>
          <p:cNvSpPr txBox="1"/>
          <p:nvPr/>
        </p:nvSpPr>
        <p:spPr>
          <a:xfrm>
            <a:off x="4826000" y="2493962"/>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Electricité</a:t>
            </a:r>
          </a:p>
        </p:txBody>
      </p:sp>
      <p:sp>
        <p:nvSpPr>
          <p:cNvPr id="755" name="Shape 755"/>
          <p:cNvSpPr txBox="1"/>
          <p:nvPr/>
        </p:nvSpPr>
        <p:spPr>
          <a:xfrm>
            <a:off x="4826000" y="2967037"/>
            <a:ext cx="4102200" cy="3998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Eclairage</a:t>
            </a:r>
          </a:p>
        </p:txBody>
      </p:sp>
      <p:sp>
        <p:nvSpPr>
          <p:cNvPr id="756" name="Shape 756"/>
          <p:cNvSpPr txBox="1"/>
          <p:nvPr/>
        </p:nvSpPr>
        <p:spPr>
          <a:xfrm>
            <a:off x="4826000" y="3440112"/>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Rayonnements</a:t>
            </a:r>
          </a:p>
        </p:txBody>
      </p:sp>
      <p:sp>
        <p:nvSpPr>
          <p:cNvPr id="757" name="Shape 757"/>
          <p:cNvSpPr txBox="1"/>
          <p:nvPr/>
        </p:nvSpPr>
        <p:spPr>
          <a:xfrm>
            <a:off x="4826000" y="3913187"/>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Psychosociaux</a:t>
            </a:r>
          </a:p>
        </p:txBody>
      </p:sp>
      <p:sp>
        <p:nvSpPr>
          <p:cNvPr id="758" name="Shape 758"/>
          <p:cNvSpPr txBox="1"/>
          <p:nvPr/>
        </p:nvSpPr>
        <p:spPr>
          <a:xfrm>
            <a:off x="4826000" y="4386262"/>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Emissions sonores</a:t>
            </a:r>
          </a:p>
        </p:txBody>
      </p:sp>
      <p:sp>
        <p:nvSpPr>
          <p:cNvPr id="759" name="Shape 759"/>
          <p:cNvSpPr txBox="1"/>
          <p:nvPr/>
        </p:nvSpPr>
        <p:spPr>
          <a:xfrm>
            <a:off x="4826000" y="4859337"/>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Vibrations</a:t>
            </a:r>
          </a:p>
        </p:txBody>
      </p:sp>
      <p:sp>
        <p:nvSpPr>
          <p:cNvPr id="760" name="Shape 760"/>
          <p:cNvSpPr txBox="1"/>
          <p:nvPr/>
        </p:nvSpPr>
        <p:spPr>
          <a:xfrm>
            <a:off x="4826000" y="5332412"/>
            <a:ext cx="41022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000" b="0" i="0" u="none">
                <a:solidFill>
                  <a:srgbClr val="215968"/>
                </a:solidFill>
                <a:latin typeface="Calibri"/>
                <a:ea typeface="Calibri"/>
                <a:cs typeface="Calibri"/>
                <a:sym typeface="Calibri"/>
              </a:rPr>
              <a:t>Manque d’hygiène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1"/>
                                        </p:tgtEl>
                                        <p:attrNameLst>
                                          <p:attrName>style.visibility</p:attrName>
                                        </p:attrNameLst>
                                      </p:cBhvr>
                                      <p:to>
                                        <p:strVal val="visible"/>
                                      </p:to>
                                    </p:set>
                                    <p:animEffect transition="in" filter="fade">
                                      <p:cBhvr>
                                        <p:cTn id="7" dur="500"/>
                                        <p:tgtEl>
                                          <p:spTgt spid="7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3"/>
                                        </p:tgtEl>
                                        <p:attrNameLst>
                                          <p:attrName>style.visibility</p:attrName>
                                        </p:attrNameLst>
                                      </p:cBhvr>
                                      <p:to>
                                        <p:strVal val="visible"/>
                                      </p:to>
                                    </p:set>
                                    <p:animEffect transition="in" filter="fade">
                                      <p:cBhvr>
                                        <p:cTn id="12" dur="500"/>
                                        <p:tgtEl>
                                          <p:spTgt spid="7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4"/>
                                        </p:tgtEl>
                                        <p:attrNameLst>
                                          <p:attrName>style.visibility</p:attrName>
                                        </p:attrNameLst>
                                      </p:cBhvr>
                                      <p:to>
                                        <p:strVal val="visible"/>
                                      </p:to>
                                    </p:set>
                                    <p:animEffect transition="in" filter="fade">
                                      <p:cBhvr>
                                        <p:cTn id="17" dur="500"/>
                                        <p:tgtEl>
                                          <p:spTgt spid="7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5"/>
                                        </p:tgtEl>
                                        <p:attrNameLst>
                                          <p:attrName>style.visibility</p:attrName>
                                        </p:attrNameLst>
                                      </p:cBhvr>
                                      <p:to>
                                        <p:strVal val="visible"/>
                                      </p:to>
                                    </p:set>
                                    <p:animEffect transition="in" filter="fade">
                                      <p:cBhvr>
                                        <p:cTn id="22" dur="500"/>
                                        <p:tgtEl>
                                          <p:spTgt spid="7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6"/>
                                        </p:tgtEl>
                                        <p:attrNameLst>
                                          <p:attrName>style.visibility</p:attrName>
                                        </p:attrNameLst>
                                      </p:cBhvr>
                                      <p:to>
                                        <p:strVal val="visible"/>
                                      </p:to>
                                    </p:set>
                                    <p:animEffect transition="in" filter="fade">
                                      <p:cBhvr>
                                        <p:cTn id="27" dur="500"/>
                                        <p:tgtEl>
                                          <p:spTgt spid="7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7"/>
                                        </p:tgtEl>
                                        <p:attrNameLst>
                                          <p:attrName>style.visibility</p:attrName>
                                        </p:attrNameLst>
                                      </p:cBhvr>
                                      <p:to>
                                        <p:strVal val="visible"/>
                                      </p:to>
                                    </p:set>
                                    <p:animEffect transition="in" filter="fade">
                                      <p:cBhvr>
                                        <p:cTn id="32" dur="500"/>
                                        <p:tgtEl>
                                          <p:spTgt spid="7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8"/>
                                        </p:tgtEl>
                                        <p:attrNameLst>
                                          <p:attrName>style.visibility</p:attrName>
                                        </p:attrNameLst>
                                      </p:cBhvr>
                                      <p:to>
                                        <p:strVal val="visible"/>
                                      </p:to>
                                    </p:set>
                                    <p:animEffect transition="in" filter="fade">
                                      <p:cBhvr>
                                        <p:cTn id="37" dur="500"/>
                                        <p:tgtEl>
                                          <p:spTgt spid="7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49"/>
                                        </p:tgtEl>
                                        <p:attrNameLst>
                                          <p:attrName>style.visibility</p:attrName>
                                        </p:attrNameLst>
                                      </p:cBhvr>
                                      <p:to>
                                        <p:strVal val="visible"/>
                                      </p:to>
                                    </p:set>
                                    <p:animEffect transition="in" filter="fade">
                                      <p:cBhvr>
                                        <p:cTn id="42" dur="500"/>
                                        <p:tgtEl>
                                          <p:spTgt spid="7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50"/>
                                        </p:tgtEl>
                                        <p:attrNameLst>
                                          <p:attrName>style.visibility</p:attrName>
                                        </p:attrNameLst>
                                      </p:cBhvr>
                                      <p:to>
                                        <p:strVal val="visible"/>
                                      </p:to>
                                    </p:set>
                                    <p:animEffect transition="in" filter="fade">
                                      <p:cBhvr>
                                        <p:cTn id="47" dur="500"/>
                                        <p:tgtEl>
                                          <p:spTgt spid="7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51"/>
                                        </p:tgtEl>
                                        <p:attrNameLst>
                                          <p:attrName>style.visibility</p:attrName>
                                        </p:attrNameLst>
                                      </p:cBhvr>
                                      <p:to>
                                        <p:strVal val="visible"/>
                                      </p:to>
                                    </p:set>
                                    <p:animEffect transition="in" filter="fade">
                                      <p:cBhvr>
                                        <p:cTn id="52" dur="500"/>
                                        <p:tgtEl>
                                          <p:spTgt spid="7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52"/>
                                        </p:tgtEl>
                                        <p:attrNameLst>
                                          <p:attrName>style.visibility</p:attrName>
                                        </p:attrNameLst>
                                      </p:cBhvr>
                                      <p:to>
                                        <p:strVal val="visible"/>
                                      </p:to>
                                    </p:set>
                                    <p:animEffect transition="in" filter="fade">
                                      <p:cBhvr>
                                        <p:cTn id="57" dur="500"/>
                                        <p:tgtEl>
                                          <p:spTgt spid="75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53"/>
                                        </p:tgtEl>
                                        <p:attrNameLst>
                                          <p:attrName>style.visibility</p:attrName>
                                        </p:attrNameLst>
                                      </p:cBhvr>
                                      <p:to>
                                        <p:strVal val="visible"/>
                                      </p:to>
                                    </p:set>
                                    <p:animEffect transition="in" filter="fade">
                                      <p:cBhvr>
                                        <p:cTn id="62" dur="500"/>
                                        <p:tgtEl>
                                          <p:spTgt spid="7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54"/>
                                        </p:tgtEl>
                                        <p:attrNameLst>
                                          <p:attrName>style.visibility</p:attrName>
                                        </p:attrNameLst>
                                      </p:cBhvr>
                                      <p:to>
                                        <p:strVal val="visible"/>
                                      </p:to>
                                    </p:set>
                                    <p:animEffect transition="in" filter="fade">
                                      <p:cBhvr>
                                        <p:cTn id="67" dur="500"/>
                                        <p:tgtEl>
                                          <p:spTgt spid="7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55"/>
                                        </p:tgtEl>
                                        <p:attrNameLst>
                                          <p:attrName>style.visibility</p:attrName>
                                        </p:attrNameLst>
                                      </p:cBhvr>
                                      <p:to>
                                        <p:strVal val="visible"/>
                                      </p:to>
                                    </p:set>
                                    <p:animEffect transition="in" filter="fade">
                                      <p:cBhvr>
                                        <p:cTn id="72" dur="500"/>
                                        <p:tgtEl>
                                          <p:spTgt spid="75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56"/>
                                        </p:tgtEl>
                                        <p:attrNameLst>
                                          <p:attrName>style.visibility</p:attrName>
                                        </p:attrNameLst>
                                      </p:cBhvr>
                                      <p:to>
                                        <p:strVal val="visible"/>
                                      </p:to>
                                    </p:set>
                                    <p:animEffect transition="in" filter="fade">
                                      <p:cBhvr>
                                        <p:cTn id="77" dur="500"/>
                                        <p:tgtEl>
                                          <p:spTgt spid="7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57"/>
                                        </p:tgtEl>
                                        <p:attrNameLst>
                                          <p:attrName>style.visibility</p:attrName>
                                        </p:attrNameLst>
                                      </p:cBhvr>
                                      <p:to>
                                        <p:strVal val="visible"/>
                                      </p:to>
                                    </p:set>
                                    <p:animEffect transition="in" filter="fade">
                                      <p:cBhvr>
                                        <p:cTn id="82" dur="500"/>
                                        <p:tgtEl>
                                          <p:spTgt spid="75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58"/>
                                        </p:tgtEl>
                                        <p:attrNameLst>
                                          <p:attrName>style.visibility</p:attrName>
                                        </p:attrNameLst>
                                      </p:cBhvr>
                                      <p:to>
                                        <p:strVal val="visible"/>
                                      </p:to>
                                    </p:set>
                                    <p:animEffect transition="in" filter="fade">
                                      <p:cBhvr>
                                        <p:cTn id="87" dur="500"/>
                                        <p:tgtEl>
                                          <p:spTgt spid="75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759"/>
                                        </p:tgtEl>
                                        <p:attrNameLst>
                                          <p:attrName>style.visibility</p:attrName>
                                        </p:attrNameLst>
                                      </p:cBhvr>
                                      <p:to>
                                        <p:strVal val="visible"/>
                                      </p:to>
                                    </p:set>
                                    <p:animEffect transition="in" filter="fade">
                                      <p:cBhvr>
                                        <p:cTn id="92" dur="500"/>
                                        <p:tgtEl>
                                          <p:spTgt spid="75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60"/>
                                        </p:tgtEl>
                                        <p:attrNameLst>
                                          <p:attrName>style.visibility</p:attrName>
                                        </p:attrNameLst>
                                      </p:cBhvr>
                                      <p:to>
                                        <p:strVal val="visible"/>
                                      </p:to>
                                    </p:set>
                                    <p:animEffect transition="in" filter="fade">
                                      <p:cBhvr>
                                        <p:cTn id="97" dur="500"/>
                                        <p:tgtEl>
                                          <p:spTgt spid="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p:nvPr/>
        </p:nvSpPr>
        <p:spPr>
          <a:xfrm>
            <a:off x="204787" y="50800"/>
            <a:ext cx="1217700" cy="1155600"/>
          </a:xfrm>
          <a:custGeom>
            <a:avLst/>
            <a:gdLst/>
            <a:ahLst/>
            <a:cxnLst/>
            <a:rect l="0" t="0" r="0" b="0"/>
            <a:pathLst>
              <a:path w="120000" h="120000" extrusionOk="0">
                <a:moveTo>
                  <a:pt x="0" y="77172"/>
                </a:moveTo>
                <a:lnTo>
                  <a:pt x="11883" y="23767"/>
                </a:lnTo>
                <a:lnTo>
                  <a:pt x="60000" y="0"/>
                </a:lnTo>
                <a:lnTo>
                  <a:pt x="108116" y="23767"/>
                </a:lnTo>
                <a:lnTo>
                  <a:pt x="120000" y="77172"/>
                </a:lnTo>
                <a:lnTo>
                  <a:pt x="86702" y="120000"/>
                </a:lnTo>
                <a:lnTo>
                  <a:pt x="33297" y="120000"/>
                </a:lnTo>
                <a:lnTo>
                  <a:pt x="0" y="77172"/>
                </a:lnTo>
                <a:close/>
              </a:path>
            </a:pathLst>
          </a:custGeom>
          <a:solidFill>
            <a:srgbClr val="0070C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66" name="Shape 766"/>
          <p:cNvSpPr txBox="1"/>
          <p:nvPr/>
        </p:nvSpPr>
        <p:spPr>
          <a:xfrm>
            <a:off x="244475" y="401637"/>
            <a:ext cx="1076400" cy="5237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800" b="1" i="0" u="none">
                <a:solidFill>
                  <a:schemeClr val="lt1"/>
                </a:solidFill>
                <a:latin typeface="Arial"/>
                <a:ea typeface="Arial"/>
                <a:cs typeface="Arial"/>
                <a:sym typeface="Arial"/>
              </a:rPr>
              <a:t>U1</a:t>
            </a:r>
          </a:p>
        </p:txBody>
      </p:sp>
      <p:sp>
        <p:nvSpPr>
          <p:cNvPr id="767" name="Shape 767"/>
          <p:cNvSpPr txBox="1"/>
          <p:nvPr/>
        </p:nvSpPr>
        <p:spPr>
          <a:xfrm>
            <a:off x="2359025" y="314325"/>
            <a:ext cx="5314800" cy="523800"/>
          </a:xfrm>
          <a:prstGeom prst="rect">
            <a:avLst/>
          </a:prstGeom>
          <a:solidFill>
            <a:srgbClr val="0070C0"/>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800" b="1" i="0" u="none">
                <a:solidFill>
                  <a:schemeClr val="lt1"/>
                </a:solidFill>
                <a:latin typeface="Arial"/>
                <a:ea typeface="Arial"/>
                <a:cs typeface="Arial"/>
                <a:sym typeface="Arial"/>
              </a:rPr>
              <a:t>Administration</a:t>
            </a:r>
          </a:p>
        </p:txBody>
      </p:sp>
      <p:sp>
        <p:nvSpPr>
          <p:cNvPr id="768" name="Shape 768"/>
          <p:cNvSpPr txBox="1"/>
          <p:nvPr/>
        </p:nvSpPr>
        <p:spPr>
          <a:xfrm>
            <a:off x="2524125" y="1382712"/>
            <a:ext cx="49848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800" b="0" i="0" u="none">
                <a:solidFill>
                  <a:srgbClr val="215968"/>
                </a:solidFill>
                <a:latin typeface="Calibri"/>
                <a:ea typeface="Calibri"/>
                <a:cs typeface="Calibri"/>
                <a:sym typeface="Calibri"/>
              </a:rPr>
              <a:t>Risque chute de plain-pied</a:t>
            </a:r>
          </a:p>
        </p:txBody>
      </p:sp>
      <p:sp>
        <p:nvSpPr>
          <p:cNvPr id="769" name="Shape 769"/>
          <p:cNvSpPr txBox="1"/>
          <p:nvPr/>
        </p:nvSpPr>
        <p:spPr>
          <a:xfrm>
            <a:off x="2524125" y="1955800"/>
            <a:ext cx="4984800" cy="528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800" b="0" i="0" u="none">
                <a:solidFill>
                  <a:srgbClr val="215968"/>
                </a:solidFill>
                <a:latin typeface="Calibri"/>
                <a:ea typeface="Calibri"/>
                <a:cs typeface="Calibri"/>
                <a:sym typeface="Calibri"/>
              </a:rPr>
              <a:t>Risque routier</a:t>
            </a:r>
          </a:p>
        </p:txBody>
      </p:sp>
      <p:sp>
        <p:nvSpPr>
          <p:cNvPr id="770" name="Shape 770"/>
          <p:cNvSpPr txBox="1"/>
          <p:nvPr/>
        </p:nvSpPr>
        <p:spPr>
          <a:xfrm>
            <a:off x="2524125" y="2533650"/>
            <a:ext cx="4984800" cy="528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800" b="0" i="0" u="none">
                <a:solidFill>
                  <a:srgbClr val="215968"/>
                </a:solidFill>
                <a:latin typeface="Calibri"/>
                <a:ea typeface="Calibri"/>
                <a:cs typeface="Calibri"/>
                <a:sym typeface="Calibri"/>
              </a:rPr>
              <a:t>Activité physique</a:t>
            </a:r>
          </a:p>
        </p:txBody>
      </p:sp>
      <p:sp>
        <p:nvSpPr>
          <p:cNvPr id="771" name="Shape 771"/>
          <p:cNvSpPr txBox="1"/>
          <p:nvPr/>
        </p:nvSpPr>
        <p:spPr>
          <a:xfrm>
            <a:off x="2057400" y="3111500"/>
            <a:ext cx="5918100" cy="528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800" b="0" i="0" u="none">
                <a:solidFill>
                  <a:srgbClr val="215968"/>
                </a:solidFill>
                <a:latin typeface="Calibri"/>
                <a:ea typeface="Calibri"/>
                <a:cs typeface="Calibri"/>
                <a:sym typeface="Calibri"/>
              </a:rPr>
              <a:t>Electricité</a:t>
            </a:r>
          </a:p>
        </p:txBody>
      </p:sp>
      <p:sp>
        <p:nvSpPr>
          <p:cNvPr id="772" name="Shape 772"/>
          <p:cNvSpPr txBox="1"/>
          <p:nvPr/>
        </p:nvSpPr>
        <p:spPr>
          <a:xfrm>
            <a:off x="2057400" y="3689350"/>
            <a:ext cx="5918100" cy="528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800" b="0" i="0" u="none">
                <a:solidFill>
                  <a:srgbClr val="215968"/>
                </a:solidFill>
                <a:latin typeface="Calibri"/>
                <a:ea typeface="Calibri"/>
                <a:cs typeface="Calibri"/>
                <a:sym typeface="Calibri"/>
              </a:rPr>
              <a:t>Eclairage</a:t>
            </a:r>
          </a:p>
        </p:txBody>
      </p:sp>
      <p:sp>
        <p:nvSpPr>
          <p:cNvPr id="773" name="Shape 773"/>
          <p:cNvSpPr txBox="1"/>
          <p:nvPr/>
        </p:nvSpPr>
        <p:spPr>
          <a:xfrm>
            <a:off x="2057400" y="4267200"/>
            <a:ext cx="5918100" cy="528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800" b="0" i="0" u="none">
                <a:solidFill>
                  <a:srgbClr val="215968"/>
                </a:solidFill>
                <a:latin typeface="Calibri"/>
                <a:ea typeface="Calibri"/>
                <a:cs typeface="Calibri"/>
                <a:sym typeface="Calibri"/>
              </a:rPr>
              <a:t>Psychosociaux</a:t>
            </a:r>
          </a:p>
        </p:txBody>
      </p:sp>
      <p:sp>
        <p:nvSpPr>
          <p:cNvPr id="774" name="Shape 774"/>
          <p:cNvSpPr txBox="1"/>
          <p:nvPr/>
        </p:nvSpPr>
        <p:spPr>
          <a:xfrm>
            <a:off x="2057400" y="4845050"/>
            <a:ext cx="5918100" cy="528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800" b="0" i="0" u="none">
                <a:solidFill>
                  <a:srgbClr val="215968"/>
                </a:solidFill>
                <a:latin typeface="Calibri"/>
                <a:ea typeface="Calibri"/>
                <a:cs typeface="Calibri"/>
                <a:sym typeface="Calibri"/>
              </a:rPr>
              <a:t>Manque d’hygiène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Shape 779"/>
          <p:cNvPicPr preferRelativeResize="0"/>
          <p:nvPr/>
        </p:nvPicPr>
        <p:blipFill rotWithShape="1">
          <a:blip r:embed="rId3">
            <a:alphaModFix/>
          </a:blip>
          <a:srcRect/>
          <a:stretch/>
        </p:blipFill>
        <p:spPr>
          <a:xfrm>
            <a:off x="0" y="4999037"/>
            <a:ext cx="1039800" cy="1481100"/>
          </a:xfrm>
          <a:prstGeom prst="rect">
            <a:avLst/>
          </a:prstGeom>
          <a:noFill/>
          <a:ln>
            <a:noFill/>
          </a:ln>
        </p:spPr>
      </p:pic>
      <p:grpSp>
        <p:nvGrpSpPr>
          <p:cNvPr id="780" name="Shape 780"/>
          <p:cNvGrpSpPr/>
          <p:nvPr/>
        </p:nvGrpSpPr>
        <p:grpSpPr>
          <a:xfrm>
            <a:off x="-152400" y="-79375"/>
            <a:ext cx="6046800" cy="762000"/>
            <a:chOff x="-152400" y="-79375"/>
            <a:chExt cx="6046800" cy="762000"/>
          </a:xfrm>
        </p:grpSpPr>
        <p:pic>
          <p:nvPicPr>
            <p:cNvPr id="781" name="Shape 781"/>
            <p:cNvPicPr preferRelativeResize="0"/>
            <p:nvPr/>
          </p:nvPicPr>
          <p:blipFill rotWithShape="1">
            <a:blip r:embed="rId4">
              <a:alphaModFix/>
            </a:blip>
            <a:srcRect/>
            <a:stretch/>
          </p:blipFill>
          <p:spPr>
            <a:xfrm>
              <a:off x="-152400" y="-79375"/>
              <a:ext cx="6046800" cy="762000"/>
            </a:xfrm>
            <a:prstGeom prst="rect">
              <a:avLst/>
            </a:prstGeom>
            <a:noFill/>
            <a:ln>
              <a:noFill/>
            </a:ln>
          </p:spPr>
        </p:pic>
        <p:sp>
          <p:nvSpPr>
            <p:cNvPr id="782" name="Shape 782"/>
            <p:cNvSpPr txBox="1"/>
            <p:nvPr/>
          </p:nvSpPr>
          <p:spPr>
            <a:xfrm>
              <a:off x="0" y="0"/>
              <a:ext cx="58341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RISQUES DE CHUTE DE PLAIN-PIED</a:t>
              </a:r>
            </a:p>
          </p:txBody>
        </p:sp>
      </p:grpSp>
      <p:sp>
        <p:nvSpPr>
          <p:cNvPr id="783" name="Shape 783"/>
          <p:cNvSpPr txBox="1"/>
          <p:nvPr/>
        </p:nvSpPr>
        <p:spPr>
          <a:xfrm>
            <a:off x="246061" y="627061"/>
            <a:ext cx="6078599" cy="9159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0066"/>
              </a:buClr>
              <a:buSzPct val="25000"/>
              <a:buFont typeface="Arial"/>
              <a:buNone/>
            </a:pPr>
            <a:r>
              <a:rPr lang="fr-FR" sz="1800" b="0" i="0" u="none">
                <a:solidFill>
                  <a:srgbClr val="000066"/>
                </a:solidFill>
                <a:latin typeface="Arial"/>
                <a:ea typeface="Arial"/>
                <a:cs typeface="Arial"/>
                <a:sym typeface="Arial"/>
              </a:rPr>
              <a:t>Ce sont des risques d'accident qui résultent du contact brutal d'une personne avec le sol ou avec un objet au cours de la chute (appareil, meuble, machine).</a:t>
            </a:r>
          </a:p>
        </p:txBody>
      </p:sp>
      <p:pic>
        <p:nvPicPr>
          <p:cNvPr id="784" name="Shape 784" descr="Chute plain pied"/>
          <p:cNvPicPr preferRelativeResize="0"/>
          <p:nvPr/>
        </p:nvPicPr>
        <p:blipFill rotWithShape="1">
          <a:blip r:embed="rId5">
            <a:alphaModFix/>
          </a:blip>
          <a:srcRect/>
          <a:stretch/>
        </p:blipFill>
        <p:spPr>
          <a:xfrm>
            <a:off x="6846886" y="388936"/>
            <a:ext cx="1808100" cy="2574900"/>
          </a:xfrm>
          <a:prstGeom prst="rect">
            <a:avLst/>
          </a:prstGeom>
          <a:noFill/>
          <a:ln>
            <a:noFill/>
          </a:ln>
        </p:spPr>
      </p:pic>
      <p:sp>
        <p:nvSpPr>
          <p:cNvPr id="785" name="Shape 785"/>
          <p:cNvSpPr txBox="1"/>
          <p:nvPr/>
        </p:nvSpPr>
        <p:spPr>
          <a:xfrm>
            <a:off x="246062" y="2341562"/>
            <a:ext cx="8323200" cy="646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800" b="1" i="0" u="none">
                <a:solidFill>
                  <a:srgbClr val="000066"/>
                </a:solidFill>
                <a:latin typeface="Arial"/>
                <a:ea typeface="Arial"/>
                <a:cs typeface="Arial"/>
                <a:sym typeface="Arial"/>
              </a:rPr>
              <a:t>Sol inégal ou défectueux (</a:t>
            </a:r>
            <a:r>
              <a:rPr lang="fr-FR" sz="1800" b="0" i="0" u="none">
                <a:solidFill>
                  <a:srgbClr val="000066"/>
                </a:solidFill>
                <a:latin typeface="Arial"/>
                <a:ea typeface="Arial"/>
                <a:cs typeface="Arial"/>
                <a:sym typeface="Arial"/>
              </a:rPr>
              <a:t>Petite marche, estrade, rupture de pente, revêtement dégradé, aspérités, trous, dalle descellée…)</a:t>
            </a:r>
          </a:p>
        </p:txBody>
      </p:sp>
      <p:sp>
        <p:nvSpPr>
          <p:cNvPr id="786" name="Shape 786"/>
          <p:cNvSpPr txBox="1"/>
          <p:nvPr/>
        </p:nvSpPr>
        <p:spPr>
          <a:xfrm>
            <a:off x="246061" y="1620837"/>
            <a:ext cx="6356399" cy="6414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800" b="1" i="0" u="none">
                <a:solidFill>
                  <a:srgbClr val="000066"/>
                </a:solidFill>
                <a:latin typeface="Arial"/>
                <a:ea typeface="Arial"/>
                <a:cs typeface="Arial"/>
                <a:sym typeface="Arial"/>
              </a:rPr>
              <a:t>Sol glissant  </a:t>
            </a:r>
            <a:r>
              <a:rPr lang="fr-FR" sz="1800" b="0" i="0" u="none">
                <a:solidFill>
                  <a:srgbClr val="000066"/>
                </a:solidFill>
                <a:latin typeface="Arial"/>
                <a:ea typeface="Arial"/>
                <a:cs typeface="Arial"/>
                <a:sym typeface="Arial"/>
              </a:rPr>
              <a:t>(Produits répandus (eau, huile, gazole, détritus…)</a:t>
            </a:r>
          </a:p>
        </p:txBody>
      </p:sp>
      <p:sp>
        <p:nvSpPr>
          <p:cNvPr id="787" name="Shape 787"/>
          <p:cNvSpPr txBox="1"/>
          <p:nvPr/>
        </p:nvSpPr>
        <p:spPr>
          <a:xfrm>
            <a:off x="246062" y="3067050"/>
            <a:ext cx="7670700" cy="366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800" b="1" i="0" u="none">
                <a:solidFill>
                  <a:srgbClr val="000066"/>
                </a:solidFill>
                <a:latin typeface="Arial"/>
                <a:ea typeface="Arial"/>
                <a:cs typeface="Arial"/>
                <a:sym typeface="Arial"/>
              </a:rPr>
              <a:t>Désordre (</a:t>
            </a:r>
            <a:r>
              <a:rPr lang="fr-FR" sz="1800" b="0" i="0" u="none">
                <a:solidFill>
                  <a:srgbClr val="000066"/>
                </a:solidFill>
                <a:latin typeface="Arial"/>
                <a:ea typeface="Arial"/>
                <a:cs typeface="Arial"/>
                <a:sym typeface="Arial"/>
              </a:rPr>
              <a:t>passage encombré, outils, câbles électriques) </a:t>
            </a:r>
          </a:p>
        </p:txBody>
      </p:sp>
      <p:sp>
        <p:nvSpPr>
          <p:cNvPr id="788" name="Shape 788"/>
          <p:cNvSpPr txBox="1"/>
          <p:nvPr/>
        </p:nvSpPr>
        <p:spPr>
          <a:xfrm>
            <a:off x="1300162" y="4651375"/>
            <a:ext cx="5478599" cy="36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1800" b="1" i="0" u="none">
                <a:solidFill>
                  <a:srgbClr val="006600"/>
                </a:solidFill>
                <a:latin typeface="Arial"/>
                <a:ea typeface="Arial"/>
                <a:cs typeface="Arial"/>
                <a:sym typeface="Arial"/>
              </a:rPr>
              <a:t>- Maintenir les passages dégagés de tout objet</a:t>
            </a:r>
          </a:p>
        </p:txBody>
      </p:sp>
      <p:sp>
        <p:nvSpPr>
          <p:cNvPr id="789" name="Shape 789"/>
          <p:cNvSpPr txBox="1"/>
          <p:nvPr/>
        </p:nvSpPr>
        <p:spPr>
          <a:xfrm>
            <a:off x="1300162" y="5037137"/>
            <a:ext cx="7207200" cy="366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1800" b="1" i="0" u="none">
                <a:solidFill>
                  <a:srgbClr val="006600"/>
                </a:solidFill>
                <a:latin typeface="Arial"/>
                <a:ea typeface="Arial"/>
                <a:cs typeface="Arial"/>
                <a:sym typeface="Arial"/>
              </a:rPr>
              <a:t>- Ranger la zone de travail en fin de tâche</a:t>
            </a:r>
          </a:p>
        </p:txBody>
      </p:sp>
      <p:sp>
        <p:nvSpPr>
          <p:cNvPr id="790" name="Shape 790"/>
          <p:cNvSpPr txBox="1"/>
          <p:nvPr/>
        </p:nvSpPr>
        <p:spPr>
          <a:xfrm>
            <a:off x="1300162" y="5437187"/>
            <a:ext cx="7197600" cy="366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1800" b="1" i="0" u="none">
                <a:solidFill>
                  <a:srgbClr val="006600"/>
                </a:solidFill>
                <a:latin typeface="Arial"/>
                <a:ea typeface="Arial"/>
                <a:cs typeface="Arial"/>
                <a:sym typeface="Arial"/>
              </a:rPr>
              <a:t>- Absorber immédiatement les déversements</a:t>
            </a:r>
          </a:p>
        </p:txBody>
      </p:sp>
      <p:pic>
        <p:nvPicPr>
          <p:cNvPr id="791" name="Shape 791"/>
          <p:cNvPicPr preferRelativeResize="0"/>
          <p:nvPr/>
        </p:nvPicPr>
        <p:blipFill rotWithShape="1">
          <a:blip r:embed="rId6">
            <a:alphaModFix/>
          </a:blip>
          <a:srcRect/>
          <a:stretch/>
        </p:blipFill>
        <p:spPr>
          <a:xfrm>
            <a:off x="6999286" y="3789362"/>
            <a:ext cx="1468500" cy="1960500"/>
          </a:xfrm>
          <a:prstGeom prst="rect">
            <a:avLst/>
          </a:prstGeom>
          <a:noFill/>
          <a:ln>
            <a:noFill/>
          </a:ln>
        </p:spPr>
      </p:pic>
      <p:sp>
        <p:nvSpPr>
          <p:cNvPr id="792" name="Shape 792"/>
          <p:cNvSpPr txBox="1"/>
          <p:nvPr/>
        </p:nvSpPr>
        <p:spPr>
          <a:xfrm>
            <a:off x="1300162" y="5889625"/>
            <a:ext cx="7108800" cy="366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1800" b="1" i="0" u="none">
                <a:solidFill>
                  <a:srgbClr val="006600"/>
                </a:solidFill>
                <a:latin typeface="Arial"/>
                <a:ea typeface="Arial"/>
                <a:cs typeface="Arial"/>
                <a:sym typeface="Arial"/>
              </a:rPr>
              <a:t>- Signaler le risque existant : rupture de pente ou sol glissant</a:t>
            </a:r>
          </a:p>
        </p:txBody>
      </p:sp>
      <p:grpSp>
        <p:nvGrpSpPr>
          <p:cNvPr id="793" name="Shape 793"/>
          <p:cNvGrpSpPr/>
          <p:nvPr/>
        </p:nvGrpSpPr>
        <p:grpSpPr>
          <a:xfrm>
            <a:off x="1231900" y="3895725"/>
            <a:ext cx="2333700" cy="762000"/>
            <a:chOff x="1231900" y="3895725"/>
            <a:chExt cx="2333700" cy="762000"/>
          </a:xfrm>
        </p:grpSpPr>
        <p:pic>
          <p:nvPicPr>
            <p:cNvPr id="794" name="Shape 794"/>
            <p:cNvPicPr preferRelativeResize="0"/>
            <p:nvPr/>
          </p:nvPicPr>
          <p:blipFill rotWithShape="1">
            <a:blip r:embed="rId7">
              <a:alphaModFix/>
            </a:blip>
            <a:srcRect/>
            <a:stretch/>
          </p:blipFill>
          <p:spPr>
            <a:xfrm>
              <a:off x="1231900" y="3895725"/>
              <a:ext cx="2333700" cy="762000"/>
            </a:xfrm>
            <a:prstGeom prst="rect">
              <a:avLst/>
            </a:prstGeom>
            <a:noFill/>
            <a:ln>
              <a:noFill/>
            </a:ln>
          </p:spPr>
        </p:pic>
        <p:sp>
          <p:nvSpPr>
            <p:cNvPr id="795" name="Shape 795"/>
            <p:cNvSpPr txBox="1"/>
            <p:nvPr/>
          </p:nvSpPr>
          <p:spPr>
            <a:xfrm>
              <a:off x="1384300" y="3975100"/>
              <a:ext cx="21177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400" b="0" i="0" u="none">
                  <a:solidFill>
                    <a:srgbClr val="006600"/>
                  </a:solidFill>
                  <a:latin typeface="Calibri"/>
                  <a:ea typeface="Calibri"/>
                  <a:cs typeface="Calibri"/>
                  <a:sym typeface="Calibri"/>
                </a:rPr>
                <a:t>PREVENIR</a:t>
              </a:r>
            </a:p>
          </p:txBody>
        </p:sp>
      </p:grpSp>
      <p:sp>
        <p:nvSpPr>
          <p:cNvPr id="796" name="Shape 796"/>
          <p:cNvSpPr txBox="1"/>
          <p:nvPr/>
        </p:nvSpPr>
        <p:spPr>
          <a:xfrm>
            <a:off x="246061" y="3513137"/>
            <a:ext cx="4173600" cy="3684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800" b="1" i="0" u="none">
                <a:solidFill>
                  <a:srgbClr val="000066"/>
                </a:solidFill>
                <a:latin typeface="Arial"/>
                <a:ea typeface="Arial"/>
                <a:cs typeface="Arial"/>
                <a:sym typeface="Arial"/>
              </a:rPr>
              <a:t>Escaliers glissants</a:t>
            </a:r>
            <a:r>
              <a:rPr lang="fr-FR" sz="1800" b="0" i="0" u="none">
                <a:solidFill>
                  <a:srgbClr val="000066"/>
                </a:solidFill>
                <a:latin typeface="Arial"/>
                <a:ea typeface="Arial"/>
                <a:cs typeface="Arial"/>
                <a:sym typeface="Arial"/>
              </a:rPr>
              <a:t> ou non conformes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Effect transition="in" filter="fade">
                                      <p:cBhvr>
                                        <p:cTn id="7" dur="500"/>
                                        <p:tgtEl>
                                          <p:spTgt spid="7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5"/>
                                        </p:tgtEl>
                                        <p:attrNameLst>
                                          <p:attrName>style.visibility</p:attrName>
                                        </p:attrNameLst>
                                      </p:cBhvr>
                                      <p:to>
                                        <p:strVal val="visible"/>
                                      </p:to>
                                    </p:set>
                                    <p:animEffect transition="in" filter="fade">
                                      <p:cBhvr>
                                        <p:cTn id="12" dur="500"/>
                                        <p:tgtEl>
                                          <p:spTgt spid="7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7"/>
                                        </p:tgtEl>
                                        <p:attrNameLst>
                                          <p:attrName>style.visibility</p:attrName>
                                        </p:attrNameLst>
                                      </p:cBhvr>
                                      <p:to>
                                        <p:strVal val="visible"/>
                                      </p:to>
                                    </p:set>
                                    <p:animEffect transition="in" filter="fade">
                                      <p:cBhvr>
                                        <p:cTn id="17" dur="500"/>
                                        <p:tgtEl>
                                          <p:spTgt spid="7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6"/>
                                        </p:tgtEl>
                                        <p:attrNameLst>
                                          <p:attrName>style.visibility</p:attrName>
                                        </p:attrNameLst>
                                      </p:cBhvr>
                                      <p:to>
                                        <p:strVal val="visible"/>
                                      </p:to>
                                    </p:set>
                                    <p:animEffect transition="in" filter="fade">
                                      <p:cBhvr>
                                        <p:cTn id="22" dur="500"/>
                                        <p:tgtEl>
                                          <p:spTgt spid="7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8"/>
                                        </p:tgtEl>
                                        <p:attrNameLst>
                                          <p:attrName>style.visibility</p:attrName>
                                        </p:attrNameLst>
                                      </p:cBhvr>
                                      <p:to>
                                        <p:strVal val="visible"/>
                                      </p:to>
                                    </p:set>
                                    <p:animEffect transition="in" filter="fade">
                                      <p:cBhvr>
                                        <p:cTn id="27" dur="500"/>
                                        <p:tgtEl>
                                          <p:spTgt spid="7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9"/>
                                        </p:tgtEl>
                                        <p:attrNameLst>
                                          <p:attrName>style.visibility</p:attrName>
                                        </p:attrNameLst>
                                      </p:cBhvr>
                                      <p:to>
                                        <p:strVal val="visible"/>
                                      </p:to>
                                    </p:set>
                                    <p:animEffect transition="in" filter="fade">
                                      <p:cBhvr>
                                        <p:cTn id="32" dur="500"/>
                                        <p:tgtEl>
                                          <p:spTgt spid="7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90"/>
                                        </p:tgtEl>
                                        <p:attrNameLst>
                                          <p:attrName>style.visibility</p:attrName>
                                        </p:attrNameLst>
                                      </p:cBhvr>
                                      <p:to>
                                        <p:strVal val="visible"/>
                                      </p:to>
                                    </p:set>
                                    <p:animEffect transition="in" filter="fade">
                                      <p:cBhvr>
                                        <p:cTn id="37" dur="500"/>
                                        <p:tgtEl>
                                          <p:spTgt spid="790"/>
                                        </p:tgtEl>
                                      </p:cBhvr>
                                    </p:animEffect>
                                  </p:childTnLst>
                                </p:cTn>
                              </p:par>
                              <p:par>
                                <p:cTn id="38" presetID="10" presetClass="entr" presetSubtype="0" fill="hold" nodeType="withEffect">
                                  <p:stCondLst>
                                    <p:cond delay="0"/>
                                  </p:stCondLst>
                                  <p:childTnLst>
                                    <p:set>
                                      <p:cBhvr>
                                        <p:cTn id="39" dur="1" fill="hold">
                                          <p:stCondLst>
                                            <p:cond delay="0"/>
                                          </p:stCondLst>
                                        </p:cTn>
                                        <p:tgtEl>
                                          <p:spTgt spid="791"/>
                                        </p:tgtEl>
                                        <p:attrNameLst>
                                          <p:attrName>style.visibility</p:attrName>
                                        </p:attrNameLst>
                                      </p:cBhvr>
                                      <p:to>
                                        <p:strVal val="visible"/>
                                      </p:to>
                                    </p:set>
                                    <p:animEffect transition="in" filter="fade">
                                      <p:cBhvr>
                                        <p:cTn id="40" dur="500"/>
                                        <p:tgtEl>
                                          <p:spTgt spid="79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92"/>
                                        </p:tgtEl>
                                        <p:attrNameLst>
                                          <p:attrName>style.visibility</p:attrName>
                                        </p:attrNameLst>
                                      </p:cBhvr>
                                      <p:to>
                                        <p:strVal val="visible"/>
                                      </p:to>
                                    </p:set>
                                    <p:animEffect transition="in" filter="fade">
                                      <p:cBhvr>
                                        <p:cTn id="45" dur="500"/>
                                        <p:tgtEl>
                                          <p:spTgt spid="792"/>
                                        </p:tgtEl>
                                      </p:cBhvr>
                                    </p:animEffect>
                                  </p:childTnLst>
                                </p:cTn>
                              </p:par>
                              <p:par>
                                <p:cTn id="46" presetID="10" presetClass="entr" presetSubtype="0" fill="hold" nodeType="withEffect">
                                  <p:stCondLst>
                                    <p:cond delay="0"/>
                                  </p:stCondLst>
                                  <p:childTnLst>
                                    <p:set>
                                      <p:cBhvr>
                                        <p:cTn id="47" dur="1" fill="hold">
                                          <p:stCondLst>
                                            <p:cond delay="0"/>
                                          </p:stCondLst>
                                        </p:cTn>
                                        <p:tgtEl>
                                          <p:spTgt spid="779"/>
                                        </p:tgtEl>
                                        <p:attrNameLst>
                                          <p:attrName>style.visibility</p:attrName>
                                        </p:attrNameLst>
                                      </p:cBhvr>
                                      <p:to>
                                        <p:strVal val="visible"/>
                                      </p:to>
                                    </p:set>
                                    <p:animEffect transition="in" filter="fade">
                                      <p:cBhvr>
                                        <p:cTn id="48" dur="500"/>
                                        <p:tgtEl>
                                          <p:spTgt spid="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grpSp>
        <p:nvGrpSpPr>
          <p:cNvPr id="801" name="Shape 801"/>
          <p:cNvGrpSpPr/>
          <p:nvPr/>
        </p:nvGrpSpPr>
        <p:grpSpPr>
          <a:xfrm>
            <a:off x="3041650" y="158750"/>
            <a:ext cx="3163800" cy="762000"/>
            <a:chOff x="3041650" y="158750"/>
            <a:chExt cx="3163800" cy="762000"/>
          </a:xfrm>
        </p:grpSpPr>
        <p:pic>
          <p:nvPicPr>
            <p:cNvPr id="802" name="Shape 802"/>
            <p:cNvPicPr preferRelativeResize="0"/>
            <p:nvPr/>
          </p:nvPicPr>
          <p:blipFill rotWithShape="1">
            <a:blip r:embed="rId3">
              <a:alphaModFix/>
            </a:blip>
            <a:srcRect/>
            <a:stretch/>
          </p:blipFill>
          <p:spPr>
            <a:xfrm>
              <a:off x="3041650" y="158750"/>
              <a:ext cx="3163800" cy="762000"/>
            </a:xfrm>
            <a:prstGeom prst="rect">
              <a:avLst/>
            </a:prstGeom>
            <a:noFill/>
            <a:ln>
              <a:noFill/>
            </a:ln>
          </p:spPr>
        </p:pic>
        <p:sp>
          <p:nvSpPr>
            <p:cNvPr id="803" name="Shape 803"/>
            <p:cNvSpPr txBox="1"/>
            <p:nvPr/>
          </p:nvSpPr>
          <p:spPr>
            <a:xfrm>
              <a:off x="3194050" y="236537"/>
              <a:ext cx="2952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RISQUE ROUTIER</a:t>
              </a:r>
            </a:p>
          </p:txBody>
        </p:sp>
      </p:grpSp>
      <p:sp>
        <p:nvSpPr>
          <p:cNvPr id="804" name="Shape 804"/>
          <p:cNvSpPr txBox="1"/>
          <p:nvPr/>
        </p:nvSpPr>
        <p:spPr>
          <a:xfrm>
            <a:off x="1103312" y="871536"/>
            <a:ext cx="6972300" cy="9159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C'est un risque d'accident de circulation lié au déplacement d'un salarié réalisant une mission pour le compte de son entreprise ou d’un trajet entre le domicile et l’entreprise..</a:t>
            </a:r>
          </a:p>
        </p:txBody>
      </p:sp>
      <p:sp>
        <p:nvSpPr>
          <p:cNvPr id="805" name="Shape 805"/>
          <p:cNvSpPr txBox="1"/>
          <p:nvPr/>
        </p:nvSpPr>
        <p:spPr>
          <a:xfrm>
            <a:off x="244475" y="1890712"/>
            <a:ext cx="6375300" cy="9159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1" i="0" u="none">
                <a:solidFill>
                  <a:schemeClr val="accent2"/>
                </a:solidFill>
                <a:latin typeface="Arial"/>
                <a:ea typeface="Arial"/>
                <a:cs typeface="Arial"/>
                <a:sym typeface="Arial"/>
              </a:rPr>
              <a:t>Contraintes liées à l'organisation : </a:t>
            </a:r>
            <a:r>
              <a:rPr lang="fr-FR" sz="1800" b="0" i="0" u="none">
                <a:solidFill>
                  <a:schemeClr val="accent2"/>
                </a:solidFill>
                <a:latin typeface="Arial"/>
                <a:ea typeface="Arial"/>
                <a:cs typeface="Arial"/>
                <a:sym typeface="Arial"/>
              </a:rPr>
              <a:t>Changement fréquent de lieux de travail, pression par le temps, distance et temps de conduite, absence d'accompagnateur...</a:t>
            </a:r>
          </a:p>
        </p:txBody>
      </p:sp>
      <p:pic>
        <p:nvPicPr>
          <p:cNvPr id="806" name="Shape 806" descr="voiture_accidentee"/>
          <p:cNvPicPr preferRelativeResize="0"/>
          <p:nvPr/>
        </p:nvPicPr>
        <p:blipFill rotWithShape="1">
          <a:blip r:embed="rId4">
            <a:alphaModFix/>
          </a:blip>
          <a:srcRect/>
          <a:stretch/>
        </p:blipFill>
        <p:spPr>
          <a:xfrm>
            <a:off x="7019925" y="1649412"/>
            <a:ext cx="2020800" cy="1520700"/>
          </a:xfrm>
          <a:prstGeom prst="rect">
            <a:avLst/>
          </a:prstGeom>
          <a:noFill/>
          <a:ln>
            <a:noFill/>
          </a:ln>
        </p:spPr>
      </p:pic>
      <p:sp>
        <p:nvSpPr>
          <p:cNvPr id="807" name="Shape 807"/>
          <p:cNvSpPr txBox="1"/>
          <p:nvPr/>
        </p:nvSpPr>
        <p:spPr>
          <a:xfrm>
            <a:off x="760411" y="4678362"/>
            <a:ext cx="1569900" cy="36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Chargements</a:t>
            </a:r>
          </a:p>
        </p:txBody>
      </p:sp>
      <p:sp>
        <p:nvSpPr>
          <p:cNvPr id="808" name="Shape 808"/>
          <p:cNvSpPr txBox="1"/>
          <p:nvPr/>
        </p:nvSpPr>
        <p:spPr>
          <a:xfrm>
            <a:off x="1504950" y="5364162"/>
            <a:ext cx="6357900" cy="9159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1" i="0" u="none">
                <a:solidFill>
                  <a:schemeClr val="accent2"/>
                </a:solidFill>
                <a:latin typeface="Arial"/>
                <a:ea typeface="Arial"/>
                <a:cs typeface="Arial"/>
                <a:sym typeface="Arial"/>
              </a:rPr>
              <a:t>Contraintes liées aux communication : </a:t>
            </a:r>
            <a:r>
              <a:rPr lang="fr-FR" sz="1800" b="0" i="0" u="none">
                <a:solidFill>
                  <a:schemeClr val="accent2"/>
                </a:solidFill>
                <a:latin typeface="Arial"/>
                <a:ea typeface="Arial"/>
                <a:cs typeface="Arial"/>
                <a:sym typeface="Arial"/>
              </a:rPr>
              <a:t>téléphone portable, radio CB, activité durant la conduite (lecture de carte, changement de CD audio, allumage de cigarettes ...)</a:t>
            </a:r>
          </a:p>
        </p:txBody>
      </p:sp>
      <p:pic>
        <p:nvPicPr>
          <p:cNvPr id="809" name="Shape 809" descr="addiction1"/>
          <p:cNvPicPr preferRelativeResize="0"/>
          <p:nvPr/>
        </p:nvPicPr>
        <p:blipFill rotWithShape="1">
          <a:blip r:embed="rId5">
            <a:alphaModFix/>
          </a:blip>
          <a:srcRect/>
          <a:stretch/>
        </p:blipFill>
        <p:spPr>
          <a:xfrm>
            <a:off x="5567362" y="3455987"/>
            <a:ext cx="1509599" cy="1085700"/>
          </a:xfrm>
          <a:prstGeom prst="rect">
            <a:avLst/>
          </a:prstGeom>
          <a:noFill/>
          <a:ln>
            <a:noFill/>
          </a:ln>
        </p:spPr>
      </p:pic>
      <p:pic>
        <p:nvPicPr>
          <p:cNvPr id="810" name="Shape 810" descr="joint_cannabis_3"/>
          <p:cNvPicPr preferRelativeResize="0"/>
          <p:nvPr/>
        </p:nvPicPr>
        <p:blipFill rotWithShape="1">
          <a:blip r:embed="rId6">
            <a:alphaModFix/>
          </a:blip>
          <a:srcRect/>
          <a:stretch/>
        </p:blipFill>
        <p:spPr>
          <a:xfrm>
            <a:off x="7221536" y="3424237"/>
            <a:ext cx="1533600" cy="1114500"/>
          </a:xfrm>
          <a:prstGeom prst="rect">
            <a:avLst/>
          </a:prstGeom>
          <a:noFill/>
          <a:ln>
            <a:noFill/>
          </a:ln>
        </p:spPr>
      </p:pic>
      <p:pic>
        <p:nvPicPr>
          <p:cNvPr id="811" name="Shape 811"/>
          <p:cNvPicPr preferRelativeResize="0"/>
          <p:nvPr/>
        </p:nvPicPr>
        <p:blipFill rotWithShape="1">
          <a:blip r:embed="rId7">
            <a:alphaModFix/>
          </a:blip>
          <a:srcRect/>
          <a:stretch/>
        </p:blipFill>
        <p:spPr>
          <a:xfrm>
            <a:off x="674686" y="2959100"/>
            <a:ext cx="1628700" cy="1639800"/>
          </a:xfrm>
          <a:prstGeom prst="rect">
            <a:avLst/>
          </a:prstGeom>
          <a:noFill/>
          <a:ln>
            <a:noFill/>
          </a:ln>
        </p:spPr>
      </p:pic>
      <p:sp>
        <p:nvSpPr>
          <p:cNvPr id="812" name="Shape 812"/>
          <p:cNvSpPr txBox="1"/>
          <p:nvPr/>
        </p:nvSpPr>
        <p:spPr>
          <a:xfrm>
            <a:off x="6161086" y="4603750"/>
            <a:ext cx="1903499" cy="646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Alcool, drogues,</a:t>
            </a:r>
          </a:p>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fatigue</a:t>
            </a:r>
          </a:p>
        </p:txBody>
      </p:sp>
      <p:sp>
        <p:nvSpPr>
          <p:cNvPr id="813" name="Shape 813"/>
          <p:cNvSpPr txBox="1"/>
          <p:nvPr/>
        </p:nvSpPr>
        <p:spPr>
          <a:xfrm>
            <a:off x="3244850" y="4694237"/>
            <a:ext cx="2101800" cy="366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Etat des véhicules </a:t>
            </a:r>
          </a:p>
        </p:txBody>
      </p:sp>
      <p:pic>
        <p:nvPicPr>
          <p:cNvPr id="814" name="Shape 814" descr="pneu-eclate"/>
          <p:cNvPicPr preferRelativeResize="0"/>
          <p:nvPr/>
        </p:nvPicPr>
        <p:blipFill rotWithShape="1">
          <a:blip r:embed="rId8">
            <a:alphaModFix/>
          </a:blip>
          <a:srcRect/>
          <a:stretch/>
        </p:blipFill>
        <p:spPr>
          <a:xfrm>
            <a:off x="3392487" y="3249611"/>
            <a:ext cx="1817700" cy="1363799"/>
          </a:xfrm>
          <a:prstGeom prst="rect">
            <a:avLst/>
          </a:prstGeom>
          <a:noFill/>
          <a:ln>
            <a:noFill/>
          </a:ln>
        </p:spPr>
      </p:pic>
      <p:sp>
        <p:nvSpPr>
          <p:cNvPr id="815" name="Shape 815"/>
          <p:cNvSpPr txBox="1"/>
          <p:nvPr/>
        </p:nvSpPr>
        <p:spPr>
          <a:xfrm>
            <a:off x="2520950" y="2832100"/>
            <a:ext cx="4362600" cy="36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1" i="0" u="none">
                <a:solidFill>
                  <a:schemeClr val="accent2"/>
                </a:solidFill>
                <a:latin typeface="Arial"/>
                <a:ea typeface="Arial"/>
                <a:cs typeface="Arial"/>
                <a:sym typeface="Arial"/>
              </a:rPr>
              <a:t>C’est aussi la conséquences 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5"/>
                                        </p:tgtEl>
                                        <p:attrNameLst>
                                          <p:attrName>style.visibility</p:attrName>
                                        </p:attrNameLst>
                                      </p:cBhvr>
                                      <p:to>
                                        <p:strVal val="visible"/>
                                      </p:to>
                                    </p:set>
                                    <p:anim calcmode="lin" valueType="num">
                                      <p:cBhvr additive="base">
                                        <p:cTn id="7" dur="500"/>
                                        <p:tgtEl>
                                          <p:spTgt spid="80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07"/>
                                        </p:tgtEl>
                                        <p:attrNameLst>
                                          <p:attrName>style.visibility</p:attrName>
                                        </p:attrNameLst>
                                      </p:cBhvr>
                                      <p:to>
                                        <p:strVal val="visible"/>
                                      </p:to>
                                    </p:set>
                                    <p:anim calcmode="lin" valueType="num">
                                      <p:cBhvr additive="base">
                                        <p:cTn id="12" dur="500"/>
                                        <p:tgtEl>
                                          <p:spTgt spid="807"/>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1"/>
                                        </p:tgtEl>
                                        <p:attrNameLst>
                                          <p:attrName>style.visibility</p:attrName>
                                        </p:attrNameLst>
                                      </p:cBhvr>
                                      <p:to>
                                        <p:strVal val="visible"/>
                                      </p:to>
                                    </p:set>
                                    <p:anim calcmode="lin" valueType="num">
                                      <p:cBhvr additive="base">
                                        <p:cTn id="15" dur="500"/>
                                        <p:tgtEl>
                                          <p:spTgt spid="81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15"/>
                                        </p:tgtEl>
                                        <p:attrNameLst>
                                          <p:attrName>style.visibility</p:attrName>
                                        </p:attrNameLst>
                                      </p:cBhvr>
                                      <p:to>
                                        <p:strVal val="visible"/>
                                      </p:to>
                                    </p:set>
                                    <p:anim calcmode="lin" valueType="num">
                                      <p:cBhvr additive="base">
                                        <p:cTn id="18" dur="500"/>
                                        <p:tgtEl>
                                          <p:spTgt spid="8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2"/>
                                        </p:tgtEl>
                                        <p:attrNameLst>
                                          <p:attrName>style.visibility</p:attrName>
                                        </p:attrNameLst>
                                      </p:cBhvr>
                                      <p:to>
                                        <p:strVal val="visible"/>
                                      </p:to>
                                    </p:set>
                                    <p:anim calcmode="lin" valueType="num">
                                      <p:cBhvr additive="base">
                                        <p:cTn id="23" dur="500"/>
                                        <p:tgtEl>
                                          <p:spTgt spid="812"/>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09"/>
                                        </p:tgtEl>
                                        <p:attrNameLst>
                                          <p:attrName>style.visibility</p:attrName>
                                        </p:attrNameLst>
                                      </p:cBhvr>
                                      <p:to>
                                        <p:strVal val="visible"/>
                                      </p:to>
                                    </p:set>
                                    <p:anim calcmode="lin" valueType="num">
                                      <p:cBhvr additive="base">
                                        <p:cTn id="26" dur="500"/>
                                        <p:tgtEl>
                                          <p:spTgt spid="809"/>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0"/>
                                        </p:tgtEl>
                                        <p:attrNameLst>
                                          <p:attrName>style.visibility</p:attrName>
                                        </p:attrNameLst>
                                      </p:cBhvr>
                                      <p:to>
                                        <p:strVal val="visible"/>
                                      </p:to>
                                    </p:set>
                                    <p:anim calcmode="lin" valueType="num">
                                      <p:cBhvr additive="base">
                                        <p:cTn id="29" dur="500"/>
                                        <p:tgtEl>
                                          <p:spTgt spid="8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13"/>
                                        </p:tgtEl>
                                        <p:attrNameLst>
                                          <p:attrName>style.visibility</p:attrName>
                                        </p:attrNameLst>
                                      </p:cBhvr>
                                      <p:to>
                                        <p:strVal val="visible"/>
                                      </p:to>
                                    </p:set>
                                    <p:anim calcmode="lin" valueType="num">
                                      <p:cBhvr additive="base">
                                        <p:cTn id="34" dur="500"/>
                                        <p:tgtEl>
                                          <p:spTgt spid="813"/>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14"/>
                                        </p:tgtEl>
                                        <p:attrNameLst>
                                          <p:attrName>style.visibility</p:attrName>
                                        </p:attrNameLst>
                                      </p:cBhvr>
                                      <p:to>
                                        <p:strVal val="visible"/>
                                      </p:to>
                                    </p:set>
                                    <p:anim calcmode="lin" valueType="num">
                                      <p:cBhvr additive="base">
                                        <p:cTn id="37" dur="500"/>
                                        <p:tgtEl>
                                          <p:spTgt spid="8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08"/>
                                        </p:tgtEl>
                                        <p:attrNameLst>
                                          <p:attrName>style.visibility</p:attrName>
                                        </p:attrNameLst>
                                      </p:cBhvr>
                                      <p:to>
                                        <p:strVal val="visible"/>
                                      </p:to>
                                    </p:set>
                                    <p:anim calcmode="lin" valueType="num">
                                      <p:cBhvr additive="base">
                                        <p:cTn id="42" dur="500"/>
                                        <p:tgtEl>
                                          <p:spTgt spid="8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Shape 820"/>
          <p:cNvGrpSpPr/>
          <p:nvPr/>
        </p:nvGrpSpPr>
        <p:grpSpPr>
          <a:xfrm>
            <a:off x="1444625" y="-85725"/>
            <a:ext cx="5662500" cy="866700"/>
            <a:chOff x="1444625" y="-85725"/>
            <a:chExt cx="5662500" cy="866700"/>
          </a:xfrm>
        </p:grpSpPr>
        <p:pic>
          <p:nvPicPr>
            <p:cNvPr id="821" name="Shape 821"/>
            <p:cNvPicPr preferRelativeResize="0"/>
            <p:nvPr/>
          </p:nvPicPr>
          <p:blipFill rotWithShape="1">
            <a:blip r:embed="rId3">
              <a:alphaModFix/>
            </a:blip>
            <a:srcRect/>
            <a:stretch/>
          </p:blipFill>
          <p:spPr>
            <a:xfrm>
              <a:off x="1444625" y="-85725"/>
              <a:ext cx="5662500" cy="866700"/>
            </a:xfrm>
            <a:prstGeom prst="rect">
              <a:avLst/>
            </a:prstGeom>
            <a:noFill/>
            <a:ln>
              <a:noFill/>
            </a:ln>
          </p:spPr>
        </p:pic>
        <p:sp>
          <p:nvSpPr>
            <p:cNvPr id="822" name="Shape 822"/>
            <p:cNvSpPr txBox="1"/>
            <p:nvPr/>
          </p:nvSpPr>
          <p:spPr>
            <a:xfrm>
              <a:off x="1624012" y="0"/>
              <a:ext cx="5422799"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800" b="0" i="0" u="none">
                  <a:solidFill>
                    <a:srgbClr val="006600"/>
                  </a:solidFill>
                  <a:latin typeface="Calibri"/>
                  <a:ea typeface="Calibri"/>
                  <a:cs typeface="Calibri"/>
                  <a:sym typeface="Calibri"/>
                </a:rPr>
                <a:t>Prévenir le risque routier</a:t>
              </a:r>
            </a:p>
          </p:txBody>
        </p:sp>
      </p:grpSp>
      <p:cxnSp>
        <p:nvCxnSpPr>
          <p:cNvPr id="823" name="Shape 823"/>
          <p:cNvCxnSpPr/>
          <p:nvPr/>
        </p:nvCxnSpPr>
        <p:spPr>
          <a:xfrm>
            <a:off x="611187" y="1052512"/>
            <a:ext cx="0" cy="5218200"/>
          </a:xfrm>
          <a:prstGeom prst="straightConnector1">
            <a:avLst/>
          </a:prstGeom>
          <a:noFill/>
          <a:ln w="25400" cap="flat" cmpd="sng">
            <a:solidFill>
              <a:srgbClr val="008000"/>
            </a:solidFill>
            <a:prstDash val="solid"/>
            <a:miter/>
            <a:headEnd type="none" w="med" len="med"/>
            <a:tailEnd type="none" w="med" len="med"/>
          </a:ln>
        </p:spPr>
      </p:cxnSp>
      <p:grpSp>
        <p:nvGrpSpPr>
          <p:cNvPr id="824" name="Shape 824"/>
          <p:cNvGrpSpPr/>
          <p:nvPr/>
        </p:nvGrpSpPr>
        <p:grpSpPr>
          <a:xfrm>
            <a:off x="381000" y="1038225"/>
            <a:ext cx="7546911" cy="1095311"/>
            <a:chOff x="381000" y="1038225"/>
            <a:chExt cx="7546911" cy="1095311"/>
          </a:xfrm>
        </p:grpSpPr>
        <p:grpSp>
          <p:nvGrpSpPr>
            <p:cNvPr id="825" name="Shape 825"/>
            <p:cNvGrpSpPr/>
            <p:nvPr/>
          </p:nvGrpSpPr>
          <p:grpSpPr>
            <a:xfrm>
              <a:off x="755650" y="1052512"/>
              <a:ext cx="7172261" cy="1081024"/>
              <a:chOff x="755650" y="1052512"/>
              <a:chExt cx="7172261" cy="1081024"/>
            </a:xfrm>
          </p:grpSpPr>
          <p:sp>
            <p:nvSpPr>
              <p:cNvPr id="826" name="Shape 826"/>
              <p:cNvSpPr txBox="1"/>
              <p:nvPr/>
            </p:nvSpPr>
            <p:spPr>
              <a:xfrm>
                <a:off x="755650" y="1052512"/>
                <a:ext cx="3600600" cy="366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8000"/>
                  </a:buClr>
                  <a:buSzPct val="25000"/>
                  <a:buFont typeface="Arial"/>
                  <a:buNone/>
                </a:pPr>
                <a:r>
                  <a:rPr lang="fr-FR" sz="1800" b="1" i="0" u="none">
                    <a:solidFill>
                      <a:srgbClr val="008000"/>
                    </a:solidFill>
                    <a:latin typeface="Arial"/>
                    <a:ea typeface="Arial"/>
                    <a:cs typeface="Arial"/>
                    <a:sym typeface="Arial"/>
                  </a:rPr>
                  <a:t>Organiser les déplacements</a:t>
                </a:r>
              </a:p>
            </p:txBody>
          </p:sp>
          <p:sp>
            <p:nvSpPr>
              <p:cNvPr id="827" name="Shape 827"/>
              <p:cNvSpPr txBox="1"/>
              <p:nvPr/>
            </p:nvSpPr>
            <p:spPr>
              <a:xfrm>
                <a:off x="900112" y="1430337"/>
                <a:ext cx="7027800" cy="703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100000"/>
                  <a:buFont typeface="Noto Sans Symbols"/>
                  <a:buChar char="→"/>
                </a:pPr>
                <a:r>
                  <a:rPr lang="fr-FR" sz="1600" b="0" i="0" u="none">
                    <a:solidFill>
                      <a:schemeClr val="dk1"/>
                    </a:solidFill>
                    <a:latin typeface="Arial"/>
                    <a:ea typeface="Arial"/>
                    <a:cs typeface="Arial"/>
                    <a:sym typeface="Arial"/>
                  </a:rPr>
                  <a:t> Prise des rendez-vous</a:t>
                </a:r>
              </a:p>
              <a:p>
                <a:pPr marL="0" marR="0" lvl="0" indent="0" algn="l" rtl="0">
                  <a:lnSpc>
                    <a:spcPct val="100000"/>
                  </a:lnSpc>
                  <a:spcBef>
                    <a:spcPts val="800"/>
                  </a:spcBef>
                  <a:spcAft>
                    <a:spcPts val="0"/>
                  </a:spcAft>
                  <a:buClr>
                    <a:schemeClr val="dk1"/>
                  </a:buClr>
                  <a:buSzPct val="100000"/>
                  <a:buFont typeface="Noto Sans Symbols"/>
                  <a:buChar char="→"/>
                </a:pPr>
                <a:r>
                  <a:rPr lang="fr-FR" sz="1600" b="0" i="0" u="none">
                    <a:solidFill>
                      <a:schemeClr val="dk1"/>
                    </a:solidFill>
                    <a:latin typeface="Arial"/>
                    <a:ea typeface="Arial"/>
                    <a:cs typeface="Arial"/>
                    <a:sym typeface="Arial"/>
                  </a:rPr>
                  <a:t> Planning des livraisons </a:t>
                </a:r>
              </a:p>
            </p:txBody>
          </p:sp>
        </p:grpSp>
        <p:sp>
          <p:nvSpPr>
            <p:cNvPr id="828" name="Shape 828"/>
            <p:cNvSpPr txBox="1"/>
            <p:nvPr/>
          </p:nvSpPr>
          <p:spPr>
            <a:xfrm>
              <a:off x="381000" y="1038225"/>
              <a:ext cx="503100" cy="426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6600"/>
                </a:buClr>
                <a:buSzPct val="25000"/>
                <a:buFont typeface="Arial"/>
                <a:buNone/>
              </a:pPr>
              <a:r>
                <a:rPr lang="fr-FR" sz="2200" b="0" i="0" u="none">
                  <a:solidFill>
                    <a:srgbClr val="FF6600"/>
                  </a:solidFill>
                  <a:latin typeface="Arial"/>
                  <a:ea typeface="Arial"/>
                  <a:cs typeface="Arial"/>
                  <a:sym typeface="Arial"/>
                </a:rPr>
                <a:t>◆</a:t>
              </a:r>
            </a:p>
          </p:txBody>
        </p:sp>
      </p:grpSp>
      <p:grpSp>
        <p:nvGrpSpPr>
          <p:cNvPr id="829" name="Shape 829"/>
          <p:cNvGrpSpPr/>
          <p:nvPr/>
        </p:nvGrpSpPr>
        <p:grpSpPr>
          <a:xfrm>
            <a:off x="381000" y="2409825"/>
            <a:ext cx="7546911" cy="1451100"/>
            <a:chOff x="381000" y="2409825"/>
            <a:chExt cx="7546911" cy="1451100"/>
          </a:xfrm>
        </p:grpSpPr>
        <p:grpSp>
          <p:nvGrpSpPr>
            <p:cNvPr id="830" name="Shape 830"/>
            <p:cNvGrpSpPr/>
            <p:nvPr/>
          </p:nvGrpSpPr>
          <p:grpSpPr>
            <a:xfrm>
              <a:off x="755650" y="2430461"/>
              <a:ext cx="7172261" cy="1430463"/>
              <a:chOff x="755650" y="2420936"/>
              <a:chExt cx="7172261" cy="1430463"/>
            </a:xfrm>
          </p:grpSpPr>
          <p:sp>
            <p:nvSpPr>
              <p:cNvPr id="831" name="Shape 831"/>
              <p:cNvSpPr txBox="1"/>
              <p:nvPr/>
            </p:nvSpPr>
            <p:spPr>
              <a:xfrm>
                <a:off x="755650" y="2420937"/>
                <a:ext cx="3600600" cy="366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8000"/>
                  </a:buClr>
                  <a:buSzPct val="25000"/>
                  <a:buFont typeface="Arial"/>
                  <a:buNone/>
                </a:pPr>
                <a:r>
                  <a:rPr lang="fr-FR" sz="1800" b="1" i="0" u="none">
                    <a:solidFill>
                      <a:srgbClr val="008000"/>
                    </a:solidFill>
                    <a:latin typeface="Arial"/>
                    <a:ea typeface="Arial"/>
                    <a:cs typeface="Arial"/>
                    <a:sym typeface="Arial"/>
                  </a:rPr>
                  <a:t>Gérer le parc véhicules</a:t>
                </a:r>
              </a:p>
            </p:txBody>
          </p:sp>
          <p:sp>
            <p:nvSpPr>
              <p:cNvPr id="832" name="Shape 832"/>
              <p:cNvSpPr txBox="1"/>
              <p:nvPr/>
            </p:nvSpPr>
            <p:spPr>
              <a:xfrm>
                <a:off x="900112" y="2781300"/>
                <a:ext cx="7027800" cy="1070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100000"/>
                  <a:buFont typeface="Noto Sans Symbols"/>
                  <a:buChar char="→"/>
                </a:pPr>
                <a:r>
                  <a:rPr lang="fr-FR" sz="1600" b="0" i="0" u="none">
                    <a:solidFill>
                      <a:schemeClr val="dk1"/>
                    </a:solidFill>
                    <a:latin typeface="Arial"/>
                    <a:ea typeface="Arial"/>
                    <a:cs typeface="Arial"/>
                    <a:sym typeface="Arial"/>
                  </a:rPr>
                  <a:t> Choix du véhicule utilisé</a:t>
                </a:r>
              </a:p>
              <a:p>
                <a:pPr marL="0" marR="0" lvl="0" indent="0" algn="l" rtl="0">
                  <a:lnSpc>
                    <a:spcPct val="100000"/>
                  </a:lnSpc>
                  <a:spcBef>
                    <a:spcPts val="800"/>
                  </a:spcBef>
                  <a:spcAft>
                    <a:spcPts val="0"/>
                  </a:spcAft>
                  <a:buClr>
                    <a:schemeClr val="dk1"/>
                  </a:buClr>
                  <a:buSzPct val="100000"/>
                  <a:buFont typeface="Noto Sans Symbols"/>
                  <a:buChar char="→"/>
                </a:pPr>
                <a:r>
                  <a:rPr lang="fr-FR" sz="1600" b="0" i="0" u="none">
                    <a:solidFill>
                      <a:schemeClr val="dk1"/>
                    </a:solidFill>
                    <a:latin typeface="Arial"/>
                    <a:ea typeface="Arial"/>
                    <a:cs typeface="Arial"/>
                    <a:sym typeface="Arial"/>
                  </a:rPr>
                  <a:t> Les équipements de sécurité</a:t>
                </a:r>
              </a:p>
              <a:p>
                <a:pPr marL="0" marR="0" lvl="0" indent="0" algn="l" rtl="0">
                  <a:lnSpc>
                    <a:spcPct val="100000"/>
                  </a:lnSpc>
                  <a:spcBef>
                    <a:spcPts val="800"/>
                  </a:spcBef>
                  <a:spcAft>
                    <a:spcPts val="0"/>
                  </a:spcAft>
                  <a:buClr>
                    <a:schemeClr val="dk1"/>
                  </a:buClr>
                  <a:buSzPct val="100000"/>
                  <a:buFont typeface="Noto Sans Symbols"/>
                  <a:buChar char="→"/>
                </a:pPr>
                <a:r>
                  <a:rPr lang="fr-FR" sz="1600" b="0" i="0" u="none">
                    <a:solidFill>
                      <a:schemeClr val="dk1"/>
                    </a:solidFill>
                    <a:latin typeface="Arial"/>
                    <a:ea typeface="Arial"/>
                    <a:cs typeface="Arial"/>
                    <a:sym typeface="Arial"/>
                  </a:rPr>
                  <a:t> Maintenance et entretien</a:t>
                </a:r>
              </a:p>
            </p:txBody>
          </p:sp>
        </p:grpSp>
        <p:sp>
          <p:nvSpPr>
            <p:cNvPr id="833" name="Shape 833"/>
            <p:cNvSpPr txBox="1"/>
            <p:nvPr/>
          </p:nvSpPr>
          <p:spPr>
            <a:xfrm>
              <a:off x="381000" y="2409825"/>
              <a:ext cx="503100" cy="426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6600"/>
                </a:buClr>
                <a:buSzPct val="25000"/>
                <a:buFont typeface="Arial"/>
                <a:buNone/>
              </a:pPr>
              <a:r>
                <a:rPr lang="fr-FR" sz="2200" b="0" i="0" u="none">
                  <a:solidFill>
                    <a:srgbClr val="FF6600"/>
                  </a:solidFill>
                  <a:latin typeface="Arial"/>
                  <a:ea typeface="Arial"/>
                  <a:cs typeface="Arial"/>
                  <a:sym typeface="Arial"/>
                </a:rPr>
                <a:t>◆</a:t>
              </a:r>
            </a:p>
          </p:txBody>
        </p:sp>
      </p:grpSp>
      <p:grpSp>
        <p:nvGrpSpPr>
          <p:cNvPr id="834" name="Shape 834"/>
          <p:cNvGrpSpPr/>
          <p:nvPr/>
        </p:nvGrpSpPr>
        <p:grpSpPr>
          <a:xfrm>
            <a:off x="379412" y="4146550"/>
            <a:ext cx="7548500" cy="1082612"/>
            <a:chOff x="379412" y="4146550"/>
            <a:chExt cx="7548500" cy="1082612"/>
          </a:xfrm>
        </p:grpSpPr>
        <p:grpSp>
          <p:nvGrpSpPr>
            <p:cNvPr id="835" name="Shape 835"/>
            <p:cNvGrpSpPr/>
            <p:nvPr/>
          </p:nvGrpSpPr>
          <p:grpSpPr>
            <a:xfrm>
              <a:off x="755650" y="4159250"/>
              <a:ext cx="7172261" cy="1069912"/>
              <a:chOff x="755650" y="4214812"/>
              <a:chExt cx="7172261" cy="1069912"/>
            </a:xfrm>
          </p:grpSpPr>
          <p:sp>
            <p:nvSpPr>
              <p:cNvPr id="836" name="Shape 836"/>
              <p:cNvSpPr txBox="1"/>
              <p:nvPr/>
            </p:nvSpPr>
            <p:spPr>
              <a:xfrm>
                <a:off x="755650" y="4214812"/>
                <a:ext cx="3600600" cy="366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8000"/>
                  </a:buClr>
                  <a:buSzPct val="25000"/>
                  <a:buFont typeface="Arial"/>
                  <a:buNone/>
                </a:pPr>
                <a:r>
                  <a:rPr lang="fr-FR" sz="1800" b="1" i="0" u="none">
                    <a:solidFill>
                      <a:srgbClr val="008000"/>
                    </a:solidFill>
                    <a:latin typeface="Arial"/>
                    <a:ea typeface="Arial"/>
                    <a:cs typeface="Arial"/>
                    <a:sym typeface="Arial"/>
                  </a:rPr>
                  <a:t>Les compétences des salariés</a:t>
                </a:r>
              </a:p>
            </p:txBody>
          </p:sp>
          <p:sp>
            <p:nvSpPr>
              <p:cNvPr id="837" name="Shape 837"/>
              <p:cNvSpPr txBox="1"/>
              <p:nvPr/>
            </p:nvSpPr>
            <p:spPr>
              <a:xfrm>
                <a:off x="900112" y="4581525"/>
                <a:ext cx="7027800" cy="703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100000"/>
                  <a:buFont typeface="Noto Sans Symbols"/>
                  <a:buChar char="→"/>
                </a:pPr>
                <a:r>
                  <a:rPr lang="fr-FR" sz="1600" b="0" i="0" u="none">
                    <a:solidFill>
                      <a:schemeClr val="dk1"/>
                    </a:solidFill>
                    <a:latin typeface="Arial"/>
                    <a:ea typeface="Arial"/>
                    <a:cs typeface="Arial"/>
                    <a:sym typeface="Arial"/>
                  </a:rPr>
                  <a:t> Plans de formation</a:t>
                </a:r>
              </a:p>
              <a:p>
                <a:pPr marL="0" marR="0" lvl="0" indent="0" algn="l" rtl="0">
                  <a:lnSpc>
                    <a:spcPct val="100000"/>
                  </a:lnSpc>
                  <a:spcBef>
                    <a:spcPts val="800"/>
                  </a:spcBef>
                  <a:spcAft>
                    <a:spcPts val="0"/>
                  </a:spcAft>
                  <a:buClr>
                    <a:schemeClr val="dk1"/>
                  </a:buClr>
                  <a:buSzPct val="100000"/>
                  <a:buFont typeface="Noto Sans Symbols"/>
                  <a:buChar char="→"/>
                </a:pPr>
                <a:r>
                  <a:rPr lang="fr-FR" sz="1600" b="0" i="0" u="none">
                    <a:solidFill>
                      <a:schemeClr val="dk1"/>
                    </a:solidFill>
                    <a:latin typeface="Arial"/>
                    <a:ea typeface="Arial"/>
                    <a:cs typeface="Arial"/>
                    <a:sym typeface="Arial"/>
                  </a:rPr>
                  <a:t> Stages de sensibilisation</a:t>
                </a:r>
              </a:p>
            </p:txBody>
          </p:sp>
        </p:grpSp>
        <p:sp>
          <p:nvSpPr>
            <p:cNvPr id="838" name="Shape 838"/>
            <p:cNvSpPr txBox="1"/>
            <p:nvPr/>
          </p:nvSpPr>
          <p:spPr>
            <a:xfrm>
              <a:off x="379412" y="4146550"/>
              <a:ext cx="503099" cy="426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6600"/>
                </a:buClr>
                <a:buSzPct val="25000"/>
                <a:buFont typeface="Arial"/>
                <a:buNone/>
              </a:pPr>
              <a:r>
                <a:rPr lang="fr-FR" sz="2200" b="0" i="0" u="none">
                  <a:solidFill>
                    <a:srgbClr val="FF6600"/>
                  </a:solidFill>
                  <a:latin typeface="Arial"/>
                  <a:ea typeface="Arial"/>
                  <a:cs typeface="Arial"/>
                  <a:sym typeface="Arial"/>
                </a:rPr>
                <a:t>◆</a:t>
              </a:r>
            </a:p>
          </p:txBody>
        </p:sp>
      </p:grpSp>
      <p:grpSp>
        <p:nvGrpSpPr>
          <p:cNvPr id="839" name="Shape 839"/>
          <p:cNvGrpSpPr/>
          <p:nvPr/>
        </p:nvGrpSpPr>
        <p:grpSpPr>
          <a:xfrm>
            <a:off x="379412" y="5507037"/>
            <a:ext cx="7548500" cy="730300"/>
            <a:chOff x="379412" y="5507037"/>
            <a:chExt cx="7548500" cy="730300"/>
          </a:xfrm>
        </p:grpSpPr>
        <p:grpSp>
          <p:nvGrpSpPr>
            <p:cNvPr id="840" name="Shape 840"/>
            <p:cNvGrpSpPr/>
            <p:nvPr/>
          </p:nvGrpSpPr>
          <p:grpSpPr>
            <a:xfrm>
              <a:off x="755650" y="5527675"/>
              <a:ext cx="7172261" cy="709662"/>
              <a:chOff x="755650" y="5527675"/>
              <a:chExt cx="7172261" cy="709662"/>
            </a:xfrm>
          </p:grpSpPr>
          <p:sp>
            <p:nvSpPr>
              <p:cNvPr id="841" name="Shape 841"/>
              <p:cNvSpPr txBox="1"/>
              <p:nvPr/>
            </p:nvSpPr>
            <p:spPr>
              <a:xfrm>
                <a:off x="755650" y="5527675"/>
                <a:ext cx="4608600" cy="366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8000"/>
                  </a:buClr>
                  <a:buSzPct val="25000"/>
                  <a:buFont typeface="Arial"/>
                  <a:buNone/>
                </a:pPr>
                <a:r>
                  <a:rPr lang="fr-FR" sz="1800" b="1" i="0" u="none">
                    <a:solidFill>
                      <a:srgbClr val="008000"/>
                    </a:solidFill>
                    <a:latin typeface="Arial"/>
                    <a:ea typeface="Arial"/>
                    <a:cs typeface="Arial"/>
                    <a:sym typeface="Arial"/>
                  </a:rPr>
                  <a:t>Les pratiques de communication</a:t>
                </a:r>
              </a:p>
            </p:txBody>
          </p:sp>
          <p:sp>
            <p:nvSpPr>
              <p:cNvPr id="842" name="Shape 842"/>
              <p:cNvSpPr txBox="1"/>
              <p:nvPr/>
            </p:nvSpPr>
            <p:spPr>
              <a:xfrm>
                <a:off x="900112" y="5900737"/>
                <a:ext cx="7027800" cy="336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100000"/>
                  <a:buFont typeface="Noto Sans Symbols"/>
                  <a:buChar char="→"/>
                </a:pPr>
                <a:r>
                  <a:rPr lang="fr-FR" sz="1600" b="0" i="0" u="none">
                    <a:solidFill>
                      <a:schemeClr val="dk1"/>
                    </a:solidFill>
                    <a:latin typeface="Arial"/>
                    <a:ea typeface="Arial"/>
                    <a:cs typeface="Arial"/>
                    <a:sym typeface="Arial"/>
                  </a:rPr>
                  <a:t> Protocole de communication sécurisé</a:t>
                </a:r>
              </a:p>
            </p:txBody>
          </p:sp>
        </p:grpSp>
        <p:sp>
          <p:nvSpPr>
            <p:cNvPr id="843" name="Shape 843"/>
            <p:cNvSpPr txBox="1"/>
            <p:nvPr/>
          </p:nvSpPr>
          <p:spPr>
            <a:xfrm>
              <a:off x="379412" y="5507037"/>
              <a:ext cx="503099" cy="426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6600"/>
                </a:buClr>
                <a:buSzPct val="25000"/>
                <a:buFont typeface="Arial"/>
                <a:buNone/>
              </a:pPr>
              <a:r>
                <a:rPr lang="fr-FR" sz="2200" b="0" i="0" u="none">
                  <a:solidFill>
                    <a:srgbClr val="FF6600"/>
                  </a:solidFill>
                  <a:latin typeface="Arial"/>
                  <a:ea typeface="Arial"/>
                  <a:cs typeface="Arial"/>
                  <a:sym typeface="Arial"/>
                </a:rPr>
                <a:t>◆</a:t>
              </a:r>
            </a:p>
          </p:txBody>
        </p:sp>
      </p:grpSp>
      <p:pic>
        <p:nvPicPr>
          <p:cNvPr id="844" name="Shape 844" descr="ANd9GcRTD05VsFCMfHfNjy-nKruvqkJnBauvoQrNeB02yq_I5aQn_IIK"/>
          <p:cNvPicPr preferRelativeResize="0"/>
          <p:nvPr/>
        </p:nvPicPr>
        <p:blipFill rotWithShape="1">
          <a:blip r:embed="rId4">
            <a:alphaModFix/>
          </a:blip>
          <a:srcRect/>
          <a:stretch/>
        </p:blipFill>
        <p:spPr>
          <a:xfrm>
            <a:off x="4140200" y="1020762"/>
            <a:ext cx="3095700" cy="1471500"/>
          </a:xfrm>
          <a:prstGeom prst="rect">
            <a:avLst/>
          </a:prstGeom>
          <a:noFill/>
          <a:ln>
            <a:noFill/>
          </a:ln>
        </p:spPr>
      </p:pic>
      <p:pic>
        <p:nvPicPr>
          <p:cNvPr id="845" name="Shape 845"/>
          <p:cNvPicPr preferRelativeResize="0"/>
          <p:nvPr/>
        </p:nvPicPr>
        <p:blipFill rotWithShape="1">
          <a:blip r:embed="rId5">
            <a:alphaModFix/>
          </a:blip>
          <a:srcRect/>
          <a:stretch/>
        </p:blipFill>
        <p:spPr>
          <a:xfrm rot="960036">
            <a:off x="7451731" y="1268407"/>
            <a:ext cx="1454030" cy="1090739"/>
          </a:xfrm>
          <a:prstGeom prst="rect">
            <a:avLst/>
          </a:prstGeom>
          <a:noFill/>
          <a:ln>
            <a:noFill/>
          </a:ln>
        </p:spPr>
      </p:pic>
      <p:pic>
        <p:nvPicPr>
          <p:cNvPr id="846" name="Shape 846"/>
          <p:cNvPicPr preferRelativeResize="0"/>
          <p:nvPr/>
        </p:nvPicPr>
        <p:blipFill rotWithShape="1">
          <a:blip r:embed="rId6">
            <a:alphaModFix/>
          </a:blip>
          <a:srcRect/>
          <a:stretch/>
        </p:blipFill>
        <p:spPr>
          <a:xfrm>
            <a:off x="4427537" y="2708275"/>
            <a:ext cx="1724100" cy="1290600"/>
          </a:xfrm>
          <a:prstGeom prst="rect">
            <a:avLst/>
          </a:prstGeom>
          <a:noFill/>
          <a:ln>
            <a:noFill/>
          </a:ln>
        </p:spPr>
      </p:pic>
      <p:pic>
        <p:nvPicPr>
          <p:cNvPr id="847" name="Shape 847"/>
          <p:cNvPicPr preferRelativeResize="0"/>
          <p:nvPr/>
        </p:nvPicPr>
        <p:blipFill rotWithShape="1">
          <a:blip r:embed="rId7">
            <a:alphaModFix/>
          </a:blip>
          <a:srcRect/>
          <a:stretch/>
        </p:blipFill>
        <p:spPr>
          <a:xfrm>
            <a:off x="6735761" y="2763836"/>
            <a:ext cx="1652700" cy="1169999"/>
          </a:xfrm>
          <a:prstGeom prst="rect">
            <a:avLst/>
          </a:prstGeom>
          <a:noFill/>
          <a:ln>
            <a:noFill/>
          </a:ln>
        </p:spPr>
      </p:pic>
      <p:pic>
        <p:nvPicPr>
          <p:cNvPr id="848" name="Shape 848"/>
          <p:cNvPicPr preferRelativeResize="0"/>
          <p:nvPr/>
        </p:nvPicPr>
        <p:blipFill rotWithShape="1">
          <a:blip r:embed="rId8">
            <a:alphaModFix/>
          </a:blip>
          <a:srcRect/>
          <a:stretch/>
        </p:blipFill>
        <p:spPr>
          <a:xfrm rot="-959759">
            <a:off x="6530948" y="4332330"/>
            <a:ext cx="700003" cy="700003"/>
          </a:xfrm>
          <a:prstGeom prst="rect">
            <a:avLst/>
          </a:prstGeom>
          <a:noFill/>
          <a:ln>
            <a:noFill/>
          </a:ln>
        </p:spPr>
      </p:pic>
      <p:pic>
        <p:nvPicPr>
          <p:cNvPr id="849" name="Shape 849"/>
          <p:cNvPicPr preferRelativeResize="0"/>
          <p:nvPr/>
        </p:nvPicPr>
        <p:blipFill rotWithShape="1">
          <a:blip r:embed="rId9">
            <a:alphaModFix/>
          </a:blip>
          <a:srcRect/>
          <a:stretch/>
        </p:blipFill>
        <p:spPr>
          <a:xfrm>
            <a:off x="5241925" y="5334000"/>
            <a:ext cx="1235100" cy="1219200"/>
          </a:xfrm>
          <a:prstGeom prst="rect">
            <a:avLst/>
          </a:prstGeom>
          <a:noFill/>
          <a:ln>
            <a:noFill/>
          </a:ln>
        </p:spPr>
      </p:pic>
      <p:pic>
        <p:nvPicPr>
          <p:cNvPr id="850" name="Shape 850" descr="Formation1.jpg"/>
          <p:cNvPicPr preferRelativeResize="0"/>
          <p:nvPr/>
        </p:nvPicPr>
        <p:blipFill rotWithShape="1">
          <a:blip r:embed="rId10">
            <a:alphaModFix/>
          </a:blip>
          <a:srcRect/>
          <a:stretch/>
        </p:blipFill>
        <p:spPr>
          <a:xfrm>
            <a:off x="4800600" y="4240212"/>
            <a:ext cx="1347900" cy="908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6"/>
                                        </p:tgtEl>
                                        <p:attrNameLst>
                                          <p:attrName>style.visibility</p:attrName>
                                        </p:attrNameLst>
                                      </p:cBhvr>
                                      <p:to>
                                        <p:strVal val="visible"/>
                                      </p:to>
                                    </p:set>
                                    <p:animEffect transition="in" filter="fade">
                                      <p:cBhvr>
                                        <p:cTn id="7" dur="500"/>
                                        <p:tgtEl>
                                          <p:spTgt spid="8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7"/>
                                        </p:tgtEl>
                                        <p:attrNameLst>
                                          <p:attrName>style.visibility</p:attrName>
                                        </p:attrNameLst>
                                      </p:cBhvr>
                                      <p:to>
                                        <p:strVal val="visible"/>
                                      </p:to>
                                    </p:set>
                                    <p:animEffect transition="in" filter="fade">
                                      <p:cBhvr>
                                        <p:cTn id="11" dur="500"/>
                                        <p:tgtEl>
                                          <p:spTgt spid="8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50"/>
                                        </p:tgtEl>
                                        <p:attrNameLst>
                                          <p:attrName>style.visibility</p:attrName>
                                        </p:attrNameLst>
                                      </p:cBhvr>
                                      <p:to>
                                        <p:strVal val="visible"/>
                                      </p:to>
                                    </p:set>
                                    <p:animEffect transition="in" filter="fade">
                                      <p:cBhvr>
                                        <p:cTn id="16" dur="500"/>
                                        <p:tgtEl>
                                          <p:spTgt spid="85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48"/>
                                        </p:tgtEl>
                                        <p:attrNameLst>
                                          <p:attrName>style.visibility</p:attrName>
                                        </p:attrNameLst>
                                      </p:cBhvr>
                                      <p:to>
                                        <p:strVal val="visible"/>
                                      </p:to>
                                    </p:set>
                                    <p:animEffect transition="in" filter="fade">
                                      <p:cBhvr>
                                        <p:cTn id="20" dur="500"/>
                                        <p:tgtEl>
                                          <p:spTgt spid="8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49"/>
                                        </p:tgtEl>
                                        <p:attrNameLst>
                                          <p:attrName>style.visibility</p:attrName>
                                        </p:attrNameLst>
                                      </p:cBhvr>
                                      <p:to>
                                        <p:strVal val="visible"/>
                                      </p:to>
                                    </p:set>
                                    <p:animEffect transition="in" filter="fade">
                                      <p:cBhvr>
                                        <p:cTn id="25" dur="500"/>
                                        <p:tgtEl>
                                          <p:spTgt spid="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6553200" y="6245225"/>
            <a:ext cx="2133600" cy="4764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fr-FR"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3</a:t>
            </a:fld>
            <a:endParaRPr lang="fr-FR" sz="1400" b="0" i="0" u="none">
              <a:solidFill>
                <a:schemeClr val="dk1"/>
              </a:solidFill>
              <a:latin typeface="Arial"/>
              <a:ea typeface="Arial"/>
              <a:cs typeface="Arial"/>
              <a:sym typeface="Arial"/>
            </a:endParaRPr>
          </a:p>
        </p:txBody>
      </p:sp>
      <p:sp>
        <p:nvSpPr>
          <p:cNvPr id="178" name="Shape 178"/>
          <p:cNvSpPr/>
          <p:nvPr/>
        </p:nvSpPr>
        <p:spPr>
          <a:xfrm rot="2400421">
            <a:off x="4335377" y="2717785"/>
            <a:ext cx="928631" cy="714411"/>
          </a:xfrm>
          <a:prstGeom prst="rightArrow">
            <a:avLst>
              <a:gd name="adj1" fmla="val 13292"/>
              <a:gd name="adj2" fmla="val 50000"/>
            </a:avLst>
          </a:prstGeom>
          <a:gradFill>
            <a:gsLst>
              <a:gs pos="0">
                <a:srgbClr val="96A9FF"/>
              </a:gs>
              <a:gs pos="50000">
                <a:srgbClr val="BFC9FF"/>
              </a:gs>
              <a:gs pos="100000">
                <a:srgbClr val="E0E4FF"/>
              </a:gs>
            </a:gsLst>
            <a:lin ang="2700006"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9" name="Shape 179"/>
          <p:cNvSpPr/>
          <p:nvPr/>
        </p:nvSpPr>
        <p:spPr>
          <a:xfrm rot="7979826">
            <a:off x="4401325" y="4512419"/>
            <a:ext cx="928644" cy="714475"/>
          </a:xfrm>
          <a:prstGeom prst="rightArrow">
            <a:avLst>
              <a:gd name="adj1" fmla="val 13292"/>
              <a:gd name="adj2" fmla="val 50000"/>
            </a:avLst>
          </a:prstGeom>
          <a:gradFill>
            <a:gsLst>
              <a:gs pos="0">
                <a:srgbClr val="96A9FF"/>
              </a:gs>
              <a:gs pos="50000">
                <a:srgbClr val="BFC9FF"/>
              </a:gs>
              <a:gs pos="100000">
                <a:srgbClr val="E0E4FF"/>
              </a:gs>
            </a:gsLst>
            <a:lin ang="2700006"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80" name="Shape 180" descr="Atelier menuiserie.jpg"/>
          <p:cNvPicPr preferRelativeResize="0"/>
          <p:nvPr/>
        </p:nvPicPr>
        <p:blipFill rotWithShape="1">
          <a:blip r:embed="rId3">
            <a:alphaModFix/>
          </a:blip>
          <a:srcRect/>
          <a:stretch/>
        </p:blipFill>
        <p:spPr>
          <a:xfrm>
            <a:off x="2857500" y="1643062"/>
            <a:ext cx="1465200" cy="1000200"/>
          </a:xfrm>
          <a:prstGeom prst="rect">
            <a:avLst/>
          </a:prstGeom>
          <a:noFill/>
          <a:ln>
            <a:noFill/>
          </a:ln>
        </p:spPr>
      </p:pic>
      <p:pic>
        <p:nvPicPr>
          <p:cNvPr id="181" name="Shape 181" descr="Ebéniste 3.jpg"/>
          <p:cNvPicPr preferRelativeResize="0"/>
          <p:nvPr/>
        </p:nvPicPr>
        <p:blipFill rotWithShape="1">
          <a:blip r:embed="rId4">
            <a:alphaModFix/>
          </a:blip>
          <a:srcRect/>
          <a:stretch/>
        </p:blipFill>
        <p:spPr>
          <a:xfrm>
            <a:off x="5143500" y="3500437"/>
            <a:ext cx="1357200" cy="900000"/>
          </a:xfrm>
          <a:prstGeom prst="rect">
            <a:avLst/>
          </a:prstGeom>
          <a:noFill/>
          <a:ln>
            <a:noFill/>
          </a:ln>
        </p:spPr>
      </p:pic>
      <p:pic>
        <p:nvPicPr>
          <p:cNvPr id="182" name="Shape 182" descr="Outillage.jpg"/>
          <p:cNvPicPr preferRelativeResize="0"/>
          <p:nvPr/>
        </p:nvPicPr>
        <p:blipFill rotWithShape="1">
          <a:blip r:embed="rId5">
            <a:alphaModFix/>
          </a:blip>
          <a:srcRect/>
          <a:stretch/>
        </p:blipFill>
        <p:spPr>
          <a:xfrm>
            <a:off x="4429125" y="1143000"/>
            <a:ext cx="1357200" cy="1016100"/>
          </a:xfrm>
          <a:prstGeom prst="rect">
            <a:avLst/>
          </a:prstGeom>
          <a:noFill/>
          <a:ln>
            <a:noFill/>
          </a:ln>
        </p:spPr>
      </p:pic>
      <p:sp>
        <p:nvSpPr>
          <p:cNvPr id="183" name="Shape 183"/>
          <p:cNvSpPr/>
          <p:nvPr/>
        </p:nvSpPr>
        <p:spPr>
          <a:xfrm rot="-8460294">
            <a:off x="1978036" y="4357554"/>
            <a:ext cx="928718" cy="714554"/>
          </a:xfrm>
          <a:prstGeom prst="rightArrow">
            <a:avLst>
              <a:gd name="adj1" fmla="val 13292"/>
              <a:gd name="adj2" fmla="val 50000"/>
            </a:avLst>
          </a:prstGeom>
          <a:gradFill>
            <a:gsLst>
              <a:gs pos="0">
                <a:srgbClr val="96A9FF"/>
              </a:gs>
              <a:gs pos="50000">
                <a:srgbClr val="BFC9FF"/>
              </a:gs>
              <a:gs pos="100000">
                <a:srgbClr val="E0E4FF"/>
              </a:gs>
            </a:gsLst>
            <a:lin ang="2700006"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84" name="Shape 184" descr="demande devis 2.jpg"/>
          <p:cNvPicPr preferRelativeResize="0"/>
          <p:nvPr/>
        </p:nvPicPr>
        <p:blipFill rotWithShape="1">
          <a:blip r:embed="rId6">
            <a:alphaModFix/>
          </a:blip>
          <a:srcRect/>
          <a:stretch/>
        </p:blipFill>
        <p:spPr>
          <a:xfrm>
            <a:off x="0" y="4143375"/>
            <a:ext cx="1138200" cy="1143000"/>
          </a:xfrm>
          <a:prstGeom prst="rect">
            <a:avLst/>
          </a:prstGeom>
          <a:noFill/>
          <a:ln>
            <a:noFill/>
          </a:ln>
        </p:spPr>
      </p:pic>
      <p:sp>
        <p:nvSpPr>
          <p:cNvPr id="185" name="Shape 185"/>
          <p:cNvSpPr/>
          <p:nvPr/>
        </p:nvSpPr>
        <p:spPr>
          <a:xfrm rot="-2879942">
            <a:off x="1826512" y="2655106"/>
            <a:ext cx="928500" cy="714387"/>
          </a:xfrm>
          <a:prstGeom prst="rightArrow">
            <a:avLst>
              <a:gd name="adj1" fmla="val 13292"/>
              <a:gd name="adj2" fmla="val 50000"/>
            </a:avLst>
          </a:prstGeom>
          <a:gradFill>
            <a:gsLst>
              <a:gs pos="0">
                <a:srgbClr val="96A9FF"/>
              </a:gs>
              <a:gs pos="50000">
                <a:srgbClr val="BFC9FF"/>
              </a:gs>
              <a:gs pos="100000">
                <a:srgbClr val="E0E4FF"/>
              </a:gs>
            </a:gsLst>
            <a:lin ang="2700006"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86" name="Shape 186" descr="demande devis 3.jpg"/>
          <p:cNvPicPr preferRelativeResize="0"/>
          <p:nvPr/>
        </p:nvPicPr>
        <p:blipFill rotWithShape="1">
          <a:blip r:embed="rId7">
            <a:alphaModFix/>
          </a:blip>
          <a:srcRect/>
          <a:stretch/>
        </p:blipFill>
        <p:spPr>
          <a:xfrm>
            <a:off x="500061" y="3500437"/>
            <a:ext cx="1428900" cy="914400"/>
          </a:xfrm>
          <a:prstGeom prst="rect">
            <a:avLst/>
          </a:prstGeom>
          <a:noFill/>
          <a:ln>
            <a:noFill/>
          </a:ln>
        </p:spPr>
      </p:pic>
      <p:pic>
        <p:nvPicPr>
          <p:cNvPr id="187" name="Shape 187" descr="Bénéfice.jpg"/>
          <p:cNvPicPr preferRelativeResize="0"/>
          <p:nvPr/>
        </p:nvPicPr>
        <p:blipFill rotWithShape="1">
          <a:blip r:embed="rId8">
            <a:alphaModFix/>
          </a:blip>
          <a:srcRect/>
          <a:stretch/>
        </p:blipFill>
        <p:spPr>
          <a:xfrm>
            <a:off x="7202486" y="1284287"/>
            <a:ext cx="1428900" cy="949200"/>
          </a:xfrm>
          <a:prstGeom prst="rect">
            <a:avLst/>
          </a:prstGeom>
          <a:noFill/>
          <a:ln>
            <a:noFill/>
          </a:ln>
        </p:spPr>
      </p:pic>
      <p:pic>
        <p:nvPicPr>
          <p:cNvPr id="188" name="Shape 188"/>
          <p:cNvPicPr preferRelativeResize="0"/>
          <p:nvPr/>
        </p:nvPicPr>
        <p:blipFill rotWithShape="1">
          <a:blip r:embed="rId9">
            <a:alphaModFix/>
          </a:blip>
          <a:srcRect/>
          <a:stretch/>
        </p:blipFill>
        <p:spPr>
          <a:xfrm>
            <a:off x="7215186" y="2714625"/>
            <a:ext cx="1371600" cy="1666800"/>
          </a:xfrm>
          <a:prstGeom prst="rect">
            <a:avLst/>
          </a:prstGeom>
          <a:noFill/>
          <a:ln>
            <a:noFill/>
          </a:ln>
        </p:spPr>
      </p:pic>
      <p:sp>
        <p:nvSpPr>
          <p:cNvPr id="189" name="Shape 189"/>
          <p:cNvSpPr txBox="1"/>
          <p:nvPr/>
        </p:nvSpPr>
        <p:spPr>
          <a:xfrm>
            <a:off x="4429125" y="2143125"/>
            <a:ext cx="14289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Organisée</a:t>
            </a:r>
          </a:p>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Procédures</a:t>
            </a:r>
          </a:p>
        </p:txBody>
      </p:sp>
      <p:sp>
        <p:nvSpPr>
          <p:cNvPr id="190" name="Shape 190"/>
          <p:cNvSpPr txBox="1"/>
          <p:nvPr/>
        </p:nvSpPr>
        <p:spPr>
          <a:xfrm>
            <a:off x="895350" y="2143125"/>
            <a:ext cx="19287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Bien être au travail</a:t>
            </a:r>
          </a:p>
        </p:txBody>
      </p:sp>
      <p:sp>
        <p:nvSpPr>
          <p:cNvPr id="191" name="Shape 191"/>
          <p:cNvSpPr txBox="1"/>
          <p:nvPr/>
        </p:nvSpPr>
        <p:spPr>
          <a:xfrm>
            <a:off x="5357812" y="4429125"/>
            <a:ext cx="11430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Bon travail</a:t>
            </a:r>
          </a:p>
        </p:txBody>
      </p:sp>
      <p:pic>
        <p:nvPicPr>
          <p:cNvPr id="192" name="Shape 192" descr="dans les temps.jpg"/>
          <p:cNvPicPr preferRelativeResize="0"/>
          <p:nvPr/>
        </p:nvPicPr>
        <p:blipFill rotWithShape="1">
          <a:blip r:embed="rId10">
            <a:alphaModFix/>
          </a:blip>
          <a:srcRect/>
          <a:stretch/>
        </p:blipFill>
        <p:spPr>
          <a:xfrm>
            <a:off x="5429250" y="4786312"/>
            <a:ext cx="1071600" cy="1071600"/>
          </a:xfrm>
          <a:prstGeom prst="rect">
            <a:avLst/>
          </a:prstGeom>
          <a:noFill/>
          <a:ln>
            <a:noFill/>
          </a:ln>
        </p:spPr>
      </p:pic>
      <p:pic>
        <p:nvPicPr>
          <p:cNvPr id="193" name="Shape 193"/>
          <p:cNvPicPr preferRelativeResize="0"/>
          <p:nvPr/>
        </p:nvPicPr>
        <p:blipFill rotWithShape="1">
          <a:blip r:embed="rId11">
            <a:alphaModFix/>
          </a:blip>
          <a:srcRect/>
          <a:stretch/>
        </p:blipFill>
        <p:spPr>
          <a:xfrm>
            <a:off x="3071811" y="4929187"/>
            <a:ext cx="1343099" cy="1085700"/>
          </a:xfrm>
          <a:prstGeom prst="rect">
            <a:avLst/>
          </a:prstGeom>
          <a:noFill/>
          <a:ln>
            <a:noFill/>
          </a:ln>
        </p:spPr>
      </p:pic>
      <p:sp>
        <p:nvSpPr>
          <p:cNvPr id="194" name="Shape 194"/>
          <p:cNvSpPr txBox="1"/>
          <p:nvPr/>
        </p:nvSpPr>
        <p:spPr>
          <a:xfrm>
            <a:off x="3071811" y="6000750"/>
            <a:ext cx="1357199"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Client content</a:t>
            </a:r>
          </a:p>
        </p:txBody>
      </p:sp>
      <p:sp>
        <p:nvSpPr>
          <p:cNvPr id="195" name="Shape 195"/>
          <p:cNvSpPr txBox="1"/>
          <p:nvPr/>
        </p:nvSpPr>
        <p:spPr>
          <a:xfrm>
            <a:off x="928686" y="4500562"/>
            <a:ext cx="13572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Nouvelles</a:t>
            </a:r>
          </a:p>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commandes</a:t>
            </a:r>
          </a:p>
        </p:txBody>
      </p:sp>
      <p:sp>
        <p:nvSpPr>
          <p:cNvPr id="196" name="Shape 196"/>
          <p:cNvSpPr txBox="1"/>
          <p:nvPr/>
        </p:nvSpPr>
        <p:spPr>
          <a:xfrm>
            <a:off x="2857500" y="1285875"/>
            <a:ext cx="14289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Activité</a:t>
            </a:r>
          </a:p>
        </p:txBody>
      </p:sp>
      <p:sp>
        <p:nvSpPr>
          <p:cNvPr id="197" name="Shape 197"/>
          <p:cNvSpPr txBox="1"/>
          <p:nvPr/>
        </p:nvSpPr>
        <p:spPr>
          <a:xfrm>
            <a:off x="7202486" y="927100"/>
            <a:ext cx="14289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Bénéfice</a:t>
            </a:r>
          </a:p>
        </p:txBody>
      </p:sp>
      <p:sp>
        <p:nvSpPr>
          <p:cNvPr id="198" name="Shape 198"/>
          <p:cNvSpPr txBox="1"/>
          <p:nvPr/>
        </p:nvSpPr>
        <p:spPr>
          <a:xfrm>
            <a:off x="7215186" y="2357437"/>
            <a:ext cx="14289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Evolution</a:t>
            </a:r>
          </a:p>
        </p:txBody>
      </p:sp>
      <p:sp>
        <p:nvSpPr>
          <p:cNvPr id="199" name="Shape 199"/>
          <p:cNvSpPr txBox="1"/>
          <p:nvPr/>
        </p:nvSpPr>
        <p:spPr>
          <a:xfrm>
            <a:off x="7286625" y="4286250"/>
            <a:ext cx="14289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Embauche</a:t>
            </a:r>
          </a:p>
        </p:txBody>
      </p:sp>
      <p:pic>
        <p:nvPicPr>
          <p:cNvPr id="200" name="Shape 200" descr="Embauche.jpg"/>
          <p:cNvPicPr preferRelativeResize="0"/>
          <p:nvPr/>
        </p:nvPicPr>
        <p:blipFill rotWithShape="1">
          <a:blip r:embed="rId12">
            <a:alphaModFix/>
          </a:blip>
          <a:srcRect/>
          <a:stretch/>
        </p:blipFill>
        <p:spPr>
          <a:xfrm>
            <a:off x="7215186" y="4643437"/>
            <a:ext cx="1503300" cy="1000200"/>
          </a:xfrm>
          <a:prstGeom prst="rect">
            <a:avLst/>
          </a:prstGeom>
          <a:noFill/>
          <a:ln>
            <a:noFill/>
          </a:ln>
        </p:spPr>
      </p:pic>
      <p:pic>
        <p:nvPicPr>
          <p:cNvPr id="201" name="Shape 201"/>
          <p:cNvPicPr preferRelativeResize="0"/>
          <p:nvPr/>
        </p:nvPicPr>
        <p:blipFill rotWithShape="1">
          <a:blip r:embed="rId13">
            <a:alphaModFix/>
          </a:blip>
          <a:srcRect/>
          <a:stretch/>
        </p:blipFill>
        <p:spPr>
          <a:xfrm>
            <a:off x="6929436" y="6000750"/>
            <a:ext cx="1952700" cy="476400"/>
          </a:xfrm>
          <a:prstGeom prst="rect">
            <a:avLst/>
          </a:prstGeom>
          <a:noFill/>
          <a:ln>
            <a:noFill/>
          </a:ln>
        </p:spPr>
      </p:pic>
      <p:sp>
        <p:nvSpPr>
          <p:cNvPr id="202" name="Shape 202"/>
          <p:cNvSpPr txBox="1"/>
          <p:nvPr/>
        </p:nvSpPr>
        <p:spPr>
          <a:xfrm>
            <a:off x="7286625" y="5643562"/>
            <a:ext cx="14289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1600" b="0" i="0" u="none">
                <a:solidFill>
                  <a:srgbClr val="E46C0A"/>
                </a:solidFill>
                <a:latin typeface="Calibri"/>
                <a:ea typeface="Calibri"/>
                <a:cs typeface="Calibri"/>
                <a:sym typeface="Calibri"/>
              </a:rPr>
              <a:t>Pérennité</a:t>
            </a:r>
          </a:p>
        </p:txBody>
      </p:sp>
      <p:pic>
        <p:nvPicPr>
          <p:cNvPr id="203" name="Shape 203"/>
          <p:cNvPicPr preferRelativeResize="0"/>
          <p:nvPr/>
        </p:nvPicPr>
        <p:blipFill rotWithShape="1">
          <a:blip r:embed="rId14">
            <a:alphaModFix/>
          </a:blip>
          <a:srcRect/>
          <a:stretch/>
        </p:blipFill>
        <p:spPr>
          <a:xfrm>
            <a:off x="6000750" y="5857875"/>
            <a:ext cx="904800" cy="723900"/>
          </a:xfrm>
          <a:prstGeom prst="rect">
            <a:avLst/>
          </a:prstGeom>
          <a:noFill/>
          <a:ln>
            <a:noFill/>
          </a:ln>
        </p:spPr>
      </p:pic>
      <p:sp>
        <p:nvSpPr>
          <p:cNvPr id="204" name="Shape 204"/>
          <p:cNvSpPr/>
          <p:nvPr/>
        </p:nvSpPr>
        <p:spPr>
          <a:xfrm>
            <a:off x="2246311" y="142875"/>
            <a:ext cx="5081700" cy="600000"/>
          </a:xfrm>
          <a:prstGeom prst="roundRect">
            <a:avLst>
              <a:gd name="adj" fmla="val 16667"/>
            </a:avLst>
          </a:prstGeom>
          <a:gradFill>
            <a:gsLst>
              <a:gs pos="0">
                <a:srgbClr val="96A9FF"/>
              </a:gs>
              <a:gs pos="50000">
                <a:srgbClr val="BFC9FF"/>
              </a:gs>
              <a:gs pos="100000">
                <a:srgbClr val="E0E4FF"/>
              </a:gs>
            </a:gsLst>
            <a:lin ang="2700006" scaled="0"/>
          </a:gradFill>
          <a:ln>
            <a:noFill/>
          </a:ln>
          <a:effectLst>
            <a:outerShdw blurRad="63500" dist="20000" dir="5400000">
              <a:srgbClr val="000000">
                <a:alpha val="3765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2800" b="0" i="0" u="none">
                <a:solidFill>
                  <a:srgbClr val="002060"/>
                </a:solidFill>
                <a:latin typeface="Calibri"/>
                <a:ea typeface="Calibri"/>
                <a:cs typeface="Calibri"/>
                <a:sym typeface="Calibri"/>
              </a:rPr>
              <a:t>Effets positifs</a:t>
            </a:r>
          </a:p>
        </p:txBody>
      </p:sp>
      <p:sp>
        <p:nvSpPr>
          <p:cNvPr id="205" name="Shape 205"/>
          <p:cNvSpPr/>
          <p:nvPr/>
        </p:nvSpPr>
        <p:spPr>
          <a:xfrm>
            <a:off x="2651125" y="3240086"/>
            <a:ext cx="2013000" cy="1397099"/>
          </a:xfrm>
          <a:prstGeom prst="hexagon">
            <a:avLst>
              <a:gd name="adj" fmla="val 3748"/>
              <a:gd name="vf" fmla="val 115470"/>
            </a:avLst>
          </a:prstGeom>
          <a:gradFill>
            <a:gsLst>
              <a:gs pos="0">
                <a:srgbClr val="96A9FF"/>
              </a:gs>
              <a:gs pos="50000">
                <a:srgbClr val="BFC9FF"/>
              </a:gs>
              <a:gs pos="100000">
                <a:srgbClr val="E0E4FF"/>
              </a:gs>
            </a:gsLst>
            <a:lin ang="2700006"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6" name="Shape 206"/>
          <p:cNvSpPr txBox="1"/>
          <p:nvPr/>
        </p:nvSpPr>
        <p:spPr>
          <a:xfrm>
            <a:off x="2552700" y="3390900"/>
            <a:ext cx="22146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Entreprise</a:t>
            </a:r>
          </a:p>
        </p:txBody>
      </p:sp>
      <p:sp>
        <p:nvSpPr>
          <p:cNvPr id="207" name="Shape 207"/>
          <p:cNvSpPr/>
          <p:nvPr/>
        </p:nvSpPr>
        <p:spPr>
          <a:xfrm>
            <a:off x="3317875" y="2820987"/>
            <a:ext cx="692100" cy="287400"/>
          </a:xfrm>
          <a:prstGeom prst="upArrow">
            <a:avLst>
              <a:gd name="adj1" fmla="val 10800"/>
              <a:gd name="adj2" fmla="val 50000"/>
            </a:avLst>
          </a:prstGeom>
          <a:gradFill>
            <a:gsLst>
              <a:gs pos="0">
                <a:srgbClr val="96A9FF"/>
              </a:gs>
              <a:gs pos="50000">
                <a:srgbClr val="BFC9FF"/>
              </a:gs>
              <a:gs pos="100000">
                <a:srgbClr val="E0E4FF"/>
              </a:gs>
            </a:gsLst>
            <a:lin ang="2700006"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8" name="Shape 208"/>
          <p:cNvSpPr/>
          <p:nvPr/>
        </p:nvSpPr>
        <p:spPr>
          <a:xfrm>
            <a:off x="6072187" y="1285875"/>
            <a:ext cx="928799" cy="714300"/>
          </a:xfrm>
          <a:prstGeom prst="rightArrow">
            <a:avLst>
              <a:gd name="adj1" fmla="val 13292"/>
              <a:gd name="adj2" fmla="val 50000"/>
            </a:avLst>
          </a:prstGeom>
          <a:gradFill>
            <a:gsLst>
              <a:gs pos="0">
                <a:srgbClr val="96A9FF"/>
              </a:gs>
              <a:gs pos="50000">
                <a:srgbClr val="BFC9FF"/>
              </a:gs>
              <a:gs pos="100000">
                <a:srgbClr val="E0E4FF"/>
              </a:gs>
            </a:gsLst>
            <a:lin ang="2700006"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9" name="Shape 209"/>
          <p:cNvSpPr/>
          <p:nvPr/>
        </p:nvSpPr>
        <p:spPr>
          <a:xfrm rot="-1319933">
            <a:off x="6511944" y="3475046"/>
            <a:ext cx="1066770" cy="457203"/>
          </a:xfrm>
          <a:prstGeom prst="rightArrow">
            <a:avLst>
              <a:gd name="adj1" fmla="val 19341"/>
              <a:gd name="adj2" fmla="val 8165"/>
            </a:avLst>
          </a:prstGeom>
          <a:gradFill>
            <a:gsLst>
              <a:gs pos="0">
                <a:srgbClr val="96A9FF"/>
              </a:gs>
              <a:gs pos="50000">
                <a:srgbClr val="BFC9FF"/>
              </a:gs>
              <a:gs pos="100000">
                <a:srgbClr val="E0E4FF"/>
              </a:gs>
            </a:gsLst>
            <a:lin ang="2700006"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10" name="Shape 210" descr="la-bourse.jpg"/>
          <p:cNvPicPr preferRelativeResize="0"/>
          <p:nvPr/>
        </p:nvPicPr>
        <p:blipFill rotWithShape="1">
          <a:blip r:embed="rId15">
            <a:alphaModFix/>
          </a:blip>
          <a:srcRect/>
          <a:stretch/>
        </p:blipFill>
        <p:spPr>
          <a:xfrm>
            <a:off x="5173662" y="3886200"/>
            <a:ext cx="644400" cy="500100"/>
          </a:xfrm>
          <a:prstGeom prst="rect">
            <a:avLst/>
          </a:prstGeom>
          <a:noFill/>
          <a:ln>
            <a:noFill/>
          </a:ln>
        </p:spPr>
      </p:pic>
      <p:pic>
        <p:nvPicPr>
          <p:cNvPr id="211" name="Shape 211" descr="la-bourse.jpg"/>
          <p:cNvPicPr preferRelativeResize="0"/>
          <p:nvPr/>
        </p:nvPicPr>
        <p:blipFill rotWithShape="1">
          <a:blip r:embed="rId16">
            <a:alphaModFix/>
          </a:blip>
          <a:srcRect/>
          <a:stretch/>
        </p:blipFill>
        <p:spPr>
          <a:xfrm>
            <a:off x="7227886" y="1676400"/>
            <a:ext cx="701700" cy="543000"/>
          </a:xfrm>
          <a:prstGeom prst="rect">
            <a:avLst/>
          </a:prstGeom>
          <a:noFill/>
          <a:ln>
            <a:noFill/>
          </a:ln>
        </p:spPr>
      </p:pic>
      <p:pic>
        <p:nvPicPr>
          <p:cNvPr id="212" name="Shape 212" descr="bien etre.jpg"/>
          <p:cNvPicPr preferRelativeResize="0"/>
          <p:nvPr/>
        </p:nvPicPr>
        <p:blipFill rotWithShape="1">
          <a:blip r:embed="rId17">
            <a:alphaModFix/>
          </a:blip>
          <a:srcRect/>
          <a:stretch/>
        </p:blipFill>
        <p:spPr>
          <a:xfrm>
            <a:off x="1216025" y="876300"/>
            <a:ext cx="1201800" cy="1292100"/>
          </a:xfrm>
          <a:prstGeom prst="rect">
            <a:avLst/>
          </a:prstGeom>
          <a:noFill/>
          <a:ln>
            <a:noFill/>
          </a:ln>
        </p:spPr>
      </p:pic>
      <p:sp>
        <p:nvSpPr>
          <p:cNvPr id="213" name="Shape 213"/>
          <p:cNvSpPr txBox="1"/>
          <p:nvPr/>
        </p:nvSpPr>
        <p:spPr>
          <a:xfrm>
            <a:off x="2547936" y="3673475"/>
            <a:ext cx="2214599" cy="708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Développement Durable</a:t>
            </a:r>
          </a:p>
        </p:txBody>
      </p:sp>
      <p:grpSp>
        <p:nvGrpSpPr>
          <p:cNvPr id="214" name="Shape 214"/>
          <p:cNvGrpSpPr/>
          <p:nvPr/>
        </p:nvGrpSpPr>
        <p:grpSpPr>
          <a:xfrm>
            <a:off x="133350" y="171450"/>
            <a:ext cx="1908300" cy="669900"/>
            <a:chOff x="133350" y="171450"/>
            <a:chExt cx="1908300" cy="669900"/>
          </a:xfrm>
        </p:grpSpPr>
        <p:pic>
          <p:nvPicPr>
            <p:cNvPr id="215" name="Shape 215"/>
            <p:cNvPicPr preferRelativeResize="0"/>
            <p:nvPr/>
          </p:nvPicPr>
          <p:blipFill rotWithShape="1">
            <a:blip r:embed="rId18">
              <a:alphaModFix/>
            </a:blip>
            <a:srcRect/>
            <a:stretch/>
          </p:blipFill>
          <p:spPr>
            <a:xfrm>
              <a:off x="133350" y="171450"/>
              <a:ext cx="1908300" cy="669900"/>
            </a:xfrm>
            <a:prstGeom prst="rect">
              <a:avLst/>
            </a:prstGeom>
            <a:noFill/>
            <a:ln>
              <a:noFill/>
            </a:ln>
          </p:spPr>
        </p:pic>
        <p:sp>
          <p:nvSpPr>
            <p:cNvPr id="216" name="Shape 216"/>
            <p:cNvSpPr txBox="1"/>
            <p:nvPr/>
          </p:nvSpPr>
          <p:spPr>
            <a:xfrm>
              <a:off x="222250" y="233362"/>
              <a:ext cx="1740000" cy="495300"/>
            </a:xfrm>
            <a:prstGeom prst="rect">
              <a:avLst/>
            </a:prstGeom>
            <a:noFill/>
            <a:ln>
              <a:noFill/>
            </a:ln>
          </p:spPr>
          <p:txBody>
            <a:bodyPr lIns="91425" tIns="54000" rIns="91425" bIns="54000" anchor="ctr" anchorCtr="0">
              <a:noAutofit/>
            </a:bodyPr>
            <a:lstStyle/>
            <a:p>
              <a:pPr marL="0" marR="0" lvl="0" indent="0" algn="l" rtl="0">
                <a:lnSpc>
                  <a:spcPct val="100000"/>
                </a:lnSpc>
                <a:spcBef>
                  <a:spcPts val="0"/>
                </a:spcBef>
                <a:spcAft>
                  <a:spcPts val="0"/>
                </a:spcAft>
                <a:buClr>
                  <a:srgbClr val="002060"/>
                </a:buClr>
                <a:buSzPct val="25000"/>
                <a:buFont typeface="Arial"/>
                <a:buNone/>
              </a:pPr>
              <a:r>
                <a:rPr lang="fr-FR" sz="2000" b="1" i="0" u="none">
                  <a:solidFill>
                    <a:srgbClr val="002060"/>
                  </a:solidFill>
                  <a:latin typeface="Arial"/>
                  <a:ea typeface="Arial"/>
                  <a:cs typeface="Arial"/>
                  <a:sym typeface="Arial"/>
                </a:rPr>
                <a:t>Pourquoi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par>
                                <p:cTn id="8" presetID="10" presetClass="entr" presetSubtype="0" fill="hold" nodeType="withEffect">
                                  <p:stCondLst>
                                    <p:cond delay="0"/>
                                  </p:stCondLst>
                                  <p:childTnLst>
                                    <p:set>
                                      <p:cBhvr>
                                        <p:cTn id="9" dur="1" fill="hold">
                                          <p:stCondLst>
                                            <p:cond delay="0"/>
                                          </p:stCondLst>
                                        </p:cTn>
                                        <p:tgtEl>
                                          <p:spTgt spid="189"/>
                                        </p:tgtEl>
                                        <p:attrNameLst>
                                          <p:attrName>style.visibility</p:attrName>
                                        </p:attrNameLst>
                                      </p:cBhvr>
                                      <p:to>
                                        <p:strVal val="visible"/>
                                      </p:to>
                                    </p:set>
                                    <p:animEffect transition="in" filter="fade">
                                      <p:cBhvr>
                                        <p:cTn id="10" dur="500"/>
                                        <p:tgtEl>
                                          <p:spTgt spid="189"/>
                                        </p:tgtEl>
                                      </p:cBhvr>
                                    </p:animEffect>
                                  </p:childTnLst>
                                </p:cTn>
                              </p:par>
                              <p:par>
                                <p:cTn id="11" presetID="10" presetClass="entr" presetSubtype="0" fill="hold" nodeType="with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fade">
                                      <p:cBhvr>
                                        <p:cTn id="13" dur="500"/>
                                        <p:tgtEl>
                                          <p:spTgt spid="180"/>
                                        </p:tgtEl>
                                      </p:cBhvr>
                                    </p:animEffect>
                                  </p:childTnLst>
                                </p:cTn>
                              </p:par>
                              <p:par>
                                <p:cTn id="14" presetID="10" presetClass="entr" presetSubtype="0" fill="hold" nodeType="withEffect">
                                  <p:stCondLst>
                                    <p:cond delay="0"/>
                                  </p:stCondLst>
                                  <p:childTnLst>
                                    <p:set>
                                      <p:cBhvr>
                                        <p:cTn id="15" dur="1" fill="hold">
                                          <p:stCondLst>
                                            <p:cond delay="0"/>
                                          </p:stCondLst>
                                        </p:cTn>
                                        <p:tgtEl>
                                          <p:spTgt spid="207"/>
                                        </p:tgtEl>
                                        <p:attrNameLst>
                                          <p:attrName>style.visibility</p:attrName>
                                        </p:attrNameLst>
                                      </p:cBhvr>
                                      <p:to>
                                        <p:strVal val="visible"/>
                                      </p:to>
                                    </p:set>
                                    <p:animEffect transition="in" filter="fade">
                                      <p:cBhvr>
                                        <p:cTn id="16" dur="500"/>
                                        <p:tgtEl>
                                          <p:spTgt spid="20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8"/>
                                        </p:tgtEl>
                                        <p:attrNameLst>
                                          <p:attrName>style.visibility</p:attrName>
                                        </p:attrNameLst>
                                      </p:cBhvr>
                                      <p:to>
                                        <p:strVal val="visible"/>
                                      </p:to>
                                    </p:set>
                                    <p:animEffect transition="in" filter="fade">
                                      <p:cBhvr>
                                        <p:cTn id="21" dur="500"/>
                                        <p:tgtEl>
                                          <p:spTgt spid="178"/>
                                        </p:tgtEl>
                                      </p:cBhvr>
                                    </p:animEffect>
                                  </p:childTnLst>
                                </p:cTn>
                              </p:par>
                              <p:par>
                                <p:cTn id="22" presetID="10" presetClass="entr" presetSubtype="0" fill="hold" nodeType="withEffect">
                                  <p:stCondLst>
                                    <p:cond delay="0"/>
                                  </p:stCondLst>
                                  <p:childTnLst>
                                    <p:set>
                                      <p:cBhvr>
                                        <p:cTn id="23" dur="1" fill="hold">
                                          <p:stCondLst>
                                            <p:cond delay="0"/>
                                          </p:stCondLst>
                                        </p:cTn>
                                        <p:tgtEl>
                                          <p:spTgt spid="181"/>
                                        </p:tgtEl>
                                        <p:attrNameLst>
                                          <p:attrName>style.visibility</p:attrName>
                                        </p:attrNameLst>
                                      </p:cBhvr>
                                      <p:to>
                                        <p:strVal val="visible"/>
                                      </p:to>
                                    </p:set>
                                    <p:animEffect transition="in" filter="fade">
                                      <p:cBhvr>
                                        <p:cTn id="24" dur="500"/>
                                        <p:tgtEl>
                                          <p:spTgt spid="181"/>
                                        </p:tgtEl>
                                      </p:cBhvr>
                                    </p:animEffect>
                                  </p:childTnLst>
                                </p:cTn>
                              </p:par>
                              <p:par>
                                <p:cTn id="25" presetID="10" presetClass="entr" presetSubtype="0" fill="hold" nodeType="with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500"/>
                                        <p:tgtEl>
                                          <p:spTgt spid="1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2"/>
                                        </p:tgtEl>
                                        <p:attrNameLst>
                                          <p:attrName>style.visibility</p:attrName>
                                        </p:attrNameLst>
                                      </p:cBhvr>
                                      <p:to>
                                        <p:strVal val="visible"/>
                                      </p:to>
                                    </p:set>
                                    <p:animEffect transition="in" filter="fade">
                                      <p:cBhvr>
                                        <p:cTn id="32" dur="500"/>
                                        <p:tgtEl>
                                          <p:spTgt spid="19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9"/>
                                        </p:tgtEl>
                                        <p:attrNameLst>
                                          <p:attrName>style.visibility</p:attrName>
                                        </p:attrNameLst>
                                      </p:cBhvr>
                                      <p:to>
                                        <p:strVal val="visible"/>
                                      </p:to>
                                    </p:set>
                                    <p:animEffect transition="in" filter="fade">
                                      <p:cBhvr>
                                        <p:cTn id="37" dur="500"/>
                                        <p:tgtEl>
                                          <p:spTgt spid="179"/>
                                        </p:tgtEl>
                                      </p:cBhvr>
                                    </p:animEffect>
                                  </p:childTnLst>
                                </p:cTn>
                              </p:par>
                              <p:par>
                                <p:cTn id="38" presetID="10" presetClass="entr" presetSubtype="0" fill="hold" nodeType="withEffect">
                                  <p:stCondLst>
                                    <p:cond delay="0"/>
                                  </p:stCondLst>
                                  <p:childTnLst>
                                    <p:set>
                                      <p:cBhvr>
                                        <p:cTn id="39" dur="1" fill="hold">
                                          <p:stCondLst>
                                            <p:cond delay="0"/>
                                          </p:stCondLst>
                                        </p:cTn>
                                        <p:tgtEl>
                                          <p:spTgt spid="193"/>
                                        </p:tgtEl>
                                        <p:attrNameLst>
                                          <p:attrName>style.visibility</p:attrName>
                                        </p:attrNameLst>
                                      </p:cBhvr>
                                      <p:to>
                                        <p:strVal val="visible"/>
                                      </p:to>
                                    </p:set>
                                    <p:animEffect transition="in" filter="fade">
                                      <p:cBhvr>
                                        <p:cTn id="40" dur="500"/>
                                        <p:tgtEl>
                                          <p:spTgt spid="193"/>
                                        </p:tgtEl>
                                      </p:cBhvr>
                                    </p:animEffect>
                                  </p:childTnLst>
                                </p:cTn>
                              </p:par>
                              <p:par>
                                <p:cTn id="41" presetID="10" presetClass="entr" presetSubtype="0" fill="hold" nodeType="withEffect">
                                  <p:stCondLst>
                                    <p:cond delay="0"/>
                                  </p:stCondLst>
                                  <p:childTnLst>
                                    <p:set>
                                      <p:cBhvr>
                                        <p:cTn id="42" dur="1" fill="hold">
                                          <p:stCondLst>
                                            <p:cond delay="0"/>
                                          </p:stCondLst>
                                        </p:cTn>
                                        <p:tgtEl>
                                          <p:spTgt spid="194"/>
                                        </p:tgtEl>
                                        <p:attrNameLst>
                                          <p:attrName>style.visibility</p:attrName>
                                        </p:attrNameLst>
                                      </p:cBhvr>
                                      <p:to>
                                        <p:strVal val="visible"/>
                                      </p:to>
                                    </p:set>
                                    <p:animEffect transition="in" filter="fade">
                                      <p:cBhvr>
                                        <p:cTn id="43" dur="500"/>
                                        <p:tgtEl>
                                          <p:spTgt spid="19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par>
                                <p:cTn id="49" presetID="10" presetClass="entr" presetSubtype="0" fill="hold" nodeType="withEffect">
                                  <p:stCondLst>
                                    <p:cond delay="0"/>
                                  </p:stCondLst>
                                  <p:childTnLst>
                                    <p:set>
                                      <p:cBhvr>
                                        <p:cTn id="50" dur="1" fill="hold">
                                          <p:stCondLst>
                                            <p:cond delay="0"/>
                                          </p:stCondLst>
                                        </p:cTn>
                                        <p:tgtEl>
                                          <p:spTgt spid="186"/>
                                        </p:tgtEl>
                                        <p:attrNameLst>
                                          <p:attrName>style.visibility</p:attrName>
                                        </p:attrNameLst>
                                      </p:cBhvr>
                                      <p:to>
                                        <p:strVal val="visible"/>
                                      </p:to>
                                    </p:set>
                                    <p:animEffect transition="in" filter="fade">
                                      <p:cBhvr>
                                        <p:cTn id="51" dur="500"/>
                                        <p:tgtEl>
                                          <p:spTgt spid="186"/>
                                        </p:tgtEl>
                                      </p:cBhvr>
                                    </p:animEffect>
                                  </p:childTnLst>
                                </p:cTn>
                              </p:par>
                              <p:par>
                                <p:cTn id="52" presetID="10" presetClass="entr" presetSubtype="0" fill="hold" nodeType="withEffect">
                                  <p:stCondLst>
                                    <p:cond delay="0"/>
                                  </p:stCondLst>
                                  <p:childTnLst>
                                    <p:set>
                                      <p:cBhvr>
                                        <p:cTn id="53" dur="1" fill="hold">
                                          <p:stCondLst>
                                            <p:cond delay="0"/>
                                          </p:stCondLst>
                                        </p:cTn>
                                        <p:tgtEl>
                                          <p:spTgt spid="195"/>
                                        </p:tgtEl>
                                        <p:attrNameLst>
                                          <p:attrName>style.visibility</p:attrName>
                                        </p:attrNameLst>
                                      </p:cBhvr>
                                      <p:to>
                                        <p:strVal val="visible"/>
                                      </p:to>
                                    </p:set>
                                    <p:animEffect transition="in" filter="fade">
                                      <p:cBhvr>
                                        <p:cTn id="54" dur="500"/>
                                        <p:tgtEl>
                                          <p:spTgt spid="195"/>
                                        </p:tgtEl>
                                      </p:cBhvr>
                                    </p:animEffect>
                                  </p:childTnLst>
                                </p:cTn>
                              </p:par>
                              <p:par>
                                <p:cTn id="55" presetID="10" presetClass="entr" presetSubtype="0" fill="hold" nodeType="withEffect">
                                  <p:stCondLst>
                                    <p:cond delay="0"/>
                                  </p:stCondLst>
                                  <p:childTnLst>
                                    <p:set>
                                      <p:cBhvr>
                                        <p:cTn id="56" dur="1" fill="hold">
                                          <p:stCondLst>
                                            <p:cond delay="0"/>
                                          </p:stCondLst>
                                        </p:cTn>
                                        <p:tgtEl>
                                          <p:spTgt spid="184"/>
                                        </p:tgtEl>
                                        <p:attrNameLst>
                                          <p:attrName>style.visibility</p:attrName>
                                        </p:attrNameLst>
                                      </p:cBhvr>
                                      <p:to>
                                        <p:strVal val="visible"/>
                                      </p:to>
                                    </p:set>
                                    <p:animEffect transition="in" filter="fade">
                                      <p:cBhvr>
                                        <p:cTn id="57" dur="500"/>
                                        <p:tgtEl>
                                          <p:spTgt spid="18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5"/>
                                        </p:tgtEl>
                                        <p:attrNameLst>
                                          <p:attrName>style.visibility</p:attrName>
                                        </p:attrNameLst>
                                      </p:cBhvr>
                                      <p:to>
                                        <p:strVal val="visible"/>
                                      </p:to>
                                    </p:set>
                                    <p:animEffect transition="in" filter="fade">
                                      <p:cBhvr>
                                        <p:cTn id="62" dur="500"/>
                                        <p:tgtEl>
                                          <p:spTgt spid="185"/>
                                        </p:tgtEl>
                                      </p:cBhvr>
                                    </p:animEffect>
                                  </p:childTnLst>
                                </p:cTn>
                              </p:par>
                              <p:par>
                                <p:cTn id="63" presetID="10" presetClass="entr" presetSubtype="0" fill="hold" nodeType="withEffect">
                                  <p:stCondLst>
                                    <p:cond delay="0"/>
                                  </p:stCondLst>
                                  <p:childTnLst>
                                    <p:set>
                                      <p:cBhvr>
                                        <p:cTn id="64" dur="1" fill="hold">
                                          <p:stCondLst>
                                            <p:cond delay="0"/>
                                          </p:stCondLst>
                                        </p:cTn>
                                        <p:tgtEl>
                                          <p:spTgt spid="196"/>
                                        </p:tgtEl>
                                        <p:attrNameLst>
                                          <p:attrName>style.visibility</p:attrName>
                                        </p:attrNameLst>
                                      </p:cBhvr>
                                      <p:to>
                                        <p:strVal val="visible"/>
                                      </p:to>
                                    </p:set>
                                    <p:animEffect transition="in" filter="fade">
                                      <p:cBhvr>
                                        <p:cTn id="65" dur="500"/>
                                        <p:tgtEl>
                                          <p:spTgt spid="19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97"/>
                                        </p:tgtEl>
                                        <p:attrNameLst>
                                          <p:attrName>style.visibility</p:attrName>
                                        </p:attrNameLst>
                                      </p:cBhvr>
                                      <p:to>
                                        <p:strVal val="visible"/>
                                      </p:to>
                                    </p:set>
                                    <p:animEffect transition="in" filter="fade">
                                      <p:cBhvr>
                                        <p:cTn id="70" dur="500"/>
                                        <p:tgtEl>
                                          <p:spTgt spid="197"/>
                                        </p:tgtEl>
                                      </p:cBhvr>
                                    </p:animEffect>
                                  </p:childTnLst>
                                </p:cTn>
                              </p:par>
                              <p:par>
                                <p:cTn id="71" presetID="10" presetClass="entr" presetSubtype="0" fill="hold" nodeType="withEffect">
                                  <p:stCondLst>
                                    <p:cond delay="0"/>
                                  </p:stCondLst>
                                  <p:childTnLst>
                                    <p:set>
                                      <p:cBhvr>
                                        <p:cTn id="72" dur="1" fill="hold">
                                          <p:stCondLst>
                                            <p:cond delay="0"/>
                                          </p:stCondLst>
                                        </p:cTn>
                                        <p:tgtEl>
                                          <p:spTgt spid="187"/>
                                        </p:tgtEl>
                                        <p:attrNameLst>
                                          <p:attrName>style.visibility</p:attrName>
                                        </p:attrNameLst>
                                      </p:cBhvr>
                                      <p:to>
                                        <p:strVal val="visible"/>
                                      </p:to>
                                    </p:set>
                                    <p:animEffect transition="in" filter="fade">
                                      <p:cBhvr>
                                        <p:cTn id="73" dur="500"/>
                                        <p:tgtEl>
                                          <p:spTgt spid="187"/>
                                        </p:tgtEl>
                                      </p:cBhvr>
                                    </p:animEffect>
                                  </p:childTnLst>
                                </p:cTn>
                              </p:par>
                              <p:par>
                                <p:cTn id="74" presetID="10" presetClass="entr" presetSubtype="0" fill="hold" nodeType="withEffect">
                                  <p:stCondLst>
                                    <p:cond delay="0"/>
                                  </p:stCondLst>
                                  <p:childTnLst>
                                    <p:set>
                                      <p:cBhvr>
                                        <p:cTn id="75" dur="1" fill="hold">
                                          <p:stCondLst>
                                            <p:cond delay="0"/>
                                          </p:stCondLst>
                                        </p:cTn>
                                        <p:tgtEl>
                                          <p:spTgt spid="211"/>
                                        </p:tgtEl>
                                        <p:attrNameLst>
                                          <p:attrName>style.visibility</p:attrName>
                                        </p:attrNameLst>
                                      </p:cBhvr>
                                      <p:to>
                                        <p:strVal val="visible"/>
                                      </p:to>
                                    </p:set>
                                    <p:animEffect transition="in" filter="fade">
                                      <p:cBhvr>
                                        <p:cTn id="76" dur="500"/>
                                        <p:tgtEl>
                                          <p:spTgt spid="211"/>
                                        </p:tgtEl>
                                      </p:cBhvr>
                                    </p:animEffect>
                                  </p:childTnLst>
                                </p:cTn>
                              </p:par>
                              <p:par>
                                <p:cTn id="77" presetID="10" presetClass="entr" presetSubtype="0" fill="hold" nodeType="withEffect">
                                  <p:stCondLst>
                                    <p:cond delay="0"/>
                                  </p:stCondLst>
                                  <p:childTnLst>
                                    <p:set>
                                      <p:cBhvr>
                                        <p:cTn id="78" dur="1" fill="hold">
                                          <p:stCondLst>
                                            <p:cond delay="0"/>
                                          </p:stCondLst>
                                        </p:cTn>
                                        <p:tgtEl>
                                          <p:spTgt spid="208"/>
                                        </p:tgtEl>
                                        <p:attrNameLst>
                                          <p:attrName>style.visibility</p:attrName>
                                        </p:attrNameLst>
                                      </p:cBhvr>
                                      <p:to>
                                        <p:strVal val="visible"/>
                                      </p:to>
                                    </p:set>
                                    <p:animEffect transition="in" filter="fade">
                                      <p:cBhvr>
                                        <p:cTn id="79" dur="500"/>
                                        <p:tgtEl>
                                          <p:spTgt spid="20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88"/>
                                        </p:tgtEl>
                                        <p:attrNameLst>
                                          <p:attrName>style.visibility</p:attrName>
                                        </p:attrNameLst>
                                      </p:cBhvr>
                                      <p:to>
                                        <p:strVal val="visible"/>
                                      </p:to>
                                    </p:set>
                                    <p:animEffect transition="in" filter="fade">
                                      <p:cBhvr>
                                        <p:cTn id="84" dur="500"/>
                                        <p:tgtEl>
                                          <p:spTgt spid="188"/>
                                        </p:tgtEl>
                                      </p:cBhvr>
                                    </p:animEffect>
                                  </p:childTnLst>
                                </p:cTn>
                              </p:par>
                              <p:par>
                                <p:cTn id="85" presetID="10" presetClass="entr" presetSubtype="0" fill="hold" nodeType="withEffect">
                                  <p:stCondLst>
                                    <p:cond delay="0"/>
                                  </p:stCondLst>
                                  <p:childTnLst>
                                    <p:set>
                                      <p:cBhvr>
                                        <p:cTn id="86" dur="1" fill="hold">
                                          <p:stCondLst>
                                            <p:cond delay="0"/>
                                          </p:stCondLst>
                                        </p:cTn>
                                        <p:tgtEl>
                                          <p:spTgt spid="198"/>
                                        </p:tgtEl>
                                        <p:attrNameLst>
                                          <p:attrName>style.visibility</p:attrName>
                                        </p:attrNameLst>
                                      </p:cBhvr>
                                      <p:to>
                                        <p:strVal val="visible"/>
                                      </p:to>
                                    </p:set>
                                    <p:animEffect transition="in" filter="fade">
                                      <p:cBhvr>
                                        <p:cTn id="87" dur="500"/>
                                        <p:tgtEl>
                                          <p:spTgt spid="19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09"/>
                                        </p:tgtEl>
                                        <p:attrNameLst>
                                          <p:attrName>style.visibility</p:attrName>
                                        </p:attrNameLst>
                                      </p:cBhvr>
                                      <p:to>
                                        <p:strVal val="visible"/>
                                      </p:to>
                                    </p:set>
                                    <p:animEffect transition="in" filter="fade">
                                      <p:cBhvr>
                                        <p:cTn id="92" dur="500"/>
                                        <p:tgtEl>
                                          <p:spTgt spid="209"/>
                                        </p:tgtEl>
                                      </p:cBhvr>
                                    </p:animEffect>
                                  </p:childTnLst>
                                </p:cTn>
                              </p:par>
                              <p:par>
                                <p:cTn id="93" presetID="10" presetClass="entr" presetSubtype="0" fill="hold" nodeType="withEffect">
                                  <p:stCondLst>
                                    <p:cond delay="0"/>
                                  </p:stCondLst>
                                  <p:childTnLst>
                                    <p:set>
                                      <p:cBhvr>
                                        <p:cTn id="94" dur="1" fill="hold">
                                          <p:stCondLst>
                                            <p:cond delay="0"/>
                                          </p:stCondLst>
                                        </p:cTn>
                                        <p:tgtEl>
                                          <p:spTgt spid="210"/>
                                        </p:tgtEl>
                                        <p:attrNameLst>
                                          <p:attrName>style.visibility</p:attrName>
                                        </p:attrNameLst>
                                      </p:cBhvr>
                                      <p:to>
                                        <p:strVal val="visible"/>
                                      </p:to>
                                    </p:set>
                                    <p:animEffect transition="in" filter="fade">
                                      <p:cBhvr>
                                        <p:cTn id="95" dur="500"/>
                                        <p:tgtEl>
                                          <p:spTgt spid="21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99"/>
                                        </p:tgtEl>
                                        <p:attrNameLst>
                                          <p:attrName>style.visibility</p:attrName>
                                        </p:attrNameLst>
                                      </p:cBhvr>
                                      <p:to>
                                        <p:strVal val="visible"/>
                                      </p:to>
                                    </p:set>
                                    <p:animEffect transition="in" filter="fade">
                                      <p:cBhvr>
                                        <p:cTn id="100" dur="500"/>
                                        <p:tgtEl>
                                          <p:spTgt spid="199"/>
                                        </p:tgtEl>
                                      </p:cBhvr>
                                    </p:animEffect>
                                  </p:childTnLst>
                                </p:cTn>
                              </p:par>
                              <p:par>
                                <p:cTn id="101" presetID="10" presetClass="entr" presetSubtype="0" fill="hold" nodeType="withEffect">
                                  <p:stCondLst>
                                    <p:cond delay="0"/>
                                  </p:stCondLst>
                                  <p:childTnLst>
                                    <p:set>
                                      <p:cBhvr>
                                        <p:cTn id="102" dur="1" fill="hold">
                                          <p:stCondLst>
                                            <p:cond delay="0"/>
                                          </p:stCondLst>
                                        </p:cTn>
                                        <p:tgtEl>
                                          <p:spTgt spid="200"/>
                                        </p:tgtEl>
                                        <p:attrNameLst>
                                          <p:attrName>style.visibility</p:attrName>
                                        </p:attrNameLst>
                                      </p:cBhvr>
                                      <p:to>
                                        <p:strVal val="visible"/>
                                      </p:to>
                                    </p:set>
                                    <p:animEffect transition="in" filter="fade">
                                      <p:cBhvr>
                                        <p:cTn id="103" dur="500"/>
                                        <p:tgtEl>
                                          <p:spTgt spid="20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02"/>
                                        </p:tgtEl>
                                        <p:attrNameLst>
                                          <p:attrName>style.visibility</p:attrName>
                                        </p:attrNameLst>
                                      </p:cBhvr>
                                      <p:to>
                                        <p:strVal val="visible"/>
                                      </p:to>
                                    </p:set>
                                    <p:animEffect transition="in" filter="fade">
                                      <p:cBhvr>
                                        <p:cTn id="108" dur="500"/>
                                        <p:tgtEl>
                                          <p:spTgt spid="202"/>
                                        </p:tgtEl>
                                      </p:cBhvr>
                                    </p:animEffect>
                                  </p:childTnLst>
                                </p:cTn>
                              </p:par>
                              <p:par>
                                <p:cTn id="109" presetID="10" presetClass="entr" presetSubtype="0" fill="hold" nodeType="withEffect">
                                  <p:stCondLst>
                                    <p:cond delay="0"/>
                                  </p:stCondLst>
                                  <p:childTnLst>
                                    <p:set>
                                      <p:cBhvr>
                                        <p:cTn id="110" dur="1" fill="hold">
                                          <p:stCondLst>
                                            <p:cond delay="0"/>
                                          </p:stCondLst>
                                        </p:cTn>
                                        <p:tgtEl>
                                          <p:spTgt spid="201"/>
                                        </p:tgtEl>
                                        <p:attrNameLst>
                                          <p:attrName>style.visibility</p:attrName>
                                        </p:attrNameLst>
                                      </p:cBhvr>
                                      <p:to>
                                        <p:strVal val="visible"/>
                                      </p:to>
                                    </p:set>
                                    <p:animEffect transition="in" filter="fade">
                                      <p:cBhvr>
                                        <p:cTn id="111" dur="500"/>
                                        <p:tgtEl>
                                          <p:spTgt spid="201"/>
                                        </p:tgtEl>
                                      </p:cBhvr>
                                    </p:animEffect>
                                  </p:childTnLst>
                                </p:cTn>
                              </p:par>
                              <p:par>
                                <p:cTn id="112" presetID="10" presetClass="entr" presetSubtype="0" fill="hold" nodeType="withEffect">
                                  <p:stCondLst>
                                    <p:cond delay="0"/>
                                  </p:stCondLst>
                                  <p:childTnLst>
                                    <p:set>
                                      <p:cBhvr>
                                        <p:cTn id="113" dur="1" fill="hold">
                                          <p:stCondLst>
                                            <p:cond delay="0"/>
                                          </p:stCondLst>
                                        </p:cTn>
                                        <p:tgtEl>
                                          <p:spTgt spid="203"/>
                                        </p:tgtEl>
                                        <p:attrNameLst>
                                          <p:attrName>style.visibility</p:attrName>
                                        </p:attrNameLst>
                                      </p:cBhvr>
                                      <p:to>
                                        <p:strVal val="visible"/>
                                      </p:to>
                                    </p:set>
                                    <p:animEffect transition="in" filter="fade">
                                      <p:cBhvr>
                                        <p:cTn id="114" dur="500"/>
                                        <p:tgtEl>
                                          <p:spTgt spid="20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90"/>
                                        </p:tgtEl>
                                        <p:attrNameLst>
                                          <p:attrName>style.visibility</p:attrName>
                                        </p:attrNameLst>
                                      </p:cBhvr>
                                      <p:to>
                                        <p:strVal val="visible"/>
                                      </p:to>
                                    </p:set>
                                    <p:animEffect transition="in" filter="fade">
                                      <p:cBhvr>
                                        <p:cTn id="119" dur="500"/>
                                        <p:tgtEl>
                                          <p:spTgt spid="190"/>
                                        </p:tgtEl>
                                      </p:cBhvr>
                                    </p:animEffect>
                                  </p:childTnLst>
                                </p:cTn>
                              </p:par>
                              <p:par>
                                <p:cTn id="120" presetID="10" presetClass="entr" presetSubtype="0" fill="hold" nodeType="withEffect">
                                  <p:stCondLst>
                                    <p:cond delay="0"/>
                                  </p:stCondLst>
                                  <p:childTnLst>
                                    <p:set>
                                      <p:cBhvr>
                                        <p:cTn id="121" dur="1" fill="hold">
                                          <p:stCondLst>
                                            <p:cond delay="0"/>
                                          </p:stCondLst>
                                        </p:cTn>
                                        <p:tgtEl>
                                          <p:spTgt spid="212"/>
                                        </p:tgtEl>
                                        <p:attrNameLst>
                                          <p:attrName>style.visibility</p:attrName>
                                        </p:attrNameLst>
                                      </p:cBhvr>
                                      <p:to>
                                        <p:strVal val="visible"/>
                                      </p:to>
                                    </p:set>
                                    <p:animEffect transition="in" filter="fade">
                                      <p:cBhvr>
                                        <p:cTn id="122" dur="500"/>
                                        <p:tgtEl>
                                          <p:spTgt spid="21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13"/>
                                        </p:tgtEl>
                                        <p:attrNameLst>
                                          <p:attrName>style.visibility</p:attrName>
                                        </p:attrNameLst>
                                      </p:cBhvr>
                                      <p:to>
                                        <p:strVal val="visible"/>
                                      </p:to>
                                    </p:set>
                                    <p:animEffect transition="in" filter="fade">
                                      <p:cBhvr>
                                        <p:cTn id="12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Shape 855"/>
          <p:cNvSpPr txBox="1"/>
          <p:nvPr/>
        </p:nvSpPr>
        <p:spPr>
          <a:xfrm>
            <a:off x="244475" y="833436"/>
            <a:ext cx="8605800" cy="11907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Ce sont des risques d'accident et/ou de maladies professionnelle au niveau du tronc, des membres supérieurs et inférieurs consécutifs à des postures contraignantes, des efforts physiques intenses et/ou répétitifs, à des écrasements, à des chocs.</a:t>
            </a:r>
          </a:p>
        </p:txBody>
      </p:sp>
      <p:sp>
        <p:nvSpPr>
          <p:cNvPr id="856" name="Shape 856"/>
          <p:cNvSpPr txBox="1"/>
          <p:nvPr/>
        </p:nvSpPr>
        <p:spPr>
          <a:xfrm>
            <a:off x="246061" y="2141537"/>
            <a:ext cx="5748300" cy="915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Les troubles musculo-squelettiques (TMS) sont les maladies professionnelles les plus fréquentes et les plus répandues.</a:t>
            </a:r>
          </a:p>
        </p:txBody>
      </p:sp>
      <p:pic>
        <p:nvPicPr>
          <p:cNvPr id="857" name="Shape 857" descr="BUR 19"/>
          <p:cNvPicPr preferRelativeResize="0"/>
          <p:nvPr/>
        </p:nvPicPr>
        <p:blipFill rotWithShape="1">
          <a:blip r:embed="rId3">
            <a:alphaModFix/>
          </a:blip>
          <a:srcRect/>
          <a:stretch/>
        </p:blipFill>
        <p:spPr>
          <a:xfrm>
            <a:off x="6045200" y="1782762"/>
            <a:ext cx="2595600" cy="1955699"/>
          </a:xfrm>
          <a:prstGeom prst="rect">
            <a:avLst/>
          </a:prstGeom>
          <a:noFill/>
          <a:ln>
            <a:noFill/>
          </a:ln>
        </p:spPr>
      </p:pic>
      <p:sp>
        <p:nvSpPr>
          <p:cNvPr id="858" name="Shape 858"/>
          <p:cNvSpPr txBox="1"/>
          <p:nvPr/>
        </p:nvSpPr>
        <p:spPr>
          <a:xfrm>
            <a:off x="239712" y="3783012"/>
            <a:ext cx="8594700" cy="915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Manutention répétitives de charge de masses unitaires : Déchargement de cartons de faible dimension, dépotage de containers, récupération des charges en hauteur ... </a:t>
            </a:r>
          </a:p>
        </p:txBody>
      </p:sp>
      <p:sp>
        <p:nvSpPr>
          <p:cNvPr id="859" name="Shape 859"/>
          <p:cNvSpPr txBox="1"/>
          <p:nvPr/>
        </p:nvSpPr>
        <p:spPr>
          <a:xfrm>
            <a:off x="257175" y="4875212"/>
            <a:ext cx="3595800" cy="17399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Tâches imposant des gestes répétitifs : découpage de viande, montages en série, activités de bureau (souris, claviers…), collage de timbres, tampons, couture, ponçage ... </a:t>
            </a:r>
          </a:p>
        </p:txBody>
      </p:sp>
      <p:sp>
        <p:nvSpPr>
          <p:cNvPr id="860" name="Shape 860"/>
          <p:cNvSpPr txBox="1"/>
          <p:nvPr/>
        </p:nvSpPr>
        <p:spPr>
          <a:xfrm>
            <a:off x="5500686" y="4854575"/>
            <a:ext cx="3185999" cy="14652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Travaux imposant un maintien dans une posture :</a:t>
            </a:r>
          </a:p>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Travail sur écran, horlogerie, mécanique, travail dans des endroits restreints ...</a:t>
            </a:r>
          </a:p>
        </p:txBody>
      </p:sp>
      <p:pic>
        <p:nvPicPr>
          <p:cNvPr id="861" name="Shape 861"/>
          <p:cNvPicPr preferRelativeResize="0"/>
          <p:nvPr/>
        </p:nvPicPr>
        <p:blipFill rotWithShape="1">
          <a:blip r:embed="rId4">
            <a:alphaModFix/>
          </a:blip>
          <a:srcRect/>
          <a:stretch/>
        </p:blipFill>
        <p:spPr>
          <a:xfrm>
            <a:off x="3813175" y="4586287"/>
            <a:ext cx="963600" cy="955800"/>
          </a:xfrm>
          <a:prstGeom prst="rect">
            <a:avLst/>
          </a:prstGeom>
          <a:noFill/>
          <a:ln w="9525" cap="flat" cmpd="sng">
            <a:solidFill>
              <a:srgbClr val="0000FF"/>
            </a:solidFill>
            <a:prstDash val="solid"/>
            <a:miter/>
            <a:headEnd type="none" w="med" len="med"/>
            <a:tailEnd type="none" w="med" len="med"/>
          </a:ln>
        </p:spPr>
      </p:pic>
      <p:pic>
        <p:nvPicPr>
          <p:cNvPr id="862" name="Shape 862"/>
          <p:cNvPicPr preferRelativeResize="0"/>
          <p:nvPr/>
        </p:nvPicPr>
        <p:blipFill rotWithShape="1">
          <a:blip r:embed="rId5">
            <a:alphaModFix/>
          </a:blip>
          <a:srcRect/>
          <a:stretch/>
        </p:blipFill>
        <p:spPr>
          <a:xfrm>
            <a:off x="4233862" y="5462587"/>
            <a:ext cx="947700" cy="938100"/>
          </a:xfrm>
          <a:prstGeom prst="rect">
            <a:avLst/>
          </a:prstGeom>
          <a:noFill/>
          <a:ln w="9525" cap="flat" cmpd="sng">
            <a:solidFill>
              <a:srgbClr val="0000FF"/>
            </a:solidFill>
            <a:prstDash val="solid"/>
            <a:miter/>
            <a:headEnd type="none" w="med" len="med"/>
            <a:tailEnd type="none" w="med" len="med"/>
          </a:ln>
        </p:spPr>
      </p:pic>
      <p:pic>
        <p:nvPicPr>
          <p:cNvPr id="863" name="Shape 863"/>
          <p:cNvPicPr preferRelativeResize="0"/>
          <p:nvPr/>
        </p:nvPicPr>
        <p:blipFill rotWithShape="1">
          <a:blip r:embed="rId6">
            <a:alphaModFix/>
          </a:blip>
          <a:srcRect/>
          <a:stretch/>
        </p:blipFill>
        <p:spPr>
          <a:xfrm>
            <a:off x="3421062" y="5821362"/>
            <a:ext cx="928800" cy="885899"/>
          </a:xfrm>
          <a:prstGeom prst="rect">
            <a:avLst/>
          </a:prstGeom>
          <a:noFill/>
          <a:ln w="9525" cap="flat" cmpd="sng">
            <a:solidFill>
              <a:srgbClr val="0000FF"/>
            </a:solidFill>
            <a:prstDash val="solid"/>
            <a:miter/>
            <a:headEnd type="none" w="med" len="med"/>
            <a:tailEnd type="none" w="med" len="med"/>
          </a:ln>
        </p:spPr>
      </p:pic>
      <p:grpSp>
        <p:nvGrpSpPr>
          <p:cNvPr id="864" name="Shape 864"/>
          <p:cNvGrpSpPr/>
          <p:nvPr/>
        </p:nvGrpSpPr>
        <p:grpSpPr>
          <a:xfrm>
            <a:off x="993775" y="-23811"/>
            <a:ext cx="6912000" cy="504900"/>
            <a:chOff x="993775" y="-23811"/>
            <a:chExt cx="6912000" cy="504900"/>
          </a:xfrm>
        </p:grpSpPr>
        <p:pic>
          <p:nvPicPr>
            <p:cNvPr id="865" name="Shape 865"/>
            <p:cNvPicPr preferRelativeResize="0"/>
            <p:nvPr/>
          </p:nvPicPr>
          <p:blipFill rotWithShape="1">
            <a:blip r:embed="rId7">
              <a:alphaModFix/>
            </a:blip>
            <a:srcRect/>
            <a:stretch/>
          </p:blipFill>
          <p:spPr>
            <a:xfrm>
              <a:off x="993775" y="-23811"/>
              <a:ext cx="6912000" cy="504900"/>
            </a:xfrm>
            <a:prstGeom prst="rect">
              <a:avLst/>
            </a:prstGeom>
            <a:noFill/>
            <a:ln>
              <a:noFill/>
            </a:ln>
          </p:spPr>
        </p:pic>
        <p:sp>
          <p:nvSpPr>
            <p:cNvPr id="866" name="Shape 866"/>
            <p:cNvSpPr txBox="1"/>
            <p:nvPr/>
          </p:nvSpPr>
          <p:spPr>
            <a:xfrm>
              <a:off x="1014412" y="0"/>
              <a:ext cx="68691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RISQUES LIE A L’ACTIVITE PHYSIQUE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6"/>
                                        </p:tgtEl>
                                        <p:attrNameLst>
                                          <p:attrName>style.visibility</p:attrName>
                                        </p:attrNameLst>
                                      </p:cBhvr>
                                      <p:to>
                                        <p:strVal val="visible"/>
                                      </p:to>
                                    </p:set>
                                    <p:anim calcmode="lin" valueType="num">
                                      <p:cBhvr additive="base">
                                        <p:cTn id="7" dur="500"/>
                                        <p:tgtEl>
                                          <p:spTgt spid="8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58"/>
                                        </p:tgtEl>
                                        <p:attrNameLst>
                                          <p:attrName>style.visibility</p:attrName>
                                        </p:attrNameLst>
                                      </p:cBhvr>
                                      <p:to>
                                        <p:strVal val="visible"/>
                                      </p:to>
                                    </p:set>
                                    <p:anim calcmode="lin" valueType="num">
                                      <p:cBhvr additive="base">
                                        <p:cTn id="12" dur="500"/>
                                        <p:tgtEl>
                                          <p:spTgt spid="858"/>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61"/>
                                        </p:tgtEl>
                                        <p:attrNameLst>
                                          <p:attrName>style.visibility</p:attrName>
                                        </p:attrNameLst>
                                      </p:cBhvr>
                                      <p:to>
                                        <p:strVal val="visible"/>
                                      </p:to>
                                    </p:set>
                                    <p:anim calcmode="lin" valueType="num">
                                      <p:cBhvr additive="base">
                                        <p:cTn id="15" dur="500"/>
                                        <p:tgtEl>
                                          <p:spTgt spid="861"/>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62"/>
                                        </p:tgtEl>
                                        <p:attrNameLst>
                                          <p:attrName>style.visibility</p:attrName>
                                        </p:attrNameLst>
                                      </p:cBhvr>
                                      <p:to>
                                        <p:strVal val="visible"/>
                                      </p:to>
                                    </p:set>
                                    <p:anim calcmode="lin" valueType="num">
                                      <p:cBhvr additive="base">
                                        <p:cTn id="18" dur="500"/>
                                        <p:tgtEl>
                                          <p:spTgt spid="86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63"/>
                                        </p:tgtEl>
                                        <p:attrNameLst>
                                          <p:attrName>style.visibility</p:attrName>
                                        </p:attrNameLst>
                                      </p:cBhvr>
                                      <p:to>
                                        <p:strVal val="visible"/>
                                      </p:to>
                                    </p:set>
                                    <p:anim calcmode="lin" valueType="num">
                                      <p:cBhvr additive="base">
                                        <p:cTn id="21" dur="500"/>
                                        <p:tgtEl>
                                          <p:spTgt spid="86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59"/>
                                        </p:tgtEl>
                                        <p:attrNameLst>
                                          <p:attrName>style.visibility</p:attrName>
                                        </p:attrNameLst>
                                      </p:cBhvr>
                                      <p:to>
                                        <p:strVal val="visible"/>
                                      </p:to>
                                    </p:set>
                                    <p:anim calcmode="lin" valueType="num">
                                      <p:cBhvr additive="base">
                                        <p:cTn id="26" dur="500"/>
                                        <p:tgtEl>
                                          <p:spTgt spid="859"/>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57"/>
                                        </p:tgtEl>
                                        <p:attrNameLst>
                                          <p:attrName>style.visibility</p:attrName>
                                        </p:attrNameLst>
                                      </p:cBhvr>
                                      <p:to>
                                        <p:strVal val="visible"/>
                                      </p:to>
                                    </p:set>
                                    <p:anim calcmode="lin" valueType="num">
                                      <p:cBhvr additive="base">
                                        <p:cTn id="29" dur="500"/>
                                        <p:tgtEl>
                                          <p:spTgt spid="85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60"/>
                                        </p:tgtEl>
                                        <p:attrNameLst>
                                          <p:attrName>style.visibility</p:attrName>
                                        </p:attrNameLst>
                                      </p:cBhvr>
                                      <p:to>
                                        <p:strVal val="visible"/>
                                      </p:to>
                                    </p:set>
                                    <p:anim calcmode="lin" valueType="num">
                                      <p:cBhvr additive="base">
                                        <p:cTn id="34" dur="500"/>
                                        <p:tgtEl>
                                          <p:spTgt spid="8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Shape 871"/>
          <p:cNvSpPr txBox="1"/>
          <p:nvPr/>
        </p:nvSpPr>
        <p:spPr>
          <a:xfrm>
            <a:off x="600075" y="1590675"/>
            <a:ext cx="7890000" cy="1200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Font typeface="Calibri"/>
              <a:buNone/>
            </a:pPr>
            <a:endParaRPr sz="1800" b="0" i="0" u="none">
              <a:solidFill>
                <a:srgbClr val="006600"/>
              </a:solidFill>
              <a:latin typeface="Arial"/>
              <a:ea typeface="Arial"/>
              <a:cs typeface="Arial"/>
              <a:sym typeface="Arial"/>
            </a:endParaRPr>
          </a:p>
          <a:p>
            <a:pPr marL="0" marR="0" lvl="0" indent="0" algn="l" rtl="0">
              <a:lnSpc>
                <a:spcPct val="100000"/>
              </a:lnSpc>
              <a:spcBef>
                <a:spcPts val="900"/>
              </a:spcBef>
              <a:spcAft>
                <a:spcPts val="0"/>
              </a:spcAft>
              <a:buClr>
                <a:schemeClr val="dk1"/>
              </a:buClr>
              <a:buFont typeface="Calibri"/>
              <a:buNone/>
            </a:pPr>
            <a:endParaRPr sz="1800" b="0" i="0" u="none">
              <a:solidFill>
                <a:srgbClr val="0066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rgbClr val="006600"/>
              </a:solidFill>
              <a:latin typeface="Arial"/>
              <a:ea typeface="Arial"/>
              <a:cs typeface="Arial"/>
              <a:sym typeface="Arial"/>
            </a:endParaRPr>
          </a:p>
        </p:txBody>
      </p:sp>
      <p:pic>
        <p:nvPicPr>
          <p:cNvPr id="872" name="Shape 872"/>
          <p:cNvPicPr preferRelativeResize="0"/>
          <p:nvPr/>
        </p:nvPicPr>
        <p:blipFill rotWithShape="1">
          <a:blip r:embed="rId3">
            <a:alphaModFix/>
          </a:blip>
          <a:srcRect/>
          <a:stretch/>
        </p:blipFill>
        <p:spPr>
          <a:xfrm>
            <a:off x="2608261" y="1920875"/>
            <a:ext cx="1690799" cy="1328700"/>
          </a:xfrm>
          <a:prstGeom prst="rect">
            <a:avLst/>
          </a:prstGeom>
          <a:noFill/>
          <a:ln>
            <a:noFill/>
          </a:ln>
        </p:spPr>
      </p:pic>
      <p:pic>
        <p:nvPicPr>
          <p:cNvPr id="873" name="Shape 873"/>
          <p:cNvPicPr preferRelativeResize="0"/>
          <p:nvPr/>
        </p:nvPicPr>
        <p:blipFill rotWithShape="1">
          <a:blip r:embed="rId4">
            <a:alphaModFix/>
          </a:blip>
          <a:srcRect/>
          <a:stretch/>
        </p:blipFill>
        <p:spPr>
          <a:xfrm>
            <a:off x="252411" y="1814512"/>
            <a:ext cx="1289100" cy="1289100"/>
          </a:xfrm>
          <a:prstGeom prst="rect">
            <a:avLst/>
          </a:prstGeom>
          <a:noFill/>
          <a:ln>
            <a:noFill/>
          </a:ln>
        </p:spPr>
      </p:pic>
      <p:pic>
        <p:nvPicPr>
          <p:cNvPr id="874" name="Shape 874"/>
          <p:cNvPicPr preferRelativeResize="0"/>
          <p:nvPr/>
        </p:nvPicPr>
        <p:blipFill rotWithShape="1">
          <a:blip r:embed="rId5">
            <a:alphaModFix/>
          </a:blip>
          <a:srcRect/>
          <a:stretch/>
        </p:blipFill>
        <p:spPr>
          <a:xfrm>
            <a:off x="2027237" y="4621212"/>
            <a:ext cx="1766999" cy="1673100"/>
          </a:xfrm>
          <a:prstGeom prst="rect">
            <a:avLst/>
          </a:prstGeom>
          <a:noFill/>
          <a:ln>
            <a:noFill/>
          </a:ln>
        </p:spPr>
      </p:pic>
      <p:pic>
        <p:nvPicPr>
          <p:cNvPr id="875" name="Shape 875"/>
          <p:cNvPicPr preferRelativeResize="0"/>
          <p:nvPr/>
        </p:nvPicPr>
        <p:blipFill rotWithShape="1">
          <a:blip r:embed="rId6">
            <a:alphaModFix/>
          </a:blip>
          <a:srcRect/>
          <a:stretch/>
        </p:blipFill>
        <p:spPr>
          <a:xfrm>
            <a:off x="6262686" y="2690811"/>
            <a:ext cx="1328699" cy="1688999"/>
          </a:xfrm>
          <a:prstGeom prst="rect">
            <a:avLst/>
          </a:prstGeom>
          <a:noFill/>
          <a:ln>
            <a:noFill/>
          </a:ln>
        </p:spPr>
      </p:pic>
      <p:sp>
        <p:nvSpPr>
          <p:cNvPr id="876" name="Shape 876"/>
          <p:cNvSpPr txBox="1"/>
          <p:nvPr/>
        </p:nvSpPr>
        <p:spPr>
          <a:xfrm>
            <a:off x="5973761" y="4525962"/>
            <a:ext cx="2159099" cy="885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2"/>
              </a:buClr>
              <a:buSzPct val="25000"/>
              <a:buFont typeface="Arial"/>
              <a:buNone/>
            </a:pPr>
            <a:r>
              <a:rPr lang="fr-FR" sz="1300" b="0" i="1" u="none">
                <a:solidFill>
                  <a:schemeClr val="lt2"/>
                </a:solidFill>
                <a:latin typeface="Arial"/>
                <a:ea typeface="Arial"/>
                <a:cs typeface="Arial"/>
                <a:sym typeface="Arial"/>
              </a:rPr>
              <a:t>Le syndrome du canal carpien est la plus répandue des TMS du membre supérieur</a:t>
            </a:r>
          </a:p>
        </p:txBody>
      </p:sp>
      <p:grpSp>
        <p:nvGrpSpPr>
          <p:cNvPr id="877" name="Shape 877"/>
          <p:cNvGrpSpPr/>
          <p:nvPr/>
        </p:nvGrpSpPr>
        <p:grpSpPr>
          <a:xfrm>
            <a:off x="1566862" y="-85725"/>
            <a:ext cx="5980199" cy="1292100"/>
            <a:chOff x="1566862" y="-85725"/>
            <a:chExt cx="5980199" cy="1292100"/>
          </a:xfrm>
        </p:grpSpPr>
        <p:pic>
          <p:nvPicPr>
            <p:cNvPr id="878" name="Shape 878"/>
            <p:cNvPicPr preferRelativeResize="0"/>
            <p:nvPr/>
          </p:nvPicPr>
          <p:blipFill rotWithShape="1">
            <a:blip r:embed="rId7">
              <a:alphaModFix/>
            </a:blip>
            <a:srcRect/>
            <a:stretch/>
          </p:blipFill>
          <p:spPr>
            <a:xfrm>
              <a:off x="1566862" y="-85725"/>
              <a:ext cx="5980199" cy="1292100"/>
            </a:xfrm>
            <a:prstGeom prst="rect">
              <a:avLst/>
            </a:prstGeom>
            <a:noFill/>
            <a:ln>
              <a:noFill/>
            </a:ln>
          </p:spPr>
        </p:pic>
        <p:sp>
          <p:nvSpPr>
            <p:cNvPr id="879" name="Shape 879"/>
            <p:cNvSpPr txBox="1"/>
            <p:nvPr/>
          </p:nvSpPr>
          <p:spPr>
            <a:xfrm>
              <a:off x="1749425" y="0"/>
              <a:ext cx="5738700" cy="954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800" b="0" i="0" u="none">
                  <a:solidFill>
                    <a:srgbClr val="006600"/>
                  </a:solidFill>
                  <a:latin typeface="Calibri"/>
                  <a:ea typeface="Calibri"/>
                  <a:cs typeface="Calibri"/>
                  <a:sym typeface="Calibri"/>
                </a:rPr>
                <a:t>Prévenir les risques liés l’activité physique</a:t>
              </a:r>
            </a:p>
          </p:txBody>
        </p:sp>
      </p:grpSp>
      <p:sp>
        <p:nvSpPr>
          <p:cNvPr id="880" name="Shape 880"/>
          <p:cNvSpPr txBox="1"/>
          <p:nvPr/>
        </p:nvSpPr>
        <p:spPr>
          <a:xfrm>
            <a:off x="557211" y="1336675"/>
            <a:ext cx="3582900" cy="36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Utiliser des outils de manutention</a:t>
            </a:r>
          </a:p>
        </p:txBody>
      </p:sp>
      <p:sp>
        <p:nvSpPr>
          <p:cNvPr id="881" name="Shape 881"/>
          <p:cNvSpPr txBox="1"/>
          <p:nvPr/>
        </p:nvSpPr>
        <p:spPr>
          <a:xfrm>
            <a:off x="1276350" y="3538537"/>
            <a:ext cx="3989400" cy="922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Aménager et organiser les postes de travail de manière à limiter les efforts (intégrer l’ergonomie au poste)</a:t>
            </a:r>
          </a:p>
        </p:txBody>
      </p:sp>
      <p:sp>
        <p:nvSpPr>
          <p:cNvPr id="882" name="Shape 882"/>
          <p:cNvSpPr txBox="1"/>
          <p:nvPr/>
        </p:nvSpPr>
        <p:spPr>
          <a:xfrm>
            <a:off x="5218111" y="1497012"/>
            <a:ext cx="3248099" cy="924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Former le personnel au PRAP (Prévention des Risques liés à l’Activité Physique)</a:t>
            </a:r>
          </a:p>
        </p:txBody>
      </p:sp>
      <p:pic>
        <p:nvPicPr>
          <p:cNvPr id="883" name="Shape 883"/>
          <p:cNvPicPr preferRelativeResize="0"/>
          <p:nvPr/>
        </p:nvPicPr>
        <p:blipFill rotWithShape="1">
          <a:blip r:embed="rId8">
            <a:alphaModFix/>
          </a:blip>
          <a:srcRect/>
          <a:stretch/>
        </p:blipFill>
        <p:spPr>
          <a:xfrm>
            <a:off x="1738312" y="1946275"/>
            <a:ext cx="1020900" cy="942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
                                        </p:tgtEl>
                                        <p:attrNameLst>
                                          <p:attrName>style.visibility</p:attrName>
                                        </p:attrNameLst>
                                      </p:cBhvr>
                                      <p:to>
                                        <p:strVal val="visible"/>
                                      </p:to>
                                    </p:set>
                                    <p:animEffect transition="in" filter="fade">
                                      <p:cBhvr>
                                        <p:cTn id="7" dur="500"/>
                                        <p:tgtEl>
                                          <p:spTgt spid="880"/>
                                        </p:tgtEl>
                                      </p:cBhvr>
                                    </p:animEffect>
                                  </p:childTnLst>
                                </p:cTn>
                              </p:par>
                              <p:par>
                                <p:cTn id="8" presetID="10" presetClass="entr" presetSubtype="0" fill="hold" nodeType="withEffect">
                                  <p:stCondLst>
                                    <p:cond delay="0"/>
                                  </p:stCondLst>
                                  <p:childTnLst>
                                    <p:set>
                                      <p:cBhvr>
                                        <p:cTn id="9" dur="1" fill="hold">
                                          <p:stCondLst>
                                            <p:cond delay="0"/>
                                          </p:stCondLst>
                                        </p:cTn>
                                        <p:tgtEl>
                                          <p:spTgt spid="873"/>
                                        </p:tgtEl>
                                        <p:attrNameLst>
                                          <p:attrName>style.visibility</p:attrName>
                                        </p:attrNameLst>
                                      </p:cBhvr>
                                      <p:to>
                                        <p:strVal val="visible"/>
                                      </p:to>
                                    </p:set>
                                    <p:animEffect transition="in" filter="fade">
                                      <p:cBhvr>
                                        <p:cTn id="10" dur="500"/>
                                        <p:tgtEl>
                                          <p:spTgt spid="873"/>
                                        </p:tgtEl>
                                      </p:cBhvr>
                                    </p:animEffect>
                                  </p:childTnLst>
                                </p:cTn>
                              </p:par>
                              <p:par>
                                <p:cTn id="11" presetID="10" presetClass="entr" presetSubtype="0" fill="hold" nodeType="withEffect">
                                  <p:stCondLst>
                                    <p:cond delay="0"/>
                                  </p:stCondLst>
                                  <p:childTnLst>
                                    <p:set>
                                      <p:cBhvr>
                                        <p:cTn id="12" dur="1" fill="hold">
                                          <p:stCondLst>
                                            <p:cond delay="0"/>
                                          </p:stCondLst>
                                        </p:cTn>
                                        <p:tgtEl>
                                          <p:spTgt spid="883"/>
                                        </p:tgtEl>
                                        <p:attrNameLst>
                                          <p:attrName>style.visibility</p:attrName>
                                        </p:attrNameLst>
                                      </p:cBhvr>
                                      <p:to>
                                        <p:strVal val="visible"/>
                                      </p:to>
                                    </p:set>
                                    <p:animEffect transition="in" filter="fade">
                                      <p:cBhvr>
                                        <p:cTn id="13" dur="500"/>
                                        <p:tgtEl>
                                          <p:spTgt spid="883"/>
                                        </p:tgtEl>
                                      </p:cBhvr>
                                    </p:animEffect>
                                  </p:childTnLst>
                                </p:cTn>
                              </p:par>
                              <p:par>
                                <p:cTn id="14" presetID="10" presetClass="entr" presetSubtype="0" fill="hold" nodeType="withEffect">
                                  <p:stCondLst>
                                    <p:cond delay="0"/>
                                  </p:stCondLst>
                                  <p:childTnLst>
                                    <p:set>
                                      <p:cBhvr>
                                        <p:cTn id="15" dur="1" fill="hold">
                                          <p:stCondLst>
                                            <p:cond delay="0"/>
                                          </p:stCondLst>
                                        </p:cTn>
                                        <p:tgtEl>
                                          <p:spTgt spid="872"/>
                                        </p:tgtEl>
                                        <p:attrNameLst>
                                          <p:attrName>style.visibility</p:attrName>
                                        </p:attrNameLst>
                                      </p:cBhvr>
                                      <p:to>
                                        <p:strVal val="visible"/>
                                      </p:to>
                                    </p:set>
                                    <p:animEffect transition="in" filter="fade">
                                      <p:cBhvr>
                                        <p:cTn id="16" dur="500"/>
                                        <p:tgtEl>
                                          <p:spTgt spid="87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81"/>
                                        </p:tgtEl>
                                        <p:attrNameLst>
                                          <p:attrName>style.visibility</p:attrName>
                                        </p:attrNameLst>
                                      </p:cBhvr>
                                      <p:to>
                                        <p:strVal val="visible"/>
                                      </p:to>
                                    </p:set>
                                    <p:animEffect transition="in" filter="fade">
                                      <p:cBhvr>
                                        <p:cTn id="21" dur="500"/>
                                        <p:tgtEl>
                                          <p:spTgt spid="881"/>
                                        </p:tgtEl>
                                      </p:cBhvr>
                                    </p:animEffect>
                                  </p:childTnLst>
                                </p:cTn>
                              </p:par>
                              <p:par>
                                <p:cTn id="22" presetID="10" presetClass="entr" presetSubtype="0" fill="hold" nodeType="withEffect">
                                  <p:stCondLst>
                                    <p:cond delay="0"/>
                                  </p:stCondLst>
                                  <p:childTnLst>
                                    <p:set>
                                      <p:cBhvr>
                                        <p:cTn id="23" dur="1" fill="hold">
                                          <p:stCondLst>
                                            <p:cond delay="0"/>
                                          </p:stCondLst>
                                        </p:cTn>
                                        <p:tgtEl>
                                          <p:spTgt spid="874"/>
                                        </p:tgtEl>
                                        <p:attrNameLst>
                                          <p:attrName>style.visibility</p:attrName>
                                        </p:attrNameLst>
                                      </p:cBhvr>
                                      <p:to>
                                        <p:strVal val="visible"/>
                                      </p:to>
                                    </p:set>
                                    <p:animEffect transition="in" filter="fade">
                                      <p:cBhvr>
                                        <p:cTn id="24" dur="500"/>
                                        <p:tgtEl>
                                          <p:spTgt spid="87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82"/>
                                        </p:tgtEl>
                                        <p:attrNameLst>
                                          <p:attrName>style.visibility</p:attrName>
                                        </p:attrNameLst>
                                      </p:cBhvr>
                                      <p:to>
                                        <p:strVal val="visible"/>
                                      </p:to>
                                    </p:set>
                                    <p:animEffect transition="in" filter="fade">
                                      <p:cBhvr>
                                        <p:cTn id="29" dur="500"/>
                                        <p:tgtEl>
                                          <p:spTgt spid="882"/>
                                        </p:tgtEl>
                                      </p:cBhvr>
                                    </p:animEffect>
                                  </p:childTnLst>
                                </p:cTn>
                              </p:par>
                              <p:par>
                                <p:cTn id="30" presetID="10" presetClass="entr" presetSubtype="0" fill="hold" nodeType="withEffect">
                                  <p:stCondLst>
                                    <p:cond delay="0"/>
                                  </p:stCondLst>
                                  <p:childTnLst>
                                    <p:set>
                                      <p:cBhvr>
                                        <p:cTn id="31" dur="1" fill="hold">
                                          <p:stCondLst>
                                            <p:cond delay="0"/>
                                          </p:stCondLst>
                                        </p:cTn>
                                        <p:tgtEl>
                                          <p:spTgt spid="875"/>
                                        </p:tgtEl>
                                        <p:attrNameLst>
                                          <p:attrName>style.visibility</p:attrName>
                                        </p:attrNameLst>
                                      </p:cBhvr>
                                      <p:to>
                                        <p:strVal val="visible"/>
                                      </p:to>
                                    </p:set>
                                    <p:animEffect transition="in" filter="fade">
                                      <p:cBhvr>
                                        <p:cTn id="32" dur="500"/>
                                        <p:tgtEl>
                                          <p:spTgt spid="875"/>
                                        </p:tgtEl>
                                      </p:cBhvr>
                                    </p:animEffect>
                                  </p:childTnLst>
                                </p:cTn>
                              </p:par>
                              <p:par>
                                <p:cTn id="33" presetID="10" presetClass="entr" presetSubtype="0" fill="hold" nodeType="withEffect">
                                  <p:stCondLst>
                                    <p:cond delay="0"/>
                                  </p:stCondLst>
                                  <p:childTnLst>
                                    <p:set>
                                      <p:cBhvr>
                                        <p:cTn id="34" dur="1" fill="hold">
                                          <p:stCondLst>
                                            <p:cond delay="0"/>
                                          </p:stCondLst>
                                        </p:cTn>
                                        <p:tgtEl>
                                          <p:spTgt spid="876"/>
                                        </p:tgtEl>
                                        <p:attrNameLst>
                                          <p:attrName>style.visibility</p:attrName>
                                        </p:attrNameLst>
                                      </p:cBhvr>
                                      <p:to>
                                        <p:strVal val="visible"/>
                                      </p:to>
                                    </p:set>
                                    <p:animEffect transition="in" filter="fade">
                                      <p:cBhvr>
                                        <p:cTn id="35" dur="500"/>
                                        <p:tgtEl>
                                          <p:spTgt spid="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Shape 888"/>
          <p:cNvSpPr txBox="1"/>
          <p:nvPr/>
        </p:nvSpPr>
        <p:spPr>
          <a:xfrm>
            <a:off x="850900" y="876300"/>
            <a:ext cx="7362900" cy="6462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Ces risques professionnels qui portent atteinte à l’intégrité mentale des salariés (stress, harcèlement, violence au travail..)</a:t>
            </a:r>
          </a:p>
        </p:txBody>
      </p:sp>
      <p:grpSp>
        <p:nvGrpSpPr>
          <p:cNvPr id="889" name="Shape 889"/>
          <p:cNvGrpSpPr/>
          <p:nvPr/>
        </p:nvGrpSpPr>
        <p:grpSpPr>
          <a:xfrm>
            <a:off x="2189161" y="1584325"/>
            <a:ext cx="4387800" cy="757200"/>
            <a:chOff x="2189161" y="1584325"/>
            <a:chExt cx="4387800" cy="757200"/>
          </a:xfrm>
        </p:grpSpPr>
        <p:pic>
          <p:nvPicPr>
            <p:cNvPr id="890" name="Shape 890"/>
            <p:cNvPicPr preferRelativeResize="0"/>
            <p:nvPr/>
          </p:nvPicPr>
          <p:blipFill rotWithShape="1">
            <a:blip r:embed="rId3">
              <a:alphaModFix/>
            </a:blip>
            <a:srcRect/>
            <a:stretch/>
          </p:blipFill>
          <p:spPr>
            <a:xfrm>
              <a:off x="2189161" y="1584325"/>
              <a:ext cx="4387800" cy="757200"/>
            </a:xfrm>
            <a:prstGeom prst="rect">
              <a:avLst/>
            </a:prstGeom>
            <a:noFill/>
            <a:ln>
              <a:noFill/>
            </a:ln>
          </p:spPr>
        </p:pic>
        <p:sp>
          <p:nvSpPr>
            <p:cNvPr id="891" name="Shape 891"/>
            <p:cNvSpPr txBox="1"/>
            <p:nvPr/>
          </p:nvSpPr>
          <p:spPr>
            <a:xfrm>
              <a:off x="2338386" y="1662112"/>
              <a:ext cx="4176600" cy="460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Situations dangereuses</a:t>
              </a:r>
            </a:p>
          </p:txBody>
        </p:sp>
      </p:grpSp>
      <p:sp>
        <p:nvSpPr>
          <p:cNvPr id="892" name="Shape 892"/>
          <p:cNvSpPr txBox="1"/>
          <p:nvPr/>
        </p:nvSpPr>
        <p:spPr>
          <a:xfrm>
            <a:off x="2638425" y="2349500"/>
            <a:ext cx="3841800" cy="3786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600" b="1" i="0" u="none">
                <a:solidFill>
                  <a:schemeClr val="dk1"/>
                </a:solidFill>
                <a:latin typeface="Arial"/>
                <a:ea typeface="Arial"/>
                <a:cs typeface="Arial"/>
                <a:sym typeface="Arial"/>
              </a:rPr>
              <a:t>Agressions physiques ou verbales</a:t>
            </a:r>
          </a:p>
          <a:p>
            <a:pPr marL="0" marR="0" lvl="0" indent="0" algn="l" rtl="0">
              <a:lnSpc>
                <a:spcPct val="100000"/>
              </a:lnSpc>
              <a:spcBef>
                <a:spcPts val="0"/>
              </a:spcBef>
              <a:spcAft>
                <a:spcPts val="0"/>
              </a:spcAft>
              <a:buClr>
                <a:schemeClr val="dk1"/>
              </a:buClr>
              <a:buFont typeface="Calibri"/>
              <a:buNone/>
            </a:pPr>
            <a:endParaRPr sz="16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fr-FR" sz="1600" b="1" i="0" u="none">
                <a:solidFill>
                  <a:schemeClr val="dk1"/>
                </a:solidFill>
                <a:latin typeface="Arial"/>
                <a:ea typeface="Arial"/>
                <a:cs typeface="Arial"/>
                <a:sym typeface="Arial"/>
              </a:rPr>
              <a:t>Imprécision des missions confiées (comment dois-je m’y prendre ?...)</a:t>
            </a:r>
          </a:p>
          <a:p>
            <a:pPr marL="0" marR="0" lvl="0" indent="0" algn="l" rtl="0">
              <a:lnSpc>
                <a:spcPct val="100000"/>
              </a:lnSpc>
              <a:spcBef>
                <a:spcPts val="0"/>
              </a:spcBef>
              <a:spcAft>
                <a:spcPts val="0"/>
              </a:spcAft>
              <a:buClr>
                <a:schemeClr val="dk1"/>
              </a:buClr>
              <a:buFont typeface="Calibri"/>
              <a:buNone/>
            </a:pPr>
            <a:endParaRPr sz="16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fr-FR" sz="1600" b="1" i="0" u="none">
                <a:solidFill>
                  <a:schemeClr val="dk1"/>
                </a:solidFill>
                <a:latin typeface="Arial"/>
                <a:ea typeface="Arial"/>
                <a:cs typeface="Arial"/>
                <a:sym typeface="Arial"/>
              </a:rPr>
              <a:t>Fortes exigences quantitatives (pression temporelle…)</a:t>
            </a:r>
          </a:p>
          <a:p>
            <a:pPr marL="0" marR="0" lvl="0" indent="0" algn="l" rtl="0">
              <a:lnSpc>
                <a:spcPct val="100000"/>
              </a:lnSpc>
              <a:spcBef>
                <a:spcPts val="0"/>
              </a:spcBef>
              <a:spcAft>
                <a:spcPts val="0"/>
              </a:spcAft>
              <a:buClr>
                <a:schemeClr val="dk1"/>
              </a:buClr>
              <a:buSzPct val="25000"/>
              <a:buFont typeface="Arial"/>
              <a:buNone/>
            </a:pPr>
            <a:r>
              <a:rPr lang="fr-FR" sz="1600" b="1" i="0" u="none">
                <a:solidFill>
                  <a:schemeClr val="dk1"/>
                </a:solidFill>
                <a:latin typeface="Arial"/>
                <a:ea typeface="Arial"/>
                <a:cs typeface="Arial"/>
                <a:sym typeface="Arial"/>
              </a:rPr>
              <a:t/>
            </a:r>
            <a:br>
              <a:rPr lang="fr-FR" sz="1600" b="1" i="0" u="none">
                <a:solidFill>
                  <a:schemeClr val="dk1"/>
                </a:solidFill>
                <a:latin typeface="Arial"/>
                <a:ea typeface="Arial"/>
                <a:cs typeface="Arial"/>
                <a:sym typeface="Arial"/>
              </a:rPr>
            </a:br>
            <a:r>
              <a:rPr lang="fr-FR" sz="1600" b="1" i="0" u="none">
                <a:solidFill>
                  <a:schemeClr val="dk1"/>
                </a:solidFill>
                <a:latin typeface="Arial"/>
                <a:ea typeface="Arial"/>
                <a:cs typeface="Arial"/>
                <a:sym typeface="Arial"/>
              </a:rPr>
              <a:t>Incertitude sur  l’emploi occupé</a:t>
            </a:r>
          </a:p>
          <a:p>
            <a:pPr marL="0" marR="0" lvl="0" indent="0" algn="l" rtl="0">
              <a:lnSpc>
                <a:spcPct val="100000"/>
              </a:lnSpc>
              <a:spcBef>
                <a:spcPts val="0"/>
              </a:spcBef>
              <a:spcAft>
                <a:spcPts val="0"/>
              </a:spcAft>
              <a:buClr>
                <a:schemeClr val="dk1"/>
              </a:buClr>
              <a:buFont typeface="Calibri"/>
              <a:buNone/>
            </a:pPr>
            <a:endParaRPr sz="16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fr-FR" sz="1600" b="1" i="0" u="none">
                <a:solidFill>
                  <a:schemeClr val="dk1"/>
                </a:solidFill>
                <a:latin typeface="Arial"/>
                <a:ea typeface="Arial"/>
                <a:cs typeface="Arial"/>
                <a:sym typeface="Arial"/>
              </a:rPr>
              <a:t>Comportement irrespectueux envers une personne (injures, insultes), propos tendancieux</a:t>
            </a:r>
          </a:p>
          <a:p>
            <a:pPr marL="0" marR="0" lvl="0" indent="0" algn="l" rtl="0">
              <a:lnSpc>
                <a:spcPct val="100000"/>
              </a:lnSpc>
              <a:spcBef>
                <a:spcPts val="0"/>
              </a:spcBef>
              <a:spcAft>
                <a:spcPts val="0"/>
              </a:spcAft>
              <a:buClr>
                <a:schemeClr val="dk1"/>
              </a:buClr>
              <a:buFont typeface="Calibri"/>
              <a:buNone/>
            </a:pPr>
            <a:endParaRPr sz="16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fr-FR" sz="1600" b="1" i="0" u="none">
                <a:solidFill>
                  <a:schemeClr val="dk1"/>
                </a:solidFill>
                <a:latin typeface="Arial"/>
                <a:ea typeface="Arial"/>
                <a:cs typeface="Arial"/>
                <a:sym typeface="Arial"/>
              </a:rPr>
              <a:t>Absences fréquentes</a:t>
            </a:r>
          </a:p>
        </p:txBody>
      </p:sp>
      <p:pic>
        <p:nvPicPr>
          <p:cNvPr id="893" name="Shape 893" descr="conflit 5.jpg"/>
          <p:cNvPicPr preferRelativeResize="0"/>
          <p:nvPr/>
        </p:nvPicPr>
        <p:blipFill rotWithShape="1">
          <a:blip r:embed="rId4">
            <a:alphaModFix/>
          </a:blip>
          <a:srcRect/>
          <a:stretch/>
        </p:blipFill>
        <p:spPr>
          <a:xfrm>
            <a:off x="458786" y="2152650"/>
            <a:ext cx="1490700" cy="1217700"/>
          </a:xfrm>
          <a:prstGeom prst="rect">
            <a:avLst/>
          </a:prstGeom>
          <a:noFill/>
          <a:ln>
            <a:noFill/>
          </a:ln>
        </p:spPr>
      </p:pic>
      <p:pic>
        <p:nvPicPr>
          <p:cNvPr id="894" name="Shape 894" descr="absentéisme.jpg"/>
          <p:cNvPicPr preferRelativeResize="0"/>
          <p:nvPr/>
        </p:nvPicPr>
        <p:blipFill rotWithShape="1">
          <a:blip r:embed="rId5">
            <a:alphaModFix/>
          </a:blip>
          <a:srcRect/>
          <a:stretch/>
        </p:blipFill>
        <p:spPr>
          <a:xfrm>
            <a:off x="5786437" y="5324475"/>
            <a:ext cx="1303199" cy="1368300"/>
          </a:xfrm>
          <a:prstGeom prst="rect">
            <a:avLst/>
          </a:prstGeom>
          <a:noFill/>
          <a:ln>
            <a:noFill/>
          </a:ln>
        </p:spPr>
      </p:pic>
      <p:grpSp>
        <p:nvGrpSpPr>
          <p:cNvPr id="895" name="Shape 895"/>
          <p:cNvGrpSpPr/>
          <p:nvPr/>
        </p:nvGrpSpPr>
        <p:grpSpPr>
          <a:xfrm>
            <a:off x="1901825" y="158750"/>
            <a:ext cx="5711700" cy="695400"/>
            <a:chOff x="1901825" y="158750"/>
            <a:chExt cx="5711700" cy="695400"/>
          </a:xfrm>
        </p:grpSpPr>
        <p:pic>
          <p:nvPicPr>
            <p:cNvPr id="896" name="Shape 896"/>
            <p:cNvPicPr preferRelativeResize="0"/>
            <p:nvPr/>
          </p:nvPicPr>
          <p:blipFill rotWithShape="1">
            <a:blip r:embed="rId6">
              <a:alphaModFix/>
            </a:blip>
            <a:srcRect/>
            <a:stretch/>
          </p:blipFill>
          <p:spPr>
            <a:xfrm>
              <a:off x="1901825" y="158750"/>
              <a:ext cx="5711700" cy="695400"/>
            </a:xfrm>
            <a:prstGeom prst="rect">
              <a:avLst/>
            </a:prstGeom>
            <a:noFill/>
            <a:ln>
              <a:noFill/>
            </a:ln>
          </p:spPr>
        </p:pic>
        <p:sp>
          <p:nvSpPr>
            <p:cNvPr id="897" name="Shape 897"/>
            <p:cNvSpPr txBox="1"/>
            <p:nvPr/>
          </p:nvSpPr>
          <p:spPr>
            <a:xfrm>
              <a:off x="2033586" y="222250"/>
              <a:ext cx="5518200" cy="430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200" b="0" i="0" u="none">
                  <a:solidFill>
                    <a:schemeClr val="lt1"/>
                  </a:solidFill>
                  <a:latin typeface="Calibri"/>
                  <a:ea typeface="Calibri"/>
                  <a:cs typeface="Calibri"/>
                  <a:sym typeface="Calibri"/>
                </a:rPr>
                <a:t>RISQUES PSYCHOSOCIAUX</a:t>
              </a:r>
            </a:p>
          </p:txBody>
        </p:sp>
      </p:grpSp>
      <p:pic>
        <p:nvPicPr>
          <p:cNvPr id="898" name="Shape 898"/>
          <p:cNvPicPr preferRelativeResize="0"/>
          <p:nvPr/>
        </p:nvPicPr>
        <p:blipFill rotWithShape="1">
          <a:blip r:embed="rId7">
            <a:alphaModFix/>
          </a:blip>
          <a:srcRect/>
          <a:stretch/>
        </p:blipFill>
        <p:spPr>
          <a:xfrm>
            <a:off x="544511" y="3365500"/>
            <a:ext cx="1466700" cy="1066800"/>
          </a:xfrm>
          <a:prstGeom prst="rect">
            <a:avLst/>
          </a:prstGeom>
          <a:noFill/>
          <a:ln>
            <a:noFill/>
          </a:ln>
        </p:spPr>
      </p:pic>
      <p:pic>
        <p:nvPicPr>
          <p:cNvPr id="899" name="Shape 899" descr="Dépression pro 1.jpg"/>
          <p:cNvPicPr preferRelativeResize="0"/>
          <p:nvPr/>
        </p:nvPicPr>
        <p:blipFill rotWithShape="1">
          <a:blip r:embed="rId8">
            <a:alphaModFix/>
          </a:blip>
          <a:srcRect/>
          <a:stretch/>
        </p:blipFill>
        <p:spPr>
          <a:xfrm>
            <a:off x="5953125" y="3314700"/>
            <a:ext cx="1095300" cy="1089000"/>
          </a:xfrm>
          <a:prstGeom prst="rect">
            <a:avLst/>
          </a:prstGeom>
          <a:noFill/>
          <a:ln>
            <a:noFill/>
          </a:ln>
        </p:spPr>
      </p:pic>
      <p:pic>
        <p:nvPicPr>
          <p:cNvPr id="900" name="Shape 900" descr="harcèlement sexuel  propos 2.jpg"/>
          <p:cNvPicPr preferRelativeResize="0"/>
          <p:nvPr/>
        </p:nvPicPr>
        <p:blipFill rotWithShape="1">
          <a:blip r:embed="rId9">
            <a:alphaModFix/>
          </a:blip>
          <a:srcRect/>
          <a:stretch/>
        </p:blipFill>
        <p:spPr>
          <a:xfrm>
            <a:off x="7366000" y="4002087"/>
            <a:ext cx="1289100" cy="1878000"/>
          </a:xfrm>
          <a:prstGeom prst="rect">
            <a:avLst/>
          </a:prstGeom>
          <a:noFill/>
          <a:ln>
            <a:noFill/>
          </a:ln>
        </p:spPr>
      </p:pic>
      <p:pic>
        <p:nvPicPr>
          <p:cNvPr id="901" name="Shape 901" descr="le pouvoir.jpg"/>
          <p:cNvPicPr preferRelativeResize="0"/>
          <p:nvPr/>
        </p:nvPicPr>
        <p:blipFill rotWithShape="1">
          <a:blip r:embed="rId10">
            <a:alphaModFix/>
          </a:blip>
          <a:srcRect/>
          <a:stretch/>
        </p:blipFill>
        <p:spPr>
          <a:xfrm>
            <a:off x="6942136" y="2111375"/>
            <a:ext cx="1733400" cy="1244700"/>
          </a:xfrm>
          <a:prstGeom prst="rect">
            <a:avLst/>
          </a:prstGeom>
          <a:noFill/>
          <a:ln>
            <a:noFill/>
          </a:ln>
        </p:spPr>
      </p:pic>
      <p:pic>
        <p:nvPicPr>
          <p:cNvPr id="902" name="Shape 902"/>
          <p:cNvPicPr preferRelativeResize="0"/>
          <p:nvPr/>
        </p:nvPicPr>
        <p:blipFill rotWithShape="1">
          <a:blip r:embed="rId11">
            <a:alphaModFix/>
          </a:blip>
          <a:srcRect/>
          <a:stretch/>
        </p:blipFill>
        <p:spPr>
          <a:xfrm>
            <a:off x="225425" y="4678362"/>
            <a:ext cx="1808100" cy="135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2">
                                            <p:txEl>
                                              <p:pRg st="0" end="0"/>
                                            </p:txEl>
                                          </p:spTgt>
                                        </p:tgtEl>
                                        <p:attrNameLst>
                                          <p:attrName>style.visibility</p:attrName>
                                        </p:attrNameLst>
                                      </p:cBhvr>
                                      <p:to>
                                        <p:strVal val="visible"/>
                                      </p:to>
                                    </p:set>
                                    <p:animEffect transition="in" filter="fade">
                                      <p:cBhvr>
                                        <p:cTn id="7" dur="500"/>
                                        <p:tgtEl>
                                          <p:spTgt spid="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2">
                                            <p:txEl>
                                              <p:pRg st="1" end="1"/>
                                            </p:txEl>
                                          </p:spTgt>
                                        </p:tgtEl>
                                        <p:attrNameLst>
                                          <p:attrName>style.visibility</p:attrName>
                                        </p:attrNameLst>
                                      </p:cBhvr>
                                      <p:to>
                                        <p:strVal val="visible"/>
                                      </p:to>
                                    </p:set>
                                    <p:animEffect transition="in" filter="fade">
                                      <p:cBhvr>
                                        <p:cTn id="12" dur="500"/>
                                        <p:tgtEl>
                                          <p:spTgt spid="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2">
                                            <p:txEl>
                                              <p:pRg st="2" end="2"/>
                                            </p:txEl>
                                          </p:spTgt>
                                        </p:tgtEl>
                                        <p:attrNameLst>
                                          <p:attrName>style.visibility</p:attrName>
                                        </p:attrNameLst>
                                      </p:cBhvr>
                                      <p:to>
                                        <p:strVal val="visible"/>
                                      </p:to>
                                    </p:set>
                                    <p:animEffect transition="in" filter="fade">
                                      <p:cBhvr>
                                        <p:cTn id="17" dur="500"/>
                                        <p:tgtEl>
                                          <p:spTgt spid="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2">
                                            <p:txEl>
                                              <p:pRg st="3" end="3"/>
                                            </p:txEl>
                                          </p:spTgt>
                                        </p:tgtEl>
                                        <p:attrNameLst>
                                          <p:attrName>style.visibility</p:attrName>
                                        </p:attrNameLst>
                                      </p:cBhvr>
                                      <p:to>
                                        <p:strVal val="visible"/>
                                      </p:to>
                                    </p:set>
                                    <p:animEffect transition="in" filter="fade">
                                      <p:cBhvr>
                                        <p:cTn id="22" dur="500"/>
                                        <p:tgtEl>
                                          <p:spTgt spid="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2">
                                            <p:txEl>
                                              <p:pRg st="4" end="4"/>
                                            </p:txEl>
                                          </p:spTgt>
                                        </p:tgtEl>
                                        <p:attrNameLst>
                                          <p:attrName>style.visibility</p:attrName>
                                        </p:attrNameLst>
                                      </p:cBhvr>
                                      <p:to>
                                        <p:strVal val="visible"/>
                                      </p:to>
                                    </p:set>
                                    <p:animEffect transition="in" filter="fade">
                                      <p:cBhvr>
                                        <p:cTn id="27" dur="500"/>
                                        <p:tgtEl>
                                          <p:spTgt spid="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2">
                                            <p:txEl>
                                              <p:pRg st="5" end="5"/>
                                            </p:txEl>
                                          </p:spTgt>
                                        </p:tgtEl>
                                        <p:attrNameLst>
                                          <p:attrName>style.visibility</p:attrName>
                                        </p:attrNameLst>
                                      </p:cBhvr>
                                      <p:to>
                                        <p:strVal val="visible"/>
                                      </p:to>
                                    </p:set>
                                    <p:animEffect transition="in" filter="fade">
                                      <p:cBhvr>
                                        <p:cTn id="32" dur="500"/>
                                        <p:tgtEl>
                                          <p:spTgt spid="8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92">
                                            <p:txEl>
                                              <p:pRg st="6" end="6"/>
                                            </p:txEl>
                                          </p:spTgt>
                                        </p:tgtEl>
                                        <p:attrNameLst>
                                          <p:attrName>style.visibility</p:attrName>
                                        </p:attrNameLst>
                                      </p:cBhvr>
                                      <p:to>
                                        <p:strVal val="visible"/>
                                      </p:to>
                                    </p:set>
                                    <p:animEffect transition="in" filter="fade">
                                      <p:cBhvr>
                                        <p:cTn id="37" dur="500"/>
                                        <p:tgtEl>
                                          <p:spTgt spid="8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92">
                                            <p:txEl>
                                              <p:pRg st="7" end="7"/>
                                            </p:txEl>
                                          </p:spTgt>
                                        </p:tgtEl>
                                        <p:attrNameLst>
                                          <p:attrName>style.visibility</p:attrName>
                                        </p:attrNameLst>
                                      </p:cBhvr>
                                      <p:to>
                                        <p:strVal val="visible"/>
                                      </p:to>
                                    </p:set>
                                    <p:animEffect transition="in" filter="fade">
                                      <p:cBhvr>
                                        <p:cTn id="42" dur="500"/>
                                        <p:tgtEl>
                                          <p:spTgt spid="89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92">
                                            <p:txEl>
                                              <p:pRg st="8" end="8"/>
                                            </p:txEl>
                                          </p:spTgt>
                                        </p:tgtEl>
                                        <p:attrNameLst>
                                          <p:attrName>style.visibility</p:attrName>
                                        </p:attrNameLst>
                                      </p:cBhvr>
                                      <p:to>
                                        <p:strVal val="visible"/>
                                      </p:to>
                                    </p:set>
                                    <p:animEffect transition="in" filter="fade">
                                      <p:cBhvr>
                                        <p:cTn id="47" dur="500"/>
                                        <p:tgtEl>
                                          <p:spTgt spid="89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92">
                                            <p:txEl>
                                              <p:pRg st="9" end="9"/>
                                            </p:txEl>
                                          </p:spTgt>
                                        </p:tgtEl>
                                        <p:attrNameLst>
                                          <p:attrName>style.visibility</p:attrName>
                                        </p:attrNameLst>
                                      </p:cBhvr>
                                      <p:to>
                                        <p:strVal val="visible"/>
                                      </p:to>
                                    </p:set>
                                    <p:animEffect transition="in" filter="fade">
                                      <p:cBhvr>
                                        <p:cTn id="52" dur="500"/>
                                        <p:tgtEl>
                                          <p:spTgt spid="892">
                                            <p:txEl>
                                              <p:pRg st="9" end="9"/>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893"/>
                                        </p:tgtEl>
                                        <p:attrNameLst>
                                          <p:attrName>style.visibility</p:attrName>
                                        </p:attrNameLst>
                                      </p:cBhvr>
                                      <p:to>
                                        <p:strVal val="visible"/>
                                      </p:to>
                                    </p:set>
                                    <p:animEffect transition="in" filter="fade">
                                      <p:cBhvr>
                                        <p:cTn id="55" dur="500"/>
                                        <p:tgtEl>
                                          <p:spTgt spid="893"/>
                                        </p:tgtEl>
                                      </p:cBhvr>
                                    </p:animEffect>
                                  </p:childTnLst>
                                </p:cTn>
                              </p:par>
                              <p:par>
                                <p:cTn id="56" presetID="10" presetClass="entr" presetSubtype="0" fill="hold" nodeType="withEffect">
                                  <p:stCondLst>
                                    <p:cond delay="0"/>
                                  </p:stCondLst>
                                  <p:childTnLst>
                                    <p:set>
                                      <p:cBhvr>
                                        <p:cTn id="57" dur="1" fill="hold">
                                          <p:stCondLst>
                                            <p:cond delay="0"/>
                                          </p:stCondLst>
                                        </p:cTn>
                                        <p:tgtEl>
                                          <p:spTgt spid="901"/>
                                        </p:tgtEl>
                                        <p:attrNameLst>
                                          <p:attrName>style.visibility</p:attrName>
                                        </p:attrNameLst>
                                      </p:cBhvr>
                                      <p:to>
                                        <p:strVal val="visible"/>
                                      </p:to>
                                    </p:set>
                                    <p:animEffect transition="in" filter="fade">
                                      <p:cBhvr>
                                        <p:cTn id="58" dur="500"/>
                                        <p:tgtEl>
                                          <p:spTgt spid="90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98"/>
                                        </p:tgtEl>
                                        <p:attrNameLst>
                                          <p:attrName>style.visibility</p:attrName>
                                        </p:attrNameLst>
                                      </p:cBhvr>
                                      <p:to>
                                        <p:strVal val="visible"/>
                                      </p:to>
                                    </p:set>
                                    <p:animEffect transition="in" filter="fade">
                                      <p:cBhvr>
                                        <p:cTn id="63" dur="500"/>
                                        <p:tgtEl>
                                          <p:spTgt spid="898"/>
                                        </p:tgtEl>
                                      </p:cBhvr>
                                    </p:animEffect>
                                  </p:childTnLst>
                                </p:cTn>
                              </p:par>
                              <p:par>
                                <p:cTn id="64" presetID="10" presetClass="entr" presetSubtype="0" fill="hold" nodeType="withEffect">
                                  <p:stCondLst>
                                    <p:cond delay="0"/>
                                  </p:stCondLst>
                                  <p:childTnLst>
                                    <p:set>
                                      <p:cBhvr>
                                        <p:cTn id="65" dur="1" fill="hold">
                                          <p:stCondLst>
                                            <p:cond delay="0"/>
                                          </p:stCondLst>
                                        </p:cTn>
                                        <p:tgtEl>
                                          <p:spTgt spid="899"/>
                                        </p:tgtEl>
                                        <p:attrNameLst>
                                          <p:attrName>style.visibility</p:attrName>
                                        </p:attrNameLst>
                                      </p:cBhvr>
                                      <p:to>
                                        <p:strVal val="visible"/>
                                      </p:to>
                                    </p:set>
                                    <p:animEffect transition="in" filter="fade">
                                      <p:cBhvr>
                                        <p:cTn id="66" dur="500"/>
                                        <p:tgtEl>
                                          <p:spTgt spid="89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02"/>
                                        </p:tgtEl>
                                        <p:attrNameLst>
                                          <p:attrName>style.visibility</p:attrName>
                                        </p:attrNameLst>
                                      </p:cBhvr>
                                      <p:to>
                                        <p:strVal val="visible"/>
                                      </p:to>
                                    </p:set>
                                    <p:animEffect transition="in" filter="fade">
                                      <p:cBhvr>
                                        <p:cTn id="71" dur="500"/>
                                        <p:tgtEl>
                                          <p:spTgt spid="902"/>
                                        </p:tgtEl>
                                      </p:cBhvr>
                                    </p:animEffect>
                                  </p:childTnLst>
                                </p:cTn>
                              </p:par>
                              <p:par>
                                <p:cTn id="72" presetID="10" presetClass="entr" presetSubtype="0" fill="hold" nodeType="withEffect">
                                  <p:stCondLst>
                                    <p:cond delay="0"/>
                                  </p:stCondLst>
                                  <p:childTnLst>
                                    <p:set>
                                      <p:cBhvr>
                                        <p:cTn id="73" dur="1" fill="hold">
                                          <p:stCondLst>
                                            <p:cond delay="0"/>
                                          </p:stCondLst>
                                        </p:cTn>
                                        <p:tgtEl>
                                          <p:spTgt spid="900"/>
                                        </p:tgtEl>
                                        <p:attrNameLst>
                                          <p:attrName>style.visibility</p:attrName>
                                        </p:attrNameLst>
                                      </p:cBhvr>
                                      <p:to>
                                        <p:strVal val="visible"/>
                                      </p:to>
                                    </p:set>
                                    <p:animEffect transition="in" filter="fade">
                                      <p:cBhvr>
                                        <p:cTn id="74" dur="500"/>
                                        <p:tgtEl>
                                          <p:spTgt spid="90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94"/>
                                        </p:tgtEl>
                                        <p:attrNameLst>
                                          <p:attrName>style.visibility</p:attrName>
                                        </p:attrNameLst>
                                      </p:cBhvr>
                                      <p:to>
                                        <p:strVal val="visible"/>
                                      </p:to>
                                    </p:set>
                                    <p:animEffect transition="in" filter="fade">
                                      <p:cBhvr>
                                        <p:cTn id="79" dur="500"/>
                                        <p:tgtEl>
                                          <p:spTgt spid="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Shape 907"/>
          <p:cNvSpPr txBox="1"/>
          <p:nvPr/>
        </p:nvSpPr>
        <p:spPr>
          <a:xfrm>
            <a:off x="269875" y="2033586"/>
            <a:ext cx="4708500" cy="32621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2000" b="1" i="0" u="none">
                <a:solidFill>
                  <a:srgbClr val="006600"/>
                </a:solidFill>
                <a:latin typeface="Arial"/>
                <a:ea typeface="Arial"/>
                <a:cs typeface="Arial"/>
                <a:sym typeface="Arial"/>
              </a:rPr>
              <a:t>Établir un diagnostic des relations de travail et un plan pour la qualité des relations de travail</a:t>
            </a:r>
          </a:p>
          <a:p>
            <a:pPr marL="0" marR="0" lvl="0" indent="0" algn="l" rtl="0">
              <a:lnSpc>
                <a:spcPct val="100000"/>
              </a:lnSpc>
              <a:spcBef>
                <a:spcPts val="0"/>
              </a:spcBef>
              <a:spcAft>
                <a:spcPts val="0"/>
              </a:spcAft>
              <a:buClr>
                <a:schemeClr val="dk1"/>
              </a:buClr>
              <a:buFont typeface="Calibri"/>
              <a:buNone/>
            </a:pPr>
            <a:endParaRPr sz="2000" b="1" i="0" u="none">
              <a:solidFill>
                <a:srgbClr val="0066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800" b="0" i="0" u="none">
              <a:solidFill>
                <a:srgbClr val="006600"/>
              </a:solidFill>
              <a:latin typeface="Arial"/>
              <a:ea typeface="Arial"/>
              <a:cs typeface="Arial"/>
              <a:sym typeface="Arial"/>
            </a:endParaRPr>
          </a:p>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Agir sur le management et l’organisation</a:t>
            </a:r>
          </a:p>
          <a:p>
            <a:pPr marL="0" marR="0" lvl="0" indent="0" algn="l" rtl="0">
              <a:lnSpc>
                <a:spcPct val="100000"/>
              </a:lnSpc>
              <a:spcBef>
                <a:spcPts val="0"/>
              </a:spcBef>
              <a:spcAft>
                <a:spcPts val="0"/>
              </a:spcAft>
              <a:buClr>
                <a:schemeClr val="dk1"/>
              </a:buClr>
              <a:buFont typeface="Calibri"/>
              <a:buNone/>
            </a:pPr>
            <a:endParaRPr sz="1800" b="0" i="0" u="none">
              <a:solidFill>
                <a:srgbClr val="006600"/>
              </a:solidFill>
              <a:latin typeface="Arial"/>
              <a:ea typeface="Arial"/>
              <a:cs typeface="Arial"/>
              <a:sym typeface="Arial"/>
            </a:endParaRPr>
          </a:p>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Favoriser la reconnaissance et l’évolution</a:t>
            </a:r>
          </a:p>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professionnelle des personnes </a:t>
            </a:r>
          </a:p>
          <a:p>
            <a:pPr marL="0" marR="0" lvl="0" indent="0" algn="l" rtl="0">
              <a:lnSpc>
                <a:spcPct val="100000"/>
              </a:lnSpc>
              <a:spcBef>
                <a:spcPts val="0"/>
              </a:spcBef>
              <a:spcAft>
                <a:spcPts val="0"/>
              </a:spcAft>
              <a:buClr>
                <a:schemeClr val="dk1"/>
              </a:buClr>
              <a:buFont typeface="Calibri"/>
              <a:buNone/>
            </a:pPr>
            <a:endParaRPr sz="1800" b="0" i="0" u="none">
              <a:solidFill>
                <a:srgbClr val="006600"/>
              </a:solidFill>
              <a:latin typeface="Arial"/>
              <a:ea typeface="Arial"/>
              <a:cs typeface="Arial"/>
              <a:sym typeface="Arial"/>
            </a:endParaRPr>
          </a:p>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Favoriser la communication et le dialogue.</a:t>
            </a:r>
          </a:p>
        </p:txBody>
      </p:sp>
      <p:pic>
        <p:nvPicPr>
          <p:cNvPr id="908" name="Shape 908" descr="Image logo JOIT 2011"/>
          <p:cNvPicPr preferRelativeResize="0"/>
          <p:nvPr/>
        </p:nvPicPr>
        <p:blipFill rotWithShape="1">
          <a:blip r:embed="rId3">
            <a:alphaModFix/>
          </a:blip>
          <a:srcRect/>
          <a:stretch/>
        </p:blipFill>
        <p:spPr>
          <a:xfrm>
            <a:off x="5889625" y="322261"/>
            <a:ext cx="1925700" cy="1393800"/>
          </a:xfrm>
          <a:prstGeom prst="rect">
            <a:avLst/>
          </a:prstGeom>
          <a:noFill/>
          <a:ln>
            <a:noFill/>
          </a:ln>
        </p:spPr>
      </p:pic>
      <p:grpSp>
        <p:nvGrpSpPr>
          <p:cNvPr id="909" name="Shape 909"/>
          <p:cNvGrpSpPr/>
          <p:nvPr/>
        </p:nvGrpSpPr>
        <p:grpSpPr>
          <a:xfrm>
            <a:off x="590550" y="566737"/>
            <a:ext cx="3773400" cy="1292099"/>
            <a:chOff x="590550" y="566737"/>
            <a:chExt cx="3773400" cy="1292099"/>
          </a:xfrm>
        </p:grpSpPr>
        <p:pic>
          <p:nvPicPr>
            <p:cNvPr id="910" name="Shape 910"/>
            <p:cNvPicPr preferRelativeResize="0"/>
            <p:nvPr/>
          </p:nvPicPr>
          <p:blipFill rotWithShape="1">
            <a:blip r:embed="rId4">
              <a:alphaModFix/>
            </a:blip>
            <a:srcRect/>
            <a:stretch/>
          </p:blipFill>
          <p:spPr>
            <a:xfrm>
              <a:off x="590550" y="566736"/>
              <a:ext cx="3773400" cy="1292100"/>
            </a:xfrm>
            <a:prstGeom prst="rect">
              <a:avLst/>
            </a:prstGeom>
            <a:noFill/>
            <a:ln>
              <a:noFill/>
            </a:ln>
          </p:spPr>
        </p:pic>
        <p:sp>
          <p:nvSpPr>
            <p:cNvPr id="911" name="Shape 911"/>
            <p:cNvSpPr txBox="1"/>
            <p:nvPr/>
          </p:nvSpPr>
          <p:spPr>
            <a:xfrm>
              <a:off x="774700" y="652461"/>
              <a:ext cx="3530700" cy="954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800" b="0" i="0" u="none">
                  <a:solidFill>
                    <a:srgbClr val="006600"/>
                  </a:solidFill>
                  <a:latin typeface="Calibri"/>
                  <a:ea typeface="Calibri"/>
                  <a:cs typeface="Calibri"/>
                  <a:sym typeface="Calibri"/>
                </a:rPr>
                <a:t>Prévenir le risque psychosociaux</a:t>
              </a:r>
            </a:p>
          </p:txBody>
        </p:sp>
      </p:grpSp>
      <p:pic>
        <p:nvPicPr>
          <p:cNvPr id="912" name="Shape 912"/>
          <p:cNvPicPr preferRelativeResize="0"/>
          <p:nvPr/>
        </p:nvPicPr>
        <p:blipFill rotWithShape="1">
          <a:blip r:embed="rId5">
            <a:alphaModFix/>
          </a:blip>
          <a:srcRect/>
          <a:stretch/>
        </p:blipFill>
        <p:spPr>
          <a:xfrm>
            <a:off x="6626225" y="3846512"/>
            <a:ext cx="2073300" cy="2325600"/>
          </a:xfrm>
          <a:prstGeom prst="rect">
            <a:avLst/>
          </a:prstGeom>
          <a:noFill/>
          <a:ln>
            <a:noFill/>
          </a:ln>
        </p:spPr>
      </p:pic>
      <p:pic>
        <p:nvPicPr>
          <p:cNvPr id="913" name="Shape 913" descr="mauvaise organisation 3.jpg"/>
          <p:cNvPicPr preferRelativeResize="0"/>
          <p:nvPr/>
        </p:nvPicPr>
        <p:blipFill rotWithShape="1">
          <a:blip r:embed="rId6">
            <a:alphaModFix/>
          </a:blip>
          <a:srcRect/>
          <a:stretch/>
        </p:blipFill>
        <p:spPr>
          <a:xfrm>
            <a:off x="5583236" y="2022475"/>
            <a:ext cx="2524199" cy="1809600"/>
          </a:xfrm>
          <a:prstGeom prst="rect">
            <a:avLst/>
          </a:prstGeom>
          <a:noFill/>
          <a:ln>
            <a:noFill/>
          </a:ln>
        </p:spPr>
      </p:pic>
      <p:pic>
        <p:nvPicPr>
          <p:cNvPr id="914" name="Shape 914" descr="poignée de main.jpg"/>
          <p:cNvPicPr preferRelativeResize="0"/>
          <p:nvPr/>
        </p:nvPicPr>
        <p:blipFill rotWithShape="1">
          <a:blip r:embed="rId7">
            <a:alphaModFix/>
          </a:blip>
          <a:srcRect/>
          <a:stretch/>
        </p:blipFill>
        <p:spPr>
          <a:xfrm>
            <a:off x="4851400" y="5122862"/>
            <a:ext cx="1146300" cy="1493699"/>
          </a:xfrm>
          <a:prstGeom prst="rect">
            <a:avLst/>
          </a:prstGeom>
          <a:noFill/>
          <a:ln>
            <a:noFill/>
          </a:ln>
        </p:spPr>
      </p:pic>
      <p:pic>
        <p:nvPicPr>
          <p:cNvPr id="915" name="Shape 915" descr="mauvais travail.jpg"/>
          <p:cNvPicPr preferRelativeResize="0"/>
          <p:nvPr/>
        </p:nvPicPr>
        <p:blipFill rotWithShape="1">
          <a:blip r:embed="rId8">
            <a:alphaModFix/>
          </a:blip>
          <a:srcRect/>
          <a:stretch/>
        </p:blipFill>
        <p:spPr>
          <a:xfrm>
            <a:off x="5051425" y="3713162"/>
            <a:ext cx="1531800" cy="1020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3"/>
                                        </p:tgtEl>
                                        <p:attrNameLst>
                                          <p:attrName>style.visibility</p:attrName>
                                        </p:attrNameLst>
                                      </p:cBhvr>
                                      <p:to>
                                        <p:strVal val="visible"/>
                                      </p:to>
                                    </p:set>
                                    <p:animEffect transition="in" filter="fade">
                                      <p:cBhvr>
                                        <p:cTn id="7" dur="500"/>
                                        <p:tgtEl>
                                          <p:spTgt spid="913"/>
                                        </p:tgtEl>
                                      </p:cBhvr>
                                    </p:animEffect>
                                  </p:childTnLst>
                                </p:cTn>
                              </p:par>
                              <p:par>
                                <p:cTn id="8" presetID="10" presetClass="entr" presetSubtype="0" fill="hold" nodeType="withEffect">
                                  <p:stCondLst>
                                    <p:cond delay="0"/>
                                  </p:stCondLst>
                                  <p:childTnLst>
                                    <p:set>
                                      <p:cBhvr>
                                        <p:cTn id="9" dur="1" fill="hold">
                                          <p:stCondLst>
                                            <p:cond delay="0"/>
                                          </p:stCondLst>
                                        </p:cTn>
                                        <p:tgtEl>
                                          <p:spTgt spid="915"/>
                                        </p:tgtEl>
                                        <p:attrNameLst>
                                          <p:attrName>style.visibility</p:attrName>
                                        </p:attrNameLst>
                                      </p:cBhvr>
                                      <p:to>
                                        <p:strVal val="visible"/>
                                      </p:to>
                                    </p:set>
                                    <p:animEffect transition="in" filter="fade">
                                      <p:cBhvr>
                                        <p:cTn id="10" dur="500"/>
                                        <p:tgtEl>
                                          <p:spTgt spid="915"/>
                                        </p:tgtEl>
                                      </p:cBhvr>
                                    </p:animEffect>
                                  </p:childTnLst>
                                </p:cTn>
                              </p:par>
                              <p:par>
                                <p:cTn id="11" presetID="10" presetClass="entr" presetSubtype="0" fill="hold" nodeType="withEffect">
                                  <p:stCondLst>
                                    <p:cond delay="0"/>
                                  </p:stCondLst>
                                  <p:childTnLst>
                                    <p:set>
                                      <p:cBhvr>
                                        <p:cTn id="12" dur="1" fill="hold">
                                          <p:stCondLst>
                                            <p:cond delay="0"/>
                                          </p:stCondLst>
                                        </p:cTn>
                                        <p:tgtEl>
                                          <p:spTgt spid="912"/>
                                        </p:tgtEl>
                                        <p:attrNameLst>
                                          <p:attrName>style.visibility</p:attrName>
                                        </p:attrNameLst>
                                      </p:cBhvr>
                                      <p:to>
                                        <p:strVal val="visible"/>
                                      </p:to>
                                    </p:set>
                                    <p:animEffect transition="in" filter="fade">
                                      <p:cBhvr>
                                        <p:cTn id="13" dur="500"/>
                                        <p:tgtEl>
                                          <p:spTgt spid="9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14"/>
                                        </p:tgtEl>
                                        <p:attrNameLst>
                                          <p:attrName>style.visibility</p:attrName>
                                        </p:attrNameLst>
                                      </p:cBhvr>
                                      <p:to>
                                        <p:strVal val="visible"/>
                                      </p:to>
                                    </p:set>
                                    <p:animEffect transition="in" filter="fade">
                                      <p:cBhvr>
                                        <p:cTn id="18" dur="500"/>
                                        <p:tgtEl>
                                          <p:spTgt spid="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Shape 920"/>
          <p:cNvSpPr txBox="1"/>
          <p:nvPr/>
        </p:nvSpPr>
        <p:spPr>
          <a:xfrm>
            <a:off x="3927475" y="87311"/>
            <a:ext cx="2673300" cy="523800"/>
          </a:xfrm>
          <a:prstGeom prst="rect">
            <a:avLst/>
          </a:prstGeom>
          <a:solidFill>
            <a:srgbClr val="FF3300"/>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800" b="1" i="0" u="none">
                <a:solidFill>
                  <a:schemeClr val="lt1"/>
                </a:solidFill>
                <a:latin typeface="Arial"/>
                <a:ea typeface="Arial"/>
                <a:cs typeface="Arial"/>
                <a:sym typeface="Arial"/>
              </a:rPr>
              <a:t>Livraison</a:t>
            </a:r>
          </a:p>
        </p:txBody>
      </p:sp>
      <p:sp>
        <p:nvSpPr>
          <p:cNvPr id="921" name="Shape 921"/>
          <p:cNvSpPr/>
          <p:nvPr/>
        </p:nvSpPr>
        <p:spPr>
          <a:xfrm>
            <a:off x="1060450" y="196850"/>
            <a:ext cx="1212900" cy="1187400"/>
          </a:xfrm>
          <a:custGeom>
            <a:avLst/>
            <a:gdLst/>
            <a:ahLst/>
            <a:cxnLst/>
            <a:rect l="0" t="0" r="0" b="0"/>
            <a:pathLst>
              <a:path w="120000" h="120000" extrusionOk="0">
                <a:moveTo>
                  <a:pt x="0" y="77172"/>
                </a:moveTo>
                <a:lnTo>
                  <a:pt x="11883" y="23767"/>
                </a:lnTo>
                <a:lnTo>
                  <a:pt x="60000" y="0"/>
                </a:lnTo>
                <a:lnTo>
                  <a:pt x="108116" y="23767"/>
                </a:lnTo>
                <a:lnTo>
                  <a:pt x="120000" y="77172"/>
                </a:lnTo>
                <a:lnTo>
                  <a:pt x="86702" y="120000"/>
                </a:lnTo>
                <a:lnTo>
                  <a:pt x="33297" y="120000"/>
                </a:lnTo>
                <a:lnTo>
                  <a:pt x="0" y="77172"/>
                </a:lnTo>
                <a:close/>
              </a:path>
            </a:pathLst>
          </a:custGeom>
          <a:solidFill>
            <a:srgbClr val="FA061D"/>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22" name="Shape 922"/>
          <p:cNvSpPr txBox="1"/>
          <p:nvPr/>
        </p:nvSpPr>
        <p:spPr>
          <a:xfrm>
            <a:off x="1201737" y="584200"/>
            <a:ext cx="9573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800" b="1" i="0" u="none">
                <a:solidFill>
                  <a:schemeClr val="lt1"/>
                </a:solidFill>
                <a:latin typeface="Arial"/>
                <a:ea typeface="Arial"/>
                <a:cs typeface="Arial"/>
                <a:sym typeface="Arial"/>
              </a:rPr>
              <a:t>U2</a:t>
            </a:r>
          </a:p>
        </p:txBody>
      </p:sp>
      <p:sp>
        <p:nvSpPr>
          <p:cNvPr id="923" name="Shape 923"/>
          <p:cNvSpPr txBox="1"/>
          <p:nvPr/>
        </p:nvSpPr>
        <p:spPr>
          <a:xfrm>
            <a:off x="2622550" y="798511"/>
            <a:ext cx="5400600" cy="4619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Risque chute de plain-pied</a:t>
            </a:r>
          </a:p>
        </p:txBody>
      </p:sp>
      <p:sp>
        <p:nvSpPr>
          <p:cNvPr id="924" name="Shape 924"/>
          <p:cNvSpPr txBox="1"/>
          <p:nvPr/>
        </p:nvSpPr>
        <p:spPr>
          <a:xfrm>
            <a:off x="2622550" y="1371600"/>
            <a:ext cx="5400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Risque routier</a:t>
            </a:r>
          </a:p>
        </p:txBody>
      </p:sp>
      <p:sp>
        <p:nvSpPr>
          <p:cNvPr id="925" name="Shape 925"/>
          <p:cNvSpPr txBox="1"/>
          <p:nvPr/>
        </p:nvSpPr>
        <p:spPr>
          <a:xfrm>
            <a:off x="2622550" y="1949450"/>
            <a:ext cx="5400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Activité physique</a:t>
            </a:r>
          </a:p>
        </p:txBody>
      </p:sp>
      <p:sp>
        <p:nvSpPr>
          <p:cNvPr id="926" name="Shape 926"/>
          <p:cNvSpPr txBox="1"/>
          <p:nvPr/>
        </p:nvSpPr>
        <p:spPr>
          <a:xfrm>
            <a:off x="2622550" y="2527300"/>
            <a:ext cx="5400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Electricité / Eclairage</a:t>
            </a:r>
          </a:p>
        </p:txBody>
      </p:sp>
      <p:sp>
        <p:nvSpPr>
          <p:cNvPr id="927" name="Shape 927"/>
          <p:cNvSpPr txBox="1"/>
          <p:nvPr/>
        </p:nvSpPr>
        <p:spPr>
          <a:xfrm>
            <a:off x="2622550" y="3105150"/>
            <a:ext cx="5400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Circulation interne</a:t>
            </a:r>
          </a:p>
        </p:txBody>
      </p:sp>
      <p:sp>
        <p:nvSpPr>
          <p:cNvPr id="928" name="Shape 928"/>
          <p:cNvSpPr txBox="1"/>
          <p:nvPr/>
        </p:nvSpPr>
        <p:spPr>
          <a:xfrm>
            <a:off x="2622550" y="3683000"/>
            <a:ext cx="5400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Psychosociaux</a:t>
            </a:r>
          </a:p>
        </p:txBody>
      </p:sp>
      <p:sp>
        <p:nvSpPr>
          <p:cNvPr id="929" name="Shape 929"/>
          <p:cNvSpPr txBox="1"/>
          <p:nvPr/>
        </p:nvSpPr>
        <p:spPr>
          <a:xfrm>
            <a:off x="2622550" y="4260850"/>
            <a:ext cx="5400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Manque d’hygiène</a:t>
            </a:r>
          </a:p>
        </p:txBody>
      </p:sp>
      <p:sp>
        <p:nvSpPr>
          <p:cNvPr id="930" name="Shape 930"/>
          <p:cNvSpPr txBox="1"/>
          <p:nvPr/>
        </p:nvSpPr>
        <p:spPr>
          <a:xfrm>
            <a:off x="2622550" y="6011862"/>
            <a:ext cx="5400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Manutentions mécanisées</a:t>
            </a:r>
          </a:p>
        </p:txBody>
      </p:sp>
      <p:sp>
        <p:nvSpPr>
          <p:cNvPr id="931" name="Shape 931"/>
          <p:cNvSpPr txBox="1"/>
          <p:nvPr/>
        </p:nvSpPr>
        <p:spPr>
          <a:xfrm>
            <a:off x="2622550" y="5434012"/>
            <a:ext cx="5400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Ambiances thermiques</a:t>
            </a:r>
          </a:p>
        </p:txBody>
      </p:sp>
      <p:sp>
        <p:nvSpPr>
          <p:cNvPr id="932" name="Shape 932"/>
          <p:cNvSpPr txBox="1"/>
          <p:nvPr/>
        </p:nvSpPr>
        <p:spPr>
          <a:xfrm>
            <a:off x="2622550" y="4859337"/>
            <a:ext cx="54006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Vibrations / Emissions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7" name="Shape 937"/>
          <p:cNvGrpSpPr/>
          <p:nvPr/>
        </p:nvGrpSpPr>
        <p:grpSpPr>
          <a:xfrm>
            <a:off x="993775" y="-23811"/>
            <a:ext cx="6912000" cy="504900"/>
            <a:chOff x="993775" y="-23811"/>
            <a:chExt cx="6912000" cy="504900"/>
          </a:xfrm>
        </p:grpSpPr>
        <p:pic>
          <p:nvPicPr>
            <p:cNvPr id="938" name="Shape 938"/>
            <p:cNvPicPr preferRelativeResize="0"/>
            <p:nvPr/>
          </p:nvPicPr>
          <p:blipFill rotWithShape="1">
            <a:blip r:embed="rId3">
              <a:alphaModFix/>
            </a:blip>
            <a:srcRect/>
            <a:stretch/>
          </p:blipFill>
          <p:spPr>
            <a:xfrm>
              <a:off x="993775" y="-23811"/>
              <a:ext cx="6912000" cy="504900"/>
            </a:xfrm>
            <a:prstGeom prst="rect">
              <a:avLst/>
            </a:prstGeom>
            <a:noFill/>
            <a:ln>
              <a:noFill/>
            </a:ln>
          </p:spPr>
        </p:pic>
        <p:sp>
          <p:nvSpPr>
            <p:cNvPr id="939" name="Shape 939"/>
            <p:cNvSpPr txBox="1"/>
            <p:nvPr/>
          </p:nvSpPr>
          <p:spPr>
            <a:xfrm>
              <a:off x="1014412" y="0"/>
              <a:ext cx="68691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RISQUES LIE A LA CIRCULATION INTERNE</a:t>
              </a:r>
            </a:p>
          </p:txBody>
        </p:sp>
      </p:grpSp>
      <p:sp>
        <p:nvSpPr>
          <p:cNvPr id="940" name="Shape 940"/>
          <p:cNvSpPr txBox="1"/>
          <p:nvPr/>
        </p:nvSpPr>
        <p:spPr>
          <a:xfrm>
            <a:off x="200025" y="765175"/>
            <a:ext cx="8693100" cy="9159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Ce sont des risques résultants du heurt d'une personne par un véhicule (motocyclette, voiture, camion, engin de terrassement, appareil de levage , principalement les chariots élévateurs).</a:t>
            </a:r>
          </a:p>
        </p:txBody>
      </p:sp>
      <p:sp>
        <p:nvSpPr>
          <p:cNvPr id="941" name="Shape 941"/>
          <p:cNvSpPr txBox="1"/>
          <p:nvPr/>
        </p:nvSpPr>
        <p:spPr>
          <a:xfrm>
            <a:off x="5730875" y="1574800"/>
            <a:ext cx="3221100" cy="1465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Ce sont des risques dont les    conséquences peuvent être très graves, d'autant plus que les énergies sont importantes (vitesse, masse)</a:t>
            </a:r>
          </a:p>
        </p:txBody>
      </p:sp>
      <p:sp>
        <p:nvSpPr>
          <p:cNvPr id="942" name="Shape 942"/>
          <p:cNvSpPr txBox="1"/>
          <p:nvPr/>
        </p:nvSpPr>
        <p:spPr>
          <a:xfrm>
            <a:off x="152400" y="1797050"/>
            <a:ext cx="3002099" cy="17400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Ce sont des risques qui peuvent résulter aussi de la collision de deux véhicules entre eux ou contre un obstacle au sein même de l'entreprise</a:t>
            </a:r>
          </a:p>
        </p:txBody>
      </p:sp>
      <p:pic>
        <p:nvPicPr>
          <p:cNvPr id="943" name="Shape 943"/>
          <p:cNvPicPr preferRelativeResize="0"/>
          <p:nvPr/>
        </p:nvPicPr>
        <p:blipFill rotWithShape="1">
          <a:blip r:embed="rId4">
            <a:alphaModFix/>
          </a:blip>
          <a:srcRect/>
          <a:stretch/>
        </p:blipFill>
        <p:spPr>
          <a:xfrm>
            <a:off x="3176586" y="1773236"/>
            <a:ext cx="2554199" cy="3206699"/>
          </a:xfrm>
          <a:prstGeom prst="rect">
            <a:avLst/>
          </a:prstGeom>
          <a:noFill/>
          <a:ln>
            <a:noFill/>
          </a:ln>
        </p:spPr>
      </p:pic>
      <p:sp>
        <p:nvSpPr>
          <p:cNvPr id="944" name="Shape 944"/>
          <p:cNvSpPr txBox="1"/>
          <p:nvPr/>
        </p:nvSpPr>
        <p:spPr>
          <a:xfrm>
            <a:off x="168275" y="5214937"/>
            <a:ext cx="7861200" cy="6414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Existence de zones de circulation commune : aux piétons et aux véhicules, croisement, passage à proximité, poussière, échappement, chute d'objet...</a:t>
            </a:r>
          </a:p>
        </p:txBody>
      </p:sp>
      <p:sp>
        <p:nvSpPr>
          <p:cNvPr id="945" name="Shape 945"/>
          <p:cNvSpPr txBox="1"/>
          <p:nvPr/>
        </p:nvSpPr>
        <p:spPr>
          <a:xfrm>
            <a:off x="1193800" y="6040437"/>
            <a:ext cx="6243600" cy="6413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Voies de circulation dangereuses : Voies étroites, en pente, sans visibilité, encombrées, en mauvais état, glissantes...</a:t>
            </a:r>
          </a:p>
        </p:txBody>
      </p:sp>
      <p:pic>
        <p:nvPicPr>
          <p:cNvPr id="946" name="Shape 946" descr="Image1"/>
          <p:cNvPicPr preferRelativeResize="0"/>
          <p:nvPr/>
        </p:nvPicPr>
        <p:blipFill rotWithShape="1">
          <a:blip r:embed="rId5">
            <a:alphaModFix/>
          </a:blip>
          <a:srcRect/>
          <a:stretch/>
        </p:blipFill>
        <p:spPr>
          <a:xfrm>
            <a:off x="485775" y="3541712"/>
            <a:ext cx="2346300" cy="1441500"/>
          </a:xfrm>
          <a:prstGeom prst="rect">
            <a:avLst/>
          </a:prstGeom>
          <a:noFill/>
          <a:ln>
            <a:noFill/>
          </a:ln>
        </p:spPr>
      </p:pic>
      <p:pic>
        <p:nvPicPr>
          <p:cNvPr id="947" name="Shape 947"/>
          <p:cNvPicPr preferRelativeResize="0"/>
          <p:nvPr/>
        </p:nvPicPr>
        <p:blipFill rotWithShape="1">
          <a:blip r:embed="rId6">
            <a:alphaModFix/>
          </a:blip>
          <a:srcRect/>
          <a:stretch/>
        </p:blipFill>
        <p:spPr>
          <a:xfrm>
            <a:off x="5813425" y="3165475"/>
            <a:ext cx="3065400" cy="1704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0"/>
                                        </p:tgtEl>
                                        <p:attrNameLst>
                                          <p:attrName>style.visibility</p:attrName>
                                        </p:attrNameLst>
                                      </p:cBhvr>
                                      <p:to>
                                        <p:strVal val="visible"/>
                                      </p:to>
                                    </p:set>
                                    <p:anim calcmode="lin" valueType="num">
                                      <p:cBhvr additive="base">
                                        <p:cTn id="7" dur="500"/>
                                        <p:tgtEl>
                                          <p:spTgt spid="94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943"/>
                                        </p:tgtEl>
                                        <p:attrNameLst>
                                          <p:attrName>style.visibility</p:attrName>
                                        </p:attrNameLst>
                                      </p:cBhvr>
                                      <p:to>
                                        <p:strVal val="visible"/>
                                      </p:to>
                                    </p:set>
                                    <p:anim calcmode="lin" valueType="num">
                                      <p:cBhvr additive="base">
                                        <p:cTn id="10" dur="500"/>
                                        <p:tgtEl>
                                          <p:spTgt spid="94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42"/>
                                        </p:tgtEl>
                                        <p:attrNameLst>
                                          <p:attrName>style.visibility</p:attrName>
                                        </p:attrNameLst>
                                      </p:cBhvr>
                                      <p:to>
                                        <p:strVal val="visible"/>
                                      </p:to>
                                    </p:set>
                                    <p:anim calcmode="lin" valueType="num">
                                      <p:cBhvr additive="base">
                                        <p:cTn id="15" dur="500"/>
                                        <p:tgtEl>
                                          <p:spTgt spid="942"/>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46"/>
                                        </p:tgtEl>
                                        <p:attrNameLst>
                                          <p:attrName>style.visibility</p:attrName>
                                        </p:attrNameLst>
                                      </p:cBhvr>
                                      <p:to>
                                        <p:strVal val="visible"/>
                                      </p:to>
                                    </p:set>
                                    <p:anim calcmode="lin" valueType="num">
                                      <p:cBhvr additive="base">
                                        <p:cTn id="18" dur="500"/>
                                        <p:tgtEl>
                                          <p:spTgt spid="94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41"/>
                                        </p:tgtEl>
                                        <p:attrNameLst>
                                          <p:attrName>style.visibility</p:attrName>
                                        </p:attrNameLst>
                                      </p:cBhvr>
                                      <p:to>
                                        <p:strVal val="visible"/>
                                      </p:to>
                                    </p:set>
                                    <p:anim calcmode="lin" valueType="num">
                                      <p:cBhvr additive="base">
                                        <p:cTn id="23" dur="500"/>
                                        <p:tgtEl>
                                          <p:spTgt spid="941"/>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47"/>
                                        </p:tgtEl>
                                        <p:attrNameLst>
                                          <p:attrName>style.visibility</p:attrName>
                                        </p:attrNameLst>
                                      </p:cBhvr>
                                      <p:to>
                                        <p:strVal val="visible"/>
                                      </p:to>
                                    </p:set>
                                    <p:anim calcmode="lin" valueType="num">
                                      <p:cBhvr additive="base">
                                        <p:cTn id="26" dur="500"/>
                                        <p:tgtEl>
                                          <p:spTgt spid="94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44"/>
                                        </p:tgtEl>
                                        <p:attrNameLst>
                                          <p:attrName>style.visibility</p:attrName>
                                        </p:attrNameLst>
                                      </p:cBhvr>
                                      <p:to>
                                        <p:strVal val="visible"/>
                                      </p:to>
                                    </p:set>
                                    <p:anim calcmode="lin" valueType="num">
                                      <p:cBhvr additive="base">
                                        <p:cTn id="31" dur="500"/>
                                        <p:tgtEl>
                                          <p:spTgt spid="9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45"/>
                                        </p:tgtEl>
                                        <p:attrNameLst>
                                          <p:attrName>style.visibility</p:attrName>
                                        </p:attrNameLst>
                                      </p:cBhvr>
                                      <p:to>
                                        <p:strVal val="visible"/>
                                      </p:to>
                                    </p:set>
                                    <p:anim calcmode="lin" valueType="num">
                                      <p:cBhvr additive="base">
                                        <p:cTn id="36" dur="500"/>
                                        <p:tgtEl>
                                          <p:spTgt spid="9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pic>
        <p:nvPicPr>
          <p:cNvPr id="952" name="Shape 952"/>
          <p:cNvPicPr preferRelativeResize="0"/>
          <p:nvPr/>
        </p:nvPicPr>
        <p:blipFill rotWithShape="1">
          <a:blip r:embed="rId3">
            <a:alphaModFix/>
          </a:blip>
          <a:srcRect/>
          <a:stretch/>
        </p:blipFill>
        <p:spPr>
          <a:xfrm>
            <a:off x="4854575" y="1068387"/>
            <a:ext cx="4053000" cy="3173400"/>
          </a:xfrm>
          <a:prstGeom prst="rect">
            <a:avLst/>
          </a:prstGeom>
          <a:noFill/>
          <a:ln>
            <a:noFill/>
          </a:ln>
        </p:spPr>
      </p:pic>
      <p:pic>
        <p:nvPicPr>
          <p:cNvPr id="953" name="Shape 953"/>
          <p:cNvPicPr preferRelativeResize="0"/>
          <p:nvPr/>
        </p:nvPicPr>
        <p:blipFill rotWithShape="1">
          <a:blip r:embed="rId4">
            <a:alphaModFix/>
          </a:blip>
          <a:srcRect/>
          <a:stretch/>
        </p:blipFill>
        <p:spPr>
          <a:xfrm>
            <a:off x="3565525" y="2795586"/>
            <a:ext cx="1344600" cy="1006499"/>
          </a:xfrm>
          <a:prstGeom prst="rect">
            <a:avLst/>
          </a:prstGeom>
          <a:noFill/>
          <a:ln>
            <a:noFill/>
          </a:ln>
        </p:spPr>
      </p:pic>
      <p:grpSp>
        <p:nvGrpSpPr>
          <p:cNvPr id="954" name="Shape 954"/>
          <p:cNvGrpSpPr/>
          <p:nvPr/>
        </p:nvGrpSpPr>
        <p:grpSpPr>
          <a:xfrm>
            <a:off x="1444625" y="-85725"/>
            <a:ext cx="5662500" cy="1292100"/>
            <a:chOff x="1444625" y="-85725"/>
            <a:chExt cx="5662500" cy="1292100"/>
          </a:xfrm>
        </p:grpSpPr>
        <p:pic>
          <p:nvPicPr>
            <p:cNvPr id="955" name="Shape 955"/>
            <p:cNvPicPr preferRelativeResize="0"/>
            <p:nvPr/>
          </p:nvPicPr>
          <p:blipFill rotWithShape="1">
            <a:blip r:embed="rId5">
              <a:alphaModFix/>
            </a:blip>
            <a:srcRect/>
            <a:stretch/>
          </p:blipFill>
          <p:spPr>
            <a:xfrm>
              <a:off x="1444625" y="-85725"/>
              <a:ext cx="5662500" cy="1292100"/>
            </a:xfrm>
            <a:prstGeom prst="rect">
              <a:avLst/>
            </a:prstGeom>
            <a:noFill/>
            <a:ln>
              <a:noFill/>
            </a:ln>
          </p:spPr>
        </p:pic>
        <p:sp>
          <p:nvSpPr>
            <p:cNvPr id="956" name="Shape 956"/>
            <p:cNvSpPr txBox="1"/>
            <p:nvPr/>
          </p:nvSpPr>
          <p:spPr>
            <a:xfrm>
              <a:off x="1624012" y="0"/>
              <a:ext cx="5422799" cy="954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800" b="0" i="0" u="none">
                  <a:solidFill>
                    <a:srgbClr val="006600"/>
                  </a:solidFill>
                  <a:latin typeface="Calibri"/>
                  <a:ea typeface="Calibri"/>
                  <a:cs typeface="Calibri"/>
                  <a:sym typeface="Calibri"/>
                </a:rPr>
                <a:t>Prévenir les risques liés à la circulation interne</a:t>
              </a:r>
            </a:p>
          </p:txBody>
        </p:sp>
      </p:grpSp>
      <p:sp>
        <p:nvSpPr>
          <p:cNvPr id="957" name="Shape 957"/>
          <p:cNvSpPr txBox="1"/>
          <p:nvPr/>
        </p:nvSpPr>
        <p:spPr>
          <a:xfrm>
            <a:off x="473075" y="1236662"/>
            <a:ext cx="4335600" cy="12003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Élaborer un plan de circulation : sens de la circulation, accès restreints, vitesse limitée, signalétique distinguant les voies piétonnes</a:t>
            </a:r>
          </a:p>
        </p:txBody>
      </p:sp>
      <p:sp>
        <p:nvSpPr>
          <p:cNvPr id="958" name="Shape 958"/>
          <p:cNvSpPr txBox="1"/>
          <p:nvPr/>
        </p:nvSpPr>
        <p:spPr>
          <a:xfrm>
            <a:off x="473075" y="4476750"/>
            <a:ext cx="2395500" cy="12018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Contrôle régulier de l’état des véhicules et de leurs équipements de sécurité</a:t>
            </a:r>
          </a:p>
        </p:txBody>
      </p:sp>
      <p:sp>
        <p:nvSpPr>
          <p:cNvPr id="959" name="Shape 959"/>
          <p:cNvSpPr txBox="1"/>
          <p:nvPr/>
        </p:nvSpPr>
        <p:spPr>
          <a:xfrm>
            <a:off x="473075" y="2836861"/>
            <a:ext cx="1558800" cy="923999"/>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Installer des panneaux de signalisation</a:t>
            </a:r>
          </a:p>
        </p:txBody>
      </p:sp>
      <p:pic>
        <p:nvPicPr>
          <p:cNvPr id="960" name="Shape 960" descr="attention chariot.jpg"/>
          <p:cNvPicPr preferRelativeResize="0"/>
          <p:nvPr/>
        </p:nvPicPr>
        <p:blipFill rotWithShape="1">
          <a:blip r:embed="rId6">
            <a:alphaModFix/>
          </a:blip>
          <a:srcRect/>
          <a:stretch/>
        </p:blipFill>
        <p:spPr>
          <a:xfrm>
            <a:off x="2349500" y="2774950"/>
            <a:ext cx="1047900" cy="1047900"/>
          </a:xfrm>
          <a:prstGeom prst="rect">
            <a:avLst/>
          </a:prstGeom>
          <a:noFill/>
          <a:ln>
            <a:noFill/>
          </a:ln>
        </p:spPr>
      </p:pic>
      <p:pic>
        <p:nvPicPr>
          <p:cNvPr id="961" name="Shape 961" descr="interdit aux chariots.jpg"/>
          <p:cNvPicPr preferRelativeResize="0"/>
          <p:nvPr/>
        </p:nvPicPr>
        <p:blipFill rotWithShape="1">
          <a:blip r:embed="rId7">
            <a:alphaModFix/>
          </a:blip>
          <a:srcRect/>
          <a:stretch/>
        </p:blipFill>
        <p:spPr>
          <a:xfrm>
            <a:off x="4910137" y="2840036"/>
            <a:ext cx="914400" cy="919199"/>
          </a:xfrm>
          <a:prstGeom prst="rect">
            <a:avLst/>
          </a:prstGeom>
          <a:noFill/>
          <a:ln>
            <a:noFill/>
          </a:ln>
        </p:spPr>
      </p:pic>
      <p:pic>
        <p:nvPicPr>
          <p:cNvPr id="962" name="Shape 962" descr="controle chariot.jpg"/>
          <p:cNvPicPr preferRelativeResize="0"/>
          <p:nvPr/>
        </p:nvPicPr>
        <p:blipFill rotWithShape="1">
          <a:blip r:embed="rId8">
            <a:alphaModFix/>
          </a:blip>
          <a:srcRect/>
          <a:stretch/>
        </p:blipFill>
        <p:spPr>
          <a:xfrm>
            <a:off x="3205161" y="4246562"/>
            <a:ext cx="2152799" cy="1524000"/>
          </a:xfrm>
          <a:prstGeom prst="rect">
            <a:avLst/>
          </a:prstGeom>
          <a:noFill/>
          <a:ln>
            <a:noFill/>
          </a:ln>
        </p:spPr>
      </p:pic>
      <p:pic>
        <p:nvPicPr>
          <p:cNvPr id="963" name="Shape 963"/>
          <p:cNvPicPr preferRelativeResize="0"/>
          <p:nvPr/>
        </p:nvPicPr>
        <p:blipFill rotWithShape="1">
          <a:blip r:embed="rId9">
            <a:alphaModFix/>
          </a:blip>
          <a:srcRect/>
          <a:stretch/>
        </p:blipFill>
        <p:spPr>
          <a:xfrm>
            <a:off x="6973886" y="3703637"/>
            <a:ext cx="1943100" cy="2067000"/>
          </a:xfrm>
          <a:prstGeom prst="rect">
            <a:avLst/>
          </a:prstGeom>
          <a:noFill/>
          <a:ln>
            <a:noFill/>
          </a:ln>
        </p:spPr>
      </p:pic>
      <p:pic>
        <p:nvPicPr>
          <p:cNvPr id="964" name="Shape 964" descr="chariot garage.jpg"/>
          <p:cNvPicPr preferRelativeResize="0"/>
          <p:nvPr/>
        </p:nvPicPr>
        <p:blipFill rotWithShape="1">
          <a:blip r:embed="rId10">
            <a:alphaModFix/>
          </a:blip>
          <a:srcRect/>
          <a:stretch/>
        </p:blipFill>
        <p:spPr>
          <a:xfrm>
            <a:off x="4711700" y="5070475"/>
            <a:ext cx="2905200" cy="1571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9"/>
                                        </p:tgtEl>
                                        <p:attrNameLst>
                                          <p:attrName>style.visibility</p:attrName>
                                        </p:attrNameLst>
                                      </p:cBhvr>
                                      <p:to>
                                        <p:strVal val="visible"/>
                                      </p:to>
                                    </p:set>
                                    <p:animEffect transition="in" filter="fade">
                                      <p:cBhvr>
                                        <p:cTn id="7" dur="500"/>
                                        <p:tgtEl>
                                          <p:spTgt spid="959"/>
                                        </p:tgtEl>
                                      </p:cBhvr>
                                    </p:animEffect>
                                  </p:childTnLst>
                                </p:cTn>
                              </p:par>
                              <p:par>
                                <p:cTn id="8" presetID="10" presetClass="entr" presetSubtype="0" fill="hold" nodeType="withEffect">
                                  <p:stCondLst>
                                    <p:cond delay="0"/>
                                  </p:stCondLst>
                                  <p:childTnLst>
                                    <p:set>
                                      <p:cBhvr>
                                        <p:cTn id="9" dur="1" fill="hold">
                                          <p:stCondLst>
                                            <p:cond delay="0"/>
                                          </p:stCondLst>
                                        </p:cTn>
                                        <p:tgtEl>
                                          <p:spTgt spid="960"/>
                                        </p:tgtEl>
                                        <p:attrNameLst>
                                          <p:attrName>style.visibility</p:attrName>
                                        </p:attrNameLst>
                                      </p:cBhvr>
                                      <p:to>
                                        <p:strVal val="visible"/>
                                      </p:to>
                                    </p:set>
                                    <p:animEffect transition="in" filter="fade">
                                      <p:cBhvr>
                                        <p:cTn id="10" dur="500"/>
                                        <p:tgtEl>
                                          <p:spTgt spid="960"/>
                                        </p:tgtEl>
                                      </p:cBhvr>
                                    </p:animEffect>
                                  </p:childTnLst>
                                </p:cTn>
                              </p:par>
                              <p:par>
                                <p:cTn id="11" presetID="10" presetClass="entr" presetSubtype="0" fill="hold" nodeType="withEffect">
                                  <p:stCondLst>
                                    <p:cond delay="0"/>
                                  </p:stCondLst>
                                  <p:childTnLst>
                                    <p:set>
                                      <p:cBhvr>
                                        <p:cTn id="12" dur="1" fill="hold">
                                          <p:stCondLst>
                                            <p:cond delay="0"/>
                                          </p:stCondLst>
                                        </p:cTn>
                                        <p:tgtEl>
                                          <p:spTgt spid="953"/>
                                        </p:tgtEl>
                                        <p:attrNameLst>
                                          <p:attrName>style.visibility</p:attrName>
                                        </p:attrNameLst>
                                      </p:cBhvr>
                                      <p:to>
                                        <p:strVal val="visible"/>
                                      </p:to>
                                    </p:set>
                                    <p:animEffect transition="in" filter="fade">
                                      <p:cBhvr>
                                        <p:cTn id="13" dur="500"/>
                                        <p:tgtEl>
                                          <p:spTgt spid="953"/>
                                        </p:tgtEl>
                                      </p:cBhvr>
                                    </p:animEffect>
                                  </p:childTnLst>
                                </p:cTn>
                              </p:par>
                              <p:par>
                                <p:cTn id="14" presetID="10" presetClass="entr" presetSubtype="0" fill="hold" nodeType="withEffect">
                                  <p:stCondLst>
                                    <p:cond delay="0"/>
                                  </p:stCondLst>
                                  <p:childTnLst>
                                    <p:set>
                                      <p:cBhvr>
                                        <p:cTn id="15" dur="1" fill="hold">
                                          <p:stCondLst>
                                            <p:cond delay="0"/>
                                          </p:stCondLst>
                                        </p:cTn>
                                        <p:tgtEl>
                                          <p:spTgt spid="961"/>
                                        </p:tgtEl>
                                        <p:attrNameLst>
                                          <p:attrName>style.visibility</p:attrName>
                                        </p:attrNameLst>
                                      </p:cBhvr>
                                      <p:to>
                                        <p:strVal val="visible"/>
                                      </p:to>
                                    </p:set>
                                    <p:animEffect transition="in" filter="fade">
                                      <p:cBhvr>
                                        <p:cTn id="16" dur="500"/>
                                        <p:tgtEl>
                                          <p:spTgt spid="96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par>
                                <p:cTn id="22" presetID="10" presetClass="entr" presetSubtype="0" fill="hold" nodeType="withEffect">
                                  <p:stCondLst>
                                    <p:cond delay="0"/>
                                  </p:stCondLst>
                                  <p:childTnLst>
                                    <p:set>
                                      <p:cBhvr>
                                        <p:cTn id="23" dur="1" fill="hold">
                                          <p:stCondLst>
                                            <p:cond delay="0"/>
                                          </p:stCondLst>
                                        </p:cTn>
                                        <p:tgtEl>
                                          <p:spTgt spid="962"/>
                                        </p:tgtEl>
                                        <p:attrNameLst>
                                          <p:attrName>style.visibility</p:attrName>
                                        </p:attrNameLst>
                                      </p:cBhvr>
                                      <p:to>
                                        <p:strVal val="visible"/>
                                      </p:to>
                                    </p:set>
                                    <p:animEffect transition="in" filter="fade">
                                      <p:cBhvr>
                                        <p:cTn id="24" dur="500"/>
                                        <p:tgtEl>
                                          <p:spTgt spid="962"/>
                                        </p:tgtEl>
                                      </p:cBhvr>
                                    </p:animEffect>
                                  </p:childTnLst>
                                </p:cTn>
                              </p:par>
                              <p:par>
                                <p:cTn id="25" presetID="10" presetClass="entr" presetSubtype="0" fill="hold" nodeType="withEffect">
                                  <p:stCondLst>
                                    <p:cond delay="0"/>
                                  </p:stCondLst>
                                  <p:childTnLst>
                                    <p:set>
                                      <p:cBhvr>
                                        <p:cTn id="26" dur="1" fill="hold">
                                          <p:stCondLst>
                                            <p:cond delay="0"/>
                                          </p:stCondLst>
                                        </p:cTn>
                                        <p:tgtEl>
                                          <p:spTgt spid="964"/>
                                        </p:tgtEl>
                                        <p:attrNameLst>
                                          <p:attrName>style.visibility</p:attrName>
                                        </p:attrNameLst>
                                      </p:cBhvr>
                                      <p:to>
                                        <p:strVal val="visible"/>
                                      </p:to>
                                    </p:set>
                                    <p:animEffect transition="in" filter="fade">
                                      <p:cBhvr>
                                        <p:cTn id="27" dur="500"/>
                                        <p:tgtEl>
                                          <p:spTgt spid="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p:nvPr/>
        </p:nvSpPr>
        <p:spPr>
          <a:xfrm>
            <a:off x="639762" y="601661"/>
            <a:ext cx="7915200" cy="641399"/>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Ce sont des risques d'atteintes à la santé (malaises, fatigue, inconfort) si les conditions thermiques sont inadaptées.</a:t>
            </a:r>
          </a:p>
        </p:txBody>
      </p:sp>
      <p:sp>
        <p:nvSpPr>
          <p:cNvPr id="970" name="Shape 970"/>
          <p:cNvSpPr txBox="1"/>
          <p:nvPr/>
        </p:nvSpPr>
        <p:spPr>
          <a:xfrm>
            <a:off x="336550" y="2322512"/>
            <a:ext cx="5067300" cy="1465199"/>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Travail effectué à des températures inadaptées : absence de climatisation ou de chauffage, exposition au soleil, aux intempéries générant des températures hautes ou basses. Travail en chambres froides </a:t>
            </a:r>
          </a:p>
        </p:txBody>
      </p:sp>
      <p:pic>
        <p:nvPicPr>
          <p:cNvPr id="971" name="Shape 971" descr="Pictogramme froid"/>
          <p:cNvPicPr preferRelativeResize="0"/>
          <p:nvPr/>
        </p:nvPicPr>
        <p:blipFill rotWithShape="1">
          <a:blip r:embed="rId3">
            <a:alphaModFix/>
          </a:blip>
          <a:srcRect/>
          <a:stretch/>
        </p:blipFill>
        <p:spPr>
          <a:xfrm>
            <a:off x="1781175" y="1401762"/>
            <a:ext cx="895200" cy="785700"/>
          </a:xfrm>
          <a:prstGeom prst="rect">
            <a:avLst/>
          </a:prstGeom>
          <a:noFill/>
          <a:ln>
            <a:noFill/>
          </a:ln>
        </p:spPr>
      </p:pic>
      <p:sp>
        <p:nvSpPr>
          <p:cNvPr id="972" name="Shape 972"/>
          <p:cNvSpPr txBox="1"/>
          <p:nvPr/>
        </p:nvSpPr>
        <p:spPr>
          <a:xfrm>
            <a:off x="5589586" y="4132262"/>
            <a:ext cx="3095699" cy="14652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Travail effectué à des températures particulières : Températures ou conditions climatiques particulières, vent, pluie, courants d'air ...</a:t>
            </a:r>
          </a:p>
        </p:txBody>
      </p:sp>
      <p:pic>
        <p:nvPicPr>
          <p:cNvPr id="973" name="Shape 973" descr="soleil"/>
          <p:cNvPicPr preferRelativeResize="0"/>
          <p:nvPr/>
        </p:nvPicPr>
        <p:blipFill rotWithShape="1">
          <a:blip r:embed="rId4">
            <a:alphaModFix/>
          </a:blip>
          <a:srcRect/>
          <a:stretch/>
        </p:blipFill>
        <p:spPr>
          <a:xfrm>
            <a:off x="3122611" y="1441450"/>
            <a:ext cx="881099" cy="782700"/>
          </a:xfrm>
          <a:prstGeom prst="rect">
            <a:avLst/>
          </a:prstGeom>
          <a:noFill/>
          <a:ln>
            <a:noFill/>
          </a:ln>
        </p:spPr>
      </p:pic>
      <p:pic>
        <p:nvPicPr>
          <p:cNvPr id="974" name="Shape 974" descr="chaleur 2"/>
          <p:cNvPicPr preferRelativeResize="0"/>
          <p:nvPr/>
        </p:nvPicPr>
        <p:blipFill rotWithShape="1">
          <a:blip r:embed="rId5">
            <a:alphaModFix/>
          </a:blip>
          <a:srcRect/>
          <a:stretch/>
        </p:blipFill>
        <p:spPr>
          <a:xfrm>
            <a:off x="331786" y="4132262"/>
            <a:ext cx="2311500" cy="2127300"/>
          </a:xfrm>
          <a:prstGeom prst="rect">
            <a:avLst/>
          </a:prstGeom>
          <a:noFill/>
          <a:ln>
            <a:noFill/>
          </a:ln>
        </p:spPr>
      </p:pic>
      <p:pic>
        <p:nvPicPr>
          <p:cNvPr id="975" name="Shape 975" descr="illustration 23"/>
          <p:cNvPicPr preferRelativeResize="0"/>
          <p:nvPr/>
        </p:nvPicPr>
        <p:blipFill rotWithShape="1">
          <a:blip r:embed="rId6">
            <a:alphaModFix/>
          </a:blip>
          <a:srcRect/>
          <a:stretch/>
        </p:blipFill>
        <p:spPr>
          <a:xfrm>
            <a:off x="3136900" y="3787775"/>
            <a:ext cx="2208300" cy="2873400"/>
          </a:xfrm>
          <a:prstGeom prst="rect">
            <a:avLst/>
          </a:prstGeom>
          <a:noFill/>
          <a:ln>
            <a:noFill/>
          </a:ln>
        </p:spPr>
      </p:pic>
      <p:pic>
        <p:nvPicPr>
          <p:cNvPr id="976" name="Shape 976" descr="Construction-chantier-pluie-climat-ouvrier"/>
          <p:cNvPicPr preferRelativeResize="0"/>
          <p:nvPr/>
        </p:nvPicPr>
        <p:blipFill rotWithShape="1">
          <a:blip r:embed="rId7">
            <a:alphaModFix/>
          </a:blip>
          <a:srcRect/>
          <a:stretch/>
        </p:blipFill>
        <p:spPr>
          <a:xfrm>
            <a:off x="5773736" y="1720850"/>
            <a:ext cx="3151199" cy="1871700"/>
          </a:xfrm>
          <a:prstGeom prst="rect">
            <a:avLst/>
          </a:prstGeom>
          <a:noFill/>
          <a:ln>
            <a:noFill/>
          </a:ln>
        </p:spPr>
      </p:pic>
      <p:grpSp>
        <p:nvGrpSpPr>
          <p:cNvPr id="977" name="Shape 977"/>
          <p:cNvGrpSpPr/>
          <p:nvPr/>
        </p:nvGrpSpPr>
        <p:grpSpPr>
          <a:xfrm>
            <a:off x="-133350" y="-66675"/>
            <a:ext cx="9337800" cy="700200"/>
            <a:chOff x="-133350" y="-66675"/>
            <a:chExt cx="9337800" cy="700200"/>
          </a:xfrm>
        </p:grpSpPr>
        <p:pic>
          <p:nvPicPr>
            <p:cNvPr id="978" name="Shape 978"/>
            <p:cNvPicPr preferRelativeResize="0"/>
            <p:nvPr/>
          </p:nvPicPr>
          <p:blipFill rotWithShape="1">
            <a:blip r:embed="rId8">
              <a:alphaModFix/>
            </a:blip>
            <a:srcRect/>
            <a:stretch/>
          </p:blipFill>
          <p:spPr>
            <a:xfrm>
              <a:off x="-133350" y="-66675"/>
              <a:ext cx="9337800" cy="700200"/>
            </a:xfrm>
            <a:prstGeom prst="rect">
              <a:avLst/>
            </a:prstGeom>
            <a:noFill/>
            <a:ln>
              <a:noFill/>
            </a:ln>
          </p:spPr>
        </p:pic>
        <p:sp>
          <p:nvSpPr>
            <p:cNvPr id="979" name="Shape 979"/>
            <p:cNvSpPr txBox="1"/>
            <p:nvPr/>
          </p:nvSpPr>
          <p:spPr>
            <a:xfrm>
              <a:off x="0" y="0"/>
              <a:ext cx="9144000" cy="430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200" b="0" i="0" u="none">
                  <a:solidFill>
                    <a:schemeClr val="lt1"/>
                  </a:solidFill>
                  <a:latin typeface="Calibri"/>
                  <a:ea typeface="Calibri"/>
                  <a:cs typeface="Calibri"/>
                  <a:sym typeface="Calibri"/>
                </a:rPr>
                <a:t>RISQUES LIE AUX AMBIANCES THERMIQUES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additive="base">
                                        <p:cTn id="7" dur="500"/>
                                        <p:tgtEl>
                                          <p:spTgt spid="96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971"/>
                                        </p:tgtEl>
                                        <p:attrNameLst>
                                          <p:attrName>style.visibility</p:attrName>
                                        </p:attrNameLst>
                                      </p:cBhvr>
                                      <p:to>
                                        <p:strVal val="visible"/>
                                      </p:to>
                                    </p:set>
                                    <p:anim calcmode="lin" valueType="num">
                                      <p:cBhvr additive="base">
                                        <p:cTn id="10" dur="500"/>
                                        <p:tgtEl>
                                          <p:spTgt spid="97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973"/>
                                        </p:tgtEl>
                                        <p:attrNameLst>
                                          <p:attrName>style.visibility</p:attrName>
                                        </p:attrNameLst>
                                      </p:cBhvr>
                                      <p:to>
                                        <p:strVal val="visible"/>
                                      </p:to>
                                    </p:set>
                                    <p:anim calcmode="lin" valueType="num">
                                      <p:cBhvr additive="base">
                                        <p:cTn id="13" dur="500"/>
                                        <p:tgtEl>
                                          <p:spTgt spid="97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70"/>
                                        </p:tgtEl>
                                        <p:attrNameLst>
                                          <p:attrName>style.visibility</p:attrName>
                                        </p:attrNameLst>
                                      </p:cBhvr>
                                      <p:to>
                                        <p:strVal val="visible"/>
                                      </p:to>
                                    </p:set>
                                    <p:anim calcmode="lin" valueType="num">
                                      <p:cBhvr additive="base">
                                        <p:cTn id="18" dur="500"/>
                                        <p:tgtEl>
                                          <p:spTgt spid="970"/>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74"/>
                                        </p:tgtEl>
                                        <p:attrNameLst>
                                          <p:attrName>style.visibility</p:attrName>
                                        </p:attrNameLst>
                                      </p:cBhvr>
                                      <p:to>
                                        <p:strVal val="visible"/>
                                      </p:to>
                                    </p:set>
                                    <p:anim calcmode="lin" valueType="num">
                                      <p:cBhvr additive="base">
                                        <p:cTn id="21" dur="500"/>
                                        <p:tgtEl>
                                          <p:spTgt spid="97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75"/>
                                        </p:tgtEl>
                                        <p:attrNameLst>
                                          <p:attrName>style.visibility</p:attrName>
                                        </p:attrNameLst>
                                      </p:cBhvr>
                                      <p:to>
                                        <p:strVal val="visible"/>
                                      </p:to>
                                    </p:set>
                                    <p:anim calcmode="lin" valueType="num">
                                      <p:cBhvr additive="base">
                                        <p:cTn id="26" dur="500"/>
                                        <p:tgtEl>
                                          <p:spTgt spid="975"/>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72"/>
                                        </p:tgtEl>
                                        <p:attrNameLst>
                                          <p:attrName>style.visibility</p:attrName>
                                        </p:attrNameLst>
                                      </p:cBhvr>
                                      <p:to>
                                        <p:strVal val="visible"/>
                                      </p:to>
                                    </p:set>
                                    <p:anim calcmode="lin" valueType="num">
                                      <p:cBhvr additive="base">
                                        <p:cTn id="29" dur="500"/>
                                        <p:tgtEl>
                                          <p:spTgt spid="972"/>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976"/>
                                        </p:tgtEl>
                                        <p:attrNameLst>
                                          <p:attrName>style.visibility</p:attrName>
                                        </p:attrNameLst>
                                      </p:cBhvr>
                                      <p:to>
                                        <p:strVal val="visible"/>
                                      </p:to>
                                    </p:set>
                                    <p:animEffect transition="in" filter="fade">
                                      <p:cBhvr>
                                        <p:cTn id="32" dur="500"/>
                                        <p:tgtEl>
                                          <p:spTgt spid="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Shape 984"/>
          <p:cNvSpPr txBox="1"/>
          <p:nvPr/>
        </p:nvSpPr>
        <p:spPr>
          <a:xfrm>
            <a:off x="569912" y="1636712"/>
            <a:ext cx="5426100" cy="34782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2000" b="0" i="0" u="none">
                <a:solidFill>
                  <a:srgbClr val="006600"/>
                </a:solidFill>
                <a:latin typeface="Arial"/>
                <a:ea typeface="Arial"/>
                <a:cs typeface="Arial"/>
                <a:sym typeface="Arial"/>
              </a:rPr>
              <a:t>Aménager des pauses dans un lieu tempéré pour le personnel travaillant en ambiance très chaude ou très froide</a:t>
            </a:r>
          </a:p>
          <a:p>
            <a:pPr marL="0" marR="0" lvl="0" indent="0" algn="just" rtl="0">
              <a:lnSpc>
                <a:spcPct val="100000"/>
              </a:lnSpc>
              <a:spcBef>
                <a:spcPts val="0"/>
              </a:spcBef>
              <a:spcAft>
                <a:spcPts val="0"/>
              </a:spcAft>
              <a:buClr>
                <a:srgbClr val="006600"/>
              </a:buClr>
              <a:buSzPct val="25000"/>
              <a:buFont typeface="Arial"/>
              <a:buNone/>
            </a:pPr>
            <a:r>
              <a:rPr lang="fr-FR" sz="2000" b="0" i="0" u="none">
                <a:solidFill>
                  <a:srgbClr val="006600"/>
                </a:solidFill>
                <a:latin typeface="Arial"/>
                <a:ea typeface="Arial"/>
                <a:cs typeface="Arial"/>
                <a:sym typeface="Arial"/>
              </a:rPr>
              <a:t/>
            </a:r>
            <a:br>
              <a:rPr lang="fr-FR" sz="2000" b="0" i="0" u="none">
                <a:solidFill>
                  <a:srgbClr val="006600"/>
                </a:solidFill>
                <a:latin typeface="Arial"/>
                <a:ea typeface="Arial"/>
                <a:cs typeface="Arial"/>
                <a:sym typeface="Arial"/>
              </a:rPr>
            </a:br>
            <a:endParaRPr lang="fr-FR" sz="2000" b="0" i="0" u="none">
              <a:solidFill>
                <a:srgbClr val="006600"/>
              </a:solidFill>
              <a:latin typeface="Arial"/>
              <a:ea typeface="Arial"/>
              <a:cs typeface="Arial"/>
              <a:sym typeface="Arial"/>
            </a:endParaRPr>
          </a:p>
          <a:p>
            <a:pPr marL="0" marR="0" lvl="0" indent="0" algn="just" rtl="0">
              <a:lnSpc>
                <a:spcPct val="100000"/>
              </a:lnSpc>
              <a:spcBef>
                <a:spcPts val="0"/>
              </a:spcBef>
              <a:spcAft>
                <a:spcPts val="0"/>
              </a:spcAft>
              <a:buClr>
                <a:srgbClr val="006600"/>
              </a:buClr>
              <a:buSzPct val="25000"/>
              <a:buFont typeface="Arial"/>
              <a:buNone/>
            </a:pPr>
            <a:r>
              <a:rPr lang="fr-FR" sz="2000" b="0" i="0" u="none">
                <a:solidFill>
                  <a:srgbClr val="006600"/>
                </a:solidFill>
                <a:latin typeface="Arial"/>
                <a:ea typeface="Arial"/>
                <a:cs typeface="Arial"/>
                <a:sym typeface="Arial"/>
              </a:rPr>
              <a:t>Fournir des équipements de protection individuelle adaptés</a:t>
            </a:r>
          </a:p>
          <a:p>
            <a:pPr marL="0" marR="0" lvl="0" indent="0" algn="just" rtl="0">
              <a:lnSpc>
                <a:spcPct val="100000"/>
              </a:lnSpc>
              <a:spcBef>
                <a:spcPts val="0"/>
              </a:spcBef>
              <a:spcAft>
                <a:spcPts val="0"/>
              </a:spcAft>
              <a:buClr>
                <a:schemeClr val="dk1"/>
              </a:buClr>
              <a:buFont typeface="Calibri"/>
              <a:buNone/>
            </a:pPr>
            <a:endParaRPr sz="2000" b="0" i="0" u="none">
              <a:solidFill>
                <a:srgbClr val="006600"/>
              </a:solidFill>
              <a:latin typeface="Arial"/>
              <a:ea typeface="Arial"/>
              <a:cs typeface="Arial"/>
              <a:sym typeface="Arial"/>
            </a:endParaRPr>
          </a:p>
          <a:p>
            <a:pPr marL="0" marR="0" lvl="0" indent="0" algn="just" rtl="0">
              <a:lnSpc>
                <a:spcPct val="100000"/>
              </a:lnSpc>
              <a:spcBef>
                <a:spcPts val="0"/>
              </a:spcBef>
              <a:spcAft>
                <a:spcPts val="0"/>
              </a:spcAft>
              <a:buClr>
                <a:schemeClr val="dk1"/>
              </a:buClr>
              <a:buFont typeface="Calibri"/>
              <a:buNone/>
            </a:pPr>
            <a:endParaRPr sz="2000" b="0" i="0" u="none">
              <a:solidFill>
                <a:srgbClr val="006600"/>
              </a:solidFill>
              <a:latin typeface="Arial"/>
              <a:ea typeface="Arial"/>
              <a:cs typeface="Arial"/>
              <a:sym typeface="Arial"/>
            </a:endParaRPr>
          </a:p>
          <a:p>
            <a:pPr marL="0" marR="0" lvl="0" indent="0" algn="just" rtl="0">
              <a:lnSpc>
                <a:spcPct val="100000"/>
              </a:lnSpc>
              <a:spcBef>
                <a:spcPts val="0"/>
              </a:spcBef>
              <a:spcAft>
                <a:spcPts val="0"/>
              </a:spcAft>
              <a:buClr>
                <a:srgbClr val="006600"/>
              </a:buClr>
              <a:buSzPct val="25000"/>
              <a:buFont typeface="Arial"/>
              <a:buNone/>
            </a:pPr>
            <a:r>
              <a:rPr lang="fr-FR" sz="2000" b="0" i="0" u="none">
                <a:solidFill>
                  <a:srgbClr val="006600"/>
                </a:solidFill>
                <a:latin typeface="Arial"/>
                <a:ea typeface="Arial"/>
                <a:cs typeface="Arial"/>
                <a:sym typeface="Arial"/>
              </a:rPr>
              <a:t>Mettre à disposition du personnel des points d’eau</a:t>
            </a:r>
          </a:p>
        </p:txBody>
      </p:sp>
      <p:pic>
        <p:nvPicPr>
          <p:cNvPr id="985" name="Shape 985"/>
          <p:cNvPicPr preferRelativeResize="0"/>
          <p:nvPr/>
        </p:nvPicPr>
        <p:blipFill rotWithShape="1">
          <a:blip r:embed="rId3">
            <a:alphaModFix/>
          </a:blip>
          <a:srcRect/>
          <a:stretch/>
        </p:blipFill>
        <p:spPr>
          <a:xfrm>
            <a:off x="6162675" y="4811712"/>
            <a:ext cx="2743200" cy="1825499"/>
          </a:xfrm>
          <a:prstGeom prst="rect">
            <a:avLst/>
          </a:prstGeom>
          <a:noFill/>
          <a:ln>
            <a:noFill/>
          </a:ln>
        </p:spPr>
      </p:pic>
      <p:pic>
        <p:nvPicPr>
          <p:cNvPr id="986" name="Shape 986"/>
          <p:cNvPicPr preferRelativeResize="0"/>
          <p:nvPr/>
        </p:nvPicPr>
        <p:blipFill rotWithShape="1">
          <a:blip r:embed="rId4">
            <a:alphaModFix/>
          </a:blip>
          <a:srcRect/>
          <a:stretch/>
        </p:blipFill>
        <p:spPr>
          <a:xfrm>
            <a:off x="6337300" y="766761"/>
            <a:ext cx="2533800" cy="1886100"/>
          </a:xfrm>
          <a:prstGeom prst="rect">
            <a:avLst/>
          </a:prstGeom>
          <a:noFill/>
          <a:ln>
            <a:noFill/>
          </a:ln>
        </p:spPr>
      </p:pic>
      <p:grpSp>
        <p:nvGrpSpPr>
          <p:cNvPr id="987" name="Shape 987"/>
          <p:cNvGrpSpPr/>
          <p:nvPr/>
        </p:nvGrpSpPr>
        <p:grpSpPr>
          <a:xfrm>
            <a:off x="55561" y="139700"/>
            <a:ext cx="4973700" cy="1128600"/>
            <a:chOff x="55561" y="139700"/>
            <a:chExt cx="4973700" cy="1128600"/>
          </a:xfrm>
        </p:grpSpPr>
        <p:pic>
          <p:nvPicPr>
            <p:cNvPr id="988" name="Shape 988"/>
            <p:cNvPicPr preferRelativeResize="0"/>
            <p:nvPr/>
          </p:nvPicPr>
          <p:blipFill rotWithShape="1">
            <a:blip r:embed="rId5">
              <a:alphaModFix/>
            </a:blip>
            <a:srcRect/>
            <a:stretch/>
          </p:blipFill>
          <p:spPr>
            <a:xfrm>
              <a:off x="55561" y="139700"/>
              <a:ext cx="4973700" cy="1128600"/>
            </a:xfrm>
            <a:prstGeom prst="rect">
              <a:avLst/>
            </a:prstGeom>
            <a:noFill/>
            <a:ln>
              <a:noFill/>
            </a:ln>
          </p:spPr>
        </p:pic>
        <p:sp>
          <p:nvSpPr>
            <p:cNvPr id="989" name="Shape 989"/>
            <p:cNvSpPr txBox="1"/>
            <p:nvPr/>
          </p:nvSpPr>
          <p:spPr>
            <a:xfrm>
              <a:off x="204786" y="220662"/>
              <a:ext cx="4745100" cy="8304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400" b="0" i="0" u="none">
                  <a:solidFill>
                    <a:srgbClr val="006600"/>
                  </a:solidFill>
                  <a:latin typeface="Calibri"/>
                  <a:ea typeface="Calibri"/>
                  <a:cs typeface="Calibri"/>
                  <a:sym typeface="Calibri"/>
                </a:rPr>
                <a:t>Prévenir le risque lié aux ambiances thermiques</a:t>
              </a:r>
            </a:p>
          </p:txBody>
        </p:sp>
      </p:grpSp>
      <p:pic>
        <p:nvPicPr>
          <p:cNvPr id="990" name="Shape 990"/>
          <p:cNvPicPr preferRelativeResize="0"/>
          <p:nvPr/>
        </p:nvPicPr>
        <p:blipFill rotWithShape="1">
          <a:blip r:embed="rId6">
            <a:alphaModFix/>
          </a:blip>
          <a:srcRect/>
          <a:stretch/>
        </p:blipFill>
        <p:spPr>
          <a:xfrm>
            <a:off x="6316661" y="2874961"/>
            <a:ext cx="2590799" cy="1627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5"/>
                                        </p:tgtEl>
                                        <p:attrNameLst>
                                          <p:attrName>style.visibility</p:attrName>
                                        </p:attrNameLst>
                                      </p:cBhvr>
                                      <p:to>
                                        <p:strVal val="visible"/>
                                      </p:to>
                                    </p:set>
                                    <p:animEffect transition="in" filter="fade">
                                      <p:cBhvr>
                                        <p:cTn id="7" dur="500"/>
                                        <p:tgtEl>
                                          <p:spTgt spid="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Shape 995"/>
          <p:cNvSpPr/>
          <p:nvPr/>
        </p:nvSpPr>
        <p:spPr>
          <a:xfrm>
            <a:off x="565150" y="234950"/>
            <a:ext cx="1081200" cy="1079400"/>
          </a:xfrm>
          <a:custGeom>
            <a:avLst/>
            <a:gdLst/>
            <a:ahLst/>
            <a:cxnLst/>
            <a:rect l="0" t="0" r="0" b="0"/>
            <a:pathLst>
              <a:path w="120000" h="120000" extrusionOk="0">
                <a:moveTo>
                  <a:pt x="0" y="77172"/>
                </a:moveTo>
                <a:lnTo>
                  <a:pt x="11883" y="23767"/>
                </a:lnTo>
                <a:lnTo>
                  <a:pt x="60000" y="0"/>
                </a:lnTo>
                <a:lnTo>
                  <a:pt x="108116" y="23767"/>
                </a:lnTo>
                <a:lnTo>
                  <a:pt x="120000" y="77172"/>
                </a:lnTo>
                <a:lnTo>
                  <a:pt x="86702" y="120000"/>
                </a:lnTo>
                <a:lnTo>
                  <a:pt x="33297" y="120000"/>
                </a:lnTo>
                <a:lnTo>
                  <a:pt x="0" y="77172"/>
                </a:lnTo>
                <a:close/>
              </a:path>
            </a:pathLst>
          </a:custGeom>
          <a:solidFill>
            <a:srgbClr val="CC00CC"/>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96" name="Shape 996"/>
          <p:cNvSpPr txBox="1"/>
          <p:nvPr/>
        </p:nvSpPr>
        <p:spPr>
          <a:xfrm>
            <a:off x="566736" y="531812"/>
            <a:ext cx="1084200" cy="5237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800" b="1" i="0" u="none">
                <a:solidFill>
                  <a:schemeClr val="lt1"/>
                </a:solidFill>
                <a:latin typeface="Arial"/>
                <a:ea typeface="Arial"/>
                <a:cs typeface="Arial"/>
                <a:sym typeface="Arial"/>
              </a:rPr>
              <a:t>U3</a:t>
            </a:r>
          </a:p>
        </p:txBody>
      </p:sp>
      <p:sp>
        <p:nvSpPr>
          <p:cNvPr id="997" name="Shape 997"/>
          <p:cNvSpPr txBox="1"/>
          <p:nvPr/>
        </p:nvSpPr>
        <p:spPr>
          <a:xfrm>
            <a:off x="2360611" y="434975"/>
            <a:ext cx="5400600" cy="523800"/>
          </a:xfrm>
          <a:prstGeom prst="rect">
            <a:avLst/>
          </a:prstGeom>
          <a:solidFill>
            <a:srgbClr val="CC00CC"/>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800" b="1" i="0" u="none">
                <a:solidFill>
                  <a:schemeClr val="lt1"/>
                </a:solidFill>
                <a:latin typeface="Arial"/>
                <a:ea typeface="Arial"/>
                <a:cs typeface="Arial"/>
                <a:sym typeface="Arial"/>
              </a:rPr>
              <a:t>Atelier</a:t>
            </a:r>
          </a:p>
        </p:txBody>
      </p:sp>
      <p:sp>
        <p:nvSpPr>
          <p:cNvPr id="998" name="Shape 998"/>
          <p:cNvSpPr txBox="1"/>
          <p:nvPr/>
        </p:nvSpPr>
        <p:spPr>
          <a:xfrm>
            <a:off x="1473200" y="1243012"/>
            <a:ext cx="7175400" cy="460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Pratiquement tous les risques précités</a:t>
            </a:r>
          </a:p>
        </p:txBody>
      </p:sp>
      <p:sp>
        <p:nvSpPr>
          <p:cNvPr id="999" name="Shape 999"/>
          <p:cNvSpPr txBox="1"/>
          <p:nvPr/>
        </p:nvSpPr>
        <p:spPr>
          <a:xfrm>
            <a:off x="2360611" y="1987550"/>
            <a:ext cx="5400600" cy="831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4800" b="0" i="0" u="none">
                <a:solidFill>
                  <a:srgbClr val="215968"/>
                </a:solidFill>
                <a:latin typeface="Calibri"/>
                <a:ea typeface="Calibri"/>
                <a:cs typeface="Calibri"/>
                <a:sym typeface="Calibri"/>
              </a:rPr>
              <a:t>+</a:t>
            </a:r>
          </a:p>
        </p:txBody>
      </p:sp>
      <p:sp>
        <p:nvSpPr>
          <p:cNvPr id="1000" name="Shape 1000"/>
          <p:cNvSpPr txBox="1"/>
          <p:nvPr/>
        </p:nvSpPr>
        <p:spPr>
          <a:xfrm>
            <a:off x="3009900" y="3632200"/>
            <a:ext cx="41022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Manutentions mécanisées</a:t>
            </a:r>
          </a:p>
        </p:txBody>
      </p:sp>
      <p:sp>
        <p:nvSpPr>
          <p:cNvPr id="1001" name="Shape 1001"/>
          <p:cNvSpPr txBox="1"/>
          <p:nvPr/>
        </p:nvSpPr>
        <p:spPr>
          <a:xfrm>
            <a:off x="3009900" y="4160837"/>
            <a:ext cx="41022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Equipements de travail</a:t>
            </a:r>
          </a:p>
        </p:txBody>
      </p:sp>
      <p:sp>
        <p:nvSpPr>
          <p:cNvPr id="1002" name="Shape 1002"/>
          <p:cNvSpPr txBox="1"/>
          <p:nvPr/>
        </p:nvSpPr>
        <p:spPr>
          <a:xfrm>
            <a:off x="3009900" y="3103561"/>
            <a:ext cx="4102200" cy="4619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Incendie / explosion</a:t>
            </a:r>
          </a:p>
        </p:txBody>
      </p:sp>
      <p:sp>
        <p:nvSpPr>
          <p:cNvPr id="1003" name="Shape 1003"/>
          <p:cNvSpPr txBox="1"/>
          <p:nvPr/>
        </p:nvSpPr>
        <p:spPr>
          <a:xfrm>
            <a:off x="1301750" y="5218112"/>
            <a:ext cx="75183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Chute de hauteur</a:t>
            </a:r>
          </a:p>
        </p:txBody>
      </p:sp>
      <p:sp>
        <p:nvSpPr>
          <p:cNvPr id="1004" name="Shape 1004"/>
          <p:cNvSpPr txBox="1"/>
          <p:nvPr/>
        </p:nvSpPr>
        <p:spPr>
          <a:xfrm>
            <a:off x="1263650" y="5746750"/>
            <a:ext cx="75183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Produits, émissions (produits chimiques)</a:t>
            </a:r>
          </a:p>
        </p:txBody>
      </p:sp>
      <p:sp>
        <p:nvSpPr>
          <p:cNvPr id="1005" name="Shape 1005"/>
          <p:cNvSpPr txBox="1"/>
          <p:nvPr/>
        </p:nvSpPr>
        <p:spPr>
          <a:xfrm>
            <a:off x="1377950" y="4689475"/>
            <a:ext cx="75183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Nuisance sonore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0"/>
                                        </p:tgtEl>
                                        <p:attrNameLst>
                                          <p:attrName>style.visibility</p:attrName>
                                        </p:attrNameLst>
                                      </p:cBhvr>
                                      <p:to>
                                        <p:strVal val="visible"/>
                                      </p:to>
                                    </p:set>
                                    <p:animEffect transition="in" filter="fade">
                                      <p:cBhvr>
                                        <p:cTn id="7" dur="500"/>
                                        <p:tgtEl>
                                          <p:spTgt spid="1000"/>
                                        </p:tgtEl>
                                      </p:cBhvr>
                                    </p:animEffect>
                                  </p:childTnLst>
                                </p:cTn>
                              </p:par>
                              <p:par>
                                <p:cTn id="8" presetID="10" presetClass="entr" presetSubtype="0" fill="hold" nodeType="withEffect">
                                  <p:stCondLst>
                                    <p:cond delay="0"/>
                                  </p:stCondLst>
                                  <p:childTnLst>
                                    <p:set>
                                      <p:cBhvr>
                                        <p:cTn id="9" dur="1" fill="hold">
                                          <p:stCondLst>
                                            <p:cond delay="0"/>
                                          </p:stCondLst>
                                        </p:cTn>
                                        <p:tgtEl>
                                          <p:spTgt spid="1001"/>
                                        </p:tgtEl>
                                        <p:attrNameLst>
                                          <p:attrName>style.visibility</p:attrName>
                                        </p:attrNameLst>
                                      </p:cBhvr>
                                      <p:to>
                                        <p:strVal val="visible"/>
                                      </p:to>
                                    </p:set>
                                    <p:animEffect transition="in" filter="fade">
                                      <p:cBhvr>
                                        <p:cTn id="10" dur="500"/>
                                        <p:tgtEl>
                                          <p:spTgt spid="1001"/>
                                        </p:tgtEl>
                                      </p:cBhvr>
                                    </p:animEffect>
                                  </p:childTnLst>
                                </p:cTn>
                              </p:par>
                              <p:par>
                                <p:cTn id="11" presetID="10" presetClass="entr" presetSubtype="0" fill="hold" nodeType="withEffect">
                                  <p:stCondLst>
                                    <p:cond delay="0"/>
                                  </p:stCondLst>
                                  <p:childTnLst>
                                    <p:set>
                                      <p:cBhvr>
                                        <p:cTn id="12" dur="1" fill="hold">
                                          <p:stCondLst>
                                            <p:cond delay="0"/>
                                          </p:stCondLst>
                                        </p:cTn>
                                        <p:tgtEl>
                                          <p:spTgt spid="1002"/>
                                        </p:tgtEl>
                                        <p:attrNameLst>
                                          <p:attrName>style.visibility</p:attrName>
                                        </p:attrNameLst>
                                      </p:cBhvr>
                                      <p:to>
                                        <p:strVal val="visible"/>
                                      </p:to>
                                    </p:set>
                                    <p:animEffect transition="in" filter="fade">
                                      <p:cBhvr>
                                        <p:cTn id="13" dur="500"/>
                                        <p:tgtEl>
                                          <p:spTgt spid="1002"/>
                                        </p:tgtEl>
                                      </p:cBhvr>
                                    </p:animEffect>
                                  </p:childTnLst>
                                </p:cTn>
                              </p:par>
                              <p:par>
                                <p:cTn id="14" presetID="10" presetClass="entr" presetSubtype="0" fill="hold" nodeType="withEffect">
                                  <p:stCondLst>
                                    <p:cond delay="0"/>
                                  </p:stCondLst>
                                  <p:childTnLst>
                                    <p:set>
                                      <p:cBhvr>
                                        <p:cTn id="15" dur="1" fill="hold">
                                          <p:stCondLst>
                                            <p:cond delay="0"/>
                                          </p:stCondLst>
                                        </p:cTn>
                                        <p:tgtEl>
                                          <p:spTgt spid="999"/>
                                        </p:tgtEl>
                                        <p:attrNameLst>
                                          <p:attrName>style.visibility</p:attrName>
                                        </p:attrNameLst>
                                      </p:cBhvr>
                                      <p:to>
                                        <p:strVal val="visible"/>
                                      </p:to>
                                    </p:set>
                                    <p:animEffect transition="in" filter="fade">
                                      <p:cBhvr>
                                        <p:cTn id="16" dur="500"/>
                                        <p:tgtEl>
                                          <p:spTgt spid="999"/>
                                        </p:tgtEl>
                                      </p:cBhvr>
                                    </p:animEffect>
                                  </p:childTnLst>
                                </p:cTn>
                              </p:par>
                              <p:par>
                                <p:cTn id="17" presetID="10" presetClass="entr" presetSubtype="0" fill="hold" nodeType="withEffect">
                                  <p:stCondLst>
                                    <p:cond delay="0"/>
                                  </p:stCondLst>
                                  <p:childTnLst>
                                    <p:set>
                                      <p:cBhvr>
                                        <p:cTn id="18" dur="1" fill="hold">
                                          <p:stCondLst>
                                            <p:cond delay="0"/>
                                          </p:stCondLst>
                                        </p:cTn>
                                        <p:tgtEl>
                                          <p:spTgt spid="1003"/>
                                        </p:tgtEl>
                                        <p:attrNameLst>
                                          <p:attrName>style.visibility</p:attrName>
                                        </p:attrNameLst>
                                      </p:cBhvr>
                                      <p:to>
                                        <p:strVal val="visible"/>
                                      </p:to>
                                    </p:set>
                                    <p:animEffect transition="in" filter="fade">
                                      <p:cBhvr>
                                        <p:cTn id="19" dur="500"/>
                                        <p:tgtEl>
                                          <p:spTgt spid="1003"/>
                                        </p:tgtEl>
                                      </p:cBhvr>
                                    </p:animEffect>
                                  </p:childTnLst>
                                </p:cTn>
                              </p:par>
                              <p:par>
                                <p:cTn id="20" presetID="10" presetClass="entr" presetSubtype="0" fill="hold" nodeType="withEffect">
                                  <p:stCondLst>
                                    <p:cond delay="0"/>
                                  </p:stCondLst>
                                  <p:childTnLst>
                                    <p:set>
                                      <p:cBhvr>
                                        <p:cTn id="21" dur="1" fill="hold">
                                          <p:stCondLst>
                                            <p:cond delay="0"/>
                                          </p:stCondLst>
                                        </p:cTn>
                                        <p:tgtEl>
                                          <p:spTgt spid="1004"/>
                                        </p:tgtEl>
                                        <p:attrNameLst>
                                          <p:attrName>style.visibility</p:attrName>
                                        </p:attrNameLst>
                                      </p:cBhvr>
                                      <p:to>
                                        <p:strVal val="visible"/>
                                      </p:to>
                                    </p:set>
                                    <p:animEffect transition="in" filter="fade">
                                      <p:cBhvr>
                                        <p:cTn id="22" dur="500"/>
                                        <p:tgtEl>
                                          <p:spTgt spid="1004"/>
                                        </p:tgtEl>
                                      </p:cBhvr>
                                    </p:animEffect>
                                  </p:childTnLst>
                                </p:cTn>
                              </p:par>
                              <p:par>
                                <p:cTn id="23" presetID="10" presetClass="entr" presetSubtype="0" fill="hold" nodeType="withEffect">
                                  <p:stCondLst>
                                    <p:cond delay="0"/>
                                  </p:stCondLst>
                                  <p:childTnLst>
                                    <p:set>
                                      <p:cBhvr>
                                        <p:cTn id="24" dur="1" fill="hold">
                                          <p:stCondLst>
                                            <p:cond delay="0"/>
                                          </p:stCondLst>
                                        </p:cTn>
                                        <p:tgtEl>
                                          <p:spTgt spid="1005"/>
                                        </p:tgtEl>
                                        <p:attrNameLst>
                                          <p:attrName>style.visibility</p:attrName>
                                        </p:attrNameLst>
                                      </p:cBhvr>
                                      <p:to>
                                        <p:strVal val="visible"/>
                                      </p:to>
                                    </p:set>
                                    <p:animEffect transition="in" filter="fade">
                                      <p:cBhvr>
                                        <p:cTn id="25" dur="500"/>
                                        <p:tgtEl>
                                          <p:spTgt spid="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2455861" y="2965450"/>
            <a:ext cx="2011499" cy="1619100"/>
          </a:xfrm>
          <a:prstGeom prst="hexagon">
            <a:avLst>
              <a:gd name="adj" fmla="val 4347"/>
              <a:gd name="vf" fmla="val 115470"/>
            </a:avLst>
          </a:prstGeom>
          <a:gradFill>
            <a:gsLst>
              <a:gs pos="0">
                <a:srgbClr val="5E0017"/>
              </a:gs>
              <a:gs pos="50000">
                <a:srgbClr val="890026"/>
              </a:gs>
              <a:gs pos="100000">
                <a:srgbClr val="A4002F"/>
              </a:gs>
            </a:gsLst>
            <a:lin ang="2700006"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22" name="Shape 222" descr="en retard.jpg"/>
          <p:cNvPicPr preferRelativeResize="0"/>
          <p:nvPr/>
        </p:nvPicPr>
        <p:blipFill rotWithShape="1">
          <a:blip r:embed="rId3">
            <a:alphaModFix/>
          </a:blip>
          <a:srcRect/>
          <a:stretch/>
        </p:blipFill>
        <p:spPr>
          <a:xfrm rot="1740360">
            <a:off x="5108587" y="4775293"/>
            <a:ext cx="1408122" cy="1050912"/>
          </a:xfrm>
          <a:prstGeom prst="rect">
            <a:avLst/>
          </a:prstGeom>
          <a:noFill/>
          <a:ln>
            <a:noFill/>
          </a:ln>
        </p:spPr>
      </p:pic>
      <p:sp>
        <p:nvSpPr>
          <p:cNvPr id="223" name="Shape 223"/>
          <p:cNvSpPr txBox="1"/>
          <p:nvPr/>
        </p:nvSpPr>
        <p:spPr>
          <a:xfrm>
            <a:off x="6553200" y="6245225"/>
            <a:ext cx="2133600" cy="4764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fr-FR"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4</a:t>
            </a:fld>
            <a:endParaRPr lang="fr-FR" sz="1400" b="0" i="0" u="none">
              <a:solidFill>
                <a:schemeClr val="dk1"/>
              </a:solidFill>
              <a:latin typeface="Arial"/>
              <a:ea typeface="Arial"/>
              <a:cs typeface="Arial"/>
              <a:sym typeface="Arial"/>
            </a:endParaRPr>
          </a:p>
        </p:txBody>
      </p:sp>
      <p:sp>
        <p:nvSpPr>
          <p:cNvPr id="224" name="Shape 224"/>
          <p:cNvSpPr txBox="1"/>
          <p:nvPr/>
        </p:nvSpPr>
        <p:spPr>
          <a:xfrm>
            <a:off x="2533650" y="2998787"/>
            <a:ext cx="1803300" cy="15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300" b="1" i="0" u="none">
                <a:solidFill>
                  <a:schemeClr val="lt1"/>
                </a:solidFill>
                <a:latin typeface="Calibri"/>
                <a:ea typeface="Calibri"/>
                <a:cs typeface="Calibri"/>
                <a:sym typeface="Calibri"/>
              </a:rPr>
              <a:t>Entreprise pas organisée, sans SST</a:t>
            </a:r>
          </a:p>
        </p:txBody>
      </p:sp>
      <p:sp>
        <p:nvSpPr>
          <p:cNvPr id="225" name="Shape 225"/>
          <p:cNvSpPr/>
          <p:nvPr/>
        </p:nvSpPr>
        <p:spPr>
          <a:xfrm rot="2400421">
            <a:off x="4335377" y="2717785"/>
            <a:ext cx="928631" cy="714411"/>
          </a:xfrm>
          <a:prstGeom prst="rightArrow">
            <a:avLst>
              <a:gd name="adj1" fmla="val 13292"/>
              <a:gd name="adj2" fmla="val 50000"/>
            </a:avLst>
          </a:prstGeom>
          <a:gradFill>
            <a:gsLst>
              <a:gs pos="0">
                <a:srgbClr val="000000"/>
              </a:gs>
              <a:gs pos="20000">
                <a:srgbClr val="000040"/>
              </a:gs>
              <a:gs pos="50000">
                <a:srgbClr val="400040"/>
              </a:gs>
              <a:gs pos="75000">
                <a:srgbClr val="8F0040"/>
              </a:gs>
              <a:gs pos="90000">
                <a:srgbClr val="F27300"/>
              </a:gs>
              <a:gs pos="100000">
                <a:srgbClr val="FFBF00"/>
              </a:gs>
            </a:gsLst>
            <a:lin ang="5400012"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6" name="Shape 226"/>
          <p:cNvSpPr/>
          <p:nvPr/>
        </p:nvSpPr>
        <p:spPr>
          <a:xfrm rot="7979826">
            <a:off x="4401325" y="4512419"/>
            <a:ext cx="928644" cy="714475"/>
          </a:xfrm>
          <a:prstGeom prst="rightArrow">
            <a:avLst>
              <a:gd name="adj1" fmla="val 13292"/>
              <a:gd name="adj2" fmla="val 50000"/>
            </a:avLst>
          </a:prstGeom>
          <a:gradFill>
            <a:gsLst>
              <a:gs pos="0">
                <a:srgbClr val="000000"/>
              </a:gs>
              <a:gs pos="20000">
                <a:srgbClr val="000040"/>
              </a:gs>
              <a:gs pos="50000">
                <a:srgbClr val="400040"/>
              </a:gs>
              <a:gs pos="75000">
                <a:srgbClr val="8F0040"/>
              </a:gs>
              <a:gs pos="90000">
                <a:srgbClr val="F27300"/>
              </a:gs>
              <a:gs pos="100000">
                <a:srgbClr val="FFBF00"/>
              </a:gs>
            </a:gsLst>
            <a:lin ang="5400012"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7" name="Shape 227"/>
          <p:cNvSpPr/>
          <p:nvPr/>
        </p:nvSpPr>
        <p:spPr>
          <a:xfrm rot="-8460294">
            <a:off x="1978036" y="4357554"/>
            <a:ext cx="928718" cy="714554"/>
          </a:xfrm>
          <a:prstGeom prst="rightArrow">
            <a:avLst>
              <a:gd name="adj1" fmla="val 13292"/>
              <a:gd name="adj2" fmla="val 50000"/>
            </a:avLst>
          </a:prstGeom>
          <a:gradFill>
            <a:gsLst>
              <a:gs pos="0">
                <a:srgbClr val="000000"/>
              </a:gs>
              <a:gs pos="20000">
                <a:srgbClr val="000040"/>
              </a:gs>
              <a:gs pos="50000">
                <a:srgbClr val="400040"/>
              </a:gs>
              <a:gs pos="75000">
                <a:srgbClr val="8F0040"/>
              </a:gs>
              <a:gs pos="90000">
                <a:srgbClr val="F27300"/>
              </a:gs>
              <a:gs pos="100000">
                <a:srgbClr val="FFBF00"/>
              </a:gs>
            </a:gsLst>
            <a:lin ang="5400012"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8" name="Shape 228"/>
          <p:cNvSpPr/>
          <p:nvPr/>
        </p:nvSpPr>
        <p:spPr>
          <a:xfrm rot="-2879942">
            <a:off x="1826512" y="2655106"/>
            <a:ext cx="928500" cy="714387"/>
          </a:xfrm>
          <a:prstGeom prst="rightArrow">
            <a:avLst>
              <a:gd name="adj1" fmla="val 13292"/>
              <a:gd name="adj2" fmla="val 50000"/>
            </a:avLst>
          </a:prstGeom>
          <a:gradFill>
            <a:gsLst>
              <a:gs pos="0">
                <a:srgbClr val="000000"/>
              </a:gs>
              <a:gs pos="20000">
                <a:srgbClr val="000040"/>
              </a:gs>
              <a:gs pos="50000">
                <a:srgbClr val="400040"/>
              </a:gs>
              <a:gs pos="75000">
                <a:srgbClr val="8F0040"/>
              </a:gs>
              <a:gs pos="90000">
                <a:srgbClr val="F27300"/>
              </a:gs>
              <a:gs pos="100000">
                <a:srgbClr val="FFBF00"/>
              </a:gs>
            </a:gsLst>
            <a:lin ang="5400012"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9" name="Shape 229"/>
          <p:cNvSpPr/>
          <p:nvPr/>
        </p:nvSpPr>
        <p:spPr>
          <a:xfrm>
            <a:off x="4519612" y="906462"/>
            <a:ext cx="2493899" cy="308100"/>
          </a:xfrm>
          <a:prstGeom prst="rightArrow">
            <a:avLst>
              <a:gd name="adj1" fmla="val 20266"/>
              <a:gd name="adj2" fmla="val 50000"/>
            </a:avLst>
          </a:prstGeom>
          <a:gradFill>
            <a:gsLst>
              <a:gs pos="0">
                <a:srgbClr val="000000"/>
              </a:gs>
              <a:gs pos="20000">
                <a:srgbClr val="000040"/>
              </a:gs>
              <a:gs pos="50000">
                <a:srgbClr val="400040"/>
              </a:gs>
              <a:gs pos="75000">
                <a:srgbClr val="8F0040"/>
              </a:gs>
              <a:gs pos="90000">
                <a:srgbClr val="F27300"/>
              </a:gs>
              <a:gs pos="100000">
                <a:srgbClr val="FFBF00"/>
              </a:gs>
            </a:gsLst>
            <a:lin ang="5400012"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0" name="Shape 230"/>
          <p:cNvSpPr txBox="1"/>
          <p:nvPr/>
        </p:nvSpPr>
        <p:spPr>
          <a:xfrm>
            <a:off x="4546600" y="2182812"/>
            <a:ext cx="14289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1600" b="0" i="0" u="none">
                <a:solidFill>
                  <a:srgbClr val="FF0000"/>
                </a:solidFill>
                <a:latin typeface="Calibri"/>
                <a:ea typeface="Calibri"/>
                <a:cs typeface="Calibri"/>
                <a:sym typeface="Calibri"/>
              </a:rPr>
              <a:t>Accident</a:t>
            </a:r>
          </a:p>
        </p:txBody>
      </p:sp>
      <p:sp>
        <p:nvSpPr>
          <p:cNvPr id="231" name="Shape 231"/>
          <p:cNvSpPr txBox="1"/>
          <p:nvPr/>
        </p:nvSpPr>
        <p:spPr>
          <a:xfrm>
            <a:off x="0" y="2143125"/>
            <a:ext cx="27861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1600" b="0" i="0" u="none">
                <a:solidFill>
                  <a:srgbClr val="FF0000"/>
                </a:solidFill>
                <a:latin typeface="Calibri"/>
                <a:ea typeface="Calibri"/>
                <a:cs typeface="Calibri"/>
                <a:sym typeface="Calibri"/>
              </a:rPr>
              <a:t>Mécontentement, incertitude</a:t>
            </a:r>
          </a:p>
        </p:txBody>
      </p:sp>
      <p:sp>
        <p:nvSpPr>
          <p:cNvPr id="232" name="Shape 232"/>
          <p:cNvSpPr txBox="1"/>
          <p:nvPr/>
        </p:nvSpPr>
        <p:spPr>
          <a:xfrm>
            <a:off x="5345112" y="4781550"/>
            <a:ext cx="1500299"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1600" b="0" i="0" u="none">
                <a:solidFill>
                  <a:srgbClr val="FF0000"/>
                </a:solidFill>
                <a:latin typeface="Calibri"/>
                <a:ea typeface="Calibri"/>
                <a:cs typeface="Calibri"/>
                <a:sym typeface="Calibri"/>
              </a:rPr>
              <a:t>Mauvais travail</a:t>
            </a:r>
          </a:p>
        </p:txBody>
      </p:sp>
      <p:sp>
        <p:nvSpPr>
          <p:cNvPr id="233" name="Shape 233"/>
          <p:cNvSpPr txBox="1"/>
          <p:nvPr/>
        </p:nvSpPr>
        <p:spPr>
          <a:xfrm>
            <a:off x="3000375" y="5857875"/>
            <a:ext cx="13572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1600" b="0" i="0" u="none">
                <a:solidFill>
                  <a:srgbClr val="FF0000"/>
                </a:solidFill>
                <a:latin typeface="Calibri"/>
                <a:ea typeface="Calibri"/>
                <a:cs typeface="Calibri"/>
                <a:sym typeface="Calibri"/>
              </a:rPr>
              <a:t>Client  pas content</a:t>
            </a:r>
          </a:p>
        </p:txBody>
      </p:sp>
      <p:sp>
        <p:nvSpPr>
          <p:cNvPr id="234" name="Shape 234"/>
          <p:cNvSpPr txBox="1"/>
          <p:nvPr/>
        </p:nvSpPr>
        <p:spPr>
          <a:xfrm>
            <a:off x="214311" y="4429125"/>
            <a:ext cx="18573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1600" b="0" i="0" u="none">
                <a:solidFill>
                  <a:srgbClr val="FF0000"/>
                </a:solidFill>
                <a:latin typeface="Calibri"/>
                <a:ea typeface="Calibri"/>
                <a:cs typeface="Calibri"/>
                <a:sym typeface="Calibri"/>
              </a:rPr>
              <a:t>Va à la concurrence</a:t>
            </a:r>
          </a:p>
        </p:txBody>
      </p:sp>
      <p:sp>
        <p:nvSpPr>
          <p:cNvPr id="235" name="Shape 235"/>
          <p:cNvSpPr txBox="1"/>
          <p:nvPr/>
        </p:nvSpPr>
        <p:spPr>
          <a:xfrm>
            <a:off x="2654300" y="836612"/>
            <a:ext cx="18525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2000" b="1" i="0" u="none">
                <a:solidFill>
                  <a:srgbClr val="FF0000"/>
                </a:solidFill>
                <a:latin typeface="Calibri"/>
                <a:ea typeface="Calibri"/>
                <a:cs typeface="Calibri"/>
                <a:sym typeface="Calibri"/>
              </a:rPr>
              <a:t>Pas d’activité</a:t>
            </a:r>
          </a:p>
        </p:txBody>
      </p:sp>
      <p:sp>
        <p:nvSpPr>
          <p:cNvPr id="236" name="Shape 236"/>
          <p:cNvSpPr txBox="1"/>
          <p:nvPr/>
        </p:nvSpPr>
        <p:spPr>
          <a:xfrm>
            <a:off x="7053261" y="823912"/>
            <a:ext cx="20907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2000" b="1" i="0" u="none">
                <a:solidFill>
                  <a:srgbClr val="FF0000"/>
                </a:solidFill>
                <a:latin typeface="Calibri"/>
                <a:ea typeface="Calibri"/>
                <a:cs typeface="Calibri"/>
                <a:sym typeface="Calibri"/>
              </a:rPr>
              <a:t>Pas de bénéfice</a:t>
            </a:r>
          </a:p>
        </p:txBody>
      </p:sp>
      <p:sp>
        <p:nvSpPr>
          <p:cNvPr id="237" name="Shape 237"/>
          <p:cNvSpPr txBox="1"/>
          <p:nvPr/>
        </p:nvSpPr>
        <p:spPr>
          <a:xfrm>
            <a:off x="168275" y="2452687"/>
            <a:ext cx="17145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1600" b="1" i="0" u="none">
                <a:solidFill>
                  <a:srgbClr val="FF0000"/>
                </a:solidFill>
                <a:latin typeface="Calibri"/>
                <a:ea typeface="Calibri"/>
                <a:cs typeface="Calibri"/>
                <a:sym typeface="Calibri"/>
              </a:rPr>
              <a:t>Pas d’évolution</a:t>
            </a:r>
          </a:p>
        </p:txBody>
      </p:sp>
      <p:sp>
        <p:nvSpPr>
          <p:cNvPr id="238" name="Shape 238"/>
          <p:cNvSpPr txBox="1"/>
          <p:nvPr/>
        </p:nvSpPr>
        <p:spPr>
          <a:xfrm>
            <a:off x="200025" y="2811462"/>
            <a:ext cx="16431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1600" b="1" i="0" u="none">
                <a:solidFill>
                  <a:srgbClr val="FF0000"/>
                </a:solidFill>
                <a:latin typeface="Calibri"/>
                <a:ea typeface="Calibri"/>
                <a:cs typeface="Calibri"/>
                <a:sym typeface="Calibri"/>
              </a:rPr>
              <a:t>Pas d’embauche</a:t>
            </a:r>
          </a:p>
        </p:txBody>
      </p:sp>
      <p:pic>
        <p:nvPicPr>
          <p:cNvPr id="239" name="Shape 239" descr="accident.bmp"/>
          <p:cNvPicPr preferRelativeResize="0"/>
          <p:nvPr/>
        </p:nvPicPr>
        <p:blipFill rotWithShape="1">
          <a:blip r:embed="rId4">
            <a:alphaModFix/>
          </a:blip>
          <a:srcRect/>
          <a:stretch/>
        </p:blipFill>
        <p:spPr>
          <a:xfrm>
            <a:off x="4559300" y="1235075"/>
            <a:ext cx="1357200" cy="1025400"/>
          </a:xfrm>
          <a:prstGeom prst="rect">
            <a:avLst/>
          </a:prstGeom>
          <a:noFill/>
          <a:ln>
            <a:noFill/>
          </a:ln>
        </p:spPr>
      </p:pic>
      <p:pic>
        <p:nvPicPr>
          <p:cNvPr id="240" name="Shape 240" descr="Atelier menuiserie désordre.jpg"/>
          <p:cNvPicPr preferRelativeResize="0"/>
          <p:nvPr/>
        </p:nvPicPr>
        <p:blipFill rotWithShape="1">
          <a:blip r:embed="rId5">
            <a:alphaModFix/>
          </a:blip>
          <a:srcRect/>
          <a:stretch/>
        </p:blipFill>
        <p:spPr>
          <a:xfrm>
            <a:off x="2638425" y="1447800"/>
            <a:ext cx="1757400" cy="1317600"/>
          </a:xfrm>
          <a:prstGeom prst="rect">
            <a:avLst/>
          </a:prstGeom>
          <a:noFill/>
          <a:ln>
            <a:noFill/>
          </a:ln>
        </p:spPr>
      </p:pic>
      <p:pic>
        <p:nvPicPr>
          <p:cNvPr id="241" name="Shape 241" descr="Catastrophe.jpg"/>
          <p:cNvPicPr preferRelativeResize="0"/>
          <p:nvPr/>
        </p:nvPicPr>
        <p:blipFill rotWithShape="1">
          <a:blip r:embed="rId6">
            <a:alphaModFix/>
          </a:blip>
          <a:srcRect/>
          <a:stretch/>
        </p:blipFill>
        <p:spPr>
          <a:xfrm>
            <a:off x="0" y="1071562"/>
            <a:ext cx="1571700" cy="1071600"/>
          </a:xfrm>
          <a:prstGeom prst="rect">
            <a:avLst/>
          </a:prstGeom>
          <a:noFill/>
          <a:ln>
            <a:noFill/>
          </a:ln>
        </p:spPr>
      </p:pic>
      <p:pic>
        <p:nvPicPr>
          <p:cNvPr id="242" name="Shape 242" descr="mauvais travail 2.jpg"/>
          <p:cNvPicPr preferRelativeResize="0"/>
          <p:nvPr/>
        </p:nvPicPr>
        <p:blipFill rotWithShape="1">
          <a:blip r:embed="rId7">
            <a:alphaModFix/>
          </a:blip>
          <a:srcRect/>
          <a:stretch/>
        </p:blipFill>
        <p:spPr>
          <a:xfrm>
            <a:off x="5378450" y="3781425"/>
            <a:ext cx="1295400" cy="971700"/>
          </a:xfrm>
          <a:prstGeom prst="rect">
            <a:avLst/>
          </a:prstGeom>
          <a:noFill/>
          <a:ln>
            <a:noFill/>
          </a:ln>
        </p:spPr>
      </p:pic>
      <p:pic>
        <p:nvPicPr>
          <p:cNvPr id="243" name="Shape 243" descr="pas de poignée de main.jpg"/>
          <p:cNvPicPr preferRelativeResize="0"/>
          <p:nvPr/>
        </p:nvPicPr>
        <p:blipFill rotWithShape="1">
          <a:blip r:embed="rId8">
            <a:alphaModFix/>
          </a:blip>
          <a:srcRect/>
          <a:stretch/>
        </p:blipFill>
        <p:spPr>
          <a:xfrm>
            <a:off x="3000375" y="4857750"/>
            <a:ext cx="1403400" cy="1000200"/>
          </a:xfrm>
          <a:prstGeom prst="rect">
            <a:avLst/>
          </a:prstGeom>
          <a:noFill/>
          <a:ln>
            <a:noFill/>
          </a:ln>
        </p:spPr>
      </p:pic>
      <p:pic>
        <p:nvPicPr>
          <p:cNvPr id="244" name="Shape 244" descr="Atelier menuiserie.jpg"/>
          <p:cNvPicPr preferRelativeResize="0"/>
          <p:nvPr/>
        </p:nvPicPr>
        <p:blipFill rotWithShape="1">
          <a:blip r:embed="rId9">
            <a:alphaModFix/>
          </a:blip>
          <a:srcRect/>
          <a:stretch/>
        </p:blipFill>
        <p:spPr>
          <a:xfrm>
            <a:off x="428625" y="3429000"/>
            <a:ext cx="1465200" cy="1000200"/>
          </a:xfrm>
          <a:prstGeom prst="rect">
            <a:avLst/>
          </a:prstGeom>
          <a:noFill/>
          <a:ln>
            <a:noFill/>
          </a:ln>
        </p:spPr>
      </p:pic>
      <p:pic>
        <p:nvPicPr>
          <p:cNvPr id="245" name="Shape 245"/>
          <p:cNvPicPr preferRelativeResize="0"/>
          <p:nvPr/>
        </p:nvPicPr>
        <p:blipFill rotWithShape="1">
          <a:blip r:embed="rId10">
            <a:alphaModFix/>
          </a:blip>
          <a:srcRect/>
          <a:stretch/>
        </p:blipFill>
        <p:spPr>
          <a:xfrm>
            <a:off x="428625" y="4786312"/>
            <a:ext cx="1357200" cy="1349400"/>
          </a:xfrm>
          <a:prstGeom prst="rect">
            <a:avLst/>
          </a:prstGeom>
          <a:noFill/>
          <a:ln>
            <a:noFill/>
          </a:ln>
        </p:spPr>
      </p:pic>
      <p:sp>
        <p:nvSpPr>
          <p:cNvPr id="246" name="Shape 246"/>
          <p:cNvSpPr txBox="1"/>
          <p:nvPr/>
        </p:nvSpPr>
        <p:spPr>
          <a:xfrm>
            <a:off x="0" y="6072187"/>
            <a:ext cx="2000100" cy="584099"/>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1600" b="0" i="0" u="none">
                <a:solidFill>
                  <a:srgbClr val="FF0000"/>
                </a:solidFill>
                <a:latin typeface="Calibri"/>
                <a:ea typeface="Calibri"/>
                <a:cs typeface="Calibri"/>
                <a:sym typeface="Calibri"/>
              </a:rPr>
              <a:t>Fait mauvaise réputation</a:t>
            </a:r>
          </a:p>
        </p:txBody>
      </p:sp>
      <p:pic>
        <p:nvPicPr>
          <p:cNvPr id="247" name="Shape 247" descr="Epuisé.jpg"/>
          <p:cNvPicPr preferRelativeResize="0"/>
          <p:nvPr/>
        </p:nvPicPr>
        <p:blipFill rotWithShape="1">
          <a:blip r:embed="rId11">
            <a:alphaModFix/>
          </a:blip>
          <a:srcRect/>
          <a:stretch/>
        </p:blipFill>
        <p:spPr>
          <a:xfrm>
            <a:off x="7408861" y="3076575"/>
            <a:ext cx="1071600" cy="1095300"/>
          </a:xfrm>
          <a:prstGeom prst="rect">
            <a:avLst/>
          </a:prstGeom>
          <a:noFill/>
          <a:ln>
            <a:noFill/>
          </a:ln>
        </p:spPr>
      </p:pic>
      <p:pic>
        <p:nvPicPr>
          <p:cNvPr id="248" name="Shape 248"/>
          <p:cNvPicPr preferRelativeResize="0"/>
          <p:nvPr/>
        </p:nvPicPr>
        <p:blipFill rotWithShape="1">
          <a:blip r:embed="rId12">
            <a:alphaModFix/>
          </a:blip>
          <a:srcRect/>
          <a:stretch/>
        </p:blipFill>
        <p:spPr>
          <a:xfrm>
            <a:off x="5286375" y="2578100"/>
            <a:ext cx="1470000" cy="785700"/>
          </a:xfrm>
          <a:prstGeom prst="rect">
            <a:avLst/>
          </a:prstGeom>
          <a:noFill/>
          <a:ln>
            <a:noFill/>
          </a:ln>
        </p:spPr>
      </p:pic>
      <p:sp>
        <p:nvSpPr>
          <p:cNvPr id="249" name="Shape 249"/>
          <p:cNvSpPr/>
          <p:nvPr/>
        </p:nvSpPr>
        <p:spPr>
          <a:xfrm>
            <a:off x="2768600" y="142875"/>
            <a:ext cx="3894000" cy="611100"/>
          </a:xfrm>
          <a:prstGeom prst="roundRect">
            <a:avLst>
              <a:gd name="adj" fmla="val 16667"/>
            </a:avLst>
          </a:prstGeom>
          <a:gradFill>
            <a:gsLst>
              <a:gs pos="0">
                <a:srgbClr val="5E0017"/>
              </a:gs>
              <a:gs pos="50000">
                <a:srgbClr val="890026"/>
              </a:gs>
              <a:gs pos="100000">
                <a:srgbClr val="A4002F"/>
              </a:gs>
            </a:gsLst>
            <a:lin ang="2700006" scaled="0"/>
          </a:gradFill>
          <a:ln>
            <a:noFill/>
          </a:ln>
          <a:effectLst>
            <a:outerShdw blurRad="63500" dist="20000" dir="5400000">
              <a:srgbClr val="000000">
                <a:alpha val="3765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fr-FR" sz="2800" b="0" i="0" u="none">
                <a:solidFill>
                  <a:schemeClr val="lt1"/>
                </a:solidFill>
                <a:latin typeface="Calibri"/>
                <a:ea typeface="Calibri"/>
                <a:cs typeface="Calibri"/>
                <a:sym typeface="Calibri"/>
              </a:rPr>
              <a:t>Effets négatifs</a:t>
            </a:r>
          </a:p>
        </p:txBody>
      </p:sp>
      <p:sp>
        <p:nvSpPr>
          <p:cNvPr id="250" name="Shape 250"/>
          <p:cNvSpPr/>
          <p:nvPr/>
        </p:nvSpPr>
        <p:spPr>
          <a:xfrm rot="5400000">
            <a:off x="7762124" y="4117212"/>
            <a:ext cx="430200" cy="714300"/>
          </a:xfrm>
          <a:prstGeom prst="rightArrow">
            <a:avLst>
              <a:gd name="adj1" fmla="val 10800"/>
              <a:gd name="adj2" fmla="val 50000"/>
            </a:avLst>
          </a:prstGeom>
          <a:gradFill>
            <a:gsLst>
              <a:gs pos="0">
                <a:srgbClr val="000000"/>
              </a:gs>
              <a:gs pos="20000">
                <a:srgbClr val="000040"/>
              </a:gs>
              <a:gs pos="50000">
                <a:srgbClr val="400040"/>
              </a:gs>
              <a:gs pos="75000">
                <a:srgbClr val="8F0040"/>
              </a:gs>
              <a:gs pos="90000">
                <a:srgbClr val="F27300"/>
              </a:gs>
              <a:gs pos="100000">
                <a:srgbClr val="FFBF00"/>
              </a:gs>
            </a:gsLst>
            <a:lin ang="5400012" scaled="0"/>
          </a:gradFill>
          <a:ln w="254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51" name="Shape 251" descr="chomage 1.jpg"/>
          <p:cNvPicPr preferRelativeResize="0"/>
          <p:nvPr/>
        </p:nvPicPr>
        <p:blipFill rotWithShape="1">
          <a:blip r:embed="rId13">
            <a:alphaModFix/>
          </a:blip>
          <a:srcRect/>
          <a:stretch/>
        </p:blipFill>
        <p:spPr>
          <a:xfrm>
            <a:off x="4951412" y="5708650"/>
            <a:ext cx="1468500" cy="979500"/>
          </a:xfrm>
          <a:prstGeom prst="rect">
            <a:avLst/>
          </a:prstGeom>
          <a:noFill/>
          <a:ln>
            <a:noFill/>
          </a:ln>
        </p:spPr>
      </p:pic>
      <p:sp>
        <p:nvSpPr>
          <p:cNvPr id="252" name="Shape 252"/>
          <p:cNvSpPr txBox="1"/>
          <p:nvPr/>
        </p:nvSpPr>
        <p:spPr>
          <a:xfrm>
            <a:off x="5041900" y="3392487"/>
            <a:ext cx="19209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1600" b="0" i="0" u="none">
                <a:solidFill>
                  <a:srgbClr val="FF0000"/>
                </a:solidFill>
                <a:latin typeface="Calibri"/>
                <a:ea typeface="Calibri"/>
                <a:cs typeface="Calibri"/>
                <a:sym typeface="Calibri"/>
              </a:rPr>
              <a:t>Relations … </a:t>
            </a:r>
          </a:p>
        </p:txBody>
      </p:sp>
      <p:pic>
        <p:nvPicPr>
          <p:cNvPr id="253" name="Shape 253" descr="juge.jpg"/>
          <p:cNvPicPr preferRelativeResize="0"/>
          <p:nvPr/>
        </p:nvPicPr>
        <p:blipFill rotWithShape="1">
          <a:blip r:embed="rId14">
            <a:alphaModFix/>
          </a:blip>
          <a:srcRect/>
          <a:stretch/>
        </p:blipFill>
        <p:spPr>
          <a:xfrm>
            <a:off x="7451725" y="4843462"/>
            <a:ext cx="1090500" cy="1220700"/>
          </a:xfrm>
          <a:prstGeom prst="rect">
            <a:avLst/>
          </a:prstGeom>
          <a:noFill/>
          <a:ln>
            <a:noFill/>
          </a:ln>
        </p:spPr>
      </p:pic>
      <p:sp>
        <p:nvSpPr>
          <p:cNvPr id="254" name="Shape 254"/>
          <p:cNvSpPr txBox="1"/>
          <p:nvPr/>
        </p:nvSpPr>
        <p:spPr>
          <a:xfrm>
            <a:off x="7073900" y="6107112"/>
            <a:ext cx="1714500" cy="5840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1600" b="1" i="0" u="none">
                <a:solidFill>
                  <a:srgbClr val="FF0000"/>
                </a:solidFill>
                <a:latin typeface="Calibri"/>
                <a:ea typeface="Calibri"/>
                <a:cs typeface="Calibri"/>
                <a:sym typeface="Calibri"/>
              </a:rPr>
              <a:t>Redressement</a:t>
            </a:r>
          </a:p>
          <a:p>
            <a:pPr marL="0" marR="0" lvl="0" indent="0" algn="l" rtl="0">
              <a:lnSpc>
                <a:spcPct val="100000"/>
              </a:lnSpc>
              <a:spcBef>
                <a:spcPts val="0"/>
              </a:spcBef>
              <a:spcAft>
                <a:spcPts val="0"/>
              </a:spcAft>
              <a:buClr>
                <a:srgbClr val="FF0000"/>
              </a:buClr>
              <a:buSzPct val="25000"/>
              <a:buFont typeface="Calibri"/>
              <a:buNone/>
            </a:pPr>
            <a:r>
              <a:rPr lang="fr-FR" sz="1600" b="1" i="0" u="none">
                <a:solidFill>
                  <a:srgbClr val="FF0000"/>
                </a:solidFill>
                <a:latin typeface="Calibri"/>
                <a:ea typeface="Calibri"/>
                <a:cs typeface="Calibri"/>
                <a:sym typeface="Calibri"/>
              </a:rPr>
              <a:t>Liquidation</a:t>
            </a:r>
          </a:p>
        </p:txBody>
      </p:sp>
      <p:sp>
        <p:nvSpPr>
          <p:cNvPr id="255" name="Shape 255"/>
          <p:cNvSpPr/>
          <p:nvPr/>
        </p:nvSpPr>
        <p:spPr>
          <a:xfrm rot="5400000">
            <a:off x="7719261" y="2428112"/>
            <a:ext cx="430200" cy="714300"/>
          </a:xfrm>
          <a:prstGeom prst="rightArrow">
            <a:avLst>
              <a:gd name="adj1" fmla="val 10800"/>
              <a:gd name="adj2" fmla="val 50000"/>
            </a:avLst>
          </a:prstGeom>
          <a:gradFill>
            <a:gsLst>
              <a:gs pos="0">
                <a:srgbClr val="000000"/>
              </a:gs>
              <a:gs pos="20000">
                <a:srgbClr val="000040"/>
              </a:gs>
              <a:gs pos="50000">
                <a:srgbClr val="400040"/>
              </a:gs>
              <a:gs pos="75000">
                <a:srgbClr val="8F0040"/>
              </a:gs>
              <a:gs pos="90000">
                <a:srgbClr val="F27300"/>
              </a:gs>
              <a:gs pos="100000">
                <a:srgbClr val="FFBF00"/>
              </a:gs>
            </a:gsLst>
            <a:lin ang="5400012" scaled="0"/>
          </a:gradFill>
          <a:ln w="254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6" name="Shape 256"/>
          <p:cNvSpPr/>
          <p:nvPr/>
        </p:nvSpPr>
        <p:spPr>
          <a:xfrm rot="10800000">
            <a:off x="6608774" y="5811912"/>
            <a:ext cx="430200" cy="714300"/>
          </a:xfrm>
          <a:prstGeom prst="rightArrow">
            <a:avLst>
              <a:gd name="adj1" fmla="val 10800"/>
              <a:gd name="adj2" fmla="val 50000"/>
            </a:avLst>
          </a:prstGeom>
          <a:gradFill>
            <a:gsLst>
              <a:gs pos="0">
                <a:srgbClr val="000000"/>
              </a:gs>
              <a:gs pos="20000">
                <a:srgbClr val="000040"/>
              </a:gs>
              <a:gs pos="50000">
                <a:srgbClr val="400040"/>
              </a:gs>
              <a:gs pos="75000">
                <a:srgbClr val="8F0040"/>
              </a:gs>
              <a:gs pos="90000">
                <a:srgbClr val="F27300"/>
              </a:gs>
              <a:gs pos="100000">
                <a:srgbClr val="FFBF00"/>
              </a:gs>
            </a:gsLst>
            <a:lin ang="5400012" scaled="0"/>
          </a:gradFill>
          <a:ln w="254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57" name="Shape 257" descr="Grève.jpg"/>
          <p:cNvPicPr preferRelativeResize="0"/>
          <p:nvPr/>
        </p:nvPicPr>
        <p:blipFill rotWithShape="1">
          <a:blip r:embed="rId15">
            <a:alphaModFix/>
          </a:blip>
          <a:srcRect/>
          <a:stretch/>
        </p:blipFill>
        <p:spPr>
          <a:xfrm>
            <a:off x="1143000" y="1071562"/>
            <a:ext cx="1638300" cy="1066800"/>
          </a:xfrm>
          <a:prstGeom prst="rect">
            <a:avLst/>
          </a:prstGeom>
          <a:noFill/>
          <a:ln>
            <a:noFill/>
          </a:ln>
        </p:spPr>
      </p:pic>
      <p:pic>
        <p:nvPicPr>
          <p:cNvPr id="258" name="Shape 258" descr="la-bourse.jpg"/>
          <p:cNvPicPr preferRelativeResize="0"/>
          <p:nvPr/>
        </p:nvPicPr>
        <p:blipFill rotWithShape="1">
          <a:blip r:embed="rId16">
            <a:alphaModFix/>
          </a:blip>
          <a:srcRect/>
          <a:stretch/>
        </p:blipFill>
        <p:spPr>
          <a:xfrm>
            <a:off x="7554912" y="1323975"/>
            <a:ext cx="1041300" cy="804900"/>
          </a:xfrm>
          <a:prstGeom prst="rect">
            <a:avLst/>
          </a:prstGeom>
          <a:noFill/>
          <a:ln>
            <a:noFill/>
          </a:ln>
        </p:spPr>
      </p:pic>
      <p:cxnSp>
        <p:nvCxnSpPr>
          <p:cNvPr id="259" name="Shape 259"/>
          <p:cNvCxnSpPr/>
          <p:nvPr/>
        </p:nvCxnSpPr>
        <p:spPr>
          <a:xfrm>
            <a:off x="7354886" y="1293812"/>
            <a:ext cx="1044600" cy="966900"/>
          </a:xfrm>
          <a:prstGeom prst="straightConnector1">
            <a:avLst/>
          </a:prstGeom>
          <a:noFill/>
          <a:ln w="57150" cap="flat" cmpd="sng">
            <a:solidFill>
              <a:srgbClr val="FF0000"/>
            </a:solidFill>
            <a:prstDash val="solid"/>
            <a:miter/>
            <a:headEnd type="none" w="med" len="med"/>
            <a:tailEnd type="none" w="med" len="med"/>
          </a:ln>
        </p:spPr>
      </p:cxnSp>
      <p:cxnSp>
        <p:nvCxnSpPr>
          <p:cNvPr id="260" name="Shape 260"/>
          <p:cNvCxnSpPr/>
          <p:nvPr/>
        </p:nvCxnSpPr>
        <p:spPr>
          <a:xfrm flipH="1">
            <a:off x="7419861" y="1293812"/>
            <a:ext cx="1005000" cy="952500"/>
          </a:xfrm>
          <a:prstGeom prst="straightConnector1">
            <a:avLst/>
          </a:prstGeom>
          <a:noFill/>
          <a:ln w="57150" cap="flat" cmpd="sng">
            <a:solidFill>
              <a:srgbClr val="FF0000"/>
            </a:solidFill>
            <a:prstDash val="solid"/>
            <a:miter/>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500"/>
                                        <p:tgtEl>
                                          <p:spTgt spid="239"/>
                                        </p:tgtEl>
                                      </p:cBhvr>
                                    </p:animEffect>
                                  </p:childTnLst>
                                </p:cTn>
                              </p:par>
                              <p:par>
                                <p:cTn id="8" presetID="10" presetClass="entr" presetSubtype="0" fill="hold"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fade">
                                      <p:cBhvr>
                                        <p:cTn id="10" dur="500"/>
                                        <p:tgtEl>
                                          <p:spTgt spid="2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par>
                                <p:cTn id="16" presetID="10" presetClass="entr" presetSubtype="0" fill="hold" nodeType="withEffect">
                                  <p:stCondLst>
                                    <p:cond delay="0"/>
                                  </p:stCondLst>
                                  <p:childTnLst>
                                    <p:set>
                                      <p:cBhvr>
                                        <p:cTn id="17" dur="1" fill="hold">
                                          <p:stCondLst>
                                            <p:cond delay="0"/>
                                          </p:stCondLst>
                                        </p:cTn>
                                        <p:tgtEl>
                                          <p:spTgt spid="242"/>
                                        </p:tgtEl>
                                        <p:attrNameLst>
                                          <p:attrName>style.visibility</p:attrName>
                                        </p:attrNameLst>
                                      </p:cBhvr>
                                      <p:to>
                                        <p:strVal val="visible"/>
                                      </p:to>
                                    </p:set>
                                    <p:animEffect transition="in" filter="fade">
                                      <p:cBhvr>
                                        <p:cTn id="18" dur="500"/>
                                        <p:tgtEl>
                                          <p:spTgt spid="242"/>
                                        </p:tgtEl>
                                      </p:cBhvr>
                                    </p:animEffect>
                                  </p:childTnLst>
                                </p:cTn>
                              </p:par>
                              <p:par>
                                <p:cTn id="19" presetID="10" presetClass="entr" presetSubtype="0" fill="hold" nodeType="withEffect">
                                  <p:stCondLst>
                                    <p:cond delay="0"/>
                                  </p:stCondLst>
                                  <p:childTnLst>
                                    <p:set>
                                      <p:cBhvr>
                                        <p:cTn id="20" dur="1" fill="hold">
                                          <p:stCondLst>
                                            <p:cond delay="0"/>
                                          </p:stCondLst>
                                        </p:cTn>
                                        <p:tgtEl>
                                          <p:spTgt spid="232"/>
                                        </p:tgtEl>
                                        <p:attrNameLst>
                                          <p:attrName>style.visibility</p:attrName>
                                        </p:attrNameLst>
                                      </p:cBhvr>
                                      <p:to>
                                        <p:strVal val="visible"/>
                                      </p:to>
                                    </p:set>
                                    <p:animEffect transition="in" filter="fade">
                                      <p:cBhvr>
                                        <p:cTn id="21" dur="500"/>
                                        <p:tgtEl>
                                          <p:spTgt spid="2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2"/>
                                        </p:tgtEl>
                                        <p:attrNameLst>
                                          <p:attrName>style.visibility</p:attrName>
                                        </p:attrNameLst>
                                      </p:cBhvr>
                                      <p:to>
                                        <p:strVal val="visible"/>
                                      </p:to>
                                    </p:set>
                                    <p:animEffect transition="in" filter="fade">
                                      <p:cBhvr>
                                        <p:cTn id="26" dur="500"/>
                                        <p:tgtEl>
                                          <p:spTgt spid="2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fade">
                                      <p:cBhvr>
                                        <p:cTn id="31" dur="500"/>
                                        <p:tgtEl>
                                          <p:spTgt spid="248"/>
                                        </p:tgtEl>
                                      </p:cBhvr>
                                    </p:animEffect>
                                  </p:childTnLst>
                                </p:cTn>
                              </p:par>
                              <p:par>
                                <p:cTn id="32" presetID="10" presetClass="entr" presetSubtype="0" fill="hold" nodeType="withEffect">
                                  <p:stCondLst>
                                    <p:cond delay="0"/>
                                  </p:stCondLst>
                                  <p:childTnLst>
                                    <p:set>
                                      <p:cBhvr>
                                        <p:cTn id="33" dur="1" fill="hold">
                                          <p:stCondLst>
                                            <p:cond delay="0"/>
                                          </p:stCondLst>
                                        </p:cTn>
                                        <p:tgtEl>
                                          <p:spTgt spid="252"/>
                                        </p:tgtEl>
                                        <p:attrNameLst>
                                          <p:attrName>style.visibility</p:attrName>
                                        </p:attrNameLst>
                                      </p:cBhvr>
                                      <p:to>
                                        <p:strVal val="visible"/>
                                      </p:to>
                                    </p:set>
                                    <p:animEffect transition="in" filter="fade">
                                      <p:cBhvr>
                                        <p:cTn id="34" dur="500"/>
                                        <p:tgtEl>
                                          <p:spTgt spid="2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6"/>
                                        </p:tgtEl>
                                        <p:attrNameLst>
                                          <p:attrName>style.visibility</p:attrName>
                                        </p:attrNameLst>
                                      </p:cBhvr>
                                      <p:to>
                                        <p:strVal val="visible"/>
                                      </p:to>
                                    </p:set>
                                    <p:animEffect transition="in" filter="fade">
                                      <p:cBhvr>
                                        <p:cTn id="39" dur="500"/>
                                        <p:tgtEl>
                                          <p:spTgt spid="226"/>
                                        </p:tgtEl>
                                      </p:cBhvr>
                                    </p:animEffect>
                                  </p:childTnLst>
                                </p:cTn>
                              </p:par>
                              <p:par>
                                <p:cTn id="40" presetID="10" presetClass="entr" presetSubtype="0" fill="hold" nodeType="withEffect">
                                  <p:stCondLst>
                                    <p:cond delay="0"/>
                                  </p:stCondLst>
                                  <p:childTnLst>
                                    <p:set>
                                      <p:cBhvr>
                                        <p:cTn id="41" dur="1" fill="hold">
                                          <p:stCondLst>
                                            <p:cond delay="0"/>
                                          </p:stCondLst>
                                        </p:cTn>
                                        <p:tgtEl>
                                          <p:spTgt spid="243"/>
                                        </p:tgtEl>
                                        <p:attrNameLst>
                                          <p:attrName>style.visibility</p:attrName>
                                        </p:attrNameLst>
                                      </p:cBhvr>
                                      <p:to>
                                        <p:strVal val="visible"/>
                                      </p:to>
                                    </p:set>
                                    <p:animEffect transition="in" filter="fade">
                                      <p:cBhvr>
                                        <p:cTn id="42" dur="500"/>
                                        <p:tgtEl>
                                          <p:spTgt spid="243"/>
                                        </p:tgtEl>
                                      </p:cBhvr>
                                    </p:animEffect>
                                  </p:childTnLst>
                                </p:cTn>
                              </p:par>
                              <p:par>
                                <p:cTn id="43" presetID="10" presetClass="entr" presetSubtype="0" fill="hold" nodeType="withEffect">
                                  <p:stCondLst>
                                    <p:cond delay="0"/>
                                  </p:stCondLst>
                                  <p:childTnLst>
                                    <p:set>
                                      <p:cBhvr>
                                        <p:cTn id="44" dur="1" fill="hold">
                                          <p:stCondLst>
                                            <p:cond delay="0"/>
                                          </p:stCondLst>
                                        </p:cTn>
                                        <p:tgtEl>
                                          <p:spTgt spid="233"/>
                                        </p:tgtEl>
                                        <p:attrNameLst>
                                          <p:attrName>style.visibility</p:attrName>
                                        </p:attrNameLst>
                                      </p:cBhvr>
                                      <p:to>
                                        <p:strVal val="visible"/>
                                      </p:to>
                                    </p:set>
                                    <p:animEffect transition="in" filter="fade">
                                      <p:cBhvr>
                                        <p:cTn id="45" dur="500"/>
                                        <p:tgtEl>
                                          <p:spTgt spid="2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7"/>
                                        </p:tgtEl>
                                        <p:attrNameLst>
                                          <p:attrName>style.visibility</p:attrName>
                                        </p:attrNameLst>
                                      </p:cBhvr>
                                      <p:to>
                                        <p:strVal val="visible"/>
                                      </p:to>
                                    </p:set>
                                    <p:animEffect transition="in" filter="fade">
                                      <p:cBhvr>
                                        <p:cTn id="50" dur="500"/>
                                        <p:tgtEl>
                                          <p:spTgt spid="227"/>
                                        </p:tgtEl>
                                      </p:cBhvr>
                                    </p:animEffect>
                                  </p:childTnLst>
                                </p:cTn>
                              </p:par>
                              <p:par>
                                <p:cTn id="51" presetID="10" presetClass="entr" presetSubtype="0" fill="hold" nodeType="withEffect">
                                  <p:stCondLst>
                                    <p:cond delay="0"/>
                                  </p:stCondLst>
                                  <p:childTnLst>
                                    <p:set>
                                      <p:cBhvr>
                                        <p:cTn id="52" dur="1" fill="hold">
                                          <p:stCondLst>
                                            <p:cond delay="0"/>
                                          </p:stCondLst>
                                        </p:cTn>
                                        <p:tgtEl>
                                          <p:spTgt spid="244"/>
                                        </p:tgtEl>
                                        <p:attrNameLst>
                                          <p:attrName>style.visibility</p:attrName>
                                        </p:attrNameLst>
                                      </p:cBhvr>
                                      <p:to>
                                        <p:strVal val="visible"/>
                                      </p:to>
                                    </p:set>
                                    <p:animEffect transition="in" filter="fade">
                                      <p:cBhvr>
                                        <p:cTn id="53" dur="500"/>
                                        <p:tgtEl>
                                          <p:spTgt spid="244"/>
                                        </p:tgtEl>
                                      </p:cBhvr>
                                    </p:animEffect>
                                  </p:childTnLst>
                                </p:cTn>
                              </p:par>
                              <p:par>
                                <p:cTn id="54" presetID="10" presetClass="entr" presetSubtype="0" fill="hold" nodeType="withEffect">
                                  <p:stCondLst>
                                    <p:cond delay="0"/>
                                  </p:stCondLst>
                                  <p:childTnLst>
                                    <p:set>
                                      <p:cBhvr>
                                        <p:cTn id="55" dur="1" fill="hold">
                                          <p:stCondLst>
                                            <p:cond delay="0"/>
                                          </p:stCondLst>
                                        </p:cTn>
                                        <p:tgtEl>
                                          <p:spTgt spid="234"/>
                                        </p:tgtEl>
                                        <p:attrNameLst>
                                          <p:attrName>style.visibility</p:attrName>
                                        </p:attrNameLst>
                                      </p:cBhvr>
                                      <p:to>
                                        <p:strVal val="visible"/>
                                      </p:to>
                                    </p:set>
                                    <p:animEffect transition="in" filter="fade">
                                      <p:cBhvr>
                                        <p:cTn id="56" dur="500"/>
                                        <p:tgtEl>
                                          <p:spTgt spid="2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45"/>
                                        </p:tgtEl>
                                        <p:attrNameLst>
                                          <p:attrName>style.visibility</p:attrName>
                                        </p:attrNameLst>
                                      </p:cBhvr>
                                      <p:to>
                                        <p:strVal val="visible"/>
                                      </p:to>
                                    </p:set>
                                    <p:animEffect transition="in" filter="fade">
                                      <p:cBhvr>
                                        <p:cTn id="61" dur="500"/>
                                        <p:tgtEl>
                                          <p:spTgt spid="245"/>
                                        </p:tgtEl>
                                      </p:cBhvr>
                                    </p:animEffect>
                                  </p:childTnLst>
                                </p:cTn>
                              </p:par>
                              <p:par>
                                <p:cTn id="62" presetID="10" presetClass="entr" presetSubtype="0" fill="hold" nodeType="withEffect">
                                  <p:stCondLst>
                                    <p:cond delay="0"/>
                                  </p:stCondLst>
                                  <p:childTnLst>
                                    <p:set>
                                      <p:cBhvr>
                                        <p:cTn id="63" dur="1" fill="hold">
                                          <p:stCondLst>
                                            <p:cond delay="0"/>
                                          </p:stCondLst>
                                        </p:cTn>
                                        <p:tgtEl>
                                          <p:spTgt spid="246"/>
                                        </p:tgtEl>
                                        <p:attrNameLst>
                                          <p:attrName>style.visibility</p:attrName>
                                        </p:attrNameLst>
                                      </p:cBhvr>
                                      <p:to>
                                        <p:strVal val="visible"/>
                                      </p:to>
                                    </p:set>
                                    <p:animEffect transition="in" filter="fade">
                                      <p:cBhvr>
                                        <p:cTn id="64" dur="500"/>
                                        <p:tgtEl>
                                          <p:spTgt spid="24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8"/>
                                        </p:tgtEl>
                                        <p:attrNameLst>
                                          <p:attrName>style.visibility</p:attrName>
                                        </p:attrNameLst>
                                      </p:cBhvr>
                                      <p:to>
                                        <p:strVal val="visible"/>
                                      </p:to>
                                    </p:set>
                                    <p:animEffect transition="in" filter="fade">
                                      <p:cBhvr>
                                        <p:cTn id="69" dur="500"/>
                                        <p:tgtEl>
                                          <p:spTgt spid="228"/>
                                        </p:tgtEl>
                                      </p:cBhvr>
                                    </p:animEffect>
                                  </p:childTnLst>
                                </p:cTn>
                              </p:par>
                              <p:par>
                                <p:cTn id="70" presetID="10" presetClass="entr" presetSubtype="0" fill="hold" nodeType="withEffect">
                                  <p:stCondLst>
                                    <p:cond delay="0"/>
                                  </p:stCondLst>
                                  <p:childTnLst>
                                    <p:set>
                                      <p:cBhvr>
                                        <p:cTn id="71" dur="1" fill="hold">
                                          <p:stCondLst>
                                            <p:cond delay="0"/>
                                          </p:stCondLst>
                                        </p:cTn>
                                        <p:tgtEl>
                                          <p:spTgt spid="235"/>
                                        </p:tgtEl>
                                        <p:attrNameLst>
                                          <p:attrName>style.visibility</p:attrName>
                                        </p:attrNameLst>
                                      </p:cBhvr>
                                      <p:to>
                                        <p:strVal val="visible"/>
                                      </p:to>
                                    </p:set>
                                    <p:animEffect transition="in" filter="fade">
                                      <p:cBhvr>
                                        <p:cTn id="72" dur="500"/>
                                        <p:tgtEl>
                                          <p:spTgt spid="2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9"/>
                                        </p:tgtEl>
                                        <p:attrNameLst>
                                          <p:attrName>style.visibility</p:attrName>
                                        </p:attrNameLst>
                                      </p:cBhvr>
                                      <p:to>
                                        <p:strVal val="visible"/>
                                      </p:to>
                                    </p:set>
                                    <p:animEffect transition="in" filter="fade">
                                      <p:cBhvr>
                                        <p:cTn id="77" dur="500"/>
                                        <p:tgtEl>
                                          <p:spTgt spid="229"/>
                                        </p:tgtEl>
                                      </p:cBhvr>
                                    </p:animEffect>
                                  </p:childTnLst>
                                </p:cTn>
                              </p:par>
                              <p:par>
                                <p:cTn id="78" presetID="10" presetClass="entr" presetSubtype="0" fill="hold" nodeType="withEffect">
                                  <p:stCondLst>
                                    <p:cond delay="0"/>
                                  </p:stCondLst>
                                  <p:childTnLst>
                                    <p:set>
                                      <p:cBhvr>
                                        <p:cTn id="79" dur="1" fill="hold">
                                          <p:stCondLst>
                                            <p:cond delay="0"/>
                                          </p:stCondLst>
                                        </p:cTn>
                                        <p:tgtEl>
                                          <p:spTgt spid="236"/>
                                        </p:tgtEl>
                                        <p:attrNameLst>
                                          <p:attrName>style.visibility</p:attrName>
                                        </p:attrNameLst>
                                      </p:cBhvr>
                                      <p:to>
                                        <p:strVal val="visible"/>
                                      </p:to>
                                    </p:set>
                                    <p:animEffect transition="in" filter="fade">
                                      <p:cBhvr>
                                        <p:cTn id="80" dur="500"/>
                                        <p:tgtEl>
                                          <p:spTgt spid="236"/>
                                        </p:tgtEl>
                                      </p:cBhvr>
                                    </p:animEffect>
                                  </p:childTnLst>
                                </p:cTn>
                              </p:par>
                              <p:par>
                                <p:cTn id="81" presetID="10" presetClass="entr" presetSubtype="0" fill="hold" nodeType="withEffect">
                                  <p:stCondLst>
                                    <p:cond delay="0"/>
                                  </p:stCondLst>
                                  <p:childTnLst>
                                    <p:set>
                                      <p:cBhvr>
                                        <p:cTn id="82" dur="1" fill="hold">
                                          <p:stCondLst>
                                            <p:cond delay="0"/>
                                          </p:stCondLst>
                                        </p:cTn>
                                        <p:tgtEl>
                                          <p:spTgt spid="259"/>
                                        </p:tgtEl>
                                        <p:attrNameLst>
                                          <p:attrName>style.visibility</p:attrName>
                                        </p:attrNameLst>
                                      </p:cBhvr>
                                      <p:to>
                                        <p:strVal val="visible"/>
                                      </p:to>
                                    </p:set>
                                    <p:animEffect transition="in" filter="fade">
                                      <p:cBhvr>
                                        <p:cTn id="83" dur="500"/>
                                        <p:tgtEl>
                                          <p:spTgt spid="259"/>
                                        </p:tgtEl>
                                      </p:cBhvr>
                                    </p:animEffect>
                                  </p:childTnLst>
                                </p:cTn>
                              </p:par>
                              <p:par>
                                <p:cTn id="84" presetID="10" presetClass="entr" presetSubtype="0" fill="hold" nodeType="withEffect">
                                  <p:stCondLst>
                                    <p:cond delay="0"/>
                                  </p:stCondLst>
                                  <p:childTnLst>
                                    <p:set>
                                      <p:cBhvr>
                                        <p:cTn id="85" dur="1" fill="hold">
                                          <p:stCondLst>
                                            <p:cond delay="0"/>
                                          </p:stCondLst>
                                        </p:cTn>
                                        <p:tgtEl>
                                          <p:spTgt spid="258"/>
                                        </p:tgtEl>
                                        <p:attrNameLst>
                                          <p:attrName>style.visibility</p:attrName>
                                        </p:attrNameLst>
                                      </p:cBhvr>
                                      <p:to>
                                        <p:strVal val="visible"/>
                                      </p:to>
                                    </p:set>
                                    <p:animEffect transition="in" filter="fade">
                                      <p:cBhvr>
                                        <p:cTn id="86" dur="500"/>
                                        <p:tgtEl>
                                          <p:spTgt spid="258"/>
                                        </p:tgtEl>
                                      </p:cBhvr>
                                    </p:animEffect>
                                  </p:childTnLst>
                                </p:cTn>
                              </p:par>
                              <p:par>
                                <p:cTn id="87" presetID="10" presetClass="entr" presetSubtype="0" fill="hold" nodeType="withEffect">
                                  <p:stCondLst>
                                    <p:cond delay="0"/>
                                  </p:stCondLst>
                                  <p:childTnLst>
                                    <p:set>
                                      <p:cBhvr>
                                        <p:cTn id="88" dur="1" fill="hold">
                                          <p:stCondLst>
                                            <p:cond delay="0"/>
                                          </p:stCondLst>
                                        </p:cTn>
                                        <p:tgtEl>
                                          <p:spTgt spid="260"/>
                                        </p:tgtEl>
                                        <p:attrNameLst>
                                          <p:attrName>style.visibility</p:attrName>
                                        </p:attrNameLst>
                                      </p:cBhvr>
                                      <p:to>
                                        <p:strVal val="visible"/>
                                      </p:to>
                                    </p:set>
                                    <p:animEffect transition="in" filter="fade">
                                      <p:cBhvr>
                                        <p:cTn id="89" dur="500"/>
                                        <p:tgtEl>
                                          <p:spTgt spid="26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38"/>
                                        </p:tgtEl>
                                        <p:attrNameLst>
                                          <p:attrName>style.visibility</p:attrName>
                                        </p:attrNameLst>
                                      </p:cBhvr>
                                      <p:to>
                                        <p:strVal val="visible"/>
                                      </p:to>
                                    </p:set>
                                    <p:animEffect transition="in" filter="fade">
                                      <p:cBhvr>
                                        <p:cTn id="94" dur="500"/>
                                        <p:tgtEl>
                                          <p:spTgt spid="23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37"/>
                                        </p:tgtEl>
                                        <p:attrNameLst>
                                          <p:attrName>style.visibility</p:attrName>
                                        </p:attrNameLst>
                                      </p:cBhvr>
                                      <p:to>
                                        <p:strVal val="visible"/>
                                      </p:to>
                                    </p:set>
                                    <p:animEffect transition="in" filter="fade">
                                      <p:cBhvr>
                                        <p:cTn id="99" dur="500"/>
                                        <p:tgtEl>
                                          <p:spTgt spid="23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31"/>
                                        </p:tgtEl>
                                        <p:attrNameLst>
                                          <p:attrName>style.visibility</p:attrName>
                                        </p:attrNameLst>
                                      </p:cBhvr>
                                      <p:to>
                                        <p:strVal val="visible"/>
                                      </p:to>
                                    </p:set>
                                    <p:animEffect transition="in" filter="fade">
                                      <p:cBhvr>
                                        <p:cTn id="104" dur="500"/>
                                        <p:tgtEl>
                                          <p:spTgt spid="231"/>
                                        </p:tgtEl>
                                      </p:cBhvr>
                                    </p:animEffect>
                                  </p:childTnLst>
                                </p:cTn>
                              </p:par>
                              <p:par>
                                <p:cTn id="105" presetID="10" presetClass="entr" presetSubtype="0" fill="hold" nodeType="withEffect">
                                  <p:stCondLst>
                                    <p:cond delay="0"/>
                                  </p:stCondLst>
                                  <p:childTnLst>
                                    <p:set>
                                      <p:cBhvr>
                                        <p:cTn id="106" dur="1" fill="hold">
                                          <p:stCondLst>
                                            <p:cond delay="0"/>
                                          </p:stCondLst>
                                        </p:cTn>
                                        <p:tgtEl>
                                          <p:spTgt spid="241"/>
                                        </p:tgtEl>
                                        <p:attrNameLst>
                                          <p:attrName>style.visibility</p:attrName>
                                        </p:attrNameLst>
                                      </p:cBhvr>
                                      <p:to>
                                        <p:strVal val="visible"/>
                                      </p:to>
                                    </p:set>
                                    <p:animEffect transition="in" filter="fade">
                                      <p:cBhvr>
                                        <p:cTn id="107" dur="500"/>
                                        <p:tgtEl>
                                          <p:spTgt spid="241"/>
                                        </p:tgtEl>
                                      </p:cBhvr>
                                    </p:animEffect>
                                  </p:childTnLst>
                                </p:cTn>
                              </p:par>
                              <p:par>
                                <p:cTn id="108" presetID="10" presetClass="entr" presetSubtype="0" fill="hold" nodeType="withEffect">
                                  <p:stCondLst>
                                    <p:cond delay="0"/>
                                  </p:stCondLst>
                                  <p:childTnLst>
                                    <p:set>
                                      <p:cBhvr>
                                        <p:cTn id="109" dur="1" fill="hold">
                                          <p:stCondLst>
                                            <p:cond delay="0"/>
                                          </p:stCondLst>
                                        </p:cTn>
                                        <p:tgtEl>
                                          <p:spTgt spid="257"/>
                                        </p:tgtEl>
                                        <p:attrNameLst>
                                          <p:attrName>style.visibility</p:attrName>
                                        </p:attrNameLst>
                                      </p:cBhvr>
                                      <p:to>
                                        <p:strVal val="visible"/>
                                      </p:to>
                                    </p:set>
                                    <p:animEffect transition="in" filter="fade">
                                      <p:cBhvr>
                                        <p:cTn id="110" dur="500"/>
                                        <p:tgtEl>
                                          <p:spTgt spid="25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47"/>
                                        </p:tgtEl>
                                        <p:attrNameLst>
                                          <p:attrName>style.visibility</p:attrName>
                                        </p:attrNameLst>
                                      </p:cBhvr>
                                      <p:to>
                                        <p:strVal val="visible"/>
                                      </p:to>
                                    </p:set>
                                    <p:animEffect transition="in" filter="fade">
                                      <p:cBhvr>
                                        <p:cTn id="115" dur="500"/>
                                        <p:tgtEl>
                                          <p:spTgt spid="247"/>
                                        </p:tgtEl>
                                      </p:cBhvr>
                                    </p:animEffect>
                                  </p:childTnLst>
                                </p:cTn>
                              </p:par>
                              <p:par>
                                <p:cTn id="116" presetID="10" presetClass="entr" presetSubtype="0" fill="hold" nodeType="withEffect">
                                  <p:stCondLst>
                                    <p:cond delay="0"/>
                                  </p:stCondLst>
                                  <p:childTnLst>
                                    <p:set>
                                      <p:cBhvr>
                                        <p:cTn id="117" dur="1" fill="hold">
                                          <p:stCondLst>
                                            <p:cond delay="0"/>
                                          </p:stCondLst>
                                        </p:cTn>
                                        <p:tgtEl>
                                          <p:spTgt spid="255"/>
                                        </p:tgtEl>
                                        <p:attrNameLst>
                                          <p:attrName>style.visibility</p:attrName>
                                        </p:attrNameLst>
                                      </p:cBhvr>
                                      <p:to>
                                        <p:strVal val="visible"/>
                                      </p:to>
                                    </p:set>
                                    <p:animEffect transition="in" filter="fade">
                                      <p:cBhvr>
                                        <p:cTn id="118" dur="500"/>
                                        <p:tgtEl>
                                          <p:spTgt spid="25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53"/>
                                        </p:tgtEl>
                                        <p:attrNameLst>
                                          <p:attrName>style.visibility</p:attrName>
                                        </p:attrNameLst>
                                      </p:cBhvr>
                                      <p:to>
                                        <p:strVal val="visible"/>
                                      </p:to>
                                    </p:set>
                                    <p:animEffect transition="in" filter="fade">
                                      <p:cBhvr>
                                        <p:cTn id="123" dur="500"/>
                                        <p:tgtEl>
                                          <p:spTgt spid="253"/>
                                        </p:tgtEl>
                                      </p:cBhvr>
                                    </p:animEffect>
                                  </p:childTnLst>
                                </p:cTn>
                              </p:par>
                              <p:par>
                                <p:cTn id="124" presetID="10" presetClass="entr" presetSubtype="0" fill="hold" nodeType="withEffect">
                                  <p:stCondLst>
                                    <p:cond delay="0"/>
                                  </p:stCondLst>
                                  <p:childTnLst>
                                    <p:set>
                                      <p:cBhvr>
                                        <p:cTn id="125" dur="1" fill="hold">
                                          <p:stCondLst>
                                            <p:cond delay="0"/>
                                          </p:stCondLst>
                                        </p:cTn>
                                        <p:tgtEl>
                                          <p:spTgt spid="254"/>
                                        </p:tgtEl>
                                        <p:attrNameLst>
                                          <p:attrName>style.visibility</p:attrName>
                                        </p:attrNameLst>
                                      </p:cBhvr>
                                      <p:to>
                                        <p:strVal val="visible"/>
                                      </p:to>
                                    </p:set>
                                    <p:animEffect transition="in" filter="fade">
                                      <p:cBhvr>
                                        <p:cTn id="126" dur="500"/>
                                        <p:tgtEl>
                                          <p:spTgt spid="254"/>
                                        </p:tgtEl>
                                      </p:cBhvr>
                                    </p:animEffect>
                                  </p:childTnLst>
                                </p:cTn>
                              </p:par>
                              <p:par>
                                <p:cTn id="127" presetID="10" presetClass="entr" presetSubtype="0" fill="hold" nodeType="withEffect">
                                  <p:stCondLst>
                                    <p:cond delay="0"/>
                                  </p:stCondLst>
                                  <p:childTnLst>
                                    <p:set>
                                      <p:cBhvr>
                                        <p:cTn id="128" dur="1" fill="hold">
                                          <p:stCondLst>
                                            <p:cond delay="0"/>
                                          </p:stCondLst>
                                        </p:cTn>
                                        <p:tgtEl>
                                          <p:spTgt spid="250"/>
                                        </p:tgtEl>
                                        <p:attrNameLst>
                                          <p:attrName>style.visibility</p:attrName>
                                        </p:attrNameLst>
                                      </p:cBhvr>
                                      <p:to>
                                        <p:strVal val="visible"/>
                                      </p:to>
                                    </p:set>
                                    <p:animEffect transition="in" filter="fade">
                                      <p:cBhvr>
                                        <p:cTn id="129" dur="500"/>
                                        <p:tgtEl>
                                          <p:spTgt spid="2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251"/>
                                        </p:tgtEl>
                                        <p:attrNameLst>
                                          <p:attrName>style.visibility</p:attrName>
                                        </p:attrNameLst>
                                      </p:cBhvr>
                                      <p:to>
                                        <p:strVal val="visible"/>
                                      </p:to>
                                    </p:set>
                                    <p:animEffect transition="in" filter="fade">
                                      <p:cBhvr>
                                        <p:cTn id="134" dur="500"/>
                                        <p:tgtEl>
                                          <p:spTgt spid="251"/>
                                        </p:tgtEl>
                                      </p:cBhvr>
                                    </p:animEffect>
                                  </p:childTnLst>
                                </p:cTn>
                              </p:par>
                              <p:par>
                                <p:cTn id="135" presetID="10" presetClass="entr" presetSubtype="0" fill="hold" nodeType="withEffect">
                                  <p:stCondLst>
                                    <p:cond delay="0"/>
                                  </p:stCondLst>
                                  <p:childTnLst>
                                    <p:set>
                                      <p:cBhvr>
                                        <p:cTn id="136" dur="1" fill="hold">
                                          <p:stCondLst>
                                            <p:cond delay="0"/>
                                          </p:stCondLst>
                                        </p:cTn>
                                        <p:tgtEl>
                                          <p:spTgt spid="256"/>
                                        </p:tgtEl>
                                        <p:attrNameLst>
                                          <p:attrName>style.visibility</p:attrName>
                                        </p:attrNameLst>
                                      </p:cBhvr>
                                      <p:to>
                                        <p:strVal val="visible"/>
                                      </p:to>
                                    </p:set>
                                    <p:animEffect transition="in" filter="fade">
                                      <p:cBhvr>
                                        <p:cTn id="137"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Shape 1010"/>
          <p:cNvSpPr txBox="1"/>
          <p:nvPr/>
        </p:nvSpPr>
        <p:spPr>
          <a:xfrm>
            <a:off x="2443161" y="857250"/>
            <a:ext cx="6450000" cy="12003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Ce sont des risques d'infection, d'allergie, de brûlure ou d'intoxication par inhalation, ingestion ou contact cutané avec des produits mis en œuvre ou émis sous forme de gaz, de particules solides ou liquides.</a:t>
            </a:r>
          </a:p>
        </p:txBody>
      </p:sp>
      <p:sp>
        <p:nvSpPr>
          <p:cNvPr id="1011" name="Shape 1011"/>
          <p:cNvSpPr txBox="1"/>
          <p:nvPr/>
        </p:nvSpPr>
        <p:spPr>
          <a:xfrm>
            <a:off x="2378075" y="2122487"/>
            <a:ext cx="6507300" cy="6414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Dans certaines conditions c'est un risque de maladies professionnelles. </a:t>
            </a:r>
          </a:p>
        </p:txBody>
      </p:sp>
      <p:pic>
        <p:nvPicPr>
          <p:cNvPr id="1012" name="Shape 1012"/>
          <p:cNvPicPr preferRelativeResize="0"/>
          <p:nvPr/>
        </p:nvPicPr>
        <p:blipFill rotWithShape="1">
          <a:blip r:embed="rId3">
            <a:alphaModFix/>
          </a:blip>
          <a:srcRect/>
          <a:stretch/>
        </p:blipFill>
        <p:spPr>
          <a:xfrm>
            <a:off x="42862" y="85725"/>
            <a:ext cx="2346300" cy="3363900"/>
          </a:xfrm>
          <a:prstGeom prst="rect">
            <a:avLst/>
          </a:prstGeom>
          <a:noFill/>
          <a:ln>
            <a:noFill/>
          </a:ln>
        </p:spPr>
      </p:pic>
      <p:pic>
        <p:nvPicPr>
          <p:cNvPr id="1013" name="Shape 1013"/>
          <p:cNvPicPr preferRelativeResize="0"/>
          <p:nvPr/>
        </p:nvPicPr>
        <p:blipFill rotWithShape="1">
          <a:blip r:embed="rId4">
            <a:alphaModFix/>
          </a:blip>
          <a:srcRect/>
          <a:stretch/>
        </p:blipFill>
        <p:spPr>
          <a:xfrm>
            <a:off x="4311650" y="2857500"/>
            <a:ext cx="1214400" cy="1587600"/>
          </a:xfrm>
          <a:prstGeom prst="rect">
            <a:avLst/>
          </a:prstGeom>
          <a:noFill/>
          <a:ln>
            <a:noFill/>
          </a:ln>
        </p:spPr>
      </p:pic>
      <p:sp>
        <p:nvSpPr>
          <p:cNvPr id="1014" name="Shape 1014"/>
          <p:cNvSpPr txBox="1"/>
          <p:nvPr/>
        </p:nvSpPr>
        <p:spPr>
          <a:xfrm>
            <a:off x="360362" y="3729037"/>
            <a:ext cx="3244799" cy="20319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Emission de gaz (appareils de chauffage), de gaz d'aérosol (vapeur d'huile, gaz, substance) de vapeurs (peinture cellulosiques, glycérophtaliques, au plomb, vernis, résines, diluants)</a:t>
            </a:r>
          </a:p>
        </p:txBody>
      </p:sp>
      <p:pic>
        <p:nvPicPr>
          <p:cNvPr id="1015" name="Shape 1015" descr="COUV 17"/>
          <p:cNvPicPr preferRelativeResize="0"/>
          <p:nvPr/>
        </p:nvPicPr>
        <p:blipFill rotWithShape="1">
          <a:blip r:embed="rId5">
            <a:alphaModFix/>
          </a:blip>
          <a:srcRect/>
          <a:stretch/>
        </p:blipFill>
        <p:spPr>
          <a:xfrm>
            <a:off x="4037012" y="4449762"/>
            <a:ext cx="1933500" cy="2228699"/>
          </a:xfrm>
          <a:prstGeom prst="rect">
            <a:avLst/>
          </a:prstGeom>
          <a:noFill/>
          <a:ln>
            <a:noFill/>
          </a:ln>
        </p:spPr>
      </p:pic>
      <p:sp>
        <p:nvSpPr>
          <p:cNvPr id="1016" name="Shape 1016"/>
          <p:cNvSpPr txBox="1"/>
          <p:nvPr/>
        </p:nvSpPr>
        <p:spPr>
          <a:xfrm>
            <a:off x="6164261" y="2713036"/>
            <a:ext cx="2717699" cy="17399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Emission de poussières : de métal, sciure de bois, de ciment, d'amiante, de farine, de silice, de charbon, de souffre ...</a:t>
            </a:r>
          </a:p>
        </p:txBody>
      </p:sp>
      <p:sp>
        <p:nvSpPr>
          <p:cNvPr id="1017" name="Shape 1017"/>
          <p:cNvSpPr txBox="1"/>
          <p:nvPr/>
        </p:nvSpPr>
        <p:spPr>
          <a:xfrm>
            <a:off x="6267450" y="4613275"/>
            <a:ext cx="2627400" cy="14652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Emission de fumées : Soudure, gaz d'échappement, combustions diverses ...</a:t>
            </a:r>
          </a:p>
        </p:txBody>
      </p:sp>
      <p:grpSp>
        <p:nvGrpSpPr>
          <p:cNvPr id="1018" name="Shape 1018"/>
          <p:cNvGrpSpPr/>
          <p:nvPr/>
        </p:nvGrpSpPr>
        <p:grpSpPr>
          <a:xfrm>
            <a:off x="-23811" y="-23811"/>
            <a:ext cx="9191700" cy="504900"/>
            <a:chOff x="-23811" y="-23811"/>
            <a:chExt cx="9191700" cy="504900"/>
          </a:xfrm>
        </p:grpSpPr>
        <p:pic>
          <p:nvPicPr>
            <p:cNvPr id="1019" name="Shape 1019"/>
            <p:cNvPicPr preferRelativeResize="0"/>
            <p:nvPr/>
          </p:nvPicPr>
          <p:blipFill rotWithShape="1">
            <a:blip r:embed="rId6">
              <a:alphaModFix/>
            </a:blip>
            <a:srcRect/>
            <a:stretch/>
          </p:blipFill>
          <p:spPr>
            <a:xfrm>
              <a:off x="-23812" y="-23811"/>
              <a:ext cx="9191700" cy="504900"/>
            </a:xfrm>
            <a:prstGeom prst="rect">
              <a:avLst/>
            </a:prstGeom>
            <a:noFill/>
            <a:ln>
              <a:noFill/>
            </a:ln>
          </p:spPr>
        </p:pic>
        <p:sp>
          <p:nvSpPr>
            <p:cNvPr id="1020" name="Shape 1020"/>
            <p:cNvSpPr txBox="1"/>
            <p:nvPr/>
          </p:nvSpPr>
          <p:spPr>
            <a:xfrm>
              <a:off x="0" y="0"/>
              <a:ext cx="91440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RISQUES LIE A L’UTILISATION DE PRODUITS CHIMIQUES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1"/>
                                        </p:tgtEl>
                                        <p:attrNameLst>
                                          <p:attrName>style.visibility</p:attrName>
                                        </p:attrNameLst>
                                      </p:cBhvr>
                                      <p:to>
                                        <p:strVal val="visible"/>
                                      </p:to>
                                    </p:set>
                                    <p:anim calcmode="lin" valueType="num">
                                      <p:cBhvr additive="base">
                                        <p:cTn id="7" dur="500"/>
                                        <p:tgtEl>
                                          <p:spTgt spid="101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13"/>
                                        </p:tgtEl>
                                        <p:attrNameLst>
                                          <p:attrName>style.visibility</p:attrName>
                                        </p:attrNameLst>
                                      </p:cBhvr>
                                      <p:to>
                                        <p:strVal val="visible"/>
                                      </p:to>
                                    </p:set>
                                    <p:anim calcmode="lin" valueType="num">
                                      <p:cBhvr additive="base">
                                        <p:cTn id="10" dur="500"/>
                                        <p:tgtEl>
                                          <p:spTgt spid="101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14"/>
                                        </p:tgtEl>
                                        <p:attrNameLst>
                                          <p:attrName>style.visibility</p:attrName>
                                        </p:attrNameLst>
                                      </p:cBhvr>
                                      <p:to>
                                        <p:strVal val="visible"/>
                                      </p:to>
                                    </p:set>
                                    <p:anim calcmode="lin" valueType="num">
                                      <p:cBhvr additive="base">
                                        <p:cTn id="15" dur="500"/>
                                        <p:tgtEl>
                                          <p:spTgt spid="101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15"/>
                                        </p:tgtEl>
                                        <p:attrNameLst>
                                          <p:attrName>style.visibility</p:attrName>
                                        </p:attrNameLst>
                                      </p:cBhvr>
                                      <p:to>
                                        <p:strVal val="visible"/>
                                      </p:to>
                                    </p:set>
                                    <p:anim calcmode="lin" valueType="num">
                                      <p:cBhvr additive="base">
                                        <p:cTn id="18" dur="500"/>
                                        <p:tgtEl>
                                          <p:spTgt spid="10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16"/>
                                        </p:tgtEl>
                                        <p:attrNameLst>
                                          <p:attrName>style.visibility</p:attrName>
                                        </p:attrNameLst>
                                      </p:cBhvr>
                                      <p:to>
                                        <p:strVal val="visible"/>
                                      </p:to>
                                    </p:set>
                                    <p:anim calcmode="lin" valueType="num">
                                      <p:cBhvr additive="base">
                                        <p:cTn id="23" dur="500"/>
                                        <p:tgtEl>
                                          <p:spTgt spid="10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17"/>
                                        </p:tgtEl>
                                        <p:attrNameLst>
                                          <p:attrName>style.visibility</p:attrName>
                                        </p:attrNameLst>
                                      </p:cBhvr>
                                      <p:to>
                                        <p:strVal val="visible"/>
                                      </p:to>
                                    </p:set>
                                    <p:anim calcmode="lin" valueType="num">
                                      <p:cBhvr additive="base">
                                        <p:cTn id="28" dur="500"/>
                                        <p:tgtEl>
                                          <p:spTgt spid="10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Shape 1025"/>
          <p:cNvSpPr txBox="1"/>
          <p:nvPr/>
        </p:nvSpPr>
        <p:spPr>
          <a:xfrm>
            <a:off x="271461" y="4479925"/>
            <a:ext cx="2992500" cy="9240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FF3300"/>
              </a:buClr>
              <a:buSzPct val="25000"/>
              <a:buFont typeface="Arial"/>
              <a:buNone/>
            </a:pPr>
            <a:r>
              <a:rPr lang="fr-FR" sz="1800" b="1" i="0" u="none">
                <a:solidFill>
                  <a:srgbClr val="FF3300"/>
                </a:solidFill>
                <a:latin typeface="Arial"/>
                <a:ea typeface="Arial"/>
                <a:cs typeface="Arial"/>
                <a:sym typeface="Arial"/>
              </a:rPr>
              <a:t>Rechercher des produits de substitution moins dangereux !</a:t>
            </a:r>
          </a:p>
        </p:txBody>
      </p:sp>
      <p:pic>
        <p:nvPicPr>
          <p:cNvPr id="1026" name="Shape 1026"/>
          <p:cNvPicPr preferRelativeResize="0"/>
          <p:nvPr/>
        </p:nvPicPr>
        <p:blipFill rotWithShape="1">
          <a:blip r:embed="rId3">
            <a:alphaModFix/>
          </a:blip>
          <a:srcRect/>
          <a:stretch/>
        </p:blipFill>
        <p:spPr>
          <a:xfrm>
            <a:off x="6899275" y="2693986"/>
            <a:ext cx="1760400" cy="2258999"/>
          </a:xfrm>
          <a:prstGeom prst="rect">
            <a:avLst/>
          </a:prstGeom>
          <a:noFill/>
          <a:ln>
            <a:noFill/>
          </a:ln>
        </p:spPr>
      </p:pic>
      <p:pic>
        <p:nvPicPr>
          <p:cNvPr id="1027" name="Shape 1027"/>
          <p:cNvPicPr preferRelativeResize="0"/>
          <p:nvPr/>
        </p:nvPicPr>
        <p:blipFill rotWithShape="1">
          <a:blip r:embed="rId4">
            <a:alphaModFix/>
          </a:blip>
          <a:srcRect/>
          <a:stretch/>
        </p:blipFill>
        <p:spPr>
          <a:xfrm>
            <a:off x="4700587" y="4660900"/>
            <a:ext cx="1255800" cy="1255800"/>
          </a:xfrm>
          <a:prstGeom prst="rect">
            <a:avLst/>
          </a:prstGeom>
          <a:noFill/>
          <a:ln>
            <a:noFill/>
          </a:ln>
        </p:spPr>
      </p:pic>
      <p:pic>
        <p:nvPicPr>
          <p:cNvPr id="1028" name="Shape 1028"/>
          <p:cNvPicPr preferRelativeResize="0"/>
          <p:nvPr/>
        </p:nvPicPr>
        <p:blipFill rotWithShape="1">
          <a:blip r:embed="rId5">
            <a:alphaModFix/>
          </a:blip>
          <a:srcRect/>
          <a:stretch/>
        </p:blipFill>
        <p:spPr>
          <a:xfrm>
            <a:off x="3671887" y="4897437"/>
            <a:ext cx="1043100" cy="1043100"/>
          </a:xfrm>
          <a:prstGeom prst="rect">
            <a:avLst/>
          </a:prstGeom>
          <a:noFill/>
          <a:ln>
            <a:noFill/>
          </a:ln>
        </p:spPr>
      </p:pic>
      <p:pic>
        <p:nvPicPr>
          <p:cNvPr id="1029" name="Shape 1029"/>
          <p:cNvPicPr preferRelativeResize="0"/>
          <p:nvPr/>
        </p:nvPicPr>
        <p:blipFill rotWithShape="1">
          <a:blip r:embed="rId6">
            <a:alphaModFix/>
          </a:blip>
          <a:srcRect/>
          <a:stretch/>
        </p:blipFill>
        <p:spPr>
          <a:xfrm>
            <a:off x="3051175" y="1187450"/>
            <a:ext cx="3357600" cy="2186100"/>
          </a:xfrm>
          <a:prstGeom prst="rect">
            <a:avLst/>
          </a:prstGeom>
          <a:noFill/>
          <a:ln>
            <a:noFill/>
          </a:ln>
        </p:spPr>
      </p:pic>
      <p:grpSp>
        <p:nvGrpSpPr>
          <p:cNvPr id="1030" name="Shape 1030"/>
          <p:cNvGrpSpPr/>
          <p:nvPr/>
        </p:nvGrpSpPr>
        <p:grpSpPr>
          <a:xfrm>
            <a:off x="-182561" y="-85725"/>
            <a:ext cx="9387000" cy="1128600"/>
            <a:chOff x="-182561" y="-85725"/>
            <a:chExt cx="9387000" cy="1128600"/>
          </a:xfrm>
        </p:grpSpPr>
        <p:pic>
          <p:nvPicPr>
            <p:cNvPr id="1031" name="Shape 1031"/>
            <p:cNvPicPr preferRelativeResize="0"/>
            <p:nvPr/>
          </p:nvPicPr>
          <p:blipFill rotWithShape="1">
            <a:blip r:embed="rId7">
              <a:alphaModFix/>
            </a:blip>
            <a:srcRect/>
            <a:stretch/>
          </p:blipFill>
          <p:spPr>
            <a:xfrm>
              <a:off x="-182562" y="-85725"/>
              <a:ext cx="9387000" cy="1128600"/>
            </a:xfrm>
            <a:prstGeom prst="rect">
              <a:avLst/>
            </a:prstGeom>
            <a:noFill/>
            <a:ln>
              <a:noFill/>
            </a:ln>
          </p:spPr>
        </p:pic>
        <p:sp>
          <p:nvSpPr>
            <p:cNvPr id="1032" name="Shape 1032"/>
            <p:cNvSpPr txBox="1"/>
            <p:nvPr/>
          </p:nvSpPr>
          <p:spPr>
            <a:xfrm>
              <a:off x="0" y="0"/>
              <a:ext cx="9144000" cy="954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800" b="0" i="0" u="none">
                  <a:solidFill>
                    <a:srgbClr val="006600"/>
                  </a:solidFill>
                  <a:latin typeface="Calibri"/>
                  <a:ea typeface="Calibri"/>
                  <a:cs typeface="Calibri"/>
                  <a:sym typeface="Calibri"/>
                </a:rPr>
                <a:t>Prévenir les risques liés l’utilisation des produits chimiques</a:t>
              </a:r>
            </a:p>
          </p:txBody>
        </p:sp>
      </p:grpSp>
      <p:sp>
        <p:nvSpPr>
          <p:cNvPr id="1033" name="Shape 1033"/>
          <p:cNvSpPr txBox="1"/>
          <p:nvPr/>
        </p:nvSpPr>
        <p:spPr>
          <a:xfrm>
            <a:off x="331786" y="1292225"/>
            <a:ext cx="2679600" cy="6462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Vérifier la toxicité et l’étiquetage des produits</a:t>
            </a:r>
          </a:p>
        </p:txBody>
      </p:sp>
      <p:sp>
        <p:nvSpPr>
          <p:cNvPr id="1034" name="Shape 1034"/>
          <p:cNvSpPr txBox="1"/>
          <p:nvPr/>
        </p:nvSpPr>
        <p:spPr>
          <a:xfrm>
            <a:off x="236536" y="2384425"/>
            <a:ext cx="2775000" cy="14763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Informer les salariés sur les dangers de chaque produit utilisé (lecture de l’étiquette et de la fiche de données de sécurité)</a:t>
            </a:r>
          </a:p>
        </p:txBody>
      </p:sp>
      <p:sp>
        <p:nvSpPr>
          <p:cNvPr id="1035" name="Shape 1035"/>
          <p:cNvSpPr txBox="1"/>
          <p:nvPr/>
        </p:nvSpPr>
        <p:spPr>
          <a:xfrm>
            <a:off x="6448425" y="1450975"/>
            <a:ext cx="2254200" cy="9222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Mettre en place un moyen de captation des émissions</a:t>
            </a:r>
          </a:p>
        </p:txBody>
      </p:sp>
      <p:sp>
        <p:nvSpPr>
          <p:cNvPr id="1036" name="Shape 1036"/>
          <p:cNvSpPr txBox="1"/>
          <p:nvPr/>
        </p:nvSpPr>
        <p:spPr>
          <a:xfrm>
            <a:off x="3625850" y="3625850"/>
            <a:ext cx="2490900" cy="12003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Mettre à disposition les équipements de protection individuelle adaptés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Shape 1041"/>
          <p:cNvSpPr txBox="1"/>
          <p:nvPr/>
        </p:nvSpPr>
        <p:spPr>
          <a:xfrm>
            <a:off x="250825" y="630236"/>
            <a:ext cx="8610600" cy="9159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Ce sont des risques d'accident causés par l'action mécanique (coupure, perforation, écrasement, …) d'une machine, d'une partie de machine, d'un outil portatif, à main ou fixe.</a:t>
            </a:r>
          </a:p>
        </p:txBody>
      </p:sp>
      <p:sp>
        <p:nvSpPr>
          <p:cNvPr id="1042" name="Shape 1042"/>
          <p:cNvSpPr txBox="1"/>
          <p:nvPr/>
        </p:nvSpPr>
        <p:spPr>
          <a:xfrm>
            <a:off x="5313361" y="3824287"/>
            <a:ext cx="3620999" cy="9222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Travail sur machines utilisant des fluides sous pression : hydrauliques, à air comprimé, </a:t>
            </a:r>
          </a:p>
        </p:txBody>
      </p:sp>
      <p:sp>
        <p:nvSpPr>
          <p:cNvPr id="1043" name="Shape 1043"/>
          <p:cNvSpPr txBox="1"/>
          <p:nvPr/>
        </p:nvSpPr>
        <p:spPr>
          <a:xfrm>
            <a:off x="250825" y="1624012"/>
            <a:ext cx="5408700" cy="9159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Travail avec  des outils présentant des parties mobiles : organes de transmission, poulies, courroies, chaines, câbles, pièces mobiles ...</a:t>
            </a:r>
          </a:p>
        </p:txBody>
      </p:sp>
      <p:pic>
        <p:nvPicPr>
          <p:cNvPr id="1044" name="Shape 1044" descr="machine 6"/>
          <p:cNvPicPr preferRelativeResize="0"/>
          <p:nvPr/>
        </p:nvPicPr>
        <p:blipFill rotWithShape="1">
          <a:blip r:embed="rId3">
            <a:alphaModFix/>
          </a:blip>
          <a:srcRect/>
          <a:stretch/>
        </p:blipFill>
        <p:spPr>
          <a:xfrm>
            <a:off x="6008686" y="1536700"/>
            <a:ext cx="2781299" cy="1785900"/>
          </a:xfrm>
          <a:prstGeom prst="rect">
            <a:avLst/>
          </a:prstGeom>
          <a:noFill/>
          <a:ln>
            <a:noFill/>
          </a:ln>
        </p:spPr>
      </p:pic>
      <p:sp>
        <p:nvSpPr>
          <p:cNvPr id="1045" name="Shape 1045"/>
          <p:cNvSpPr txBox="1"/>
          <p:nvPr/>
        </p:nvSpPr>
        <p:spPr>
          <a:xfrm>
            <a:off x="250825" y="2628900"/>
            <a:ext cx="4314900" cy="9240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Travail avec des outils tranchants coupants, abrasifs … machines outils en général. : </a:t>
            </a:r>
          </a:p>
        </p:txBody>
      </p:sp>
      <p:sp>
        <p:nvSpPr>
          <p:cNvPr id="1046" name="Shape 1046"/>
          <p:cNvSpPr txBox="1"/>
          <p:nvPr/>
        </p:nvSpPr>
        <p:spPr>
          <a:xfrm>
            <a:off x="250825" y="3671887"/>
            <a:ext cx="2870100" cy="25860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Travail nécessitant des consignations : </a:t>
            </a:r>
            <a:r>
              <a:rPr lang="fr-FR" sz="1800" b="1" i="0" u="none">
                <a:solidFill>
                  <a:schemeClr val="accent2"/>
                </a:solidFill>
                <a:latin typeface="Arial"/>
                <a:ea typeface="Arial"/>
                <a:cs typeface="Arial"/>
                <a:sym typeface="Arial"/>
              </a:rPr>
              <a:t>Travaux de maintenance </a:t>
            </a:r>
            <a:r>
              <a:rPr lang="fr-FR" sz="1800" b="0" i="0" u="none">
                <a:solidFill>
                  <a:schemeClr val="accent2"/>
                </a:solidFill>
                <a:latin typeface="Arial"/>
                <a:ea typeface="Arial"/>
                <a:cs typeface="Arial"/>
                <a:sym typeface="Arial"/>
              </a:rPr>
              <a:t>et ou de réparation, installation complémentaire, récupération d'une pièce coincée ou bloquée, libération d'énergie, fin de mouvement mécanique ...</a:t>
            </a:r>
          </a:p>
        </p:txBody>
      </p:sp>
      <p:grpSp>
        <p:nvGrpSpPr>
          <p:cNvPr id="1047" name="Shape 1047"/>
          <p:cNvGrpSpPr/>
          <p:nvPr/>
        </p:nvGrpSpPr>
        <p:grpSpPr>
          <a:xfrm>
            <a:off x="-152400" y="-79375"/>
            <a:ext cx="9356700" cy="762000"/>
            <a:chOff x="-152400" y="-79375"/>
            <a:chExt cx="9356700" cy="762000"/>
          </a:xfrm>
        </p:grpSpPr>
        <p:pic>
          <p:nvPicPr>
            <p:cNvPr id="1048" name="Shape 1048"/>
            <p:cNvPicPr preferRelativeResize="0"/>
            <p:nvPr/>
          </p:nvPicPr>
          <p:blipFill rotWithShape="1">
            <a:blip r:embed="rId4">
              <a:alphaModFix/>
            </a:blip>
            <a:srcRect/>
            <a:stretch/>
          </p:blipFill>
          <p:spPr>
            <a:xfrm>
              <a:off x="-152400" y="-79375"/>
              <a:ext cx="9356700" cy="762000"/>
            </a:xfrm>
            <a:prstGeom prst="rect">
              <a:avLst/>
            </a:prstGeom>
            <a:noFill/>
            <a:ln>
              <a:noFill/>
            </a:ln>
          </p:spPr>
        </p:pic>
        <p:sp>
          <p:nvSpPr>
            <p:cNvPr id="1049" name="Shape 1049"/>
            <p:cNvSpPr txBox="1"/>
            <p:nvPr/>
          </p:nvSpPr>
          <p:spPr>
            <a:xfrm>
              <a:off x="0" y="0"/>
              <a:ext cx="91440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RISQUES LIE AUX MACHINES et OUTILS</a:t>
              </a:r>
            </a:p>
          </p:txBody>
        </p:sp>
      </p:grpSp>
      <p:pic>
        <p:nvPicPr>
          <p:cNvPr id="1050" name="Shape 1050" descr="disjoncteur cadenas.jpg"/>
          <p:cNvPicPr preferRelativeResize="0"/>
          <p:nvPr/>
        </p:nvPicPr>
        <p:blipFill rotWithShape="1">
          <a:blip r:embed="rId5">
            <a:alphaModFix/>
          </a:blip>
          <a:srcRect/>
          <a:stretch/>
        </p:blipFill>
        <p:spPr>
          <a:xfrm>
            <a:off x="3275011" y="4868862"/>
            <a:ext cx="2132099" cy="1769999"/>
          </a:xfrm>
          <a:prstGeom prst="rect">
            <a:avLst/>
          </a:prstGeom>
          <a:noFill/>
          <a:ln>
            <a:noFill/>
          </a:ln>
        </p:spPr>
      </p:pic>
      <p:pic>
        <p:nvPicPr>
          <p:cNvPr id="1051" name="Shape 1051" descr="scie bois.jpg"/>
          <p:cNvPicPr preferRelativeResize="0"/>
          <p:nvPr/>
        </p:nvPicPr>
        <p:blipFill rotWithShape="1">
          <a:blip r:embed="rId6">
            <a:alphaModFix/>
          </a:blip>
          <a:srcRect/>
          <a:stretch/>
        </p:blipFill>
        <p:spPr>
          <a:xfrm>
            <a:off x="3149600" y="3324225"/>
            <a:ext cx="1854300" cy="1389000"/>
          </a:xfrm>
          <a:prstGeom prst="rect">
            <a:avLst/>
          </a:prstGeom>
          <a:noFill/>
          <a:ln>
            <a:noFill/>
          </a:ln>
        </p:spPr>
      </p:pic>
      <p:pic>
        <p:nvPicPr>
          <p:cNvPr id="1052" name="Shape 1052" descr="scie circulaire.jpg"/>
          <p:cNvPicPr preferRelativeResize="0"/>
          <p:nvPr/>
        </p:nvPicPr>
        <p:blipFill rotWithShape="1">
          <a:blip r:embed="rId7">
            <a:alphaModFix/>
          </a:blip>
          <a:srcRect/>
          <a:stretch/>
        </p:blipFill>
        <p:spPr>
          <a:xfrm>
            <a:off x="4754562" y="2568575"/>
            <a:ext cx="1389000" cy="1184400"/>
          </a:xfrm>
          <a:prstGeom prst="rect">
            <a:avLst/>
          </a:prstGeom>
          <a:noFill/>
          <a:ln>
            <a:noFill/>
          </a:ln>
        </p:spPr>
      </p:pic>
      <p:pic>
        <p:nvPicPr>
          <p:cNvPr id="1053" name="Shape 1053" descr="pont élévateur véhicule.jpg"/>
          <p:cNvPicPr preferRelativeResize="0"/>
          <p:nvPr/>
        </p:nvPicPr>
        <p:blipFill rotWithShape="1">
          <a:blip r:embed="rId8">
            <a:alphaModFix/>
          </a:blip>
          <a:srcRect/>
          <a:stretch/>
        </p:blipFill>
        <p:spPr>
          <a:xfrm>
            <a:off x="5794375" y="4887912"/>
            <a:ext cx="3033600" cy="17810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fade">
                                      <p:cBhvr>
                                        <p:cTn id="7" dur="500"/>
                                        <p:tgtEl>
                                          <p:spTgt spid="1043"/>
                                        </p:tgtEl>
                                      </p:cBhvr>
                                    </p:animEffect>
                                  </p:childTnLst>
                                </p:cTn>
                              </p:par>
                              <p:par>
                                <p:cTn id="8" presetID="10" presetClass="entr" presetSubtype="0" fill="hold" nodeType="withEffect">
                                  <p:stCondLst>
                                    <p:cond delay="0"/>
                                  </p:stCondLst>
                                  <p:childTnLst>
                                    <p:set>
                                      <p:cBhvr>
                                        <p:cTn id="9" dur="1" fill="hold">
                                          <p:stCondLst>
                                            <p:cond delay="0"/>
                                          </p:stCondLst>
                                        </p:cTn>
                                        <p:tgtEl>
                                          <p:spTgt spid="1044"/>
                                        </p:tgtEl>
                                        <p:attrNameLst>
                                          <p:attrName>style.visibility</p:attrName>
                                        </p:attrNameLst>
                                      </p:cBhvr>
                                      <p:to>
                                        <p:strVal val="visible"/>
                                      </p:to>
                                    </p:set>
                                    <p:animEffect transition="in" filter="fade">
                                      <p:cBhvr>
                                        <p:cTn id="10" dur="500"/>
                                        <p:tgtEl>
                                          <p:spTgt spid="10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45"/>
                                        </p:tgtEl>
                                        <p:attrNameLst>
                                          <p:attrName>style.visibility</p:attrName>
                                        </p:attrNameLst>
                                      </p:cBhvr>
                                      <p:to>
                                        <p:strVal val="visible"/>
                                      </p:to>
                                    </p:set>
                                    <p:animEffect transition="in" filter="fade">
                                      <p:cBhvr>
                                        <p:cTn id="15" dur="500"/>
                                        <p:tgtEl>
                                          <p:spTgt spid="1045"/>
                                        </p:tgtEl>
                                      </p:cBhvr>
                                    </p:animEffect>
                                  </p:childTnLst>
                                </p:cTn>
                              </p:par>
                              <p:par>
                                <p:cTn id="16" presetID="10" presetClass="entr" presetSubtype="0" fill="hold" nodeType="withEffect">
                                  <p:stCondLst>
                                    <p:cond delay="0"/>
                                  </p:stCondLst>
                                  <p:childTnLst>
                                    <p:set>
                                      <p:cBhvr>
                                        <p:cTn id="17" dur="1" fill="hold">
                                          <p:stCondLst>
                                            <p:cond delay="0"/>
                                          </p:stCondLst>
                                        </p:cTn>
                                        <p:tgtEl>
                                          <p:spTgt spid="1052"/>
                                        </p:tgtEl>
                                        <p:attrNameLst>
                                          <p:attrName>style.visibility</p:attrName>
                                        </p:attrNameLst>
                                      </p:cBhvr>
                                      <p:to>
                                        <p:strVal val="visible"/>
                                      </p:to>
                                    </p:set>
                                    <p:animEffect transition="in" filter="fade">
                                      <p:cBhvr>
                                        <p:cTn id="18" dur="500"/>
                                        <p:tgtEl>
                                          <p:spTgt spid="1052"/>
                                        </p:tgtEl>
                                      </p:cBhvr>
                                    </p:animEffect>
                                  </p:childTnLst>
                                </p:cTn>
                              </p:par>
                              <p:par>
                                <p:cTn id="19" presetID="10" presetClass="entr" presetSubtype="0" fill="hold" nodeType="withEffect">
                                  <p:stCondLst>
                                    <p:cond delay="0"/>
                                  </p:stCondLst>
                                  <p:childTnLst>
                                    <p:set>
                                      <p:cBhvr>
                                        <p:cTn id="20" dur="1" fill="hold">
                                          <p:stCondLst>
                                            <p:cond delay="0"/>
                                          </p:stCondLst>
                                        </p:cTn>
                                        <p:tgtEl>
                                          <p:spTgt spid="1051"/>
                                        </p:tgtEl>
                                        <p:attrNameLst>
                                          <p:attrName>style.visibility</p:attrName>
                                        </p:attrNameLst>
                                      </p:cBhvr>
                                      <p:to>
                                        <p:strVal val="visible"/>
                                      </p:to>
                                    </p:set>
                                    <p:animEffect transition="in" filter="fade">
                                      <p:cBhvr>
                                        <p:cTn id="21" dur="500"/>
                                        <p:tgtEl>
                                          <p:spTgt spid="10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46"/>
                                        </p:tgtEl>
                                        <p:attrNameLst>
                                          <p:attrName>style.visibility</p:attrName>
                                        </p:attrNameLst>
                                      </p:cBhvr>
                                      <p:to>
                                        <p:strVal val="visible"/>
                                      </p:to>
                                    </p:set>
                                    <p:animEffect transition="in" filter="fade">
                                      <p:cBhvr>
                                        <p:cTn id="26" dur="500"/>
                                        <p:tgtEl>
                                          <p:spTgt spid="1046"/>
                                        </p:tgtEl>
                                      </p:cBhvr>
                                    </p:animEffect>
                                  </p:childTnLst>
                                </p:cTn>
                              </p:par>
                              <p:par>
                                <p:cTn id="27" presetID="10" presetClass="entr" presetSubtype="0" fill="hold" nodeType="withEffect">
                                  <p:stCondLst>
                                    <p:cond delay="0"/>
                                  </p:stCondLst>
                                  <p:childTnLst>
                                    <p:set>
                                      <p:cBhvr>
                                        <p:cTn id="28" dur="1" fill="hold">
                                          <p:stCondLst>
                                            <p:cond delay="0"/>
                                          </p:stCondLst>
                                        </p:cTn>
                                        <p:tgtEl>
                                          <p:spTgt spid="1050"/>
                                        </p:tgtEl>
                                        <p:attrNameLst>
                                          <p:attrName>style.visibility</p:attrName>
                                        </p:attrNameLst>
                                      </p:cBhvr>
                                      <p:to>
                                        <p:strVal val="visible"/>
                                      </p:to>
                                    </p:set>
                                    <p:animEffect transition="in" filter="fade">
                                      <p:cBhvr>
                                        <p:cTn id="29" dur="500"/>
                                        <p:tgtEl>
                                          <p:spTgt spid="10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42"/>
                                        </p:tgtEl>
                                        <p:attrNameLst>
                                          <p:attrName>style.visibility</p:attrName>
                                        </p:attrNameLst>
                                      </p:cBhvr>
                                      <p:to>
                                        <p:strVal val="visible"/>
                                      </p:to>
                                    </p:set>
                                    <p:animEffect transition="in" filter="fade">
                                      <p:cBhvr>
                                        <p:cTn id="34" dur="500"/>
                                        <p:tgtEl>
                                          <p:spTgt spid="1042"/>
                                        </p:tgtEl>
                                      </p:cBhvr>
                                    </p:animEffect>
                                  </p:childTnLst>
                                </p:cTn>
                              </p:par>
                              <p:par>
                                <p:cTn id="35" presetID="10" presetClass="entr" presetSubtype="0" fill="hold" nodeType="withEffect">
                                  <p:stCondLst>
                                    <p:cond delay="0"/>
                                  </p:stCondLst>
                                  <p:childTnLst>
                                    <p:set>
                                      <p:cBhvr>
                                        <p:cTn id="36" dur="1" fill="hold">
                                          <p:stCondLst>
                                            <p:cond delay="0"/>
                                          </p:stCondLst>
                                        </p:cTn>
                                        <p:tgtEl>
                                          <p:spTgt spid="1053"/>
                                        </p:tgtEl>
                                        <p:attrNameLst>
                                          <p:attrName>style.visibility</p:attrName>
                                        </p:attrNameLst>
                                      </p:cBhvr>
                                      <p:to>
                                        <p:strVal val="visible"/>
                                      </p:to>
                                    </p:set>
                                    <p:animEffect transition="in" filter="fade">
                                      <p:cBhvr>
                                        <p:cTn id="37" dur="500"/>
                                        <p:tgtEl>
                                          <p:spTgt spid="1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Shape 1058"/>
          <p:cNvSpPr txBox="1"/>
          <p:nvPr/>
        </p:nvSpPr>
        <p:spPr>
          <a:xfrm>
            <a:off x="5345111" y="3684587"/>
            <a:ext cx="3309899" cy="9240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Formation à l’utilisation des machines et au réglages des protecteurs</a:t>
            </a:r>
          </a:p>
        </p:txBody>
      </p:sp>
      <p:pic>
        <p:nvPicPr>
          <p:cNvPr id="1059" name="Shape 1059" descr="protecteur scie"/>
          <p:cNvPicPr preferRelativeResize="0"/>
          <p:nvPr/>
        </p:nvPicPr>
        <p:blipFill rotWithShape="1">
          <a:blip r:embed="rId3">
            <a:alphaModFix/>
          </a:blip>
          <a:srcRect/>
          <a:stretch/>
        </p:blipFill>
        <p:spPr>
          <a:xfrm>
            <a:off x="7013575" y="1909762"/>
            <a:ext cx="1809600" cy="1343100"/>
          </a:xfrm>
          <a:prstGeom prst="rect">
            <a:avLst/>
          </a:prstGeom>
          <a:noFill/>
          <a:ln>
            <a:noFill/>
          </a:ln>
        </p:spPr>
      </p:pic>
      <p:pic>
        <p:nvPicPr>
          <p:cNvPr id="1060" name="Shape 1060" descr="protecteur fixe_2"/>
          <p:cNvPicPr preferRelativeResize="0"/>
          <p:nvPr/>
        </p:nvPicPr>
        <p:blipFill rotWithShape="1">
          <a:blip r:embed="rId4">
            <a:alphaModFix/>
          </a:blip>
          <a:srcRect/>
          <a:stretch/>
        </p:blipFill>
        <p:spPr>
          <a:xfrm>
            <a:off x="5351461" y="1909762"/>
            <a:ext cx="1508100" cy="1522499"/>
          </a:xfrm>
          <a:prstGeom prst="rect">
            <a:avLst/>
          </a:prstGeom>
          <a:noFill/>
          <a:ln>
            <a:noFill/>
          </a:ln>
        </p:spPr>
      </p:pic>
      <p:grpSp>
        <p:nvGrpSpPr>
          <p:cNvPr id="1061" name="Shape 1061"/>
          <p:cNvGrpSpPr/>
          <p:nvPr/>
        </p:nvGrpSpPr>
        <p:grpSpPr>
          <a:xfrm>
            <a:off x="-182561" y="-85725"/>
            <a:ext cx="7686600" cy="866700"/>
            <a:chOff x="-182561" y="-85725"/>
            <a:chExt cx="7686600" cy="866700"/>
          </a:xfrm>
        </p:grpSpPr>
        <p:pic>
          <p:nvPicPr>
            <p:cNvPr id="1062" name="Shape 1062"/>
            <p:cNvPicPr preferRelativeResize="0"/>
            <p:nvPr/>
          </p:nvPicPr>
          <p:blipFill rotWithShape="1">
            <a:blip r:embed="rId5">
              <a:alphaModFix/>
            </a:blip>
            <a:srcRect/>
            <a:stretch/>
          </p:blipFill>
          <p:spPr>
            <a:xfrm>
              <a:off x="-182562" y="-85725"/>
              <a:ext cx="7686600" cy="866700"/>
            </a:xfrm>
            <a:prstGeom prst="rect">
              <a:avLst/>
            </a:prstGeom>
            <a:noFill/>
            <a:ln>
              <a:noFill/>
            </a:ln>
          </p:spPr>
        </p:pic>
        <p:sp>
          <p:nvSpPr>
            <p:cNvPr id="1063" name="Shape 1063"/>
            <p:cNvSpPr txBox="1"/>
            <p:nvPr/>
          </p:nvSpPr>
          <p:spPr>
            <a:xfrm>
              <a:off x="0" y="0"/>
              <a:ext cx="74439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800" b="0" i="0" u="none">
                  <a:solidFill>
                    <a:srgbClr val="006600"/>
                  </a:solidFill>
                  <a:latin typeface="Calibri"/>
                  <a:ea typeface="Calibri"/>
                  <a:cs typeface="Calibri"/>
                  <a:sym typeface="Calibri"/>
                </a:rPr>
                <a:t>Prévenir le risque machine</a:t>
              </a:r>
            </a:p>
          </p:txBody>
        </p:sp>
      </p:grpSp>
      <p:sp>
        <p:nvSpPr>
          <p:cNvPr id="1064" name="Shape 1064"/>
          <p:cNvSpPr txBox="1"/>
          <p:nvPr/>
        </p:nvSpPr>
        <p:spPr>
          <a:xfrm>
            <a:off x="331786" y="776286"/>
            <a:ext cx="4729200" cy="9222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Vérifier trimestriellement l’état des machines et des outils, ainsi que la présence des protecteurs sur les parties mobiles.</a:t>
            </a:r>
          </a:p>
        </p:txBody>
      </p:sp>
      <p:sp>
        <p:nvSpPr>
          <p:cNvPr id="1065" name="Shape 1065"/>
          <p:cNvSpPr txBox="1"/>
          <p:nvPr/>
        </p:nvSpPr>
        <p:spPr>
          <a:xfrm>
            <a:off x="331786" y="1909762"/>
            <a:ext cx="4729200" cy="9240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Utilisation des outils selon les prescriptions du constructeur, ne pas démonter les protecteurs</a:t>
            </a:r>
          </a:p>
        </p:txBody>
      </p:sp>
      <p:sp>
        <p:nvSpPr>
          <p:cNvPr id="1066" name="Shape 1066"/>
          <p:cNvSpPr txBox="1"/>
          <p:nvPr/>
        </p:nvSpPr>
        <p:spPr>
          <a:xfrm>
            <a:off x="331786" y="4311650"/>
            <a:ext cx="2522400" cy="12003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Utiliser l’outils adapté au travail, remplacer l’outillage défectueux, ancien, usé, bricolé. </a:t>
            </a:r>
          </a:p>
        </p:txBody>
      </p:sp>
      <p:sp>
        <p:nvSpPr>
          <p:cNvPr id="1067" name="Shape 1067"/>
          <p:cNvSpPr txBox="1"/>
          <p:nvPr/>
        </p:nvSpPr>
        <p:spPr>
          <a:xfrm>
            <a:off x="331787" y="3040061"/>
            <a:ext cx="3009900" cy="923999"/>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Porter les équipements de protection individuelle adaptés : Visière, lunettes.</a:t>
            </a:r>
          </a:p>
        </p:txBody>
      </p:sp>
      <p:sp>
        <p:nvSpPr>
          <p:cNvPr id="1068" name="Shape 1068"/>
          <p:cNvSpPr/>
          <p:nvPr/>
        </p:nvSpPr>
        <p:spPr>
          <a:xfrm>
            <a:off x="5549900" y="954087"/>
            <a:ext cx="803400" cy="566700"/>
          </a:xfrm>
          <a:prstGeom prst="rightArrow">
            <a:avLst>
              <a:gd name="adj1" fmla="val 13980"/>
              <a:gd name="adj2" fmla="val 50000"/>
            </a:avLst>
          </a:prstGeom>
          <a:solidFill>
            <a:srgbClr val="92D050"/>
          </a:solidFill>
          <a:ln w="25400" cap="flat" cmpd="sng">
            <a:solidFill>
              <a:srgbClr val="92D05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69" name="Shape 1069"/>
          <p:cNvSpPr txBox="1"/>
          <p:nvPr/>
        </p:nvSpPr>
        <p:spPr>
          <a:xfrm>
            <a:off x="6700836" y="914400"/>
            <a:ext cx="2222400" cy="6462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Délibération 34CP articles 14 à 30  </a:t>
            </a:r>
          </a:p>
        </p:txBody>
      </p:sp>
      <p:pic>
        <p:nvPicPr>
          <p:cNvPr id="1070" name="Shape 1070" descr="Formation1.jpg"/>
          <p:cNvPicPr preferRelativeResize="0"/>
          <p:nvPr/>
        </p:nvPicPr>
        <p:blipFill rotWithShape="1">
          <a:blip r:embed="rId6">
            <a:alphaModFix/>
          </a:blip>
          <a:srcRect/>
          <a:stretch/>
        </p:blipFill>
        <p:spPr>
          <a:xfrm>
            <a:off x="6788150" y="4570412"/>
            <a:ext cx="1731900" cy="1168500"/>
          </a:xfrm>
          <a:prstGeom prst="rect">
            <a:avLst/>
          </a:prstGeom>
          <a:noFill/>
          <a:ln>
            <a:noFill/>
          </a:ln>
        </p:spPr>
      </p:pic>
      <p:pic>
        <p:nvPicPr>
          <p:cNvPr id="1071" name="Shape 1071" descr="Lunettes  2.jpg"/>
          <p:cNvPicPr preferRelativeResize="0"/>
          <p:nvPr/>
        </p:nvPicPr>
        <p:blipFill rotWithShape="1">
          <a:blip r:embed="rId7">
            <a:alphaModFix/>
          </a:blip>
          <a:srcRect/>
          <a:stretch/>
        </p:blipFill>
        <p:spPr>
          <a:xfrm>
            <a:off x="3630612" y="3073400"/>
            <a:ext cx="1682700" cy="900000"/>
          </a:xfrm>
          <a:prstGeom prst="rect">
            <a:avLst/>
          </a:prstGeom>
          <a:noFill/>
          <a:ln>
            <a:noFill/>
          </a:ln>
        </p:spPr>
      </p:pic>
      <p:pic>
        <p:nvPicPr>
          <p:cNvPr id="1072" name="Shape 1072" descr="scie circulaire NON.jpg"/>
          <p:cNvPicPr preferRelativeResize="0"/>
          <p:nvPr/>
        </p:nvPicPr>
        <p:blipFill rotWithShape="1">
          <a:blip r:embed="rId8">
            <a:alphaModFix/>
          </a:blip>
          <a:srcRect/>
          <a:stretch/>
        </p:blipFill>
        <p:spPr>
          <a:xfrm>
            <a:off x="3070225" y="4186237"/>
            <a:ext cx="2130300" cy="24668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5"/>
                                        </p:tgtEl>
                                        <p:attrNameLst>
                                          <p:attrName>style.visibility</p:attrName>
                                        </p:attrNameLst>
                                      </p:cBhvr>
                                      <p:to>
                                        <p:strVal val="visible"/>
                                      </p:to>
                                    </p:set>
                                    <p:animEffect transition="in" filter="fade">
                                      <p:cBhvr>
                                        <p:cTn id="7" dur="500"/>
                                        <p:tgtEl>
                                          <p:spTgt spid="1065"/>
                                        </p:tgtEl>
                                      </p:cBhvr>
                                    </p:animEffect>
                                  </p:childTnLst>
                                </p:cTn>
                              </p:par>
                              <p:par>
                                <p:cTn id="8" presetID="10" presetClass="entr" presetSubtype="0" fill="hold" nodeType="withEffect">
                                  <p:stCondLst>
                                    <p:cond delay="0"/>
                                  </p:stCondLst>
                                  <p:childTnLst>
                                    <p:set>
                                      <p:cBhvr>
                                        <p:cTn id="9" dur="1" fill="hold">
                                          <p:stCondLst>
                                            <p:cond delay="0"/>
                                          </p:stCondLst>
                                        </p:cTn>
                                        <p:tgtEl>
                                          <p:spTgt spid="1060"/>
                                        </p:tgtEl>
                                        <p:attrNameLst>
                                          <p:attrName>style.visibility</p:attrName>
                                        </p:attrNameLst>
                                      </p:cBhvr>
                                      <p:to>
                                        <p:strVal val="visible"/>
                                      </p:to>
                                    </p:set>
                                    <p:animEffect transition="in" filter="fade">
                                      <p:cBhvr>
                                        <p:cTn id="10" dur="500"/>
                                        <p:tgtEl>
                                          <p:spTgt spid="1060"/>
                                        </p:tgtEl>
                                      </p:cBhvr>
                                    </p:animEffect>
                                  </p:childTnLst>
                                </p:cTn>
                              </p:par>
                              <p:par>
                                <p:cTn id="11" presetID="10" presetClass="entr" presetSubtype="0" fill="hold" nodeType="withEffect">
                                  <p:stCondLst>
                                    <p:cond delay="0"/>
                                  </p:stCondLst>
                                  <p:childTnLst>
                                    <p:set>
                                      <p:cBhvr>
                                        <p:cTn id="12" dur="1" fill="hold">
                                          <p:stCondLst>
                                            <p:cond delay="0"/>
                                          </p:stCondLst>
                                        </p:cTn>
                                        <p:tgtEl>
                                          <p:spTgt spid="1059"/>
                                        </p:tgtEl>
                                        <p:attrNameLst>
                                          <p:attrName>style.visibility</p:attrName>
                                        </p:attrNameLst>
                                      </p:cBhvr>
                                      <p:to>
                                        <p:strVal val="visible"/>
                                      </p:to>
                                    </p:set>
                                    <p:animEffect transition="in" filter="fade">
                                      <p:cBhvr>
                                        <p:cTn id="13" dur="500"/>
                                        <p:tgtEl>
                                          <p:spTgt spid="10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67"/>
                                        </p:tgtEl>
                                        <p:attrNameLst>
                                          <p:attrName>style.visibility</p:attrName>
                                        </p:attrNameLst>
                                      </p:cBhvr>
                                      <p:to>
                                        <p:strVal val="visible"/>
                                      </p:to>
                                    </p:set>
                                    <p:animEffect transition="in" filter="fade">
                                      <p:cBhvr>
                                        <p:cTn id="18" dur="500"/>
                                        <p:tgtEl>
                                          <p:spTgt spid="1067"/>
                                        </p:tgtEl>
                                      </p:cBhvr>
                                    </p:animEffect>
                                  </p:childTnLst>
                                </p:cTn>
                              </p:par>
                              <p:par>
                                <p:cTn id="19" presetID="10" presetClass="entr" presetSubtype="0" fill="hold" nodeType="withEffect">
                                  <p:stCondLst>
                                    <p:cond delay="0"/>
                                  </p:stCondLst>
                                  <p:childTnLst>
                                    <p:set>
                                      <p:cBhvr>
                                        <p:cTn id="20" dur="1" fill="hold">
                                          <p:stCondLst>
                                            <p:cond delay="0"/>
                                          </p:stCondLst>
                                        </p:cTn>
                                        <p:tgtEl>
                                          <p:spTgt spid="1071"/>
                                        </p:tgtEl>
                                        <p:attrNameLst>
                                          <p:attrName>style.visibility</p:attrName>
                                        </p:attrNameLst>
                                      </p:cBhvr>
                                      <p:to>
                                        <p:strVal val="visible"/>
                                      </p:to>
                                    </p:set>
                                    <p:animEffect transition="in" filter="fade">
                                      <p:cBhvr>
                                        <p:cTn id="21" dur="500"/>
                                        <p:tgtEl>
                                          <p:spTgt spid="10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58"/>
                                        </p:tgtEl>
                                        <p:attrNameLst>
                                          <p:attrName>style.visibility</p:attrName>
                                        </p:attrNameLst>
                                      </p:cBhvr>
                                      <p:to>
                                        <p:strVal val="visible"/>
                                      </p:to>
                                    </p:set>
                                    <p:animEffect transition="in" filter="fade">
                                      <p:cBhvr>
                                        <p:cTn id="26" dur="500"/>
                                        <p:tgtEl>
                                          <p:spTgt spid="1058"/>
                                        </p:tgtEl>
                                      </p:cBhvr>
                                    </p:animEffect>
                                  </p:childTnLst>
                                </p:cTn>
                              </p:par>
                              <p:par>
                                <p:cTn id="27" presetID="10" presetClass="entr" presetSubtype="0" fill="hold" nodeType="withEffect">
                                  <p:stCondLst>
                                    <p:cond delay="0"/>
                                  </p:stCondLst>
                                  <p:childTnLst>
                                    <p:set>
                                      <p:cBhvr>
                                        <p:cTn id="28" dur="1" fill="hold">
                                          <p:stCondLst>
                                            <p:cond delay="0"/>
                                          </p:stCondLst>
                                        </p:cTn>
                                        <p:tgtEl>
                                          <p:spTgt spid="1070"/>
                                        </p:tgtEl>
                                        <p:attrNameLst>
                                          <p:attrName>style.visibility</p:attrName>
                                        </p:attrNameLst>
                                      </p:cBhvr>
                                      <p:to>
                                        <p:strVal val="visible"/>
                                      </p:to>
                                    </p:set>
                                    <p:animEffect transition="in" filter="fade">
                                      <p:cBhvr>
                                        <p:cTn id="29" dur="500"/>
                                        <p:tgtEl>
                                          <p:spTgt spid="10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66"/>
                                        </p:tgtEl>
                                        <p:attrNameLst>
                                          <p:attrName>style.visibility</p:attrName>
                                        </p:attrNameLst>
                                      </p:cBhvr>
                                      <p:to>
                                        <p:strVal val="visible"/>
                                      </p:to>
                                    </p:set>
                                    <p:animEffect transition="in" filter="fade">
                                      <p:cBhvr>
                                        <p:cTn id="34" dur="500"/>
                                        <p:tgtEl>
                                          <p:spTgt spid="1066"/>
                                        </p:tgtEl>
                                      </p:cBhvr>
                                    </p:animEffect>
                                  </p:childTnLst>
                                </p:cTn>
                              </p:par>
                              <p:par>
                                <p:cTn id="35" presetID="10" presetClass="entr" presetSubtype="0" fill="hold" nodeType="withEffect">
                                  <p:stCondLst>
                                    <p:cond delay="0"/>
                                  </p:stCondLst>
                                  <p:childTnLst>
                                    <p:set>
                                      <p:cBhvr>
                                        <p:cTn id="36" dur="1" fill="hold">
                                          <p:stCondLst>
                                            <p:cond delay="0"/>
                                          </p:stCondLst>
                                        </p:cTn>
                                        <p:tgtEl>
                                          <p:spTgt spid="1072"/>
                                        </p:tgtEl>
                                        <p:attrNameLst>
                                          <p:attrName>style.visibility</p:attrName>
                                        </p:attrNameLst>
                                      </p:cBhvr>
                                      <p:to>
                                        <p:strVal val="visible"/>
                                      </p:to>
                                    </p:set>
                                    <p:animEffect transition="in" filter="fade">
                                      <p:cBhvr>
                                        <p:cTn id="37"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Shape 1077"/>
          <p:cNvSpPr txBox="1"/>
          <p:nvPr/>
        </p:nvSpPr>
        <p:spPr>
          <a:xfrm>
            <a:off x="325437" y="609600"/>
            <a:ext cx="8642400" cy="14652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Ce sont des risques d'accident générés par l'inconfort, l'entrave à la communication orale et à la gêne lors de l'exécution de tâches délicates.</a:t>
            </a:r>
          </a:p>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Ce sont également des risques de maladie professionnelle dans le cas de longues expositions : La surdité est irréversible. Ce sont des risques fréquents dans certaines activités professionnelles.</a:t>
            </a:r>
          </a:p>
        </p:txBody>
      </p:sp>
      <p:sp>
        <p:nvSpPr>
          <p:cNvPr id="1078" name="Shape 1078"/>
          <p:cNvSpPr txBox="1"/>
          <p:nvPr/>
        </p:nvSpPr>
        <p:spPr>
          <a:xfrm>
            <a:off x="2867025" y="2284412"/>
            <a:ext cx="2965500" cy="1478099"/>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Bruits continus émis par des machines ou des outils : Compresseurs, moteurs, haut-parleurs, imprimantes, marteaux piqueurs, etc...</a:t>
            </a:r>
          </a:p>
        </p:txBody>
      </p:sp>
      <p:pic>
        <p:nvPicPr>
          <p:cNvPr id="1079" name="Shape 1079"/>
          <p:cNvPicPr preferRelativeResize="0"/>
          <p:nvPr/>
        </p:nvPicPr>
        <p:blipFill rotWithShape="1">
          <a:blip r:embed="rId3">
            <a:alphaModFix/>
          </a:blip>
          <a:srcRect/>
          <a:stretch/>
        </p:blipFill>
        <p:spPr>
          <a:xfrm>
            <a:off x="6072186" y="2176461"/>
            <a:ext cx="2779799" cy="4059300"/>
          </a:xfrm>
          <a:prstGeom prst="rect">
            <a:avLst/>
          </a:prstGeom>
          <a:noFill/>
          <a:ln>
            <a:noFill/>
          </a:ln>
        </p:spPr>
      </p:pic>
      <p:sp>
        <p:nvSpPr>
          <p:cNvPr id="1080" name="Shape 1080"/>
          <p:cNvSpPr txBox="1"/>
          <p:nvPr/>
        </p:nvSpPr>
        <p:spPr>
          <a:xfrm>
            <a:off x="328611" y="4102100"/>
            <a:ext cx="2965500" cy="14781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Bruits impulsionnels : Events, échappements d'air comprimé, signaux sonores autres que sirène d'alarme ...</a:t>
            </a:r>
          </a:p>
        </p:txBody>
      </p:sp>
      <p:pic>
        <p:nvPicPr>
          <p:cNvPr id="1081" name="Shape 1081" descr="bruit.jpg"/>
          <p:cNvPicPr preferRelativeResize="0"/>
          <p:nvPr/>
        </p:nvPicPr>
        <p:blipFill rotWithShape="1">
          <a:blip r:embed="rId4">
            <a:alphaModFix/>
          </a:blip>
          <a:srcRect/>
          <a:stretch/>
        </p:blipFill>
        <p:spPr>
          <a:xfrm>
            <a:off x="415925" y="2451100"/>
            <a:ext cx="2203500" cy="1269900"/>
          </a:xfrm>
          <a:prstGeom prst="rect">
            <a:avLst/>
          </a:prstGeom>
          <a:noFill/>
          <a:ln>
            <a:noFill/>
          </a:ln>
        </p:spPr>
      </p:pic>
      <p:pic>
        <p:nvPicPr>
          <p:cNvPr id="1082" name="Shape 1082" descr="pistolet à clous.jpg"/>
          <p:cNvPicPr preferRelativeResize="0"/>
          <p:nvPr/>
        </p:nvPicPr>
        <p:blipFill rotWithShape="1">
          <a:blip r:embed="rId5">
            <a:alphaModFix/>
          </a:blip>
          <a:srcRect/>
          <a:stretch/>
        </p:blipFill>
        <p:spPr>
          <a:xfrm>
            <a:off x="3630612" y="4092575"/>
            <a:ext cx="1787400" cy="1376400"/>
          </a:xfrm>
          <a:prstGeom prst="rect">
            <a:avLst/>
          </a:prstGeom>
          <a:noFill/>
          <a:ln>
            <a:noFill/>
          </a:ln>
        </p:spPr>
      </p:pic>
      <p:grpSp>
        <p:nvGrpSpPr>
          <p:cNvPr id="1083" name="Shape 1083"/>
          <p:cNvGrpSpPr/>
          <p:nvPr/>
        </p:nvGrpSpPr>
        <p:grpSpPr>
          <a:xfrm>
            <a:off x="-152400" y="-79375"/>
            <a:ext cx="9356700" cy="762000"/>
            <a:chOff x="-152400" y="-79375"/>
            <a:chExt cx="9356700" cy="762000"/>
          </a:xfrm>
        </p:grpSpPr>
        <p:pic>
          <p:nvPicPr>
            <p:cNvPr id="1084" name="Shape 1084"/>
            <p:cNvPicPr preferRelativeResize="0"/>
            <p:nvPr/>
          </p:nvPicPr>
          <p:blipFill rotWithShape="1">
            <a:blip r:embed="rId6">
              <a:alphaModFix/>
            </a:blip>
            <a:srcRect/>
            <a:stretch/>
          </p:blipFill>
          <p:spPr>
            <a:xfrm>
              <a:off x="-152400" y="-79375"/>
              <a:ext cx="9356700" cy="762000"/>
            </a:xfrm>
            <a:prstGeom prst="rect">
              <a:avLst/>
            </a:prstGeom>
            <a:noFill/>
            <a:ln>
              <a:noFill/>
            </a:ln>
          </p:spPr>
        </p:pic>
        <p:sp>
          <p:nvSpPr>
            <p:cNvPr id="1085" name="Shape 1085"/>
            <p:cNvSpPr txBox="1"/>
            <p:nvPr/>
          </p:nvSpPr>
          <p:spPr>
            <a:xfrm>
              <a:off x="0" y="0"/>
              <a:ext cx="91440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RISQUES LIE AUX NUISANCES SONORES</a:t>
              </a:r>
            </a:p>
          </p:txBody>
        </p:sp>
      </p:grpSp>
      <p:grpSp>
        <p:nvGrpSpPr>
          <p:cNvPr id="1086" name="Shape 1086"/>
          <p:cNvGrpSpPr/>
          <p:nvPr/>
        </p:nvGrpSpPr>
        <p:grpSpPr>
          <a:xfrm>
            <a:off x="2219325" y="5668962"/>
            <a:ext cx="4541700" cy="1036499"/>
            <a:chOff x="2219325" y="5668962"/>
            <a:chExt cx="4541700" cy="1036499"/>
          </a:xfrm>
        </p:grpSpPr>
        <p:pic>
          <p:nvPicPr>
            <p:cNvPr id="1087" name="Shape 1087"/>
            <p:cNvPicPr preferRelativeResize="0"/>
            <p:nvPr/>
          </p:nvPicPr>
          <p:blipFill rotWithShape="1">
            <a:blip r:embed="rId7">
              <a:alphaModFix/>
            </a:blip>
            <a:srcRect/>
            <a:stretch/>
          </p:blipFill>
          <p:spPr>
            <a:xfrm>
              <a:off x="2219325" y="5668962"/>
              <a:ext cx="4541700" cy="1036499"/>
            </a:xfrm>
            <a:prstGeom prst="rect">
              <a:avLst/>
            </a:prstGeom>
            <a:noFill/>
            <a:ln>
              <a:noFill/>
            </a:ln>
          </p:spPr>
        </p:pic>
        <p:sp>
          <p:nvSpPr>
            <p:cNvPr id="1088" name="Shape 1088"/>
            <p:cNvSpPr txBox="1"/>
            <p:nvPr/>
          </p:nvSpPr>
          <p:spPr>
            <a:xfrm>
              <a:off x="2349500" y="5734050"/>
              <a:ext cx="4351200" cy="769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200" b="0" i="0" u="none">
                  <a:solidFill>
                    <a:schemeClr val="lt1"/>
                  </a:solidFill>
                  <a:latin typeface="Calibri"/>
                  <a:ea typeface="Calibri"/>
                  <a:cs typeface="Calibri"/>
                  <a:sym typeface="Calibri"/>
                </a:rPr>
                <a:t>Une atteinte de l’audition est irréversible</a:t>
              </a:r>
            </a:p>
          </p:txBody>
        </p:sp>
      </p:grpSp>
      <p:pic>
        <p:nvPicPr>
          <p:cNvPr id="1089" name="Shape 1089" descr="danger.jpg"/>
          <p:cNvPicPr preferRelativeResize="0"/>
          <p:nvPr/>
        </p:nvPicPr>
        <p:blipFill rotWithShape="1">
          <a:blip r:embed="rId8">
            <a:alphaModFix/>
          </a:blip>
          <a:srcRect/>
          <a:stretch/>
        </p:blipFill>
        <p:spPr>
          <a:xfrm>
            <a:off x="1166812" y="5557837"/>
            <a:ext cx="1079400" cy="1079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8"/>
                                        </p:tgtEl>
                                        <p:attrNameLst>
                                          <p:attrName>style.visibility</p:attrName>
                                        </p:attrNameLst>
                                      </p:cBhvr>
                                      <p:to>
                                        <p:strVal val="visible"/>
                                      </p:to>
                                    </p:set>
                                    <p:anim calcmode="lin" valueType="num">
                                      <p:cBhvr additive="base">
                                        <p:cTn id="7" dur="500"/>
                                        <p:tgtEl>
                                          <p:spTgt spid="107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81"/>
                                        </p:tgtEl>
                                        <p:attrNameLst>
                                          <p:attrName>style.visibility</p:attrName>
                                        </p:attrNameLst>
                                      </p:cBhvr>
                                      <p:to>
                                        <p:strVal val="visible"/>
                                      </p:to>
                                    </p:set>
                                    <p:anim calcmode="lin" valueType="num">
                                      <p:cBhvr additive="base">
                                        <p:cTn id="10" dur="500"/>
                                        <p:tgtEl>
                                          <p:spTgt spid="108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80"/>
                                        </p:tgtEl>
                                        <p:attrNameLst>
                                          <p:attrName>style.visibility</p:attrName>
                                        </p:attrNameLst>
                                      </p:cBhvr>
                                      <p:to>
                                        <p:strVal val="visible"/>
                                      </p:to>
                                    </p:set>
                                    <p:anim calcmode="lin" valueType="num">
                                      <p:cBhvr additive="base">
                                        <p:cTn id="15" dur="500"/>
                                        <p:tgtEl>
                                          <p:spTgt spid="1080"/>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82"/>
                                        </p:tgtEl>
                                        <p:attrNameLst>
                                          <p:attrName>style.visibility</p:attrName>
                                        </p:attrNameLst>
                                      </p:cBhvr>
                                      <p:to>
                                        <p:strVal val="visible"/>
                                      </p:to>
                                    </p:set>
                                    <p:anim calcmode="lin" valueType="num">
                                      <p:cBhvr additive="base">
                                        <p:cTn id="18" dur="500"/>
                                        <p:tgtEl>
                                          <p:spTgt spid="108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89"/>
                                        </p:tgtEl>
                                        <p:attrNameLst>
                                          <p:attrName>style.visibility</p:attrName>
                                        </p:attrNameLst>
                                      </p:cBhvr>
                                      <p:to>
                                        <p:strVal val="visible"/>
                                      </p:to>
                                    </p:set>
                                    <p:animEffect transition="in" filter="fade">
                                      <p:cBhvr>
                                        <p:cTn id="23" dur="500"/>
                                        <p:tgtEl>
                                          <p:spTgt spid="1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Shape 1094"/>
          <p:cNvSpPr txBox="1"/>
          <p:nvPr/>
        </p:nvSpPr>
        <p:spPr>
          <a:xfrm>
            <a:off x="228600" y="717550"/>
            <a:ext cx="7086600" cy="3138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Séparer la source du bruit du poste de travail</a:t>
            </a:r>
          </a:p>
          <a:p>
            <a:pPr marL="0" marR="0" lvl="0" indent="0" algn="l" rtl="0">
              <a:lnSpc>
                <a:spcPct val="100000"/>
              </a:lnSpc>
              <a:spcBef>
                <a:spcPts val="90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Encoffrer la source d’émission (moteur)</a:t>
            </a:r>
          </a:p>
          <a:p>
            <a:pPr marL="0" marR="0" lvl="0" indent="0" algn="l" rtl="0">
              <a:lnSpc>
                <a:spcPct val="100000"/>
              </a:lnSpc>
              <a:spcBef>
                <a:spcPts val="90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Limiter la propagation du bruit par traitement acoustique des parois</a:t>
            </a:r>
          </a:p>
          <a:p>
            <a:pPr marL="0" marR="0" lvl="0" indent="0" algn="l" rtl="0">
              <a:lnSpc>
                <a:spcPct val="100000"/>
              </a:lnSpc>
              <a:spcBef>
                <a:spcPts val="90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Limiter le temps d’exposition au bruit</a:t>
            </a:r>
          </a:p>
          <a:p>
            <a:pPr marL="0" marR="0" lvl="0" indent="0" algn="l" rtl="0">
              <a:lnSpc>
                <a:spcPct val="100000"/>
              </a:lnSpc>
              <a:spcBef>
                <a:spcPts val="90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Équiper le personnel de protection individuelle : casque anti-bruit, bouchons d’oreille, signaler les zones bruyantes.</a:t>
            </a:r>
          </a:p>
          <a:p>
            <a:pPr marL="0" marR="0" lvl="0" indent="0" algn="l" rtl="0">
              <a:lnSpc>
                <a:spcPct val="100000"/>
              </a:lnSpc>
              <a:spcBef>
                <a:spcPts val="90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Faire mesurer les niveaux sonores</a:t>
            </a:r>
          </a:p>
          <a:p>
            <a:pPr marL="0" marR="0" lvl="0" indent="0" algn="l" rtl="0">
              <a:lnSpc>
                <a:spcPct val="100000"/>
              </a:lnSpc>
              <a:spcBef>
                <a:spcPts val="900"/>
              </a:spcBef>
              <a:spcAft>
                <a:spcPts val="0"/>
              </a:spcAft>
              <a:buClr>
                <a:srgbClr val="006600"/>
              </a:buClr>
              <a:buSzPct val="25000"/>
              <a:buFont typeface="Arial"/>
              <a:buNone/>
            </a:pPr>
            <a:r>
              <a:rPr lang="fr-FR" sz="1800" b="1" i="0" u="none">
                <a:solidFill>
                  <a:srgbClr val="006600"/>
                </a:solidFill>
                <a:latin typeface="Arial"/>
                <a:ea typeface="Arial"/>
                <a:cs typeface="Arial"/>
                <a:sym typeface="Arial"/>
              </a:rPr>
              <a:t>Acheter la bonne protection</a:t>
            </a:r>
          </a:p>
        </p:txBody>
      </p:sp>
      <p:pic>
        <p:nvPicPr>
          <p:cNvPr id="1095" name="Shape 1095"/>
          <p:cNvPicPr preferRelativeResize="0"/>
          <p:nvPr/>
        </p:nvPicPr>
        <p:blipFill rotWithShape="1">
          <a:blip r:embed="rId3">
            <a:alphaModFix/>
          </a:blip>
          <a:srcRect/>
          <a:stretch/>
        </p:blipFill>
        <p:spPr>
          <a:xfrm>
            <a:off x="312736" y="4008437"/>
            <a:ext cx="4290900" cy="2605199"/>
          </a:xfrm>
          <a:prstGeom prst="rect">
            <a:avLst/>
          </a:prstGeom>
          <a:noFill/>
          <a:ln>
            <a:noFill/>
          </a:ln>
        </p:spPr>
      </p:pic>
      <p:pic>
        <p:nvPicPr>
          <p:cNvPr id="1096" name="Shape 1096"/>
          <p:cNvPicPr preferRelativeResize="0"/>
          <p:nvPr/>
        </p:nvPicPr>
        <p:blipFill rotWithShape="1">
          <a:blip r:embed="rId4">
            <a:alphaModFix/>
          </a:blip>
          <a:srcRect/>
          <a:stretch/>
        </p:blipFill>
        <p:spPr>
          <a:xfrm>
            <a:off x="7494586" y="884236"/>
            <a:ext cx="1332000" cy="1235100"/>
          </a:xfrm>
          <a:prstGeom prst="rect">
            <a:avLst/>
          </a:prstGeom>
          <a:noFill/>
          <a:ln>
            <a:noFill/>
          </a:ln>
        </p:spPr>
      </p:pic>
      <p:grpSp>
        <p:nvGrpSpPr>
          <p:cNvPr id="1097" name="Shape 1097"/>
          <p:cNvGrpSpPr/>
          <p:nvPr/>
        </p:nvGrpSpPr>
        <p:grpSpPr>
          <a:xfrm>
            <a:off x="-182561" y="-85725"/>
            <a:ext cx="9387000" cy="866700"/>
            <a:chOff x="-182561" y="-85725"/>
            <a:chExt cx="9387000" cy="866700"/>
          </a:xfrm>
        </p:grpSpPr>
        <p:pic>
          <p:nvPicPr>
            <p:cNvPr id="1098" name="Shape 1098"/>
            <p:cNvPicPr preferRelativeResize="0"/>
            <p:nvPr/>
          </p:nvPicPr>
          <p:blipFill rotWithShape="1">
            <a:blip r:embed="rId5">
              <a:alphaModFix/>
            </a:blip>
            <a:srcRect/>
            <a:stretch/>
          </p:blipFill>
          <p:spPr>
            <a:xfrm>
              <a:off x="-182562" y="-85725"/>
              <a:ext cx="9387000" cy="866700"/>
            </a:xfrm>
            <a:prstGeom prst="rect">
              <a:avLst/>
            </a:prstGeom>
            <a:noFill/>
            <a:ln>
              <a:noFill/>
            </a:ln>
          </p:spPr>
        </p:pic>
        <p:sp>
          <p:nvSpPr>
            <p:cNvPr id="1099" name="Shape 1099"/>
            <p:cNvSpPr txBox="1"/>
            <p:nvPr/>
          </p:nvSpPr>
          <p:spPr>
            <a:xfrm>
              <a:off x="0" y="0"/>
              <a:ext cx="91440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800" b="0" i="0" u="none">
                  <a:solidFill>
                    <a:srgbClr val="006600"/>
                  </a:solidFill>
                  <a:latin typeface="Calibri"/>
                  <a:ea typeface="Calibri"/>
                  <a:cs typeface="Calibri"/>
                  <a:sym typeface="Calibri"/>
                </a:rPr>
                <a:t>Prévenir le risque lié aux nuisances sonores</a:t>
              </a:r>
            </a:p>
          </p:txBody>
        </p:sp>
      </p:grpSp>
      <p:pic>
        <p:nvPicPr>
          <p:cNvPr id="1100" name="Shape 1100" descr="Niveaux sonores.jpg"/>
          <p:cNvPicPr preferRelativeResize="0"/>
          <p:nvPr/>
        </p:nvPicPr>
        <p:blipFill rotWithShape="1">
          <a:blip r:embed="rId6">
            <a:alphaModFix/>
          </a:blip>
          <a:srcRect/>
          <a:stretch/>
        </p:blipFill>
        <p:spPr>
          <a:xfrm>
            <a:off x="5081586" y="3365500"/>
            <a:ext cx="3824399" cy="3287700"/>
          </a:xfrm>
          <a:prstGeom prst="rect">
            <a:avLst/>
          </a:prstGeom>
          <a:noFill/>
          <a:ln>
            <a:noFill/>
          </a:ln>
        </p:spPr>
      </p:pic>
      <p:pic>
        <p:nvPicPr>
          <p:cNvPr id="1101" name="Shape 1101" descr="Port du casque antii bruit.jpg"/>
          <p:cNvPicPr preferRelativeResize="0"/>
          <p:nvPr/>
        </p:nvPicPr>
        <p:blipFill rotWithShape="1">
          <a:blip r:embed="rId7">
            <a:alphaModFix/>
          </a:blip>
          <a:srcRect/>
          <a:stretch/>
        </p:blipFill>
        <p:spPr>
          <a:xfrm>
            <a:off x="7340600" y="2303462"/>
            <a:ext cx="1425600" cy="1425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5"/>
                                        </p:tgtEl>
                                        <p:attrNameLst>
                                          <p:attrName>style.visibility</p:attrName>
                                        </p:attrNameLst>
                                      </p:cBhvr>
                                      <p:to>
                                        <p:strVal val="visible"/>
                                      </p:to>
                                    </p:set>
                                    <p:animEffect transition="in" filter="fade">
                                      <p:cBhvr>
                                        <p:cTn id="7" dur="500"/>
                                        <p:tgtEl>
                                          <p:spTgt spid="10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6"/>
                                        </p:tgtEl>
                                        <p:attrNameLst>
                                          <p:attrName>style.visibility</p:attrName>
                                        </p:attrNameLst>
                                      </p:cBhvr>
                                      <p:to>
                                        <p:strVal val="visible"/>
                                      </p:to>
                                    </p:set>
                                    <p:animEffect transition="in" filter="fade">
                                      <p:cBhvr>
                                        <p:cTn id="12" dur="500"/>
                                        <p:tgtEl>
                                          <p:spTgt spid="1096"/>
                                        </p:tgtEl>
                                      </p:cBhvr>
                                    </p:animEffect>
                                  </p:childTnLst>
                                </p:cTn>
                              </p:par>
                              <p:par>
                                <p:cTn id="13" presetID="10" presetClass="entr" presetSubtype="0" fill="hold" nodeType="withEffect">
                                  <p:stCondLst>
                                    <p:cond delay="0"/>
                                  </p:stCondLst>
                                  <p:childTnLst>
                                    <p:set>
                                      <p:cBhvr>
                                        <p:cTn id="14" dur="1" fill="hold">
                                          <p:stCondLst>
                                            <p:cond delay="0"/>
                                          </p:stCondLst>
                                        </p:cTn>
                                        <p:tgtEl>
                                          <p:spTgt spid="1101"/>
                                        </p:tgtEl>
                                        <p:attrNameLst>
                                          <p:attrName>style.visibility</p:attrName>
                                        </p:attrNameLst>
                                      </p:cBhvr>
                                      <p:to>
                                        <p:strVal val="visible"/>
                                      </p:to>
                                    </p:set>
                                    <p:animEffect transition="in" filter="fade">
                                      <p:cBhvr>
                                        <p:cTn id="15" dur="500"/>
                                        <p:tgtEl>
                                          <p:spTgt spid="110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0"/>
                                        </p:tgtEl>
                                        <p:attrNameLst>
                                          <p:attrName>style.visibility</p:attrName>
                                        </p:attrNameLst>
                                      </p:cBhvr>
                                      <p:to>
                                        <p:strVal val="visible"/>
                                      </p:to>
                                    </p:set>
                                    <p:animEffect transition="in" filter="fade">
                                      <p:cBhvr>
                                        <p:cTn id="20" dur="500"/>
                                        <p:tgtEl>
                                          <p:spTgt spid="1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Shape 1106"/>
          <p:cNvSpPr/>
          <p:nvPr/>
        </p:nvSpPr>
        <p:spPr>
          <a:xfrm>
            <a:off x="565150" y="488950"/>
            <a:ext cx="1081200" cy="1079400"/>
          </a:xfrm>
          <a:custGeom>
            <a:avLst/>
            <a:gdLst/>
            <a:ahLst/>
            <a:cxnLst/>
            <a:rect l="0" t="0" r="0" b="0"/>
            <a:pathLst>
              <a:path w="120000" h="120000" extrusionOk="0">
                <a:moveTo>
                  <a:pt x="0" y="77172"/>
                </a:moveTo>
                <a:lnTo>
                  <a:pt x="11883" y="23767"/>
                </a:lnTo>
                <a:lnTo>
                  <a:pt x="60000" y="0"/>
                </a:lnTo>
                <a:lnTo>
                  <a:pt x="108116" y="23767"/>
                </a:lnTo>
                <a:lnTo>
                  <a:pt x="120000" y="77172"/>
                </a:lnTo>
                <a:lnTo>
                  <a:pt x="86702" y="120000"/>
                </a:lnTo>
                <a:lnTo>
                  <a:pt x="33297" y="120000"/>
                </a:lnTo>
                <a:lnTo>
                  <a:pt x="0" y="77172"/>
                </a:lnTo>
                <a:close/>
              </a:path>
            </a:pathLst>
          </a:custGeom>
          <a:solidFill>
            <a:srgbClr val="CC00CC"/>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07" name="Shape 1107"/>
          <p:cNvSpPr txBox="1"/>
          <p:nvPr/>
        </p:nvSpPr>
        <p:spPr>
          <a:xfrm>
            <a:off x="566736" y="785811"/>
            <a:ext cx="1084200" cy="5237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800" b="1" i="0" u="none">
                <a:solidFill>
                  <a:schemeClr val="lt1"/>
                </a:solidFill>
                <a:latin typeface="Arial"/>
                <a:ea typeface="Arial"/>
                <a:cs typeface="Arial"/>
                <a:sym typeface="Arial"/>
              </a:rPr>
              <a:t>U.</a:t>
            </a:r>
          </a:p>
        </p:txBody>
      </p:sp>
      <p:sp>
        <p:nvSpPr>
          <p:cNvPr id="1108" name="Shape 1108"/>
          <p:cNvSpPr txBox="1"/>
          <p:nvPr/>
        </p:nvSpPr>
        <p:spPr>
          <a:xfrm>
            <a:off x="2335211" y="688975"/>
            <a:ext cx="5400600" cy="523800"/>
          </a:xfrm>
          <a:prstGeom prst="rect">
            <a:avLst/>
          </a:prstGeom>
          <a:solidFill>
            <a:srgbClr val="CC00CC"/>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800" b="1" i="0" u="none">
                <a:solidFill>
                  <a:schemeClr val="lt1"/>
                </a:solidFill>
                <a:latin typeface="Arial"/>
                <a:ea typeface="Arial"/>
                <a:cs typeface="Arial"/>
                <a:sym typeface="Arial"/>
              </a:rPr>
              <a:t>CHANTIER</a:t>
            </a:r>
          </a:p>
        </p:txBody>
      </p:sp>
      <p:sp>
        <p:nvSpPr>
          <p:cNvPr id="1109" name="Shape 1109"/>
          <p:cNvSpPr txBox="1"/>
          <p:nvPr/>
        </p:nvSpPr>
        <p:spPr>
          <a:xfrm>
            <a:off x="1447800" y="1306512"/>
            <a:ext cx="7175400" cy="460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Pratiquement tous les risques précités</a:t>
            </a:r>
          </a:p>
        </p:txBody>
      </p:sp>
      <p:sp>
        <p:nvSpPr>
          <p:cNvPr id="1110" name="Shape 1110"/>
          <p:cNvSpPr txBox="1"/>
          <p:nvPr/>
        </p:nvSpPr>
        <p:spPr>
          <a:xfrm>
            <a:off x="2335211" y="1530350"/>
            <a:ext cx="5400600" cy="831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4800" b="0" i="0" u="none">
                <a:solidFill>
                  <a:srgbClr val="215968"/>
                </a:solidFill>
                <a:latin typeface="Calibri"/>
                <a:ea typeface="Calibri"/>
                <a:cs typeface="Calibri"/>
                <a:sym typeface="Calibri"/>
              </a:rPr>
              <a:t>+</a:t>
            </a:r>
          </a:p>
        </p:txBody>
      </p:sp>
      <p:sp>
        <p:nvSpPr>
          <p:cNvPr id="1111" name="Shape 1111"/>
          <p:cNvSpPr txBox="1"/>
          <p:nvPr/>
        </p:nvSpPr>
        <p:spPr>
          <a:xfrm>
            <a:off x="1276350" y="2246312"/>
            <a:ext cx="75183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Chute de hauteur</a:t>
            </a:r>
          </a:p>
        </p:txBody>
      </p:sp>
      <p:sp>
        <p:nvSpPr>
          <p:cNvPr id="1112" name="Shape 1112"/>
          <p:cNvSpPr txBox="1"/>
          <p:nvPr/>
        </p:nvSpPr>
        <p:spPr>
          <a:xfrm>
            <a:off x="1238250" y="2774950"/>
            <a:ext cx="75183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Effondrement, chute d’objet</a:t>
            </a:r>
          </a:p>
        </p:txBody>
      </p:sp>
      <p:sp>
        <p:nvSpPr>
          <p:cNvPr id="1113" name="Shape 1113"/>
          <p:cNvSpPr txBox="1"/>
          <p:nvPr/>
        </p:nvSpPr>
        <p:spPr>
          <a:xfrm>
            <a:off x="2335211" y="3711575"/>
            <a:ext cx="5400600" cy="523800"/>
          </a:xfrm>
          <a:prstGeom prst="rect">
            <a:avLst/>
          </a:prstGeom>
          <a:solidFill>
            <a:srgbClr val="CC00CC"/>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Arial"/>
              <a:buNone/>
            </a:pPr>
            <a:r>
              <a:rPr lang="fr-FR" sz="2800" b="1" i="0" u="none">
                <a:solidFill>
                  <a:schemeClr val="lt1"/>
                </a:solidFill>
                <a:latin typeface="Arial"/>
                <a:ea typeface="Arial"/>
                <a:cs typeface="Arial"/>
                <a:sym typeface="Arial"/>
              </a:rPr>
              <a:t>Coordination de chantier</a:t>
            </a:r>
          </a:p>
        </p:txBody>
      </p:sp>
      <p:sp>
        <p:nvSpPr>
          <p:cNvPr id="1114" name="Shape 1114"/>
          <p:cNvSpPr txBox="1"/>
          <p:nvPr/>
        </p:nvSpPr>
        <p:spPr>
          <a:xfrm>
            <a:off x="196850" y="4489450"/>
            <a:ext cx="87057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Coordonateur responsable des risques liés à la co-activité</a:t>
            </a:r>
          </a:p>
        </p:txBody>
      </p:sp>
      <p:sp>
        <p:nvSpPr>
          <p:cNvPr id="1115" name="Shape 1115"/>
          <p:cNvSpPr txBox="1"/>
          <p:nvPr/>
        </p:nvSpPr>
        <p:spPr>
          <a:xfrm>
            <a:off x="260350" y="5162550"/>
            <a:ext cx="87057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15968"/>
              </a:buClr>
              <a:buSzPct val="25000"/>
              <a:buFont typeface="Calibri"/>
              <a:buNone/>
            </a:pPr>
            <a:r>
              <a:rPr lang="fr-FR" sz="2400" b="0" i="0" u="none">
                <a:solidFill>
                  <a:srgbClr val="215968"/>
                </a:solidFill>
                <a:latin typeface="Calibri"/>
                <a:ea typeface="Calibri"/>
                <a:cs typeface="Calibri"/>
                <a:sym typeface="Calibri"/>
              </a:rPr>
              <a:t>Entreprise responsable des risques liés à ses activités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0"/>
                                        </p:tgtEl>
                                        <p:attrNameLst>
                                          <p:attrName>style.visibility</p:attrName>
                                        </p:attrNameLst>
                                      </p:cBhvr>
                                      <p:to>
                                        <p:strVal val="visible"/>
                                      </p:to>
                                    </p:set>
                                    <p:animEffect transition="in" filter="fade">
                                      <p:cBhvr>
                                        <p:cTn id="7" dur="500"/>
                                        <p:tgtEl>
                                          <p:spTgt spid="1110"/>
                                        </p:tgtEl>
                                      </p:cBhvr>
                                    </p:animEffect>
                                  </p:childTnLst>
                                </p:cTn>
                              </p:par>
                              <p:par>
                                <p:cTn id="8" presetID="10" presetClass="entr" presetSubtype="0" fill="hold" nodeType="withEffect">
                                  <p:stCondLst>
                                    <p:cond delay="0"/>
                                  </p:stCondLst>
                                  <p:childTnLst>
                                    <p:set>
                                      <p:cBhvr>
                                        <p:cTn id="9" dur="1" fill="hold">
                                          <p:stCondLst>
                                            <p:cond delay="0"/>
                                          </p:stCondLst>
                                        </p:cTn>
                                        <p:tgtEl>
                                          <p:spTgt spid="1111"/>
                                        </p:tgtEl>
                                        <p:attrNameLst>
                                          <p:attrName>style.visibility</p:attrName>
                                        </p:attrNameLst>
                                      </p:cBhvr>
                                      <p:to>
                                        <p:strVal val="visible"/>
                                      </p:to>
                                    </p:set>
                                    <p:animEffect transition="in" filter="fade">
                                      <p:cBhvr>
                                        <p:cTn id="10" dur="500"/>
                                        <p:tgtEl>
                                          <p:spTgt spid="1111"/>
                                        </p:tgtEl>
                                      </p:cBhvr>
                                    </p:animEffect>
                                  </p:childTnLst>
                                </p:cTn>
                              </p:par>
                              <p:par>
                                <p:cTn id="11" presetID="10" presetClass="entr" presetSubtype="0" fill="hold" nodeType="withEffect">
                                  <p:stCondLst>
                                    <p:cond delay="0"/>
                                  </p:stCondLst>
                                  <p:childTnLst>
                                    <p:set>
                                      <p:cBhvr>
                                        <p:cTn id="12" dur="1" fill="hold">
                                          <p:stCondLst>
                                            <p:cond delay="0"/>
                                          </p:stCondLst>
                                        </p:cTn>
                                        <p:tgtEl>
                                          <p:spTgt spid="1112"/>
                                        </p:tgtEl>
                                        <p:attrNameLst>
                                          <p:attrName>style.visibility</p:attrName>
                                        </p:attrNameLst>
                                      </p:cBhvr>
                                      <p:to>
                                        <p:strVal val="visible"/>
                                      </p:to>
                                    </p:set>
                                    <p:animEffect transition="in" filter="fade">
                                      <p:cBhvr>
                                        <p:cTn id="13" dur="500"/>
                                        <p:tgtEl>
                                          <p:spTgt spid="11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14"/>
                                        </p:tgtEl>
                                        <p:attrNameLst>
                                          <p:attrName>style.visibility</p:attrName>
                                        </p:attrNameLst>
                                      </p:cBhvr>
                                      <p:to>
                                        <p:strVal val="visible"/>
                                      </p:to>
                                    </p:set>
                                    <p:animEffect transition="in" filter="fade">
                                      <p:cBhvr>
                                        <p:cTn id="18" dur="500"/>
                                        <p:tgtEl>
                                          <p:spTgt spid="1114"/>
                                        </p:tgtEl>
                                      </p:cBhvr>
                                    </p:animEffect>
                                  </p:childTnLst>
                                </p:cTn>
                              </p:par>
                              <p:par>
                                <p:cTn id="19" presetID="10" presetClass="entr" presetSubtype="0" fill="hold" nodeType="withEffect">
                                  <p:stCondLst>
                                    <p:cond delay="0"/>
                                  </p:stCondLst>
                                  <p:childTnLst>
                                    <p:set>
                                      <p:cBhvr>
                                        <p:cTn id="20" dur="1" fill="hold">
                                          <p:stCondLst>
                                            <p:cond delay="0"/>
                                          </p:stCondLst>
                                        </p:cTn>
                                        <p:tgtEl>
                                          <p:spTgt spid="1115"/>
                                        </p:tgtEl>
                                        <p:attrNameLst>
                                          <p:attrName>style.visibility</p:attrName>
                                        </p:attrNameLst>
                                      </p:cBhvr>
                                      <p:to>
                                        <p:strVal val="visible"/>
                                      </p:to>
                                    </p:set>
                                    <p:animEffect transition="in" filter="fade">
                                      <p:cBhvr>
                                        <p:cTn id="21" dur="500"/>
                                        <p:tgtEl>
                                          <p:spTgt spid="1115"/>
                                        </p:tgtEl>
                                      </p:cBhvr>
                                    </p:animEffect>
                                  </p:childTnLst>
                                </p:cTn>
                              </p:par>
                              <p:par>
                                <p:cTn id="22" presetID="10" presetClass="entr" presetSubtype="0" fill="hold" nodeType="withEffect">
                                  <p:stCondLst>
                                    <p:cond delay="0"/>
                                  </p:stCondLst>
                                  <p:childTnLst>
                                    <p:set>
                                      <p:cBhvr>
                                        <p:cTn id="23" dur="1" fill="hold">
                                          <p:stCondLst>
                                            <p:cond delay="0"/>
                                          </p:stCondLst>
                                        </p:cTn>
                                        <p:tgtEl>
                                          <p:spTgt spid="1113"/>
                                        </p:tgtEl>
                                        <p:attrNameLst>
                                          <p:attrName>style.visibility</p:attrName>
                                        </p:attrNameLst>
                                      </p:cBhvr>
                                      <p:to>
                                        <p:strVal val="visible"/>
                                      </p:to>
                                    </p:set>
                                    <p:animEffect transition="in" filter="fade">
                                      <p:cBhvr>
                                        <p:cTn id="24" dur="500"/>
                                        <p:tgtEl>
                                          <p:spTgt spid="1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Shape 1120"/>
          <p:cNvSpPr txBox="1"/>
          <p:nvPr/>
        </p:nvSpPr>
        <p:spPr>
          <a:xfrm>
            <a:off x="201612" y="665161"/>
            <a:ext cx="6856500" cy="11907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0066"/>
              </a:buClr>
              <a:buSzPct val="25000"/>
              <a:buFont typeface="Arial"/>
              <a:buNone/>
            </a:pPr>
            <a:r>
              <a:rPr lang="fr-FR" sz="1800" b="0" i="0" u="none">
                <a:solidFill>
                  <a:srgbClr val="000066"/>
                </a:solidFill>
                <a:latin typeface="Arial"/>
                <a:ea typeface="Arial"/>
                <a:cs typeface="Arial"/>
                <a:sym typeface="Arial"/>
              </a:rPr>
              <a:t>Ce sont des risques d'accident qui résultent du contact brutal d'une personne avec le sol ou avec un objet au cours de la chute. Ce sont des risques dont les conséquences peuvent  être très graves, d'autant plus grave que le dénivelé est important.</a:t>
            </a:r>
          </a:p>
        </p:txBody>
      </p:sp>
      <p:pic>
        <p:nvPicPr>
          <p:cNvPr id="1121" name="Shape 1121" descr="chute hauteur 1"/>
          <p:cNvPicPr preferRelativeResize="0"/>
          <p:nvPr/>
        </p:nvPicPr>
        <p:blipFill rotWithShape="1">
          <a:blip r:embed="rId3">
            <a:alphaModFix/>
          </a:blip>
          <a:srcRect/>
          <a:stretch/>
        </p:blipFill>
        <p:spPr>
          <a:xfrm>
            <a:off x="7251700" y="296861"/>
            <a:ext cx="1498500" cy="1539900"/>
          </a:xfrm>
          <a:prstGeom prst="rect">
            <a:avLst/>
          </a:prstGeom>
          <a:noFill/>
          <a:ln>
            <a:noFill/>
          </a:ln>
        </p:spPr>
      </p:pic>
      <p:sp>
        <p:nvSpPr>
          <p:cNvPr id="1122" name="Shape 1122"/>
          <p:cNvSpPr txBox="1"/>
          <p:nvPr/>
        </p:nvSpPr>
        <p:spPr>
          <a:xfrm>
            <a:off x="255587" y="2046287"/>
            <a:ext cx="6240600" cy="6462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0066"/>
              </a:buClr>
              <a:buSzPct val="25000"/>
              <a:buFont typeface="Arial"/>
              <a:buNone/>
            </a:pPr>
            <a:r>
              <a:rPr lang="fr-FR" sz="1800" b="1" i="1" u="none">
                <a:solidFill>
                  <a:srgbClr val="000066"/>
                </a:solidFill>
                <a:latin typeface="Arial"/>
                <a:ea typeface="Arial"/>
                <a:cs typeface="Arial"/>
                <a:sym typeface="Arial"/>
              </a:rPr>
              <a:t>Zones présentant des parties en contrebas :</a:t>
            </a:r>
            <a:r>
              <a:rPr lang="fr-FR" sz="1800" b="0" i="1" u="none">
                <a:solidFill>
                  <a:srgbClr val="000066"/>
                </a:solidFill>
                <a:latin typeface="Arial"/>
                <a:ea typeface="Arial"/>
                <a:cs typeface="Arial"/>
                <a:sym typeface="Arial"/>
              </a:rPr>
              <a:t> escalier, </a:t>
            </a:r>
            <a:br>
              <a:rPr lang="fr-FR" sz="1800" b="0" i="1" u="none">
                <a:solidFill>
                  <a:srgbClr val="000066"/>
                </a:solidFill>
                <a:latin typeface="Arial"/>
                <a:ea typeface="Arial"/>
                <a:cs typeface="Arial"/>
                <a:sym typeface="Arial"/>
              </a:rPr>
            </a:br>
            <a:r>
              <a:rPr lang="fr-FR" sz="1800" b="0" i="1" u="none">
                <a:solidFill>
                  <a:srgbClr val="000066"/>
                </a:solidFill>
                <a:latin typeface="Arial"/>
                <a:ea typeface="Arial"/>
                <a:cs typeface="Arial"/>
                <a:sym typeface="Arial"/>
              </a:rPr>
              <a:t>passerelle, quai, fosse, cuve, trémie, trappe de descente...</a:t>
            </a:r>
          </a:p>
        </p:txBody>
      </p:sp>
      <p:sp>
        <p:nvSpPr>
          <p:cNvPr id="1123" name="Shape 1123"/>
          <p:cNvSpPr txBox="1"/>
          <p:nvPr/>
        </p:nvSpPr>
        <p:spPr>
          <a:xfrm>
            <a:off x="246062" y="2803525"/>
            <a:ext cx="6500699" cy="6477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800" b="1" i="1" u="none">
                <a:solidFill>
                  <a:srgbClr val="000066"/>
                </a:solidFill>
                <a:latin typeface="Arial"/>
                <a:ea typeface="Arial"/>
                <a:cs typeface="Arial"/>
                <a:sym typeface="Arial"/>
              </a:rPr>
              <a:t>Accès à des parties hautes :</a:t>
            </a:r>
            <a:r>
              <a:rPr lang="fr-FR" sz="1800" b="0" i="1" u="none">
                <a:solidFill>
                  <a:srgbClr val="000066"/>
                </a:solidFill>
                <a:latin typeface="Arial"/>
                <a:ea typeface="Arial"/>
                <a:cs typeface="Arial"/>
                <a:sym typeface="Arial"/>
              </a:rPr>
              <a:t> Armoire, étagère, luminaires, toitures, bâche de camion, véhicule sur pont élévateur, etc.</a:t>
            </a:r>
          </a:p>
        </p:txBody>
      </p:sp>
      <p:sp>
        <p:nvSpPr>
          <p:cNvPr id="1124" name="Shape 1124"/>
          <p:cNvSpPr txBox="1"/>
          <p:nvPr/>
        </p:nvSpPr>
        <p:spPr>
          <a:xfrm>
            <a:off x="261936" y="3614737"/>
            <a:ext cx="4991100" cy="646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800" b="1" i="1" u="none">
                <a:solidFill>
                  <a:srgbClr val="000066"/>
                </a:solidFill>
                <a:latin typeface="Arial"/>
                <a:ea typeface="Arial"/>
                <a:cs typeface="Arial"/>
                <a:sym typeface="Arial"/>
              </a:rPr>
              <a:t>Utilisation de dispositifs mobiles :</a:t>
            </a:r>
            <a:r>
              <a:rPr lang="fr-FR" sz="1800" b="0" i="1" u="none">
                <a:solidFill>
                  <a:srgbClr val="000066"/>
                </a:solidFill>
                <a:latin typeface="Arial"/>
                <a:ea typeface="Arial"/>
                <a:cs typeface="Arial"/>
                <a:sym typeface="Arial"/>
              </a:rPr>
              <a:t> Echelle, escabeau, échafaudage roulant ou fixe. </a:t>
            </a:r>
          </a:p>
        </p:txBody>
      </p:sp>
      <p:sp>
        <p:nvSpPr>
          <p:cNvPr id="1125" name="Shape 1125"/>
          <p:cNvSpPr txBox="1"/>
          <p:nvPr/>
        </p:nvSpPr>
        <p:spPr>
          <a:xfrm>
            <a:off x="409575" y="4432300"/>
            <a:ext cx="2901900" cy="17541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800" b="1" i="1" u="none">
                <a:solidFill>
                  <a:srgbClr val="000066"/>
                </a:solidFill>
                <a:latin typeface="Arial"/>
                <a:ea typeface="Arial"/>
                <a:cs typeface="Arial"/>
                <a:sym typeface="Arial"/>
              </a:rPr>
              <a:t>Utilisation de moyens de fortune :</a:t>
            </a:r>
            <a:r>
              <a:rPr lang="fr-FR" sz="1800" b="0" i="1" u="none">
                <a:solidFill>
                  <a:srgbClr val="000066"/>
                </a:solidFill>
                <a:latin typeface="Arial"/>
                <a:ea typeface="Arial"/>
                <a:cs typeface="Arial"/>
                <a:sym typeface="Arial"/>
              </a:rPr>
              <a:t> Chaise, cartons, caisse, empilement d'objet divers ou de mobilier, rack de stockage, godet et fourches...</a:t>
            </a:r>
          </a:p>
        </p:txBody>
      </p:sp>
      <p:pic>
        <p:nvPicPr>
          <p:cNvPr id="1126" name="Shape 1126"/>
          <p:cNvPicPr preferRelativeResize="0"/>
          <p:nvPr/>
        </p:nvPicPr>
        <p:blipFill rotWithShape="1">
          <a:blip r:embed="rId4">
            <a:alphaModFix/>
          </a:blip>
          <a:srcRect/>
          <a:stretch/>
        </p:blipFill>
        <p:spPr>
          <a:xfrm>
            <a:off x="6784975" y="2051050"/>
            <a:ext cx="2138400" cy="2817900"/>
          </a:xfrm>
          <a:prstGeom prst="rect">
            <a:avLst/>
          </a:prstGeom>
          <a:noFill/>
          <a:ln>
            <a:noFill/>
          </a:ln>
        </p:spPr>
      </p:pic>
      <p:grpSp>
        <p:nvGrpSpPr>
          <p:cNvPr id="1127" name="Shape 1127"/>
          <p:cNvGrpSpPr/>
          <p:nvPr/>
        </p:nvGrpSpPr>
        <p:grpSpPr>
          <a:xfrm>
            <a:off x="-152400" y="-79375"/>
            <a:ext cx="6046800" cy="762000"/>
            <a:chOff x="-152400" y="-79375"/>
            <a:chExt cx="6046800" cy="762000"/>
          </a:xfrm>
        </p:grpSpPr>
        <p:pic>
          <p:nvPicPr>
            <p:cNvPr id="1128" name="Shape 1128"/>
            <p:cNvPicPr preferRelativeResize="0"/>
            <p:nvPr/>
          </p:nvPicPr>
          <p:blipFill rotWithShape="1">
            <a:blip r:embed="rId5">
              <a:alphaModFix/>
            </a:blip>
            <a:srcRect/>
            <a:stretch/>
          </p:blipFill>
          <p:spPr>
            <a:xfrm>
              <a:off x="-152400" y="-79375"/>
              <a:ext cx="6046800" cy="762000"/>
            </a:xfrm>
            <a:prstGeom prst="rect">
              <a:avLst/>
            </a:prstGeom>
            <a:noFill/>
            <a:ln>
              <a:noFill/>
            </a:ln>
          </p:spPr>
        </p:pic>
        <p:sp>
          <p:nvSpPr>
            <p:cNvPr id="1129" name="Shape 1129"/>
            <p:cNvSpPr txBox="1"/>
            <p:nvPr/>
          </p:nvSpPr>
          <p:spPr>
            <a:xfrm>
              <a:off x="0" y="0"/>
              <a:ext cx="58341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RISQUES DE CHUTE DE HAUTEUR</a:t>
              </a:r>
            </a:p>
          </p:txBody>
        </p:sp>
      </p:grpSp>
      <p:pic>
        <p:nvPicPr>
          <p:cNvPr id="1130" name="Shape 1130" descr="DSCN0065.JPG"/>
          <p:cNvPicPr preferRelativeResize="0"/>
          <p:nvPr/>
        </p:nvPicPr>
        <p:blipFill rotWithShape="1">
          <a:blip r:embed="rId6">
            <a:alphaModFix/>
          </a:blip>
          <a:srcRect/>
          <a:stretch/>
        </p:blipFill>
        <p:spPr>
          <a:xfrm>
            <a:off x="5389562" y="3641725"/>
            <a:ext cx="2004899" cy="2671800"/>
          </a:xfrm>
          <a:prstGeom prst="rect">
            <a:avLst/>
          </a:prstGeom>
          <a:noFill/>
          <a:ln>
            <a:noFill/>
          </a:ln>
        </p:spPr>
      </p:pic>
      <p:pic>
        <p:nvPicPr>
          <p:cNvPr id="1131" name="Shape 1131" descr="images.jpg"/>
          <p:cNvPicPr preferRelativeResize="0"/>
          <p:nvPr/>
        </p:nvPicPr>
        <p:blipFill rotWithShape="1">
          <a:blip r:embed="rId7">
            <a:alphaModFix/>
          </a:blip>
          <a:srcRect/>
          <a:stretch/>
        </p:blipFill>
        <p:spPr>
          <a:xfrm>
            <a:off x="3448050" y="4367212"/>
            <a:ext cx="2173200" cy="2144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2"/>
                                        </p:tgtEl>
                                        <p:attrNameLst>
                                          <p:attrName>style.visibility</p:attrName>
                                        </p:attrNameLst>
                                      </p:cBhvr>
                                      <p:to>
                                        <p:strVal val="visible"/>
                                      </p:to>
                                    </p:set>
                                    <p:animEffect transition="in" filter="fade">
                                      <p:cBhvr>
                                        <p:cTn id="7" dur="500"/>
                                        <p:tgtEl>
                                          <p:spTgt spid="1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3"/>
                                        </p:tgtEl>
                                        <p:attrNameLst>
                                          <p:attrName>style.visibility</p:attrName>
                                        </p:attrNameLst>
                                      </p:cBhvr>
                                      <p:to>
                                        <p:strVal val="visible"/>
                                      </p:to>
                                    </p:set>
                                    <p:animEffect transition="in" filter="fade">
                                      <p:cBhvr>
                                        <p:cTn id="12" dur="500"/>
                                        <p:tgtEl>
                                          <p:spTgt spid="1123"/>
                                        </p:tgtEl>
                                      </p:cBhvr>
                                    </p:animEffect>
                                  </p:childTnLst>
                                </p:cTn>
                              </p:par>
                              <p:par>
                                <p:cTn id="13" presetID="10" presetClass="entr" presetSubtype="0" fill="hold" nodeType="withEffect">
                                  <p:stCondLst>
                                    <p:cond delay="0"/>
                                  </p:stCondLst>
                                  <p:childTnLst>
                                    <p:set>
                                      <p:cBhvr>
                                        <p:cTn id="14" dur="1" fill="hold">
                                          <p:stCondLst>
                                            <p:cond delay="0"/>
                                          </p:stCondLst>
                                        </p:cTn>
                                        <p:tgtEl>
                                          <p:spTgt spid="1126"/>
                                        </p:tgtEl>
                                        <p:attrNameLst>
                                          <p:attrName>style.visibility</p:attrName>
                                        </p:attrNameLst>
                                      </p:cBhvr>
                                      <p:to>
                                        <p:strVal val="visible"/>
                                      </p:to>
                                    </p:set>
                                    <p:animEffect transition="in" filter="fade">
                                      <p:cBhvr>
                                        <p:cTn id="15" dur="500"/>
                                        <p:tgtEl>
                                          <p:spTgt spid="11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4"/>
                                        </p:tgtEl>
                                        <p:attrNameLst>
                                          <p:attrName>style.visibility</p:attrName>
                                        </p:attrNameLst>
                                      </p:cBhvr>
                                      <p:to>
                                        <p:strVal val="visible"/>
                                      </p:to>
                                    </p:set>
                                    <p:animEffect transition="in" filter="fade">
                                      <p:cBhvr>
                                        <p:cTn id="20" dur="500"/>
                                        <p:tgtEl>
                                          <p:spTgt spid="1124"/>
                                        </p:tgtEl>
                                      </p:cBhvr>
                                    </p:animEffect>
                                  </p:childTnLst>
                                </p:cTn>
                              </p:par>
                              <p:par>
                                <p:cTn id="21" presetID="10" presetClass="entr" presetSubtype="0" fill="hold" nodeType="withEffect">
                                  <p:stCondLst>
                                    <p:cond delay="0"/>
                                  </p:stCondLst>
                                  <p:childTnLst>
                                    <p:set>
                                      <p:cBhvr>
                                        <p:cTn id="22" dur="1" fill="hold">
                                          <p:stCondLst>
                                            <p:cond delay="0"/>
                                          </p:stCondLst>
                                        </p:cTn>
                                        <p:tgtEl>
                                          <p:spTgt spid="1130"/>
                                        </p:tgtEl>
                                        <p:attrNameLst>
                                          <p:attrName>style.visibility</p:attrName>
                                        </p:attrNameLst>
                                      </p:cBhvr>
                                      <p:to>
                                        <p:strVal val="visible"/>
                                      </p:to>
                                    </p:set>
                                    <p:animEffect transition="in" filter="fade">
                                      <p:cBhvr>
                                        <p:cTn id="23" dur="500"/>
                                        <p:tgtEl>
                                          <p:spTgt spid="11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25"/>
                                        </p:tgtEl>
                                        <p:attrNameLst>
                                          <p:attrName>style.visibility</p:attrName>
                                        </p:attrNameLst>
                                      </p:cBhvr>
                                      <p:to>
                                        <p:strVal val="visible"/>
                                      </p:to>
                                    </p:set>
                                    <p:animEffect transition="in" filter="fade">
                                      <p:cBhvr>
                                        <p:cTn id="28" dur="500"/>
                                        <p:tgtEl>
                                          <p:spTgt spid="1125"/>
                                        </p:tgtEl>
                                      </p:cBhvr>
                                    </p:animEffect>
                                  </p:childTnLst>
                                </p:cTn>
                              </p:par>
                              <p:par>
                                <p:cTn id="29" presetID="10" presetClass="entr" presetSubtype="0" fill="hold" nodeType="withEffect">
                                  <p:stCondLst>
                                    <p:cond delay="0"/>
                                  </p:stCondLst>
                                  <p:childTnLst>
                                    <p:set>
                                      <p:cBhvr>
                                        <p:cTn id="30" dur="1" fill="hold">
                                          <p:stCondLst>
                                            <p:cond delay="0"/>
                                          </p:stCondLst>
                                        </p:cTn>
                                        <p:tgtEl>
                                          <p:spTgt spid="1131"/>
                                        </p:tgtEl>
                                        <p:attrNameLst>
                                          <p:attrName>style.visibility</p:attrName>
                                        </p:attrNameLst>
                                      </p:cBhvr>
                                      <p:to>
                                        <p:strVal val="visible"/>
                                      </p:to>
                                    </p:set>
                                    <p:animEffect transition="in" filter="fade">
                                      <p:cBhvr>
                                        <p:cTn id="31" dur="500"/>
                                        <p:tgtEl>
                                          <p:spTgt spid="1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p:nvPr/>
        </p:nvSpPr>
        <p:spPr>
          <a:xfrm>
            <a:off x="617536" y="742950"/>
            <a:ext cx="5200500" cy="6462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Installer des systèmes de </a:t>
            </a:r>
            <a:r>
              <a:rPr lang="fr-FR" sz="1800" b="1" i="0" u="none">
                <a:solidFill>
                  <a:srgbClr val="006600"/>
                </a:solidFill>
                <a:latin typeface="Arial"/>
                <a:ea typeface="Arial"/>
                <a:cs typeface="Arial"/>
                <a:sym typeface="Arial"/>
              </a:rPr>
              <a:t>protection collective</a:t>
            </a:r>
            <a:r>
              <a:rPr lang="fr-FR" sz="1800" b="0" i="0" u="none">
                <a:solidFill>
                  <a:srgbClr val="006600"/>
                </a:solidFill>
                <a:latin typeface="Arial"/>
                <a:ea typeface="Arial"/>
                <a:cs typeface="Arial"/>
                <a:sym typeface="Arial"/>
              </a:rPr>
              <a:t> </a:t>
            </a:r>
            <a:br>
              <a:rPr lang="fr-FR" sz="1800" b="0" i="0" u="none">
                <a:solidFill>
                  <a:srgbClr val="006600"/>
                </a:solidFill>
                <a:latin typeface="Arial"/>
                <a:ea typeface="Arial"/>
                <a:cs typeface="Arial"/>
                <a:sym typeface="Arial"/>
              </a:rPr>
            </a:br>
            <a:r>
              <a:rPr lang="fr-FR" sz="1800" b="0" i="0" u="none">
                <a:solidFill>
                  <a:srgbClr val="006600"/>
                </a:solidFill>
                <a:latin typeface="Arial"/>
                <a:ea typeface="Arial"/>
                <a:cs typeface="Arial"/>
                <a:sym typeface="Arial"/>
              </a:rPr>
              <a:t>(garde-corps, filets de retenue, ligne de vie.)</a:t>
            </a:r>
          </a:p>
        </p:txBody>
      </p:sp>
      <p:sp>
        <p:nvSpPr>
          <p:cNvPr id="1137" name="Shape 1137"/>
          <p:cNvSpPr txBox="1"/>
          <p:nvPr/>
        </p:nvSpPr>
        <p:spPr>
          <a:xfrm>
            <a:off x="5016500" y="1449387"/>
            <a:ext cx="3244800" cy="12003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Mettre à disposition des équipements de </a:t>
            </a:r>
            <a:r>
              <a:rPr lang="fr-FR" sz="1800" b="1" i="0" u="none">
                <a:solidFill>
                  <a:srgbClr val="006600"/>
                </a:solidFill>
                <a:latin typeface="Arial"/>
                <a:ea typeface="Arial"/>
                <a:cs typeface="Arial"/>
                <a:sym typeface="Arial"/>
              </a:rPr>
              <a:t>protection individuelle</a:t>
            </a:r>
            <a:r>
              <a:rPr lang="fr-FR" sz="1800" b="0" i="0" u="none">
                <a:solidFill>
                  <a:srgbClr val="006600"/>
                </a:solidFill>
                <a:latin typeface="Arial"/>
                <a:ea typeface="Arial"/>
                <a:cs typeface="Arial"/>
                <a:sym typeface="Arial"/>
              </a:rPr>
              <a:t> (harnais de sécurité)</a:t>
            </a:r>
          </a:p>
        </p:txBody>
      </p:sp>
      <p:sp>
        <p:nvSpPr>
          <p:cNvPr id="1138" name="Shape 1138"/>
          <p:cNvSpPr txBox="1"/>
          <p:nvPr/>
        </p:nvSpPr>
        <p:spPr>
          <a:xfrm>
            <a:off x="536575" y="4222750"/>
            <a:ext cx="2475000" cy="1200300"/>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Mettre à disposition des </a:t>
            </a:r>
            <a:r>
              <a:rPr lang="fr-FR" sz="1800" b="1" i="0" u="none">
                <a:solidFill>
                  <a:srgbClr val="006600"/>
                </a:solidFill>
                <a:latin typeface="Arial"/>
                <a:ea typeface="Arial"/>
                <a:cs typeface="Arial"/>
                <a:sym typeface="Arial"/>
              </a:rPr>
              <a:t>moyens d’accès appropriés</a:t>
            </a:r>
            <a:r>
              <a:rPr lang="fr-FR" sz="1800" b="0" i="0" u="none">
                <a:solidFill>
                  <a:srgbClr val="006600"/>
                </a:solidFill>
                <a:latin typeface="Arial"/>
                <a:ea typeface="Arial"/>
                <a:cs typeface="Arial"/>
                <a:sym typeface="Arial"/>
              </a:rPr>
              <a:t> (échafaudage)</a:t>
            </a:r>
          </a:p>
        </p:txBody>
      </p:sp>
      <p:sp>
        <p:nvSpPr>
          <p:cNvPr id="1139" name="Shape 1139"/>
          <p:cNvSpPr txBox="1"/>
          <p:nvPr/>
        </p:nvSpPr>
        <p:spPr>
          <a:xfrm>
            <a:off x="6353175" y="4919662"/>
            <a:ext cx="2529000" cy="12003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Arial"/>
              <a:buNone/>
            </a:pPr>
            <a:r>
              <a:rPr lang="fr-FR" sz="2400" b="1" i="0" u="none">
                <a:solidFill>
                  <a:srgbClr val="FF3300"/>
                </a:solidFill>
                <a:latin typeface="Arial"/>
                <a:ea typeface="Arial"/>
                <a:cs typeface="Arial"/>
                <a:sym typeface="Arial"/>
              </a:rPr>
              <a:t>Interdire les comportements à risques</a:t>
            </a:r>
          </a:p>
        </p:txBody>
      </p:sp>
      <p:grpSp>
        <p:nvGrpSpPr>
          <p:cNvPr id="1140" name="Shape 1140"/>
          <p:cNvGrpSpPr/>
          <p:nvPr/>
        </p:nvGrpSpPr>
        <p:grpSpPr>
          <a:xfrm>
            <a:off x="-152400" y="-79375"/>
            <a:ext cx="7656600" cy="762000"/>
            <a:chOff x="-152400" y="-79375"/>
            <a:chExt cx="7656600" cy="762000"/>
          </a:xfrm>
        </p:grpSpPr>
        <p:pic>
          <p:nvPicPr>
            <p:cNvPr id="1141" name="Shape 1141"/>
            <p:cNvPicPr preferRelativeResize="0"/>
            <p:nvPr/>
          </p:nvPicPr>
          <p:blipFill rotWithShape="1">
            <a:blip r:embed="rId3">
              <a:alphaModFix/>
            </a:blip>
            <a:srcRect/>
            <a:stretch/>
          </p:blipFill>
          <p:spPr>
            <a:xfrm>
              <a:off x="-152400" y="-79375"/>
              <a:ext cx="7656600" cy="762000"/>
            </a:xfrm>
            <a:prstGeom prst="rect">
              <a:avLst/>
            </a:prstGeom>
            <a:noFill/>
            <a:ln>
              <a:noFill/>
            </a:ln>
          </p:spPr>
        </p:pic>
        <p:sp>
          <p:nvSpPr>
            <p:cNvPr id="1142" name="Shape 1142"/>
            <p:cNvSpPr txBox="1"/>
            <p:nvPr/>
          </p:nvSpPr>
          <p:spPr>
            <a:xfrm>
              <a:off x="0" y="0"/>
              <a:ext cx="74439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400" b="0" i="0" u="none">
                  <a:solidFill>
                    <a:srgbClr val="006600"/>
                  </a:solidFill>
                  <a:latin typeface="Calibri"/>
                  <a:ea typeface="Calibri"/>
                  <a:cs typeface="Calibri"/>
                  <a:sym typeface="Calibri"/>
                </a:rPr>
                <a:t>Prévenir le risque de chute de hauteur</a:t>
              </a:r>
            </a:p>
          </p:txBody>
        </p:sp>
      </p:grpSp>
      <p:pic>
        <p:nvPicPr>
          <p:cNvPr id="1143" name="Shape 1143" descr="échafaudage roulant.jpg"/>
          <p:cNvPicPr preferRelativeResize="0"/>
          <p:nvPr/>
        </p:nvPicPr>
        <p:blipFill rotWithShape="1">
          <a:blip r:embed="rId4">
            <a:alphaModFix/>
          </a:blip>
          <a:srcRect/>
          <a:stretch/>
        </p:blipFill>
        <p:spPr>
          <a:xfrm>
            <a:off x="3216275" y="3382962"/>
            <a:ext cx="2971800" cy="2970300"/>
          </a:xfrm>
          <a:prstGeom prst="rect">
            <a:avLst/>
          </a:prstGeom>
          <a:noFill/>
          <a:ln>
            <a:noFill/>
          </a:ln>
        </p:spPr>
      </p:pic>
      <p:pic>
        <p:nvPicPr>
          <p:cNvPr id="1144" name="Shape 1144" descr="garde corps chantier.jpg"/>
          <p:cNvPicPr preferRelativeResize="0"/>
          <p:nvPr/>
        </p:nvPicPr>
        <p:blipFill rotWithShape="1">
          <a:blip r:embed="rId5">
            <a:alphaModFix/>
          </a:blip>
          <a:srcRect/>
          <a:stretch/>
        </p:blipFill>
        <p:spPr>
          <a:xfrm>
            <a:off x="614361" y="1576387"/>
            <a:ext cx="1339800" cy="1659000"/>
          </a:xfrm>
          <a:prstGeom prst="rect">
            <a:avLst/>
          </a:prstGeom>
          <a:noFill/>
          <a:ln>
            <a:noFill/>
          </a:ln>
        </p:spPr>
      </p:pic>
      <p:pic>
        <p:nvPicPr>
          <p:cNvPr id="1145" name="Shape 1145" descr="harnais et filet.jpg"/>
          <p:cNvPicPr preferRelativeResize="0"/>
          <p:nvPr/>
        </p:nvPicPr>
        <p:blipFill rotWithShape="1">
          <a:blip r:embed="rId6">
            <a:alphaModFix/>
          </a:blip>
          <a:srcRect/>
          <a:stretch/>
        </p:blipFill>
        <p:spPr>
          <a:xfrm>
            <a:off x="2162175" y="1558925"/>
            <a:ext cx="1890600" cy="1673100"/>
          </a:xfrm>
          <a:prstGeom prst="rect">
            <a:avLst/>
          </a:prstGeom>
          <a:noFill/>
          <a:ln>
            <a:noFill/>
          </a:ln>
        </p:spPr>
      </p:pic>
      <p:pic>
        <p:nvPicPr>
          <p:cNvPr id="1146" name="Shape 1146" descr="harnais 2.jpg"/>
          <p:cNvPicPr preferRelativeResize="0"/>
          <p:nvPr/>
        </p:nvPicPr>
        <p:blipFill rotWithShape="1">
          <a:blip r:embed="rId7">
            <a:alphaModFix/>
          </a:blip>
          <a:srcRect/>
          <a:stretch/>
        </p:blipFill>
        <p:spPr>
          <a:xfrm>
            <a:off x="6459536" y="2593975"/>
            <a:ext cx="2069999" cy="1725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7"/>
                                        </p:tgtEl>
                                        <p:attrNameLst>
                                          <p:attrName>style.visibility</p:attrName>
                                        </p:attrNameLst>
                                      </p:cBhvr>
                                      <p:to>
                                        <p:strVal val="visible"/>
                                      </p:to>
                                    </p:set>
                                    <p:animEffect transition="in" filter="fade">
                                      <p:cBhvr>
                                        <p:cTn id="7" dur="500"/>
                                        <p:tgtEl>
                                          <p:spTgt spid="1137"/>
                                        </p:tgtEl>
                                      </p:cBhvr>
                                    </p:animEffect>
                                  </p:childTnLst>
                                </p:cTn>
                              </p:par>
                              <p:par>
                                <p:cTn id="8" presetID="10" presetClass="entr" presetSubtype="0" fill="hold" nodeType="withEffect">
                                  <p:stCondLst>
                                    <p:cond delay="0"/>
                                  </p:stCondLst>
                                  <p:childTnLst>
                                    <p:set>
                                      <p:cBhvr>
                                        <p:cTn id="9" dur="1" fill="hold">
                                          <p:stCondLst>
                                            <p:cond delay="0"/>
                                          </p:stCondLst>
                                        </p:cTn>
                                        <p:tgtEl>
                                          <p:spTgt spid="1146"/>
                                        </p:tgtEl>
                                        <p:attrNameLst>
                                          <p:attrName>style.visibility</p:attrName>
                                        </p:attrNameLst>
                                      </p:cBhvr>
                                      <p:to>
                                        <p:strVal val="visible"/>
                                      </p:to>
                                    </p:set>
                                    <p:animEffect transition="in" filter="fade">
                                      <p:cBhvr>
                                        <p:cTn id="10" dur="500"/>
                                        <p:tgtEl>
                                          <p:spTgt spid="1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animEffect transition="in" filter="fade">
                                      <p:cBhvr>
                                        <p:cTn id="15" dur="500"/>
                                        <p:tgtEl>
                                          <p:spTgt spid="1138"/>
                                        </p:tgtEl>
                                      </p:cBhvr>
                                    </p:animEffect>
                                  </p:childTnLst>
                                </p:cTn>
                              </p:par>
                              <p:par>
                                <p:cTn id="16" presetID="10" presetClass="entr" presetSubtype="0" fill="hold" nodeType="withEffect">
                                  <p:stCondLst>
                                    <p:cond delay="0"/>
                                  </p:stCondLst>
                                  <p:childTnLst>
                                    <p:set>
                                      <p:cBhvr>
                                        <p:cTn id="17" dur="1" fill="hold">
                                          <p:stCondLst>
                                            <p:cond delay="0"/>
                                          </p:stCondLst>
                                        </p:cTn>
                                        <p:tgtEl>
                                          <p:spTgt spid="1143"/>
                                        </p:tgtEl>
                                        <p:attrNameLst>
                                          <p:attrName>style.visibility</p:attrName>
                                        </p:attrNameLst>
                                      </p:cBhvr>
                                      <p:to>
                                        <p:strVal val="visible"/>
                                      </p:to>
                                    </p:set>
                                    <p:animEffect transition="in" filter="fade">
                                      <p:cBhvr>
                                        <p:cTn id="18" dur="500"/>
                                        <p:tgtEl>
                                          <p:spTgt spid="11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39"/>
                                        </p:tgtEl>
                                        <p:attrNameLst>
                                          <p:attrName>style.visibility</p:attrName>
                                        </p:attrNameLst>
                                      </p:cBhvr>
                                      <p:to>
                                        <p:strVal val="visible"/>
                                      </p:to>
                                    </p:set>
                                    <p:animEffect transition="in" filter="fade">
                                      <p:cBhvr>
                                        <p:cTn id="23" dur="500"/>
                                        <p:tgtEl>
                                          <p:spTgt spid="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Shape 1151"/>
          <p:cNvSpPr txBox="1"/>
          <p:nvPr/>
        </p:nvSpPr>
        <p:spPr>
          <a:xfrm>
            <a:off x="273050" y="700086"/>
            <a:ext cx="8642400" cy="9159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Ce sont des risques d'accidents qui résultent de la chute d'objets provenant d'un stockage ou d'un rangement en hauteur, d'un étage supérieur ou de l'effondrement de matériaux.</a:t>
            </a:r>
          </a:p>
        </p:txBody>
      </p:sp>
      <p:sp>
        <p:nvSpPr>
          <p:cNvPr id="1152" name="Shape 1152"/>
          <p:cNvSpPr txBox="1"/>
          <p:nvPr/>
        </p:nvSpPr>
        <p:spPr>
          <a:xfrm>
            <a:off x="358775" y="1697037"/>
            <a:ext cx="6580200" cy="11907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Travaux effectués dans des tranchées, des puits, des galeries : Etayement obligatoire des tranchées de profondeurs supérieures à 1,30m et de largeur équivalente ou inférieur au deux tiers de la profondeur (art 66 délibération 35CP)</a:t>
            </a:r>
          </a:p>
        </p:txBody>
      </p:sp>
      <p:pic>
        <p:nvPicPr>
          <p:cNvPr id="1153" name="Shape 1153" descr="274"/>
          <p:cNvPicPr preferRelativeResize="0"/>
          <p:nvPr/>
        </p:nvPicPr>
        <p:blipFill rotWithShape="1">
          <a:blip r:embed="rId3">
            <a:alphaModFix/>
          </a:blip>
          <a:srcRect/>
          <a:stretch/>
        </p:blipFill>
        <p:spPr>
          <a:xfrm>
            <a:off x="6880225" y="1427162"/>
            <a:ext cx="2068500" cy="2009700"/>
          </a:xfrm>
          <a:prstGeom prst="rect">
            <a:avLst/>
          </a:prstGeom>
          <a:noFill/>
          <a:ln>
            <a:noFill/>
          </a:ln>
        </p:spPr>
      </p:pic>
      <p:sp>
        <p:nvSpPr>
          <p:cNvPr id="1154" name="Shape 1154"/>
          <p:cNvSpPr txBox="1"/>
          <p:nvPr/>
        </p:nvSpPr>
        <p:spPr>
          <a:xfrm>
            <a:off x="3063875" y="3663950"/>
            <a:ext cx="5783400" cy="915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Objets empilés sur une grande hauteur : Caillebotis, échafaudages, toitures, palettes, caisses, containers, troncs d'arbre, planches ...</a:t>
            </a:r>
          </a:p>
        </p:txBody>
      </p:sp>
      <p:pic>
        <p:nvPicPr>
          <p:cNvPr id="1155" name="Shape 1155" descr="297"/>
          <p:cNvPicPr preferRelativeResize="0"/>
          <p:nvPr/>
        </p:nvPicPr>
        <p:blipFill rotWithShape="1">
          <a:blip r:embed="rId4">
            <a:alphaModFix/>
          </a:blip>
          <a:srcRect/>
          <a:stretch/>
        </p:blipFill>
        <p:spPr>
          <a:xfrm>
            <a:off x="385761" y="3244850"/>
            <a:ext cx="2476500" cy="1857300"/>
          </a:xfrm>
          <a:prstGeom prst="rect">
            <a:avLst/>
          </a:prstGeom>
          <a:noFill/>
          <a:ln>
            <a:noFill/>
          </a:ln>
        </p:spPr>
      </p:pic>
      <p:sp>
        <p:nvSpPr>
          <p:cNvPr id="1156" name="Shape 1156"/>
          <p:cNvSpPr txBox="1"/>
          <p:nvPr/>
        </p:nvSpPr>
        <p:spPr>
          <a:xfrm>
            <a:off x="485775" y="5368925"/>
            <a:ext cx="4968900" cy="12003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accent2"/>
              </a:buClr>
              <a:buSzPct val="25000"/>
              <a:buFont typeface="Arial"/>
              <a:buNone/>
            </a:pPr>
            <a:r>
              <a:rPr lang="fr-FR" sz="1800" b="0" i="0" u="none">
                <a:solidFill>
                  <a:schemeClr val="accent2"/>
                </a:solidFill>
                <a:latin typeface="Arial"/>
                <a:ea typeface="Arial"/>
                <a:cs typeface="Arial"/>
                <a:sym typeface="Arial"/>
              </a:rPr>
              <a:t>Objets, marchandise stockée en hauteur : racks de stockage, étagères, dessus d'armoire, phase de construction, élévation et transport de matériel, etc.</a:t>
            </a:r>
          </a:p>
        </p:txBody>
      </p:sp>
      <p:pic>
        <p:nvPicPr>
          <p:cNvPr id="1157" name="Shape 1157" descr="Accident chariot 1"/>
          <p:cNvPicPr preferRelativeResize="0"/>
          <p:nvPr/>
        </p:nvPicPr>
        <p:blipFill rotWithShape="1">
          <a:blip r:embed="rId5">
            <a:alphaModFix/>
          </a:blip>
          <a:srcRect/>
          <a:stretch/>
        </p:blipFill>
        <p:spPr>
          <a:xfrm>
            <a:off x="5738811" y="4689475"/>
            <a:ext cx="3212999" cy="1971600"/>
          </a:xfrm>
          <a:prstGeom prst="rect">
            <a:avLst/>
          </a:prstGeom>
          <a:noFill/>
          <a:ln>
            <a:noFill/>
          </a:ln>
        </p:spPr>
      </p:pic>
      <p:grpSp>
        <p:nvGrpSpPr>
          <p:cNvPr id="1158" name="Shape 1158"/>
          <p:cNvGrpSpPr/>
          <p:nvPr/>
        </p:nvGrpSpPr>
        <p:grpSpPr>
          <a:xfrm>
            <a:off x="-133350" y="-66675"/>
            <a:ext cx="9337800" cy="700200"/>
            <a:chOff x="-133350" y="-66675"/>
            <a:chExt cx="9337800" cy="700200"/>
          </a:xfrm>
        </p:grpSpPr>
        <p:pic>
          <p:nvPicPr>
            <p:cNvPr id="1159" name="Shape 1159"/>
            <p:cNvPicPr preferRelativeResize="0"/>
            <p:nvPr/>
          </p:nvPicPr>
          <p:blipFill rotWithShape="1">
            <a:blip r:embed="rId6">
              <a:alphaModFix/>
            </a:blip>
            <a:srcRect/>
            <a:stretch/>
          </p:blipFill>
          <p:spPr>
            <a:xfrm>
              <a:off x="-133350" y="-66675"/>
              <a:ext cx="9337800" cy="700200"/>
            </a:xfrm>
            <a:prstGeom prst="rect">
              <a:avLst/>
            </a:prstGeom>
            <a:noFill/>
            <a:ln>
              <a:noFill/>
            </a:ln>
          </p:spPr>
        </p:pic>
        <p:sp>
          <p:nvSpPr>
            <p:cNvPr id="1160" name="Shape 1160"/>
            <p:cNvSpPr txBox="1"/>
            <p:nvPr/>
          </p:nvSpPr>
          <p:spPr>
            <a:xfrm>
              <a:off x="0" y="0"/>
              <a:ext cx="9144000" cy="430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200" b="0" i="0" u="none">
                  <a:solidFill>
                    <a:schemeClr val="lt1"/>
                  </a:solidFill>
                  <a:latin typeface="Calibri"/>
                  <a:ea typeface="Calibri"/>
                  <a:cs typeface="Calibri"/>
                  <a:sym typeface="Calibri"/>
                </a:rPr>
                <a:t>RISQUES LIE AUX EFFONDREMENTS et AUX CHUTES D’OBJETS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1"/>
                                        </p:tgtEl>
                                        <p:attrNameLst>
                                          <p:attrName>style.visibility</p:attrName>
                                        </p:attrNameLst>
                                      </p:cBhvr>
                                      <p:to>
                                        <p:strVal val="visible"/>
                                      </p:to>
                                    </p:set>
                                    <p:anim calcmode="lin" valueType="num">
                                      <p:cBhvr additive="base">
                                        <p:cTn id="7" dur="500"/>
                                        <p:tgtEl>
                                          <p:spTgt spid="115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2"/>
                                        </p:tgtEl>
                                        <p:attrNameLst>
                                          <p:attrName>style.visibility</p:attrName>
                                        </p:attrNameLst>
                                      </p:cBhvr>
                                      <p:to>
                                        <p:strVal val="visible"/>
                                      </p:to>
                                    </p:set>
                                    <p:anim calcmode="lin" valueType="num">
                                      <p:cBhvr additive="base">
                                        <p:cTn id="12" dur="500"/>
                                        <p:tgtEl>
                                          <p:spTgt spid="115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53"/>
                                        </p:tgtEl>
                                        <p:attrNameLst>
                                          <p:attrName>style.visibility</p:attrName>
                                        </p:attrNameLst>
                                      </p:cBhvr>
                                      <p:to>
                                        <p:strVal val="visible"/>
                                      </p:to>
                                    </p:set>
                                    <p:anim calcmode="lin" valueType="num">
                                      <p:cBhvr additive="base">
                                        <p:cTn id="15" dur="500"/>
                                        <p:tgtEl>
                                          <p:spTgt spid="115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55"/>
                                        </p:tgtEl>
                                        <p:attrNameLst>
                                          <p:attrName>style.visibility</p:attrName>
                                        </p:attrNameLst>
                                      </p:cBhvr>
                                      <p:to>
                                        <p:strVal val="visible"/>
                                      </p:to>
                                    </p:set>
                                    <p:anim calcmode="lin" valueType="num">
                                      <p:cBhvr additive="base">
                                        <p:cTn id="20" dur="500"/>
                                        <p:tgtEl>
                                          <p:spTgt spid="1155"/>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54"/>
                                        </p:tgtEl>
                                        <p:attrNameLst>
                                          <p:attrName>style.visibility</p:attrName>
                                        </p:attrNameLst>
                                      </p:cBhvr>
                                      <p:to>
                                        <p:strVal val="visible"/>
                                      </p:to>
                                    </p:set>
                                    <p:anim calcmode="lin" valueType="num">
                                      <p:cBhvr additive="base">
                                        <p:cTn id="23" dur="500"/>
                                        <p:tgtEl>
                                          <p:spTgt spid="11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additive="base">
                                        <p:cTn id="28" dur="500"/>
                                        <p:tgtEl>
                                          <p:spTgt spid="1156"/>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57"/>
                                        </p:tgtEl>
                                        <p:attrNameLst>
                                          <p:attrName>style.visibility</p:attrName>
                                        </p:attrNameLst>
                                      </p:cBhvr>
                                      <p:to>
                                        <p:strVal val="visible"/>
                                      </p:to>
                                    </p:set>
                                    <p:anim calcmode="lin" valueType="num">
                                      <p:cBhvr additive="base">
                                        <p:cTn id="31" dur="500"/>
                                        <p:tgtEl>
                                          <p:spTgt spid="1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p:nvPr/>
        </p:nvSpPr>
        <p:spPr>
          <a:xfrm>
            <a:off x="3727450" y="3325812"/>
            <a:ext cx="1643100" cy="1357200"/>
          </a:xfrm>
          <a:prstGeom prst="ellipse">
            <a:avLst/>
          </a:prstGeom>
          <a:gradFill>
            <a:gsLst>
              <a:gs pos="0">
                <a:srgbClr val="A0A000"/>
              </a:gs>
              <a:gs pos="50000">
                <a:srgbClr val="E6E600"/>
              </a:gs>
              <a:gs pos="100000">
                <a:srgbClr val="FFFF00"/>
              </a:gs>
            </a:gsLst>
            <a:lin ang="2700006" scaled="0"/>
          </a:gradFill>
          <a:ln w="25400" cap="flat" cmpd="sng">
            <a:solidFill>
              <a:srgbClr val="FFC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6" name="Shape 266"/>
          <p:cNvSpPr txBox="1"/>
          <p:nvPr/>
        </p:nvSpPr>
        <p:spPr>
          <a:xfrm>
            <a:off x="3870325" y="3540125"/>
            <a:ext cx="1285800" cy="1016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1" i="0" u="none">
                <a:solidFill>
                  <a:srgbClr val="002060"/>
                </a:solidFill>
                <a:latin typeface="Calibri"/>
                <a:ea typeface="Calibri"/>
                <a:cs typeface="Calibri"/>
                <a:sym typeface="Calibri"/>
              </a:rPr>
              <a:t>Relations de travail</a:t>
            </a:r>
          </a:p>
          <a:p>
            <a:pPr marL="0" marR="0" lvl="0" indent="0" algn="l" rtl="0">
              <a:lnSpc>
                <a:spcPct val="100000"/>
              </a:lnSpc>
              <a:spcBef>
                <a:spcPts val="0"/>
              </a:spcBef>
              <a:spcAft>
                <a:spcPts val="0"/>
              </a:spcAft>
              <a:buClr>
                <a:srgbClr val="002060"/>
              </a:buClr>
              <a:buSzPct val="25000"/>
              <a:buFont typeface="Calibri"/>
              <a:buNone/>
            </a:pPr>
            <a:r>
              <a:rPr lang="fr-FR" sz="2000" b="1" i="0" u="none">
                <a:solidFill>
                  <a:srgbClr val="002060"/>
                </a:solidFill>
                <a:latin typeface="Calibri"/>
                <a:ea typeface="Calibri"/>
                <a:cs typeface="Calibri"/>
                <a:sym typeface="Calibri"/>
              </a:rPr>
              <a:t>RPS</a:t>
            </a:r>
          </a:p>
        </p:txBody>
      </p:sp>
      <p:sp>
        <p:nvSpPr>
          <p:cNvPr id="267" name="Shape 267"/>
          <p:cNvSpPr/>
          <p:nvPr/>
        </p:nvSpPr>
        <p:spPr>
          <a:xfrm>
            <a:off x="5942011" y="2968625"/>
            <a:ext cx="1643099" cy="1357200"/>
          </a:xfrm>
          <a:prstGeom prst="ellipse">
            <a:avLst/>
          </a:prstGeom>
          <a:gradFill>
            <a:gsLst>
              <a:gs pos="0">
                <a:srgbClr val="A0A000"/>
              </a:gs>
              <a:gs pos="50000">
                <a:srgbClr val="E6E600"/>
              </a:gs>
              <a:gs pos="100000">
                <a:srgbClr val="FFFF00"/>
              </a:gs>
            </a:gsLst>
            <a:lin ang="2700006" scaled="0"/>
          </a:gradFill>
          <a:ln w="25400" cap="flat" cmpd="sng">
            <a:solidFill>
              <a:srgbClr val="FFC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8" name="Shape 268"/>
          <p:cNvSpPr txBox="1"/>
          <p:nvPr/>
        </p:nvSpPr>
        <p:spPr>
          <a:xfrm>
            <a:off x="6084886" y="3182936"/>
            <a:ext cx="1285799" cy="10160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1" i="0" u="none">
                <a:solidFill>
                  <a:srgbClr val="002060"/>
                </a:solidFill>
                <a:latin typeface="Calibri"/>
                <a:ea typeface="Calibri"/>
                <a:cs typeface="Calibri"/>
                <a:sym typeface="Calibri"/>
              </a:rPr>
              <a:t>Dialogue social</a:t>
            </a:r>
          </a:p>
          <a:p>
            <a:pPr marL="0" marR="0" lvl="0" indent="0" algn="l" rtl="0">
              <a:lnSpc>
                <a:spcPct val="100000"/>
              </a:lnSpc>
              <a:spcBef>
                <a:spcPts val="0"/>
              </a:spcBef>
              <a:spcAft>
                <a:spcPts val="0"/>
              </a:spcAft>
              <a:buClr>
                <a:srgbClr val="002060"/>
              </a:buClr>
              <a:buSzPct val="25000"/>
              <a:buFont typeface="Calibri"/>
              <a:buNone/>
            </a:pPr>
            <a:r>
              <a:rPr lang="fr-FR" sz="2000" b="1" i="0" u="none">
                <a:solidFill>
                  <a:srgbClr val="002060"/>
                </a:solidFill>
                <a:latin typeface="Calibri"/>
                <a:ea typeface="Calibri"/>
                <a:cs typeface="Calibri"/>
                <a:sym typeface="Calibri"/>
              </a:rPr>
              <a:t>IRP</a:t>
            </a:r>
          </a:p>
        </p:txBody>
      </p:sp>
      <p:sp>
        <p:nvSpPr>
          <p:cNvPr id="269" name="Shape 269"/>
          <p:cNvSpPr/>
          <p:nvPr/>
        </p:nvSpPr>
        <p:spPr>
          <a:xfrm>
            <a:off x="7085011" y="1325562"/>
            <a:ext cx="1643100" cy="1357200"/>
          </a:xfrm>
          <a:prstGeom prst="ellipse">
            <a:avLst/>
          </a:prstGeom>
          <a:gradFill>
            <a:gsLst>
              <a:gs pos="0">
                <a:srgbClr val="A0A000"/>
              </a:gs>
              <a:gs pos="50000">
                <a:srgbClr val="E6E600"/>
              </a:gs>
              <a:gs pos="100000">
                <a:srgbClr val="FFFF00"/>
              </a:gs>
            </a:gsLst>
            <a:lin ang="2700006" scaled="0"/>
          </a:gradFill>
          <a:ln w="25400" cap="flat" cmpd="sng">
            <a:solidFill>
              <a:srgbClr val="FFC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0" name="Shape 270"/>
          <p:cNvSpPr txBox="1"/>
          <p:nvPr/>
        </p:nvSpPr>
        <p:spPr>
          <a:xfrm>
            <a:off x="7299325" y="1468437"/>
            <a:ext cx="1285800" cy="1016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1" i="0" u="none">
                <a:solidFill>
                  <a:srgbClr val="002060"/>
                </a:solidFill>
                <a:latin typeface="Calibri"/>
                <a:ea typeface="Calibri"/>
                <a:cs typeface="Calibri"/>
                <a:sym typeface="Calibri"/>
              </a:rPr>
              <a:t>Santé Sécurité Travail</a:t>
            </a:r>
          </a:p>
        </p:txBody>
      </p:sp>
      <p:sp>
        <p:nvSpPr>
          <p:cNvPr id="271" name="Shape 271"/>
          <p:cNvSpPr/>
          <p:nvPr/>
        </p:nvSpPr>
        <p:spPr>
          <a:xfrm>
            <a:off x="1584325" y="2897186"/>
            <a:ext cx="1643100" cy="1357199"/>
          </a:xfrm>
          <a:prstGeom prst="ellipse">
            <a:avLst/>
          </a:prstGeom>
          <a:gradFill>
            <a:gsLst>
              <a:gs pos="0">
                <a:srgbClr val="A0A000"/>
              </a:gs>
              <a:gs pos="50000">
                <a:srgbClr val="E6E600"/>
              </a:gs>
              <a:gs pos="100000">
                <a:srgbClr val="FFFF00"/>
              </a:gs>
            </a:gsLst>
            <a:lin ang="2700006" scaled="0"/>
          </a:gradFill>
          <a:ln w="25400" cap="flat" cmpd="sng">
            <a:solidFill>
              <a:srgbClr val="FFC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2" name="Shape 272"/>
          <p:cNvSpPr txBox="1"/>
          <p:nvPr/>
        </p:nvSpPr>
        <p:spPr>
          <a:xfrm>
            <a:off x="1593850" y="3111500"/>
            <a:ext cx="1619100" cy="1014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1" i="0" u="none">
                <a:solidFill>
                  <a:srgbClr val="002060"/>
                </a:solidFill>
                <a:latin typeface="Calibri"/>
                <a:ea typeface="Calibri"/>
                <a:cs typeface="Calibri"/>
                <a:sym typeface="Calibri"/>
              </a:rPr>
              <a:t>Organisation Qualité</a:t>
            </a:r>
          </a:p>
          <a:p>
            <a:pPr marL="0" marR="0" lvl="0" indent="0" algn="l" rtl="0">
              <a:lnSpc>
                <a:spcPct val="100000"/>
              </a:lnSpc>
              <a:spcBef>
                <a:spcPts val="0"/>
              </a:spcBef>
              <a:spcAft>
                <a:spcPts val="0"/>
              </a:spcAft>
              <a:buClr>
                <a:srgbClr val="002060"/>
              </a:buClr>
              <a:buSzPct val="25000"/>
              <a:buFont typeface="Calibri"/>
              <a:buNone/>
            </a:pPr>
            <a:r>
              <a:rPr lang="fr-FR" sz="2000" b="1" i="0" u="none">
                <a:solidFill>
                  <a:srgbClr val="002060"/>
                </a:solidFill>
                <a:latin typeface="Calibri"/>
                <a:ea typeface="Calibri"/>
                <a:cs typeface="Calibri"/>
                <a:sym typeface="Calibri"/>
              </a:rPr>
              <a:t>ISO 9001</a:t>
            </a:r>
          </a:p>
        </p:txBody>
      </p:sp>
      <p:sp>
        <p:nvSpPr>
          <p:cNvPr id="273" name="Shape 273"/>
          <p:cNvSpPr/>
          <p:nvPr/>
        </p:nvSpPr>
        <p:spPr>
          <a:xfrm>
            <a:off x="369886" y="1325562"/>
            <a:ext cx="1643100" cy="1357200"/>
          </a:xfrm>
          <a:prstGeom prst="ellipse">
            <a:avLst/>
          </a:prstGeom>
          <a:gradFill>
            <a:gsLst>
              <a:gs pos="0">
                <a:srgbClr val="A0A000"/>
              </a:gs>
              <a:gs pos="50000">
                <a:srgbClr val="E6E600"/>
              </a:gs>
              <a:gs pos="100000">
                <a:srgbClr val="FFFF00"/>
              </a:gs>
            </a:gsLst>
            <a:lin ang="2700006" scaled="0"/>
          </a:gradFill>
          <a:ln w="25400" cap="flat" cmpd="sng">
            <a:solidFill>
              <a:srgbClr val="FFC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4" name="Shape 274"/>
          <p:cNvSpPr txBox="1"/>
          <p:nvPr/>
        </p:nvSpPr>
        <p:spPr>
          <a:xfrm>
            <a:off x="512761" y="1468437"/>
            <a:ext cx="1285800" cy="1016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1" i="0" u="none">
                <a:solidFill>
                  <a:srgbClr val="002060"/>
                </a:solidFill>
                <a:latin typeface="Calibri"/>
                <a:ea typeface="Calibri"/>
                <a:cs typeface="Calibri"/>
                <a:sym typeface="Calibri"/>
              </a:rPr>
              <a:t>Impact Environnement</a:t>
            </a:r>
          </a:p>
        </p:txBody>
      </p:sp>
      <p:cxnSp>
        <p:nvCxnSpPr>
          <p:cNvPr id="275" name="Shape 275"/>
          <p:cNvCxnSpPr/>
          <p:nvPr/>
        </p:nvCxnSpPr>
        <p:spPr>
          <a:xfrm rot="-5400000" flipH="1">
            <a:off x="5426037" y="2409862"/>
            <a:ext cx="876300" cy="638100"/>
          </a:xfrm>
          <a:prstGeom prst="straightConnector1">
            <a:avLst/>
          </a:prstGeom>
          <a:noFill/>
          <a:ln w="38100" cap="flat" cmpd="sng">
            <a:solidFill>
              <a:srgbClr val="FFC000"/>
            </a:solidFill>
            <a:prstDash val="solid"/>
            <a:miter/>
            <a:headEnd type="none" w="med" len="med"/>
            <a:tailEnd type="stealth" w="lg" len="lg"/>
          </a:ln>
        </p:spPr>
      </p:cxnSp>
      <p:cxnSp>
        <p:nvCxnSpPr>
          <p:cNvPr id="276" name="Shape 276"/>
          <p:cNvCxnSpPr/>
          <p:nvPr/>
        </p:nvCxnSpPr>
        <p:spPr>
          <a:xfrm rot="5400000">
            <a:off x="4131549" y="2872625"/>
            <a:ext cx="871500" cy="34800"/>
          </a:xfrm>
          <a:prstGeom prst="straightConnector1">
            <a:avLst/>
          </a:prstGeom>
          <a:noFill/>
          <a:ln w="38100" cap="flat" cmpd="sng">
            <a:solidFill>
              <a:srgbClr val="FFC000"/>
            </a:solidFill>
            <a:prstDash val="solid"/>
            <a:miter/>
            <a:headEnd type="none" w="med" len="med"/>
            <a:tailEnd type="stealth" w="lg" len="lg"/>
          </a:ln>
        </p:spPr>
      </p:cxnSp>
      <p:cxnSp>
        <p:nvCxnSpPr>
          <p:cNvPr id="277" name="Shape 277"/>
          <p:cNvCxnSpPr/>
          <p:nvPr/>
        </p:nvCxnSpPr>
        <p:spPr>
          <a:xfrm rot="5400000">
            <a:off x="2903511" y="2374912"/>
            <a:ext cx="804900" cy="636600"/>
          </a:xfrm>
          <a:prstGeom prst="straightConnector1">
            <a:avLst/>
          </a:prstGeom>
          <a:noFill/>
          <a:ln w="38100" cap="flat" cmpd="sng">
            <a:solidFill>
              <a:srgbClr val="FFC000"/>
            </a:solidFill>
            <a:prstDash val="solid"/>
            <a:miter/>
            <a:headEnd type="none" w="med" len="med"/>
            <a:tailEnd type="stealth" w="lg" len="lg"/>
          </a:ln>
        </p:spPr>
      </p:cxnSp>
      <p:cxnSp>
        <p:nvCxnSpPr>
          <p:cNvPr id="278" name="Shape 278"/>
          <p:cNvCxnSpPr/>
          <p:nvPr/>
        </p:nvCxnSpPr>
        <p:spPr>
          <a:xfrm flipH="1">
            <a:off x="2012987" y="1860550"/>
            <a:ext cx="1214400" cy="142800"/>
          </a:xfrm>
          <a:prstGeom prst="straightConnector1">
            <a:avLst/>
          </a:prstGeom>
          <a:noFill/>
          <a:ln w="38100" cap="flat" cmpd="sng">
            <a:solidFill>
              <a:srgbClr val="FFC000"/>
            </a:solidFill>
            <a:prstDash val="solid"/>
            <a:miter/>
            <a:headEnd type="none" w="med" len="med"/>
            <a:tailEnd type="stealth" w="lg" len="lg"/>
          </a:ln>
        </p:spPr>
      </p:cxnSp>
      <p:cxnSp>
        <p:nvCxnSpPr>
          <p:cNvPr id="279" name="Shape 279"/>
          <p:cNvCxnSpPr/>
          <p:nvPr/>
        </p:nvCxnSpPr>
        <p:spPr>
          <a:xfrm>
            <a:off x="5942012" y="1860550"/>
            <a:ext cx="1142999" cy="144600"/>
          </a:xfrm>
          <a:prstGeom prst="straightConnector1">
            <a:avLst/>
          </a:prstGeom>
          <a:noFill/>
          <a:ln w="38100" cap="flat" cmpd="sng">
            <a:solidFill>
              <a:srgbClr val="FFC000"/>
            </a:solidFill>
            <a:prstDash val="solid"/>
            <a:miter/>
            <a:headEnd type="none" w="med" len="med"/>
            <a:tailEnd type="stealth" w="lg" len="lg"/>
          </a:ln>
        </p:spPr>
      </p:cxnSp>
      <p:sp>
        <p:nvSpPr>
          <p:cNvPr id="280" name="Shape 280"/>
          <p:cNvSpPr/>
          <p:nvPr/>
        </p:nvSpPr>
        <p:spPr>
          <a:xfrm>
            <a:off x="1214437" y="5995987"/>
            <a:ext cx="6348299" cy="469800"/>
          </a:xfrm>
          <a:prstGeom prst="roundRect">
            <a:avLst>
              <a:gd name="adj" fmla="val 16667"/>
            </a:avLst>
          </a:prstGeom>
          <a:gradFill>
            <a:gsLst>
              <a:gs pos="0">
                <a:srgbClr val="A0A000"/>
              </a:gs>
              <a:gs pos="50000">
                <a:srgbClr val="E6E600"/>
              </a:gs>
              <a:gs pos="100000">
                <a:srgbClr val="FFFF00"/>
              </a:gs>
            </a:gsLst>
            <a:lin ang="2700006" scaled="0"/>
          </a:gradFill>
          <a:ln>
            <a:noFill/>
          </a:ln>
          <a:effectLst>
            <a:outerShdw blurRad="63500" dist="27939" dir="5400000">
              <a:srgbClr val="000000">
                <a:alpha val="3176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2000" b="0" i="1" u="none">
                <a:solidFill>
                  <a:srgbClr val="002060"/>
                </a:solidFill>
                <a:latin typeface="Calibri"/>
                <a:ea typeface="Calibri"/>
                <a:cs typeface="Calibri"/>
                <a:sym typeface="Calibri"/>
              </a:rPr>
              <a:t>Aide et accompagnement</a:t>
            </a:r>
          </a:p>
        </p:txBody>
      </p:sp>
      <p:cxnSp>
        <p:nvCxnSpPr>
          <p:cNvPr id="281" name="Shape 281"/>
          <p:cNvCxnSpPr/>
          <p:nvPr/>
        </p:nvCxnSpPr>
        <p:spPr>
          <a:xfrm rot="-5400000">
            <a:off x="39662" y="3727375"/>
            <a:ext cx="2197200" cy="108000"/>
          </a:xfrm>
          <a:prstGeom prst="straightConnector1">
            <a:avLst/>
          </a:prstGeom>
          <a:noFill/>
          <a:ln w="38100" cap="flat" cmpd="sng">
            <a:solidFill>
              <a:srgbClr val="FFC000"/>
            </a:solidFill>
            <a:prstDash val="solid"/>
            <a:miter/>
            <a:headEnd type="none" w="med" len="med"/>
            <a:tailEnd type="stealth" w="lg" len="lg"/>
          </a:ln>
        </p:spPr>
      </p:cxnSp>
      <p:sp>
        <p:nvSpPr>
          <p:cNvPr id="282" name="Shape 282"/>
          <p:cNvSpPr txBox="1"/>
          <p:nvPr/>
        </p:nvSpPr>
        <p:spPr>
          <a:xfrm>
            <a:off x="655636" y="4879975"/>
            <a:ext cx="857400" cy="924000"/>
          </a:xfrm>
          <a:prstGeom prst="rect">
            <a:avLst/>
          </a:prstGeom>
          <a:gradFill>
            <a:gsLst>
              <a:gs pos="0">
                <a:srgbClr val="979774"/>
              </a:gs>
              <a:gs pos="50000">
                <a:srgbClr val="DADAA8"/>
              </a:gs>
              <a:gs pos="100000">
                <a:srgbClr val="FFFFC8"/>
              </a:gs>
            </a:gsLst>
            <a:lin ang="2700006" scaled="0"/>
          </a:gradFill>
          <a:ln w="12700" cap="flat" cmpd="sng">
            <a:solidFill>
              <a:srgbClr val="FFC000"/>
            </a:solidFill>
            <a:prstDash val="solid"/>
            <a:miter/>
            <a:headEnd type="none" w="med" len="med"/>
            <a:tailEnd type="none" w="med" len="med"/>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CMA</a:t>
            </a:r>
          </a:p>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CCI</a:t>
            </a:r>
          </a:p>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CA</a:t>
            </a:r>
          </a:p>
        </p:txBody>
      </p:sp>
      <p:cxnSp>
        <p:nvCxnSpPr>
          <p:cNvPr id="283" name="Shape 283"/>
          <p:cNvCxnSpPr/>
          <p:nvPr/>
        </p:nvCxnSpPr>
        <p:spPr>
          <a:xfrm rot="5400000" flipH="1">
            <a:off x="2074861" y="4586286"/>
            <a:ext cx="903300" cy="239700"/>
          </a:xfrm>
          <a:prstGeom prst="straightConnector1">
            <a:avLst/>
          </a:prstGeom>
          <a:noFill/>
          <a:ln w="38100" cap="flat" cmpd="sng">
            <a:solidFill>
              <a:srgbClr val="FFC000"/>
            </a:solidFill>
            <a:prstDash val="solid"/>
            <a:miter/>
            <a:headEnd type="none" w="med" len="med"/>
            <a:tailEnd type="stealth" w="lg" len="lg"/>
          </a:ln>
        </p:spPr>
      </p:cxnSp>
      <p:sp>
        <p:nvSpPr>
          <p:cNvPr id="284" name="Shape 284"/>
          <p:cNvSpPr txBox="1"/>
          <p:nvPr/>
        </p:nvSpPr>
        <p:spPr>
          <a:xfrm>
            <a:off x="1966912" y="5157787"/>
            <a:ext cx="1357199" cy="646200"/>
          </a:xfrm>
          <a:prstGeom prst="rect">
            <a:avLst/>
          </a:prstGeom>
          <a:gradFill>
            <a:gsLst>
              <a:gs pos="0">
                <a:srgbClr val="979774"/>
              </a:gs>
              <a:gs pos="50000">
                <a:srgbClr val="DADAA8"/>
              </a:gs>
              <a:gs pos="100000">
                <a:srgbClr val="FFFFC8"/>
              </a:gs>
            </a:gsLst>
            <a:lin ang="2700006" scaled="0"/>
          </a:gradFill>
          <a:ln w="12700" cap="flat" cmpd="sng">
            <a:solidFill>
              <a:srgbClr val="FFC000"/>
            </a:solidFill>
            <a:prstDash val="solid"/>
            <a:miter/>
            <a:headEnd type="none" w="med" len="med"/>
            <a:tailEnd type="none" w="med" len="med"/>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Consultants</a:t>
            </a:r>
          </a:p>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extérieurs</a:t>
            </a:r>
          </a:p>
        </p:txBody>
      </p:sp>
      <p:sp>
        <p:nvSpPr>
          <p:cNvPr id="285" name="Shape 285"/>
          <p:cNvSpPr txBox="1"/>
          <p:nvPr/>
        </p:nvSpPr>
        <p:spPr>
          <a:xfrm>
            <a:off x="3870325" y="5157787"/>
            <a:ext cx="1357200" cy="646200"/>
          </a:xfrm>
          <a:prstGeom prst="rect">
            <a:avLst/>
          </a:prstGeom>
          <a:gradFill>
            <a:gsLst>
              <a:gs pos="0">
                <a:srgbClr val="979774"/>
              </a:gs>
              <a:gs pos="50000">
                <a:srgbClr val="DADAA8"/>
              </a:gs>
              <a:gs pos="100000">
                <a:srgbClr val="FFFFC8"/>
              </a:gs>
            </a:gsLst>
            <a:lin ang="2700006" scaled="0"/>
          </a:gradFill>
          <a:ln w="12700" cap="flat" cmpd="sng">
            <a:solidFill>
              <a:srgbClr val="FFC000"/>
            </a:solidFill>
            <a:prstDash val="solid"/>
            <a:miter/>
            <a:headEnd type="none" w="med" len="med"/>
            <a:tailEnd type="none" w="med" len="med"/>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Réseau</a:t>
            </a:r>
          </a:p>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RPS (DTE)</a:t>
            </a:r>
          </a:p>
        </p:txBody>
      </p:sp>
      <p:cxnSp>
        <p:nvCxnSpPr>
          <p:cNvPr id="286" name="Shape 286"/>
          <p:cNvCxnSpPr/>
          <p:nvPr/>
        </p:nvCxnSpPr>
        <p:spPr>
          <a:xfrm rot="-5400000">
            <a:off x="4311637" y="4921324"/>
            <a:ext cx="474600" cy="1500"/>
          </a:xfrm>
          <a:prstGeom prst="straightConnector1">
            <a:avLst/>
          </a:prstGeom>
          <a:noFill/>
          <a:ln w="38100" cap="flat" cmpd="sng">
            <a:solidFill>
              <a:srgbClr val="FFC000"/>
            </a:solidFill>
            <a:prstDash val="solid"/>
            <a:miter/>
            <a:headEnd type="none" w="med" len="med"/>
            <a:tailEnd type="stealth" w="lg" len="lg"/>
          </a:ln>
        </p:spPr>
      </p:cxnSp>
      <p:sp>
        <p:nvSpPr>
          <p:cNvPr id="287" name="Shape 287"/>
          <p:cNvSpPr txBox="1"/>
          <p:nvPr/>
        </p:nvSpPr>
        <p:spPr>
          <a:xfrm>
            <a:off x="5610225" y="4879975"/>
            <a:ext cx="1428900" cy="924000"/>
          </a:xfrm>
          <a:prstGeom prst="rect">
            <a:avLst/>
          </a:prstGeom>
          <a:gradFill>
            <a:gsLst>
              <a:gs pos="0">
                <a:srgbClr val="979774"/>
              </a:gs>
              <a:gs pos="50000">
                <a:srgbClr val="DADAA8"/>
              </a:gs>
              <a:gs pos="100000">
                <a:srgbClr val="FFFFC8"/>
              </a:gs>
            </a:gsLst>
            <a:lin ang="2700006" scaled="0"/>
          </a:gradFill>
          <a:ln w="12700" cap="flat" cmpd="sng">
            <a:solidFill>
              <a:srgbClr val="FFC000"/>
            </a:solidFill>
            <a:prstDash val="solid"/>
            <a:miter/>
            <a:headEnd type="none" w="med" len="med"/>
            <a:tailEnd type="none" w="med" len="med"/>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Institut</a:t>
            </a:r>
          </a:p>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Supérieur</a:t>
            </a:r>
          </a:p>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du travail</a:t>
            </a:r>
          </a:p>
        </p:txBody>
      </p:sp>
      <p:cxnSp>
        <p:nvCxnSpPr>
          <p:cNvPr id="288" name="Shape 288"/>
          <p:cNvCxnSpPr/>
          <p:nvPr/>
        </p:nvCxnSpPr>
        <p:spPr>
          <a:xfrm rot="-5400000">
            <a:off x="6267450" y="4383024"/>
            <a:ext cx="554100" cy="439800"/>
          </a:xfrm>
          <a:prstGeom prst="straightConnector1">
            <a:avLst/>
          </a:prstGeom>
          <a:noFill/>
          <a:ln w="38100" cap="flat" cmpd="sng">
            <a:solidFill>
              <a:srgbClr val="FFC000"/>
            </a:solidFill>
            <a:prstDash val="solid"/>
            <a:miter/>
            <a:headEnd type="none" w="med" len="med"/>
            <a:tailEnd type="stealth" w="lg" len="lg"/>
          </a:ln>
        </p:spPr>
      </p:cxnSp>
      <p:sp>
        <p:nvSpPr>
          <p:cNvPr id="289" name="Shape 289"/>
          <p:cNvSpPr txBox="1"/>
          <p:nvPr/>
        </p:nvSpPr>
        <p:spPr>
          <a:xfrm>
            <a:off x="7454900" y="4881562"/>
            <a:ext cx="1357200" cy="922200"/>
          </a:xfrm>
          <a:prstGeom prst="rect">
            <a:avLst/>
          </a:prstGeom>
          <a:gradFill>
            <a:gsLst>
              <a:gs pos="0">
                <a:srgbClr val="979774"/>
              </a:gs>
              <a:gs pos="50000">
                <a:srgbClr val="DADAA8"/>
              </a:gs>
              <a:gs pos="100000">
                <a:srgbClr val="FFFFC8"/>
              </a:gs>
            </a:gsLst>
            <a:lin ang="2700006" scaled="0"/>
          </a:gradFill>
          <a:ln w="12700" cap="flat" cmpd="sng">
            <a:solidFill>
              <a:srgbClr val="FFC000"/>
            </a:solidFill>
            <a:prstDash val="solid"/>
            <a:miter/>
            <a:headEnd type="none" w="med" len="med"/>
            <a:tailEnd type="none" w="med" len="med"/>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800" b="1" i="0" u="none">
                <a:solidFill>
                  <a:srgbClr val="002060"/>
                </a:solidFill>
                <a:latin typeface="Calibri"/>
                <a:ea typeface="Calibri"/>
                <a:cs typeface="Calibri"/>
                <a:sym typeface="Calibri"/>
              </a:rPr>
              <a:t>DTE, Cafat, CMA, SMIT, CA, etc.</a:t>
            </a:r>
          </a:p>
        </p:txBody>
      </p:sp>
      <p:cxnSp>
        <p:nvCxnSpPr>
          <p:cNvPr id="290" name="Shape 290"/>
          <p:cNvCxnSpPr/>
          <p:nvPr/>
        </p:nvCxnSpPr>
        <p:spPr>
          <a:xfrm rot="5400000" flipH="1">
            <a:off x="6921449" y="3668661"/>
            <a:ext cx="2198700" cy="227100"/>
          </a:xfrm>
          <a:prstGeom prst="straightConnector1">
            <a:avLst/>
          </a:prstGeom>
          <a:noFill/>
          <a:ln w="38100" cap="flat" cmpd="sng">
            <a:solidFill>
              <a:srgbClr val="FFC000"/>
            </a:solidFill>
            <a:prstDash val="solid"/>
            <a:miter/>
            <a:headEnd type="none" w="med" len="med"/>
            <a:tailEnd type="stealth" w="lg" len="lg"/>
          </a:ln>
        </p:spPr>
      </p:cxnSp>
      <p:grpSp>
        <p:nvGrpSpPr>
          <p:cNvPr id="291" name="Shape 291"/>
          <p:cNvGrpSpPr/>
          <p:nvPr/>
        </p:nvGrpSpPr>
        <p:grpSpPr>
          <a:xfrm>
            <a:off x="3194050" y="1262062"/>
            <a:ext cx="2755800" cy="1249499"/>
            <a:chOff x="3194050" y="1262062"/>
            <a:chExt cx="2755800" cy="1249499"/>
          </a:xfrm>
        </p:grpSpPr>
        <p:pic>
          <p:nvPicPr>
            <p:cNvPr id="292" name="Shape 292"/>
            <p:cNvPicPr preferRelativeResize="0"/>
            <p:nvPr/>
          </p:nvPicPr>
          <p:blipFill rotWithShape="1">
            <a:blip r:embed="rId3">
              <a:alphaModFix/>
            </a:blip>
            <a:srcRect/>
            <a:stretch/>
          </p:blipFill>
          <p:spPr>
            <a:xfrm>
              <a:off x="3194050" y="1262062"/>
              <a:ext cx="2755800" cy="1249500"/>
            </a:xfrm>
            <a:prstGeom prst="rect">
              <a:avLst/>
            </a:prstGeom>
            <a:noFill/>
            <a:ln>
              <a:noFill/>
            </a:ln>
          </p:spPr>
        </p:pic>
        <p:sp>
          <p:nvSpPr>
            <p:cNvPr id="293" name="Shape 293"/>
            <p:cNvSpPr txBox="1"/>
            <p:nvPr/>
          </p:nvSpPr>
          <p:spPr>
            <a:xfrm>
              <a:off x="3611562" y="1458912"/>
              <a:ext cx="1920900" cy="8589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94" name="Shape 294"/>
          <p:cNvSpPr txBox="1"/>
          <p:nvPr/>
        </p:nvSpPr>
        <p:spPr>
          <a:xfrm>
            <a:off x="3422650" y="1638300"/>
            <a:ext cx="22986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800" b="1" i="0" u="none">
                <a:solidFill>
                  <a:srgbClr val="002060"/>
                </a:solidFill>
                <a:latin typeface="Calibri"/>
                <a:ea typeface="Calibri"/>
                <a:cs typeface="Calibri"/>
                <a:sym typeface="Calibri"/>
              </a:rPr>
              <a:t>ENTREPRISE</a:t>
            </a:r>
          </a:p>
        </p:txBody>
      </p:sp>
      <p:grpSp>
        <p:nvGrpSpPr>
          <p:cNvPr id="295" name="Shape 295"/>
          <p:cNvGrpSpPr/>
          <p:nvPr/>
        </p:nvGrpSpPr>
        <p:grpSpPr>
          <a:xfrm>
            <a:off x="1609725" y="171450"/>
            <a:ext cx="5877000" cy="669900"/>
            <a:chOff x="1609725" y="171450"/>
            <a:chExt cx="5877000" cy="669900"/>
          </a:xfrm>
        </p:grpSpPr>
        <p:pic>
          <p:nvPicPr>
            <p:cNvPr id="296" name="Shape 296"/>
            <p:cNvPicPr preferRelativeResize="0"/>
            <p:nvPr/>
          </p:nvPicPr>
          <p:blipFill rotWithShape="1">
            <a:blip r:embed="rId4">
              <a:alphaModFix/>
            </a:blip>
            <a:srcRect/>
            <a:stretch/>
          </p:blipFill>
          <p:spPr>
            <a:xfrm>
              <a:off x="1609725" y="171450"/>
              <a:ext cx="5877000" cy="669900"/>
            </a:xfrm>
            <a:prstGeom prst="rect">
              <a:avLst/>
            </a:prstGeom>
            <a:noFill/>
            <a:ln>
              <a:noFill/>
            </a:ln>
          </p:spPr>
        </p:pic>
        <p:sp>
          <p:nvSpPr>
            <p:cNvPr id="297" name="Shape 297"/>
            <p:cNvSpPr txBox="1"/>
            <p:nvPr/>
          </p:nvSpPr>
          <p:spPr>
            <a:xfrm>
              <a:off x="1698625" y="236537"/>
              <a:ext cx="5707200" cy="493800"/>
            </a:xfrm>
            <a:prstGeom prst="rect">
              <a:avLst/>
            </a:prstGeom>
            <a:noFill/>
            <a:ln>
              <a:noFill/>
            </a:ln>
          </p:spPr>
          <p:txBody>
            <a:bodyPr lIns="91425" tIns="54000" rIns="91425" bIns="54000" anchor="ctr" anchorCtr="0">
              <a:noAutofit/>
            </a:bodyPr>
            <a:lstStyle/>
            <a:p>
              <a:pPr marL="0" marR="0" lvl="0" indent="0" algn="l" rtl="0">
                <a:lnSpc>
                  <a:spcPct val="100000"/>
                </a:lnSpc>
                <a:spcBef>
                  <a:spcPts val="0"/>
                </a:spcBef>
                <a:spcAft>
                  <a:spcPts val="0"/>
                </a:spcAft>
                <a:buClr>
                  <a:srgbClr val="002060"/>
                </a:buClr>
                <a:buSzPct val="25000"/>
                <a:buFont typeface="Arial"/>
                <a:buNone/>
              </a:pPr>
              <a:r>
                <a:rPr lang="fr-FR" sz="2000" b="1" i="0" u="none">
                  <a:solidFill>
                    <a:srgbClr val="002060"/>
                  </a:solidFill>
                  <a:latin typeface="Arial"/>
                  <a:ea typeface="Arial"/>
                  <a:cs typeface="Arial"/>
                  <a:sym typeface="Arial"/>
                </a:rPr>
                <a:t>ENTREPRISE DEVELOPPEMENT DURABLE</a:t>
              </a:r>
            </a:p>
          </p:txBody>
        </p:sp>
      </p:grpSp>
      <p:pic>
        <p:nvPicPr>
          <p:cNvPr id="298" name="Shape 298" descr="evrp 1.jpg"/>
          <p:cNvPicPr preferRelativeResize="0"/>
          <p:nvPr/>
        </p:nvPicPr>
        <p:blipFill rotWithShape="1">
          <a:blip r:embed="rId5">
            <a:alphaModFix/>
          </a:blip>
          <a:srcRect/>
          <a:stretch/>
        </p:blipFill>
        <p:spPr>
          <a:xfrm>
            <a:off x="7721600" y="2697162"/>
            <a:ext cx="1228800" cy="868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par>
                                <p:cTn id="8" presetID="10" presetClass="entr" presetSubtype="0" fill="hold" nodeType="withEffect">
                                  <p:stCondLst>
                                    <p:cond delay="0"/>
                                  </p:stCondLst>
                                  <p:childTnLst>
                                    <p:set>
                                      <p:cBhvr>
                                        <p:cTn id="9" dur="1" fill="hold">
                                          <p:stCondLst>
                                            <p:cond delay="0"/>
                                          </p:stCondLst>
                                        </p:cTn>
                                        <p:tgtEl>
                                          <p:spTgt spid="270"/>
                                        </p:tgtEl>
                                        <p:attrNameLst>
                                          <p:attrName>style.visibility</p:attrName>
                                        </p:attrNameLst>
                                      </p:cBhvr>
                                      <p:to>
                                        <p:strVal val="visible"/>
                                      </p:to>
                                    </p:set>
                                    <p:animEffect transition="in" filter="fade">
                                      <p:cBhvr>
                                        <p:cTn id="10" dur="500"/>
                                        <p:tgtEl>
                                          <p:spTgt spid="270"/>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500"/>
                                        <p:tgtEl>
                                          <p:spTgt spid="2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7"/>
                                        </p:tgtEl>
                                        <p:attrNameLst>
                                          <p:attrName>style.visibility</p:attrName>
                                        </p:attrNameLst>
                                      </p:cBhvr>
                                      <p:to>
                                        <p:strVal val="visible"/>
                                      </p:to>
                                    </p:set>
                                    <p:animEffect transition="in" filter="fade">
                                      <p:cBhvr>
                                        <p:cTn id="18" dur="500"/>
                                        <p:tgtEl>
                                          <p:spTgt spid="267"/>
                                        </p:tgtEl>
                                      </p:cBhvr>
                                    </p:animEffect>
                                  </p:childTnLst>
                                </p:cTn>
                              </p:par>
                              <p:par>
                                <p:cTn id="19" presetID="10" presetClass="entr" presetSubtype="0" fill="hold" nodeType="withEffect">
                                  <p:stCondLst>
                                    <p:cond delay="0"/>
                                  </p:stCondLst>
                                  <p:childTnLst>
                                    <p:set>
                                      <p:cBhvr>
                                        <p:cTn id="20" dur="1" fill="hold">
                                          <p:stCondLst>
                                            <p:cond delay="0"/>
                                          </p:stCondLst>
                                        </p:cTn>
                                        <p:tgtEl>
                                          <p:spTgt spid="268"/>
                                        </p:tgtEl>
                                        <p:attrNameLst>
                                          <p:attrName>style.visibility</p:attrName>
                                        </p:attrNameLst>
                                      </p:cBhvr>
                                      <p:to>
                                        <p:strVal val="visible"/>
                                      </p:to>
                                    </p:set>
                                    <p:animEffect transition="in" filter="fade">
                                      <p:cBhvr>
                                        <p:cTn id="21" dur="500"/>
                                        <p:tgtEl>
                                          <p:spTgt spid="268"/>
                                        </p:tgtEl>
                                      </p:cBhvr>
                                    </p:animEffect>
                                  </p:childTnLst>
                                </p:cTn>
                              </p:par>
                              <p:par>
                                <p:cTn id="22" presetID="10" presetClass="entr" presetSubtype="0" fill="hold" nodeType="withEffect">
                                  <p:stCondLst>
                                    <p:cond delay="0"/>
                                  </p:stCondLst>
                                  <p:childTnLst>
                                    <p:set>
                                      <p:cBhvr>
                                        <p:cTn id="23" dur="1" fill="hold">
                                          <p:stCondLst>
                                            <p:cond delay="0"/>
                                          </p:stCondLst>
                                        </p:cTn>
                                        <p:tgtEl>
                                          <p:spTgt spid="275"/>
                                        </p:tgtEl>
                                        <p:attrNameLst>
                                          <p:attrName>style.visibility</p:attrName>
                                        </p:attrNameLst>
                                      </p:cBhvr>
                                      <p:to>
                                        <p:strVal val="visible"/>
                                      </p:to>
                                    </p:set>
                                    <p:animEffect transition="in" filter="fade">
                                      <p:cBhvr>
                                        <p:cTn id="24" dur="500"/>
                                        <p:tgtEl>
                                          <p:spTgt spid="27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5"/>
                                        </p:tgtEl>
                                        <p:attrNameLst>
                                          <p:attrName>style.visibility</p:attrName>
                                        </p:attrNameLst>
                                      </p:cBhvr>
                                      <p:to>
                                        <p:strVal val="visible"/>
                                      </p:to>
                                    </p:set>
                                    <p:animEffect transition="in" filter="fade">
                                      <p:cBhvr>
                                        <p:cTn id="29" dur="500"/>
                                        <p:tgtEl>
                                          <p:spTgt spid="265"/>
                                        </p:tgtEl>
                                      </p:cBhvr>
                                    </p:animEffect>
                                  </p:childTnLst>
                                </p:cTn>
                              </p:par>
                              <p:par>
                                <p:cTn id="30" presetID="10" presetClass="entr" presetSubtype="0" fill="hold" nodeType="withEffect">
                                  <p:stCondLst>
                                    <p:cond delay="0"/>
                                  </p:stCondLst>
                                  <p:childTnLst>
                                    <p:set>
                                      <p:cBhvr>
                                        <p:cTn id="31" dur="1" fill="hold">
                                          <p:stCondLst>
                                            <p:cond delay="0"/>
                                          </p:stCondLst>
                                        </p:cTn>
                                        <p:tgtEl>
                                          <p:spTgt spid="266"/>
                                        </p:tgtEl>
                                        <p:attrNameLst>
                                          <p:attrName>style.visibility</p:attrName>
                                        </p:attrNameLst>
                                      </p:cBhvr>
                                      <p:to>
                                        <p:strVal val="visible"/>
                                      </p:to>
                                    </p:set>
                                    <p:animEffect transition="in" filter="fade">
                                      <p:cBhvr>
                                        <p:cTn id="32" dur="500"/>
                                        <p:tgtEl>
                                          <p:spTgt spid="266"/>
                                        </p:tgtEl>
                                      </p:cBhvr>
                                    </p:animEffect>
                                  </p:childTnLst>
                                </p:cTn>
                              </p:par>
                              <p:par>
                                <p:cTn id="33" presetID="10" presetClass="entr" presetSubtype="0" fill="hold" nodeType="withEffect">
                                  <p:stCondLst>
                                    <p:cond delay="0"/>
                                  </p:stCondLst>
                                  <p:childTnLst>
                                    <p:set>
                                      <p:cBhvr>
                                        <p:cTn id="34" dur="1" fill="hold">
                                          <p:stCondLst>
                                            <p:cond delay="0"/>
                                          </p:stCondLst>
                                        </p:cTn>
                                        <p:tgtEl>
                                          <p:spTgt spid="276"/>
                                        </p:tgtEl>
                                        <p:attrNameLst>
                                          <p:attrName>style.visibility</p:attrName>
                                        </p:attrNameLst>
                                      </p:cBhvr>
                                      <p:to>
                                        <p:strVal val="visible"/>
                                      </p:to>
                                    </p:set>
                                    <p:animEffect transition="in" filter="fade">
                                      <p:cBhvr>
                                        <p:cTn id="35" dur="500"/>
                                        <p:tgtEl>
                                          <p:spTgt spid="27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1"/>
                                        </p:tgtEl>
                                        <p:attrNameLst>
                                          <p:attrName>style.visibility</p:attrName>
                                        </p:attrNameLst>
                                      </p:cBhvr>
                                      <p:to>
                                        <p:strVal val="visible"/>
                                      </p:to>
                                    </p:set>
                                    <p:animEffect transition="in" filter="fade">
                                      <p:cBhvr>
                                        <p:cTn id="40" dur="500"/>
                                        <p:tgtEl>
                                          <p:spTgt spid="271"/>
                                        </p:tgtEl>
                                      </p:cBhvr>
                                    </p:animEffect>
                                  </p:childTnLst>
                                </p:cTn>
                              </p:par>
                              <p:par>
                                <p:cTn id="41" presetID="10" presetClass="entr" presetSubtype="0" fill="hold" nodeType="withEffect">
                                  <p:stCondLst>
                                    <p:cond delay="0"/>
                                  </p:stCondLst>
                                  <p:childTnLst>
                                    <p:set>
                                      <p:cBhvr>
                                        <p:cTn id="42" dur="1" fill="hold">
                                          <p:stCondLst>
                                            <p:cond delay="0"/>
                                          </p:stCondLst>
                                        </p:cTn>
                                        <p:tgtEl>
                                          <p:spTgt spid="272"/>
                                        </p:tgtEl>
                                        <p:attrNameLst>
                                          <p:attrName>style.visibility</p:attrName>
                                        </p:attrNameLst>
                                      </p:cBhvr>
                                      <p:to>
                                        <p:strVal val="visible"/>
                                      </p:to>
                                    </p:set>
                                    <p:animEffect transition="in" filter="fade">
                                      <p:cBhvr>
                                        <p:cTn id="43" dur="500"/>
                                        <p:tgtEl>
                                          <p:spTgt spid="272"/>
                                        </p:tgtEl>
                                      </p:cBhvr>
                                    </p:animEffect>
                                  </p:childTnLst>
                                </p:cTn>
                              </p:par>
                              <p:par>
                                <p:cTn id="44" presetID="10" presetClass="entr" presetSubtype="0" fill="hold" nodeType="withEffect">
                                  <p:stCondLst>
                                    <p:cond delay="0"/>
                                  </p:stCondLst>
                                  <p:childTnLst>
                                    <p:set>
                                      <p:cBhvr>
                                        <p:cTn id="45" dur="1" fill="hold">
                                          <p:stCondLst>
                                            <p:cond delay="0"/>
                                          </p:stCondLst>
                                        </p:cTn>
                                        <p:tgtEl>
                                          <p:spTgt spid="277"/>
                                        </p:tgtEl>
                                        <p:attrNameLst>
                                          <p:attrName>style.visibility</p:attrName>
                                        </p:attrNameLst>
                                      </p:cBhvr>
                                      <p:to>
                                        <p:strVal val="visible"/>
                                      </p:to>
                                    </p:set>
                                    <p:animEffect transition="in" filter="fade">
                                      <p:cBhvr>
                                        <p:cTn id="46" dur="500"/>
                                        <p:tgtEl>
                                          <p:spTgt spid="27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3"/>
                                        </p:tgtEl>
                                        <p:attrNameLst>
                                          <p:attrName>style.visibility</p:attrName>
                                        </p:attrNameLst>
                                      </p:cBhvr>
                                      <p:to>
                                        <p:strVal val="visible"/>
                                      </p:to>
                                    </p:set>
                                    <p:animEffect transition="in" filter="fade">
                                      <p:cBhvr>
                                        <p:cTn id="51" dur="500"/>
                                        <p:tgtEl>
                                          <p:spTgt spid="273"/>
                                        </p:tgtEl>
                                      </p:cBhvr>
                                    </p:animEffect>
                                  </p:childTnLst>
                                </p:cTn>
                              </p:par>
                              <p:par>
                                <p:cTn id="52" presetID="10" presetClass="entr" presetSubtype="0" fill="hold" nodeType="withEffect">
                                  <p:stCondLst>
                                    <p:cond delay="0"/>
                                  </p:stCondLst>
                                  <p:childTnLst>
                                    <p:set>
                                      <p:cBhvr>
                                        <p:cTn id="53" dur="1" fill="hold">
                                          <p:stCondLst>
                                            <p:cond delay="0"/>
                                          </p:stCondLst>
                                        </p:cTn>
                                        <p:tgtEl>
                                          <p:spTgt spid="274"/>
                                        </p:tgtEl>
                                        <p:attrNameLst>
                                          <p:attrName>style.visibility</p:attrName>
                                        </p:attrNameLst>
                                      </p:cBhvr>
                                      <p:to>
                                        <p:strVal val="visible"/>
                                      </p:to>
                                    </p:set>
                                    <p:animEffect transition="in" filter="fade">
                                      <p:cBhvr>
                                        <p:cTn id="54" dur="500"/>
                                        <p:tgtEl>
                                          <p:spTgt spid="274"/>
                                        </p:tgtEl>
                                      </p:cBhvr>
                                    </p:animEffect>
                                  </p:childTnLst>
                                </p:cTn>
                              </p:par>
                              <p:par>
                                <p:cTn id="55" presetID="10" presetClass="entr" presetSubtype="0" fill="hold" nodeType="withEffect">
                                  <p:stCondLst>
                                    <p:cond delay="0"/>
                                  </p:stCondLst>
                                  <p:childTnLst>
                                    <p:set>
                                      <p:cBhvr>
                                        <p:cTn id="56" dur="1" fill="hold">
                                          <p:stCondLst>
                                            <p:cond delay="0"/>
                                          </p:stCondLst>
                                        </p:cTn>
                                        <p:tgtEl>
                                          <p:spTgt spid="278"/>
                                        </p:tgtEl>
                                        <p:attrNameLst>
                                          <p:attrName>style.visibility</p:attrName>
                                        </p:attrNameLst>
                                      </p:cBhvr>
                                      <p:to>
                                        <p:strVal val="visible"/>
                                      </p:to>
                                    </p:set>
                                    <p:animEffect transition="in" filter="fade">
                                      <p:cBhvr>
                                        <p:cTn id="57" dur="500"/>
                                        <p:tgtEl>
                                          <p:spTgt spid="27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0"/>
                                        </p:tgtEl>
                                        <p:attrNameLst>
                                          <p:attrName>style.visibility</p:attrName>
                                        </p:attrNameLst>
                                      </p:cBhvr>
                                      <p:to>
                                        <p:strVal val="visible"/>
                                      </p:to>
                                    </p:set>
                                    <p:animEffect transition="in" filter="fade">
                                      <p:cBhvr>
                                        <p:cTn id="62" dur="500"/>
                                        <p:tgtEl>
                                          <p:spTgt spid="28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82"/>
                                        </p:tgtEl>
                                        <p:attrNameLst>
                                          <p:attrName>style.visibility</p:attrName>
                                        </p:attrNameLst>
                                      </p:cBhvr>
                                      <p:to>
                                        <p:strVal val="visible"/>
                                      </p:to>
                                    </p:set>
                                    <p:anim calcmode="lin" valueType="num">
                                      <p:cBhvr additive="base">
                                        <p:cTn id="67" dur="500"/>
                                        <p:tgtEl>
                                          <p:spTgt spid="282"/>
                                        </p:tgtEl>
                                        <p:attrNameLst>
                                          <p:attrName>ppt_y</p:attrName>
                                        </p:attrNameLst>
                                      </p:cBhvr>
                                      <p:tavLst>
                                        <p:tav tm="0">
                                          <p:val>
                                            <p:strVal val="#ppt_y+1"/>
                                          </p:val>
                                        </p:tav>
                                        <p:tav tm="100000">
                                          <p:val>
                                            <p:strVal val="#ppt_y"/>
                                          </p:val>
                                        </p:tav>
                                      </p:tavLst>
                                    </p:anim>
                                  </p:childTnLst>
                                </p:cTn>
                              </p:par>
                              <p:par>
                                <p:cTn id="68" presetID="10" presetClass="entr" presetSubtype="0" fill="hold" nodeType="withEffect">
                                  <p:stCondLst>
                                    <p:cond delay="0"/>
                                  </p:stCondLst>
                                  <p:childTnLst>
                                    <p:set>
                                      <p:cBhvr>
                                        <p:cTn id="69" dur="1" fill="hold">
                                          <p:stCondLst>
                                            <p:cond delay="0"/>
                                          </p:stCondLst>
                                        </p:cTn>
                                        <p:tgtEl>
                                          <p:spTgt spid="281"/>
                                        </p:tgtEl>
                                        <p:attrNameLst>
                                          <p:attrName>style.visibility</p:attrName>
                                        </p:attrNameLst>
                                      </p:cBhvr>
                                      <p:to>
                                        <p:strVal val="visible"/>
                                      </p:to>
                                    </p:set>
                                    <p:animEffect transition="in" filter="fade">
                                      <p:cBhvr>
                                        <p:cTn id="70" dur="500"/>
                                        <p:tgtEl>
                                          <p:spTgt spid="281"/>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84"/>
                                        </p:tgtEl>
                                        <p:attrNameLst>
                                          <p:attrName>style.visibility</p:attrName>
                                        </p:attrNameLst>
                                      </p:cBhvr>
                                      <p:to>
                                        <p:strVal val="visible"/>
                                      </p:to>
                                    </p:set>
                                    <p:anim calcmode="lin" valueType="num">
                                      <p:cBhvr additive="base">
                                        <p:cTn id="75" dur="500"/>
                                        <p:tgtEl>
                                          <p:spTgt spid="284"/>
                                        </p:tgtEl>
                                        <p:attrNameLst>
                                          <p:attrName>ppt_y</p:attrName>
                                        </p:attrNameLst>
                                      </p:cBhvr>
                                      <p:tavLst>
                                        <p:tav tm="0">
                                          <p:val>
                                            <p:strVal val="#ppt_y+1"/>
                                          </p:val>
                                        </p:tav>
                                        <p:tav tm="100000">
                                          <p:val>
                                            <p:strVal val="#ppt_y"/>
                                          </p:val>
                                        </p:tav>
                                      </p:tavLst>
                                    </p:anim>
                                  </p:childTnLst>
                                </p:cTn>
                              </p:par>
                              <p:par>
                                <p:cTn id="76" presetID="10" presetClass="entr" presetSubtype="0" fill="hold" nodeType="withEffect">
                                  <p:stCondLst>
                                    <p:cond delay="0"/>
                                  </p:stCondLst>
                                  <p:childTnLst>
                                    <p:set>
                                      <p:cBhvr>
                                        <p:cTn id="77" dur="1" fill="hold">
                                          <p:stCondLst>
                                            <p:cond delay="0"/>
                                          </p:stCondLst>
                                        </p:cTn>
                                        <p:tgtEl>
                                          <p:spTgt spid="283"/>
                                        </p:tgtEl>
                                        <p:attrNameLst>
                                          <p:attrName>style.visibility</p:attrName>
                                        </p:attrNameLst>
                                      </p:cBhvr>
                                      <p:to>
                                        <p:strVal val="visible"/>
                                      </p:to>
                                    </p:set>
                                    <p:animEffect transition="in" filter="fade">
                                      <p:cBhvr>
                                        <p:cTn id="78" dur="500"/>
                                        <p:tgtEl>
                                          <p:spTgt spid="283"/>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500"/>
                                        <p:tgtEl>
                                          <p:spTgt spid="285"/>
                                        </p:tgtEl>
                                        <p:attrNameLst>
                                          <p:attrName>ppt_y</p:attrName>
                                        </p:attrNameLst>
                                      </p:cBhvr>
                                      <p:tavLst>
                                        <p:tav tm="0">
                                          <p:val>
                                            <p:strVal val="#ppt_y+1"/>
                                          </p:val>
                                        </p:tav>
                                        <p:tav tm="100000">
                                          <p:val>
                                            <p:strVal val="#ppt_y"/>
                                          </p:val>
                                        </p:tav>
                                      </p:tavLst>
                                    </p:anim>
                                  </p:childTnLst>
                                </p:cTn>
                              </p:par>
                              <p:par>
                                <p:cTn id="84" presetID="10" presetClass="entr" presetSubtype="0" fill="hold" nodeType="withEffect">
                                  <p:stCondLst>
                                    <p:cond delay="0"/>
                                  </p:stCondLst>
                                  <p:childTnLst>
                                    <p:set>
                                      <p:cBhvr>
                                        <p:cTn id="85" dur="1" fill="hold">
                                          <p:stCondLst>
                                            <p:cond delay="0"/>
                                          </p:stCondLst>
                                        </p:cTn>
                                        <p:tgtEl>
                                          <p:spTgt spid="286"/>
                                        </p:tgtEl>
                                        <p:attrNameLst>
                                          <p:attrName>style.visibility</p:attrName>
                                        </p:attrNameLst>
                                      </p:cBhvr>
                                      <p:to>
                                        <p:strVal val="visible"/>
                                      </p:to>
                                    </p:set>
                                    <p:animEffect transition="in" filter="fade">
                                      <p:cBhvr>
                                        <p:cTn id="86" dur="500"/>
                                        <p:tgtEl>
                                          <p:spTgt spid="286"/>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500"/>
                                        <p:tgtEl>
                                          <p:spTgt spid="287"/>
                                        </p:tgtEl>
                                        <p:attrNameLst>
                                          <p:attrName>ppt_y</p:attrName>
                                        </p:attrNameLst>
                                      </p:cBhvr>
                                      <p:tavLst>
                                        <p:tav tm="0">
                                          <p:val>
                                            <p:strVal val="#ppt_y+1"/>
                                          </p:val>
                                        </p:tav>
                                        <p:tav tm="100000">
                                          <p:val>
                                            <p:strVal val="#ppt_y"/>
                                          </p:val>
                                        </p:tav>
                                      </p:tavLst>
                                    </p:anim>
                                  </p:childTnLst>
                                </p:cTn>
                              </p:par>
                              <p:par>
                                <p:cTn id="92" presetID="10" presetClass="entr" presetSubtype="0" fill="hold" nodeType="withEffect">
                                  <p:stCondLst>
                                    <p:cond delay="0"/>
                                  </p:stCondLst>
                                  <p:childTnLst>
                                    <p:set>
                                      <p:cBhvr>
                                        <p:cTn id="93" dur="1" fill="hold">
                                          <p:stCondLst>
                                            <p:cond delay="0"/>
                                          </p:stCondLst>
                                        </p:cTn>
                                        <p:tgtEl>
                                          <p:spTgt spid="288"/>
                                        </p:tgtEl>
                                        <p:attrNameLst>
                                          <p:attrName>style.visibility</p:attrName>
                                        </p:attrNameLst>
                                      </p:cBhvr>
                                      <p:to>
                                        <p:strVal val="visible"/>
                                      </p:to>
                                    </p:set>
                                    <p:animEffect transition="in" filter="fade">
                                      <p:cBhvr>
                                        <p:cTn id="94" dur="500"/>
                                        <p:tgtEl>
                                          <p:spTgt spid="288"/>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500"/>
                                        <p:tgtEl>
                                          <p:spTgt spid="289"/>
                                        </p:tgtEl>
                                        <p:attrNameLst>
                                          <p:attrName>ppt_y</p:attrName>
                                        </p:attrNameLst>
                                      </p:cBhvr>
                                      <p:tavLst>
                                        <p:tav tm="0">
                                          <p:val>
                                            <p:strVal val="#ppt_y+1"/>
                                          </p:val>
                                        </p:tav>
                                        <p:tav tm="100000">
                                          <p:val>
                                            <p:strVal val="#ppt_y"/>
                                          </p:val>
                                        </p:tav>
                                      </p:tavLst>
                                    </p:anim>
                                  </p:childTnLst>
                                </p:cTn>
                              </p:par>
                              <p:par>
                                <p:cTn id="100" presetID="10" presetClass="entr" presetSubtype="0" fill="hold" nodeType="withEffect">
                                  <p:stCondLst>
                                    <p:cond delay="0"/>
                                  </p:stCondLst>
                                  <p:childTnLst>
                                    <p:set>
                                      <p:cBhvr>
                                        <p:cTn id="101" dur="1" fill="hold">
                                          <p:stCondLst>
                                            <p:cond delay="0"/>
                                          </p:stCondLst>
                                        </p:cTn>
                                        <p:tgtEl>
                                          <p:spTgt spid="290"/>
                                        </p:tgtEl>
                                        <p:attrNameLst>
                                          <p:attrName>style.visibility</p:attrName>
                                        </p:attrNameLst>
                                      </p:cBhvr>
                                      <p:to>
                                        <p:strVal val="visible"/>
                                      </p:to>
                                    </p:set>
                                    <p:animEffect transition="in" filter="fade">
                                      <p:cBhvr>
                                        <p:cTn id="102" dur="500"/>
                                        <p:tgtEl>
                                          <p:spTgt spid="29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98"/>
                                        </p:tgtEl>
                                        <p:attrNameLst>
                                          <p:attrName>style.visibility</p:attrName>
                                        </p:attrNameLst>
                                      </p:cBhvr>
                                      <p:to>
                                        <p:strVal val="visible"/>
                                      </p:to>
                                    </p:set>
                                    <p:animEffect transition="in" filter="fade">
                                      <p:cBhvr>
                                        <p:cTn id="107"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Shape 1165"/>
          <p:cNvSpPr txBox="1"/>
          <p:nvPr/>
        </p:nvSpPr>
        <p:spPr>
          <a:xfrm>
            <a:off x="284161" y="1257300"/>
            <a:ext cx="5170500" cy="175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Stockage correct des charges , ne pas surcharger le rack.</a:t>
            </a:r>
          </a:p>
          <a:p>
            <a:pPr marL="0" marR="0" lvl="0" indent="0" algn="l" rtl="0">
              <a:lnSpc>
                <a:spcPct val="100000"/>
              </a:lnSpc>
              <a:spcBef>
                <a:spcPts val="0"/>
              </a:spcBef>
              <a:spcAft>
                <a:spcPts val="0"/>
              </a:spcAft>
              <a:buClr>
                <a:schemeClr val="dk1"/>
              </a:buClr>
              <a:buFont typeface="Calibri"/>
              <a:buNone/>
            </a:pPr>
            <a:endParaRPr sz="1800" b="0" i="0" u="none">
              <a:solidFill>
                <a:srgbClr val="006600"/>
              </a:solidFill>
              <a:latin typeface="Arial"/>
              <a:ea typeface="Arial"/>
              <a:cs typeface="Arial"/>
              <a:sym typeface="Arial"/>
            </a:endParaRPr>
          </a:p>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Faire porter des protections individuelles.</a:t>
            </a:r>
          </a:p>
          <a:p>
            <a:pPr marL="0" marR="0" lvl="0" indent="0" algn="l" rtl="0">
              <a:lnSpc>
                <a:spcPct val="100000"/>
              </a:lnSpc>
              <a:spcBef>
                <a:spcPts val="0"/>
              </a:spcBef>
              <a:spcAft>
                <a:spcPts val="0"/>
              </a:spcAft>
              <a:buClr>
                <a:schemeClr val="dk1"/>
              </a:buClr>
              <a:buFont typeface="Calibri"/>
              <a:buNone/>
            </a:pPr>
            <a:endParaRPr sz="1800" b="0" i="0" u="none">
              <a:solidFill>
                <a:srgbClr val="006600"/>
              </a:solidFill>
              <a:latin typeface="Arial"/>
              <a:ea typeface="Arial"/>
              <a:cs typeface="Arial"/>
              <a:sym typeface="Arial"/>
            </a:endParaRPr>
          </a:p>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Respecter les règles de blindage des tranchées.</a:t>
            </a:r>
          </a:p>
        </p:txBody>
      </p:sp>
      <p:grpSp>
        <p:nvGrpSpPr>
          <p:cNvPr id="1166" name="Shape 1166"/>
          <p:cNvGrpSpPr/>
          <p:nvPr/>
        </p:nvGrpSpPr>
        <p:grpSpPr>
          <a:xfrm>
            <a:off x="73025" y="152400"/>
            <a:ext cx="4949700" cy="1036500"/>
            <a:chOff x="73025" y="152400"/>
            <a:chExt cx="4949700" cy="1036500"/>
          </a:xfrm>
        </p:grpSpPr>
        <p:pic>
          <p:nvPicPr>
            <p:cNvPr id="1167" name="Shape 1167"/>
            <p:cNvPicPr preferRelativeResize="0"/>
            <p:nvPr/>
          </p:nvPicPr>
          <p:blipFill rotWithShape="1">
            <a:blip r:embed="rId3">
              <a:alphaModFix/>
            </a:blip>
            <a:srcRect/>
            <a:stretch/>
          </p:blipFill>
          <p:spPr>
            <a:xfrm>
              <a:off x="73025" y="152400"/>
              <a:ext cx="4949700" cy="1036500"/>
            </a:xfrm>
            <a:prstGeom prst="rect">
              <a:avLst/>
            </a:prstGeom>
            <a:noFill/>
            <a:ln>
              <a:noFill/>
            </a:ln>
          </p:spPr>
        </p:pic>
        <p:sp>
          <p:nvSpPr>
            <p:cNvPr id="1168" name="Shape 1168"/>
            <p:cNvSpPr txBox="1"/>
            <p:nvPr/>
          </p:nvSpPr>
          <p:spPr>
            <a:xfrm>
              <a:off x="204786" y="220662"/>
              <a:ext cx="4745100" cy="7697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Calibri"/>
                <a:buNone/>
              </a:pPr>
              <a:r>
                <a:rPr lang="fr-FR" sz="2200" b="0" i="0" u="none">
                  <a:solidFill>
                    <a:srgbClr val="006600"/>
                  </a:solidFill>
                  <a:latin typeface="Calibri"/>
                  <a:ea typeface="Calibri"/>
                  <a:cs typeface="Calibri"/>
                  <a:sym typeface="Calibri"/>
                </a:rPr>
                <a:t>Prévenir le risque lié aux chutes d’objet et aux effondrements</a:t>
              </a:r>
            </a:p>
          </p:txBody>
        </p:sp>
      </p:grpSp>
      <p:pic>
        <p:nvPicPr>
          <p:cNvPr id="1169" name="Shape 1169" descr="Blindage.jpg"/>
          <p:cNvPicPr preferRelativeResize="0"/>
          <p:nvPr/>
        </p:nvPicPr>
        <p:blipFill rotWithShape="1">
          <a:blip r:embed="rId4">
            <a:alphaModFix/>
          </a:blip>
          <a:srcRect/>
          <a:stretch/>
        </p:blipFill>
        <p:spPr>
          <a:xfrm>
            <a:off x="895350" y="3324225"/>
            <a:ext cx="3811500" cy="2856000"/>
          </a:xfrm>
          <a:prstGeom prst="rect">
            <a:avLst/>
          </a:prstGeom>
          <a:noFill/>
          <a:ln>
            <a:noFill/>
          </a:ln>
        </p:spPr>
      </p:pic>
      <p:pic>
        <p:nvPicPr>
          <p:cNvPr id="1170" name="Shape 1170" descr="stockage dock.jpg"/>
          <p:cNvPicPr preferRelativeResize="0"/>
          <p:nvPr/>
        </p:nvPicPr>
        <p:blipFill rotWithShape="1">
          <a:blip r:embed="rId5">
            <a:alphaModFix/>
          </a:blip>
          <a:srcRect/>
          <a:stretch/>
        </p:blipFill>
        <p:spPr>
          <a:xfrm>
            <a:off x="5576887" y="660400"/>
            <a:ext cx="3173400" cy="2138400"/>
          </a:xfrm>
          <a:prstGeom prst="rect">
            <a:avLst/>
          </a:prstGeom>
          <a:noFill/>
          <a:ln>
            <a:noFill/>
          </a:ln>
        </p:spPr>
      </p:pic>
      <p:pic>
        <p:nvPicPr>
          <p:cNvPr id="1171" name="Shape 1171" descr="Casque.jpg"/>
          <p:cNvPicPr preferRelativeResize="0"/>
          <p:nvPr/>
        </p:nvPicPr>
        <p:blipFill rotWithShape="1">
          <a:blip r:embed="rId6">
            <a:alphaModFix/>
          </a:blip>
          <a:srcRect/>
          <a:stretch/>
        </p:blipFill>
        <p:spPr>
          <a:xfrm>
            <a:off x="6662736" y="2935286"/>
            <a:ext cx="920700" cy="919199"/>
          </a:xfrm>
          <a:prstGeom prst="rect">
            <a:avLst/>
          </a:prstGeom>
          <a:noFill/>
          <a:ln>
            <a:noFill/>
          </a:ln>
        </p:spPr>
      </p:pic>
      <p:sp>
        <p:nvSpPr>
          <p:cNvPr id="1172" name="Shape 1172"/>
          <p:cNvSpPr txBox="1"/>
          <p:nvPr/>
        </p:nvSpPr>
        <p:spPr>
          <a:xfrm>
            <a:off x="5092700" y="3925887"/>
            <a:ext cx="3846600" cy="3684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1800" b="0" i="0" u="none">
                <a:solidFill>
                  <a:srgbClr val="006600"/>
                </a:solidFill>
                <a:latin typeface="Arial"/>
                <a:ea typeface="Arial"/>
                <a:cs typeface="Arial"/>
                <a:sym typeface="Arial"/>
              </a:rPr>
              <a:t>Surveiller les vieux stockages.</a:t>
            </a:r>
          </a:p>
        </p:txBody>
      </p:sp>
      <p:pic>
        <p:nvPicPr>
          <p:cNvPr id="1173" name="Shape 1173" descr="stockage caisse.jpg"/>
          <p:cNvPicPr preferRelativeResize="0"/>
          <p:nvPr/>
        </p:nvPicPr>
        <p:blipFill rotWithShape="1">
          <a:blip r:embed="rId7">
            <a:alphaModFix/>
          </a:blip>
          <a:srcRect/>
          <a:stretch/>
        </p:blipFill>
        <p:spPr>
          <a:xfrm>
            <a:off x="5545136" y="4397375"/>
            <a:ext cx="2968499" cy="222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1"/>
                                        </p:tgtEl>
                                        <p:attrNameLst>
                                          <p:attrName>style.visibility</p:attrName>
                                        </p:attrNameLst>
                                      </p:cBhvr>
                                      <p:to>
                                        <p:strVal val="visible"/>
                                      </p:to>
                                    </p:set>
                                    <p:animEffect transition="in" filter="fade">
                                      <p:cBhvr>
                                        <p:cTn id="7" dur="500"/>
                                        <p:tgtEl>
                                          <p:spTgt spid="1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9"/>
                                        </p:tgtEl>
                                        <p:attrNameLst>
                                          <p:attrName>style.visibility</p:attrName>
                                        </p:attrNameLst>
                                      </p:cBhvr>
                                      <p:to>
                                        <p:strVal val="visible"/>
                                      </p:to>
                                    </p:set>
                                    <p:animEffect transition="in" filter="fade">
                                      <p:cBhvr>
                                        <p:cTn id="12" dur="500"/>
                                        <p:tgtEl>
                                          <p:spTgt spid="1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2"/>
                                        </p:tgtEl>
                                        <p:attrNameLst>
                                          <p:attrName>style.visibility</p:attrName>
                                        </p:attrNameLst>
                                      </p:cBhvr>
                                      <p:to>
                                        <p:strVal val="visible"/>
                                      </p:to>
                                    </p:set>
                                    <p:animEffect transition="in" filter="fade">
                                      <p:cBhvr>
                                        <p:cTn id="17" dur="500"/>
                                        <p:tgtEl>
                                          <p:spTgt spid="1172"/>
                                        </p:tgtEl>
                                      </p:cBhvr>
                                    </p:animEffect>
                                  </p:childTnLst>
                                </p:cTn>
                              </p:par>
                              <p:par>
                                <p:cTn id="18" presetID="10" presetClass="entr" presetSubtype="0" fill="hold" nodeType="withEffect">
                                  <p:stCondLst>
                                    <p:cond delay="0"/>
                                  </p:stCondLst>
                                  <p:childTnLst>
                                    <p:set>
                                      <p:cBhvr>
                                        <p:cTn id="19" dur="1" fill="hold">
                                          <p:stCondLst>
                                            <p:cond delay="0"/>
                                          </p:stCondLst>
                                        </p:cTn>
                                        <p:tgtEl>
                                          <p:spTgt spid="1173"/>
                                        </p:tgtEl>
                                        <p:attrNameLst>
                                          <p:attrName>style.visibility</p:attrName>
                                        </p:attrNameLst>
                                      </p:cBhvr>
                                      <p:to>
                                        <p:strVal val="visible"/>
                                      </p:to>
                                    </p:set>
                                    <p:animEffect transition="in" filter="fade">
                                      <p:cBhvr>
                                        <p:cTn id="20" dur="500"/>
                                        <p:tgtEl>
                                          <p:spTgt spid="1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pic>
        <p:nvPicPr>
          <p:cNvPr id="1178" name="Shape 1178"/>
          <p:cNvPicPr preferRelativeResize="0"/>
          <p:nvPr/>
        </p:nvPicPr>
        <p:blipFill rotWithShape="1">
          <a:blip r:embed="rId3">
            <a:alphaModFix/>
          </a:blip>
          <a:srcRect/>
          <a:stretch/>
        </p:blipFill>
        <p:spPr>
          <a:xfrm>
            <a:off x="2471736" y="487361"/>
            <a:ext cx="4173600" cy="2497200"/>
          </a:xfrm>
          <a:prstGeom prst="rect">
            <a:avLst/>
          </a:prstGeom>
          <a:noFill/>
          <a:ln>
            <a:noFill/>
          </a:ln>
        </p:spPr>
      </p:pic>
      <p:grpSp>
        <p:nvGrpSpPr>
          <p:cNvPr id="1179" name="Shape 1179"/>
          <p:cNvGrpSpPr/>
          <p:nvPr/>
        </p:nvGrpSpPr>
        <p:grpSpPr>
          <a:xfrm>
            <a:off x="1555589" y="3494082"/>
            <a:ext cx="6341837" cy="1611132"/>
            <a:chOff x="3206750" y="128586"/>
            <a:chExt cx="2852700" cy="1357200"/>
          </a:xfrm>
        </p:grpSpPr>
        <p:pic>
          <p:nvPicPr>
            <p:cNvPr id="1180" name="Shape 1180"/>
            <p:cNvPicPr preferRelativeResize="0"/>
            <p:nvPr/>
          </p:nvPicPr>
          <p:blipFill rotWithShape="1">
            <a:blip r:embed="rId4">
              <a:alphaModFix/>
            </a:blip>
            <a:srcRect/>
            <a:stretch/>
          </p:blipFill>
          <p:spPr>
            <a:xfrm>
              <a:off x="3206750" y="128587"/>
              <a:ext cx="2852700" cy="1357200"/>
            </a:xfrm>
            <a:prstGeom prst="rect">
              <a:avLst/>
            </a:prstGeom>
            <a:noFill/>
            <a:ln>
              <a:noFill/>
            </a:ln>
          </p:spPr>
        </p:pic>
        <p:sp>
          <p:nvSpPr>
            <p:cNvPr id="1181" name="Shape 1181"/>
            <p:cNvSpPr txBox="1"/>
            <p:nvPr/>
          </p:nvSpPr>
          <p:spPr>
            <a:xfrm>
              <a:off x="3271836" y="373061"/>
              <a:ext cx="2743199" cy="1011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3600" b="1" i="0" u="none">
                  <a:solidFill>
                    <a:srgbClr val="006600"/>
                  </a:solidFill>
                  <a:latin typeface="Arial"/>
                  <a:ea typeface="Arial"/>
                  <a:cs typeface="Arial"/>
                  <a:sym typeface="Arial"/>
                </a:rPr>
                <a:t>Réaliser son dossier d’évaluation</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Shape 1186"/>
          <p:cNvSpPr txBox="1"/>
          <p:nvPr/>
        </p:nvSpPr>
        <p:spPr>
          <a:xfrm>
            <a:off x="1955800" y="4114800"/>
            <a:ext cx="6845400" cy="419100"/>
          </a:xfrm>
          <a:prstGeom prst="rect">
            <a:avLst/>
          </a:prstGeom>
          <a:gradFill>
            <a:gsLst>
              <a:gs pos="0">
                <a:srgbClr val="254872"/>
              </a:gs>
              <a:gs pos="50000">
                <a:srgbClr val="3A6BA5"/>
              </a:gs>
              <a:gs pos="100000">
                <a:srgbClr val="4780C5"/>
              </a:gs>
            </a:gsLst>
            <a:lin ang="5400012"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87" name="Shape 1187"/>
          <p:cNvSpPr txBox="1"/>
          <p:nvPr/>
        </p:nvSpPr>
        <p:spPr>
          <a:xfrm>
            <a:off x="1917700" y="3606800"/>
            <a:ext cx="6870600" cy="419100"/>
          </a:xfrm>
          <a:prstGeom prst="rect">
            <a:avLst/>
          </a:prstGeom>
          <a:gradFill>
            <a:gsLst>
              <a:gs pos="0">
                <a:srgbClr val="254872"/>
              </a:gs>
              <a:gs pos="50000">
                <a:srgbClr val="3A6BA5"/>
              </a:gs>
              <a:gs pos="100000">
                <a:srgbClr val="4780C5"/>
              </a:gs>
            </a:gsLst>
            <a:lin ang="5400012" scaled="0"/>
          </a:gra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1188" name="Shape 1188"/>
          <p:cNvGrpSpPr/>
          <p:nvPr/>
        </p:nvGrpSpPr>
        <p:grpSpPr>
          <a:xfrm>
            <a:off x="1212850" y="152400"/>
            <a:ext cx="6681900" cy="1268400"/>
            <a:chOff x="1212850" y="152400"/>
            <a:chExt cx="6681900" cy="1268400"/>
          </a:xfrm>
        </p:grpSpPr>
        <p:pic>
          <p:nvPicPr>
            <p:cNvPr id="1189" name="Shape 1189"/>
            <p:cNvPicPr preferRelativeResize="0"/>
            <p:nvPr/>
          </p:nvPicPr>
          <p:blipFill rotWithShape="1">
            <a:blip r:embed="rId3">
              <a:alphaModFix/>
            </a:blip>
            <a:srcRect/>
            <a:stretch/>
          </p:blipFill>
          <p:spPr>
            <a:xfrm>
              <a:off x="1212850" y="152400"/>
              <a:ext cx="6681900" cy="1268400"/>
            </a:xfrm>
            <a:prstGeom prst="rect">
              <a:avLst/>
            </a:prstGeom>
            <a:noFill/>
            <a:ln>
              <a:noFill/>
            </a:ln>
          </p:spPr>
        </p:pic>
        <p:sp>
          <p:nvSpPr>
            <p:cNvPr id="1190" name="Shape 1190"/>
            <p:cNvSpPr txBox="1"/>
            <p:nvPr/>
          </p:nvSpPr>
          <p:spPr>
            <a:xfrm>
              <a:off x="1422400" y="260350"/>
              <a:ext cx="6408600" cy="1077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CC0000"/>
                </a:buClr>
                <a:buSzPct val="25000"/>
                <a:buFont typeface="Calibri"/>
                <a:buNone/>
              </a:pPr>
              <a:r>
                <a:rPr lang="fr-FR" sz="3200" b="0" i="0" u="none">
                  <a:solidFill>
                    <a:srgbClr val="CC0000"/>
                  </a:solidFill>
                  <a:latin typeface="Calibri"/>
                  <a:ea typeface="Calibri"/>
                  <a:cs typeface="Calibri"/>
                  <a:sym typeface="Calibri"/>
                </a:rPr>
                <a:t>Identifier les situations dangereuses</a:t>
              </a:r>
            </a:p>
          </p:txBody>
        </p:sp>
      </p:grpSp>
      <p:sp>
        <p:nvSpPr>
          <p:cNvPr id="1191" name="Shape 1191"/>
          <p:cNvSpPr txBox="1"/>
          <p:nvPr/>
        </p:nvSpPr>
        <p:spPr>
          <a:xfrm>
            <a:off x="566737" y="1514475"/>
            <a:ext cx="8120100" cy="1447800"/>
          </a:xfrm>
          <a:prstGeom prst="rect">
            <a:avLst/>
          </a:prstGeom>
          <a:noFill/>
          <a:ln>
            <a:noFill/>
          </a:ln>
        </p:spPr>
        <p:txBody>
          <a:bodyPr lIns="91425" tIns="45700" rIns="91425" bIns="45700" anchor="t" anchorCtr="0">
            <a:spAutoFit/>
          </a:bodyPr>
          <a:lstStyle/>
          <a:p>
            <a:pPr marL="0" marR="0" lvl="0" indent="0" algn="just" rtl="0">
              <a:lnSpc>
                <a:spcPct val="110000"/>
              </a:lnSpc>
              <a:spcBef>
                <a:spcPts val="0"/>
              </a:spcBef>
              <a:spcAft>
                <a:spcPts val="0"/>
              </a:spcAft>
              <a:buClr>
                <a:schemeClr val="dk1"/>
              </a:buClr>
              <a:buSzPct val="25000"/>
              <a:buFont typeface="Arial"/>
              <a:buNone/>
            </a:pPr>
            <a:r>
              <a:rPr lang="fr-FR" sz="2000" b="0" i="0" u="none">
                <a:solidFill>
                  <a:schemeClr val="dk1"/>
                </a:solidFill>
                <a:latin typeface="Arial"/>
                <a:ea typeface="Arial"/>
                <a:cs typeface="Arial"/>
                <a:sym typeface="Arial"/>
              </a:rPr>
              <a:t>Pour chaque poste de travail de chaque unité, </a:t>
            </a:r>
            <a:r>
              <a:rPr lang="fr-FR" sz="2000" b="0" i="0" u="none">
                <a:solidFill>
                  <a:srgbClr val="FF6600"/>
                </a:solidFill>
                <a:latin typeface="Arial"/>
                <a:ea typeface="Arial"/>
                <a:cs typeface="Arial"/>
                <a:sym typeface="Arial"/>
              </a:rPr>
              <a:t>recenser les dangers</a:t>
            </a:r>
            <a:r>
              <a:rPr lang="fr-FR" sz="2000" b="0" i="0" u="none">
                <a:solidFill>
                  <a:schemeClr val="dk1"/>
                </a:solidFill>
                <a:latin typeface="Arial"/>
                <a:ea typeface="Arial"/>
                <a:cs typeface="Arial"/>
                <a:sym typeface="Arial"/>
              </a:rPr>
              <a:t> ou les </a:t>
            </a:r>
            <a:r>
              <a:rPr lang="fr-FR" sz="2000" b="0" i="0" u="none">
                <a:solidFill>
                  <a:srgbClr val="FF6600"/>
                </a:solidFill>
                <a:latin typeface="Arial"/>
                <a:ea typeface="Arial"/>
                <a:cs typeface="Arial"/>
                <a:sym typeface="Arial"/>
              </a:rPr>
              <a:t>situations dangereuses</a:t>
            </a:r>
            <a:r>
              <a:rPr lang="fr-FR" sz="2000" b="0" i="0" u="none">
                <a:solidFill>
                  <a:schemeClr val="dk1"/>
                </a:solidFill>
                <a:latin typeface="Arial"/>
                <a:ea typeface="Arial"/>
                <a:cs typeface="Arial"/>
                <a:sym typeface="Arial"/>
              </a:rPr>
              <a:t> auxquels sont exposés les salariés. (Collecte d’information par l’observation et par le questionnement des salariés. </a:t>
            </a:r>
            <a:r>
              <a:rPr lang="fr-FR" sz="2000" b="0" i="1" u="none">
                <a:solidFill>
                  <a:schemeClr val="dk1"/>
                </a:solidFill>
                <a:latin typeface="Arial"/>
                <a:ea typeface="Arial"/>
                <a:cs typeface="Arial"/>
                <a:sym typeface="Arial"/>
              </a:rPr>
              <a:t>Utilisation de fiches</a:t>
            </a:r>
            <a:r>
              <a:rPr lang="fr-FR" sz="2000" b="0" i="0" u="none">
                <a:solidFill>
                  <a:schemeClr val="dk1"/>
                </a:solidFill>
                <a:latin typeface="Arial"/>
                <a:ea typeface="Arial"/>
                <a:cs typeface="Arial"/>
                <a:sym typeface="Arial"/>
              </a:rPr>
              <a:t>)</a:t>
            </a:r>
          </a:p>
        </p:txBody>
      </p:sp>
      <p:pic>
        <p:nvPicPr>
          <p:cNvPr id="1192" name="Shape 1192" descr="DSCN0065.JPG"/>
          <p:cNvPicPr preferRelativeResize="0"/>
          <p:nvPr/>
        </p:nvPicPr>
        <p:blipFill rotWithShape="1">
          <a:blip r:embed="rId4">
            <a:alphaModFix/>
          </a:blip>
          <a:srcRect/>
          <a:stretch/>
        </p:blipFill>
        <p:spPr>
          <a:xfrm>
            <a:off x="3408362" y="3187700"/>
            <a:ext cx="2438400" cy="3251100"/>
          </a:xfrm>
          <a:prstGeom prst="rect">
            <a:avLst/>
          </a:prstGeom>
          <a:noFill/>
          <a:ln>
            <a:noFill/>
          </a:ln>
        </p:spPr>
      </p:pic>
      <p:sp>
        <p:nvSpPr>
          <p:cNvPr id="1193" name="Shape 1193"/>
          <p:cNvSpPr txBox="1"/>
          <p:nvPr/>
        </p:nvSpPr>
        <p:spPr>
          <a:xfrm>
            <a:off x="609600" y="3616325"/>
            <a:ext cx="2441700" cy="399900"/>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Danger</a:t>
            </a:r>
          </a:p>
        </p:txBody>
      </p:sp>
      <p:sp>
        <p:nvSpPr>
          <p:cNvPr id="1194" name="Shape 1194"/>
          <p:cNvSpPr txBox="1"/>
          <p:nvPr/>
        </p:nvSpPr>
        <p:spPr>
          <a:xfrm>
            <a:off x="257175" y="3127375"/>
            <a:ext cx="2793900" cy="399900"/>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Situation dangereuse</a:t>
            </a:r>
          </a:p>
        </p:txBody>
      </p:sp>
      <p:sp>
        <p:nvSpPr>
          <p:cNvPr id="1195" name="Shape 1195"/>
          <p:cNvSpPr txBox="1"/>
          <p:nvPr/>
        </p:nvSpPr>
        <p:spPr>
          <a:xfrm>
            <a:off x="609600" y="4117975"/>
            <a:ext cx="2441700" cy="399900"/>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Risque</a:t>
            </a:r>
          </a:p>
        </p:txBody>
      </p:sp>
      <p:sp>
        <p:nvSpPr>
          <p:cNvPr id="1196" name="Shape 1196"/>
          <p:cNvSpPr txBox="1"/>
          <p:nvPr/>
        </p:nvSpPr>
        <p:spPr>
          <a:xfrm>
            <a:off x="6007100" y="3127375"/>
            <a:ext cx="27939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Travail en hauteur</a:t>
            </a:r>
          </a:p>
        </p:txBody>
      </p:sp>
      <p:sp>
        <p:nvSpPr>
          <p:cNvPr id="1197" name="Shape 1197"/>
          <p:cNvSpPr txBox="1"/>
          <p:nvPr/>
        </p:nvSpPr>
        <p:spPr>
          <a:xfrm>
            <a:off x="6007100" y="3616325"/>
            <a:ext cx="27939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2000" b="1" i="0" u="none">
                <a:solidFill>
                  <a:srgbClr val="FF0000"/>
                </a:solidFill>
                <a:latin typeface="Arial"/>
                <a:ea typeface="Arial"/>
                <a:cs typeface="Arial"/>
                <a:sym typeface="Arial"/>
              </a:rPr>
              <a:t>Etat de l’échafaudage</a:t>
            </a:r>
          </a:p>
        </p:txBody>
      </p:sp>
      <p:sp>
        <p:nvSpPr>
          <p:cNvPr id="1198" name="Shape 1198"/>
          <p:cNvSpPr txBox="1"/>
          <p:nvPr/>
        </p:nvSpPr>
        <p:spPr>
          <a:xfrm>
            <a:off x="6007100" y="4117975"/>
            <a:ext cx="27939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2000" b="1" i="0" u="none">
                <a:solidFill>
                  <a:srgbClr val="FF0000"/>
                </a:solidFill>
                <a:latin typeface="Arial"/>
                <a:ea typeface="Arial"/>
                <a:cs typeface="Arial"/>
                <a:sym typeface="Arial"/>
              </a:rPr>
              <a:t>Chute de hauteur</a:t>
            </a:r>
          </a:p>
        </p:txBody>
      </p:sp>
      <p:sp>
        <p:nvSpPr>
          <p:cNvPr id="1199" name="Shape 1199"/>
          <p:cNvSpPr txBox="1"/>
          <p:nvPr/>
        </p:nvSpPr>
        <p:spPr>
          <a:xfrm>
            <a:off x="762000" y="5203825"/>
            <a:ext cx="2441700" cy="399900"/>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Danger</a:t>
            </a:r>
          </a:p>
        </p:txBody>
      </p:sp>
      <p:sp>
        <p:nvSpPr>
          <p:cNvPr id="1200" name="Shape 1200"/>
          <p:cNvSpPr txBox="1"/>
          <p:nvPr/>
        </p:nvSpPr>
        <p:spPr>
          <a:xfrm>
            <a:off x="409575" y="4791075"/>
            <a:ext cx="2793900" cy="399900"/>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Situation dangereuse</a:t>
            </a:r>
          </a:p>
        </p:txBody>
      </p:sp>
      <p:sp>
        <p:nvSpPr>
          <p:cNvPr id="1201" name="Shape 1201"/>
          <p:cNvSpPr txBox="1"/>
          <p:nvPr/>
        </p:nvSpPr>
        <p:spPr>
          <a:xfrm>
            <a:off x="762000" y="5616575"/>
            <a:ext cx="2441700" cy="399900"/>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Risque</a:t>
            </a:r>
          </a:p>
        </p:txBody>
      </p:sp>
      <p:sp>
        <p:nvSpPr>
          <p:cNvPr id="1202" name="Shape 1202"/>
          <p:cNvSpPr txBox="1"/>
          <p:nvPr/>
        </p:nvSpPr>
        <p:spPr>
          <a:xfrm>
            <a:off x="6159500" y="4791075"/>
            <a:ext cx="27939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accent2"/>
              </a:buClr>
              <a:buSzPct val="25000"/>
              <a:buFont typeface="Arial"/>
              <a:buNone/>
            </a:pPr>
            <a:r>
              <a:rPr lang="fr-FR" sz="2000" b="1" i="0" u="none">
                <a:solidFill>
                  <a:schemeClr val="accent2"/>
                </a:solidFill>
                <a:latin typeface="Arial"/>
                <a:ea typeface="Arial"/>
                <a:cs typeface="Arial"/>
                <a:sym typeface="Arial"/>
              </a:rPr>
              <a:t>Meulage / découpage</a:t>
            </a:r>
          </a:p>
        </p:txBody>
      </p:sp>
      <p:sp>
        <p:nvSpPr>
          <p:cNvPr id="1203" name="Shape 1203"/>
          <p:cNvSpPr txBox="1"/>
          <p:nvPr/>
        </p:nvSpPr>
        <p:spPr>
          <a:xfrm>
            <a:off x="6159500" y="5203825"/>
            <a:ext cx="27939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2000" b="1" i="0" u="none">
                <a:solidFill>
                  <a:srgbClr val="FF0000"/>
                </a:solidFill>
                <a:latin typeface="Arial"/>
                <a:ea typeface="Arial"/>
                <a:cs typeface="Arial"/>
                <a:sym typeface="Arial"/>
              </a:rPr>
              <a:t>Etat de la meule</a:t>
            </a:r>
          </a:p>
        </p:txBody>
      </p:sp>
      <p:sp>
        <p:nvSpPr>
          <p:cNvPr id="1204" name="Shape 1204"/>
          <p:cNvSpPr txBox="1"/>
          <p:nvPr/>
        </p:nvSpPr>
        <p:spPr>
          <a:xfrm>
            <a:off x="6159500" y="5616575"/>
            <a:ext cx="27939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2000" b="1" i="0" u="none">
                <a:solidFill>
                  <a:srgbClr val="FF0000"/>
                </a:solidFill>
                <a:latin typeface="Arial"/>
                <a:ea typeface="Arial"/>
                <a:cs typeface="Arial"/>
                <a:sym typeface="Arial"/>
              </a:rPr>
              <a:t>Liés aux outils</a:t>
            </a:r>
          </a:p>
        </p:txBody>
      </p:sp>
      <p:grpSp>
        <p:nvGrpSpPr>
          <p:cNvPr id="1205" name="Shape 1205"/>
          <p:cNvGrpSpPr/>
          <p:nvPr/>
        </p:nvGrpSpPr>
        <p:grpSpPr>
          <a:xfrm>
            <a:off x="42" y="3481380"/>
            <a:ext cx="1841481" cy="607965"/>
            <a:chOff x="3206750" y="128586"/>
            <a:chExt cx="2859000" cy="773100"/>
          </a:xfrm>
        </p:grpSpPr>
        <p:pic>
          <p:nvPicPr>
            <p:cNvPr id="1206" name="Shape 1206"/>
            <p:cNvPicPr preferRelativeResize="0"/>
            <p:nvPr/>
          </p:nvPicPr>
          <p:blipFill rotWithShape="1">
            <a:blip r:embed="rId5">
              <a:alphaModFix/>
            </a:blip>
            <a:srcRect/>
            <a:stretch/>
          </p:blipFill>
          <p:spPr>
            <a:xfrm>
              <a:off x="3206750" y="128586"/>
              <a:ext cx="2859000" cy="773099"/>
            </a:xfrm>
            <a:prstGeom prst="rect">
              <a:avLst/>
            </a:prstGeom>
            <a:noFill/>
            <a:ln>
              <a:noFill/>
            </a:ln>
          </p:spPr>
        </p:pic>
        <p:sp>
          <p:nvSpPr>
            <p:cNvPr id="1207" name="Shape 1207"/>
            <p:cNvSpPr txBox="1"/>
            <p:nvPr/>
          </p:nvSpPr>
          <p:spPr>
            <a:xfrm>
              <a:off x="3265486" y="325437"/>
              <a:ext cx="2743199" cy="469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2000" b="1" i="0" u="none">
                  <a:solidFill>
                    <a:srgbClr val="006600"/>
                  </a:solidFill>
                  <a:latin typeface="Arial"/>
                  <a:ea typeface="Arial"/>
                  <a:cs typeface="Arial"/>
                  <a:sym typeface="Arial"/>
                </a:rPr>
                <a:t>AGIR</a:t>
              </a:r>
            </a:p>
          </p:txBody>
        </p:sp>
      </p:grpSp>
      <p:grpSp>
        <p:nvGrpSpPr>
          <p:cNvPr id="1208" name="Shape 1208"/>
          <p:cNvGrpSpPr/>
          <p:nvPr/>
        </p:nvGrpSpPr>
        <p:grpSpPr>
          <a:xfrm>
            <a:off x="42" y="4014780"/>
            <a:ext cx="1841481" cy="607965"/>
            <a:chOff x="3206750" y="128586"/>
            <a:chExt cx="2859000" cy="773100"/>
          </a:xfrm>
        </p:grpSpPr>
        <p:pic>
          <p:nvPicPr>
            <p:cNvPr id="1209" name="Shape 1209"/>
            <p:cNvPicPr preferRelativeResize="0"/>
            <p:nvPr/>
          </p:nvPicPr>
          <p:blipFill rotWithShape="1">
            <a:blip r:embed="rId5">
              <a:alphaModFix/>
            </a:blip>
            <a:srcRect/>
            <a:stretch/>
          </p:blipFill>
          <p:spPr>
            <a:xfrm>
              <a:off x="3206750" y="128586"/>
              <a:ext cx="2859000" cy="773099"/>
            </a:xfrm>
            <a:prstGeom prst="rect">
              <a:avLst/>
            </a:prstGeom>
            <a:noFill/>
            <a:ln>
              <a:noFill/>
            </a:ln>
          </p:spPr>
        </p:pic>
        <p:sp>
          <p:nvSpPr>
            <p:cNvPr id="1210" name="Shape 1210"/>
            <p:cNvSpPr txBox="1"/>
            <p:nvPr/>
          </p:nvSpPr>
          <p:spPr>
            <a:xfrm>
              <a:off x="3265486" y="276225"/>
              <a:ext cx="2743199" cy="507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2000" b="1" i="0" u="none">
                  <a:solidFill>
                    <a:srgbClr val="006600"/>
                  </a:solidFill>
                  <a:latin typeface="Arial"/>
                  <a:ea typeface="Arial"/>
                  <a:cs typeface="Arial"/>
                  <a:sym typeface="Arial"/>
                </a:rPr>
                <a:t>EVALUER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1"/>
                                        </p:tgtEl>
                                        <p:attrNameLst>
                                          <p:attrName>style.visibility</p:attrName>
                                        </p:attrNameLst>
                                      </p:cBhvr>
                                      <p:to>
                                        <p:strVal val="visible"/>
                                      </p:to>
                                    </p:set>
                                    <p:animEffect transition="in" filter="fade">
                                      <p:cBhvr>
                                        <p:cTn id="7" dur="500"/>
                                        <p:tgtEl>
                                          <p:spTgt spid="1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4"/>
                                        </p:tgtEl>
                                        <p:attrNameLst>
                                          <p:attrName>style.visibility</p:attrName>
                                        </p:attrNameLst>
                                      </p:cBhvr>
                                      <p:to>
                                        <p:strVal val="visible"/>
                                      </p:to>
                                    </p:set>
                                    <p:animEffect transition="in" filter="fade">
                                      <p:cBhvr>
                                        <p:cTn id="12" dur="500"/>
                                        <p:tgtEl>
                                          <p:spTgt spid="1194"/>
                                        </p:tgtEl>
                                      </p:cBhvr>
                                    </p:animEffect>
                                  </p:childTnLst>
                                </p:cTn>
                              </p:par>
                              <p:par>
                                <p:cTn id="13" presetID="10" presetClass="entr" presetSubtype="0" fill="hold" nodeType="withEffect">
                                  <p:stCondLst>
                                    <p:cond delay="0"/>
                                  </p:stCondLst>
                                  <p:childTnLst>
                                    <p:set>
                                      <p:cBhvr>
                                        <p:cTn id="14" dur="1" fill="hold">
                                          <p:stCondLst>
                                            <p:cond delay="0"/>
                                          </p:stCondLst>
                                        </p:cTn>
                                        <p:tgtEl>
                                          <p:spTgt spid="1193"/>
                                        </p:tgtEl>
                                        <p:attrNameLst>
                                          <p:attrName>style.visibility</p:attrName>
                                        </p:attrNameLst>
                                      </p:cBhvr>
                                      <p:to>
                                        <p:strVal val="visible"/>
                                      </p:to>
                                    </p:set>
                                    <p:animEffect transition="in" filter="fade">
                                      <p:cBhvr>
                                        <p:cTn id="15" dur="500"/>
                                        <p:tgtEl>
                                          <p:spTgt spid="1193"/>
                                        </p:tgtEl>
                                      </p:cBhvr>
                                    </p:animEffect>
                                  </p:childTnLst>
                                </p:cTn>
                              </p:par>
                              <p:par>
                                <p:cTn id="16" presetID="10" presetClass="entr" presetSubtype="0" fill="hold" nodeType="withEffect">
                                  <p:stCondLst>
                                    <p:cond delay="0"/>
                                  </p:stCondLst>
                                  <p:childTnLst>
                                    <p:set>
                                      <p:cBhvr>
                                        <p:cTn id="17" dur="1" fill="hold">
                                          <p:stCondLst>
                                            <p:cond delay="0"/>
                                          </p:stCondLst>
                                        </p:cTn>
                                        <p:tgtEl>
                                          <p:spTgt spid="1195"/>
                                        </p:tgtEl>
                                        <p:attrNameLst>
                                          <p:attrName>style.visibility</p:attrName>
                                        </p:attrNameLst>
                                      </p:cBhvr>
                                      <p:to>
                                        <p:strVal val="visible"/>
                                      </p:to>
                                    </p:set>
                                    <p:animEffect transition="in" filter="fade">
                                      <p:cBhvr>
                                        <p:cTn id="18" dur="500"/>
                                        <p:tgtEl>
                                          <p:spTgt spid="119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96"/>
                                        </p:tgtEl>
                                        <p:attrNameLst>
                                          <p:attrName>style.visibility</p:attrName>
                                        </p:attrNameLst>
                                      </p:cBhvr>
                                      <p:to>
                                        <p:strVal val="visible"/>
                                      </p:to>
                                    </p:set>
                                    <p:animEffect transition="in" filter="fade">
                                      <p:cBhvr>
                                        <p:cTn id="23" dur="500"/>
                                        <p:tgtEl>
                                          <p:spTgt spid="1196"/>
                                        </p:tgtEl>
                                      </p:cBhvr>
                                    </p:animEffect>
                                  </p:childTnLst>
                                </p:cTn>
                              </p:par>
                              <p:par>
                                <p:cTn id="24" presetID="10" presetClass="entr" presetSubtype="0" fill="hold" nodeType="withEffect">
                                  <p:stCondLst>
                                    <p:cond delay="0"/>
                                  </p:stCondLst>
                                  <p:childTnLst>
                                    <p:set>
                                      <p:cBhvr>
                                        <p:cTn id="25" dur="1" fill="hold">
                                          <p:stCondLst>
                                            <p:cond delay="0"/>
                                          </p:stCondLst>
                                        </p:cTn>
                                        <p:tgtEl>
                                          <p:spTgt spid="1197"/>
                                        </p:tgtEl>
                                        <p:attrNameLst>
                                          <p:attrName>style.visibility</p:attrName>
                                        </p:attrNameLst>
                                      </p:cBhvr>
                                      <p:to>
                                        <p:strVal val="visible"/>
                                      </p:to>
                                    </p:set>
                                    <p:animEffect transition="in" filter="fade">
                                      <p:cBhvr>
                                        <p:cTn id="26" dur="500"/>
                                        <p:tgtEl>
                                          <p:spTgt spid="1197"/>
                                        </p:tgtEl>
                                      </p:cBhvr>
                                    </p:animEffect>
                                  </p:childTnLst>
                                </p:cTn>
                              </p:par>
                              <p:par>
                                <p:cTn id="27" presetID="10" presetClass="entr" presetSubtype="0" fill="hold" nodeType="withEffect">
                                  <p:stCondLst>
                                    <p:cond delay="0"/>
                                  </p:stCondLst>
                                  <p:childTnLst>
                                    <p:set>
                                      <p:cBhvr>
                                        <p:cTn id="28" dur="1" fill="hold">
                                          <p:stCondLst>
                                            <p:cond delay="0"/>
                                          </p:stCondLst>
                                        </p:cTn>
                                        <p:tgtEl>
                                          <p:spTgt spid="1198"/>
                                        </p:tgtEl>
                                        <p:attrNameLst>
                                          <p:attrName>style.visibility</p:attrName>
                                        </p:attrNameLst>
                                      </p:cBhvr>
                                      <p:to>
                                        <p:strVal val="visible"/>
                                      </p:to>
                                    </p:set>
                                    <p:animEffect transition="in" filter="fade">
                                      <p:cBhvr>
                                        <p:cTn id="29" dur="500"/>
                                        <p:tgtEl>
                                          <p:spTgt spid="119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99"/>
                                        </p:tgtEl>
                                        <p:attrNameLst>
                                          <p:attrName>style.visibility</p:attrName>
                                        </p:attrNameLst>
                                      </p:cBhvr>
                                      <p:to>
                                        <p:strVal val="visible"/>
                                      </p:to>
                                    </p:set>
                                    <p:animEffect transition="in" filter="fade">
                                      <p:cBhvr>
                                        <p:cTn id="34" dur="500"/>
                                        <p:tgtEl>
                                          <p:spTgt spid="1199"/>
                                        </p:tgtEl>
                                      </p:cBhvr>
                                    </p:animEffect>
                                  </p:childTnLst>
                                </p:cTn>
                              </p:par>
                              <p:par>
                                <p:cTn id="35" presetID="10" presetClass="entr" presetSubtype="0" fill="hold" nodeType="withEffect">
                                  <p:stCondLst>
                                    <p:cond delay="0"/>
                                  </p:stCondLst>
                                  <p:childTnLst>
                                    <p:set>
                                      <p:cBhvr>
                                        <p:cTn id="36" dur="1" fill="hold">
                                          <p:stCondLst>
                                            <p:cond delay="0"/>
                                          </p:stCondLst>
                                        </p:cTn>
                                        <p:tgtEl>
                                          <p:spTgt spid="1200"/>
                                        </p:tgtEl>
                                        <p:attrNameLst>
                                          <p:attrName>style.visibility</p:attrName>
                                        </p:attrNameLst>
                                      </p:cBhvr>
                                      <p:to>
                                        <p:strVal val="visible"/>
                                      </p:to>
                                    </p:set>
                                    <p:animEffect transition="in" filter="fade">
                                      <p:cBhvr>
                                        <p:cTn id="37" dur="500"/>
                                        <p:tgtEl>
                                          <p:spTgt spid="1200"/>
                                        </p:tgtEl>
                                      </p:cBhvr>
                                    </p:animEffect>
                                  </p:childTnLst>
                                </p:cTn>
                              </p:par>
                              <p:par>
                                <p:cTn id="38" presetID="10" presetClass="entr" presetSubtype="0" fill="hold" nodeType="withEffect">
                                  <p:stCondLst>
                                    <p:cond delay="0"/>
                                  </p:stCondLst>
                                  <p:childTnLst>
                                    <p:set>
                                      <p:cBhvr>
                                        <p:cTn id="39" dur="1" fill="hold">
                                          <p:stCondLst>
                                            <p:cond delay="0"/>
                                          </p:stCondLst>
                                        </p:cTn>
                                        <p:tgtEl>
                                          <p:spTgt spid="1201"/>
                                        </p:tgtEl>
                                        <p:attrNameLst>
                                          <p:attrName>style.visibility</p:attrName>
                                        </p:attrNameLst>
                                      </p:cBhvr>
                                      <p:to>
                                        <p:strVal val="visible"/>
                                      </p:to>
                                    </p:set>
                                    <p:animEffect transition="in" filter="fade">
                                      <p:cBhvr>
                                        <p:cTn id="40" dur="500"/>
                                        <p:tgtEl>
                                          <p:spTgt spid="1201"/>
                                        </p:tgtEl>
                                      </p:cBhvr>
                                    </p:animEffect>
                                  </p:childTnLst>
                                </p:cTn>
                              </p:par>
                              <p:par>
                                <p:cTn id="41" presetID="10" presetClass="entr" presetSubtype="0" fill="hold" nodeType="withEffect">
                                  <p:stCondLst>
                                    <p:cond delay="0"/>
                                  </p:stCondLst>
                                  <p:childTnLst>
                                    <p:set>
                                      <p:cBhvr>
                                        <p:cTn id="42" dur="1" fill="hold">
                                          <p:stCondLst>
                                            <p:cond delay="0"/>
                                          </p:stCondLst>
                                        </p:cTn>
                                        <p:tgtEl>
                                          <p:spTgt spid="1202"/>
                                        </p:tgtEl>
                                        <p:attrNameLst>
                                          <p:attrName>style.visibility</p:attrName>
                                        </p:attrNameLst>
                                      </p:cBhvr>
                                      <p:to>
                                        <p:strVal val="visible"/>
                                      </p:to>
                                    </p:set>
                                    <p:animEffect transition="in" filter="fade">
                                      <p:cBhvr>
                                        <p:cTn id="43" dur="500"/>
                                        <p:tgtEl>
                                          <p:spTgt spid="1202"/>
                                        </p:tgtEl>
                                      </p:cBhvr>
                                    </p:animEffect>
                                  </p:childTnLst>
                                </p:cTn>
                              </p:par>
                              <p:par>
                                <p:cTn id="44" presetID="10" presetClass="entr" presetSubtype="0" fill="hold" nodeType="withEffect">
                                  <p:stCondLst>
                                    <p:cond delay="0"/>
                                  </p:stCondLst>
                                  <p:childTnLst>
                                    <p:set>
                                      <p:cBhvr>
                                        <p:cTn id="45" dur="1" fill="hold">
                                          <p:stCondLst>
                                            <p:cond delay="0"/>
                                          </p:stCondLst>
                                        </p:cTn>
                                        <p:tgtEl>
                                          <p:spTgt spid="1203"/>
                                        </p:tgtEl>
                                        <p:attrNameLst>
                                          <p:attrName>style.visibility</p:attrName>
                                        </p:attrNameLst>
                                      </p:cBhvr>
                                      <p:to>
                                        <p:strVal val="visible"/>
                                      </p:to>
                                    </p:set>
                                    <p:animEffect transition="in" filter="fade">
                                      <p:cBhvr>
                                        <p:cTn id="46" dur="500"/>
                                        <p:tgtEl>
                                          <p:spTgt spid="1203"/>
                                        </p:tgtEl>
                                      </p:cBhvr>
                                    </p:animEffect>
                                  </p:childTnLst>
                                </p:cTn>
                              </p:par>
                              <p:par>
                                <p:cTn id="47" presetID="10" presetClass="entr" presetSubtype="0" fill="hold" nodeType="withEffect">
                                  <p:stCondLst>
                                    <p:cond delay="0"/>
                                  </p:stCondLst>
                                  <p:childTnLst>
                                    <p:set>
                                      <p:cBhvr>
                                        <p:cTn id="48" dur="1" fill="hold">
                                          <p:stCondLst>
                                            <p:cond delay="0"/>
                                          </p:stCondLst>
                                        </p:cTn>
                                        <p:tgtEl>
                                          <p:spTgt spid="1204"/>
                                        </p:tgtEl>
                                        <p:attrNameLst>
                                          <p:attrName>style.visibility</p:attrName>
                                        </p:attrNameLst>
                                      </p:cBhvr>
                                      <p:to>
                                        <p:strVal val="visible"/>
                                      </p:to>
                                    </p:set>
                                    <p:animEffect transition="in" filter="fade">
                                      <p:cBhvr>
                                        <p:cTn id="49" dur="500"/>
                                        <p:tgtEl>
                                          <p:spTgt spid="120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87"/>
                                        </p:tgtEl>
                                        <p:attrNameLst>
                                          <p:attrName>style.visibility</p:attrName>
                                        </p:attrNameLst>
                                      </p:cBhvr>
                                      <p:to>
                                        <p:strVal val="visible"/>
                                      </p:to>
                                    </p:set>
                                    <p:animEffect transition="in" filter="fade">
                                      <p:cBhvr>
                                        <p:cTn id="54" dur="500"/>
                                        <p:tgtEl>
                                          <p:spTgt spid="118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86"/>
                                        </p:tgtEl>
                                        <p:attrNameLst>
                                          <p:attrName>style.visibility</p:attrName>
                                        </p:attrNameLst>
                                      </p:cBhvr>
                                      <p:to>
                                        <p:strVal val="visible"/>
                                      </p:to>
                                    </p:set>
                                    <p:animEffect transition="in" filter="fade">
                                      <p:cBhvr>
                                        <p:cTn id="59" dur="500"/>
                                        <p:tgtEl>
                                          <p:spTgt spid="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Shape 1215"/>
          <p:cNvSpPr txBox="1"/>
          <p:nvPr/>
        </p:nvSpPr>
        <p:spPr>
          <a:xfrm>
            <a:off x="900112" y="1047750"/>
            <a:ext cx="8064600" cy="8304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2400" b="1" i="0" u="none">
                <a:solidFill>
                  <a:srgbClr val="002060"/>
                </a:solidFill>
                <a:latin typeface="Arial"/>
                <a:ea typeface="Arial"/>
                <a:cs typeface="Arial"/>
                <a:sym typeface="Arial"/>
              </a:rPr>
              <a:t>L’importance des dommages provoqués par l’exposition au danger et par le risque qui en découle</a:t>
            </a:r>
          </a:p>
        </p:txBody>
      </p:sp>
      <p:sp>
        <p:nvSpPr>
          <p:cNvPr id="1216" name="Shape 1216"/>
          <p:cNvSpPr txBox="1"/>
          <p:nvPr/>
        </p:nvSpPr>
        <p:spPr>
          <a:xfrm>
            <a:off x="2181225" y="3559175"/>
            <a:ext cx="5094300" cy="463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FF3300"/>
              </a:buClr>
              <a:buSzPct val="25000"/>
              <a:buFont typeface="Tahoma"/>
              <a:buNone/>
            </a:pPr>
            <a:r>
              <a:rPr lang="fr-FR" sz="2400" b="1" i="0" u="sng">
                <a:solidFill>
                  <a:srgbClr val="FF3300"/>
                </a:solidFill>
                <a:latin typeface="Tahoma"/>
                <a:ea typeface="Tahoma"/>
                <a:cs typeface="Tahoma"/>
                <a:sym typeface="Tahoma"/>
              </a:rPr>
              <a:t>Gravité des dommages </a:t>
            </a:r>
          </a:p>
        </p:txBody>
      </p:sp>
      <p:grpSp>
        <p:nvGrpSpPr>
          <p:cNvPr id="1217" name="Shape 1217"/>
          <p:cNvGrpSpPr/>
          <p:nvPr/>
        </p:nvGrpSpPr>
        <p:grpSpPr>
          <a:xfrm>
            <a:off x="2724150" y="2036761"/>
            <a:ext cx="3749700" cy="1371600"/>
            <a:chOff x="2724150" y="2036761"/>
            <a:chExt cx="3749700" cy="1371600"/>
          </a:xfrm>
        </p:grpSpPr>
        <p:pic>
          <p:nvPicPr>
            <p:cNvPr id="1218" name="Shape 1218"/>
            <p:cNvPicPr preferRelativeResize="0"/>
            <p:nvPr/>
          </p:nvPicPr>
          <p:blipFill rotWithShape="1">
            <a:blip r:embed="rId3">
              <a:alphaModFix/>
            </a:blip>
            <a:srcRect/>
            <a:stretch/>
          </p:blipFill>
          <p:spPr>
            <a:xfrm>
              <a:off x="2724150" y="2036762"/>
              <a:ext cx="3749700" cy="1371599"/>
            </a:xfrm>
            <a:prstGeom prst="rect">
              <a:avLst/>
            </a:prstGeom>
            <a:noFill/>
            <a:ln>
              <a:noFill/>
            </a:ln>
          </p:spPr>
        </p:pic>
        <p:sp>
          <p:nvSpPr>
            <p:cNvPr id="1219" name="Shape 1219"/>
            <p:cNvSpPr txBox="1"/>
            <p:nvPr/>
          </p:nvSpPr>
          <p:spPr>
            <a:xfrm>
              <a:off x="2795586" y="2119312"/>
              <a:ext cx="3586200" cy="1203299"/>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chemeClr val="lt1"/>
                </a:buClr>
                <a:buSzPct val="25000"/>
                <a:buFont typeface="Tahoma"/>
                <a:buNone/>
              </a:pPr>
              <a:r>
                <a:rPr lang="fr-FR" sz="2400" b="0" i="0" u="none">
                  <a:solidFill>
                    <a:schemeClr val="lt1"/>
                  </a:solidFill>
                  <a:effectLst>
                    <a:outerShdw blurRad="38100" dist="38100" dir="2700000" algn="tl">
                      <a:srgbClr val="C0C0C0"/>
                    </a:outerShdw>
                  </a:effectLst>
                  <a:latin typeface="Tahoma"/>
                  <a:ea typeface="Tahoma"/>
                  <a:cs typeface="Tahoma"/>
                  <a:sym typeface="Tahoma"/>
                </a:rPr>
                <a:t>Dommage :</a:t>
              </a:r>
            </a:p>
            <a:p>
              <a:pPr marL="0" marR="0" lvl="0" indent="0" algn="l" rtl="0">
                <a:lnSpc>
                  <a:spcPct val="100000"/>
                </a:lnSpc>
                <a:spcBef>
                  <a:spcPts val="0"/>
                </a:spcBef>
                <a:spcAft>
                  <a:spcPts val="0"/>
                </a:spcAft>
                <a:buClr>
                  <a:schemeClr val="lt1"/>
                </a:buClr>
                <a:buSzPct val="25000"/>
                <a:buFont typeface="Tahoma"/>
                <a:buNone/>
              </a:pPr>
              <a:r>
                <a:rPr lang="fr-FR" sz="2400" b="0" i="0" u="none">
                  <a:solidFill>
                    <a:schemeClr val="lt1"/>
                  </a:solidFill>
                  <a:effectLst>
                    <a:outerShdw blurRad="38100" dist="38100" dir="2700000" algn="tl">
                      <a:srgbClr val="C0C0C0"/>
                    </a:outerShdw>
                  </a:effectLst>
                  <a:latin typeface="Tahoma"/>
                  <a:ea typeface="Tahoma"/>
                  <a:cs typeface="Tahoma"/>
                  <a:sym typeface="Tahoma"/>
                </a:rPr>
                <a:t>blessure physique ou atteinte à la santé </a:t>
              </a:r>
            </a:p>
          </p:txBody>
        </p:sp>
      </p:grpSp>
      <p:sp>
        <p:nvSpPr>
          <p:cNvPr id="1220" name="Shape 1220"/>
          <p:cNvSpPr txBox="1"/>
          <p:nvPr/>
        </p:nvSpPr>
        <p:spPr>
          <a:xfrm>
            <a:off x="2220911" y="4244975"/>
            <a:ext cx="6639000" cy="463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400" b="1" i="0" u="none">
                <a:solidFill>
                  <a:srgbClr val="002060"/>
                </a:solidFill>
                <a:latin typeface="Tahoma"/>
                <a:ea typeface="Tahoma"/>
                <a:cs typeface="Tahoma"/>
                <a:sym typeface="Tahoma"/>
              </a:rPr>
              <a:t>Accident motel ou incapacité permanente</a:t>
            </a:r>
          </a:p>
        </p:txBody>
      </p:sp>
      <p:sp>
        <p:nvSpPr>
          <p:cNvPr id="1221" name="Shape 1221"/>
          <p:cNvSpPr txBox="1"/>
          <p:nvPr/>
        </p:nvSpPr>
        <p:spPr>
          <a:xfrm>
            <a:off x="2208211" y="4856162"/>
            <a:ext cx="6597600" cy="463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400" b="1" i="0" u="none">
                <a:solidFill>
                  <a:srgbClr val="002060"/>
                </a:solidFill>
                <a:latin typeface="Tahoma"/>
                <a:ea typeface="Tahoma"/>
                <a:cs typeface="Tahoma"/>
                <a:sym typeface="Tahoma"/>
              </a:rPr>
              <a:t>Accident avec incapacité temporaire</a:t>
            </a:r>
          </a:p>
        </p:txBody>
      </p:sp>
      <p:sp>
        <p:nvSpPr>
          <p:cNvPr id="1222" name="Shape 1222"/>
          <p:cNvSpPr txBox="1"/>
          <p:nvPr/>
        </p:nvSpPr>
        <p:spPr>
          <a:xfrm>
            <a:off x="2205036" y="5419725"/>
            <a:ext cx="6632700" cy="463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400" b="1" i="0" u="none">
                <a:solidFill>
                  <a:srgbClr val="002060"/>
                </a:solidFill>
                <a:latin typeface="Tahoma"/>
                <a:ea typeface="Tahoma"/>
                <a:cs typeface="Tahoma"/>
                <a:sym typeface="Tahoma"/>
              </a:rPr>
              <a:t>Accident avec arrêt de travail</a:t>
            </a:r>
          </a:p>
        </p:txBody>
      </p:sp>
      <p:grpSp>
        <p:nvGrpSpPr>
          <p:cNvPr id="1223" name="Shape 1223"/>
          <p:cNvGrpSpPr/>
          <p:nvPr/>
        </p:nvGrpSpPr>
        <p:grpSpPr>
          <a:xfrm>
            <a:off x="5708650" y="103186"/>
            <a:ext cx="2859000" cy="773100"/>
            <a:chOff x="3206750" y="128586"/>
            <a:chExt cx="2859000" cy="773100"/>
          </a:xfrm>
        </p:grpSpPr>
        <p:pic>
          <p:nvPicPr>
            <p:cNvPr id="1224" name="Shape 1224"/>
            <p:cNvPicPr preferRelativeResize="0"/>
            <p:nvPr/>
          </p:nvPicPr>
          <p:blipFill rotWithShape="1">
            <a:blip r:embed="rId4">
              <a:alphaModFix/>
            </a:blip>
            <a:srcRect/>
            <a:stretch/>
          </p:blipFill>
          <p:spPr>
            <a:xfrm>
              <a:off x="3206750" y="128586"/>
              <a:ext cx="2859000" cy="773099"/>
            </a:xfrm>
            <a:prstGeom prst="rect">
              <a:avLst/>
            </a:prstGeom>
            <a:noFill/>
            <a:ln>
              <a:noFill/>
            </a:ln>
          </p:spPr>
        </p:pic>
        <p:sp>
          <p:nvSpPr>
            <p:cNvPr id="1225" name="Shape 1225"/>
            <p:cNvSpPr txBox="1"/>
            <p:nvPr/>
          </p:nvSpPr>
          <p:spPr>
            <a:xfrm>
              <a:off x="3265486" y="236537"/>
              <a:ext cx="2743199"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3200" b="1" i="0" u="none">
                  <a:solidFill>
                    <a:srgbClr val="006600"/>
                  </a:solidFill>
                  <a:latin typeface="Arial"/>
                  <a:ea typeface="Arial"/>
                  <a:cs typeface="Arial"/>
                  <a:sym typeface="Arial"/>
                </a:rPr>
                <a:t>GRAVITE</a:t>
              </a:r>
            </a:p>
          </p:txBody>
        </p:sp>
      </p:grpSp>
      <p:pic>
        <p:nvPicPr>
          <p:cNvPr id="1226" name="Shape 1226" descr="evrp 1.jpg"/>
          <p:cNvPicPr preferRelativeResize="0"/>
          <p:nvPr/>
        </p:nvPicPr>
        <p:blipFill rotWithShape="1">
          <a:blip r:embed="rId5">
            <a:alphaModFix/>
          </a:blip>
          <a:srcRect/>
          <a:stretch/>
        </p:blipFill>
        <p:spPr>
          <a:xfrm>
            <a:off x="231775" y="4727575"/>
            <a:ext cx="1336800" cy="946200"/>
          </a:xfrm>
          <a:prstGeom prst="rect">
            <a:avLst/>
          </a:prstGeom>
          <a:noFill/>
          <a:ln>
            <a:noFill/>
          </a:ln>
        </p:spPr>
      </p:pic>
      <p:sp>
        <p:nvSpPr>
          <p:cNvPr id="1227" name="Shape 1227"/>
          <p:cNvSpPr/>
          <p:nvPr/>
        </p:nvSpPr>
        <p:spPr>
          <a:xfrm rot="10800000">
            <a:off x="1685987" y="4167187"/>
            <a:ext cx="665100" cy="2286000"/>
          </a:xfrm>
          <a:prstGeom prst="rightBrace">
            <a:avLst>
              <a:gd name="adj1" fmla="val 457"/>
              <a:gd name="adj2" fmla="val 50000"/>
            </a:avLst>
          </a:prstGeom>
          <a:noFill/>
          <a:ln w="38100" cap="flat" cmpd="sng">
            <a:solidFill>
              <a:srgbClr val="00206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228" name="Shape 1228" descr="alliance 2.jpg"/>
          <p:cNvPicPr preferRelativeResize="0"/>
          <p:nvPr/>
        </p:nvPicPr>
        <p:blipFill rotWithShape="1">
          <a:blip r:embed="rId6">
            <a:alphaModFix/>
          </a:blip>
          <a:srcRect/>
          <a:stretch/>
        </p:blipFill>
        <p:spPr>
          <a:xfrm>
            <a:off x="1071562" y="2105025"/>
            <a:ext cx="1359000" cy="1585800"/>
          </a:xfrm>
          <a:prstGeom prst="rect">
            <a:avLst/>
          </a:prstGeom>
          <a:noFill/>
          <a:ln>
            <a:noFill/>
          </a:ln>
        </p:spPr>
      </p:pic>
      <p:pic>
        <p:nvPicPr>
          <p:cNvPr id="1229" name="Shape 1229" descr="Fazli 1.JPG"/>
          <p:cNvPicPr preferRelativeResize="0"/>
          <p:nvPr/>
        </p:nvPicPr>
        <p:blipFill rotWithShape="1">
          <a:blip r:embed="rId7">
            <a:alphaModFix/>
          </a:blip>
          <a:srcRect/>
          <a:stretch/>
        </p:blipFill>
        <p:spPr>
          <a:xfrm>
            <a:off x="6740525" y="2103437"/>
            <a:ext cx="1920900" cy="1439999"/>
          </a:xfrm>
          <a:prstGeom prst="rect">
            <a:avLst/>
          </a:prstGeom>
          <a:noFill/>
          <a:ln>
            <a:noFill/>
          </a:ln>
        </p:spPr>
      </p:pic>
      <p:sp>
        <p:nvSpPr>
          <p:cNvPr id="1230" name="Shape 1230"/>
          <p:cNvSpPr txBox="1"/>
          <p:nvPr/>
        </p:nvSpPr>
        <p:spPr>
          <a:xfrm>
            <a:off x="2214561" y="5924550"/>
            <a:ext cx="6630900" cy="463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400" b="1" i="0" u="none">
                <a:solidFill>
                  <a:srgbClr val="002060"/>
                </a:solidFill>
                <a:latin typeface="Tahoma"/>
                <a:ea typeface="Tahoma"/>
                <a:cs typeface="Tahoma"/>
                <a:sym typeface="Tahoma"/>
              </a:rPr>
              <a:t>Accident sans arrêt de travail</a:t>
            </a:r>
          </a:p>
        </p:txBody>
      </p:sp>
      <p:grpSp>
        <p:nvGrpSpPr>
          <p:cNvPr id="1231" name="Shape 1231"/>
          <p:cNvGrpSpPr/>
          <p:nvPr/>
        </p:nvGrpSpPr>
        <p:grpSpPr>
          <a:xfrm>
            <a:off x="171463" y="103186"/>
            <a:ext cx="4082937" cy="773100"/>
            <a:chOff x="3206750" y="128586"/>
            <a:chExt cx="2859000" cy="773100"/>
          </a:xfrm>
        </p:grpSpPr>
        <p:pic>
          <p:nvPicPr>
            <p:cNvPr id="1232" name="Shape 1232"/>
            <p:cNvPicPr preferRelativeResize="0"/>
            <p:nvPr/>
          </p:nvPicPr>
          <p:blipFill rotWithShape="1">
            <a:blip r:embed="rId4">
              <a:alphaModFix/>
            </a:blip>
            <a:srcRect/>
            <a:stretch/>
          </p:blipFill>
          <p:spPr>
            <a:xfrm>
              <a:off x="3206750" y="128586"/>
              <a:ext cx="2859000" cy="773099"/>
            </a:xfrm>
            <a:prstGeom prst="rect">
              <a:avLst/>
            </a:prstGeom>
            <a:noFill/>
            <a:ln>
              <a:noFill/>
            </a:ln>
          </p:spPr>
        </p:pic>
        <p:sp>
          <p:nvSpPr>
            <p:cNvPr id="1233" name="Shape 1233"/>
            <p:cNvSpPr txBox="1"/>
            <p:nvPr/>
          </p:nvSpPr>
          <p:spPr>
            <a:xfrm>
              <a:off x="3265486" y="236537"/>
              <a:ext cx="2743199"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3200" b="1" i="0" u="none">
                  <a:solidFill>
                    <a:srgbClr val="006600"/>
                  </a:solidFill>
                  <a:latin typeface="Arial"/>
                  <a:ea typeface="Arial"/>
                  <a:cs typeface="Arial"/>
                  <a:sym typeface="Arial"/>
                </a:rPr>
                <a:t>Evaluer le risque</a:t>
              </a:r>
            </a:p>
          </p:txBody>
        </p:sp>
      </p:grpSp>
      <p:grpSp>
        <p:nvGrpSpPr>
          <p:cNvPr id="1234" name="Shape 1234"/>
          <p:cNvGrpSpPr/>
          <p:nvPr/>
        </p:nvGrpSpPr>
        <p:grpSpPr>
          <a:xfrm>
            <a:off x="4511675" y="182561"/>
            <a:ext cx="962100" cy="671400"/>
            <a:chOff x="4511675" y="182561"/>
            <a:chExt cx="962100" cy="671400"/>
          </a:xfrm>
        </p:grpSpPr>
        <p:pic>
          <p:nvPicPr>
            <p:cNvPr id="1235" name="Shape 1235"/>
            <p:cNvPicPr preferRelativeResize="0"/>
            <p:nvPr/>
          </p:nvPicPr>
          <p:blipFill rotWithShape="1">
            <a:blip r:embed="rId8">
              <a:alphaModFix/>
            </a:blip>
            <a:srcRect/>
            <a:stretch/>
          </p:blipFill>
          <p:spPr>
            <a:xfrm>
              <a:off x="4511675" y="182562"/>
              <a:ext cx="962100" cy="671399"/>
            </a:xfrm>
            <a:prstGeom prst="rect">
              <a:avLst/>
            </a:prstGeom>
            <a:noFill/>
            <a:ln>
              <a:noFill/>
            </a:ln>
          </p:spPr>
        </p:pic>
        <p:sp>
          <p:nvSpPr>
            <p:cNvPr id="1236" name="Shape 1236"/>
            <p:cNvSpPr txBox="1"/>
            <p:nvPr/>
          </p:nvSpPr>
          <p:spPr>
            <a:xfrm>
              <a:off x="4572000" y="350837"/>
              <a:ext cx="698400" cy="2793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5"/>
                                        </p:tgtEl>
                                        <p:attrNameLst>
                                          <p:attrName>style.visibility</p:attrName>
                                        </p:attrNameLst>
                                      </p:cBhvr>
                                      <p:to>
                                        <p:strVal val="visible"/>
                                      </p:to>
                                    </p:set>
                                    <p:anim calcmode="lin" valueType="num">
                                      <p:cBhvr additive="base">
                                        <p:cTn id="7" dur="500"/>
                                        <p:tgtEl>
                                          <p:spTgt spid="12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
                                        </p:tgtEl>
                                        <p:attrNameLst>
                                          <p:attrName>style.visibility</p:attrName>
                                        </p:attrNameLst>
                                      </p:cBhvr>
                                      <p:to>
                                        <p:strVal val="visible"/>
                                      </p:to>
                                    </p:set>
                                    <p:animEffect transition="in" filter="fade">
                                      <p:cBhvr>
                                        <p:cTn id="12" dur="500"/>
                                        <p:tgtEl>
                                          <p:spTgt spid="1228"/>
                                        </p:tgtEl>
                                      </p:cBhvr>
                                    </p:animEffect>
                                  </p:childTnLst>
                                </p:cTn>
                              </p:par>
                              <p:par>
                                <p:cTn id="13" presetID="10" presetClass="entr" presetSubtype="0" fill="hold" nodeType="withEffect">
                                  <p:stCondLst>
                                    <p:cond delay="0"/>
                                  </p:stCondLst>
                                  <p:childTnLst>
                                    <p:set>
                                      <p:cBhvr>
                                        <p:cTn id="14" dur="1" fill="hold">
                                          <p:stCondLst>
                                            <p:cond delay="0"/>
                                          </p:stCondLst>
                                        </p:cTn>
                                        <p:tgtEl>
                                          <p:spTgt spid="1229"/>
                                        </p:tgtEl>
                                        <p:attrNameLst>
                                          <p:attrName>style.visibility</p:attrName>
                                        </p:attrNameLst>
                                      </p:cBhvr>
                                      <p:to>
                                        <p:strVal val="visible"/>
                                      </p:to>
                                    </p:set>
                                    <p:animEffect transition="in" filter="fade">
                                      <p:cBhvr>
                                        <p:cTn id="15" dur="500"/>
                                        <p:tgtEl>
                                          <p:spTgt spid="12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16"/>
                                        </p:tgtEl>
                                        <p:attrNameLst>
                                          <p:attrName>style.visibility</p:attrName>
                                        </p:attrNameLst>
                                      </p:cBhvr>
                                      <p:to>
                                        <p:strVal val="visible"/>
                                      </p:to>
                                    </p:set>
                                    <p:animEffect transition="in" filter="fade">
                                      <p:cBhvr>
                                        <p:cTn id="20" dur="500"/>
                                        <p:tgtEl>
                                          <p:spTgt spid="1216"/>
                                        </p:tgtEl>
                                      </p:cBhvr>
                                    </p:animEffect>
                                  </p:childTnLst>
                                </p:cTn>
                              </p:par>
                              <p:par>
                                <p:cTn id="21" presetID="10" presetClass="entr" presetSubtype="0" fill="hold" nodeType="withEffect">
                                  <p:stCondLst>
                                    <p:cond delay="0"/>
                                  </p:stCondLst>
                                  <p:childTnLst>
                                    <p:set>
                                      <p:cBhvr>
                                        <p:cTn id="22" dur="1" fill="hold">
                                          <p:stCondLst>
                                            <p:cond delay="0"/>
                                          </p:stCondLst>
                                        </p:cTn>
                                        <p:tgtEl>
                                          <p:spTgt spid="1226"/>
                                        </p:tgtEl>
                                        <p:attrNameLst>
                                          <p:attrName>style.visibility</p:attrName>
                                        </p:attrNameLst>
                                      </p:cBhvr>
                                      <p:to>
                                        <p:strVal val="visible"/>
                                      </p:to>
                                    </p:set>
                                    <p:animEffect transition="in" filter="fade">
                                      <p:cBhvr>
                                        <p:cTn id="23" dur="500"/>
                                        <p:tgtEl>
                                          <p:spTgt spid="1226"/>
                                        </p:tgtEl>
                                      </p:cBhvr>
                                    </p:animEffect>
                                  </p:childTnLst>
                                </p:cTn>
                              </p:par>
                              <p:par>
                                <p:cTn id="24" presetID="10" presetClass="entr" presetSubtype="0" fill="hold" nodeType="withEffect">
                                  <p:stCondLst>
                                    <p:cond delay="0"/>
                                  </p:stCondLst>
                                  <p:childTnLst>
                                    <p:set>
                                      <p:cBhvr>
                                        <p:cTn id="25" dur="1" fill="hold">
                                          <p:stCondLst>
                                            <p:cond delay="0"/>
                                          </p:stCondLst>
                                        </p:cTn>
                                        <p:tgtEl>
                                          <p:spTgt spid="1227"/>
                                        </p:tgtEl>
                                        <p:attrNameLst>
                                          <p:attrName>style.visibility</p:attrName>
                                        </p:attrNameLst>
                                      </p:cBhvr>
                                      <p:to>
                                        <p:strVal val="visible"/>
                                      </p:to>
                                    </p:set>
                                    <p:animEffect transition="in" filter="fade">
                                      <p:cBhvr>
                                        <p:cTn id="26" dur="500"/>
                                        <p:tgtEl>
                                          <p:spTgt spid="1227"/>
                                        </p:tgtEl>
                                      </p:cBhvr>
                                    </p:animEffect>
                                  </p:childTnLst>
                                </p:cTn>
                              </p:par>
                              <p:par>
                                <p:cTn id="27" presetID="10" presetClass="entr" presetSubtype="0" fill="hold" nodeType="withEffect">
                                  <p:stCondLst>
                                    <p:cond delay="0"/>
                                  </p:stCondLst>
                                  <p:childTnLst>
                                    <p:set>
                                      <p:cBhvr>
                                        <p:cTn id="28" dur="1" fill="hold">
                                          <p:stCondLst>
                                            <p:cond delay="0"/>
                                          </p:stCondLst>
                                        </p:cTn>
                                        <p:tgtEl>
                                          <p:spTgt spid="1220"/>
                                        </p:tgtEl>
                                        <p:attrNameLst>
                                          <p:attrName>style.visibility</p:attrName>
                                        </p:attrNameLst>
                                      </p:cBhvr>
                                      <p:to>
                                        <p:strVal val="visible"/>
                                      </p:to>
                                    </p:set>
                                    <p:animEffect transition="in" filter="fade">
                                      <p:cBhvr>
                                        <p:cTn id="29" dur="500"/>
                                        <p:tgtEl>
                                          <p:spTgt spid="12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21"/>
                                        </p:tgtEl>
                                        <p:attrNameLst>
                                          <p:attrName>style.visibility</p:attrName>
                                        </p:attrNameLst>
                                      </p:cBhvr>
                                      <p:to>
                                        <p:strVal val="visible"/>
                                      </p:to>
                                    </p:set>
                                    <p:animEffect transition="in" filter="fade">
                                      <p:cBhvr>
                                        <p:cTn id="34" dur="500"/>
                                        <p:tgtEl>
                                          <p:spTgt spid="12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22"/>
                                        </p:tgtEl>
                                        <p:attrNameLst>
                                          <p:attrName>style.visibility</p:attrName>
                                        </p:attrNameLst>
                                      </p:cBhvr>
                                      <p:to>
                                        <p:strVal val="visible"/>
                                      </p:to>
                                    </p:set>
                                    <p:animEffect transition="in" filter="fade">
                                      <p:cBhvr>
                                        <p:cTn id="39" dur="500"/>
                                        <p:tgtEl>
                                          <p:spTgt spid="12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30"/>
                                        </p:tgtEl>
                                        <p:attrNameLst>
                                          <p:attrName>style.visibility</p:attrName>
                                        </p:attrNameLst>
                                      </p:cBhvr>
                                      <p:to>
                                        <p:strVal val="visible"/>
                                      </p:to>
                                    </p:set>
                                    <p:animEffect transition="in" filter="fade">
                                      <p:cBhvr>
                                        <p:cTn id="44" dur="500"/>
                                        <p:tgtEl>
                                          <p:spTgt spid="1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Shape 1241"/>
          <p:cNvSpPr txBox="1"/>
          <p:nvPr/>
        </p:nvSpPr>
        <p:spPr>
          <a:xfrm>
            <a:off x="1058862" y="1289050"/>
            <a:ext cx="6983400" cy="8304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2400" b="1" i="0" u="none">
                <a:solidFill>
                  <a:srgbClr val="002060"/>
                </a:solidFill>
                <a:latin typeface="Arial"/>
                <a:ea typeface="Arial"/>
                <a:cs typeface="Arial"/>
                <a:sym typeface="Arial"/>
              </a:rPr>
              <a:t>La quantification de l’exposition du ou des salariés ramenée à une échelle de temps</a:t>
            </a:r>
          </a:p>
        </p:txBody>
      </p:sp>
      <p:sp>
        <p:nvSpPr>
          <p:cNvPr id="1242" name="Shape 1242"/>
          <p:cNvSpPr txBox="1"/>
          <p:nvPr/>
        </p:nvSpPr>
        <p:spPr>
          <a:xfrm>
            <a:off x="4062412" y="4068762"/>
            <a:ext cx="3698999"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2400" b="1" i="0" u="none">
                <a:solidFill>
                  <a:srgbClr val="002060"/>
                </a:solidFill>
                <a:latin typeface="Arial"/>
                <a:ea typeface="Arial"/>
                <a:cs typeface="Arial"/>
                <a:sym typeface="Arial"/>
              </a:rPr>
              <a:t>1 fois par jour</a:t>
            </a:r>
          </a:p>
        </p:txBody>
      </p:sp>
      <p:sp>
        <p:nvSpPr>
          <p:cNvPr id="1243" name="Shape 1243"/>
          <p:cNvSpPr txBox="1"/>
          <p:nvPr/>
        </p:nvSpPr>
        <p:spPr>
          <a:xfrm>
            <a:off x="4062412" y="4645025"/>
            <a:ext cx="3698999"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2400" b="1" i="0" u="none">
                <a:solidFill>
                  <a:srgbClr val="002060"/>
                </a:solidFill>
                <a:latin typeface="Arial"/>
                <a:ea typeface="Arial"/>
                <a:cs typeface="Arial"/>
                <a:sym typeface="Arial"/>
              </a:rPr>
              <a:t>1 fois par semaine</a:t>
            </a:r>
          </a:p>
        </p:txBody>
      </p:sp>
      <p:sp>
        <p:nvSpPr>
          <p:cNvPr id="1244" name="Shape 1244"/>
          <p:cNvSpPr txBox="1"/>
          <p:nvPr/>
        </p:nvSpPr>
        <p:spPr>
          <a:xfrm>
            <a:off x="4062412" y="5221287"/>
            <a:ext cx="3698999"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2400" b="1" i="0" u="none">
                <a:solidFill>
                  <a:srgbClr val="002060"/>
                </a:solidFill>
                <a:latin typeface="Arial"/>
                <a:ea typeface="Arial"/>
                <a:cs typeface="Arial"/>
                <a:sym typeface="Arial"/>
              </a:rPr>
              <a:t>1 fois par mois</a:t>
            </a:r>
          </a:p>
        </p:txBody>
      </p:sp>
      <p:sp>
        <p:nvSpPr>
          <p:cNvPr id="1245" name="Shape 1245"/>
          <p:cNvSpPr txBox="1"/>
          <p:nvPr/>
        </p:nvSpPr>
        <p:spPr>
          <a:xfrm>
            <a:off x="4062412" y="3492500"/>
            <a:ext cx="3697199"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2400" b="1" i="0" u="none">
                <a:solidFill>
                  <a:srgbClr val="002060"/>
                </a:solidFill>
                <a:latin typeface="Arial"/>
                <a:ea typeface="Arial"/>
                <a:cs typeface="Arial"/>
                <a:sym typeface="Arial"/>
              </a:rPr>
              <a:t>Plusieurs fois par jour</a:t>
            </a:r>
          </a:p>
        </p:txBody>
      </p:sp>
      <p:pic>
        <p:nvPicPr>
          <p:cNvPr id="1246" name="Shape 1246" descr="HEURE07"/>
          <p:cNvPicPr preferRelativeResize="0"/>
          <p:nvPr/>
        </p:nvPicPr>
        <p:blipFill rotWithShape="1">
          <a:blip r:embed="rId3">
            <a:alphaModFix/>
          </a:blip>
          <a:srcRect/>
          <a:stretch/>
        </p:blipFill>
        <p:spPr>
          <a:xfrm>
            <a:off x="4570412" y="2201862"/>
            <a:ext cx="890700" cy="1068300"/>
          </a:xfrm>
          <a:prstGeom prst="rect">
            <a:avLst/>
          </a:prstGeom>
          <a:noFill/>
          <a:ln>
            <a:noFill/>
          </a:ln>
        </p:spPr>
      </p:pic>
      <p:sp>
        <p:nvSpPr>
          <p:cNvPr id="1247" name="Shape 1247"/>
          <p:cNvSpPr txBox="1"/>
          <p:nvPr/>
        </p:nvSpPr>
        <p:spPr>
          <a:xfrm>
            <a:off x="4062412" y="5797550"/>
            <a:ext cx="3698999" cy="460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2400" b="1" i="0" u="none">
                <a:solidFill>
                  <a:srgbClr val="002060"/>
                </a:solidFill>
                <a:latin typeface="Arial"/>
                <a:ea typeface="Arial"/>
                <a:cs typeface="Arial"/>
                <a:sym typeface="Arial"/>
              </a:rPr>
              <a:t>1 fois par an</a:t>
            </a:r>
          </a:p>
        </p:txBody>
      </p:sp>
      <p:pic>
        <p:nvPicPr>
          <p:cNvPr id="1248" name="Shape 1248" descr="calendrier.jpg"/>
          <p:cNvPicPr preferRelativeResize="0"/>
          <p:nvPr/>
        </p:nvPicPr>
        <p:blipFill rotWithShape="1">
          <a:blip r:embed="rId4">
            <a:alphaModFix/>
          </a:blip>
          <a:srcRect/>
          <a:stretch/>
        </p:blipFill>
        <p:spPr>
          <a:xfrm>
            <a:off x="3465512" y="2298700"/>
            <a:ext cx="1001700" cy="884100"/>
          </a:xfrm>
          <a:prstGeom prst="rect">
            <a:avLst/>
          </a:prstGeom>
          <a:noFill/>
          <a:ln>
            <a:noFill/>
          </a:ln>
        </p:spPr>
      </p:pic>
      <p:pic>
        <p:nvPicPr>
          <p:cNvPr id="1249" name="Shape 1249" descr="evrp 1.jpg"/>
          <p:cNvPicPr preferRelativeResize="0"/>
          <p:nvPr/>
        </p:nvPicPr>
        <p:blipFill rotWithShape="1">
          <a:blip r:embed="rId5">
            <a:alphaModFix/>
          </a:blip>
          <a:srcRect/>
          <a:stretch/>
        </p:blipFill>
        <p:spPr>
          <a:xfrm>
            <a:off x="1079500" y="4017962"/>
            <a:ext cx="2121000" cy="1501800"/>
          </a:xfrm>
          <a:prstGeom prst="rect">
            <a:avLst/>
          </a:prstGeom>
          <a:noFill/>
          <a:ln>
            <a:noFill/>
          </a:ln>
        </p:spPr>
      </p:pic>
      <p:sp>
        <p:nvSpPr>
          <p:cNvPr id="1250" name="Shape 1250"/>
          <p:cNvSpPr/>
          <p:nvPr/>
        </p:nvSpPr>
        <p:spPr>
          <a:xfrm rot="10800000">
            <a:off x="3474999" y="3439999"/>
            <a:ext cx="614400" cy="2986200"/>
          </a:xfrm>
          <a:prstGeom prst="rightBrace">
            <a:avLst>
              <a:gd name="adj1" fmla="val 323"/>
              <a:gd name="adj2" fmla="val 50000"/>
            </a:avLst>
          </a:prstGeom>
          <a:noFill/>
          <a:ln w="38100" cap="flat" cmpd="sng">
            <a:solidFill>
              <a:srgbClr val="00206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1251" name="Shape 1251"/>
          <p:cNvGrpSpPr/>
          <p:nvPr/>
        </p:nvGrpSpPr>
        <p:grpSpPr>
          <a:xfrm>
            <a:off x="5708786" y="103186"/>
            <a:ext cx="3194074" cy="773100"/>
            <a:chOff x="3206750" y="128586"/>
            <a:chExt cx="2859000" cy="773100"/>
          </a:xfrm>
        </p:grpSpPr>
        <p:pic>
          <p:nvPicPr>
            <p:cNvPr id="1252" name="Shape 1252"/>
            <p:cNvPicPr preferRelativeResize="0"/>
            <p:nvPr/>
          </p:nvPicPr>
          <p:blipFill rotWithShape="1">
            <a:blip r:embed="rId6">
              <a:alphaModFix/>
            </a:blip>
            <a:srcRect/>
            <a:stretch/>
          </p:blipFill>
          <p:spPr>
            <a:xfrm>
              <a:off x="3206750" y="128586"/>
              <a:ext cx="2859000" cy="773099"/>
            </a:xfrm>
            <a:prstGeom prst="rect">
              <a:avLst/>
            </a:prstGeom>
            <a:noFill/>
            <a:ln>
              <a:noFill/>
            </a:ln>
          </p:spPr>
        </p:pic>
        <p:sp>
          <p:nvSpPr>
            <p:cNvPr id="1253" name="Shape 1253"/>
            <p:cNvSpPr txBox="1"/>
            <p:nvPr/>
          </p:nvSpPr>
          <p:spPr>
            <a:xfrm>
              <a:off x="3265486" y="236537"/>
              <a:ext cx="2743199"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3200" b="1" i="0" u="none">
                  <a:solidFill>
                    <a:srgbClr val="006600"/>
                  </a:solidFill>
                  <a:latin typeface="Arial"/>
                  <a:ea typeface="Arial"/>
                  <a:cs typeface="Arial"/>
                  <a:sym typeface="Arial"/>
                </a:rPr>
                <a:t>FREQUENCE</a:t>
              </a:r>
            </a:p>
          </p:txBody>
        </p:sp>
      </p:grpSp>
      <p:grpSp>
        <p:nvGrpSpPr>
          <p:cNvPr id="1254" name="Shape 1254"/>
          <p:cNvGrpSpPr/>
          <p:nvPr/>
        </p:nvGrpSpPr>
        <p:grpSpPr>
          <a:xfrm>
            <a:off x="171463" y="103186"/>
            <a:ext cx="4082937" cy="773100"/>
            <a:chOff x="3206750" y="128586"/>
            <a:chExt cx="2859000" cy="773100"/>
          </a:xfrm>
        </p:grpSpPr>
        <p:pic>
          <p:nvPicPr>
            <p:cNvPr id="1255" name="Shape 1255"/>
            <p:cNvPicPr preferRelativeResize="0"/>
            <p:nvPr/>
          </p:nvPicPr>
          <p:blipFill rotWithShape="1">
            <a:blip r:embed="rId6">
              <a:alphaModFix/>
            </a:blip>
            <a:srcRect/>
            <a:stretch/>
          </p:blipFill>
          <p:spPr>
            <a:xfrm>
              <a:off x="3206750" y="128586"/>
              <a:ext cx="2859000" cy="773099"/>
            </a:xfrm>
            <a:prstGeom prst="rect">
              <a:avLst/>
            </a:prstGeom>
            <a:noFill/>
            <a:ln>
              <a:noFill/>
            </a:ln>
          </p:spPr>
        </p:pic>
        <p:sp>
          <p:nvSpPr>
            <p:cNvPr id="1256" name="Shape 1256"/>
            <p:cNvSpPr txBox="1"/>
            <p:nvPr/>
          </p:nvSpPr>
          <p:spPr>
            <a:xfrm>
              <a:off x="3265486" y="236537"/>
              <a:ext cx="2743199"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3200" b="1" i="0" u="none">
                  <a:solidFill>
                    <a:srgbClr val="006600"/>
                  </a:solidFill>
                  <a:latin typeface="Arial"/>
                  <a:ea typeface="Arial"/>
                  <a:cs typeface="Arial"/>
                  <a:sym typeface="Arial"/>
                </a:rPr>
                <a:t>Evaluer le risque</a:t>
              </a:r>
            </a:p>
          </p:txBody>
        </p:sp>
      </p:grpSp>
      <p:grpSp>
        <p:nvGrpSpPr>
          <p:cNvPr id="1257" name="Shape 1257"/>
          <p:cNvGrpSpPr/>
          <p:nvPr/>
        </p:nvGrpSpPr>
        <p:grpSpPr>
          <a:xfrm>
            <a:off x="4511675" y="182561"/>
            <a:ext cx="962100" cy="671400"/>
            <a:chOff x="4511675" y="182561"/>
            <a:chExt cx="962100" cy="671400"/>
          </a:xfrm>
        </p:grpSpPr>
        <p:pic>
          <p:nvPicPr>
            <p:cNvPr id="1258" name="Shape 1258"/>
            <p:cNvPicPr preferRelativeResize="0"/>
            <p:nvPr/>
          </p:nvPicPr>
          <p:blipFill rotWithShape="1">
            <a:blip r:embed="rId7">
              <a:alphaModFix/>
            </a:blip>
            <a:srcRect/>
            <a:stretch/>
          </p:blipFill>
          <p:spPr>
            <a:xfrm>
              <a:off x="4511675" y="182562"/>
              <a:ext cx="962100" cy="671399"/>
            </a:xfrm>
            <a:prstGeom prst="rect">
              <a:avLst/>
            </a:prstGeom>
            <a:noFill/>
            <a:ln>
              <a:noFill/>
            </a:ln>
          </p:spPr>
        </p:pic>
        <p:sp>
          <p:nvSpPr>
            <p:cNvPr id="1259" name="Shape 1259"/>
            <p:cNvSpPr txBox="1"/>
            <p:nvPr/>
          </p:nvSpPr>
          <p:spPr>
            <a:xfrm>
              <a:off x="4572000" y="350837"/>
              <a:ext cx="698400" cy="2793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1"/>
                                        </p:tgtEl>
                                        <p:attrNameLst>
                                          <p:attrName>style.visibility</p:attrName>
                                        </p:attrNameLst>
                                      </p:cBhvr>
                                      <p:to>
                                        <p:strVal val="visible"/>
                                      </p:to>
                                    </p:set>
                                    <p:anim calcmode="lin" valueType="num">
                                      <p:cBhvr additive="base">
                                        <p:cTn id="7" dur="500"/>
                                        <p:tgtEl>
                                          <p:spTgt spid="12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48"/>
                                        </p:tgtEl>
                                        <p:attrNameLst>
                                          <p:attrName>style.visibility</p:attrName>
                                        </p:attrNameLst>
                                      </p:cBhvr>
                                      <p:to>
                                        <p:strVal val="visible"/>
                                      </p:to>
                                    </p:set>
                                    <p:anim calcmode="lin" valueType="num">
                                      <p:cBhvr additive="base">
                                        <p:cTn id="10" dur="500"/>
                                        <p:tgtEl>
                                          <p:spTgt spid="124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246"/>
                                        </p:tgtEl>
                                        <p:attrNameLst>
                                          <p:attrName>style.visibility</p:attrName>
                                        </p:attrNameLst>
                                      </p:cBhvr>
                                      <p:to>
                                        <p:strVal val="visible"/>
                                      </p:to>
                                    </p:set>
                                    <p:anim calcmode="lin" valueType="num">
                                      <p:cBhvr additive="base">
                                        <p:cTn id="13" dur="500"/>
                                        <p:tgtEl>
                                          <p:spTgt spid="124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49"/>
                                        </p:tgtEl>
                                        <p:attrNameLst>
                                          <p:attrName>style.visibility</p:attrName>
                                        </p:attrNameLst>
                                      </p:cBhvr>
                                      <p:to>
                                        <p:strVal val="visible"/>
                                      </p:to>
                                    </p:set>
                                    <p:animEffect transition="in" filter="fade">
                                      <p:cBhvr>
                                        <p:cTn id="18" dur="500"/>
                                        <p:tgtEl>
                                          <p:spTgt spid="1249"/>
                                        </p:tgtEl>
                                      </p:cBhvr>
                                    </p:animEffect>
                                  </p:childTnLst>
                                </p:cTn>
                              </p:par>
                              <p:par>
                                <p:cTn id="19" presetID="10" presetClass="entr" presetSubtype="0" fill="hold" nodeType="withEffect">
                                  <p:stCondLst>
                                    <p:cond delay="0"/>
                                  </p:stCondLst>
                                  <p:childTnLst>
                                    <p:set>
                                      <p:cBhvr>
                                        <p:cTn id="20" dur="1" fill="hold">
                                          <p:stCondLst>
                                            <p:cond delay="0"/>
                                          </p:stCondLst>
                                        </p:cTn>
                                        <p:tgtEl>
                                          <p:spTgt spid="1250"/>
                                        </p:tgtEl>
                                        <p:attrNameLst>
                                          <p:attrName>style.visibility</p:attrName>
                                        </p:attrNameLst>
                                      </p:cBhvr>
                                      <p:to>
                                        <p:strVal val="visible"/>
                                      </p:to>
                                    </p:set>
                                    <p:animEffect transition="in" filter="fade">
                                      <p:cBhvr>
                                        <p:cTn id="21" dur="500"/>
                                        <p:tgtEl>
                                          <p:spTgt spid="1250"/>
                                        </p:tgtEl>
                                      </p:cBhvr>
                                    </p:animEffect>
                                  </p:childTnLst>
                                </p:cTn>
                              </p:par>
                              <p:par>
                                <p:cTn id="22" presetID="10" presetClass="entr" presetSubtype="0" fill="hold" nodeType="withEffect">
                                  <p:stCondLst>
                                    <p:cond delay="0"/>
                                  </p:stCondLst>
                                  <p:childTnLst>
                                    <p:set>
                                      <p:cBhvr>
                                        <p:cTn id="23" dur="1" fill="hold">
                                          <p:stCondLst>
                                            <p:cond delay="0"/>
                                          </p:stCondLst>
                                        </p:cTn>
                                        <p:tgtEl>
                                          <p:spTgt spid="1245"/>
                                        </p:tgtEl>
                                        <p:attrNameLst>
                                          <p:attrName>style.visibility</p:attrName>
                                        </p:attrNameLst>
                                      </p:cBhvr>
                                      <p:to>
                                        <p:strVal val="visible"/>
                                      </p:to>
                                    </p:set>
                                    <p:animEffect transition="in" filter="fade">
                                      <p:cBhvr>
                                        <p:cTn id="24" dur="500"/>
                                        <p:tgtEl>
                                          <p:spTgt spid="12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42"/>
                                        </p:tgtEl>
                                        <p:attrNameLst>
                                          <p:attrName>style.visibility</p:attrName>
                                        </p:attrNameLst>
                                      </p:cBhvr>
                                      <p:to>
                                        <p:strVal val="visible"/>
                                      </p:to>
                                    </p:set>
                                    <p:animEffect transition="in" filter="fade">
                                      <p:cBhvr>
                                        <p:cTn id="29" dur="500"/>
                                        <p:tgtEl>
                                          <p:spTgt spid="124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43"/>
                                        </p:tgtEl>
                                        <p:attrNameLst>
                                          <p:attrName>style.visibility</p:attrName>
                                        </p:attrNameLst>
                                      </p:cBhvr>
                                      <p:to>
                                        <p:strVal val="visible"/>
                                      </p:to>
                                    </p:set>
                                    <p:animEffect transition="in" filter="fade">
                                      <p:cBhvr>
                                        <p:cTn id="34" dur="500"/>
                                        <p:tgtEl>
                                          <p:spTgt spid="12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44"/>
                                        </p:tgtEl>
                                        <p:attrNameLst>
                                          <p:attrName>style.visibility</p:attrName>
                                        </p:attrNameLst>
                                      </p:cBhvr>
                                      <p:to>
                                        <p:strVal val="visible"/>
                                      </p:to>
                                    </p:set>
                                    <p:animEffect transition="in" filter="fade">
                                      <p:cBhvr>
                                        <p:cTn id="39" dur="500"/>
                                        <p:tgtEl>
                                          <p:spTgt spid="12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47"/>
                                        </p:tgtEl>
                                        <p:attrNameLst>
                                          <p:attrName>style.visibility</p:attrName>
                                        </p:attrNameLst>
                                      </p:cBhvr>
                                      <p:to>
                                        <p:strVal val="visible"/>
                                      </p:to>
                                    </p:set>
                                    <p:animEffect transition="in" filter="fade">
                                      <p:cBhvr>
                                        <p:cTn id="44" dur="500"/>
                                        <p:tgtEl>
                                          <p:spTgt spid="1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grpSp>
        <p:nvGrpSpPr>
          <p:cNvPr id="1264" name="Shape 1264"/>
          <p:cNvGrpSpPr/>
          <p:nvPr/>
        </p:nvGrpSpPr>
        <p:grpSpPr>
          <a:xfrm>
            <a:off x="1743075" y="176211"/>
            <a:ext cx="5632500" cy="976200"/>
            <a:chOff x="1743075" y="176211"/>
            <a:chExt cx="5632500" cy="976200"/>
          </a:xfrm>
        </p:grpSpPr>
        <p:pic>
          <p:nvPicPr>
            <p:cNvPr id="1265" name="Shape 1265"/>
            <p:cNvPicPr preferRelativeResize="0"/>
            <p:nvPr/>
          </p:nvPicPr>
          <p:blipFill rotWithShape="1">
            <a:blip r:embed="rId3">
              <a:alphaModFix/>
            </a:blip>
            <a:srcRect/>
            <a:stretch/>
          </p:blipFill>
          <p:spPr>
            <a:xfrm>
              <a:off x="1743075" y="176212"/>
              <a:ext cx="5632500" cy="976200"/>
            </a:xfrm>
            <a:prstGeom prst="rect">
              <a:avLst/>
            </a:prstGeom>
            <a:noFill/>
            <a:ln>
              <a:noFill/>
            </a:ln>
          </p:spPr>
        </p:pic>
        <p:sp>
          <p:nvSpPr>
            <p:cNvPr id="1266" name="Shape 1266"/>
            <p:cNvSpPr txBox="1"/>
            <p:nvPr/>
          </p:nvSpPr>
          <p:spPr>
            <a:xfrm>
              <a:off x="1955800" y="285750"/>
              <a:ext cx="53595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3200" b="0" i="0" u="none">
                  <a:solidFill>
                    <a:srgbClr val="002060"/>
                  </a:solidFill>
                  <a:latin typeface="Calibri"/>
                  <a:ea typeface="Calibri"/>
                  <a:cs typeface="Calibri"/>
                  <a:sym typeface="Calibri"/>
                </a:rPr>
                <a:t>Paramètres de cotation</a:t>
              </a:r>
            </a:p>
          </p:txBody>
        </p:sp>
      </p:grpSp>
      <p:sp>
        <p:nvSpPr>
          <p:cNvPr id="1267" name="Shape 1267"/>
          <p:cNvSpPr txBox="1"/>
          <p:nvPr/>
        </p:nvSpPr>
        <p:spPr>
          <a:xfrm>
            <a:off x="785811" y="1819275"/>
            <a:ext cx="1676400" cy="1666800"/>
          </a:xfrm>
          <a:prstGeom prst="rect">
            <a:avLst/>
          </a:prstGeom>
          <a:noFill/>
          <a:ln>
            <a:noFill/>
          </a:ln>
        </p:spPr>
        <p:txBody>
          <a:bodyPr lIns="90000" tIns="46800" rIns="90000" bIns="46800" anchor="t" anchorCtr="0">
            <a:spAutoFit/>
          </a:bodyPr>
          <a:lstStyle/>
          <a:p>
            <a:pPr marL="0" marR="0" lvl="0" indent="0" algn="just" rtl="0">
              <a:lnSpc>
                <a:spcPct val="100000"/>
              </a:lnSpc>
              <a:spcBef>
                <a:spcPts val="0"/>
              </a:spcBef>
              <a:spcAft>
                <a:spcPts val="0"/>
              </a:spcAft>
              <a:buClr>
                <a:srgbClr val="000066"/>
              </a:buClr>
              <a:buSzPct val="25000"/>
              <a:buFont typeface="Tahoma"/>
              <a:buNone/>
            </a:pPr>
            <a:r>
              <a:rPr lang="fr-FR" sz="1800" b="0" i="0" u="none">
                <a:solidFill>
                  <a:srgbClr val="000066"/>
                </a:solidFill>
                <a:latin typeface="Tahoma"/>
                <a:ea typeface="Tahoma"/>
                <a:cs typeface="Tahoma"/>
                <a:sym typeface="Tahoma"/>
              </a:rPr>
              <a:t>Très grave</a:t>
            </a:r>
          </a:p>
          <a:p>
            <a:pPr marL="0" marR="0" lvl="0" indent="0" algn="just" rtl="0">
              <a:lnSpc>
                <a:spcPct val="100000"/>
              </a:lnSpc>
              <a:spcBef>
                <a:spcPts val="1200"/>
              </a:spcBef>
              <a:spcAft>
                <a:spcPts val="0"/>
              </a:spcAft>
              <a:buClr>
                <a:srgbClr val="000066"/>
              </a:buClr>
              <a:buSzPct val="25000"/>
              <a:buFont typeface="Tahoma"/>
              <a:buNone/>
            </a:pPr>
            <a:r>
              <a:rPr lang="fr-FR" sz="1800" b="0" i="0" u="none">
                <a:solidFill>
                  <a:srgbClr val="000066"/>
                </a:solidFill>
                <a:latin typeface="Tahoma"/>
                <a:ea typeface="Tahoma"/>
                <a:cs typeface="Tahoma"/>
                <a:sym typeface="Tahoma"/>
              </a:rPr>
              <a:t>Grave</a:t>
            </a:r>
          </a:p>
          <a:p>
            <a:pPr marL="0" marR="0" lvl="0" indent="0" algn="just" rtl="0">
              <a:lnSpc>
                <a:spcPct val="100000"/>
              </a:lnSpc>
              <a:spcBef>
                <a:spcPts val="1200"/>
              </a:spcBef>
              <a:spcAft>
                <a:spcPts val="0"/>
              </a:spcAft>
              <a:buClr>
                <a:srgbClr val="000066"/>
              </a:buClr>
              <a:buSzPct val="25000"/>
              <a:buFont typeface="Tahoma"/>
              <a:buNone/>
            </a:pPr>
            <a:r>
              <a:rPr lang="fr-FR" sz="1800" b="0" i="0" u="none">
                <a:solidFill>
                  <a:srgbClr val="000066"/>
                </a:solidFill>
                <a:latin typeface="Tahoma"/>
                <a:ea typeface="Tahoma"/>
                <a:cs typeface="Tahoma"/>
                <a:sym typeface="Tahoma"/>
              </a:rPr>
              <a:t>Moyenne</a:t>
            </a:r>
          </a:p>
          <a:p>
            <a:pPr marL="0" marR="0" lvl="0" indent="0" algn="just" rtl="0">
              <a:lnSpc>
                <a:spcPct val="100000"/>
              </a:lnSpc>
              <a:spcBef>
                <a:spcPts val="1200"/>
              </a:spcBef>
              <a:spcAft>
                <a:spcPts val="0"/>
              </a:spcAft>
              <a:buClr>
                <a:srgbClr val="000066"/>
              </a:buClr>
              <a:buSzPct val="25000"/>
              <a:buFont typeface="Tahoma"/>
              <a:buNone/>
            </a:pPr>
            <a:r>
              <a:rPr lang="fr-FR" sz="1800" b="0" i="0" u="none">
                <a:solidFill>
                  <a:srgbClr val="000066"/>
                </a:solidFill>
                <a:latin typeface="Tahoma"/>
                <a:ea typeface="Tahoma"/>
                <a:cs typeface="Tahoma"/>
                <a:sym typeface="Tahoma"/>
              </a:rPr>
              <a:t>Faible</a:t>
            </a:r>
          </a:p>
        </p:txBody>
      </p:sp>
      <p:sp>
        <p:nvSpPr>
          <p:cNvPr id="1268" name="Shape 1268"/>
          <p:cNvSpPr txBox="1"/>
          <p:nvPr/>
        </p:nvSpPr>
        <p:spPr>
          <a:xfrm>
            <a:off x="428625" y="1819275"/>
            <a:ext cx="357300" cy="1666800"/>
          </a:xfrm>
          <a:prstGeom prst="rect">
            <a:avLst/>
          </a:prstGeom>
          <a:noFill/>
          <a:ln>
            <a:noFill/>
          </a:ln>
        </p:spPr>
        <p:txBody>
          <a:bodyPr lIns="90000" tIns="46800" rIns="90000" bIns="46800" anchor="t" anchorCtr="0">
            <a:spAutoFit/>
          </a:bodyPr>
          <a:lstStyle/>
          <a:p>
            <a:pPr marL="0" marR="0" lvl="0" indent="0" algn="just" rtl="0">
              <a:lnSpc>
                <a:spcPct val="100000"/>
              </a:lnSpc>
              <a:spcBef>
                <a:spcPts val="0"/>
              </a:spcBef>
              <a:spcAft>
                <a:spcPts val="0"/>
              </a:spcAft>
              <a:buClr>
                <a:srgbClr val="000066"/>
              </a:buClr>
              <a:buSzPct val="25000"/>
              <a:buFont typeface="Tahoma"/>
              <a:buNone/>
            </a:pPr>
            <a:r>
              <a:rPr lang="fr-FR" sz="1800" b="1" i="0" u="none">
                <a:solidFill>
                  <a:srgbClr val="000066"/>
                </a:solidFill>
                <a:latin typeface="Tahoma"/>
                <a:ea typeface="Tahoma"/>
                <a:cs typeface="Tahoma"/>
                <a:sym typeface="Tahoma"/>
              </a:rPr>
              <a:t>4</a:t>
            </a:r>
          </a:p>
          <a:p>
            <a:pPr marL="0" marR="0" lvl="0" indent="0" algn="just" rtl="0">
              <a:lnSpc>
                <a:spcPct val="100000"/>
              </a:lnSpc>
              <a:spcBef>
                <a:spcPts val="1200"/>
              </a:spcBef>
              <a:spcAft>
                <a:spcPts val="0"/>
              </a:spcAft>
              <a:buClr>
                <a:srgbClr val="000066"/>
              </a:buClr>
              <a:buSzPct val="25000"/>
              <a:buFont typeface="Tahoma"/>
              <a:buNone/>
            </a:pPr>
            <a:r>
              <a:rPr lang="fr-FR" sz="1800" b="1" i="0" u="none">
                <a:solidFill>
                  <a:srgbClr val="000066"/>
                </a:solidFill>
                <a:latin typeface="Tahoma"/>
                <a:ea typeface="Tahoma"/>
                <a:cs typeface="Tahoma"/>
                <a:sym typeface="Tahoma"/>
              </a:rPr>
              <a:t>3</a:t>
            </a:r>
          </a:p>
          <a:p>
            <a:pPr marL="0" marR="0" lvl="0" indent="0" algn="just" rtl="0">
              <a:lnSpc>
                <a:spcPct val="100000"/>
              </a:lnSpc>
              <a:spcBef>
                <a:spcPts val="1200"/>
              </a:spcBef>
              <a:spcAft>
                <a:spcPts val="0"/>
              </a:spcAft>
              <a:buClr>
                <a:srgbClr val="000066"/>
              </a:buClr>
              <a:buSzPct val="25000"/>
              <a:buFont typeface="Tahoma"/>
              <a:buNone/>
            </a:pPr>
            <a:r>
              <a:rPr lang="fr-FR" sz="1800" b="1" i="0" u="none">
                <a:solidFill>
                  <a:srgbClr val="000066"/>
                </a:solidFill>
                <a:latin typeface="Tahoma"/>
                <a:ea typeface="Tahoma"/>
                <a:cs typeface="Tahoma"/>
                <a:sym typeface="Tahoma"/>
              </a:rPr>
              <a:t>2</a:t>
            </a:r>
          </a:p>
          <a:p>
            <a:pPr marL="0" marR="0" lvl="0" indent="0" algn="just" rtl="0">
              <a:lnSpc>
                <a:spcPct val="100000"/>
              </a:lnSpc>
              <a:spcBef>
                <a:spcPts val="1200"/>
              </a:spcBef>
              <a:spcAft>
                <a:spcPts val="0"/>
              </a:spcAft>
              <a:buClr>
                <a:srgbClr val="000066"/>
              </a:buClr>
              <a:buSzPct val="25000"/>
              <a:buFont typeface="Tahoma"/>
              <a:buNone/>
            </a:pPr>
            <a:r>
              <a:rPr lang="fr-FR" sz="1800" b="1" i="0" u="none">
                <a:solidFill>
                  <a:srgbClr val="000066"/>
                </a:solidFill>
                <a:latin typeface="Tahoma"/>
                <a:ea typeface="Tahoma"/>
                <a:cs typeface="Tahoma"/>
                <a:sym typeface="Tahoma"/>
              </a:rPr>
              <a:t>1</a:t>
            </a:r>
          </a:p>
        </p:txBody>
      </p:sp>
      <p:sp>
        <p:nvSpPr>
          <p:cNvPr id="1269" name="Shape 1269"/>
          <p:cNvSpPr txBox="1"/>
          <p:nvPr/>
        </p:nvSpPr>
        <p:spPr>
          <a:xfrm>
            <a:off x="2143125" y="1819275"/>
            <a:ext cx="67500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0066"/>
              </a:buClr>
              <a:buSzPct val="25000"/>
              <a:buFont typeface="Tahoma"/>
              <a:buNone/>
            </a:pPr>
            <a:r>
              <a:rPr lang="fr-FR" sz="2000" b="0" i="0" u="none">
                <a:solidFill>
                  <a:srgbClr val="000066"/>
                </a:solidFill>
                <a:latin typeface="Tahoma"/>
                <a:ea typeface="Tahoma"/>
                <a:cs typeface="Tahoma"/>
                <a:sym typeface="Tahoma"/>
              </a:rPr>
              <a:t>Accident mortel ou incapacité permanente</a:t>
            </a:r>
          </a:p>
        </p:txBody>
      </p:sp>
      <p:sp>
        <p:nvSpPr>
          <p:cNvPr id="1270" name="Shape 1270"/>
          <p:cNvSpPr txBox="1"/>
          <p:nvPr/>
        </p:nvSpPr>
        <p:spPr>
          <a:xfrm>
            <a:off x="2143125" y="2247900"/>
            <a:ext cx="67500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0066"/>
              </a:buClr>
              <a:buSzPct val="25000"/>
              <a:buFont typeface="Tahoma"/>
              <a:buNone/>
            </a:pPr>
            <a:r>
              <a:rPr lang="fr-FR" sz="2000" b="0" i="0" u="none">
                <a:solidFill>
                  <a:srgbClr val="000066"/>
                </a:solidFill>
                <a:latin typeface="Tahoma"/>
                <a:ea typeface="Tahoma"/>
                <a:cs typeface="Tahoma"/>
                <a:sym typeface="Tahoma"/>
              </a:rPr>
              <a:t>Accident avec incapacité temporaire</a:t>
            </a:r>
          </a:p>
        </p:txBody>
      </p:sp>
      <p:sp>
        <p:nvSpPr>
          <p:cNvPr id="1271" name="Shape 1271"/>
          <p:cNvSpPr txBox="1"/>
          <p:nvPr/>
        </p:nvSpPr>
        <p:spPr>
          <a:xfrm>
            <a:off x="804861" y="4481512"/>
            <a:ext cx="2143200" cy="1666800"/>
          </a:xfrm>
          <a:prstGeom prst="rect">
            <a:avLst/>
          </a:prstGeom>
          <a:noFill/>
          <a:ln>
            <a:noFill/>
          </a:ln>
        </p:spPr>
        <p:txBody>
          <a:bodyPr lIns="90000" tIns="46800" rIns="90000" bIns="46800" anchor="t" anchorCtr="0">
            <a:spAutoFit/>
          </a:bodyPr>
          <a:lstStyle/>
          <a:p>
            <a:pPr marL="0" marR="0" lvl="0" indent="0" algn="just" rtl="0">
              <a:lnSpc>
                <a:spcPct val="100000"/>
              </a:lnSpc>
              <a:spcBef>
                <a:spcPts val="0"/>
              </a:spcBef>
              <a:spcAft>
                <a:spcPts val="0"/>
              </a:spcAft>
              <a:buClr>
                <a:srgbClr val="000066"/>
              </a:buClr>
              <a:buSzPct val="25000"/>
              <a:buFont typeface="Tahoma"/>
              <a:buNone/>
            </a:pPr>
            <a:r>
              <a:rPr lang="fr-FR" sz="1800" b="0" i="0" u="none">
                <a:solidFill>
                  <a:srgbClr val="000066"/>
                </a:solidFill>
                <a:latin typeface="Tahoma"/>
                <a:ea typeface="Tahoma"/>
                <a:cs typeface="Tahoma"/>
                <a:sym typeface="Tahoma"/>
              </a:rPr>
              <a:t>Très fréquente</a:t>
            </a:r>
          </a:p>
          <a:p>
            <a:pPr marL="0" marR="0" lvl="0" indent="0" algn="just" rtl="0">
              <a:lnSpc>
                <a:spcPct val="100000"/>
              </a:lnSpc>
              <a:spcBef>
                <a:spcPts val="1200"/>
              </a:spcBef>
              <a:spcAft>
                <a:spcPts val="0"/>
              </a:spcAft>
              <a:buClr>
                <a:srgbClr val="000066"/>
              </a:buClr>
              <a:buSzPct val="25000"/>
              <a:buFont typeface="Tahoma"/>
              <a:buNone/>
            </a:pPr>
            <a:r>
              <a:rPr lang="fr-FR" sz="1800" b="0" i="0" u="none">
                <a:solidFill>
                  <a:srgbClr val="000066"/>
                </a:solidFill>
                <a:latin typeface="Tahoma"/>
                <a:ea typeface="Tahoma"/>
                <a:cs typeface="Tahoma"/>
                <a:sym typeface="Tahoma"/>
              </a:rPr>
              <a:t>Fréquente</a:t>
            </a:r>
          </a:p>
          <a:p>
            <a:pPr marL="0" marR="0" lvl="0" indent="0" algn="just" rtl="0">
              <a:lnSpc>
                <a:spcPct val="100000"/>
              </a:lnSpc>
              <a:spcBef>
                <a:spcPts val="1200"/>
              </a:spcBef>
              <a:spcAft>
                <a:spcPts val="0"/>
              </a:spcAft>
              <a:buClr>
                <a:srgbClr val="000066"/>
              </a:buClr>
              <a:buSzPct val="25000"/>
              <a:buFont typeface="Tahoma"/>
              <a:buNone/>
            </a:pPr>
            <a:r>
              <a:rPr lang="fr-FR" sz="1800" b="0" i="0" u="none">
                <a:solidFill>
                  <a:srgbClr val="000066"/>
                </a:solidFill>
                <a:latin typeface="Tahoma"/>
                <a:ea typeface="Tahoma"/>
                <a:cs typeface="Tahoma"/>
                <a:sym typeface="Tahoma"/>
              </a:rPr>
              <a:t>Moyenne</a:t>
            </a:r>
          </a:p>
          <a:p>
            <a:pPr marL="0" marR="0" lvl="0" indent="0" algn="just" rtl="0">
              <a:lnSpc>
                <a:spcPct val="100000"/>
              </a:lnSpc>
              <a:spcBef>
                <a:spcPts val="1200"/>
              </a:spcBef>
              <a:spcAft>
                <a:spcPts val="0"/>
              </a:spcAft>
              <a:buClr>
                <a:srgbClr val="000066"/>
              </a:buClr>
              <a:buSzPct val="25000"/>
              <a:buFont typeface="Tahoma"/>
              <a:buNone/>
            </a:pPr>
            <a:r>
              <a:rPr lang="fr-FR" sz="1800" b="0" i="0" u="none">
                <a:solidFill>
                  <a:srgbClr val="000066"/>
                </a:solidFill>
                <a:latin typeface="Tahoma"/>
                <a:ea typeface="Tahoma"/>
                <a:cs typeface="Tahoma"/>
                <a:sym typeface="Tahoma"/>
              </a:rPr>
              <a:t>Faible</a:t>
            </a:r>
          </a:p>
        </p:txBody>
      </p:sp>
      <p:sp>
        <p:nvSpPr>
          <p:cNvPr id="1272" name="Shape 1272"/>
          <p:cNvSpPr txBox="1"/>
          <p:nvPr/>
        </p:nvSpPr>
        <p:spPr>
          <a:xfrm>
            <a:off x="447675" y="4481512"/>
            <a:ext cx="357300" cy="1666800"/>
          </a:xfrm>
          <a:prstGeom prst="rect">
            <a:avLst/>
          </a:prstGeom>
          <a:noFill/>
          <a:ln>
            <a:noFill/>
          </a:ln>
        </p:spPr>
        <p:txBody>
          <a:bodyPr lIns="90000" tIns="46800" rIns="90000" bIns="46800" anchor="t" anchorCtr="0">
            <a:spAutoFit/>
          </a:bodyPr>
          <a:lstStyle/>
          <a:p>
            <a:pPr marL="0" marR="0" lvl="0" indent="0" algn="just" rtl="0">
              <a:lnSpc>
                <a:spcPct val="100000"/>
              </a:lnSpc>
              <a:spcBef>
                <a:spcPts val="0"/>
              </a:spcBef>
              <a:spcAft>
                <a:spcPts val="0"/>
              </a:spcAft>
              <a:buClr>
                <a:srgbClr val="000066"/>
              </a:buClr>
              <a:buSzPct val="25000"/>
              <a:buFont typeface="Tahoma"/>
              <a:buNone/>
            </a:pPr>
            <a:r>
              <a:rPr lang="fr-FR" sz="1800" b="1" i="0" u="none">
                <a:solidFill>
                  <a:srgbClr val="000066"/>
                </a:solidFill>
                <a:latin typeface="Tahoma"/>
                <a:ea typeface="Tahoma"/>
                <a:cs typeface="Tahoma"/>
                <a:sym typeface="Tahoma"/>
              </a:rPr>
              <a:t>4</a:t>
            </a:r>
          </a:p>
          <a:p>
            <a:pPr marL="0" marR="0" lvl="0" indent="0" algn="just" rtl="0">
              <a:lnSpc>
                <a:spcPct val="100000"/>
              </a:lnSpc>
              <a:spcBef>
                <a:spcPts val="1200"/>
              </a:spcBef>
              <a:spcAft>
                <a:spcPts val="0"/>
              </a:spcAft>
              <a:buClr>
                <a:srgbClr val="000066"/>
              </a:buClr>
              <a:buSzPct val="25000"/>
              <a:buFont typeface="Tahoma"/>
              <a:buNone/>
            </a:pPr>
            <a:r>
              <a:rPr lang="fr-FR" sz="1800" b="1" i="0" u="none">
                <a:solidFill>
                  <a:srgbClr val="000066"/>
                </a:solidFill>
                <a:latin typeface="Tahoma"/>
                <a:ea typeface="Tahoma"/>
                <a:cs typeface="Tahoma"/>
                <a:sym typeface="Tahoma"/>
              </a:rPr>
              <a:t>3</a:t>
            </a:r>
          </a:p>
          <a:p>
            <a:pPr marL="0" marR="0" lvl="0" indent="0" algn="just" rtl="0">
              <a:lnSpc>
                <a:spcPct val="100000"/>
              </a:lnSpc>
              <a:spcBef>
                <a:spcPts val="1200"/>
              </a:spcBef>
              <a:spcAft>
                <a:spcPts val="0"/>
              </a:spcAft>
              <a:buClr>
                <a:srgbClr val="000066"/>
              </a:buClr>
              <a:buSzPct val="25000"/>
              <a:buFont typeface="Tahoma"/>
              <a:buNone/>
            </a:pPr>
            <a:r>
              <a:rPr lang="fr-FR" sz="1800" b="1" i="0" u="none">
                <a:solidFill>
                  <a:srgbClr val="000066"/>
                </a:solidFill>
                <a:latin typeface="Tahoma"/>
                <a:ea typeface="Tahoma"/>
                <a:cs typeface="Tahoma"/>
                <a:sym typeface="Tahoma"/>
              </a:rPr>
              <a:t>2</a:t>
            </a:r>
          </a:p>
          <a:p>
            <a:pPr marL="0" marR="0" lvl="0" indent="0" algn="just" rtl="0">
              <a:lnSpc>
                <a:spcPct val="100000"/>
              </a:lnSpc>
              <a:spcBef>
                <a:spcPts val="1200"/>
              </a:spcBef>
              <a:spcAft>
                <a:spcPts val="0"/>
              </a:spcAft>
              <a:buClr>
                <a:srgbClr val="000066"/>
              </a:buClr>
              <a:buSzPct val="25000"/>
              <a:buFont typeface="Tahoma"/>
              <a:buNone/>
            </a:pPr>
            <a:r>
              <a:rPr lang="fr-FR" sz="1800" b="1" i="0" u="none">
                <a:solidFill>
                  <a:srgbClr val="000066"/>
                </a:solidFill>
                <a:latin typeface="Tahoma"/>
                <a:ea typeface="Tahoma"/>
                <a:cs typeface="Tahoma"/>
                <a:sym typeface="Tahoma"/>
              </a:rPr>
              <a:t>1</a:t>
            </a:r>
          </a:p>
        </p:txBody>
      </p:sp>
      <p:sp>
        <p:nvSpPr>
          <p:cNvPr id="1273" name="Shape 1273"/>
          <p:cNvSpPr txBox="1"/>
          <p:nvPr/>
        </p:nvSpPr>
        <p:spPr>
          <a:xfrm>
            <a:off x="2627311" y="4481512"/>
            <a:ext cx="55722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0066"/>
              </a:buClr>
              <a:buSzPct val="25000"/>
              <a:buFont typeface="Tahoma"/>
              <a:buNone/>
            </a:pPr>
            <a:r>
              <a:rPr lang="fr-FR" sz="2000" b="0" i="0" u="none">
                <a:solidFill>
                  <a:srgbClr val="000066"/>
                </a:solidFill>
                <a:latin typeface="Tahoma"/>
                <a:ea typeface="Tahoma"/>
                <a:cs typeface="Tahoma"/>
                <a:sym typeface="Tahoma"/>
              </a:rPr>
              <a:t>Plusieurs fois par jour</a:t>
            </a:r>
          </a:p>
        </p:txBody>
      </p:sp>
      <p:sp>
        <p:nvSpPr>
          <p:cNvPr id="1274" name="Shape 1274"/>
          <p:cNvSpPr txBox="1"/>
          <p:nvPr/>
        </p:nvSpPr>
        <p:spPr>
          <a:xfrm>
            <a:off x="2622550" y="4943475"/>
            <a:ext cx="60006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0066"/>
              </a:buClr>
              <a:buSzPct val="25000"/>
              <a:buFont typeface="Tahoma"/>
              <a:buNone/>
            </a:pPr>
            <a:r>
              <a:rPr lang="fr-FR" sz="2000" b="0" i="0" u="none">
                <a:solidFill>
                  <a:srgbClr val="000066"/>
                </a:solidFill>
                <a:latin typeface="Tahoma"/>
                <a:ea typeface="Tahoma"/>
                <a:cs typeface="Tahoma"/>
                <a:sym typeface="Tahoma"/>
              </a:rPr>
              <a:t>1 fois par jour</a:t>
            </a:r>
          </a:p>
        </p:txBody>
      </p:sp>
      <p:sp>
        <p:nvSpPr>
          <p:cNvPr id="1275" name="Shape 1275"/>
          <p:cNvSpPr txBox="1"/>
          <p:nvPr/>
        </p:nvSpPr>
        <p:spPr>
          <a:xfrm>
            <a:off x="7100886" y="1866900"/>
            <a:ext cx="1825500" cy="6414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Tahoma"/>
              <a:buNone/>
            </a:pPr>
            <a:r>
              <a:rPr lang="fr-FR" sz="1800" b="0" i="1" u="none">
                <a:solidFill>
                  <a:srgbClr val="000066"/>
                </a:solidFill>
                <a:latin typeface="Tahoma"/>
                <a:ea typeface="Tahoma"/>
                <a:cs typeface="Tahoma"/>
                <a:sym typeface="Tahoma"/>
              </a:rPr>
              <a:t>(Accident ou maladie)</a:t>
            </a:r>
          </a:p>
        </p:txBody>
      </p:sp>
      <p:sp>
        <p:nvSpPr>
          <p:cNvPr id="1276" name="Shape 1276"/>
          <p:cNvSpPr txBox="1"/>
          <p:nvPr/>
        </p:nvSpPr>
        <p:spPr>
          <a:xfrm>
            <a:off x="2143125" y="2676525"/>
            <a:ext cx="70008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0066"/>
              </a:buClr>
              <a:buSzPct val="25000"/>
              <a:buFont typeface="Tahoma"/>
              <a:buNone/>
            </a:pPr>
            <a:r>
              <a:rPr lang="fr-FR" sz="2000" b="0" i="0" u="none">
                <a:solidFill>
                  <a:srgbClr val="000066"/>
                </a:solidFill>
                <a:latin typeface="Tahoma"/>
                <a:ea typeface="Tahoma"/>
                <a:cs typeface="Tahoma"/>
                <a:sym typeface="Tahoma"/>
              </a:rPr>
              <a:t>Accident avec arrêt de travail</a:t>
            </a:r>
          </a:p>
        </p:txBody>
      </p:sp>
      <p:sp>
        <p:nvSpPr>
          <p:cNvPr id="1277" name="Shape 1277"/>
          <p:cNvSpPr txBox="1"/>
          <p:nvPr/>
        </p:nvSpPr>
        <p:spPr>
          <a:xfrm>
            <a:off x="2143125" y="3105150"/>
            <a:ext cx="70008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0066"/>
              </a:buClr>
              <a:buSzPct val="25000"/>
              <a:buFont typeface="Tahoma"/>
              <a:buNone/>
            </a:pPr>
            <a:r>
              <a:rPr lang="fr-FR" sz="2000" b="0" i="0" u="none">
                <a:solidFill>
                  <a:srgbClr val="000066"/>
                </a:solidFill>
                <a:latin typeface="Tahoma"/>
                <a:ea typeface="Tahoma"/>
                <a:cs typeface="Tahoma"/>
                <a:sym typeface="Tahoma"/>
              </a:rPr>
              <a:t>Accident sans arrêt de travail</a:t>
            </a:r>
          </a:p>
        </p:txBody>
      </p:sp>
      <p:grpSp>
        <p:nvGrpSpPr>
          <p:cNvPr id="1278" name="Shape 1278"/>
          <p:cNvGrpSpPr/>
          <p:nvPr/>
        </p:nvGrpSpPr>
        <p:grpSpPr>
          <a:xfrm>
            <a:off x="487362" y="1179512"/>
            <a:ext cx="3408300" cy="542999"/>
            <a:chOff x="487362" y="1408112"/>
            <a:chExt cx="3408300" cy="542999"/>
          </a:xfrm>
        </p:grpSpPr>
        <p:pic>
          <p:nvPicPr>
            <p:cNvPr id="1279" name="Shape 1279"/>
            <p:cNvPicPr preferRelativeResize="0"/>
            <p:nvPr/>
          </p:nvPicPr>
          <p:blipFill rotWithShape="1">
            <a:blip r:embed="rId4">
              <a:alphaModFix/>
            </a:blip>
            <a:srcRect/>
            <a:stretch/>
          </p:blipFill>
          <p:spPr>
            <a:xfrm>
              <a:off x="487361" y="1408112"/>
              <a:ext cx="3408300" cy="543000"/>
            </a:xfrm>
            <a:prstGeom prst="rect">
              <a:avLst/>
            </a:prstGeom>
            <a:noFill/>
            <a:ln>
              <a:noFill/>
            </a:ln>
          </p:spPr>
        </p:pic>
        <p:sp>
          <p:nvSpPr>
            <p:cNvPr id="1280" name="Shape 1280"/>
            <p:cNvSpPr txBox="1"/>
            <p:nvPr/>
          </p:nvSpPr>
          <p:spPr>
            <a:xfrm>
              <a:off x="549275" y="1465262"/>
              <a:ext cx="32910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6600"/>
                </a:buClr>
                <a:buSzPct val="25000"/>
                <a:buFont typeface="Arial"/>
                <a:buNone/>
              </a:pPr>
              <a:r>
                <a:rPr lang="fr-FR" sz="2000" b="1" i="0" u="none">
                  <a:solidFill>
                    <a:srgbClr val="006600"/>
                  </a:solidFill>
                  <a:latin typeface="Arial"/>
                  <a:ea typeface="Arial"/>
                  <a:cs typeface="Arial"/>
                  <a:sym typeface="Arial"/>
                </a:rPr>
                <a:t>Gravité des dommages</a:t>
              </a:r>
            </a:p>
          </p:txBody>
        </p:sp>
      </p:grpSp>
      <p:grpSp>
        <p:nvGrpSpPr>
          <p:cNvPr id="1281" name="Shape 1281"/>
          <p:cNvGrpSpPr/>
          <p:nvPr/>
        </p:nvGrpSpPr>
        <p:grpSpPr>
          <a:xfrm>
            <a:off x="414337" y="3805237"/>
            <a:ext cx="3584700" cy="536700"/>
            <a:chOff x="414337" y="3906837"/>
            <a:chExt cx="3584700" cy="536700"/>
          </a:xfrm>
        </p:grpSpPr>
        <p:pic>
          <p:nvPicPr>
            <p:cNvPr id="1282" name="Shape 1282"/>
            <p:cNvPicPr preferRelativeResize="0"/>
            <p:nvPr/>
          </p:nvPicPr>
          <p:blipFill rotWithShape="1">
            <a:blip r:embed="rId5">
              <a:alphaModFix/>
            </a:blip>
            <a:srcRect/>
            <a:stretch/>
          </p:blipFill>
          <p:spPr>
            <a:xfrm>
              <a:off x="414336" y="3906837"/>
              <a:ext cx="3584700" cy="536700"/>
            </a:xfrm>
            <a:prstGeom prst="rect">
              <a:avLst/>
            </a:prstGeom>
            <a:noFill/>
            <a:ln>
              <a:noFill/>
            </a:ln>
          </p:spPr>
        </p:pic>
        <p:sp>
          <p:nvSpPr>
            <p:cNvPr id="1283" name="Shape 1283"/>
            <p:cNvSpPr txBox="1"/>
            <p:nvPr/>
          </p:nvSpPr>
          <p:spPr>
            <a:xfrm>
              <a:off x="534986" y="3960812"/>
              <a:ext cx="33528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7030A0"/>
                </a:buClr>
                <a:buSzPct val="25000"/>
                <a:buFont typeface="Arial"/>
                <a:buNone/>
              </a:pPr>
              <a:r>
                <a:rPr lang="fr-FR" sz="2000" b="1" i="0" u="none">
                  <a:solidFill>
                    <a:srgbClr val="7030A0"/>
                  </a:solidFill>
                  <a:latin typeface="Arial"/>
                  <a:ea typeface="Arial"/>
                  <a:cs typeface="Arial"/>
                  <a:sym typeface="Arial"/>
                </a:rPr>
                <a:t>La fréquence d’exposition</a:t>
              </a:r>
            </a:p>
          </p:txBody>
        </p:sp>
      </p:grpSp>
      <p:sp>
        <p:nvSpPr>
          <p:cNvPr id="1284" name="Shape 1284"/>
          <p:cNvSpPr txBox="1"/>
          <p:nvPr/>
        </p:nvSpPr>
        <p:spPr>
          <a:xfrm>
            <a:off x="2641600" y="5367337"/>
            <a:ext cx="32655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0066"/>
              </a:buClr>
              <a:buSzPct val="25000"/>
              <a:buFont typeface="Tahoma"/>
              <a:buNone/>
            </a:pPr>
            <a:r>
              <a:rPr lang="fr-FR" sz="2000" b="0" i="0" u="none">
                <a:solidFill>
                  <a:srgbClr val="000066"/>
                </a:solidFill>
                <a:latin typeface="Tahoma"/>
                <a:ea typeface="Tahoma"/>
                <a:cs typeface="Tahoma"/>
                <a:sym typeface="Tahoma"/>
              </a:rPr>
              <a:t>1 fois par semaine </a:t>
            </a:r>
          </a:p>
        </p:txBody>
      </p:sp>
      <p:sp>
        <p:nvSpPr>
          <p:cNvPr id="1285" name="Shape 1285"/>
          <p:cNvSpPr txBox="1"/>
          <p:nvPr/>
        </p:nvSpPr>
        <p:spPr>
          <a:xfrm>
            <a:off x="2640011" y="5772150"/>
            <a:ext cx="42339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0066"/>
              </a:buClr>
              <a:buSzPct val="25000"/>
              <a:buFont typeface="Tahoma"/>
              <a:buNone/>
            </a:pPr>
            <a:r>
              <a:rPr lang="fr-FR" sz="2000" b="0" i="0" u="none">
                <a:solidFill>
                  <a:srgbClr val="000066"/>
                </a:solidFill>
                <a:latin typeface="Tahoma"/>
                <a:ea typeface="Tahoma"/>
                <a:cs typeface="Tahoma"/>
                <a:sym typeface="Tahoma"/>
              </a:rPr>
              <a:t>1 fois par mois et plus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Shape 1290"/>
          <p:cNvSpPr txBox="1"/>
          <p:nvPr/>
        </p:nvSpPr>
        <p:spPr>
          <a:xfrm>
            <a:off x="279400" y="893762"/>
            <a:ext cx="8598000" cy="646200"/>
          </a:xfrm>
          <a:prstGeom prst="rect">
            <a:avLst/>
          </a:prstGeom>
          <a:noFill/>
          <a:ln>
            <a:noFill/>
          </a:ln>
        </p:spPr>
        <p:txBody>
          <a:bodyPr lIns="91425" tIns="45700" rIns="91425" bIns="45700" anchor="ctr" anchorCtr="0">
            <a:spAutoFit/>
          </a:bodyPr>
          <a:lstStyle/>
          <a:p>
            <a:pPr marL="0" marR="0" lvl="0" indent="0" algn="just" rtl="0">
              <a:lnSpc>
                <a:spcPct val="100000"/>
              </a:lnSpc>
              <a:spcBef>
                <a:spcPts val="0"/>
              </a:spcBef>
              <a:spcAft>
                <a:spcPts val="0"/>
              </a:spcAft>
              <a:buClr>
                <a:schemeClr val="dk1"/>
              </a:buClr>
              <a:buSzPct val="25000"/>
              <a:buFont typeface="Arial"/>
              <a:buNone/>
            </a:pPr>
            <a:r>
              <a:rPr lang="fr-FR" sz="1800" b="0" i="0" u="none">
                <a:solidFill>
                  <a:schemeClr val="dk1"/>
                </a:solidFill>
                <a:latin typeface="Arial"/>
                <a:ea typeface="Arial"/>
                <a:cs typeface="Arial"/>
                <a:sym typeface="Arial"/>
              </a:rPr>
              <a:t>La valeur du risque est obtenue par le produit de la gravité par la fréquence. Il détermine la priorité mathématique d’action selon cette matrice :</a:t>
            </a:r>
          </a:p>
        </p:txBody>
      </p:sp>
      <p:graphicFrame>
        <p:nvGraphicFramePr>
          <p:cNvPr id="1291" name="Shape 1291"/>
          <p:cNvGraphicFramePr/>
          <p:nvPr/>
        </p:nvGraphicFramePr>
        <p:xfrm>
          <a:off x="3449637" y="2133600"/>
          <a:ext cx="3000000" cy="3000000"/>
        </p:xfrm>
        <a:graphic>
          <a:graphicData uri="http://schemas.openxmlformats.org/drawingml/2006/table">
            <a:tbl>
              <a:tblPr>
                <a:noFill/>
                <a:tableStyleId>{8FB4BCD2-1544-45A9-B5C9-2541BE2C04F0}</a:tableStyleId>
              </a:tblPr>
              <a:tblGrid>
                <a:gridCol w="1350950"/>
                <a:gridCol w="1349375"/>
                <a:gridCol w="1350950"/>
                <a:gridCol w="1349375"/>
              </a:tblGrid>
              <a:tr h="612775">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4</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8</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12</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16</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0000"/>
                    </a:solidFill>
                  </a:tcPr>
                </a:tc>
              </a:tr>
              <a:tr h="611175">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3</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99CC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6</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9</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12</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0000"/>
                    </a:solidFill>
                  </a:tcPr>
                </a:tc>
              </a:tr>
              <a:tr h="612775">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2</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99CC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4</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6</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8</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r>
              <a:tr h="611175">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1</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99CC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2</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99CC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3</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99CC00"/>
                    </a:solidFill>
                  </a:tcPr>
                </a:tc>
                <a:tc>
                  <a:txBody>
                    <a:bodyPr/>
                    <a:lstStyle/>
                    <a:p>
                      <a:pPr marL="0" marR="0" lvl="0" indent="0" algn="ctr" rtl="0">
                        <a:lnSpc>
                          <a:spcPct val="100000"/>
                        </a:lnSpc>
                        <a:spcBef>
                          <a:spcPts val="0"/>
                        </a:spcBef>
                        <a:spcAft>
                          <a:spcPts val="0"/>
                        </a:spcAft>
                        <a:buClr>
                          <a:schemeClr val="accent2"/>
                        </a:buClr>
                        <a:buSzPct val="25000"/>
                        <a:buFont typeface="Arial"/>
                        <a:buNone/>
                      </a:pPr>
                      <a:r>
                        <a:rPr lang="fr-FR" sz="2400" b="0" i="0" u="none">
                          <a:solidFill>
                            <a:schemeClr val="accent2"/>
                          </a:solidFill>
                          <a:latin typeface="Arial"/>
                          <a:ea typeface="Arial"/>
                          <a:cs typeface="Arial"/>
                          <a:sym typeface="Arial"/>
                        </a:rPr>
                        <a:t>4</a:t>
                      </a:r>
                    </a:p>
                  </a:txBody>
                  <a:tcPr marL="0" marR="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00"/>
                    </a:solidFill>
                  </a:tcPr>
                </a:tc>
              </a:tr>
            </a:tbl>
          </a:graphicData>
        </a:graphic>
      </p:graphicFrame>
      <p:sp>
        <p:nvSpPr>
          <p:cNvPr id="1292" name="Shape 1292"/>
          <p:cNvSpPr txBox="1"/>
          <p:nvPr/>
        </p:nvSpPr>
        <p:spPr>
          <a:xfrm>
            <a:off x="2012950" y="1674812"/>
            <a:ext cx="4235400" cy="3714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chemeClr val="accent2"/>
              </a:buClr>
              <a:buSzPct val="25000"/>
              <a:buFont typeface="Tahoma"/>
              <a:buNone/>
            </a:pPr>
            <a:r>
              <a:rPr lang="fr-FR" sz="1800" b="1" i="0" u="none">
                <a:solidFill>
                  <a:schemeClr val="accent2"/>
                </a:solidFill>
                <a:latin typeface="Tahoma"/>
                <a:ea typeface="Tahoma"/>
                <a:cs typeface="Tahoma"/>
                <a:sym typeface="Tahoma"/>
              </a:rPr>
              <a:t>Gravité des dommages </a:t>
            </a:r>
          </a:p>
        </p:txBody>
      </p:sp>
      <p:sp>
        <p:nvSpPr>
          <p:cNvPr id="1293" name="Shape 1293"/>
          <p:cNvSpPr txBox="1"/>
          <p:nvPr/>
        </p:nvSpPr>
        <p:spPr>
          <a:xfrm>
            <a:off x="3500437" y="5224462"/>
            <a:ext cx="2932200" cy="3714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chemeClr val="accent2"/>
              </a:buClr>
              <a:buSzPct val="25000"/>
              <a:buFont typeface="Tahoma"/>
              <a:buNone/>
            </a:pPr>
            <a:r>
              <a:rPr lang="fr-FR" sz="1800" b="1" i="0" u="none">
                <a:solidFill>
                  <a:schemeClr val="accent2"/>
                </a:solidFill>
                <a:latin typeface="Tahoma"/>
                <a:ea typeface="Tahoma"/>
                <a:cs typeface="Tahoma"/>
                <a:sym typeface="Tahoma"/>
              </a:rPr>
              <a:t>Fréquence d’exposition</a:t>
            </a:r>
          </a:p>
        </p:txBody>
      </p:sp>
      <p:sp>
        <p:nvSpPr>
          <p:cNvPr id="1294" name="Shape 1294"/>
          <p:cNvSpPr txBox="1"/>
          <p:nvPr/>
        </p:nvSpPr>
        <p:spPr>
          <a:xfrm>
            <a:off x="1936750" y="4165600"/>
            <a:ext cx="863700" cy="304800"/>
          </a:xfrm>
          <a:prstGeom prst="rect">
            <a:avLst/>
          </a:prstGeom>
          <a:noFill/>
          <a:ln>
            <a:noFill/>
          </a:ln>
        </p:spPr>
        <p:txBody>
          <a:bodyPr lIns="90000" tIns="46800" rIns="90000" bIns="46800" anchor="t" anchorCtr="0">
            <a:spAutoFit/>
          </a:bodyPr>
          <a:lstStyle/>
          <a:p>
            <a:pPr marL="0" marR="0" lvl="0" indent="0" algn="just" rtl="0">
              <a:lnSpc>
                <a:spcPct val="100000"/>
              </a:lnSpc>
              <a:spcBef>
                <a:spcPts val="0"/>
              </a:spcBef>
              <a:spcAft>
                <a:spcPts val="0"/>
              </a:spcAft>
              <a:buClr>
                <a:srgbClr val="002060"/>
              </a:buClr>
              <a:buSzPct val="25000"/>
              <a:buFont typeface="Tahoma"/>
              <a:buNone/>
            </a:pPr>
            <a:r>
              <a:rPr lang="fr-FR" sz="1400" b="0" i="0" u="none">
                <a:solidFill>
                  <a:srgbClr val="002060"/>
                </a:solidFill>
                <a:latin typeface="Tahoma"/>
                <a:ea typeface="Tahoma"/>
                <a:cs typeface="Tahoma"/>
                <a:sym typeface="Tahoma"/>
              </a:rPr>
              <a:t>Faible</a:t>
            </a:r>
          </a:p>
        </p:txBody>
      </p:sp>
      <p:sp>
        <p:nvSpPr>
          <p:cNvPr id="1295" name="Shape 1295"/>
          <p:cNvSpPr txBox="1"/>
          <p:nvPr/>
        </p:nvSpPr>
        <p:spPr>
          <a:xfrm>
            <a:off x="3475037" y="4852987"/>
            <a:ext cx="5616599" cy="304800"/>
          </a:xfrm>
          <a:prstGeom prst="rect">
            <a:avLst/>
          </a:prstGeom>
          <a:noFill/>
          <a:ln>
            <a:noFill/>
          </a:ln>
        </p:spPr>
        <p:txBody>
          <a:bodyPr lIns="90000" tIns="46800" rIns="90000" bIns="46800" anchor="t" anchorCtr="0">
            <a:spAutoFit/>
          </a:bodyPr>
          <a:lstStyle/>
          <a:p>
            <a:pPr marL="0" marR="0" lvl="0" indent="0" algn="just" rtl="0">
              <a:lnSpc>
                <a:spcPct val="100000"/>
              </a:lnSpc>
              <a:spcBef>
                <a:spcPts val="0"/>
              </a:spcBef>
              <a:spcAft>
                <a:spcPts val="0"/>
              </a:spcAft>
              <a:buClr>
                <a:srgbClr val="002060"/>
              </a:buClr>
              <a:buSzPct val="25000"/>
              <a:buFont typeface="Tahoma"/>
              <a:buNone/>
            </a:pPr>
            <a:r>
              <a:rPr lang="fr-FR" sz="1400" b="0" i="0" u="none">
                <a:solidFill>
                  <a:srgbClr val="002060"/>
                </a:solidFill>
                <a:latin typeface="Tahoma"/>
                <a:ea typeface="Tahoma"/>
                <a:cs typeface="Tahoma"/>
                <a:sym typeface="Tahoma"/>
              </a:rPr>
              <a:t>       Faible              Moyenne           Fréquente         Très fréquente   </a:t>
            </a:r>
          </a:p>
        </p:txBody>
      </p:sp>
      <p:sp>
        <p:nvSpPr>
          <p:cNvPr id="1296" name="Shape 1296"/>
          <p:cNvSpPr txBox="1"/>
          <p:nvPr/>
        </p:nvSpPr>
        <p:spPr>
          <a:xfrm>
            <a:off x="3865561" y="4597400"/>
            <a:ext cx="5616599" cy="336600"/>
          </a:xfrm>
          <a:prstGeom prst="rect">
            <a:avLst/>
          </a:prstGeom>
          <a:noFill/>
          <a:ln>
            <a:noFill/>
          </a:ln>
        </p:spPr>
        <p:txBody>
          <a:bodyPr lIns="90000" tIns="46800" rIns="90000" bIns="46800" anchor="t" anchorCtr="0">
            <a:spAutoFit/>
          </a:bodyPr>
          <a:lstStyle/>
          <a:p>
            <a:pPr marL="0" marR="0" lvl="0" indent="0" algn="just" rtl="0">
              <a:lnSpc>
                <a:spcPct val="100000"/>
              </a:lnSpc>
              <a:spcBef>
                <a:spcPts val="0"/>
              </a:spcBef>
              <a:spcAft>
                <a:spcPts val="0"/>
              </a:spcAft>
              <a:buClr>
                <a:srgbClr val="002060"/>
              </a:buClr>
              <a:buSzPct val="25000"/>
              <a:buFont typeface="Tahoma"/>
              <a:buNone/>
            </a:pPr>
            <a:r>
              <a:rPr lang="fr-FR" sz="1600" b="0" i="0" u="none">
                <a:solidFill>
                  <a:srgbClr val="002060"/>
                </a:solidFill>
                <a:latin typeface="Tahoma"/>
                <a:ea typeface="Tahoma"/>
                <a:cs typeface="Tahoma"/>
                <a:sym typeface="Tahoma"/>
              </a:rPr>
              <a:t>	  1                    2                   3                    4</a:t>
            </a:r>
          </a:p>
        </p:txBody>
      </p:sp>
      <p:sp>
        <p:nvSpPr>
          <p:cNvPr id="1297" name="Shape 1297"/>
          <p:cNvSpPr txBox="1"/>
          <p:nvPr/>
        </p:nvSpPr>
        <p:spPr>
          <a:xfrm>
            <a:off x="3019425" y="2205036"/>
            <a:ext cx="357300" cy="2279699"/>
          </a:xfrm>
          <a:prstGeom prst="rect">
            <a:avLst/>
          </a:prstGeom>
          <a:noFill/>
          <a:ln>
            <a:noFill/>
          </a:ln>
        </p:spPr>
        <p:txBody>
          <a:bodyPr lIns="90000" tIns="46800" rIns="90000" bIns="46800" anchor="t" anchorCtr="0">
            <a:spAutoFit/>
          </a:bodyPr>
          <a:lstStyle/>
          <a:p>
            <a:pPr marL="0" marR="0" lvl="0" indent="0" algn="just" rtl="0">
              <a:lnSpc>
                <a:spcPct val="100000"/>
              </a:lnSpc>
              <a:spcBef>
                <a:spcPts val="0"/>
              </a:spcBef>
              <a:spcAft>
                <a:spcPts val="0"/>
              </a:spcAft>
              <a:buClr>
                <a:srgbClr val="002060"/>
              </a:buClr>
              <a:buSzPct val="25000"/>
              <a:buFont typeface="Tahoma"/>
              <a:buNone/>
            </a:pPr>
            <a:r>
              <a:rPr lang="fr-FR" sz="1600" b="0" i="0" u="none">
                <a:solidFill>
                  <a:srgbClr val="002060"/>
                </a:solidFill>
                <a:latin typeface="Tahoma"/>
                <a:ea typeface="Tahoma"/>
                <a:cs typeface="Tahoma"/>
                <a:sym typeface="Tahoma"/>
              </a:rPr>
              <a:t>4</a:t>
            </a:r>
            <a:br>
              <a:rPr lang="fr-FR" sz="1600" b="0" i="0" u="none">
                <a:solidFill>
                  <a:srgbClr val="002060"/>
                </a:solidFill>
                <a:latin typeface="Tahoma"/>
                <a:ea typeface="Tahoma"/>
                <a:cs typeface="Tahoma"/>
                <a:sym typeface="Tahoma"/>
              </a:rPr>
            </a:br>
            <a:endParaRPr lang="fr-FR" sz="1600" b="0" i="0" u="none">
              <a:solidFill>
                <a:srgbClr val="002060"/>
              </a:solidFill>
              <a:latin typeface="Tahoma"/>
              <a:ea typeface="Tahoma"/>
              <a:cs typeface="Tahoma"/>
              <a:sym typeface="Tahoma"/>
            </a:endParaRPr>
          </a:p>
          <a:p>
            <a:pPr marL="0" marR="0" lvl="0" indent="0" algn="just" rtl="0">
              <a:lnSpc>
                <a:spcPct val="100000"/>
              </a:lnSpc>
              <a:spcBef>
                <a:spcPts val="1200"/>
              </a:spcBef>
              <a:spcAft>
                <a:spcPts val="0"/>
              </a:spcAft>
              <a:buClr>
                <a:srgbClr val="002060"/>
              </a:buClr>
              <a:buSzPct val="25000"/>
              <a:buFont typeface="Tahoma"/>
              <a:buNone/>
            </a:pPr>
            <a:r>
              <a:rPr lang="fr-FR" sz="1600" b="0" i="0" u="none">
                <a:solidFill>
                  <a:srgbClr val="002060"/>
                </a:solidFill>
                <a:latin typeface="Tahoma"/>
                <a:ea typeface="Tahoma"/>
                <a:cs typeface="Tahoma"/>
                <a:sym typeface="Tahoma"/>
              </a:rPr>
              <a:t>3</a:t>
            </a:r>
            <a:br>
              <a:rPr lang="fr-FR" sz="1600" b="0" i="0" u="none">
                <a:solidFill>
                  <a:srgbClr val="002060"/>
                </a:solidFill>
                <a:latin typeface="Tahoma"/>
                <a:ea typeface="Tahoma"/>
                <a:cs typeface="Tahoma"/>
                <a:sym typeface="Tahoma"/>
              </a:rPr>
            </a:br>
            <a:endParaRPr lang="fr-FR" sz="1600" b="0" i="0" u="none">
              <a:solidFill>
                <a:srgbClr val="002060"/>
              </a:solidFill>
              <a:latin typeface="Tahoma"/>
              <a:ea typeface="Tahoma"/>
              <a:cs typeface="Tahoma"/>
              <a:sym typeface="Tahoma"/>
            </a:endParaRPr>
          </a:p>
          <a:p>
            <a:pPr marL="0" marR="0" lvl="0" indent="0" algn="just" rtl="0">
              <a:lnSpc>
                <a:spcPct val="100000"/>
              </a:lnSpc>
              <a:spcBef>
                <a:spcPts val="1200"/>
              </a:spcBef>
              <a:spcAft>
                <a:spcPts val="0"/>
              </a:spcAft>
              <a:buClr>
                <a:srgbClr val="002060"/>
              </a:buClr>
              <a:buSzPct val="25000"/>
              <a:buFont typeface="Tahoma"/>
              <a:buNone/>
            </a:pPr>
            <a:r>
              <a:rPr lang="fr-FR" sz="1600" b="0" i="0" u="none">
                <a:solidFill>
                  <a:srgbClr val="002060"/>
                </a:solidFill>
                <a:latin typeface="Tahoma"/>
                <a:ea typeface="Tahoma"/>
                <a:cs typeface="Tahoma"/>
                <a:sym typeface="Tahoma"/>
              </a:rPr>
              <a:t>2</a:t>
            </a:r>
            <a:br>
              <a:rPr lang="fr-FR" sz="1600" b="0" i="0" u="none">
                <a:solidFill>
                  <a:srgbClr val="002060"/>
                </a:solidFill>
                <a:latin typeface="Tahoma"/>
                <a:ea typeface="Tahoma"/>
                <a:cs typeface="Tahoma"/>
                <a:sym typeface="Tahoma"/>
              </a:rPr>
            </a:br>
            <a:endParaRPr lang="fr-FR" sz="1600" b="0" i="0" u="none">
              <a:solidFill>
                <a:srgbClr val="002060"/>
              </a:solidFill>
              <a:latin typeface="Tahoma"/>
              <a:ea typeface="Tahoma"/>
              <a:cs typeface="Tahoma"/>
              <a:sym typeface="Tahoma"/>
            </a:endParaRPr>
          </a:p>
          <a:p>
            <a:pPr marL="0" marR="0" lvl="0" indent="0" algn="just" rtl="0">
              <a:lnSpc>
                <a:spcPct val="100000"/>
              </a:lnSpc>
              <a:spcBef>
                <a:spcPts val="1200"/>
              </a:spcBef>
              <a:spcAft>
                <a:spcPts val="0"/>
              </a:spcAft>
              <a:buClr>
                <a:srgbClr val="002060"/>
              </a:buClr>
              <a:buSzPct val="25000"/>
              <a:buFont typeface="Tahoma"/>
              <a:buNone/>
            </a:pPr>
            <a:r>
              <a:rPr lang="fr-FR" sz="1600" b="0" i="0" u="none">
                <a:solidFill>
                  <a:srgbClr val="002060"/>
                </a:solidFill>
                <a:latin typeface="Tahoma"/>
                <a:ea typeface="Tahoma"/>
                <a:cs typeface="Tahoma"/>
                <a:sym typeface="Tahoma"/>
              </a:rPr>
              <a:t>1</a:t>
            </a:r>
          </a:p>
        </p:txBody>
      </p:sp>
      <p:sp>
        <p:nvSpPr>
          <p:cNvPr id="1298" name="Shape 1298"/>
          <p:cNvSpPr txBox="1"/>
          <p:nvPr/>
        </p:nvSpPr>
        <p:spPr>
          <a:xfrm>
            <a:off x="1936750" y="2236787"/>
            <a:ext cx="10302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1400" b="0" i="0" u="none">
                <a:solidFill>
                  <a:srgbClr val="002060"/>
                </a:solidFill>
                <a:latin typeface="Arial"/>
                <a:ea typeface="Arial"/>
                <a:cs typeface="Arial"/>
                <a:sym typeface="Arial"/>
              </a:rPr>
              <a:t>Très grave</a:t>
            </a:r>
          </a:p>
        </p:txBody>
      </p:sp>
      <p:sp>
        <p:nvSpPr>
          <p:cNvPr id="1299" name="Shape 1299"/>
          <p:cNvSpPr txBox="1"/>
          <p:nvPr/>
        </p:nvSpPr>
        <p:spPr>
          <a:xfrm>
            <a:off x="1936750" y="2884487"/>
            <a:ext cx="6669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1400" b="0" i="0" u="none">
                <a:solidFill>
                  <a:srgbClr val="002060"/>
                </a:solidFill>
                <a:latin typeface="Arial"/>
                <a:ea typeface="Arial"/>
                <a:cs typeface="Arial"/>
                <a:sym typeface="Arial"/>
              </a:rPr>
              <a:t>Grave</a:t>
            </a:r>
          </a:p>
        </p:txBody>
      </p:sp>
      <p:sp>
        <p:nvSpPr>
          <p:cNvPr id="1300" name="Shape 1300"/>
          <p:cNvSpPr txBox="1"/>
          <p:nvPr/>
        </p:nvSpPr>
        <p:spPr>
          <a:xfrm>
            <a:off x="1936750" y="3500437"/>
            <a:ext cx="9129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Arial"/>
              <a:buNone/>
            </a:pPr>
            <a:r>
              <a:rPr lang="fr-FR" sz="1400" b="0" i="0" u="none">
                <a:solidFill>
                  <a:srgbClr val="002060"/>
                </a:solidFill>
                <a:latin typeface="Arial"/>
                <a:ea typeface="Arial"/>
                <a:cs typeface="Arial"/>
                <a:sym typeface="Arial"/>
              </a:rPr>
              <a:t>Moyenne</a:t>
            </a:r>
          </a:p>
        </p:txBody>
      </p:sp>
      <p:grpSp>
        <p:nvGrpSpPr>
          <p:cNvPr id="1301" name="Shape 1301"/>
          <p:cNvGrpSpPr/>
          <p:nvPr/>
        </p:nvGrpSpPr>
        <p:grpSpPr>
          <a:xfrm>
            <a:off x="2060575" y="-6350"/>
            <a:ext cx="5632500" cy="976200"/>
            <a:chOff x="2060575" y="-6350"/>
            <a:chExt cx="5632500" cy="976200"/>
          </a:xfrm>
        </p:grpSpPr>
        <p:pic>
          <p:nvPicPr>
            <p:cNvPr id="1302" name="Shape 1302"/>
            <p:cNvPicPr preferRelativeResize="0"/>
            <p:nvPr/>
          </p:nvPicPr>
          <p:blipFill rotWithShape="1">
            <a:blip r:embed="rId3">
              <a:alphaModFix/>
            </a:blip>
            <a:srcRect/>
            <a:stretch/>
          </p:blipFill>
          <p:spPr>
            <a:xfrm>
              <a:off x="2060575" y="-6350"/>
              <a:ext cx="5632500" cy="976200"/>
            </a:xfrm>
            <a:prstGeom prst="rect">
              <a:avLst/>
            </a:prstGeom>
            <a:noFill/>
            <a:ln>
              <a:noFill/>
            </a:ln>
          </p:spPr>
        </p:pic>
        <p:sp>
          <p:nvSpPr>
            <p:cNvPr id="1303" name="Shape 1303"/>
            <p:cNvSpPr txBox="1"/>
            <p:nvPr/>
          </p:nvSpPr>
          <p:spPr>
            <a:xfrm>
              <a:off x="2273300" y="101600"/>
              <a:ext cx="53595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3200" b="0" i="0" u="none">
                  <a:solidFill>
                    <a:srgbClr val="002060"/>
                  </a:solidFill>
                  <a:latin typeface="Calibri"/>
                  <a:ea typeface="Calibri"/>
                  <a:cs typeface="Calibri"/>
                  <a:sym typeface="Calibri"/>
                </a:rPr>
                <a:t>Grille de cotation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2"/>
                                        </p:tgtEl>
                                        <p:attrNameLst>
                                          <p:attrName>style.visibility</p:attrName>
                                        </p:attrNameLst>
                                      </p:cBhvr>
                                      <p:to>
                                        <p:strVal val="visible"/>
                                      </p:to>
                                    </p:set>
                                    <p:animEffect transition="in" filter="fade">
                                      <p:cBhvr>
                                        <p:cTn id="7" dur="500"/>
                                        <p:tgtEl>
                                          <p:spTgt spid="1292"/>
                                        </p:tgtEl>
                                      </p:cBhvr>
                                    </p:animEffect>
                                  </p:childTnLst>
                                </p:cTn>
                              </p:par>
                              <p:par>
                                <p:cTn id="8" presetID="10" presetClass="entr" presetSubtype="0" fill="hold" nodeType="withEffect">
                                  <p:stCondLst>
                                    <p:cond delay="0"/>
                                  </p:stCondLst>
                                  <p:childTnLst>
                                    <p:set>
                                      <p:cBhvr>
                                        <p:cTn id="9" dur="1" fill="hold">
                                          <p:stCondLst>
                                            <p:cond delay="0"/>
                                          </p:stCondLst>
                                        </p:cTn>
                                        <p:tgtEl>
                                          <p:spTgt spid="1298"/>
                                        </p:tgtEl>
                                        <p:attrNameLst>
                                          <p:attrName>style.visibility</p:attrName>
                                        </p:attrNameLst>
                                      </p:cBhvr>
                                      <p:to>
                                        <p:strVal val="visible"/>
                                      </p:to>
                                    </p:set>
                                    <p:animEffect transition="in" filter="fade">
                                      <p:cBhvr>
                                        <p:cTn id="10" dur="500"/>
                                        <p:tgtEl>
                                          <p:spTgt spid="1298"/>
                                        </p:tgtEl>
                                      </p:cBhvr>
                                    </p:animEffect>
                                  </p:childTnLst>
                                </p:cTn>
                              </p:par>
                              <p:par>
                                <p:cTn id="11" presetID="10" presetClass="entr" presetSubtype="0" fill="hold" nodeType="withEffect">
                                  <p:stCondLst>
                                    <p:cond delay="0"/>
                                  </p:stCondLst>
                                  <p:childTnLst>
                                    <p:set>
                                      <p:cBhvr>
                                        <p:cTn id="12" dur="1" fill="hold">
                                          <p:stCondLst>
                                            <p:cond delay="0"/>
                                          </p:stCondLst>
                                        </p:cTn>
                                        <p:tgtEl>
                                          <p:spTgt spid="1299"/>
                                        </p:tgtEl>
                                        <p:attrNameLst>
                                          <p:attrName>style.visibility</p:attrName>
                                        </p:attrNameLst>
                                      </p:cBhvr>
                                      <p:to>
                                        <p:strVal val="visible"/>
                                      </p:to>
                                    </p:set>
                                    <p:animEffect transition="in" filter="fade">
                                      <p:cBhvr>
                                        <p:cTn id="13" dur="500"/>
                                        <p:tgtEl>
                                          <p:spTgt spid="1299"/>
                                        </p:tgtEl>
                                      </p:cBhvr>
                                    </p:animEffect>
                                  </p:childTnLst>
                                </p:cTn>
                              </p:par>
                              <p:par>
                                <p:cTn id="14" presetID="10" presetClass="entr" presetSubtype="0" fill="hold" nodeType="withEffect">
                                  <p:stCondLst>
                                    <p:cond delay="0"/>
                                  </p:stCondLst>
                                  <p:childTnLst>
                                    <p:set>
                                      <p:cBhvr>
                                        <p:cTn id="15" dur="1" fill="hold">
                                          <p:stCondLst>
                                            <p:cond delay="0"/>
                                          </p:stCondLst>
                                        </p:cTn>
                                        <p:tgtEl>
                                          <p:spTgt spid="1300"/>
                                        </p:tgtEl>
                                        <p:attrNameLst>
                                          <p:attrName>style.visibility</p:attrName>
                                        </p:attrNameLst>
                                      </p:cBhvr>
                                      <p:to>
                                        <p:strVal val="visible"/>
                                      </p:to>
                                    </p:set>
                                    <p:animEffect transition="in" filter="fade">
                                      <p:cBhvr>
                                        <p:cTn id="16" dur="500"/>
                                        <p:tgtEl>
                                          <p:spTgt spid="1300"/>
                                        </p:tgtEl>
                                      </p:cBhvr>
                                    </p:animEffect>
                                  </p:childTnLst>
                                </p:cTn>
                              </p:par>
                              <p:par>
                                <p:cTn id="17" presetID="10" presetClass="entr" presetSubtype="0" fill="hold" nodeType="withEffect">
                                  <p:stCondLst>
                                    <p:cond delay="0"/>
                                  </p:stCondLst>
                                  <p:childTnLst>
                                    <p:set>
                                      <p:cBhvr>
                                        <p:cTn id="18" dur="1" fill="hold">
                                          <p:stCondLst>
                                            <p:cond delay="0"/>
                                          </p:stCondLst>
                                        </p:cTn>
                                        <p:tgtEl>
                                          <p:spTgt spid="1294"/>
                                        </p:tgtEl>
                                        <p:attrNameLst>
                                          <p:attrName>style.visibility</p:attrName>
                                        </p:attrNameLst>
                                      </p:cBhvr>
                                      <p:to>
                                        <p:strVal val="visible"/>
                                      </p:to>
                                    </p:set>
                                    <p:animEffect transition="in" filter="fade">
                                      <p:cBhvr>
                                        <p:cTn id="19" dur="500"/>
                                        <p:tgtEl>
                                          <p:spTgt spid="1294"/>
                                        </p:tgtEl>
                                      </p:cBhvr>
                                    </p:animEffect>
                                  </p:childTnLst>
                                </p:cTn>
                              </p:par>
                              <p:par>
                                <p:cTn id="20" presetID="10" presetClass="entr" presetSubtype="0" fill="hold" nodeType="withEffect">
                                  <p:stCondLst>
                                    <p:cond delay="0"/>
                                  </p:stCondLst>
                                  <p:childTnLst>
                                    <p:set>
                                      <p:cBhvr>
                                        <p:cTn id="21" dur="1" fill="hold">
                                          <p:stCondLst>
                                            <p:cond delay="0"/>
                                          </p:stCondLst>
                                        </p:cTn>
                                        <p:tgtEl>
                                          <p:spTgt spid="1297"/>
                                        </p:tgtEl>
                                        <p:attrNameLst>
                                          <p:attrName>style.visibility</p:attrName>
                                        </p:attrNameLst>
                                      </p:cBhvr>
                                      <p:to>
                                        <p:strVal val="visible"/>
                                      </p:to>
                                    </p:set>
                                    <p:animEffect transition="in" filter="fade">
                                      <p:cBhvr>
                                        <p:cTn id="22" dur="500"/>
                                        <p:tgtEl>
                                          <p:spTgt spid="12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3"/>
                                        </p:tgtEl>
                                        <p:attrNameLst>
                                          <p:attrName>style.visibility</p:attrName>
                                        </p:attrNameLst>
                                      </p:cBhvr>
                                      <p:to>
                                        <p:strVal val="visible"/>
                                      </p:to>
                                    </p:set>
                                    <p:animEffect transition="in" filter="fade">
                                      <p:cBhvr>
                                        <p:cTn id="27" dur="500"/>
                                        <p:tgtEl>
                                          <p:spTgt spid="1293"/>
                                        </p:tgtEl>
                                      </p:cBhvr>
                                    </p:animEffect>
                                  </p:childTnLst>
                                </p:cTn>
                              </p:par>
                              <p:par>
                                <p:cTn id="28" presetID="10" presetClass="entr" presetSubtype="0" fill="hold" nodeType="withEffect">
                                  <p:stCondLst>
                                    <p:cond delay="0"/>
                                  </p:stCondLst>
                                  <p:childTnLst>
                                    <p:set>
                                      <p:cBhvr>
                                        <p:cTn id="29" dur="1" fill="hold">
                                          <p:stCondLst>
                                            <p:cond delay="0"/>
                                          </p:stCondLst>
                                        </p:cTn>
                                        <p:tgtEl>
                                          <p:spTgt spid="1295"/>
                                        </p:tgtEl>
                                        <p:attrNameLst>
                                          <p:attrName>style.visibility</p:attrName>
                                        </p:attrNameLst>
                                      </p:cBhvr>
                                      <p:to>
                                        <p:strVal val="visible"/>
                                      </p:to>
                                    </p:set>
                                    <p:animEffect transition="in" filter="fade">
                                      <p:cBhvr>
                                        <p:cTn id="30" dur="500"/>
                                        <p:tgtEl>
                                          <p:spTgt spid="1295"/>
                                        </p:tgtEl>
                                      </p:cBhvr>
                                    </p:animEffect>
                                  </p:childTnLst>
                                </p:cTn>
                              </p:par>
                              <p:par>
                                <p:cTn id="31" presetID="10" presetClass="entr" presetSubtype="0" fill="hold" nodeType="withEffect">
                                  <p:stCondLst>
                                    <p:cond delay="0"/>
                                  </p:stCondLst>
                                  <p:childTnLst>
                                    <p:set>
                                      <p:cBhvr>
                                        <p:cTn id="32" dur="1" fill="hold">
                                          <p:stCondLst>
                                            <p:cond delay="0"/>
                                          </p:stCondLst>
                                        </p:cTn>
                                        <p:tgtEl>
                                          <p:spTgt spid="1296"/>
                                        </p:tgtEl>
                                        <p:attrNameLst>
                                          <p:attrName>style.visibility</p:attrName>
                                        </p:attrNameLst>
                                      </p:cBhvr>
                                      <p:to>
                                        <p:strVal val="visible"/>
                                      </p:to>
                                    </p:set>
                                    <p:animEffect transition="in" filter="fade">
                                      <p:cBhvr>
                                        <p:cTn id="33" dur="500"/>
                                        <p:tgtEl>
                                          <p:spTgt spid="1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Shape 1308"/>
          <p:cNvSpPr txBox="1"/>
          <p:nvPr/>
        </p:nvSpPr>
        <p:spPr>
          <a:xfrm>
            <a:off x="2128836" y="1752600"/>
            <a:ext cx="4754700" cy="3346500"/>
          </a:xfrm>
          <a:prstGeom prst="rect">
            <a:avLst/>
          </a:prstGeom>
          <a:solidFill>
            <a:schemeClr val="lt1"/>
          </a:solidFill>
          <a:ln w="254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09" name="Shape 1309"/>
          <p:cNvSpPr txBox="1"/>
          <p:nvPr/>
        </p:nvSpPr>
        <p:spPr>
          <a:xfrm>
            <a:off x="2363786" y="1949450"/>
            <a:ext cx="4344900" cy="12033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224B50"/>
              </a:buClr>
              <a:buSzPct val="25000"/>
              <a:buFont typeface="Calibri"/>
              <a:buNone/>
            </a:pPr>
            <a:r>
              <a:rPr lang="fr-FR" sz="2400" b="0" i="0" u="none">
                <a:solidFill>
                  <a:srgbClr val="224B50"/>
                </a:solidFill>
                <a:latin typeface="Calibri"/>
                <a:ea typeface="Calibri"/>
                <a:cs typeface="Calibri"/>
                <a:sym typeface="Calibri"/>
              </a:rPr>
              <a:t>LE PRODUIT DE LA GRAVITE PAR LA FREQUENCE</a:t>
            </a:r>
          </a:p>
        </p:txBody>
      </p:sp>
      <p:sp>
        <p:nvSpPr>
          <p:cNvPr id="1310" name="Shape 1310"/>
          <p:cNvSpPr txBox="1"/>
          <p:nvPr/>
        </p:nvSpPr>
        <p:spPr>
          <a:xfrm>
            <a:off x="2328861" y="3281362"/>
            <a:ext cx="4413300" cy="463500"/>
          </a:xfrm>
          <a:prstGeom prst="rect">
            <a:avLst/>
          </a:prstGeom>
          <a:solidFill>
            <a:srgbClr val="3BA0BB"/>
          </a:solid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FF0000"/>
              </a:buClr>
              <a:buSzPct val="25000"/>
              <a:buFont typeface="Calibri"/>
              <a:buNone/>
            </a:pPr>
            <a:r>
              <a:rPr lang="fr-FR" sz="2400" b="0" i="0" u="none">
                <a:solidFill>
                  <a:srgbClr val="FF0000"/>
                </a:solidFill>
                <a:latin typeface="Calibri"/>
                <a:ea typeface="Calibri"/>
                <a:cs typeface="Calibri"/>
                <a:sym typeface="Calibri"/>
              </a:rPr>
              <a:t>Priorité 1 : de 9 à 16   </a:t>
            </a:r>
          </a:p>
        </p:txBody>
      </p:sp>
      <p:sp>
        <p:nvSpPr>
          <p:cNvPr id="1311" name="Shape 1311"/>
          <p:cNvSpPr txBox="1"/>
          <p:nvPr/>
        </p:nvSpPr>
        <p:spPr>
          <a:xfrm>
            <a:off x="2347911" y="3873500"/>
            <a:ext cx="4375200" cy="462000"/>
          </a:xfrm>
          <a:prstGeom prst="rect">
            <a:avLst/>
          </a:prstGeom>
          <a:solidFill>
            <a:srgbClr val="3BA0BB"/>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FF00"/>
              </a:buClr>
              <a:buSzPct val="25000"/>
              <a:buFont typeface="Calibri"/>
              <a:buNone/>
            </a:pPr>
            <a:r>
              <a:rPr lang="fr-FR" sz="2400" b="0" i="0" u="none">
                <a:solidFill>
                  <a:srgbClr val="FFFF00"/>
                </a:solidFill>
                <a:latin typeface="Calibri"/>
                <a:ea typeface="Calibri"/>
                <a:cs typeface="Calibri"/>
                <a:sym typeface="Calibri"/>
              </a:rPr>
              <a:t>Priorité 2 : de 4 à 8</a:t>
            </a:r>
          </a:p>
        </p:txBody>
      </p:sp>
      <p:sp>
        <p:nvSpPr>
          <p:cNvPr id="1312" name="Shape 1312"/>
          <p:cNvSpPr txBox="1"/>
          <p:nvPr/>
        </p:nvSpPr>
        <p:spPr>
          <a:xfrm>
            <a:off x="2330450" y="4464050"/>
            <a:ext cx="4410000" cy="462000"/>
          </a:xfrm>
          <a:prstGeom prst="rect">
            <a:avLst/>
          </a:prstGeom>
          <a:solidFill>
            <a:srgbClr val="3BA0BB"/>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B050"/>
              </a:buClr>
              <a:buSzPct val="25000"/>
              <a:buFont typeface="Calibri"/>
              <a:buNone/>
            </a:pPr>
            <a:r>
              <a:rPr lang="fr-FR" sz="2400" b="0" i="0" u="none">
                <a:solidFill>
                  <a:srgbClr val="00B050"/>
                </a:solidFill>
                <a:latin typeface="Calibri"/>
                <a:ea typeface="Calibri"/>
                <a:cs typeface="Calibri"/>
                <a:sym typeface="Calibri"/>
              </a:rPr>
              <a:t>Priorité 3 : de 1 à 3</a:t>
            </a:r>
          </a:p>
        </p:txBody>
      </p:sp>
      <p:grpSp>
        <p:nvGrpSpPr>
          <p:cNvPr id="1313" name="Shape 1313"/>
          <p:cNvGrpSpPr/>
          <p:nvPr/>
        </p:nvGrpSpPr>
        <p:grpSpPr>
          <a:xfrm>
            <a:off x="1073150" y="298450"/>
            <a:ext cx="6984900" cy="976200"/>
            <a:chOff x="1073150" y="298450"/>
            <a:chExt cx="6984900" cy="976200"/>
          </a:xfrm>
        </p:grpSpPr>
        <p:pic>
          <p:nvPicPr>
            <p:cNvPr id="1314" name="Shape 1314"/>
            <p:cNvPicPr preferRelativeResize="0"/>
            <p:nvPr/>
          </p:nvPicPr>
          <p:blipFill rotWithShape="1">
            <a:blip r:embed="rId3">
              <a:alphaModFix/>
            </a:blip>
            <a:srcRect/>
            <a:stretch/>
          </p:blipFill>
          <p:spPr>
            <a:xfrm>
              <a:off x="1073150" y="298450"/>
              <a:ext cx="6984900" cy="976200"/>
            </a:xfrm>
            <a:prstGeom prst="rect">
              <a:avLst/>
            </a:prstGeom>
            <a:noFill/>
            <a:ln>
              <a:noFill/>
            </a:ln>
          </p:spPr>
        </p:pic>
        <p:sp>
          <p:nvSpPr>
            <p:cNvPr id="1315" name="Shape 1315"/>
            <p:cNvSpPr txBox="1"/>
            <p:nvPr/>
          </p:nvSpPr>
          <p:spPr>
            <a:xfrm>
              <a:off x="1282700" y="406400"/>
              <a:ext cx="67182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3200" b="0" i="0" u="none">
                  <a:solidFill>
                    <a:srgbClr val="002060"/>
                  </a:solidFill>
                  <a:latin typeface="Calibri"/>
                  <a:ea typeface="Calibri"/>
                  <a:cs typeface="Calibri"/>
                  <a:sym typeface="Calibri"/>
                </a:rPr>
                <a:t>PRIORISATION DES ACTIONS</a:t>
              </a: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graphicFrame>
        <p:nvGraphicFramePr>
          <p:cNvPr id="1320" name="Shape 1320"/>
          <p:cNvGraphicFramePr>
            <a:graphicFrameLocks noChangeAspect="1"/>
          </p:cNvGraphicFramePr>
          <p:nvPr/>
        </p:nvGraphicFramePr>
        <p:xfrm>
          <a:off x="0" y="1465262"/>
          <a:ext cx="9144000" cy="4224300"/>
        </p:xfrm>
        <a:graphic>
          <a:graphicData uri="http://schemas.openxmlformats.org/presentationml/2006/ole">
            <p:oleObj spid="_x0000_s1037" r:id="rId4" imgW="9144000" imgH="4224300" progId="Excel.Sheet.8">
              <p:embed/>
            </p:oleObj>
          </a:graphicData>
        </a:graphic>
      </p:graphicFrame>
      <p:pic>
        <p:nvPicPr>
          <p:cNvPr id="1321" name="Shape 1321" descr="bandeau_fond"/>
          <p:cNvPicPr preferRelativeResize="0"/>
          <p:nvPr/>
        </p:nvPicPr>
        <p:blipFill rotWithShape="1">
          <a:blip r:embed="rId5">
            <a:alphaModFix/>
          </a:blip>
          <a:srcRect/>
          <a:stretch/>
        </p:blipFill>
        <p:spPr>
          <a:xfrm>
            <a:off x="3276600" y="6415086"/>
            <a:ext cx="2462100" cy="403199"/>
          </a:xfrm>
          <a:prstGeom prst="rect">
            <a:avLst/>
          </a:prstGeom>
          <a:noFill/>
          <a:ln>
            <a:noFill/>
          </a:ln>
        </p:spPr>
      </p:pic>
      <p:grpSp>
        <p:nvGrpSpPr>
          <p:cNvPr id="1322" name="Shape 1322"/>
          <p:cNvGrpSpPr/>
          <p:nvPr/>
        </p:nvGrpSpPr>
        <p:grpSpPr>
          <a:xfrm>
            <a:off x="1547812" y="171450"/>
            <a:ext cx="6108599" cy="1206600"/>
            <a:chOff x="1547812" y="171450"/>
            <a:chExt cx="6108599" cy="1206600"/>
          </a:xfrm>
        </p:grpSpPr>
        <p:pic>
          <p:nvPicPr>
            <p:cNvPr id="1323" name="Shape 1323"/>
            <p:cNvPicPr preferRelativeResize="0"/>
            <p:nvPr/>
          </p:nvPicPr>
          <p:blipFill rotWithShape="1">
            <a:blip r:embed="rId6">
              <a:alphaModFix/>
            </a:blip>
            <a:srcRect/>
            <a:stretch/>
          </p:blipFill>
          <p:spPr>
            <a:xfrm>
              <a:off x="1547812" y="171450"/>
              <a:ext cx="6108599" cy="1206600"/>
            </a:xfrm>
            <a:prstGeom prst="rect">
              <a:avLst/>
            </a:prstGeom>
            <a:noFill/>
            <a:ln>
              <a:noFill/>
            </a:ln>
          </p:spPr>
        </p:pic>
        <p:sp>
          <p:nvSpPr>
            <p:cNvPr id="1324" name="Shape 1324"/>
            <p:cNvSpPr txBox="1"/>
            <p:nvPr/>
          </p:nvSpPr>
          <p:spPr>
            <a:xfrm>
              <a:off x="1714500" y="250825"/>
              <a:ext cx="5880000" cy="99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2600" b="0" i="0" u="none">
                  <a:solidFill>
                    <a:srgbClr val="002060"/>
                  </a:solidFill>
                  <a:latin typeface="Calibri"/>
                  <a:ea typeface="Calibri"/>
                  <a:cs typeface="Calibri"/>
                  <a:sym typeface="Calibri"/>
                </a:rPr>
                <a:t>Dossier d’évaluation des risques</a:t>
              </a:r>
            </a:p>
            <a:p>
              <a:pPr marL="0" marR="0" lvl="0" indent="0" algn="l" rtl="0">
                <a:lnSpc>
                  <a:spcPct val="100000"/>
                </a:lnSpc>
                <a:spcBef>
                  <a:spcPts val="0"/>
                </a:spcBef>
                <a:spcAft>
                  <a:spcPts val="0"/>
                </a:spcAft>
                <a:buClr>
                  <a:srgbClr val="002060"/>
                </a:buClr>
                <a:buSzPct val="25000"/>
                <a:buFont typeface="Calibri"/>
                <a:buNone/>
              </a:pPr>
              <a:r>
                <a:rPr lang="fr-FR" sz="2600" b="0" i="0" u="none">
                  <a:solidFill>
                    <a:srgbClr val="002060"/>
                  </a:solidFill>
                  <a:latin typeface="Calibri"/>
                  <a:ea typeface="Calibri"/>
                  <a:cs typeface="Calibri"/>
                  <a:sym typeface="Calibri"/>
                </a:rPr>
                <a:t>(grille type)</a:t>
              </a:r>
            </a:p>
          </p:txBody>
        </p:sp>
      </p:grpSp>
      <p:cxnSp>
        <p:nvCxnSpPr>
          <p:cNvPr id="1325" name="Shape 1325"/>
          <p:cNvCxnSpPr/>
          <p:nvPr/>
        </p:nvCxnSpPr>
        <p:spPr>
          <a:xfrm>
            <a:off x="5981700" y="1778000"/>
            <a:ext cx="0" cy="3898800"/>
          </a:xfrm>
          <a:prstGeom prst="straightConnector1">
            <a:avLst/>
          </a:prstGeom>
          <a:noFill/>
          <a:ln w="9525" cap="flat" cmpd="sng">
            <a:solidFill>
              <a:schemeClr val="dk1"/>
            </a:solidFill>
            <a:prstDash val="solid"/>
            <a:miter/>
            <a:headEnd type="none" w="med" len="med"/>
            <a:tailEnd type="none" w="med" len="med"/>
          </a:ln>
        </p:spPr>
      </p:cxnSp>
      <p:cxnSp>
        <p:nvCxnSpPr>
          <p:cNvPr id="1326" name="Shape 1326"/>
          <p:cNvCxnSpPr/>
          <p:nvPr/>
        </p:nvCxnSpPr>
        <p:spPr>
          <a:xfrm>
            <a:off x="7670800" y="1790700"/>
            <a:ext cx="0" cy="3898800"/>
          </a:xfrm>
          <a:prstGeom prst="straightConnector1">
            <a:avLst/>
          </a:prstGeom>
          <a:noFill/>
          <a:ln w="9525" cap="flat" cmpd="sng">
            <a:solidFill>
              <a:schemeClr val="dk1"/>
            </a:solidFill>
            <a:prstDash val="solid"/>
            <a:miter/>
            <a:headEnd type="none" w="med" len="med"/>
            <a:tailEnd type="none" w="med" len="med"/>
          </a:ln>
        </p:spPr>
      </p:cxnSp>
      <p:cxnSp>
        <p:nvCxnSpPr>
          <p:cNvPr id="1327" name="Shape 1327"/>
          <p:cNvCxnSpPr/>
          <p:nvPr/>
        </p:nvCxnSpPr>
        <p:spPr>
          <a:xfrm flipH="1">
            <a:off x="5829400" y="1498600"/>
            <a:ext cx="279300" cy="406500"/>
          </a:xfrm>
          <a:prstGeom prst="straightConnector1">
            <a:avLst/>
          </a:prstGeom>
          <a:noFill/>
          <a:ln w="9525" cap="flat" cmpd="sng">
            <a:solidFill>
              <a:schemeClr val="dk1"/>
            </a:solidFill>
            <a:prstDash val="solid"/>
            <a:miter/>
            <a:headEnd type="none" w="med" len="med"/>
            <a:tailEnd type="stealth" w="lg" len="lg"/>
          </a:ln>
        </p:spPr>
      </p:cxnSp>
      <p:sp>
        <p:nvSpPr>
          <p:cNvPr id="1328" name="Shape 1328"/>
          <p:cNvSpPr txBox="1"/>
          <p:nvPr/>
        </p:nvSpPr>
        <p:spPr>
          <a:xfrm>
            <a:off x="6108700" y="1371600"/>
            <a:ext cx="1219200" cy="2541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Calibri"/>
              <a:buNone/>
            </a:pPr>
            <a:r>
              <a:rPr lang="fr-FR" sz="1000" b="0" i="0" u="none">
                <a:solidFill>
                  <a:schemeClr val="dk1"/>
                </a:solidFill>
                <a:latin typeface="Calibri"/>
                <a:ea typeface="Calibri"/>
                <a:cs typeface="Calibri"/>
                <a:sym typeface="Calibri"/>
              </a:rPr>
              <a:t>Date de constat</a:t>
            </a:r>
          </a:p>
        </p:txBody>
      </p:sp>
      <p:cxnSp>
        <p:nvCxnSpPr>
          <p:cNvPr id="1329" name="Shape 1329"/>
          <p:cNvCxnSpPr/>
          <p:nvPr/>
        </p:nvCxnSpPr>
        <p:spPr>
          <a:xfrm>
            <a:off x="6273800" y="1778000"/>
            <a:ext cx="0" cy="3898800"/>
          </a:xfrm>
          <a:prstGeom prst="straightConnector1">
            <a:avLst/>
          </a:prstGeom>
          <a:noFill/>
          <a:ln w="9525" cap="flat" cmpd="sng">
            <a:solidFill>
              <a:schemeClr val="dk1"/>
            </a:solidFill>
            <a:prstDash val="solid"/>
            <a:miter/>
            <a:headEnd type="none" w="med" len="med"/>
            <a:tailEnd type="none" w="med" len="med"/>
          </a:ln>
        </p:spPr>
      </p:cxnSp>
      <p:cxnSp>
        <p:nvCxnSpPr>
          <p:cNvPr id="1330" name="Shape 1330"/>
          <p:cNvCxnSpPr/>
          <p:nvPr/>
        </p:nvCxnSpPr>
        <p:spPr>
          <a:xfrm rot="10800000" flipH="1">
            <a:off x="5892800" y="5473800"/>
            <a:ext cx="279300" cy="507900"/>
          </a:xfrm>
          <a:prstGeom prst="straightConnector1">
            <a:avLst/>
          </a:prstGeom>
          <a:noFill/>
          <a:ln w="9525" cap="flat" cmpd="sng">
            <a:solidFill>
              <a:schemeClr val="dk1"/>
            </a:solidFill>
            <a:prstDash val="solid"/>
            <a:miter/>
            <a:headEnd type="none" w="med" len="med"/>
            <a:tailEnd type="stealth" w="lg" len="lg"/>
          </a:ln>
        </p:spPr>
      </p:cxnSp>
      <p:sp>
        <p:nvSpPr>
          <p:cNvPr id="1331" name="Shape 1331"/>
          <p:cNvSpPr txBox="1"/>
          <p:nvPr/>
        </p:nvSpPr>
        <p:spPr>
          <a:xfrm>
            <a:off x="4699000" y="5880100"/>
            <a:ext cx="1219200" cy="254100"/>
          </a:xfrm>
          <a:prstGeom prst="rect">
            <a:avLst/>
          </a:prstGeom>
          <a:solidFill>
            <a:schemeClr val="lt1"/>
          </a:solid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dk1"/>
              </a:buClr>
              <a:buSzPct val="25000"/>
              <a:buFont typeface="Calibri"/>
              <a:buNone/>
            </a:pPr>
            <a:r>
              <a:rPr lang="fr-FR" sz="1000" b="0" i="0" u="none">
                <a:solidFill>
                  <a:schemeClr val="dk1"/>
                </a:solidFill>
                <a:latin typeface="Calibri"/>
                <a:ea typeface="Calibri"/>
                <a:cs typeface="Calibri"/>
                <a:sym typeface="Calibri"/>
              </a:rPr>
              <a:t>Date de début</a:t>
            </a:r>
          </a:p>
        </p:txBody>
      </p:sp>
      <p:cxnSp>
        <p:nvCxnSpPr>
          <p:cNvPr id="1332" name="Shape 1332"/>
          <p:cNvCxnSpPr/>
          <p:nvPr/>
        </p:nvCxnSpPr>
        <p:spPr>
          <a:xfrm rot="10800000" flipH="1">
            <a:off x="7696200" y="5473600"/>
            <a:ext cx="266700" cy="520800"/>
          </a:xfrm>
          <a:prstGeom prst="straightConnector1">
            <a:avLst/>
          </a:prstGeom>
          <a:noFill/>
          <a:ln w="9525" cap="flat" cmpd="sng">
            <a:solidFill>
              <a:schemeClr val="dk1"/>
            </a:solidFill>
            <a:prstDash val="solid"/>
            <a:miter/>
            <a:headEnd type="none" w="med" len="med"/>
            <a:tailEnd type="stealth" w="lg" len="lg"/>
          </a:ln>
        </p:spPr>
      </p:cxnSp>
      <p:sp>
        <p:nvSpPr>
          <p:cNvPr id="1333" name="Shape 1333"/>
          <p:cNvSpPr txBox="1"/>
          <p:nvPr/>
        </p:nvSpPr>
        <p:spPr>
          <a:xfrm>
            <a:off x="6502400" y="5892800"/>
            <a:ext cx="1219200" cy="254100"/>
          </a:xfrm>
          <a:prstGeom prst="rect">
            <a:avLst/>
          </a:prstGeom>
          <a:solidFill>
            <a:schemeClr val="lt1"/>
          </a:solid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dk1"/>
              </a:buClr>
              <a:buSzPct val="25000"/>
              <a:buFont typeface="Calibri"/>
              <a:buNone/>
            </a:pPr>
            <a:r>
              <a:rPr lang="fr-FR" sz="1000" b="0" i="0" u="none">
                <a:solidFill>
                  <a:schemeClr val="dk1"/>
                </a:solidFill>
                <a:latin typeface="Calibri"/>
                <a:ea typeface="Calibri"/>
                <a:cs typeface="Calibri"/>
                <a:sym typeface="Calibri"/>
              </a:rPr>
              <a:t>Date de fin</a:t>
            </a:r>
          </a:p>
        </p:txBody>
      </p:sp>
      <p:sp>
        <p:nvSpPr>
          <p:cNvPr id="1334" name="Shape 1334"/>
          <p:cNvSpPr txBox="1"/>
          <p:nvPr/>
        </p:nvSpPr>
        <p:spPr>
          <a:xfrm>
            <a:off x="8102600" y="1524000"/>
            <a:ext cx="1041300" cy="254100"/>
          </a:xfrm>
          <a:prstGeom prst="rect">
            <a:avLst/>
          </a:prstGeom>
          <a:solidFill>
            <a:srgbClr val="BFBFBF"/>
          </a:solid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dk1"/>
              </a:buClr>
              <a:buSzPct val="25000"/>
              <a:buFont typeface="Calibri"/>
              <a:buNone/>
            </a:pPr>
            <a:r>
              <a:rPr lang="fr-FR" sz="1000" b="0" i="0" u="none">
                <a:solidFill>
                  <a:schemeClr val="dk1"/>
                </a:solidFill>
                <a:latin typeface="Calibri"/>
                <a:ea typeface="Calibri"/>
                <a:cs typeface="Calibri"/>
                <a:sym typeface="Calibri"/>
              </a:rPr>
              <a:t>Réévaluation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39" name="Shape 1339"/>
          <p:cNvGrpSpPr/>
          <p:nvPr/>
        </p:nvGrpSpPr>
        <p:grpSpPr>
          <a:xfrm>
            <a:off x="1981200" y="122236"/>
            <a:ext cx="5803800" cy="676200"/>
            <a:chOff x="1981200" y="122236"/>
            <a:chExt cx="5803800" cy="676200"/>
          </a:xfrm>
        </p:grpSpPr>
        <p:pic>
          <p:nvPicPr>
            <p:cNvPr id="1340" name="Shape 1340"/>
            <p:cNvPicPr preferRelativeResize="0"/>
            <p:nvPr/>
          </p:nvPicPr>
          <p:blipFill rotWithShape="1">
            <a:blip r:embed="rId3">
              <a:alphaModFix/>
            </a:blip>
            <a:srcRect/>
            <a:stretch/>
          </p:blipFill>
          <p:spPr>
            <a:xfrm>
              <a:off x="1981200" y="122237"/>
              <a:ext cx="5803800" cy="676200"/>
            </a:xfrm>
            <a:prstGeom prst="rect">
              <a:avLst/>
            </a:prstGeom>
            <a:noFill/>
            <a:ln>
              <a:noFill/>
            </a:ln>
          </p:spPr>
        </p:pic>
        <p:sp>
          <p:nvSpPr>
            <p:cNvPr id="1341" name="Shape 1341"/>
            <p:cNvSpPr txBox="1"/>
            <p:nvPr/>
          </p:nvSpPr>
          <p:spPr>
            <a:xfrm>
              <a:off x="2005011" y="146050"/>
              <a:ext cx="5760900" cy="628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2800" b="0" i="0" u="none">
                  <a:solidFill>
                    <a:srgbClr val="002060"/>
                  </a:solidFill>
                  <a:latin typeface="Calibri"/>
                  <a:ea typeface="Calibri"/>
                  <a:cs typeface="Calibri"/>
                  <a:sym typeface="Calibri"/>
                </a:rPr>
                <a:t>Cout de l’évaluation</a:t>
              </a:r>
            </a:p>
          </p:txBody>
        </p:sp>
      </p:grpSp>
      <p:pic>
        <p:nvPicPr>
          <p:cNvPr id="1342" name="Shape 1342" descr="Dscf0126"/>
          <p:cNvPicPr preferRelativeResize="0"/>
          <p:nvPr/>
        </p:nvPicPr>
        <p:blipFill rotWithShape="1">
          <a:blip r:embed="rId4">
            <a:alphaModFix/>
          </a:blip>
          <a:srcRect/>
          <a:stretch/>
        </p:blipFill>
        <p:spPr>
          <a:xfrm>
            <a:off x="1524000" y="1952625"/>
            <a:ext cx="6096000" cy="4572000"/>
          </a:xfrm>
          <a:prstGeom prst="rect">
            <a:avLst/>
          </a:prstGeom>
          <a:noFill/>
          <a:ln>
            <a:noFill/>
          </a:ln>
        </p:spPr>
      </p:pic>
      <p:sp>
        <p:nvSpPr>
          <p:cNvPr id="1343" name="Shape 1343"/>
          <p:cNvSpPr/>
          <p:nvPr/>
        </p:nvSpPr>
        <p:spPr>
          <a:xfrm>
            <a:off x="1509712" y="523875"/>
            <a:ext cx="3103500" cy="873000"/>
          </a:xfrm>
          <a:prstGeom prst="wedgeEllipseCallout">
            <a:avLst>
              <a:gd name="adj1" fmla="val 10253"/>
              <a:gd name="adj2" fmla="val 52547"/>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Protecteur de mandrin relevé, </a:t>
            </a:r>
          </a:p>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Quid du verrouillage ?</a:t>
            </a:r>
          </a:p>
        </p:txBody>
      </p:sp>
      <p:sp>
        <p:nvSpPr>
          <p:cNvPr id="1344" name="Shape 1344"/>
          <p:cNvSpPr/>
          <p:nvPr/>
        </p:nvSpPr>
        <p:spPr>
          <a:xfrm>
            <a:off x="6753225" y="914400"/>
            <a:ext cx="2390700" cy="603300"/>
          </a:xfrm>
          <a:prstGeom prst="wedgeEllipseCallout">
            <a:avLst>
              <a:gd name="adj1" fmla="val 1133"/>
              <a:gd name="adj2" fmla="val 61731"/>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Opérateur sans EPI</a:t>
            </a:r>
          </a:p>
        </p:txBody>
      </p:sp>
      <p:sp>
        <p:nvSpPr>
          <p:cNvPr id="1345" name="Shape 1345"/>
          <p:cNvSpPr/>
          <p:nvPr/>
        </p:nvSpPr>
        <p:spPr>
          <a:xfrm>
            <a:off x="0" y="1857375"/>
            <a:ext cx="2874900" cy="722400"/>
          </a:xfrm>
          <a:prstGeom prst="wedgeEllipseCallout">
            <a:avLst>
              <a:gd name="adj1" fmla="val 16257"/>
              <a:gd name="adj2" fmla="val 39687"/>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Arrêt d’urgence au dessus</a:t>
            </a:r>
          </a:p>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zone dangereuse</a:t>
            </a:r>
          </a:p>
        </p:txBody>
      </p:sp>
      <p:sp>
        <p:nvSpPr>
          <p:cNvPr id="1346" name="Shape 1346"/>
          <p:cNvSpPr/>
          <p:nvPr/>
        </p:nvSpPr>
        <p:spPr>
          <a:xfrm>
            <a:off x="4540250" y="163512"/>
            <a:ext cx="2390700" cy="603300"/>
          </a:xfrm>
          <a:prstGeom prst="wedgeEllipseCallout">
            <a:avLst>
              <a:gd name="adj1" fmla="val 16996"/>
              <a:gd name="adj2" fmla="val 79067"/>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Alimentation électrique</a:t>
            </a:r>
          </a:p>
        </p:txBody>
      </p:sp>
      <p:sp>
        <p:nvSpPr>
          <p:cNvPr id="1347" name="Shape 1347"/>
          <p:cNvSpPr/>
          <p:nvPr/>
        </p:nvSpPr>
        <p:spPr>
          <a:xfrm>
            <a:off x="0" y="6003925"/>
            <a:ext cx="2874900" cy="854100"/>
          </a:xfrm>
          <a:prstGeom prst="wedgeEllipseCallout">
            <a:avLst>
              <a:gd name="adj1" fmla="val 14873"/>
              <a:gd name="adj2" fmla="val -40349"/>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Chiffons non loin d’une partie tournante. Désordre</a:t>
            </a:r>
          </a:p>
        </p:txBody>
      </p:sp>
      <p:sp>
        <p:nvSpPr>
          <p:cNvPr id="1348" name="Shape 1348"/>
          <p:cNvSpPr/>
          <p:nvPr/>
        </p:nvSpPr>
        <p:spPr>
          <a:xfrm>
            <a:off x="3557587" y="1284287"/>
            <a:ext cx="2390700" cy="781200"/>
          </a:xfrm>
          <a:prstGeom prst="wedgeEllipseCallout">
            <a:avLst>
              <a:gd name="adj1" fmla="val 9308"/>
              <a:gd name="adj2" fmla="val 47985"/>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Absence d’éclairage d’appoint</a:t>
            </a:r>
          </a:p>
        </p:txBody>
      </p:sp>
      <p:sp>
        <p:nvSpPr>
          <p:cNvPr id="1349" name="Shape 1349"/>
          <p:cNvSpPr/>
          <p:nvPr/>
        </p:nvSpPr>
        <p:spPr>
          <a:xfrm>
            <a:off x="3789362" y="6003925"/>
            <a:ext cx="2874899" cy="854100"/>
          </a:xfrm>
          <a:prstGeom prst="wedgeEllipseCallout">
            <a:avLst>
              <a:gd name="adj1" fmla="val -5582"/>
              <a:gd name="adj2" fmla="val -28787"/>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Vétusté de la machine</a:t>
            </a:r>
          </a:p>
        </p:txBody>
      </p:sp>
      <p:sp>
        <p:nvSpPr>
          <p:cNvPr id="1350" name="Shape 1350"/>
          <p:cNvSpPr/>
          <p:nvPr/>
        </p:nvSpPr>
        <p:spPr>
          <a:xfrm>
            <a:off x="0" y="3649662"/>
            <a:ext cx="2874900" cy="754200"/>
          </a:xfrm>
          <a:prstGeom prst="wedgeEllipseCallout">
            <a:avLst>
              <a:gd name="adj1" fmla="val 29877"/>
              <a:gd name="adj2" fmla="val -15597"/>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Absence de consignes générales de sécurité</a:t>
            </a:r>
          </a:p>
        </p:txBody>
      </p:sp>
      <p:sp>
        <p:nvSpPr>
          <p:cNvPr id="1351" name="Shape 1351"/>
          <p:cNvSpPr/>
          <p:nvPr/>
        </p:nvSpPr>
        <p:spPr>
          <a:xfrm>
            <a:off x="7478711" y="5427662"/>
            <a:ext cx="1539900" cy="603300"/>
          </a:xfrm>
          <a:prstGeom prst="wedgeEllipseCallout">
            <a:avLst>
              <a:gd name="adj1" fmla="val -41664"/>
              <a:gd name="adj2" fmla="val -56046"/>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Désordre</a:t>
            </a:r>
          </a:p>
        </p:txBody>
      </p:sp>
      <p:sp>
        <p:nvSpPr>
          <p:cNvPr id="1352" name="Shape 1352"/>
          <p:cNvSpPr/>
          <p:nvPr/>
        </p:nvSpPr>
        <p:spPr>
          <a:xfrm>
            <a:off x="7404100" y="4389437"/>
            <a:ext cx="1740000" cy="603300"/>
          </a:xfrm>
          <a:prstGeom prst="wedgeEllipseCallout">
            <a:avLst>
              <a:gd name="adj1" fmla="val -8809"/>
              <a:gd name="adj2" fmla="val -38027"/>
            </a:avLst>
          </a:prstGeom>
          <a:solidFill>
            <a:srgbClr val="FF000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fr-FR" sz="1600" b="1" i="0" u="none">
                <a:solidFill>
                  <a:schemeClr val="lt1"/>
                </a:solidFill>
                <a:latin typeface="Times New Roman"/>
                <a:ea typeface="Times New Roman"/>
                <a:cs typeface="Times New Roman"/>
                <a:sym typeface="Times New Roman"/>
              </a:rPr>
              <a:t>Formation SST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43"/>
                                        </p:tgtEl>
                                        <p:attrNameLst>
                                          <p:attrName>style.visibility</p:attrName>
                                        </p:attrNameLst>
                                      </p:cBhvr>
                                      <p:to>
                                        <p:strVal val="visible"/>
                                      </p:to>
                                    </p:set>
                                    <p:anim calcmode="lin" valueType="num">
                                      <p:cBhvr additive="base">
                                        <p:cTn id="7" dur="500"/>
                                        <p:tgtEl>
                                          <p:spTgt spid="134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44"/>
                                        </p:tgtEl>
                                        <p:attrNameLst>
                                          <p:attrName>style.visibility</p:attrName>
                                        </p:attrNameLst>
                                      </p:cBhvr>
                                      <p:to>
                                        <p:strVal val="visible"/>
                                      </p:to>
                                    </p:set>
                                    <p:anim calcmode="lin" valueType="num">
                                      <p:cBhvr additive="base">
                                        <p:cTn id="12" dur="500"/>
                                        <p:tgtEl>
                                          <p:spTgt spid="134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45"/>
                                        </p:tgtEl>
                                        <p:attrNameLst>
                                          <p:attrName>style.visibility</p:attrName>
                                        </p:attrNameLst>
                                      </p:cBhvr>
                                      <p:to>
                                        <p:strVal val="visible"/>
                                      </p:to>
                                    </p:set>
                                    <p:anim calcmode="lin" valueType="num">
                                      <p:cBhvr additive="base">
                                        <p:cTn id="17" dur="500"/>
                                        <p:tgtEl>
                                          <p:spTgt spid="134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346"/>
                                        </p:tgtEl>
                                        <p:attrNameLst>
                                          <p:attrName>style.visibility</p:attrName>
                                        </p:attrNameLst>
                                      </p:cBhvr>
                                      <p:to>
                                        <p:strVal val="visible"/>
                                      </p:to>
                                    </p:set>
                                    <p:anim calcmode="lin" valueType="num">
                                      <p:cBhvr additive="base">
                                        <p:cTn id="22" dur="500"/>
                                        <p:tgtEl>
                                          <p:spTgt spid="134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47"/>
                                        </p:tgtEl>
                                        <p:attrNameLst>
                                          <p:attrName>style.visibility</p:attrName>
                                        </p:attrNameLst>
                                      </p:cBhvr>
                                      <p:to>
                                        <p:strVal val="visible"/>
                                      </p:to>
                                    </p:set>
                                    <p:anim calcmode="lin" valueType="num">
                                      <p:cBhvr additive="base">
                                        <p:cTn id="27" dur="500"/>
                                        <p:tgtEl>
                                          <p:spTgt spid="134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348"/>
                                        </p:tgtEl>
                                        <p:attrNameLst>
                                          <p:attrName>style.visibility</p:attrName>
                                        </p:attrNameLst>
                                      </p:cBhvr>
                                      <p:to>
                                        <p:strVal val="visible"/>
                                      </p:to>
                                    </p:set>
                                    <p:anim calcmode="lin" valueType="num">
                                      <p:cBhvr additive="base">
                                        <p:cTn id="32" dur="500"/>
                                        <p:tgtEl>
                                          <p:spTgt spid="1348"/>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49"/>
                                        </p:tgtEl>
                                        <p:attrNameLst>
                                          <p:attrName>style.visibility</p:attrName>
                                        </p:attrNameLst>
                                      </p:cBhvr>
                                      <p:to>
                                        <p:strVal val="visible"/>
                                      </p:to>
                                    </p:set>
                                    <p:anim calcmode="lin" valueType="num">
                                      <p:cBhvr additive="base">
                                        <p:cTn id="37" dur="500"/>
                                        <p:tgtEl>
                                          <p:spTgt spid="134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50"/>
                                        </p:tgtEl>
                                        <p:attrNameLst>
                                          <p:attrName>style.visibility</p:attrName>
                                        </p:attrNameLst>
                                      </p:cBhvr>
                                      <p:to>
                                        <p:strVal val="visible"/>
                                      </p:to>
                                    </p:set>
                                    <p:anim calcmode="lin" valueType="num">
                                      <p:cBhvr additive="base">
                                        <p:cTn id="42" dur="500"/>
                                        <p:tgtEl>
                                          <p:spTgt spid="135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351"/>
                                        </p:tgtEl>
                                        <p:attrNameLst>
                                          <p:attrName>style.visibility</p:attrName>
                                        </p:attrNameLst>
                                      </p:cBhvr>
                                      <p:to>
                                        <p:strVal val="visible"/>
                                      </p:to>
                                    </p:set>
                                    <p:anim calcmode="lin" valueType="num">
                                      <p:cBhvr additive="base">
                                        <p:cTn id="47" dur="500"/>
                                        <p:tgtEl>
                                          <p:spTgt spid="1351"/>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352"/>
                                        </p:tgtEl>
                                        <p:attrNameLst>
                                          <p:attrName>style.visibility</p:attrName>
                                        </p:attrNameLst>
                                      </p:cBhvr>
                                      <p:to>
                                        <p:strVal val="visible"/>
                                      </p:to>
                                    </p:set>
                                    <p:anim calcmode="lin" valueType="num">
                                      <p:cBhvr additive="base">
                                        <p:cTn id="52" dur="500"/>
                                        <p:tgtEl>
                                          <p:spTgt spid="135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3028950" y="187325"/>
            <a:ext cx="2809800" cy="493800"/>
          </a:xfrm>
          <a:prstGeom prst="flowChartAlternateProcess">
            <a:avLst/>
          </a:prstGeom>
          <a:gradFill>
            <a:gsLst>
              <a:gs pos="0">
                <a:srgbClr val="FFE980"/>
              </a:gs>
              <a:gs pos="50000">
                <a:srgbClr val="FFEFB3"/>
              </a:gs>
              <a:gs pos="100000">
                <a:srgbClr val="FFF6DA"/>
              </a:gs>
            </a:gsLst>
            <a:lin ang="5400012" scaled="0"/>
          </a:gra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Arial"/>
              <a:buNone/>
            </a:pPr>
            <a:r>
              <a:rPr lang="fr-FR" sz="2400" b="1" i="0" u="none">
                <a:solidFill>
                  <a:srgbClr val="C00000"/>
                </a:solidFill>
                <a:latin typeface="Arial"/>
                <a:ea typeface="Arial"/>
                <a:cs typeface="Arial"/>
                <a:sym typeface="Arial"/>
              </a:rPr>
              <a:t>Que dit la loi …</a:t>
            </a:r>
          </a:p>
        </p:txBody>
      </p:sp>
      <p:pic>
        <p:nvPicPr>
          <p:cNvPr id="305" name="Shape 305" descr="evrp 1.jpg"/>
          <p:cNvPicPr preferRelativeResize="0"/>
          <p:nvPr/>
        </p:nvPicPr>
        <p:blipFill rotWithShape="1">
          <a:blip r:embed="rId3">
            <a:alphaModFix/>
          </a:blip>
          <a:srcRect/>
          <a:stretch/>
        </p:blipFill>
        <p:spPr>
          <a:xfrm>
            <a:off x="3514725" y="815975"/>
            <a:ext cx="1828800" cy="1293900"/>
          </a:xfrm>
          <a:prstGeom prst="rect">
            <a:avLst/>
          </a:prstGeom>
          <a:noFill/>
          <a:ln>
            <a:noFill/>
          </a:ln>
        </p:spPr>
      </p:pic>
      <p:sp>
        <p:nvSpPr>
          <p:cNvPr id="2" name="ZoneTexte 1"/>
          <p:cNvSpPr txBox="1"/>
          <p:nvPr/>
        </p:nvSpPr>
        <p:spPr>
          <a:xfrm>
            <a:off x="899592" y="4688849"/>
            <a:ext cx="4824536" cy="400110"/>
          </a:xfrm>
          <a:prstGeom prst="rect">
            <a:avLst/>
          </a:prstGeom>
          <a:noFill/>
        </p:spPr>
        <p:txBody>
          <a:bodyPr wrap="square" rtlCol="0">
            <a:spAutoFit/>
          </a:bodyPr>
          <a:lstStyle/>
          <a:p>
            <a:r>
              <a:rPr lang="fr-FR" sz="2000" b="1" u="sng" dirty="0" smtClean="0">
                <a:solidFill>
                  <a:srgbClr val="FF0000"/>
                </a:solidFill>
              </a:rPr>
              <a:t>RECUEIL DES TEXTES…</a:t>
            </a:r>
            <a:r>
              <a:rPr lang="fr-FR" sz="2000" b="1" u="sng" dirty="0" err="1" smtClean="0">
                <a:solidFill>
                  <a:srgbClr val="FF0000"/>
                </a:solidFill>
              </a:rPr>
              <a:t>fechier</a:t>
            </a:r>
            <a:r>
              <a:rPr lang="fr-FR" sz="2000" b="1" u="sng" dirty="0" smtClean="0">
                <a:solidFill>
                  <a:srgbClr val="FF0000"/>
                </a:solidFill>
              </a:rPr>
              <a:t> </a:t>
            </a:r>
            <a:r>
              <a:rPr lang="fr-FR" sz="2000" b="1" u="sng" dirty="0" err="1" smtClean="0">
                <a:solidFill>
                  <a:srgbClr val="FF0000"/>
                </a:solidFill>
              </a:rPr>
              <a:t>pdf</a:t>
            </a:r>
            <a:endParaRPr lang="fr-FR" sz="2000" b="1" u="sng" dirty="0">
              <a:solidFill>
                <a:srgbClr val="FF0000"/>
              </a:solidFill>
            </a:endParaRPr>
          </a:p>
        </p:txBody>
      </p:sp>
      <p:sp>
        <p:nvSpPr>
          <p:cNvPr id="4" name="Pensées 3"/>
          <p:cNvSpPr/>
          <p:nvPr/>
        </p:nvSpPr>
        <p:spPr>
          <a:xfrm>
            <a:off x="1676629" y="3068960"/>
            <a:ext cx="3931046" cy="1204391"/>
          </a:xfrm>
          <a:prstGeom prst="cloud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6" name="ZoneTexte 5"/>
          <p:cNvSpPr txBox="1"/>
          <p:nvPr/>
        </p:nvSpPr>
        <p:spPr>
          <a:xfrm>
            <a:off x="2286228" y="3517266"/>
            <a:ext cx="3287217" cy="307777"/>
          </a:xfrm>
          <a:prstGeom prst="rect">
            <a:avLst/>
          </a:prstGeom>
          <a:noFill/>
        </p:spPr>
        <p:txBody>
          <a:bodyPr wrap="square" rtlCol="0">
            <a:spAutoFit/>
          </a:bodyPr>
          <a:lstStyle/>
          <a:p>
            <a:r>
              <a:rPr lang="fr-FR" b="1" dirty="0"/>
              <a:t>Décret exécutif n 91-05 du19-01-1991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Shape 1357"/>
          <p:cNvSpPr txBox="1"/>
          <p:nvPr/>
        </p:nvSpPr>
        <p:spPr>
          <a:xfrm>
            <a:off x="236536" y="1427162"/>
            <a:ext cx="27129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Protecteur de mandrin relevé</a:t>
            </a:r>
          </a:p>
        </p:txBody>
      </p:sp>
      <p:sp>
        <p:nvSpPr>
          <p:cNvPr id="1358" name="Shape 1358"/>
          <p:cNvSpPr txBox="1"/>
          <p:nvPr/>
        </p:nvSpPr>
        <p:spPr>
          <a:xfrm>
            <a:off x="239711" y="1892300"/>
            <a:ext cx="27447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Alimentation électrique</a:t>
            </a:r>
          </a:p>
        </p:txBody>
      </p:sp>
      <p:sp>
        <p:nvSpPr>
          <p:cNvPr id="1359" name="Shape 1359"/>
          <p:cNvSpPr txBox="1"/>
          <p:nvPr/>
        </p:nvSpPr>
        <p:spPr>
          <a:xfrm>
            <a:off x="204786" y="2366962"/>
            <a:ext cx="22065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Absence d’éclairage d’appoint</a:t>
            </a:r>
          </a:p>
        </p:txBody>
      </p:sp>
      <p:sp>
        <p:nvSpPr>
          <p:cNvPr id="1360" name="Shape 1360"/>
          <p:cNvSpPr txBox="1"/>
          <p:nvPr/>
        </p:nvSpPr>
        <p:spPr>
          <a:xfrm>
            <a:off x="184150" y="2817812"/>
            <a:ext cx="15207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Opérateur sans EPI</a:t>
            </a:r>
          </a:p>
        </p:txBody>
      </p:sp>
      <p:sp>
        <p:nvSpPr>
          <p:cNvPr id="1361" name="Shape 1361"/>
          <p:cNvSpPr txBox="1"/>
          <p:nvPr/>
        </p:nvSpPr>
        <p:spPr>
          <a:xfrm>
            <a:off x="190500" y="3260725"/>
            <a:ext cx="37671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Position des dispositifs de sécurité </a:t>
            </a:r>
          </a:p>
        </p:txBody>
      </p:sp>
      <p:sp>
        <p:nvSpPr>
          <p:cNvPr id="1362" name="Shape 1362"/>
          <p:cNvSpPr txBox="1"/>
          <p:nvPr/>
        </p:nvSpPr>
        <p:spPr>
          <a:xfrm>
            <a:off x="169861" y="3746500"/>
            <a:ext cx="24972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Absence de consignes de sécurité</a:t>
            </a:r>
          </a:p>
        </p:txBody>
      </p:sp>
      <p:sp>
        <p:nvSpPr>
          <p:cNvPr id="1363" name="Shape 1363"/>
          <p:cNvSpPr txBox="1"/>
          <p:nvPr/>
        </p:nvSpPr>
        <p:spPr>
          <a:xfrm>
            <a:off x="176211" y="4206875"/>
            <a:ext cx="807899"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Désordre</a:t>
            </a:r>
          </a:p>
        </p:txBody>
      </p:sp>
      <p:sp>
        <p:nvSpPr>
          <p:cNvPr id="1364" name="Shape 1364"/>
          <p:cNvSpPr txBox="1"/>
          <p:nvPr/>
        </p:nvSpPr>
        <p:spPr>
          <a:xfrm>
            <a:off x="153986" y="4684712"/>
            <a:ext cx="16875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Vétusté de la machine</a:t>
            </a:r>
          </a:p>
        </p:txBody>
      </p:sp>
      <p:sp>
        <p:nvSpPr>
          <p:cNvPr id="1365" name="Shape 1365"/>
          <p:cNvSpPr txBox="1"/>
          <p:nvPr/>
        </p:nvSpPr>
        <p:spPr>
          <a:xfrm>
            <a:off x="168275" y="5156200"/>
            <a:ext cx="23049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Formation SST de l’opérateur ?</a:t>
            </a:r>
          </a:p>
        </p:txBody>
      </p:sp>
      <p:sp>
        <p:nvSpPr>
          <p:cNvPr id="1366" name="Shape 1366"/>
          <p:cNvSpPr txBox="1"/>
          <p:nvPr/>
        </p:nvSpPr>
        <p:spPr>
          <a:xfrm>
            <a:off x="7791450" y="927100"/>
            <a:ext cx="1062000" cy="3048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400" b="1" i="0" u="none">
                <a:solidFill>
                  <a:srgbClr val="002060"/>
                </a:solidFill>
                <a:latin typeface="Tahoma"/>
                <a:ea typeface="Tahoma"/>
                <a:cs typeface="Tahoma"/>
                <a:sym typeface="Tahoma"/>
              </a:rPr>
              <a:t>G x F</a:t>
            </a:r>
          </a:p>
        </p:txBody>
      </p:sp>
      <p:sp>
        <p:nvSpPr>
          <p:cNvPr id="1367" name="Shape 1367"/>
          <p:cNvSpPr txBox="1"/>
          <p:nvPr/>
        </p:nvSpPr>
        <p:spPr>
          <a:xfrm>
            <a:off x="5907087" y="1392237"/>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68" name="Shape 1368"/>
          <p:cNvSpPr txBox="1"/>
          <p:nvPr/>
        </p:nvSpPr>
        <p:spPr>
          <a:xfrm>
            <a:off x="7016750" y="1387475"/>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69" name="Shape 1369"/>
          <p:cNvSpPr txBox="1"/>
          <p:nvPr/>
        </p:nvSpPr>
        <p:spPr>
          <a:xfrm>
            <a:off x="8051800" y="1382712"/>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16</a:t>
            </a:r>
          </a:p>
        </p:txBody>
      </p:sp>
      <p:sp>
        <p:nvSpPr>
          <p:cNvPr id="1370" name="Shape 1370"/>
          <p:cNvSpPr txBox="1"/>
          <p:nvPr/>
        </p:nvSpPr>
        <p:spPr>
          <a:xfrm>
            <a:off x="5902325" y="1828800"/>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a:t>
            </a:r>
          </a:p>
        </p:txBody>
      </p:sp>
      <p:sp>
        <p:nvSpPr>
          <p:cNvPr id="1371" name="Shape 1371"/>
          <p:cNvSpPr txBox="1"/>
          <p:nvPr/>
        </p:nvSpPr>
        <p:spPr>
          <a:xfrm>
            <a:off x="7011986" y="1824037"/>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72" name="Shape 1372"/>
          <p:cNvSpPr txBox="1"/>
          <p:nvPr/>
        </p:nvSpPr>
        <p:spPr>
          <a:xfrm>
            <a:off x="8047037" y="1819275"/>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73" name="Shape 1373"/>
          <p:cNvSpPr txBox="1"/>
          <p:nvPr/>
        </p:nvSpPr>
        <p:spPr>
          <a:xfrm>
            <a:off x="5943600" y="2281237"/>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2</a:t>
            </a:r>
          </a:p>
        </p:txBody>
      </p:sp>
      <p:sp>
        <p:nvSpPr>
          <p:cNvPr id="1374" name="Shape 1374"/>
          <p:cNvSpPr txBox="1"/>
          <p:nvPr/>
        </p:nvSpPr>
        <p:spPr>
          <a:xfrm>
            <a:off x="7053261" y="2276475"/>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75" name="Shape 1375"/>
          <p:cNvSpPr txBox="1"/>
          <p:nvPr/>
        </p:nvSpPr>
        <p:spPr>
          <a:xfrm>
            <a:off x="8088312" y="2271712"/>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8</a:t>
            </a:r>
          </a:p>
        </p:txBody>
      </p:sp>
      <p:sp>
        <p:nvSpPr>
          <p:cNvPr id="1376" name="Shape 1376"/>
          <p:cNvSpPr txBox="1"/>
          <p:nvPr/>
        </p:nvSpPr>
        <p:spPr>
          <a:xfrm>
            <a:off x="5945187" y="2733675"/>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3</a:t>
            </a:r>
          </a:p>
        </p:txBody>
      </p:sp>
      <p:sp>
        <p:nvSpPr>
          <p:cNvPr id="1377" name="Shape 1377"/>
          <p:cNvSpPr txBox="1"/>
          <p:nvPr/>
        </p:nvSpPr>
        <p:spPr>
          <a:xfrm>
            <a:off x="7054850" y="2728912"/>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78" name="Shape 1378"/>
          <p:cNvSpPr txBox="1"/>
          <p:nvPr/>
        </p:nvSpPr>
        <p:spPr>
          <a:xfrm>
            <a:off x="8089900" y="2724150"/>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12</a:t>
            </a:r>
          </a:p>
        </p:txBody>
      </p:sp>
      <p:sp>
        <p:nvSpPr>
          <p:cNvPr id="1379" name="Shape 1379"/>
          <p:cNvSpPr txBox="1"/>
          <p:nvPr/>
        </p:nvSpPr>
        <p:spPr>
          <a:xfrm>
            <a:off x="5954712" y="3175000"/>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80" name="Shape 1380"/>
          <p:cNvSpPr txBox="1"/>
          <p:nvPr/>
        </p:nvSpPr>
        <p:spPr>
          <a:xfrm>
            <a:off x="7064375" y="3170236"/>
            <a:ext cx="401700" cy="396899"/>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81" name="Shape 1381"/>
          <p:cNvSpPr txBox="1"/>
          <p:nvPr/>
        </p:nvSpPr>
        <p:spPr>
          <a:xfrm>
            <a:off x="8099425" y="3165475"/>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16</a:t>
            </a:r>
          </a:p>
        </p:txBody>
      </p:sp>
      <p:sp>
        <p:nvSpPr>
          <p:cNvPr id="1382" name="Shape 1382"/>
          <p:cNvSpPr txBox="1"/>
          <p:nvPr/>
        </p:nvSpPr>
        <p:spPr>
          <a:xfrm>
            <a:off x="5964237" y="3668712"/>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a:t>
            </a:r>
          </a:p>
        </p:txBody>
      </p:sp>
      <p:sp>
        <p:nvSpPr>
          <p:cNvPr id="1383" name="Shape 1383"/>
          <p:cNvSpPr txBox="1"/>
          <p:nvPr/>
        </p:nvSpPr>
        <p:spPr>
          <a:xfrm>
            <a:off x="7073900" y="3663950"/>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84" name="Shape 1384"/>
          <p:cNvSpPr txBox="1"/>
          <p:nvPr/>
        </p:nvSpPr>
        <p:spPr>
          <a:xfrm>
            <a:off x="8108950" y="3659187"/>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85" name="Shape 1385"/>
          <p:cNvSpPr txBox="1"/>
          <p:nvPr/>
        </p:nvSpPr>
        <p:spPr>
          <a:xfrm>
            <a:off x="5964237" y="4183062"/>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3</a:t>
            </a:r>
          </a:p>
        </p:txBody>
      </p:sp>
      <p:sp>
        <p:nvSpPr>
          <p:cNvPr id="1386" name="Shape 1386"/>
          <p:cNvSpPr txBox="1"/>
          <p:nvPr/>
        </p:nvSpPr>
        <p:spPr>
          <a:xfrm>
            <a:off x="7073900" y="4178300"/>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87" name="Shape 1387"/>
          <p:cNvSpPr txBox="1"/>
          <p:nvPr/>
        </p:nvSpPr>
        <p:spPr>
          <a:xfrm>
            <a:off x="8108950" y="4173537"/>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12</a:t>
            </a:r>
          </a:p>
        </p:txBody>
      </p:sp>
      <p:sp>
        <p:nvSpPr>
          <p:cNvPr id="1388" name="Shape 1388"/>
          <p:cNvSpPr txBox="1"/>
          <p:nvPr/>
        </p:nvSpPr>
        <p:spPr>
          <a:xfrm>
            <a:off x="5965825" y="4676775"/>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a:t>
            </a:r>
          </a:p>
        </p:txBody>
      </p:sp>
      <p:sp>
        <p:nvSpPr>
          <p:cNvPr id="1389" name="Shape 1389"/>
          <p:cNvSpPr txBox="1"/>
          <p:nvPr/>
        </p:nvSpPr>
        <p:spPr>
          <a:xfrm>
            <a:off x="7075486" y="4672012"/>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90" name="Shape 1390"/>
          <p:cNvSpPr txBox="1"/>
          <p:nvPr/>
        </p:nvSpPr>
        <p:spPr>
          <a:xfrm>
            <a:off x="8110537" y="4667250"/>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91" name="Shape 1391"/>
          <p:cNvSpPr txBox="1"/>
          <p:nvPr/>
        </p:nvSpPr>
        <p:spPr>
          <a:xfrm>
            <a:off x="5986462" y="5170487"/>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92" name="Shape 1392"/>
          <p:cNvSpPr txBox="1"/>
          <p:nvPr/>
        </p:nvSpPr>
        <p:spPr>
          <a:xfrm>
            <a:off x="7096125" y="5165725"/>
            <a:ext cx="4017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393" name="Shape 1393"/>
          <p:cNvSpPr txBox="1"/>
          <p:nvPr/>
        </p:nvSpPr>
        <p:spPr>
          <a:xfrm>
            <a:off x="8131175" y="5160962"/>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16</a:t>
            </a:r>
          </a:p>
        </p:txBody>
      </p:sp>
      <p:cxnSp>
        <p:nvCxnSpPr>
          <p:cNvPr id="1394" name="Shape 1394"/>
          <p:cNvCxnSpPr/>
          <p:nvPr/>
        </p:nvCxnSpPr>
        <p:spPr>
          <a:xfrm flipH="1">
            <a:off x="5572275" y="819150"/>
            <a:ext cx="18900" cy="4749900"/>
          </a:xfrm>
          <a:prstGeom prst="straightConnector1">
            <a:avLst/>
          </a:prstGeom>
          <a:noFill/>
          <a:ln w="9525" cap="flat" cmpd="sng">
            <a:solidFill>
              <a:schemeClr val="dk1"/>
            </a:solidFill>
            <a:prstDash val="solid"/>
            <a:miter/>
            <a:headEnd type="none" w="med" len="med"/>
            <a:tailEnd type="none" w="med" len="med"/>
          </a:ln>
        </p:spPr>
      </p:cxnSp>
      <p:cxnSp>
        <p:nvCxnSpPr>
          <p:cNvPr id="1395" name="Shape 1395"/>
          <p:cNvCxnSpPr/>
          <p:nvPr/>
        </p:nvCxnSpPr>
        <p:spPr>
          <a:xfrm>
            <a:off x="6710361" y="793750"/>
            <a:ext cx="0" cy="5227500"/>
          </a:xfrm>
          <a:prstGeom prst="straightConnector1">
            <a:avLst/>
          </a:prstGeom>
          <a:noFill/>
          <a:ln w="9525" cap="flat" cmpd="sng">
            <a:solidFill>
              <a:schemeClr val="dk1"/>
            </a:solidFill>
            <a:prstDash val="solid"/>
            <a:miter/>
            <a:headEnd type="none" w="med" len="med"/>
            <a:tailEnd type="none" w="med" len="med"/>
          </a:ln>
        </p:spPr>
      </p:cxnSp>
      <p:cxnSp>
        <p:nvCxnSpPr>
          <p:cNvPr id="1396" name="Shape 1396"/>
          <p:cNvCxnSpPr/>
          <p:nvPr/>
        </p:nvCxnSpPr>
        <p:spPr>
          <a:xfrm>
            <a:off x="7804150" y="814387"/>
            <a:ext cx="3300" cy="5197500"/>
          </a:xfrm>
          <a:prstGeom prst="straightConnector1">
            <a:avLst/>
          </a:prstGeom>
          <a:noFill/>
          <a:ln w="9525" cap="flat" cmpd="sng">
            <a:solidFill>
              <a:schemeClr val="dk1"/>
            </a:solidFill>
            <a:prstDash val="solid"/>
            <a:miter/>
            <a:headEnd type="none" w="med" len="med"/>
            <a:tailEnd type="none" w="med" len="med"/>
          </a:ln>
        </p:spPr>
      </p:cxnSp>
      <p:cxnSp>
        <p:nvCxnSpPr>
          <p:cNvPr id="1397" name="Shape 1397"/>
          <p:cNvCxnSpPr/>
          <p:nvPr/>
        </p:nvCxnSpPr>
        <p:spPr>
          <a:xfrm flipH="1">
            <a:off x="8867925" y="835025"/>
            <a:ext cx="18900" cy="5160900"/>
          </a:xfrm>
          <a:prstGeom prst="straightConnector1">
            <a:avLst/>
          </a:prstGeom>
          <a:noFill/>
          <a:ln w="9525" cap="flat" cmpd="sng">
            <a:solidFill>
              <a:schemeClr val="dk1"/>
            </a:solidFill>
            <a:prstDash val="solid"/>
            <a:miter/>
            <a:headEnd type="none" w="med" len="med"/>
            <a:tailEnd type="none" w="med" len="med"/>
          </a:ln>
        </p:spPr>
      </p:cxnSp>
      <p:cxnSp>
        <p:nvCxnSpPr>
          <p:cNvPr id="1398" name="Shape 1398"/>
          <p:cNvCxnSpPr/>
          <p:nvPr/>
        </p:nvCxnSpPr>
        <p:spPr>
          <a:xfrm>
            <a:off x="179387" y="1333500"/>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399" name="Shape 1399"/>
          <p:cNvCxnSpPr/>
          <p:nvPr/>
        </p:nvCxnSpPr>
        <p:spPr>
          <a:xfrm>
            <a:off x="185737" y="1831975"/>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00" name="Shape 1400"/>
          <p:cNvCxnSpPr/>
          <p:nvPr/>
        </p:nvCxnSpPr>
        <p:spPr>
          <a:xfrm>
            <a:off x="227012" y="2265362"/>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01" name="Shape 1401"/>
          <p:cNvCxnSpPr/>
          <p:nvPr/>
        </p:nvCxnSpPr>
        <p:spPr>
          <a:xfrm>
            <a:off x="227012" y="2757487"/>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02" name="Shape 1402"/>
          <p:cNvCxnSpPr/>
          <p:nvPr/>
        </p:nvCxnSpPr>
        <p:spPr>
          <a:xfrm>
            <a:off x="217487" y="3168650"/>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03" name="Shape 1403"/>
          <p:cNvCxnSpPr/>
          <p:nvPr/>
        </p:nvCxnSpPr>
        <p:spPr>
          <a:xfrm>
            <a:off x="236537" y="3640137"/>
            <a:ext cx="8639100" cy="0"/>
          </a:xfrm>
          <a:prstGeom prst="straightConnector1">
            <a:avLst/>
          </a:prstGeom>
          <a:noFill/>
          <a:ln w="9525" cap="flat" cmpd="sng">
            <a:solidFill>
              <a:schemeClr val="dk1"/>
            </a:solidFill>
            <a:prstDash val="solid"/>
            <a:miter/>
            <a:headEnd type="none" w="med" len="med"/>
            <a:tailEnd type="none" w="med" len="med"/>
          </a:ln>
        </p:spPr>
      </p:cxnSp>
      <p:cxnSp>
        <p:nvCxnSpPr>
          <p:cNvPr id="1404" name="Shape 1404"/>
          <p:cNvCxnSpPr/>
          <p:nvPr/>
        </p:nvCxnSpPr>
        <p:spPr>
          <a:xfrm>
            <a:off x="217487" y="4114800"/>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05" name="Shape 1405"/>
          <p:cNvCxnSpPr/>
          <p:nvPr/>
        </p:nvCxnSpPr>
        <p:spPr>
          <a:xfrm>
            <a:off x="185737" y="4597400"/>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06" name="Shape 1406"/>
          <p:cNvCxnSpPr/>
          <p:nvPr/>
        </p:nvCxnSpPr>
        <p:spPr>
          <a:xfrm>
            <a:off x="204787" y="5048250"/>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07" name="Shape 1407"/>
          <p:cNvCxnSpPr/>
          <p:nvPr/>
        </p:nvCxnSpPr>
        <p:spPr>
          <a:xfrm>
            <a:off x="153987" y="5564187"/>
            <a:ext cx="8723400" cy="11100"/>
          </a:xfrm>
          <a:prstGeom prst="straightConnector1">
            <a:avLst/>
          </a:prstGeom>
          <a:noFill/>
          <a:ln w="9525" cap="flat" cmpd="sng">
            <a:solidFill>
              <a:schemeClr val="dk1"/>
            </a:solidFill>
            <a:prstDash val="solid"/>
            <a:miter/>
            <a:headEnd type="none" w="med" len="med"/>
            <a:tailEnd type="none" w="med" len="med"/>
          </a:ln>
        </p:spPr>
      </p:cxnSp>
      <p:cxnSp>
        <p:nvCxnSpPr>
          <p:cNvPr id="1408" name="Shape 1408"/>
          <p:cNvCxnSpPr/>
          <p:nvPr/>
        </p:nvCxnSpPr>
        <p:spPr>
          <a:xfrm>
            <a:off x="180975" y="757237"/>
            <a:ext cx="8701200" cy="50700"/>
          </a:xfrm>
          <a:prstGeom prst="straightConnector1">
            <a:avLst/>
          </a:prstGeom>
          <a:noFill/>
          <a:ln w="9525" cap="flat" cmpd="sng">
            <a:solidFill>
              <a:schemeClr val="dk1"/>
            </a:solidFill>
            <a:prstDash val="solid"/>
            <a:miter/>
            <a:headEnd type="none" w="med" len="med"/>
            <a:tailEnd type="none" w="med" len="med"/>
          </a:ln>
        </p:spPr>
      </p:cxnSp>
      <p:cxnSp>
        <p:nvCxnSpPr>
          <p:cNvPr id="1409" name="Shape 1409"/>
          <p:cNvCxnSpPr/>
          <p:nvPr/>
        </p:nvCxnSpPr>
        <p:spPr>
          <a:xfrm flipH="1">
            <a:off x="165150" y="788986"/>
            <a:ext cx="6300" cy="4765800"/>
          </a:xfrm>
          <a:prstGeom prst="straightConnector1">
            <a:avLst/>
          </a:prstGeom>
          <a:noFill/>
          <a:ln w="9525" cap="flat" cmpd="sng">
            <a:solidFill>
              <a:schemeClr val="dk1"/>
            </a:solidFill>
            <a:prstDash val="solid"/>
            <a:miter/>
            <a:headEnd type="none" w="med" len="med"/>
            <a:tailEnd type="none" w="med" len="med"/>
          </a:ln>
        </p:spPr>
      </p:cxnSp>
      <p:grpSp>
        <p:nvGrpSpPr>
          <p:cNvPr id="1410" name="Shape 1410"/>
          <p:cNvGrpSpPr/>
          <p:nvPr/>
        </p:nvGrpSpPr>
        <p:grpSpPr>
          <a:xfrm>
            <a:off x="1981200" y="122236"/>
            <a:ext cx="5803800" cy="523800"/>
            <a:chOff x="1981200" y="122236"/>
            <a:chExt cx="5803800" cy="523800"/>
          </a:xfrm>
        </p:grpSpPr>
        <p:pic>
          <p:nvPicPr>
            <p:cNvPr id="1411" name="Shape 1411"/>
            <p:cNvPicPr preferRelativeResize="0"/>
            <p:nvPr/>
          </p:nvPicPr>
          <p:blipFill rotWithShape="1">
            <a:blip r:embed="rId3">
              <a:alphaModFix/>
            </a:blip>
            <a:srcRect/>
            <a:stretch/>
          </p:blipFill>
          <p:spPr>
            <a:xfrm>
              <a:off x="1981200" y="122237"/>
              <a:ext cx="5803800" cy="523800"/>
            </a:xfrm>
            <a:prstGeom prst="rect">
              <a:avLst/>
            </a:prstGeom>
            <a:noFill/>
            <a:ln>
              <a:noFill/>
            </a:ln>
          </p:spPr>
        </p:pic>
        <p:sp>
          <p:nvSpPr>
            <p:cNvPr id="1412" name="Shape 1412"/>
            <p:cNvSpPr txBox="1"/>
            <p:nvPr/>
          </p:nvSpPr>
          <p:spPr>
            <a:xfrm>
              <a:off x="2005011" y="146050"/>
              <a:ext cx="5760900" cy="477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2800" b="0" i="0" u="none">
                  <a:solidFill>
                    <a:srgbClr val="002060"/>
                  </a:solidFill>
                  <a:latin typeface="Calibri"/>
                  <a:ea typeface="Calibri"/>
                  <a:cs typeface="Calibri"/>
                  <a:sym typeface="Calibri"/>
                </a:rPr>
                <a:t>Evaluation -  Cotation</a:t>
              </a:r>
            </a:p>
          </p:txBody>
        </p:sp>
      </p:grpSp>
      <p:sp>
        <p:nvSpPr>
          <p:cNvPr id="1413" name="Shape 1413"/>
          <p:cNvSpPr txBox="1"/>
          <p:nvPr/>
        </p:nvSpPr>
        <p:spPr>
          <a:xfrm>
            <a:off x="4319587" y="2371725"/>
            <a:ext cx="12336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Moyen</a:t>
            </a:r>
          </a:p>
        </p:txBody>
      </p:sp>
      <p:sp>
        <p:nvSpPr>
          <p:cNvPr id="1414" name="Shape 1414"/>
          <p:cNvSpPr txBox="1"/>
          <p:nvPr/>
        </p:nvSpPr>
        <p:spPr>
          <a:xfrm>
            <a:off x="3005136" y="2813050"/>
            <a:ext cx="1277999"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Yeux / doigts</a:t>
            </a:r>
          </a:p>
        </p:txBody>
      </p:sp>
      <p:sp>
        <p:nvSpPr>
          <p:cNvPr id="1415" name="Shape 1415"/>
          <p:cNvSpPr txBox="1"/>
          <p:nvPr/>
        </p:nvSpPr>
        <p:spPr>
          <a:xfrm>
            <a:off x="2982911" y="4233862"/>
            <a:ext cx="1303199"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Blessure mains</a:t>
            </a:r>
          </a:p>
        </p:txBody>
      </p:sp>
      <p:sp>
        <p:nvSpPr>
          <p:cNvPr id="1416" name="Shape 1416"/>
          <p:cNvSpPr txBox="1"/>
          <p:nvPr/>
        </p:nvSpPr>
        <p:spPr>
          <a:xfrm>
            <a:off x="2998786" y="4681537"/>
            <a:ext cx="1277999"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Blessure mains</a:t>
            </a:r>
          </a:p>
        </p:txBody>
      </p:sp>
      <p:sp>
        <p:nvSpPr>
          <p:cNvPr id="1417" name="Shape 1417"/>
          <p:cNvSpPr txBox="1"/>
          <p:nvPr/>
        </p:nvSpPr>
        <p:spPr>
          <a:xfrm>
            <a:off x="2982911" y="5167312"/>
            <a:ext cx="1290599"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Accidents</a:t>
            </a:r>
          </a:p>
        </p:txBody>
      </p:sp>
      <p:sp>
        <p:nvSpPr>
          <p:cNvPr id="1418" name="Shape 1418"/>
          <p:cNvSpPr txBox="1"/>
          <p:nvPr/>
        </p:nvSpPr>
        <p:spPr>
          <a:xfrm>
            <a:off x="207961" y="5735637"/>
            <a:ext cx="4346700" cy="3048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9900"/>
              </a:buClr>
              <a:buSzPct val="25000"/>
              <a:buFont typeface="Arial"/>
              <a:buNone/>
            </a:pPr>
            <a:r>
              <a:rPr lang="fr-FR" sz="1400" b="1" i="0" u="none">
                <a:solidFill>
                  <a:srgbClr val="009900"/>
                </a:solidFill>
                <a:latin typeface="Arial"/>
                <a:ea typeface="Arial"/>
                <a:cs typeface="Arial"/>
                <a:sym typeface="Arial"/>
              </a:rPr>
              <a:t>4</a:t>
            </a:r>
            <a:r>
              <a:rPr lang="fr-FR" sz="1200" b="1" i="0" u="none">
                <a:solidFill>
                  <a:srgbClr val="009900"/>
                </a:solidFill>
                <a:latin typeface="Arial"/>
                <a:ea typeface="Arial"/>
                <a:cs typeface="Arial"/>
                <a:sym typeface="Arial"/>
              </a:rPr>
              <a:t>  Très grave : Accident mortel ou incapacité permanente</a:t>
            </a:r>
          </a:p>
        </p:txBody>
      </p:sp>
      <p:sp>
        <p:nvSpPr>
          <p:cNvPr id="1419" name="Shape 1419"/>
          <p:cNvSpPr txBox="1"/>
          <p:nvPr/>
        </p:nvSpPr>
        <p:spPr>
          <a:xfrm>
            <a:off x="220661" y="6024562"/>
            <a:ext cx="3579900" cy="3048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9900"/>
              </a:buClr>
              <a:buSzPct val="25000"/>
              <a:buFont typeface="Arial"/>
              <a:buNone/>
            </a:pPr>
            <a:r>
              <a:rPr lang="fr-FR" sz="1400" b="1" i="0" u="none">
                <a:solidFill>
                  <a:srgbClr val="009900"/>
                </a:solidFill>
                <a:latin typeface="Arial"/>
                <a:ea typeface="Arial"/>
                <a:cs typeface="Arial"/>
                <a:sym typeface="Arial"/>
              </a:rPr>
              <a:t>3 </a:t>
            </a:r>
            <a:r>
              <a:rPr lang="fr-FR" sz="1200" b="1" i="0" u="none">
                <a:solidFill>
                  <a:srgbClr val="009900"/>
                </a:solidFill>
                <a:latin typeface="Arial"/>
                <a:ea typeface="Arial"/>
                <a:cs typeface="Arial"/>
                <a:sym typeface="Arial"/>
              </a:rPr>
              <a:t> Grave : Accident avec incapacité temporaire</a:t>
            </a:r>
          </a:p>
        </p:txBody>
      </p:sp>
      <p:sp>
        <p:nvSpPr>
          <p:cNvPr id="1420" name="Shape 1420"/>
          <p:cNvSpPr txBox="1"/>
          <p:nvPr/>
        </p:nvSpPr>
        <p:spPr>
          <a:xfrm>
            <a:off x="223836" y="6278562"/>
            <a:ext cx="3278100" cy="304799"/>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9900"/>
              </a:buClr>
              <a:buSzPct val="25000"/>
              <a:buFont typeface="Arial"/>
              <a:buNone/>
            </a:pPr>
            <a:r>
              <a:rPr lang="fr-FR" sz="1400" b="1" i="0" u="none">
                <a:solidFill>
                  <a:srgbClr val="009900"/>
                </a:solidFill>
                <a:latin typeface="Arial"/>
                <a:ea typeface="Arial"/>
                <a:cs typeface="Arial"/>
                <a:sym typeface="Arial"/>
              </a:rPr>
              <a:t>2</a:t>
            </a:r>
            <a:r>
              <a:rPr lang="fr-FR" sz="1200" b="1" i="0" u="none">
                <a:solidFill>
                  <a:srgbClr val="009900"/>
                </a:solidFill>
                <a:latin typeface="Arial"/>
                <a:ea typeface="Arial"/>
                <a:cs typeface="Arial"/>
                <a:sym typeface="Arial"/>
              </a:rPr>
              <a:t>  Moyenne : Accident avec arrêt de travail</a:t>
            </a:r>
          </a:p>
        </p:txBody>
      </p:sp>
      <p:sp>
        <p:nvSpPr>
          <p:cNvPr id="1421" name="Shape 1421"/>
          <p:cNvSpPr txBox="1"/>
          <p:nvPr/>
        </p:nvSpPr>
        <p:spPr>
          <a:xfrm>
            <a:off x="227012" y="6553200"/>
            <a:ext cx="3081299" cy="3048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9900"/>
              </a:buClr>
              <a:buSzPct val="25000"/>
              <a:buFont typeface="Arial"/>
              <a:buNone/>
            </a:pPr>
            <a:r>
              <a:rPr lang="fr-FR" sz="1400" b="1" i="0" u="none">
                <a:solidFill>
                  <a:srgbClr val="009900"/>
                </a:solidFill>
                <a:latin typeface="Arial"/>
                <a:ea typeface="Arial"/>
                <a:cs typeface="Arial"/>
                <a:sym typeface="Arial"/>
              </a:rPr>
              <a:t>1  </a:t>
            </a:r>
            <a:r>
              <a:rPr lang="fr-FR" sz="1200" b="1" i="0" u="none">
                <a:solidFill>
                  <a:srgbClr val="009900"/>
                </a:solidFill>
                <a:latin typeface="Arial"/>
                <a:ea typeface="Arial"/>
                <a:cs typeface="Arial"/>
                <a:sym typeface="Arial"/>
              </a:rPr>
              <a:t>Faible : Accident sans arrêt de travail</a:t>
            </a:r>
          </a:p>
        </p:txBody>
      </p:sp>
      <p:cxnSp>
        <p:nvCxnSpPr>
          <p:cNvPr id="1422" name="Shape 1422"/>
          <p:cNvCxnSpPr/>
          <p:nvPr/>
        </p:nvCxnSpPr>
        <p:spPr>
          <a:xfrm flipH="1">
            <a:off x="4289562" y="1331912"/>
            <a:ext cx="45900" cy="4224300"/>
          </a:xfrm>
          <a:prstGeom prst="straightConnector1">
            <a:avLst/>
          </a:prstGeom>
          <a:noFill/>
          <a:ln w="9525" cap="flat" cmpd="sng">
            <a:solidFill>
              <a:schemeClr val="dk1"/>
            </a:solidFill>
            <a:prstDash val="solid"/>
            <a:miter/>
            <a:headEnd type="none" w="med" len="med"/>
            <a:tailEnd type="none" w="med" len="med"/>
          </a:ln>
        </p:spPr>
      </p:cxnSp>
      <p:sp>
        <p:nvSpPr>
          <p:cNvPr id="1423" name="Shape 1423"/>
          <p:cNvSpPr txBox="1"/>
          <p:nvPr/>
        </p:nvSpPr>
        <p:spPr>
          <a:xfrm>
            <a:off x="4352925" y="14573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Très grave</a:t>
            </a:r>
          </a:p>
        </p:txBody>
      </p:sp>
      <p:sp>
        <p:nvSpPr>
          <p:cNvPr id="1424" name="Shape 1424"/>
          <p:cNvSpPr txBox="1"/>
          <p:nvPr/>
        </p:nvSpPr>
        <p:spPr>
          <a:xfrm>
            <a:off x="4314825" y="19018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Faible</a:t>
            </a:r>
          </a:p>
        </p:txBody>
      </p:sp>
      <p:sp>
        <p:nvSpPr>
          <p:cNvPr id="1425" name="Shape 1425"/>
          <p:cNvSpPr txBox="1"/>
          <p:nvPr/>
        </p:nvSpPr>
        <p:spPr>
          <a:xfrm>
            <a:off x="4302125" y="28289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Grave</a:t>
            </a:r>
          </a:p>
        </p:txBody>
      </p:sp>
      <p:sp>
        <p:nvSpPr>
          <p:cNvPr id="1426" name="Shape 1426"/>
          <p:cNvSpPr txBox="1"/>
          <p:nvPr/>
        </p:nvSpPr>
        <p:spPr>
          <a:xfrm>
            <a:off x="4289425" y="32861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Très grave</a:t>
            </a:r>
          </a:p>
        </p:txBody>
      </p:sp>
      <p:sp>
        <p:nvSpPr>
          <p:cNvPr id="1427" name="Shape 1427"/>
          <p:cNvSpPr txBox="1"/>
          <p:nvPr/>
        </p:nvSpPr>
        <p:spPr>
          <a:xfrm>
            <a:off x="4302125" y="37560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Faible</a:t>
            </a:r>
          </a:p>
        </p:txBody>
      </p:sp>
      <p:sp>
        <p:nvSpPr>
          <p:cNvPr id="1428" name="Shape 1428"/>
          <p:cNvSpPr txBox="1"/>
          <p:nvPr/>
        </p:nvSpPr>
        <p:spPr>
          <a:xfrm>
            <a:off x="4289425" y="42259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Grave</a:t>
            </a:r>
          </a:p>
        </p:txBody>
      </p:sp>
      <p:sp>
        <p:nvSpPr>
          <p:cNvPr id="1429" name="Shape 1429"/>
          <p:cNvSpPr txBox="1"/>
          <p:nvPr/>
        </p:nvSpPr>
        <p:spPr>
          <a:xfrm>
            <a:off x="4302125" y="46831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Faible</a:t>
            </a:r>
          </a:p>
        </p:txBody>
      </p:sp>
      <p:sp>
        <p:nvSpPr>
          <p:cNvPr id="1430" name="Shape 1430"/>
          <p:cNvSpPr txBox="1"/>
          <p:nvPr/>
        </p:nvSpPr>
        <p:spPr>
          <a:xfrm>
            <a:off x="4276725" y="51784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Très grave</a:t>
            </a:r>
          </a:p>
        </p:txBody>
      </p:sp>
      <p:cxnSp>
        <p:nvCxnSpPr>
          <p:cNvPr id="1431" name="Shape 1431"/>
          <p:cNvCxnSpPr/>
          <p:nvPr/>
        </p:nvCxnSpPr>
        <p:spPr>
          <a:xfrm flipH="1">
            <a:off x="2981375" y="755650"/>
            <a:ext cx="6300" cy="4813200"/>
          </a:xfrm>
          <a:prstGeom prst="straightConnector1">
            <a:avLst/>
          </a:prstGeom>
          <a:noFill/>
          <a:ln w="9525" cap="flat" cmpd="sng">
            <a:solidFill>
              <a:schemeClr val="dk1"/>
            </a:solidFill>
            <a:prstDash val="solid"/>
            <a:miter/>
            <a:headEnd type="none" w="med" len="med"/>
            <a:tailEnd type="none" w="med" len="med"/>
          </a:ln>
        </p:spPr>
      </p:cxnSp>
      <p:sp>
        <p:nvSpPr>
          <p:cNvPr id="1432" name="Shape 1432"/>
          <p:cNvSpPr txBox="1"/>
          <p:nvPr/>
        </p:nvSpPr>
        <p:spPr>
          <a:xfrm>
            <a:off x="457200" y="874712"/>
            <a:ext cx="2246400" cy="3081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400" b="1" i="0" u="none">
                <a:solidFill>
                  <a:srgbClr val="000066"/>
                </a:solidFill>
                <a:latin typeface="Arial"/>
                <a:ea typeface="Arial"/>
                <a:cs typeface="Arial"/>
                <a:sym typeface="Arial"/>
              </a:rPr>
              <a:t>Constat</a:t>
            </a:r>
          </a:p>
        </p:txBody>
      </p:sp>
      <p:sp>
        <p:nvSpPr>
          <p:cNvPr id="1433" name="Shape 1433"/>
          <p:cNvSpPr txBox="1"/>
          <p:nvPr/>
        </p:nvSpPr>
        <p:spPr>
          <a:xfrm>
            <a:off x="3044825" y="14700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Blessure abdo</a:t>
            </a:r>
          </a:p>
        </p:txBody>
      </p:sp>
      <p:sp>
        <p:nvSpPr>
          <p:cNvPr id="1434" name="Shape 1434"/>
          <p:cNvSpPr txBox="1"/>
          <p:nvPr/>
        </p:nvSpPr>
        <p:spPr>
          <a:xfrm>
            <a:off x="3032125" y="18891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Electrisation</a:t>
            </a:r>
          </a:p>
        </p:txBody>
      </p:sp>
      <p:sp>
        <p:nvSpPr>
          <p:cNvPr id="1435" name="Shape 1435"/>
          <p:cNvSpPr txBox="1"/>
          <p:nvPr/>
        </p:nvSpPr>
        <p:spPr>
          <a:xfrm>
            <a:off x="2994025" y="2384425"/>
            <a:ext cx="12669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Blessure doigts</a:t>
            </a:r>
          </a:p>
        </p:txBody>
      </p:sp>
      <p:sp>
        <p:nvSpPr>
          <p:cNvPr id="1436" name="Shape 1436"/>
          <p:cNvSpPr txBox="1"/>
          <p:nvPr/>
        </p:nvSpPr>
        <p:spPr>
          <a:xfrm>
            <a:off x="2994025" y="3248025"/>
            <a:ext cx="12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Blessure abdo</a:t>
            </a:r>
          </a:p>
        </p:txBody>
      </p:sp>
      <p:sp>
        <p:nvSpPr>
          <p:cNvPr id="1437" name="Shape 1437"/>
          <p:cNvSpPr txBox="1"/>
          <p:nvPr/>
        </p:nvSpPr>
        <p:spPr>
          <a:xfrm>
            <a:off x="2994025" y="3756025"/>
            <a:ext cx="12288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200" b="0" i="0" u="none">
                <a:solidFill>
                  <a:srgbClr val="000066"/>
                </a:solidFill>
                <a:latin typeface="Arial"/>
                <a:ea typeface="Arial"/>
                <a:cs typeface="Arial"/>
                <a:sym typeface="Arial"/>
              </a:rPr>
              <a:t>Blessure mains</a:t>
            </a:r>
          </a:p>
        </p:txBody>
      </p:sp>
      <p:sp>
        <p:nvSpPr>
          <p:cNvPr id="1438" name="Shape 1438"/>
          <p:cNvSpPr txBox="1"/>
          <p:nvPr/>
        </p:nvSpPr>
        <p:spPr>
          <a:xfrm>
            <a:off x="5599112" y="898525"/>
            <a:ext cx="1088999"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400" b="1" i="0" u="none">
                <a:solidFill>
                  <a:srgbClr val="000066"/>
                </a:solidFill>
                <a:latin typeface="Arial"/>
                <a:ea typeface="Arial"/>
                <a:cs typeface="Arial"/>
                <a:sym typeface="Arial"/>
              </a:rPr>
              <a:t>Gravité</a:t>
            </a:r>
          </a:p>
        </p:txBody>
      </p:sp>
      <p:sp>
        <p:nvSpPr>
          <p:cNvPr id="1439" name="Shape 1439"/>
          <p:cNvSpPr txBox="1"/>
          <p:nvPr/>
        </p:nvSpPr>
        <p:spPr>
          <a:xfrm>
            <a:off x="6704011" y="923925"/>
            <a:ext cx="10890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400" b="1" i="0" u="none">
                <a:solidFill>
                  <a:srgbClr val="000066"/>
                </a:solidFill>
                <a:latin typeface="Arial"/>
                <a:ea typeface="Arial"/>
                <a:cs typeface="Arial"/>
                <a:sym typeface="Arial"/>
              </a:rPr>
              <a:t>Fréquence</a:t>
            </a:r>
          </a:p>
        </p:txBody>
      </p:sp>
      <p:sp>
        <p:nvSpPr>
          <p:cNvPr id="1440" name="Shape 1440"/>
          <p:cNvSpPr txBox="1"/>
          <p:nvPr/>
        </p:nvSpPr>
        <p:spPr>
          <a:xfrm>
            <a:off x="3702050" y="898525"/>
            <a:ext cx="12795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0066"/>
              </a:buClr>
              <a:buSzPct val="25000"/>
              <a:buFont typeface="Arial"/>
              <a:buNone/>
            </a:pPr>
            <a:r>
              <a:rPr lang="fr-FR" sz="1400" b="1" i="0" u="none">
                <a:solidFill>
                  <a:srgbClr val="000066"/>
                </a:solidFill>
                <a:latin typeface="Arial"/>
                <a:ea typeface="Arial"/>
                <a:cs typeface="Arial"/>
                <a:sym typeface="Arial"/>
              </a:rPr>
              <a:t>Dommage</a:t>
            </a:r>
          </a:p>
        </p:txBody>
      </p:sp>
      <p:cxnSp>
        <p:nvCxnSpPr>
          <p:cNvPr id="1441" name="Shape 1441"/>
          <p:cNvCxnSpPr/>
          <p:nvPr/>
        </p:nvCxnSpPr>
        <p:spPr>
          <a:xfrm>
            <a:off x="6719886" y="6008687"/>
            <a:ext cx="2157300" cy="11100"/>
          </a:xfrm>
          <a:prstGeom prst="straightConnector1">
            <a:avLst/>
          </a:prstGeom>
          <a:noFill/>
          <a:ln w="9525" cap="flat" cmpd="sng">
            <a:solidFill>
              <a:schemeClr val="dk1"/>
            </a:solidFill>
            <a:prstDash val="solid"/>
            <a:miter/>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7"/>
                                        </p:tgtEl>
                                        <p:attrNameLst>
                                          <p:attrName>style.visibility</p:attrName>
                                        </p:attrNameLst>
                                      </p:cBhvr>
                                      <p:to>
                                        <p:strVal val="visible"/>
                                      </p:to>
                                    </p:set>
                                    <p:animEffect transition="in" filter="fade">
                                      <p:cBhvr>
                                        <p:cTn id="7" dur="500"/>
                                        <p:tgtEl>
                                          <p:spTgt spid="1357"/>
                                        </p:tgtEl>
                                      </p:cBhvr>
                                    </p:animEffect>
                                  </p:childTnLst>
                                </p:cTn>
                              </p:par>
                              <p:par>
                                <p:cTn id="8" presetID="10" presetClass="entr" presetSubtype="0" fill="hold" nodeType="withEffect">
                                  <p:stCondLst>
                                    <p:cond delay="0"/>
                                  </p:stCondLst>
                                  <p:childTnLst>
                                    <p:set>
                                      <p:cBhvr>
                                        <p:cTn id="9" dur="1" fill="hold">
                                          <p:stCondLst>
                                            <p:cond delay="0"/>
                                          </p:stCondLst>
                                        </p:cTn>
                                        <p:tgtEl>
                                          <p:spTgt spid="1358"/>
                                        </p:tgtEl>
                                        <p:attrNameLst>
                                          <p:attrName>style.visibility</p:attrName>
                                        </p:attrNameLst>
                                      </p:cBhvr>
                                      <p:to>
                                        <p:strVal val="visible"/>
                                      </p:to>
                                    </p:set>
                                    <p:animEffect transition="in" filter="fade">
                                      <p:cBhvr>
                                        <p:cTn id="10" dur="500"/>
                                        <p:tgtEl>
                                          <p:spTgt spid="1358"/>
                                        </p:tgtEl>
                                      </p:cBhvr>
                                    </p:animEffect>
                                  </p:childTnLst>
                                </p:cTn>
                              </p:par>
                              <p:par>
                                <p:cTn id="11" presetID="10" presetClass="entr" presetSubtype="0" fill="hold" nodeType="withEffect">
                                  <p:stCondLst>
                                    <p:cond delay="0"/>
                                  </p:stCondLst>
                                  <p:childTnLst>
                                    <p:set>
                                      <p:cBhvr>
                                        <p:cTn id="12" dur="1" fill="hold">
                                          <p:stCondLst>
                                            <p:cond delay="0"/>
                                          </p:stCondLst>
                                        </p:cTn>
                                        <p:tgtEl>
                                          <p:spTgt spid="1359"/>
                                        </p:tgtEl>
                                        <p:attrNameLst>
                                          <p:attrName>style.visibility</p:attrName>
                                        </p:attrNameLst>
                                      </p:cBhvr>
                                      <p:to>
                                        <p:strVal val="visible"/>
                                      </p:to>
                                    </p:set>
                                    <p:animEffect transition="in" filter="fade">
                                      <p:cBhvr>
                                        <p:cTn id="13" dur="500"/>
                                        <p:tgtEl>
                                          <p:spTgt spid="1359"/>
                                        </p:tgtEl>
                                      </p:cBhvr>
                                    </p:animEffect>
                                  </p:childTnLst>
                                </p:cTn>
                              </p:par>
                              <p:par>
                                <p:cTn id="14" presetID="10" presetClass="entr" presetSubtype="0" fill="hold" nodeType="withEffect">
                                  <p:stCondLst>
                                    <p:cond delay="0"/>
                                  </p:stCondLst>
                                  <p:childTnLst>
                                    <p:set>
                                      <p:cBhvr>
                                        <p:cTn id="15" dur="1" fill="hold">
                                          <p:stCondLst>
                                            <p:cond delay="0"/>
                                          </p:stCondLst>
                                        </p:cTn>
                                        <p:tgtEl>
                                          <p:spTgt spid="1360"/>
                                        </p:tgtEl>
                                        <p:attrNameLst>
                                          <p:attrName>style.visibility</p:attrName>
                                        </p:attrNameLst>
                                      </p:cBhvr>
                                      <p:to>
                                        <p:strVal val="visible"/>
                                      </p:to>
                                    </p:set>
                                    <p:animEffect transition="in" filter="fade">
                                      <p:cBhvr>
                                        <p:cTn id="16" dur="500"/>
                                        <p:tgtEl>
                                          <p:spTgt spid="1360"/>
                                        </p:tgtEl>
                                      </p:cBhvr>
                                    </p:animEffect>
                                  </p:childTnLst>
                                </p:cTn>
                              </p:par>
                              <p:par>
                                <p:cTn id="17" presetID="10" presetClass="entr" presetSubtype="0" fill="hold" nodeType="withEffect">
                                  <p:stCondLst>
                                    <p:cond delay="0"/>
                                  </p:stCondLst>
                                  <p:childTnLst>
                                    <p:set>
                                      <p:cBhvr>
                                        <p:cTn id="18" dur="1" fill="hold">
                                          <p:stCondLst>
                                            <p:cond delay="0"/>
                                          </p:stCondLst>
                                        </p:cTn>
                                        <p:tgtEl>
                                          <p:spTgt spid="1361"/>
                                        </p:tgtEl>
                                        <p:attrNameLst>
                                          <p:attrName>style.visibility</p:attrName>
                                        </p:attrNameLst>
                                      </p:cBhvr>
                                      <p:to>
                                        <p:strVal val="visible"/>
                                      </p:to>
                                    </p:set>
                                    <p:animEffect transition="in" filter="fade">
                                      <p:cBhvr>
                                        <p:cTn id="19" dur="500"/>
                                        <p:tgtEl>
                                          <p:spTgt spid="1361"/>
                                        </p:tgtEl>
                                      </p:cBhvr>
                                    </p:animEffect>
                                  </p:childTnLst>
                                </p:cTn>
                              </p:par>
                              <p:par>
                                <p:cTn id="20" presetID="10" presetClass="entr" presetSubtype="0" fill="hold" nodeType="withEffect">
                                  <p:stCondLst>
                                    <p:cond delay="0"/>
                                  </p:stCondLst>
                                  <p:childTnLst>
                                    <p:set>
                                      <p:cBhvr>
                                        <p:cTn id="21" dur="1" fill="hold">
                                          <p:stCondLst>
                                            <p:cond delay="0"/>
                                          </p:stCondLst>
                                        </p:cTn>
                                        <p:tgtEl>
                                          <p:spTgt spid="1362"/>
                                        </p:tgtEl>
                                        <p:attrNameLst>
                                          <p:attrName>style.visibility</p:attrName>
                                        </p:attrNameLst>
                                      </p:cBhvr>
                                      <p:to>
                                        <p:strVal val="visible"/>
                                      </p:to>
                                    </p:set>
                                    <p:animEffect transition="in" filter="fade">
                                      <p:cBhvr>
                                        <p:cTn id="22" dur="500"/>
                                        <p:tgtEl>
                                          <p:spTgt spid="1362"/>
                                        </p:tgtEl>
                                      </p:cBhvr>
                                    </p:animEffect>
                                  </p:childTnLst>
                                </p:cTn>
                              </p:par>
                              <p:par>
                                <p:cTn id="23" presetID="10" presetClass="entr" presetSubtype="0" fill="hold" nodeType="withEffect">
                                  <p:stCondLst>
                                    <p:cond delay="0"/>
                                  </p:stCondLst>
                                  <p:childTnLst>
                                    <p:set>
                                      <p:cBhvr>
                                        <p:cTn id="24" dur="1" fill="hold">
                                          <p:stCondLst>
                                            <p:cond delay="0"/>
                                          </p:stCondLst>
                                        </p:cTn>
                                        <p:tgtEl>
                                          <p:spTgt spid="1363"/>
                                        </p:tgtEl>
                                        <p:attrNameLst>
                                          <p:attrName>style.visibility</p:attrName>
                                        </p:attrNameLst>
                                      </p:cBhvr>
                                      <p:to>
                                        <p:strVal val="visible"/>
                                      </p:to>
                                    </p:set>
                                    <p:animEffect transition="in" filter="fade">
                                      <p:cBhvr>
                                        <p:cTn id="25" dur="500"/>
                                        <p:tgtEl>
                                          <p:spTgt spid="1363"/>
                                        </p:tgtEl>
                                      </p:cBhvr>
                                    </p:animEffect>
                                  </p:childTnLst>
                                </p:cTn>
                              </p:par>
                              <p:par>
                                <p:cTn id="26" presetID="10" presetClass="entr" presetSubtype="0" fill="hold" nodeType="withEffect">
                                  <p:stCondLst>
                                    <p:cond delay="0"/>
                                  </p:stCondLst>
                                  <p:childTnLst>
                                    <p:set>
                                      <p:cBhvr>
                                        <p:cTn id="27" dur="1" fill="hold">
                                          <p:stCondLst>
                                            <p:cond delay="0"/>
                                          </p:stCondLst>
                                        </p:cTn>
                                        <p:tgtEl>
                                          <p:spTgt spid="1364"/>
                                        </p:tgtEl>
                                        <p:attrNameLst>
                                          <p:attrName>style.visibility</p:attrName>
                                        </p:attrNameLst>
                                      </p:cBhvr>
                                      <p:to>
                                        <p:strVal val="visible"/>
                                      </p:to>
                                    </p:set>
                                    <p:animEffect transition="in" filter="fade">
                                      <p:cBhvr>
                                        <p:cTn id="28" dur="500"/>
                                        <p:tgtEl>
                                          <p:spTgt spid="1364"/>
                                        </p:tgtEl>
                                      </p:cBhvr>
                                    </p:animEffect>
                                  </p:childTnLst>
                                </p:cTn>
                              </p:par>
                              <p:par>
                                <p:cTn id="29" presetID="10" presetClass="entr" presetSubtype="0" fill="hold" nodeType="withEffect">
                                  <p:stCondLst>
                                    <p:cond delay="0"/>
                                  </p:stCondLst>
                                  <p:childTnLst>
                                    <p:set>
                                      <p:cBhvr>
                                        <p:cTn id="30" dur="1" fill="hold">
                                          <p:stCondLst>
                                            <p:cond delay="0"/>
                                          </p:stCondLst>
                                        </p:cTn>
                                        <p:tgtEl>
                                          <p:spTgt spid="1365"/>
                                        </p:tgtEl>
                                        <p:attrNameLst>
                                          <p:attrName>style.visibility</p:attrName>
                                        </p:attrNameLst>
                                      </p:cBhvr>
                                      <p:to>
                                        <p:strVal val="visible"/>
                                      </p:to>
                                    </p:set>
                                    <p:animEffect transition="in" filter="fade">
                                      <p:cBhvr>
                                        <p:cTn id="31" dur="500"/>
                                        <p:tgtEl>
                                          <p:spTgt spid="136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14"/>
                                        </p:tgtEl>
                                        <p:attrNameLst>
                                          <p:attrName>style.visibility</p:attrName>
                                        </p:attrNameLst>
                                      </p:cBhvr>
                                      <p:to>
                                        <p:strVal val="visible"/>
                                      </p:to>
                                    </p:set>
                                    <p:animEffect transition="in" filter="fade">
                                      <p:cBhvr>
                                        <p:cTn id="36" dur="500"/>
                                        <p:tgtEl>
                                          <p:spTgt spid="1414"/>
                                        </p:tgtEl>
                                      </p:cBhvr>
                                    </p:animEffect>
                                  </p:childTnLst>
                                </p:cTn>
                              </p:par>
                              <p:par>
                                <p:cTn id="37" presetID="10" presetClass="entr" presetSubtype="0" fill="hold" nodeType="withEffect">
                                  <p:stCondLst>
                                    <p:cond delay="0"/>
                                  </p:stCondLst>
                                  <p:childTnLst>
                                    <p:set>
                                      <p:cBhvr>
                                        <p:cTn id="38" dur="1" fill="hold">
                                          <p:stCondLst>
                                            <p:cond delay="0"/>
                                          </p:stCondLst>
                                        </p:cTn>
                                        <p:tgtEl>
                                          <p:spTgt spid="1415"/>
                                        </p:tgtEl>
                                        <p:attrNameLst>
                                          <p:attrName>style.visibility</p:attrName>
                                        </p:attrNameLst>
                                      </p:cBhvr>
                                      <p:to>
                                        <p:strVal val="visible"/>
                                      </p:to>
                                    </p:set>
                                    <p:animEffect transition="in" filter="fade">
                                      <p:cBhvr>
                                        <p:cTn id="39" dur="500"/>
                                        <p:tgtEl>
                                          <p:spTgt spid="1415"/>
                                        </p:tgtEl>
                                      </p:cBhvr>
                                    </p:animEffect>
                                  </p:childTnLst>
                                </p:cTn>
                              </p:par>
                              <p:par>
                                <p:cTn id="40" presetID="10" presetClass="entr" presetSubtype="0" fill="hold" nodeType="withEffect">
                                  <p:stCondLst>
                                    <p:cond delay="0"/>
                                  </p:stCondLst>
                                  <p:childTnLst>
                                    <p:set>
                                      <p:cBhvr>
                                        <p:cTn id="41" dur="1" fill="hold">
                                          <p:stCondLst>
                                            <p:cond delay="0"/>
                                          </p:stCondLst>
                                        </p:cTn>
                                        <p:tgtEl>
                                          <p:spTgt spid="1416"/>
                                        </p:tgtEl>
                                        <p:attrNameLst>
                                          <p:attrName>style.visibility</p:attrName>
                                        </p:attrNameLst>
                                      </p:cBhvr>
                                      <p:to>
                                        <p:strVal val="visible"/>
                                      </p:to>
                                    </p:set>
                                    <p:animEffect transition="in" filter="fade">
                                      <p:cBhvr>
                                        <p:cTn id="42" dur="500"/>
                                        <p:tgtEl>
                                          <p:spTgt spid="1416"/>
                                        </p:tgtEl>
                                      </p:cBhvr>
                                    </p:animEffect>
                                  </p:childTnLst>
                                </p:cTn>
                              </p:par>
                              <p:par>
                                <p:cTn id="43" presetID="10" presetClass="entr" presetSubtype="0" fill="hold" nodeType="withEffect">
                                  <p:stCondLst>
                                    <p:cond delay="0"/>
                                  </p:stCondLst>
                                  <p:childTnLst>
                                    <p:set>
                                      <p:cBhvr>
                                        <p:cTn id="44" dur="1" fill="hold">
                                          <p:stCondLst>
                                            <p:cond delay="0"/>
                                          </p:stCondLst>
                                        </p:cTn>
                                        <p:tgtEl>
                                          <p:spTgt spid="1417"/>
                                        </p:tgtEl>
                                        <p:attrNameLst>
                                          <p:attrName>style.visibility</p:attrName>
                                        </p:attrNameLst>
                                      </p:cBhvr>
                                      <p:to>
                                        <p:strVal val="visible"/>
                                      </p:to>
                                    </p:set>
                                    <p:animEffect transition="in" filter="fade">
                                      <p:cBhvr>
                                        <p:cTn id="45" dur="500"/>
                                        <p:tgtEl>
                                          <p:spTgt spid="1417"/>
                                        </p:tgtEl>
                                      </p:cBhvr>
                                    </p:animEffect>
                                  </p:childTnLst>
                                </p:cTn>
                              </p:par>
                              <p:par>
                                <p:cTn id="46" presetID="10" presetClass="entr" presetSubtype="0" fill="hold" nodeType="withEffect">
                                  <p:stCondLst>
                                    <p:cond delay="0"/>
                                  </p:stCondLst>
                                  <p:childTnLst>
                                    <p:set>
                                      <p:cBhvr>
                                        <p:cTn id="47" dur="1" fill="hold">
                                          <p:stCondLst>
                                            <p:cond delay="0"/>
                                          </p:stCondLst>
                                        </p:cTn>
                                        <p:tgtEl>
                                          <p:spTgt spid="1422"/>
                                        </p:tgtEl>
                                        <p:attrNameLst>
                                          <p:attrName>style.visibility</p:attrName>
                                        </p:attrNameLst>
                                      </p:cBhvr>
                                      <p:to>
                                        <p:strVal val="visible"/>
                                      </p:to>
                                    </p:set>
                                    <p:animEffect transition="in" filter="fade">
                                      <p:cBhvr>
                                        <p:cTn id="48" dur="500"/>
                                        <p:tgtEl>
                                          <p:spTgt spid="1422"/>
                                        </p:tgtEl>
                                      </p:cBhvr>
                                    </p:animEffect>
                                  </p:childTnLst>
                                </p:cTn>
                              </p:par>
                              <p:par>
                                <p:cTn id="49" presetID="10" presetClass="entr" presetSubtype="0" fill="hold" nodeType="withEffect">
                                  <p:stCondLst>
                                    <p:cond delay="0"/>
                                  </p:stCondLst>
                                  <p:childTnLst>
                                    <p:set>
                                      <p:cBhvr>
                                        <p:cTn id="50" dur="1" fill="hold">
                                          <p:stCondLst>
                                            <p:cond delay="0"/>
                                          </p:stCondLst>
                                        </p:cTn>
                                        <p:tgtEl>
                                          <p:spTgt spid="1426"/>
                                        </p:tgtEl>
                                        <p:attrNameLst>
                                          <p:attrName>style.visibility</p:attrName>
                                        </p:attrNameLst>
                                      </p:cBhvr>
                                      <p:to>
                                        <p:strVal val="visible"/>
                                      </p:to>
                                    </p:set>
                                    <p:animEffect transition="in" filter="fade">
                                      <p:cBhvr>
                                        <p:cTn id="51" dur="500"/>
                                        <p:tgtEl>
                                          <p:spTgt spid="1426"/>
                                        </p:tgtEl>
                                      </p:cBhvr>
                                    </p:animEffect>
                                  </p:childTnLst>
                                </p:cTn>
                              </p:par>
                              <p:par>
                                <p:cTn id="52" presetID="10" presetClass="entr" presetSubtype="0" fill="hold" nodeType="withEffect">
                                  <p:stCondLst>
                                    <p:cond delay="0"/>
                                  </p:stCondLst>
                                  <p:childTnLst>
                                    <p:set>
                                      <p:cBhvr>
                                        <p:cTn id="53" dur="1" fill="hold">
                                          <p:stCondLst>
                                            <p:cond delay="0"/>
                                          </p:stCondLst>
                                        </p:cTn>
                                        <p:tgtEl>
                                          <p:spTgt spid="1428"/>
                                        </p:tgtEl>
                                        <p:attrNameLst>
                                          <p:attrName>style.visibility</p:attrName>
                                        </p:attrNameLst>
                                      </p:cBhvr>
                                      <p:to>
                                        <p:strVal val="visible"/>
                                      </p:to>
                                    </p:set>
                                    <p:animEffect transition="in" filter="fade">
                                      <p:cBhvr>
                                        <p:cTn id="54" dur="500"/>
                                        <p:tgtEl>
                                          <p:spTgt spid="1428"/>
                                        </p:tgtEl>
                                      </p:cBhvr>
                                    </p:animEffect>
                                  </p:childTnLst>
                                </p:cTn>
                              </p:par>
                              <p:par>
                                <p:cTn id="55" presetID="10" presetClass="entr" presetSubtype="0" fill="hold" nodeType="withEffect">
                                  <p:stCondLst>
                                    <p:cond delay="0"/>
                                  </p:stCondLst>
                                  <p:childTnLst>
                                    <p:set>
                                      <p:cBhvr>
                                        <p:cTn id="56" dur="1" fill="hold">
                                          <p:stCondLst>
                                            <p:cond delay="0"/>
                                          </p:stCondLst>
                                        </p:cTn>
                                        <p:tgtEl>
                                          <p:spTgt spid="1429"/>
                                        </p:tgtEl>
                                        <p:attrNameLst>
                                          <p:attrName>style.visibility</p:attrName>
                                        </p:attrNameLst>
                                      </p:cBhvr>
                                      <p:to>
                                        <p:strVal val="visible"/>
                                      </p:to>
                                    </p:set>
                                    <p:animEffect transition="in" filter="fade">
                                      <p:cBhvr>
                                        <p:cTn id="57" dur="500"/>
                                        <p:tgtEl>
                                          <p:spTgt spid="1429"/>
                                        </p:tgtEl>
                                      </p:cBhvr>
                                    </p:animEffect>
                                  </p:childTnLst>
                                </p:cTn>
                              </p:par>
                              <p:par>
                                <p:cTn id="58" presetID="10" presetClass="entr" presetSubtype="0" fill="hold" nodeType="withEffect">
                                  <p:stCondLst>
                                    <p:cond delay="0"/>
                                  </p:stCondLst>
                                  <p:childTnLst>
                                    <p:set>
                                      <p:cBhvr>
                                        <p:cTn id="59" dur="1" fill="hold">
                                          <p:stCondLst>
                                            <p:cond delay="0"/>
                                          </p:stCondLst>
                                        </p:cTn>
                                        <p:tgtEl>
                                          <p:spTgt spid="1427"/>
                                        </p:tgtEl>
                                        <p:attrNameLst>
                                          <p:attrName>style.visibility</p:attrName>
                                        </p:attrNameLst>
                                      </p:cBhvr>
                                      <p:to>
                                        <p:strVal val="visible"/>
                                      </p:to>
                                    </p:set>
                                    <p:animEffect transition="in" filter="fade">
                                      <p:cBhvr>
                                        <p:cTn id="60" dur="500"/>
                                        <p:tgtEl>
                                          <p:spTgt spid="1427"/>
                                        </p:tgtEl>
                                      </p:cBhvr>
                                    </p:animEffect>
                                  </p:childTnLst>
                                </p:cTn>
                              </p:par>
                              <p:par>
                                <p:cTn id="61" presetID="10" presetClass="entr" presetSubtype="0" fill="hold" nodeType="withEffect">
                                  <p:stCondLst>
                                    <p:cond delay="0"/>
                                  </p:stCondLst>
                                  <p:childTnLst>
                                    <p:set>
                                      <p:cBhvr>
                                        <p:cTn id="62" dur="1" fill="hold">
                                          <p:stCondLst>
                                            <p:cond delay="0"/>
                                          </p:stCondLst>
                                        </p:cTn>
                                        <p:tgtEl>
                                          <p:spTgt spid="1430"/>
                                        </p:tgtEl>
                                        <p:attrNameLst>
                                          <p:attrName>style.visibility</p:attrName>
                                        </p:attrNameLst>
                                      </p:cBhvr>
                                      <p:to>
                                        <p:strVal val="visible"/>
                                      </p:to>
                                    </p:set>
                                    <p:animEffect transition="in" filter="fade">
                                      <p:cBhvr>
                                        <p:cTn id="63" dur="500"/>
                                        <p:tgtEl>
                                          <p:spTgt spid="1430"/>
                                        </p:tgtEl>
                                      </p:cBhvr>
                                    </p:animEffect>
                                  </p:childTnLst>
                                </p:cTn>
                              </p:par>
                              <p:par>
                                <p:cTn id="64" presetID="10" presetClass="entr" presetSubtype="0" fill="hold" nodeType="withEffect">
                                  <p:stCondLst>
                                    <p:cond delay="0"/>
                                  </p:stCondLst>
                                  <p:childTnLst>
                                    <p:set>
                                      <p:cBhvr>
                                        <p:cTn id="65" dur="1" fill="hold">
                                          <p:stCondLst>
                                            <p:cond delay="0"/>
                                          </p:stCondLst>
                                        </p:cTn>
                                        <p:tgtEl>
                                          <p:spTgt spid="1433"/>
                                        </p:tgtEl>
                                        <p:attrNameLst>
                                          <p:attrName>style.visibility</p:attrName>
                                        </p:attrNameLst>
                                      </p:cBhvr>
                                      <p:to>
                                        <p:strVal val="visible"/>
                                      </p:to>
                                    </p:set>
                                    <p:animEffect transition="in" filter="fade">
                                      <p:cBhvr>
                                        <p:cTn id="66" dur="500"/>
                                        <p:tgtEl>
                                          <p:spTgt spid="1433"/>
                                        </p:tgtEl>
                                      </p:cBhvr>
                                    </p:animEffect>
                                  </p:childTnLst>
                                </p:cTn>
                              </p:par>
                              <p:par>
                                <p:cTn id="67" presetID="10" presetClass="entr" presetSubtype="0" fill="hold" nodeType="withEffect">
                                  <p:stCondLst>
                                    <p:cond delay="0"/>
                                  </p:stCondLst>
                                  <p:childTnLst>
                                    <p:set>
                                      <p:cBhvr>
                                        <p:cTn id="68" dur="1" fill="hold">
                                          <p:stCondLst>
                                            <p:cond delay="0"/>
                                          </p:stCondLst>
                                        </p:cTn>
                                        <p:tgtEl>
                                          <p:spTgt spid="1434"/>
                                        </p:tgtEl>
                                        <p:attrNameLst>
                                          <p:attrName>style.visibility</p:attrName>
                                        </p:attrNameLst>
                                      </p:cBhvr>
                                      <p:to>
                                        <p:strVal val="visible"/>
                                      </p:to>
                                    </p:set>
                                    <p:animEffect transition="in" filter="fade">
                                      <p:cBhvr>
                                        <p:cTn id="69" dur="500"/>
                                        <p:tgtEl>
                                          <p:spTgt spid="1434"/>
                                        </p:tgtEl>
                                      </p:cBhvr>
                                    </p:animEffect>
                                  </p:childTnLst>
                                </p:cTn>
                              </p:par>
                              <p:par>
                                <p:cTn id="70" presetID="10" presetClass="entr" presetSubtype="0" fill="hold" nodeType="withEffect">
                                  <p:stCondLst>
                                    <p:cond delay="0"/>
                                  </p:stCondLst>
                                  <p:childTnLst>
                                    <p:set>
                                      <p:cBhvr>
                                        <p:cTn id="71" dur="1" fill="hold">
                                          <p:stCondLst>
                                            <p:cond delay="0"/>
                                          </p:stCondLst>
                                        </p:cTn>
                                        <p:tgtEl>
                                          <p:spTgt spid="1435"/>
                                        </p:tgtEl>
                                        <p:attrNameLst>
                                          <p:attrName>style.visibility</p:attrName>
                                        </p:attrNameLst>
                                      </p:cBhvr>
                                      <p:to>
                                        <p:strVal val="visible"/>
                                      </p:to>
                                    </p:set>
                                    <p:animEffect transition="in" filter="fade">
                                      <p:cBhvr>
                                        <p:cTn id="72" dur="500"/>
                                        <p:tgtEl>
                                          <p:spTgt spid="1435"/>
                                        </p:tgtEl>
                                      </p:cBhvr>
                                    </p:animEffect>
                                  </p:childTnLst>
                                </p:cTn>
                              </p:par>
                              <p:par>
                                <p:cTn id="73" presetID="10" presetClass="entr" presetSubtype="0" fill="hold" nodeType="withEffect">
                                  <p:stCondLst>
                                    <p:cond delay="0"/>
                                  </p:stCondLst>
                                  <p:childTnLst>
                                    <p:set>
                                      <p:cBhvr>
                                        <p:cTn id="74" dur="1" fill="hold">
                                          <p:stCondLst>
                                            <p:cond delay="0"/>
                                          </p:stCondLst>
                                        </p:cTn>
                                        <p:tgtEl>
                                          <p:spTgt spid="1436"/>
                                        </p:tgtEl>
                                        <p:attrNameLst>
                                          <p:attrName>style.visibility</p:attrName>
                                        </p:attrNameLst>
                                      </p:cBhvr>
                                      <p:to>
                                        <p:strVal val="visible"/>
                                      </p:to>
                                    </p:set>
                                    <p:animEffect transition="in" filter="fade">
                                      <p:cBhvr>
                                        <p:cTn id="75" dur="500"/>
                                        <p:tgtEl>
                                          <p:spTgt spid="1436"/>
                                        </p:tgtEl>
                                      </p:cBhvr>
                                    </p:animEffect>
                                  </p:childTnLst>
                                </p:cTn>
                              </p:par>
                              <p:par>
                                <p:cTn id="76" presetID="10" presetClass="entr" presetSubtype="0" fill="hold" nodeType="withEffect">
                                  <p:stCondLst>
                                    <p:cond delay="0"/>
                                  </p:stCondLst>
                                  <p:childTnLst>
                                    <p:set>
                                      <p:cBhvr>
                                        <p:cTn id="77" dur="1" fill="hold">
                                          <p:stCondLst>
                                            <p:cond delay="0"/>
                                          </p:stCondLst>
                                        </p:cTn>
                                        <p:tgtEl>
                                          <p:spTgt spid="1437"/>
                                        </p:tgtEl>
                                        <p:attrNameLst>
                                          <p:attrName>style.visibility</p:attrName>
                                        </p:attrNameLst>
                                      </p:cBhvr>
                                      <p:to>
                                        <p:strVal val="visible"/>
                                      </p:to>
                                    </p:set>
                                    <p:animEffect transition="in" filter="fade">
                                      <p:cBhvr>
                                        <p:cTn id="78" dur="500"/>
                                        <p:tgtEl>
                                          <p:spTgt spid="1437"/>
                                        </p:tgtEl>
                                      </p:cBhvr>
                                    </p:animEffect>
                                  </p:childTnLst>
                                </p:cTn>
                              </p:par>
                              <p:par>
                                <p:cTn id="79" presetID="10" presetClass="entr" presetSubtype="0" fill="hold" nodeType="withEffect">
                                  <p:stCondLst>
                                    <p:cond delay="0"/>
                                  </p:stCondLst>
                                  <p:childTnLst>
                                    <p:set>
                                      <p:cBhvr>
                                        <p:cTn id="80" dur="1" fill="hold">
                                          <p:stCondLst>
                                            <p:cond delay="0"/>
                                          </p:stCondLst>
                                        </p:cTn>
                                        <p:tgtEl>
                                          <p:spTgt spid="1425"/>
                                        </p:tgtEl>
                                        <p:attrNameLst>
                                          <p:attrName>style.visibility</p:attrName>
                                        </p:attrNameLst>
                                      </p:cBhvr>
                                      <p:to>
                                        <p:strVal val="visible"/>
                                      </p:to>
                                    </p:set>
                                    <p:animEffect transition="in" filter="fade">
                                      <p:cBhvr>
                                        <p:cTn id="81" dur="500"/>
                                        <p:tgtEl>
                                          <p:spTgt spid="1425"/>
                                        </p:tgtEl>
                                      </p:cBhvr>
                                    </p:animEffect>
                                  </p:childTnLst>
                                </p:cTn>
                              </p:par>
                              <p:par>
                                <p:cTn id="82" presetID="10" presetClass="entr" presetSubtype="0" fill="hold" nodeType="withEffect">
                                  <p:stCondLst>
                                    <p:cond delay="0"/>
                                  </p:stCondLst>
                                  <p:childTnLst>
                                    <p:set>
                                      <p:cBhvr>
                                        <p:cTn id="83" dur="1" fill="hold">
                                          <p:stCondLst>
                                            <p:cond delay="0"/>
                                          </p:stCondLst>
                                        </p:cTn>
                                        <p:tgtEl>
                                          <p:spTgt spid="1413"/>
                                        </p:tgtEl>
                                        <p:attrNameLst>
                                          <p:attrName>style.visibility</p:attrName>
                                        </p:attrNameLst>
                                      </p:cBhvr>
                                      <p:to>
                                        <p:strVal val="visible"/>
                                      </p:to>
                                    </p:set>
                                    <p:animEffect transition="in" filter="fade">
                                      <p:cBhvr>
                                        <p:cTn id="84" dur="500"/>
                                        <p:tgtEl>
                                          <p:spTgt spid="1413"/>
                                        </p:tgtEl>
                                      </p:cBhvr>
                                    </p:animEffect>
                                  </p:childTnLst>
                                </p:cTn>
                              </p:par>
                              <p:par>
                                <p:cTn id="85" presetID="10" presetClass="entr" presetSubtype="0" fill="hold" nodeType="withEffect">
                                  <p:stCondLst>
                                    <p:cond delay="0"/>
                                  </p:stCondLst>
                                  <p:childTnLst>
                                    <p:set>
                                      <p:cBhvr>
                                        <p:cTn id="86" dur="1" fill="hold">
                                          <p:stCondLst>
                                            <p:cond delay="0"/>
                                          </p:stCondLst>
                                        </p:cTn>
                                        <p:tgtEl>
                                          <p:spTgt spid="1424"/>
                                        </p:tgtEl>
                                        <p:attrNameLst>
                                          <p:attrName>style.visibility</p:attrName>
                                        </p:attrNameLst>
                                      </p:cBhvr>
                                      <p:to>
                                        <p:strVal val="visible"/>
                                      </p:to>
                                    </p:set>
                                    <p:animEffect transition="in" filter="fade">
                                      <p:cBhvr>
                                        <p:cTn id="87" dur="500"/>
                                        <p:tgtEl>
                                          <p:spTgt spid="1424"/>
                                        </p:tgtEl>
                                      </p:cBhvr>
                                    </p:animEffect>
                                  </p:childTnLst>
                                </p:cTn>
                              </p:par>
                              <p:par>
                                <p:cTn id="88" presetID="10" presetClass="entr" presetSubtype="0" fill="hold" nodeType="withEffect">
                                  <p:stCondLst>
                                    <p:cond delay="0"/>
                                  </p:stCondLst>
                                  <p:childTnLst>
                                    <p:set>
                                      <p:cBhvr>
                                        <p:cTn id="89" dur="1" fill="hold">
                                          <p:stCondLst>
                                            <p:cond delay="0"/>
                                          </p:stCondLst>
                                        </p:cTn>
                                        <p:tgtEl>
                                          <p:spTgt spid="1423"/>
                                        </p:tgtEl>
                                        <p:attrNameLst>
                                          <p:attrName>style.visibility</p:attrName>
                                        </p:attrNameLst>
                                      </p:cBhvr>
                                      <p:to>
                                        <p:strVal val="visible"/>
                                      </p:to>
                                    </p:set>
                                    <p:animEffect transition="in" filter="fade">
                                      <p:cBhvr>
                                        <p:cTn id="90" dur="500"/>
                                        <p:tgtEl>
                                          <p:spTgt spid="1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Shape 1446"/>
          <p:cNvSpPr txBox="1"/>
          <p:nvPr/>
        </p:nvSpPr>
        <p:spPr>
          <a:xfrm>
            <a:off x="257175" y="1554162"/>
            <a:ext cx="30354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Arial"/>
              <a:buNone/>
            </a:pPr>
            <a:r>
              <a:rPr lang="fr-FR" sz="1400" b="0" i="0" u="none">
                <a:solidFill>
                  <a:srgbClr val="FF3300"/>
                </a:solidFill>
                <a:latin typeface="Arial"/>
                <a:ea typeface="Arial"/>
                <a:cs typeface="Arial"/>
                <a:sym typeface="Arial"/>
              </a:rPr>
              <a:t>Protecteur de mandrin relevé</a:t>
            </a:r>
          </a:p>
        </p:txBody>
      </p:sp>
      <p:sp>
        <p:nvSpPr>
          <p:cNvPr id="1447" name="Shape 1447"/>
          <p:cNvSpPr txBox="1"/>
          <p:nvPr/>
        </p:nvSpPr>
        <p:spPr>
          <a:xfrm>
            <a:off x="260350" y="2019300"/>
            <a:ext cx="35196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Arial"/>
              <a:buNone/>
            </a:pPr>
            <a:r>
              <a:rPr lang="fr-FR" sz="1400" b="0" i="0" u="none">
                <a:solidFill>
                  <a:srgbClr val="FF3300"/>
                </a:solidFill>
                <a:latin typeface="Arial"/>
                <a:ea typeface="Arial"/>
                <a:cs typeface="Arial"/>
                <a:sym typeface="Arial"/>
              </a:rPr>
              <a:t>Alimentation électrique</a:t>
            </a:r>
          </a:p>
        </p:txBody>
      </p:sp>
      <p:sp>
        <p:nvSpPr>
          <p:cNvPr id="1448" name="Shape 1448"/>
          <p:cNvSpPr txBox="1"/>
          <p:nvPr/>
        </p:nvSpPr>
        <p:spPr>
          <a:xfrm>
            <a:off x="231775" y="2481262"/>
            <a:ext cx="28542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Arial"/>
              <a:buNone/>
            </a:pPr>
            <a:r>
              <a:rPr lang="fr-FR" sz="1400" b="0" i="0" u="none">
                <a:solidFill>
                  <a:srgbClr val="FF3300"/>
                </a:solidFill>
                <a:latin typeface="Arial"/>
                <a:ea typeface="Arial"/>
                <a:cs typeface="Arial"/>
                <a:sym typeface="Arial"/>
              </a:rPr>
              <a:t>Absence d’éclairage d’appoint</a:t>
            </a:r>
          </a:p>
        </p:txBody>
      </p:sp>
      <p:sp>
        <p:nvSpPr>
          <p:cNvPr id="1449" name="Shape 1449"/>
          <p:cNvSpPr txBox="1"/>
          <p:nvPr/>
        </p:nvSpPr>
        <p:spPr>
          <a:xfrm>
            <a:off x="209550" y="2944812"/>
            <a:ext cx="19320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Arial"/>
              <a:buNone/>
            </a:pPr>
            <a:r>
              <a:rPr lang="fr-FR" sz="1400" b="0" i="0" u="none">
                <a:solidFill>
                  <a:srgbClr val="FF3300"/>
                </a:solidFill>
                <a:latin typeface="Arial"/>
                <a:ea typeface="Arial"/>
                <a:cs typeface="Arial"/>
                <a:sym typeface="Arial"/>
              </a:rPr>
              <a:t>Opérateur sans EPI</a:t>
            </a:r>
          </a:p>
        </p:txBody>
      </p:sp>
      <p:sp>
        <p:nvSpPr>
          <p:cNvPr id="1450" name="Shape 1450"/>
          <p:cNvSpPr txBox="1"/>
          <p:nvPr/>
        </p:nvSpPr>
        <p:spPr>
          <a:xfrm>
            <a:off x="236536" y="3349625"/>
            <a:ext cx="35130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Arial"/>
              <a:buNone/>
            </a:pPr>
            <a:r>
              <a:rPr lang="fr-FR" sz="1400" b="0" i="0" u="none">
                <a:solidFill>
                  <a:srgbClr val="FF3300"/>
                </a:solidFill>
                <a:latin typeface="Arial"/>
                <a:ea typeface="Arial"/>
                <a:cs typeface="Arial"/>
                <a:sym typeface="Arial"/>
              </a:rPr>
              <a:t>Position des organes de service </a:t>
            </a:r>
          </a:p>
        </p:txBody>
      </p:sp>
      <p:sp>
        <p:nvSpPr>
          <p:cNvPr id="1451" name="Shape 1451"/>
          <p:cNvSpPr txBox="1"/>
          <p:nvPr/>
        </p:nvSpPr>
        <p:spPr>
          <a:xfrm>
            <a:off x="274636" y="3848100"/>
            <a:ext cx="31767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Arial"/>
              <a:buNone/>
            </a:pPr>
            <a:r>
              <a:rPr lang="fr-FR" sz="1400" b="0" i="0" u="none">
                <a:solidFill>
                  <a:srgbClr val="FF3300"/>
                </a:solidFill>
                <a:latin typeface="Arial"/>
                <a:ea typeface="Arial"/>
                <a:cs typeface="Arial"/>
                <a:sym typeface="Arial"/>
              </a:rPr>
              <a:t>Absence de consignes de sécurité</a:t>
            </a:r>
          </a:p>
        </p:txBody>
      </p:sp>
      <p:sp>
        <p:nvSpPr>
          <p:cNvPr id="1452" name="Shape 1452"/>
          <p:cNvSpPr txBox="1"/>
          <p:nvPr/>
        </p:nvSpPr>
        <p:spPr>
          <a:xfrm>
            <a:off x="255586" y="4321175"/>
            <a:ext cx="35259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Arial"/>
              <a:buNone/>
            </a:pPr>
            <a:r>
              <a:rPr lang="fr-FR" sz="1400" b="0" i="0" u="none">
                <a:solidFill>
                  <a:srgbClr val="FF3300"/>
                </a:solidFill>
                <a:latin typeface="Arial"/>
                <a:ea typeface="Arial"/>
                <a:cs typeface="Arial"/>
                <a:sym typeface="Arial"/>
              </a:rPr>
              <a:t>Désordre</a:t>
            </a:r>
          </a:p>
        </p:txBody>
      </p:sp>
      <p:sp>
        <p:nvSpPr>
          <p:cNvPr id="1453" name="Shape 1453"/>
          <p:cNvSpPr txBox="1"/>
          <p:nvPr/>
        </p:nvSpPr>
        <p:spPr>
          <a:xfrm>
            <a:off x="254000" y="4773612"/>
            <a:ext cx="35004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Arial"/>
              <a:buNone/>
            </a:pPr>
            <a:r>
              <a:rPr lang="fr-FR" sz="1400" b="0" i="0" u="none">
                <a:solidFill>
                  <a:srgbClr val="FF3300"/>
                </a:solidFill>
                <a:latin typeface="Arial"/>
                <a:ea typeface="Arial"/>
                <a:cs typeface="Arial"/>
                <a:sym typeface="Arial"/>
              </a:rPr>
              <a:t>Vétusté de la machine</a:t>
            </a:r>
          </a:p>
        </p:txBody>
      </p:sp>
      <p:sp>
        <p:nvSpPr>
          <p:cNvPr id="1454" name="Shape 1454"/>
          <p:cNvSpPr txBox="1"/>
          <p:nvPr/>
        </p:nvSpPr>
        <p:spPr>
          <a:xfrm>
            <a:off x="244475" y="5245100"/>
            <a:ext cx="3490800" cy="304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3300"/>
              </a:buClr>
              <a:buSzPct val="25000"/>
              <a:buFont typeface="Arial"/>
              <a:buNone/>
            </a:pPr>
            <a:r>
              <a:rPr lang="fr-FR" sz="1400" b="0" i="0" u="none">
                <a:solidFill>
                  <a:srgbClr val="FF3300"/>
                </a:solidFill>
                <a:latin typeface="Arial"/>
                <a:ea typeface="Arial"/>
                <a:cs typeface="Arial"/>
                <a:sym typeface="Arial"/>
              </a:rPr>
              <a:t>Formation SST de l’opérateur ?</a:t>
            </a:r>
          </a:p>
        </p:txBody>
      </p:sp>
      <p:sp>
        <p:nvSpPr>
          <p:cNvPr id="1455" name="Shape 1455"/>
          <p:cNvSpPr txBox="1"/>
          <p:nvPr/>
        </p:nvSpPr>
        <p:spPr>
          <a:xfrm>
            <a:off x="5616575" y="1085850"/>
            <a:ext cx="11001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GxF</a:t>
            </a:r>
          </a:p>
        </p:txBody>
      </p:sp>
      <p:sp>
        <p:nvSpPr>
          <p:cNvPr id="1456" name="Shape 1456"/>
          <p:cNvSpPr txBox="1"/>
          <p:nvPr/>
        </p:nvSpPr>
        <p:spPr>
          <a:xfrm>
            <a:off x="5864225" y="1541462"/>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16</a:t>
            </a:r>
          </a:p>
        </p:txBody>
      </p:sp>
      <p:sp>
        <p:nvSpPr>
          <p:cNvPr id="1457" name="Shape 1457"/>
          <p:cNvSpPr txBox="1"/>
          <p:nvPr/>
        </p:nvSpPr>
        <p:spPr>
          <a:xfrm>
            <a:off x="5859462" y="1978025"/>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458" name="Shape 1458"/>
          <p:cNvSpPr txBox="1"/>
          <p:nvPr/>
        </p:nvSpPr>
        <p:spPr>
          <a:xfrm>
            <a:off x="5900737" y="2430462"/>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8</a:t>
            </a:r>
          </a:p>
        </p:txBody>
      </p:sp>
      <p:sp>
        <p:nvSpPr>
          <p:cNvPr id="1459" name="Shape 1459"/>
          <p:cNvSpPr txBox="1"/>
          <p:nvPr/>
        </p:nvSpPr>
        <p:spPr>
          <a:xfrm>
            <a:off x="5902325" y="2882900"/>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12</a:t>
            </a:r>
          </a:p>
        </p:txBody>
      </p:sp>
      <p:sp>
        <p:nvSpPr>
          <p:cNvPr id="1460" name="Shape 1460"/>
          <p:cNvSpPr txBox="1"/>
          <p:nvPr/>
        </p:nvSpPr>
        <p:spPr>
          <a:xfrm>
            <a:off x="5911850" y="3324225"/>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16</a:t>
            </a:r>
          </a:p>
        </p:txBody>
      </p:sp>
      <p:sp>
        <p:nvSpPr>
          <p:cNvPr id="1461" name="Shape 1461"/>
          <p:cNvSpPr txBox="1"/>
          <p:nvPr/>
        </p:nvSpPr>
        <p:spPr>
          <a:xfrm>
            <a:off x="5921375" y="3817937"/>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462" name="Shape 1462"/>
          <p:cNvSpPr txBox="1"/>
          <p:nvPr/>
        </p:nvSpPr>
        <p:spPr>
          <a:xfrm>
            <a:off x="5921375" y="4294187"/>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16</a:t>
            </a:r>
          </a:p>
        </p:txBody>
      </p:sp>
      <p:sp>
        <p:nvSpPr>
          <p:cNvPr id="1463" name="Shape 1463"/>
          <p:cNvSpPr txBox="1"/>
          <p:nvPr/>
        </p:nvSpPr>
        <p:spPr>
          <a:xfrm>
            <a:off x="5935662" y="4737100"/>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16</a:t>
            </a:r>
          </a:p>
        </p:txBody>
      </p:sp>
      <p:sp>
        <p:nvSpPr>
          <p:cNvPr id="1464" name="Shape 1464"/>
          <p:cNvSpPr txBox="1"/>
          <p:nvPr/>
        </p:nvSpPr>
        <p:spPr>
          <a:xfrm>
            <a:off x="5943600" y="5218112"/>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16</a:t>
            </a:r>
          </a:p>
        </p:txBody>
      </p:sp>
      <p:cxnSp>
        <p:nvCxnSpPr>
          <p:cNvPr id="1465" name="Shape 1465"/>
          <p:cNvCxnSpPr/>
          <p:nvPr/>
        </p:nvCxnSpPr>
        <p:spPr>
          <a:xfrm flipH="1">
            <a:off x="5592912" y="946150"/>
            <a:ext cx="18900" cy="4749900"/>
          </a:xfrm>
          <a:prstGeom prst="straightConnector1">
            <a:avLst/>
          </a:prstGeom>
          <a:noFill/>
          <a:ln w="9525" cap="flat" cmpd="sng">
            <a:solidFill>
              <a:schemeClr val="dk1"/>
            </a:solidFill>
            <a:prstDash val="solid"/>
            <a:miter/>
            <a:headEnd type="none" w="med" len="med"/>
            <a:tailEnd type="none" w="med" len="med"/>
          </a:ln>
        </p:spPr>
      </p:cxnSp>
      <p:cxnSp>
        <p:nvCxnSpPr>
          <p:cNvPr id="1466" name="Shape 1466"/>
          <p:cNvCxnSpPr/>
          <p:nvPr/>
        </p:nvCxnSpPr>
        <p:spPr>
          <a:xfrm>
            <a:off x="6731000" y="920750"/>
            <a:ext cx="0" cy="4770300"/>
          </a:xfrm>
          <a:prstGeom prst="straightConnector1">
            <a:avLst/>
          </a:prstGeom>
          <a:noFill/>
          <a:ln w="9525" cap="flat" cmpd="sng">
            <a:solidFill>
              <a:schemeClr val="dk1"/>
            </a:solidFill>
            <a:prstDash val="solid"/>
            <a:miter/>
            <a:headEnd type="none" w="med" len="med"/>
            <a:tailEnd type="none" w="med" len="med"/>
          </a:ln>
        </p:spPr>
      </p:cxnSp>
      <p:cxnSp>
        <p:nvCxnSpPr>
          <p:cNvPr id="1467" name="Shape 1467"/>
          <p:cNvCxnSpPr/>
          <p:nvPr/>
        </p:nvCxnSpPr>
        <p:spPr>
          <a:xfrm flipH="1">
            <a:off x="7815187" y="941387"/>
            <a:ext cx="9600" cy="4740300"/>
          </a:xfrm>
          <a:prstGeom prst="straightConnector1">
            <a:avLst/>
          </a:prstGeom>
          <a:noFill/>
          <a:ln w="9525" cap="flat" cmpd="sng">
            <a:solidFill>
              <a:schemeClr val="dk1"/>
            </a:solidFill>
            <a:prstDash val="solid"/>
            <a:miter/>
            <a:headEnd type="none" w="med" len="med"/>
            <a:tailEnd type="none" w="med" len="med"/>
          </a:ln>
        </p:spPr>
      </p:cxnSp>
      <p:cxnSp>
        <p:nvCxnSpPr>
          <p:cNvPr id="1468" name="Shape 1468"/>
          <p:cNvCxnSpPr/>
          <p:nvPr/>
        </p:nvCxnSpPr>
        <p:spPr>
          <a:xfrm flipH="1">
            <a:off x="8888562" y="962025"/>
            <a:ext cx="18900" cy="4729200"/>
          </a:xfrm>
          <a:prstGeom prst="straightConnector1">
            <a:avLst/>
          </a:prstGeom>
          <a:noFill/>
          <a:ln w="9525" cap="flat" cmpd="sng">
            <a:solidFill>
              <a:schemeClr val="dk1"/>
            </a:solidFill>
            <a:prstDash val="solid"/>
            <a:miter/>
            <a:headEnd type="none" w="med" len="med"/>
            <a:tailEnd type="none" w="med" len="med"/>
          </a:ln>
        </p:spPr>
      </p:cxnSp>
      <p:cxnSp>
        <p:nvCxnSpPr>
          <p:cNvPr id="1469" name="Shape 1469"/>
          <p:cNvCxnSpPr/>
          <p:nvPr/>
        </p:nvCxnSpPr>
        <p:spPr>
          <a:xfrm>
            <a:off x="200025" y="1460500"/>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70" name="Shape 1470"/>
          <p:cNvCxnSpPr/>
          <p:nvPr/>
        </p:nvCxnSpPr>
        <p:spPr>
          <a:xfrm>
            <a:off x="206375" y="1958975"/>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71" name="Shape 1471"/>
          <p:cNvCxnSpPr/>
          <p:nvPr/>
        </p:nvCxnSpPr>
        <p:spPr>
          <a:xfrm>
            <a:off x="247650" y="2392362"/>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72" name="Shape 1472"/>
          <p:cNvCxnSpPr/>
          <p:nvPr/>
        </p:nvCxnSpPr>
        <p:spPr>
          <a:xfrm>
            <a:off x="247650" y="2884487"/>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73" name="Shape 1473"/>
          <p:cNvCxnSpPr/>
          <p:nvPr/>
        </p:nvCxnSpPr>
        <p:spPr>
          <a:xfrm>
            <a:off x="238125" y="3295650"/>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74" name="Shape 1474"/>
          <p:cNvCxnSpPr/>
          <p:nvPr/>
        </p:nvCxnSpPr>
        <p:spPr>
          <a:xfrm>
            <a:off x="257175" y="3767137"/>
            <a:ext cx="8639100" cy="0"/>
          </a:xfrm>
          <a:prstGeom prst="straightConnector1">
            <a:avLst/>
          </a:prstGeom>
          <a:noFill/>
          <a:ln w="9525" cap="flat" cmpd="sng">
            <a:solidFill>
              <a:schemeClr val="dk1"/>
            </a:solidFill>
            <a:prstDash val="solid"/>
            <a:miter/>
            <a:headEnd type="none" w="med" len="med"/>
            <a:tailEnd type="none" w="med" len="med"/>
          </a:ln>
        </p:spPr>
      </p:cxnSp>
      <p:cxnSp>
        <p:nvCxnSpPr>
          <p:cNvPr id="1475" name="Shape 1475"/>
          <p:cNvCxnSpPr/>
          <p:nvPr/>
        </p:nvCxnSpPr>
        <p:spPr>
          <a:xfrm>
            <a:off x="238125" y="4241800"/>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76" name="Shape 1476"/>
          <p:cNvCxnSpPr/>
          <p:nvPr/>
        </p:nvCxnSpPr>
        <p:spPr>
          <a:xfrm>
            <a:off x="206375" y="4724400"/>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77" name="Shape 1477"/>
          <p:cNvCxnSpPr/>
          <p:nvPr/>
        </p:nvCxnSpPr>
        <p:spPr>
          <a:xfrm>
            <a:off x="225425" y="5175250"/>
            <a:ext cx="8670900" cy="0"/>
          </a:xfrm>
          <a:prstGeom prst="straightConnector1">
            <a:avLst/>
          </a:prstGeom>
          <a:noFill/>
          <a:ln w="9525" cap="flat" cmpd="sng">
            <a:solidFill>
              <a:schemeClr val="dk1"/>
            </a:solidFill>
            <a:prstDash val="solid"/>
            <a:miter/>
            <a:headEnd type="none" w="med" len="med"/>
            <a:tailEnd type="none" w="med" len="med"/>
          </a:ln>
        </p:spPr>
      </p:cxnSp>
      <p:cxnSp>
        <p:nvCxnSpPr>
          <p:cNvPr id="1478" name="Shape 1478"/>
          <p:cNvCxnSpPr/>
          <p:nvPr/>
        </p:nvCxnSpPr>
        <p:spPr>
          <a:xfrm>
            <a:off x="174625" y="5691187"/>
            <a:ext cx="8723400" cy="11100"/>
          </a:xfrm>
          <a:prstGeom prst="straightConnector1">
            <a:avLst/>
          </a:prstGeom>
          <a:noFill/>
          <a:ln w="9525" cap="flat" cmpd="sng">
            <a:solidFill>
              <a:schemeClr val="dk1"/>
            </a:solidFill>
            <a:prstDash val="solid"/>
            <a:miter/>
            <a:headEnd type="none" w="med" len="med"/>
            <a:tailEnd type="none" w="med" len="med"/>
          </a:ln>
        </p:spPr>
      </p:cxnSp>
      <p:cxnSp>
        <p:nvCxnSpPr>
          <p:cNvPr id="1479" name="Shape 1479"/>
          <p:cNvCxnSpPr/>
          <p:nvPr/>
        </p:nvCxnSpPr>
        <p:spPr>
          <a:xfrm>
            <a:off x="3783012" y="922337"/>
            <a:ext cx="5119799" cy="12600"/>
          </a:xfrm>
          <a:prstGeom prst="straightConnector1">
            <a:avLst/>
          </a:prstGeom>
          <a:noFill/>
          <a:ln w="9525" cap="flat" cmpd="sng">
            <a:solidFill>
              <a:schemeClr val="dk1"/>
            </a:solidFill>
            <a:prstDash val="solid"/>
            <a:miter/>
            <a:headEnd type="none" w="med" len="med"/>
            <a:tailEnd type="none" w="med" len="med"/>
          </a:ln>
        </p:spPr>
      </p:cxnSp>
      <p:cxnSp>
        <p:nvCxnSpPr>
          <p:cNvPr id="1480" name="Shape 1480"/>
          <p:cNvCxnSpPr/>
          <p:nvPr/>
        </p:nvCxnSpPr>
        <p:spPr>
          <a:xfrm flipH="1">
            <a:off x="185887" y="1436687"/>
            <a:ext cx="18900" cy="4245000"/>
          </a:xfrm>
          <a:prstGeom prst="straightConnector1">
            <a:avLst/>
          </a:prstGeom>
          <a:noFill/>
          <a:ln w="9525" cap="flat" cmpd="sng">
            <a:solidFill>
              <a:schemeClr val="dk1"/>
            </a:solidFill>
            <a:prstDash val="solid"/>
            <a:miter/>
            <a:headEnd type="none" w="med" len="med"/>
            <a:tailEnd type="none" w="med" len="med"/>
          </a:ln>
        </p:spPr>
      </p:cxnSp>
      <p:grpSp>
        <p:nvGrpSpPr>
          <p:cNvPr id="1481" name="Shape 1481"/>
          <p:cNvGrpSpPr/>
          <p:nvPr/>
        </p:nvGrpSpPr>
        <p:grpSpPr>
          <a:xfrm>
            <a:off x="1981200" y="182561"/>
            <a:ext cx="5803800" cy="523800"/>
            <a:chOff x="1981200" y="182561"/>
            <a:chExt cx="5803800" cy="523800"/>
          </a:xfrm>
        </p:grpSpPr>
        <p:pic>
          <p:nvPicPr>
            <p:cNvPr id="1482" name="Shape 1482"/>
            <p:cNvPicPr preferRelativeResize="0"/>
            <p:nvPr/>
          </p:nvPicPr>
          <p:blipFill rotWithShape="1">
            <a:blip r:embed="rId3">
              <a:alphaModFix/>
            </a:blip>
            <a:srcRect/>
            <a:stretch/>
          </p:blipFill>
          <p:spPr>
            <a:xfrm>
              <a:off x="1981200" y="182562"/>
              <a:ext cx="5803800" cy="523800"/>
            </a:xfrm>
            <a:prstGeom prst="rect">
              <a:avLst/>
            </a:prstGeom>
            <a:noFill/>
            <a:ln>
              <a:noFill/>
            </a:ln>
          </p:spPr>
        </p:pic>
        <p:sp>
          <p:nvSpPr>
            <p:cNvPr id="1483" name="Shape 1483"/>
            <p:cNvSpPr txBox="1"/>
            <p:nvPr/>
          </p:nvSpPr>
          <p:spPr>
            <a:xfrm>
              <a:off x="2005011" y="209550"/>
              <a:ext cx="5760900" cy="477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Arial"/>
                <a:buNone/>
              </a:pPr>
              <a:r>
                <a:rPr lang="fr-FR" sz="2800" b="1" i="0" u="none">
                  <a:solidFill>
                    <a:srgbClr val="002060"/>
                  </a:solidFill>
                  <a:latin typeface="Arial"/>
                  <a:ea typeface="Arial"/>
                  <a:cs typeface="Arial"/>
                  <a:sym typeface="Arial"/>
                </a:rPr>
                <a:t>Priorisation des actions</a:t>
              </a:r>
            </a:p>
          </p:txBody>
        </p:sp>
      </p:grpSp>
      <p:sp>
        <p:nvSpPr>
          <p:cNvPr id="1484" name="Shape 1484"/>
          <p:cNvSpPr txBox="1"/>
          <p:nvPr/>
        </p:nvSpPr>
        <p:spPr>
          <a:xfrm>
            <a:off x="3781425" y="2520950"/>
            <a:ext cx="18240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0" i="0" u="none">
                <a:solidFill>
                  <a:schemeClr val="dk1"/>
                </a:solidFill>
                <a:latin typeface="Arial"/>
                <a:ea typeface="Arial"/>
                <a:cs typeface="Arial"/>
                <a:sym typeface="Arial"/>
              </a:rPr>
              <a:t>Installation luminaire</a:t>
            </a:r>
          </a:p>
        </p:txBody>
      </p:sp>
      <p:sp>
        <p:nvSpPr>
          <p:cNvPr id="1485" name="Shape 1485"/>
          <p:cNvSpPr txBox="1"/>
          <p:nvPr/>
        </p:nvSpPr>
        <p:spPr>
          <a:xfrm>
            <a:off x="3800475" y="2933700"/>
            <a:ext cx="17319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0" i="0" u="none">
                <a:solidFill>
                  <a:schemeClr val="dk1"/>
                </a:solidFill>
                <a:latin typeface="Arial"/>
                <a:ea typeface="Arial"/>
                <a:cs typeface="Arial"/>
                <a:sym typeface="Arial"/>
              </a:rPr>
              <a:t>Lunettes et gants</a:t>
            </a:r>
          </a:p>
        </p:txBody>
      </p:sp>
      <p:sp>
        <p:nvSpPr>
          <p:cNvPr id="1486" name="Shape 1486"/>
          <p:cNvSpPr txBox="1"/>
          <p:nvPr/>
        </p:nvSpPr>
        <p:spPr>
          <a:xfrm>
            <a:off x="3816350" y="3408362"/>
            <a:ext cx="17256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0" i="0" u="none">
                <a:solidFill>
                  <a:schemeClr val="dk1"/>
                </a:solidFill>
                <a:latin typeface="Arial"/>
                <a:ea typeface="Arial"/>
                <a:cs typeface="Arial"/>
                <a:sym typeface="Arial"/>
              </a:rPr>
              <a:t>Déplacement</a:t>
            </a:r>
          </a:p>
        </p:txBody>
      </p:sp>
      <p:sp>
        <p:nvSpPr>
          <p:cNvPr id="1487" name="Shape 1487"/>
          <p:cNvSpPr txBox="1"/>
          <p:nvPr/>
        </p:nvSpPr>
        <p:spPr>
          <a:xfrm>
            <a:off x="3784600" y="3871912"/>
            <a:ext cx="18081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0" i="0" u="none">
                <a:solidFill>
                  <a:schemeClr val="dk1"/>
                </a:solidFill>
                <a:latin typeface="Arial"/>
                <a:ea typeface="Arial"/>
                <a:cs typeface="Arial"/>
                <a:sym typeface="Arial"/>
              </a:rPr>
              <a:t>Réalisation, affichage</a:t>
            </a:r>
          </a:p>
        </p:txBody>
      </p:sp>
      <p:sp>
        <p:nvSpPr>
          <p:cNvPr id="1488" name="Shape 1488"/>
          <p:cNvSpPr txBox="1"/>
          <p:nvPr/>
        </p:nvSpPr>
        <p:spPr>
          <a:xfrm>
            <a:off x="3792537" y="4340225"/>
            <a:ext cx="17874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0" i="0" u="none">
                <a:solidFill>
                  <a:schemeClr val="dk1"/>
                </a:solidFill>
                <a:latin typeface="Arial"/>
                <a:ea typeface="Arial"/>
                <a:cs typeface="Arial"/>
                <a:sym typeface="Arial"/>
              </a:rPr>
              <a:t>Rangement</a:t>
            </a:r>
          </a:p>
        </p:txBody>
      </p:sp>
      <p:sp>
        <p:nvSpPr>
          <p:cNvPr id="1489" name="Shape 1489"/>
          <p:cNvSpPr txBox="1"/>
          <p:nvPr/>
        </p:nvSpPr>
        <p:spPr>
          <a:xfrm>
            <a:off x="3770312" y="4810125"/>
            <a:ext cx="18144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0" i="0" u="none">
                <a:solidFill>
                  <a:schemeClr val="dk1"/>
                </a:solidFill>
                <a:latin typeface="Arial"/>
                <a:ea typeface="Arial"/>
                <a:cs typeface="Arial"/>
                <a:sym typeface="Arial"/>
              </a:rPr>
              <a:t>Remplacement</a:t>
            </a:r>
          </a:p>
        </p:txBody>
      </p:sp>
      <p:sp>
        <p:nvSpPr>
          <p:cNvPr id="1490" name="Shape 1490"/>
          <p:cNvSpPr txBox="1"/>
          <p:nvPr/>
        </p:nvSpPr>
        <p:spPr>
          <a:xfrm>
            <a:off x="3771900" y="5313362"/>
            <a:ext cx="18210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0" i="0" u="none">
                <a:solidFill>
                  <a:schemeClr val="dk1"/>
                </a:solidFill>
                <a:latin typeface="Arial"/>
                <a:ea typeface="Arial"/>
                <a:cs typeface="Arial"/>
                <a:sym typeface="Arial"/>
              </a:rPr>
              <a:t>Formation</a:t>
            </a:r>
          </a:p>
        </p:txBody>
      </p:sp>
      <p:sp>
        <p:nvSpPr>
          <p:cNvPr id="1491" name="Shape 1491"/>
          <p:cNvSpPr txBox="1"/>
          <p:nvPr/>
        </p:nvSpPr>
        <p:spPr>
          <a:xfrm>
            <a:off x="6738936" y="1089025"/>
            <a:ext cx="10668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Prior.</a:t>
            </a:r>
          </a:p>
        </p:txBody>
      </p:sp>
      <p:sp>
        <p:nvSpPr>
          <p:cNvPr id="1492" name="Shape 1492"/>
          <p:cNvSpPr txBox="1"/>
          <p:nvPr/>
        </p:nvSpPr>
        <p:spPr>
          <a:xfrm>
            <a:off x="7856537" y="1092200"/>
            <a:ext cx="10113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Coût</a:t>
            </a:r>
          </a:p>
        </p:txBody>
      </p:sp>
      <p:cxnSp>
        <p:nvCxnSpPr>
          <p:cNvPr id="1493" name="Shape 1493"/>
          <p:cNvCxnSpPr/>
          <p:nvPr/>
        </p:nvCxnSpPr>
        <p:spPr>
          <a:xfrm>
            <a:off x="6731000" y="920750"/>
            <a:ext cx="0" cy="4770300"/>
          </a:xfrm>
          <a:prstGeom prst="straightConnector1">
            <a:avLst/>
          </a:prstGeom>
          <a:noFill/>
          <a:ln w="9525" cap="flat" cmpd="sng">
            <a:solidFill>
              <a:schemeClr val="dk1"/>
            </a:solidFill>
            <a:prstDash val="solid"/>
            <a:miter/>
            <a:headEnd type="none" w="med" len="med"/>
            <a:tailEnd type="none" w="med" len="med"/>
          </a:ln>
        </p:spPr>
      </p:cxnSp>
      <p:sp>
        <p:nvSpPr>
          <p:cNvPr id="1494" name="Shape 1494"/>
          <p:cNvSpPr txBox="1"/>
          <p:nvPr/>
        </p:nvSpPr>
        <p:spPr>
          <a:xfrm>
            <a:off x="7046911" y="1471612"/>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FF3300"/>
              </a:buClr>
              <a:buSzPct val="25000"/>
              <a:buFont typeface="Tahoma"/>
              <a:buNone/>
            </a:pPr>
            <a:r>
              <a:rPr lang="fr-FR" sz="2000" b="1" i="0" u="none">
                <a:solidFill>
                  <a:srgbClr val="FF3300"/>
                </a:solidFill>
                <a:latin typeface="Tahoma"/>
                <a:ea typeface="Tahoma"/>
                <a:cs typeface="Tahoma"/>
                <a:sym typeface="Tahoma"/>
              </a:rPr>
              <a:t>1</a:t>
            </a:r>
          </a:p>
        </p:txBody>
      </p:sp>
      <p:sp>
        <p:nvSpPr>
          <p:cNvPr id="1495" name="Shape 1495"/>
          <p:cNvSpPr txBox="1"/>
          <p:nvPr/>
        </p:nvSpPr>
        <p:spPr>
          <a:xfrm>
            <a:off x="7031036" y="1949450"/>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496" name="Shape 1496"/>
          <p:cNvSpPr txBox="1"/>
          <p:nvPr/>
        </p:nvSpPr>
        <p:spPr>
          <a:xfrm>
            <a:off x="7051675" y="2433637"/>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3</a:t>
            </a:r>
          </a:p>
        </p:txBody>
      </p:sp>
      <p:sp>
        <p:nvSpPr>
          <p:cNvPr id="1497" name="Shape 1497"/>
          <p:cNvSpPr txBox="1"/>
          <p:nvPr/>
        </p:nvSpPr>
        <p:spPr>
          <a:xfrm>
            <a:off x="7053261" y="2865437"/>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2</a:t>
            </a:r>
          </a:p>
        </p:txBody>
      </p:sp>
      <p:sp>
        <p:nvSpPr>
          <p:cNvPr id="1498" name="Shape 1498"/>
          <p:cNvSpPr txBox="1"/>
          <p:nvPr/>
        </p:nvSpPr>
        <p:spPr>
          <a:xfrm>
            <a:off x="7062786" y="3254375"/>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FF3300"/>
              </a:buClr>
              <a:buSzPct val="25000"/>
              <a:buFont typeface="Tahoma"/>
              <a:buNone/>
            </a:pPr>
            <a:r>
              <a:rPr lang="fr-FR" sz="2000" b="1" i="0" u="none">
                <a:solidFill>
                  <a:srgbClr val="FF3300"/>
                </a:solidFill>
                <a:latin typeface="Tahoma"/>
                <a:ea typeface="Tahoma"/>
                <a:cs typeface="Tahoma"/>
                <a:sym typeface="Tahoma"/>
              </a:rPr>
              <a:t>1</a:t>
            </a:r>
          </a:p>
        </p:txBody>
      </p:sp>
      <p:sp>
        <p:nvSpPr>
          <p:cNvPr id="1499" name="Shape 1499"/>
          <p:cNvSpPr txBox="1"/>
          <p:nvPr/>
        </p:nvSpPr>
        <p:spPr>
          <a:xfrm>
            <a:off x="7051675" y="3770312"/>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4</a:t>
            </a:r>
          </a:p>
        </p:txBody>
      </p:sp>
      <p:sp>
        <p:nvSpPr>
          <p:cNvPr id="1500" name="Shape 1500"/>
          <p:cNvSpPr txBox="1"/>
          <p:nvPr/>
        </p:nvSpPr>
        <p:spPr>
          <a:xfrm>
            <a:off x="7072311" y="4262437"/>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FF3300"/>
              </a:buClr>
              <a:buSzPct val="25000"/>
              <a:buFont typeface="Tahoma"/>
              <a:buNone/>
            </a:pPr>
            <a:r>
              <a:rPr lang="fr-FR" sz="2000" b="1" i="0" u="none">
                <a:solidFill>
                  <a:srgbClr val="FF3300"/>
                </a:solidFill>
                <a:latin typeface="Tahoma"/>
                <a:ea typeface="Tahoma"/>
                <a:cs typeface="Tahoma"/>
                <a:sym typeface="Tahoma"/>
              </a:rPr>
              <a:t>1</a:t>
            </a:r>
          </a:p>
        </p:txBody>
      </p:sp>
      <p:sp>
        <p:nvSpPr>
          <p:cNvPr id="1501" name="Shape 1501"/>
          <p:cNvSpPr txBox="1"/>
          <p:nvPr/>
        </p:nvSpPr>
        <p:spPr>
          <a:xfrm>
            <a:off x="7073900" y="4756150"/>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FF3300"/>
              </a:buClr>
              <a:buSzPct val="25000"/>
              <a:buFont typeface="Tahoma"/>
              <a:buNone/>
            </a:pPr>
            <a:r>
              <a:rPr lang="fr-FR" sz="2000" b="1" i="0" u="none">
                <a:solidFill>
                  <a:srgbClr val="FF3300"/>
                </a:solidFill>
                <a:latin typeface="Tahoma"/>
                <a:ea typeface="Tahoma"/>
                <a:cs typeface="Tahoma"/>
                <a:sym typeface="Tahoma"/>
              </a:rPr>
              <a:t>1</a:t>
            </a:r>
          </a:p>
        </p:txBody>
      </p:sp>
      <p:sp>
        <p:nvSpPr>
          <p:cNvPr id="1502" name="Shape 1502"/>
          <p:cNvSpPr txBox="1"/>
          <p:nvPr/>
        </p:nvSpPr>
        <p:spPr>
          <a:xfrm>
            <a:off x="7094536" y="5249862"/>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FF3300"/>
              </a:buClr>
              <a:buSzPct val="25000"/>
              <a:buFont typeface="Tahoma"/>
              <a:buNone/>
            </a:pPr>
            <a:r>
              <a:rPr lang="fr-FR" sz="2000" b="1" i="0" u="none">
                <a:solidFill>
                  <a:srgbClr val="FF3300"/>
                </a:solidFill>
                <a:latin typeface="Tahoma"/>
                <a:ea typeface="Tahoma"/>
                <a:cs typeface="Tahoma"/>
                <a:sym typeface="Tahoma"/>
              </a:rPr>
              <a:t>1</a:t>
            </a:r>
          </a:p>
        </p:txBody>
      </p:sp>
      <p:sp>
        <p:nvSpPr>
          <p:cNvPr id="1503" name="Shape 1503"/>
          <p:cNvSpPr txBox="1"/>
          <p:nvPr/>
        </p:nvSpPr>
        <p:spPr>
          <a:xfrm>
            <a:off x="7069136" y="3773487"/>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FF3300"/>
              </a:buClr>
              <a:buSzPct val="25000"/>
              <a:buFont typeface="Tahoma"/>
              <a:buNone/>
            </a:pPr>
            <a:r>
              <a:rPr lang="fr-FR" sz="2000" b="1" i="0" u="none">
                <a:solidFill>
                  <a:srgbClr val="FF3300"/>
                </a:solidFill>
                <a:latin typeface="Tahoma"/>
                <a:ea typeface="Tahoma"/>
                <a:cs typeface="Tahoma"/>
                <a:sym typeface="Tahoma"/>
              </a:rPr>
              <a:t>1</a:t>
            </a:r>
          </a:p>
        </p:txBody>
      </p:sp>
      <p:sp>
        <p:nvSpPr>
          <p:cNvPr id="1504" name="Shape 1504"/>
          <p:cNvSpPr txBox="1"/>
          <p:nvPr/>
        </p:nvSpPr>
        <p:spPr>
          <a:xfrm>
            <a:off x="7078661" y="4749800"/>
            <a:ext cx="549300" cy="3969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2000" b="1" i="0" u="none">
                <a:solidFill>
                  <a:srgbClr val="002060"/>
                </a:solidFill>
                <a:latin typeface="Tahoma"/>
                <a:ea typeface="Tahoma"/>
                <a:cs typeface="Tahoma"/>
                <a:sym typeface="Tahoma"/>
              </a:rPr>
              <a:t>5</a:t>
            </a:r>
          </a:p>
        </p:txBody>
      </p:sp>
      <p:sp>
        <p:nvSpPr>
          <p:cNvPr id="1505" name="Shape 1505"/>
          <p:cNvSpPr txBox="1"/>
          <p:nvPr/>
        </p:nvSpPr>
        <p:spPr>
          <a:xfrm>
            <a:off x="3795712" y="1597025"/>
            <a:ext cx="18018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0" i="0" u="none">
                <a:solidFill>
                  <a:schemeClr val="dk1"/>
                </a:solidFill>
                <a:latin typeface="Arial"/>
                <a:ea typeface="Arial"/>
                <a:cs typeface="Arial"/>
                <a:sym typeface="Arial"/>
              </a:rPr>
              <a:t>Réparation contact</a:t>
            </a:r>
          </a:p>
        </p:txBody>
      </p:sp>
      <p:sp>
        <p:nvSpPr>
          <p:cNvPr id="1506" name="Shape 1506"/>
          <p:cNvSpPr txBox="1"/>
          <p:nvPr/>
        </p:nvSpPr>
        <p:spPr>
          <a:xfrm>
            <a:off x="3794125" y="2027237"/>
            <a:ext cx="18033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0" i="0" u="none">
                <a:solidFill>
                  <a:schemeClr val="dk1"/>
                </a:solidFill>
                <a:latin typeface="Arial"/>
                <a:ea typeface="Arial"/>
                <a:cs typeface="Arial"/>
                <a:sym typeface="Arial"/>
              </a:rPr>
              <a:t>Reprise</a:t>
            </a:r>
          </a:p>
        </p:txBody>
      </p:sp>
      <p:cxnSp>
        <p:nvCxnSpPr>
          <p:cNvPr id="1507" name="Shape 1507"/>
          <p:cNvCxnSpPr/>
          <p:nvPr/>
        </p:nvCxnSpPr>
        <p:spPr>
          <a:xfrm flipH="1">
            <a:off x="3781562" y="925512"/>
            <a:ext cx="7800" cy="4775100"/>
          </a:xfrm>
          <a:prstGeom prst="straightConnector1">
            <a:avLst/>
          </a:prstGeom>
          <a:noFill/>
          <a:ln w="9525" cap="flat" cmpd="sng">
            <a:solidFill>
              <a:schemeClr val="dk1"/>
            </a:solidFill>
            <a:prstDash val="solid"/>
            <a:miter/>
            <a:headEnd type="none" w="med" len="med"/>
            <a:tailEnd type="none" w="med" len="med"/>
          </a:ln>
        </p:spPr>
      </p:cxnSp>
      <p:sp>
        <p:nvSpPr>
          <p:cNvPr id="1508" name="Shape 1508"/>
          <p:cNvSpPr txBox="1"/>
          <p:nvPr/>
        </p:nvSpPr>
        <p:spPr>
          <a:xfrm>
            <a:off x="7054850" y="2881312"/>
            <a:ext cx="549300" cy="396899"/>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FF3300"/>
              </a:buClr>
              <a:buSzPct val="25000"/>
              <a:buFont typeface="Tahoma"/>
              <a:buNone/>
            </a:pPr>
            <a:r>
              <a:rPr lang="fr-FR" sz="2000" b="1" i="0" u="none">
                <a:solidFill>
                  <a:srgbClr val="FF3300"/>
                </a:solidFill>
                <a:latin typeface="Tahoma"/>
                <a:ea typeface="Tahoma"/>
                <a:cs typeface="Tahoma"/>
                <a:sym typeface="Tahoma"/>
              </a:rPr>
              <a:t>1</a:t>
            </a:r>
          </a:p>
        </p:txBody>
      </p:sp>
      <p:sp>
        <p:nvSpPr>
          <p:cNvPr id="1509" name="Shape 1509"/>
          <p:cNvSpPr txBox="1"/>
          <p:nvPr/>
        </p:nvSpPr>
        <p:spPr>
          <a:xfrm>
            <a:off x="7942262" y="1573212"/>
            <a:ext cx="8208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10 000</a:t>
            </a:r>
          </a:p>
        </p:txBody>
      </p:sp>
      <p:sp>
        <p:nvSpPr>
          <p:cNvPr id="1510" name="Shape 1510"/>
          <p:cNvSpPr txBox="1"/>
          <p:nvPr/>
        </p:nvSpPr>
        <p:spPr>
          <a:xfrm>
            <a:off x="7958137" y="2030412"/>
            <a:ext cx="8208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25 000</a:t>
            </a:r>
          </a:p>
        </p:txBody>
      </p:sp>
      <p:sp>
        <p:nvSpPr>
          <p:cNvPr id="1511" name="Shape 1511"/>
          <p:cNvSpPr txBox="1"/>
          <p:nvPr/>
        </p:nvSpPr>
        <p:spPr>
          <a:xfrm>
            <a:off x="7942262" y="2476500"/>
            <a:ext cx="8208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15 000</a:t>
            </a:r>
          </a:p>
        </p:txBody>
      </p:sp>
      <p:sp>
        <p:nvSpPr>
          <p:cNvPr id="1512" name="Shape 1512"/>
          <p:cNvSpPr txBox="1"/>
          <p:nvPr/>
        </p:nvSpPr>
        <p:spPr>
          <a:xfrm>
            <a:off x="8015287" y="2940050"/>
            <a:ext cx="8208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3 000</a:t>
            </a:r>
          </a:p>
        </p:txBody>
      </p:sp>
      <p:sp>
        <p:nvSpPr>
          <p:cNvPr id="1513" name="Shape 1513"/>
          <p:cNvSpPr txBox="1"/>
          <p:nvPr/>
        </p:nvSpPr>
        <p:spPr>
          <a:xfrm>
            <a:off x="7951787" y="3381375"/>
            <a:ext cx="8208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20 000</a:t>
            </a:r>
          </a:p>
        </p:txBody>
      </p:sp>
      <p:sp>
        <p:nvSpPr>
          <p:cNvPr id="1514" name="Shape 1514"/>
          <p:cNvSpPr txBox="1"/>
          <p:nvPr/>
        </p:nvSpPr>
        <p:spPr>
          <a:xfrm>
            <a:off x="8035925" y="3844925"/>
            <a:ext cx="8208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2 000</a:t>
            </a:r>
          </a:p>
        </p:txBody>
      </p:sp>
      <p:sp>
        <p:nvSpPr>
          <p:cNvPr id="1515" name="Shape 1515"/>
          <p:cNvSpPr txBox="1"/>
          <p:nvPr/>
        </p:nvSpPr>
        <p:spPr>
          <a:xfrm>
            <a:off x="8026400" y="4337050"/>
            <a:ext cx="8208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5 000</a:t>
            </a:r>
          </a:p>
        </p:txBody>
      </p:sp>
      <p:sp>
        <p:nvSpPr>
          <p:cNvPr id="1516" name="Shape 1516"/>
          <p:cNvSpPr txBox="1"/>
          <p:nvPr/>
        </p:nvSpPr>
        <p:spPr>
          <a:xfrm>
            <a:off x="7764462" y="4810125"/>
            <a:ext cx="1019100" cy="274500"/>
          </a:xfrm>
          <a:prstGeom prst="rect">
            <a:avLst/>
          </a:prstGeom>
          <a:no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8 500 000</a:t>
            </a:r>
          </a:p>
        </p:txBody>
      </p:sp>
      <p:sp>
        <p:nvSpPr>
          <p:cNvPr id="1517" name="Shape 1517"/>
          <p:cNvSpPr txBox="1"/>
          <p:nvPr/>
        </p:nvSpPr>
        <p:spPr>
          <a:xfrm>
            <a:off x="7988300" y="5280025"/>
            <a:ext cx="820800" cy="274500"/>
          </a:xfrm>
          <a:prstGeom prst="rect">
            <a:avLst/>
          </a:prstGeom>
          <a:solidFill>
            <a:schemeClr val="lt1"/>
          </a:solidFill>
          <a:ln>
            <a:noFill/>
          </a:ln>
        </p:spPr>
        <p:txBody>
          <a:bodyPr lIns="90000" tIns="46800" rIns="90000" bIns="46800" anchor="t" anchorCtr="0">
            <a:spAutoFit/>
          </a:bodyPr>
          <a:lstStyle/>
          <a:p>
            <a:pPr marL="0" marR="0" lvl="0" indent="0" algn="l" rtl="0">
              <a:lnSpc>
                <a:spcPct val="100000"/>
              </a:lnSpc>
              <a:spcBef>
                <a:spcPts val="0"/>
              </a:spcBef>
              <a:spcAft>
                <a:spcPts val="0"/>
              </a:spcAft>
              <a:buClr>
                <a:srgbClr val="002060"/>
              </a:buClr>
              <a:buSzPct val="25000"/>
              <a:buFont typeface="Tahoma"/>
              <a:buNone/>
            </a:pPr>
            <a:r>
              <a:rPr lang="fr-FR" sz="1200" b="1" i="0" u="none">
                <a:solidFill>
                  <a:srgbClr val="002060"/>
                </a:solidFill>
                <a:latin typeface="Tahoma"/>
                <a:ea typeface="Tahoma"/>
                <a:cs typeface="Tahoma"/>
                <a:sym typeface="Tahoma"/>
              </a:rPr>
              <a:t>25 000</a:t>
            </a:r>
          </a:p>
        </p:txBody>
      </p:sp>
      <p:sp>
        <p:nvSpPr>
          <p:cNvPr id="1518" name="Shape 1518"/>
          <p:cNvSpPr txBox="1"/>
          <p:nvPr/>
        </p:nvSpPr>
        <p:spPr>
          <a:xfrm>
            <a:off x="244475" y="6026150"/>
            <a:ext cx="8556600" cy="477900"/>
          </a:xfrm>
          <a:prstGeom prst="rect">
            <a:avLst/>
          </a:prstGeom>
          <a:solidFill>
            <a:srgbClr val="FDEADA"/>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2800" b="0" i="0" u="none">
                <a:solidFill>
                  <a:srgbClr val="002060"/>
                </a:solidFill>
                <a:latin typeface="Calibri"/>
                <a:ea typeface="Calibri"/>
                <a:cs typeface="Calibri"/>
                <a:sym typeface="Calibri"/>
              </a:rPr>
              <a:t>Parer aux 1er risques = 65 000 F</a:t>
            </a:r>
          </a:p>
        </p:txBody>
      </p:sp>
      <p:sp>
        <p:nvSpPr>
          <p:cNvPr id="1519" name="Shape 1519"/>
          <p:cNvSpPr txBox="1"/>
          <p:nvPr/>
        </p:nvSpPr>
        <p:spPr>
          <a:xfrm>
            <a:off x="247650" y="6038850"/>
            <a:ext cx="8556600" cy="477900"/>
          </a:xfrm>
          <a:prstGeom prst="rect">
            <a:avLst/>
          </a:prstGeom>
          <a:solidFill>
            <a:srgbClr val="FDEADA"/>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2800" b="0" i="0" u="none">
                <a:solidFill>
                  <a:srgbClr val="002060"/>
                </a:solidFill>
                <a:latin typeface="Calibri"/>
                <a:ea typeface="Calibri"/>
                <a:cs typeface="Calibri"/>
                <a:sym typeface="Calibri"/>
              </a:rPr>
              <a:t>Eliminer le risque = 105 000 F</a:t>
            </a:r>
          </a:p>
        </p:txBody>
      </p:sp>
      <p:sp>
        <p:nvSpPr>
          <p:cNvPr id="1520" name="Shape 1520"/>
          <p:cNvSpPr txBox="1"/>
          <p:nvPr/>
        </p:nvSpPr>
        <p:spPr>
          <a:xfrm>
            <a:off x="3798887" y="1050925"/>
            <a:ext cx="1806600" cy="2745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fr-FR" sz="1200" b="1" i="0" u="none">
                <a:solidFill>
                  <a:schemeClr val="dk1"/>
                </a:solidFill>
                <a:latin typeface="Arial"/>
                <a:ea typeface="Arial"/>
                <a:cs typeface="Arial"/>
                <a:sym typeface="Arial"/>
              </a:rPr>
              <a:t>Action corrective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4"/>
                                        </p:tgtEl>
                                        <p:attrNameLst>
                                          <p:attrName>style.visibility</p:attrName>
                                        </p:attrNameLst>
                                      </p:cBhvr>
                                      <p:to>
                                        <p:strVal val="visible"/>
                                      </p:to>
                                    </p:set>
                                    <p:anim calcmode="lin" valueType="num">
                                      <p:cBhvr additive="base">
                                        <p:cTn id="7" dur="500"/>
                                        <p:tgtEl>
                                          <p:spTgt spid="149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98"/>
                                        </p:tgtEl>
                                        <p:attrNameLst>
                                          <p:attrName>style.visibility</p:attrName>
                                        </p:attrNameLst>
                                      </p:cBhvr>
                                      <p:to>
                                        <p:strVal val="visible"/>
                                      </p:to>
                                    </p:set>
                                    <p:anim calcmode="lin" valueType="num">
                                      <p:cBhvr additive="base">
                                        <p:cTn id="10" dur="500"/>
                                        <p:tgtEl>
                                          <p:spTgt spid="149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500"/>
                                        </p:tgtEl>
                                        <p:attrNameLst>
                                          <p:attrName>style.visibility</p:attrName>
                                        </p:attrNameLst>
                                      </p:cBhvr>
                                      <p:to>
                                        <p:strVal val="visible"/>
                                      </p:to>
                                    </p:set>
                                    <p:anim calcmode="lin" valueType="num">
                                      <p:cBhvr additive="base">
                                        <p:cTn id="13" dur="500"/>
                                        <p:tgtEl>
                                          <p:spTgt spid="150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01"/>
                                        </p:tgtEl>
                                        <p:attrNameLst>
                                          <p:attrName>style.visibility</p:attrName>
                                        </p:attrNameLst>
                                      </p:cBhvr>
                                      <p:to>
                                        <p:strVal val="visible"/>
                                      </p:to>
                                    </p:set>
                                    <p:anim calcmode="lin" valueType="num">
                                      <p:cBhvr additive="base">
                                        <p:cTn id="16" dur="500"/>
                                        <p:tgtEl>
                                          <p:spTgt spid="1501"/>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02"/>
                                        </p:tgtEl>
                                        <p:attrNameLst>
                                          <p:attrName>style.visibility</p:attrName>
                                        </p:attrNameLst>
                                      </p:cBhvr>
                                      <p:to>
                                        <p:strVal val="visible"/>
                                      </p:to>
                                    </p:set>
                                    <p:anim calcmode="lin" valueType="num">
                                      <p:cBhvr additive="base">
                                        <p:cTn id="19" dur="500"/>
                                        <p:tgtEl>
                                          <p:spTgt spid="150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97"/>
                                        </p:tgtEl>
                                        <p:attrNameLst>
                                          <p:attrName>style.visibility</p:attrName>
                                        </p:attrNameLst>
                                      </p:cBhvr>
                                      <p:to>
                                        <p:strVal val="visible"/>
                                      </p:to>
                                    </p:set>
                                    <p:anim calcmode="lin" valueType="num">
                                      <p:cBhvr additive="base">
                                        <p:cTn id="24" dur="500"/>
                                        <p:tgtEl>
                                          <p:spTgt spid="149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96"/>
                                        </p:tgtEl>
                                        <p:attrNameLst>
                                          <p:attrName>style.visibility</p:attrName>
                                        </p:attrNameLst>
                                      </p:cBhvr>
                                      <p:to>
                                        <p:strVal val="visible"/>
                                      </p:to>
                                    </p:set>
                                    <p:anim calcmode="lin" valueType="num">
                                      <p:cBhvr additive="base">
                                        <p:cTn id="29" dur="500"/>
                                        <p:tgtEl>
                                          <p:spTgt spid="149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95"/>
                                        </p:tgtEl>
                                        <p:attrNameLst>
                                          <p:attrName>style.visibility</p:attrName>
                                        </p:attrNameLst>
                                      </p:cBhvr>
                                      <p:to>
                                        <p:strVal val="visible"/>
                                      </p:to>
                                    </p:set>
                                    <p:anim calcmode="lin" valueType="num">
                                      <p:cBhvr additive="base">
                                        <p:cTn id="34" dur="500"/>
                                        <p:tgtEl>
                                          <p:spTgt spid="1495"/>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99"/>
                                        </p:tgtEl>
                                        <p:attrNameLst>
                                          <p:attrName>style.visibility</p:attrName>
                                        </p:attrNameLst>
                                      </p:cBhvr>
                                      <p:to>
                                        <p:strVal val="visible"/>
                                      </p:to>
                                    </p:set>
                                    <p:anim calcmode="lin" valueType="num">
                                      <p:cBhvr additive="base">
                                        <p:cTn id="37" dur="500"/>
                                        <p:tgtEl>
                                          <p:spTgt spid="149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84"/>
                                        </p:tgtEl>
                                        <p:attrNameLst>
                                          <p:attrName>style.visibility</p:attrName>
                                        </p:attrNameLst>
                                      </p:cBhvr>
                                      <p:to>
                                        <p:strVal val="visible"/>
                                      </p:to>
                                    </p:set>
                                    <p:animEffect transition="in" filter="fade">
                                      <p:cBhvr>
                                        <p:cTn id="42" dur="500"/>
                                        <p:tgtEl>
                                          <p:spTgt spid="1484"/>
                                        </p:tgtEl>
                                      </p:cBhvr>
                                    </p:animEffect>
                                  </p:childTnLst>
                                </p:cTn>
                              </p:par>
                              <p:par>
                                <p:cTn id="43" presetID="10" presetClass="entr" presetSubtype="0" fill="hold" nodeType="withEffect">
                                  <p:stCondLst>
                                    <p:cond delay="0"/>
                                  </p:stCondLst>
                                  <p:childTnLst>
                                    <p:set>
                                      <p:cBhvr>
                                        <p:cTn id="44" dur="1" fill="hold">
                                          <p:stCondLst>
                                            <p:cond delay="0"/>
                                          </p:stCondLst>
                                        </p:cTn>
                                        <p:tgtEl>
                                          <p:spTgt spid="1485"/>
                                        </p:tgtEl>
                                        <p:attrNameLst>
                                          <p:attrName>style.visibility</p:attrName>
                                        </p:attrNameLst>
                                      </p:cBhvr>
                                      <p:to>
                                        <p:strVal val="visible"/>
                                      </p:to>
                                    </p:set>
                                    <p:animEffect transition="in" filter="fade">
                                      <p:cBhvr>
                                        <p:cTn id="45" dur="500"/>
                                        <p:tgtEl>
                                          <p:spTgt spid="1485"/>
                                        </p:tgtEl>
                                      </p:cBhvr>
                                    </p:animEffect>
                                  </p:childTnLst>
                                </p:cTn>
                              </p:par>
                              <p:par>
                                <p:cTn id="46" presetID="10" presetClass="entr" presetSubtype="0" fill="hold" nodeType="withEffect">
                                  <p:stCondLst>
                                    <p:cond delay="0"/>
                                  </p:stCondLst>
                                  <p:childTnLst>
                                    <p:set>
                                      <p:cBhvr>
                                        <p:cTn id="47" dur="1" fill="hold">
                                          <p:stCondLst>
                                            <p:cond delay="0"/>
                                          </p:stCondLst>
                                        </p:cTn>
                                        <p:tgtEl>
                                          <p:spTgt spid="1486"/>
                                        </p:tgtEl>
                                        <p:attrNameLst>
                                          <p:attrName>style.visibility</p:attrName>
                                        </p:attrNameLst>
                                      </p:cBhvr>
                                      <p:to>
                                        <p:strVal val="visible"/>
                                      </p:to>
                                    </p:set>
                                    <p:animEffect transition="in" filter="fade">
                                      <p:cBhvr>
                                        <p:cTn id="48" dur="500"/>
                                        <p:tgtEl>
                                          <p:spTgt spid="1486"/>
                                        </p:tgtEl>
                                      </p:cBhvr>
                                    </p:animEffect>
                                  </p:childTnLst>
                                </p:cTn>
                              </p:par>
                              <p:par>
                                <p:cTn id="49" presetID="10" presetClass="entr" presetSubtype="0" fill="hold" nodeType="withEffect">
                                  <p:stCondLst>
                                    <p:cond delay="0"/>
                                  </p:stCondLst>
                                  <p:childTnLst>
                                    <p:set>
                                      <p:cBhvr>
                                        <p:cTn id="50" dur="1" fill="hold">
                                          <p:stCondLst>
                                            <p:cond delay="0"/>
                                          </p:stCondLst>
                                        </p:cTn>
                                        <p:tgtEl>
                                          <p:spTgt spid="1487"/>
                                        </p:tgtEl>
                                        <p:attrNameLst>
                                          <p:attrName>style.visibility</p:attrName>
                                        </p:attrNameLst>
                                      </p:cBhvr>
                                      <p:to>
                                        <p:strVal val="visible"/>
                                      </p:to>
                                    </p:set>
                                    <p:animEffect transition="in" filter="fade">
                                      <p:cBhvr>
                                        <p:cTn id="51" dur="500"/>
                                        <p:tgtEl>
                                          <p:spTgt spid="1487"/>
                                        </p:tgtEl>
                                      </p:cBhvr>
                                    </p:animEffect>
                                  </p:childTnLst>
                                </p:cTn>
                              </p:par>
                              <p:par>
                                <p:cTn id="52" presetID="10" presetClass="entr" presetSubtype="0" fill="hold" nodeType="withEffect">
                                  <p:stCondLst>
                                    <p:cond delay="0"/>
                                  </p:stCondLst>
                                  <p:childTnLst>
                                    <p:set>
                                      <p:cBhvr>
                                        <p:cTn id="53" dur="1" fill="hold">
                                          <p:stCondLst>
                                            <p:cond delay="0"/>
                                          </p:stCondLst>
                                        </p:cTn>
                                        <p:tgtEl>
                                          <p:spTgt spid="1488"/>
                                        </p:tgtEl>
                                        <p:attrNameLst>
                                          <p:attrName>style.visibility</p:attrName>
                                        </p:attrNameLst>
                                      </p:cBhvr>
                                      <p:to>
                                        <p:strVal val="visible"/>
                                      </p:to>
                                    </p:set>
                                    <p:animEffect transition="in" filter="fade">
                                      <p:cBhvr>
                                        <p:cTn id="54" dur="500"/>
                                        <p:tgtEl>
                                          <p:spTgt spid="1488"/>
                                        </p:tgtEl>
                                      </p:cBhvr>
                                    </p:animEffect>
                                  </p:childTnLst>
                                </p:cTn>
                              </p:par>
                              <p:par>
                                <p:cTn id="55" presetID="10" presetClass="entr" presetSubtype="0" fill="hold" nodeType="withEffect">
                                  <p:stCondLst>
                                    <p:cond delay="0"/>
                                  </p:stCondLst>
                                  <p:childTnLst>
                                    <p:set>
                                      <p:cBhvr>
                                        <p:cTn id="56" dur="1" fill="hold">
                                          <p:stCondLst>
                                            <p:cond delay="0"/>
                                          </p:stCondLst>
                                        </p:cTn>
                                        <p:tgtEl>
                                          <p:spTgt spid="1489"/>
                                        </p:tgtEl>
                                        <p:attrNameLst>
                                          <p:attrName>style.visibility</p:attrName>
                                        </p:attrNameLst>
                                      </p:cBhvr>
                                      <p:to>
                                        <p:strVal val="visible"/>
                                      </p:to>
                                    </p:set>
                                    <p:animEffect transition="in" filter="fade">
                                      <p:cBhvr>
                                        <p:cTn id="57" dur="500"/>
                                        <p:tgtEl>
                                          <p:spTgt spid="1489"/>
                                        </p:tgtEl>
                                      </p:cBhvr>
                                    </p:animEffect>
                                  </p:childTnLst>
                                </p:cTn>
                              </p:par>
                              <p:par>
                                <p:cTn id="58" presetID="10" presetClass="entr" presetSubtype="0" fill="hold" nodeType="withEffect">
                                  <p:stCondLst>
                                    <p:cond delay="0"/>
                                  </p:stCondLst>
                                  <p:childTnLst>
                                    <p:set>
                                      <p:cBhvr>
                                        <p:cTn id="59" dur="1" fill="hold">
                                          <p:stCondLst>
                                            <p:cond delay="0"/>
                                          </p:stCondLst>
                                        </p:cTn>
                                        <p:tgtEl>
                                          <p:spTgt spid="1490"/>
                                        </p:tgtEl>
                                        <p:attrNameLst>
                                          <p:attrName>style.visibility</p:attrName>
                                        </p:attrNameLst>
                                      </p:cBhvr>
                                      <p:to>
                                        <p:strVal val="visible"/>
                                      </p:to>
                                    </p:set>
                                    <p:animEffect transition="in" filter="fade">
                                      <p:cBhvr>
                                        <p:cTn id="60" dur="500"/>
                                        <p:tgtEl>
                                          <p:spTgt spid="1490"/>
                                        </p:tgtEl>
                                      </p:cBhvr>
                                    </p:animEffect>
                                  </p:childTnLst>
                                </p:cTn>
                              </p:par>
                              <p:par>
                                <p:cTn id="61" presetID="10" presetClass="entr" presetSubtype="0" fill="hold" nodeType="withEffect">
                                  <p:stCondLst>
                                    <p:cond delay="0"/>
                                  </p:stCondLst>
                                  <p:childTnLst>
                                    <p:set>
                                      <p:cBhvr>
                                        <p:cTn id="62" dur="1" fill="hold">
                                          <p:stCondLst>
                                            <p:cond delay="0"/>
                                          </p:stCondLst>
                                        </p:cTn>
                                        <p:tgtEl>
                                          <p:spTgt spid="1505"/>
                                        </p:tgtEl>
                                        <p:attrNameLst>
                                          <p:attrName>style.visibility</p:attrName>
                                        </p:attrNameLst>
                                      </p:cBhvr>
                                      <p:to>
                                        <p:strVal val="visible"/>
                                      </p:to>
                                    </p:set>
                                    <p:animEffect transition="in" filter="fade">
                                      <p:cBhvr>
                                        <p:cTn id="63" dur="500"/>
                                        <p:tgtEl>
                                          <p:spTgt spid="1505"/>
                                        </p:tgtEl>
                                      </p:cBhvr>
                                    </p:animEffect>
                                  </p:childTnLst>
                                </p:cTn>
                              </p:par>
                              <p:par>
                                <p:cTn id="64" presetID="10" presetClass="entr" presetSubtype="0" fill="hold" nodeType="withEffect">
                                  <p:stCondLst>
                                    <p:cond delay="0"/>
                                  </p:stCondLst>
                                  <p:childTnLst>
                                    <p:set>
                                      <p:cBhvr>
                                        <p:cTn id="65" dur="1" fill="hold">
                                          <p:stCondLst>
                                            <p:cond delay="0"/>
                                          </p:stCondLst>
                                        </p:cTn>
                                        <p:tgtEl>
                                          <p:spTgt spid="1506"/>
                                        </p:tgtEl>
                                        <p:attrNameLst>
                                          <p:attrName>style.visibility</p:attrName>
                                        </p:attrNameLst>
                                      </p:cBhvr>
                                      <p:to>
                                        <p:strVal val="visible"/>
                                      </p:to>
                                    </p:set>
                                    <p:animEffect transition="in" filter="fade">
                                      <p:cBhvr>
                                        <p:cTn id="66" dur="500"/>
                                        <p:tgtEl>
                                          <p:spTgt spid="150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1499"/>
                                        </p:tgtEl>
                                        <p:attrNameLst>
                                          <p:attrName>ppt_y</p:attrName>
                                        </p:attrNameLst>
                                      </p:cBhvr>
                                      <p:tavLst>
                                        <p:tav tm="0">
                                          <p:val>
                                            <p:strVal val="#ppt_y"/>
                                          </p:val>
                                        </p:tav>
                                        <p:tav tm="100000">
                                          <p:val>
                                            <p:strVal val="#ppt_y+1"/>
                                          </p:val>
                                        </p:tav>
                                      </p:tavLst>
                                    </p:anim>
                                    <p:set>
                                      <p:cBhvr>
                                        <p:cTn id="71" dur="1" fill="hold">
                                          <p:stCondLst>
                                            <p:cond delay="500"/>
                                          </p:stCondLst>
                                        </p:cTn>
                                        <p:tgtEl>
                                          <p:spTgt spid="1499"/>
                                        </p:tgtEl>
                                        <p:attrNameLst>
                                          <p:attrName>style.visibility</p:attrName>
                                        </p:attrNameLst>
                                      </p:cBhvr>
                                      <p:to>
                                        <p:strVal val="hidden"/>
                                      </p:to>
                                    </p:set>
                                  </p:childTnLst>
                                </p:cTn>
                              </p:par>
                              <p:par>
                                <p:cTn id="72" presetID="2" presetClass="entr" presetSubtype="4" fill="hold" nodeType="withEffect">
                                  <p:stCondLst>
                                    <p:cond delay="0"/>
                                  </p:stCondLst>
                                  <p:childTnLst>
                                    <p:set>
                                      <p:cBhvr>
                                        <p:cTn id="73" dur="1" fill="hold">
                                          <p:stCondLst>
                                            <p:cond delay="0"/>
                                          </p:stCondLst>
                                        </p:cTn>
                                        <p:tgtEl>
                                          <p:spTgt spid="1503"/>
                                        </p:tgtEl>
                                        <p:attrNameLst>
                                          <p:attrName>style.visibility</p:attrName>
                                        </p:attrNameLst>
                                      </p:cBhvr>
                                      <p:to>
                                        <p:strVal val="visible"/>
                                      </p:to>
                                    </p:set>
                                    <p:anim calcmode="lin" valueType="num">
                                      <p:cBhvr additive="base">
                                        <p:cTn id="74" dur="500"/>
                                        <p:tgtEl>
                                          <p:spTgt spid="150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1501"/>
                                        </p:tgtEl>
                                        <p:attrNameLst>
                                          <p:attrName>ppt_y</p:attrName>
                                        </p:attrNameLst>
                                      </p:cBhvr>
                                      <p:tavLst>
                                        <p:tav tm="0">
                                          <p:val>
                                            <p:strVal val="#ppt_y"/>
                                          </p:val>
                                        </p:tav>
                                        <p:tav tm="100000">
                                          <p:val>
                                            <p:strVal val="#ppt_y+1"/>
                                          </p:val>
                                        </p:tav>
                                      </p:tavLst>
                                    </p:anim>
                                    <p:set>
                                      <p:cBhvr>
                                        <p:cTn id="79" dur="1" fill="hold">
                                          <p:stCondLst>
                                            <p:cond delay="500"/>
                                          </p:stCondLst>
                                        </p:cTn>
                                        <p:tgtEl>
                                          <p:spTgt spid="1501"/>
                                        </p:tgtEl>
                                        <p:attrNameLst>
                                          <p:attrName>style.visibility</p:attrName>
                                        </p:attrNameLst>
                                      </p:cBhvr>
                                      <p:to>
                                        <p:strVal val="hidden"/>
                                      </p:to>
                                    </p:set>
                                  </p:childTnLst>
                                </p:cTn>
                              </p:par>
                              <p:par>
                                <p:cTn id="80" presetID="2" presetClass="entr" presetSubtype="4" fill="hold" nodeType="withEffect">
                                  <p:stCondLst>
                                    <p:cond delay="0"/>
                                  </p:stCondLst>
                                  <p:childTnLst>
                                    <p:set>
                                      <p:cBhvr>
                                        <p:cTn id="81" dur="1" fill="hold">
                                          <p:stCondLst>
                                            <p:cond delay="0"/>
                                          </p:stCondLst>
                                        </p:cTn>
                                        <p:tgtEl>
                                          <p:spTgt spid="1504"/>
                                        </p:tgtEl>
                                        <p:attrNameLst>
                                          <p:attrName>style.visibility</p:attrName>
                                        </p:attrNameLst>
                                      </p:cBhvr>
                                      <p:to>
                                        <p:strVal val="visible"/>
                                      </p:to>
                                    </p:set>
                                    <p:anim calcmode="lin" valueType="num">
                                      <p:cBhvr additive="base">
                                        <p:cTn id="82" dur="500"/>
                                        <p:tgtEl>
                                          <p:spTgt spid="150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nodeType="clickEffect">
                                  <p:stCondLst>
                                    <p:cond delay="0"/>
                                  </p:stCondLst>
                                  <p:childTnLst>
                                    <p:anim calcmode="lin" valueType="num">
                                      <p:cBhvr additive="base">
                                        <p:cTn id="86" dur="500"/>
                                        <p:tgtEl>
                                          <p:spTgt spid="1497"/>
                                        </p:tgtEl>
                                        <p:attrNameLst>
                                          <p:attrName>ppt_y</p:attrName>
                                        </p:attrNameLst>
                                      </p:cBhvr>
                                      <p:tavLst>
                                        <p:tav tm="0">
                                          <p:val>
                                            <p:strVal val="#ppt_y"/>
                                          </p:val>
                                        </p:tav>
                                        <p:tav tm="100000">
                                          <p:val>
                                            <p:strVal val="#ppt_y+1"/>
                                          </p:val>
                                        </p:tav>
                                      </p:tavLst>
                                    </p:anim>
                                    <p:set>
                                      <p:cBhvr>
                                        <p:cTn id="87" dur="1" fill="hold">
                                          <p:stCondLst>
                                            <p:cond delay="500"/>
                                          </p:stCondLst>
                                        </p:cTn>
                                        <p:tgtEl>
                                          <p:spTgt spid="1497"/>
                                        </p:tgtEl>
                                        <p:attrNameLst>
                                          <p:attrName>style.visibility</p:attrName>
                                        </p:attrNameLst>
                                      </p:cBhvr>
                                      <p:to>
                                        <p:strVal val="hidden"/>
                                      </p:to>
                                    </p:set>
                                  </p:childTnLst>
                                </p:cTn>
                              </p:par>
                              <p:par>
                                <p:cTn id="88" presetID="2" presetClass="entr" presetSubtype="4" fill="hold" nodeType="withEffect">
                                  <p:stCondLst>
                                    <p:cond delay="0"/>
                                  </p:stCondLst>
                                  <p:childTnLst>
                                    <p:set>
                                      <p:cBhvr>
                                        <p:cTn id="89" dur="1" fill="hold">
                                          <p:stCondLst>
                                            <p:cond delay="0"/>
                                          </p:stCondLst>
                                        </p:cTn>
                                        <p:tgtEl>
                                          <p:spTgt spid="1508"/>
                                        </p:tgtEl>
                                        <p:attrNameLst>
                                          <p:attrName>style.visibility</p:attrName>
                                        </p:attrNameLst>
                                      </p:cBhvr>
                                      <p:to>
                                        <p:strVal val="visible"/>
                                      </p:to>
                                    </p:set>
                                    <p:anim calcmode="lin" valueType="num">
                                      <p:cBhvr additive="base">
                                        <p:cTn id="90" dur="500"/>
                                        <p:tgtEl>
                                          <p:spTgt spid="150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509"/>
                                        </p:tgtEl>
                                        <p:attrNameLst>
                                          <p:attrName>style.visibility</p:attrName>
                                        </p:attrNameLst>
                                      </p:cBhvr>
                                      <p:to>
                                        <p:strVal val="visible"/>
                                      </p:to>
                                    </p:set>
                                    <p:animEffect transition="in" filter="fade">
                                      <p:cBhvr>
                                        <p:cTn id="95" dur="500"/>
                                        <p:tgtEl>
                                          <p:spTgt spid="1509"/>
                                        </p:tgtEl>
                                      </p:cBhvr>
                                    </p:animEffect>
                                  </p:childTnLst>
                                </p:cTn>
                              </p:par>
                              <p:par>
                                <p:cTn id="96" presetID="10" presetClass="entr" presetSubtype="0" fill="hold" nodeType="withEffect">
                                  <p:stCondLst>
                                    <p:cond delay="0"/>
                                  </p:stCondLst>
                                  <p:childTnLst>
                                    <p:set>
                                      <p:cBhvr>
                                        <p:cTn id="97" dur="1" fill="hold">
                                          <p:stCondLst>
                                            <p:cond delay="0"/>
                                          </p:stCondLst>
                                        </p:cTn>
                                        <p:tgtEl>
                                          <p:spTgt spid="1510"/>
                                        </p:tgtEl>
                                        <p:attrNameLst>
                                          <p:attrName>style.visibility</p:attrName>
                                        </p:attrNameLst>
                                      </p:cBhvr>
                                      <p:to>
                                        <p:strVal val="visible"/>
                                      </p:to>
                                    </p:set>
                                    <p:animEffect transition="in" filter="fade">
                                      <p:cBhvr>
                                        <p:cTn id="98" dur="500"/>
                                        <p:tgtEl>
                                          <p:spTgt spid="1510"/>
                                        </p:tgtEl>
                                      </p:cBhvr>
                                    </p:animEffect>
                                  </p:childTnLst>
                                </p:cTn>
                              </p:par>
                              <p:par>
                                <p:cTn id="99" presetID="10" presetClass="entr" presetSubtype="0" fill="hold" nodeType="withEffect">
                                  <p:stCondLst>
                                    <p:cond delay="0"/>
                                  </p:stCondLst>
                                  <p:childTnLst>
                                    <p:set>
                                      <p:cBhvr>
                                        <p:cTn id="100" dur="1" fill="hold">
                                          <p:stCondLst>
                                            <p:cond delay="0"/>
                                          </p:stCondLst>
                                        </p:cTn>
                                        <p:tgtEl>
                                          <p:spTgt spid="1511"/>
                                        </p:tgtEl>
                                        <p:attrNameLst>
                                          <p:attrName>style.visibility</p:attrName>
                                        </p:attrNameLst>
                                      </p:cBhvr>
                                      <p:to>
                                        <p:strVal val="visible"/>
                                      </p:to>
                                    </p:set>
                                    <p:animEffect transition="in" filter="fade">
                                      <p:cBhvr>
                                        <p:cTn id="101" dur="500"/>
                                        <p:tgtEl>
                                          <p:spTgt spid="1511"/>
                                        </p:tgtEl>
                                      </p:cBhvr>
                                    </p:animEffect>
                                  </p:childTnLst>
                                </p:cTn>
                              </p:par>
                              <p:par>
                                <p:cTn id="102" presetID="10" presetClass="entr" presetSubtype="0" fill="hold" nodeType="withEffect">
                                  <p:stCondLst>
                                    <p:cond delay="0"/>
                                  </p:stCondLst>
                                  <p:childTnLst>
                                    <p:set>
                                      <p:cBhvr>
                                        <p:cTn id="103" dur="1" fill="hold">
                                          <p:stCondLst>
                                            <p:cond delay="0"/>
                                          </p:stCondLst>
                                        </p:cTn>
                                        <p:tgtEl>
                                          <p:spTgt spid="1512"/>
                                        </p:tgtEl>
                                        <p:attrNameLst>
                                          <p:attrName>style.visibility</p:attrName>
                                        </p:attrNameLst>
                                      </p:cBhvr>
                                      <p:to>
                                        <p:strVal val="visible"/>
                                      </p:to>
                                    </p:set>
                                    <p:animEffect transition="in" filter="fade">
                                      <p:cBhvr>
                                        <p:cTn id="104" dur="500"/>
                                        <p:tgtEl>
                                          <p:spTgt spid="1512"/>
                                        </p:tgtEl>
                                      </p:cBhvr>
                                    </p:animEffect>
                                  </p:childTnLst>
                                </p:cTn>
                              </p:par>
                              <p:par>
                                <p:cTn id="105" presetID="10" presetClass="entr" presetSubtype="0" fill="hold" nodeType="withEffect">
                                  <p:stCondLst>
                                    <p:cond delay="0"/>
                                  </p:stCondLst>
                                  <p:childTnLst>
                                    <p:set>
                                      <p:cBhvr>
                                        <p:cTn id="106" dur="1" fill="hold">
                                          <p:stCondLst>
                                            <p:cond delay="0"/>
                                          </p:stCondLst>
                                        </p:cTn>
                                        <p:tgtEl>
                                          <p:spTgt spid="1513"/>
                                        </p:tgtEl>
                                        <p:attrNameLst>
                                          <p:attrName>style.visibility</p:attrName>
                                        </p:attrNameLst>
                                      </p:cBhvr>
                                      <p:to>
                                        <p:strVal val="visible"/>
                                      </p:to>
                                    </p:set>
                                    <p:animEffect transition="in" filter="fade">
                                      <p:cBhvr>
                                        <p:cTn id="107" dur="500"/>
                                        <p:tgtEl>
                                          <p:spTgt spid="1513"/>
                                        </p:tgtEl>
                                      </p:cBhvr>
                                    </p:animEffect>
                                  </p:childTnLst>
                                </p:cTn>
                              </p:par>
                              <p:par>
                                <p:cTn id="108" presetID="10" presetClass="entr" presetSubtype="0" fill="hold" nodeType="withEffect">
                                  <p:stCondLst>
                                    <p:cond delay="0"/>
                                  </p:stCondLst>
                                  <p:childTnLst>
                                    <p:set>
                                      <p:cBhvr>
                                        <p:cTn id="109" dur="1" fill="hold">
                                          <p:stCondLst>
                                            <p:cond delay="0"/>
                                          </p:stCondLst>
                                        </p:cTn>
                                        <p:tgtEl>
                                          <p:spTgt spid="1514"/>
                                        </p:tgtEl>
                                        <p:attrNameLst>
                                          <p:attrName>style.visibility</p:attrName>
                                        </p:attrNameLst>
                                      </p:cBhvr>
                                      <p:to>
                                        <p:strVal val="visible"/>
                                      </p:to>
                                    </p:set>
                                    <p:animEffect transition="in" filter="fade">
                                      <p:cBhvr>
                                        <p:cTn id="110" dur="500"/>
                                        <p:tgtEl>
                                          <p:spTgt spid="1514"/>
                                        </p:tgtEl>
                                      </p:cBhvr>
                                    </p:animEffect>
                                  </p:childTnLst>
                                </p:cTn>
                              </p:par>
                              <p:par>
                                <p:cTn id="111" presetID="10" presetClass="entr" presetSubtype="0" fill="hold" nodeType="withEffect">
                                  <p:stCondLst>
                                    <p:cond delay="0"/>
                                  </p:stCondLst>
                                  <p:childTnLst>
                                    <p:set>
                                      <p:cBhvr>
                                        <p:cTn id="112" dur="1" fill="hold">
                                          <p:stCondLst>
                                            <p:cond delay="0"/>
                                          </p:stCondLst>
                                        </p:cTn>
                                        <p:tgtEl>
                                          <p:spTgt spid="1515"/>
                                        </p:tgtEl>
                                        <p:attrNameLst>
                                          <p:attrName>style.visibility</p:attrName>
                                        </p:attrNameLst>
                                      </p:cBhvr>
                                      <p:to>
                                        <p:strVal val="visible"/>
                                      </p:to>
                                    </p:set>
                                    <p:animEffect transition="in" filter="fade">
                                      <p:cBhvr>
                                        <p:cTn id="113" dur="500"/>
                                        <p:tgtEl>
                                          <p:spTgt spid="1515"/>
                                        </p:tgtEl>
                                      </p:cBhvr>
                                    </p:animEffect>
                                  </p:childTnLst>
                                </p:cTn>
                              </p:par>
                              <p:par>
                                <p:cTn id="114" presetID="10" presetClass="entr" presetSubtype="0" fill="hold" nodeType="withEffect">
                                  <p:stCondLst>
                                    <p:cond delay="0"/>
                                  </p:stCondLst>
                                  <p:childTnLst>
                                    <p:set>
                                      <p:cBhvr>
                                        <p:cTn id="115" dur="1" fill="hold">
                                          <p:stCondLst>
                                            <p:cond delay="0"/>
                                          </p:stCondLst>
                                        </p:cTn>
                                        <p:tgtEl>
                                          <p:spTgt spid="1516"/>
                                        </p:tgtEl>
                                        <p:attrNameLst>
                                          <p:attrName>style.visibility</p:attrName>
                                        </p:attrNameLst>
                                      </p:cBhvr>
                                      <p:to>
                                        <p:strVal val="visible"/>
                                      </p:to>
                                    </p:set>
                                    <p:animEffect transition="in" filter="fade">
                                      <p:cBhvr>
                                        <p:cTn id="116" dur="500"/>
                                        <p:tgtEl>
                                          <p:spTgt spid="1516"/>
                                        </p:tgtEl>
                                      </p:cBhvr>
                                    </p:animEffect>
                                  </p:childTnLst>
                                </p:cTn>
                              </p:par>
                              <p:par>
                                <p:cTn id="117" presetID="10" presetClass="entr" presetSubtype="0" fill="hold" nodeType="withEffect">
                                  <p:stCondLst>
                                    <p:cond delay="0"/>
                                  </p:stCondLst>
                                  <p:childTnLst>
                                    <p:set>
                                      <p:cBhvr>
                                        <p:cTn id="118" dur="1" fill="hold">
                                          <p:stCondLst>
                                            <p:cond delay="0"/>
                                          </p:stCondLst>
                                        </p:cTn>
                                        <p:tgtEl>
                                          <p:spTgt spid="1517"/>
                                        </p:tgtEl>
                                        <p:attrNameLst>
                                          <p:attrName>style.visibility</p:attrName>
                                        </p:attrNameLst>
                                      </p:cBhvr>
                                      <p:to>
                                        <p:strVal val="visible"/>
                                      </p:to>
                                    </p:set>
                                    <p:animEffect transition="in" filter="fade">
                                      <p:cBhvr>
                                        <p:cTn id="119" dur="500"/>
                                        <p:tgtEl>
                                          <p:spTgt spid="1517"/>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1518"/>
                                        </p:tgtEl>
                                        <p:attrNameLst>
                                          <p:attrName>style.visibility</p:attrName>
                                        </p:attrNameLst>
                                      </p:cBhvr>
                                      <p:to>
                                        <p:strVal val="visible"/>
                                      </p:to>
                                    </p:set>
                                    <p:anim calcmode="lin" valueType="num">
                                      <p:cBhvr additive="base">
                                        <p:cTn id="124" dur="500"/>
                                        <p:tgtEl>
                                          <p:spTgt spid="1518"/>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519"/>
                                        </p:tgtEl>
                                        <p:attrNameLst>
                                          <p:attrName>style.visibility</p:attrName>
                                        </p:attrNameLst>
                                      </p:cBhvr>
                                      <p:to>
                                        <p:strVal val="visible"/>
                                      </p:to>
                                    </p:set>
                                    <p:anim calcmode="lin" valueType="num">
                                      <p:cBhvr additive="base">
                                        <p:cTn id="129" dur="500"/>
                                        <p:tgtEl>
                                          <p:spTgt spid="15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Shape 1525"/>
          <p:cNvSpPr txBox="1"/>
          <p:nvPr/>
        </p:nvSpPr>
        <p:spPr>
          <a:xfrm>
            <a:off x="239712" y="1751012"/>
            <a:ext cx="8642400" cy="457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D2D8A"/>
              </a:buClr>
              <a:buSzPct val="25000"/>
              <a:buFont typeface="Arial"/>
              <a:buNone/>
            </a:pPr>
            <a:r>
              <a:rPr lang="fr-FR" sz="2400" b="1" i="0" u="none">
                <a:solidFill>
                  <a:srgbClr val="2D2D8A"/>
                </a:solidFill>
                <a:latin typeface="Arial"/>
                <a:ea typeface="Arial"/>
                <a:cs typeface="Arial"/>
                <a:sym typeface="Arial"/>
              </a:rPr>
              <a:t>Confier le travail à un bureau spécialisé</a:t>
            </a:r>
          </a:p>
        </p:txBody>
      </p:sp>
      <p:sp>
        <p:nvSpPr>
          <p:cNvPr id="1526" name="Shape 1526"/>
          <p:cNvSpPr txBox="1"/>
          <p:nvPr/>
        </p:nvSpPr>
        <p:spPr>
          <a:xfrm>
            <a:off x="273050" y="2668587"/>
            <a:ext cx="8642400" cy="462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D2D8A"/>
              </a:buClr>
              <a:buSzPct val="25000"/>
              <a:buFont typeface="Arial"/>
              <a:buNone/>
            </a:pPr>
            <a:r>
              <a:rPr lang="fr-FR" sz="2400" b="1" i="0" u="none">
                <a:solidFill>
                  <a:srgbClr val="2D2D8A"/>
                </a:solidFill>
                <a:latin typeface="Arial"/>
                <a:ea typeface="Arial"/>
                <a:cs typeface="Arial"/>
                <a:sym typeface="Arial"/>
              </a:rPr>
              <a:t>Réaliser le dossier à l’aide d’un logiciel spécifique</a:t>
            </a:r>
          </a:p>
        </p:txBody>
      </p:sp>
      <p:sp>
        <p:nvSpPr>
          <p:cNvPr id="1527" name="Shape 1527"/>
          <p:cNvSpPr txBox="1"/>
          <p:nvPr/>
        </p:nvSpPr>
        <p:spPr>
          <a:xfrm>
            <a:off x="254000" y="3540125"/>
            <a:ext cx="8642400" cy="457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D2D8A"/>
              </a:buClr>
              <a:buSzPct val="25000"/>
              <a:buFont typeface="Arial"/>
              <a:buNone/>
            </a:pPr>
            <a:r>
              <a:rPr lang="fr-FR" sz="2400" b="1" i="0" u="none">
                <a:solidFill>
                  <a:srgbClr val="2D2D8A"/>
                </a:solidFill>
                <a:latin typeface="Arial"/>
                <a:ea typeface="Arial"/>
                <a:cs typeface="Arial"/>
                <a:sym typeface="Arial"/>
              </a:rPr>
              <a:t>Réaliser le dossier à l’aide d’excel</a:t>
            </a:r>
          </a:p>
        </p:txBody>
      </p:sp>
      <p:sp>
        <p:nvSpPr>
          <p:cNvPr id="1528" name="Shape 1528"/>
          <p:cNvSpPr txBox="1"/>
          <p:nvPr/>
        </p:nvSpPr>
        <p:spPr>
          <a:xfrm>
            <a:off x="300037" y="2203450"/>
            <a:ext cx="86424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1600" b="0" i="1" u="none">
                <a:solidFill>
                  <a:srgbClr val="FF0000"/>
                </a:solidFill>
                <a:latin typeface="Arial"/>
                <a:ea typeface="Arial"/>
                <a:cs typeface="Arial"/>
                <a:sym typeface="Arial"/>
              </a:rPr>
              <a:t>Fortement conseillé pour démarrer</a:t>
            </a:r>
          </a:p>
        </p:txBody>
      </p:sp>
      <p:sp>
        <p:nvSpPr>
          <p:cNvPr id="1529" name="Shape 1529"/>
          <p:cNvSpPr txBox="1"/>
          <p:nvPr/>
        </p:nvSpPr>
        <p:spPr>
          <a:xfrm>
            <a:off x="257175" y="3127375"/>
            <a:ext cx="86424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1600" b="0" i="1" u="none">
                <a:solidFill>
                  <a:srgbClr val="FF0000"/>
                </a:solidFill>
                <a:latin typeface="Arial"/>
                <a:ea typeface="Arial"/>
                <a:cs typeface="Arial"/>
                <a:sym typeface="Arial"/>
              </a:rPr>
              <a:t>Conseillé</a:t>
            </a:r>
          </a:p>
        </p:txBody>
      </p:sp>
      <p:sp>
        <p:nvSpPr>
          <p:cNvPr id="1530" name="Shape 1530"/>
          <p:cNvSpPr txBox="1"/>
          <p:nvPr/>
        </p:nvSpPr>
        <p:spPr>
          <a:xfrm>
            <a:off x="257175" y="3962400"/>
            <a:ext cx="8642400" cy="3396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Arial"/>
              <a:buNone/>
            </a:pPr>
            <a:r>
              <a:rPr lang="fr-FR" sz="1600" b="0" i="1" u="none">
                <a:solidFill>
                  <a:srgbClr val="FF0000"/>
                </a:solidFill>
                <a:latin typeface="Arial"/>
                <a:ea typeface="Arial"/>
                <a:cs typeface="Arial"/>
                <a:sym typeface="Arial"/>
              </a:rPr>
              <a:t>Pourquoi pas … </a:t>
            </a:r>
          </a:p>
        </p:txBody>
      </p:sp>
      <p:grpSp>
        <p:nvGrpSpPr>
          <p:cNvPr id="1531" name="Shape 1531"/>
          <p:cNvGrpSpPr/>
          <p:nvPr/>
        </p:nvGrpSpPr>
        <p:grpSpPr>
          <a:xfrm>
            <a:off x="1487487" y="560387"/>
            <a:ext cx="6181799" cy="1079399"/>
            <a:chOff x="1487487" y="560387"/>
            <a:chExt cx="6181799" cy="1079399"/>
          </a:xfrm>
        </p:grpSpPr>
        <p:pic>
          <p:nvPicPr>
            <p:cNvPr id="1532" name="Shape 1532"/>
            <p:cNvPicPr preferRelativeResize="0"/>
            <p:nvPr/>
          </p:nvPicPr>
          <p:blipFill rotWithShape="1">
            <a:blip r:embed="rId3">
              <a:alphaModFix/>
            </a:blip>
            <a:srcRect/>
            <a:stretch/>
          </p:blipFill>
          <p:spPr>
            <a:xfrm>
              <a:off x="1487487" y="560386"/>
              <a:ext cx="6181799" cy="1079400"/>
            </a:xfrm>
            <a:prstGeom prst="rect">
              <a:avLst/>
            </a:prstGeom>
            <a:noFill/>
            <a:ln>
              <a:noFill/>
            </a:ln>
          </p:spPr>
        </p:pic>
        <p:sp>
          <p:nvSpPr>
            <p:cNvPr id="1533" name="Shape 1533"/>
            <p:cNvSpPr txBox="1"/>
            <p:nvPr/>
          </p:nvSpPr>
          <p:spPr>
            <a:xfrm>
              <a:off x="1727200" y="682625"/>
              <a:ext cx="5880000" cy="689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3600" b="0" i="0" u="none">
                  <a:solidFill>
                    <a:srgbClr val="002060"/>
                  </a:solidFill>
                  <a:latin typeface="Calibri"/>
                  <a:ea typeface="Calibri"/>
                  <a:cs typeface="Calibri"/>
                  <a:sym typeface="Calibri"/>
                </a:rPr>
                <a:t>Quelques conseils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5"/>
                                        </p:tgtEl>
                                        <p:attrNameLst>
                                          <p:attrName>style.visibility</p:attrName>
                                        </p:attrNameLst>
                                      </p:cBhvr>
                                      <p:to>
                                        <p:strVal val="visible"/>
                                      </p:to>
                                    </p:set>
                                    <p:anim calcmode="lin" valueType="num">
                                      <p:cBhvr additive="base">
                                        <p:cTn id="7" dur="500"/>
                                        <p:tgtEl>
                                          <p:spTgt spid="152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528"/>
                                        </p:tgtEl>
                                        <p:attrNameLst>
                                          <p:attrName>style.visibility</p:attrName>
                                        </p:attrNameLst>
                                      </p:cBhvr>
                                      <p:to>
                                        <p:strVal val="visible"/>
                                      </p:to>
                                    </p:set>
                                    <p:anim calcmode="lin" valueType="num">
                                      <p:cBhvr additive="base">
                                        <p:cTn id="10" dur="500"/>
                                        <p:tgtEl>
                                          <p:spTgt spid="1528"/>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26"/>
                                        </p:tgtEl>
                                        <p:attrNameLst>
                                          <p:attrName>style.visibility</p:attrName>
                                        </p:attrNameLst>
                                      </p:cBhvr>
                                      <p:to>
                                        <p:strVal val="visible"/>
                                      </p:to>
                                    </p:set>
                                    <p:anim calcmode="lin" valueType="num">
                                      <p:cBhvr additive="base">
                                        <p:cTn id="15" dur="500"/>
                                        <p:tgtEl>
                                          <p:spTgt spid="152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29"/>
                                        </p:tgtEl>
                                        <p:attrNameLst>
                                          <p:attrName>style.visibility</p:attrName>
                                        </p:attrNameLst>
                                      </p:cBhvr>
                                      <p:to>
                                        <p:strVal val="visible"/>
                                      </p:to>
                                    </p:set>
                                    <p:anim calcmode="lin" valueType="num">
                                      <p:cBhvr additive="base">
                                        <p:cTn id="18" dur="500"/>
                                        <p:tgtEl>
                                          <p:spTgt spid="152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27"/>
                                        </p:tgtEl>
                                        <p:attrNameLst>
                                          <p:attrName>style.visibility</p:attrName>
                                        </p:attrNameLst>
                                      </p:cBhvr>
                                      <p:to>
                                        <p:strVal val="visible"/>
                                      </p:to>
                                    </p:set>
                                    <p:anim calcmode="lin" valueType="num">
                                      <p:cBhvr additive="base">
                                        <p:cTn id="23" dur="500"/>
                                        <p:tgtEl>
                                          <p:spTgt spid="1527"/>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30"/>
                                        </p:tgtEl>
                                        <p:attrNameLst>
                                          <p:attrName>style.visibility</p:attrName>
                                        </p:attrNameLst>
                                      </p:cBhvr>
                                      <p:to>
                                        <p:strVal val="visible"/>
                                      </p:to>
                                    </p:set>
                                    <p:anim calcmode="lin" valueType="num">
                                      <p:cBhvr additive="base">
                                        <p:cTn id="26" dur="500"/>
                                        <p:tgtEl>
                                          <p:spTgt spid="1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grpSp>
        <p:nvGrpSpPr>
          <p:cNvPr id="1538" name="Shape 1538"/>
          <p:cNvGrpSpPr/>
          <p:nvPr/>
        </p:nvGrpSpPr>
        <p:grpSpPr>
          <a:xfrm>
            <a:off x="268287" y="195261"/>
            <a:ext cx="8351700" cy="858900"/>
            <a:chOff x="268287" y="195261"/>
            <a:chExt cx="8351700" cy="858900"/>
          </a:xfrm>
        </p:grpSpPr>
        <p:pic>
          <p:nvPicPr>
            <p:cNvPr id="1539" name="Shape 1539"/>
            <p:cNvPicPr preferRelativeResize="0"/>
            <p:nvPr/>
          </p:nvPicPr>
          <p:blipFill rotWithShape="1">
            <a:blip r:embed="rId3">
              <a:alphaModFix/>
            </a:blip>
            <a:srcRect/>
            <a:stretch/>
          </p:blipFill>
          <p:spPr>
            <a:xfrm>
              <a:off x="268287" y="195262"/>
              <a:ext cx="8351700" cy="858900"/>
            </a:xfrm>
            <a:prstGeom prst="rect">
              <a:avLst/>
            </a:prstGeom>
            <a:noFill/>
            <a:ln>
              <a:noFill/>
            </a:ln>
          </p:spPr>
        </p:pic>
        <p:sp>
          <p:nvSpPr>
            <p:cNvPr id="1540" name="Shape 1540"/>
            <p:cNvSpPr txBox="1"/>
            <p:nvPr/>
          </p:nvSpPr>
          <p:spPr>
            <a:xfrm>
              <a:off x="446087" y="265112"/>
              <a:ext cx="8082000" cy="5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2800" b="0" i="0" u="none">
                  <a:solidFill>
                    <a:srgbClr val="002060"/>
                  </a:solidFill>
                  <a:latin typeface="Calibri"/>
                  <a:ea typeface="Calibri"/>
                  <a:cs typeface="Calibri"/>
                  <a:sym typeface="Calibri"/>
                </a:rPr>
                <a:t>Quelques conseils …</a:t>
              </a:r>
            </a:p>
          </p:txBody>
        </p:sp>
      </p:grpSp>
      <p:pic>
        <p:nvPicPr>
          <p:cNvPr id="1541" name="Shape 1541" descr="bien etre.jpg"/>
          <p:cNvPicPr preferRelativeResize="0"/>
          <p:nvPr/>
        </p:nvPicPr>
        <p:blipFill rotWithShape="1">
          <a:blip r:embed="rId4">
            <a:alphaModFix/>
          </a:blip>
          <a:srcRect/>
          <a:stretch/>
        </p:blipFill>
        <p:spPr>
          <a:xfrm>
            <a:off x="5287962" y="1998662"/>
            <a:ext cx="1382699" cy="1487399"/>
          </a:xfrm>
          <a:prstGeom prst="rect">
            <a:avLst/>
          </a:prstGeom>
          <a:noFill/>
          <a:ln>
            <a:noFill/>
          </a:ln>
        </p:spPr>
      </p:pic>
      <p:sp>
        <p:nvSpPr>
          <p:cNvPr id="1542" name="Shape 1542"/>
          <p:cNvSpPr txBox="1"/>
          <p:nvPr/>
        </p:nvSpPr>
        <p:spPr>
          <a:xfrm>
            <a:off x="4522787" y="3646487"/>
            <a:ext cx="2912999" cy="708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Gestion des ressources humaines</a:t>
            </a:r>
          </a:p>
        </p:txBody>
      </p:sp>
      <p:pic>
        <p:nvPicPr>
          <p:cNvPr id="1543" name="Shape 1543" descr="RI.jpg"/>
          <p:cNvPicPr preferRelativeResize="0"/>
          <p:nvPr/>
        </p:nvPicPr>
        <p:blipFill rotWithShape="1">
          <a:blip r:embed="rId5">
            <a:alphaModFix/>
          </a:blip>
          <a:srcRect/>
          <a:stretch/>
        </p:blipFill>
        <p:spPr>
          <a:xfrm>
            <a:off x="1722437" y="2111375"/>
            <a:ext cx="2981399" cy="1533600"/>
          </a:xfrm>
          <a:prstGeom prst="rect">
            <a:avLst/>
          </a:prstGeom>
          <a:noFill/>
          <a:ln>
            <a:noFill/>
          </a:ln>
        </p:spPr>
      </p:pic>
      <p:pic>
        <p:nvPicPr>
          <p:cNvPr id="1544" name="Shape 1544" descr="RH3.jpg"/>
          <p:cNvPicPr preferRelativeResize="0"/>
          <p:nvPr/>
        </p:nvPicPr>
        <p:blipFill rotWithShape="1">
          <a:blip r:embed="rId6">
            <a:alphaModFix/>
          </a:blip>
          <a:srcRect/>
          <a:stretch/>
        </p:blipFill>
        <p:spPr>
          <a:xfrm>
            <a:off x="5241925" y="4470400"/>
            <a:ext cx="1474800" cy="1824000"/>
          </a:xfrm>
          <a:prstGeom prst="rect">
            <a:avLst/>
          </a:prstGeom>
          <a:noFill/>
          <a:ln>
            <a:noFill/>
          </a:ln>
        </p:spPr>
      </p:pic>
      <p:grpSp>
        <p:nvGrpSpPr>
          <p:cNvPr id="1545" name="Shape 1545"/>
          <p:cNvGrpSpPr/>
          <p:nvPr/>
        </p:nvGrpSpPr>
        <p:grpSpPr>
          <a:xfrm>
            <a:off x="5211762" y="974725"/>
            <a:ext cx="1536599" cy="927000"/>
            <a:chOff x="5211762" y="974725"/>
            <a:chExt cx="1536599" cy="927000"/>
          </a:xfrm>
        </p:grpSpPr>
        <p:pic>
          <p:nvPicPr>
            <p:cNvPr id="1546" name="Shape 1546"/>
            <p:cNvPicPr preferRelativeResize="0"/>
            <p:nvPr/>
          </p:nvPicPr>
          <p:blipFill rotWithShape="1">
            <a:blip r:embed="rId7">
              <a:alphaModFix/>
            </a:blip>
            <a:srcRect/>
            <a:stretch/>
          </p:blipFill>
          <p:spPr>
            <a:xfrm>
              <a:off x="5211762" y="974725"/>
              <a:ext cx="1536599" cy="927000"/>
            </a:xfrm>
            <a:prstGeom prst="rect">
              <a:avLst/>
            </a:prstGeom>
            <a:noFill/>
            <a:ln>
              <a:noFill/>
            </a:ln>
          </p:spPr>
        </p:pic>
        <p:sp>
          <p:nvSpPr>
            <p:cNvPr id="1547" name="Shape 1547"/>
            <p:cNvSpPr txBox="1"/>
            <p:nvPr/>
          </p:nvSpPr>
          <p:spPr>
            <a:xfrm>
              <a:off x="5626100" y="1003300"/>
              <a:ext cx="706500" cy="608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548" name="Shape 1548"/>
          <p:cNvGrpSpPr/>
          <p:nvPr/>
        </p:nvGrpSpPr>
        <p:grpSpPr>
          <a:xfrm>
            <a:off x="2444750" y="969962"/>
            <a:ext cx="1536600" cy="925499"/>
            <a:chOff x="2444750" y="969962"/>
            <a:chExt cx="1536600" cy="925499"/>
          </a:xfrm>
        </p:grpSpPr>
        <p:pic>
          <p:nvPicPr>
            <p:cNvPr id="1549" name="Shape 1549"/>
            <p:cNvPicPr preferRelativeResize="0"/>
            <p:nvPr/>
          </p:nvPicPr>
          <p:blipFill rotWithShape="1">
            <a:blip r:embed="rId8">
              <a:alphaModFix/>
            </a:blip>
            <a:srcRect/>
            <a:stretch/>
          </p:blipFill>
          <p:spPr>
            <a:xfrm>
              <a:off x="2444750" y="969962"/>
              <a:ext cx="1536600" cy="925500"/>
            </a:xfrm>
            <a:prstGeom prst="rect">
              <a:avLst/>
            </a:prstGeom>
            <a:noFill/>
            <a:ln>
              <a:noFill/>
            </a:ln>
          </p:spPr>
        </p:pic>
        <p:sp>
          <p:nvSpPr>
            <p:cNvPr id="1550" name="Shape 1550"/>
            <p:cNvSpPr txBox="1"/>
            <p:nvPr/>
          </p:nvSpPr>
          <p:spPr>
            <a:xfrm>
              <a:off x="2859087" y="1000125"/>
              <a:ext cx="706499" cy="608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551" name="Shape 1551"/>
          <p:cNvSpPr txBox="1"/>
          <p:nvPr/>
        </p:nvSpPr>
        <p:spPr>
          <a:xfrm>
            <a:off x="1671637" y="3868737"/>
            <a:ext cx="2808299" cy="17541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002060"/>
              </a:buClr>
              <a:buSzPct val="25000"/>
              <a:buFont typeface="Arial"/>
              <a:buNone/>
            </a:pPr>
            <a:r>
              <a:rPr lang="fr-FR" sz="1200" b="1" i="0" u="none">
                <a:solidFill>
                  <a:srgbClr val="002060"/>
                </a:solidFill>
                <a:latin typeface="Arial"/>
                <a:ea typeface="Arial"/>
                <a:cs typeface="Arial"/>
                <a:sym typeface="Arial"/>
              </a:rPr>
              <a:t>En l'absence de limites clairement posées quant au comportement social et moral, santé/sécurité, le risque est grand que certaines personnes se croient « autorisées » à n'importe quelles pratiques.</a:t>
            </a:r>
          </a:p>
          <a:p>
            <a:pPr marL="0" marR="0" lvl="0" indent="0" algn="just" rtl="0">
              <a:lnSpc>
                <a:spcPct val="100000"/>
              </a:lnSpc>
              <a:spcBef>
                <a:spcPts val="0"/>
              </a:spcBef>
              <a:spcAft>
                <a:spcPts val="0"/>
              </a:spcAft>
              <a:buClr>
                <a:schemeClr val="dk1"/>
              </a:buClr>
              <a:buFont typeface="Calibri"/>
              <a:buNone/>
            </a:pPr>
            <a:endParaRPr sz="1200" b="1" i="0" u="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FF3300"/>
              </a:buClr>
              <a:buSzPct val="25000"/>
              <a:buFont typeface="Arial"/>
              <a:buNone/>
            </a:pPr>
            <a:r>
              <a:rPr lang="fr-FR" sz="1200" b="1" i="0" u="none">
                <a:solidFill>
                  <a:srgbClr val="FF3300"/>
                </a:solidFill>
                <a:latin typeface="Arial"/>
                <a:ea typeface="Arial"/>
                <a:cs typeface="Arial"/>
                <a:sym typeface="Arial"/>
              </a:rPr>
              <a:t>Le silence peut être interprété comme un cautionnement.</a:t>
            </a:r>
          </a:p>
        </p:txBody>
      </p:sp>
      <p:sp>
        <p:nvSpPr>
          <p:cNvPr id="1552" name="Shape 1552"/>
          <p:cNvSpPr txBox="1"/>
          <p:nvPr/>
        </p:nvSpPr>
        <p:spPr>
          <a:xfrm>
            <a:off x="4633912" y="6224587"/>
            <a:ext cx="2873399" cy="399899"/>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E46C0A"/>
              </a:buClr>
              <a:buSzPct val="25000"/>
              <a:buFont typeface="Calibri"/>
              <a:buNone/>
            </a:pPr>
            <a:r>
              <a:rPr lang="fr-FR" sz="2000" b="0" i="0" u="none">
                <a:solidFill>
                  <a:srgbClr val="E46C0A"/>
                </a:solidFill>
                <a:latin typeface="Calibri"/>
                <a:ea typeface="Calibri"/>
                <a:cs typeface="Calibri"/>
                <a:sym typeface="Calibri"/>
              </a:rPr>
              <a:t>Consultant extérieur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1"/>
                                        </p:tgtEl>
                                        <p:attrNameLst>
                                          <p:attrName>style.visibility</p:attrName>
                                        </p:attrNameLst>
                                      </p:cBhvr>
                                      <p:to>
                                        <p:strVal val="visible"/>
                                      </p:to>
                                    </p:set>
                                    <p:animEffect transition="in" filter="fade">
                                      <p:cBhvr>
                                        <p:cTn id="12" dur="500"/>
                                        <p:tgtEl>
                                          <p:spTgt spid="15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1"/>
                                        </p:tgtEl>
                                        <p:attrNameLst>
                                          <p:attrName>style.visibility</p:attrName>
                                        </p:attrNameLst>
                                      </p:cBhvr>
                                      <p:to>
                                        <p:strVal val="visible"/>
                                      </p:to>
                                    </p:set>
                                    <p:animEffect transition="in" filter="fade">
                                      <p:cBhvr>
                                        <p:cTn id="17" dur="500"/>
                                        <p:tgtEl>
                                          <p:spTgt spid="15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2"/>
                                        </p:tgtEl>
                                        <p:attrNameLst>
                                          <p:attrName>style.visibility</p:attrName>
                                        </p:attrNameLst>
                                      </p:cBhvr>
                                      <p:to>
                                        <p:strVal val="visible"/>
                                      </p:to>
                                    </p:set>
                                    <p:animEffect transition="in" filter="fade">
                                      <p:cBhvr>
                                        <p:cTn id="22" dur="500"/>
                                        <p:tgtEl>
                                          <p:spTgt spid="1542"/>
                                        </p:tgtEl>
                                      </p:cBhvr>
                                    </p:animEffect>
                                  </p:childTnLst>
                                </p:cTn>
                              </p:par>
                              <p:par>
                                <p:cTn id="23" presetID="10" presetClass="entr" presetSubtype="0" fill="hold" nodeType="withEffect">
                                  <p:stCondLst>
                                    <p:cond delay="0"/>
                                  </p:stCondLst>
                                  <p:childTnLst>
                                    <p:set>
                                      <p:cBhvr>
                                        <p:cTn id="24" dur="1" fill="hold">
                                          <p:stCondLst>
                                            <p:cond delay="0"/>
                                          </p:stCondLst>
                                        </p:cTn>
                                        <p:tgtEl>
                                          <p:spTgt spid="1544"/>
                                        </p:tgtEl>
                                        <p:attrNameLst>
                                          <p:attrName>style.visibility</p:attrName>
                                        </p:attrNameLst>
                                      </p:cBhvr>
                                      <p:to>
                                        <p:strVal val="visible"/>
                                      </p:to>
                                    </p:set>
                                    <p:animEffect transition="in" filter="fade">
                                      <p:cBhvr>
                                        <p:cTn id="25" dur="500"/>
                                        <p:tgtEl>
                                          <p:spTgt spid="1544"/>
                                        </p:tgtEl>
                                      </p:cBhvr>
                                    </p:animEffect>
                                  </p:childTnLst>
                                </p:cTn>
                              </p:par>
                              <p:par>
                                <p:cTn id="26" presetID="10" presetClass="entr" presetSubtype="0" fill="hold" nodeType="withEffect">
                                  <p:stCondLst>
                                    <p:cond delay="0"/>
                                  </p:stCondLst>
                                  <p:childTnLst>
                                    <p:set>
                                      <p:cBhvr>
                                        <p:cTn id="27" dur="1" fill="hold">
                                          <p:stCondLst>
                                            <p:cond delay="0"/>
                                          </p:stCondLst>
                                        </p:cTn>
                                        <p:tgtEl>
                                          <p:spTgt spid="1552"/>
                                        </p:tgtEl>
                                        <p:attrNameLst>
                                          <p:attrName>style.visibility</p:attrName>
                                        </p:attrNameLst>
                                      </p:cBhvr>
                                      <p:to>
                                        <p:strVal val="visible"/>
                                      </p:to>
                                    </p:set>
                                    <p:animEffect transition="in" filter="fade">
                                      <p:cBhvr>
                                        <p:cTn id="28" dur="500"/>
                                        <p:tgtEl>
                                          <p:spTgt spid="1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Shape 1557"/>
          <p:cNvSpPr txBox="1"/>
          <p:nvPr/>
        </p:nvSpPr>
        <p:spPr>
          <a:xfrm>
            <a:off x="6553200" y="6245225"/>
            <a:ext cx="2133600" cy="4764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fr-FR"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64</a:t>
            </a:fld>
            <a:endParaRPr lang="fr-FR" sz="1400" b="0" i="0" u="none">
              <a:solidFill>
                <a:schemeClr val="dk1"/>
              </a:solidFill>
              <a:latin typeface="Arial"/>
              <a:ea typeface="Arial"/>
              <a:cs typeface="Arial"/>
              <a:sym typeface="Arial"/>
            </a:endParaRPr>
          </a:p>
        </p:txBody>
      </p:sp>
      <p:sp>
        <p:nvSpPr>
          <p:cNvPr id="1558" name="Shape 1558"/>
          <p:cNvSpPr txBox="1"/>
          <p:nvPr/>
        </p:nvSpPr>
        <p:spPr>
          <a:xfrm>
            <a:off x="1000125" y="3122611"/>
            <a:ext cx="6792900" cy="1188899"/>
          </a:xfrm>
          <a:prstGeom prst="rect">
            <a:avLst/>
          </a:prstGeom>
          <a:noFill/>
          <a:ln>
            <a:noFill/>
          </a:ln>
        </p:spPr>
        <p:txBody>
          <a:bodyPr lIns="91425" tIns="45700" rIns="91425" bIns="45700" anchor="ctr" anchorCtr="0">
            <a:spAutoFit/>
          </a:bodyPr>
          <a:lstStyle/>
          <a:p>
            <a:pPr marL="0" marR="0" lvl="0" indent="0" algn="l" rtl="0">
              <a:lnSpc>
                <a:spcPct val="100000"/>
              </a:lnSpc>
              <a:spcBef>
                <a:spcPts val="0"/>
              </a:spcBef>
              <a:spcAft>
                <a:spcPts val="0"/>
              </a:spcAft>
              <a:buClr>
                <a:srgbClr val="000066"/>
              </a:buClr>
              <a:buSzPct val="25000"/>
              <a:buFont typeface="Bad Script"/>
              <a:buNone/>
            </a:pPr>
            <a:r>
              <a:rPr lang="fr-FR" sz="7200" b="1" i="0" u="none">
                <a:solidFill>
                  <a:srgbClr val="000066"/>
                </a:solidFill>
                <a:latin typeface="Bad Script"/>
                <a:ea typeface="Bad Script"/>
                <a:cs typeface="Bad Script"/>
                <a:sym typeface="Bad Script"/>
              </a:rPr>
              <a:t>Les aides financières </a:t>
            </a:r>
          </a:p>
        </p:txBody>
      </p:sp>
      <p:sp>
        <p:nvSpPr>
          <p:cNvPr id="1559" name="Shape 1559"/>
          <p:cNvSpPr txBox="1"/>
          <p:nvPr/>
        </p:nvSpPr>
        <p:spPr>
          <a:xfrm>
            <a:off x="1187450" y="1066800"/>
            <a:ext cx="6792900" cy="1188900"/>
          </a:xfrm>
          <a:prstGeom prst="rect">
            <a:avLst/>
          </a:prstGeom>
          <a:noFill/>
          <a:ln>
            <a:noFill/>
          </a:ln>
        </p:spPr>
        <p:txBody>
          <a:bodyPr lIns="91425" tIns="45700" rIns="91425" bIns="45700" anchor="ctr" anchorCtr="0">
            <a:spAutoFit/>
          </a:bodyPr>
          <a:lstStyle/>
          <a:p>
            <a:pPr marL="0" marR="0" lvl="0" indent="0" algn="l" rtl="0">
              <a:lnSpc>
                <a:spcPct val="100000"/>
              </a:lnSpc>
              <a:spcBef>
                <a:spcPts val="0"/>
              </a:spcBef>
              <a:spcAft>
                <a:spcPts val="0"/>
              </a:spcAft>
              <a:buClr>
                <a:srgbClr val="00B050"/>
              </a:buClr>
              <a:buSzPct val="25000"/>
              <a:buFont typeface="Bad Script"/>
              <a:buNone/>
            </a:pPr>
            <a:r>
              <a:rPr lang="fr-FR" sz="7200" b="1" i="0" u="none">
                <a:solidFill>
                  <a:srgbClr val="00B050"/>
                </a:solidFill>
                <a:latin typeface="Bad Script"/>
                <a:ea typeface="Bad Script"/>
                <a:cs typeface="Bad Script"/>
                <a:sym typeface="Bad Script"/>
              </a:rPr>
              <a:t>CAFAT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Shape 1565"/>
          <p:cNvSpPr txBox="1"/>
          <p:nvPr/>
        </p:nvSpPr>
        <p:spPr>
          <a:xfrm>
            <a:off x="1319212" y="2384425"/>
            <a:ext cx="6610500" cy="720600"/>
          </a:xfrm>
          <a:prstGeom prst="rect">
            <a:avLst/>
          </a:prstGeom>
          <a:noFill/>
          <a:ln>
            <a:noFill/>
          </a:ln>
        </p:spPr>
        <p:txBody>
          <a:bodyPr lIns="0" tIns="0" rIns="0" bIns="0" anchor="ctr" anchorCtr="0">
            <a:noAutofit/>
          </a:bodyPr>
          <a:lstStyle/>
          <a:p>
            <a:pPr marL="0" marR="0" lvl="0" indent="0" algn="l" rtl="0">
              <a:lnSpc>
                <a:spcPct val="93000"/>
              </a:lnSpc>
              <a:spcBef>
                <a:spcPts val="0"/>
              </a:spcBef>
              <a:spcAft>
                <a:spcPts val="0"/>
              </a:spcAft>
              <a:buClr>
                <a:srgbClr val="000000"/>
              </a:buClr>
              <a:buSzPct val="25000"/>
              <a:buFont typeface="Arial"/>
              <a:buNone/>
            </a:pPr>
            <a:r>
              <a:rPr lang="fr-FR" sz="3600" b="1" i="0" u="none">
                <a:solidFill>
                  <a:srgbClr val="000000"/>
                </a:solidFill>
                <a:latin typeface="Arial"/>
                <a:ea typeface="Arial"/>
                <a:cs typeface="Arial"/>
                <a:sym typeface="Arial"/>
              </a:rPr>
              <a:t>Délibération n° 433 du 3/11/93</a:t>
            </a:r>
          </a:p>
        </p:txBody>
      </p:sp>
      <p:sp>
        <p:nvSpPr>
          <p:cNvPr id="1566" name="Shape 1566"/>
          <p:cNvSpPr txBox="1"/>
          <p:nvPr/>
        </p:nvSpPr>
        <p:spPr>
          <a:xfrm>
            <a:off x="1306512" y="3284537"/>
            <a:ext cx="6637200" cy="703200"/>
          </a:xfrm>
          <a:prstGeom prst="rect">
            <a:avLst/>
          </a:prstGeom>
          <a:noFill/>
          <a:ln>
            <a:noFill/>
          </a:ln>
        </p:spPr>
        <p:txBody>
          <a:bodyPr lIns="90000" tIns="45000" rIns="90000" bIns="45000" anchor="t" anchorCtr="0">
            <a:noAutofit/>
          </a:bodyPr>
          <a:lstStyle/>
          <a:p>
            <a:pPr marL="0" marR="0" lvl="0" indent="0" algn="l" rtl="0">
              <a:lnSpc>
                <a:spcPct val="87000"/>
              </a:lnSpc>
              <a:spcBef>
                <a:spcPts val="0"/>
              </a:spcBef>
              <a:spcAft>
                <a:spcPts val="0"/>
              </a:spcAft>
              <a:buClr>
                <a:srgbClr val="000000"/>
              </a:buClr>
              <a:buSzPct val="25000"/>
              <a:buFont typeface="Arial"/>
              <a:buNone/>
            </a:pPr>
            <a:r>
              <a:rPr lang="fr-FR" sz="2000" b="0" i="0" u="none">
                <a:solidFill>
                  <a:srgbClr val="000000"/>
                </a:solidFill>
                <a:latin typeface="Arial"/>
                <a:ea typeface="Arial"/>
                <a:cs typeface="Arial"/>
                <a:sym typeface="Arial"/>
              </a:rPr>
              <a:t>Soumis à l'avis de la Commission Technique Consultative</a:t>
            </a:r>
          </a:p>
        </p:txBody>
      </p:sp>
      <p:grpSp>
        <p:nvGrpSpPr>
          <p:cNvPr id="1567" name="Shape 1567"/>
          <p:cNvGrpSpPr/>
          <p:nvPr/>
        </p:nvGrpSpPr>
        <p:grpSpPr>
          <a:xfrm>
            <a:off x="2541586" y="4022725"/>
            <a:ext cx="4024200" cy="860400"/>
            <a:chOff x="2541586" y="4022725"/>
            <a:chExt cx="4024200" cy="860400"/>
          </a:xfrm>
        </p:grpSpPr>
        <p:pic>
          <p:nvPicPr>
            <p:cNvPr id="1568" name="Shape 1568"/>
            <p:cNvPicPr preferRelativeResize="0"/>
            <p:nvPr/>
          </p:nvPicPr>
          <p:blipFill rotWithShape="1">
            <a:blip r:embed="rId3">
              <a:alphaModFix/>
            </a:blip>
            <a:srcRect/>
            <a:stretch/>
          </p:blipFill>
          <p:spPr>
            <a:xfrm>
              <a:off x="2541586" y="4022725"/>
              <a:ext cx="4024200" cy="860400"/>
            </a:xfrm>
            <a:prstGeom prst="rect">
              <a:avLst/>
            </a:prstGeom>
            <a:noFill/>
            <a:ln>
              <a:noFill/>
            </a:ln>
          </p:spPr>
        </p:pic>
        <p:sp>
          <p:nvSpPr>
            <p:cNvPr id="1569" name="Shape 1569"/>
            <p:cNvSpPr txBox="1"/>
            <p:nvPr/>
          </p:nvSpPr>
          <p:spPr>
            <a:xfrm>
              <a:off x="2727325" y="4160837"/>
              <a:ext cx="3779700" cy="539700"/>
            </a:xfrm>
            <a:prstGeom prst="rect">
              <a:avLst/>
            </a:prstGeom>
            <a:noFill/>
            <a:ln>
              <a:noFill/>
            </a:ln>
          </p:spPr>
          <p:txBody>
            <a:bodyPr lIns="90000" tIns="45000" rIns="90000" bIns="45000" anchor="t" anchorCtr="0">
              <a:noAutofit/>
            </a:bodyPr>
            <a:lstStyle/>
            <a:p>
              <a:pPr marL="0" marR="0" lvl="0" indent="0" algn="l" rtl="0">
                <a:lnSpc>
                  <a:spcPct val="87000"/>
                </a:lnSpc>
                <a:spcBef>
                  <a:spcPts val="0"/>
                </a:spcBef>
                <a:spcAft>
                  <a:spcPts val="0"/>
                </a:spcAft>
                <a:buClr>
                  <a:srgbClr val="000000"/>
                </a:buClr>
                <a:buSzPct val="25000"/>
                <a:buFont typeface="Calibri"/>
                <a:buNone/>
              </a:pPr>
              <a:r>
                <a:rPr lang="fr-FR" sz="2800" b="0" i="0" u="none">
                  <a:solidFill>
                    <a:srgbClr val="000000"/>
                  </a:solidFill>
                  <a:latin typeface="Calibri"/>
                  <a:ea typeface="Calibri"/>
                  <a:cs typeface="Calibri"/>
                  <a:sym typeface="Calibri"/>
                </a:rPr>
                <a:t>“ Les subventions ”</a:t>
              </a:r>
            </a:p>
          </p:txBody>
        </p:sp>
      </p:grpSp>
      <p:grpSp>
        <p:nvGrpSpPr>
          <p:cNvPr id="1570" name="Shape 1570"/>
          <p:cNvGrpSpPr/>
          <p:nvPr/>
        </p:nvGrpSpPr>
        <p:grpSpPr>
          <a:xfrm>
            <a:off x="1408112" y="944562"/>
            <a:ext cx="6181799" cy="1079399"/>
            <a:chOff x="1408112" y="944562"/>
            <a:chExt cx="6181799" cy="1079399"/>
          </a:xfrm>
        </p:grpSpPr>
        <p:pic>
          <p:nvPicPr>
            <p:cNvPr id="1571" name="Shape 1571"/>
            <p:cNvPicPr preferRelativeResize="0"/>
            <p:nvPr/>
          </p:nvPicPr>
          <p:blipFill rotWithShape="1">
            <a:blip r:embed="rId4">
              <a:alphaModFix/>
            </a:blip>
            <a:srcRect/>
            <a:stretch/>
          </p:blipFill>
          <p:spPr>
            <a:xfrm>
              <a:off x="1408112" y="944562"/>
              <a:ext cx="6181799" cy="1079400"/>
            </a:xfrm>
            <a:prstGeom prst="rect">
              <a:avLst/>
            </a:prstGeom>
            <a:noFill/>
            <a:ln>
              <a:noFill/>
            </a:ln>
          </p:spPr>
        </p:pic>
        <p:sp>
          <p:nvSpPr>
            <p:cNvPr id="1572" name="Shape 1572"/>
            <p:cNvSpPr txBox="1"/>
            <p:nvPr/>
          </p:nvSpPr>
          <p:spPr>
            <a:xfrm>
              <a:off x="1651000" y="1066800"/>
              <a:ext cx="5880000" cy="800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fr-FR" sz="3600" b="0" i="0" u="none">
                  <a:solidFill>
                    <a:schemeClr val="dk1"/>
                  </a:solidFill>
                  <a:latin typeface="Calibri"/>
                  <a:ea typeface="Calibri"/>
                  <a:cs typeface="Calibri"/>
                  <a:sym typeface="Calibri"/>
                </a:rPr>
                <a:t>AIDES FINANCIERES</a:t>
              </a:r>
            </a:p>
          </p:txBody>
        </p:sp>
      </p:grpSp>
    </p:spTree>
  </p:cSld>
  <p:clrMapOvr>
    <a:masterClrMapping/>
  </p:clrMapOvr>
  <p:transition spd="med" advTm="1024">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5"/>
                                        </p:tgtEl>
                                        <p:attrNameLst>
                                          <p:attrName>style.visibility</p:attrName>
                                        </p:attrNameLst>
                                      </p:cBhvr>
                                      <p:to>
                                        <p:strVal val="visible"/>
                                      </p:to>
                                    </p:set>
                                    <p:animEffect transition="in" filter="fade">
                                      <p:cBhvr>
                                        <p:cTn id="7" dur="1000"/>
                                        <p:tgtEl>
                                          <p:spTgt spid="1565"/>
                                        </p:tgtEl>
                                      </p:cBhvr>
                                    </p:animEffect>
                                  </p:childTnLst>
                                </p:cTn>
                              </p:par>
                              <p:par>
                                <p:cTn id="8" presetID="10" presetClass="entr" presetSubtype="0" fill="hold" nodeType="withEffect">
                                  <p:stCondLst>
                                    <p:cond delay="0"/>
                                  </p:stCondLst>
                                  <p:childTnLst>
                                    <p:set>
                                      <p:cBhvr>
                                        <p:cTn id="9" dur="1" fill="hold">
                                          <p:stCondLst>
                                            <p:cond delay="0"/>
                                          </p:stCondLst>
                                        </p:cTn>
                                        <p:tgtEl>
                                          <p:spTgt spid="1566"/>
                                        </p:tgtEl>
                                        <p:attrNameLst>
                                          <p:attrName>style.visibility</p:attrName>
                                        </p:attrNameLst>
                                      </p:cBhvr>
                                      <p:to>
                                        <p:strVal val="visible"/>
                                      </p:to>
                                    </p:set>
                                    <p:animEffect transition="in" filter="fade">
                                      <p:cBhvr>
                                        <p:cTn id="10" dur="1000"/>
                                        <p:tgtEl>
                                          <p:spTgt spid="1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Shape 1577"/>
          <p:cNvSpPr txBox="1">
            <a:spLocks noGrp="1"/>
          </p:cNvSpPr>
          <p:nvPr>
            <p:ph type="body" idx="1"/>
          </p:nvPr>
        </p:nvSpPr>
        <p:spPr>
          <a:xfrm>
            <a:off x="390525" y="1257300"/>
            <a:ext cx="8421600" cy="50418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342900" lvl="0" indent="-342900" algn="l" rtl="0">
              <a:lnSpc>
                <a:spcPct val="80000"/>
              </a:lnSpc>
              <a:spcBef>
                <a:spcPts val="0"/>
              </a:spcBef>
              <a:spcAft>
                <a:spcPts val="0"/>
              </a:spcAft>
              <a:buClr>
                <a:schemeClr val="dk1"/>
              </a:buClr>
              <a:buSzPct val="100000"/>
              <a:buFont typeface="Arial"/>
              <a:buNone/>
            </a:pPr>
            <a:endParaRPr sz="1200" b="0" i="0" u="none">
              <a:solidFill>
                <a:schemeClr val="dk1"/>
              </a:solidFill>
              <a:latin typeface="Calibri"/>
              <a:ea typeface="Calibri"/>
              <a:cs typeface="Calibri"/>
              <a:sym typeface="Calibri"/>
            </a:endParaRPr>
          </a:p>
          <a:p>
            <a:pPr marL="342900" lvl="0" indent="-342900" algn="l" rtl="0">
              <a:lnSpc>
                <a:spcPct val="80000"/>
              </a:lnSpc>
              <a:spcBef>
                <a:spcPts val="360"/>
              </a:spcBef>
              <a:spcAft>
                <a:spcPts val="0"/>
              </a:spcAft>
              <a:buClr>
                <a:schemeClr val="dk1"/>
              </a:buClr>
              <a:buSzPct val="25000"/>
              <a:buNone/>
            </a:pPr>
            <a:r>
              <a:rPr lang="fr-FR" sz="1800" b="1" i="0" u="sng">
                <a:solidFill>
                  <a:schemeClr val="dk1"/>
                </a:solidFill>
                <a:latin typeface="Calibri"/>
                <a:ea typeface="Calibri"/>
                <a:cs typeface="Calibri"/>
                <a:sym typeface="Calibri"/>
              </a:rPr>
              <a:t>Elles visent :</a:t>
            </a:r>
          </a:p>
          <a:p>
            <a:pPr marL="342900" lvl="0" indent="-342900" algn="l" rtl="0">
              <a:lnSpc>
                <a:spcPct val="80000"/>
              </a:lnSpc>
              <a:spcBef>
                <a:spcPts val="360"/>
              </a:spcBef>
              <a:spcAft>
                <a:spcPts val="0"/>
              </a:spcAft>
              <a:buClr>
                <a:schemeClr val="dk1"/>
              </a:buClr>
              <a:buSzPct val="100000"/>
              <a:buFont typeface="Arial"/>
              <a:buChar char="•"/>
            </a:pPr>
            <a:r>
              <a:rPr lang="fr-FR" sz="1800" b="0" i="0" u="none">
                <a:solidFill>
                  <a:schemeClr val="dk1"/>
                </a:solidFill>
                <a:latin typeface="Calibri"/>
                <a:ea typeface="Calibri"/>
                <a:cs typeface="Calibri"/>
                <a:sym typeface="Calibri"/>
              </a:rPr>
              <a:t>A promouvoir les initiatives des employeurs en matière de prévention.</a:t>
            </a:r>
          </a:p>
          <a:p>
            <a:pPr marL="342900" lvl="0" indent="-342900" algn="l" rtl="0">
              <a:lnSpc>
                <a:spcPct val="80000"/>
              </a:lnSpc>
              <a:spcBef>
                <a:spcPts val="360"/>
              </a:spcBef>
              <a:spcAft>
                <a:spcPts val="0"/>
              </a:spcAft>
              <a:buClr>
                <a:schemeClr val="dk1"/>
              </a:buClr>
              <a:buSzPct val="100000"/>
              <a:buFont typeface="Arial"/>
              <a:buChar char="•"/>
            </a:pPr>
            <a:r>
              <a:rPr lang="fr-FR" sz="1800" b="0" i="0" u="none">
                <a:solidFill>
                  <a:schemeClr val="dk1"/>
                </a:solidFill>
                <a:latin typeface="Calibri"/>
                <a:ea typeface="Calibri"/>
                <a:cs typeface="Calibri"/>
                <a:sym typeface="Calibri"/>
              </a:rPr>
              <a:t>À faciliter la réalisation d’aménagements améliorant les condition de travail des salariés pour diminuer le risque professionnel au delà des obligations réglementaires.</a:t>
            </a:r>
          </a:p>
          <a:p>
            <a:pPr marL="342900" lvl="0" indent="-342900" algn="l" rtl="0">
              <a:lnSpc>
                <a:spcPct val="80000"/>
              </a:lnSpc>
              <a:spcBef>
                <a:spcPts val="360"/>
              </a:spcBef>
              <a:spcAft>
                <a:spcPts val="0"/>
              </a:spcAft>
              <a:buClr>
                <a:schemeClr val="dk1"/>
              </a:buClr>
              <a:buSzPct val="100000"/>
              <a:buNone/>
            </a:pPr>
            <a:endParaRPr sz="1800" b="0" i="0" u="none">
              <a:solidFill>
                <a:schemeClr val="dk1"/>
              </a:solidFill>
              <a:latin typeface="Calibri"/>
              <a:ea typeface="Calibri"/>
              <a:cs typeface="Calibri"/>
              <a:sym typeface="Calibri"/>
            </a:endParaRPr>
          </a:p>
          <a:p>
            <a:pPr marL="342900" lvl="0" indent="-342900" algn="l" rtl="0">
              <a:lnSpc>
                <a:spcPct val="80000"/>
              </a:lnSpc>
              <a:spcBef>
                <a:spcPts val="360"/>
              </a:spcBef>
              <a:spcAft>
                <a:spcPts val="0"/>
              </a:spcAft>
              <a:buClr>
                <a:schemeClr val="dk1"/>
              </a:buClr>
              <a:buSzPct val="25000"/>
              <a:buNone/>
            </a:pPr>
            <a:r>
              <a:rPr lang="fr-FR" sz="1800" b="1" i="0" u="none">
                <a:solidFill>
                  <a:schemeClr val="dk1"/>
                </a:solidFill>
                <a:latin typeface="Calibri"/>
                <a:ea typeface="Calibri"/>
                <a:cs typeface="Calibri"/>
                <a:sym typeface="Calibri"/>
              </a:rPr>
              <a:t>Cas de l’évaluation des risques professionnels :</a:t>
            </a:r>
          </a:p>
          <a:p>
            <a:pPr marL="342900" lvl="0" indent="-342900" algn="l" rtl="0">
              <a:lnSpc>
                <a:spcPct val="80000"/>
              </a:lnSpc>
              <a:spcBef>
                <a:spcPts val="360"/>
              </a:spcBef>
              <a:spcAft>
                <a:spcPts val="0"/>
              </a:spcAft>
              <a:buClr>
                <a:schemeClr val="dk1"/>
              </a:buClr>
              <a:buSzPct val="100000"/>
              <a:buFont typeface="Arial"/>
              <a:buNone/>
            </a:pPr>
            <a:endParaRPr sz="1800" b="1" i="0" u="sng">
              <a:solidFill>
                <a:schemeClr val="dk1"/>
              </a:solidFill>
              <a:latin typeface="Calibri"/>
              <a:ea typeface="Calibri"/>
              <a:cs typeface="Calibri"/>
              <a:sym typeface="Calibri"/>
            </a:endParaRPr>
          </a:p>
          <a:p>
            <a:pPr marL="342900" lvl="0" indent="-342900" algn="l" rtl="0">
              <a:lnSpc>
                <a:spcPct val="80000"/>
              </a:lnSpc>
              <a:spcBef>
                <a:spcPts val="360"/>
              </a:spcBef>
              <a:spcAft>
                <a:spcPts val="0"/>
              </a:spcAft>
              <a:buClr>
                <a:schemeClr val="dk1"/>
              </a:buClr>
              <a:buSzPct val="25000"/>
              <a:buNone/>
            </a:pPr>
            <a:r>
              <a:rPr lang="fr-FR" sz="1800" b="1" i="0" u="sng">
                <a:solidFill>
                  <a:schemeClr val="dk1"/>
                </a:solidFill>
                <a:latin typeface="Calibri"/>
                <a:ea typeface="Calibri"/>
                <a:cs typeface="Calibri"/>
                <a:sym typeface="Calibri"/>
              </a:rPr>
              <a:t>Objectif :</a:t>
            </a:r>
          </a:p>
          <a:p>
            <a:pPr marL="342900" lvl="0" indent="-342900" algn="l" rtl="0">
              <a:lnSpc>
                <a:spcPct val="80000"/>
              </a:lnSpc>
              <a:spcBef>
                <a:spcPts val="360"/>
              </a:spcBef>
              <a:spcAft>
                <a:spcPts val="0"/>
              </a:spcAft>
              <a:buClr>
                <a:schemeClr val="dk1"/>
              </a:buClr>
              <a:buSzPct val="100000"/>
              <a:buFont typeface="Arial"/>
              <a:buChar char="•"/>
            </a:pPr>
            <a:r>
              <a:rPr lang="fr-FR" sz="1800" b="0" i="0" u="none">
                <a:solidFill>
                  <a:schemeClr val="dk1"/>
                </a:solidFill>
                <a:latin typeface="Calibri"/>
                <a:ea typeface="Calibri"/>
                <a:cs typeface="Calibri"/>
                <a:sym typeface="Calibri"/>
              </a:rPr>
              <a:t>Débloquer des possibilités d’aides financières pour les Ets voulant initier l’E.V.R.P.</a:t>
            </a:r>
          </a:p>
          <a:p>
            <a:pPr marL="342900" lvl="0" indent="-342900" algn="l" rtl="0">
              <a:lnSpc>
                <a:spcPct val="80000"/>
              </a:lnSpc>
              <a:spcBef>
                <a:spcPts val="360"/>
              </a:spcBef>
              <a:spcAft>
                <a:spcPts val="0"/>
              </a:spcAft>
              <a:buClr>
                <a:schemeClr val="dk1"/>
              </a:buClr>
              <a:buSzPct val="100000"/>
              <a:buFont typeface="Arial"/>
              <a:buNone/>
            </a:pPr>
            <a:endParaRPr sz="1800" b="1" i="0" u="sng">
              <a:solidFill>
                <a:schemeClr val="dk1"/>
              </a:solidFill>
              <a:latin typeface="Calibri"/>
              <a:ea typeface="Calibri"/>
              <a:cs typeface="Calibri"/>
              <a:sym typeface="Calibri"/>
            </a:endParaRPr>
          </a:p>
          <a:p>
            <a:pPr marL="342900" lvl="0" indent="-342900" algn="l" rtl="0">
              <a:lnSpc>
                <a:spcPct val="80000"/>
              </a:lnSpc>
              <a:spcBef>
                <a:spcPts val="360"/>
              </a:spcBef>
              <a:spcAft>
                <a:spcPts val="0"/>
              </a:spcAft>
              <a:buClr>
                <a:schemeClr val="dk1"/>
              </a:buClr>
              <a:buSzPct val="25000"/>
              <a:buNone/>
            </a:pPr>
            <a:r>
              <a:rPr lang="fr-FR" sz="1800" b="1" i="0" u="sng">
                <a:solidFill>
                  <a:schemeClr val="dk1"/>
                </a:solidFill>
                <a:latin typeface="Calibri"/>
                <a:ea typeface="Calibri"/>
                <a:cs typeface="Calibri"/>
                <a:sym typeface="Calibri"/>
              </a:rPr>
              <a:t>Respect de certaines conditions pour acceptation du dossier :</a:t>
            </a:r>
          </a:p>
          <a:p>
            <a:pPr marL="342900" lvl="0" indent="-342900" algn="l" rtl="0">
              <a:lnSpc>
                <a:spcPct val="80000"/>
              </a:lnSpc>
              <a:spcBef>
                <a:spcPts val="360"/>
              </a:spcBef>
              <a:spcAft>
                <a:spcPts val="0"/>
              </a:spcAft>
              <a:buClr>
                <a:schemeClr val="dk1"/>
              </a:buClr>
              <a:buSzPct val="100000"/>
              <a:buFont typeface="Arial"/>
              <a:buChar char="•"/>
            </a:pPr>
            <a:r>
              <a:rPr lang="fr-FR" sz="1800" b="0" i="0" u="none">
                <a:solidFill>
                  <a:schemeClr val="dk1"/>
                </a:solidFill>
                <a:latin typeface="Calibri"/>
                <a:ea typeface="Calibri"/>
                <a:cs typeface="Calibri"/>
                <a:sym typeface="Calibri"/>
              </a:rPr>
              <a:t>Ets à jour des cotisations sociales.</a:t>
            </a:r>
          </a:p>
          <a:p>
            <a:pPr marL="342900" lvl="0" indent="-342900" algn="l" rtl="0">
              <a:lnSpc>
                <a:spcPct val="80000"/>
              </a:lnSpc>
              <a:spcBef>
                <a:spcPts val="360"/>
              </a:spcBef>
              <a:spcAft>
                <a:spcPts val="0"/>
              </a:spcAft>
              <a:buClr>
                <a:schemeClr val="dk1"/>
              </a:buClr>
              <a:buSzPct val="100000"/>
              <a:buFont typeface="Arial"/>
              <a:buChar char="•"/>
            </a:pPr>
            <a:r>
              <a:rPr lang="fr-FR" sz="1800" b="0" i="0" u="none">
                <a:solidFill>
                  <a:schemeClr val="dk1"/>
                </a:solidFill>
                <a:latin typeface="Calibri"/>
                <a:ea typeface="Calibri"/>
                <a:cs typeface="Calibri"/>
                <a:sym typeface="Calibri"/>
              </a:rPr>
              <a:t>Ets de moins de 11 salariés</a:t>
            </a:r>
          </a:p>
          <a:p>
            <a:pPr marL="342900" lvl="0" indent="-342900" algn="l" rtl="0">
              <a:lnSpc>
                <a:spcPct val="80000"/>
              </a:lnSpc>
              <a:spcBef>
                <a:spcPts val="360"/>
              </a:spcBef>
              <a:spcAft>
                <a:spcPts val="0"/>
              </a:spcAft>
              <a:buClr>
                <a:schemeClr val="dk1"/>
              </a:buClr>
              <a:buSzPct val="100000"/>
              <a:buFont typeface="Arial"/>
              <a:buChar char="•"/>
            </a:pPr>
            <a:r>
              <a:rPr lang="fr-FR" sz="1800" b="0" i="0" u="none">
                <a:solidFill>
                  <a:schemeClr val="dk1"/>
                </a:solidFill>
                <a:latin typeface="Calibri"/>
                <a:ea typeface="Calibri"/>
                <a:cs typeface="Calibri"/>
                <a:sym typeface="Calibri"/>
              </a:rPr>
              <a:t>Prise en charge de 50 % du coût de la formation (formation et accompagnement) dans la limite de 150 000 Frs par stagiaire (maximum 1 stagiaire par entreprise)</a:t>
            </a:r>
          </a:p>
        </p:txBody>
      </p:sp>
      <p:grpSp>
        <p:nvGrpSpPr>
          <p:cNvPr id="1578" name="Shape 1578"/>
          <p:cNvGrpSpPr/>
          <p:nvPr/>
        </p:nvGrpSpPr>
        <p:grpSpPr>
          <a:xfrm>
            <a:off x="1468437" y="128586"/>
            <a:ext cx="6188099" cy="1077900"/>
            <a:chOff x="1468437" y="128586"/>
            <a:chExt cx="6188099" cy="1077900"/>
          </a:xfrm>
        </p:grpSpPr>
        <p:pic>
          <p:nvPicPr>
            <p:cNvPr id="1579" name="Shape 1579"/>
            <p:cNvPicPr preferRelativeResize="0"/>
            <p:nvPr/>
          </p:nvPicPr>
          <p:blipFill rotWithShape="1">
            <a:blip r:embed="rId3">
              <a:alphaModFix/>
            </a:blip>
            <a:srcRect/>
            <a:stretch/>
          </p:blipFill>
          <p:spPr>
            <a:xfrm>
              <a:off x="1468437" y="128587"/>
              <a:ext cx="6188099" cy="1077900"/>
            </a:xfrm>
            <a:prstGeom prst="rect">
              <a:avLst/>
            </a:prstGeom>
            <a:noFill/>
            <a:ln>
              <a:noFill/>
            </a:ln>
          </p:spPr>
        </p:pic>
        <p:sp>
          <p:nvSpPr>
            <p:cNvPr id="1580" name="Shape 1580"/>
            <p:cNvSpPr txBox="1"/>
            <p:nvPr/>
          </p:nvSpPr>
          <p:spPr>
            <a:xfrm>
              <a:off x="1714500" y="250825"/>
              <a:ext cx="5880000" cy="689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Calibri"/>
                <a:buNone/>
              </a:pPr>
              <a:r>
                <a:rPr lang="fr-FR" sz="3600" b="0" i="0" u="none">
                  <a:solidFill>
                    <a:srgbClr val="002060"/>
                  </a:solidFill>
                  <a:latin typeface="Calibri"/>
                  <a:ea typeface="Calibri"/>
                  <a:cs typeface="Calibri"/>
                  <a:sym typeface="Calibri"/>
                </a:rPr>
                <a:t>AIDES FINANCIERES</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Shape 1585"/>
          <p:cNvSpPr txBox="1"/>
          <p:nvPr/>
        </p:nvSpPr>
        <p:spPr>
          <a:xfrm>
            <a:off x="6553200" y="6245225"/>
            <a:ext cx="2133600" cy="4764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fr-FR"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67</a:t>
            </a:fld>
            <a:endParaRPr lang="fr-FR" sz="1400" b="0" i="0" u="none">
              <a:solidFill>
                <a:schemeClr val="dk1"/>
              </a:solidFill>
              <a:latin typeface="Arial"/>
              <a:ea typeface="Arial"/>
              <a:cs typeface="Arial"/>
              <a:sym typeface="Arial"/>
            </a:endParaRPr>
          </a:p>
        </p:txBody>
      </p:sp>
      <p:sp>
        <p:nvSpPr>
          <p:cNvPr id="1586" name="Shape 1586"/>
          <p:cNvSpPr txBox="1"/>
          <p:nvPr/>
        </p:nvSpPr>
        <p:spPr>
          <a:xfrm>
            <a:off x="1000125" y="2574925"/>
            <a:ext cx="6792900" cy="2286000"/>
          </a:xfrm>
          <a:prstGeom prst="rect">
            <a:avLst/>
          </a:prstGeom>
          <a:noFill/>
          <a:ln>
            <a:noFill/>
          </a:ln>
        </p:spPr>
        <p:txBody>
          <a:bodyPr lIns="91425" tIns="45700" rIns="91425" bIns="45700" anchor="ctr" anchorCtr="0">
            <a:spAutoFit/>
          </a:bodyPr>
          <a:lstStyle/>
          <a:p>
            <a:pPr marL="0" marR="0" lvl="0" indent="0" algn="l" rtl="0">
              <a:lnSpc>
                <a:spcPct val="100000"/>
              </a:lnSpc>
              <a:spcBef>
                <a:spcPts val="0"/>
              </a:spcBef>
              <a:spcAft>
                <a:spcPts val="0"/>
              </a:spcAft>
              <a:buClr>
                <a:srgbClr val="000066"/>
              </a:buClr>
              <a:buSzPct val="25000"/>
              <a:buFont typeface="Bad Script"/>
              <a:buNone/>
            </a:pPr>
            <a:r>
              <a:rPr lang="fr-FR" sz="7200" b="1" i="0" u="none">
                <a:solidFill>
                  <a:srgbClr val="000066"/>
                </a:solidFill>
                <a:latin typeface="Bad Script"/>
                <a:ea typeface="Bad Script"/>
                <a:cs typeface="Bad Script"/>
                <a:sym typeface="Bad Script"/>
              </a:rPr>
              <a:t>Accompagnement santé sécurité des entreprises</a:t>
            </a:r>
          </a:p>
        </p:txBody>
      </p:sp>
      <p:sp>
        <p:nvSpPr>
          <p:cNvPr id="1587" name="Shape 1587"/>
          <p:cNvSpPr txBox="1"/>
          <p:nvPr/>
        </p:nvSpPr>
        <p:spPr>
          <a:xfrm>
            <a:off x="1187450" y="1066800"/>
            <a:ext cx="6792900" cy="1188900"/>
          </a:xfrm>
          <a:prstGeom prst="rect">
            <a:avLst/>
          </a:prstGeom>
          <a:noFill/>
          <a:ln>
            <a:noFill/>
          </a:ln>
        </p:spPr>
        <p:txBody>
          <a:bodyPr lIns="91425" tIns="45700" rIns="91425" bIns="45700" anchor="ctr" anchorCtr="0">
            <a:spAutoFit/>
          </a:bodyPr>
          <a:lstStyle/>
          <a:p>
            <a:pPr marL="0" marR="0" lvl="0" indent="0" algn="l" rtl="0">
              <a:lnSpc>
                <a:spcPct val="100000"/>
              </a:lnSpc>
              <a:spcBef>
                <a:spcPts val="0"/>
              </a:spcBef>
              <a:spcAft>
                <a:spcPts val="0"/>
              </a:spcAft>
              <a:buClr>
                <a:srgbClr val="00B050"/>
              </a:buClr>
              <a:buSzPct val="25000"/>
              <a:buFont typeface="Bad Script"/>
              <a:buNone/>
            </a:pPr>
            <a:r>
              <a:rPr lang="fr-FR" sz="7200" b="1" i="0" u="none">
                <a:solidFill>
                  <a:srgbClr val="00B050"/>
                </a:solidFill>
                <a:latin typeface="Bad Script"/>
                <a:ea typeface="Bad Script"/>
                <a:cs typeface="Bad Script"/>
                <a:sym typeface="Bad Script"/>
              </a:rPr>
              <a:t>DTE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grpSp>
        <p:nvGrpSpPr>
          <p:cNvPr id="1592" name="Shape 1592"/>
          <p:cNvGrpSpPr/>
          <p:nvPr/>
        </p:nvGrpSpPr>
        <p:grpSpPr>
          <a:xfrm>
            <a:off x="347662" y="207962"/>
            <a:ext cx="2998800" cy="1492199"/>
            <a:chOff x="347662" y="207962"/>
            <a:chExt cx="2998800" cy="1492199"/>
          </a:xfrm>
        </p:grpSpPr>
        <p:pic>
          <p:nvPicPr>
            <p:cNvPr id="1593" name="Shape 1593"/>
            <p:cNvPicPr preferRelativeResize="0"/>
            <p:nvPr/>
          </p:nvPicPr>
          <p:blipFill rotWithShape="1">
            <a:blip r:embed="rId3">
              <a:alphaModFix/>
            </a:blip>
            <a:srcRect/>
            <a:stretch/>
          </p:blipFill>
          <p:spPr>
            <a:xfrm>
              <a:off x="347661" y="207961"/>
              <a:ext cx="2998800" cy="1492200"/>
            </a:xfrm>
            <a:prstGeom prst="rect">
              <a:avLst/>
            </a:prstGeom>
            <a:noFill/>
            <a:ln>
              <a:noFill/>
            </a:ln>
          </p:spPr>
        </p:pic>
        <p:sp>
          <p:nvSpPr>
            <p:cNvPr id="1594" name="Shape 1594"/>
            <p:cNvSpPr txBox="1"/>
            <p:nvPr/>
          </p:nvSpPr>
          <p:spPr>
            <a:xfrm>
              <a:off x="500061" y="285750"/>
              <a:ext cx="2786100" cy="1200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Evaluation des risques professionnels</a:t>
              </a:r>
            </a:p>
          </p:txBody>
        </p:sp>
      </p:grpSp>
      <p:sp>
        <p:nvSpPr>
          <p:cNvPr id="1595" name="Shape 1595"/>
          <p:cNvSpPr txBox="1"/>
          <p:nvPr/>
        </p:nvSpPr>
        <p:spPr>
          <a:xfrm>
            <a:off x="3402012" y="261936"/>
            <a:ext cx="5241899" cy="1395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336699"/>
              </a:buClr>
              <a:buSzPct val="25000"/>
              <a:buFont typeface="Arial"/>
              <a:buNone/>
            </a:pPr>
            <a:r>
              <a:rPr lang="fr-FR" sz="3200" b="0" i="0" u="none" strike="noStrike" cap="none">
                <a:solidFill>
                  <a:srgbClr val="336699"/>
                </a:solidFill>
                <a:effectLst>
                  <a:outerShdw blurRad="41275" dist="20320" dir="1800000" algn="tl" rotWithShape="0">
                    <a:srgbClr val="000000">
                      <a:alpha val="40000"/>
                    </a:srgbClr>
                  </a:outerShdw>
                </a:effectLst>
                <a:latin typeface="Arial"/>
                <a:ea typeface="Arial"/>
                <a:cs typeface="Arial"/>
                <a:sym typeface="Arial"/>
              </a:rPr>
              <a:t>La DTE va accompagner les entreprises</a:t>
            </a:r>
          </a:p>
        </p:txBody>
      </p:sp>
      <p:grpSp>
        <p:nvGrpSpPr>
          <p:cNvPr id="1596" name="Shape 1596"/>
          <p:cNvGrpSpPr/>
          <p:nvPr/>
        </p:nvGrpSpPr>
        <p:grpSpPr>
          <a:xfrm>
            <a:off x="377825" y="1657350"/>
            <a:ext cx="2968500" cy="647700"/>
            <a:chOff x="377825" y="1657350"/>
            <a:chExt cx="2968500" cy="647700"/>
          </a:xfrm>
        </p:grpSpPr>
        <p:pic>
          <p:nvPicPr>
            <p:cNvPr id="1597" name="Shape 1597"/>
            <p:cNvPicPr preferRelativeResize="0"/>
            <p:nvPr/>
          </p:nvPicPr>
          <p:blipFill rotWithShape="1">
            <a:blip r:embed="rId4">
              <a:alphaModFix/>
            </a:blip>
            <a:srcRect/>
            <a:stretch/>
          </p:blipFill>
          <p:spPr>
            <a:xfrm>
              <a:off x="377825" y="1657350"/>
              <a:ext cx="2968500" cy="647700"/>
            </a:xfrm>
            <a:prstGeom prst="rect">
              <a:avLst/>
            </a:prstGeom>
            <a:noFill/>
            <a:ln>
              <a:noFill/>
            </a:ln>
          </p:spPr>
        </p:pic>
        <p:sp>
          <p:nvSpPr>
            <p:cNvPr id="1598" name="Shape 1598"/>
            <p:cNvSpPr txBox="1"/>
            <p:nvPr/>
          </p:nvSpPr>
          <p:spPr>
            <a:xfrm>
              <a:off x="500061" y="1714500"/>
              <a:ext cx="27861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0" i="0" u="none">
                  <a:solidFill>
                    <a:srgbClr val="002060"/>
                  </a:solidFill>
                  <a:latin typeface="Calibri"/>
                  <a:ea typeface="Calibri"/>
                  <a:cs typeface="Calibri"/>
                  <a:sym typeface="Calibri"/>
                </a:rPr>
                <a:t>Guide EVRP</a:t>
              </a:r>
            </a:p>
          </p:txBody>
        </p:sp>
      </p:grpSp>
      <p:sp>
        <p:nvSpPr>
          <p:cNvPr id="1599" name="Shape 1599"/>
          <p:cNvSpPr txBox="1"/>
          <p:nvPr/>
        </p:nvSpPr>
        <p:spPr>
          <a:xfrm>
            <a:off x="3643312" y="1776412"/>
            <a:ext cx="2714700"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Sortie mai semestre 2014</a:t>
            </a:r>
          </a:p>
        </p:txBody>
      </p:sp>
      <p:grpSp>
        <p:nvGrpSpPr>
          <p:cNvPr id="1600" name="Shape 1600"/>
          <p:cNvGrpSpPr/>
          <p:nvPr/>
        </p:nvGrpSpPr>
        <p:grpSpPr>
          <a:xfrm>
            <a:off x="377825" y="2298700"/>
            <a:ext cx="2968500" cy="652500"/>
            <a:chOff x="377825" y="2298700"/>
            <a:chExt cx="2968500" cy="652500"/>
          </a:xfrm>
        </p:grpSpPr>
        <p:pic>
          <p:nvPicPr>
            <p:cNvPr id="1601" name="Shape 1601"/>
            <p:cNvPicPr preferRelativeResize="0"/>
            <p:nvPr/>
          </p:nvPicPr>
          <p:blipFill rotWithShape="1">
            <a:blip r:embed="rId5">
              <a:alphaModFix/>
            </a:blip>
            <a:srcRect/>
            <a:stretch/>
          </p:blipFill>
          <p:spPr>
            <a:xfrm>
              <a:off x="377825" y="2298700"/>
              <a:ext cx="2968500" cy="652500"/>
            </a:xfrm>
            <a:prstGeom prst="rect">
              <a:avLst/>
            </a:prstGeom>
            <a:noFill/>
            <a:ln>
              <a:noFill/>
            </a:ln>
          </p:spPr>
        </p:pic>
        <p:sp>
          <p:nvSpPr>
            <p:cNvPr id="1602" name="Shape 1602"/>
            <p:cNvSpPr txBox="1"/>
            <p:nvPr/>
          </p:nvSpPr>
          <p:spPr>
            <a:xfrm>
              <a:off x="500061" y="2357437"/>
              <a:ext cx="27861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0" i="0" u="none">
                  <a:solidFill>
                    <a:srgbClr val="002060"/>
                  </a:solidFill>
                  <a:latin typeface="Calibri"/>
                  <a:ea typeface="Calibri"/>
                  <a:cs typeface="Calibri"/>
                  <a:sym typeface="Calibri"/>
                </a:rPr>
                <a:t>Site internet SST</a:t>
              </a:r>
            </a:p>
          </p:txBody>
        </p:sp>
      </p:grpSp>
      <p:sp>
        <p:nvSpPr>
          <p:cNvPr id="1603" name="Shape 1603"/>
          <p:cNvSpPr txBox="1"/>
          <p:nvPr/>
        </p:nvSpPr>
        <p:spPr>
          <a:xfrm>
            <a:off x="3643312" y="2357437"/>
            <a:ext cx="5214899" cy="3699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800" b="0" i="0" u="none">
                <a:solidFill>
                  <a:srgbClr val="002060"/>
                </a:solidFill>
                <a:latin typeface="Calibri"/>
                <a:ea typeface="Calibri"/>
                <a:cs typeface="Calibri"/>
                <a:sym typeface="Calibri"/>
              </a:rPr>
              <a:t>Plateforme de gestion de l’entreprise en DD</a:t>
            </a:r>
          </a:p>
        </p:txBody>
      </p:sp>
      <p:sp>
        <p:nvSpPr>
          <p:cNvPr id="1604" name="Shape 1604"/>
          <p:cNvSpPr txBox="1"/>
          <p:nvPr/>
        </p:nvSpPr>
        <p:spPr>
          <a:xfrm>
            <a:off x="3643312" y="2786062"/>
            <a:ext cx="4929299"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1. Module SST comprenant : </a:t>
            </a:r>
          </a:p>
        </p:txBody>
      </p:sp>
      <p:sp>
        <p:nvSpPr>
          <p:cNvPr id="1605" name="Shape 1605"/>
          <p:cNvSpPr txBox="1"/>
          <p:nvPr/>
        </p:nvSpPr>
        <p:spPr>
          <a:xfrm>
            <a:off x="3643312" y="3143250"/>
            <a:ext cx="5143499" cy="15699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100000"/>
              <a:buFont typeface="Noto Sans Symbols"/>
              <a:buChar char="✓"/>
            </a:pPr>
            <a:r>
              <a:rPr lang="fr-FR" sz="1600" b="0" i="0" u="none">
                <a:solidFill>
                  <a:srgbClr val="002060"/>
                </a:solidFill>
                <a:latin typeface="Calibri"/>
                <a:ea typeface="Calibri"/>
                <a:cs typeface="Calibri"/>
                <a:sym typeface="Calibri"/>
              </a:rPr>
              <a:t>Logiciel d’EVRP </a:t>
            </a:r>
          </a:p>
          <a:p>
            <a:pPr marL="266700" marR="0" lvl="0" indent="-266700" algn="l" rtl="0">
              <a:lnSpc>
                <a:spcPct val="100000"/>
              </a:lnSpc>
              <a:spcBef>
                <a:spcPts val="0"/>
              </a:spcBef>
              <a:spcAft>
                <a:spcPts val="0"/>
              </a:spcAft>
              <a:buClr>
                <a:srgbClr val="002060"/>
              </a:buClr>
              <a:buSzPct val="100000"/>
              <a:buFont typeface="Noto Sans Symbols"/>
              <a:buChar char="✓"/>
            </a:pPr>
            <a:r>
              <a:rPr lang="fr-FR" sz="1600" b="0" i="0" u="none">
                <a:solidFill>
                  <a:srgbClr val="002060"/>
                </a:solidFill>
                <a:latin typeface="Calibri"/>
                <a:ea typeface="Calibri"/>
                <a:cs typeface="Calibri"/>
                <a:sym typeface="Calibri"/>
              </a:rPr>
              <a:t>Gestion des vérifications et contrôles périodiques</a:t>
            </a:r>
          </a:p>
          <a:p>
            <a:pPr marL="266700" marR="0" lvl="0" indent="-266700" algn="l" rtl="0">
              <a:lnSpc>
                <a:spcPct val="100000"/>
              </a:lnSpc>
              <a:spcBef>
                <a:spcPts val="0"/>
              </a:spcBef>
              <a:spcAft>
                <a:spcPts val="0"/>
              </a:spcAft>
              <a:buClr>
                <a:srgbClr val="002060"/>
              </a:buClr>
              <a:buSzPct val="100000"/>
              <a:buFont typeface="Noto Sans Symbols"/>
              <a:buChar char="✓"/>
            </a:pPr>
            <a:r>
              <a:rPr lang="fr-FR" sz="1600" b="0" i="0" u="none">
                <a:solidFill>
                  <a:srgbClr val="002060"/>
                </a:solidFill>
                <a:latin typeface="Calibri"/>
                <a:ea typeface="Calibri"/>
                <a:cs typeface="Calibri"/>
                <a:sym typeface="Calibri"/>
              </a:rPr>
              <a:t>Gestion des formations</a:t>
            </a:r>
          </a:p>
          <a:p>
            <a:pPr marL="266700" marR="0" lvl="0" indent="-266700" algn="l" rtl="0">
              <a:lnSpc>
                <a:spcPct val="100000"/>
              </a:lnSpc>
              <a:spcBef>
                <a:spcPts val="0"/>
              </a:spcBef>
              <a:spcAft>
                <a:spcPts val="0"/>
              </a:spcAft>
              <a:buClr>
                <a:srgbClr val="002060"/>
              </a:buClr>
              <a:buSzPct val="100000"/>
              <a:buFont typeface="Noto Sans Symbols"/>
              <a:buChar char="✓"/>
            </a:pPr>
            <a:r>
              <a:rPr lang="fr-FR" sz="1600" b="0" i="0" u="none">
                <a:solidFill>
                  <a:srgbClr val="002060"/>
                </a:solidFill>
                <a:latin typeface="Calibri"/>
                <a:ea typeface="Calibri"/>
                <a:cs typeface="Calibri"/>
                <a:sym typeface="Calibri"/>
              </a:rPr>
              <a:t>Gestion des AT</a:t>
            </a:r>
          </a:p>
          <a:p>
            <a:pPr marL="266700" marR="0" lvl="0" indent="-266700" algn="l" rtl="0">
              <a:lnSpc>
                <a:spcPct val="100000"/>
              </a:lnSpc>
              <a:spcBef>
                <a:spcPts val="0"/>
              </a:spcBef>
              <a:spcAft>
                <a:spcPts val="0"/>
              </a:spcAft>
              <a:buClr>
                <a:srgbClr val="002060"/>
              </a:buClr>
              <a:buSzPct val="100000"/>
              <a:buFont typeface="Noto Sans Symbols"/>
              <a:buChar char="✓"/>
            </a:pPr>
            <a:r>
              <a:rPr lang="fr-FR" sz="1600" b="0" i="0" u="none">
                <a:solidFill>
                  <a:srgbClr val="002060"/>
                </a:solidFill>
                <a:latin typeface="Calibri"/>
                <a:ea typeface="Calibri"/>
                <a:cs typeface="Calibri"/>
                <a:sym typeface="Calibri"/>
              </a:rPr>
              <a:t>Tous les liens utiles</a:t>
            </a:r>
          </a:p>
          <a:p>
            <a:pPr marL="266700" marR="0" lvl="0" indent="-266700" algn="l" rtl="0">
              <a:lnSpc>
                <a:spcPct val="100000"/>
              </a:lnSpc>
              <a:spcBef>
                <a:spcPts val="0"/>
              </a:spcBef>
              <a:spcAft>
                <a:spcPts val="0"/>
              </a:spcAft>
              <a:buClr>
                <a:srgbClr val="002060"/>
              </a:buClr>
              <a:buSzPct val="100000"/>
              <a:buFont typeface="Noto Sans Symbols"/>
              <a:buChar char="✓"/>
            </a:pPr>
            <a:r>
              <a:rPr lang="fr-FR" sz="1600" b="0" i="0" u="none">
                <a:solidFill>
                  <a:srgbClr val="002060"/>
                </a:solidFill>
                <a:latin typeface="Calibri"/>
                <a:ea typeface="Calibri"/>
                <a:cs typeface="Calibri"/>
                <a:sym typeface="Calibri"/>
              </a:rPr>
              <a:t>Actu évènements</a:t>
            </a:r>
          </a:p>
        </p:txBody>
      </p:sp>
      <p:sp>
        <p:nvSpPr>
          <p:cNvPr id="1606" name="Shape 1606"/>
          <p:cNvSpPr txBox="1"/>
          <p:nvPr/>
        </p:nvSpPr>
        <p:spPr>
          <a:xfrm>
            <a:off x="3643312" y="4714875"/>
            <a:ext cx="4929299"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Accès sécurisé, confidentialité assurée</a:t>
            </a:r>
          </a:p>
        </p:txBody>
      </p:sp>
      <p:sp>
        <p:nvSpPr>
          <p:cNvPr id="1607" name="Shape 1607"/>
          <p:cNvSpPr txBox="1"/>
          <p:nvPr/>
        </p:nvSpPr>
        <p:spPr>
          <a:xfrm>
            <a:off x="3643312" y="5091112"/>
            <a:ext cx="4929299"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Mise en ligne 2</a:t>
            </a:r>
            <a:r>
              <a:rPr lang="fr-FR" sz="1600" b="0" i="0" u="none" baseline="30000">
                <a:solidFill>
                  <a:srgbClr val="002060"/>
                </a:solidFill>
                <a:latin typeface="Calibri"/>
                <a:ea typeface="Calibri"/>
                <a:cs typeface="Calibri"/>
                <a:sym typeface="Calibri"/>
              </a:rPr>
              <a:t>ème</a:t>
            </a:r>
            <a:r>
              <a:rPr lang="fr-FR" sz="1600" b="0" i="0" u="none">
                <a:solidFill>
                  <a:srgbClr val="002060"/>
                </a:solidFill>
                <a:latin typeface="Calibri"/>
                <a:ea typeface="Calibri"/>
                <a:cs typeface="Calibri"/>
                <a:sym typeface="Calibri"/>
              </a:rPr>
              <a:t> semestre 2014</a:t>
            </a:r>
          </a:p>
        </p:txBody>
      </p:sp>
      <p:grpSp>
        <p:nvGrpSpPr>
          <p:cNvPr id="1608" name="Shape 1608"/>
          <p:cNvGrpSpPr/>
          <p:nvPr/>
        </p:nvGrpSpPr>
        <p:grpSpPr>
          <a:xfrm>
            <a:off x="377825" y="5662612"/>
            <a:ext cx="2968500" cy="854100"/>
            <a:chOff x="377825" y="5662612"/>
            <a:chExt cx="2968500" cy="854100"/>
          </a:xfrm>
        </p:grpSpPr>
        <p:pic>
          <p:nvPicPr>
            <p:cNvPr id="1609" name="Shape 1609"/>
            <p:cNvPicPr preferRelativeResize="0"/>
            <p:nvPr/>
          </p:nvPicPr>
          <p:blipFill rotWithShape="1">
            <a:blip r:embed="rId6">
              <a:alphaModFix/>
            </a:blip>
            <a:srcRect/>
            <a:stretch/>
          </p:blipFill>
          <p:spPr>
            <a:xfrm>
              <a:off x="377825" y="5662612"/>
              <a:ext cx="2968500" cy="854100"/>
            </a:xfrm>
            <a:prstGeom prst="rect">
              <a:avLst/>
            </a:prstGeom>
            <a:noFill/>
            <a:ln>
              <a:noFill/>
            </a:ln>
          </p:spPr>
        </p:pic>
        <p:sp>
          <p:nvSpPr>
            <p:cNvPr id="1610" name="Shape 1610"/>
            <p:cNvSpPr txBox="1"/>
            <p:nvPr/>
          </p:nvSpPr>
          <p:spPr>
            <a:xfrm>
              <a:off x="500061" y="5721350"/>
              <a:ext cx="2786100" cy="708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0" i="0" u="none">
                  <a:solidFill>
                    <a:srgbClr val="002060"/>
                  </a:solidFill>
                  <a:latin typeface="Calibri"/>
                  <a:ea typeface="Calibri"/>
                  <a:cs typeface="Calibri"/>
                  <a:sym typeface="Calibri"/>
                </a:rPr>
                <a:t>Subvention associations</a:t>
              </a:r>
            </a:p>
          </p:txBody>
        </p:sp>
      </p:grpSp>
      <p:sp>
        <p:nvSpPr>
          <p:cNvPr id="1611" name="Shape 1611"/>
          <p:cNvSpPr txBox="1"/>
          <p:nvPr/>
        </p:nvSpPr>
        <p:spPr>
          <a:xfrm>
            <a:off x="3630612" y="5915025"/>
            <a:ext cx="4929299"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Association pour la Maintenance Durable (AMD)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9"/>
                                        </p:tgtEl>
                                        <p:attrNameLst>
                                          <p:attrName>style.visibility</p:attrName>
                                        </p:attrNameLst>
                                      </p:cBhvr>
                                      <p:to>
                                        <p:strVal val="visible"/>
                                      </p:to>
                                    </p:set>
                                    <p:animEffect transition="in" filter="fade">
                                      <p:cBhvr>
                                        <p:cTn id="7" dur="500"/>
                                        <p:tgtEl>
                                          <p:spTgt spid="15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3"/>
                                        </p:tgtEl>
                                        <p:attrNameLst>
                                          <p:attrName>style.visibility</p:attrName>
                                        </p:attrNameLst>
                                      </p:cBhvr>
                                      <p:to>
                                        <p:strVal val="visible"/>
                                      </p:to>
                                    </p:set>
                                    <p:animEffect transition="in" filter="fade">
                                      <p:cBhvr>
                                        <p:cTn id="12" dur="500"/>
                                        <p:tgtEl>
                                          <p:spTgt spid="16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4"/>
                                        </p:tgtEl>
                                        <p:attrNameLst>
                                          <p:attrName>style.visibility</p:attrName>
                                        </p:attrNameLst>
                                      </p:cBhvr>
                                      <p:to>
                                        <p:strVal val="visible"/>
                                      </p:to>
                                    </p:set>
                                    <p:animEffect transition="in" filter="fade">
                                      <p:cBhvr>
                                        <p:cTn id="17" dur="500"/>
                                        <p:tgtEl>
                                          <p:spTgt spid="16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05">
                                            <p:txEl>
                                              <p:pRg st="0" end="0"/>
                                            </p:txEl>
                                          </p:spTgt>
                                        </p:tgtEl>
                                        <p:attrNameLst>
                                          <p:attrName>style.visibility</p:attrName>
                                        </p:attrNameLst>
                                      </p:cBhvr>
                                      <p:to>
                                        <p:strVal val="visible"/>
                                      </p:to>
                                    </p:set>
                                    <p:animEffect transition="in" filter="fade">
                                      <p:cBhvr>
                                        <p:cTn id="22" dur="500"/>
                                        <p:tgtEl>
                                          <p:spTgt spid="160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05">
                                            <p:txEl>
                                              <p:pRg st="1" end="1"/>
                                            </p:txEl>
                                          </p:spTgt>
                                        </p:tgtEl>
                                        <p:attrNameLst>
                                          <p:attrName>style.visibility</p:attrName>
                                        </p:attrNameLst>
                                      </p:cBhvr>
                                      <p:to>
                                        <p:strVal val="visible"/>
                                      </p:to>
                                    </p:set>
                                    <p:animEffect transition="in" filter="fade">
                                      <p:cBhvr>
                                        <p:cTn id="27" dur="500"/>
                                        <p:tgtEl>
                                          <p:spTgt spid="160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05">
                                            <p:txEl>
                                              <p:pRg st="2" end="2"/>
                                            </p:txEl>
                                          </p:spTgt>
                                        </p:tgtEl>
                                        <p:attrNameLst>
                                          <p:attrName>style.visibility</p:attrName>
                                        </p:attrNameLst>
                                      </p:cBhvr>
                                      <p:to>
                                        <p:strVal val="visible"/>
                                      </p:to>
                                    </p:set>
                                    <p:animEffect transition="in" filter="fade">
                                      <p:cBhvr>
                                        <p:cTn id="32" dur="500"/>
                                        <p:tgtEl>
                                          <p:spTgt spid="160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05">
                                            <p:txEl>
                                              <p:pRg st="3" end="3"/>
                                            </p:txEl>
                                          </p:spTgt>
                                        </p:tgtEl>
                                        <p:attrNameLst>
                                          <p:attrName>style.visibility</p:attrName>
                                        </p:attrNameLst>
                                      </p:cBhvr>
                                      <p:to>
                                        <p:strVal val="visible"/>
                                      </p:to>
                                    </p:set>
                                    <p:animEffect transition="in" filter="fade">
                                      <p:cBhvr>
                                        <p:cTn id="37" dur="500"/>
                                        <p:tgtEl>
                                          <p:spTgt spid="160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05">
                                            <p:txEl>
                                              <p:pRg st="4" end="4"/>
                                            </p:txEl>
                                          </p:spTgt>
                                        </p:tgtEl>
                                        <p:attrNameLst>
                                          <p:attrName>style.visibility</p:attrName>
                                        </p:attrNameLst>
                                      </p:cBhvr>
                                      <p:to>
                                        <p:strVal val="visible"/>
                                      </p:to>
                                    </p:set>
                                    <p:animEffect transition="in" filter="fade">
                                      <p:cBhvr>
                                        <p:cTn id="42" dur="500"/>
                                        <p:tgtEl>
                                          <p:spTgt spid="160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05">
                                            <p:txEl>
                                              <p:pRg st="5" end="5"/>
                                            </p:txEl>
                                          </p:spTgt>
                                        </p:tgtEl>
                                        <p:attrNameLst>
                                          <p:attrName>style.visibility</p:attrName>
                                        </p:attrNameLst>
                                      </p:cBhvr>
                                      <p:to>
                                        <p:strVal val="visible"/>
                                      </p:to>
                                    </p:set>
                                    <p:animEffect transition="in" filter="fade">
                                      <p:cBhvr>
                                        <p:cTn id="47" dur="500"/>
                                        <p:tgtEl>
                                          <p:spTgt spid="160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06"/>
                                        </p:tgtEl>
                                        <p:attrNameLst>
                                          <p:attrName>style.visibility</p:attrName>
                                        </p:attrNameLst>
                                      </p:cBhvr>
                                      <p:to>
                                        <p:strVal val="visible"/>
                                      </p:to>
                                    </p:set>
                                    <p:animEffect transition="in" filter="fade">
                                      <p:cBhvr>
                                        <p:cTn id="52" dur="500"/>
                                        <p:tgtEl>
                                          <p:spTgt spid="160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07"/>
                                        </p:tgtEl>
                                        <p:attrNameLst>
                                          <p:attrName>style.visibility</p:attrName>
                                        </p:attrNameLst>
                                      </p:cBhvr>
                                      <p:to>
                                        <p:strVal val="visible"/>
                                      </p:to>
                                    </p:set>
                                    <p:animEffect transition="in" filter="fade">
                                      <p:cBhvr>
                                        <p:cTn id="57" dur="500"/>
                                        <p:tgtEl>
                                          <p:spTgt spid="160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11"/>
                                        </p:tgtEl>
                                        <p:attrNameLst>
                                          <p:attrName>style.visibility</p:attrName>
                                        </p:attrNameLst>
                                      </p:cBhvr>
                                      <p:to>
                                        <p:strVal val="visible"/>
                                      </p:to>
                                    </p:set>
                                    <p:animEffect transition="in" filter="fade">
                                      <p:cBhvr>
                                        <p:cTn id="62" dur="500"/>
                                        <p:tgtEl>
                                          <p:spTgt spid="1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grpSp>
        <p:nvGrpSpPr>
          <p:cNvPr id="1616" name="Shape 1616"/>
          <p:cNvGrpSpPr/>
          <p:nvPr/>
        </p:nvGrpSpPr>
        <p:grpSpPr>
          <a:xfrm>
            <a:off x="347662" y="493712"/>
            <a:ext cx="2998800" cy="993900"/>
            <a:chOff x="347662" y="493712"/>
            <a:chExt cx="2998800" cy="993900"/>
          </a:xfrm>
        </p:grpSpPr>
        <p:pic>
          <p:nvPicPr>
            <p:cNvPr id="1617" name="Shape 1617"/>
            <p:cNvPicPr preferRelativeResize="0"/>
            <p:nvPr/>
          </p:nvPicPr>
          <p:blipFill rotWithShape="1">
            <a:blip r:embed="rId3">
              <a:alphaModFix/>
            </a:blip>
            <a:srcRect/>
            <a:stretch/>
          </p:blipFill>
          <p:spPr>
            <a:xfrm>
              <a:off x="347661" y="493711"/>
              <a:ext cx="2998800" cy="993900"/>
            </a:xfrm>
            <a:prstGeom prst="rect">
              <a:avLst/>
            </a:prstGeom>
            <a:noFill/>
            <a:ln>
              <a:noFill/>
            </a:ln>
          </p:spPr>
        </p:pic>
        <p:sp>
          <p:nvSpPr>
            <p:cNvPr id="1618" name="Shape 1618"/>
            <p:cNvSpPr txBox="1"/>
            <p:nvPr/>
          </p:nvSpPr>
          <p:spPr>
            <a:xfrm>
              <a:off x="500061" y="571500"/>
              <a:ext cx="2786100" cy="8304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400" b="0" i="0" u="none">
                  <a:solidFill>
                    <a:schemeClr val="lt1"/>
                  </a:solidFill>
                  <a:latin typeface="Calibri"/>
                  <a:ea typeface="Calibri"/>
                  <a:cs typeface="Calibri"/>
                  <a:sym typeface="Calibri"/>
                </a:rPr>
                <a:t>Relations de travail</a:t>
              </a:r>
            </a:p>
          </p:txBody>
        </p:sp>
      </p:grpSp>
      <p:sp>
        <p:nvSpPr>
          <p:cNvPr id="1619" name="Shape 1619"/>
          <p:cNvSpPr txBox="1"/>
          <p:nvPr/>
        </p:nvSpPr>
        <p:spPr>
          <a:xfrm>
            <a:off x="3402012" y="261936"/>
            <a:ext cx="5241899" cy="1395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336699"/>
              </a:buClr>
              <a:buSzPct val="25000"/>
              <a:buFont typeface="Arial"/>
              <a:buNone/>
            </a:pPr>
            <a:r>
              <a:rPr lang="fr-FR" sz="3200" b="0" i="0" u="none" strike="noStrike" cap="none">
                <a:solidFill>
                  <a:srgbClr val="336699"/>
                </a:solidFill>
                <a:effectLst>
                  <a:outerShdw blurRad="41275" dist="20320" dir="1800000" algn="tl" rotWithShape="0">
                    <a:srgbClr val="000000">
                      <a:alpha val="40000"/>
                    </a:srgbClr>
                  </a:outerShdw>
                </a:effectLst>
                <a:latin typeface="Arial"/>
                <a:ea typeface="Arial"/>
                <a:cs typeface="Arial"/>
                <a:sym typeface="Arial"/>
              </a:rPr>
              <a:t>La DTE accompagne les entreprises</a:t>
            </a:r>
          </a:p>
        </p:txBody>
      </p:sp>
      <p:grpSp>
        <p:nvGrpSpPr>
          <p:cNvPr id="1620" name="Shape 1620"/>
          <p:cNvGrpSpPr/>
          <p:nvPr/>
        </p:nvGrpSpPr>
        <p:grpSpPr>
          <a:xfrm>
            <a:off x="377825" y="1657350"/>
            <a:ext cx="2968500" cy="647700"/>
            <a:chOff x="377825" y="1657350"/>
            <a:chExt cx="2968500" cy="647700"/>
          </a:xfrm>
        </p:grpSpPr>
        <p:pic>
          <p:nvPicPr>
            <p:cNvPr id="1621" name="Shape 1621"/>
            <p:cNvPicPr preferRelativeResize="0"/>
            <p:nvPr/>
          </p:nvPicPr>
          <p:blipFill rotWithShape="1">
            <a:blip r:embed="rId4">
              <a:alphaModFix/>
            </a:blip>
            <a:srcRect/>
            <a:stretch/>
          </p:blipFill>
          <p:spPr>
            <a:xfrm>
              <a:off x="377825" y="1657350"/>
              <a:ext cx="2968500" cy="647700"/>
            </a:xfrm>
            <a:prstGeom prst="rect">
              <a:avLst/>
            </a:prstGeom>
            <a:noFill/>
            <a:ln>
              <a:noFill/>
            </a:ln>
          </p:spPr>
        </p:pic>
        <p:sp>
          <p:nvSpPr>
            <p:cNvPr id="1622" name="Shape 1622"/>
            <p:cNvSpPr txBox="1"/>
            <p:nvPr/>
          </p:nvSpPr>
          <p:spPr>
            <a:xfrm>
              <a:off x="500061" y="1714500"/>
              <a:ext cx="27861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0" i="0" u="none">
                  <a:solidFill>
                    <a:srgbClr val="002060"/>
                  </a:solidFill>
                  <a:latin typeface="Calibri"/>
                  <a:ea typeface="Calibri"/>
                  <a:cs typeface="Calibri"/>
                  <a:sym typeface="Calibri"/>
                </a:rPr>
                <a:t>Chèque RPS</a:t>
              </a:r>
            </a:p>
          </p:txBody>
        </p:sp>
      </p:grpSp>
      <p:sp>
        <p:nvSpPr>
          <p:cNvPr id="1623" name="Shape 1623"/>
          <p:cNvSpPr txBox="1"/>
          <p:nvPr/>
        </p:nvSpPr>
        <p:spPr>
          <a:xfrm>
            <a:off x="3643312" y="1776412"/>
            <a:ext cx="5000699"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Financement total ou partiel de diagnostic des relations</a:t>
            </a:r>
          </a:p>
        </p:txBody>
      </p:sp>
      <p:sp>
        <p:nvSpPr>
          <p:cNvPr id="1624" name="Shape 1624"/>
          <p:cNvSpPr txBox="1"/>
          <p:nvPr/>
        </p:nvSpPr>
        <p:spPr>
          <a:xfrm>
            <a:off x="1000125" y="2409825"/>
            <a:ext cx="3000300" cy="831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Financement total pour les entreprise de moins de 10 salariés</a:t>
            </a:r>
          </a:p>
        </p:txBody>
      </p:sp>
      <p:sp>
        <p:nvSpPr>
          <p:cNvPr id="1625" name="Shape 1625"/>
          <p:cNvSpPr txBox="1"/>
          <p:nvPr/>
        </p:nvSpPr>
        <p:spPr>
          <a:xfrm>
            <a:off x="2214561" y="3738562"/>
            <a:ext cx="4929300"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Consultant reconnu par la DTE (formé ANACT)</a:t>
            </a:r>
          </a:p>
        </p:txBody>
      </p:sp>
      <p:grpSp>
        <p:nvGrpSpPr>
          <p:cNvPr id="1626" name="Shape 1626"/>
          <p:cNvGrpSpPr/>
          <p:nvPr/>
        </p:nvGrpSpPr>
        <p:grpSpPr>
          <a:xfrm>
            <a:off x="4200525" y="3140075"/>
            <a:ext cx="895200" cy="646200"/>
            <a:chOff x="4200525" y="3140075"/>
            <a:chExt cx="895200" cy="646200"/>
          </a:xfrm>
        </p:grpSpPr>
        <p:pic>
          <p:nvPicPr>
            <p:cNvPr id="1627" name="Shape 1627"/>
            <p:cNvPicPr preferRelativeResize="0"/>
            <p:nvPr/>
          </p:nvPicPr>
          <p:blipFill rotWithShape="1">
            <a:blip r:embed="rId5">
              <a:alphaModFix/>
            </a:blip>
            <a:srcRect/>
            <a:stretch/>
          </p:blipFill>
          <p:spPr>
            <a:xfrm>
              <a:off x="4200525" y="3140075"/>
              <a:ext cx="895200" cy="646200"/>
            </a:xfrm>
            <a:prstGeom prst="rect">
              <a:avLst/>
            </a:prstGeom>
            <a:noFill/>
            <a:ln>
              <a:noFill/>
            </a:ln>
          </p:spPr>
        </p:pic>
        <p:sp>
          <p:nvSpPr>
            <p:cNvPr id="1628" name="Shape 1628"/>
            <p:cNvSpPr txBox="1"/>
            <p:nvPr/>
          </p:nvSpPr>
          <p:spPr>
            <a:xfrm>
              <a:off x="4321175" y="3195636"/>
              <a:ext cx="716100" cy="3998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0" i="0" u="none">
                  <a:solidFill>
                    <a:srgbClr val="002060"/>
                  </a:solidFill>
                  <a:latin typeface="Calibri"/>
                  <a:ea typeface="Calibri"/>
                  <a:cs typeface="Calibri"/>
                  <a:sym typeface="Calibri"/>
                </a:rPr>
                <a:t>par</a:t>
              </a:r>
            </a:p>
          </p:txBody>
        </p:sp>
      </p:grpSp>
      <p:sp>
        <p:nvSpPr>
          <p:cNvPr id="1629" name="Shape 1629"/>
          <p:cNvSpPr txBox="1"/>
          <p:nvPr/>
        </p:nvSpPr>
        <p:spPr>
          <a:xfrm>
            <a:off x="2214561" y="4762500"/>
            <a:ext cx="4929300"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Diagnostic et plan d’amélioration</a:t>
            </a:r>
          </a:p>
        </p:txBody>
      </p:sp>
      <p:sp>
        <p:nvSpPr>
          <p:cNvPr id="1630" name="Shape 1630"/>
          <p:cNvSpPr txBox="1"/>
          <p:nvPr/>
        </p:nvSpPr>
        <p:spPr>
          <a:xfrm>
            <a:off x="2214561" y="5805487"/>
            <a:ext cx="5143500" cy="33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Courrier demande adressé au DT </a:t>
            </a:r>
          </a:p>
        </p:txBody>
      </p:sp>
      <p:sp>
        <p:nvSpPr>
          <p:cNvPr id="1631" name="Shape 1631"/>
          <p:cNvSpPr txBox="1"/>
          <p:nvPr/>
        </p:nvSpPr>
        <p:spPr>
          <a:xfrm>
            <a:off x="5000625" y="2409825"/>
            <a:ext cx="3000300" cy="585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Financement 50% avec un maximum de 3 jours</a:t>
            </a:r>
          </a:p>
        </p:txBody>
      </p:sp>
      <p:grpSp>
        <p:nvGrpSpPr>
          <p:cNvPr id="1632" name="Shape 1632"/>
          <p:cNvGrpSpPr/>
          <p:nvPr/>
        </p:nvGrpSpPr>
        <p:grpSpPr>
          <a:xfrm>
            <a:off x="4127500" y="4164012"/>
            <a:ext cx="1041300" cy="646200"/>
            <a:chOff x="4127500" y="4164012"/>
            <a:chExt cx="1041300" cy="646200"/>
          </a:xfrm>
        </p:grpSpPr>
        <p:pic>
          <p:nvPicPr>
            <p:cNvPr id="1633" name="Shape 1633"/>
            <p:cNvPicPr preferRelativeResize="0"/>
            <p:nvPr/>
          </p:nvPicPr>
          <p:blipFill rotWithShape="1">
            <a:blip r:embed="rId6">
              <a:alphaModFix/>
            </a:blip>
            <a:srcRect/>
            <a:stretch/>
          </p:blipFill>
          <p:spPr>
            <a:xfrm>
              <a:off x="4127500" y="4164012"/>
              <a:ext cx="1041300" cy="646200"/>
            </a:xfrm>
            <a:prstGeom prst="rect">
              <a:avLst/>
            </a:prstGeom>
            <a:noFill/>
            <a:ln>
              <a:noFill/>
            </a:ln>
          </p:spPr>
        </p:pic>
        <p:sp>
          <p:nvSpPr>
            <p:cNvPr id="1634" name="Shape 1634"/>
            <p:cNvSpPr txBox="1"/>
            <p:nvPr/>
          </p:nvSpPr>
          <p:spPr>
            <a:xfrm>
              <a:off x="4249737" y="4219575"/>
              <a:ext cx="8589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0" i="0" u="none">
                  <a:solidFill>
                    <a:srgbClr val="002060"/>
                  </a:solidFill>
                  <a:latin typeface="Calibri"/>
                  <a:ea typeface="Calibri"/>
                  <a:cs typeface="Calibri"/>
                  <a:sym typeface="Calibri"/>
                </a:rPr>
                <a:t>pour</a:t>
              </a:r>
            </a:p>
          </p:txBody>
        </p:sp>
      </p:grpSp>
      <p:grpSp>
        <p:nvGrpSpPr>
          <p:cNvPr id="1635" name="Shape 1635"/>
          <p:cNvGrpSpPr/>
          <p:nvPr/>
        </p:nvGrpSpPr>
        <p:grpSpPr>
          <a:xfrm>
            <a:off x="3810000" y="5181600"/>
            <a:ext cx="1682700" cy="652500"/>
            <a:chOff x="3810000" y="5181600"/>
            <a:chExt cx="1682700" cy="652500"/>
          </a:xfrm>
        </p:grpSpPr>
        <p:pic>
          <p:nvPicPr>
            <p:cNvPr id="1636" name="Shape 1636"/>
            <p:cNvPicPr preferRelativeResize="0"/>
            <p:nvPr/>
          </p:nvPicPr>
          <p:blipFill rotWithShape="1">
            <a:blip r:embed="rId7">
              <a:alphaModFix/>
            </a:blip>
            <a:srcRect/>
            <a:stretch/>
          </p:blipFill>
          <p:spPr>
            <a:xfrm>
              <a:off x="3810000" y="5181600"/>
              <a:ext cx="1682700" cy="652500"/>
            </a:xfrm>
            <a:prstGeom prst="rect">
              <a:avLst/>
            </a:prstGeom>
            <a:noFill/>
            <a:ln>
              <a:noFill/>
            </a:ln>
          </p:spPr>
        </p:pic>
        <p:sp>
          <p:nvSpPr>
            <p:cNvPr id="1637" name="Shape 1637"/>
            <p:cNvSpPr txBox="1"/>
            <p:nvPr/>
          </p:nvSpPr>
          <p:spPr>
            <a:xfrm>
              <a:off x="3929062" y="5243512"/>
              <a:ext cx="1500300" cy="39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000" b="0" i="0" u="none">
                  <a:solidFill>
                    <a:srgbClr val="002060"/>
                  </a:solidFill>
                  <a:latin typeface="Calibri"/>
                  <a:ea typeface="Calibri"/>
                  <a:cs typeface="Calibri"/>
                  <a:sym typeface="Calibri"/>
                </a:rPr>
                <a:t>comment</a:t>
              </a:r>
            </a:p>
          </p:txBody>
        </p:sp>
      </p:grpSp>
      <p:sp>
        <p:nvSpPr>
          <p:cNvPr id="1638" name="Shape 1638"/>
          <p:cNvSpPr txBox="1"/>
          <p:nvPr/>
        </p:nvSpPr>
        <p:spPr>
          <a:xfrm>
            <a:off x="2214561" y="6234112"/>
            <a:ext cx="5143500" cy="3380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Convention tripartie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3"/>
                                        </p:tgtEl>
                                        <p:attrNameLst>
                                          <p:attrName>style.visibility</p:attrName>
                                        </p:attrNameLst>
                                      </p:cBhvr>
                                      <p:to>
                                        <p:strVal val="visible"/>
                                      </p:to>
                                    </p:set>
                                    <p:animEffect transition="in" filter="fade">
                                      <p:cBhvr>
                                        <p:cTn id="7" dur="500"/>
                                        <p:tgtEl>
                                          <p:spTgt spid="16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4"/>
                                        </p:tgtEl>
                                        <p:attrNameLst>
                                          <p:attrName>style.visibility</p:attrName>
                                        </p:attrNameLst>
                                      </p:cBhvr>
                                      <p:to>
                                        <p:strVal val="visible"/>
                                      </p:to>
                                    </p:set>
                                    <p:animEffect transition="in" filter="fade">
                                      <p:cBhvr>
                                        <p:cTn id="12" dur="500"/>
                                        <p:tgtEl>
                                          <p:spTgt spid="16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1"/>
                                        </p:tgtEl>
                                        <p:attrNameLst>
                                          <p:attrName>style.visibility</p:attrName>
                                        </p:attrNameLst>
                                      </p:cBhvr>
                                      <p:to>
                                        <p:strVal val="visible"/>
                                      </p:to>
                                    </p:set>
                                    <p:animEffect transition="in" filter="fade">
                                      <p:cBhvr>
                                        <p:cTn id="17" dur="500"/>
                                        <p:tgtEl>
                                          <p:spTgt spid="16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5"/>
                                        </p:tgtEl>
                                        <p:attrNameLst>
                                          <p:attrName>style.visibility</p:attrName>
                                        </p:attrNameLst>
                                      </p:cBhvr>
                                      <p:to>
                                        <p:strVal val="visible"/>
                                      </p:to>
                                    </p:set>
                                    <p:animEffect transition="in" filter="fade">
                                      <p:cBhvr>
                                        <p:cTn id="22" dur="500"/>
                                        <p:tgtEl>
                                          <p:spTgt spid="16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29"/>
                                        </p:tgtEl>
                                        <p:attrNameLst>
                                          <p:attrName>style.visibility</p:attrName>
                                        </p:attrNameLst>
                                      </p:cBhvr>
                                      <p:to>
                                        <p:strVal val="visible"/>
                                      </p:to>
                                    </p:set>
                                    <p:animEffect transition="in" filter="fade">
                                      <p:cBhvr>
                                        <p:cTn id="27" dur="500"/>
                                        <p:tgtEl>
                                          <p:spTgt spid="16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0"/>
                                        </p:tgtEl>
                                        <p:attrNameLst>
                                          <p:attrName>style.visibility</p:attrName>
                                        </p:attrNameLst>
                                      </p:cBhvr>
                                      <p:to>
                                        <p:strVal val="visible"/>
                                      </p:to>
                                    </p:set>
                                    <p:animEffect transition="in" filter="fade">
                                      <p:cBhvr>
                                        <p:cTn id="32" dur="500"/>
                                        <p:tgtEl>
                                          <p:spTgt spid="16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38"/>
                                        </p:tgtEl>
                                        <p:attrNameLst>
                                          <p:attrName>style.visibility</p:attrName>
                                        </p:attrNameLst>
                                      </p:cBhvr>
                                      <p:to>
                                        <p:strVal val="visible"/>
                                      </p:to>
                                    </p:set>
                                    <p:animEffect transition="in" filter="fade">
                                      <p:cBhvr>
                                        <p:cTn id="37" dur="500"/>
                                        <p:tgtEl>
                                          <p:spTgt spid="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p:nvPr/>
        </p:nvSpPr>
        <p:spPr>
          <a:xfrm>
            <a:off x="1908175" y="847725"/>
            <a:ext cx="5357700" cy="1023900"/>
          </a:xfrm>
          <a:prstGeom prst="rect">
            <a:avLst/>
          </a:prstGeom>
          <a:gradFill>
            <a:gsLst>
              <a:gs pos="0">
                <a:srgbClr val="7E0000"/>
              </a:gs>
              <a:gs pos="50000">
                <a:srgbClr val="B60000"/>
              </a:gs>
              <a:gs pos="100000">
                <a:srgbClr val="DB0000"/>
              </a:gs>
            </a:gsLst>
            <a:lin ang="2700006" scaled="0"/>
          </a:gradFill>
          <a:ln>
            <a:noFill/>
          </a:ln>
          <a:effectLst>
            <a:outerShdw blurRad="57785" dist="33020" dir="3180000" algn="ctr">
              <a:srgbClr val="000000">
                <a:alpha val="29800"/>
              </a:srgbClr>
            </a:outerShdw>
          </a:effectLst>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Calibri"/>
              <a:buNone/>
            </a:pPr>
            <a:r>
              <a:rPr lang="fr-FR" sz="1800" b="0" i="0" u="none" strike="noStrike" cap="none">
                <a:solidFill>
                  <a:schemeClr val="lt1"/>
                </a:solidFill>
                <a:latin typeface="Calibri"/>
                <a:ea typeface="Calibri"/>
                <a:cs typeface="Calibri"/>
                <a:sym typeface="Calibri"/>
              </a:rPr>
              <a:t>Lp.261-1 : </a:t>
            </a:r>
            <a:r>
              <a:rPr lang="fr-FR" sz="1400" b="0" i="0" u="none" strike="noStrike" cap="none">
                <a:solidFill>
                  <a:schemeClr val="lt1"/>
                </a:solidFill>
                <a:latin typeface="Calibri"/>
                <a:ea typeface="Calibri"/>
                <a:cs typeface="Calibri"/>
                <a:sym typeface="Calibri"/>
              </a:rPr>
              <a:t>L’employeur prend les mesures nécessaires pour assurer la sécurité et protéger la santé physique et mentale des travailleurs…</a:t>
            </a:r>
          </a:p>
        </p:txBody>
      </p:sp>
      <p:pic>
        <p:nvPicPr>
          <p:cNvPr id="321" name="Shape 321"/>
          <p:cNvPicPr preferRelativeResize="0"/>
          <p:nvPr/>
        </p:nvPicPr>
        <p:blipFill rotWithShape="1">
          <a:blip r:embed="rId3">
            <a:alphaModFix/>
          </a:blip>
          <a:srcRect/>
          <a:stretch/>
        </p:blipFill>
        <p:spPr>
          <a:xfrm>
            <a:off x="1901825" y="2078037"/>
            <a:ext cx="5357700" cy="1025400"/>
          </a:xfrm>
          <a:prstGeom prst="rect">
            <a:avLst/>
          </a:prstGeom>
          <a:noFill/>
          <a:ln>
            <a:noFill/>
          </a:ln>
        </p:spPr>
      </p:pic>
      <p:sp>
        <p:nvSpPr>
          <p:cNvPr id="322" name="Shape 322"/>
          <p:cNvSpPr txBox="1"/>
          <p:nvPr/>
        </p:nvSpPr>
        <p:spPr>
          <a:xfrm>
            <a:off x="2143125" y="3286125"/>
            <a:ext cx="4933800" cy="2800500"/>
          </a:xfrm>
          <a:prstGeom prst="rect">
            <a:avLst/>
          </a:prstGeom>
          <a:noFill/>
          <a:ln>
            <a:noFill/>
          </a:ln>
        </p:spPr>
        <p:txBody>
          <a:bodyPr lIns="91425" tIns="45700" rIns="91425" bIns="45700" anchor="t" anchorCtr="0">
            <a:spAutoFit/>
          </a:bodyPr>
          <a:lstStyle/>
          <a:p>
            <a:pPr marL="352425" marR="0" lvl="0" indent="-263525" algn="l" rtl="0">
              <a:lnSpc>
                <a:spcPct val="100000"/>
              </a:lnSpc>
              <a:spcBef>
                <a:spcPts val="0"/>
              </a:spcBef>
              <a:spcAft>
                <a:spcPts val="0"/>
              </a:spcAft>
              <a:buClr>
                <a:srgbClr val="000066"/>
              </a:buClr>
              <a:buSzPct val="25000"/>
              <a:buFont typeface="Arial"/>
              <a:buNone/>
            </a:pPr>
            <a:r>
              <a:rPr lang="fr-FR" sz="1600" b="0" i="0" u="none">
                <a:solidFill>
                  <a:srgbClr val="000066"/>
                </a:solidFill>
                <a:latin typeface="Arial"/>
                <a:ea typeface="Arial"/>
                <a:cs typeface="Arial"/>
                <a:sym typeface="Arial"/>
              </a:rPr>
              <a:t>-    </a:t>
            </a:r>
            <a:r>
              <a:rPr lang="fr-FR" sz="1600" b="1" i="0" u="none">
                <a:solidFill>
                  <a:srgbClr val="000066"/>
                </a:solidFill>
                <a:latin typeface="Arial"/>
                <a:ea typeface="Arial"/>
                <a:cs typeface="Arial"/>
                <a:sym typeface="Arial"/>
              </a:rPr>
              <a:t>Eviter </a:t>
            </a:r>
            <a:r>
              <a:rPr lang="fr-FR" sz="1600" b="0" i="0" u="none">
                <a:solidFill>
                  <a:srgbClr val="000066"/>
                </a:solidFill>
                <a:latin typeface="Arial"/>
                <a:ea typeface="Arial"/>
                <a:cs typeface="Arial"/>
                <a:sym typeface="Arial"/>
              </a:rPr>
              <a:t>les risques</a:t>
            </a:r>
          </a:p>
          <a:p>
            <a:pPr marL="352425" marR="0" lvl="0" indent="-263525" algn="l" rtl="0">
              <a:lnSpc>
                <a:spcPct val="100000"/>
              </a:lnSpc>
              <a:spcBef>
                <a:spcPts val="0"/>
              </a:spcBef>
              <a:spcAft>
                <a:spcPts val="0"/>
              </a:spcAft>
              <a:buClr>
                <a:srgbClr val="000066"/>
              </a:buClr>
              <a:buSzPct val="100000"/>
              <a:buFont typeface="Arial"/>
              <a:buChar char="-"/>
            </a:pPr>
            <a:r>
              <a:rPr lang="fr-FR" sz="1600" b="1" i="0" u="none">
                <a:solidFill>
                  <a:srgbClr val="000066"/>
                </a:solidFill>
                <a:latin typeface="Arial"/>
                <a:ea typeface="Arial"/>
                <a:cs typeface="Arial"/>
                <a:sym typeface="Arial"/>
              </a:rPr>
              <a:t> Evaluer</a:t>
            </a:r>
            <a:r>
              <a:rPr lang="fr-FR" sz="1600" b="0" i="0" u="none">
                <a:solidFill>
                  <a:srgbClr val="000066"/>
                </a:solidFill>
                <a:latin typeface="Arial"/>
                <a:ea typeface="Arial"/>
                <a:cs typeface="Arial"/>
                <a:sym typeface="Arial"/>
              </a:rPr>
              <a:t> les risques qui ne peuvent être évités</a:t>
            </a:r>
          </a:p>
          <a:p>
            <a:pPr marL="352425" marR="0" lvl="0" indent="-263525" algn="l" rtl="0">
              <a:lnSpc>
                <a:spcPct val="100000"/>
              </a:lnSpc>
              <a:spcBef>
                <a:spcPts val="0"/>
              </a:spcBef>
              <a:spcAft>
                <a:spcPts val="0"/>
              </a:spcAft>
              <a:buClr>
                <a:srgbClr val="000066"/>
              </a:buClr>
              <a:buSzPct val="100000"/>
              <a:buFont typeface="Arial"/>
              <a:buChar char="-"/>
            </a:pPr>
            <a:r>
              <a:rPr lang="fr-FR" sz="1600" b="1" i="0" u="none">
                <a:solidFill>
                  <a:srgbClr val="000066"/>
                </a:solidFill>
                <a:latin typeface="Arial"/>
                <a:ea typeface="Arial"/>
                <a:cs typeface="Arial"/>
                <a:sym typeface="Arial"/>
              </a:rPr>
              <a:t> Combattre</a:t>
            </a:r>
            <a:r>
              <a:rPr lang="fr-FR" sz="1600" b="0" i="0" u="none">
                <a:solidFill>
                  <a:srgbClr val="000066"/>
                </a:solidFill>
                <a:latin typeface="Arial"/>
                <a:ea typeface="Arial"/>
                <a:cs typeface="Arial"/>
                <a:sym typeface="Arial"/>
              </a:rPr>
              <a:t> le risque à la source</a:t>
            </a:r>
          </a:p>
          <a:p>
            <a:pPr marL="352425" marR="0" lvl="0" indent="-263525" algn="l" rtl="0">
              <a:lnSpc>
                <a:spcPct val="100000"/>
              </a:lnSpc>
              <a:spcBef>
                <a:spcPts val="0"/>
              </a:spcBef>
              <a:spcAft>
                <a:spcPts val="0"/>
              </a:spcAft>
              <a:buClr>
                <a:srgbClr val="000066"/>
              </a:buClr>
              <a:buSzPct val="100000"/>
              <a:buFont typeface="Arial"/>
              <a:buChar char="-"/>
            </a:pPr>
            <a:r>
              <a:rPr lang="fr-FR" sz="1600" b="0" i="0" u="none">
                <a:solidFill>
                  <a:srgbClr val="000066"/>
                </a:solidFill>
                <a:latin typeface="Arial"/>
                <a:ea typeface="Arial"/>
                <a:cs typeface="Arial"/>
                <a:sym typeface="Arial"/>
              </a:rPr>
              <a:t> </a:t>
            </a:r>
            <a:r>
              <a:rPr lang="fr-FR" sz="1600" b="1" i="0" u="none">
                <a:solidFill>
                  <a:srgbClr val="000066"/>
                </a:solidFill>
                <a:latin typeface="Arial"/>
                <a:ea typeface="Arial"/>
                <a:cs typeface="Arial"/>
                <a:sym typeface="Arial"/>
              </a:rPr>
              <a:t>Adapter</a:t>
            </a:r>
            <a:r>
              <a:rPr lang="fr-FR" sz="1600" b="0" i="0" u="none">
                <a:solidFill>
                  <a:srgbClr val="000066"/>
                </a:solidFill>
                <a:latin typeface="Arial"/>
                <a:ea typeface="Arial"/>
                <a:cs typeface="Arial"/>
                <a:sym typeface="Arial"/>
              </a:rPr>
              <a:t> le travail à l’homme</a:t>
            </a:r>
          </a:p>
          <a:p>
            <a:pPr marL="352425" marR="0" lvl="0" indent="-263525" algn="l" rtl="0">
              <a:lnSpc>
                <a:spcPct val="100000"/>
              </a:lnSpc>
              <a:spcBef>
                <a:spcPts val="0"/>
              </a:spcBef>
              <a:spcAft>
                <a:spcPts val="0"/>
              </a:spcAft>
              <a:buClr>
                <a:srgbClr val="000066"/>
              </a:buClr>
              <a:buSzPct val="100000"/>
              <a:buFont typeface="Arial"/>
              <a:buChar char="-"/>
            </a:pPr>
            <a:r>
              <a:rPr lang="fr-FR" sz="1600" b="0" i="0" u="none">
                <a:solidFill>
                  <a:srgbClr val="000066"/>
                </a:solidFill>
                <a:latin typeface="Arial"/>
                <a:ea typeface="Arial"/>
                <a:cs typeface="Arial"/>
                <a:sym typeface="Arial"/>
              </a:rPr>
              <a:t> </a:t>
            </a:r>
            <a:r>
              <a:rPr lang="fr-FR" sz="1600" b="1" i="0" u="none">
                <a:solidFill>
                  <a:srgbClr val="000066"/>
                </a:solidFill>
                <a:latin typeface="Arial"/>
                <a:ea typeface="Arial"/>
                <a:cs typeface="Arial"/>
                <a:sym typeface="Arial"/>
              </a:rPr>
              <a:t>Tenir compte</a:t>
            </a:r>
            <a:r>
              <a:rPr lang="fr-FR" sz="1600" b="0" i="0" u="none">
                <a:solidFill>
                  <a:srgbClr val="000066"/>
                </a:solidFill>
                <a:latin typeface="Arial"/>
                <a:ea typeface="Arial"/>
                <a:cs typeface="Arial"/>
                <a:sym typeface="Arial"/>
              </a:rPr>
              <a:t> de l’évolution de la technique</a:t>
            </a:r>
          </a:p>
          <a:p>
            <a:pPr marL="352425" marR="0" lvl="0" indent="-263525" algn="l" rtl="0">
              <a:lnSpc>
                <a:spcPct val="100000"/>
              </a:lnSpc>
              <a:spcBef>
                <a:spcPts val="0"/>
              </a:spcBef>
              <a:spcAft>
                <a:spcPts val="0"/>
              </a:spcAft>
              <a:buClr>
                <a:srgbClr val="000066"/>
              </a:buClr>
              <a:buSzPct val="100000"/>
              <a:buFont typeface="Arial"/>
              <a:buChar char="-"/>
            </a:pPr>
            <a:r>
              <a:rPr lang="fr-FR" sz="1600" b="0" i="0" u="none">
                <a:solidFill>
                  <a:srgbClr val="000066"/>
                </a:solidFill>
                <a:latin typeface="Arial"/>
                <a:ea typeface="Arial"/>
                <a:cs typeface="Arial"/>
                <a:sym typeface="Arial"/>
              </a:rPr>
              <a:t> </a:t>
            </a:r>
            <a:r>
              <a:rPr lang="fr-FR" sz="1600" b="1" i="0" u="none">
                <a:solidFill>
                  <a:srgbClr val="000066"/>
                </a:solidFill>
                <a:latin typeface="Arial"/>
                <a:ea typeface="Arial"/>
                <a:cs typeface="Arial"/>
                <a:sym typeface="Arial"/>
              </a:rPr>
              <a:t>Remplacer</a:t>
            </a:r>
            <a:r>
              <a:rPr lang="fr-FR" sz="1600" b="0" i="0" u="none">
                <a:solidFill>
                  <a:srgbClr val="000066"/>
                </a:solidFill>
                <a:latin typeface="Arial"/>
                <a:ea typeface="Arial"/>
                <a:cs typeface="Arial"/>
                <a:sym typeface="Arial"/>
              </a:rPr>
              <a:t> ce qui est dangereux par ce qui ne l’est  pas ou l’est moins</a:t>
            </a:r>
          </a:p>
          <a:p>
            <a:pPr marL="352425" marR="0" lvl="0" indent="-263525" algn="l" rtl="0">
              <a:lnSpc>
                <a:spcPct val="100000"/>
              </a:lnSpc>
              <a:spcBef>
                <a:spcPts val="0"/>
              </a:spcBef>
              <a:spcAft>
                <a:spcPts val="0"/>
              </a:spcAft>
              <a:buClr>
                <a:srgbClr val="000066"/>
              </a:buClr>
              <a:buSzPct val="100000"/>
              <a:buFont typeface="Arial"/>
              <a:buChar char="-"/>
            </a:pPr>
            <a:r>
              <a:rPr lang="fr-FR" sz="1600" b="0" i="0" u="none">
                <a:solidFill>
                  <a:srgbClr val="000066"/>
                </a:solidFill>
                <a:latin typeface="Arial"/>
                <a:ea typeface="Arial"/>
                <a:cs typeface="Arial"/>
                <a:sym typeface="Arial"/>
              </a:rPr>
              <a:t> </a:t>
            </a:r>
            <a:r>
              <a:rPr lang="fr-FR" sz="1600" b="1" i="0" u="none">
                <a:solidFill>
                  <a:srgbClr val="000066"/>
                </a:solidFill>
                <a:latin typeface="Arial"/>
                <a:ea typeface="Arial"/>
                <a:cs typeface="Arial"/>
                <a:sym typeface="Arial"/>
              </a:rPr>
              <a:t>Planifier</a:t>
            </a:r>
            <a:r>
              <a:rPr lang="fr-FR" sz="1600" b="0" i="0" u="none">
                <a:solidFill>
                  <a:srgbClr val="000066"/>
                </a:solidFill>
                <a:latin typeface="Arial"/>
                <a:ea typeface="Arial"/>
                <a:cs typeface="Arial"/>
                <a:sym typeface="Arial"/>
              </a:rPr>
              <a:t> la prévention</a:t>
            </a:r>
          </a:p>
          <a:p>
            <a:pPr marL="352425" marR="0" lvl="0" indent="-263525" algn="l" rtl="0">
              <a:lnSpc>
                <a:spcPct val="100000"/>
              </a:lnSpc>
              <a:spcBef>
                <a:spcPts val="0"/>
              </a:spcBef>
              <a:spcAft>
                <a:spcPts val="0"/>
              </a:spcAft>
              <a:buClr>
                <a:srgbClr val="000066"/>
              </a:buClr>
              <a:buSzPct val="100000"/>
              <a:buFont typeface="Arial"/>
              <a:buChar char="-"/>
            </a:pPr>
            <a:r>
              <a:rPr lang="fr-FR" sz="1600" b="0" i="0" u="none">
                <a:solidFill>
                  <a:srgbClr val="000066"/>
                </a:solidFill>
                <a:latin typeface="Arial"/>
                <a:ea typeface="Arial"/>
                <a:cs typeface="Arial"/>
                <a:sym typeface="Arial"/>
              </a:rPr>
              <a:t> </a:t>
            </a:r>
            <a:r>
              <a:rPr lang="fr-FR" sz="1600" b="1" i="0" u="none">
                <a:solidFill>
                  <a:srgbClr val="000066"/>
                </a:solidFill>
                <a:latin typeface="Arial"/>
                <a:ea typeface="Arial"/>
                <a:cs typeface="Arial"/>
                <a:sym typeface="Arial"/>
              </a:rPr>
              <a:t>Prendre des mesures</a:t>
            </a:r>
            <a:r>
              <a:rPr lang="fr-FR" sz="1600" b="0" i="0" u="none">
                <a:solidFill>
                  <a:srgbClr val="000066"/>
                </a:solidFill>
                <a:latin typeface="Arial"/>
                <a:ea typeface="Arial"/>
                <a:cs typeface="Arial"/>
                <a:sym typeface="Arial"/>
              </a:rPr>
              <a:t> de protection collective</a:t>
            </a:r>
          </a:p>
          <a:p>
            <a:pPr marL="352425" marR="0" lvl="0" indent="-263525" algn="l" rtl="0">
              <a:lnSpc>
                <a:spcPct val="100000"/>
              </a:lnSpc>
              <a:spcBef>
                <a:spcPts val="0"/>
              </a:spcBef>
              <a:spcAft>
                <a:spcPts val="0"/>
              </a:spcAft>
              <a:buClr>
                <a:srgbClr val="000066"/>
              </a:buClr>
              <a:buSzPct val="100000"/>
              <a:buFont typeface="Arial"/>
              <a:buChar char="-"/>
            </a:pPr>
            <a:r>
              <a:rPr lang="fr-FR" sz="1600" b="0" i="0" u="none">
                <a:solidFill>
                  <a:srgbClr val="000066"/>
                </a:solidFill>
                <a:latin typeface="Arial"/>
                <a:ea typeface="Arial"/>
                <a:cs typeface="Arial"/>
                <a:sym typeface="Arial"/>
              </a:rPr>
              <a:t> </a:t>
            </a:r>
            <a:r>
              <a:rPr lang="fr-FR" sz="1600" b="1" i="0" u="none">
                <a:solidFill>
                  <a:srgbClr val="000066"/>
                </a:solidFill>
                <a:latin typeface="Arial"/>
                <a:ea typeface="Arial"/>
                <a:cs typeface="Arial"/>
                <a:sym typeface="Arial"/>
              </a:rPr>
              <a:t>Donner des instructions</a:t>
            </a:r>
            <a:r>
              <a:rPr lang="fr-FR" sz="1600" b="0" i="0" u="none">
                <a:solidFill>
                  <a:srgbClr val="000066"/>
                </a:solidFill>
                <a:latin typeface="Arial"/>
                <a:ea typeface="Arial"/>
                <a:cs typeface="Arial"/>
                <a:sym typeface="Arial"/>
              </a:rPr>
              <a:t> appropriées aux salariés</a:t>
            </a:r>
          </a:p>
        </p:txBody>
      </p:sp>
      <p:pic>
        <p:nvPicPr>
          <p:cNvPr id="323" name="Shape 323" descr="Couverture code du travail"/>
          <p:cNvPicPr preferRelativeResize="0"/>
          <p:nvPr/>
        </p:nvPicPr>
        <p:blipFill rotWithShape="1">
          <a:blip r:embed="rId4">
            <a:alphaModFix/>
          </a:blip>
          <a:srcRect/>
          <a:stretch/>
        </p:blipFill>
        <p:spPr>
          <a:xfrm>
            <a:off x="366711" y="212725"/>
            <a:ext cx="968400" cy="1354200"/>
          </a:xfrm>
          <a:prstGeom prst="rect">
            <a:avLst/>
          </a:prstGeom>
          <a:noFill/>
          <a:ln>
            <a:noFill/>
          </a:ln>
        </p:spPr>
      </p:pic>
      <p:sp>
        <p:nvSpPr>
          <p:cNvPr id="324" name="Shape 324"/>
          <p:cNvSpPr/>
          <p:nvPr/>
        </p:nvSpPr>
        <p:spPr>
          <a:xfrm>
            <a:off x="3028950" y="187325"/>
            <a:ext cx="2809800" cy="493800"/>
          </a:xfrm>
          <a:prstGeom prst="flowChartAlternateProcess">
            <a:avLst/>
          </a:prstGeom>
          <a:gradFill>
            <a:gsLst>
              <a:gs pos="0">
                <a:srgbClr val="FFE980"/>
              </a:gs>
              <a:gs pos="50000">
                <a:srgbClr val="FFEFB3"/>
              </a:gs>
              <a:gs pos="100000">
                <a:srgbClr val="FFF6DA"/>
              </a:gs>
            </a:gsLst>
            <a:lin ang="5400012" scaled="0"/>
          </a:gra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Arial"/>
              <a:buNone/>
            </a:pPr>
            <a:r>
              <a:rPr lang="fr-FR" sz="2400" b="1" i="0" u="none">
                <a:solidFill>
                  <a:srgbClr val="C00000"/>
                </a:solidFill>
                <a:latin typeface="Arial"/>
                <a:ea typeface="Arial"/>
                <a:cs typeface="Arial"/>
                <a:sym typeface="Arial"/>
              </a:rPr>
              <a:t>Que dit la loi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pic>
        <p:nvPicPr>
          <p:cNvPr id="1643" name="Shape 1643"/>
          <p:cNvPicPr preferRelativeResize="0"/>
          <p:nvPr/>
        </p:nvPicPr>
        <p:blipFill rotWithShape="1">
          <a:blip r:embed="rId3">
            <a:alphaModFix/>
          </a:blip>
          <a:srcRect/>
          <a:stretch/>
        </p:blipFill>
        <p:spPr>
          <a:xfrm>
            <a:off x="5962650" y="4919662"/>
            <a:ext cx="2078100" cy="609600"/>
          </a:xfrm>
          <a:prstGeom prst="rect">
            <a:avLst/>
          </a:prstGeom>
          <a:noFill/>
          <a:ln>
            <a:noFill/>
          </a:ln>
        </p:spPr>
      </p:pic>
      <p:pic>
        <p:nvPicPr>
          <p:cNvPr id="1644" name="Shape 1644"/>
          <p:cNvPicPr preferRelativeResize="0"/>
          <p:nvPr/>
        </p:nvPicPr>
        <p:blipFill rotWithShape="1">
          <a:blip r:embed="rId4">
            <a:alphaModFix/>
          </a:blip>
          <a:srcRect/>
          <a:stretch/>
        </p:blipFill>
        <p:spPr>
          <a:xfrm>
            <a:off x="1639886" y="219075"/>
            <a:ext cx="6870600" cy="854100"/>
          </a:xfrm>
          <a:prstGeom prst="rect">
            <a:avLst/>
          </a:prstGeom>
          <a:noFill/>
          <a:ln>
            <a:noFill/>
          </a:ln>
        </p:spPr>
      </p:pic>
      <p:sp>
        <p:nvSpPr>
          <p:cNvPr id="1645" name="Shape 1645"/>
          <p:cNvSpPr/>
          <p:nvPr/>
        </p:nvSpPr>
        <p:spPr>
          <a:xfrm>
            <a:off x="3929062" y="1285875"/>
            <a:ext cx="2286000" cy="428700"/>
          </a:xfrm>
          <a:prstGeom prst="downArrow">
            <a:avLst>
              <a:gd name="adj1" fmla="val 10800"/>
              <a:gd name="adj2" fmla="val 50000"/>
            </a:avLst>
          </a:prstGeom>
          <a:solidFill>
            <a:srgbClr val="FCD5B5"/>
          </a:solidFill>
          <a:ln w="25400" cap="flat" cmpd="sng">
            <a:solidFill>
              <a:srgbClr val="7030A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46" name="Shape 1646"/>
          <p:cNvSpPr/>
          <p:nvPr/>
        </p:nvSpPr>
        <p:spPr>
          <a:xfrm>
            <a:off x="1474787" y="1901825"/>
            <a:ext cx="7029600" cy="908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BD4B4"/>
              </a:buClr>
              <a:buSzPct val="25000"/>
              <a:buFont typeface="Cabin"/>
              <a:buNone/>
            </a:pPr>
            <a:r>
              <a:rPr lang="fr-FR" sz="3200" b="0" i="0" u="none" strike="noStrike" cap="none">
                <a:solidFill>
                  <a:srgbClr val="FBD4B4"/>
                </a:solidFill>
                <a:effectLst>
                  <a:outerShdw blurRad="41275" dist="20320" dir="1800000" algn="tl" rotWithShape="0">
                    <a:srgbClr val="000000">
                      <a:alpha val="40000"/>
                    </a:srgbClr>
                  </a:outerShdw>
                </a:effectLst>
                <a:latin typeface="Cabin"/>
                <a:ea typeface="Cabin"/>
                <a:cs typeface="Cabin"/>
                <a:sym typeface="Cabin"/>
              </a:rPr>
              <a:t>Evaluation de premier niveau</a:t>
            </a:r>
          </a:p>
        </p:txBody>
      </p:sp>
      <p:sp>
        <p:nvSpPr>
          <p:cNvPr id="1647" name="Shape 1647">
            <a:hlinkClick r:id="rId5"/>
          </p:cNvPr>
          <p:cNvSpPr/>
          <p:nvPr/>
        </p:nvSpPr>
        <p:spPr>
          <a:xfrm>
            <a:off x="1474787" y="2614612"/>
            <a:ext cx="7029600" cy="9095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BD4B4"/>
              </a:buClr>
              <a:buSzPct val="25000"/>
              <a:buFont typeface="Cabin"/>
              <a:buNone/>
            </a:pPr>
            <a:r>
              <a:rPr lang="fr-FR" sz="3200" b="0" i="0" u="none" strike="noStrike" cap="none">
                <a:solidFill>
                  <a:srgbClr val="FBD4B4"/>
                </a:solidFill>
                <a:effectLst>
                  <a:outerShdw blurRad="41275" dist="20320" dir="1800000" algn="tl" rotWithShape="0">
                    <a:srgbClr val="000000">
                      <a:alpha val="40000"/>
                    </a:srgbClr>
                  </a:outerShdw>
                </a:effectLst>
                <a:latin typeface="Cabin"/>
                <a:ea typeface="Cabin"/>
                <a:cs typeface="Cabin"/>
                <a:sym typeface="Cabin"/>
              </a:rPr>
              <a:t>Utiliser un questionnaire</a:t>
            </a:r>
          </a:p>
        </p:txBody>
      </p:sp>
      <p:sp>
        <p:nvSpPr>
          <p:cNvPr id="1648" name="Shape 1648"/>
          <p:cNvSpPr/>
          <p:nvPr/>
        </p:nvSpPr>
        <p:spPr>
          <a:xfrm>
            <a:off x="1474787" y="3333750"/>
            <a:ext cx="7029600" cy="903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BD4B4"/>
              </a:buClr>
              <a:buSzPct val="25000"/>
              <a:buFont typeface="Cabin"/>
              <a:buNone/>
            </a:pPr>
            <a:r>
              <a:rPr lang="fr-FR" sz="3200" b="0" i="0" u="none" strike="noStrike" cap="none">
                <a:solidFill>
                  <a:srgbClr val="FBD4B4"/>
                </a:solidFill>
                <a:effectLst>
                  <a:outerShdw blurRad="41275" dist="20320" dir="1800000" algn="tl" rotWithShape="0">
                    <a:srgbClr val="000000">
                      <a:alpha val="40000"/>
                    </a:srgbClr>
                  </a:outerShdw>
                </a:effectLst>
                <a:latin typeface="Cabin"/>
                <a:ea typeface="Cabin"/>
                <a:cs typeface="Cabin"/>
                <a:sym typeface="Cabin"/>
              </a:rPr>
              <a:t>Compiler les résultats</a:t>
            </a:r>
          </a:p>
        </p:txBody>
      </p:sp>
      <p:sp>
        <p:nvSpPr>
          <p:cNvPr id="1649" name="Shape 1649"/>
          <p:cNvSpPr/>
          <p:nvPr/>
        </p:nvSpPr>
        <p:spPr>
          <a:xfrm>
            <a:off x="5437186" y="4352925"/>
            <a:ext cx="2993999" cy="792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BD4B4"/>
              </a:buClr>
              <a:buSzPct val="25000"/>
              <a:buFont typeface="Cabin"/>
              <a:buNone/>
            </a:pPr>
            <a:r>
              <a:rPr lang="fr-FR" sz="2800" b="0" i="0" u="none" strike="noStrike" cap="none">
                <a:solidFill>
                  <a:srgbClr val="FBD4B4"/>
                </a:solidFill>
                <a:effectLst>
                  <a:outerShdw blurRad="41275" dist="20320" dir="1800000" algn="tl" rotWithShape="0">
                    <a:srgbClr val="000000">
                      <a:alpha val="40000"/>
                    </a:srgbClr>
                  </a:outerShdw>
                </a:effectLst>
                <a:latin typeface="Cabin"/>
                <a:ea typeface="Cabin"/>
                <a:cs typeface="Cabin"/>
                <a:sym typeface="Cabin"/>
              </a:rPr>
              <a:t>Satisfaisant</a:t>
            </a:r>
          </a:p>
        </p:txBody>
      </p:sp>
      <p:sp>
        <p:nvSpPr>
          <p:cNvPr id="1650" name="Shape 1650"/>
          <p:cNvSpPr/>
          <p:nvPr/>
        </p:nvSpPr>
        <p:spPr>
          <a:xfrm>
            <a:off x="1268412" y="4340225"/>
            <a:ext cx="2992500" cy="792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BD4B4"/>
              </a:buClr>
              <a:buSzPct val="25000"/>
              <a:buFont typeface="Cabin"/>
              <a:buNone/>
            </a:pPr>
            <a:r>
              <a:rPr lang="fr-FR" sz="2800" b="0" i="0" u="none" strike="noStrike" cap="none">
                <a:solidFill>
                  <a:srgbClr val="FBD4B4"/>
                </a:solidFill>
                <a:effectLst>
                  <a:outerShdw blurRad="41275" dist="20320" dir="1800000" algn="tl" rotWithShape="0">
                    <a:srgbClr val="000000">
                      <a:alpha val="40000"/>
                    </a:srgbClr>
                  </a:outerShdw>
                </a:effectLst>
                <a:latin typeface="Cabin"/>
                <a:ea typeface="Cabin"/>
                <a:cs typeface="Cabin"/>
                <a:sym typeface="Cabin"/>
              </a:rPr>
              <a:t>Non satisfaisant</a:t>
            </a:r>
          </a:p>
        </p:txBody>
      </p:sp>
      <p:pic>
        <p:nvPicPr>
          <p:cNvPr id="1651" name="Shape 1651" descr="Logo DTE.jpg"/>
          <p:cNvPicPr preferRelativeResize="0"/>
          <p:nvPr/>
        </p:nvPicPr>
        <p:blipFill rotWithShape="1">
          <a:blip r:embed="rId6">
            <a:alphaModFix/>
          </a:blip>
          <a:srcRect/>
          <a:stretch/>
        </p:blipFill>
        <p:spPr>
          <a:xfrm>
            <a:off x="2212975" y="5084762"/>
            <a:ext cx="1341300" cy="642900"/>
          </a:xfrm>
          <a:prstGeom prst="rect">
            <a:avLst/>
          </a:prstGeom>
          <a:noFill/>
          <a:ln>
            <a:noFill/>
          </a:ln>
        </p:spPr>
      </p:pic>
      <p:pic>
        <p:nvPicPr>
          <p:cNvPr id="1652" name="Shape 1652"/>
          <p:cNvPicPr preferRelativeResize="0"/>
          <p:nvPr/>
        </p:nvPicPr>
        <p:blipFill rotWithShape="1">
          <a:blip r:embed="rId7">
            <a:alphaModFix/>
          </a:blip>
          <a:srcRect/>
          <a:stretch/>
        </p:blipFill>
        <p:spPr>
          <a:xfrm>
            <a:off x="1779587" y="5645150"/>
            <a:ext cx="2298599" cy="1041300"/>
          </a:xfrm>
          <a:prstGeom prst="rect">
            <a:avLst/>
          </a:prstGeom>
          <a:noFill/>
          <a:ln>
            <a:noFill/>
          </a:ln>
        </p:spPr>
      </p:pic>
      <p:pic>
        <p:nvPicPr>
          <p:cNvPr id="1653" name="Shape 1653"/>
          <p:cNvPicPr preferRelativeResize="0"/>
          <p:nvPr/>
        </p:nvPicPr>
        <p:blipFill rotWithShape="1">
          <a:blip r:embed="rId8">
            <a:alphaModFix/>
          </a:blip>
          <a:srcRect/>
          <a:stretch/>
        </p:blipFill>
        <p:spPr>
          <a:xfrm>
            <a:off x="6215062" y="5429250"/>
            <a:ext cx="1571700" cy="931800"/>
          </a:xfrm>
          <a:prstGeom prst="rect">
            <a:avLst/>
          </a:prstGeom>
          <a:noFill/>
          <a:ln>
            <a:noFill/>
          </a:ln>
        </p:spPr>
      </p:pic>
      <p:grpSp>
        <p:nvGrpSpPr>
          <p:cNvPr id="1654" name="Shape 1654"/>
          <p:cNvGrpSpPr/>
          <p:nvPr/>
        </p:nvGrpSpPr>
        <p:grpSpPr>
          <a:xfrm>
            <a:off x="4297362" y="4035425"/>
            <a:ext cx="1542900" cy="981000"/>
            <a:chOff x="4297362" y="4035425"/>
            <a:chExt cx="1542900" cy="981000"/>
          </a:xfrm>
        </p:grpSpPr>
        <p:pic>
          <p:nvPicPr>
            <p:cNvPr id="1655" name="Shape 1655"/>
            <p:cNvPicPr preferRelativeResize="0"/>
            <p:nvPr/>
          </p:nvPicPr>
          <p:blipFill rotWithShape="1">
            <a:blip r:embed="rId9">
              <a:alphaModFix/>
            </a:blip>
            <a:srcRect/>
            <a:stretch/>
          </p:blipFill>
          <p:spPr>
            <a:xfrm>
              <a:off x="4297362" y="4035425"/>
              <a:ext cx="1542900" cy="981000"/>
            </a:xfrm>
            <a:prstGeom prst="rect">
              <a:avLst/>
            </a:prstGeom>
            <a:noFill/>
            <a:ln>
              <a:noFill/>
            </a:ln>
          </p:spPr>
        </p:pic>
        <p:sp>
          <p:nvSpPr>
            <p:cNvPr id="1656" name="Shape 1656"/>
            <p:cNvSpPr txBox="1"/>
            <p:nvPr/>
          </p:nvSpPr>
          <p:spPr>
            <a:xfrm>
              <a:off x="4411662" y="4660900"/>
              <a:ext cx="1320900" cy="108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5"/>
                                        </p:tgtEl>
                                        <p:attrNameLst>
                                          <p:attrName>style.visibility</p:attrName>
                                        </p:attrNameLst>
                                      </p:cBhvr>
                                      <p:to>
                                        <p:strVal val="visible"/>
                                      </p:to>
                                    </p:set>
                                    <p:animEffect transition="in" filter="fade">
                                      <p:cBhvr>
                                        <p:cTn id="7" dur="500"/>
                                        <p:tgtEl>
                                          <p:spTgt spid="16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3"/>
                                        </p:tgtEl>
                                        <p:attrNameLst>
                                          <p:attrName>style.visibility</p:attrName>
                                        </p:attrNameLst>
                                      </p:cBhvr>
                                      <p:to>
                                        <p:strVal val="visible"/>
                                      </p:to>
                                    </p:set>
                                    <p:animEffect transition="in" filter="fade">
                                      <p:cBhvr>
                                        <p:cTn id="12" dur="500"/>
                                        <p:tgtEl>
                                          <p:spTgt spid="1643"/>
                                        </p:tgtEl>
                                      </p:cBhvr>
                                    </p:animEffect>
                                  </p:childTnLst>
                                </p:cTn>
                              </p:par>
                              <p:par>
                                <p:cTn id="13" presetID="10" presetClass="entr" presetSubtype="0" fill="hold" nodeType="withEffect">
                                  <p:stCondLst>
                                    <p:cond delay="0"/>
                                  </p:stCondLst>
                                  <p:childTnLst>
                                    <p:set>
                                      <p:cBhvr>
                                        <p:cTn id="14" dur="1" fill="hold">
                                          <p:stCondLst>
                                            <p:cond delay="0"/>
                                          </p:stCondLst>
                                        </p:cTn>
                                        <p:tgtEl>
                                          <p:spTgt spid="1653"/>
                                        </p:tgtEl>
                                        <p:attrNameLst>
                                          <p:attrName>style.visibility</p:attrName>
                                        </p:attrNameLst>
                                      </p:cBhvr>
                                      <p:to>
                                        <p:strVal val="visible"/>
                                      </p:to>
                                    </p:set>
                                    <p:animEffect transition="in" filter="fade">
                                      <p:cBhvr>
                                        <p:cTn id="15" dur="500"/>
                                        <p:tgtEl>
                                          <p:spTgt spid="16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51"/>
                                        </p:tgtEl>
                                        <p:attrNameLst>
                                          <p:attrName>style.visibility</p:attrName>
                                        </p:attrNameLst>
                                      </p:cBhvr>
                                      <p:to>
                                        <p:strVal val="visible"/>
                                      </p:to>
                                    </p:set>
                                    <p:animEffect transition="in" filter="fade">
                                      <p:cBhvr>
                                        <p:cTn id="20" dur="500"/>
                                        <p:tgtEl>
                                          <p:spTgt spid="1651"/>
                                        </p:tgtEl>
                                      </p:cBhvr>
                                    </p:animEffect>
                                  </p:childTnLst>
                                </p:cTn>
                              </p:par>
                              <p:par>
                                <p:cTn id="21" presetID="10" presetClass="entr" presetSubtype="0" fill="hold" nodeType="withEffect">
                                  <p:stCondLst>
                                    <p:cond delay="0"/>
                                  </p:stCondLst>
                                  <p:childTnLst>
                                    <p:set>
                                      <p:cBhvr>
                                        <p:cTn id="22" dur="1" fill="hold">
                                          <p:stCondLst>
                                            <p:cond delay="0"/>
                                          </p:stCondLst>
                                        </p:cTn>
                                        <p:tgtEl>
                                          <p:spTgt spid="1652"/>
                                        </p:tgtEl>
                                        <p:attrNameLst>
                                          <p:attrName>style.visibility</p:attrName>
                                        </p:attrNameLst>
                                      </p:cBhvr>
                                      <p:to>
                                        <p:strVal val="visible"/>
                                      </p:to>
                                    </p:set>
                                    <p:animEffect transition="in" filter="fade">
                                      <p:cBhvr>
                                        <p:cTn id="23" dur="500"/>
                                        <p:tgtEl>
                                          <p:spTgt spid="1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661" name="Shape 1661"/>
          <p:cNvSpPr txBox="1"/>
          <p:nvPr/>
        </p:nvSpPr>
        <p:spPr>
          <a:xfrm>
            <a:off x="2724150" y="109536"/>
            <a:ext cx="5743500" cy="1395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336699"/>
              </a:buClr>
              <a:buSzPct val="25000"/>
              <a:buFont typeface="Arial"/>
              <a:buNone/>
            </a:pPr>
            <a:r>
              <a:rPr lang="fr-FR" sz="3200" b="0" i="0" u="none" strike="noStrike" cap="none">
                <a:solidFill>
                  <a:srgbClr val="336699"/>
                </a:solidFill>
                <a:effectLst>
                  <a:outerShdw blurRad="41275" dist="20320" dir="1800000" algn="tl" rotWithShape="0">
                    <a:srgbClr val="000000">
                      <a:alpha val="40000"/>
                    </a:srgbClr>
                  </a:outerShdw>
                </a:effectLst>
                <a:latin typeface="Arial"/>
                <a:ea typeface="Arial"/>
                <a:cs typeface="Arial"/>
                <a:sym typeface="Arial"/>
              </a:rPr>
              <a:t>La DTE dote les entreprises de moyens de prévention</a:t>
            </a:r>
          </a:p>
        </p:txBody>
      </p:sp>
      <p:pic>
        <p:nvPicPr>
          <p:cNvPr id="1662" name="Shape 1662" descr="matinées de la prévention.jpg"/>
          <p:cNvPicPr preferRelativeResize="0"/>
          <p:nvPr/>
        </p:nvPicPr>
        <p:blipFill rotWithShape="1">
          <a:blip r:embed="rId3">
            <a:alphaModFix/>
          </a:blip>
          <a:srcRect/>
          <a:stretch/>
        </p:blipFill>
        <p:spPr>
          <a:xfrm>
            <a:off x="1143000" y="1571625"/>
            <a:ext cx="1382700" cy="1500300"/>
          </a:xfrm>
          <a:prstGeom prst="rect">
            <a:avLst/>
          </a:prstGeom>
          <a:noFill/>
          <a:ln>
            <a:noFill/>
          </a:ln>
        </p:spPr>
      </p:pic>
      <p:pic>
        <p:nvPicPr>
          <p:cNvPr id="1663" name="Shape 1663" descr="OIT.jpg"/>
          <p:cNvPicPr preferRelativeResize="0"/>
          <p:nvPr/>
        </p:nvPicPr>
        <p:blipFill rotWithShape="1">
          <a:blip r:embed="rId4">
            <a:alphaModFix/>
          </a:blip>
          <a:srcRect/>
          <a:stretch/>
        </p:blipFill>
        <p:spPr>
          <a:xfrm>
            <a:off x="1216025" y="3357562"/>
            <a:ext cx="1355700" cy="1285800"/>
          </a:xfrm>
          <a:prstGeom prst="rect">
            <a:avLst/>
          </a:prstGeom>
          <a:noFill/>
          <a:ln>
            <a:noFill/>
          </a:ln>
        </p:spPr>
      </p:pic>
      <p:sp>
        <p:nvSpPr>
          <p:cNvPr id="1664" name="Shape 1664"/>
          <p:cNvSpPr txBox="1"/>
          <p:nvPr/>
        </p:nvSpPr>
        <p:spPr>
          <a:xfrm>
            <a:off x="2963861" y="1785937"/>
            <a:ext cx="5573700" cy="3699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800" b="0" i="0" u="none">
                <a:solidFill>
                  <a:srgbClr val="002060"/>
                </a:solidFill>
                <a:latin typeface="Calibri"/>
                <a:ea typeface="Calibri"/>
                <a:cs typeface="Calibri"/>
                <a:sym typeface="Calibri"/>
              </a:rPr>
              <a:t>Matinées et soirées d’information technique SST</a:t>
            </a:r>
          </a:p>
        </p:txBody>
      </p:sp>
      <p:sp>
        <p:nvSpPr>
          <p:cNvPr id="1665" name="Shape 1665"/>
          <p:cNvSpPr txBox="1"/>
          <p:nvPr/>
        </p:nvSpPr>
        <p:spPr>
          <a:xfrm>
            <a:off x="3286125" y="2214562"/>
            <a:ext cx="4929300"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Prochaine le xx décembre 2013 / EVRP</a:t>
            </a:r>
          </a:p>
        </p:txBody>
      </p:sp>
      <p:sp>
        <p:nvSpPr>
          <p:cNvPr id="1666" name="Shape 1666"/>
          <p:cNvSpPr txBox="1"/>
          <p:nvPr/>
        </p:nvSpPr>
        <p:spPr>
          <a:xfrm>
            <a:off x="2963861" y="3429000"/>
            <a:ext cx="5573700" cy="646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800" b="0" i="0" u="none">
                <a:solidFill>
                  <a:srgbClr val="002060"/>
                </a:solidFill>
                <a:latin typeface="Calibri"/>
                <a:ea typeface="Calibri"/>
                <a:cs typeface="Calibri"/>
                <a:sym typeface="Calibri"/>
              </a:rPr>
              <a:t>Journée mondiale de la santé et de la sécurité au travail.</a:t>
            </a:r>
          </a:p>
        </p:txBody>
      </p:sp>
      <p:sp>
        <p:nvSpPr>
          <p:cNvPr id="1667" name="Shape 1667"/>
          <p:cNvSpPr txBox="1"/>
          <p:nvPr/>
        </p:nvSpPr>
        <p:spPr>
          <a:xfrm>
            <a:off x="3286125" y="4071937"/>
            <a:ext cx="4929300"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Action de sensibilisation ciblée sur un thème</a:t>
            </a:r>
          </a:p>
        </p:txBody>
      </p:sp>
      <p:sp>
        <p:nvSpPr>
          <p:cNvPr id="1668" name="Shape 1668"/>
          <p:cNvSpPr txBox="1"/>
          <p:nvPr/>
        </p:nvSpPr>
        <p:spPr>
          <a:xfrm>
            <a:off x="3000375" y="5162550"/>
            <a:ext cx="5572200" cy="3684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800" b="0" i="0" u="none">
                <a:solidFill>
                  <a:srgbClr val="002060"/>
                </a:solidFill>
                <a:latin typeface="Calibri"/>
                <a:ea typeface="Calibri"/>
                <a:cs typeface="Calibri"/>
                <a:sym typeface="Calibri"/>
              </a:rPr>
              <a:t>Supports d’affichage et d’information SST</a:t>
            </a:r>
          </a:p>
        </p:txBody>
      </p:sp>
      <p:sp>
        <p:nvSpPr>
          <p:cNvPr id="1669" name="Shape 1669"/>
          <p:cNvSpPr txBox="1"/>
          <p:nvPr/>
        </p:nvSpPr>
        <p:spPr>
          <a:xfrm>
            <a:off x="3286125" y="5572125"/>
            <a:ext cx="4929300"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Guides, recueils</a:t>
            </a:r>
          </a:p>
        </p:txBody>
      </p:sp>
      <p:sp>
        <p:nvSpPr>
          <p:cNvPr id="1670" name="Shape 1670"/>
          <p:cNvSpPr txBox="1"/>
          <p:nvPr/>
        </p:nvSpPr>
        <p:spPr>
          <a:xfrm>
            <a:off x="3286125" y="5929312"/>
            <a:ext cx="4929300" cy="338100"/>
          </a:xfrm>
          <a:prstGeom prst="rect">
            <a:avLst/>
          </a:prstGeom>
          <a:noFill/>
          <a:ln>
            <a:noFill/>
          </a:ln>
        </p:spPr>
        <p:txBody>
          <a:bodyPr lIns="91425" tIns="45700" rIns="91425" bIns="45700" anchor="t" anchorCtr="0">
            <a:spAutoFit/>
          </a:bodyPr>
          <a:lstStyle/>
          <a:p>
            <a:pPr marL="266700" marR="0" lvl="0" indent="-266700" algn="l" rtl="0">
              <a:lnSpc>
                <a:spcPct val="100000"/>
              </a:lnSpc>
              <a:spcBef>
                <a:spcPts val="0"/>
              </a:spcBef>
              <a:spcAft>
                <a:spcPts val="0"/>
              </a:spcAft>
              <a:buClr>
                <a:srgbClr val="002060"/>
              </a:buClr>
              <a:buSzPct val="25000"/>
              <a:buFont typeface="Calibri"/>
              <a:buNone/>
            </a:pPr>
            <a:r>
              <a:rPr lang="fr-FR" sz="1600" b="0" i="0" u="none">
                <a:solidFill>
                  <a:srgbClr val="002060"/>
                </a:solidFill>
                <a:latin typeface="Calibri"/>
                <a:ea typeface="Calibri"/>
                <a:cs typeface="Calibri"/>
                <a:sym typeface="Calibri"/>
              </a:rPr>
              <a:t>Affiches, fiches, etc.</a:t>
            </a:r>
          </a:p>
        </p:txBody>
      </p:sp>
      <p:pic>
        <p:nvPicPr>
          <p:cNvPr id="1671" name="Shape 1671" descr="Formation1.jpg"/>
          <p:cNvPicPr preferRelativeResize="0"/>
          <p:nvPr/>
        </p:nvPicPr>
        <p:blipFill rotWithShape="1">
          <a:blip r:embed="rId5">
            <a:alphaModFix/>
          </a:blip>
          <a:srcRect/>
          <a:stretch/>
        </p:blipFill>
        <p:spPr>
          <a:xfrm>
            <a:off x="669925" y="142875"/>
            <a:ext cx="1973400" cy="12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4"/>
                                        </p:tgtEl>
                                        <p:attrNameLst>
                                          <p:attrName>style.visibility</p:attrName>
                                        </p:attrNameLst>
                                      </p:cBhvr>
                                      <p:to>
                                        <p:strVal val="visible"/>
                                      </p:to>
                                    </p:set>
                                    <p:animEffect transition="in" filter="fade">
                                      <p:cBhvr>
                                        <p:cTn id="7" dur="500"/>
                                        <p:tgtEl>
                                          <p:spTgt spid="16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5"/>
                                        </p:tgtEl>
                                        <p:attrNameLst>
                                          <p:attrName>style.visibility</p:attrName>
                                        </p:attrNameLst>
                                      </p:cBhvr>
                                      <p:to>
                                        <p:strVal val="visible"/>
                                      </p:to>
                                    </p:set>
                                    <p:animEffect transition="in" filter="fade">
                                      <p:cBhvr>
                                        <p:cTn id="12" dur="500"/>
                                        <p:tgtEl>
                                          <p:spTgt spid="16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6"/>
                                        </p:tgtEl>
                                        <p:attrNameLst>
                                          <p:attrName>style.visibility</p:attrName>
                                        </p:attrNameLst>
                                      </p:cBhvr>
                                      <p:to>
                                        <p:strVal val="visible"/>
                                      </p:to>
                                    </p:set>
                                    <p:animEffect transition="in" filter="fade">
                                      <p:cBhvr>
                                        <p:cTn id="17" dur="500"/>
                                        <p:tgtEl>
                                          <p:spTgt spid="16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7"/>
                                        </p:tgtEl>
                                        <p:attrNameLst>
                                          <p:attrName>style.visibility</p:attrName>
                                        </p:attrNameLst>
                                      </p:cBhvr>
                                      <p:to>
                                        <p:strVal val="visible"/>
                                      </p:to>
                                    </p:set>
                                    <p:animEffect transition="in" filter="fade">
                                      <p:cBhvr>
                                        <p:cTn id="22" dur="500"/>
                                        <p:tgtEl>
                                          <p:spTgt spid="16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8"/>
                                        </p:tgtEl>
                                        <p:attrNameLst>
                                          <p:attrName>style.visibility</p:attrName>
                                        </p:attrNameLst>
                                      </p:cBhvr>
                                      <p:to>
                                        <p:strVal val="visible"/>
                                      </p:to>
                                    </p:set>
                                    <p:animEffect transition="in" filter="fade">
                                      <p:cBhvr>
                                        <p:cTn id="27" dur="500"/>
                                        <p:tgtEl>
                                          <p:spTgt spid="16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9"/>
                                        </p:tgtEl>
                                        <p:attrNameLst>
                                          <p:attrName>style.visibility</p:attrName>
                                        </p:attrNameLst>
                                      </p:cBhvr>
                                      <p:to>
                                        <p:strVal val="visible"/>
                                      </p:to>
                                    </p:set>
                                    <p:animEffect transition="in" filter="fade">
                                      <p:cBhvr>
                                        <p:cTn id="32" dur="500"/>
                                        <p:tgtEl>
                                          <p:spTgt spid="16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0"/>
                                        </p:tgtEl>
                                        <p:attrNameLst>
                                          <p:attrName>style.visibility</p:attrName>
                                        </p:attrNameLst>
                                      </p:cBhvr>
                                      <p:to>
                                        <p:strVal val="visible"/>
                                      </p:to>
                                    </p:set>
                                    <p:animEffect transition="in" filter="fade">
                                      <p:cBhvr>
                                        <p:cTn id="37" dur="500"/>
                                        <p:tgtEl>
                                          <p:spTgt spid="1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pic>
        <p:nvPicPr>
          <p:cNvPr id="1676" name="Shape 1676"/>
          <p:cNvPicPr preferRelativeResize="0"/>
          <p:nvPr/>
        </p:nvPicPr>
        <p:blipFill rotWithShape="1">
          <a:blip r:embed="rId3">
            <a:alphaModFix/>
          </a:blip>
          <a:srcRect/>
          <a:stretch/>
        </p:blipFill>
        <p:spPr>
          <a:xfrm>
            <a:off x="2709862" y="1920875"/>
            <a:ext cx="1505100" cy="1162200"/>
          </a:xfrm>
          <a:prstGeom prst="rect">
            <a:avLst/>
          </a:prstGeom>
          <a:noFill/>
          <a:ln>
            <a:noFill/>
          </a:ln>
        </p:spPr>
      </p:pic>
      <p:pic>
        <p:nvPicPr>
          <p:cNvPr id="1677" name="Shape 1677"/>
          <p:cNvPicPr preferRelativeResize="0"/>
          <p:nvPr/>
        </p:nvPicPr>
        <p:blipFill rotWithShape="1">
          <a:blip r:embed="rId4">
            <a:alphaModFix/>
          </a:blip>
          <a:srcRect/>
          <a:stretch/>
        </p:blipFill>
        <p:spPr>
          <a:xfrm>
            <a:off x="2384425" y="3054350"/>
            <a:ext cx="2228700" cy="676200"/>
          </a:xfrm>
          <a:prstGeom prst="rect">
            <a:avLst/>
          </a:prstGeom>
          <a:noFill/>
          <a:ln>
            <a:noFill/>
          </a:ln>
        </p:spPr>
      </p:pic>
      <p:pic>
        <p:nvPicPr>
          <p:cNvPr id="1678" name="Shape 1678"/>
          <p:cNvPicPr preferRelativeResize="0"/>
          <p:nvPr/>
        </p:nvPicPr>
        <p:blipFill rotWithShape="1">
          <a:blip r:embed="rId5">
            <a:alphaModFix/>
          </a:blip>
          <a:srcRect/>
          <a:stretch/>
        </p:blipFill>
        <p:spPr>
          <a:xfrm>
            <a:off x="1968500" y="3792537"/>
            <a:ext cx="3133800" cy="685800"/>
          </a:xfrm>
          <a:prstGeom prst="rect">
            <a:avLst/>
          </a:prstGeom>
          <a:noFill/>
          <a:ln>
            <a:noFill/>
          </a:ln>
        </p:spPr>
      </p:pic>
      <p:pic>
        <p:nvPicPr>
          <p:cNvPr id="1679" name="Shape 1679"/>
          <p:cNvPicPr preferRelativeResize="0"/>
          <p:nvPr/>
        </p:nvPicPr>
        <p:blipFill rotWithShape="1">
          <a:blip r:embed="rId6">
            <a:alphaModFix/>
          </a:blip>
          <a:srcRect/>
          <a:stretch/>
        </p:blipFill>
        <p:spPr>
          <a:xfrm>
            <a:off x="1111250" y="5162550"/>
            <a:ext cx="4848300" cy="1019100"/>
          </a:xfrm>
          <a:prstGeom prst="rect">
            <a:avLst/>
          </a:prstGeom>
          <a:noFill/>
          <a:ln>
            <a:noFill/>
          </a:ln>
        </p:spPr>
      </p:pic>
      <p:sp>
        <p:nvSpPr>
          <p:cNvPr id="1680" name="Shape 1680"/>
          <p:cNvSpPr txBox="1"/>
          <p:nvPr/>
        </p:nvSpPr>
        <p:spPr>
          <a:xfrm>
            <a:off x="0" y="0"/>
            <a:ext cx="5384700" cy="579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3200" b="1" i="0" u="none">
                <a:solidFill>
                  <a:srgbClr val="002060"/>
                </a:solidFill>
                <a:latin typeface="Calibri"/>
                <a:ea typeface="Calibri"/>
                <a:cs typeface="Calibri"/>
                <a:sym typeface="Calibri"/>
              </a:rPr>
              <a:t>Opération toujours en cours</a:t>
            </a:r>
          </a:p>
        </p:txBody>
      </p:sp>
      <p:sp>
        <p:nvSpPr>
          <p:cNvPr id="1681" name="Shape 1681"/>
          <p:cNvSpPr txBox="1"/>
          <p:nvPr/>
        </p:nvSpPr>
        <p:spPr>
          <a:xfrm>
            <a:off x="6634161" y="5272087"/>
            <a:ext cx="1863600" cy="457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400" b="1" i="0" u="none">
                <a:solidFill>
                  <a:srgbClr val="002060"/>
                </a:solidFill>
                <a:latin typeface="Calibri"/>
                <a:ea typeface="Calibri"/>
                <a:cs typeface="Calibri"/>
                <a:sym typeface="Calibri"/>
              </a:rPr>
              <a:t>Conseiller</a:t>
            </a:r>
          </a:p>
        </p:txBody>
      </p:sp>
      <p:sp>
        <p:nvSpPr>
          <p:cNvPr id="1682" name="Shape 1682"/>
          <p:cNvSpPr/>
          <p:nvPr/>
        </p:nvSpPr>
        <p:spPr>
          <a:xfrm>
            <a:off x="6083300" y="5297487"/>
            <a:ext cx="450900" cy="428700"/>
          </a:xfrm>
          <a:prstGeom prst="leftArrow">
            <a:avLst>
              <a:gd name="adj1" fmla="val 10268"/>
              <a:gd name="adj2" fmla="val 50000"/>
            </a:avLst>
          </a:prstGeom>
          <a:solidFill>
            <a:srgbClr val="FFC00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83" name="Shape 1683"/>
          <p:cNvSpPr txBox="1"/>
          <p:nvPr/>
        </p:nvSpPr>
        <p:spPr>
          <a:xfrm>
            <a:off x="6638925" y="4564062"/>
            <a:ext cx="1785900" cy="4572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2400" b="1" i="0" u="none">
                <a:solidFill>
                  <a:srgbClr val="002060"/>
                </a:solidFill>
                <a:latin typeface="Calibri"/>
                <a:ea typeface="Calibri"/>
                <a:cs typeface="Calibri"/>
                <a:sym typeface="Calibri"/>
              </a:rPr>
              <a:t>Observateur</a:t>
            </a:r>
          </a:p>
        </p:txBody>
      </p:sp>
      <p:sp>
        <p:nvSpPr>
          <p:cNvPr id="1684" name="Shape 1684"/>
          <p:cNvSpPr/>
          <p:nvPr/>
        </p:nvSpPr>
        <p:spPr>
          <a:xfrm>
            <a:off x="6059487" y="4587875"/>
            <a:ext cx="474600" cy="428700"/>
          </a:xfrm>
          <a:prstGeom prst="leftArrow">
            <a:avLst>
              <a:gd name="adj1" fmla="val 9753"/>
              <a:gd name="adj2" fmla="val 50000"/>
            </a:avLst>
          </a:prstGeom>
          <a:solidFill>
            <a:srgbClr val="92D05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85" name="Shape 1685"/>
          <p:cNvSpPr txBox="1"/>
          <p:nvPr/>
        </p:nvSpPr>
        <p:spPr>
          <a:xfrm>
            <a:off x="1633537" y="5483225"/>
            <a:ext cx="3133800" cy="338100"/>
          </a:xfrm>
          <a:prstGeom prst="rect">
            <a:avLst/>
          </a:prstGeom>
          <a:solidFill>
            <a:srgbClr val="F6E944"/>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600" b="1" i="0" u="none">
                <a:solidFill>
                  <a:srgbClr val="002060"/>
                </a:solidFill>
                <a:latin typeface="Calibri"/>
                <a:ea typeface="Calibri"/>
                <a:cs typeface="Calibri"/>
                <a:sym typeface="Calibri"/>
              </a:rPr>
              <a:t>1000 Comportements à risques</a:t>
            </a:r>
          </a:p>
        </p:txBody>
      </p:sp>
      <p:sp>
        <p:nvSpPr>
          <p:cNvPr id="1686" name="Shape 1686"/>
          <p:cNvSpPr txBox="1"/>
          <p:nvPr/>
        </p:nvSpPr>
        <p:spPr>
          <a:xfrm>
            <a:off x="2395536" y="4022725"/>
            <a:ext cx="1928699" cy="304800"/>
          </a:xfrm>
          <a:prstGeom prst="rect">
            <a:avLst/>
          </a:prstGeom>
          <a:solidFill>
            <a:srgbClr val="FF9900"/>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400" b="1" i="0" u="none">
                <a:solidFill>
                  <a:srgbClr val="002060"/>
                </a:solidFill>
                <a:latin typeface="Calibri"/>
                <a:ea typeface="Calibri"/>
                <a:cs typeface="Calibri"/>
                <a:sym typeface="Calibri"/>
              </a:rPr>
              <a:t>30 accidents sans arrêt</a:t>
            </a:r>
          </a:p>
        </p:txBody>
      </p:sp>
      <p:sp>
        <p:nvSpPr>
          <p:cNvPr id="1687" name="Shape 1687"/>
          <p:cNvSpPr txBox="1"/>
          <p:nvPr/>
        </p:nvSpPr>
        <p:spPr>
          <a:xfrm>
            <a:off x="6162675" y="5781675"/>
            <a:ext cx="2560500" cy="8304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9900"/>
              </a:buClr>
              <a:buSzPct val="25000"/>
              <a:buFont typeface="Calibri"/>
              <a:buNone/>
            </a:pPr>
            <a:r>
              <a:rPr lang="fr-FR" sz="2400" b="1" i="0" u="none">
                <a:solidFill>
                  <a:srgbClr val="009900"/>
                </a:solidFill>
                <a:latin typeface="Calibri"/>
                <a:ea typeface="Calibri"/>
                <a:cs typeface="Calibri"/>
                <a:sym typeface="Calibri"/>
              </a:rPr>
              <a:t>Agir sur l’origine des accidents …</a:t>
            </a:r>
          </a:p>
        </p:txBody>
      </p:sp>
      <p:sp>
        <p:nvSpPr>
          <p:cNvPr id="1688" name="Shape 1688"/>
          <p:cNvSpPr/>
          <p:nvPr/>
        </p:nvSpPr>
        <p:spPr>
          <a:xfrm>
            <a:off x="5729287" y="4425950"/>
            <a:ext cx="377700" cy="1560600"/>
          </a:xfrm>
          <a:prstGeom prst="rightBrace">
            <a:avLst>
              <a:gd name="adj1" fmla="val 436"/>
              <a:gd name="adj2" fmla="val 50000"/>
            </a:avLst>
          </a:prstGeom>
          <a:noFill/>
          <a:ln w="38100" cap="flat" cmpd="sng">
            <a:solidFill>
              <a:srgbClr val="00206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89" name="Shape 1689"/>
          <p:cNvSpPr txBox="1"/>
          <p:nvPr/>
        </p:nvSpPr>
        <p:spPr>
          <a:xfrm>
            <a:off x="171450" y="3298825"/>
            <a:ext cx="1549500" cy="830400"/>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rgbClr val="002060"/>
              </a:buClr>
              <a:buSzPct val="25000"/>
              <a:buFont typeface="Calibri"/>
              <a:buNone/>
            </a:pPr>
            <a:r>
              <a:rPr lang="fr-FR" sz="2400" b="1" i="0" u="none">
                <a:solidFill>
                  <a:srgbClr val="002060"/>
                </a:solidFill>
                <a:latin typeface="Calibri"/>
                <a:ea typeface="Calibri"/>
                <a:cs typeface="Calibri"/>
                <a:sym typeface="Calibri"/>
              </a:rPr>
              <a:t>Limites de l’EVRP</a:t>
            </a:r>
          </a:p>
        </p:txBody>
      </p:sp>
      <p:pic>
        <p:nvPicPr>
          <p:cNvPr id="1690" name="Shape 1690" descr="cercueil.jpg"/>
          <p:cNvPicPr preferRelativeResize="0"/>
          <p:nvPr/>
        </p:nvPicPr>
        <p:blipFill rotWithShape="1">
          <a:blip r:embed="rId7">
            <a:alphaModFix/>
          </a:blip>
          <a:srcRect/>
          <a:stretch/>
        </p:blipFill>
        <p:spPr>
          <a:xfrm>
            <a:off x="1924050" y="1096962"/>
            <a:ext cx="1098600" cy="1098600"/>
          </a:xfrm>
          <a:prstGeom prst="rect">
            <a:avLst/>
          </a:prstGeom>
          <a:noFill/>
          <a:ln w="28575" cap="flat" cmpd="sng">
            <a:solidFill>
              <a:srgbClr val="FF3300"/>
            </a:solidFill>
            <a:prstDash val="solid"/>
            <a:miter/>
            <a:headEnd type="none" w="med" len="med"/>
            <a:tailEnd type="none" w="med" len="med"/>
          </a:ln>
        </p:spPr>
      </p:pic>
      <p:pic>
        <p:nvPicPr>
          <p:cNvPr id="1691" name="Shape 1691" descr="fauteuil roulant.jpg"/>
          <p:cNvPicPr preferRelativeResize="0"/>
          <p:nvPr/>
        </p:nvPicPr>
        <p:blipFill rotWithShape="1">
          <a:blip r:embed="rId8">
            <a:alphaModFix/>
          </a:blip>
          <a:srcRect/>
          <a:stretch/>
        </p:blipFill>
        <p:spPr>
          <a:xfrm>
            <a:off x="3784600" y="1155700"/>
            <a:ext cx="1204800" cy="1036500"/>
          </a:xfrm>
          <a:prstGeom prst="rect">
            <a:avLst/>
          </a:prstGeom>
          <a:noFill/>
          <a:ln w="28575" cap="flat" cmpd="sng">
            <a:solidFill>
              <a:srgbClr val="FF3300"/>
            </a:solidFill>
            <a:prstDash val="solid"/>
            <a:miter/>
            <a:headEnd type="none" w="med" len="med"/>
            <a:tailEnd type="none" w="med" len="med"/>
          </a:ln>
        </p:spPr>
      </p:pic>
      <p:sp>
        <p:nvSpPr>
          <p:cNvPr id="1692" name="Shape 1692"/>
          <p:cNvSpPr txBox="1"/>
          <p:nvPr/>
        </p:nvSpPr>
        <p:spPr>
          <a:xfrm>
            <a:off x="2835275" y="3190875"/>
            <a:ext cx="1171500" cy="462000"/>
          </a:xfrm>
          <a:prstGeom prst="rect">
            <a:avLst/>
          </a:prstGeom>
          <a:solidFill>
            <a:srgbClr val="5B7DEB"/>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200" b="0" i="0" u="none">
                <a:solidFill>
                  <a:srgbClr val="002060"/>
                </a:solidFill>
                <a:latin typeface="Calibri"/>
                <a:ea typeface="Calibri"/>
                <a:cs typeface="Calibri"/>
                <a:sym typeface="Calibri"/>
              </a:rPr>
              <a:t>10 accidents avec arrêt</a:t>
            </a:r>
          </a:p>
        </p:txBody>
      </p:sp>
      <p:sp>
        <p:nvSpPr>
          <p:cNvPr id="1693" name="Shape 1693"/>
          <p:cNvSpPr txBox="1"/>
          <p:nvPr/>
        </p:nvSpPr>
        <p:spPr>
          <a:xfrm>
            <a:off x="3295650" y="2366962"/>
            <a:ext cx="276300" cy="523800"/>
          </a:xfrm>
          <a:prstGeom prst="rect">
            <a:avLst/>
          </a:prstGeom>
          <a:solidFill>
            <a:srgbClr val="FF3300"/>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800" b="0" i="0" u="none">
                <a:solidFill>
                  <a:schemeClr val="lt1"/>
                </a:solidFill>
                <a:latin typeface="Calibri"/>
                <a:ea typeface="Calibri"/>
                <a:cs typeface="Calibri"/>
                <a:sym typeface="Calibri"/>
              </a:rPr>
              <a:t>1</a:t>
            </a:r>
          </a:p>
        </p:txBody>
      </p:sp>
      <p:sp>
        <p:nvSpPr>
          <p:cNvPr id="1694" name="Shape 1694"/>
          <p:cNvSpPr txBox="1"/>
          <p:nvPr/>
        </p:nvSpPr>
        <p:spPr>
          <a:xfrm>
            <a:off x="5029200" y="2386012"/>
            <a:ext cx="2273400" cy="8304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9900"/>
              </a:buClr>
              <a:buSzPct val="25000"/>
              <a:buFont typeface="Calibri"/>
              <a:buNone/>
            </a:pPr>
            <a:r>
              <a:rPr lang="fr-FR" sz="2400" b="1" i="0" u="none">
                <a:solidFill>
                  <a:srgbClr val="009900"/>
                </a:solidFill>
                <a:latin typeface="Calibri"/>
                <a:ea typeface="Calibri"/>
                <a:cs typeface="Calibri"/>
                <a:sym typeface="Calibri"/>
              </a:rPr>
              <a:t>Affiner</a:t>
            </a:r>
          </a:p>
          <a:p>
            <a:pPr marL="0" marR="0" lvl="0" indent="0" algn="l" rtl="0">
              <a:lnSpc>
                <a:spcPct val="100000"/>
              </a:lnSpc>
              <a:spcBef>
                <a:spcPts val="0"/>
              </a:spcBef>
              <a:spcAft>
                <a:spcPts val="0"/>
              </a:spcAft>
              <a:buClr>
                <a:srgbClr val="009900"/>
              </a:buClr>
              <a:buSzPct val="25000"/>
              <a:buFont typeface="Calibri"/>
              <a:buNone/>
            </a:pPr>
            <a:r>
              <a:rPr lang="fr-FR" sz="2400" b="1" i="0" u="none">
                <a:solidFill>
                  <a:srgbClr val="009900"/>
                </a:solidFill>
                <a:latin typeface="Calibri"/>
                <a:ea typeface="Calibri"/>
                <a:cs typeface="Calibri"/>
                <a:sym typeface="Calibri"/>
              </a:rPr>
              <a:t>l’EVRP …</a:t>
            </a:r>
          </a:p>
        </p:txBody>
      </p:sp>
      <p:pic>
        <p:nvPicPr>
          <p:cNvPr id="1695" name="Shape 1695"/>
          <p:cNvPicPr preferRelativeResize="0"/>
          <p:nvPr/>
        </p:nvPicPr>
        <p:blipFill rotWithShape="1">
          <a:blip r:embed="rId9">
            <a:alphaModFix/>
          </a:blip>
          <a:srcRect/>
          <a:stretch/>
        </p:blipFill>
        <p:spPr>
          <a:xfrm>
            <a:off x="6243636" y="190500"/>
            <a:ext cx="2795699" cy="3771900"/>
          </a:xfrm>
          <a:prstGeom prst="rect">
            <a:avLst/>
          </a:prstGeom>
          <a:noFill/>
          <a:ln>
            <a:noFill/>
          </a:ln>
        </p:spPr>
      </p:pic>
      <p:pic>
        <p:nvPicPr>
          <p:cNvPr id="1696" name="Shape 1696"/>
          <p:cNvPicPr preferRelativeResize="0"/>
          <p:nvPr/>
        </p:nvPicPr>
        <p:blipFill rotWithShape="1">
          <a:blip r:embed="rId10">
            <a:alphaModFix/>
          </a:blip>
          <a:srcRect/>
          <a:stretch/>
        </p:blipFill>
        <p:spPr>
          <a:xfrm>
            <a:off x="1647825" y="4432300"/>
            <a:ext cx="3848100" cy="723900"/>
          </a:xfrm>
          <a:prstGeom prst="rect">
            <a:avLst/>
          </a:prstGeom>
          <a:noFill/>
          <a:ln>
            <a:noFill/>
          </a:ln>
        </p:spPr>
      </p:pic>
      <p:sp>
        <p:nvSpPr>
          <p:cNvPr id="1697" name="Shape 1697"/>
          <p:cNvSpPr txBox="1"/>
          <p:nvPr/>
        </p:nvSpPr>
        <p:spPr>
          <a:xfrm>
            <a:off x="1925636" y="4554537"/>
            <a:ext cx="2779799" cy="522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1400" b="1" i="0" u="none">
                <a:solidFill>
                  <a:srgbClr val="002060"/>
                </a:solidFill>
                <a:latin typeface="Calibri"/>
                <a:ea typeface="Calibri"/>
                <a:cs typeface="Calibri"/>
                <a:sym typeface="Calibri"/>
              </a:rPr>
              <a:t>600 blessures ou presque accidents</a:t>
            </a:r>
          </a:p>
        </p:txBody>
      </p:sp>
      <p:sp>
        <p:nvSpPr>
          <p:cNvPr id="1698" name="Shape 1698"/>
          <p:cNvSpPr/>
          <p:nvPr/>
        </p:nvSpPr>
        <p:spPr>
          <a:xfrm rot="10800000">
            <a:off x="1763837" y="3048075"/>
            <a:ext cx="377700" cy="1438200"/>
          </a:xfrm>
          <a:prstGeom prst="rightBrace">
            <a:avLst>
              <a:gd name="adj1" fmla="val 413"/>
              <a:gd name="adj2" fmla="val 50000"/>
            </a:avLst>
          </a:prstGeom>
          <a:noFill/>
          <a:ln w="38100" cap="flat" cmpd="sng">
            <a:solidFill>
              <a:srgbClr val="00206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99" name="Shape 1699"/>
          <p:cNvSpPr txBox="1"/>
          <p:nvPr/>
        </p:nvSpPr>
        <p:spPr>
          <a:xfrm>
            <a:off x="2679700" y="2360612"/>
            <a:ext cx="1535100" cy="523800"/>
          </a:xfrm>
          <a:prstGeom prst="rect">
            <a:avLst/>
          </a:prstGeom>
          <a:solidFill>
            <a:srgbClr val="009900"/>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lt1"/>
              </a:buClr>
              <a:buSzPct val="25000"/>
              <a:buFont typeface="Calibri"/>
              <a:buNone/>
            </a:pPr>
            <a:r>
              <a:rPr lang="fr-FR" sz="2800" b="0" i="0" u="none">
                <a:solidFill>
                  <a:schemeClr val="lt1"/>
                </a:solidFill>
                <a:latin typeface="Calibri"/>
                <a:ea typeface="Calibri"/>
                <a:cs typeface="Calibri"/>
                <a:sym typeface="Calibri"/>
              </a:rPr>
              <a:t>0.001</a:t>
            </a:r>
          </a:p>
        </p:txBody>
      </p:sp>
      <p:sp>
        <p:nvSpPr>
          <p:cNvPr id="1700" name="Shape 1700"/>
          <p:cNvSpPr/>
          <p:nvPr/>
        </p:nvSpPr>
        <p:spPr>
          <a:xfrm rot="-5400000">
            <a:off x="4510162" y="2335274"/>
            <a:ext cx="426900" cy="636600"/>
          </a:xfrm>
          <a:prstGeom prst="upArrow">
            <a:avLst>
              <a:gd name="adj1" fmla="val 7245"/>
              <a:gd name="adj2" fmla="val 50000"/>
            </a:avLst>
          </a:prstGeom>
          <a:solidFill>
            <a:srgbClr val="009900"/>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01" name="Shape 1701"/>
          <p:cNvSpPr txBox="1"/>
          <p:nvPr/>
        </p:nvSpPr>
        <p:spPr>
          <a:xfrm>
            <a:off x="1092200" y="6108700"/>
            <a:ext cx="4621200" cy="579300"/>
          </a:xfrm>
          <a:prstGeom prst="rect">
            <a:avLst/>
          </a:prstGeom>
          <a:solidFill>
            <a:schemeClr val="lt1"/>
          </a:solid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002060"/>
              </a:buClr>
              <a:buSzPct val="25000"/>
              <a:buFont typeface="Calibri"/>
              <a:buNone/>
            </a:pPr>
            <a:r>
              <a:rPr lang="fr-FR" sz="3200" b="1" i="0" u="none">
                <a:solidFill>
                  <a:srgbClr val="002060"/>
                </a:solidFill>
                <a:latin typeface="Calibri"/>
                <a:ea typeface="Calibri"/>
                <a:cs typeface="Calibri"/>
                <a:sym typeface="Calibri"/>
              </a:rPr>
              <a:t>Pyramide de BIRD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1"/>
                                        </p:tgtEl>
                                        <p:attrNameLst>
                                          <p:attrName>style.visibility</p:attrName>
                                        </p:attrNameLst>
                                      </p:cBhvr>
                                      <p:to>
                                        <p:strVal val="visible"/>
                                      </p:to>
                                    </p:set>
                                    <p:animEffect transition="in" filter="fade">
                                      <p:cBhvr>
                                        <p:cTn id="7" dur="500"/>
                                        <p:tgtEl>
                                          <p:spTgt spid="17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9"/>
                                        </p:tgtEl>
                                        <p:attrNameLst>
                                          <p:attrName>style.visibility</p:attrName>
                                        </p:attrNameLst>
                                      </p:cBhvr>
                                      <p:to>
                                        <p:strVal val="visible"/>
                                      </p:to>
                                    </p:set>
                                    <p:animEffect transition="in" filter="fade">
                                      <p:cBhvr>
                                        <p:cTn id="12" dur="500"/>
                                        <p:tgtEl>
                                          <p:spTgt spid="1679"/>
                                        </p:tgtEl>
                                      </p:cBhvr>
                                    </p:animEffect>
                                  </p:childTnLst>
                                </p:cTn>
                              </p:par>
                              <p:par>
                                <p:cTn id="13" presetID="10" presetClass="entr" presetSubtype="0" fill="hold" nodeType="withEffect">
                                  <p:stCondLst>
                                    <p:cond delay="0"/>
                                  </p:stCondLst>
                                  <p:childTnLst>
                                    <p:set>
                                      <p:cBhvr>
                                        <p:cTn id="14" dur="1" fill="hold">
                                          <p:stCondLst>
                                            <p:cond delay="0"/>
                                          </p:stCondLst>
                                        </p:cTn>
                                        <p:tgtEl>
                                          <p:spTgt spid="1685"/>
                                        </p:tgtEl>
                                        <p:attrNameLst>
                                          <p:attrName>style.visibility</p:attrName>
                                        </p:attrNameLst>
                                      </p:cBhvr>
                                      <p:to>
                                        <p:strVal val="visible"/>
                                      </p:to>
                                    </p:set>
                                    <p:animEffect transition="in" filter="fade">
                                      <p:cBhvr>
                                        <p:cTn id="15" dur="500"/>
                                        <p:tgtEl>
                                          <p:spTgt spid="16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97"/>
                                        </p:tgtEl>
                                        <p:attrNameLst>
                                          <p:attrName>style.visibility</p:attrName>
                                        </p:attrNameLst>
                                      </p:cBhvr>
                                      <p:to>
                                        <p:strVal val="visible"/>
                                      </p:to>
                                    </p:set>
                                    <p:animEffect transition="in" filter="fade">
                                      <p:cBhvr>
                                        <p:cTn id="20" dur="500"/>
                                        <p:tgtEl>
                                          <p:spTgt spid="1697"/>
                                        </p:tgtEl>
                                      </p:cBhvr>
                                    </p:animEffect>
                                  </p:childTnLst>
                                </p:cTn>
                              </p:par>
                              <p:par>
                                <p:cTn id="21" presetID="10" presetClass="entr" presetSubtype="0" fill="hold" nodeType="withEffect">
                                  <p:stCondLst>
                                    <p:cond delay="0"/>
                                  </p:stCondLst>
                                  <p:childTnLst>
                                    <p:set>
                                      <p:cBhvr>
                                        <p:cTn id="22" dur="1" fill="hold">
                                          <p:stCondLst>
                                            <p:cond delay="0"/>
                                          </p:stCondLst>
                                        </p:cTn>
                                        <p:tgtEl>
                                          <p:spTgt spid="1696"/>
                                        </p:tgtEl>
                                        <p:attrNameLst>
                                          <p:attrName>style.visibility</p:attrName>
                                        </p:attrNameLst>
                                      </p:cBhvr>
                                      <p:to>
                                        <p:strVal val="visible"/>
                                      </p:to>
                                    </p:set>
                                    <p:animEffect transition="in" filter="fade">
                                      <p:cBhvr>
                                        <p:cTn id="23" dur="500"/>
                                        <p:tgtEl>
                                          <p:spTgt spid="169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86"/>
                                        </p:tgtEl>
                                        <p:attrNameLst>
                                          <p:attrName>style.visibility</p:attrName>
                                        </p:attrNameLst>
                                      </p:cBhvr>
                                      <p:to>
                                        <p:strVal val="visible"/>
                                      </p:to>
                                    </p:set>
                                    <p:animEffect transition="in" filter="fade">
                                      <p:cBhvr>
                                        <p:cTn id="28" dur="500"/>
                                        <p:tgtEl>
                                          <p:spTgt spid="1686"/>
                                        </p:tgtEl>
                                      </p:cBhvr>
                                    </p:animEffect>
                                  </p:childTnLst>
                                </p:cTn>
                              </p:par>
                              <p:par>
                                <p:cTn id="29" presetID="10" presetClass="entr" presetSubtype="0" fill="hold" nodeType="withEffect">
                                  <p:stCondLst>
                                    <p:cond delay="0"/>
                                  </p:stCondLst>
                                  <p:childTnLst>
                                    <p:set>
                                      <p:cBhvr>
                                        <p:cTn id="30" dur="1" fill="hold">
                                          <p:stCondLst>
                                            <p:cond delay="0"/>
                                          </p:stCondLst>
                                        </p:cTn>
                                        <p:tgtEl>
                                          <p:spTgt spid="1678"/>
                                        </p:tgtEl>
                                        <p:attrNameLst>
                                          <p:attrName>style.visibility</p:attrName>
                                        </p:attrNameLst>
                                      </p:cBhvr>
                                      <p:to>
                                        <p:strVal val="visible"/>
                                      </p:to>
                                    </p:set>
                                    <p:animEffect transition="in" filter="fade">
                                      <p:cBhvr>
                                        <p:cTn id="31" dur="500"/>
                                        <p:tgtEl>
                                          <p:spTgt spid="167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92"/>
                                        </p:tgtEl>
                                        <p:attrNameLst>
                                          <p:attrName>style.visibility</p:attrName>
                                        </p:attrNameLst>
                                      </p:cBhvr>
                                      <p:to>
                                        <p:strVal val="visible"/>
                                      </p:to>
                                    </p:set>
                                    <p:animEffect transition="in" filter="fade">
                                      <p:cBhvr>
                                        <p:cTn id="36" dur="500"/>
                                        <p:tgtEl>
                                          <p:spTgt spid="1692"/>
                                        </p:tgtEl>
                                      </p:cBhvr>
                                    </p:animEffect>
                                  </p:childTnLst>
                                </p:cTn>
                              </p:par>
                              <p:par>
                                <p:cTn id="37" presetID="10" presetClass="entr" presetSubtype="0" fill="hold" nodeType="withEffect">
                                  <p:stCondLst>
                                    <p:cond delay="0"/>
                                  </p:stCondLst>
                                  <p:childTnLst>
                                    <p:set>
                                      <p:cBhvr>
                                        <p:cTn id="38" dur="1" fill="hold">
                                          <p:stCondLst>
                                            <p:cond delay="0"/>
                                          </p:stCondLst>
                                        </p:cTn>
                                        <p:tgtEl>
                                          <p:spTgt spid="1677"/>
                                        </p:tgtEl>
                                        <p:attrNameLst>
                                          <p:attrName>style.visibility</p:attrName>
                                        </p:attrNameLst>
                                      </p:cBhvr>
                                      <p:to>
                                        <p:strVal val="visible"/>
                                      </p:to>
                                    </p:set>
                                    <p:animEffect transition="in" filter="fade">
                                      <p:cBhvr>
                                        <p:cTn id="39" dur="500"/>
                                        <p:tgtEl>
                                          <p:spTgt spid="167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93"/>
                                        </p:tgtEl>
                                        <p:attrNameLst>
                                          <p:attrName>style.visibility</p:attrName>
                                        </p:attrNameLst>
                                      </p:cBhvr>
                                      <p:to>
                                        <p:strVal val="visible"/>
                                      </p:to>
                                    </p:set>
                                    <p:animEffect transition="in" filter="fade">
                                      <p:cBhvr>
                                        <p:cTn id="44" dur="500"/>
                                        <p:tgtEl>
                                          <p:spTgt spid="1693"/>
                                        </p:tgtEl>
                                      </p:cBhvr>
                                    </p:animEffect>
                                  </p:childTnLst>
                                </p:cTn>
                              </p:par>
                              <p:par>
                                <p:cTn id="45" presetID="10" presetClass="entr" presetSubtype="0" fill="hold" nodeType="withEffect">
                                  <p:stCondLst>
                                    <p:cond delay="0"/>
                                  </p:stCondLst>
                                  <p:childTnLst>
                                    <p:set>
                                      <p:cBhvr>
                                        <p:cTn id="46" dur="1" fill="hold">
                                          <p:stCondLst>
                                            <p:cond delay="0"/>
                                          </p:stCondLst>
                                        </p:cTn>
                                        <p:tgtEl>
                                          <p:spTgt spid="1676"/>
                                        </p:tgtEl>
                                        <p:attrNameLst>
                                          <p:attrName>style.visibility</p:attrName>
                                        </p:attrNameLst>
                                      </p:cBhvr>
                                      <p:to>
                                        <p:strVal val="visible"/>
                                      </p:to>
                                    </p:set>
                                    <p:animEffect transition="in" filter="fade">
                                      <p:cBhvr>
                                        <p:cTn id="47" dur="500"/>
                                        <p:tgtEl>
                                          <p:spTgt spid="1676"/>
                                        </p:tgtEl>
                                      </p:cBhvr>
                                    </p:animEffect>
                                  </p:childTnLst>
                                </p:cTn>
                              </p:par>
                              <p:par>
                                <p:cTn id="48" presetID="10" presetClass="entr" presetSubtype="0" fill="hold" nodeType="withEffect">
                                  <p:stCondLst>
                                    <p:cond delay="0"/>
                                  </p:stCondLst>
                                  <p:childTnLst>
                                    <p:set>
                                      <p:cBhvr>
                                        <p:cTn id="49" dur="1" fill="hold">
                                          <p:stCondLst>
                                            <p:cond delay="0"/>
                                          </p:stCondLst>
                                        </p:cTn>
                                        <p:tgtEl>
                                          <p:spTgt spid="1691"/>
                                        </p:tgtEl>
                                        <p:attrNameLst>
                                          <p:attrName>style.visibility</p:attrName>
                                        </p:attrNameLst>
                                      </p:cBhvr>
                                      <p:to>
                                        <p:strVal val="visible"/>
                                      </p:to>
                                    </p:set>
                                    <p:animEffect transition="in" filter="fade">
                                      <p:cBhvr>
                                        <p:cTn id="50" dur="500"/>
                                        <p:tgtEl>
                                          <p:spTgt spid="1691"/>
                                        </p:tgtEl>
                                      </p:cBhvr>
                                    </p:animEffect>
                                  </p:childTnLst>
                                </p:cTn>
                              </p:par>
                              <p:par>
                                <p:cTn id="51" presetID="10" presetClass="entr" presetSubtype="0" fill="hold" nodeType="withEffect">
                                  <p:stCondLst>
                                    <p:cond delay="0"/>
                                  </p:stCondLst>
                                  <p:childTnLst>
                                    <p:set>
                                      <p:cBhvr>
                                        <p:cTn id="52" dur="1" fill="hold">
                                          <p:stCondLst>
                                            <p:cond delay="0"/>
                                          </p:stCondLst>
                                        </p:cTn>
                                        <p:tgtEl>
                                          <p:spTgt spid="1690"/>
                                        </p:tgtEl>
                                        <p:attrNameLst>
                                          <p:attrName>style.visibility</p:attrName>
                                        </p:attrNameLst>
                                      </p:cBhvr>
                                      <p:to>
                                        <p:strVal val="visible"/>
                                      </p:to>
                                    </p:set>
                                    <p:animEffect transition="in" filter="fade">
                                      <p:cBhvr>
                                        <p:cTn id="53" dur="500"/>
                                        <p:tgtEl>
                                          <p:spTgt spid="169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89"/>
                                        </p:tgtEl>
                                        <p:attrNameLst>
                                          <p:attrName>style.visibility</p:attrName>
                                        </p:attrNameLst>
                                      </p:cBhvr>
                                      <p:to>
                                        <p:strVal val="visible"/>
                                      </p:to>
                                    </p:set>
                                    <p:animEffect transition="in" filter="fade">
                                      <p:cBhvr>
                                        <p:cTn id="58" dur="500"/>
                                        <p:tgtEl>
                                          <p:spTgt spid="1689"/>
                                        </p:tgtEl>
                                      </p:cBhvr>
                                    </p:animEffect>
                                  </p:childTnLst>
                                </p:cTn>
                              </p:par>
                              <p:par>
                                <p:cTn id="59" presetID="10" presetClass="entr" presetSubtype="0" fill="hold" nodeType="withEffect">
                                  <p:stCondLst>
                                    <p:cond delay="0"/>
                                  </p:stCondLst>
                                  <p:childTnLst>
                                    <p:set>
                                      <p:cBhvr>
                                        <p:cTn id="60" dur="1" fill="hold">
                                          <p:stCondLst>
                                            <p:cond delay="0"/>
                                          </p:stCondLst>
                                        </p:cTn>
                                        <p:tgtEl>
                                          <p:spTgt spid="1698"/>
                                        </p:tgtEl>
                                        <p:attrNameLst>
                                          <p:attrName>style.visibility</p:attrName>
                                        </p:attrNameLst>
                                      </p:cBhvr>
                                      <p:to>
                                        <p:strVal val="visible"/>
                                      </p:to>
                                    </p:set>
                                    <p:animEffect transition="in" filter="fade">
                                      <p:cBhvr>
                                        <p:cTn id="61" dur="500"/>
                                        <p:tgtEl>
                                          <p:spTgt spid="169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695"/>
                                        </p:tgtEl>
                                        <p:attrNameLst>
                                          <p:attrName>style.visibility</p:attrName>
                                        </p:attrNameLst>
                                      </p:cBhvr>
                                      <p:to>
                                        <p:strVal val="visible"/>
                                      </p:to>
                                    </p:set>
                                    <p:animEffect transition="in" filter="fade">
                                      <p:cBhvr>
                                        <p:cTn id="66" dur="500"/>
                                        <p:tgtEl>
                                          <p:spTgt spid="1695"/>
                                        </p:tgtEl>
                                      </p:cBhvr>
                                    </p:animEffect>
                                  </p:childTnLst>
                                </p:cTn>
                              </p:par>
                              <p:par>
                                <p:cTn id="67" presetID="10" presetClass="entr" presetSubtype="0" fill="hold" nodeType="withEffect">
                                  <p:stCondLst>
                                    <p:cond delay="0"/>
                                  </p:stCondLst>
                                  <p:childTnLst>
                                    <p:set>
                                      <p:cBhvr>
                                        <p:cTn id="68" dur="1" fill="hold">
                                          <p:stCondLst>
                                            <p:cond delay="0"/>
                                          </p:stCondLst>
                                        </p:cTn>
                                        <p:tgtEl>
                                          <p:spTgt spid="1687"/>
                                        </p:tgtEl>
                                        <p:attrNameLst>
                                          <p:attrName>style.visibility</p:attrName>
                                        </p:attrNameLst>
                                      </p:cBhvr>
                                      <p:to>
                                        <p:strVal val="visible"/>
                                      </p:to>
                                    </p:set>
                                    <p:animEffect transition="in" filter="fade">
                                      <p:cBhvr>
                                        <p:cTn id="69" dur="500"/>
                                        <p:tgtEl>
                                          <p:spTgt spid="168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688"/>
                                        </p:tgtEl>
                                        <p:attrNameLst>
                                          <p:attrName>style.visibility</p:attrName>
                                        </p:attrNameLst>
                                      </p:cBhvr>
                                      <p:to>
                                        <p:strVal val="visible"/>
                                      </p:to>
                                    </p:set>
                                    <p:animEffect transition="in" filter="fade">
                                      <p:cBhvr>
                                        <p:cTn id="74" dur="500"/>
                                        <p:tgtEl>
                                          <p:spTgt spid="1688"/>
                                        </p:tgtEl>
                                      </p:cBhvr>
                                    </p:animEffect>
                                  </p:childTnLst>
                                </p:cTn>
                              </p:par>
                              <p:par>
                                <p:cTn id="75" presetID="10" presetClass="entr" presetSubtype="0" fill="hold" nodeType="withEffect">
                                  <p:stCondLst>
                                    <p:cond delay="0"/>
                                  </p:stCondLst>
                                  <p:childTnLst>
                                    <p:set>
                                      <p:cBhvr>
                                        <p:cTn id="76" dur="1" fill="hold">
                                          <p:stCondLst>
                                            <p:cond delay="0"/>
                                          </p:stCondLst>
                                        </p:cTn>
                                        <p:tgtEl>
                                          <p:spTgt spid="1682"/>
                                        </p:tgtEl>
                                        <p:attrNameLst>
                                          <p:attrName>style.visibility</p:attrName>
                                        </p:attrNameLst>
                                      </p:cBhvr>
                                      <p:to>
                                        <p:strVal val="visible"/>
                                      </p:to>
                                    </p:set>
                                    <p:animEffect transition="in" filter="fade">
                                      <p:cBhvr>
                                        <p:cTn id="77" dur="500"/>
                                        <p:tgtEl>
                                          <p:spTgt spid="1682"/>
                                        </p:tgtEl>
                                      </p:cBhvr>
                                    </p:animEffect>
                                  </p:childTnLst>
                                </p:cTn>
                              </p:par>
                              <p:par>
                                <p:cTn id="78" presetID="10" presetClass="entr" presetSubtype="0" fill="hold" nodeType="withEffect">
                                  <p:stCondLst>
                                    <p:cond delay="0"/>
                                  </p:stCondLst>
                                  <p:childTnLst>
                                    <p:set>
                                      <p:cBhvr>
                                        <p:cTn id="79" dur="1" fill="hold">
                                          <p:stCondLst>
                                            <p:cond delay="0"/>
                                          </p:stCondLst>
                                        </p:cTn>
                                        <p:tgtEl>
                                          <p:spTgt spid="1681"/>
                                        </p:tgtEl>
                                        <p:attrNameLst>
                                          <p:attrName>style.visibility</p:attrName>
                                        </p:attrNameLst>
                                      </p:cBhvr>
                                      <p:to>
                                        <p:strVal val="visible"/>
                                      </p:to>
                                    </p:set>
                                    <p:animEffect transition="in" filter="fade">
                                      <p:cBhvr>
                                        <p:cTn id="80" dur="500"/>
                                        <p:tgtEl>
                                          <p:spTgt spid="1681"/>
                                        </p:tgtEl>
                                      </p:cBhvr>
                                    </p:animEffect>
                                  </p:childTnLst>
                                </p:cTn>
                              </p:par>
                              <p:par>
                                <p:cTn id="81" presetID="10" presetClass="entr" presetSubtype="0" fill="hold" nodeType="withEffect">
                                  <p:stCondLst>
                                    <p:cond delay="0"/>
                                  </p:stCondLst>
                                  <p:childTnLst>
                                    <p:set>
                                      <p:cBhvr>
                                        <p:cTn id="82" dur="1" fill="hold">
                                          <p:stCondLst>
                                            <p:cond delay="0"/>
                                          </p:stCondLst>
                                        </p:cTn>
                                        <p:tgtEl>
                                          <p:spTgt spid="1684"/>
                                        </p:tgtEl>
                                        <p:attrNameLst>
                                          <p:attrName>style.visibility</p:attrName>
                                        </p:attrNameLst>
                                      </p:cBhvr>
                                      <p:to>
                                        <p:strVal val="visible"/>
                                      </p:to>
                                    </p:set>
                                    <p:animEffect transition="in" filter="fade">
                                      <p:cBhvr>
                                        <p:cTn id="83" dur="500"/>
                                        <p:tgtEl>
                                          <p:spTgt spid="1684"/>
                                        </p:tgtEl>
                                      </p:cBhvr>
                                    </p:animEffect>
                                  </p:childTnLst>
                                </p:cTn>
                              </p:par>
                              <p:par>
                                <p:cTn id="84" presetID="10" presetClass="entr" presetSubtype="0" fill="hold" nodeType="withEffect">
                                  <p:stCondLst>
                                    <p:cond delay="0"/>
                                  </p:stCondLst>
                                  <p:childTnLst>
                                    <p:set>
                                      <p:cBhvr>
                                        <p:cTn id="85" dur="1" fill="hold">
                                          <p:stCondLst>
                                            <p:cond delay="0"/>
                                          </p:stCondLst>
                                        </p:cTn>
                                        <p:tgtEl>
                                          <p:spTgt spid="1683"/>
                                        </p:tgtEl>
                                        <p:attrNameLst>
                                          <p:attrName>style.visibility</p:attrName>
                                        </p:attrNameLst>
                                      </p:cBhvr>
                                      <p:to>
                                        <p:strVal val="visible"/>
                                      </p:to>
                                    </p:set>
                                    <p:animEffect transition="in" filter="fade">
                                      <p:cBhvr>
                                        <p:cTn id="86" dur="500"/>
                                        <p:tgtEl>
                                          <p:spTgt spid="168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694"/>
                                        </p:tgtEl>
                                        <p:attrNameLst>
                                          <p:attrName>style.visibility</p:attrName>
                                        </p:attrNameLst>
                                      </p:cBhvr>
                                      <p:to>
                                        <p:strVal val="visible"/>
                                      </p:to>
                                    </p:set>
                                    <p:animEffect transition="in" filter="fade">
                                      <p:cBhvr>
                                        <p:cTn id="91" dur="500"/>
                                        <p:tgtEl>
                                          <p:spTgt spid="1694"/>
                                        </p:tgtEl>
                                      </p:cBhvr>
                                    </p:animEffect>
                                  </p:childTnLst>
                                </p:cTn>
                              </p:par>
                              <p:par>
                                <p:cTn id="92" presetID="10" presetClass="entr" presetSubtype="0" fill="hold" nodeType="withEffect">
                                  <p:stCondLst>
                                    <p:cond delay="0"/>
                                  </p:stCondLst>
                                  <p:childTnLst>
                                    <p:set>
                                      <p:cBhvr>
                                        <p:cTn id="93" dur="1" fill="hold">
                                          <p:stCondLst>
                                            <p:cond delay="0"/>
                                          </p:stCondLst>
                                        </p:cTn>
                                        <p:tgtEl>
                                          <p:spTgt spid="1699"/>
                                        </p:tgtEl>
                                        <p:attrNameLst>
                                          <p:attrName>style.visibility</p:attrName>
                                        </p:attrNameLst>
                                      </p:cBhvr>
                                      <p:to>
                                        <p:strVal val="visible"/>
                                      </p:to>
                                    </p:set>
                                    <p:animEffect transition="in" filter="fade">
                                      <p:cBhvr>
                                        <p:cTn id="94" dur="500"/>
                                        <p:tgtEl>
                                          <p:spTgt spid="1699"/>
                                        </p:tgtEl>
                                      </p:cBhvr>
                                    </p:animEffect>
                                  </p:childTnLst>
                                </p:cTn>
                              </p:par>
                              <p:par>
                                <p:cTn id="95" presetID="10" presetClass="entr" presetSubtype="0" fill="hold" nodeType="withEffect">
                                  <p:stCondLst>
                                    <p:cond delay="0"/>
                                  </p:stCondLst>
                                  <p:childTnLst>
                                    <p:set>
                                      <p:cBhvr>
                                        <p:cTn id="96" dur="1" fill="hold">
                                          <p:stCondLst>
                                            <p:cond delay="0"/>
                                          </p:stCondLst>
                                        </p:cTn>
                                        <p:tgtEl>
                                          <p:spTgt spid="1700"/>
                                        </p:tgtEl>
                                        <p:attrNameLst>
                                          <p:attrName>style.visibility</p:attrName>
                                        </p:attrNameLst>
                                      </p:cBhvr>
                                      <p:to>
                                        <p:strVal val="visible"/>
                                      </p:to>
                                    </p:set>
                                    <p:animEffect transition="in" filter="fade">
                                      <p:cBhvr>
                                        <p:cTn id="97" dur="500"/>
                                        <p:tgtEl>
                                          <p:spTgt spid="1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Shape 329" descr="Couverture code du travail"/>
          <p:cNvPicPr preferRelativeResize="0"/>
          <p:nvPr/>
        </p:nvPicPr>
        <p:blipFill rotWithShape="1">
          <a:blip r:embed="rId3">
            <a:alphaModFix/>
          </a:blip>
          <a:srcRect/>
          <a:stretch/>
        </p:blipFill>
        <p:spPr>
          <a:xfrm>
            <a:off x="0" y="0"/>
            <a:ext cx="968400" cy="1354200"/>
          </a:xfrm>
          <a:prstGeom prst="rect">
            <a:avLst/>
          </a:prstGeom>
          <a:noFill/>
          <a:ln>
            <a:noFill/>
          </a:ln>
        </p:spPr>
      </p:pic>
      <p:sp>
        <p:nvSpPr>
          <p:cNvPr id="330" name="Shape 330"/>
          <p:cNvSpPr/>
          <p:nvPr/>
        </p:nvSpPr>
        <p:spPr>
          <a:xfrm>
            <a:off x="1646236" y="1225550"/>
            <a:ext cx="5894400" cy="951000"/>
          </a:xfrm>
          <a:prstGeom prst="rect">
            <a:avLst/>
          </a:prstGeom>
          <a:gradFill>
            <a:gsLst>
              <a:gs pos="0">
                <a:srgbClr val="7E0000"/>
              </a:gs>
              <a:gs pos="50000">
                <a:srgbClr val="B60000"/>
              </a:gs>
              <a:gs pos="100000">
                <a:srgbClr val="DB0000"/>
              </a:gs>
            </a:gsLst>
            <a:lin ang="2700006" scaled="0"/>
          </a:gradFill>
          <a:ln>
            <a:noFill/>
          </a:ln>
          <a:effectLst>
            <a:outerShdw blurRad="57785" dist="33020" dir="3180000" algn="ctr">
              <a:srgbClr val="000000">
                <a:alpha val="29800"/>
              </a:srgbClr>
            </a:outerShdw>
          </a:effectLst>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Calibri"/>
              <a:buNone/>
            </a:pPr>
            <a:r>
              <a:rPr lang="fr-FR" sz="1800" b="0" i="0" u="none" strike="noStrike" cap="none">
                <a:solidFill>
                  <a:schemeClr val="lt1"/>
                </a:solidFill>
                <a:latin typeface="Calibri"/>
                <a:ea typeface="Calibri"/>
                <a:cs typeface="Calibri"/>
                <a:sym typeface="Calibri"/>
              </a:rPr>
              <a:t>Lp.261-3 : </a:t>
            </a:r>
            <a:r>
              <a:rPr lang="fr-FR" sz="1400" b="0" i="0" u="none" strike="noStrike" cap="none">
                <a:solidFill>
                  <a:schemeClr val="lt1"/>
                </a:solidFill>
                <a:latin typeface="Calibri"/>
                <a:ea typeface="Calibri"/>
                <a:cs typeface="Calibri"/>
                <a:sym typeface="Calibri"/>
              </a:rPr>
              <a:t>L’employeur compte tenu des activités de l’établissement évalue les risques pour la santé et la sécurité des travailleurs…</a:t>
            </a:r>
          </a:p>
        </p:txBody>
      </p:sp>
      <p:sp>
        <p:nvSpPr>
          <p:cNvPr id="331" name="Shape 331"/>
          <p:cNvSpPr/>
          <p:nvPr/>
        </p:nvSpPr>
        <p:spPr>
          <a:xfrm>
            <a:off x="1682750" y="2584450"/>
            <a:ext cx="5857800" cy="1354200"/>
          </a:xfrm>
          <a:prstGeom prst="rect">
            <a:avLst/>
          </a:prstGeom>
          <a:gradFill>
            <a:gsLst>
              <a:gs pos="0">
                <a:srgbClr val="7E0000"/>
              </a:gs>
              <a:gs pos="50000">
                <a:srgbClr val="B60000"/>
              </a:gs>
              <a:gs pos="100000">
                <a:srgbClr val="DB0000"/>
              </a:gs>
            </a:gsLst>
            <a:lin ang="2700006" scaled="0"/>
          </a:gradFill>
          <a:ln>
            <a:noFill/>
          </a:ln>
          <a:effectLst>
            <a:outerShdw blurRad="57785" dist="33020" dir="3180000" algn="ctr">
              <a:srgbClr val="000000">
                <a:alpha val="29800"/>
              </a:srgbClr>
            </a:outerShdw>
          </a:effectLst>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Calibri"/>
              <a:buNone/>
            </a:pPr>
            <a:r>
              <a:rPr lang="fr-FR" sz="1400" b="0" i="0" u="none" strike="noStrike" cap="none">
                <a:solidFill>
                  <a:schemeClr val="lt1"/>
                </a:solidFill>
                <a:latin typeface="Calibri"/>
                <a:ea typeface="Calibri"/>
                <a:cs typeface="Calibri"/>
                <a:sym typeface="Calibri"/>
              </a:rPr>
              <a:t>A la suite de cette évaluation, l’employeur met en œuvre des actions de prévention ainsi que des méthodes de travail et de production garantissant un meilleur niveau de protection de la santé et de la sécurité des travailleurs.</a:t>
            </a:r>
          </a:p>
        </p:txBody>
      </p:sp>
      <p:pic>
        <p:nvPicPr>
          <p:cNvPr id="332" name="Shape 332"/>
          <p:cNvPicPr preferRelativeResize="0"/>
          <p:nvPr/>
        </p:nvPicPr>
        <p:blipFill rotWithShape="1">
          <a:blip r:embed="rId4">
            <a:alphaModFix/>
          </a:blip>
          <a:srcRect/>
          <a:stretch/>
        </p:blipFill>
        <p:spPr>
          <a:xfrm>
            <a:off x="1681161" y="4343400"/>
            <a:ext cx="5857800" cy="1097100"/>
          </a:xfrm>
          <a:prstGeom prst="rect">
            <a:avLst/>
          </a:prstGeom>
          <a:noFill/>
          <a:ln>
            <a:noFill/>
          </a:ln>
        </p:spPr>
      </p:pic>
      <p:sp>
        <p:nvSpPr>
          <p:cNvPr id="333" name="Shape 333"/>
          <p:cNvSpPr/>
          <p:nvPr/>
        </p:nvSpPr>
        <p:spPr>
          <a:xfrm>
            <a:off x="3028950" y="374650"/>
            <a:ext cx="2809800" cy="493800"/>
          </a:xfrm>
          <a:prstGeom prst="flowChartAlternateProcess">
            <a:avLst/>
          </a:prstGeom>
          <a:gradFill>
            <a:gsLst>
              <a:gs pos="0">
                <a:srgbClr val="FFE980"/>
              </a:gs>
              <a:gs pos="50000">
                <a:srgbClr val="FFEFB3"/>
              </a:gs>
              <a:gs pos="100000">
                <a:srgbClr val="FFF6DA"/>
              </a:gs>
            </a:gsLst>
            <a:lin ang="5400012" scaled="0"/>
          </a:gra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Arial"/>
              <a:buNone/>
            </a:pPr>
            <a:r>
              <a:rPr lang="fr-FR" sz="2400" b="1" i="0" u="none">
                <a:solidFill>
                  <a:srgbClr val="C00000"/>
                </a:solidFill>
                <a:latin typeface="Arial"/>
                <a:ea typeface="Arial"/>
                <a:cs typeface="Arial"/>
                <a:sym typeface="Arial"/>
              </a:rPr>
              <a:t>Que dit la loi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Shape 338"/>
          <p:cNvGrpSpPr/>
          <p:nvPr/>
        </p:nvGrpSpPr>
        <p:grpSpPr>
          <a:xfrm>
            <a:off x="1816100" y="906462"/>
            <a:ext cx="5413500" cy="658800"/>
            <a:chOff x="1816100" y="652462"/>
            <a:chExt cx="5413500" cy="658800"/>
          </a:xfrm>
        </p:grpSpPr>
        <p:pic>
          <p:nvPicPr>
            <p:cNvPr id="339" name="Shape 339"/>
            <p:cNvPicPr preferRelativeResize="0"/>
            <p:nvPr/>
          </p:nvPicPr>
          <p:blipFill rotWithShape="1">
            <a:blip r:embed="rId3">
              <a:alphaModFix/>
            </a:blip>
            <a:srcRect/>
            <a:stretch/>
          </p:blipFill>
          <p:spPr>
            <a:xfrm>
              <a:off x="1816100" y="652461"/>
              <a:ext cx="5413500" cy="658799"/>
            </a:xfrm>
            <a:prstGeom prst="rect">
              <a:avLst/>
            </a:prstGeom>
            <a:noFill/>
            <a:ln>
              <a:noFill/>
            </a:ln>
          </p:spPr>
        </p:pic>
        <p:sp>
          <p:nvSpPr>
            <p:cNvPr id="340" name="Shape 340"/>
            <p:cNvSpPr txBox="1"/>
            <p:nvPr/>
          </p:nvSpPr>
          <p:spPr>
            <a:xfrm>
              <a:off x="1879600" y="692150"/>
              <a:ext cx="5272200" cy="534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Arial"/>
                <a:buNone/>
              </a:pPr>
              <a:r>
                <a:rPr lang="fr-FR" sz="1400" b="1" i="0" u="none">
                  <a:solidFill>
                    <a:srgbClr val="7F7F7F"/>
                  </a:solidFill>
                  <a:latin typeface="Arial"/>
                  <a:ea typeface="Arial"/>
                  <a:cs typeface="Arial"/>
                  <a:sym typeface="Arial"/>
                </a:rPr>
                <a:t>L’application de l’article Lp.261-3 est fixé par la délibération n°26 du 9 décembre 2009</a:t>
              </a:r>
            </a:p>
          </p:txBody>
        </p:sp>
      </p:grpSp>
      <p:grpSp>
        <p:nvGrpSpPr>
          <p:cNvPr id="341" name="Shape 341"/>
          <p:cNvGrpSpPr/>
          <p:nvPr/>
        </p:nvGrpSpPr>
        <p:grpSpPr>
          <a:xfrm>
            <a:off x="1865311" y="1738311"/>
            <a:ext cx="5316600" cy="438300"/>
            <a:chOff x="1865311" y="1639886"/>
            <a:chExt cx="5316600" cy="438300"/>
          </a:xfrm>
        </p:grpSpPr>
        <p:pic>
          <p:nvPicPr>
            <p:cNvPr id="342" name="Shape 342"/>
            <p:cNvPicPr preferRelativeResize="0"/>
            <p:nvPr/>
          </p:nvPicPr>
          <p:blipFill rotWithShape="1">
            <a:blip r:embed="rId4">
              <a:alphaModFix/>
            </a:blip>
            <a:srcRect/>
            <a:stretch/>
          </p:blipFill>
          <p:spPr>
            <a:xfrm>
              <a:off x="1865311" y="1639887"/>
              <a:ext cx="5316600" cy="438300"/>
            </a:xfrm>
            <a:prstGeom prst="rect">
              <a:avLst/>
            </a:prstGeom>
            <a:noFill/>
            <a:ln>
              <a:noFill/>
            </a:ln>
          </p:spPr>
        </p:pic>
        <p:sp>
          <p:nvSpPr>
            <p:cNvPr id="343" name="Shape 343"/>
            <p:cNvSpPr txBox="1"/>
            <p:nvPr/>
          </p:nvSpPr>
          <p:spPr>
            <a:xfrm>
              <a:off x="1943100" y="1677987"/>
              <a:ext cx="5184900" cy="3159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R.261-4 : L’évaluation des risque comprend :</a:t>
              </a:r>
            </a:p>
          </p:txBody>
        </p:sp>
      </p:grpSp>
      <p:grpSp>
        <p:nvGrpSpPr>
          <p:cNvPr id="344" name="Shape 344"/>
          <p:cNvGrpSpPr/>
          <p:nvPr/>
        </p:nvGrpSpPr>
        <p:grpSpPr>
          <a:xfrm>
            <a:off x="1858961" y="2305050"/>
            <a:ext cx="5316600" cy="439800"/>
            <a:chOff x="1858961" y="2206625"/>
            <a:chExt cx="5316600" cy="439800"/>
          </a:xfrm>
        </p:grpSpPr>
        <p:pic>
          <p:nvPicPr>
            <p:cNvPr id="345" name="Shape 345"/>
            <p:cNvPicPr preferRelativeResize="0"/>
            <p:nvPr/>
          </p:nvPicPr>
          <p:blipFill rotWithShape="1">
            <a:blip r:embed="rId5">
              <a:alphaModFix/>
            </a:blip>
            <a:srcRect/>
            <a:stretch/>
          </p:blipFill>
          <p:spPr>
            <a:xfrm>
              <a:off x="1858961" y="2206625"/>
              <a:ext cx="5316600" cy="439800"/>
            </a:xfrm>
            <a:prstGeom prst="rect">
              <a:avLst/>
            </a:prstGeom>
            <a:noFill/>
            <a:ln>
              <a:noFill/>
            </a:ln>
          </p:spPr>
        </p:pic>
        <p:sp>
          <p:nvSpPr>
            <p:cNvPr id="346" name="Shape 346"/>
            <p:cNvSpPr txBox="1"/>
            <p:nvPr/>
          </p:nvSpPr>
          <p:spPr>
            <a:xfrm>
              <a:off x="1935161" y="2241550"/>
              <a:ext cx="5184900" cy="3159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Une identification des dangers</a:t>
              </a:r>
            </a:p>
          </p:txBody>
        </p:sp>
      </p:grpSp>
      <p:grpSp>
        <p:nvGrpSpPr>
          <p:cNvPr id="347" name="Shape 347"/>
          <p:cNvGrpSpPr/>
          <p:nvPr/>
        </p:nvGrpSpPr>
        <p:grpSpPr>
          <a:xfrm>
            <a:off x="1847850" y="2841625"/>
            <a:ext cx="5370600" cy="689100"/>
            <a:chOff x="1847850" y="2743200"/>
            <a:chExt cx="5370600" cy="689100"/>
          </a:xfrm>
        </p:grpSpPr>
        <p:pic>
          <p:nvPicPr>
            <p:cNvPr id="348" name="Shape 348"/>
            <p:cNvPicPr preferRelativeResize="0"/>
            <p:nvPr/>
          </p:nvPicPr>
          <p:blipFill rotWithShape="1">
            <a:blip r:embed="rId6">
              <a:alphaModFix/>
            </a:blip>
            <a:srcRect/>
            <a:stretch/>
          </p:blipFill>
          <p:spPr>
            <a:xfrm>
              <a:off x="1847850" y="2743200"/>
              <a:ext cx="5370600" cy="689100"/>
            </a:xfrm>
            <a:prstGeom prst="rect">
              <a:avLst/>
            </a:prstGeom>
            <a:noFill/>
            <a:ln>
              <a:noFill/>
            </a:ln>
          </p:spPr>
        </p:pic>
        <p:sp>
          <p:nvSpPr>
            <p:cNvPr id="349" name="Shape 349"/>
            <p:cNvSpPr txBox="1"/>
            <p:nvPr/>
          </p:nvSpPr>
          <p:spPr>
            <a:xfrm>
              <a:off x="1922461" y="2779712"/>
              <a:ext cx="5219700" cy="56819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Une analyse des risques résultant de l’étude des conditions d’exposition des travailleurs à ces dangers</a:t>
              </a:r>
            </a:p>
          </p:txBody>
        </p:sp>
      </p:grpSp>
      <p:grpSp>
        <p:nvGrpSpPr>
          <p:cNvPr id="350" name="Shape 350"/>
          <p:cNvGrpSpPr/>
          <p:nvPr/>
        </p:nvGrpSpPr>
        <p:grpSpPr>
          <a:xfrm>
            <a:off x="1858961" y="3616325"/>
            <a:ext cx="5327700" cy="908100"/>
            <a:chOff x="1858961" y="3517900"/>
            <a:chExt cx="5327700" cy="908100"/>
          </a:xfrm>
        </p:grpSpPr>
        <p:pic>
          <p:nvPicPr>
            <p:cNvPr id="351" name="Shape 351"/>
            <p:cNvPicPr preferRelativeResize="0"/>
            <p:nvPr/>
          </p:nvPicPr>
          <p:blipFill rotWithShape="1">
            <a:blip r:embed="rId7">
              <a:alphaModFix/>
            </a:blip>
            <a:srcRect/>
            <a:stretch/>
          </p:blipFill>
          <p:spPr>
            <a:xfrm>
              <a:off x="1858961" y="3517900"/>
              <a:ext cx="5327700" cy="908100"/>
            </a:xfrm>
            <a:prstGeom prst="rect">
              <a:avLst/>
            </a:prstGeom>
            <a:noFill/>
            <a:ln>
              <a:noFill/>
            </a:ln>
          </p:spPr>
        </p:pic>
        <p:sp>
          <p:nvSpPr>
            <p:cNvPr id="352" name="Shape 352"/>
            <p:cNvSpPr txBox="1"/>
            <p:nvPr/>
          </p:nvSpPr>
          <p:spPr>
            <a:xfrm>
              <a:off x="1931986" y="3557587"/>
              <a:ext cx="5184900" cy="7794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R.261-5 : L’évaluation des risques est révisée au moins tous les 3 ans ainsi que lors de toutes décision d’aménagement …</a:t>
              </a:r>
            </a:p>
          </p:txBody>
        </p:sp>
      </p:grpSp>
      <p:grpSp>
        <p:nvGrpSpPr>
          <p:cNvPr id="353" name="Shape 353"/>
          <p:cNvGrpSpPr/>
          <p:nvPr/>
        </p:nvGrpSpPr>
        <p:grpSpPr>
          <a:xfrm>
            <a:off x="1895475" y="4633912"/>
            <a:ext cx="5334000" cy="901800"/>
            <a:chOff x="1895475" y="4535487"/>
            <a:chExt cx="5334000" cy="901800"/>
          </a:xfrm>
        </p:grpSpPr>
        <p:pic>
          <p:nvPicPr>
            <p:cNvPr id="354" name="Shape 354"/>
            <p:cNvPicPr preferRelativeResize="0"/>
            <p:nvPr/>
          </p:nvPicPr>
          <p:blipFill rotWithShape="1">
            <a:blip r:embed="rId8">
              <a:alphaModFix/>
            </a:blip>
            <a:srcRect/>
            <a:stretch/>
          </p:blipFill>
          <p:spPr>
            <a:xfrm>
              <a:off x="1895475" y="4535487"/>
              <a:ext cx="5334000" cy="901800"/>
            </a:xfrm>
            <a:prstGeom prst="rect">
              <a:avLst/>
            </a:prstGeom>
            <a:noFill/>
            <a:ln>
              <a:noFill/>
            </a:ln>
          </p:spPr>
        </p:pic>
        <p:sp>
          <p:nvSpPr>
            <p:cNvPr id="355" name="Shape 355"/>
            <p:cNvSpPr txBox="1"/>
            <p:nvPr/>
          </p:nvSpPr>
          <p:spPr>
            <a:xfrm>
              <a:off x="1971675" y="4575175"/>
              <a:ext cx="5184900" cy="7794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R.261-6 : L’employeur transcrit et met à jour dans un </a:t>
              </a:r>
              <a:r>
                <a:rPr lang="fr-FR" sz="1400" b="1" i="0" u="none">
                  <a:solidFill>
                    <a:srgbClr val="FFFF00"/>
                  </a:solidFill>
                  <a:latin typeface="Arial"/>
                  <a:ea typeface="Arial"/>
                  <a:cs typeface="Arial"/>
                  <a:sym typeface="Arial"/>
                </a:rPr>
                <a:t>dossier d’évaluation</a:t>
              </a:r>
              <a:r>
                <a:rPr lang="fr-FR" sz="1400" b="1" i="0" u="none">
                  <a:solidFill>
                    <a:schemeClr val="lt1"/>
                  </a:solidFill>
                  <a:latin typeface="Arial"/>
                  <a:ea typeface="Arial"/>
                  <a:cs typeface="Arial"/>
                  <a:sym typeface="Arial"/>
                </a:rPr>
                <a:t> des risques constitué à cet effet , le résultat de l’évaluation des risques</a:t>
              </a:r>
            </a:p>
          </p:txBody>
        </p:sp>
      </p:grpSp>
      <p:grpSp>
        <p:nvGrpSpPr>
          <p:cNvPr id="356" name="Shape 356"/>
          <p:cNvGrpSpPr/>
          <p:nvPr/>
        </p:nvGrpSpPr>
        <p:grpSpPr>
          <a:xfrm>
            <a:off x="1925636" y="5640387"/>
            <a:ext cx="5292600" cy="839700"/>
            <a:chOff x="1925636" y="5541962"/>
            <a:chExt cx="5292600" cy="839700"/>
          </a:xfrm>
        </p:grpSpPr>
        <p:pic>
          <p:nvPicPr>
            <p:cNvPr id="357" name="Shape 357"/>
            <p:cNvPicPr preferRelativeResize="0"/>
            <p:nvPr/>
          </p:nvPicPr>
          <p:blipFill rotWithShape="1">
            <a:blip r:embed="rId9">
              <a:alphaModFix/>
            </a:blip>
            <a:srcRect/>
            <a:stretch/>
          </p:blipFill>
          <p:spPr>
            <a:xfrm>
              <a:off x="1925636" y="5541962"/>
              <a:ext cx="5292600" cy="839700"/>
            </a:xfrm>
            <a:prstGeom prst="rect">
              <a:avLst/>
            </a:prstGeom>
            <a:noFill/>
            <a:ln>
              <a:noFill/>
            </a:ln>
          </p:spPr>
        </p:pic>
        <p:sp>
          <p:nvSpPr>
            <p:cNvPr id="358" name="Shape 358"/>
            <p:cNvSpPr txBox="1"/>
            <p:nvPr/>
          </p:nvSpPr>
          <p:spPr>
            <a:xfrm>
              <a:off x="1998661" y="5578475"/>
              <a:ext cx="5146800" cy="7206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lt1"/>
                </a:buClr>
                <a:buSzPct val="25000"/>
                <a:buFont typeface="Arial"/>
                <a:buNone/>
              </a:pPr>
              <a:r>
                <a:rPr lang="fr-FR" sz="1400" b="1" i="0" u="none">
                  <a:solidFill>
                    <a:schemeClr val="lt1"/>
                  </a:solidFill>
                  <a:latin typeface="Arial"/>
                  <a:ea typeface="Arial"/>
                  <a:cs typeface="Arial"/>
                  <a:sym typeface="Arial"/>
                </a:rPr>
                <a:t>Le dossier est réalisé sur tout support écrit garantissant la conservation et la consultation du document</a:t>
              </a:r>
            </a:p>
          </p:txBody>
        </p:sp>
      </p:grpSp>
      <p:pic>
        <p:nvPicPr>
          <p:cNvPr id="359" name="Shape 359" descr="Couverture code du travail"/>
          <p:cNvPicPr preferRelativeResize="0"/>
          <p:nvPr/>
        </p:nvPicPr>
        <p:blipFill rotWithShape="1">
          <a:blip r:embed="rId10">
            <a:alphaModFix/>
          </a:blip>
          <a:srcRect/>
          <a:stretch/>
        </p:blipFill>
        <p:spPr>
          <a:xfrm>
            <a:off x="261937" y="225425"/>
            <a:ext cx="968400" cy="1354200"/>
          </a:xfrm>
          <a:prstGeom prst="rect">
            <a:avLst/>
          </a:prstGeom>
          <a:noFill/>
          <a:ln>
            <a:noFill/>
          </a:ln>
        </p:spPr>
      </p:pic>
      <p:sp>
        <p:nvSpPr>
          <p:cNvPr id="360" name="Shape 360"/>
          <p:cNvSpPr/>
          <p:nvPr/>
        </p:nvSpPr>
        <p:spPr>
          <a:xfrm>
            <a:off x="3028950" y="187325"/>
            <a:ext cx="2809800" cy="493800"/>
          </a:xfrm>
          <a:prstGeom prst="flowChartAlternateProcess">
            <a:avLst/>
          </a:prstGeom>
          <a:gradFill>
            <a:gsLst>
              <a:gs pos="0">
                <a:srgbClr val="FFE980"/>
              </a:gs>
              <a:gs pos="50000">
                <a:srgbClr val="FFEFB3"/>
              </a:gs>
              <a:gs pos="100000">
                <a:srgbClr val="FFF6DA"/>
              </a:gs>
            </a:gsLst>
            <a:lin ang="5400012" scaled="0"/>
          </a:gra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Arial"/>
              <a:buNone/>
            </a:pPr>
            <a:r>
              <a:rPr lang="fr-FR" sz="2400" b="1" i="0" u="none">
                <a:solidFill>
                  <a:srgbClr val="C00000"/>
                </a:solidFill>
                <a:latin typeface="Arial"/>
                <a:ea typeface="Arial"/>
                <a:cs typeface="Arial"/>
                <a:sym typeface="Arial"/>
              </a:rPr>
              <a:t>Que dit la loi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4389</Words>
  <Application>Microsoft Office PowerPoint</Application>
  <PresentationFormat>Affichage à l'écran (4:3)</PresentationFormat>
  <Paragraphs>808</Paragraphs>
  <Slides>72</Slides>
  <Notes>72</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72</vt:i4>
      </vt:variant>
    </vt:vector>
  </HeadingPairs>
  <TitlesOfParts>
    <vt:vector size="75" baseType="lpstr">
      <vt:lpstr>Thème Office</vt:lpstr>
      <vt:lpstr>1_Thème Office</vt:lpstr>
      <vt:lpstr>Feuille Microsoft Office Excel 97-2003</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LKtechnologie</dc:creator>
  <cp:lastModifiedBy>dell</cp:lastModifiedBy>
  <cp:revision>8</cp:revision>
  <dcterms:modified xsi:type="dcterms:W3CDTF">2020-04-19T19:02:43Z</dcterms:modified>
</cp:coreProperties>
</file>