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02" r:id="rId2"/>
    <p:sldId id="256" r:id="rId3"/>
    <p:sldId id="306" r:id="rId4"/>
    <p:sldId id="326" r:id="rId5"/>
    <p:sldId id="327" r:id="rId6"/>
    <p:sldId id="311" r:id="rId7"/>
    <p:sldId id="312" r:id="rId8"/>
    <p:sldId id="321" r:id="rId9"/>
    <p:sldId id="307" r:id="rId10"/>
    <p:sldId id="305" r:id="rId11"/>
    <p:sldId id="329" r:id="rId12"/>
    <p:sldId id="330" r:id="rId13"/>
    <p:sldId id="331" r:id="rId14"/>
    <p:sldId id="345" r:id="rId15"/>
    <p:sldId id="346" r:id="rId16"/>
    <p:sldId id="310" r:id="rId17"/>
    <p:sldId id="314" r:id="rId18"/>
    <p:sldId id="318" r:id="rId19"/>
    <p:sldId id="316" r:id="rId20"/>
    <p:sldId id="317" r:id="rId21"/>
    <p:sldId id="347" r:id="rId22"/>
    <p:sldId id="299" r:id="rId23"/>
    <p:sldId id="322" r:id="rId24"/>
    <p:sldId id="260" r:id="rId25"/>
    <p:sldId id="313" r:id="rId26"/>
    <p:sldId id="289" r:id="rId27"/>
    <p:sldId id="319" r:id="rId28"/>
    <p:sldId id="332" r:id="rId29"/>
    <p:sldId id="265" r:id="rId30"/>
    <p:sldId id="266" r:id="rId31"/>
    <p:sldId id="290" r:id="rId32"/>
    <p:sldId id="291" r:id="rId33"/>
    <p:sldId id="292" r:id="rId34"/>
    <p:sldId id="288" r:id="rId35"/>
    <p:sldId id="261" r:id="rId36"/>
    <p:sldId id="267" r:id="rId37"/>
    <p:sldId id="262" r:id="rId38"/>
    <p:sldId id="264" r:id="rId39"/>
    <p:sldId id="257" r:id="rId40"/>
    <p:sldId id="263" r:id="rId41"/>
    <p:sldId id="258" r:id="rId42"/>
    <p:sldId id="268" r:id="rId43"/>
    <p:sldId id="269" r:id="rId44"/>
    <p:sldId id="320" r:id="rId45"/>
    <p:sldId id="274" r:id="rId46"/>
    <p:sldId id="275" r:id="rId47"/>
    <p:sldId id="270" r:id="rId48"/>
    <p:sldId id="294" r:id="rId49"/>
    <p:sldId id="285" r:id="rId50"/>
    <p:sldId id="296" r:id="rId51"/>
    <p:sldId id="287" r:id="rId52"/>
    <p:sldId id="333" r:id="rId53"/>
    <p:sldId id="338" r:id="rId54"/>
    <p:sldId id="334" r:id="rId55"/>
    <p:sldId id="335" r:id="rId56"/>
    <p:sldId id="297" r:id="rId57"/>
    <p:sldId id="295" r:id="rId58"/>
    <p:sldId id="284" r:id="rId59"/>
    <p:sldId id="278" r:id="rId60"/>
    <p:sldId id="344" r:id="rId61"/>
    <p:sldId id="343" r:id="rId62"/>
    <p:sldId id="279" r:id="rId63"/>
    <p:sldId id="281" r:id="rId64"/>
    <p:sldId id="282" r:id="rId65"/>
    <p:sldId id="283" r:id="rId66"/>
    <p:sldId id="304" r:id="rId67"/>
    <p:sldId id="303" r:id="rId68"/>
    <p:sldId id="309" r:id="rId69"/>
    <p:sldId id="308" r:id="rId70"/>
    <p:sldId id="337" r:id="rId71"/>
    <p:sldId id="340" r:id="rId72"/>
    <p:sldId id="336" r:id="rId73"/>
    <p:sldId id="341" r:id="rId74"/>
    <p:sldId id="342" r:id="rId75"/>
    <p:sldId id="271" r:id="rId76"/>
    <p:sldId id="300" r:id="rId77"/>
    <p:sldId id="273" r:id="rId78"/>
    <p:sldId id="276" r:id="rId79"/>
    <p:sldId id="301"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FF00"/>
    <a:srgbClr val="FF99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E6360-056F-44E5-9A2F-7B93692F0D96}" type="datetimeFigureOut">
              <a:rPr lang="fr-FR" smtClean="0"/>
              <a:pPr/>
              <a:t>07/04/2021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ACFD5-74F8-4CCD-A7EE-27B76DABCA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34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07/04/2021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orthodidacte.com/videos-francais/decortiquons-le-mot-pragmatique/"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escription : C:\Users\pédagogie\Desktop\logo.pn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747279" y="0"/>
            <a:ext cx="1396721" cy="974690"/>
          </a:xfrm>
          <a:prstGeom prst="rect">
            <a:avLst/>
          </a:prstGeom>
          <a:noFill/>
        </p:spPr>
      </p:pic>
      <p:sp>
        <p:nvSpPr>
          <p:cNvPr id="2" name="Titre 1"/>
          <p:cNvSpPr>
            <a:spLocks noGrp="1"/>
          </p:cNvSpPr>
          <p:nvPr>
            <p:ph type="title"/>
          </p:nvPr>
        </p:nvSpPr>
        <p:spPr>
          <a:xfrm>
            <a:off x="457200" y="274638"/>
            <a:ext cx="8229600" cy="5940444"/>
          </a:xfrm>
        </p:spPr>
        <p:txBody>
          <a:bodyPr>
            <a:normAutofit fontScale="90000"/>
          </a:bodyPr>
          <a:lstStyle/>
          <a:p>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Université Batna -2-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000" b="1" dirty="0" smtClean="0">
                <a:latin typeface="Times New Roman" pitchFamily="18" charset="0"/>
                <a:cs typeface="Times New Roman" pitchFamily="18" charset="0"/>
              </a:rPr>
              <a:t>Faculté des Lettres  et des Langues  Etrangères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Département de langue française</a:t>
            </a:r>
            <a:br>
              <a:rPr lang="fr-FR" sz="3200" b="1" dirty="0" smtClean="0">
                <a:latin typeface="Times New Roman" pitchFamily="18" charset="0"/>
                <a:cs typeface="Times New Roman" pitchFamily="18" charset="0"/>
              </a:rPr>
            </a:br>
            <a:r>
              <a:rPr lang="fr-FR" dirty="0" smtClean="0"/>
              <a:t/>
            </a:r>
            <a:br>
              <a:rPr lang="fr-FR" dirty="0" smtClean="0"/>
            </a:br>
            <a:r>
              <a:rPr lang="fr-FR" b="1" u="sng" dirty="0" smtClean="0">
                <a:latin typeface="Times New Roman" pitchFamily="18" charset="0"/>
                <a:cs typeface="Times New Roman" pitchFamily="18" charset="0"/>
              </a:rPr>
              <a:t>Niveau</a:t>
            </a:r>
            <a:r>
              <a:rPr lang="fr-FR" dirty="0" smtClean="0">
                <a:latin typeface="Times New Roman" pitchFamily="18" charset="0"/>
                <a:cs typeface="Times New Roman" pitchFamily="18" charset="0"/>
              </a:rPr>
              <a:t>: Troisième Année LMD</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Matière</a:t>
            </a:r>
            <a:r>
              <a:rPr lang="fr-FR" dirty="0" smtClean="0">
                <a:latin typeface="Times New Roman" pitchFamily="18" charset="0"/>
                <a:cs typeface="Times New Roman" pitchFamily="18" charset="0"/>
              </a:rPr>
              <a:t>: Linguistique</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Semestre:</a:t>
            </a:r>
            <a:r>
              <a:rPr lang="fr-FR" dirty="0" smtClean="0">
                <a:latin typeface="Times New Roman" pitchFamily="18" charset="0"/>
                <a:cs typeface="Times New Roman" pitchFamily="18" charset="0"/>
              </a:rPr>
              <a:t> VI</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Groupes:</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Enseignante:</a:t>
            </a:r>
            <a:r>
              <a:rPr lang="fr-FR" dirty="0" smtClean="0">
                <a:latin typeface="Times New Roman" pitchFamily="18" charset="0"/>
                <a:cs typeface="Times New Roman" pitchFamily="18" charset="0"/>
              </a:rPr>
              <a:t>  BOUSSAD </a:t>
            </a:r>
            <a:r>
              <a:rPr lang="fr-FR" dirty="0" err="1" smtClean="0">
                <a:latin typeface="Times New Roman" pitchFamily="18" charset="0"/>
                <a:cs typeface="Times New Roman" pitchFamily="18" charset="0"/>
              </a:rPr>
              <a:t>Assia</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Année Académique</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2020/2021</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5" name="Image 4" descr="Description : C:\Users\pédagogie\Desktop\logo.pn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0" y="0"/>
            <a:ext cx="1396721" cy="9746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faisons</a:t>
            </a:r>
            <a:r>
              <a:rPr lang="fr-FR" sz="3200" dirty="0" smtClean="0">
                <a:latin typeface="Aharoni" pitchFamily="2" charset="-79"/>
                <a:cs typeface="Aharoni" pitchFamily="2" charset="-79"/>
              </a:rPr>
              <a:t>-nous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disons</a:t>
            </a:r>
            <a:r>
              <a:rPr lang="fr-FR" sz="3200" dirty="0" smtClean="0">
                <a:latin typeface="Aharoni" pitchFamily="2" charset="-79"/>
                <a:cs typeface="Aharoni" pitchFamily="2" charset="-79"/>
              </a:rPr>
              <a:t>-nous </a:t>
            </a:r>
            <a:r>
              <a:rPr lang="fr-FR" sz="3200" u="sng" dirty="0" smtClean="0">
                <a:latin typeface="Aharoni" pitchFamily="2" charset="-79"/>
                <a:cs typeface="Aharoni" pitchFamily="2" charset="-79"/>
              </a:rPr>
              <a:t>exactement</a:t>
            </a:r>
            <a:r>
              <a:rPr lang="fr-FR" sz="3200" dirty="0" smtClean="0">
                <a:latin typeface="Aharoni" pitchFamily="2" charset="-79"/>
                <a:cs typeface="Aharoni" pitchFamily="2" charset="-79"/>
              </a:rPr>
              <a:t>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Qui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b="1" u="sng" dirty="0" smtClean="0">
                <a:latin typeface="Aharoni" pitchFamily="2" charset="-79"/>
                <a:cs typeface="Aharoni" pitchFamily="2" charset="-79"/>
              </a:rPr>
              <a:t>à</a:t>
            </a:r>
            <a:r>
              <a:rPr lang="fr-FR" sz="3200" u="sng" dirty="0" smtClean="0">
                <a:latin typeface="Aharoni" pitchFamily="2" charset="-79"/>
                <a:cs typeface="Aharoni" pitchFamily="2" charset="-79"/>
              </a:rPr>
              <a:t>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dirty="0" smtClean="0">
                <a:latin typeface="Aharoni" pitchFamily="2" charset="-79"/>
                <a:cs typeface="Aharoni" pitchFamily="2" charset="-79"/>
              </a:rPr>
              <a:t>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avec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i="1" dirty="0" smtClean="0">
                <a:latin typeface="Aharoni" pitchFamily="2" charset="-79"/>
                <a:cs typeface="Aharoni" pitchFamily="2" charset="-79"/>
              </a:rPr>
              <a:t> 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pour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Comment peut-on avoir </a:t>
            </a:r>
            <a:r>
              <a:rPr lang="fr-FR" sz="3200" u="sng" dirty="0" smtClean="0">
                <a:latin typeface="Aharoni" pitchFamily="2" charset="-79"/>
                <a:cs typeface="Aharoni" pitchFamily="2" charset="-79"/>
              </a:rPr>
              <a:t>dit</a:t>
            </a:r>
            <a:r>
              <a:rPr lang="fr-FR" sz="3200" dirty="0" smtClean="0">
                <a:latin typeface="Aharoni" pitchFamily="2" charset="-79"/>
                <a:cs typeface="Aharoni" pitchFamily="2" charset="-79"/>
              </a:rPr>
              <a:t> autre chose que ce que l’on </a:t>
            </a:r>
            <a:r>
              <a:rPr lang="fr-FR" sz="3200" u="sng" dirty="0" smtClean="0">
                <a:latin typeface="Aharoni" pitchFamily="2" charset="-79"/>
                <a:cs typeface="Aharoni" pitchFamily="2" charset="-79"/>
              </a:rPr>
              <a:t>voulait dire</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a:t>
            </a:r>
            <a:endParaRPr lang="fr-FR" sz="3200" dirty="0">
              <a:latin typeface="Aharoni" pitchFamily="2" charset="-79"/>
              <a:cs typeface="Aharoni" pitchFamily="2" charset="-79"/>
            </a:endParaRPr>
          </a:p>
        </p:txBody>
      </p:sp>
      <p:pic>
        <p:nvPicPr>
          <p:cNvPr id="4" name="Image 3" descr="p44330246.jpg"/>
          <p:cNvPicPr>
            <a:picLocks noChangeAspect="1"/>
          </p:cNvPicPr>
          <p:nvPr/>
        </p:nvPicPr>
        <p:blipFill>
          <a:blip r:embed="rId2"/>
          <a:stretch>
            <a:fillRect/>
          </a:stretch>
        </p:blipFill>
        <p:spPr>
          <a:xfrm>
            <a:off x="357158" y="2714620"/>
            <a:ext cx="2143140" cy="1643074"/>
          </a:xfrm>
          <a:prstGeom prst="rect">
            <a:avLst/>
          </a:prstGeom>
        </p:spPr>
      </p:pic>
      <p:pic>
        <p:nvPicPr>
          <p:cNvPr id="6" name="Image 5" descr="kommunikation.jpg"/>
          <p:cNvPicPr>
            <a:picLocks noChangeAspect="1"/>
          </p:cNvPicPr>
          <p:nvPr/>
        </p:nvPicPr>
        <p:blipFill>
          <a:blip r:embed="rId3"/>
          <a:stretch>
            <a:fillRect/>
          </a:stretch>
        </p:blipFill>
        <p:spPr>
          <a:xfrm>
            <a:off x="6858016" y="2571744"/>
            <a:ext cx="2000247" cy="15001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6083300"/>
          </a:xfrm>
        </p:spPr>
        <p:txBody>
          <a:bodyPr>
            <a:normAutofit/>
          </a:bodyPr>
          <a:lstStyle/>
          <a:p>
            <a:pPr algn="l"/>
            <a:r>
              <a:rPr lang="fr-FR" sz="4000" dirty="0" smtClean="0">
                <a:latin typeface="Times New Roman" pitchFamily="18" charset="0"/>
                <a:cs typeface="Times New Roman" pitchFamily="18" charset="0"/>
              </a:rPr>
              <a:t>Dans leur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dictionnaire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de pragmatique,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publié en 2012, </a:t>
            </a:r>
            <a:br>
              <a:rPr lang="fr-FR" sz="4000"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Longhi.J</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et </a:t>
            </a:r>
            <a:r>
              <a:rPr lang="fr-FR" sz="4000" dirty="0" err="1" smtClean="0">
                <a:latin typeface="Times New Roman" pitchFamily="18" charset="0"/>
                <a:cs typeface="Times New Roman" pitchFamily="18" charset="0"/>
              </a:rPr>
              <a:t>Sarfati.G</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posent que:</a:t>
            </a:r>
            <a:endParaRPr lang="fr-FR" sz="4000" dirty="0"/>
          </a:p>
        </p:txBody>
      </p:sp>
      <p:pic>
        <p:nvPicPr>
          <p:cNvPr id="4" name="Image 3" descr="prag.jpg"/>
          <p:cNvPicPr>
            <a:picLocks noChangeAspect="1"/>
          </p:cNvPicPr>
          <p:nvPr/>
        </p:nvPicPr>
        <p:blipFill>
          <a:blip r:embed="rId2"/>
          <a:stretch>
            <a:fillRect/>
          </a:stretch>
        </p:blipFill>
        <p:spPr>
          <a:xfrm>
            <a:off x="4500562" y="0"/>
            <a:ext cx="4643439" cy="65722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Times New Roman" pitchFamily="18" charset="0"/>
                <a:cs typeface="Times New Roman" pitchFamily="18" charset="0"/>
              </a:rPr>
              <a:t>Pragmatique désigne un ensemble de recherches qui s’inscrivent globalement dans le paradigme de la communicabilité en rupture avec l’ontologie de la représentation et la philosophie du langage classique.</a:t>
            </a:r>
          </a:p>
          <a:p>
            <a:pPr algn="ctr"/>
            <a:r>
              <a:rPr lang="fr-FR" sz="3600" b="1" dirty="0" smtClean="0">
                <a:solidFill>
                  <a:schemeClr val="tx1"/>
                </a:solidFill>
                <a:latin typeface="Times New Roman" pitchFamily="18" charset="0"/>
                <a:cs typeface="Times New Roman" pitchFamily="18" charset="0"/>
              </a:rPr>
              <a:t>[ … ]</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latin typeface="Times New Roman" pitchFamily="18" charset="0"/>
                <a:cs typeface="Times New Roman" pitchFamily="18" charset="0"/>
              </a:rPr>
              <a:t>Cette désignation commode recouvre surtout un continuum de théories, si bien qu’il serait plus approprié de parler de </a:t>
            </a:r>
            <a:r>
              <a:rPr lang="fr-FR" sz="3600" b="1" i="1" dirty="0" smtClean="0">
                <a:solidFill>
                  <a:schemeClr val="tx1"/>
                </a:solidFill>
                <a:latin typeface="Times New Roman" pitchFamily="18" charset="0"/>
                <a:cs typeface="Times New Roman" pitchFamily="18" charset="0"/>
              </a:rPr>
              <a:t>perspective pragmatique </a:t>
            </a:r>
            <a:r>
              <a:rPr lang="fr-FR" sz="3600" b="1" dirty="0" smtClean="0">
                <a:solidFill>
                  <a:schemeClr val="tx1"/>
                </a:solidFill>
                <a:latin typeface="Times New Roman" pitchFamily="18" charset="0"/>
                <a:cs typeface="Times New Roman" pitchFamily="18" charset="0"/>
              </a:rPr>
              <a:t>en sciences sociales.</a:t>
            </a:r>
            <a:br>
              <a:rPr lang="fr-FR" sz="3600" b="1" dirty="0" smtClean="0">
                <a:solidFill>
                  <a:schemeClr val="tx1"/>
                </a:solidFill>
                <a:latin typeface="Times New Roman" pitchFamily="18" charset="0"/>
                <a:cs typeface="Times New Roman" pitchFamily="18" charset="0"/>
              </a:rPr>
            </a:br>
            <a:r>
              <a:rPr lang="fr-FR" sz="3600" b="1" dirty="0" smtClean="0">
                <a:solidFill>
                  <a:schemeClr val="tx1"/>
                </a:solidFill>
                <a:latin typeface="Times New Roman" pitchFamily="18" charset="0"/>
                <a:cs typeface="Times New Roman" pitchFamily="18" charset="0"/>
              </a:rPr>
              <a:t/>
            </a:r>
            <a:br>
              <a:rPr lang="fr-FR" sz="3600" b="1" dirty="0" smtClean="0">
                <a:solidFill>
                  <a:schemeClr val="tx1"/>
                </a:solidFill>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a:t>
            </a:r>
            <a:r>
              <a:rPr lang="fr-FR" sz="3200" dirty="0" smtClean="0">
                <a:solidFill>
                  <a:schemeClr val="tx1"/>
                </a:solidFill>
                <a:latin typeface="Times New Roman" pitchFamily="18" charset="0"/>
                <a:cs typeface="Times New Roman" pitchFamily="18" charset="0"/>
              </a:rPr>
              <a:t>Longhi et </a:t>
            </a:r>
            <a:r>
              <a:rPr lang="fr-FR" sz="3200" dirty="0" err="1" smtClean="0">
                <a:solidFill>
                  <a:schemeClr val="tx1"/>
                </a:solidFill>
                <a:latin typeface="Times New Roman" pitchFamily="18" charset="0"/>
                <a:cs typeface="Times New Roman" pitchFamily="18" charset="0"/>
              </a:rPr>
              <a:t>Sarfati</a:t>
            </a:r>
            <a:r>
              <a:rPr lang="fr-FR" sz="3200" dirty="0" smtClean="0">
                <a:solidFill>
                  <a:schemeClr val="tx1"/>
                </a:solidFill>
                <a:latin typeface="Times New Roman" pitchFamily="18" charset="0"/>
                <a:cs typeface="Times New Roman" pitchFamily="18" charset="0"/>
              </a:rPr>
              <a:t> ,2012, p125)</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pPr algn="l"/>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De leur côté, </a:t>
            </a:r>
            <a:r>
              <a:rPr lang="fr-FR" sz="3200" dirty="0" err="1" smtClean="0">
                <a:latin typeface="Times New Roman" pitchFamily="18" charset="0"/>
                <a:cs typeface="Times New Roman" pitchFamily="18" charset="0"/>
              </a:rPr>
              <a:t>Charaudeau</a:t>
            </a:r>
            <a:r>
              <a:rPr lang="fr-FR" sz="3200" dirty="0" smtClean="0">
                <a:latin typeface="Times New Roman" pitchFamily="18" charset="0"/>
                <a:cs typeface="Times New Roman" pitchFamily="18" charset="0"/>
              </a:rPr>
              <a:t>, P.</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&amp; </a:t>
            </a:r>
            <a:r>
              <a:rPr lang="fr-FR" sz="3200" dirty="0" err="1" smtClean="0">
                <a:latin typeface="Times New Roman" pitchFamily="18" charset="0"/>
                <a:cs typeface="Times New Roman" pitchFamily="18" charset="0"/>
              </a:rPr>
              <a:t>Maingueneau</a:t>
            </a:r>
            <a:r>
              <a:rPr lang="fr-FR" sz="3200" dirty="0" smtClean="0">
                <a:latin typeface="Times New Roman" pitchFamily="18" charset="0"/>
                <a:cs typeface="Times New Roman" pitchFamily="18" charset="0"/>
              </a:rPr>
              <a:t>, D. (2002)</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considèrent que:</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La pragmatique, </a:t>
            </a:r>
            <a:r>
              <a:rPr lang="fr-FR" sz="3200" u="sng" dirty="0" smtClean="0">
                <a:latin typeface="Times New Roman" pitchFamily="18" charset="0"/>
                <a:cs typeface="Times New Roman" pitchFamily="18" charset="0"/>
              </a:rPr>
              <a:t>comme </a:t>
            </a:r>
            <a:br>
              <a:rPr lang="fr-FR" sz="3200" u="sng" dirty="0" smtClean="0">
                <a:latin typeface="Times New Roman" pitchFamily="18" charset="0"/>
                <a:cs typeface="Times New Roman" pitchFamily="18" charset="0"/>
              </a:rPr>
            </a:br>
            <a:r>
              <a:rPr lang="fr-FR" sz="3200" u="sng" dirty="0" smtClean="0">
                <a:latin typeface="Times New Roman" pitchFamily="18" charset="0"/>
                <a:cs typeface="Times New Roman" pitchFamily="18" charset="0"/>
              </a:rPr>
              <a:t>discipline</a:t>
            </a:r>
            <a:r>
              <a:rPr lang="fr-FR" sz="3200" dirty="0" smtClean="0">
                <a:latin typeface="Times New Roman" pitchFamily="18" charset="0"/>
                <a:cs typeface="Times New Roman" pitchFamily="18" charset="0"/>
              </a:rPr>
              <a:t>, vise à étudier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les phénomènes qui relèvent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du « </a:t>
            </a:r>
            <a:r>
              <a:rPr lang="fr-FR" sz="3100" b="1" dirty="0" smtClean="0">
                <a:latin typeface="Times New Roman" pitchFamily="18" charset="0"/>
                <a:cs typeface="Times New Roman" pitchFamily="18" charset="0"/>
              </a:rPr>
              <a:t>composant pragmatique </a:t>
            </a:r>
            <a:r>
              <a:rPr lang="fr-FR" sz="3200" dirty="0" smtClean="0">
                <a:latin typeface="Times New Roman" pitchFamily="18" charset="0"/>
                <a:cs typeface="Times New Roman" pitchFamily="18" charset="0"/>
              </a:rPr>
              <a: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br>
              <a:rPr lang="fr-FR" dirty="0" smtClean="0"/>
            </a:br>
            <a:endParaRPr lang="fr-FR" dirty="0"/>
          </a:p>
        </p:txBody>
      </p:sp>
      <p:pic>
        <p:nvPicPr>
          <p:cNvPr id="3" name="Image 2" descr="dictionnaire.jpg"/>
          <p:cNvPicPr>
            <a:picLocks noChangeAspect="1"/>
          </p:cNvPicPr>
          <p:nvPr/>
        </p:nvPicPr>
        <p:blipFill>
          <a:blip r:embed="rId2"/>
          <a:stretch>
            <a:fillRect/>
          </a:stretch>
        </p:blipFill>
        <p:spPr>
          <a:xfrm>
            <a:off x="5214942" y="571480"/>
            <a:ext cx="3571868" cy="57150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E6DCAC"/>
              </a:gs>
              <a:gs pos="12000">
                <a:srgbClr val="E6D78A"/>
              </a:gs>
              <a:gs pos="30000">
                <a:srgbClr val="C7AC4C"/>
              </a:gs>
              <a:gs pos="45000">
                <a:srgbClr val="E6D78A"/>
              </a:gs>
              <a:gs pos="77000">
                <a:srgbClr val="C7AC4C"/>
              </a:gs>
              <a:gs pos="100000">
                <a:srgbClr val="E6DCAC"/>
              </a:gs>
            </a:gsLst>
            <a:lin ang="10800000" scaled="1"/>
            <a:tileRect/>
          </a:gradFill>
        </p:spPr>
        <p:txBody>
          <a:bodyPr>
            <a:normAutofit/>
          </a:bodyPr>
          <a:lstStyle/>
          <a:p>
            <a:r>
              <a:rPr lang="fr-FR" sz="3200" dirty="0" smtClean="0">
                <a:latin typeface="Times New Roman" pitchFamily="18" charset="0"/>
                <a:cs typeface="Times New Roman" pitchFamily="18" charset="0"/>
              </a:rPr>
              <a:t>Les auteurs précisent que </a:t>
            </a:r>
            <a:r>
              <a:rPr lang="fr-FR" sz="3200" b="1" dirty="0" smtClean="0">
                <a:latin typeface="Times New Roman" pitchFamily="18" charset="0"/>
                <a:cs typeface="Times New Roman" pitchFamily="18" charset="0"/>
              </a:rPr>
              <a:t>ce composant pragmatique</a:t>
            </a:r>
            <a:r>
              <a:rPr lang="fr-FR" sz="3200" dirty="0" smtClean="0">
                <a:latin typeface="Times New Roman" pitchFamily="18" charset="0"/>
                <a:cs typeface="Times New Roman" pitchFamily="18" charset="0"/>
              </a:rPr>
              <a:t> traite des processus </a:t>
            </a:r>
            <a:r>
              <a:rPr lang="fr-FR" sz="3200" b="1" dirty="0" smtClean="0">
                <a:latin typeface="Times New Roman" pitchFamily="18" charset="0"/>
                <a:cs typeface="Times New Roman" pitchFamily="18" charset="0"/>
              </a:rPr>
              <a:t>d’interprétation en contexte</a:t>
            </a:r>
            <a:r>
              <a:rPr lang="fr-FR" sz="3200" dirty="0" smtClean="0">
                <a:latin typeface="Times New Roman" pitchFamily="18" charset="0"/>
                <a:cs typeface="Times New Roman" pitchFamily="18" charset="0"/>
              </a:rPr>
              <a:t>: qu’il s’agisse de la référence, des embrayeurs, ou des déterminants du nom, qu’il s’agisse de la  force illocutoire de l’énoncé, de sa prise en charge par le locuteur (l’énoncé peut être ironique, par exemple), des implicites qu’il libère, des connecteurs ,</a:t>
            </a:r>
            <a:r>
              <a:rPr lang="fr-FR" sz="3200" dirty="0" err="1" smtClean="0">
                <a:latin typeface="Times New Roman" pitchFamily="18" charset="0"/>
                <a:cs typeface="Times New Roman" pitchFamily="18" charset="0"/>
              </a:rPr>
              <a:t>etc</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Charaudeau</a:t>
            </a:r>
            <a:r>
              <a:rPr lang="fr-FR" sz="2400" b="1" dirty="0" smtClean="0">
                <a:latin typeface="Times New Roman" pitchFamily="18" charset="0"/>
                <a:cs typeface="Times New Roman" pitchFamily="18" charset="0"/>
              </a:rPr>
              <a:t>, P.&amp; </a:t>
            </a:r>
            <a:r>
              <a:rPr lang="fr-FR" sz="2400" b="1" dirty="0" err="1" smtClean="0">
                <a:latin typeface="Times New Roman" pitchFamily="18" charset="0"/>
                <a:cs typeface="Times New Roman" pitchFamily="18" charset="0"/>
              </a:rPr>
              <a:t>Maingueneau</a:t>
            </a:r>
            <a:r>
              <a:rPr lang="fr-FR" sz="2400" b="1" dirty="0" smtClean="0">
                <a:latin typeface="Times New Roman" pitchFamily="18" charset="0"/>
                <a:cs typeface="Times New Roman" pitchFamily="18" charset="0"/>
              </a:rPr>
              <a:t>, D. 2002, p 455-456)</a:t>
            </a:r>
            <a:endParaRPr lang="fr-FR" sz="24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De manière tout à fait générale, le dictionnaire encyclopédique de pragmatique (1994) stipule:</a:t>
            </a:r>
            <a:r>
              <a:rPr lang="fr-FR" dirty="0" smtClean="0"/>
              <a:t/>
            </a:r>
            <a:br>
              <a:rPr lang="fr-FR" dirty="0" smtClean="0"/>
            </a:br>
            <a:endParaRPr lang="fr-FR" dirty="0"/>
          </a:p>
        </p:txBody>
      </p:sp>
      <p:pic>
        <p:nvPicPr>
          <p:cNvPr id="3" name="Image 2" descr="téléchargement (1).jpg"/>
          <p:cNvPicPr>
            <a:picLocks noChangeAspect="1"/>
          </p:cNvPicPr>
          <p:nvPr/>
        </p:nvPicPr>
        <p:blipFill>
          <a:blip r:embed="rId2"/>
          <a:stretch>
            <a:fillRect/>
          </a:stretch>
        </p:blipFill>
        <p:spPr>
          <a:xfrm>
            <a:off x="2786050" y="642918"/>
            <a:ext cx="3000396" cy="307183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a:blipFill>
            <a:blip r:embed="rId2"/>
            <a:tile tx="0" ty="0" sx="100000" sy="100000" flip="none" algn="tl"/>
          </a:blipFill>
        </p:spPr>
        <p:txBody>
          <a:bodyPr>
            <a:normAutofit/>
          </a:bodyPr>
          <a:lstStyle/>
          <a:p>
            <a:r>
              <a:rPr lang="fr-FR" dirty="0" smtClean="0">
                <a:latin typeface="Times New Roman" pitchFamily="18" charset="0"/>
                <a:cs typeface="Times New Roman" pitchFamily="18" charset="0"/>
              </a:rPr>
              <a:t>La pragmatique est l’étude de </a:t>
            </a:r>
            <a:r>
              <a:rPr lang="fr-FR" b="1" u="sng" dirty="0" smtClean="0">
                <a:latin typeface="Times New Roman" pitchFamily="18" charset="0"/>
                <a:cs typeface="Times New Roman" pitchFamily="18" charset="0"/>
              </a:rPr>
              <a:t>l’usage</a:t>
            </a:r>
            <a:r>
              <a:rPr lang="fr-FR" dirty="0" smtClean="0">
                <a:latin typeface="Times New Roman" pitchFamily="18" charset="0"/>
                <a:cs typeface="Times New Roman" pitchFamily="18" charset="0"/>
              </a:rPr>
              <a:t> du langage, par opposition à l’étude du système linguistique, qui concerne à proprement parler la linguistique.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.J et  </a:t>
            </a:r>
            <a:r>
              <a:rPr lang="fr-FR" sz="3600" dirty="0" err="1" smtClean="0">
                <a:latin typeface="Times New Roman" pitchFamily="18" charset="0"/>
                <a:cs typeface="Times New Roman" pitchFamily="18" charset="0"/>
              </a:rPr>
              <a:t>Reboul.A</a:t>
            </a:r>
            <a:r>
              <a:rPr lang="fr-FR" sz="3600" dirty="0" smtClean="0">
                <a:latin typeface="Times New Roman" pitchFamily="18" charset="0"/>
                <a:cs typeface="Times New Roman" pitchFamily="18" charset="0"/>
              </a:rPr>
              <a:t>, 1994,p17) </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Dans leur ouvrage, Introduction à la linguistique contemporaine, </a:t>
            </a:r>
            <a:r>
              <a:rPr lang="fr-FR" sz="3600" dirty="0" err="1" smtClean="0">
                <a:latin typeface="Times New Roman" pitchFamily="18" charset="0"/>
                <a:cs typeface="Times New Roman" pitchFamily="18" charset="0"/>
              </a:rPr>
              <a:t>Moeschler.J</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Auchlin.A</a:t>
            </a:r>
            <a:r>
              <a:rPr lang="fr-FR" sz="3600" dirty="0" smtClean="0">
                <a:latin typeface="Times New Roman" pitchFamily="18" charset="0"/>
                <a:cs typeface="Times New Roman" pitchFamily="18" charset="0"/>
              </a:rPr>
              <a:t> (2009) précisent:</a:t>
            </a:r>
            <a:endParaRPr lang="fr-FR" sz="3600" dirty="0">
              <a:latin typeface="Times New Roman" pitchFamily="18" charset="0"/>
              <a:cs typeface="Times New Roman" pitchFamily="18" charset="0"/>
            </a:endParaRPr>
          </a:p>
        </p:txBody>
      </p:sp>
      <p:pic>
        <p:nvPicPr>
          <p:cNvPr id="3" name="Image 2" descr="41JsFr+WFoL.jpg"/>
          <p:cNvPicPr>
            <a:picLocks noChangeAspect="1"/>
          </p:cNvPicPr>
          <p:nvPr/>
        </p:nvPicPr>
        <p:blipFill>
          <a:blip r:embed="rId2"/>
          <a:stretch>
            <a:fillRect/>
          </a:stretch>
        </p:blipFill>
        <p:spPr>
          <a:xfrm>
            <a:off x="2285984" y="642918"/>
            <a:ext cx="2338412" cy="2857496"/>
          </a:xfrm>
          <a:prstGeom prst="rect">
            <a:avLst/>
          </a:prstGeom>
        </p:spPr>
      </p:pic>
      <p:pic>
        <p:nvPicPr>
          <p:cNvPr id="4" name="Image 3" descr="téléchargement (1).jpg"/>
          <p:cNvPicPr>
            <a:picLocks noChangeAspect="1"/>
          </p:cNvPicPr>
          <p:nvPr/>
        </p:nvPicPr>
        <p:blipFill>
          <a:blip r:embed="rId3"/>
          <a:stretch>
            <a:fillRect/>
          </a:stretch>
        </p:blipFill>
        <p:spPr>
          <a:xfrm>
            <a:off x="4643438" y="714356"/>
            <a:ext cx="2928958" cy="278608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endParaRPr lang="fr-FR" dirty="0"/>
          </a:p>
        </p:txBody>
      </p:sp>
      <p:sp>
        <p:nvSpPr>
          <p:cNvPr id="3" name="Rectangle à coins arrondis 2"/>
          <p:cNvSpPr/>
          <p:nvPr/>
        </p:nvSpPr>
        <p:spPr>
          <a:xfrm>
            <a:off x="571472" y="428604"/>
            <a:ext cx="7786742" cy="578647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00" dirty="0" smtClean="0">
                <a:solidFill>
                  <a:schemeClr val="tx1"/>
                </a:solidFill>
                <a:latin typeface="Times New Roman" pitchFamily="18" charset="0"/>
                <a:cs typeface="Times New Roman" pitchFamily="18" charset="0"/>
              </a:rPr>
              <a:t> La </a:t>
            </a:r>
            <a:r>
              <a:rPr lang="fr-FR" sz="3400" b="1" dirty="0" smtClean="0">
                <a:solidFill>
                  <a:schemeClr val="tx1"/>
                </a:solidFill>
                <a:latin typeface="Times New Roman" pitchFamily="18" charset="0"/>
                <a:cs typeface="Times New Roman" pitchFamily="18" charset="0"/>
              </a:rPr>
              <a:t>pragmatique est le domaine qui étudie l’usage qui est fait de la langue dans le </a:t>
            </a:r>
            <a:r>
              <a:rPr lang="fr-FR" sz="3400" dirty="0" smtClean="0">
                <a:solidFill>
                  <a:schemeClr val="tx1"/>
                </a:solidFill>
                <a:latin typeface="Times New Roman" pitchFamily="18" charset="0"/>
                <a:cs typeface="Times New Roman" pitchFamily="18" charset="0"/>
              </a:rPr>
              <a:t>discours et la communication, et vise à </a:t>
            </a:r>
            <a:r>
              <a:rPr lang="fr-FR" sz="3400" u="sng" dirty="0" smtClean="0">
                <a:solidFill>
                  <a:schemeClr val="tx1"/>
                </a:solidFill>
                <a:latin typeface="Times New Roman" pitchFamily="18" charset="0"/>
                <a:cs typeface="Times New Roman" pitchFamily="18" charset="0"/>
              </a:rPr>
              <a:t>décrire</a:t>
            </a:r>
            <a:r>
              <a:rPr lang="fr-FR" sz="3400" dirty="0" smtClean="0">
                <a:solidFill>
                  <a:schemeClr val="tx1"/>
                </a:solidFill>
                <a:latin typeface="Times New Roman" pitchFamily="18" charset="0"/>
                <a:cs typeface="Times New Roman" pitchFamily="18" charset="0"/>
              </a:rPr>
              <a:t> </a:t>
            </a:r>
            <a:r>
              <a:rPr lang="fr-FR" sz="3400" u="sng" dirty="0" smtClean="0">
                <a:solidFill>
                  <a:schemeClr val="tx1"/>
                </a:solidFill>
                <a:latin typeface="Times New Roman" pitchFamily="18" charset="0"/>
                <a:cs typeface="Times New Roman" pitchFamily="18" charset="0"/>
              </a:rPr>
              <a:t>l’interaction</a:t>
            </a:r>
            <a:r>
              <a:rPr lang="fr-FR" sz="3400" dirty="0" smtClean="0">
                <a:solidFill>
                  <a:schemeClr val="tx1"/>
                </a:solidFill>
                <a:latin typeface="Times New Roman" pitchFamily="18" charset="0"/>
                <a:cs typeface="Times New Roman" pitchFamily="18" charset="0"/>
              </a:rPr>
              <a:t> entre les </a:t>
            </a:r>
            <a:r>
              <a:rPr lang="fr-FR" sz="3400" u="sng" dirty="0" smtClean="0">
                <a:solidFill>
                  <a:schemeClr val="tx1"/>
                </a:solidFill>
                <a:latin typeface="Times New Roman" pitchFamily="18" charset="0"/>
                <a:cs typeface="Times New Roman" pitchFamily="18" charset="0"/>
              </a:rPr>
              <a:t>connaissances linguistiques</a:t>
            </a:r>
            <a:r>
              <a:rPr lang="fr-FR" sz="3400" dirty="0" smtClean="0">
                <a:solidFill>
                  <a:schemeClr val="tx1"/>
                </a:solidFill>
                <a:latin typeface="Times New Roman" pitchFamily="18" charset="0"/>
                <a:cs typeface="Times New Roman" pitchFamily="18" charset="0"/>
              </a:rPr>
              <a:t> fournies par les différentes unités linguistiques et </a:t>
            </a:r>
            <a:r>
              <a:rPr lang="fr-FR" sz="3400" u="sng" dirty="0" smtClean="0">
                <a:solidFill>
                  <a:schemeClr val="tx1"/>
                </a:solidFill>
                <a:latin typeface="Times New Roman" pitchFamily="18" charset="0"/>
                <a:cs typeface="Times New Roman" pitchFamily="18" charset="0"/>
              </a:rPr>
              <a:t>les connaissances extralinguistiques</a:t>
            </a:r>
            <a:r>
              <a:rPr lang="fr-FR" sz="3400" dirty="0" smtClean="0">
                <a:solidFill>
                  <a:schemeClr val="tx1"/>
                </a:solidFill>
                <a:latin typeface="Times New Roman" pitchFamily="18" charset="0"/>
                <a:cs typeface="Times New Roman" pitchFamily="18" charset="0"/>
              </a:rPr>
              <a:t> (ou contextuelles) nécessaires pour </a:t>
            </a:r>
            <a:r>
              <a:rPr lang="fr-FR" sz="3400" u="sng" dirty="0" smtClean="0">
                <a:solidFill>
                  <a:schemeClr val="tx1"/>
                </a:solidFill>
                <a:latin typeface="Times New Roman" pitchFamily="18" charset="0"/>
                <a:cs typeface="Times New Roman" pitchFamily="18" charset="0"/>
              </a:rPr>
              <a:t>comprendre</a:t>
            </a:r>
            <a:r>
              <a:rPr lang="fr-FR" sz="3400" dirty="0" smtClean="0">
                <a:solidFill>
                  <a:schemeClr val="tx1"/>
                </a:solidFill>
                <a:latin typeface="Times New Roman" pitchFamily="18" charset="0"/>
                <a:cs typeface="Times New Roman" pitchFamily="18" charset="0"/>
              </a:rPr>
              <a:t> les phrases </a:t>
            </a:r>
            <a:r>
              <a:rPr lang="fr-FR" sz="3400" u="sng" dirty="0" smtClean="0">
                <a:solidFill>
                  <a:schemeClr val="tx1"/>
                </a:solidFill>
                <a:latin typeface="Times New Roman" pitchFamily="18" charset="0"/>
                <a:cs typeface="Times New Roman" pitchFamily="18" charset="0"/>
              </a:rPr>
              <a:t>énoncées</a:t>
            </a:r>
            <a:r>
              <a:rPr lang="fr-FR" sz="3400" dirty="0" smtClean="0">
                <a:solidFill>
                  <a:schemeClr val="tx1"/>
                </a:solidFill>
                <a:latin typeface="Times New Roman" pitchFamily="18" charset="0"/>
                <a:cs typeface="Times New Roman" pitchFamily="18" charset="0"/>
              </a:rPr>
              <a:t> . </a:t>
            </a:r>
          </a:p>
          <a:p>
            <a:pPr algn="ct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Moeschler</a:t>
            </a:r>
            <a:r>
              <a:rPr lang="fr-FR" sz="3200" b="1" dirty="0" smtClean="0">
                <a:solidFill>
                  <a:schemeClr val="tx1"/>
                </a:solidFill>
                <a:latin typeface="Times New Roman" pitchFamily="18" charset="0"/>
                <a:cs typeface="Times New Roman" pitchFamily="18" charset="0"/>
              </a:rPr>
              <a:t>, J. &amp; </a:t>
            </a:r>
            <a:r>
              <a:rPr lang="fr-FR" sz="3200" b="1" dirty="0" err="1" smtClean="0">
                <a:solidFill>
                  <a:schemeClr val="tx1"/>
                </a:solidFill>
                <a:latin typeface="Times New Roman" pitchFamily="18" charset="0"/>
                <a:cs typeface="Times New Roman" pitchFamily="18" charset="0"/>
              </a:rPr>
              <a:t>Auchlin</a:t>
            </a:r>
            <a:r>
              <a:rPr lang="fr-FR" sz="3200" b="1" dirty="0" smtClean="0">
                <a:solidFill>
                  <a:schemeClr val="tx1"/>
                </a:solidFill>
                <a:latin typeface="Times New Roman" pitchFamily="18" charset="0"/>
                <a:cs typeface="Times New Roman" pitchFamily="18" charset="0"/>
              </a:rPr>
              <a:t> ,A. 2009,p18)</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85795"/>
            <a:ext cx="7772400" cy="5000659"/>
          </a:xfrm>
        </p:spPr>
        <p:txBody>
          <a:bodyPr/>
          <a:lstStyle/>
          <a:p>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401080" cy="5929354"/>
          </a:xfrm>
          <a:blipFill>
            <a:blip r:embed="rId2"/>
            <a:tile tx="0" ty="0" sx="100000" sy="100000" flip="none" algn="tl"/>
          </a:blipFill>
        </p:spPr>
        <p:txBody>
          <a:bodyPr>
            <a:normAutofit fontScale="90000"/>
          </a:bodyPr>
          <a:lstStyle/>
          <a:p>
            <a:pPr algn="l"/>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Des frontières</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de la pragmatique…</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La question des limites de ce domaine soulève une problématique épineuse. </a:t>
            </a:r>
            <a:r>
              <a:rPr lang="fr-FR" sz="3200" dirty="0" err="1" smtClean="0">
                <a:latin typeface="Times New Roman" pitchFamily="18" charset="0"/>
                <a:cs typeface="Times New Roman" pitchFamily="18" charset="0"/>
              </a:rPr>
              <a:t>Maingueneau</a:t>
            </a:r>
            <a:r>
              <a:rPr lang="fr-FR" sz="3200" dirty="0" smtClean="0">
                <a:latin typeface="Times New Roman" pitchFamily="18" charset="0"/>
                <a:cs typeface="Times New Roman" pitchFamily="18" charset="0"/>
              </a:rPr>
              <a:t> (2009) se demande: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a:t>
            </a:r>
            <a:r>
              <a:rPr lang="fr-FR" sz="3100" dirty="0" smtClean="0">
                <a:latin typeface="Times New Roman" pitchFamily="18" charset="0"/>
                <a:cs typeface="Times New Roman" pitchFamily="18" charset="0"/>
              </a:rPr>
              <a:t>La </a:t>
            </a:r>
            <a:r>
              <a:rPr lang="fr-FR" sz="3100" u="sng" dirty="0" smtClean="0">
                <a:latin typeface="Times New Roman" pitchFamily="18" charset="0"/>
                <a:cs typeface="Times New Roman" pitchFamily="18" charset="0"/>
              </a:rPr>
              <a:t>sémantique</a:t>
            </a:r>
            <a:r>
              <a:rPr lang="fr-FR" sz="3100" dirty="0" smtClean="0">
                <a:latin typeface="Times New Roman" pitchFamily="18" charset="0"/>
                <a:cs typeface="Times New Roman" pitchFamily="18" charset="0"/>
              </a:rPr>
              <a:t> peut-elle  être séparée de la </a:t>
            </a:r>
            <a:r>
              <a:rPr lang="fr-FR" sz="3100" u="sng" dirty="0" smtClean="0">
                <a:latin typeface="Times New Roman" pitchFamily="18" charset="0"/>
                <a:cs typeface="Times New Roman" pitchFamily="18" charset="0"/>
              </a:rPr>
              <a:t>pragmatique</a:t>
            </a:r>
            <a:r>
              <a:rPr lang="fr-FR" sz="3100" dirty="0" smtClean="0">
                <a:latin typeface="Times New Roman" pitchFamily="18" charset="0"/>
                <a:cs typeface="Times New Roman" pitchFamily="18" charset="0"/>
              </a:rPr>
              <a:t>?</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-Doit- on distinguer le </a:t>
            </a:r>
            <a:r>
              <a:rPr lang="fr-FR" sz="3100" u="sng" dirty="0" smtClean="0">
                <a:latin typeface="Times New Roman" pitchFamily="18" charset="0"/>
                <a:cs typeface="Times New Roman" pitchFamily="18" charset="0"/>
              </a:rPr>
              <a:t>sens</a:t>
            </a:r>
            <a:r>
              <a:rPr lang="fr-FR" sz="3100" dirty="0" smtClean="0">
                <a:latin typeface="Times New Roman" pitchFamily="18" charset="0"/>
                <a:cs typeface="Times New Roman" pitchFamily="18" charset="0"/>
              </a:rPr>
              <a:t> proprement dit de ses</a:t>
            </a:r>
            <a:br>
              <a:rPr lang="fr-FR" sz="3100" dirty="0" smtClean="0">
                <a:latin typeface="Times New Roman" pitchFamily="18" charset="0"/>
                <a:cs typeface="Times New Roman" pitchFamily="18" charset="0"/>
              </a:rPr>
            </a:br>
            <a:r>
              <a:rPr lang="fr-FR" sz="3600" u="sng" dirty="0" smtClean="0">
                <a:latin typeface="Times New Roman" pitchFamily="18" charset="0"/>
                <a:cs typeface="Times New Roman" pitchFamily="18" charset="0"/>
              </a:rPr>
              <a:t>contextes d'utilisation </a:t>
            </a:r>
            <a:r>
              <a:rPr lang="fr-FR" sz="36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sz="4800" dirty="0">
              <a:latin typeface="Times New Roman" pitchFamily="18" charset="0"/>
              <a:cs typeface="Times New Roman" pitchFamily="18" charset="0"/>
            </a:endParaRPr>
          </a:p>
        </p:txBody>
      </p:sp>
      <p:pic>
        <p:nvPicPr>
          <p:cNvPr id="3" name="Image 2" descr="maingueneaut (2).jpg"/>
          <p:cNvPicPr>
            <a:picLocks noChangeAspect="1"/>
          </p:cNvPicPr>
          <p:nvPr/>
        </p:nvPicPr>
        <p:blipFill>
          <a:blip r:embed="rId3"/>
          <a:stretch>
            <a:fillRect/>
          </a:stretch>
        </p:blipFill>
        <p:spPr>
          <a:xfrm>
            <a:off x="6429388" y="500042"/>
            <a:ext cx="2305055" cy="30003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FFEFD1"/>
              </a:gs>
              <a:gs pos="64999">
                <a:srgbClr val="F0EBD5"/>
              </a:gs>
              <a:gs pos="100000">
                <a:srgbClr val="D1C39F"/>
              </a:gs>
            </a:gsLst>
            <a:lin ang="10800000" scaled="1"/>
            <a:tileRect/>
          </a:gradFill>
        </p:spPr>
        <p:txBody>
          <a:bodyPr>
            <a:normAutofit/>
          </a:bodyPr>
          <a:lstStyle/>
          <a:p>
            <a:r>
              <a:rPr lang="fr-FR" sz="3600" b="1" dirty="0" smtClean="0">
                <a:latin typeface="Times New Roman" pitchFamily="18" charset="0"/>
                <a:cs typeface="Times New Roman" pitchFamily="18" charset="0"/>
              </a:rPr>
              <a:t>De son côté </a:t>
            </a:r>
            <a:r>
              <a:rPr lang="fr-FR" sz="3600" b="1" dirty="0" err="1" smtClean="0">
                <a:latin typeface="Times New Roman" pitchFamily="18" charset="0"/>
                <a:cs typeface="Times New Roman" pitchFamily="18" charset="0"/>
              </a:rPr>
              <a:t>Armengaud</a:t>
            </a:r>
            <a:r>
              <a:rPr lang="fr-FR" sz="3600" b="1" dirty="0" smtClean="0">
                <a:latin typeface="Times New Roman" pitchFamily="18" charset="0"/>
                <a:cs typeface="Times New Roman" pitchFamily="18" charset="0"/>
              </a:rPr>
              <a:t>, F met l’accent sur diverses controverses internes de la pragmatique et s’interroge sur son statut:</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-Hétérogène ou unifiée?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-Intégrée ou autonome?</a:t>
            </a:r>
            <a:r>
              <a:rPr lang="fr-FR" sz="3600" dirty="0" smtClean="0"/>
              <a:t/>
            </a:r>
            <a:br>
              <a:rPr lang="fr-FR" sz="3600" dirty="0" smtClean="0"/>
            </a:br>
            <a:endParaRPr lang="fr-F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LG3.png"/>
          <p:cNvPicPr>
            <a:picLocks noChangeAspect="1"/>
          </p:cNvPicPr>
          <p:nvPr/>
        </p:nvPicPr>
        <p:blipFill>
          <a:blip r:embed="rId2"/>
          <a:stretch>
            <a:fillRect/>
          </a:stretch>
        </p:blipFill>
        <p:spPr>
          <a:xfrm>
            <a:off x="857224" y="500042"/>
            <a:ext cx="7286676" cy="60007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à coins arrondis 4"/>
          <p:cNvSpPr/>
          <p:nvPr/>
        </p:nvSpPr>
        <p:spPr>
          <a:xfrm>
            <a:off x="571472" y="428604"/>
            <a:ext cx="8001056" cy="607225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 </a:t>
            </a:r>
            <a:r>
              <a:rPr lang="fr-FR" sz="4800" b="1" dirty="0" smtClean="0">
                <a:solidFill>
                  <a:srgbClr val="C00000"/>
                </a:solidFill>
                <a:latin typeface="Aharoni" pitchFamily="2" charset="-79"/>
                <a:cs typeface="Aharoni" pitchFamily="2" charset="-79"/>
              </a:rPr>
              <a:t>A LIRE ATTENTIVEMENT</a:t>
            </a:r>
          </a:p>
          <a:p>
            <a:r>
              <a:rPr lang="fr-FR" sz="2800" b="1" dirty="0" smtClean="0">
                <a:solidFill>
                  <a:schemeClr val="tx1"/>
                </a:solidFill>
                <a:latin typeface="Times New Roman" pitchFamily="18" charset="0"/>
                <a:cs typeface="Times New Roman" pitchFamily="18" charset="0"/>
              </a:rPr>
              <a:t>En tout état de cause, l’un des </a:t>
            </a:r>
            <a:r>
              <a:rPr lang="fr-FR" sz="2800" b="1" u="sng" dirty="0" smtClean="0">
                <a:solidFill>
                  <a:schemeClr val="tx1"/>
                </a:solidFill>
                <a:latin typeface="Times New Roman" pitchFamily="18" charset="0"/>
                <a:cs typeface="Times New Roman" pitchFamily="18" charset="0"/>
              </a:rPr>
              <a:t>buts</a:t>
            </a:r>
            <a:r>
              <a:rPr lang="fr-FR" sz="2800" b="1" dirty="0" smtClean="0">
                <a:solidFill>
                  <a:schemeClr val="tx1"/>
                </a:solidFill>
                <a:latin typeface="Times New Roman" pitchFamily="18" charset="0"/>
                <a:cs typeface="Times New Roman" pitchFamily="18" charset="0"/>
              </a:rPr>
              <a:t> de la pragmatique est </a:t>
            </a:r>
            <a:r>
              <a:rPr lang="fr-FR" sz="2800" b="1" u="sng" dirty="0" smtClean="0">
                <a:solidFill>
                  <a:schemeClr val="tx1"/>
                </a:solidFill>
                <a:latin typeface="Times New Roman" pitchFamily="18" charset="0"/>
                <a:cs typeface="Times New Roman" pitchFamily="18" charset="0"/>
              </a:rPr>
              <a:t>d’expliquer,</a:t>
            </a:r>
            <a:r>
              <a:rPr lang="fr-FR" sz="2800" b="1" dirty="0" smtClean="0">
                <a:solidFill>
                  <a:schemeClr val="tx1"/>
                </a:solidFill>
                <a:latin typeface="Times New Roman" pitchFamily="18" charset="0"/>
                <a:cs typeface="Times New Roman" pitchFamily="18" charset="0"/>
              </a:rPr>
              <a:t> à l’aide de </a:t>
            </a:r>
            <a:r>
              <a:rPr lang="fr-FR" sz="2800" b="1" u="sng" dirty="0" smtClean="0">
                <a:solidFill>
                  <a:schemeClr val="tx1"/>
                </a:solidFill>
                <a:latin typeface="Times New Roman" pitchFamily="18" charset="0"/>
                <a:cs typeface="Times New Roman" pitchFamily="18" charset="0"/>
              </a:rPr>
              <a:t>principes généraux</a:t>
            </a:r>
            <a:r>
              <a:rPr lang="fr-FR" sz="2800" b="1" dirty="0" smtClean="0">
                <a:solidFill>
                  <a:schemeClr val="tx1"/>
                </a:solidFill>
                <a:latin typeface="Times New Roman" pitchFamily="18" charset="0"/>
                <a:cs typeface="Times New Roman" pitchFamily="18" charset="0"/>
              </a:rPr>
              <a:t> et </a:t>
            </a:r>
            <a:r>
              <a:rPr lang="fr-FR" sz="2800" b="1" u="sng" dirty="0" smtClean="0">
                <a:solidFill>
                  <a:schemeClr val="tx1"/>
                </a:solidFill>
                <a:latin typeface="Times New Roman" pitchFamily="18" charset="0"/>
                <a:cs typeface="Times New Roman" pitchFamily="18" charset="0"/>
              </a:rPr>
              <a:t>non linguistiques</a:t>
            </a:r>
            <a:r>
              <a:rPr lang="fr-FR" sz="2800" b="1" dirty="0" smtClean="0">
                <a:solidFill>
                  <a:schemeClr val="tx1"/>
                </a:solidFill>
                <a:latin typeface="Times New Roman" pitchFamily="18" charset="0"/>
                <a:cs typeface="Times New Roman" pitchFamily="18" charset="0"/>
              </a:rPr>
              <a:t>, </a:t>
            </a:r>
            <a:r>
              <a:rPr lang="fr-FR" sz="2800" b="1" u="sng" dirty="0" smtClean="0">
                <a:solidFill>
                  <a:schemeClr val="tx1"/>
                </a:solidFill>
                <a:latin typeface="Times New Roman" pitchFamily="18" charset="0"/>
                <a:cs typeface="Times New Roman" pitchFamily="18" charset="0"/>
              </a:rPr>
              <a:t>les conclusions </a:t>
            </a:r>
            <a:r>
              <a:rPr lang="fr-FR" sz="2800" b="1" dirty="0" smtClean="0">
                <a:solidFill>
                  <a:schemeClr val="tx1"/>
                </a:solidFill>
                <a:latin typeface="Times New Roman" pitchFamily="18" charset="0"/>
                <a:cs typeface="Times New Roman" pitchFamily="18" charset="0"/>
              </a:rPr>
              <a:t>qu’on est amené à tirer pour </a:t>
            </a:r>
            <a:r>
              <a:rPr lang="fr-FR" sz="2800" b="1" u="sng" dirty="0" smtClean="0">
                <a:solidFill>
                  <a:schemeClr val="tx1"/>
                </a:solidFill>
                <a:latin typeface="Times New Roman" pitchFamily="18" charset="0"/>
                <a:cs typeface="Times New Roman" pitchFamily="18" charset="0"/>
              </a:rPr>
              <a:t>comprendre les énoncés.</a:t>
            </a:r>
          </a:p>
          <a:p>
            <a:r>
              <a:rPr lang="fr-FR" sz="2800" b="1" dirty="0" smtClean="0">
                <a:solidFill>
                  <a:schemeClr val="tx1"/>
                </a:solidFill>
                <a:latin typeface="Times New Roman" pitchFamily="18" charset="0"/>
                <a:cs typeface="Times New Roman" pitchFamily="18" charset="0"/>
              </a:rPr>
              <a:t>Enfin, s’intéresser à </a:t>
            </a:r>
            <a:r>
              <a:rPr lang="fr-FR" sz="2800" b="1" u="sng" dirty="0" smtClean="0">
                <a:solidFill>
                  <a:schemeClr val="tx1"/>
                </a:solidFill>
                <a:latin typeface="Times New Roman" pitchFamily="18" charset="0"/>
                <a:cs typeface="Times New Roman" pitchFamily="18" charset="0"/>
              </a:rPr>
              <a:t>l’usage</a:t>
            </a:r>
            <a:r>
              <a:rPr lang="fr-FR" sz="2800" b="1" dirty="0" smtClean="0">
                <a:solidFill>
                  <a:schemeClr val="tx1"/>
                </a:solidFill>
                <a:latin typeface="Times New Roman" pitchFamily="18" charset="0"/>
                <a:cs typeface="Times New Roman" pitchFamily="18" charset="0"/>
              </a:rPr>
              <a:t> des </a:t>
            </a:r>
            <a:r>
              <a:rPr lang="fr-FR" sz="2800" b="1" u="sng" dirty="0" smtClean="0">
                <a:solidFill>
                  <a:schemeClr val="tx1"/>
                </a:solidFill>
                <a:latin typeface="Times New Roman" pitchFamily="18" charset="0"/>
                <a:cs typeface="Times New Roman" pitchFamily="18" charset="0"/>
              </a:rPr>
              <a:t>énoncés</a:t>
            </a:r>
            <a:r>
              <a:rPr lang="fr-FR" sz="2800" b="1" dirty="0" smtClean="0">
                <a:solidFill>
                  <a:schemeClr val="tx1"/>
                </a:solidFill>
                <a:latin typeface="Times New Roman" pitchFamily="18" charset="0"/>
                <a:cs typeface="Times New Roman" pitchFamily="18" charset="0"/>
              </a:rPr>
              <a:t> et à leur </a:t>
            </a:r>
            <a:r>
              <a:rPr lang="fr-FR" sz="2800" b="1" u="sng" dirty="0" smtClean="0">
                <a:solidFill>
                  <a:schemeClr val="tx1"/>
                </a:solidFill>
                <a:latin typeface="Times New Roman" pitchFamily="18" charset="0"/>
                <a:cs typeface="Times New Roman" pitchFamily="18" charset="0"/>
              </a:rPr>
              <a:t>sens</a:t>
            </a:r>
            <a:r>
              <a:rPr lang="fr-FR" sz="2800" b="1" dirty="0" smtClean="0">
                <a:solidFill>
                  <a:schemeClr val="tx1"/>
                </a:solidFill>
                <a:latin typeface="Times New Roman" pitchFamily="18" charset="0"/>
                <a:cs typeface="Times New Roman" pitchFamily="18" charset="0"/>
              </a:rPr>
              <a:t> revient à s’intéresser </a:t>
            </a:r>
            <a:r>
              <a:rPr lang="fr-FR" sz="2800" b="1" u="sng" dirty="0" smtClean="0">
                <a:solidFill>
                  <a:schemeClr val="tx1"/>
                </a:solidFill>
                <a:latin typeface="Times New Roman" pitchFamily="18" charset="0"/>
                <a:cs typeface="Times New Roman" pitchFamily="18" charset="0"/>
              </a:rPr>
              <a:t>au discours</a:t>
            </a:r>
            <a:r>
              <a:rPr lang="fr-FR" sz="2800" b="1" dirty="0" smtClean="0">
                <a:solidFill>
                  <a:schemeClr val="tx1"/>
                </a:solidFill>
                <a:latin typeface="Times New Roman" pitchFamily="18" charset="0"/>
                <a:cs typeface="Times New Roman" pitchFamily="18" charset="0"/>
              </a:rPr>
              <a:t>, à savoir </a:t>
            </a:r>
            <a:r>
              <a:rPr lang="fr-FR" sz="2800" b="1" u="sng" dirty="0" smtClean="0">
                <a:solidFill>
                  <a:schemeClr val="tx1"/>
                </a:solidFill>
                <a:latin typeface="Times New Roman" pitchFamily="18" charset="0"/>
                <a:cs typeface="Times New Roman" pitchFamily="18" charset="0"/>
              </a:rPr>
              <a:t>aux mécanismes </a:t>
            </a:r>
            <a:r>
              <a:rPr lang="fr-FR" sz="2800" b="1" dirty="0" smtClean="0">
                <a:solidFill>
                  <a:schemeClr val="tx1"/>
                </a:solidFill>
                <a:latin typeface="Times New Roman" pitchFamily="18" charset="0"/>
                <a:cs typeface="Times New Roman" pitchFamily="18" charset="0"/>
              </a:rPr>
              <a:t>qui gouvernent la mise en relation des énoncés permettant à </a:t>
            </a:r>
            <a:r>
              <a:rPr lang="fr-FR" sz="2800" b="1" u="sng" dirty="0" smtClean="0">
                <a:solidFill>
                  <a:schemeClr val="tx1"/>
                </a:solidFill>
                <a:latin typeface="Times New Roman" pitchFamily="18" charset="0"/>
                <a:cs typeface="Times New Roman" pitchFamily="18" charset="0"/>
              </a:rPr>
              <a:t>l’auditeur </a:t>
            </a:r>
            <a:r>
              <a:rPr lang="fr-FR" sz="2800" b="1" dirty="0" smtClean="0">
                <a:solidFill>
                  <a:schemeClr val="tx1"/>
                </a:solidFill>
                <a:latin typeface="Times New Roman" pitchFamily="18" charset="0"/>
                <a:cs typeface="Times New Roman" pitchFamily="18" charset="0"/>
              </a:rPr>
              <a:t>de récupérer </a:t>
            </a:r>
            <a:r>
              <a:rPr lang="fr-FR" sz="2800" b="1" u="sng" dirty="0" smtClean="0">
                <a:solidFill>
                  <a:schemeClr val="tx1"/>
                </a:solidFill>
                <a:latin typeface="Times New Roman" pitchFamily="18" charset="0"/>
                <a:cs typeface="Times New Roman" pitchFamily="18" charset="0"/>
              </a:rPr>
              <a:t>les buts et les intentions </a:t>
            </a:r>
            <a:r>
              <a:rPr lang="fr-FR" sz="2800" b="1" dirty="0" smtClean="0">
                <a:solidFill>
                  <a:schemeClr val="tx1"/>
                </a:solidFill>
                <a:latin typeface="Times New Roman" pitchFamily="18" charset="0"/>
                <a:cs typeface="Times New Roman" pitchFamily="18" charset="0"/>
              </a:rPr>
              <a:t>du </a:t>
            </a:r>
            <a:r>
              <a:rPr lang="fr-FR" sz="2800" b="1" u="sng" dirty="0" smtClean="0">
                <a:solidFill>
                  <a:schemeClr val="tx1"/>
                </a:solidFill>
                <a:latin typeface="Times New Roman" pitchFamily="18" charset="0"/>
                <a:cs typeface="Times New Roman" pitchFamily="18" charset="0"/>
              </a:rPr>
              <a:t>locuteur</a:t>
            </a:r>
            <a:r>
              <a:rPr lang="fr-FR" sz="2800" b="1" dirty="0" smtClean="0">
                <a:solidFill>
                  <a:schemeClr val="tx1"/>
                </a:solidFill>
                <a:latin typeface="Times New Roman" pitchFamily="18" charset="0"/>
                <a:cs typeface="Times New Roman" pitchFamily="18" charset="0"/>
              </a:rPr>
              <a:t>. (</a:t>
            </a:r>
            <a:r>
              <a:rPr lang="fr-FR" sz="2800" dirty="0" err="1" smtClean="0">
                <a:solidFill>
                  <a:schemeClr val="tx1"/>
                </a:solidFill>
                <a:latin typeface="Times New Roman" pitchFamily="18" charset="0"/>
                <a:cs typeface="Times New Roman" pitchFamily="18" charset="0"/>
              </a:rPr>
              <a:t>Moeschler</a:t>
            </a:r>
            <a:r>
              <a:rPr lang="fr-FR" sz="2800" dirty="0" smtClean="0">
                <a:solidFill>
                  <a:schemeClr val="tx1"/>
                </a:solidFill>
                <a:latin typeface="Times New Roman" pitchFamily="18" charset="0"/>
                <a:cs typeface="Times New Roman" pitchFamily="18" charset="0"/>
              </a:rPr>
              <a:t>, J. &amp; </a:t>
            </a:r>
            <a:r>
              <a:rPr lang="fr-FR" sz="2800" dirty="0" err="1" smtClean="0">
                <a:solidFill>
                  <a:schemeClr val="tx1"/>
                </a:solidFill>
                <a:latin typeface="Times New Roman" pitchFamily="18" charset="0"/>
                <a:cs typeface="Times New Roman" pitchFamily="18" charset="0"/>
              </a:rPr>
              <a:t>Auchlin</a:t>
            </a:r>
            <a:r>
              <a:rPr lang="fr-FR" sz="2800" dirty="0" smtClean="0">
                <a:solidFill>
                  <a:schemeClr val="tx1"/>
                </a:solidFill>
                <a:latin typeface="Times New Roman" pitchFamily="18" charset="0"/>
                <a:cs typeface="Times New Roman" pitchFamily="18" charset="0"/>
              </a:rPr>
              <a:t> ,A. 2009,p18)</a:t>
            </a:r>
          </a:p>
          <a:p>
            <a:endParaRPr lang="fr-F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a:bodyPr>
          <a:lstStyle/>
          <a:p>
            <a:r>
              <a:rPr lang="fr-FR" sz="4000" dirty="0" smtClean="0">
                <a:latin typeface="Algerian" pitchFamily="82" charset="0"/>
                <a:cs typeface="Times New Roman" pitchFamily="18" charset="0"/>
              </a:rPr>
              <a:t>GENESE</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Le mot </a:t>
            </a:r>
            <a:r>
              <a:rPr lang="fr-FR" sz="4000" b="1" u="sng" dirty="0" smtClean="0">
                <a:latin typeface="Times New Roman" pitchFamily="18" charset="0"/>
                <a:cs typeface="Times New Roman" pitchFamily="18" charset="0"/>
              </a:rPr>
              <a:t>pragmatique</a:t>
            </a:r>
            <a:r>
              <a:rPr lang="fr-FR" sz="4000" dirty="0" smtClean="0">
                <a:latin typeface="Times New Roman" pitchFamily="18" charset="0"/>
                <a:cs typeface="Times New Roman" pitchFamily="18" charset="0"/>
              </a:rPr>
              <a:t> a été utilisé pour la première fois comme composante de la sémiotique par Morris en 1938.</a:t>
            </a:r>
            <a:r>
              <a:rPr lang="fr-FR" sz="4000" dirty="0" smtClean="0">
                <a:latin typeface="Algerian" pitchFamily="82" charset="0"/>
                <a:cs typeface="Times New Roman" pitchFamily="18" charset="0"/>
              </a:rPr>
              <a:t/>
            </a:r>
            <a:br>
              <a:rPr lang="fr-FR" sz="4000" dirty="0" smtClean="0">
                <a:latin typeface="Algerian" pitchFamily="82" charset="0"/>
                <a:cs typeface="Times New Roman" pitchFamily="18" charset="0"/>
              </a:rPr>
            </a:b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u="sng" dirty="0" smtClean="0">
                <a:latin typeface="Times New Roman" pitchFamily="18" charset="0"/>
                <a:cs typeface="Times New Roman" pitchFamily="18" charset="0"/>
              </a:rPr>
              <a:t>1-La syntaxe </a:t>
            </a:r>
            <a:r>
              <a:rPr lang="fr-FR" dirty="0" smtClean="0">
                <a:latin typeface="Times New Roman" pitchFamily="18" charset="0"/>
                <a:cs typeface="Times New Roman" pitchFamily="18" charset="0"/>
              </a:rPr>
              <a:t>: concerne les relations entre les signes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2-La sémantique</a:t>
            </a:r>
            <a:r>
              <a:rPr lang="fr-FR" dirty="0" smtClean="0">
                <a:latin typeface="Times New Roman" pitchFamily="18" charset="0"/>
                <a:cs typeface="Times New Roman" pitchFamily="18" charset="0"/>
              </a:rPr>
              <a:t>: traite du rapport des signes avec le monde.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3-La pragmatique</a:t>
            </a:r>
            <a:r>
              <a:rPr lang="fr-FR" dirty="0" smtClean="0">
                <a:latin typeface="Times New Roman" pitchFamily="18" charset="0"/>
                <a:cs typeface="Times New Roman" pitchFamily="18" charset="0"/>
              </a:rPr>
              <a:t>: l’étude des signes dans leurs rapports avec leurs utilisateurs. </a:t>
            </a:r>
            <a:r>
              <a:rPr lang="fr-FR" dirty="0" smtClean="0">
                <a:latin typeface="Cambria" pitchFamily="18" charset="0"/>
              </a:rPr>
              <a:t/>
            </a:r>
            <a:br>
              <a:rPr lang="fr-FR" dirty="0" smtClean="0">
                <a:latin typeface="Cambria" pitchFamily="18" charset="0"/>
              </a:rPr>
            </a:b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Algerian" pitchFamily="82" charset="0"/>
              </a:rPr>
              <a:t>Principaux modèles </a:t>
            </a:r>
            <a:br>
              <a:rPr lang="fr-FR" u="sng" dirty="0" smtClean="0">
                <a:latin typeface="Algerian" pitchFamily="82" charset="0"/>
              </a:rPr>
            </a:br>
            <a:r>
              <a:rPr lang="fr-FR" u="sng" dirty="0" smtClean="0">
                <a:latin typeface="Algerian" pitchFamily="82" charset="0"/>
              </a:rPr>
              <a:t>de la perspective pragmatique</a:t>
            </a:r>
            <a:br>
              <a:rPr lang="fr-FR" u="sng" dirty="0" smtClean="0">
                <a:latin typeface="Algerian" pitchFamily="82" charset="0"/>
              </a:rPr>
            </a:br>
            <a:r>
              <a:rPr lang="fr-FR" u="sng" dirty="0" smtClean="0">
                <a:latin typeface="Cambria" pitchFamily="18" charset="0"/>
              </a:rPr>
              <a:t/>
            </a:r>
            <a:br>
              <a:rPr lang="fr-FR" u="sng" dirty="0" smtClean="0">
                <a:latin typeface="Cambria" pitchFamily="18" charset="0"/>
              </a:rPr>
            </a:br>
            <a:r>
              <a:rPr lang="fr-FR" dirty="0" smtClean="0">
                <a:latin typeface="Cambria" pitchFamily="18" charset="0"/>
              </a:rPr>
              <a:t>Il importe de rappeler qu’il n’ y a pas une seule pragmatique mais des</a:t>
            </a:r>
            <a:br>
              <a:rPr lang="fr-FR" dirty="0" smtClean="0">
                <a:latin typeface="Cambria" pitchFamily="18" charset="0"/>
              </a:rPr>
            </a:br>
            <a:r>
              <a:rPr lang="fr-FR" dirty="0" smtClean="0">
                <a:latin typeface="Cambria" pitchFamily="18" charset="0"/>
              </a:rPr>
              <a:t> « pragmatiques ».</a:t>
            </a:r>
            <a:br>
              <a:rPr lang="fr-FR" dirty="0" smtClean="0">
                <a:latin typeface="Cambria" pitchFamily="18" charset="0"/>
              </a:rPr>
            </a:br>
            <a:r>
              <a:rPr lang="fr-FR" dirty="0" smtClean="0">
                <a:latin typeface="Cambria" pitchFamily="18" charset="0"/>
              </a:rPr>
              <a:t/>
            </a:r>
            <a:br>
              <a:rPr lang="fr-FR"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b="1" dirty="0" smtClean="0">
                <a:latin typeface="Cambria" pitchFamily="18" charset="0"/>
              </a:rPr>
              <a:t/>
            </a:r>
            <a:br>
              <a:rPr lang="fr-FR" b="1"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dirty="0" smtClean="0">
                <a:latin typeface="Cambria" pitchFamily="18" charset="0"/>
              </a:rPr>
              <a:t>Dans ce qui suit, un survol des modèles les plus illustres avec l’évolution de la théorie des actes de langage qui en constitue le</a:t>
            </a:r>
            <a:br>
              <a:rPr lang="fr-FR" dirty="0" smtClean="0">
                <a:latin typeface="Cambria" pitchFamily="18" charset="0"/>
              </a:rPr>
            </a:br>
            <a:r>
              <a:rPr lang="fr-FR" dirty="0" smtClean="0">
                <a:latin typeface="Cambria" pitchFamily="18" charset="0"/>
              </a:rPr>
              <a:t> « pivot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1472" y="28572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Cambria" pitchFamily="18" charset="0"/>
              </a:rPr>
              <a:t>I- La pragmatique analytique</a:t>
            </a:r>
            <a:br>
              <a:rPr lang="fr-FR" sz="3600" b="1" dirty="0" smtClean="0">
                <a:solidFill>
                  <a:schemeClr val="tx1"/>
                </a:solidFill>
                <a:latin typeface="Cambria" pitchFamily="18" charset="0"/>
              </a:rPr>
            </a:b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austin</a:t>
            </a: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searle</a:t>
            </a:r>
            <a:r>
              <a:rPr lang="fr-FR" sz="3600" b="1" dirty="0" smtClean="0">
                <a:solidFill>
                  <a:schemeClr val="tx1"/>
                </a:solidFill>
                <a:latin typeface="Algerian" pitchFamily="82" charset="0"/>
                <a:cs typeface="Times New Roman" pitchFamily="18" charset="0"/>
              </a:rPr>
              <a:t>.</a:t>
            </a:r>
            <a:endParaRPr lang="fr-FR" sz="3600" dirty="0">
              <a:solidFill>
                <a:schemeClr val="tx1"/>
              </a:solidFill>
            </a:endParaRPr>
          </a:p>
        </p:txBody>
      </p:sp>
      <p:sp>
        <p:nvSpPr>
          <p:cNvPr id="3" name="Rectangle à coins arrondis 2"/>
          <p:cNvSpPr/>
          <p:nvPr/>
        </p:nvSpPr>
        <p:spPr>
          <a:xfrm>
            <a:off x="500034" y="1928802"/>
            <a:ext cx="8358246"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 La pragmatique radicale</a:t>
            </a:r>
            <a:r>
              <a:rPr lang="fr-FR" sz="4000" b="1" dirty="0" smtClean="0">
                <a:solidFill>
                  <a:schemeClr val="tx1"/>
                </a:solidFill>
                <a:latin typeface="Algerian" pitchFamily="82" charset="0"/>
              </a:rPr>
              <a:t>   GRICE</a:t>
            </a:r>
            <a:endParaRPr lang="fr-FR" sz="4000" dirty="0">
              <a:solidFill>
                <a:schemeClr val="tx1"/>
              </a:solidFill>
            </a:endParaRPr>
          </a:p>
        </p:txBody>
      </p:sp>
      <p:sp>
        <p:nvSpPr>
          <p:cNvPr id="4" name="Rectangle à coins arrondis 3"/>
          <p:cNvSpPr/>
          <p:nvPr/>
        </p:nvSpPr>
        <p:spPr>
          <a:xfrm>
            <a:off x="571472" y="350043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III- La pragmatique cognitiviste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 </a:t>
            </a:r>
            <a:r>
              <a:rPr lang="fr-FR" sz="4000" b="1" dirty="0" err="1" smtClean="0">
                <a:solidFill>
                  <a:schemeClr val="tx1"/>
                </a:solidFill>
                <a:latin typeface="Algerian" pitchFamily="82" charset="0"/>
              </a:rPr>
              <a:t>sperber</a:t>
            </a:r>
            <a:r>
              <a:rPr lang="fr-FR" sz="4000" b="1" dirty="0" smtClean="0">
                <a:solidFill>
                  <a:schemeClr val="tx1"/>
                </a:solidFill>
                <a:latin typeface="Algerian" pitchFamily="82" charset="0"/>
              </a:rPr>
              <a:t> &amp; </a:t>
            </a:r>
            <a:r>
              <a:rPr lang="fr-FR" sz="4000" b="1" dirty="0" err="1" smtClean="0">
                <a:solidFill>
                  <a:schemeClr val="tx1"/>
                </a:solidFill>
                <a:latin typeface="Algerian" pitchFamily="82" charset="0"/>
              </a:rPr>
              <a:t>wilson</a:t>
            </a:r>
            <a:endParaRPr lang="fr-FR" sz="4000" dirty="0">
              <a:solidFill>
                <a:schemeClr val="tx1"/>
              </a:solidFill>
            </a:endParaRPr>
          </a:p>
        </p:txBody>
      </p:sp>
      <p:sp>
        <p:nvSpPr>
          <p:cNvPr id="5" name="Rectangle à coins arrondis 4"/>
          <p:cNvSpPr/>
          <p:nvPr/>
        </p:nvSpPr>
        <p:spPr>
          <a:xfrm>
            <a:off x="571472" y="5143512"/>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IV- La pragmatique intégrée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ANSCOMBRE &amp;</a:t>
            </a:r>
            <a:r>
              <a:rPr lang="fr-FR" sz="4000" b="1" dirty="0" err="1" smtClean="0">
                <a:solidFill>
                  <a:schemeClr val="tx1"/>
                </a:solidFill>
                <a:latin typeface="Algerian" pitchFamily="82" charset="0"/>
              </a:rPr>
              <a:t>ducrot</a:t>
            </a:r>
            <a:endParaRPr lang="fr-FR" sz="40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14422"/>
            <a:ext cx="8229600" cy="3857652"/>
          </a:xfrm>
        </p:spPr>
        <p:txBody>
          <a:bodyPr>
            <a:normAutofit fontScale="90000"/>
          </a:bodyPr>
          <a:lstStyle/>
          <a:p>
            <a:pPr algn="l"/>
            <a:r>
              <a:rPr lang="fr-FR" sz="4000" b="1" dirty="0" smtClean="0">
                <a:latin typeface="Algerian" pitchFamily="82" charset="0"/>
              </a:rPr>
              <a:t>1- La pragmatique analytique</a:t>
            </a:r>
            <a:br>
              <a:rPr lang="fr-FR" sz="4000" b="1" dirty="0" smtClean="0">
                <a:latin typeface="Algerian" pitchFamily="82" charset="0"/>
              </a:rPr>
            </a:br>
            <a:r>
              <a:rPr lang="fr-FR" sz="4000" b="1" dirty="0" smtClean="0">
                <a:latin typeface="Algerian" pitchFamily="82" charset="0"/>
                <a:cs typeface="Times New Roman" pitchFamily="18" charset="0"/>
              </a:rPr>
              <a:t> </a:t>
            </a:r>
            <a:r>
              <a:rPr lang="fr-FR" sz="2800" b="1" dirty="0" err="1" smtClean="0">
                <a:latin typeface="Algerian" pitchFamily="82" charset="0"/>
                <a:cs typeface="Times New Roman" pitchFamily="18" charset="0"/>
              </a:rPr>
              <a:t>austin</a:t>
            </a:r>
            <a:r>
              <a:rPr lang="fr-FR" sz="2800" b="1" dirty="0" smtClean="0">
                <a:latin typeface="Algerian" pitchFamily="82" charset="0"/>
                <a:cs typeface="Times New Roman" pitchFamily="18" charset="0"/>
              </a:rPr>
              <a:t>, </a:t>
            </a:r>
            <a:r>
              <a:rPr lang="fr-FR" sz="2800" b="1" dirty="0" err="1" smtClean="0">
                <a:latin typeface="Algerian" pitchFamily="82" charset="0"/>
                <a:cs typeface="Times New Roman" pitchFamily="18" charset="0"/>
              </a:rPr>
              <a:t>searle</a:t>
            </a:r>
            <a:r>
              <a:rPr lang="fr-FR" sz="2800" b="1" dirty="0" smtClean="0">
                <a:latin typeface="Algerian" pitchFamily="82" charset="0"/>
                <a:cs typeface="Times New Roman" pitchFamily="18" charset="0"/>
              </a:rPr>
              <a:t>, </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1-</a:t>
            </a:r>
            <a:r>
              <a:rPr lang="fr-FR" sz="4200" b="1" dirty="0" err="1" smtClean="0">
                <a:latin typeface="Algerian" pitchFamily="82" charset="0"/>
                <a:cs typeface="Times New Roman" pitchFamily="18" charset="0"/>
              </a:rPr>
              <a:t>austin</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2-</a:t>
            </a:r>
            <a:r>
              <a:rPr lang="fr-FR" sz="4200" b="1" dirty="0" err="1" smtClean="0">
                <a:latin typeface="Algerian" pitchFamily="82" charset="0"/>
                <a:cs typeface="Times New Roman" pitchFamily="18" charset="0"/>
              </a:rPr>
              <a:t>searle</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endParaRPr lang="fr-FR" sz="4200" b="1" dirty="0">
              <a:latin typeface="Algerian" pitchFamily="82" charset="0"/>
              <a:cs typeface="Times New Roman" pitchFamily="18" charset="0"/>
            </a:endParaRPr>
          </a:p>
        </p:txBody>
      </p:sp>
      <p:pic>
        <p:nvPicPr>
          <p:cNvPr id="3" name="Image 2" descr="pères de la pragmat (1).jpg"/>
          <p:cNvPicPr>
            <a:picLocks noChangeAspect="1"/>
          </p:cNvPicPr>
          <p:nvPr/>
        </p:nvPicPr>
        <p:blipFill>
          <a:blip r:embed="rId2"/>
          <a:stretch>
            <a:fillRect/>
          </a:stretch>
        </p:blipFill>
        <p:spPr>
          <a:xfrm>
            <a:off x="3338512" y="2143116"/>
            <a:ext cx="5448330" cy="42148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uzzle p.jpg"/>
          <p:cNvPicPr>
            <a:picLocks noChangeAspect="1"/>
          </p:cNvPicPr>
          <p:nvPr/>
        </p:nvPicPr>
        <p:blipFill>
          <a:blip r:embed="rId2"/>
          <a:stretch>
            <a:fillRect/>
          </a:stretch>
        </p:blipFill>
        <p:spPr>
          <a:xfrm>
            <a:off x="357158" y="2000240"/>
            <a:ext cx="8429683" cy="4429156"/>
          </a:xfrm>
          <a:prstGeom prst="rect">
            <a:avLst/>
          </a:prstGeom>
        </p:spPr>
      </p:pic>
      <p:sp>
        <p:nvSpPr>
          <p:cNvPr id="4" name="Rectangle 3"/>
          <p:cNvSpPr/>
          <p:nvPr/>
        </p:nvSpPr>
        <p:spPr>
          <a:xfrm>
            <a:off x="500034" y="357167"/>
            <a:ext cx="7643866" cy="3046988"/>
          </a:xfrm>
          <a:prstGeom prst="rect">
            <a:avLst/>
          </a:prstGeom>
        </p:spPr>
        <p:txBody>
          <a:bodyPr wrap="square">
            <a:spAutoFit/>
          </a:bodyPr>
          <a:lstStyle/>
          <a:p>
            <a:pPr algn="ctr"/>
            <a:r>
              <a:rPr lang="fr-FR" sz="4000" b="1" dirty="0" smtClean="0">
                <a:solidFill>
                  <a:srgbClr val="FF0000"/>
                </a:solidFill>
                <a:latin typeface="Aharoni" pitchFamily="2" charset="-79"/>
                <a:cs typeface="Aharoni" pitchFamily="2" charset="-79"/>
              </a:rPr>
              <a:t>   INITIATION A LA </a:t>
            </a:r>
            <a:r>
              <a:rPr lang="fr-FR" sz="8000" b="1" dirty="0" smtClean="0">
                <a:solidFill>
                  <a:srgbClr val="FF0000"/>
                </a:solidFill>
                <a:latin typeface="Aharoni" pitchFamily="2" charset="-79"/>
                <a:cs typeface="Aharoni" pitchFamily="2" charset="-79"/>
              </a:rPr>
              <a:t>PRAGMATIQUE</a:t>
            </a:r>
            <a:r>
              <a:rPr lang="fr-FR" sz="7200" b="1" dirty="0" smtClean="0">
                <a:latin typeface="Aharoni" pitchFamily="2" charset="-79"/>
                <a:cs typeface="Aharoni" pitchFamily="2" charset="-79"/>
              </a:rPr>
              <a:t/>
            </a:r>
            <a:br>
              <a:rPr lang="fr-FR" sz="7200" b="1" dirty="0" smtClean="0">
                <a:latin typeface="Aharoni" pitchFamily="2" charset="-79"/>
                <a:cs typeface="Aharoni" pitchFamily="2" charset="-79"/>
              </a:rPr>
            </a:br>
            <a:endParaRPr lang="fr-FR" sz="7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pPr algn="l"/>
            <a:r>
              <a:rPr lang="fr-FR" sz="3600" dirty="0" smtClean="0">
                <a:latin typeface="Algerian" pitchFamily="82" charset="0"/>
              </a:rPr>
              <a:t>1-John </a:t>
            </a:r>
            <a:r>
              <a:rPr lang="fr-FR" sz="3600" dirty="0" err="1" smtClean="0">
                <a:latin typeface="Algerian" pitchFamily="82" charset="0"/>
              </a:rPr>
              <a:t>langshow</a:t>
            </a:r>
            <a:r>
              <a:rPr lang="fr-FR" sz="3600" dirty="0" smtClean="0">
                <a:latin typeface="Algerian" pitchFamily="82" charset="0"/>
              </a:rPr>
              <a:t> AUSTIN  </a:t>
            </a:r>
            <a:r>
              <a:rPr lang="fr-FR" sz="2700" dirty="0" smtClean="0">
                <a:latin typeface="Algerian" pitchFamily="82" charset="0"/>
              </a:rPr>
              <a:t>(1911-1960)</a:t>
            </a:r>
            <a:r>
              <a:rPr lang="fr-FR" sz="3100" dirty="0" smtClean="0">
                <a:latin typeface="Algerian" pitchFamily="82" charset="0"/>
              </a:rPr>
              <a:t/>
            </a:r>
            <a:br>
              <a:rPr lang="fr-FR" sz="3100" dirty="0" smtClean="0">
                <a:latin typeface="Algerian" pitchFamily="82" charset="0"/>
              </a:rPr>
            </a:br>
            <a:r>
              <a:rPr lang="fr-FR" sz="3100" dirty="0" smtClean="0">
                <a:latin typeface="Algerian" pitchFamily="82" charset="0"/>
              </a:rPr>
              <a:t>    1                                       2                                 3</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AUSTIN).jpg"/>
          <p:cNvPicPr>
            <a:picLocks noChangeAspect="1"/>
          </p:cNvPicPr>
          <p:nvPr/>
        </p:nvPicPr>
        <p:blipFill>
          <a:blip r:embed="rId2"/>
          <a:stretch>
            <a:fillRect/>
          </a:stretch>
        </p:blipFill>
        <p:spPr>
          <a:xfrm>
            <a:off x="357158" y="1643050"/>
            <a:ext cx="2714644" cy="3643338"/>
          </a:xfrm>
          <a:prstGeom prst="rect">
            <a:avLst/>
          </a:prstGeom>
        </p:spPr>
      </p:pic>
      <p:pic>
        <p:nvPicPr>
          <p:cNvPr id="4" name="Image 3" descr="téléchargement.jpg"/>
          <p:cNvPicPr>
            <a:picLocks noChangeAspect="1"/>
          </p:cNvPicPr>
          <p:nvPr/>
        </p:nvPicPr>
        <p:blipFill>
          <a:blip r:embed="rId3"/>
          <a:stretch>
            <a:fillRect/>
          </a:stretch>
        </p:blipFill>
        <p:spPr>
          <a:xfrm>
            <a:off x="5715008" y="1571612"/>
            <a:ext cx="3143272" cy="3571900"/>
          </a:xfrm>
          <a:prstGeom prst="rect">
            <a:avLst/>
          </a:prstGeom>
        </p:spPr>
      </p:pic>
      <p:pic>
        <p:nvPicPr>
          <p:cNvPr id="8194" name="Picture 2" descr="How To Do Things With Words by J.L. Austin"/>
          <p:cNvPicPr>
            <a:picLocks noChangeAspect="1" noChangeArrowheads="1"/>
          </p:cNvPicPr>
          <p:nvPr/>
        </p:nvPicPr>
        <p:blipFill>
          <a:blip r:embed="rId4"/>
          <a:srcRect/>
          <a:stretch>
            <a:fillRect/>
          </a:stretch>
        </p:blipFill>
        <p:spPr bwMode="auto">
          <a:xfrm>
            <a:off x="3071802" y="1643050"/>
            <a:ext cx="2619375" cy="3571899"/>
          </a:xfrm>
          <a:prstGeom prst="rect">
            <a:avLst/>
          </a:prstGeom>
          <a:noFill/>
        </p:spPr>
      </p:pic>
      <p:sp>
        <p:nvSpPr>
          <p:cNvPr id="6" name="Espace réservé du pied de page 5"/>
          <p:cNvSpPr>
            <a:spLocks noGrp="1"/>
          </p:cNvSpPr>
          <p:nvPr>
            <p:ph type="ftr" sz="quarter" idx="11"/>
          </p:nvPr>
        </p:nvSpPr>
        <p:spPr>
          <a:xfrm>
            <a:off x="428596" y="5357826"/>
            <a:ext cx="8001056" cy="1143008"/>
          </a:xfrm>
        </p:spPr>
        <p:txBody>
          <a:bodyPr/>
          <a:lstStyle/>
          <a:p>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La pragmatique naît en 1955 à Harvard, lorsque John Austin a introduit la notion nouvelle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d’ « </a:t>
            </a:r>
            <a:r>
              <a:rPr lang="fr-FR" i="1" dirty="0" smtClean="0">
                <a:solidFill>
                  <a:srgbClr val="FF0000"/>
                </a:solidFill>
                <a:latin typeface="Times New Roman" pitchFamily="18" charset="0"/>
                <a:cs typeface="Times New Roman" pitchFamily="18" charset="0"/>
              </a:rPr>
              <a:t>actes de langage »</a:t>
            </a:r>
            <a:r>
              <a:rPr lang="fr-FR" i="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Austin, en opposition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avec cette conception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vériconditionnaliste</a:t>
            </a: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défend une vision beaucoup plus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opérationnaliste</a:t>
            </a:r>
            <a:r>
              <a:rPr lang="fr-FR" dirty="0" smtClean="0">
                <a:latin typeface="Times New Roman" pitchFamily="18" charset="0"/>
                <a:cs typeface="Times New Roman" pitchFamily="18" charset="0"/>
              </a:rPr>
              <a:t>», selon laquelle le langage sert à accomplir des </a:t>
            </a:r>
            <a:r>
              <a:rPr lang="fr-FR" sz="4800" b="1" dirty="0" smtClean="0">
                <a:solidFill>
                  <a:srgbClr val="FF0000"/>
                </a:solidFill>
                <a:latin typeface="Times New Roman" pitchFamily="18" charset="0"/>
                <a:cs typeface="Times New Roman" pitchFamily="18" charset="0"/>
              </a:rPr>
              <a:t>actes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297370"/>
          </a:xfrm>
        </p:spPr>
        <p:txBody>
          <a:bodyPr/>
          <a:lstStyle/>
          <a:p>
            <a:r>
              <a:rPr lang="fr-FR" sz="3600" b="1" dirty="0" smtClean="0">
                <a:latin typeface="Algerian" pitchFamily="82" charset="0"/>
              </a:rPr>
              <a:t>1-1-Constatif vs Performatif</a:t>
            </a:r>
            <a:r>
              <a:rPr lang="fr-FR" b="1" dirty="0" smtClean="0">
                <a:latin typeface="Algerian" pitchFamily="82" charset="0"/>
              </a:rPr>
              <a:t/>
            </a:r>
            <a:br>
              <a:rPr lang="fr-FR" b="1" dirty="0" smtClean="0">
                <a:latin typeface="Algerian" pitchFamily="82" charset="0"/>
              </a:rPr>
            </a:br>
            <a:endParaRPr lang="fr-FR" dirty="0">
              <a:latin typeface="Algerian" pitchFamily="82" charset="0"/>
            </a:endParaRPr>
          </a:p>
        </p:txBody>
      </p:sp>
      <p:pic>
        <p:nvPicPr>
          <p:cNvPr id="3" name="Image 2" descr="chat .jpg"/>
          <p:cNvPicPr>
            <a:picLocks noChangeAspect="1"/>
          </p:cNvPicPr>
          <p:nvPr/>
        </p:nvPicPr>
        <p:blipFill>
          <a:blip r:embed="rId2"/>
          <a:stretch>
            <a:fillRect/>
          </a:stretch>
        </p:blipFill>
        <p:spPr>
          <a:xfrm>
            <a:off x="5214942" y="0"/>
            <a:ext cx="3357586" cy="1785950"/>
          </a:xfrm>
          <a:prstGeom prst="rect">
            <a:avLst/>
          </a:prstGeom>
        </p:spPr>
      </p:pic>
      <p:sp>
        <p:nvSpPr>
          <p:cNvPr id="4" name="Rectangle 3"/>
          <p:cNvSpPr/>
          <p:nvPr/>
        </p:nvSpPr>
        <p:spPr>
          <a:xfrm>
            <a:off x="285720" y="2571744"/>
            <a:ext cx="8143932" cy="3231654"/>
          </a:xfrm>
          <a:prstGeom prst="rect">
            <a:avLst/>
          </a:prstGeom>
        </p:spPr>
        <p:txBody>
          <a:bodyPr wrap="square">
            <a:spAutoFit/>
          </a:bodyPr>
          <a:lstStyle/>
          <a:p>
            <a:r>
              <a:rPr lang="fr-FR" sz="2800" b="1" dirty="0" smtClean="0">
                <a:latin typeface="Times New Roman" pitchFamily="18" charset="0"/>
                <a:cs typeface="Times New Roman" pitchFamily="18" charset="0"/>
              </a:rPr>
              <a:t> </a:t>
            </a:r>
            <a:r>
              <a:rPr lang="fr-FR" sz="3600" dirty="0" smtClean="0">
                <a:latin typeface="Times New Roman" pitchFamily="18" charset="0"/>
                <a:ea typeface="Times New Roman"/>
                <a:cs typeface="Times New Roman" pitchFamily="18" charset="0"/>
              </a:rPr>
              <a:t>(a)  </a:t>
            </a:r>
            <a:r>
              <a:rPr lang="fr-FR" sz="3600" b="1" dirty="0" smtClean="0">
                <a:latin typeface="Times New Roman" pitchFamily="18" charset="0"/>
                <a:cs typeface="Times New Roman" pitchFamily="18" charset="0"/>
              </a:rPr>
              <a:t>Le chat est sur le paillasson</a:t>
            </a:r>
          </a:p>
          <a:p>
            <a:r>
              <a:rPr lang="fr-FR" sz="2400" b="1" dirty="0" smtClean="0">
                <a:latin typeface="Times New Roman" pitchFamily="18" charset="0"/>
                <a:cs typeface="Times New Roman" pitchFamily="18" charset="0"/>
              </a:rPr>
              <a:t>(Exemple+illustration  empruntés à Searle) </a:t>
            </a:r>
          </a:p>
          <a:p>
            <a:endParaRPr lang="fr-FR" sz="2400"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r>
              <a:rPr lang="fr-FR" sz="3600" dirty="0" smtClean="0">
                <a:latin typeface="Times New Roman" pitchFamily="18" charset="0"/>
                <a:ea typeface="Times New Roman"/>
                <a:cs typeface="Times New Roman" pitchFamily="18" charset="0"/>
              </a:rPr>
              <a:t>(b) </a:t>
            </a:r>
            <a:r>
              <a:rPr lang="fr-FR" sz="3600" b="1" dirty="0" smtClean="0">
                <a:latin typeface="Times New Roman" pitchFamily="18" charset="0"/>
                <a:cs typeface="Times New Roman" pitchFamily="18" charset="0"/>
              </a:rPr>
              <a:t>Je te </a:t>
            </a:r>
            <a:r>
              <a:rPr lang="fr-FR" sz="3600" b="1" u="sng" dirty="0" smtClean="0">
                <a:solidFill>
                  <a:srgbClr val="FF0000"/>
                </a:solidFill>
                <a:latin typeface="Times New Roman" pitchFamily="18" charset="0"/>
                <a:cs typeface="Times New Roman" pitchFamily="18" charset="0"/>
              </a:rPr>
              <a:t>promets</a:t>
            </a:r>
            <a:r>
              <a:rPr lang="fr-FR" sz="3600" b="1" dirty="0" smtClean="0">
                <a:latin typeface="Times New Roman" pitchFamily="18" charset="0"/>
                <a:cs typeface="Times New Roman" pitchFamily="18" charset="0"/>
              </a:rPr>
              <a:t> que je t’emmènerai au cinéma demain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Moeschler</a:t>
            </a:r>
            <a:r>
              <a:rPr lang="fr-FR" sz="2400" b="1" dirty="0" smtClean="0">
                <a:latin typeface="Times New Roman" pitchFamily="18" charset="0"/>
                <a:cs typeface="Times New Roman" pitchFamily="18" charset="0"/>
              </a:rPr>
              <a:t>)</a:t>
            </a:r>
          </a:p>
          <a:p>
            <a:endParaRPr lang="fr-FR"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b="1" dirty="0" smtClean="0"/>
              <a:t/>
            </a:r>
            <a:br>
              <a:rPr lang="fr-FR" b="1" dirty="0" smtClean="0"/>
            </a:br>
            <a:r>
              <a:rPr lang="fr-FR" b="1" dirty="0" smtClean="0"/>
              <a:t/>
            </a:r>
            <a:br>
              <a:rPr lang="fr-FR" b="1" dirty="0" smtClean="0"/>
            </a:br>
            <a:r>
              <a:rPr lang="fr-FR" b="1" dirty="0" smtClean="0"/>
              <a:t/>
            </a:r>
            <a:br>
              <a:rPr lang="fr-FR" b="1" dirty="0" smtClean="0"/>
            </a:br>
            <a:endParaRPr lang="fr-FR" dirty="0"/>
          </a:p>
        </p:txBody>
      </p:sp>
      <p:graphicFrame>
        <p:nvGraphicFramePr>
          <p:cNvPr id="3" name="Tableau 2"/>
          <p:cNvGraphicFramePr>
            <a:graphicFrameLocks noGrp="1"/>
          </p:cNvGraphicFramePr>
          <p:nvPr/>
        </p:nvGraphicFramePr>
        <p:xfrm>
          <a:off x="428596" y="785794"/>
          <a:ext cx="8715405" cy="4529344"/>
        </p:xfrm>
        <a:graphic>
          <a:graphicData uri="http://schemas.openxmlformats.org/drawingml/2006/table">
            <a:tbl>
              <a:tblPr firstRow="1" bandRow="1">
                <a:tableStyleId>{5C22544A-7EE6-4342-B048-85BDC9FD1C3A}</a:tableStyleId>
              </a:tblPr>
              <a:tblGrid>
                <a:gridCol w="4500563"/>
                <a:gridCol w="4214842"/>
              </a:tblGrid>
              <a:tr h="571504">
                <a:tc gridSpan="2">
                  <a:txBody>
                    <a:bodyPr/>
                    <a:lstStyle/>
                    <a:p>
                      <a:pPr algn="ctr">
                        <a:lnSpc>
                          <a:spcPct val="115000"/>
                        </a:lnSpc>
                        <a:spcAft>
                          <a:spcPts val="0"/>
                        </a:spcAft>
                      </a:pPr>
                      <a:r>
                        <a:rPr lang="fr-FR" sz="3200" dirty="0">
                          <a:latin typeface="Times New Roman"/>
                          <a:ea typeface="Times New Roman"/>
                          <a:cs typeface="Arial"/>
                        </a:rPr>
                        <a:t>Les énoncés affirmatifs peuvent être :</a:t>
                      </a:r>
                      <a:endParaRPr lang="fr-FR" sz="3200" dirty="0">
                        <a:latin typeface="Calibri"/>
                        <a:ea typeface="Times New Roman"/>
                        <a:cs typeface="Arial"/>
                      </a:endParaRPr>
                    </a:p>
                  </a:txBody>
                  <a:tcPr marL="68580" marR="68580" marT="0" marB="0"/>
                </a:tc>
                <a:tc hMerge="1">
                  <a:txBody>
                    <a:bodyPr/>
                    <a:lstStyle/>
                    <a:p>
                      <a:endParaRPr lang="fr-FR"/>
                    </a:p>
                  </a:txBody>
                  <a:tcPr/>
                </a:tc>
              </a:tr>
              <a:tr h="589363">
                <a:tc>
                  <a:txBody>
                    <a:bodyPr/>
                    <a:lstStyle/>
                    <a:p>
                      <a:pPr algn="ctr">
                        <a:lnSpc>
                          <a:spcPct val="115000"/>
                        </a:lnSpc>
                        <a:spcAft>
                          <a:spcPts val="0"/>
                        </a:spcAft>
                      </a:pPr>
                      <a:r>
                        <a:rPr lang="fr-FR" sz="2800" b="1" dirty="0">
                          <a:latin typeface="Times New Roman"/>
                          <a:ea typeface="Times New Roman"/>
                          <a:cs typeface="Arial"/>
                        </a:rPr>
                        <a:t>CONSTATIFS</a:t>
                      </a:r>
                      <a:endParaRPr lang="fr-FR" sz="2800" b="1" dirty="0">
                        <a:latin typeface="Calibri"/>
                        <a:ea typeface="Times New Roman"/>
                        <a:cs typeface="Arial"/>
                      </a:endParaRPr>
                    </a:p>
                  </a:txBody>
                  <a:tcPr marL="68580" marR="68580" marT="0" marB="0"/>
                </a:tc>
                <a:tc>
                  <a:txBody>
                    <a:bodyPr/>
                    <a:lstStyle/>
                    <a:p>
                      <a:pPr algn="ctr">
                        <a:lnSpc>
                          <a:spcPct val="115000"/>
                        </a:lnSpc>
                        <a:spcAft>
                          <a:spcPts val="0"/>
                        </a:spcAft>
                      </a:pPr>
                      <a:r>
                        <a:rPr lang="fr-FR" sz="2800" b="1" dirty="0">
                          <a:latin typeface="Times New Roman"/>
                          <a:ea typeface="Times New Roman"/>
                          <a:cs typeface="Arial"/>
                        </a:rPr>
                        <a:t>PERFORMATIFS</a:t>
                      </a:r>
                      <a:endParaRPr lang="fr-FR" sz="2800" b="1" dirty="0">
                        <a:latin typeface="Calibri"/>
                        <a:ea typeface="Times New Roman"/>
                        <a:cs typeface="Arial"/>
                      </a:endParaRPr>
                    </a:p>
                  </a:txBody>
                  <a:tcPr marL="68580" marR="68580" marT="0" marB="0">
                    <a:blipFill>
                      <a:blip r:embed="rId3"/>
                      <a:tile tx="0" ty="0" sx="100000" sy="100000" flip="none" algn="tl"/>
                    </a:blipFill>
                  </a:tcPr>
                </a:tc>
              </a:tr>
              <a:tr h="910835">
                <a:tc>
                  <a:txBody>
                    <a:bodyPr/>
                    <a:lstStyle/>
                    <a:p>
                      <a:pPr>
                        <a:lnSpc>
                          <a:spcPct val="115000"/>
                        </a:lnSpc>
                        <a:spcAft>
                          <a:spcPts val="0"/>
                        </a:spcAft>
                      </a:pPr>
                      <a:r>
                        <a:rPr lang="fr-FR" sz="2800" b="1" dirty="0" smtClean="0">
                          <a:latin typeface="Times New Roman" pitchFamily="18" charset="0"/>
                          <a:ea typeface="Times New Roman"/>
                          <a:cs typeface="Times New Roman" pitchFamily="18" charset="0"/>
                        </a:rPr>
                        <a:t>Les exemples du type (a)</a:t>
                      </a:r>
                      <a:endParaRPr lang="fr-FR" sz="2800" b="1" dirty="0">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800" b="1" dirty="0" smtClean="0">
                          <a:latin typeface="Calibri"/>
                          <a:ea typeface="Times New Roman"/>
                          <a:cs typeface="Arial"/>
                        </a:rPr>
                        <a:t> </a:t>
                      </a:r>
                      <a:r>
                        <a:rPr lang="fr-FR" sz="2800" b="1" dirty="0" smtClean="0">
                          <a:latin typeface="Times New Roman" pitchFamily="18" charset="0"/>
                          <a:ea typeface="Times New Roman"/>
                          <a:cs typeface="Times New Roman" pitchFamily="18" charset="0"/>
                        </a:rPr>
                        <a:t>Les exemples du type (b)</a:t>
                      </a:r>
                    </a:p>
                    <a:p>
                      <a:pPr>
                        <a:lnSpc>
                          <a:spcPct val="115000"/>
                        </a:lnSpc>
                        <a:spcAft>
                          <a:spcPts val="0"/>
                        </a:spcAft>
                      </a:pPr>
                      <a:endParaRPr lang="fr-FR" sz="2800" b="1" dirty="0">
                        <a:latin typeface="Calibri"/>
                        <a:ea typeface="Times New Roman"/>
                        <a:cs typeface="Arial"/>
                      </a:endParaRPr>
                    </a:p>
                  </a:txBody>
                  <a:tcPr marL="68580" marR="68580" marT="0" marB="0">
                    <a:blipFill>
                      <a:blip r:embed="rId3"/>
                      <a:tile tx="0" ty="0" sx="100000" sy="100000" flip="none" algn="tl"/>
                    </a:blipFill>
                  </a:tcPr>
                </a:tc>
              </a:tr>
              <a:tr h="1125149">
                <a:tc>
                  <a:txBody>
                    <a:bodyPr/>
                    <a:lstStyle/>
                    <a:p>
                      <a:pPr>
                        <a:lnSpc>
                          <a:spcPct val="115000"/>
                        </a:lnSpc>
                        <a:spcAft>
                          <a:spcPts val="0"/>
                        </a:spcAft>
                      </a:pPr>
                      <a:r>
                        <a:rPr lang="fr-FR" sz="2800" b="1" dirty="0" smtClean="0">
                          <a:latin typeface="Times New Roman"/>
                          <a:ea typeface="Times New Roman"/>
                          <a:cs typeface="Arial"/>
                        </a:rPr>
                        <a:t>- </a:t>
                      </a:r>
                      <a:r>
                        <a:rPr lang="fr-FR" sz="2800" b="1" dirty="0">
                          <a:latin typeface="Times New Roman"/>
                          <a:ea typeface="Times New Roman"/>
                          <a:cs typeface="Arial"/>
                        </a:rPr>
                        <a:t>peuvent être </a:t>
                      </a:r>
                      <a:r>
                        <a:rPr lang="fr-FR" sz="2800" b="1" dirty="0">
                          <a:solidFill>
                            <a:srgbClr val="FF0000"/>
                          </a:solidFill>
                          <a:latin typeface="Times New Roman"/>
                          <a:ea typeface="Times New Roman"/>
                          <a:cs typeface="Arial"/>
                        </a:rPr>
                        <a:t>vrais</a:t>
                      </a:r>
                      <a:r>
                        <a:rPr lang="fr-FR" sz="2800" b="1" dirty="0">
                          <a:latin typeface="Times New Roman"/>
                          <a:ea typeface="Times New Roman"/>
                          <a:cs typeface="Arial"/>
                        </a:rPr>
                        <a:t> ou </a:t>
                      </a:r>
                      <a:r>
                        <a:rPr lang="fr-FR" sz="2800" b="1" dirty="0">
                          <a:solidFill>
                            <a:srgbClr val="FF0000"/>
                          </a:solidFill>
                          <a:latin typeface="Times New Roman"/>
                          <a:ea typeface="Times New Roman"/>
                          <a:cs typeface="Arial"/>
                        </a:rPr>
                        <a:t>faux</a:t>
                      </a:r>
                      <a:endParaRPr lang="fr-FR" sz="2800" b="1" dirty="0">
                        <a:latin typeface="Calibri"/>
                        <a:ea typeface="Times New Roman"/>
                        <a:cs typeface="Arial"/>
                      </a:endParaRPr>
                    </a:p>
                  </a:txBody>
                  <a:tcPr marL="68580" marR="68580" marT="0" marB="0"/>
                </a:tc>
                <a:tc>
                  <a:txBody>
                    <a:bodyPr/>
                    <a:lstStyle/>
                    <a:p>
                      <a:pPr>
                        <a:lnSpc>
                          <a:spcPct val="115000"/>
                        </a:lnSpc>
                        <a:spcAft>
                          <a:spcPts val="0"/>
                        </a:spcAft>
                      </a:pPr>
                      <a:r>
                        <a:rPr lang="fr-FR" sz="2800" b="1" dirty="0" smtClean="0">
                          <a:latin typeface="Times New Roman"/>
                          <a:ea typeface="Times New Roman"/>
                          <a:cs typeface="Arial"/>
                        </a:rPr>
                        <a:t>- </a:t>
                      </a:r>
                      <a:r>
                        <a:rPr lang="fr-FR" sz="2800" b="1" dirty="0">
                          <a:latin typeface="Times New Roman"/>
                          <a:ea typeface="Times New Roman"/>
                          <a:cs typeface="Arial"/>
                        </a:rPr>
                        <a:t>peuvent être </a:t>
                      </a:r>
                      <a:r>
                        <a:rPr lang="fr-FR" sz="2800" b="1" dirty="0">
                          <a:solidFill>
                            <a:srgbClr val="FF0000"/>
                          </a:solidFill>
                          <a:latin typeface="Times New Roman"/>
                          <a:ea typeface="Times New Roman"/>
                          <a:cs typeface="Arial"/>
                        </a:rPr>
                        <a:t>heureux</a:t>
                      </a:r>
                      <a:r>
                        <a:rPr lang="fr-FR" sz="2800" b="1" dirty="0">
                          <a:latin typeface="Times New Roman"/>
                          <a:ea typeface="Times New Roman"/>
                          <a:cs typeface="Arial"/>
                        </a:rPr>
                        <a:t> ou </a:t>
                      </a:r>
                      <a:r>
                        <a:rPr lang="fr-FR" sz="2800" b="1" dirty="0">
                          <a:solidFill>
                            <a:srgbClr val="FF0000"/>
                          </a:solidFill>
                          <a:latin typeface="Times New Roman"/>
                          <a:ea typeface="Times New Roman"/>
                          <a:cs typeface="Arial"/>
                        </a:rPr>
                        <a:t>malheureux</a:t>
                      </a:r>
                      <a:endParaRPr lang="fr-FR" sz="2800" b="1" dirty="0">
                        <a:latin typeface="Calibri"/>
                        <a:ea typeface="Times New Roman"/>
                        <a:cs typeface="Arial"/>
                      </a:endParaRPr>
                    </a:p>
                  </a:txBody>
                  <a:tcPr marL="68580" marR="68580" marT="0" marB="0">
                    <a:blipFill>
                      <a:blip r:embed="rId3"/>
                      <a:tile tx="0" ty="0" sx="100000" sy="100000" flip="none" algn="tl"/>
                    </a:blipFill>
                  </a:tcPr>
                </a:tc>
              </a:tr>
              <a:tr h="1125149">
                <a:tc>
                  <a:txBody>
                    <a:bodyPr/>
                    <a:lstStyle/>
                    <a:p>
                      <a:pPr>
                        <a:lnSpc>
                          <a:spcPct val="115000"/>
                        </a:lnSpc>
                        <a:spcAft>
                          <a:spcPts val="0"/>
                        </a:spcAft>
                      </a:pPr>
                      <a:r>
                        <a:rPr lang="fr-FR" sz="3600" b="1" dirty="0" smtClean="0">
                          <a:latin typeface="Times New Roman"/>
                          <a:ea typeface="Times New Roman"/>
                          <a:cs typeface="Arial"/>
                        </a:rPr>
                        <a:t>- </a:t>
                      </a:r>
                      <a:r>
                        <a:rPr lang="fr-FR" sz="3600" b="1" dirty="0">
                          <a:latin typeface="Times New Roman"/>
                          <a:ea typeface="Times New Roman"/>
                          <a:cs typeface="Arial"/>
                        </a:rPr>
                        <a:t>obéissent à des conditions de </a:t>
                      </a:r>
                      <a:r>
                        <a:rPr lang="fr-FR" sz="3600" b="1" dirty="0">
                          <a:solidFill>
                            <a:srgbClr val="FF0000"/>
                          </a:solidFill>
                          <a:latin typeface="Times New Roman"/>
                          <a:ea typeface="Times New Roman"/>
                          <a:cs typeface="Arial"/>
                        </a:rPr>
                        <a:t>vérité</a:t>
                      </a:r>
                      <a:endParaRPr lang="fr-FR" sz="3600" b="1" dirty="0">
                        <a:latin typeface="Calibri"/>
                        <a:ea typeface="Times New Roman"/>
                        <a:cs typeface="Arial"/>
                      </a:endParaRPr>
                    </a:p>
                  </a:txBody>
                  <a:tcPr marL="68580" marR="68580" marT="0" marB="0"/>
                </a:tc>
                <a:tc>
                  <a:txBody>
                    <a:bodyPr/>
                    <a:lstStyle/>
                    <a:p>
                      <a:pPr>
                        <a:lnSpc>
                          <a:spcPct val="115000"/>
                        </a:lnSpc>
                        <a:spcAft>
                          <a:spcPts val="0"/>
                        </a:spcAft>
                      </a:pPr>
                      <a:r>
                        <a:rPr lang="fr-FR" sz="3200" b="1" dirty="0" smtClean="0">
                          <a:latin typeface="Times New Roman"/>
                          <a:ea typeface="Times New Roman"/>
                          <a:cs typeface="Arial"/>
                        </a:rPr>
                        <a:t>- </a:t>
                      </a:r>
                      <a:r>
                        <a:rPr lang="fr-FR" sz="3200" b="1" dirty="0">
                          <a:latin typeface="Times New Roman"/>
                          <a:ea typeface="Times New Roman"/>
                          <a:cs typeface="Arial"/>
                        </a:rPr>
                        <a:t>obéissent à des conditions de </a:t>
                      </a:r>
                      <a:r>
                        <a:rPr lang="fr-FR" sz="3200" b="1" baseline="0" dirty="0">
                          <a:latin typeface="Calibri"/>
                          <a:ea typeface="Times New Roman"/>
                          <a:cs typeface="Arial"/>
                        </a:rPr>
                        <a:t> </a:t>
                      </a:r>
                      <a:r>
                        <a:rPr lang="fr-FR" sz="3600" b="1" dirty="0" smtClean="0">
                          <a:solidFill>
                            <a:srgbClr val="FF0000"/>
                          </a:solidFill>
                          <a:latin typeface="Times New Roman"/>
                          <a:ea typeface="Times New Roman"/>
                          <a:cs typeface="Arial"/>
                        </a:rPr>
                        <a:t>félicité </a:t>
                      </a:r>
                      <a:endParaRPr lang="fr-FR" sz="3600" b="1" dirty="0">
                        <a:latin typeface="Calibri"/>
                        <a:ea typeface="Times New Roman"/>
                        <a:cs typeface="Arial"/>
                      </a:endParaRPr>
                    </a:p>
                  </a:txBody>
                  <a:tcPr marL="68580" marR="68580" marT="0" marB="0">
                    <a:blipFill>
                      <a:blip r:embed="rId3"/>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714348" y="1643050"/>
            <a:ext cx="3786214" cy="3214710"/>
          </a:xfrm>
          <a:prstGeom prst="downArrow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sémantique </a:t>
            </a:r>
            <a:r>
              <a:rPr lang="fr-FR" sz="3200" dirty="0" smtClean="0">
                <a:solidFill>
                  <a:schemeClr val="tx1"/>
                </a:solidFill>
                <a:latin typeface="Times New Roman" pitchFamily="18" charset="0"/>
                <a:cs typeface="Times New Roman" pitchFamily="18" charset="0"/>
              </a:rPr>
              <a:t>traite des aspects </a:t>
            </a:r>
            <a:r>
              <a:rPr lang="fr-FR" sz="3200" b="1" dirty="0" err="1" smtClean="0">
                <a:solidFill>
                  <a:schemeClr val="tx1"/>
                </a:solidFill>
                <a:latin typeface="Times New Roman" pitchFamily="18" charset="0"/>
                <a:cs typeface="Times New Roman" pitchFamily="18" charset="0"/>
              </a:rPr>
              <a:t>vériconditionnels</a:t>
            </a:r>
            <a:r>
              <a:rPr lang="fr-FR" sz="3200" dirty="0" smtClean="0">
                <a:solidFill>
                  <a:schemeClr val="tx1"/>
                </a:solidFill>
                <a:latin typeface="Times New Roman" pitchFamily="18" charset="0"/>
                <a:cs typeface="Times New Roman" pitchFamily="18" charset="0"/>
              </a:rPr>
              <a:t> de la phrase</a:t>
            </a:r>
            <a:endParaRPr lang="fr-FR" sz="3200" dirty="0">
              <a:solidFill>
                <a:schemeClr val="tx1"/>
              </a:solidFill>
              <a:latin typeface="Times New Roman" pitchFamily="18" charset="0"/>
              <a:cs typeface="Times New Roman" pitchFamily="18" charset="0"/>
            </a:endParaRPr>
          </a:p>
        </p:txBody>
      </p:sp>
      <p:sp>
        <p:nvSpPr>
          <p:cNvPr id="4" name="Titre 3"/>
          <p:cNvSpPr>
            <a:spLocks noGrp="1"/>
          </p:cNvSpPr>
          <p:nvPr>
            <p:ph type="title"/>
          </p:nvPr>
        </p:nvSpPr>
        <p:spPr>
          <a:xfrm>
            <a:off x="4786314" y="1643050"/>
            <a:ext cx="4043362" cy="3143272"/>
          </a:xfrm>
          <a:prstGeom prst="downArrowCallout">
            <a:avLst>
              <a:gd name="adj1" fmla="val 21861"/>
              <a:gd name="adj2" fmla="val 25000"/>
              <a:gd name="adj3" fmla="val 25000"/>
              <a:gd name="adj4" fmla="val 6497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sz="3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 </a:t>
            </a:r>
            <a:r>
              <a:rPr lang="fr-FR" sz="3600" dirty="0" smtClean="0">
                <a:solidFill>
                  <a:schemeClr val="tx1"/>
                </a:solidFill>
                <a:latin typeface="Times New Roman" pitchFamily="18" charset="0"/>
                <a:cs typeface="Times New Roman" pitchFamily="18" charset="0"/>
              </a:rPr>
              <a:t>traite des aspects </a:t>
            </a:r>
            <a:r>
              <a:rPr lang="fr-FR" sz="3600" b="1" u="sng" dirty="0" smtClean="0">
                <a:solidFill>
                  <a:schemeClr val="tx1"/>
                </a:solidFill>
                <a:latin typeface="Times New Roman" pitchFamily="18" charset="0"/>
                <a:cs typeface="Times New Roman" pitchFamily="18" charset="0"/>
              </a:rPr>
              <a:t>non- </a:t>
            </a:r>
            <a:r>
              <a:rPr lang="fr-FR" sz="3600" b="1" u="sng" dirty="0" err="1" smtClean="0">
                <a:solidFill>
                  <a:schemeClr val="tx1"/>
                </a:solidFill>
                <a:latin typeface="Times New Roman" pitchFamily="18" charset="0"/>
                <a:cs typeface="Times New Roman" pitchFamily="18" charset="0"/>
              </a:rPr>
              <a:t>vériconditionnels</a:t>
            </a:r>
            <a:r>
              <a:rPr lang="fr-FR" sz="3600" b="1" u="sng" dirty="0" smtClean="0">
                <a:solidFill>
                  <a:schemeClr val="tx1"/>
                </a:solidFill>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de la phrase </a:t>
            </a:r>
            <a:r>
              <a:rPr lang="fr-FR" sz="3600" b="1" u="sng" dirty="0" smtClean="0">
                <a:solidFill>
                  <a:schemeClr val="tx1"/>
                </a:solidFill>
                <a:latin typeface="Times New Roman" pitchFamily="18" charset="0"/>
                <a:cs typeface="Times New Roman" pitchFamily="18" charset="0"/>
              </a:rPr>
              <a:t>énoncée</a:t>
            </a: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endParaRPr lang="fr-FR" dirty="0"/>
          </a:p>
        </p:txBody>
      </p:sp>
      <p:sp>
        <p:nvSpPr>
          <p:cNvPr id="5" name="Rectangle à coins arrondis 4"/>
          <p:cNvSpPr/>
          <p:nvPr/>
        </p:nvSpPr>
        <p:spPr>
          <a:xfrm>
            <a:off x="571472" y="4786322"/>
            <a:ext cx="8143932" cy="155734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 sens de la phrase </a:t>
            </a:r>
            <a:r>
              <a:rPr lang="fr-FR" sz="4000" b="1" u="sng" dirty="0" smtClean="0">
                <a:solidFill>
                  <a:schemeClr val="tx1"/>
                </a:solidFill>
                <a:latin typeface="Times New Roman" pitchFamily="18" charset="0"/>
                <a:cs typeface="Times New Roman" pitchFamily="18" charset="0"/>
              </a:rPr>
              <a:t>énoncée</a:t>
            </a:r>
            <a:r>
              <a:rPr lang="fr-FR" sz="4000" dirty="0" smtClean="0">
                <a:solidFill>
                  <a:schemeClr val="tx1"/>
                </a:solidFill>
                <a:latin typeface="Times New Roman" pitchFamily="18" charset="0"/>
                <a:cs typeface="Times New Roman" pitchFamily="18" charset="0"/>
              </a:rPr>
              <a:t> </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les conditions de vérité.</a:t>
            </a:r>
            <a:endParaRPr lang="fr-FR" sz="4000" dirty="0">
              <a:latin typeface="Times New Roman" pitchFamily="18" charset="0"/>
              <a:cs typeface="Times New Roman" pitchFamily="18" charset="0"/>
            </a:endParaRPr>
          </a:p>
        </p:txBody>
      </p:sp>
      <p:sp>
        <p:nvSpPr>
          <p:cNvPr id="6" name="Rectangle à coins arrondis 5"/>
          <p:cNvSpPr/>
          <p:nvPr/>
        </p:nvSpPr>
        <p:spPr>
          <a:xfrm>
            <a:off x="285720" y="285728"/>
            <a:ext cx="8286808"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A la suite de </a:t>
            </a:r>
            <a:r>
              <a:rPr lang="fr-FR" sz="2800" b="1" dirty="0" err="1" smtClean="0">
                <a:solidFill>
                  <a:schemeClr val="tx1"/>
                </a:solidFill>
                <a:latin typeface="Times New Roman" pitchFamily="18" charset="0"/>
                <a:cs typeface="Times New Roman" pitchFamily="18" charset="0"/>
              </a:rPr>
              <a:t>Moeschler</a:t>
            </a:r>
            <a:r>
              <a:rPr lang="fr-FR" sz="2800" b="1" dirty="0" smtClean="0">
                <a:solidFill>
                  <a:schemeClr val="tx1"/>
                </a:solidFill>
                <a:latin typeface="Times New Roman" pitchFamily="18" charset="0"/>
                <a:cs typeface="Times New Roman" pitchFamily="18" charset="0"/>
              </a:rPr>
              <a:t>, J. &amp; </a:t>
            </a:r>
            <a:r>
              <a:rPr lang="fr-FR" sz="2800" b="1" dirty="0" err="1" smtClean="0">
                <a:solidFill>
                  <a:schemeClr val="tx1"/>
                </a:solidFill>
                <a:latin typeface="Times New Roman" pitchFamily="18" charset="0"/>
                <a:cs typeface="Times New Roman" pitchFamily="18" charset="0"/>
              </a:rPr>
              <a:t>Auchlin</a:t>
            </a:r>
            <a:r>
              <a:rPr lang="fr-FR" sz="2800" b="1" dirty="0" smtClean="0">
                <a:solidFill>
                  <a:schemeClr val="tx1"/>
                </a:solidFill>
                <a:latin typeface="Times New Roman" pitchFamily="18" charset="0"/>
                <a:cs typeface="Times New Roman" pitchFamily="18" charset="0"/>
              </a:rPr>
              <a:t> ,A. (2009), on obtient le schéma suivant:</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dirty="0" smtClean="0">
                <a:latin typeface="Algerian" pitchFamily="82" charset="0"/>
                <a:cs typeface="Times New Roman" pitchFamily="18" charset="0"/>
              </a:rPr>
              <a:t>1-2-Le langage en actes</a:t>
            </a: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Suite à l’annulation de l’opposition constatif vs performatif, Austin (1962), un acte de langage peut être analysé selon trois dimensions :</a:t>
            </a:r>
            <a:endParaRPr lang="fr-F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pPr algn="l"/>
            <a:r>
              <a:rPr lang="fr-FR" b="1" u="sng" dirty="0" smtClean="0">
                <a:solidFill>
                  <a:srgbClr val="C00000"/>
                </a:solidFill>
                <a:latin typeface="Cambria" pitchFamily="18" charset="0"/>
              </a:rPr>
              <a:t>AUTREMENT  DIT:</a:t>
            </a:r>
            <a:br>
              <a:rPr lang="fr-FR" b="1" u="sng" dirty="0" smtClean="0">
                <a:solidFill>
                  <a:srgbClr val="C00000"/>
                </a:solidFill>
                <a:latin typeface="Cambria" pitchFamily="18" charset="0"/>
              </a:rPr>
            </a:br>
            <a:r>
              <a:rPr lang="fr-FR" b="1" u="sng" dirty="0" smtClean="0">
                <a:solidFill>
                  <a:srgbClr val="C00000"/>
                </a:solidFill>
                <a:latin typeface="Cambria" pitchFamily="18" charset="0"/>
              </a:rPr>
              <a:t/>
            </a:r>
            <a:br>
              <a:rPr lang="fr-FR" b="1" u="sng" dirty="0" smtClean="0">
                <a:solidFill>
                  <a:srgbClr val="C00000"/>
                </a:solidFill>
                <a:latin typeface="Cambria" pitchFamily="18" charset="0"/>
              </a:rPr>
            </a:br>
            <a:r>
              <a:rPr lang="fr-FR" sz="3200" b="1" u="sng" dirty="0" smtClean="0">
                <a:solidFill>
                  <a:srgbClr val="C00000"/>
                </a:solidFill>
                <a:latin typeface="Cambria" pitchFamily="18" charset="0"/>
              </a:rPr>
              <a:t>a</a:t>
            </a:r>
            <a:r>
              <a:rPr lang="fr-FR" b="1" u="sng" dirty="0" smtClean="0">
                <a:solidFill>
                  <a:srgbClr val="C00000"/>
                </a:solidFill>
                <a:latin typeface="Cambria" pitchFamily="18" charset="0"/>
              </a:rPr>
              <a:t>-</a:t>
            </a:r>
            <a:r>
              <a:rPr lang="fr-FR" sz="3200" b="1" u="sng" dirty="0" smtClean="0">
                <a:solidFill>
                  <a:srgbClr val="C00000"/>
                </a:solidFill>
                <a:latin typeface="Cambria" pitchFamily="18" charset="0"/>
              </a:rPr>
              <a:t>L'acte locutoire </a:t>
            </a:r>
            <a:r>
              <a:rPr lang="fr-FR" sz="3200" dirty="0" smtClean="0">
                <a:latin typeface="Cambria" pitchFamily="18" charset="0"/>
              </a:rPr>
              <a:t>par lequel on produit  des signes. </a:t>
            </a:r>
            <a:br>
              <a:rPr lang="fr-FR" sz="3200" dirty="0" smtClean="0">
                <a:latin typeface="Cambria" pitchFamily="18" charset="0"/>
              </a:rPr>
            </a:br>
            <a:r>
              <a:rPr lang="fr-FR" sz="3200" b="1" u="sng" dirty="0" smtClean="0">
                <a:solidFill>
                  <a:srgbClr val="C00000"/>
                </a:solidFill>
                <a:latin typeface="Cambria" pitchFamily="18" charset="0"/>
              </a:rPr>
              <a:t>b-L'acte illocutoire</a:t>
            </a:r>
            <a:r>
              <a:rPr lang="fr-FR" sz="3200" b="1" dirty="0" smtClean="0">
                <a:solidFill>
                  <a:srgbClr val="C00000"/>
                </a:solidFill>
                <a:latin typeface="Cambria" pitchFamily="18" charset="0"/>
              </a:rPr>
              <a:t> </a:t>
            </a:r>
            <a:r>
              <a:rPr lang="fr-FR" sz="3200" dirty="0" smtClean="0">
                <a:latin typeface="Cambria" pitchFamily="18" charset="0"/>
              </a:rPr>
              <a:t>correspond au pouvoir transformateur du dire.</a:t>
            </a:r>
            <a:br>
              <a:rPr lang="fr-FR" sz="3200" dirty="0" smtClean="0">
                <a:latin typeface="Cambria" pitchFamily="18" charset="0"/>
              </a:rPr>
            </a:br>
            <a:r>
              <a:rPr lang="fr-FR" sz="3200" b="1" u="sng" dirty="0" smtClean="0">
                <a:solidFill>
                  <a:srgbClr val="C00000"/>
                </a:solidFill>
                <a:latin typeface="Cambria" pitchFamily="18" charset="0"/>
              </a:rPr>
              <a:t>c-L'acte perlocutoire </a:t>
            </a:r>
            <a:r>
              <a:rPr lang="fr-FR" sz="3200" dirty="0" smtClean="0">
                <a:latin typeface="Cambria" pitchFamily="18" charset="0"/>
              </a:rPr>
              <a:t>est relatif à l'effet consécutif à l’acte de dire.</a:t>
            </a:r>
            <a:endParaRPr lang="fr-F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EXAMINONS L’EXEMPLE SUIVANT:</a:t>
            </a:r>
            <a:br>
              <a:rPr lang="fr-FR" sz="54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
            </a:r>
            <a:br>
              <a:rPr lang="fr-FR" sz="5400" dirty="0" smtClean="0">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Il y a un chien de garde.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457200" y="274638"/>
            <a:ext cx="8229600" cy="6226175"/>
          </a:xfrm>
        </p:spPr>
        <p:txBody>
          <a:bodyPr/>
          <a:lstStyle/>
          <a:p>
            <a:pPr eaLnBrk="1" hangingPunct="1">
              <a:lnSpc>
                <a:spcPct val="90000"/>
              </a:lnSpc>
              <a:buFont typeface="Wingdings" pitchFamily="2" charset="2"/>
              <a:buNone/>
            </a:pPr>
            <a:r>
              <a:rPr lang="en-US" sz="5000" dirty="0" smtClean="0">
                <a:solidFill>
                  <a:srgbClr val="FF0000"/>
                </a:solidFill>
                <a:latin typeface="Times New Roman" pitchFamily="18" charset="0"/>
                <a:cs typeface="Times New Roman" pitchFamily="18" charset="0"/>
              </a:rPr>
              <a:t>Il y a un chien de garde.</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			= </a:t>
            </a:r>
            <a:r>
              <a:rPr lang="en-US" dirty="0" err="1" smtClean="0"/>
              <a:t>acte</a:t>
            </a:r>
            <a:r>
              <a:rPr lang="en-US" dirty="0" smtClean="0"/>
              <a:t> </a:t>
            </a:r>
            <a:r>
              <a:rPr lang="en-US" dirty="0" err="1" smtClean="0"/>
              <a:t>locutoire</a:t>
            </a:r>
            <a:endParaRPr lang="en-US" dirty="0" smtClean="0"/>
          </a:p>
          <a:p>
            <a:pPr eaLnBrk="1" hangingPunct="1">
              <a:lnSpc>
                <a:spcPct val="90000"/>
              </a:lnSpc>
              <a:buFont typeface="Wingdings" pitchFamily="2" charset="2"/>
              <a:buNone/>
            </a:pPr>
            <a:r>
              <a:rPr lang="en-US" dirty="0" smtClean="0"/>
              <a:t>				</a:t>
            </a:r>
            <a:r>
              <a:rPr lang="en-US" u="sng" dirty="0" smtClean="0">
                <a:solidFill>
                  <a:srgbClr val="92D050"/>
                </a:solidFill>
              </a:rPr>
              <a:t>SENS</a:t>
            </a:r>
            <a:br>
              <a:rPr lang="en-US" u="sng" dirty="0" smtClean="0">
                <a:solidFill>
                  <a:srgbClr val="92D050"/>
                </a:solidFill>
              </a:rPr>
            </a:br>
            <a:endParaRPr lang="en-US" u="sng" dirty="0" smtClean="0">
              <a:solidFill>
                <a:srgbClr val="92D050"/>
              </a:solidFill>
            </a:endParaRPr>
          </a:p>
          <a:p>
            <a:pPr eaLnBrk="1" hangingPunct="1">
              <a:lnSpc>
                <a:spcPct val="90000"/>
              </a:lnSpc>
              <a:buFont typeface="Wingdings" pitchFamily="2" charset="2"/>
              <a:buNone/>
            </a:pPr>
            <a:r>
              <a:rPr lang="en-US" dirty="0" smtClean="0"/>
              <a:t>			= </a:t>
            </a:r>
            <a:r>
              <a:rPr lang="en-US" dirty="0" err="1" smtClean="0"/>
              <a:t>acte</a:t>
            </a:r>
            <a:r>
              <a:rPr lang="en-US" dirty="0" smtClean="0"/>
              <a:t> </a:t>
            </a:r>
            <a:r>
              <a:rPr lang="en-US" dirty="0" err="1" smtClean="0"/>
              <a:t>illocutoire</a:t>
            </a:r>
            <a:endParaRPr lang="en-US" dirty="0" smtClean="0"/>
          </a:p>
          <a:p>
            <a:pPr eaLnBrk="1" hangingPunct="1">
              <a:lnSpc>
                <a:spcPct val="90000"/>
              </a:lnSpc>
              <a:buFont typeface="Wingdings" pitchFamily="2" charset="2"/>
              <a:buNone/>
            </a:pPr>
            <a:r>
              <a:rPr lang="en-US" dirty="0" smtClean="0"/>
              <a:t>			</a:t>
            </a:r>
            <a:r>
              <a:rPr lang="en-US" u="sng" dirty="0" smtClean="0">
                <a:solidFill>
                  <a:srgbClr val="92D050"/>
                </a:solidFill>
              </a:rPr>
              <a:t>FORCE ILLOCUTOIRE</a:t>
            </a:r>
            <a:r>
              <a:rPr lang="en-US" dirty="0" smtClean="0"/>
              <a:t/>
            </a:r>
            <a:br>
              <a:rPr lang="en-US" dirty="0" smtClean="0"/>
            </a:br>
            <a:endParaRPr lang="en-US" dirty="0" smtClean="0"/>
          </a:p>
          <a:p>
            <a:pPr eaLnBrk="1" hangingPunct="1">
              <a:lnSpc>
                <a:spcPct val="90000"/>
              </a:lnSpc>
              <a:buFont typeface="Wingdings" pitchFamily="2" charset="2"/>
              <a:buNone/>
            </a:pPr>
            <a:r>
              <a:rPr lang="en-US" dirty="0" smtClean="0"/>
              <a:t>			= </a:t>
            </a:r>
            <a:r>
              <a:rPr lang="en-US" dirty="0" err="1" smtClean="0"/>
              <a:t>acte</a:t>
            </a:r>
            <a:r>
              <a:rPr lang="en-US" dirty="0" smtClean="0"/>
              <a:t> </a:t>
            </a:r>
            <a:r>
              <a:rPr lang="en-US" dirty="0" err="1" smtClean="0"/>
              <a:t>perlocutoire</a:t>
            </a:r>
            <a:endParaRPr lang="en-US" dirty="0" smtClean="0"/>
          </a:p>
          <a:p>
            <a:pPr eaLnBrk="1" hangingPunct="1">
              <a:lnSpc>
                <a:spcPct val="90000"/>
              </a:lnSpc>
              <a:buFont typeface="Wingdings" pitchFamily="2" charset="2"/>
              <a:buNone/>
            </a:pPr>
            <a:r>
              <a:rPr lang="en-US" dirty="0" smtClean="0"/>
              <a:t>				</a:t>
            </a:r>
            <a:r>
              <a:rPr lang="en-US" u="sng" dirty="0" smtClean="0">
                <a:solidFill>
                  <a:srgbClr val="92D050"/>
                </a:solidFill>
              </a:rPr>
              <a:t>EFFET</a:t>
            </a:r>
            <a:r>
              <a:rPr lang="en-US" dirty="0" smtClean="0">
                <a:solidFill>
                  <a:srgbClr val="92D050"/>
                </a:solidFill>
              </a:rPr>
              <a:t> </a:t>
            </a:r>
          </a:p>
        </p:txBody>
      </p:sp>
      <p:pic>
        <p:nvPicPr>
          <p:cNvPr id="7" name="Image 6" descr="peur-chien.jpg"/>
          <p:cNvPicPr>
            <a:picLocks noChangeAspect="1"/>
          </p:cNvPicPr>
          <p:nvPr/>
        </p:nvPicPr>
        <p:blipFill>
          <a:blip r:embed="rId2"/>
          <a:stretch>
            <a:fillRect/>
          </a:stretch>
        </p:blipFill>
        <p:spPr>
          <a:xfrm>
            <a:off x="571472" y="4643446"/>
            <a:ext cx="3187696" cy="1835150"/>
          </a:xfrm>
          <a:prstGeom prst="rect">
            <a:avLst/>
          </a:prstGeom>
        </p:spPr>
      </p:pic>
      <p:pic>
        <p:nvPicPr>
          <p:cNvPr id="8" name="Image 7" descr="chien 2.png"/>
          <p:cNvPicPr>
            <a:picLocks noChangeAspect="1"/>
          </p:cNvPicPr>
          <p:nvPr/>
        </p:nvPicPr>
        <p:blipFill>
          <a:blip r:embed="rId3"/>
          <a:stretch>
            <a:fillRect/>
          </a:stretch>
        </p:blipFill>
        <p:spPr>
          <a:xfrm>
            <a:off x="1142976" y="2714620"/>
            <a:ext cx="2143125" cy="1785950"/>
          </a:xfrm>
          <a:prstGeom prst="rect">
            <a:avLst/>
          </a:prstGeom>
        </p:spPr>
      </p:pic>
      <p:pic>
        <p:nvPicPr>
          <p:cNvPr id="9" name="Image 8" descr="CHIEN AGRESSIF.jpg"/>
          <p:cNvPicPr>
            <a:picLocks noChangeAspect="1"/>
          </p:cNvPicPr>
          <p:nvPr/>
        </p:nvPicPr>
        <p:blipFill>
          <a:blip r:embed="rId4"/>
          <a:stretch>
            <a:fillRect/>
          </a:stretch>
        </p:blipFill>
        <p:spPr>
          <a:xfrm>
            <a:off x="1500166" y="1500174"/>
            <a:ext cx="2066922" cy="128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8001056" cy="2554545"/>
          </a:xfrm>
          <a:prstGeom prst="rect">
            <a:avLst/>
          </a:prstGeom>
        </p:spPr>
        <p:txBody>
          <a:bodyPr wrap="square">
            <a:spAutoFit/>
          </a:bodyPr>
          <a:lstStyle/>
          <a:p>
            <a:r>
              <a:rPr lang="fr-FR" sz="4000" b="1" i="1" u="sng" dirty="0" smtClean="0">
                <a:latin typeface="Algerian" pitchFamily="82" charset="0"/>
              </a:rPr>
              <a:t>Rappel  </a:t>
            </a:r>
            <a:r>
              <a:rPr lang="fr-FR" sz="4000" b="1" i="1" u="sng" dirty="0" err="1" smtClean="0">
                <a:latin typeface="Algerian" pitchFamily="82" charset="0"/>
              </a:rPr>
              <a:t>ETYMOLOGIque</a:t>
            </a:r>
            <a:r>
              <a:rPr lang="fr-FR" sz="4000" b="1" i="1" u="sng" dirty="0" smtClean="0">
                <a:latin typeface="Cambria" pitchFamily="18" charset="0"/>
              </a:rPr>
              <a:t/>
            </a:r>
            <a:br>
              <a:rPr lang="fr-FR" sz="4000" b="1" i="1" u="sng" dirty="0" smtClean="0">
                <a:latin typeface="Cambria" pitchFamily="18" charset="0"/>
              </a:rPr>
            </a:br>
            <a:r>
              <a:rPr lang="fr-FR" sz="4000" b="1" i="1" u="sng" dirty="0" smtClean="0">
                <a:latin typeface="Cambria" pitchFamily="18" charset="0"/>
              </a:rPr>
              <a:t/>
            </a:r>
            <a:br>
              <a:rPr lang="fr-FR" sz="4000" b="1" i="1" u="sng" dirty="0" smtClean="0">
                <a:latin typeface="Cambria" pitchFamily="18" charset="0"/>
              </a:rPr>
            </a:br>
            <a:r>
              <a:rPr lang="fr-FR" sz="4000" dirty="0" smtClean="0">
                <a:latin typeface="Cambria" pitchFamily="18" charset="0"/>
              </a:rPr>
              <a:t>du grec "</a:t>
            </a:r>
            <a:r>
              <a:rPr lang="fr-FR" sz="4000" dirty="0" err="1" smtClean="0">
                <a:latin typeface="Cambria" pitchFamily="18" charset="0"/>
              </a:rPr>
              <a:t>pragmatikos</a:t>
            </a:r>
            <a:r>
              <a:rPr lang="fr-FR" sz="4000" dirty="0" smtClean="0">
                <a:latin typeface="Cambria" pitchFamily="18" charset="0"/>
              </a:rPr>
              <a:t>",</a:t>
            </a:r>
            <a:br>
              <a:rPr lang="fr-FR" sz="4000" dirty="0" smtClean="0">
                <a:latin typeface="Cambria" pitchFamily="18" charset="0"/>
              </a:rPr>
            </a:br>
            <a:r>
              <a:rPr lang="fr-FR" sz="4000" dirty="0" smtClean="0">
                <a:latin typeface="Cambria" pitchFamily="18" charset="0"/>
              </a:rPr>
              <a:t> signifie: « relatif à l’</a:t>
            </a:r>
            <a:r>
              <a:rPr lang="fr-FR" sz="4000" b="1" u="sng" dirty="0" smtClean="0">
                <a:latin typeface="Cambria" pitchFamily="18" charset="0"/>
              </a:rPr>
              <a:t>action »</a:t>
            </a:r>
            <a:r>
              <a:rPr lang="fr-FR" sz="4000" dirty="0" smtClean="0">
                <a:latin typeface="Cambria" pitchFamily="18" charset="0"/>
              </a:rPr>
              <a:t>   </a:t>
            </a:r>
            <a:endParaRPr lang="fr-FR" sz="4000" dirty="0"/>
          </a:p>
        </p:txBody>
      </p:sp>
      <p:pic>
        <p:nvPicPr>
          <p:cNvPr id="3" name="Image 2" descr="ch.jpg"/>
          <p:cNvPicPr>
            <a:picLocks noChangeAspect="1"/>
          </p:cNvPicPr>
          <p:nvPr/>
        </p:nvPicPr>
        <p:blipFill>
          <a:blip r:embed="rId2"/>
          <a:stretch>
            <a:fillRect/>
          </a:stretch>
        </p:blipFill>
        <p:spPr>
          <a:xfrm>
            <a:off x="6429388" y="3643314"/>
            <a:ext cx="2357439" cy="235743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lstStyle/>
          <a:p>
            <a:r>
              <a:rPr lang="fr-FR" dirty="0" smtClean="0">
                <a:solidFill>
                  <a:srgbClr val="FF0000"/>
                </a:solidFill>
                <a:latin typeface="Aharoni" pitchFamily="2" charset="-79"/>
                <a:cs typeface="Aharoni" pitchFamily="2" charset="-79"/>
              </a:rPr>
              <a:t>A RETENIR…</a:t>
            </a:r>
            <a:br>
              <a:rPr lang="fr-FR" dirty="0" smtClean="0">
                <a:solidFill>
                  <a:srgbClr val="FF0000"/>
                </a:solidFill>
                <a:latin typeface="Aharoni" pitchFamily="2" charset="-79"/>
                <a:cs typeface="Aharoni" pitchFamily="2" charset="-79"/>
              </a:rPr>
            </a:br>
            <a:r>
              <a:rPr lang="fr-FR" dirty="0" smtClean="0"/>
              <a:t/>
            </a:r>
            <a:br>
              <a:rPr lang="fr-FR" dirty="0" smtClean="0"/>
            </a:br>
            <a:r>
              <a:rPr lang="fr-FR" dirty="0" err="1" smtClean="0">
                <a:latin typeface="Times New Roman" pitchFamily="18" charset="0"/>
                <a:cs typeface="Times New Roman" pitchFamily="18" charset="0"/>
              </a:rPr>
              <a:t>Moeschler</a:t>
            </a:r>
            <a:r>
              <a:rPr lang="fr-FR" dirty="0" smtClean="0">
                <a:latin typeface="Times New Roman" pitchFamily="18" charset="0"/>
                <a:cs typeface="Times New Roman" pitchFamily="18" charset="0"/>
              </a:rPr>
              <a:t>, J. </a:t>
            </a:r>
            <a:r>
              <a:rPr lang="fr-FR" sz="3600" dirty="0" smtClean="0">
                <a:latin typeface="Times New Roman" pitchFamily="18" charset="0"/>
                <a:cs typeface="Times New Roman" pitchFamily="18" charset="0"/>
              </a:rPr>
              <a:t>(2000:145) </a:t>
            </a:r>
            <a:r>
              <a:rPr lang="fr-FR" dirty="0" smtClean="0">
                <a:latin typeface="Times New Roman" pitchFamily="18" charset="0"/>
                <a:cs typeface="Times New Roman" pitchFamily="18" charset="0"/>
              </a:rPr>
              <a:t>résume les définitions de ces trois types d’actes de la manière suivante: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pPr algn="l"/>
            <a:r>
              <a:rPr lang="fr-FR" b="1" dirty="0" err="1" smtClean="0"/>
              <a:t>a.L’</a:t>
            </a:r>
            <a:r>
              <a:rPr lang="fr-FR" b="1" dirty="0" smtClean="0"/>
              <a:t>acte locutoire : est accompli par le fait </a:t>
            </a:r>
            <a:r>
              <a:rPr lang="fr-FR" b="1" u="sng" dirty="0" smtClean="0">
                <a:ln>
                  <a:solidFill>
                    <a:srgbClr val="FFFF00"/>
                  </a:solidFill>
                </a:ln>
                <a:solidFill>
                  <a:srgbClr val="FF0000"/>
                </a:solidFill>
              </a:rPr>
              <a:t>de</a:t>
            </a:r>
            <a:r>
              <a:rPr lang="fr-FR" b="1" dirty="0" smtClean="0"/>
              <a:t> dire quelque chose.</a:t>
            </a:r>
            <a:br>
              <a:rPr lang="fr-FR" b="1" dirty="0" smtClean="0"/>
            </a:br>
            <a:r>
              <a:rPr lang="fr-FR" b="1" dirty="0" smtClean="0"/>
              <a:t> </a:t>
            </a:r>
            <a:br>
              <a:rPr lang="fr-FR" b="1" dirty="0" smtClean="0"/>
            </a:br>
            <a:r>
              <a:rPr lang="fr-FR" b="1" dirty="0" err="1" smtClean="0"/>
              <a:t>b.L’</a:t>
            </a:r>
            <a:r>
              <a:rPr lang="fr-FR" b="1" dirty="0" smtClean="0"/>
              <a:t>acte illocutoire : est accompli </a:t>
            </a:r>
            <a:r>
              <a:rPr lang="fr-FR" b="1" u="sng" dirty="0" smtClean="0">
                <a:ln>
                  <a:solidFill>
                    <a:srgbClr val="FFFF00"/>
                  </a:solidFill>
                </a:ln>
                <a:solidFill>
                  <a:srgbClr val="FF0000"/>
                </a:solidFill>
              </a:rPr>
              <a:t>en</a:t>
            </a:r>
            <a:r>
              <a:rPr lang="fr-FR" b="1" dirty="0" smtClean="0"/>
              <a:t> disant quelque chose. </a:t>
            </a:r>
            <a:br>
              <a:rPr lang="fr-FR" b="1" dirty="0" smtClean="0"/>
            </a:br>
            <a:r>
              <a:rPr lang="fr-FR" b="1" dirty="0" smtClean="0"/>
              <a:t/>
            </a:r>
            <a:br>
              <a:rPr lang="fr-FR" b="1" dirty="0" smtClean="0"/>
            </a:br>
            <a:r>
              <a:rPr lang="fr-FR" b="1" dirty="0" err="1" smtClean="0"/>
              <a:t>c.L’</a:t>
            </a:r>
            <a:r>
              <a:rPr lang="fr-FR" b="1" dirty="0" smtClean="0"/>
              <a:t>acte perlocutoire : est accompli </a:t>
            </a:r>
            <a:r>
              <a:rPr lang="fr-FR" b="1" u="sng" dirty="0" smtClean="0">
                <a:ln>
                  <a:solidFill>
                    <a:srgbClr val="FFFF00"/>
                  </a:solidFill>
                </a:ln>
                <a:solidFill>
                  <a:srgbClr val="FF0000"/>
                </a:solidFill>
              </a:rPr>
              <a:t>par</a:t>
            </a:r>
            <a:r>
              <a:rPr lang="fr-FR" b="1" dirty="0" smtClean="0"/>
              <a:t> le fait de dire quelque chose.</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normAutofit fontScale="90000"/>
          </a:bodyPr>
          <a:lstStyle/>
          <a:p>
            <a:pPr algn="l"/>
            <a:r>
              <a:rPr lang="fr-FR" sz="3200" b="1" u="sng" dirty="0" smtClean="0">
                <a:solidFill>
                  <a:srgbClr val="FF0000"/>
                </a:solidFill>
                <a:latin typeface="Algerian" pitchFamily="82" charset="0"/>
              </a:rPr>
              <a:t>1-3- Les actes illocutoires selon Austin </a:t>
            </a:r>
            <a:br>
              <a:rPr lang="fr-FR" sz="3200" b="1" u="sng" dirty="0" smtClean="0">
                <a:solidFill>
                  <a:srgbClr val="FF0000"/>
                </a:solidFill>
                <a:latin typeface="Algerian" pitchFamily="82" charset="0"/>
              </a:rPr>
            </a:br>
            <a:r>
              <a:rPr lang="fr-FR" sz="3200" dirty="0" smtClean="0"/>
              <a:t/>
            </a:r>
            <a:br>
              <a:rPr lang="fr-FR" sz="3200" dirty="0" smtClean="0"/>
            </a:br>
            <a:r>
              <a:rPr lang="fr-FR" sz="3200" dirty="0" smtClean="0"/>
              <a:t>a. les </a:t>
            </a:r>
            <a:r>
              <a:rPr lang="fr-FR" sz="3200" b="1" dirty="0" err="1" smtClean="0"/>
              <a:t>verdictifs</a:t>
            </a:r>
            <a:r>
              <a:rPr lang="fr-FR" sz="3200" b="1" dirty="0" smtClean="0"/>
              <a:t> ou actes juridiques (</a:t>
            </a:r>
            <a:r>
              <a:rPr lang="fr-FR" sz="3200" b="1" i="1" dirty="0" smtClean="0"/>
              <a:t>acquitter, condamner, décréter, etc.) ;</a:t>
            </a:r>
            <a:br>
              <a:rPr lang="fr-FR" sz="3200" b="1" i="1" dirty="0" smtClean="0"/>
            </a:br>
            <a:r>
              <a:rPr lang="fr-FR" sz="3200" dirty="0" smtClean="0"/>
              <a:t>b. les </a:t>
            </a:r>
            <a:r>
              <a:rPr lang="fr-FR" sz="3200" b="1" dirty="0" err="1" smtClean="0"/>
              <a:t>exercitifs</a:t>
            </a:r>
            <a:r>
              <a:rPr lang="fr-FR" sz="3200" b="1" dirty="0" smtClean="0"/>
              <a:t> (dégrader, commander, ordonner, pardonner, léguer, etc.) ;</a:t>
            </a:r>
            <a:br>
              <a:rPr lang="fr-FR" sz="3200" b="1" dirty="0" smtClean="0"/>
            </a:br>
            <a:r>
              <a:rPr lang="fr-FR" sz="3200" dirty="0" smtClean="0"/>
              <a:t>c. les </a:t>
            </a:r>
            <a:r>
              <a:rPr lang="fr-FR" sz="3200" b="1" dirty="0" err="1" smtClean="0"/>
              <a:t>promissifs</a:t>
            </a:r>
            <a:r>
              <a:rPr lang="fr-FR" sz="3200" b="1" dirty="0" smtClean="0"/>
              <a:t> (promettre, faire vœu de, garantir, parier, jurer de…, etc.) ;</a:t>
            </a:r>
            <a:br>
              <a:rPr lang="fr-FR" sz="3200" b="1" dirty="0" smtClean="0"/>
            </a:br>
            <a:r>
              <a:rPr lang="fr-FR" sz="3200" dirty="0" smtClean="0"/>
              <a:t>d. les </a:t>
            </a:r>
            <a:r>
              <a:rPr lang="fr-FR" sz="3200" b="1" dirty="0" err="1" smtClean="0"/>
              <a:t>comportatifs</a:t>
            </a:r>
            <a:r>
              <a:rPr lang="fr-FR" sz="3200" b="1" dirty="0" smtClean="0"/>
              <a:t> (s’excuser, remercier, déplorer, critiquer, etc.) ;</a:t>
            </a:r>
            <a:br>
              <a:rPr lang="fr-FR" sz="3200" b="1" dirty="0" smtClean="0"/>
            </a:br>
            <a:r>
              <a:rPr lang="fr-FR" sz="3200" dirty="0" smtClean="0"/>
              <a:t>e. les </a:t>
            </a:r>
            <a:r>
              <a:rPr lang="fr-FR" sz="3200" b="1" dirty="0" err="1" smtClean="0"/>
              <a:t>expositifs</a:t>
            </a:r>
            <a:r>
              <a:rPr lang="fr-FR" sz="3200" b="1" dirty="0" smtClean="0"/>
              <a:t> (</a:t>
            </a:r>
            <a:r>
              <a:rPr lang="fr-FR" sz="3200" b="1" i="1" dirty="0" smtClean="0"/>
              <a:t>affirmer, nier, postuler, remarquer, etc.).</a:t>
            </a:r>
            <a:endParaRPr lang="fr-FR"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Algerian" pitchFamily="82" charset="0"/>
              </a:rPr>
              <a:t>2-John SEARLE</a:t>
            </a:r>
            <a:br>
              <a:rPr lang="fr-FR" dirty="0" smtClean="0">
                <a:latin typeface="Algerian" pitchFamily="82" charset="0"/>
              </a:rPr>
            </a:br>
            <a:r>
              <a:rPr lang="fr-FR" dirty="0" smtClean="0">
                <a:latin typeface="Algerian" pitchFamily="82" charset="0"/>
              </a:rPr>
              <a:t> (1932)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earle 2.jpg"/>
          <p:cNvPicPr>
            <a:picLocks noChangeAspect="1"/>
          </p:cNvPicPr>
          <p:nvPr/>
        </p:nvPicPr>
        <p:blipFill>
          <a:blip r:embed="rId2"/>
          <a:stretch>
            <a:fillRect/>
          </a:stretch>
        </p:blipFill>
        <p:spPr>
          <a:xfrm>
            <a:off x="5000628" y="1643050"/>
            <a:ext cx="3429024" cy="4500594"/>
          </a:xfrm>
          <a:prstGeom prst="rect">
            <a:avLst/>
          </a:prstGeom>
        </p:spPr>
      </p:pic>
      <p:pic>
        <p:nvPicPr>
          <p:cNvPr id="4" name="Image 3" descr="searle.jpg"/>
          <p:cNvPicPr>
            <a:picLocks noChangeAspect="1"/>
          </p:cNvPicPr>
          <p:nvPr/>
        </p:nvPicPr>
        <p:blipFill>
          <a:blip r:embed="rId3"/>
          <a:stretch>
            <a:fillRect/>
          </a:stretch>
        </p:blipFill>
        <p:spPr>
          <a:xfrm>
            <a:off x="1428728" y="1571612"/>
            <a:ext cx="3357586" cy="45243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t>distinguant deux parties dans un énoncé: </a:t>
            </a:r>
            <a:br>
              <a:rPr lang="fr-FR" dirty="0" smtClean="0"/>
            </a:br>
            <a:r>
              <a:rPr lang="fr-FR" dirty="0" smtClean="0"/>
              <a:t> le marqueur du contenu propositionnel </a:t>
            </a:r>
            <a:br>
              <a:rPr lang="fr-FR" dirty="0" smtClean="0"/>
            </a:br>
            <a:r>
              <a:rPr lang="fr-FR" dirty="0" smtClean="0"/>
              <a:t/>
            </a:r>
            <a:br>
              <a:rPr lang="fr-FR" dirty="0" smtClean="0"/>
            </a:br>
            <a:r>
              <a:rPr lang="fr-FR" dirty="0" smtClean="0"/>
              <a:t> le marqueur de force illocutionnaire</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pPr algn="l"/>
            <a:r>
              <a:rPr lang="fr-FR" sz="2400" b="1" u="sng" dirty="0" smtClean="0">
                <a:solidFill>
                  <a:srgbClr val="FF0000"/>
                </a:solidFill>
                <a:latin typeface="Algerian" pitchFamily="82" charset="0"/>
                <a:cs typeface="Times New Roman" pitchFamily="18" charset="0"/>
              </a:rPr>
              <a:t>2-2Les des actes de langage selon Searle(1969) </a:t>
            </a:r>
            <a:r>
              <a:rPr lang="fr-FR" sz="4800" b="1" u="sng" dirty="0" smtClean="0">
                <a:solidFill>
                  <a:srgbClr val="FF0000"/>
                </a:solidFill>
                <a:latin typeface="Times New Roman" pitchFamily="18" charset="0"/>
                <a:cs typeface="Times New Roman" pitchFamily="18" charset="0"/>
              </a:rPr>
              <a:t/>
            </a:r>
            <a:br>
              <a:rPr lang="fr-FR" sz="4800" b="1" u="sng" dirty="0" smtClean="0">
                <a:solidFill>
                  <a:srgbClr val="FF0000"/>
                </a:solidFill>
                <a:latin typeface="Times New Roman" pitchFamily="18" charset="0"/>
                <a:cs typeface="Times New Roman" pitchFamily="18" charset="0"/>
              </a:rPr>
            </a:br>
            <a:r>
              <a:rPr lang="fr-FR" sz="3600" b="1" u="sng" dirty="0" smtClean="0">
                <a:solidFill>
                  <a:srgbClr val="FF0000"/>
                </a:solidFill>
              </a:rPr>
              <a:t/>
            </a:r>
            <a:br>
              <a:rPr lang="fr-FR" sz="3600" b="1" u="sng" dirty="0" smtClean="0">
                <a:solidFill>
                  <a:srgbClr val="FF0000"/>
                </a:solidFill>
              </a:rPr>
            </a:br>
            <a:r>
              <a:rPr lang="fr-FR" sz="2800" dirty="0" smtClean="0">
                <a:solidFill>
                  <a:schemeClr val="tx1">
                    <a:lumMod val="95000"/>
                    <a:lumOff val="5000"/>
                  </a:schemeClr>
                </a:solidFill>
              </a:rPr>
              <a:t>1-les  </a:t>
            </a:r>
            <a:r>
              <a:rPr lang="fr-FR" sz="3000" b="1" dirty="0" smtClean="0"/>
              <a:t>représentatifs (assertion, affirmation, etc.) ;</a:t>
            </a:r>
            <a:br>
              <a:rPr lang="fr-FR" sz="3000" b="1" dirty="0" smtClean="0"/>
            </a:br>
            <a:r>
              <a:rPr lang="fr-FR" sz="3000" dirty="0" smtClean="0"/>
              <a:t>2. les </a:t>
            </a:r>
            <a:r>
              <a:rPr lang="fr-FR" sz="3000" b="1" dirty="0" smtClean="0"/>
              <a:t>directifs (l’ordre, demande, conseil, etc.) ;</a:t>
            </a:r>
            <a:br>
              <a:rPr lang="fr-FR" sz="3000" b="1" dirty="0" smtClean="0"/>
            </a:br>
            <a:r>
              <a:rPr lang="fr-FR" sz="3000" dirty="0" smtClean="0"/>
              <a:t>3. les </a:t>
            </a:r>
            <a:r>
              <a:rPr lang="fr-FR" sz="3000" b="1" dirty="0" err="1" smtClean="0"/>
              <a:t>promissifs</a:t>
            </a:r>
            <a:r>
              <a:rPr lang="fr-FR" sz="3000" b="1" dirty="0" smtClean="0"/>
              <a:t> (promesse, offre, invitation, etc.) ;</a:t>
            </a:r>
            <a:br>
              <a:rPr lang="fr-FR" sz="3000" b="1" dirty="0" smtClean="0"/>
            </a:br>
            <a:r>
              <a:rPr lang="fr-FR" sz="3000" dirty="0" smtClean="0"/>
              <a:t>4. les </a:t>
            </a:r>
            <a:r>
              <a:rPr lang="fr-FR" sz="3000" b="1" dirty="0" smtClean="0"/>
              <a:t>expressifs (félicitation, remerciement, etc.) ;</a:t>
            </a:r>
            <a:br>
              <a:rPr lang="fr-FR" sz="3000" b="1" dirty="0" smtClean="0"/>
            </a:br>
            <a:r>
              <a:rPr lang="fr-FR" sz="3000" dirty="0" smtClean="0"/>
              <a:t>5. les </a:t>
            </a:r>
            <a:r>
              <a:rPr lang="fr-FR" sz="3000" b="1" dirty="0" smtClean="0"/>
              <a:t>déclaratifs (déclaration de guerre, nomination, baptême, etc.).</a:t>
            </a:r>
            <a:endParaRPr lang="fr-FR" sz="3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Il importe de souligner que la plupart des tentatives actuelles de formalisation de la théorie des actes de langage se réfèrent aux théories de Searle.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dirty="0" smtClean="0">
                <a:latin typeface="Algerian" pitchFamily="82" charset="0"/>
              </a:rPr>
              <a:t/>
            </a:r>
            <a:br>
              <a:rPr lang="fr-FR" dirty="0" smtClean="0">
                <a:latin typeface="Algerian" pitchFamily="82" charset="0"/>
              </a:rPr>
            </a:br>
            <a:r>
              <a:rPr lang="fr-FR" dirty="0" smtClean="0">
                <a:latin typeface="Algerian" pitchFamily="82" charset="0"/>
              </a:rPr>
              <a:t>III-La pragmatique radicale</a:t>
            </a:r>
            <a:br>
              <a:rPr lang="fr-FR" dirty="0" smtClean="0">
                <a:latin typeface="Algerian" pitchFamily="82" charset="0"/>
              </a:rPr>
            </a:br>
            <a:r>
              <a:rPr lang="fr-FR" sz="4000" dirty="0" smtClean="0">
                <a:latin typeface="Times New Roman" pitchFamily="18" charset="0"/>
                <a:cs typeface="Times New Roman" pitchFamily="18" charset="0"/>
              </a:rPr>
              <a:t>(</a:t>
            </a:r>
            <a:r>
              <a:rPr lang="fr-FR" sz="4000" u="sng" dirty="0" smtClean="0">
                <a:solidFill>
                  <a:schemeClr val="accent1">
                    <a:lumMod val="75000"/>
                  </a:schemeClr>
                </a:solidFill>
                <a:latin typeface="Times New Roman" pitchFamily="18" charset="0"/>
                <a:cs typeface="Times New Roman" pitchFamily="18" charset="0"/>
              </a:rPr>
              <a:t>autonome par rapport à la linguistique</a:t>
            </a:r>
            <a:r>
              <a:rPr lang="fr-FR" sz="4000" dirty="0" smtClean="0">
                <a:latin typeface="Times New Roman" pitchFamily="18" charset="0"/>
                <a:cs typeface="Times New Roman" pitchFamily="18" charset="0"/>
              </a:rPr>
              <a:t>)</a:t>
            </a:r>
            <a:r>
              <a:rPr lang="fr-FR" dirty="0" smtClean="0">
                <a:latin typeface="Algerian" pitchFamily="82" charset="0"/>
              </a:rPr>
              <a:t/>
            </a:r>
            <a:br>
              <a:rPr lang="fr-FR" dirty="0" smtClean="0">
                <a:latin typeface="Algerian" pitchFamily="82" charset="0"/>
              </a:rPr>
            </a:br>
            <a:r>
              <a:rPr lang="fr-FR" dirty="0" smtClean="0">
                <a:latin typeface="Algerian" pitchFamily="82" charset="0"/>
              </a:rPr>
              <a:t> Paul GRICE (1913-1988)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h-paul-grice-0537.jpg"/>
          <p:cNvPicPr>
            <a:picLocks noChangeAspect="1"/>
          </p:cNvPicPr>
          <p:nvPr/>
        </p:nvPicPr>
        <p:blipFill>
          <a:blip r:embed="rId2"/>
          <a:stretch>
            <a:fillRect/>
          </a:stretch>
        </p:blipFill>
        <p:spPr>
          <a:xfrm>
            <a:off x="714348" y="2500306"/>
            <a:ext cx="7500990" cy="363379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endParaRPr lang="fr-FR" dirty="0"/>
          </a:p>
        </p:txBody>
      </p:sp>
      <p:pic>
        <p:nvPicPr>
          <p:cNvPr id="3" name="Image 2" descr="GRICE 1_.jpg"/>
          <p:cNvPicPr>
            <a:picLocks noChangeAspect="1"/>
          </p:cNvPicPr>
          <p:nvPr/>
        </p:nvPicPr>
        <p:blipFill>
          <a:blip r:embed="rId2"/>
          <a:stretch>
            <a:fillRect/>
          </a:stretch>
        </p:blipFill>
        <p:spPr>
          <a:xfrm>
            <a:off x="428596" y="571480"/>
            <a:ext cx="2157417" cy="5500726"/>
          </a:xfrm>
          <a:prstGeom prst="rect">
            <a:avLst/>
          </a:prstGeom>
        </p:spPr>
      </p:pic>
      <p:pic>
        <p:nvPicPr>
          <p:cNvPr id="4" name="Image 3" descr="grice 2.jpg"/>
          <p:cNvPicPr>
            <a:picLocks noChangeAspect="1"/>
          </p:cNvPicPr>
          <p:nvPr/>
        </p:nvPicPr>
        <p:blipFill>
          <a:blip r:embed="rId3"/>
          <a:stretch>
            <a:fillRect/>
          </a:stretch>
        </p:blipFill>
        <p:spPr>
          <a:xfrm>
            <a:off x="2643174" y="642918"/>
            <a:ext cx="2000264" cy="5429288"/>
          </a:xfrm>
          <a:prstGeom prst="rect">
            <a:avLst/>
          </a:prstGeom>
        </p:spPr>
      </p:pic>
      <p:pic>
        <p:nvPicPr>
          <p:cNvPr id="5" name="Image 4" descr="grice3).jpg"/>
          <p:cNvPicPr>
            <a:picLocks noChangeAspect="1"/>
          </p:cNvPicPr>
          <p:nvPr/>
        </p:nvPicPr>
        <p:blipFill>
          <a:blip r:embed="rId4"/>
          <a:stretch>
            <a:fillRect/>
          </a:stretch>
        </p:blipFill>
        <p:spPr>
          <a:xfrm>
            <a:off x="4714876" y="642918"/>
            <a:ext cx="1857388" cy="5357850"/>
          </a:xfrm>
          <a:prstGeom prst="rect">
            <a:avLst/>
          </a:prstGeom>
        </p:spPr>
      </p:pic>
      <p:pic>
        <p:nvPicPr>
          <p:cNvPr id="6" name="Image 5" descr="grice 4.jpg"/>
          <p:cNvPicPr>
            <a:picLocks noChangeAspect="1"/>
          </p:cNvPicPr>
          <p:nvPr/>
        </p:nvPicPr>
        <p:blipFill>
          <a:blip r:embed="rId5"/>
          <a:stretch>
            <a:fillRect/>
          </a:stretch>
        </p:blipFill>
        <p:spPr>
          <a:xfrm>
            <a:off x="6643702" y="714356"/>
            <a:ext cx="2019302" cy="53578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normAutofit/>
          </a:bodyPr>
          <a:lstStyle/>
          <a:p>
            <a:r>
              <a:rPr lang="fr-FR" dirty="0" err="1" smtClean="0">
                <a:latin typeface="Times New Roman" pitchFamily="18" charset="0"/>
                <a:cs typeface="Times New Roman" pitchFamily="18" charset="0"/>
              </a:rPr>
              <a:t>Grice</a:t>
            </a:r>
            <a:r>
              <a:rPr lang="fr-FR" dirty="0" smtClean="0">
                <a:latin typeface="Times New Roman" pitchFamily="18" charset="0"/>
                <a:cs typeface="Times New Roman" pitchFamily="18" charset="0"/>
              </a:rPr>
              <a:t> (1975) se détache des modèles d’Austin (1970) et de Searle (1969) vus précédemment. </a:t>
            </a:r>
            <a:r>
              <a:rPr lang="fr-FR" dirty="0" smtClean="0"/>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00042"/>
            <a:ext cx="8072494" cy="5693866"/>
          </a:xfrm>
          <a:prstGeom prst="rect">
            <a:avLst/>
          </a:prstGeom>
        </p:spPr>
        <p:txBody>
          <a:bodyPr wrap="square">
            <a:spAutoFit/>
          </a:bodyPr>
          <a:lstStyle/>
          <a:p>
            <a:pPr algn="ctr"/>
            <a:r>
              <a:rPr lang="fr-FR" sz="4400" dirty="0" smtClean="0">
                <a:latin typeface="Aharoni" pitchFamily="2" charset="-79"/>
                <a:cs typeface="Aharoni" pitchFamily="2" charset="-79"/>
              </a:rPr>
              <a:t>Vidéo à visualiser</a:t>
            </a:r>
          </a:p>
          <a:p>
            <a:pPr algn="ctr"/>
            <a:endParaRPr lang="fr-FR" sz="4400" dirty="0" smtClean="0">
              <a:latin typeface="Aharoni" pitchFamily="2" charset="-79"/>
              <a:cs typeface="Aharoni" pitchFamily="2" charset="-79"/>
            </a:endParaRPr>
          </a:p>
          <a:p>
            <a:r>
              <a:rPr lang="fr-FR" sz="4000" dirty="0" smtClean="0"/>
              <a:t>[</a:t>
            </a:r>
            <a:r>
              <a:rPr lang="fr-FR" sz="4000" dirty="0" smtClean="0">
                <a:latin typeface="Times New Roman" pitchFamily="18" charset="0"/>
                <a:cs typeface="Times New Roman" pitchFamily="18" charset="0"/>
              </a:rPr>
              <a:t>Décortiquons le mot «Pragmatique»]</a:t>
            </a:r>
          </a:p>
          <a:p>
            <a:r>
              <a:rPr lang="fr-FR" sz="4000" dirty="0" smtClean="0">
                <a:latin typeface="Times New Roman" pitchFamily="18" charset="0"/>
                <a:cs typeface="Times New Roman" pitchFamily="18" charset="0"/>
              </a:rPr>
              <a:t>                 Par</a:t>
            </a:r>
          </a:p>
          <a:p>
            <a:r>
              <a:rPr lang="fr-FR" sz="4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Guillaume Terrien, </a:t>
            </a:r>
            <a:r>
              <a:rPr lang="fr-FR" sz="2400" b="1" dirty="0" smtClean="0">
                <a:latin typeface="Times New Roman" pitchFamily="18" charset="0"/>
                <a:cs typeface="Times New Roman" pitchFamily="18" charset="0"/>
              </a:rPr>
              <a:t>champion</a:t>
            </a:r>
            <a:r>
              <a:rPr lang="fr-FR" sz="2400" dirty="0" smtClean="0">
                <a:latin typeface="Times New Roman" pitchFamily="18" charset="0"/>
                <a:cs typeface="Times New Roman" pitchFamily="18" charset="0"/>
              </a:rPr>
              <a:t> de France de l'</a:t>
            </a:r>
            <a:r>
              <a:rPr lang="fr-FR" sz="2400" b="1" dirty="0" smtClean="0">
                <a:latin typeface="Times New Roman" pitchFamily="18" charset="0"/>
                <a:cs typeface="Times New Roman" pitchFamily="18" charset="0"/>
              </a:rPr>
              <a:t>orthographe.</a:t>
            </a:r>
          </a:p>
          <a:p>
            <a:endParaRPr lang="fr-FR" sz="44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hlinkClick r:id="rId2"/>
              </a:rPr>
              <a:t>https://www.orthodidacte.com/videos-francais/decortiquons-le-mot-pragmatique/</a:t>
            </a:r>
            <a:endParaRPr lang="fr-FR" sz="3200" dirty="0" smtClean="0">
              <a:latin typeface="Times New Roman" pitchFamily="18" charset="0"/>
              <a:cs typeface="Times New Roman" pitchFamily="18" charset="0"/>
            </a:endParaRPr>
          </a:p>
          <a:p>
            <a:endParaRPr lang="fr-FR"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lstStyle/>
          <a:p>
            <a:r>
              <a:rPr lang="fr-FR" dirty="0" smtClean="0">
                <a:latin typeface="Times New Roman" pitchFamily="18" charset="0"/>
                <a:cs typeface="Times New Roman" pitchFamily="18" charset="0"/>
              </a:rPr>
              <a:t>Il défend la mise en œuvre d’un principe </a:t>
            </a:r>
            <a:r>
              <a:rPr lang="fr-FR" b="1" u="sng" dirty="0" smtClean="0">
                <a:latin typeface="Times New Roman" pitchFamily="18" charset="0"/>
                <a:cs typeface="Times New Roman" pitchFamily="18" charset="0"/>
              </a:rPr>
              <a:t>d'économie</a:t>
            </a:r>
            <a:r>
              <a:rPr lang="fr-FR" dirty="0" smtClean="0">
                <a:latin typeface="Times New Roman" pitchFamily="18" charset="0"/>
                <a:cs typeface="Times New Roman" pitchFamily="18" charset="0"/>
              </a:rPr>
              <a:t> dans le langage visant à ne dire que ce qui est </a:t>
            </a:r>
            <a:r>
              <a:rPr lang="fr-FR" b="1" u="sng" dirty="0" smtClean="0">
                <a:latin typeface="Times New Roman" pitchFamily="18" charset="0"/>
                <a:cs typeface="Times New Roman" pitchFamily="18" charset="0"/>
              </a:rPr>
              <a:t>pertinent</a:t>
            </a:r>
            <a:r>
              <a:rPr lang="fr-FR" dirty="0" smtClean="0">
                <a:latin typeface="Times New Roman" pitchFamily="18" charset="0"/>
                <a:cs typeface="Times New Roman" pitchFamily="18" charset="0"/>
              </a:rPr>
              <a: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b="1" dirty="0" smtClean="0">
                <a:latin typeface="Times New Roman" pitchFamily="18" charset="0"/>
                <a:cs typeface="Times New Roman" pitchFamily="18" charset="0"/>
              </a:rPr>
              <a:t>Ce modèle insiste sur le </a:t>
            </a:r>
            <a:r>
              <a:rPr lang="fr-FR" b="1" dirty="0" smtClean="0">
                <a:solidFill>
                  <a:srgbClr val="FF0000"/>
                </a:solidFill>
                <a:latin typeface="Times New Roman" pitchFamily="18" charset="0"/>
                <a:cs typeface="Times New Roman" pitchFamily="18" charset="0"/>
              </a:rPr>
              <a:t>contexte</a:t>
            </a:r>
            <a:r>
              <a:rPr lang="fr-FR" b="1" dirty="0" smtClean="0">
                <a:latin typeface="Times New Roman" pitchFamily="18" charset="0"/>
                <a:cs typeface="Times New Roman" pitchFamily="18" charset="0"/>
              </a:rPr>
              <a:t> et sur  l’</a:t>
            </a:r>
            <a:r>
              <a:rPr lang="fr-FR" b="1" dirty="0" smtClean="0">
                <a:solidFill>
                  <a:srgbClr val="FF0000"/>
                </a:solidFill>
                <a:latin typeface="Times New Roman" pitchFamily="18" charset="0"/>
                <a:cs typeface="Times New Roman" pitchFamily="18" charset="0"/>
              </a:rPr>
              <a:t>intention</a:t>
            </a: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de communication</a:t>
            </a:r>
            <a:endParaRPr lang="fr-FR"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r>
              <a:rPr lang="fr-FR" sz="4000" b="1" dirty="0" smtClean="0">
                <a:latin typeface="Algerian" pitchFamily="82" charset="0"/>
              </a:rPr>
              <a:t>Iii-1- </a:t>
            </a:r>
            <a:r>
              <a:rPr lang="fr-FR" sz="3600" b="1" dirty="0" smtClean="0">
                <a:latin typeface="Algerian" pitchFamily="82" charset="0"/>
              </a:rPr>
              <a:t>La problématique du contexte</a:t>
            </a:r>
            <a:br>
              <a:rPr lang="fr-FR" sz="3600" b="1" dirty="0" smtClean="0">
                <a:latin typeface="Algerian" pitchFamily="82" charset="0"/>
              </a:rPr>
            </a:br>
            <a:r>
              <a:rPr lang="fr-FR" dirty="0" smtClean="0"/>
              <a:t/>
            </a:r>
            <a:br>
              <a:rPr lang="fr-FR" dirty="0" smtClean="0"/>
            </a:br>
            <a:r>
              <a:rPr lang="fr-FR" dirty="0" smtClean="0">
                <a:latin typeface="Times New Roman" pitchFamily="18" charset="0"/>
                <a:cs typeface="Times New Roman" pitchFamily="18" charset="0"/>
              </a:rPr>
              <a:t>En pragmatique, le </a:t>
            </a:r>
            <a:r>
              <a:rPr lang="fr-FR" b="1" u="sng" dirty="0" smtClean="0">
                <a:latin typeface="Times New Roman" pitchFamily="18" charset="0"/>
                <a:cs typeface="Times New Roman" pitchFamily="18" charset="0"/>
              </a:rPr>
              <a:t>contexte</a:t>
            </a:r>
            <a:r>
              <a:rPr lang="fr-FR" dirty="0" smtClean="0">
                <a:latin typeface="Times New Roman" pitchFamily="18" charset="0"/>
                <a:cs typeface="Times New Roman" pitchFamily="18" charset="0"/>
              </a:rPr>
              <a:t> est concept cardinal c’est pour cela que la pragmatique est souvent définie comme </a:t>
            </a:r>
            <a:r>
              <a:rPr lang="fr-FR" sz="4000" b="1" i="1" u="sng" dirty="0" smtClean="0">
                <a:latin typeface="Times New Roman" pitchFamily="18" charset="0"/>
                <a:cs typeface="Times New Roman" pitchFamily="18" charset="0"/>
              </a:rPr>
              <a:t>la science du contexte</a:t>
            </a:r>
            <a:r>
              <a:rPr lang="fr-FR" dirty="0" smtClean="0"/>
              <a:t/>
            </a:r>
            <a:br>
              <a:rPr lang="fr-FR" dirty="0" smtClean="0"/>
            </a:b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pPr algn="l"/>
            <a:r>
              <a:rPr lang="fr-FR" sz="4000" dirty="0" err="1" smtClean="0">
                <a:latin typeface="Times New Roman" pitchFamily="18" charset="0"/>
                <a:cs typeface="Times New Roman" pitchFamily="18" charset="0"/>
              </a:rPr>
              <a:t>Sarfati</a:t>
            </a:r>
            <a:r>
              <a:rPr lang="fr-FR" sz="4000" dirty="0" smtClean="0">
                <a:latin typeface="Times New Roman" pitchFamily="18" charset="0"/>
                <a:cs typeface="Times New Roman" pitchFamily="18" charset="0"/>
              </a:rPr>
              <a:t> et </a:t>
            </a:r>
            <a:r>
              <a:rPr lang="fr-FR" sz="4000" dirty="0" err="1" smtClean="0">
                <a:latin typeface="Times New Roman" pitchFamily="18" charset="0"/>
                <a:cs typeface="Times New Roman" pitchFamily="18" charset="0"/>
              </a:rPr>
              <a:t>Paveau</a:t>
            </a:r>
            <a:r>
              <a:rPr lang="fr-FR" sz="4000" dirty="0" smtClean="0">
                <a:latin typeface="Times New Roman" pitchFamily="18" charset="0"/>
                <a:cs typeface="Times New Roman" pitchFamily="18" charset="0"/>
              </a:rPr>
              <a:t>(2003)</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distinguent différents</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niveaux du </a:t>
            </a:r>
            <a:r>
              <a:rPr lang="fr-FR" sz="4000" b="1" u="sng" dirty="0" smtClean="0">
                <a:latin typeface="Times New Roman" pitchFamily="18" charset="0"/>
                <a:cs typeface="Times New Roman" pitchFamily="18" charset="0"/>
              </a:rPr>
              <a:t>contexte</a:t>
            </a:r>
            <a:r>
              <a:rPr lang="fr-FR" sz="4000" dirty="0" smtClean="0">
                <a:latin typeface="Times New Roman" pitchFamily="18" charset="0"/>
                <a:cs typeface="Times New Roman" pitchFamily="18" charset="0"/>
              </a:rPr>
              <a:t>.</a:t>
            </a:r>
            <a:endParaRPr lang="fr-FR" sz="4000" dirty="0"/>
          </a:p>
        </p:txBody>
      </p:sp>
      <p:pic>
        <p:nvPicPr>
          <p:cNvPr id="3" name="Image 2" descr="sarfati (2).jpg"/>
          <p:cNvPicPr>
            <a:picLocks noChangeAspect="1"/>
          </p:cNvPicPr>
          <p:nvPr/>
        </p:nvPicPr>
        <p:blipFill>
          <a:blip r:embed="rId2"/>
          <a:stretch>
            <a:fillRect/>
          </a:stretch>
        </p:blipFill>
        <p:spPr>
          <a:xfrm>
            <a:off x="5357818" y="285728"/>
            <a:ext cx="3786182" cy="60007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normAutofit/>
          </a:bodyPr>
          <a:lstStyle/>
          <a:p>
            <a:r>
              <a:rPr lang="fr-FR" sz="3200" dirty="0" err="1" smtClean="0">
                <a:latin typeface="Times New Roman" pitchFamily="18" charset="0"/>
                <a:cs typeface="Times New Roman" pitchFamily="18" charset="0"/>
              </a:rPr>
              <a:t>a-</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circonstanciel</a:t>
            </a:r>
            <a:r>
              <a:rPr lang="fr-FR" sz="3200" dirty="0" smtClean="0">
                <a:latin typeface="Times New Roman" pitchFamily="18" charset="0"/>
                <a:cs typeface="Times New Roman" pitchFamily="18" charset="0"/>
              </a:rPr>
              <a:t> : il correspond à l’environnement physique des pragmatiques. Il tient compte du temps, du lieu, de la nature et de la texture de la communication.</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err="1" smtClean="0">
                <a:latin typeface="Times New Roman" pitchFamily="18" charset="0"/>
                <a:cs typeface="Times New Roman" pitchFamily="18" charset="0"/>
              </a:rPr>
              <a:t>b-</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situationnel</a:t>
            </a:r>
            <a:r>
              <a:rPr lang="fr-FR" sz="3200" dirty="0" smtClean="0">
                <a:latin typeface="Times New Roman" pitchFamily="18" charset="0"/>
                <a:cs typeface="Times New Roman" pitchFamily="18" charset="0"/>
              </a:rPr>
              <a:t> : coïncide avec l’environnement culturel du discours. En tant que tel il définit les critères de validité. Telle expression tenue pour normale dans une culture s’avère induit dans une autre.</a:t>
            </a:r>
            <a:r>
              <a:rPr lang="fr-FR" dirty="0" smtClean="0"/>
              <a:t/>
            </a:r>
            <a:br>
              <a:rPr lang="fr-FR" dirty="0" smtClean="0"/>
            </a:b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r>
              <a:rPr lang="fr-FR" sz="3200" dirty="0" err="1" smtClean="0">
                <a:latin typeface="Times New Roman" pitchFamily="18" charset="0"/>
                <a:cs typeface="Times New Roman" pitchFamily="18" charset="0"/>
              </a:rPr>
              <a:t>c-</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interactionnel</a:t>
            </a:r>
            <a:r>
              <a:rPr lang="fr-FR" sz="3200" dirty="0" smtClean="0">
                <a:latin typeface="Times New Roman" pitchFamily="18" charset="0"/>
                <a:cs typeface="Times New Roman" pitchFamily="18" charset="0"/>
              </a:rPr>
              <a:t> : caractérise les formes de discours et des systèmes de signe qui l’accompagne. Par exemple : autour de </a:t>
            </a:r>
            <a:r>
              <a:rPr lang="fr-FR" sz="3200" dirty="0" err="1" smtClean="0">
                <a:latin typeface="Times New Roman" pitchFamily="18" charset="0"/>
                <a:cs typeface="Times New Roman" pitchFamily="18" charset="0"/>
              </a:rPr>
              <a:t>paroles,de</a:t>
            </a:r>
            <a:r>
              <a:rPr lang="fr-FR" sz="3200" dirty="0" smtClean="0">
                <a:latin typeface="Times New Roman" pitchFamily="18" charset="0"/>
                <a:cs typeface="Times New Roman" pitchFamily="18" charset="0"/>
              </a:rPr>
              <a:t> gestes, de registre de langue…</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d</a:t>
            </a:r>
            <a:r>
              <a:rPr lang="fr-FR" sz="3100" dirty="0" smtClean="0">
                <a:latin typeface="Times New Roman" pitchFamily="18" charset="0"/>
                <a:cs typeface="Times New Roman" pitchFamily="18" charset="0"/>
              </a:rPr>
              <a:t>-</a:t>
            </a:r>
            <a:r>
              <a:rPr lang="fr-FR" sz="3100" b="1" u="sng" dirty="0" smtClean="0">
                <a:latin typeface="Times New Roman" pitchFamily="18" charset="0"/>
                <a:cs typeface="Times New Roman" pitchFamily="18" charset="0"/>
              </a:rPr>
              <a:t>le contexte épistémique </a:t>
            </a:r>
            <a:r>
              <a:rPr lang="fr-FR" sz="3100" u="sng" dirty="0" smtClean="0">
                <a:latin typeface="Times New Roman" pitchFamily="18" charset="0"/>
                <a:cs typeface="Times New Roman" pitchFamily="18" charset="0"/>
              </a:rPr>
              <a:t>ou</a:t>
            </a:r>
            <a:br>
              <a:rPr lang="fr-FR" sz="3100" u="sng" dirty="0" smtClean="0">
                <a:latin typeface="Times New Roman" pitchFamily="18" charset="0"/>
                <a:cs typeface="Times New Roman" pitchFamily="18" charset="0"/>
              </a:rPr>
            </a:br>
            <a:r>
              <a:rPr lang="fr-FR" sz="3100" b="1" u="sng" dirty="0" smtClean="0">
                <a:latin typeface="Times New Roman" pitchFamily="18" charset="0"/>
                <a:cs typeface="Times New Roman" pitchFamily="18" charset="0"/>
              </a:rPr>
              <a:t> pré-</a:t>
            </a:r>
            <a:r>
              <a:rPr lang="fr-FR" sz="3100" b="1" u="sng" dirty="0" err="1" smtClean="0">
                <a:latin typeface="Times New Roman" pitchFamily="18" charset="0"/>
                <a:cs typeface="Times New Roman" pitchFamily="18" charset="0"/>
              </a:rPr>
              <a:t>suppositionnel</a:t>
            </a: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recouvre l’ensemble des croyances et valeurs communes au locuteur soit a priori soit a posteriori.</a:t>
            </a:r>
            <a:endParaRPr lang="fr-FR" sz="32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pPr algn="l"/>
            <a:r>
              <a:rPr lang="fr-FR" sz="3600" u="sng" dirty="0" smtClean="0">
                <a:latin typeface="Algerian" pitchFamily="82" charset="0"/>
              </a:rPr>
              <a:t>III-2-Les maximes conversationnelles</a:t>
            </a:r>
            <a:br>
              <a:rPr lang="fr-FR" sz="3600" u="sng" dirty="0" smtClean="0">
                <a:latin typeface="Algerian" pitchFamily="82" charset="0"/>
              </a:rPr>
            </a:br>
            <a:r>
              <a:rPr lang="fr-FR" sz="3600" u="sng" dirty="0" smtClean="0">
                <a:latin typeface="Algerian" pitchFamily="82" charset="0"/>
              </a:rPr>
              <a:t>ou</a:t>
            </a:r>
            <a:r>
              <a:rPr lang="fr-FR" b="1" u="sng" dirty="0" smtClean="0">
                <a:latin typeface="Algerian" pitchFamily="82" charset="0"/>
                <a:cs typeface="Times New Roman" pitchFamily="18" charset="0"/>
              </a:rPr>
              <a:t> « </a:t>
            </a:r>
            <a:r>
              <a:rPr lang="fr-FR" b="1" u="sng" dirty="0" err="1" smtClean="0">
                <a:latin typeface="Algerian" pitchFamily="82" charset="0"/>
                <a:cs typeface="Times New Roman" pitchFamily="18" charset="0"/>
              </a:rPr>
              <a:t>gricéennes</a:t>
            </a:r>
            <a:r>
              <a:rPr lang="fr-FR" b="1" u="sng" dirty="0" smtClean="0">
                <a:latin typeface="Algerian" pitchFamily="82" charset="0"/>
                <a:cs typeface="Times New Roman" pitchFamily="18" charset="0"/>
              </a:rPr>
              <a:t> » </a:t>
            </a:r>
            <a:r>
              <a:rPr lang="fr-FR" dirty="0" smtClean="0"/>
              <a:t/>
            </a:r>
            <a:br>
              <a:rPr lang="fr-FR" dirty="0" smtClean="0"/>
            </a:br>
            <a:r>
              <a:rPr lang="fr-FR" b="1" dirty="0" smtClean="0">
                <a:solidFill>
                  <a:srgbClr val="FF0000"/>
                </a:solidFill>
                <a:latin typeface="Times New Roman" pitchFamily="18" charset="0"/>
                <a:cs typeface="Times New Roman" pitchFamily="18" charset="0"/>
              </a:rPr>
              <a:t>1.La quantité</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suffisamment informative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2.La qualité:</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véridique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3.La modalité: </a:t>
            </a:r>
            <a:r>
              <a:rPr lang="fr-FR" dirty="0" smtClean="0">
                <a:latin typeface="Times New Roman" pitchFamily="18" charset="0"/>
                <a:cs typeface="Times New Roman" pitchFamily="18" charset="0"/>
              </a:rPr>
              <a:t>contribution  claire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4.La relation: </a:t>
            </a:r>
            <a:r>
              <a:rPr lang="fr-FR" dirty="0" smtClean="0">
                <a:latin typeface="Times New Roman" pitchFamily="18" charset="0"/>
                <a:cs typeface="Times New Roman" pitchFamily="18" charset="0"/>
              </a:rPr>
              <a:t>contribution pertinente</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maximes grice.png"/>
          <p:cNvPicPr>
            <a:picLocks noChangeAspect="1"/>
          </p:cNvPicPr>
          <p:nvPr/>
        </p:nvPicPr>
        <p:blipFill>
          <a:blip r:embed="rId2"/>
          <a:stretch>
            <a:fillRect/>
          </a:stretch>
        </p:blipFill>
        <p:spPr>
          <a:xfrm>
            <a:off x="3714744" y="357166"/>
            <a:ext cx="5072098" cy="5929354"/>
          </a:xfrm>
          <a:prstGeom prst="rect">
            <a:avLst/>
          </a:prstGeom>
        </p:spPr>
      </p:pic>
      <p:pic>
        <p:nvPicPr>
          <p:cNvPr id="4" name="Image 3" descr="grice 5.png"/>
          <p:cNvPicPr>
            <a:picLocks noChangeAspect="1"/>
          </p:cNvPicPr>
          <p:nvPr/>
        </p:nvPicPr>
        <p:blipFill>
          <a:blip r:embed="rId3"/>
          <a:stretch>
            <a:fillRect/>
          </a:stretch>
        </p:blipFill>
        <p:spPr>
          <a:xfrm>
            <a:off x="571472" y="428604"/>
            <a:ext cx="3143272" cy="592935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normAutofit fontScale="90000"/>
          </a:bodyPr>
          <a:lstStyle/>
          <a:p>
            <a:r>
              <a:rPr lang="fr-FR" b="1" u="sng" dirty="0" smtClean="0">
                <a:latin typeface="Algerian" pitchFamily="82" charset="0"/>
              </a:rPr>
              <a:t/>
            </a:r>
            <a:br>
              <a:rPr lang="fr-FR" b="1" u="sng" dirty="0" smtClean="0">
                <a:latin typeface="Algerian" pitchFamily="82" charset="0"/>
              </a:rPr>
            </a:br>
            <a:r>
              <a:rPr lang="fr-FR" sz="4000" b="1" u="sng" dirty="0" smtClean="0">
                <a:latin typeface="Algerian" pitchFamily="82" charset="0"/>
              </a:rPr>
              <a:t>iv-la pragmatique cognitiviste</a:t>
            </a:r>
            <a:br>
              <a:rPr lang="fr-FR" sz="4000" b="1" u="sng" dirty="0" smtClean="0">
                <a:latin typeface="Algerian" pitchFamily="82" charset="0"/>
              </a:rPr>
            </a:br>
            <a:r>
              <a:rPr lang="fr-FR" sz="4000" dirty="0" smtClean="0">
                <a:latin typeface="Times New Roman" pitchFamily="18" charset="0"/>
                <a:cs typeface="Times New Roman" pitchFamily="18" charset="0"/>
              </a:rPr>
              <a:t> (</a:t>
            </a:r>
            <a:r>
              <a:rPr lang="fr-FR" sz="4000" u="sng" dirty="0" smtClean="0">
                <a:solidFill>
                  <a:schemeClr val="accent1">
                    <a:lumMod val="75000"/>
                  </a:schemeClr>
                </a:solidFill>
                <a:latin typeface="Times New Roman" pitchFamily="18" charset="0"/>
                <a:cs typeface="Times New Roman" pitchFamily="18" charset="0"/>
              </a:rPr>
              <a:t>une science indépendante</a:t>
            </a:r>
            <a:r>
              <a:rPr lang="fr-FR" sz="4000" dirty="0" smtClean="0">
                <a:latin typeface="Times New Roman" pitchFamily="18" charset="0"/>
                <a:cs typeface="Times New Roman" pitchFamily="18" charset="0"/>
              </a:rPr>
              <a:t>)</a:t>
            </a:r>
            <a:r>
              <a:rPr lang="fr-FR" sz="4000" u="sng" dirty="0" smtClean="0">
                <a:latin typeface="Algerian" pitchFamily="82" charset="0"/>
              </a:rPr>
              <a:t> </a:t>
            </a:r>
            <a:r>
              <a:rPr lang="fr-FR" b="1" dirty="0" smtClean="0">
                <a:latin typeface="Algerian" pitchFamily="82" charset="0"/>
              </a:rPr>
              <a:t/>
            </a:r>
            <a:br>
              <a:rPr lang="fr-FR" b="1" dirty="0" smtClean="0">
                <a:latin typeface="Algerian" pitchFamily="82"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perber (1).jpg"/>
          <p:cNvPicPr>
            <a:picLocks noChangeAspect="1"/>
          </p:cNvPicPr>
          <p:nvPr/>
        </p:nvPicPr>
        <p:blipFill>
          <a:blip r:embed="rId2"/>
          <a:stretch>
            <a:fillRect/>
          </a:stretch>
        </p:blipFill>
        <p:spPr>
          <a:xfrm>
            <a:off x="357158" y="2643182"/>
            <a:ext cx="2071702" cy="3286148"/>
          </a:xfrm>
          <a:prstGeom prst="rect">
            <a:avLst/>
          </a:prstGeom>
        </p:spPr>
      </p:pic>
      <p:pic>
        <p:nvPicPr>
          <p:cNvPr id="4" name="Image 3" descr="wilson.jpg"/>
          <p:cNvPicPr>
            <a:picLocks noChangeAspect="1"/>
          </p:cNvPicPr>
          <p:nvPr/>
        </p:nvPicPr>
        <p:blipFill>
          <a:blip r:embed="rId3"/>
          <a:stretch>
            <a:fillRect/>
          </a:stretch>
        </p:blipFill>
        <p:spPr>
          <a:xfrm>
            <a:off x="4357686" y="2500306"/>
            <a:ext cx="2228860" cy="3286148"/>
          </a:xfrm>
          <a:prstGeom prst="rect">
            <a:avLst/>
          </a:prstGeom>
        </p:spPr>
      </p:pic>
      <p:pic>
        <p:nvPicPr>
          <p:cNvPr id="5" name="Image 4" descr="wilson (1).jpg"/>
          <p:cNvPicPr>
            <a:picLocks noChangeAspect="1"/>
          </p:cNvPicPr>
          <p:nvPr/>
        </p:nvPicPr>
        <p:blipFill>
          <a:blip r:embed="rId4"/>
          <a:stretch>
            <a:fillRect/>
          </a:stretch>
        </p:blipFill>
        <p:spPr>
          <a:xfrm>
            <a:off x="6572264" y="2500306"/>
            <a:ext cx="2143125" cy="3429024"/>
          </a:xfrm>
          <a:prstGeom prst="rect">
            <a:avLst/>
          </a:prstGeom>
        </p:spPr>
      </p:pic>
      <p:pic>
        <p:nvPicPr>
          <p:cNvPr id="34818" name="Picture 2" descr="https://images-na.ssl-images-amazon.com/images/I/41V1SoyyYmL._SX300_BO1,204,203,200_.jpg"/>
          <p:cNvPicPr>
            <a:picLocks noChangeAspect="1" noChangeArrowheads="1"/>
          </p:cNvPicPr>
          <p:nvPr/>
        </p:nvPicPr>
        <p:blipFill>
          <a:blip r:embed="rId5"/>
          <a:srcRect/>
          <a:stretch>
            <a:fillRect/>
          </a:stretch>
        </p:blipFill>
        <p:spPr bwMode="auto">
          <a:xfrm>
            <a:off x="2357422" y="2500306"/>
            <a:ext cx="1947856" cy="3500462"/>
          </a:xfrm>
          <a:prstGeom prst="rect">
            <a:avLst/>
          </a:prstGeom>
          <a:noFill/>
        </p:spPr>
      </p:pic>
      <p:sp>
        <p:nvSpPr>
          <p:cNvPr id="8" name="Rectangle 7"/>
          <p:cNvSpPr/>
          <p:nvPr/>
        </p:nvSpPr>
        <p:spPr>
          <a:xfrm>
            <a:off x="428596" y="1500174"/>
            <a:ext cx="3786214" cy="954107"/>
          </a:xfrm>
          <a:prstGeom prst="rect">
            <a:avLst/>
          </a:prstGeom>
        </p:spPr>
        <p:txBody>
          <a:bodyPr wrap="square">
            <a:spAutoFit/>
          </a:bodyPr>
          <a:lstStyle/>
          <a:p>
            <a:endParaRPr lang="fr-FR" sz="2800" b="1" dirty="0" smtClean="0">
              <a:latin typeface="Algerian" pitchFamily="82" charset="0"/>
            </a:endParaRPr>
          </a:p>
          <a:p>
            <a:r>
              <a:rPr lang="fr-FR" sz="2800" b="1" dirty="0" smtClean="0">
                <a:latin typeface="Algerian" pitchFamily="82" charset="0"/>
              </a:rPr>
              <a:t>DAN</a:t>
            </a:r>
            <a:r>
              <a:rPr lang="fr-FR" sz="2800" dirty="0" smtClean="0">
                <a:latin typeface="Algerian" pitchFamily="82" charset="0"/>
              </a:rPr>
              <a:t> </a:t>
            </a:r>
            <a:r>
              <a:rPr lang="fr-FR" sz="2800" dirty="0" err="1" smtClean="0">
                <a:latin typeface="Algerian" pitchFamily="82" charset="0"/>
              </a:rPr>
              <a:t>Sperber</a:t>
            </a:r>
            <a:r>
              <a:rPr lang="fr-FR" sz="2800" dirty="0" smtClean="0">
                <a:latin typeface="Algerian" pitchFamily="82" charset="0"/>
              </a:rPr>
              <a:t>(1942) </a:t>
            </a:r>
            <a:endParaRPr lang="fr-FR" sz="2800" dirty="0"/>
          </a:p>
        </p:txBody>
      </p:sp>
      <p:sp>
        <p:nvSpPr>
          <p:cNvPr id="9" name="Rectangle 8"/>
          <p:cNvSpPr/>
          <p:nvPr/>
        </p:nvSpPr>
        <p:spPr>
          <a:xfrm>
            <a:off x="4500562" y="1571612"/>
            <a:ext cx="4214842" cy="954107"/>
          </a:xfrm>
          <a:prstGeom prst="rect">
            <a:avLst/>
          </a:prstGeom>
        </p:spPr>
        <p:txBody>
          <a:bodyPr wrap="square">
            <a:spAutoFit/>
          </a:bodyPr>
          <a:lstStyle/>
          <a:p>
            <a:endParaRPr lang="fr-FR" sz="2800" dirty="0" smtClean="0">
              <a:latin typeface="Algerian" pitchFamily="82" charset="0"/>
            </a:endParaRPr>
          </a:p>
          <a:p>
            <a:r>
              <a:rPr lang="fr-FR" sz="2800" dirty="0" smtClean="0">
                <a:latin typeface="Algerian" pitchFamily="82" charset="0"/>
              </a:rPr>
              <a:t>DEIRDRE Wilson (1941)</a:t>
            </a:r>
            <a:endParaRPr lang="fr-FR"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b="1" dirty="0" smtClean="0">
                <a:latin typeface="Times New Roman" pitchFamily="18" charset="0"/>
                <a:cs typeface="Times New Roman" pitchFamily="18" charset="0"/>
              </a:rPr>
              <a:t>La suggestion de </a:t>
            </a:r>
            <a:r>
              <a:rPr lang="fr-FR" b="1" dirty="0" err="1" smtClean="0">
                <a:latin typeface="Times New Roman" pitchFamily="18" charset="0"/>
                <a:cs typeface="Times New Roman" pitchFamily="18" charset="0"/>
              </a:rPr>
              <a:t>Sperber</a:t>
            </a:r>
            <a:r>
              <a:rPr lang="fr-FR" b="1" dirty="0" smtClean="0">
                <a:latin typeface="Times New Roman" pitchFamily="18" charset="0"/>
                <a:cs typeface="Times New Roman" pitchFamily="18" charset="0"/>
              </a:rPr>
              <a:t> et de Wilson est basée sur un </a:t>
            </a:r>
            <a:r>
              <a:rPr lang="fr-FR" b="1" dirty="0" smtClean="0">
                <a:solidFill>
                  <a:srgbClr val="FF0000"/>
                </a:solidFill>
                <a:latin typeface="Times New Roman" pitchFamily="18" charset="0"/>
                <a:cs typeface="Times New Roman" pitchFamily="18" charset="0"/>
              </a:rPr>
              <a:t>modèle </a:t>
            </a:r>
            <a:r>
              <a:rPr lang="fr-FR" b="1" dirty="0" err="1" smtClean="0">
                <a:solidFill>
                  <a:srgbClr val="FF0000"/>
                </a:solidFill>
                <a:latin typeface="Times New Roman" pitchFamily="18" charset="0"/>
                <a:cs typeface="Times New Roman" pitchFamily="18" charset="0"/>
              </a:rPr>
              <a:t>inférentiel</a:t>
            </a:r>
            <a:r>
              <a:rPr lang="fr-FR" b="1" dirty="0" smtClean="0">
                <a:solidFill>
                  <a:srgbClr val="FF0000"/>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de l’interprétation énonciative. Elle  est élaborée à partir d’une relecture de </a:t>
            </a:r>
            <a:r>
              <a:rPr lang="fr-FR" b="1" dirty="0" err="1" smtClean="0">
                <a:latin typeface="Times New Roman" pitchFamily="18" charset="0"/>
                <a:cs typeface="Times New Roman" pitchFamily="18" charset="0"/>
              </a:rPr>
              <a:t>Grice</a:t>
            </a:r>
            <a:r>
              <a:rPr lang="fr-FR" b="1" dirty="0" smtClean="0">
                <a:latin typeface="Times New Roman" pitchFamily="18" charset="0"/>
                <a:cs typeface="Times New Roman" pitchFamily="18" charset="0"/>
              </a:rPr>
              <a:t>.</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4000" dirty="0" smtClean="0">
                <a:latin typeface="Algerian" pitchFamily="82" charset="0"/>
                <a:cs typeface="Times New Roman" pitchFamily="18" charset="0"/>
              </a:rPr>
              <a:t>Essai de définition</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Nombreuses sont les définitions qui révèlent des difficultés relatives à  la délimitation de la portée et de l’</a:t>
            </a:r>
            <a:r>
              <a:rPr lang="fr-FR" sz="4000" u="sng" dirty="0" smtClean="0">
                <a:latin typeface="Times New Roman" pitchFamily="18" charset="0"/>
                <a:cs typeface="Times New Roman" pitchFamily="18" charset="0"/>
              </a:rPr>
              <a:t>objet d’étude</a:t>
            </a:r>
            <a:r>
              <a:rPr lang="fr-FR" sz="4000" dirty="0" smtClean="0">
                <a:latin typeface="Times New Roman" pitchFamily="18" charset="0"/>
                <a:cs typeface="Times New Roman" pitchFamily="18" charset="0"/>
              </a:rPr>
              <a:t> de ce domaine.</a:t>
            </a:r>
            <a:endParaRPr lang="fr-FR" sz="4000" dirty="0">
              <a:latin typeface="Times New Roman" pitchFamily="18" charset="0"/>
              <a:cs typeface="Times New Roman" pitchFamily="18" charset="0"/>
            </a:endParaRPr>
          </a:p>
        </p:txBody>
      </p:sp>
      <p:pic>
        <p:nvPicPr>
          <p:cNvPr id="4" name="Image 3" descr="téléchargement.jpg"/>
          <p:cNvPicPr>
            <a:picLocks noChangeAspect="1"/>
          </p:cNvPicPr>
          <p:nvPr/>
        </p:nvPicPr>
        <p:blipFill>
          <a:blip r:embed="rId2"/>
          <a:stretch>
            <a:fillRect/>
          </a:stretch>
        </p:blipFill>
        <p:spPr>
          <a:xfrm>
            <a:off x="5643570" y="500042"/>
            <a:ext cx="3286148" cy="300039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blipFill>
            <a:blip r:embed="rId2">
              <a:duotone>
                <a:schemeClr val="accent3">
                  <a:shade val="45000"/>
                  <a:satMod val="135000"/>
                </a:schemeClr>
                <a:prstClr val="white"/>
              </a:duotone>
            </a:blip>
            <a:tile tx="0" ty="0" sx="100000" sy="100000" flip="none" algn="tl"/>
          </a:blipFill>
        </p:spPr>
        <p:txBody>
          <a:bodyPr>
            <a:normAutofit/>
          </a:bodyPr>
          <a:lstStyle/>
          <a:p>
            <a:r>
              <a:rPr lang="fr-FR" sz="4000" b="1" dirty="0" smtClean="0">
                <a:solidFill>
                  <a:srgbClr val="FF0000"/>
                </a:solidFill>
                <a:latin typeface="Times New Roman" pitchFamily="18" charset="0"/>
                <a:cs typeface="Times New Roman" pitchFamily="18" charset="0"/>
              </a:rPr>
              <a:t>Le modèle </a:t>
            </a:r>
            <a:r>
              <a:rPr lang="fr-FR" sz="4000" b="1" dirty="0" err="1" smtClean="0">
                <a:solidFill>
                  <a:srgbClr val="FF0000"/>
                </a:solidFill>
                <a:latin typeface="Times New Roman" pitchFamily="18" charset="0"/>
                <a:cs typeface="Times New Roman" pitchFamily="18" charset="0"/>
              </a:rPr>
              <a:t>inférentiel</a:t>
            </a:r>
            <a:r>
              <a:rPr lang="fr-FR" sz="4000" b="1" dirty="0" smtClean="0">
                <a:solidFill>
                  <a:srgbClr val="FF000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est décrit selon </a:t>
            </a:r>
            <a:r>
              <a:rPr lang="fr-FR" sz="3600" dirty="0" err="1" smtClean="0">
                <a:latin typeface="Times New Roman" pitchFamily="18" charset="0"/>
                <a:cs typeface="Times New Roman" pitchFamily="18" charset="0"/>
              </a:rPr>
              <a:t>Moeschler,J</a:t>
            </a:r>
            <a:r>
              <a:rPr lang="fr-FR" sz="3600" dirty="0" smtClean="0">
                <a:latin typeface="Times New Roman" pitchFamily="18" charset="0"/>
                <a:cs typeface="Times New Roman" pitchFamily="18" charset="0"/>
              </a:rPr>
              <a:t> &amp; </a:t>
            </a:r>
            <a:r>
              <a:rPr lang="fr-FR" sz="3600" dirty="0" err="1" smtClean="0">
                <a:latin typeface="Times New Roman" pitchFamily="18" charset="0"/>
                <a:cs typeface="Times New Roman" pitchFamily="18" charset="0"/>
              </a:rPr>
              <a:t>Auchlin.A</a:t>
            </a:r>
            <a:r>
              <a:rPr lang="fr-FR" sz="3600" dirty="0" smtClean="0">
                <a:latin typeface="Times New Roman" pitchFamily="18" charset="0"/>
                <a:cs typeface="Times New Roman" pitchFamily="18" charset="0"/>
              </a:rPr>
              <a:t> (2009) comme étant un modèle pragmatique  qui explique comment, à partir, </a:t>
            </a:r>
            <a:r>
              <a:rPr lang="fr-FR" sz="3600" u="sng" dirty="0" smtClean="0">
                <a:latin typeface="Times New Roman" pitchFamily="18" charset="0"/>
                <a:cs typeface="Times New Roman" pitchFamily="18" charset="0"/>
              </a:rPr>
              <a:t>des informations</a:t>
            </a:r>
            <a:r>
              <a:rPr lang="fr-FR" sz="3600" dirty="0" smtClean="0">
                <a:latin typeface="Times New Roman" pitchFamily="18" charset="0"/>
                <a:cs typeface="Times New Roman" pitchFamily="18" charset="0"/>
              </a:rPr>
              <a:t>  fournies </a:t>
            </a:r>
            <a:r>
              <a:rPr lang="fr-FR" sz="3600" u="sng" dirty="0" smtClean="0">
                <a:latin typeface="Times New Roman" pitchFamily="18" charset="0"/>
                <a:cs typeface="Times New Roman" pitchFamily="18" charset="0"/>
              </a:rPr>
              <a:t>par l’énoncé </a:t>
            </a:r>
            <a:r>
              <a:rPr lang="fr-FR" sz="3600" dirty="0" smtClean="0">
                <a:latin typeface="Times New Roman" pitchFamily="18" charset="0"/>
                <a:cs typeface="Times New Roman" pitchFamily="18" charset="0"/>
              </a:rPr>
              <a:t>et d’autres </a:t>
            </a:r>
            <a:r>
              <a:rPr lang="fr-FR" sz="3600" u="sng" dirty="0" smtClean="0">
                <a:latin typeface="Times New Roman" pitchFamily="18" charset="0"/>
                <a:cs typeface="Times New Roman" pitchFamily="18" charset="0"/>
              </a:rPr>
              <a:t>informations non linguistiques</a:t>
            </a:r>
            <a:r>
              <a:rPr lang="fr-FR" sz="3600" dirty="0" smtClean="0">
                <a:latin typeface="Times New Roman" pitchFamily="18" charset="0"/>
                <a:cs typeface="Times New Roman" pitchFamily="18" charset="0"/>
              </a:rPr>
              <a:t> le destinataire est amené à faire telle ou telle </a:t>
            </a:r>
            <a:r>
              <a:rPr lang="fr-FR" sz="3600" u="sng" dirty="0" smtClean="0">
                <a:latin typeface="Times New Roman" pitchFamily="18" charset="0"/>
                <a:cs typeface="Times New Roman" pitchFamily="18" charset="0"/>
              </a:rPr>
              <a:t>hypothèse interprétative</a:t>
            </a:r>
            <a:r>
              <a:rPr lang="fr-FR" sz="3600" dirty="0" smtClean="0">
                <a:latin typeface="Times New Roman" pitchFamily="18" charset="0"/>
                <a:cs typeface="Times New Roman" pitchFamily="18" charset="0"/>
              </a:rPr>
              <a:t>.</a:t>
            </a:r>
            <a:endParaRPr lang="fr-FR"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images.jpg"/>
          <p:cNvPicPr>
            <a:picLocks noChangeAspect="1"/>
          </p:cNvPicPr>
          <p:nvPr/>
        </p:nvPicPr>
        <p:blipFill>
          <a:blip r:embed="rId2"/>
          <a:stretch>
            <a:fillRect/>
          </a:stretch>
        </p:blipFill>
        <p:spPr>
          <a:xfrm>
            <a:off x="571472" y="357166"/>
            <a:ext cx="8001056" cy="592935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pPr algn="l"/>
            <a:r>
              <a:rPr lang="fr-FR" sz="3200" b="1" u="sng" dirty="0" smtClean="0">
                <a:latin typeface="Algerian" pitchFamily="82" charset="0"/>
              </a:rPr>
              <a:t>La théorie des actes de langage</a:t>
            </a:r>
            <a:br>
              <a:rPr lang="fr-FR" sz="3200" b="1" u="sng" dirty="0" smtClean="0">
                <a:latin typeface="Algerian" pitchFamily="82" charset="0"/>
              </a:rPr>
            </a:br>
            <a:r>
              <a:rPr lang="fr-FR" sz="3200" b="1" u="sng" dirty="0" smtClean="0">
                <a:latin typeface="Algerian" pitchFamily="82" charset="0"/>
              </a:rPr>
              <a:t>dans le cadre de la pragmatique cognitiviste </a:t>
            </a:r>
            <a:r>
              <a:rPr lang="fr-FR" sz="3200" u="sng" dirty="0" smtClean="0">
                <a:latin typeface="Algerian" pitchFamily="82" charset="0"/>
              </a:rPr>
              <a:t>(1989) </a:t>
            </a:r>
            <a:br>
              <a:rPr lang="fr-FR" sz="3200" u="sng" dirty="0" smtClean="0">
                <a:latin typeface="Algerian" pitchFamily="82" charset="0"/>
              </a:rPr>
            </a:br>
            <a:r>
              <a:rPr lang="fr-FR" sz="3200" u="sng" dirty="0" smtClean="0">
                <a:latin typeface="Algerian" pitchFamily="82" charset="0"/>
              </a:rPr>
              <a:t/>
            </a:r>
            <a:br>
              <a:rPr lang="fr-FR" sz="3200" u="sng" dirty="0" smtClean="0">
                <a:latin typeface="Algerian" pitchFamily="82" charset="0"/>
              </a:rPr>
            </a:b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Sperber</a:t>
            </a:r>
            <a:r>
              <a:rPr lang="fr-FR" sz="3200" b="1" dirty="0" smtClean="0">
                <a:latin typeface="Times New Roman" pitchFamily="18" charset="0"/>
                <a:cs typeface="Times New Roman" pitchFamily="18" charset="0"/>
              </a:rPr>
              <a:t> et Wilson proposent de réduire les classes d’actes de langage à trois catégories fondamentales décrites par </a:t>
            </a:r>
            <a:r>
              <a:rPr lang="fr-FR" sz="3200" b="1" dirty="0" err="1" smtClean="0">
                <a:latin typeface="Times New Roman" pitchFamily="18" charset="0"/>
                <a:cs typeface="Times New Roman" pitchFamily="18" charset="0"/>
              </a:rPr>
              <a:t>Moeschler</a:t>
            </a:r>
            <a:r>
              <a:rPr lang="fr-FR" sz="3200" b="1" dirty="0" smtClean="0">
                <a:latin typeface="Times New Roman" pitchFamily="18" charset="0"/>
                <a:cs typeface="Times New Roman" pitchFamily="18" charset="0"/>
              </a:rPr>
              <a:t> .J (2009) comme suit: </a:t>
            </a:r>
            <a:r>
              <a:rPr lang="fr-FR" sz="3200" u="sng" dirty="0" smtClean="0">
                <a:latin typeface="Algerian" pitchFamily="82" charset="0"/>
              </a:rPr>
              <a:t/>
            </a:r>
            <a:br>
              <a:rPr lang="fr-FR" sz="3200" u="sng" dirty="0" smtClean="0">
                <a:latin typeface="Algerian" pitchFamily="82" charset="0"/>
              </a:rPr>
            </a:b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lstStyle/>
          <a:p>
            <a:r>
              <a:rPr lang="fr-FR" dirty="0" smtClean="0">
                <a:latin typeface="Times New Roman" pitchFamily="18" charset="0"/>
                <a:cs typeface="Times New Roman" pitchFamily="18" charset="0"/>
              </a:rPr>
              <a:t>a– les actes de </a:t>
            </a:r>
            <a:r>
              <a:rPr lang="fr-FR" b="1" i="1" dirty="0" smtClean="0">
                <a:latin typeface="Times New Roman" pitchFamily="18" charset="0"/>
                <a:cs typeface="Times New Roman" pitchFamily="18" charset="0"/>
              </a:rPr>
              <a:t>dire que correspondent aux phrases déclaratives et notamment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assertions, aux promesses, aux prédictions,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Times New Roman" pitchFamily="18" charset="0"/>
                <a:cs typeface="Times New Roman" pitchFamily="18" charset="0"/>
              </a:rPr>
              <a:t>b– les actes de </a:t>
            </a:r>
            <a:r>
              <a:rPr lang="fr-FR" b="1" i="1" dirty="0" smtClean="0">
                <a:latin typeface="Times New Roman" pitchFamily="18" charset="0"/>
                <a:cs typeface="Times New Roman" pitchFamily="18" charset="0"/>
              </a:rPr>
              <a:t>dire de correspondent aux phrases impératives, aux ordres,</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conseils,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c– les actes de </a:t>
            </a:r>
            <a:r>
              <a:rPr lang="fr-FR" b="1" i="1" dirty="0" smtClean="0">
                <a:latin typeface="Times New Roman" pitchFamily="18" charset="0"/>
                <a:cs typeface="Times New Roman" pitchFamily="18" charset="0"/>
              </a:rPr>
              <a:t>demander si correspondent aux phrases interrogatives et plus généralement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questions et aux demandes de renseignement.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recchioni.jpg"/>
          <p:cNvPicPr>
            <a:picLocks noChangeAspect="1"/>
          </p:cNvPicPr>
          <p:nvPr/>
        </p:nvPicPr>
        <p:blipFill>
          <a:blip r:embed="rId2"/>
          <a:stretch>
            <a:fillRect/>
          </a:stretch>
        </p:blipFill>
        <p:spPr>
          <a:xfrm>
            <a:off x="571472" y="1285860"/>
            <a:ext cx="3143272" cy="5143512"/>
          </a:xfrm>
          <a:prstGeom prst="rect">
            <a:avLst/>
          </a:prstGeom>
        </p:spPr>
      </p:pic>
      <p:sp>
        <p:nvSpPr>
          <p:cNvPr id="2" name="Titre 1"/>
          <p:cNvSpPr>
            <a:spLocks noGrp="1"/>
          </p:cNvSpPr>
          <p:nvPr>
            <p:ph type="title"/>
          </p:nvPr>
        </p:nvSpPr>
        <p:spPr>
          <a:xfrm>
            <a:off x="457200" y="274638"/>
            <a:ext cx="8229600" cy="6011882"/>
          </a:xfrm>
        </p:spPr>
        <p:txBody>
          <a:bodyPr>
            <a:normAutofit fontScale="90000"/>
          </a:bodyPr>
          <a:lstStyle/>
          <a:p>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Pour en savoir plus sur la</a:t>
            </a:r>
            <a:br>
              <a:rPr lang="fr-FR" dirty="0" smtClean="0">
                <a:latin typeface="Aharoni" pitchFamily="2" charset="-79"/>
                <a:cs typeface="Aharoni" pitchFamily="2" charset="-79"/>
              </a:rPr>
            </a:br>
            <a:r>
              <a:rPr lang="fr-FR" dirty="0" smtClean="0">
                <a:latin typeface="Aharoni" pitchFamily="2" charset="-79"/>
                <a:cs typeface="Aharoni" pitchFamily="2" charset="-79"/>
              </a:rPr>
              <a:t>                théorie et le </a:t>
            </a:r>
            <a:br>
              <a:rPr lang="fr-FR" dirty="0" smtClean="0">
                <a:latin typeface="Aharoni" pitchFamily="2" charset="-79"/>
                <a:cs typeface="Aharoni" pitchFamily="2" charset="-79"/>
              </a:rPr>
            </a:br>
            <a:r>
              <a:rPr lang="fr-FR" dirty="0" smtClean="0">
                <a:latin typeface="Aharoni" pitchFamily="2" charset="-79"/>
                <a:cs typeface="Aharoni" pitchFamily="2" charset="-79"/>
              </a:rPr>
              <a:t>                      fonctionnement </a:t>
            </a:r>
            <a:br>
              <a:rPr lang="fr-FR" dirty="0" smtClean="0">
                <a:latin typeface="Aharoni" pitchFamily="2" charset="-79"/>
                <a:cs typeface="Aharoni" pitchFamily="2" charset="-79"/>
              </a:rPr>
            </a:br>
            <a:r>
              <a:rPr lang="fr-FR" dirty="0" smtClean="0">
                <a:latin typeface="Aharoni" pitchFamily="2" charset="-79"/>
                <a:cs typeface="Aharoni" pitchFamily="2" charset="-79"/>
              </a:rPr>
              <a:t>                         des </a:t>
            </a:r>
            <a:r>
              <a:rPr lang="fr-FR" i="1" dirty="0" smtClean="0">
                <a:latin typeface="Aharoni" pitchFamily="2" charset="-79"/>
                <a:cs typeface="Aharoni" pitchFamily="2" charset="-79"/>
              </a:rPr>
              <a:t>speech </a:t>
            </a:r>
            <a:r>
              <a:rPr lang="fr-FR" i="1" dirty="0" err="1" smtClean="0">
                <a:latin typeface="Aharoni" pitchFamily="2" charset="-79"/>
                <a:cs typeface="Aharoni" pitchFamily="2" charset="-79"/>
              </a:rPr>
              <a:t>acts</a:t>
            </a:r>
            <a:r>
              <a:rPr lang="fr-FR" dirty="0" smtClean="0">
                <a:latin typeface="Aharoni" pitchFamily="2" charset="-79"/>
                <a:cs typeface="Aharoni" pitchFamily="2" charset="-79"/>
              </a:rPr>
              <a:t>…</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Algerian" pitchFamily="82" charset="0"/>
              </a:rPr>
              <a:t>IV- La pragmatique intégrée</a:t>
            </a:r>
            <a:br>
              <a:rPr lang="fr-FR" b="1" dirty="0" smtClean="0">
                <a:latin typeface="Algerian" pitchFamily="82" charset="0"/>
              </a:rPr>
            </a:br>
            <a:r>
              <a:rPr lang="fr-FR" b="1" dirty="0" smtClean="0">
                <a:latin typeface="Algerian" pitchFamily="82" charset="0"/>
              </a:rPr>
              <a:t>(</a:t>
            </a:r>
            <a:r>
              <a:rPr lang="fr-FR" sz="3600" b="1" u="sng" dirty="0" smtClean="0">
                <a:solidFill>
                  <a:srgbClr val="00B0F0"/>
                </a:solidFill>
                <a:latin typeface="Algerian" pitchFamily="82" charset="0"/>
              </a:rPr>
              <a:t>intégrée a la  sémantique</a:t>
            </a:r>
            <a:r>
              <a:rPr lang="fr-FR" b="1" dirty="0" smtClean="0">
                <a:latin typeface="Algerian" pitchFamily="82" charset="0"/>
              </a:rPr>
              <a:t>)</a:t>
            </a:r>
            <a:br>
              <a:rPr lang="fr-FR" b="1" dirty="0" smtClean="0">
                <a:latin typeface="Algerian" pitchFamily="82" charset="0"/>
              </a:rPr>
            </a:br>
            <a:r>
              <a:rPr lang="fr-FR" b="1" dirty="0" smtClean="0">
                <a:latin typeface="Algerian" pitchFamily="82" charset="0"/>
              </a:rPr>
              <a:t/>
            </a:r>
            <a:br>
              <a:rPr lang="fr-FR" b="1" dirty="0" smtClean="0">
                <a:latin typeface="Algerian" pitchFamily="82" charset="0"/>
              </a:rPr>
            </a:br>
            <a:r>
              <a:rPr lang="fr-FR" sz="3100" b="1" dirty="0" err="1" smtClean="0">
                <a:latin typeface="Algerian" pitchFamily="82" charset="0"/>
              </a:rPr>
              <a:t>claude</a:t>
            </a:r>
            <a:r>
              <a:rPr lang="fr-FR" sz="3100" b="1" dirty="0" smtClean="0">
                <a:latin typeface="Algerian" pitchFamily="82" charset="0"/>
              </a:rPr>
              <a:t> ANSCOMBRE &amp;</a:t>
            </a:r>
            <a:r>
              <a:rPr lang="fr-FR" sz="3100" b="1" dirty="0" err="1" smtClean="0">
                <a:latin typeface="Algerian" pitchFamily="82" charset="0"/>
              </a:rPr>
              <a:t>oswald</a:t>
            </a:r>
            <a:r>
              <a:rPr lang="fr-FR" sz="3100" b="1" dirty="0" smtClean="0">
                <a:latin typeface="Algerian" pitchFamily="82" charset="0"/>
              </a:rPr>
              <a:t>  </a:t>
            </a:r>
            <a:r>
              <a:rPr lang="fr-FR" sz="3100" b="1" dirty="0" err="1" smtClean="0">
                <a:latin typeface="Algerian" pitchFamily="82" charset="0"/>
              </a:rPr>
              <a:t>ducrot</a:t>
            </a: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endParaRPr lang="fr-FR" dirty="0"/>
          </a:p>
        </p:txBody>
      </p:sp>
      <p:pic>
        <p:nvPicPr>
          <p:cNvPr id="8" name="Image 7" descr="DUC Pwlj.jpg"/>
          <p:cNvPicPr>
            <a:picLocks noChangeAspect="1"/>
          </p:cNvPicPr>
          <p:nvPr/>
        </p:nvPicPr>
        <p:blipFill>
          <a:blip r:embed="rId2"/>
          <a:stretch>
            <a:fillRect/>
          </a:stretch>
        </p:blipFill>
        <p:spPr>
          <a:xfrm>
            <a:off x="5715008" y="2786058"/>
            <a:ext cx="3000396" cy="3286148"/>
          </a:xfrm>
          <a:prstGeom prst="rect">
            <a:avLst/>
          </a:prstGeom>
        </p:spPr>
      </p:pic>
      <p:pic>
        <p:nvPicPr>
          <p:cNvPr id="1026" name="Picture 2" descr="C:\Users\Utilisateur\Downloads\AVT_Jean-Claude-Anscombre_8503.jpeg"/>
          <p:cNvPicPr>
            <a:picLocks noChangeAspect="1" noChangeArrowheads="1"/>
          </p:cNvPicPr>
          <p:nvPr/>
        </p:nvPicPr>
        <p:blipFill>
          <a:blip r:embed="rId3"/>
          <a:srcRect/>
          <a:stretch>
            <a:fillRect/>
          </a:stretch>
        </p:blipFill>
        <p:spPr bwMode="auto">
          <a:xfrm>
            <a:off x="428596" y="2928934"/>
            <a:ext cx="2643206" cy="3286148"/>
          </a:xfrm>
          <a:prstGeom prst="rect">
            <a:avLst/>
          </a:prstGeom>
          <a:noFill/>
        </p:spPr>
      </p:pic>
      <p:pic>
        <p:nvPicPr>
          <p:cNvPr id="1027" name="Picture 3" descr="C:\Users\Utilisateur\Downloads\anscombre.jpg"/>
          <p:cNvPicPr>
            <a:picLocks noChangeAspect="1" noChangeArrowheads="1"/>
          </p:cNvPicPr>
          <p:nvPr/>
        </p:nvPicPr>
        <p:blipFill>
          <a:blip r:embed="rId4"/>
          <a:srcRect/>
          <a:stretch>
            <a:fillRect/>
          </a:stretch>
        </p:blipFill>
        <p:spPr bwMode="auto">
          <a:xfrm>
            <a:off x="2928926" y="2786058"/>
            <a:ext cx="2881322" cy="335758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226064"/>
          </a:xfrm>
        </p:spPr>
        <p:txBody>
          <a:bodyPr/>
          <a:lstStyle/>
          <a:p>
            <a:r>
              <a:rPr lang="fr-FR" dirty="0" smtClean="0"/>
              <a:t/>
            </a:r>
            <a:br>
              <a:rPr lang="fr-FR" dirty="0" smtClean="0"/>
            </a:br>
            <a:r>
              <a:rPr lang="fr-FR" dirty="0" smtClean="0"/>
              <a:t/>
            </a:r>
            <a:br>
              <a:rPr lang="fr-FR" dirty="0" smtClean="0"/>
            </a:br>
            <a:endParaRPr lang="fr-FR" dirty="0"/>
          </a:p>
        </p:txBody>
      </p:sp>
      <p:pic>
        <p:nvPicPr>
          <p:cNvPr id="3" name="Image 2" descr="DUCs.jpg"/>
          <p:cNvPicPr>
            <a:picLocks noChangeAspect="1"/>
          </p:cNvPicPr>
          <p:nvPr/>
        </p:nvPicPr>
        <p:blipFill>
          <a:blip r:embed="rId2"/>
          <a:stretch>
            <a:fillRect/>
          </a:stretch>
        </p:blipFill>
        <p:spPr>
          <a:xfrm>
            <a:off x="571472" y="2357430"/>
            <a:ext cx="1666875" cy="2752725"/>
          </a:xfrm>
          <a:prstGeom prst="rect">
            <a:avLst/>
          </a:prstGeom>
        </p:spPr>
      </p:pic>
      <p:pic>
        <p:nvPicPr>
          <p:cNvPr id="4" name="Image 3" descr="DUCROT.jpg"/>
          <p:cNvPicPr>
            <a:picLocks noChangeAspect="1"/>
          </p:cNvPicPr>
          <p:nvPr/>
        </p:nvPicPr>
        <p:blipFill>
          <a:blip r:embed="rId3"/>
          <a:stretch>
            <a:fillRect/>
          </a:stretch>
        </p:blipFill>
        <p:spPr>
          <a:xfrm>
            <a:off x="2285984" y="2357430"/>
            <a:ext cx="1676400" cy="2733675"/>
          </a:xfrm>
          <a:prstGeom prst="rect">
            <a:avLst/>
          </a:prstGeom>
        </p:spPr>
      </p:pic>
      <p:pic>
        <p:nvPicPr>
          <p:cNvPr id="5" name="Image 4" descr="DUCR4s.png"/>
          <p:cNvPicPr>
            <a:picLocks noChangeAspect="1"/>
          </p:cNvPicPr>
          <p:nvPr/>
        </p:nvPicPr>
        <p:blipFill>
          <a:blip r:embed="rId4"/>
          <a:stretch>
            <a:fillRect/>
          </a:stretch>
        </p:blipFill>
        <p:spPr>
          <a:xfrm>
            <a:off x="3929058" y="2214554"/>
            <a:ext cx="1676400" cy="2714644"/>
          </a:xfrm>
          <a:prstGeom prst="rect">
            <a:avLst/>
          </a:prstGeom>
        </p:spPr>
      </p:pic>
      <p:pic>
        <p:nvPicPr>
          <p:cNvPr id="6" name="Image 5" descr="_ducrot.jpg"/>
          <p:cNvPicPr>
            <a:picLocks noChangeAspect="1"/>
          </p:cNvPicPr>
          <p:nvPr/>
        </p:nvPicPr>
        <p:blipFill>
          <a:blip r:embed="rId5"/>
          <a:stretch>
            <a:fillRect/>
          </a:stretch>
        </p:blipFill>
        <p:spPr>
          <a:xfrm>
            <a:off x="5643570" y="2214554"/>
            <a:ext cx="2071670" cy="300039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4000" dirty="0" smtClean="0">
                <a:latin typeface="Times New Roman" pitchFamily="18" charset="0"/>
                <a:cs typeface="Times New Roman" pitchFamily="18" charset="0"/>
              </a:rPr>
              <a:t>Ce courant s’inspire de la linguistique de l’énonciation initié par </a:t>
            </a:r>
            <a:r>
              <a:rPr lang="fr-FR" sz="4000" dirty="0" err="1" smtClean="0">
                <a:latin typeface="Times New Roman" pitchFamily="18" charset="0"/>
                <a:cs typeface="Times New Roman" pitchFamily="18" charset="0"/>
              </a:rPr>
              <a:t>E.Benveniste</a:t>
            </a:r>
            <a:r>
              <a:rPr lang="fr-FR" sz="4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Le </a:t>
            </a:r>
            <a:r>
              <a:rPr lang="fr-FR" b="1" u="sng" dirty="0" smtClean="0">
                <a:latin typeface="Times New Roman" pitchFamily="18" charset="0"/>
                <a:cs typeface="Times New Roman" pitchFamily="18" charset="0"/>
              </a:rPr>
              <a:t>sens</a:t>
            </a:r>
            <a:r>
              <a:rPr lang="fr-FR" dirty="0" smtClean="0">
                <a:latin typeface="Times New Roman" pitchFamily="18" charset="0"/>
                <a:cs typeface="Times New Roman" pitchFamily="18" charset="0"/>
              </a:rPr>
              <a:t> du message linguistique dépend de son </a:t>
            </a:r>
            <a:r>
              <a:rPr lang="fr-FR" b="1" u="sng" dirty="0" smtClean="0">
                <a:latin typeface="Times New Roman" pitchFamily="18" charset="0"/>
                <a:cs typeface="Times New Roman" pitchFamily="18" charset="0"/>
              </a:rPr>
              <a:t>énonciation</a:t>
            </a:r>
            <a:r>
              <a:rPr lang="fr-FR" dirty="0" smtClean="0">
                <a:latin typeface="Times New Roman" pitchFamily="18" charset="0"/>
                <a:cs typeface="Times New Roman" pitchFamily="18" charset="0"/>
              </a:rPr>
              <a:t>. En effet, la structure de la langue reflète son </a:t>
            </a:r>
            <a:r>
              <a:rPr lang="fr-FR" b="1" dirty="0" smtClean="0">
                <a:latin typeface="Times New Roman" pitchFamily="18" charset="0"/>
                <a:cs typeface="Times New Roman" pitchFamily="18" charset="0"/>
              </a:rPr>
              <a:t>énonciation</a:t>
            </a:r>
            <a:r>
              <a:rPr lang="fr-FR" dirty="0" smtClean="0">
                <a:latin typeface="Times New Roman" pitchFamily="18" charset="0"/>
                <a:cs typeface="Times New Roman" pitchFamily="18" charset="0"/>
              </a:rPr>
              <a:t>.</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226196"/>
          </a:xfrm>
        </p:spPr>
        <p:txBody>
          <a:bodyPr>
            <a:normAutofit fontScale="90000"/>
          </a:bodyPr>
          <a:lstStyle/>
          <a:p>
            <a:pPr algn="l"/>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400" b="1" dirty="0" smtClean="0">
                <a:latin typeface="Times New Roman" pitchFamily="18" charset="0"/>
                <a:cs typeface="Times New Roman" pitchFamily="18" charset="0"/>
              </a:rPr>
              <a:t>La pragmatique  désigne</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 carrefour interdisciplinaire » (</a:t>
            </a:r>
            <a:r>
              <a:rPr lang="fr-FR" sz="3600" dirty="0" err="1" smtClean="0">
                <a:latin typeface="Times New Roman" pitchFamily="18" charset="0"/>
                <a:cs typeface="Times New Roman" pitchFamily="18" charset="0"/>
              </a:rPr>
              <a:t>Neveu.F</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 fourre-tout » (</a:t>
            </a:r>
            <a:r>
              <a:rPr lang="fr-FR" sz="3600" dirty="0" err="1" smtClean="0">
                <a:latin typeface="Times New Roman" pitchFamily="18" charset="0"/>
                <a:cs typeface="Times New Roman" pitchFamily="18" charset="0"/>
              </a:rPr>
              <a:t>Kleiber;G</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une poubelle pragmatique » (Bar Hillel)</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•«une  auberge espagnole»(</a:t>
            </a:r>
            <a:r>
              <a:rPr lang="fr-FR" sz="2700" dirty="0" err="1" smtClean="0">
                <a:latin typeface="Times New Roman" pitchFamily="18" charset="0"/>
                <a:cs typeface="Times New Roman" pitchFamily="18" charset="0"/>
              </a:rPr>
              <a:t>Kerbrat-Orecchioni.C</a:t>
            </a: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l’entrecroisement d’un certain nombre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d’idées –forces »(</a:t>
            </a:r>
            <a:r>
              <a:rPr lang="fr-FR" sz="3600" dirty="0" err="1" smtClean="0">
                <a:latin typeface="Times New Roman" pitchFamily="18" charset="0"/>
                <a:cs typeface="Times New Roman" pitchFamily="18" charset="0"/>
              </a:rPr>
              <a:t>Maingueneau.D</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5400" b="1" dirty="0" smtClean="0">
                <a:latin typeface="Times New Roman" pitchFamily="18" charset="0"/>
                <a:cs typeface="Times New Roman" pitchFamily="18" charset="0"/>
              </a:rPr>
              <a:t>…</a:t>
            </a:r>
            <a:endParaRPr lang="fr-FR" sz="54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3"/>
          <a:stretch>
            <a:fillRect/>
          </a:stretch>
        </p:blipFill>
        <p:spPr>
          <a:xfrm>
            <a:off x="4929190" y="0"/>
            <a:ext cx="4214810" cy="314324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58204" cy="6286544"/>
          </a:xfrm>
        </p:spPr>
        <p:txBody>
          <a:bodyPr/>
          <a:lstStyle/>
          <a:p>
            <a:r>
              <a:rPr lang="fr-FR" sz="3600" dirty="0" smtClean="0">
                <a:latin typeface="Algerian" pitchFamily="82" charset="0"/>
                <a:cs typeface="Times New Roman" pitchFamily="18" charset="0"/>
              </a:rPr>
              <a:t>Iv-1-la« machinerie du sens» de </a:t>
            </a:r>
            <a:r>
              <a:rPr lang="fr-FR" sz="3600" dirty="0" err="1" smtClean="0">
                <a:latin typeface="Algerian" pitchFamily="82" charset="0"/>
                <a:cs typeface="Times New Roman" pitchFamily="18" charset="0"/>
              </a:rPr>
              <a:t>ducrot.O</a:t>
            </a:r>
            <a:r>
              <a:rPr lang="fr-FR" sz="3600" dirty="0" smtClean="0">
                <a:latin typeface="Algerian" pitchFamily="82" charset="0"/>
                <a:cs typeface="Times New Roman" pitchFamily="18" charset="0"/>
              </a:rPr>
              <a:t>,(1972 &amp;1984)</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endParaRPr lang="fr-FR" sz="4000" dirty="0">
              <a:latin typeface="Times New Roman" pitchFamily="18" charset="0"/>
              <a:cs typeface="Times New Roman" pitchFamily="18" charset="0"/>
            </a:endParaRPr>
          </a:p>
        </p:txBody>
      </p:sp>
      <p:sp>
        <p:nvSpPr>
          <p:cNvPr id="3" name="Ellipse 2"/>
          <p:cNvSpPr/>
          <p:nvPr/>
        </p:nvSpPr>
        <p:spPr>
          <a:xfrm>
            <a:off x="571472" y="1500174"/>
            <a:ext cx="2500330" cy="7715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C00000"/>
                </a:solidFill>
                <a:latin typeface="Times New Roman" pitchFamily="18" charset="0"/>
                <a:cs typeface="Times New Roman" pitchFamily="18" charset="0"/>
              </a:rPr>
              <a:t>P</a:t>
            </a: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hrase</a:t>
            </a:r>
            <a:r>
              <a:rPr lang="fr-FR" sz="3200" b="1" dirty="0" smtClean="0">
                <a:solidFill>
                  <a:schemeClr val="tx1"/>
                </a:solidFill>
                <a:latin typeface="Times New Roman" pitchFamily="18" charset="0"/>
                <a:cs typeface="Times New Roman" pitchFamily="18" charset="0"/>
              </a:rPr>
              <a:t>)</a:t>
            </a:r>
            <a:endParaRPr lang="fr-FR" sz="3200" b="1" dirty="0">
              <a:solidFill>
                <a:schemeClr val="tx1"/>
              </a:solidFill>
              <a:latin typeface="Times New Roman" pitchFamily="18" charset="0"/>
              <a:cs typeface="Times New Roman" pitchFamily="18" charset="0"/>
            </a:endParaRPr>
          </a:p>
        </p:txBody>
      </p:sp>
      <p:sp>
        <p:nvSpPr>
          <p:cNvPr id="4" name="Rectangle 3"/>
          <p:cNvSpPr/>
          <p:nvPr/>
        </p:nvSpPr>
        <p:spPr>
          <a:xfrm>
            <a:off x="500034" y="2857496"/>
            <a:ext cx="300039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Linguistique (</a:t>
            </a:r>
            <a:r>
              <a:rPr lang="fr-FR" sz="2800" b="1" dirty="0" smtClean="0">
                <a:solidFill>
                  <a:srgbClr val="C00000"/>
                </a:solidFill>
                <a:latin typeface="Times New Roman" pitchFamily="18" charset="0"/>
                <a:cs typeface="Times New Roman" pitchFamily="18" charset="0"/>
              </a:rPr>
              <a:t>CL</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5" name="Ellipse 4"/>
          <p:cNvSpPr/>
          <p:nvPr/>
        </p:nvSpPr>
        <p:spPr>
          <a:xfrm>
            <a:off x="357158" y="4214818"/>
            <a:ext cx="3643306"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(signification de </a:t>
            </a:r>
            <a:r>
              <a:rPr lang="fr-FR" sz="2800" b="1" dirty="0" smtClean="0">
                <a:solidFill>
                  <a:srgbClr val="C00000"/>
                </a:solidFill>
                <a:latin typeface="Times New Roman" pitchFamily="18" charset="0"/>
                <a:cs typeface="Times New Roman" pitchFamily="18" charset="0"/>
              </a:rPr>
              <a:t>P</a:t>
            </a:r>
            <a:r>
              <a:rPr lang="fr-FR"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6" name="Ellipse 5"/>
          <p:cNvSpPr/>
          <p:nvPr/>
        </p:nvSpPr>
        <p:spPr>
          <a:xfrm>
            <a:off x="5286380" y="2000240"/>
            <a:ext cx="278608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S</a:t>
            </a:r>
            <a:r>
              <a:rPr lang="fr-FR" sz="2800" b="1" dirty="0" smtClean="0">
                <a:solidFill>
                  <a:schemeClr val="tx1"/>
                </a:solidFill>
                <a:latin typeface="Times New Roman" pitchFamily="18" charset="0"/>
                <a:cs typeface="Times New Roman" pitchFamily="18" charset="0"/>
              </a:rPr>
              <a:t>(</a:t>
            </a:r>
            <a:r>
              <a:rPr lang="fr-FR" sz="2800" b="1" dirty="0" err="1" smtClean="0">
                <a:solidFill>
                  <a:schemeClr val="tx1"/>
                </a:solidFill>
                <a:latin typeface="Times New Roman" pitchFamily="18" charset="0"/>
                <a:cs typeface="Times New Roman" pitchFamily="18" charset="0"/>
              </a:rPr>
              <a:t>ituation</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7" name="Ellipse 6"/>
          <p:cNvSpPr/>
          <p:nvPr/>
        </p:nvSpPr>
        <p:spPr>
          <a:xfrm>
            <a:off x="4857752" y="5643578"/>
            <a:ext cx="400052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Sens de </a:t>
            </a: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 dans le contexte de </a:t>
            </a:r>
            <a:r>
              <a:rPr lang="fr-FR" sz="2800" b="1" dirty="0" smtClean="0">
                <a:solidFill>
                  <a:srgbClr val="C00000"/>
                </a:solidFill>
                <a:latin typeface="Times New Roman" pitchFamily="18" charset="0"/>
                <a:cs typeface="Times New Roman" pitchFamily="18" charset="0"/>
              </a:rPr>
              <a:t>S</a:t>
            </a:r>
            <a:endParaRPr lang="fr-FR" sz="2800" b="1" dirty="0">
              <a:solidFill>
                <a:srgbClr val="C00000"/>
              </a:solidFill>
              <a:latin typeface="Times New Roman" pitchFamily="18" charset="0"/>
              <a:cs typeface="Times New Roman" pitchFamily="18" charset="0"/>
            </a:endParaRPr>
          </a:p>
        </p:txBody>
      </p:sp>
      <p:sp>
        <p:nvSpPr>
          <p:cNvPr id="8" name="Rectangle 7"/>
          <p:cNvSpPr/>
          <p:nvPr/>
        </p:nvSpPr>
        <p:spPr>
          <a:xfrm>
            <a:off x="5429256" y="4000504"/>
            <a:ext cx="3000396" cy="1057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Rhétorique  (</a:t>
            </a:r>
            <a:r>
              <a:rPr lang="fr-FR" sz="2800" b="1" dirty="0" smtClean="0">
                <a:solidFill>
                  <a:srgbClr val="C00000"/>
                </a:solidFill>
                <a:latin typeface="Times New Roman" pitchFamily="18" charset="0"/>
                <a:cs typeface="Times New Roman" pitchFamily="18" charset="0"/>
              </a:rPr>
              <a:t>CR</a:t>
            </a:r>
            <a:r>
              <a:rPr lang="fr-FR" sz="2800" b="1" dirty="0" smtClean="0">
                <a:solidFill>
                  <a:schemeClr val="tx1"/>
                </a:solidFill>
                <a:latin typeface="Times New Roman" pitchFamily="18" charset="0"/>
                <a:cs typeface="Times New Roman" pitchFamily="18" charset="0"/>
              </a:rPr>
              <a:t>)</a:t>
            </a:r>
          </a:p>
          <a:p>
            <a:pPr algn="ctr"/>
            <a:endParaRPr lang="fr-FR" dirty="0"/>
          </a:p>
        </p:txBody>
      </p:sp>
      <p:cxnSp>
        <p:nvCxnSpPr>
          <p:cNvPr id="10" name="Connecteur droit avec flèche 9"/>
          <p:cNvCxnSpPr>
            <a:stCxn id="3" idx="4"/>
          </p:cNvCxnSpPr>
          <p:nvPr/>
        </p:nvCxnSpPr>
        <p:spPr>
          <a:xfrm rot="5400000">
            <a:off x="1556517" y="2536026"/>
            <a:ext cx="529449" cy="79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1571605" y="4000503"/>
            <a:ext cx="571504"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5" idx="6"/>
          </p:cNvCxnSpPr>
          <p:nvPr/>
        </p:nvCxnSpPr>
        <p:spPr>
          <a:xfrm flipV="1">
            <a:off x="4000464" y="4859349"/>
            <a:ext cx="1458074" cy="341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6143636" y="3429000"/>
            <a:ext cx="114300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6200000" flipH="1">
            <a:off x="6322232" y="5322107"/>
            <a:ext cx="642943"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14348" y="21429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Linguistique (</a:t>
            </a:r>
            <a:r>
              <a:rPr lang="fr-FR" sz="2000" b="1" dirty="0" smtClean="0">
                <a:solidFill>
                  <a:srgbClr val="C00000"/>
                </a:solidFill>
                <a:latin typeface="Times New Roman" pitchFamily="18" charset="0"/>
                <a:cs typeface="Times New Roman" pitchFamily="18" charset="0"/>
              </a:rPr>
              <a:t>CL</a:t>
            </a:r>
            <a:r>
              <a:rPr lang="fr-FR" sz="2000" b="1" dirty="0" smtClean="0">
                <a:solidFill>
                  <a:schemeClr val="tx1"/>
                </a:solidFill>
                <a:latin typeface="Times New Roman" pitchFamily="18" charset="0"/>
                <a:cs typeface="Times New Roman" pitchFamily="18" charset="0"/>
              </a:rPr>
              <a:t>)</a:t>
            </a:r>
            <a:endParaRPr lang="fr-FR" sz="2000" b="1" dirty="0">
              <a:solidFill>
                <a:schemeClr val="tx1"/>
              </a:solidFill>
              <a:latin typeface="Times New Roman" pitchFamily="18" charset="0"/>
              <a:cs typeface="Times New Roman" pitchFamily="18" charset="0"/>
            </a:endParaRPr>
          </a:p>
        </p:txBody>
      </p:sp>
      <p:sp>
        <p:nvSpPr>
          <p:cNvPr id="4" name="Flèche droite 3"/>
          <p:cNvSpPr/>
          <p:nvPr/>
        </p:nvSpPr>
        <p:spPr>
          <a:xfrm>
            <a:off x="2500298" y="6429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500298" y="3929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500298" y="21431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500430" y="28572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Garantir l’aspect « bien formé des phrases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1" name="Rectangle à coins arrondis 10"/>
          <p:cNvSpPr/>
          <p:nvPr/>
        </p:nvSpPr>
        <p:spPr>
          <a:xfrm>
            <a:off x="3500430" y="1785926"/>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Times New Roman" pitchFamily="18" charset="0"/>
                <a:cs typeface="Times New Roman" pitchFamily="18" charset="0"/>
              </a:rPr>
              <a:t>Assigner une signification aux phrases</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2" name="Flèche droite 11"/>
          <p:cNvSpPr/>
          <p:nvPr/>
        </p:nvSpPr>
        <p:spPr>
          <a:xfrm>
            <a:off x="2500298" y="5214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42910" y="342900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Rhétorique  (</a:t>
            </a:r>
            <a:r>
              <a:rPr lang="fr-FR" sz="2000" b="1" dirty="0" smtClean="0">
                <a:solidFill>
                  <a:srgbClr val="C00000"/>
                </a:solidFill>
                <a:latin typeface="Times New Roman" pitchFamily="18" charset="0"/>
                <a:cs typeface="Times New Roman" pitchFamily="18" charset="0"/>
              </a:rPr>
              <a:t>CR</a:t>
            </a:r>
            <a:r>
              <a:rPr lang="fr-FR" sz="2000" b="1" dirty="0" smtClean="0">
                <a:solidFill>
                  <a:schemeClr val="tx1"/>
                </a:solidFill>
                <a:latin typeface="Times New Roman" pitchFamily="18" charset="0"/>
                <a:cs typeface="Times New Roman" pitchFamily="18" charset="0"/>
              </a:rPr>
              <a:t>)</a:t>
            </a:r>
          </a:p>
        </p:txBody>
      </p:sp>
      <p:sp>
        <p:nvSpPr>
          <p:cNvPr id="14" name="Rectangle à coins arrondis 13"/>
          <p:cNvSpPr/>
          <p:nvPr/>
        </p:nvSpPr>
        <p:spPr>
          <a:xfrm>
            <a:off x="3500430" y="492919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Garantir la recevabilité de l’énoncé en appliquant les lois du discours</a:t>
            </a:r>
            <a:endParaRPr lang="fr-FR" sz="2400"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3500430" y="350043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Fixer la référence par le biais de déictiques</a:t>
            </a:r>
            <a:endParaRPr lang="fr-FR" sz="2800" dirty="0">
              <a:solidFill>
                <a:schemeClr val="tx1"/>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Algerian" pitchFamily="82" charset="0"/>
                <a:cs typeface="Times New Roman" pitchFamily="18" charset="0"/>
              </a:rPr>
              <a:t>IV-2- l’implicite</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L’un des apports majeurs de ce modèle est la théorisation de la dimension </a:t>
            </a:r>
            <a:r>
              <a:rPr lang="fr-FR" b="1" u="sng" dirty="0" smtClean="0">
                <a:latin typeface="Times New Roman" pitchFamily="18" charset="0"/>
                <a:cs typeface="Times New Roman" pitchFamily="18" charset="0"/>
              </a:rPr>
              <a:t>implicite</a:t>
            </a:r>
            <a:r>
              <a:rPr lang="fr-FR" dirty="0" smtClean="0">
                <a:latin typeface="Times New Roman" pitchFamily="18" charset="0"/>
                <a:cs typeface="Times New Roman" pitchFamily="18" charset="0"/>
              </a:rPr>
              <a:t> du sens.</a:t>
            </a:r>
            <a:endParaRPr lang="fr-F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endParaRPr lang="fr-FR" dirty="0"/>
          </a:p>
        </p:txBody>
      </p:sp>
      <p:pic>
        <p:nvPicPr>
          <p:cNvPr id="3" name="Image 2" descr="implicite.png"/>
          <p:cNvPicPr>
            <a:picLocks noChangeAspect="1"/>
          </p:cNvPicPr>
          <p:nvPr/>
        </p:nvPicPr>
        <p:blipFill>
          <a:blip r:embed="rId2"/>
          <a:stretch>
            <a:fillRect/>
          </a:stretch>
        </p:blipFill>
        <p:spPr>
          <a:xfrm>
            <a:off x="500034" y="785794"/>
            <a:ext cx="8072494" cy="5500726"/>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68940"/>
          </a:xfrm>
        </p:spPr>
        <p:txBody>
          <a:bodyPr/>
          <a:lstStyle/>
          <a:p>
            <a:endParaRPr lang="fr-FR" dirty="0"/>
          </a:p>
        </p:txBody>
      </p:sp>
      <p:graphicFrame>
        <p:nvGraphicFramePr>
          <p:cNvPr id="3" name="Tableau 2"/>
          <p:cNvGraphicFramePr>
            <a:graphicFrameLocks noGrp="1"/>
          </p:cNvGraphicFramePr>
          <p:nvPr/>
        </p:nvGraphicFramePr>
        <p:xfrm>
          <a:off x="785786" y="805383"/>
          <a:ext cx="7786742" cy="5516364"/>
        </p:xfrm>
        <a:graphic>
          <a:graphicData uri="http://schemas.openxmlformats.org/drawingml/2006/table">
            <a:tbl>
              <a:tblPr firstRow="1" bandRow="1">
                <a:tableStyleId>{5C22544A-7EE6-4342-B048-85BDC9FD1C3A}</a:tableStyleId>
              </a:tblPr>
              <a:tblGrid>
                <a:gridCol w="3893371"/>
                <a:gridCol w="3893371"/>
              </a:tblGrid>
              <a:tr h="1049187">
                <a:tc gridSpan="2">
                  <a:txBody>
                    <a:bodyPr/>
                    <a:lstStyle/>
                    <a:p>
                      <a:pPr algn="ctr"/>
                      <a:endParaRPr lang="fr-FR" sz="3200" dirty="0" smtClean="0">
                        <a:latin typeface="Algerian" pitchFamily="82" charset="0"/>
                      </a:endParaRPr>
                    </a:p>
                    <a:p>
                      <a:pPr algn="ctr"/>
                      <a:r>
                        <a:rPr lang="fr-FR" sz="3200" dirty="0" smtClean="0">
                          <a:latin typeface="Algerian" pitchFamily="82" charset="0"/>
                        </a:rPr>
                        <a:t>Pierre  a </a:t>
                      </a:r>
                      <a:r>
                        <a:rPr lang="fr-FR" sz="3200" u="sng" dirty="0" err="1" smtClean="0">
                          <a:latin typeface="Algerian" pitchFamily="82" charset="0"/>
                        </a:rPr>
                        <a:t>cessÉ</a:t>
                      </a:r>
                      <a:r>
                        <a:rPr lang="fr-FR" sz="3200" dirty="0" smtClean="0">
                          <a:latin typeface="Algerian" pitchFamily="82" charset="0"/>
                        </a:rPr>
                        <a:t> de</a:t>
                      </a:r>
                      <a:r>
                        <a:rPr lang="fr-FR" sz="3200" baseline="0" dirty="0" smtClean="0">
                          <a:latin typeface="Algerian" pitchFamily="82" charset="0"/>
                        </a:rPr>
                        <a:t> fumer</a:t>
                      </a:r>
                      <a:endParaRPr lang="fr-FR" sz="3200" dirty="0">
                        <a:latin typeface="Algerian" pitchFamily="82" charset="0"/>
                      </a:endParaRPr>
                    </a:p>
                  </a:txBody>
                  <a:tcPr/>
                </a:tc>
                <a:tc hMerge="1">
                  <a:txBody>
                    <a:bodyPr/>
                    <a:lstStyle/>
                    <a:p>
                      <a:endParaRPr lang="fr-FR" sz="3200" dirty="0">
                        <a:latin typeface="Algerian" pitchFamily="82" charset="0"/>
                      </a:endParaRPr>
                    </a:p>
                  </a:txBody>
                  <a:tcPr/>
                </a:tc>
              </a:tr>
              <a:tr h="673064">
                <a:tc>
                  <a:txBody>
                    <a:bodyPr/>
                    <a:lstStyle/>
                    <a:p>
                      <a:pPr algn="ctr"/>
                      <a:r>
                        <a:rPr lang="fr-FR" sz="3200" dirty="0" smtClean="0">
                          <a:latin typeface="Algerian" pitchFamily="82" charset="0"/>
                        </a:rPr>
                        <a:t>présupposé</a:t>
                      </a:r>
                      <a:endParaRPr lang="fr-FR" sz="3200" dirty="0">
                        <a:latin typeface="Algerian" pitchFamily="82" charset="0"/>
                      </a:endParaRPr>
                    </a:p>
                  </a:txBody>
                  <a:tcPr/>
                </a:tc>
                <a:tc>
                  <a:txBody>
                    <a:bodyPr/>
                    <a:lstStyle/>
                    <a:p>
                      <a:pPr algn="ctr"/>
                      <a:r>
                        <a:rPr lang="fr-FR" sz="3200" dirty="0" err="1" smtClean="0">
                          <a:latin typeface="Algerian" pitchFamily="82" charset="0"/>
                        </a:rPr>
                        <a:t>Sous-eNtendu</a:t>
                      </a:r>
                      <a:endParaRPr lang="fr-FR" sz="3200" dirty="0">
                        <a:latin typeface="Algerian" pitchFamily="82" charset="0"/>
                      </a:endParaRPr>
                    </a:p>
                  </a:txBody>
                  <a:tcPr/>
                </a:tc>
              </a:tr>
              <a:tr h="1049187">
                <a:tc>
                  <a:txBody>
                    <a:bodyPr/>
                    <a:lstStyle/>
                    <a:p>
                      <a:r>
                        <a:rPr lang="fr-FR" sz="3200" dirty="0" smtClean="0">
                          <a:latin typeface="Times New Roman" pitchFamily="18" charset="0"/>
                          <a:cs typeface="Times New Roman" pitchFamily="18" charset="0"/>
                        </a:rPr>
                        <a:t>Pierre fumait </a:t>
                      </a:r>
                      <a:r>
                        <a:rPr lang="fr-FR" sz="3200" u="sng" dirty="0" smtClean="0">
                          <a:latin typeface="Times New Roman" pitchFamily="18" charset="0"/>
                          <a:cs typeface="Times New Roman" pitchFamily="18" charset="0"/>
                        </a:rPr>
                        <a:t>déjà.</a:t>
                      </a:r>
                      <a:endParaRPr lang="fr-FR" sz="3200" u="sng" dirty="0">
                        <a:latin typeface="Times New Roman" pitchFamily="18" charset="0"/>
                        <a:cs typeface="Times New Roman" pitchFamily="18" charset="0"/>
                      </a:endParaRPr>
                    </a:p>
                  </a:txBody>
                  <a:tcPr/>
                </a:tc>
                <a:tc>
                  <a:txBody>
                    <a:bodyPr/>
                    <a:lstStyle/>
                    <a:p>
                      <a:r>
                        <a:rPr lang="fr-FR" sz="3200" dirty="0" smtClean="0">
                          <a:latin typeface="Times New Roman" pitchFamily="18" charset="0"/>
                          <a:cs typeface="Times New Roman" pitchFamily="18" charset="0"/>
                        </a:rPr>
                        <a:t>1-C’est bien mieux pour  sa  santé.</a:t>
                      </a:r>
                      <a:endParaRPr lang="fr-FR" sz="3200" dirty="0">
                        <a:latin typeface="Times New Roman" pitchFamily="18" charset="0"/>
                        <a:cs typeface="Times New Roman" pitchFamily="18" charset="0"/>
                      </a:endParaRPr>
                    </a:p>
                  </a:txBody>
                  <a:tcPr/>
                </a:tc>
              </a:tr>
              <a:tr h="1660513">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r>
                        <a:rPr lang="fr-FR" sz="3200" dirty="0" smtClean="0">
                          <a:latin typeface="Times New Roman" pitchFamily="18" charset="0"/>
                          <a:cs typeface="Times New Roman" pitchFamily="18" charset="0"/>
                        </a:rPr>
                        <a:t>2-C’est bien dommage, c’était</a:t>
                      </a:r>
                      <a:r>
                        <a:rPr lang="fr-FR" sz="3200" baseline="0" dirty="0" smtClean="0">
                          <a:latin typeface="Times New Roman" pitchFamily="18" charset="0"/>
                          <a:cs typeface="Times New Roman" pitchFamily="18" charset="0"/>
                        </a:rPr>
                        <a:t> son seul plaisir.</a:t>
                      </a:r>
                      <a:endParaRPr lang="fr-FR" sz="4400" b="1" dirty="0">
                        <a:latin typeface="Times New Roman" pitchFamily="18" charset="0"/>
                        <a:cs typeface="Times New Roman" pitchFamily="18" charset="0"/>
                      </a:endParaRPr>
                    </a:p>
                  </a:txBody>
                  <a:tcPr/>
                </a:tc>
              </a:tr>
              <a:tr h="1049187">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pPr algn="ctr"/>
                      <a:r>
                        <a:rPr lang="fr-FR" sz="4400" b="1" baseline="0"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a:txBody>
                  <a:tcPr/>
                </a:tc>
              </a:tr>
            </a:tbl>
          </a:graphicData>
        </a:graphic>
      </p:graphicFrame>
      <p:cxnSp>
        <p:nvCxnSpPr>
          <p:cNvPr id="5" name="Connecteur droit 4"/>
          <p:cNvCxnSpPr/>
          <p:nvPr/>
        </p:nvCxnSpPr>
        <p:spPr>
          <a:xfrm rot="10800000" flipV="1">
            <a:off x="857224"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10800000" flipV="1">
            <a:off x="857224" y="5286388"/>
            <a:ext cx="3786214" cy="92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85786"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57224" y="5286388"/>
            <a:ext cx="3786214" cy="10001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pPr algn="l"/>
            <a:r>
              <a:rPr lang="fr-FR" sz="2800" dirty="0" smtClean="0">
                <a:latin typeface="Algerian" pitchFamily="82" charset="0"/>
                <a:cs typeface="Times New Roman" pitchFamily="18" charset="0"/>
              </a:rPr>
              <a:t>En guise de conclusion…</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Qu’en est-il de la</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pragmatique</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actuellement ?</a:t>
            </a:r>
            <a:endParaRPr lang="fr-FR" dirty="0">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txBody>
          <a:bodyPr>
            <a:normAutofit fontScale="90000"/>
          </a:bodyPr>
          <a:lstStyle/>
          <a:p>
            <a:pPr marL="742950" indent="-742950"/>
            <a:r>
              <a:rPr lang="fr-FR" dirty="0" smtClean="0"/>
              <a:t/>
            </a:r>
            <a:br>
              <a:rPr lang="fr-FR" dirty="0" smtClean="0"/>
            </a:br>
            <a:r>
              <a:rPr lang="fr-FR" dirty="0" smtClean="0"/>
              <a:t/>
            </a:r>
            <a:br>
              <a:rPr lang="fr-FR" dirty="0" smtClean="0"/>
            </a:br>
            <a:r>
              <a:rPr lang="fr-FR" dirty="0" smtClean="0"/>
              <a:t/>
            </a:r>
            <a:br>
              <a:rPr lang="fr-FR" dirty="0" smtClean="0"/>
            </a:br>
            <a:r>
              <a:rPr lang="fr-FR" sz="4900" dirty="0" smtClean="0">
                <a:latin typeface="Times New Roman" pitchFamily="18" charset="0"/>
                <a:cs typeface="Times New Roman" pitchFamily="18" charset="0"/>
              </a:rPr>
              <a:t>A la suite de </a:t>
            </a:r>
            <a:r>
              <a:rPr lang="fr-FR" sz="4900" dirty="0" err="1" smtClean="0">
                <a:latin typeface="Times New Roman" pitchFamily="18" charset="0"/>
                <a:cs typeface="Times New Roman" pitchFamily="18" charset="0"/>
              </a:rPr>
              <a:t>Moeschler.J</a:t>
            </a:r>
            <a:r>
              <a:rPr lang="fr-FR" sz="4900" dirty="0" smtClean="0">
                <a:latin typeface="Times New Roman" pitchFamily="18" charset="0"/>
                <a:cs typeface="Times New Roman" pitchFamily="18" charset="0"/>
              </a:rPr>
              <a:t> et de  </a:t>
            </a:r>
            <a:br>
              <a:rPr lang="fr-FR" sz="4900" dirty="0" smtClean="0">
                <a:latin typeface="Times New Roman" pitchFamily="18" charset="0"/>
                <a:cs typeface="Times New Roman" pitchFamily="18" charset="0"/>
              </a:rPr>
            </a:br>
            <a:r>
              <a:rPr lang="fr-FR" sz="4900" dirty="0" err="1" smtClean="0">
                <a:latin typeface="Times New Roman" pitchFamily="18" charset="0"/>
                <a:cs typeface="Times New Roman" pitchFamily="18" charset="0"/>
              </a:rPr>
              <a:t>Reboul.A</a:t>
            </a:r>
            <a:r>
              <a:rPr lang="fr-FR" sz="4900" dirty="0" smtClean="0">
                <a:latin typeface="Times New Roman" pitchFamily="18" charset="0"/>
                <a:cs typeface="Times New Roman" pitchFamily="18" charset="0"/>
              </a:rPr>
              <a:t> (1994)</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6400" b="1" dirty="0" smtClean="0">
                <a:latin typeface="Times New Roman" pitchFamily="18" charset="0"/>
                <a:cs typeface="Times New Roman" pitchFamily="18" charset="0"/>
              </a:rPr>
              <a:t>La pragmatique est une nouvelle science de la communication…</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John Langshaw Austin - Quand dire , c'est faire John Langshaw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Image 2" descr="Moeschler.jpg"/>
          <p:cNvPicPr>
            <a:picLocks noChangeAspect="1"/>
          </p:cNvPicPr>
          <p:nvPr/>
        </p:nvPicPr>
        <p:blipFill>
          <a:blip r:embed="rId2"/>
          <a:stretch>
            <a:fillRect/>
          </a:stretch>
        </p:blipFill>
        <p:spPr>
          <a:xfrm>
            <a:off x="1285852" y="285728"/>
            <a:ext cx="5857916" cy="657227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011882"/>
          </a:xfrm>
        </p:spPr>
        <p:txBody>
          <a:bodyPr>
            <a:normAutofit fontScale="90000"/>
          </a:bodyPr>
          <a:lstStyle/>
          <a:p>
            <a:pPr algn="l"/>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RÉFÉRENCES</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a:t>
            </a:r>
            <a:r>
              <a:rPr lang="fr-FR" sz="2700" dirty="0" err="1" smtClean="0">
                <a:latin typeface="Times New Roman" pitchFamily="18" charset="0"/>
                <a:cs typeface="Times New Roman" pitchFamily="18" charset="0"/>
              </a:rPr>
              <a:t>Armengaud.F</a:t>
            </a:r>
            <a:r>
              <a:rPr lang="fr-FR" sz="2700" dirty="0" smtClean="0">
                <a:latin typeface="Times New Roman" pitchFamily="18" charset="0"/>
                <a:cs typeface="Times New Roman" pitchFamily="18" charset="0"/>
              </a:rPr>
              <a:t>,  (2007),  </a:t>
            </a:r>
            <a:r>
              <a:rPr lang="fr-FR" sz="2700" i="1" dirty="0" smtClean="0">
                <a:latin typeface="Times New Roman" pitchFamily="18" charset="0"/>
                <a:cs typeface="Times New Roman" pitchFamily="18" charset="0"/>
              </a:rPr>
              <a:t>La pragmatique,</a:t>
            </a:r>
            <a:r>
              <a:rPr lang="fr-FR" sz="2700" dirty="0" smtClean="0">
                <a:latin typeface="Times New Roman" pitchFamily="18" charset="0"/>
                <a:cs typeface="Times New Roman" pitchFamily="18" charset="0"/>
              </a:rPr>
              <a:t> Paris, PUF. </a:t>
            </a:r>
            <a:br>
              <a:rPr lang="fr-FR" sz="2700" dirty="0" smtClean="0">
                <a:latin typeface="Times New Roman" pitchFamily="18" charset="0"/>
                <a:cs typeface="Times New Roman" pitchFamily="18" charset="0"/>
              </a:rPr>
            </a:br>
            <a:r>
              <a:rPr lang="fr-FR" sz="2700" dirty="0" err="1" smtClean="0">
                <a:latin typeface="Times New Roman" pitchFamily="18" charset="0"/>
                <a:cs typeface="Times New Roman" pitchFamily="18" charset="0"/>
              </a:rPr>
              <a:t>Charaudeau</a:t>
            </a:r>
            <a:r>
              <a:rPr lang="fr-FR" sz="2700" dirty="0" smtClean="0">
                <a:latin typeface="Times New Roman" pitchFamily="18" charset="0"/>
                <a:cs typeface="Times New Roman" pitchFamily="18" charset="0"/>
              </a:rPr>
              <a:t>, P. &amp; </a:t>
            </a:r>
            <a:r>
              <a:rPr lang="fr-FR" sz="2700" dirty="0" err="1" smtClean="0">
                <a:latin typeface="Times New Roman" pitchFamily="18" charset="0"/>
                <a:cs typeface="Times New Roman" pitchFamily="18" charset="0"/>
              </a:rPr>
              <a:t>Maingueneau</a:t>
            </a:r>
            <a:r>
              <a:rPr lang="fr-FR" sz="2700" dirty="0" smtClean="0">
                <a:latin typeface="Times New Roman" pitchFamily="18" charset="0"/>
                <a:cs typeface="Times New Roman" pitchFamily="18" charset="0"/>
              </a:rPr>
              <a:t>, D. (2002). </a:t>
            </a:r>
            <a:r>
              <a:rPr lang="fr-FR" sz="2700" i="1" dirty="0" smtClean="0">
                <a:latin typeface="Times New Roman" pitchFamily="18" charset="0"/>
                <a:cs typeface="Times New Roman" pitchFamily="18" charset="0"/>
              </a:rPr>
              <a:t>Dictionnaire d’analyse du discours</a:t>
            </a:r>
            <a:r>
              <a:rPr lang="fr-FR" sz="2700" dirty="0" smtClean="0">
                <a:latin typeface="Times New Roman" pitchFamily="18" charset="0"/>
                <a:cs typeface="Times New Roman" pitchFamily="18" charset="0"/>
              </a:rPr>
              <a:t>. Paris : Le Seuil.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Longhi, J. et </a:t>
            </a:r>
            <a:r>
              <a:rPr lang="fr-FR" sz="2400" dirty="0" err="1" smtClean="0">
                <a:latin typeface="Times New Roman" pitchFamily="18" charset="0"/>
                <a:cs typeface="Times New Roman" pitchFamily="18" charset="0"/>
              </a:rPr>
              <a:t>Sarfati</a:t>
            </a:r>
            <a:r>
              <a:rPr lang="fr-FR" sz="2400" dirty="0" smtClean="0">
                <a:latin typeface="Times New Roman" pitchFamily="18" charset="0"/>
                <a:cs typeface="Times New Roman" pitchFamily="18" charset="0"/>
              </a:rPr>
              <a:t>, G. (</a:t>
            </a:r>
            <a:r>
              <a:rPr lang="fr-FR" sz="2400" b="1" dirty="0" smtClean="0">
                <a:latin typeface="Times New Roman" pitchFamily="18" charset="0"/>
                <a:cs typeface="Times New Roman" pitchFamily="18" charset="0"/>
              </a:rPr>
              <a:t>2012)</a:t>
            </a:r>
            <a:r>
              <a:rPr lang="fr-FR" sz="2400" dirty="0" smtClean="0">
                <a:latin typeface="Times New Roman" pitchFamily="18" charset="0"/>
                <a:cs typeface="Times New Roman" pitchFamily="18" charset="0"/>
              </a:rPr>
              <a:t> , Dictionnaire de pragmatique</a:t>
            </a: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Paris, Armand Colin, </a:t>
            </a:r>
            <a:r>
              <a:rPr lang="fr-FR" sz="2400" dirty="0" err="1" smtClean="0">
                <a:latin typeface="Times New Roman" pitchFamily="18" charset="0"/>
                <a:cs typeface="Times New Roman" pitchFamily="18" charset="0"/>
              </a:rPr>
              <a:t>coll</a:t>
            </a:r>
            <a:r>
              <a:rPr lang="fr-FR" sz="2400" dirty="0" smtClean="0">
                <a:latin typeface="Times New Roman" pitchFamily="18" charset="0"/>
                <a:cs typeface="Times New Roman" pitchFamily="18" charset="0"/>
              </a:rPr>
              <a:t>, Dictionnaire .</a:t>
            </a:r>
            <a:r>
              <a:rPr lang="fr-FR" sz="2700" b="1" dirty="0" smtClean="0">
                <a:latin typeface="Times New Roman" pitchFamily="18" charset="0"/>
                <a:cs typeface="Times New Roman" pitchFamily="18" charset="0"/>
              </a:rPr>
              <a:t/>
            </a:r>
            <a:br>
              <a:rPr lang="fr-FR" sz="2700" b="1" dirty="0" smtClean="0">
                <a:latin typeface="Times New Roman" pitchFamily="18" charset="0"/>
                <a:cs typeface="Times New Roman" pitchFamily="18" charset="0"/>
              </a:rPr>
            </a:br>
            <a:r>
              <a:rPr lang="fr-FR" sz="2700" b="1" dirty="0" smtClean="0">
                <a:latin typeface="Times New Roman" pitchFamily="18" charset="0"/>
                <a:cs typeface="Times New Roman" pitchFamily="18" charset="0"/>
              </a:rPr>
              <a:t>-</a:t>
            </a:r>
            <a:r>
              <a:rPr lang="fr-FR" sz="2700" dirty="0" err="1" smtClean="0">
                <a:latin typeface="Times New Roman" pitchFamily="18" charset="0"/>
                <a:cs typeface="Times New Roman" pitchFamily="18" charset="0"/>
              </a:rPr>
              <a:t>Paveau</a:t>
            </a:r>
            <a:r>
              <a:rPr lang="fr-FR" sz="2700" dirty="0" smtClean="0">
                <a:latin typeface="Times New Roman" pitchFamily="18" charset="0"/>
                <a:cs typeface="Times New Roman" pitchFamily="18" charset="0"/>
              </a:rPr>
              <a:t>, M-A et al, (2003), </a:t>
            </a:r>
            <a:r>
              <a:rPr lang="fr-FR" sz="2700" i="1" dirty="0" smtClean="0">
                <a:latin typeface="Times New Roman" pitchFamily="18" charset="0"/>
                <a:cs typeface="Times New Roman" pitchFamily="18" charset="0"/>
              </a:rPr>
              <a:t>Les grandes théories de la linguistique. De la grammaire comparée à la pragmatique</a:t>
            </a:r>
            <a:r>
              <a:rPr lang="fr-FR" sz="2700" dirty="0" smtClean="0">
                <a:latin typeface="Times New Roman" pitchFamily="18" charset="0"/>
                <a:cs typeface="Times New Roman" pitchFamily="18" charset="0"/>
              </a:rPr>
              <a:t>, Armand Colin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a:t>
            </a:r>
            <a:r>
              <a:rPr lang="fr-FR" sz="2700" dirty="0" err="1" smtClean="0">
                <a:latin typeface="Times New Roman" pitchFamily="18" charset="0"/>
                <a:cs typeface="Times New Roman" pitchFamily="18" charset="0"/>
              </a:rPr>
              <a:t>Maingueneau</a:t>
            </a:r>
            <a:r>
              <a:rPr lang="fr-FR" sz="2700" dirty="0" smtClean="0">
                <a:latin typeface="Times New Roman" pitchFamily="18" charset="0"/>
                <a:cs typeface="Times New Roman" pitchFamily="18" charset="0"/>
              </a:rPr>
              <a:t>, D. (2009). </a:t>
            </a:r>
            <a:r>
              <a:rPr lang="fr-FR" sz="2700" i="1" dirty="0" smtClean="0">
                <a:latin typeface="Times New Roman" pitchFamily="18" charset="0"/>
                <a:cs typeface="Times New Roman" pitchFamily="18" charset="0"/>
              </a:rPr>
              <a:t>Les termes clés de l’analyse du discours</a:t>
            </a:r>
            <a:r>
              <a:rPr lang="fr-FR" sz="2700" dirty="0" smtClean="0">
                <a:latin typeface="Times New Roman" pitchFamily="18" charset="0"/>
                <a:cs typeface="Times New Roman" pitchFamily="18" charset="0"/>
              </a:rPr>
              <a:t>. Paris : Seuil</a:t>
            </a:r>
            <a:r>
              <a:rPr lang="fr-FR" sz="2800" dirty="0" smtClean="0">
                <a:latin typeface="Times New Roman" pitchFamily="18" charset="0"/>
                <a:cs typeface="Times New Roman" pitchFamily="18" charset="0"/>
              </a:rPr>
              <a:t> , </a:t>
            </a:r>
            <a:r>
              <a:rPr lang="fr-FR" sz="2800" dirty="0" err="1" smtClean="0">
                <a:latin typeface="Times New Roman" pitchFamily="18" charset="0"/>
                <a:cs typeface="Times New Roman" pitchFamily="18" charset="0"/>
              </a:rPr>
              <a:t>coll</a:t>
            </a:r>
            <a:r>
              <a:rPr lang="fr-FR" sz="2800" dirty="0" smtClean="0">
                <a:latin typeface="Times New Roman" pitchFamily="18" charset="0"/>
                <a:cs typeface="Times New Roman" pitchFamily="18" charset="0"/>
              </a:rPr>
              <a:t>, POINTS.</a:t>
            </a: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 -</a:t>
            </a:r>
            <a:r>
              <a:rPr lang="fr-FR" sz="2700" dirty="0" err="1" smtClean="0">
                <a:latin typeface="Times New Roman" pitchFamily="18" charset="0"/>
                <a:cs typeface="Times New Roman" pitchFamily="18" charset="0"/>
              </a:rPr>
              <a:t>Moeschler</a:t>
            </a:r>
            <a:r>
              <a:rPr lang="fr-FR" sz="2700" dirty="0" smtClean="0">
                <a:latin typeface="Times New Roman" pitchFamily="18" charset="0"/>
                <a:cs typeface="Times New Roman" pitchFamily="18" charset="0"/>
              </a:rPr>
              <a:t>, J. &amp; </a:t>
            </a:r>
            <a:r>
              <a:rPr lang="fr-FR" sz="2700" dirty="0" err="1" smtClean="0">
                <a:latin typeface="Times New Roman" pitchFamily="18" charset="0"/>
                <a:cs typeface="Times New Roman" pitchFamily="18" charset="0"/>
              </a:rPr>
              <a:t>Auchlin</a:t>
            </a:r>
            <a:r>
              <a:rPr lang="fr-FR" sz="2700" dirty="0" smtClean="0">
                <a:latin typeface="Times New Roman" pitchFamily="18" charset="0"/>
                <a:cs typeface="Times New Roman" pitchFamily="18" charset="0"/>
              </a:rPr>
              <a:t> A. (2009), </a:t>
            </a:r>
            <a:r>
              <a:rPr lang="fr-FR" sz="2700" i="1" dirty="0" smtClean="0">
                <a:latin typeface="Times New Roman" pitchFamily="18" charset="0"/>
                <a:cs typeface="Times New Roman" pitchFamily="18" charset="0"/>
              </a:rPr>
              <a:t>Introduction à la linguistique contemporaine</a:t>
            </a:r>
            <a:r>
              <a:rPr lang="fr-FR" sz="2700" dirty="0" smtClean="0">
                <a:latin typeface="Times New Roman" pitchFamily="18" charset="0"/>
                <a:cs typeface="Times New Roman" pitchFamily="18" charset="0"/>
              </a:rPr>
              <a:t>, Paris, Armand Colin.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a:t>
            </a:r>
            <a:r>
              <a:rPr lang="fr-FR" sz="2700" dirty="0" err="1" smtClean="0">
                <a:latin typeface="Times New Roman" pitchFamily="18" charset="0"/>
                <a:cs typeface="Times New Roman" pitchFamily="18" charset="0"/>
              </a:rPr>
              <a:t>Moeschler</a:t>
            </a:r>
            <a:r>
              <a:rPr lang="fr-FR" sz="2700" dirty="0" smtClean="0">
                <a:latin typeface="Times New Roman" pitchFamily="18" charset="0"/>
                <a:cs typeface="Times New Roman" pitchFamily="18" charset="0"/>
              </a:rPr>
              <a:t> .J et  </a:t>
            </a:r>
            <a:r>
              <a:rPr lang="fr-FR" sz="2700" dirty="0" err="1" smtClean="0">
                <a:latin typeface="Times New Roman" pitchFamily="18" charset="0"/>
                <a:cs typeface="Times New Roman" pitchFamily="18" charset="0"/>
              </a:rPr>
              <a:t>Reboul.A</a:t>
            </a:r>
            <a:r>
              <a:rPr lang="fr-FR" sz="2700" dirty="0" smtClean="0">
                <a:latin typeface="Times New Roman" pitchFamily="18" charset="0"/>
                <a:cs typeface="Times New Roman" pitchFamily="18" charset="0"/>
              </a:rPr>
              <a:t>, (1994), </a:t>
            </a:r>
            <a:r>
              <a:rPr lang="fr-FR" sz="2700" i="1" dirty="0" smtClean="0">
                <a:latin typeface="Times New Roman" pitchFamily="18" charset="0"/>
                <a:cs typeface="Times New Roman" pitchFamily="18" charset="0"/>
              </a:rPr>
              <a:t>Dictionnaire encyclopédique de pragmatique</a:t>
            </a:r>
            <a:r>
              <a:rPr lang="fr-FR" sz="2700" dirty="0" smtClean="0">
                <a:latin typeface="Times New Roman" pitchFamily="18" charset="0"/>
                <a:cs typeface="Times New Roman" pitchFamily="18" charset="0"/>
              </a:rPr>
              <a:t>, Paris, Seuil.</a:t>
            </a:r>
            <a:br>
              <a:rPr lang="fr-FR" sz="2700" dirty="0" smtClean="0">
                <a:latin typeface="Times New Roman" pitchFamily="18" charset="0"/>
                <a:cs typeface="Times New Roman" pitchFamily="18" charset="0"/>
              </a:rPr>
            </a:br>
            <a:r>
              <a:rPr lang="fr-FR" sz="2400" dirty="0" smtClean="0"/>
              <a:t/>
            </a:r>
            <a:br>
              <a:rPr lang="fr-FR" sz="2400" dirty="0" smtClean="0"/>
            </a:br>
            <a:r>
              <a:rPr lang="fr-FR" sz="2700" dirty="0" smtClean="0">
                <a:latin typeface="Times New Roman" pitchFamily="18" charset="0"/>
                <a:cs typeface="Times New Roman" pitchFamily="18" charset="0"/>
              </a:rPr>
              <a:t> </a:t>
            </a:r>
            <a:br>
              <a:rPr lang="fr-FR" sz="2700" dirty="0" smtClean="0">
                <a:latin typeface="Times New Roman" pitchFamily="18" charset="0"/>
                <a:cs typeface="Times New Roman" pitchFamily="18" charset="0"/>
              </a:rPr>
            </a:br>
            <a:r>
              <a:rPr lang="fr-FR" dirty="0" smtClean="0"/>
              <a:t> </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endParaRPr lang="fr-FR" dirty="0"/>
          </a:p>
        </p:txBody>
      </p:sp>
      <p:pic>
        <p:nvPicPr>
          <p:cNvPr id="3" name="Image 2" descr="bonne santé.jpg"/>
          <p:cNvPicPr>
            <a:picLocks noChangeAspect="1"/>
          </p:cNvPicPr>
          <p:nvPr/>
        </p:nvPicPr>
        <p:blipFill>
          <a:blip r:embed="rId2"/>
          <a:stretch>
            <a:fillRect/>
          </a:stretch>
        </p:blipFill>
        <p:spPr>
          <a:xfrm>
            <a:off x="4929190" y="357166"/>
            <a:ext cx="3748098" cy="5500726"/>
          </a:xfrm>
          <a:prstGeom prst="rect">
            <a:avLst/>
          </a:prstGeom>
        </p:spPr>
      </p:pic>
      <p:pic>
        <p:nvPicPr>
          <p:cNvPr id="4" name="Image 3" descr="bonne lecture.jpg"/>
          <p:cNvPicPr>
            <a:picLocks noChangeAspect="1"/>
          </p:cNvPicPr>
          <p:nvPr/>
        </p:nvPicPr>
        <p:blipFill>
          <a:blip r:embed="rId3"/>
          <a:stretch>
            <a:fillRect/>
          </a:stretch>
        </p:blipFill>
        <p:spPr>
          <a:xfrm>
            <a:off x="857224" y="1214422"/>
            <a:ext cx="4357718" cy="47863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pPr algn="l"/>
            <a:r>
              <a:rPr lang="fr-FR" sz="3600" dirty="0" smtClean="0"/>
              <a:t/>
            </a:r>
            <a:br>
              <a:rPr lang="fr-FR" sz="3600" dirty="0" smtClean="0"/>
            </a:br>
            <a:r>
              <a:rPr lang="fr-FR" sz="3600" b="1" dirty="0" smtClean="0">
                <a:latin typeface="Times New Roman" pitchFamily="18" charset="0"/>
                <a:cs typeface="Times New Roman" pitchFamily="18" charset="0"/>
              </a:rPr>
              <a:t>Et la liste reste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ouverte…</a:t>
            </a: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2800" dirty="0" smtClean="0">
                <a:latin typeface="Times New Roman" pitchFamily="18" charset="0"/>
                <a:cs typeface="Times New Roman" pitchFamily="18" charset="0"/>
              </a:rPr>
              <a:t>• « La pragmatique explique </a:t>
            </a:r>
            <a:r>
              <a:rPr lang="fr-FR" sz="2800" b="1" dirty="0" smtClean="0">
                <a:latin typeface="Times New Roman" pitchFamily="18" charset="0"/>
                <a:cs typeface="Times New Roman" pitchFamily="18" charset="0"/>
              </a:rPr>
              <a:t>le foisonnement </a:t>
            </a:r>
            <a:r>
              <a:rPr lang="fr-FR" sz="2800" dirty="0" smtClean="0">
                <a:latin typeface="Times New Roman" pitchFamily="18" charset="0"/>
                <a:cs typeface="Times New Roman" pitchFamily="18" charset="0"/>
              </a:rPr>
              <a:t>parfois </a:t>
            </a:r>
            <a:r>
              <a:rPr lang="fr-FR" sz="2800" b="1" dirty="0" smtClean="0">
                <a:latin typeface="Times New Roman" pitchFamily="18" charset="0"/>
                <a:cs typeface="Times New Roman" pitchFamily="18" charset="0"/>
              </a:rPr>
              <a:t>hétérogène</a:t>
            </a:r>
            <a:r>
              <a:rPr lang="fr-FR" sz="2800" dirty="0" smtClean="0">
                <a:latin typeface="Times New Roman" pitchFamily="18" charset="0"/>
                <a:cs typeface="Times New Roman" pitchFamily="18" charset="0"/>
              </a:rPr>
              <a:t> des disciplines qui se revendiquent d’elle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(BRACOPS.M)</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a:t>
            </a:r>
            <a:endParaRPr lang="fr-FR" sz="32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2"/>
          <a:stretch>
            <a:fillRect/>
          </a:stretch>
        </p:blipFill>
        <p:spPr>
          <a:xfrm>
            <a:off x="3643306" y="357166"/>
            <a:ext cx="5000628" cy="40719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txBody>
          <a:bodyPr>
            <a:normAutofit/>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Armengaud</a:t>
            </a:r>
            <a:r>
              <a:rPr lang="fr-FR" sz="4000" dirty="0" smtClean="0">
                <a:latin typeface="Times New Roman" pitchFamily="18" charset="0"/>
                <a:cs typeface="Times New Roman" pitchFamily="18" charset="0"/>
              </a:rPr>
              <a:t>, F.(2007) estime que la pragmatique est </a:t>
            </a:r>
            <a:r>
              <a:rPr lang="fr-FR" sz="4000" b="1" dirty="0" smtClean="0">
                <a:latin typeface="Times New Roman" pitchFamily="18" charset="0"/>
                <a:cs typeface="Times New Roman" pitchFamily="18" charset="0"/>
              </a:rPr>
              <a:t>d’abord</a:t>
            </a:r>
            <a:r>
              <a:rPr lang="fr-FR" sz="4000" dirty="0" smtClean="0">
                <a:latin typeface="Times New Roman" pitchFamily="18" charset="0"/>
                <a:cs typeface="Times New Roman" pitchFamily="18" charset="0"/>
              </a:rPr>
              <a:t> une tentative de réponse à des questions comme celles-ci:</a:t>
            </a:r>
            <a:endParaRPr lang="fr-FR" sz="4000" dirty="0">
              <a:latin typeface="Times New Roman" pitchFamily="18" charset="0"/>
              <a:cs typeface="Times New Roman" pitchFamily="18" charset="0"/>
            </a:endParaRPr>
          </a:p>
        </p:txBody>
      </p:sp>
      <p:pic>
        <p:nvPicPr>
          <p:cNvPr id="3" name="Image 2" descr="71zy5I6v-LL.__BG0,0,0,0_FMpng_AC_UL320_SR206,320_.png"/>
          <p:cNvPicPr>
            <a:picLocks noChangeAspect="1"/>
          </p:cNvPicPr>
          <p:nvPr/>
        </p:nvPicPr>
        <p:blipFill>
          <a:blip r:embed="rId2"/>
          <a:stretch>
            <a:fillRect/>
          </a:stretch>
        </p:blipFill>
        <p:spPr>
          <a:xfrm>
            <a:off x="1071538" y="285728"/>
            <a:ext cx="2714644" cy="27146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3083</TotalTime>
  <Words>972</Words>
  <PresentationFormat>Affichage à l'écran (4:3)</PresentationFormat>
  <Paragraphs>134</Paragraphs>
  <Slides>79</Slides>
  <Notes>2</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Thème Office</vt:lpstr>
      <vt:lpstr>      Université Batna -2-                                                                                                                                                                                                          Faculté des Lettres  et des Langues  Etrangères                                                                                        Département de langue française  Niveau: Troisième Année LMD Matière: Linguistique Semestre: VI Groupes: 1 Enseignante:  BOUSSAD Assia Année Académique: 2020/2021    </vt:lpstr>
      <vt:lpstr>  </vt:lpstr>
      <vt:lpstr>Diapositive 3</vt:lpstr>
      <vt:lpstr>Diapositive 4</vt:lpstr>
      <vt:lpstr>Diapositive 5</vt:lpstr>
      <vt:lpstr>Essai de définition     Nombreuses sont les définitions qui révèlent des difficultés relatives à  la délimitation de la portée et de l’objet d’étude de ce domaine.</vt:lpstr>
      <vt:lpstr>     La pragmatique  désigne    •«un carrefour interdisciplinaire » (Neveu.F)  •« un fourre-tout » (Kleiber;G)  •« une poubelle pragmatique » (Bar Hillel)  •«une  auberge espagnole»(Kerbrat-Orecchioni.C)    •« l’entrecroisement d’un certain nombre        d’idées –forces »(Maingueneau.D)                                   …</vt:lpstr>
      <vt:lpstr> Et la liste reste ouverte…       • « La pragmatique explique le foisonnement parfois hétérogène des disciplines qui se revendiquent d’elle » (BRACOPS.M)                                           …</vt:lpstr>
      <vt:lpstr>    Armengaud, F.(2007) estime que la pragmatique est d’abord une tentative de réponse à des questions comme celles-ci:</vt:lpstr>
      <vt:lpstr> Que faisons-nous lorsque nous parlons? Que disons-nous exactement lorsque nous parlons? Qui parle et à qui? Qui parle et avec qui?  Qui parle et pour qui? Comment peut-on avoir dit autre chose que ce que l’on voulait dire? …</vt:lpstr>
      <vt:lpstr>Dans leur  dictionnaire de pragmatique, publié en 2012,  Longhi.J  et Sarfati.G  posent que:</vt:lpstr>
      <vt:lpstr>Pragmatique désigne un ensemble de recherches qui s’inscrivent globalement dans le paradigme de la communicabilité en rupture avec l’ontologie de la représentation et la philosophie du langage classique. [ … ]</vt:lpstr>
      <vt:lpstr>Cette désignation commode recouvre surtout un continuum de théories, si bien qu’il serait plus approprié de parler de perspective pragmatique en sciences sociales.   (Longhi et Sarfati ,2012, p125)</vt:lpstr>
      <vt:lpstr>           De leur côté, Charaudeau, P.  &amp; Maingueneau, D. (2002) considèrent que:  La pragmatique, comme  discipline, vise à étudier  les phénomènes qui relèvent  du « composant pragmatique »          </vt:lpstr>
      <vt:lpstr>Les auteurs précisent que ce composant pragmatique traite des processus d’interprétation en contexte: qu’il s’agisse de la référence, des embrayeurs, ou des déterminants du nom, qu’il s’agisse de la  force illocutoire de l’énoncé, de sa prise en charge par le locuteur (l’énoncé peut être ironique, par exemple), des implicites qu’il libère, des connecteurs ,etc   (Charaudeau, P.&amp; Maingueneau, D. 2002, p 455-456)</vt:lpstr>
      <vt:lpstr>      De manière tout à fait générale, le dictionnaire encyclopédique de pragmatique (1994) stipule: </vt:lpstr>
      <vt:lpstr>La pragmatique est l’étude de l’usage du langage, par opposition à l’étude du système linguistique, qui concerne à proprement parler la linguistique.   (Moeschler .J et  Reboul.A, 1994,p17) </vt:lpstr>
      <vt:lpstr>    Dans leur ouvrage, Introduction à la linguistique contemporaine, Moeschler.J et Auchlin.A (2009) précisent:</vt:lpstr>
      <vt:lpstr>Diapositive 19</vt:lpstr>
      <vt:lpstr>     Des frontières  de la pragmatique…   La question des limites de ce domaine soulève une problématique épineuse. Maingueneau (2009) se demande:  -La sémantique peut-elle  être séparée de la pragmatique? -Doit- on distinguer le sens proprement dit de ses contextes d'utilisation ???   </vt:lpstr>
      <vt:lpstr>De son côté Armengaud, F met l’accent sur diverses controverses internes de la pragmatique et s’interroge sur son statut:  -Hétérogène ou unifiée? -Intégrée ou autonome? </vt:lpstr>
      <vt:lpstr>Diapositive 22</vt:lpstr>
      <vt:lpstr>   </vt:lpstr>
      <vt:lpstr>GENESE  Le mot pragmatique a été utilisé pour la première fois comme composante de la sémiotique par Morris en 1938. </vt:lpstr>
      <vt:lpstr>1-La syntaxe : concerne les relations entre les signes   2-La sémantique: traite du rapport des signes avec le monde.  3-La pragmatique: l’étude des signes dans leurs rapports avec leurs utilisateurs.  </vt:lpstr>
      <vt:lpstr>         Principaux modèles  de la perspective pragmatique  Il importe de rappeler qu’il n’ y a pas une seule pragmatique mais des  « pragmatiques ».            </vt:lpstr>
      <vt:lpstr>Dans ce qui suit, un survol des modèles les plus illustres avec l’évolution de la théorie des actes de langage qui en constitue le  « pivot »</vt:lpstr>
      <vt:lpstr>Diapositive 28</vt:lpstr>
      <vt:lpstr>1- La pragmatique analytique  austin, searle,   1-austin 2-searle </vt:lpstr>
      <vt:lpstr>1-John langshow AUSTIN  (1911-1960)     1                                       2                                 3       </vt:lpstr>
      <vt:lpstr>La pragmatique naît en 1955 à Harvard, lorsque John Austin a introduit la notion nouvelle  d’ « actes de langage ».</vt:lpstr>
      <vt:lpstr>Austin, en opposition avec cette conception  «vériconditionnaliste »  défend une vision beaucoup plus  «opérationnaliste», selon laquelle le langage sert à accomplir des actes.</vt:lpstr>
      <vt:lpstr>1-1-Constatif vs Performatif </vt:lpstr>
      <vt:lpstr>   </vt:lpstr>
      <vt:lpstr>  La pragmatique traite des aspects non- vériconditionnels  de la phrase énoncée  </vt:lpstr>
      <vt:lpstr>1-2-Le langage en actes  Suite à l’annulation de l’opposition constatif vs performatif, Austin (1962), un acte de langage peut être analysé selon trois dimensions :</vt:lpstr>
      <vt:lpstr>AUTREMENT  DIT:  a-L'acte locutoire par lequel on produit  des signes.  b-L'acte illocutoire correspond au pouvoir transformateur du dire. c-L'acte perlocutoire est relatif à l'effet consécutif à l’acte de dire.</vt:lpstr>
      <vt:lpstr>     EXAMINONS L’EXEMPLE SUIVANT:  Il y a un chien de garde.  </vt:lpstr>
      <vt:lpstr>Il y a un chien de garde.     = acte locutoire     SENS     = acte illocutoire    FORCE ILLOCUTOIRE     = acte perlocutoire     EFFET </vt:lpstr>
      <vt:lpstr>A RETENIR…  Moeschler, J. (2000:145) résume les définitions de ces trois types d’actes de la manière suivante:</vt:lpstr>
      <vt:lpstr>a.L’acte locutoire : est accompli par le fait de dire quelque chose.   b.L’acte illocutoire : est accompli en disant quelque chose.   c.L’acte perlocutoire : est accompli par le fait de dire quelque chose.</vt:lpstr>
      <vt:lpstr>1-3- Les actes illocutoires selon Austin   a. les verdictifs ou actes juridiques (acquitter, condamner, décréter, etc.) ; b. les exercitifs (dégrader, commander, ordonner, pardonner, léguer, etc.) ; c. les promissifs (promettre, faire vœu de, garantir, parier, jurer de…, etc.) ; d. les comportatifs (s’excuser, remercier, déplorer, critiquer, etc.) ; e. les expositifs (affirmer, nier, postuler, remarquer, etc.).</vt:lpstr>
      <vt:lpstr>2-John SEARLE  (1932)        </vt:lpstr>
      <vt:lpstr>distinguant deux parties dans un énoncé:   le marqueur du contenu propositionnel    le marqueur de force illocutionnaire</vt:lpstr>
      <vt:lpstr>2-2Les des actes de langage selon Searle(1969)   1-les  représentatifs (assertion, affirmation, etc.) ; 2. les directifs (l’ordre, demande, conseil, etc.) ; 3. les promissifs (promesse, offre, invitation, etc.) ; 4. les expressifs (félicitation, remerciement, etc.) ; 5. les déclaratifs (déclaration de guerre, nomination, baptême, etc.).</vt:lpstr>
      <vt:lpstr>Il importe de souligner que la plupart des tentatives actuelles de formalisation de la théorie des actes de langage se réfèrent aux théories de Searle.</vt:lpstr>
      <vt:lpstr> III-La pragmatique radicale (autonome par rapport à la linguistique)  Paul GRICE (1913-1988)         </vt:lpstr>
      <vt:lpstr>Diapositive 48</vt:lpstr>
      <vt:lpstr>Grice (1975) se détache des modèles d’Austin (1970) et de Searle (1969) vus précédemment.  </vt:lpstr>
      <vt:lpstr>Il défend la mise en œuvre d’un principe d'économie dans le langage visant à ne dire que ce qui est pertinent.</vt:lpstr>
      <vt:lpstr>Ce modèle insiste sur le contexte et sur  l’intention de communication</vt:lpstr>
      <vt:lpstr>Iii-1- La problématique du contexte  En pragmatique, le contexte est concept cardinal c’est pour cela que la pragmatique est souvent définie comme la science du contexte </vt:lpstr>
      <vt:lpstr>Sarfati et Paveau(2003)  distinguent différents  niveaux du contexte.</vt:lpstr>
      <vt:lpstr>a-le contexte circonstanciel : il correspond à l’environnement physique des pragmatiques. Il tient compte du temps, du lieu, de la nature et de la texture de la communication.  b-le contexte situationnel : coïncide avec l’environnement culturel du discours. En tant que tel il définit les critères de validité. Telle expression tenue pour normale dans une culture s’avère induit dans une autre. </vt:lpstr>
      <vt:lpstr>c-le contexte interactionnel : caractérise les formes de discours et des systèmes de signe qui l’accompagne. Par exemple : autour de paroles,de gestes, de registre de langue…  d-le contexte épistémique ou  pré-suppositionnel   recouvre l’ensemble des croyances et valeurs communes au locuteur soit a priori soit a posteriori.</vt:lpstr>
      <vt:lpstr>III-2-Les maximes conversationnelles ou « gricéennes »  1.La quantité:  contribution suffisamment informative 2.La qualité: contribution véridique 3.La modalité: contribution  claire 4.La relation: contribution pertinente</vt:lpstr>
      <vt:lpstr>Diapositive 57</vt:lpstr>
      <vt:lpstr> iv-la pragmatique cognitiviste  (une science indépendante)         </vt:lpstr>
      <vt:lpstr>La suggestion de Sperber et de Wilson est basée sur un modèle inférentiel de l’interprétation énonciative. Elle  est élaborée à partir d’une relecture de Grice. </vt:lpstr>
      <vt:lpstr>Le modèle inférentiel est décrit selon Moeschler,J &amp; Auchlin.A (2009) comme étant un modèle pragmatique  qui explique comment, à partir, des informations  fournies par l’énoncé et d’autres informations non linguistiques le destinataire est amené à faire telle ou telle hypothèse interprétative.</vt:lpstr>
      <vt:lpstr>Diapositive 61</vt:lpstr>
      <vt:lpstr>La théorie des actes de langage dans le cadre de la pragmatique cognitiviste (1989)       Sperber et Wilson proposent de réduire les classes d’actes de langage à trois catégories fondamentales décrites par Moeschler .J (2009) comme suit:  </vt:lpstr>
      <vt:lpstr>a– les actes de dire que correspondent aux phrases déclaratives et notamment aux assertions, aux promesses, aux prédictions, etc. ;</vt:lpstr>
      <vt:lpstr>b– les actes de dire de correspondent aux phrases impératives, aux ordres, aux conseils, etc. ;</vt:lpstr>
      <vt:lpstr>c– les actes de demander si correspondent aux phrases interrogatives et plus généralement aux questions et aux demandes de renseignement.</vt:lpstr>
      <vt:lpstr>  Pour en savoir plus sur la                 théorie et le                        fonctionnement                           des speech acts…       </vt:lpstr>
      <vt:lpstr>   IV- La pragmatique intégrée (intégrée a la  sémantique)  claude ANSCOMBRE &amp;oswald  ducrot            </vt:lpstr>
      <vt:lpstr>  </vt:lpstr>
      <vt:lpstr>Ce courant s’inspire de la linguistique de l’énonciation initié par E.Benveniste.  Le sens du message linguistique dépend de son énonciation. En effet, la structure de la langue reflète son énonciation. </vt:lpstr>
      <vt:lpstr>Iv-1-la« machinerie du sens» de ducrot.O,(1972 &amp;1984)        </vt:lpstr>
      <vt:lpstr>Diapositive 71</vt:lpstr>
      <vt:lpstr>IV-2- l’implicite  L’un des apports majeurs de ce modèle est la théorisation de la dimension implicite du sens.</vt:lpstr>
      <vt:lpstr>Diapositive 73</vt:lpstr>
      <vt:lpstr>Diapositive 74</vt:lpstr>
      <vt:lpstr>En guise de conclusion…                 Qu’en est-il de la                  pragmatique                actuellement ?</vt:lpstr>
      <vt:lpstr>   A la suite de Moeschler.J et de   Reboul.A (1994)  La pragmatique est une nouvelle science de la communication…   </vt:lpstr>
      <vt:lpstr>Diapositive 77</vt:lpstr>
      <vt:lpstr>   RÉFÉRENCES -Armengaud.F,  (2007),  La pragmatique, Paris, PUF.  Charaudeau, P. &amp; Maingueneau, D. (2002). Dictionnaire d’analyse du discours. Paris : Le Seuil.  -Longhi, J. et Sarfati, G. (2012) , Dictionnaire de pragmatique. Paris, Armand Colin, coll, Dictionnaire . -Paveau, M-A et al, (2003), Les grandes théories de la linguistique. De la grammaire comparée à la pragmatique, Armand Colin . -Maingueneau, D. (2009). Les termes clés de l’analyse du discours. Paris : Seuil , coll, POINTS.  -Moeschler, J. &amp; Auchlin A. (2009), Introduction à la linguistique contemporaine, Paris, Armand Colin.  -Moeschler .J et  Reboul.A, (1994), Dictionnaire encyclopédique de pragmatique, Paris, Seuil.      </vt:lpstr>
      <vt:lpstr>Diapositive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Utilisateur</cp:lastModifiedBy>
  <cp:revision>257</cp:revision>
  <dcterms:created xsi:type="dcterms:W3CDTF">2020-04-13T20:37:53Z</dcterms:created>
  <dcterms:modified xsi:type="dcterms:W3CDTF">2021-04-07T08:55:32Z</dcterms:modified>
</cp:coreProperties>
</file>