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302" r:id="rId2"/>
    <p:sldId id="256" r:id="rId3"/>
    <p:sldId id="306" r:id="rId4"/>
    <p:sldId id="326" r:id="rId5"/>
    <p:sldId id="327" r:id="rId6"/>
    <p:sldId id="311" r:id="rId7"/>
    <p:sldId id="312" r:id="rId8"/>
    <p:sldId id="321" r:id="rId9"/>
    <p:sldId id="307" r:id="rId10"/>
    <p:sldId id="305" r:id="rId11"/>
    <p:sldId id="329" r:id="rId12"/>
    <p:sldId id="330" r:id="rId13"/>
    <p:sldId id="331" r:id="rId14"/>
    <p:sldId id="345" r:id="rId15"/>
    <p:sldId id="346" r:id="rId16"/>
    <p:sldId id="310" r:id="rId17"/>
    <p:sldId id="314" r:id="rId18"/>
    <p:sldId id="318" r:id="rId19"/>
    <p:sldId id="316" r:id="rId20"/>
    <p:sldId id="317" r:id="rId21"/>
    <p:sldId id="347" r:id="rId22"/>
    <p:sldId id="299" r:id="rId23"/>
    <p:sldId id="322" r:id="rId24"/>
    <p:sldId id="355" r:id="rId25"/>
    <p:sldId id="260" r:id="rId26"/>
    <p:sldId id="313" r:id="rId27"/>
    <p:sldId id="289" r:id="rId28"/>
    <p:sldId id="319" r:id="rId29"/>
    <p:sldId id="332" r:id="rId30"/>
    <p:sldId id="265" r:id="rId31"/>
    <p:sldId id="266" r:id="rId32"/>
    <p:sldId id="290" r:id="rId33"/>
    <p:sldId id="291" r:id="rId34"/>
    <p:sldId id="292" r:id="rId35"/>
    <p:sldId id="288" r:id="rId36"/>
    <p:sldId id="261" r:id="rId37"/>
    <p:sldId id="267" r:id="rId38"/>
    <p:sldId id="351" r:id="rId39"/>
    <p:sldId id="262" r:id="rId40"/>
    <p:sldId id="264" r:id="rId41"/>
    <p:sldId id="257" r:id="rId42"/>
    <p:sldId id="268" r:id="rId43"/>
    <p:sldId id="269" r:id="rId44"/>
    <p:sldId id="320" r:id="rId45"/>
    <p:sldId id="274" r:id="rId46"/>
    <p:sldId id="275" r:id="rId47"/>
    <p:sldId id="270" r:id="rId48"/>
    <p:sldId id="353" r:id="rId49"/>
    <p:sldId id="285" r:id="rId50"/>
    <p:sldId id="354" r:id="rId51"/>
    <p:sldId id="287" r:id="rId52"/>
    <p:sldId id="333" r:id="rId53"/>
    <p:sldId id="338" r:id="rId54"/>
    <p:sldId id="334" r:id="rId55"/>
    <p:sldId id="335" r:id="rId56"/>
    <p:sldId id="297" r:id="rId57"/>
    <p:sldId id="295" r:id="rId58"/>
    <p:sldId id="284" r:id="rId59"/>
    <p:sldId id="278" r:id="rId60"/>
    <p:sldId id="344" r:id="rId61"/>
    <p:sldId id="343" r:id="rId62"/>
    <p:sldId id="279" r:id="rId63"/>
    <p:sldId id="281" r:id="rId64"/>
    <p:sldId id="282" r:id="rId65"/>
    <p:sldId id="283" r:id="rId66"/>
    <p:sldId id="304" r:id="rId67"/>
    <p:sldId id="303" r:id="rId68"/>
    <p:sldId id="352" r:id="rId69"/>
    <p:sldId id="308" r:id="rId70"/>
    <p:sldId id="337" r:id="rId71"/>
    <p:sldId id="340" r:id="rId72"/>
    <p:sldId id="336" r:id="rId73"/>
    <p:sldId id="341" r:id="rId74"/>
    <p:sldId id="342" r:id="rId75"/>
    <p:sldId id="271" r:id="rId76"/>
    <p:sldId id="300" r:id="rId77"/>
    <p:sldId id="273" r:id="rId78"/>
    <p:sldId id="276" r:id="rId79"/>
    <p:sldId id="356" r:id="rId80"/>
    <p:sldId id="301" r:id="rId8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FF"/>
    <a:srgbClr val="FF0000"/>
    <a:srgbClr val="00FF00"/>
    <a:srgbClr val="FF99CC"/>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12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E6360-056F-44E5-9A2F-7B93692F0D96}" type="datetimeFigureOut">
              <a:rPr lang="fr-FR" smtClean="0"/>
              <a:pPr/>
              <a:t>15/02/2022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ACFD5-74F8-4CCD-A7EE-27B76DABCA4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E1ACFD5-74F8-4CCD-A7EE-27B76DABCA4D}" type="slidenum">
              <a:rPr lang="fr-FR" smtClean="0"/>
              <a:pPr/>
              <a:t>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1"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0"/>
          </p:nvPr>
        </p:nvSpPr>
        <p:spPr/>
        <p:txBody>
          <a:bodyPr/>
          <a:lstStyle/>
          <a:p>
            <a:fld id="{EE1ACFD5-74F8-4CCD-A7EE-27B76DABCA4D}" type="slidenum">
              <a:rPr lang="fr-FR" smtClean="0"/>
              <a:pPr/>
              <a:t>35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C772442-CC01-4120-A1BA-6E527073E5BE}" type="slidenum">
              <a:rPr lang="fr-FR" smtClean="0"/>
              <a:pPr/>
              <a:t>38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15/02/2022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15/02/2022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15/02/2022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15/02/2022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15/02/2022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15/02/2022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15/02/2022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15/02/2022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15/02/2022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15/02/2022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15/02/2022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15/02/2022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hyperlink" Target="https://www.google.com/url?sa=i&amp;url=https://fr.dreamstime.com/photo-stock-concept-social-technologie-mise-en-r%C3%A9seau-personnes-d-interaction-image66882463&amp;psig=AOvVaw0gedybH1aaVwjSq0tl6ZyI&amp;ust=1587695517121000&amp;source=images&amp;cd=vfe&amp;ved=2ahUKEwiHvd_rwP3oAhWp34UKHZX1DUEQr4kDegUIARDtAQ" TargetMode="External"/><Relationship Id="rId5" Type="http://schemas.openxmlformats.org/officeDocument/2006/relationships/hyperlink" Target="https://www.modernanalyst.com/Portals/0/Public%20Uploads%204/Interaction-Skills-Fotolia_42966459_XS.jpg" TargetMode="External"/><Relationship Id="rId4" Type="http://schemas.openxmlformats.org/officeDocument/2006/relationships/hyperlink" Target="https://www.google.com/url?sa=i&amp;url=https://www.modernanalyst.com/Resources/Articles/tabid/115/ID/2644/Interaction-Skills-for-the-Business-Analyst.aspx&amp;psig=AOvVaw0gedybH1aaVwjSq0tl6ZyI&amp;ust=1587695517121000&amp;source=images&amp;cd=vfe&amp;ved=2ahUKEwiHvd_rwP3oAhWp34UKHZX1DUEQr4kDegQIARA6"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url=https://m.armand-colin.com/dictionnaire-de-pragmatique-9782200268756&amp;psig=AOvVaw3qEuq1E9QSNe-_HNWwaWT1&amp;ust=1587647192352000&amp;source=images&amp;cd=vfe&amp;ved=2ahUKEwj-1dnojPzoAhWj1eAKHeW0A2QQr4kDegUIARDQAQ" TargetMode="External"/><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url=http://www.patrick-charaudeau.com/Dictionnaire-d-analyse-du-discours.html&amp;psig=AOvVaw0Coylq2pmobniIJRU2KMlo&amp;ust=1587648042163000&amp;source=images&amp;cd=vfe&amp;ved=2ahUKEwiK__X9j_zoAhXN_4UKHX4tB7MQr4kDegUIARDMAQ" TargetMode="External"/><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hyperlink" Target="https://www.google.com/url?sa=i&amp;url=https://fr.shopping.rakuten.com/mfp/3043508/introduction-a-la-linguistique-contemporaine-jacques-moeschler-livre?pid=76434234&amp;psig=AOvVaw0ae0Y0vvpSgfozRBCxvkzT&amp;ust=1587648951561000&amp;source=images&amp;cd=vfe&amp;ved=2ahUKEwj2osevk_zoAhVL0YUKHdHHD4YQr4kDegUIARDjAQ" TargetMode="External"/><Relationship Id="rId4" Type="http://schemas.openxmlformats.org/officeDocument/2006/relationships/hyperlink" Target="https://www.google.com/url?sa=i&amp;url=https://www.amazon.fr/Introduction-linguistique-contemporaine-Jacques-Moeschler/dp/2200355823&amp;psig=AOvVaw0ae0Y0vvpSgfozRBCxvkzT&amp;ust=1587648951561000&amp;source=images&amp;cd=vfe&amp;ved=2ahUKEwj2osevk_zoAhVL0YUKHdHHD4YQr4kDegUIARDPAQ"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hyperlink" Target="https://www.google.com/url?sa=i&amp;url=https://www.cultura.com/les-termes-cles-de-l-analyse-du-discours-9782757813225.html&amp;psig=AOvVaw2Gwd95KQqysGU7NPaVdG1l&amp;ust=1587649930380000&amp;source=images&amp;cd=vfe&amp;ved=2ahUKEwir0KWCl_zoAhVFnRoKHa7aCSMQr4kDegUIARDdAQ"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sa=i&amp;url=https://fr.wikipedia.org/wiki/Portail:Linguistique&amp;psig=AOvVaw3H19SIgZDhzYJhojL1NCQD&amp;ust=1587650652295000&amp;source=images&amp;cd=vfe&amp;ved=2ahUKEwio6cPamfzoAhUY8RoKHanACFsQr4kDegUIARDvAQ"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om/url?sa=i&amp;url=https://livre.fnac.com/a1966024/Nathalie-Garric-Introduction-a-la-pragmatique&amp;psig=AOvVaw3JrqnTgDCkzN8WUBe73ybe&amp;ust=1587723945822000&amp;source=images&amp;cd=vfe&amp;ved=2ahUKEwim1s3fqv7oAhUBlRoKHffTBJMQr4kDegUIARDTAQ"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images.unsplash.com/photo-1494059980473-813e73ee784b?ixlib=rb"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ogle.com/url?sa=i&amp;url=https://fr.slideshare.net/michael0790/la-pragmatique-2&amp;psig=AOvVaw0Z0U93xGWuwY_DoE403w4e&amp;ust=1587679607672000&amp;source=images&amp;cd=vfe&amp;ved=2ahUKEwjY4MPJhf3oAhUJ4hoKHYEoCeEQr4kDegUIARDYAQ" TargetMode="External"/><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s://www.google.com/url?sa=i&amp;url=https://www.livres-anciens-neufs.com/livre/john-langshaw-austin-quand-dire---c-est-faire-john-langshaw-austin-editions-du-seuil--2002--2002/3217.html&amp;psig=AOvVaw2BUDL4YfVmDQh_5fOpKtT4&amp;ust=1587651530416000&amp;source=images&amp;cd=vfe&amp;ved=2ahUKEwjAhqD9nPzoAhUtgHMKHfl7CNsQr4kDegUIARDdAQ" TargetMode="External"/><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hyperlink" Target="https://www.google.com/url?sa=i&amp;url=https://www.goodreads.com/review/show/183913857&amp;psig=AOvVaw36kU-gLellUYhOrdFX7h8W&amp;ust=1587651287973000&amp;source=images&amp;cd=vfe&amp;ved=2ahUKEwi8wtKJnPzoAhXI0oUKHfLhCOgQr4kDegQIARBB" TargetMode="External"/><Relationship Id="rId5" Type="http://schemas.openxmlformats.org/officeDocument/2006/relationships/hyperlink" Target="https://www.google.com/url?sa=i&amp;url=https://www.pinterest.com/pin/55521007876461198/&amp;psig=AOvVaw36kU-gLellUYhOrdFX7h8W&amp;ust=1587651287973000&amp;source=images&amp;cd=vfe&amp;ved=2ahUKEwi8wtKJnPzoAhXI0oUKHfLhCOgQr4kDegQIARBF" TargetMode="Externa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google.com/url?sa=i&amp;url=https://hal.archives-ouvertes.fr/hal-01864896/document&amp;psig=AOvVaw3jhzINtIVpUP0W8ztx6Mdf&amp;ust=1587652278776000&amp;source=images&amp;cd=vfe&amp;ved=2ahUKEwjjrIzin_zoAhWD_4UKHUKaBUkQr4kDegQIARBL" TargetMode="External"/><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hyperlink" Target="https://www.google.com/url?sa=i&amp;url=http://www.docteurdoc.fr/peur-des-chiens-une-phobie-qui-se-soigne.html&amp;psig=AOvVaw0V2Sg6Wni1jaKkswXiJEJq&amp;ust=1587653023586000&amp;source=images&amp;cd=vfe&amp;ved=2ahUKEwiJ-Z_FovzoAhXRw4UKHR7AA5AQr4kDegUIARDsAQ" TargetMode="External"/><Relationship Id="rId3" Type="http://schemas.openxmlformats.org/officeDocument/2006/relationships/image" Target="../media/image28.jpeg"/><Relationship Id="rId7" Type="http://schemas.openxmlformats.org/officeDocument/2006/relationships/hyperlink" Target="https://www.google.com/url?sa=i&amp;url=https://www.jr-signaletic.com/camping/animaux/attention-chien/&amp;psig=AOvVaw3zBbdUZ97L8Y9NL4MQJk31&amp;ust=1587652867316000&amp;source=images&amp;cd=vfe&amp;ved=2ahUKEwj9_936ofzoAhWXwoUKHfzGBTwQr4kDegUIARChAg" TargetMode="External"/><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hyperlink" Target="https://lh3.googleusercontent.com/vPHhW81NMjxu4WRkAScXQHbECp04_Taa9eEEypTR561qeqi2t7KaWq6xJoj8nmtsFDFHDk=128" TargetMode="External"/><Relationship Id="rId5" Type="http://schemas.openxmlformats.org/officeDocument/2006/relationships/hyperlink" Target="https://www.google.com/url?sa=i&amp;url=http://www.apagi.fr/nos-animaux/anciens-pensionnaires/chien-croise-berger-allemand-noir-et-feu-101360?fid=eydioc&amp;psig=AOvVaw0YdTflqTVRSywgvj9cDoAD&amp;ust=1587653310779000&amp;source=images&amp;cd=vfe&amp;ved=2ahUKEwj055jOo_zoAhUJ4RoKHURmBsUQr4kDegUIARDBAQ" TargetMode="External"/><Relationship Id="rId4" Type="http://schemas.openxmlformats.org/officeDocument/2006/relationships/image" Target="../media/image29.jpeg"/><Relationship Id="rId9" Type="http://schemas.openxmlformats.org/officeDocument/2006/relationships/hyperlink" Target="https://lh3.googleusercontent.com/CGmg1G-bno1B0vYmNdH7P_hCDVCSrbCNcTj5y4bjHoepsC5qumqKG3lM6pYiG809V3L-=s170"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hyperlink" Target="https://lh3.googleusercontent.com/ltcEySNwjFyxFD80KTiWTEQfF-6hgk5LMQZ1oNpJa5RzHAGyqjBDXLiJQZw6HPk6WOCa=s85" TargetMode="External"/><Relationship Id="rId4" Type="http://schemas.openxmlformats.org/officeDocument/2006/relationships/hyperlink" Target="https://www.google.com/url?sa=i&amp;url=https://www.babelio.com/livres/Searle-Les-actes-de-langage/300787&amp;psig=AOvVaw1x6lWM7ifKaRchPbWtsiVO&amp;ust=1587653987228000&amp;source=images&amp;cd=vfe&amp;ved=2ahUKEwi5_9-QpvzoAhUFihoKHUhRCb8Qr4kDegUIARDRAQ"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www.google.com/url?sa=i&amp;url=https://www.slideshare.net/wanaa77/grices-maxim-of-cooperative-behaviour-analysis&amp;psig=AOvVaw3tZ4fB9Utb81dDQiRs1-_c&amp;ust=1587654807118000&amp;source=images&amp;cd=vfe&amp;ved=2ahUKEwiii9qXqfzoAhUXgM4BHaWiAb4Qr4kDegUIARDuAQ" TargetMode="External"/><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hyperlink" Target="https://lh3.googleusercontent.com/VsaGHr7X1CvUtqajie5uzrZ1dLAcgSATr2cKVhNa2ChalQKOpeaQRbLgirSdqVj6RKzdUg=s85" TargetMode="External"/><Relationship Id="rId3" Type="http://schemas.openxmlformats.org/officeDocument/2006/relationships/image" Target="../media/image36.jpeg"/><Relationship Id="rId7" Type="http://schemas.openxmlformats.org/officeDocument/2006/relationships/hyperlink" Target="https://www.google.com/url?sa=i&amp;url=https://www.amazon.fr/Conception-Value-Paul-Grice/dp/0199243875&amp;psig=AOvVaw1g93PiUc--9s6HheNqCwNo&amp;ust=1587692172655000&amp;source=images&amp;cd=vfe&amp;ved=2ahUKEwj2v_2wtP3oAhUV1IUKHaLOAXUQr4kDegUIARDMAQ" TargetMode="External"/><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hyperlink" Target="https://images-na.ssl-imagesamazon.com/images/I/417JF82G1HL._SX300_BO1,204,203,200_.jpg" TargetMode="External"/><Relationship Id="rId5" Type="http://schemas.openxmlformats.org/officeDocument/2006/relationships/image" Target="../media/image38.jpeg"/><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wxhPeI0nThI"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www.google.com/url?sa=i&amp;url=https://www.babelio.com/livres/Sarfati-Les-grands-theories-de-la-linguistique-De-la-gra/698339&amp;psig=AOvVaw37_VXjwszJ0jAfdcjmmFL9&amp;ust=1587691225985000&amp;source=images&amp;cd=vfe&amp;ved=2ahUKEwjyqsntsP3oAhVGlBoKHbRcClwQr4kDegUIARDvAQ" TargetMode="External"/><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hyperlink" Target="https://www.google.com/url?sa=i&amp;url=https://www.conversationagent.com/2019/05/communication.html&amp;psig=AOvVaw1HQUZ0VDr3atK93M9JpgSa&amp;ust=1587672101694000&amp;source=images&amp;cd=vfe&amp;ved=2ahUKEwiNmbPO6fzoAhUR-xoKHaSZBq0Qr4kDegQIARA2" TargetMode="External"/><Relationship Id="rId5" Type="http://schemas.openxmlformats.org/officeDocument/2006/relationships/hyperlink" Target="https://i0.wp.com/www.mysavvyva.com/wp-content/uploads/2014/09/say-what-you-mean.jpg?fit=500,666&amp;ssl=1&amp;w=640" TargetMode="External"/><Relationship Id="rId4" Type="http://schemas.openxmlformats.org/officeDocument/2006/relationships/hyperlink" Target="https://www.google.com/url?sa=i&amp;url=https://www.mysavvyva.com/say-mean/&amp;psig=AOvVaw1USOqCszuZDbbBhZURfpK_&amp;ust=1587672577601000&amp;source=images&amp;cd=vfe&amp;ved=2ahUKEwjrpKqx6_zoAhXM_IUKHSnxCjQQr4kDegQIARBb"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www.google.com/url?sa=i&amp;url=http://www.leseditionsdeminuit.fr/livre-La_Pertinence-2269-1-1-0-1.html&amp;psig=AOvVaw1Wtm7izAoY0DXn_5STiW7c&amp;ust=1587678427722000&amp;source=images&amp;cd=vfe&amp;ved=2ahUKEwj-qfGWgf3oAhWt34UKHR-gDtMQr4kDegUIARDLAQ" TargetMode="External"/><Relationship Id="rId3" Type="http://schemas.openxmlformats.org/officeDocument/2006/relationships/image" Target="../media/image43.jpeg"/><Relationship Id="rId7" Type="http://schemas.openxmlformats.org/officeDocument/2006/relationships/hyperlink" Target="https://stream.mediatheques.fr/res/medias/album/400c/227/162227.jpg" TargetMode="External"/><Relationship Id="rId12" Type="http://schemas.openxmlformats.org/officeDocument/2006/relationships/hyperlink" Target="https://www.google.com/url?sa=i&amp;url=https://www.thebritishacademy.ac.uk/fellows/deirdre-wilson-FBA&amp;psig=AOvVaw0UbjmA30_Mn7qPD2zn61Mr&amp;ust=1587678310275000&amp;source=images&amp;cd=vfe&amp;ved=2ahUKEwjc-fDegP3oAhWX_IUKHW0VBYEQr4kDegUIARDPAQ" TargetMode="External"/><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hyperlink" Target="https://www.google.com/url?sa=i&amp;url=https://bdp45.mediatheques.fr/?ln=album&amp;docid=162227&amp;psig=AOvVaw3wz5jRcvQ3OBW3WCd8y2jw&amp;ust=1587677932634000&amp;source=images&amp;cd=vfe&amp;ved=0CAkQjhxqFwoTCOirqOP__OgCFQAAAAAdAAAAABAJ" TargetMode="External"/><Relationship Id="rId11" Type="http://schemas.openxmlformats.org/officeDocument/2006/relationships/hyperlink" Target="https://images-na.ssl-images-amazon.com/images/I/61QYzrNoN+L.jpg" TargetMode="External"/><Relationship Id="rId5" Type="http://schemas.openxmlformats.org/officeDocument/2006/relationships/image" Target="../media/image45.jpeg"/><Relationship Id="rId10" Type="http://schemas.openxmlformats.org/officeDocument/2006/relationships/hyperlink" Target="https://www.google.com/url?sa=i&amp;url=https://www.amazon.fr/Meaning-Relevance-Deirdre-Wilson/dp/0521747481&amp;psig=AOvVaw1Mygud1tn5yLXgKJYRA8qq&amp;ust=1587678630075000&amp;source=images&amp;cd=vfe&amp;ved=2ahUKEwjFgLD3gf3oAhUV1IUKHaLOAXUQr4kDegUIARDOAQ" TargetMode="External"/><Relationship Id="rId4" Type="http://schemas.openxmlformats.org/officeDocument/2006/relationships/image" Target="../media/image44.jpeg"/><Relationship Id="rId9" Type="http://schemas.openxmlformats.org/officeDocument/2006/relationships/hyperlink" Target="https://lh3.googleusercontent.com/0A652nynuUEZ2e96Fjw6egJs1CZet6dW27SoFnJ6YIkxBun4E6rfTbs6P7AQQr9xgWvFvE=s85"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alamyimages.fr/search/imageresults.aspx?pseudoid=%7b17D551B9-0AB0-4B2B-897A-23E13978B841%7d&amp;name=Feng+Yu&amp;st=11&amp;mode=0&amp;comp=1" TargetMode="External"/><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s://www.google.com/url?sa=i&amp;url=https://f.hypotheses.org/wp-content/blogs.dir/1732/files/2019/03/Moeschler-Pragmatique-Noms-Propres.pdf&amp;psig=AOvVaw0A5BhfK-e3SmB4mThZ7_23&amp;ust=1587678797146000&amp;source=images&amp;cd=vfe&amp;ved=2ahUKEwi0loXHgv3oAhVPwIUKHTZbCVEQr4kDegQIARBU" TargetMode="External"/><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www.google.com/url?sa=i&amp;url=https://fr.shopping.rakuten.com/mfp/5010424/les-actes-de-langage-dans-le-discours-theories-et-fonctionnement-catherine-kerbr?pid=851084&amp;psig=AOvVaw0DMizJbx9y3svkm3kpSYCr&amp;ust=1587679106553000&amp;source=images&amp;cd=vfe&amp;ved=2ahUKEwi69cnag_3oAhUV_RoKHQYqAyUQr4kDegUIARDPAQ" TargetMode="External"/><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8" Type="http://schemas.openxmlformats.org/officeDocument/2006/relationships/hyperlink" Target="https://www.google.com/url?sa=i&amp;url=https://www.canal-u.tv/video/universite_de_tous_les_savoirs/le_sens.873&amp;psig=AOvVaw3nLEoLqcM6Ljv7HEkU-SCn&amp;ust=1587679409878000&amp;source=images&amp;cd=vfe&amp;ved=2ahUKEwjds5vrhP3oAhUNrhoKHdHbBY0Qr4kDegUIARDZAQ" TargetMode="External"/><Relationship Id="rId3" Type="http://schemas.openxmlformats.org/officeDocument/2006/relationships/image" Target="../media/image50.jpeg"/><Relationship Id="rId7" Type="http://schemas.openxmlformats.org/officeDocument/2006/relationships/hyperlink" Target="https://images-na.ssl-images/" TargetMode="External"/><Relationship Id="rId2" Type="http://schemas.openxmlformats.org/officeDocument/2006/relationships/image" Target="../media/image49.jpeg"/><Relationship Id="rId1" Type="http://schemas.openxmlformats.org/officeDocument/2006/relationships/slideLayout" Target="../slideLayouts/slideLayout6.xml"/><Relationship Id="rId6" Type="http://schemas.openxmlformats.org/officeDocument/2006/relationships/hyperlink" Target="https://www.babelio.com/users/AVT_Jean-Claude-Anscombre_8503.jpeg" TargetMode="External"/><Relationship Id="rId5" Type="http://schemas.openxmlformats.org/officeDocument/2006/relationships/hyperlink" Target="https://www.google.com/url?sa=i&amp;url=https://www.babelio.com/auteur/Jean-Claude-Anscombre/294723&amp;psig=AOvVaw24gDlEEiCHMpL9uR2AmdsR&amp;ust=1587679298251000&amp;source=images&amp;cd=vfe&amp;ved=2ahUKEwjcl_61hP3oAhVGihoKHQS7AlIQr4kDegUIARDRAQ" TargetMode="External"/><Relationship Id="rId4" Type="http://schemas.openxmlformats.org/officeDocument/2006/relationships/image" Target="../media/image51.jpeg"/></Relationships>
</file>

<file path=ppt/slides/_rels/slide68.xml.rels><?xml version="1.0" encoding="UTF-8" standalone="yes"?>
<Relationships xmlns="http://schemas.openxmlformats.org/package/2006/relationships"><Relationship Id="rId8" Type="http://schemas.openxmlformats.org/officeDocument/2006/relationships/hyperlink" Target="https://i.gr-assets.com/images/S/compressed.photo.goodreads.com/books/1533504496i/3110915._SR1200,630_.jpg" TargetMode="External"/><Relationship Id="rId13" Type="http://schemas.openxmlformats.org/officeDocument/2006/relationships/hyperlink" Target="https://ec56229aec51f1baff1d-185c3068e22352c56024573e929788ff.ssl.cf1.rackcdn.com/attachments/large/1/7/5/005624175.jpg" TargetMode="External"/><Relationship Id="rId3" Type="http://schemas.openxmlformats.org/officeDocument/2006/relationships/image" Target="../media/image53.jpeg"/><Relationship Id="rId7" Type="http://schemas.openxmlformats.org/officeDocument/2006/relationships/hyperlink" Target="https://www.google.com/url?sa=i&amp;url=https://www.goodreads.com/book/show/3110915-nouveau-dictionnaire-encyclop-dique-des-sciences-du-langage&amp;psig=AOvVaw18kINSagR6_6sZh8pyMPyz&amp;ust=1587679779358000&amp;source=images&amp;cd=vfe&amp;ved=2ahUKEwjO1bKbhv3oAhUGHBoKHXSgDb0Qr4kDegQIARA9" TargetMode="External"/><Relationship Id="rId12" Type="http://schemas.openxmlformats.org/officeDocument/2006/relationships/hyperlink" Target="https://www.google.com/url?sa=i&amp;url=http://www.leseditionsdeminuit.fr/livre-Dire_et_le_dit_(Le)-2058-1-1-0-1.html&amp;psig=AOvVaw215p9yZ2BP0Rtrz4C1Wyie&amp;ust=1587680170289000&amp;source=images&amp;cd=vfe&amp;ved=2ahUKEwiqmefVh_3oAhUXgM4BHYDOADoQr4kDegUIARDOAQ" TargetMode="External"/><Relationship Id="rId2" Type="http://schemas.openxmlformats.org/officeDocument/2006/relationships/image" Target="../media/image52.jpeg"/><Relationship Id="rId1" Type="http://schemas.openxmlformats.org/officeDocument/2006/relationships/slideLayout" Target="../slideLayouts/slideLayout6.xml"/><Relationship Id="rId6" Type="http://schemas.openxmlformats.org/officeDocument/2006/relationships/image" Target="../media/image56.jpeg"/><Relationship Id="rId11" Type="http://schemas.openxmlformats.org/officeDocument/2006/relationships/hyperlink" Target="https://www.google.com/url?sa=i&amp;url=https://www.amazon.com/%C3%89chelles-argumentatives-Propositions-French-ebook/dp/B07G13CXPM&amp;psig=AOvVaw1fcYc-fM2vNLoRw1HYODZ5&amp;ust=1587680061312000&amp;source=images&amp;cd=vfe&amp;ved=2ahUKEwiD3uuhh_3oAhUNpBoKHX6vBqoQr4kDegUIARDNAQ" TargetMode="External"/><Relationship Id="rId5" Type="http://schemas.openxmlformats.org/officeDocument/2006/relationships/image" Target="../media/image55.png"/><Relationship Id="rId10" Type="http://schemas.openxmlformats.org/officeDocument/2006/relationships/hyperlink" Target="https://lh3.googleusercontent.com/XXkznkr0xfn8CPvHBUseT1fFvQYn886n8O_3Y8tEsQi0WcOnzaG9VsUZuPLyAhYfyJOYQw=s85" TargetMode="External"/><Relationship Id="rId4" Type="http://schemas.openxmlformats.org/officeDocument/2006/relationships/image" Target="../media/image54.jpeg"/><Relationship Id="rId9" Type="http://schemas.openxmlformats.org/officeDocument/2006/relationships/hyperlink" Target="https://www.google.com/url?sa=i&amp;url=http://www.leseditionsdeminuit.fr/livre-Les_Mots_du_discours-2060-1-1-0-1.html&amp;psig=AOvVaw1C2Sy2iqsnXMaxrFMZW8S3&amp;ust=1587679919231000&amp;source=images&amp;cd=vfe&amp;ved=2ahUKEwiO6Ivehv3oAhXC8IUKHYYvAdcQr4kDegUIARDPAQ" TargetMode="External"/><Relationship Id="rId14" Type="http://schemas.openxmlformats.org/officeDocument/2006/relationships/hyperlink" Target="https://www.google.com/url?sa=i&amp;url=http://lechatsurmonepaule.over-blog.fr/2017/05/oswald-ducrot-dire-et-ne-pas-dire.html&amp;psig=AOvVaw215p9yZ2BP0Rtrz4C1Wyie&amp;ust=1587680170289000&amp;source=images&amp;cd=vfe&amp;ved=2ahUKEwiqmefVh_3oAhUXgM4BHYDOADoQr4kDegUIARDZAQ"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hyperlink" Target="https://www.google.com/url?sa=i&amp;url=https://journals.openedition.org/esa/956&amp;psig=AOvVaw0AFf3mLkEYeiEaUxg4xJX9&amp;ust=1587680801253000&amp;source=images&amp;cd=vfe&amp;ved=2ahUKEwiqmNaCiv3oAhUE7xoKHV9XCJYQr4kDegUIARDVAQ" TargetMode="External"/><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hyperlink" Target="https://www.google.com/url?sa=i&amp;url=http://philoselect7.canalblog.com/archives/2018/01/30/36094918.html&amp;psig=AOvVaw3KtwQpFpuq2BNdOYGUsC5w&amp;ust=1587680983934000&amp;source=images&amp;cd=vfe&amp;ved=2ahUKEwj4kuTZiv3oAhUGexoKHYReA6YQr4kDegUIARDcAQ" TargetMode="External"/><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hyperlink" Target="https://www.youtube.com/watch?v=wxhPeI0nThI" TargetMode="Externa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url=https://www.vectorstock.com/royalty-free-vector/tree-with-colorful-arrow-icon-vector-1480695&amp;psig=AOvVaw3PAByR0sKXx_2fduAIYN00&amp;ust=1587673417105000&amp;source=images&amp;cd=vfe&amp;ved=2ahUKEwiBxtHB7vzoAhUPbRoKHUkJDpUQr4kDegUIARDRAQ" TargetMode="Externa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8" Type="http://schemas.openxmlformats.org/officeDocument/2006/relationships/hyperlink" Target="https://www.google.com/url?sa=i&amp;url=http://www.urbanlist.ca/profile_428_boutique-bonne-sant.html&amp;psig=AOvVaw08KR_a2do4Wxmqrb9ZUcaJ&amp;ust=1587688195153000&amp;source=images&amp;cd=vfe&amp;ved=0CAkQjhxqFwoTCICjlNml_egCFQAAAAAdAAAAABAI" TargetMode="External"/><Relationship Id="rId3" Type="http://schemas.openxmlformats.org/officeDocument/2006/relationships/image" Target="../media/image60.jpeg"/><Relationship Id="rId7" Type="http://schemas.openxmlformats.org/officeDocument/2006/relationships/hyperlink" Target="http://www.urbanlist.ca/profile_428_boutique-bonne-sant.html" TargetMode="External"/><Relationship Id="rId2" Type="http://schemas.openxmlformats.org/officeDocument/2006/relationships/image" Target="../media/image59.jpeg"/><Relationship Id="rId1" Type="http://schemas.openxmlformats.org/officeDocument/2006/relationships/slideLayout" Target="../slideLayouts/slideLayout6.xml"/><Relationship Id="rId6" Type="http://schemas.openxmlformats.org/officeDocument/2006/relationships/hyperlink" Target="https://lh3.googleusercontent.com/FOlyiE5sxdMhUsu3u8maqHhNZ9C1yROxGQGV0zFfnX3BxlLYqxnad3ayzd_9u1yeAZsk5bQ=s165" TargetMode="External"/><Relationship Id="rId5" Type="http://schemas.openxmlformats.org/officeDocument/2006/relationships/hyperlink" Target="https://www.google.com/url?sa=i&amp;url=http://www.iwuy.fr/page.php?id=10&amp;psig=AOvVaw3YDjKf8DFMMBAbpwKfkgvy&amp;ust=1587687882828000&amp;source=images&amp;cd=vfe&amp;ved=0CAkQjhxqFwoTCICy8ruk_egCFQAAAAAdAAAAABAI" TargetMode="External"/><Relationship Id="rId4" Type="http://schemas.openxmlformats.org/officeDocument/2006/relationships/hyperlink" Target="http://www.iwuy.fr/page.php?id=1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airn.info/publications-de-Fran%C3%A7oise-Armengaud--19087.htm"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Description : C:\Users\pédagogie\Desktop\logo.png"/>
          <p:cNvPicPr/>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7747279" y="0"/>
            <a:ext cx="1396721" cy="974690"/>
          </a:xfrm>
          <a:prstGeom prst="rect">
            <a:avLst/>
          </a:prstGeom>
          <a:noFill/>
        </p:spPr>
      </p:pic>
      <p:sp>
        <p:nvSpPr>
          <p:cNvPr id="2" name="Titre 1"/>
          <p:cNvSpPr>
            <a:spLocks noGrp="1"/>
          </p:cNvSpPr>
          <p:nvPr>
            <p:ph type="title"/>
          </p:nvPr>
        </p:nvSpPr>
        <p:spPr>
          <a:xfrm>
            <a:off x="457200" y="274638"/>
            <a:ext cx="8229600" cy="5940444"/>
          </a:xfrm>
        </p:spPr>
        <p:txBody>
          <a:bodyPr>
            <a:normAutofit fontScale="90000"/>
          </a:bodyPr>
          <a:lstStyle/>
          <a:p>
            <a:r>
              <a:rPr lang="fr-FR" sz="3200" b="1" dirty="0" smtClean="0">
                <a:latin typeface="Times New Roman" pitchFamily="18" charset="0"/>
                <a:cs typeface="Times New Roman" pitchFamily="18" charset="0"/>
              </a:rPr>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Université Batna -2-                                                                                                                                                                                                         </a:t>
            </a: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000" b="1" dirty="0" smtClean="0">
                <a:latin typeface="Times New Roman" pitchFamily="18" charset="0"/>
                <a:cs typeface="Times New Roman" pitchFamily="18" charset="0"/>
              </a:rPr>
              <a:t>Faculté des Lettres  et des Langues  Etrangères                                                                                       </a:t>
            </a: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Département de langue française</a:t>
            </a:r>
            <a:br>
              <a:rPr lang="fr-FR" sz="3200" b="1" dirty="0" smtClean="0">
                <a:latin typeface="Times New Roman" pitchFamily="18" charset="0"/>
                <a:cs typeface="Times New Roman" pitchFamily="18" charset="0"/>
              </a:rPr>
            </a:br>
            <a:r>
              <a:rPr lang="fr-FR" dirty="0" smtClean="0"/>
              <a:t/>
            </a:r>
            <a:br>
              <a:rPr lang="fr-FR" dirty="0" smtClean="0"/>
            </a:br>
            <a:r>
              <a:rPr lang="fr-FR" b="1" u="sng" dirty="0" smtClean="0">
                <a:latin typeface="Times New Roman" pitchFamily="18" charset="0"/>
                <a:cs typeface="Times New Roman" pitchFamily="18" charset="0"/>
              </a:rPr>
              <a:t>Niveau</a:t>
            </a:r>
            <a:r>
              <a:rPr lang="fr-FR" dirty="0" smtClean="0">
                <a:latin typeface="Times New Roman" pitchFamily="18" charset="0"/>
                <a:cs typeface="Times New Roman" pitchFamily="18" charset="0"/>
              </a:rPr>
              <a:t>: Troisième Année LMD</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Matière</a:t>
            </a:r>
            <a:r>
              <a:rPr lang="fr-FR" dirty="0" smtClean="0">
                <a:latin typeface="Times New Roman" pitchFamily="18" charset="0"/>
                <a:cs typeface="Times New Roman" pitchFamily="18" charset="0"/>
              </a:rPr>
              <a:t>: Linguistique</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Semestre:</a:t>
            </a:r>
            <a:r>
              <a:rPr lang="fr-FR" dirty="0" smtClean="0">
                <a:latin typeface="Times New Roman" pitchFamily="18" charset="0"/>
                <a:cs typeface="Times New Roman" pitchFamily="18" charset="0"/>
              </a:rPr>
              <a:t> VI</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Groupes:</a:t>
            </a:r>
            <a:r>
              <a:rPr lang="fr-FR"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1 </a:t>
            </a:r>
            <a:r>
              <a:rPr lang="fr-FR" dirty="0" smtClean="0">
                <a:latin typeface="Times New Roman" pitchFamily="18" charset="0"/>
                <a:cs typeface="Times New Roman" pitchFamily="18" charset="0"/>
              </a:rPr>
              <a:t>ET </a:t>
            </a:r>
            <a:r>
              <a:rPr lang="fr-FR"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Enseignante:</a:t>
            </a:r>
            <a:r>
              <a:rPr lang="fr-FR" dirty="0" smtClean="0">
                <a:latin typeface="Times New Roman" pitchFamily="18" charset="0"/>
                <a:cs typeface="Times New Roman" pitchFamily="18" charset="0"/>
              </a:rPr>
              <a:t>  BOUSSAD </a:t>
            </a:r>
            <a:r>
              <a:rPr lang="fr-FR" dirty="0" err="1" smtClean="0">
                <a:latin typeface="Times New Roman" pitchFamily="18" charset="0"/>
                <a:cs typeface="Times New Roman" pitchFamily="18" charset="0"/>
              </a:rPr>
              <a:t>Assia</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Année Académique</a:t>
            </a: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2021- 2022</a:t>
            </a: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5" name="Image 4" descr="Description : C:\Users\pédagogie\Desktop\logo.png"/>
          <p:cNvPicPr/>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1396721" cy="97469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357166"/>
            <a:ext cx="8801104" cy="6215106"/>
          </a:xfrm>
        </p:spPr>
        <p:txBody>
          <a:bodyPr>
            <a:normAutofit fontScale="90000"/>
          </a:bodyPr>
          <a:lstStyle/>
          <a:p>
            <a:r>
              <a:rPr lang="fr-FR" sz="3200" dirty="0" smtClean="0">
                <a:latin typeface="Aharoni" pitchFamily="2" charset="-79"/>
                <a:cs typeface="Aharoni" pitchFamily="2" charset="-79"/>
              </a:rPr>
              <a:t/>
            </a:r>
            <a:br>
              <a:rPr lang="fr-FR" sz="3200" dirty="0" smtClean="0">
                <a:latin typeface="Aharoni" pitchFamily="2" charset="-79"/>
                <a:cs typeface="Aharoni" pitchFamily="2" charset="-79"/>
              </a:rPr>
            </a:br>
            <a:r>
              <a:rPr lang="fr-FR" sz="3200" dirty="0" smtClean="0">
                <a:latin typeface="Aharoni" pitchFamily="2" charset="-79"/>
                <a:cs typeface="Aharoni" pitchFamily="2" charset="-79"/>
              </a:rPr>
              <a:t>Que </a:t>
            </a:r>
            <a:r>
              <a:rPr lang="fr-FR" sz="3200" u="sng" dirty="0" smtClean="0">
                <a:latin typeface="Aharoni" pitchFamily="2" charset="-79"/>
                <a:cs typeface="Aharoni" pitchFamily="2" charset="-79"/>
              </a:rPr>
              <a:t>faisons</a:t>
            </a:r>
            <a:r>
              <a:rPr lang="fr-FR" sz="3200" dirty="0" smtClean="0">
                <a:latin typeface="Aharoni" pitchFamily="2" charset="-79"/>
                <a:cs typeface="Aharoni" pitchFamily="2" charset="-79"/>
              </a:rPr>
              <a:t>-nous lorsque nous </a:t>
            </a:r>
            <a:r>
              <a:rPr lang="fr-FR" sz="3200" u="sng" dirty="0" smtClean="0">
                <a:latin typeface="Aharoni" pitchFamily="2" charset="-79"/>
                <a:cs typeface="Aharoni" pitchFamily="2" charset="-79"/>
              </a:rPr>
              <a:t>parlons</a:t>
            </a:r>
            <a:r>
              <a:rPr lang="fr-FR" sz="3200" dirty="0" smtClean="0">
                <a:latin typeface="Aharoni" pitchFamily="2" charset="-79"/>
                <a:cs typeface="Aharoni" pitchFamily="2" charset="-79"/>
              </a:rPr>
              <a:t>?</a:t>
            </a:r>
            <a:br>
              <a:rPr lang="fr-FR" sz="3200" dirty="0" smtClean="0">
                <a:latin typeface="Aharoni" pitchFamily="2" charset="-79"/>
                <a:cs typeface="Aharoni" pitchFamily="2" charset="-79"/>
              </a:rPr>
            </a:br>
            <a:r>
              <a:rPr lang="fr-FR" sz="3200" dirty="0" smtClean="0">
                <a:latin typeface="Aharoni" pitchFamily="2" charset="-79"/>
                <a:cs typeface="Aharoni" pitchFamily="2" charset="-79"/>
              </a:rPr>
              <a:t>Que </a:t>
            </a:r>
            <a:r>
              <a:rPr lang="fr-FR" sz="3200" u="sng" dirty="0" smtClean="0">
                <a:latin typeface="Aharoni" pitchFamily="2" charset="-79"/>
                <a:cs typeface="Aharoni" pitchFamily="2" charset="-79"/>
              </a:rPr>
              <a:t>disons</a:t>
            </a:r>
            <a:r>
              <a:rPr lang="fr-FR" sz="3200" dirty="0" smtClean="0">
                <a:latin typeface="Aharoni" pitchFamily="2" charset="-79"/>
                <a:cs typeface="Aharoni" pitchFamily="2" charset="-79"/>
              </a:rPr>
              <a:t>-nous </a:t>
            </a:r>
            <a:r>
              <a:rPr lang="fr-FR" sz="3200" u="sng" dirty="0" smtClean="0">
                <a:latin typeface="Aharoni" pitchFamily="2" charset="-79"/>
                <a:cs typeface="Aharoni" pitchFamily="2" charset="-79"/>
              </a:rPr>
              <a:t>exactement</a:t>
            </a:r>
            <a:r>
              <a:rPr lang="fr-FR" sz="3200" dirty="0" smtClean="0">
                <a:latin typeface="Aharoni" pitchFamily="2" charset="-79"/>
                <a:cs typeface="Aharoni" pitchFamily="2" charset="-79"/>
              </a:rPr>
              <a:t> lorsque nous </a:t>
            </a:r>
            <a:r>
              <a:rPr lang="fr-FR" sz="3200" u="sng" dirty="0" smtClean="0">
                <a:latin typeface="Aharoni" pitchFamily="2" charset="-79"/>
                <a:cs typeface="Aharoni" pitchFamily="2" charset="-79"/>
              </a:rPr>
              <a:t>parlons</a:t>
            </a:r>
            <a:r>
              <a:rPr lang="fr-FR" sz="3200" dirty="0" smtClean="0">
                <a:latin typeface="Aharoni" pitchFamily="2" charset="-79"/>
                <a:cs typeface="Aharoni" pitchFamily="2" charset="-79"/>
              </a:rPr>
              <a:t>?</a:t>
            </a:r>
            <a:br>
              <a:rPr lang="fr-FR" sz="3200" dirty="0" smtClean="0">
                <a:latin typeface="Aharoni" pitchFamily="2" charset="-79"/>
                <a:cs typeface="Aharoni" pitchFamily="2" charset="-79"/>
              </a:rPr>
            </a:br>
            <a:r>
              <a:rPr lang="fr-FR" sz="3200" dirty="0" smtClean="0">
                <a:latin typeface="Aharoni" pitchFamily="2" charset="-79"/>
                <a:cs typeface="Aharoni" pitchFamily="2" charset="-79"/>
              </a:rPr>
              <a:t>Qui </a:t>
            </a:r>
            <a:r>
              <a:rPr lang="fr-FR" sz="3200" u="sng" dirty="0" smtClean="0">
                <a:latin typeface="Aharoni" pitchFamily="2" charset="-79"/>
                <a:cs typeface="Aharoni" pitchFamily="2" charset="-79"/>
              </a:rPr>
              <a:t>parle</a:t>
            </a:r>
            <a:r>
              <a:rPr lang="fr-FR" sz="3200" dirty="0" smtClean="0">
                <a:latin typeface="Aharoni" pitchFamily="2" charset="-79"/>
                <a:cs typeface="Aharoni" pitchFamily="2" charset="-79"/>
              </a:rPr>
              <a:t> et </a:t>
            </a:r>
            <a:r>
              <a:rPr lang="fr-FR" sz="3200" b="1" u="sng" dirty="0" smtClean="0">
                <a:latin typeface="Aharoni" pitchFamily="2" charset="-79"/>
                <a:cs typeface="Aharoni" pitchFamily="2" charset="-79"/>
              </a:rPr>
              <a:t>à</a:t>
            </a:r>
            <a:r>
              <a:rPr lang="fr-FR" sz="3200" u="sng" dirty="0" smtClean="0">
                <a:latin typeface="Aharoni" pitchFamily="2" charset="-79"/>
                <a:cs typeface="Aharoni" pitchFamily="2" charset="-79"/>
              </a:rPr>
              <a:t> qui</a:t>
            </a:r>
            <a:r>
              <a:rPr lang="fr-FR" sz="3200" dirty="0" smtClean="0">
                <a:latin typeface="Aharoni" pitchFamily="2" charset="-79"/>
                <a:cs typeface="Aharoni" pitchFamily="2" charset="-79"/>
              </a:rPr>
              <a:t>?</a:t>
            </a:r>
            <a:br>
              <a:rPr lang="fr-FR" sz="3200" dirty="0" smtClean="0">
                <a:latin typeface="Aharoni" pitchFamily="2" charset="-79"/>
                <a:cs typeface="Aharoni" pitchFamily="2" charset="-79"/>
              </a:rPr>
            </a:br>
            <a:r>
              <a:rPr lang="fr-FR" sz="3200" b="1" dirty="0" smtClean="0">
                <a:latin typeface="Aharoni" pitchFamily="2" charset="-79"/>
                <a:cs typeface="Aharoni" pitchFamily="2" charset="-79"/>
              </a:rPr>
              <a:t>Qui</a:t>
            </a:r>
            <a:r>
              <a:rPr lang="fr-FR" sz="3200" dirty="0" smtClean="0">
                <a:latin typeface="Aharoni" pitchFamily="2" charset="-79"/>
                <a:cs typeface="Aharoni" pitchFamily="2" charset="-79"/>
              </a:rPr>
              <a:t> </a:t>
            </a:r>
            <a:r>
              <a:rPr lang="fr-FR" sz="3200" u="sng" dirty="0" smtClean="0">
                <a:latin typeface="Aharoni" pitchFamily="2" charset="-79"/>
                <a:cs typeface="Aharoni" pitchFamily="2" charset="-79"/>
              </a:rPr>
              <a:t>parle</a:t>
            </a:r>
            <a:r>
              <a:rPr lang="fr-FR" sz="3200" dirty="0" smtClean="0">
                <a:latin typeface="Aharoni" pitchFamily="2" charset="-79"/>
                <a:cs typeface="Aharoni" pitchFamily="2" charset="-79"/>
              </a:rPr>
              <a:t> et </a:t>
            </a:r>
            <a:r>
              <a:rPr lang="fr-FR" sz="3200" u="sng" dirty="0" smtClean="0">
                <a:latin typeface="Aharoni" pitchFamily="2" charset="-79"/>
                <a:cs typeface="Aharoni" pitchFamily="2" charset="-79"/>
              </a:rPr>
              <a:t>avec qui</a:t>
            </a:r>
            <a:r>
              <a:rPr lang="fr-FR" sz="3200" dirty="0" smtClean="0">
                <a:latin typeface="Aharoni" pitchFamily="2" charset="-79"/>
                <a:cs typeface="Aharoni" pitchFamily="2" charset="-79"/>
              </a:rPr>
              <a:t>?</a:t>
            </a:r>
            <a:br>
              <a:rPr lang="fr-FR" sz="3200" dirty="0" smtClean="0">
                <a:latin typeface="Aharoni" pitchFamily="2" charset="-79"/>
                <a:cs typeface="Aharoni" pitchFamily="2" charset="-79"/>
              </a:rPr>
            </a:br>
            <a:r>
              <a:rPr lang="fr-FR" sz="3200" b="1" i="1" dirty="0" smtClean="0">
                <a:latin typeface="Aharoni" pitchFamily="2" charset="-79"/>
                <a:cs typeface="Aharoni" pitchFamily="2" charset="-79"/>
              </a:rPr>
              <a:t> Qui</a:t>
            </a:r>
            <a:r>
              <a:rPr lang="fr-FR" sz="3200" dirty="0" smtClean="0">
                <a:latin typeface="Aharoni" pitchFamily="2" charset="-79"/>
                <a:cs typeface="Aharoni" pitchFamily="2" charset="-79"/>
              </a:rPr>
              <a:t> </a:t>
            </a:r>
            <a:r>
              <a:rPr lang="fr-FR" sz="3200" u="sng" dirty="0" smtClean="0">
                <a:latin typeface="Aharoni" pitchFamily="2" charset="-79"/>
                <a:cs typeface="Aharoni" pitchFamily="2" charset="-79"/>
              </a:rPr>
              <a:t>parle</a:t>
            </a:r>
            <a:r>
              <a:rPr lang="fr-FR" sz="3200" dirty="0" smtClean="0">
                <a:latin typeface="Aharoni" pitchFamily="2" charset="-79"/>
                <a:cs typeface="Aharoni" pitchFamily="2" charset="-79"/>
              </a:rPr>
              <a:t> et </a:t>
            </a:r>
            <a:r>
              <a:rPr lang="fr-FR" sz="3200" u="sng" dirty="0" smtClean="0">
                <a:latin typeface="Aharoni" pitchFamily="2" charset="-79"/>
                <a:cs typeface="Aharoni" pitchFamily="2" charset="-79"/>
              </a:rPr>
              <a:t>pour qui</a:t>
            </a:r>
            <a:r>
              <a:rPr lang="fr-FR" sz="3200" dirty="0" smtClean="0">
                <a:latin typeface="Aharoni" pitchFamily="2" charset="-79"/>
                <a:cs typeface="Aharoni" pitchFamily="2" charset="-79"/>
              </a:rPr>
              <a:t>?</a:t>
            </a:r>
            <a:br>
              <a:rPr lang="fr-FR" sz="3200" dirty="0" smtClean="0">
                <a:latin typeface="Aharoni" pitchFamily="2" charset="-79"/>
                <a:cs typeface="Aharoni" pitchFamily="2" charset="-79"/>
              </a:rPr>
            </a:br>
            <a:r>
              <a:rPr lang="fr-FR" sz="3200" dirty="0" smtClean="0">
                <a:latin typeface="Aharoni" pitchFamily="2" charset="-79"/>
                <a:cs typeface="Aharoni" pitchFamily="2" charset="-79"/>
              </a:rPr>
              <a:t>Comment peut-on avoir </a:t>
            </a:r>
            <a:r>
              <a:rPr lang="fr-FR" sz="3200" u="sng" dirty="0" smtClean="0">
                <a:latin typeface="Aharoni" pitchFamily="2" charset="-79"/>
                <a:cs typeface="Aharoni" pitchFamily="2" charset="-79"/>
              </a:rPr>
              <a:t>dit</a:t>
            </a:r>
            <a:r>
              <a:rPr lang="fr-FR" sz="3200" dirty="0" smtClean="0">
                <a:latin typeface="Aharoni" pitchFamily="2" charset="-79"/>
                <a:cs typeface="Aharoni" pitchFamily="2" charset="-79"/>
              </a:rPr>
              <a:t> autre chose que ce que l’on </a:t>
            </a:r>
            <a:r>
              <a:rPr lang="fr-FR" sz="3200" u="sng" dirty="0" smtClean="0">
                <a:latin typeface="Aharoni" pitchFamily="2" charset="-79"/>
                <a:cs typeface="Aharoni" pitchFamily="2" charset="-79"/>
              </a:rPr>
              <a:t>voulait dire</a:t>
            </a:r>
            <a:r>
              <a:rPr lang="fr-FR" sz="3200" dirty="0" smtClean="0">
                <a:latin typeface="Aharoni" pitchFamily="2" charset="-79"/>
                <a:cs typeface="Aharoni" pitchFamily="2" charset="-79"/>
              </a:rPr>
              <a:t>?</a:t>
            </a:r>
            <a:br>
              <a:rPr lang="fr-FR" sz="3200" dirty="0" smtClean="0">
                <a:latin typeface="Aharoni" pitchFamily="2" charset="-79"/>
                <a:cs typeface="Aharoni" pitchFamily="2" charset="-79"/>
              </a:rPr>
            </a:br>
            <a:r>
              <a:rPr lang="fr-FR" sz="3200" dirty="0" smtClean="0">
                <a:latin typeface="Aharoni" pitchFamily="2" charset="-79"/>
                <a:cs typeface="Aharoni" pitchFamily="2" charset="-79"/>
              </a:rPr>
              <a:t>…</a:t>
            </a:r>
            <a:br>
              <a:rPr lang="fr-FR" sz="3200" dirty="0" smtClean="0">
                <a:latin typeface="Aharoni" pitchFamily="2" charset="-79"/>
                <a:cs typeface="Aharoni" pitchFamily="2" charset="-79"/>
              </a:rPr>
            </a:br>
            <a:r>
              <a:rPr lang="fr-FR" sz="3200" dirty="0" smtClean="0">
                <a:latin typeface="Aharoni" pitchFamily="2" charset="-79"/>
                <a:cs typeface="Aharoni" pitchFamily="2" charset="-79"/>
              </a:rPr>
              <a:t/>
            </a:r>
            <a:br>
              <a:rPr lang="fr-FR" sz="3200" dirty="0" smtClean="0">
                <a:latin typeface="Aharoni" pitchFamily="2" charset="-79"/>
                <a:cs typeface="Aharoni" pitchFamily="2" charset="-79"/>
              </a:rPr>
            </a:br>
            <a:r>
              <a:rPr lang="fr-FR" sz="3200" dirty="0" smtClean="0">
                <a:latin typeface="Aharoni" pitchFamily="2" charset="-79"/>
                <a:cs typeface="Aharoni" pitchFamily="2" charset="-79"/>
              </a:rPr>
              <a:t/>
            </a:r>
            <a:br>
              <a:rPr lang="fr-FR" sz="3200" dirty="0" smtClean="0">
                <a:latin typeface="Aharoni" pitchFamily="2" charset="-79"/>
                <a:cs typeface="Aharoni" pitchFamily="2" charset="-79"/>
              </a:rPr>
            </a:br>
            <a:endParaRPr lang="fr-FR" sz="3200" dirty="0">
              <a:latin typeface="Aharoni" pitchFamily="2" charset="-79"/>
              <a:cs typeface="Aharoni" pitchFamily="2" charset="-79"/>
            </a:endParaRPr>
          </a:p>
        </p:txBody>
      </p:sp>
      <p:pic>
        <p:nvPicPr>
          <p:cNvPr id="5" name="Image 4" descr="Interaction-Skills-Fotolia_42966459_XS.jpg"/>
          <p:cNvPicPr>
            <a:picLocks noChangeAspect="1"/>
          </p:cNvPicPr>
          <p:nvPr/>
        </p:nvPicPr>
        <p:blipFill>
          <a:blip r:embed="rId2"/>
          <a:stretch>
            <a:fillRect/>
          </a:stretch>
        </p:blipFill>
        <p:spPr>
          <a:xfrm>
            <a:off x="285720" y="2000240"/>
            <a:ext cx="2071702" cy="1643074"/>
          </a:xfrm>
          <a:prstGeom prst="rect">
            <a:avLst/>
          </a:prstGeom>
        </p:spPr>
      </p:pic>
      <p:pic>
        <p:nvPicPr>
          <p:cNvPr id="7" name="Image 6" descr="concept-social-de-technologie-de-mise-en-réseau-de-personnes-d-interaction-66882463.jpg"/>
          <p:cNvPicPr>
            <a:picLocks noChangeAspect="1"/>
          </p:cNvPicPr>
          <p:nvPr/>
        </p:nvPicPr>
        <p:blipFill>
          <a:blip r:embed="rId3" cstate="print"/>
          <a:stretch>
            <a:fillRect/>
          </a:stretch>
        </p:blipFill>
        <p:spPr>
          <a:xfrm>
            <a:off x="6786578" y="1928802"/>
            <a:ext cx="2190780" cy="1790694"/>
          </a:xfrm>
          <a:prstGeom prst="rect">
            <a:avLst/>
          </a:prstGeom>
        </p:spPr>
      </p:pic>
      <p:sp>
        <p:nvSpPr>
          <p:cNvPr id="8" name="Espace réservé du pied de page 7"/>
          <p:cNvSpPr>
            <a:spLocks noGrp="1"/>
          </p:cNvSpPr>
          <p:nvPr>
            <p:ph type="ftr" sz="quarter" idx="11"/>
          </p:nvPr>
        </p:nvSpPr>
        <p:spPr>
          <a:xfrm>
            <a:off x="357158" y="5643579"/>
            <a:ext cx="8643998" cy="928694"/>
          </a:xfrm>
        </p:spPr>
        <p:txBody>
          <a:bodyPr/>
          <a:lstStyle/>
          <a:p>
            <a:endParaRPr lang="fr-BE" dirty="0" smtClean="0"/>
          </a:p>
          <a:p>
            <a:r>
              <a:rPr lang="fr-BE" sz="1000" dirty="0" smtClean="0"/>
              <a:t>1- </a:t>
            </a:r>
            <a:r>
              <a:rPr lang="en-US" sz="1000" u="sng" dirty="0" smtClean="0">
                <a:hlinkClick r:id="rId4"/>
              </a:rPr>
              <a:t>Interaction Skills for the Business Analyst &gt; Business Analyst ...</a:t>
            </a:r>
            <a:r>
              <a:rPr lang="en-US" sz="1000" u="sng" dirty="0" err="1" smtClean="0">
                <a:hlinkClick r:id="rId4"/>
              </a:rPr>
              <a:t>modernanalyst.com</a:t>
            </a:r>
            <a:r>
              <a:rPr lang="en-US" sz="1000" u="sng" dirty="0" smtClean="0">
                <a:hlinkClick r:id="rId4"/>
              </a:rPr>
              <a:t> </a:t>
            </a:r>
            <a:r>
              <a:rPr lang="fr-FR" sz="1000" b="1" dirty="0" smtClean="0"/>
              <a:t>.(</a:t>
            </a:r>
            <a:r>
              <a:rPr lang="fr-FR" sz="1000" b="1" dirty="0" err="1" smtClean="0"/>
              <a:t>sd</a:t>
            </a:r>
            <a:r>
              <a:rPr lang="fr-FR" sz="1000" b="1" dirty="0" smtClean="0"/>
              <a:t>).</a:t>
            </a:r>
            <a:r>
              <a:rPr lang="fr-FR" sz="1000" b="1" u="sng" dirty="0" smtClean="0"/>
              <a:t>[illustration]. Consulté sur </a:t>
            </a:r>
            <a:endParaRPr lang="en-US" sz="1000" u="sng" dirty="0" smtClean="0">
              <a:hlinkClick r:id="rId4"/>
            </a:endParaRPr>
          </a:p>
          <a:p>
            <a:pPr lvl="0"/>
            <a:r>
              <a:rPr lang="fr-FR" sz="1000" dirty="0" smtClean="0">
                <a:latin typeface="Times New Roman" pitchFamily="18" charset="0"/>
                <a:ea typeface="Times New Roman" pitchFamily="18" charset="0"/>
                <a:cs typeface="Times New Roman" pitchFamily="18" charset="0"/>
                <a:hlinkClick r:id="rId5"/>
              </a:rPr>
              <a:t>https://www.modernanalyst.com/Portals/0/Public%20Uploads%204/Interaction-Skills-Fotolia_42966459_XS.jpg</a:t>
            </a:r>
            <a:endParaRPr lang="fr-FR" sz="1000" dirty="0" smtClean="0">
              <a:latin typeface="Times New Roman" pitchFamily="18" charset="0"/>
              <a:ea typeface="Times New Roman" pitchFamily="18" charset="0"/>
              <a:cs typeface="Times New Roman" pitchFamily="18" charset="0"/>
            </a:endParaRPr>
          </a:p>
          <a:p>
            <a:r>
              <a:rPr lang="fr-FR" sz="1000" b="1" dirty="0" smtClean="0">
                <a:latin typeface="Times New Roman" pitchFamily="18" charset="0"/>
                <a:cs typeface="Times New Roman" pitchFamily="18" charset="0"/>
              </a:rPr>
              <a:t>2-</a:t>
            </a:r>
            <a:r>
              <a:rPr lang="fr-FR" sz="1000" u="sng" dirty="0" smtClean="0">
                <a:hlinkClick r:id="rId6"/>
              </a:rPr>
              <a:t>Concept Social De Technologie De Mise En Réseau De Personnes D ...</a:t>
            </a:r>
            <a:r>
              <a:rPr lang="fr-FR" sz="1000" u="sng" dirty="0" err="1" smtClean="0">
                <a:hlinkClick r:id="rId6"/>
              </a:rPr>
              <a:t>fr.dreamstime.com</a:t>
            </a:r>
            <a:r>
              <a:rPr lang="fr-FR" sz="1000" b="1" dirty="0" smtClean="0"/>
              <a:t> .(</a:t>
            </a:r>
            <a:r>
              <a:rPr lang="fr-FR" sz="1000" b="1" dirty="0" err="1" smtClean="0"/>
              <a:t>sd</a:t>
            </a:r>
            <a:r>
              <a:rPr lang="fr-FR" sz="1000" b="1" dirty="0" smtClean="0"/>
              <a:t>).</a:t>
            </a:r>
            <a:r>
              <a:rPr lang="fr-FR" sz="1000" b="1" u="sng" dirty="0" smtClean="0"/>
              <a:t>[illustration]. Consulté sur </a:t>
            </a:r>
            <a:endParaRPr lang="fr-FR" sz="1000" u="sng" dirty="0" smtClean="0">
              <a:hlinkClick r:id="rId6"/>
            </a:endParaRPr>
          </a:p>
          <a:p>
            <a:pPr lvl="0"/>
            <a:r>
              <a:rPr lang="fr-FR" sz="1000" b="1" dirty="0" smtClean="0">
                <a:latin typeface="Times New Roman" pitchFamily="18" charset="0"/>
                <a:cs typeface="Times New Roman" pitchFamily="18" charset="0"/>
              </a:rPr>
              <a:t>https://thumbs.dreamstime.com/z/concept-social-de-technologie-de-mise-en-r%C3%A9seau-de-personnes-d-interaction-66882463.jpg</a:t>
            </a:r>
            <a:endParaRPr lang="fr-FR" sz="1000" dirty="0" smtClean="0">
              <a:latin typeface="Arial" pitchFamily="34" charset="0"/>
              <a:cs typeface="Arial" pitchFamily="34" charset="0"/>
            </a:endParaRPr>
          </a:p>
          <a:p>
            <a:endParaRPr lang="fr-B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457200" y="274638"/>
            <a:ext cx="8229600" cy="6083300"/>
          </a:xfrm>
        </p:spPr>
        <p:txBody>
          <a:bodyPr>
            <a:normAutofit/>
          </a:bodyPr>
          <a:lstStyle/>
          <a:p>
            <a:pPr algn="l"/>
            <a:r>
              <a:rPr lang="fr-FR" sz="4000" dirty="0" smtClean="0">
                <a:latin typeface="Times New Roman" pitchFamily="18" charset="0"/>
                <a:cs typeface="Times New Roman" pitchFamily="18" charset="0"/>
              </a:rPr>
              <a:t>Dans leur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dictionnaire</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de pragmatique,</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publié en 2012, </a:t>
            </a:r>
            <a:br>
              <a:rPr lang="fr-FR" sz="4000" dirty="0" smtClean="0">
                <a:latin typeface="Times New Roman" pitchFamily="18" charset="0"/>
                <a:cs typeface="Times New Roman" pitchFamily="18" charset="0"/>
              </a:rPr>
            </a:br>
            <a:r>
              <a:rPr lang="fr-FR" sz="4000" dirty="0" err="1" smtClean="0">
                <a:latin typeface="Times New Roman" pitchFamily="18" charset="0"/>
                <a:cs typeface="Times New Roman" pitchFamily="18" charset="0"/>
              </a:rPr>
              <a:t>Longhi.J</a:t>
            </a:r>
            <a:r>
              <a:rPr lang="fr-FR" sz="4000" dirty="0" smtClean="0">
                <a:latin typeface="Times New Roman" pitchFamily="18" charset="0"/>
                <a:cs typeface="Times New Roman" pitchFamily="18" charset="0"/>
              </a:rPr>
              <a:t>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et </a:t>
            </a:r>
            <a:r>
              <a:rPr lang="fr-FR" sz="4000" dirty="0" err="1" smtClean="0">
                <a:latin typeface="Times New Roman" pitchFamily="18" charset="0"/>
                <a:cs typeface="Times New Roman" pitchFamily="18" charset="0"/>
              </a:rPr>
              <a:t>Sarfati.G</a:t>
            </a:r>
            <a:r>
              <a:rPr lang="fr-FR" sz="4000" dirty="0" smtClean="0">
                <a:latin typeface="Times New Roman" pitchFamily="18" charset="0"/>
                <a:cs typeface="Times New Roman" pitchFamily="18" charset="0"/>
              </a:rPr>
              <a:t>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posent que:</a:t>
            </a:r>
            <a:endParaRPr lang="fr-FR" sz="4000" dirty="0"/>
          </a:p>
        </p:txBody>
      </p:sp>
      <p:pic>
        <p:nvPicPr>
          <p:cNvPr id="4" name="Image 3" descr="prag.jpg"/>
          <p:cNvPicPr>
            <a:picLocks noChangeAspect="1"/>
          </p:cNvPicPr>
          <p:nvPr/>
        </p:nvPicPr>
        <p:blipFill>
          <a:blip r:embed="rId2"/>
          <a:stretch>
            <a:fillRect/>
          </a:stretch>
        </p:blipFill>
        <p:spPr>
          <a:xfrm>
            <a:off x="4500562" y="0"/>
            <a:ext cx="4643439" cy="5786454"/>
          </a:xfrm>
          <a:prstGeom prst="rect">
            <a:avLst/>
          </a:prstGeom>
        </p:spPr>
      </p:pic>
      <p:sp>
        <p:nvSpPr>
          <p:cNvPr id="5" name="Espace réservé du pied de page 4"/>
          <p:cNvSpPr>
            <a:spLocks noGrp="1"/>
          </p:cNvSpPr>
          <p:nvPr>
            <p:ph type="ftr" sz="quarter" idx="11"/>
          </p:nvPr>
        </p:nvSpPr>
        <p:spPr>
          <a:xfrm>
            <a:off x="214282" y="6000768"/>
            <a:ext cx="8501122" cy="642942"/>
          </a:xfrm>
        </p:spPr>
        <p:txBody>
          <a:bodyPr/>
          <a:lstStyle/>
          <a:p>
            <a:r>
              <a:rPr lang="fr-FR" u="sng" dirty="0" smtClean="0">
                <a:latin typeface="Times New Roman" pitchFamily="18" charset="0"/>
                <a:cs typeface="Times New Roman" pitchFamily="18" charset="0"/>
                <a:hlinkClick r:id="rId3"/>
              </a:rPr>
              <a:t>Dictionnaire de pragmatique - | Armand Colin m.armand-colin.com</a:t>
            </a:r>
            <a:r>
              <a:rPr lang="fr-FR" u="sng" dirty="0" smtClean="0">
                <a:latin typeface="Times New Roman" pitchFamily="18" charset="0"/>
                <a:cs typeface="Times New Roman" pitchFamily="18" charset="0"/>
              </a:rPr>
              <a:t> </a:t>
            </a:r>
            <a:r>
              <a:rPr lang="fr-FR" b="1" dirty="0" smtClean="0"/>
              <a:t>.(</a:t>
            </a:r>
            <a:r>
              <a:rPr lang="fr-FR" b="1" dirty="0" err="1" smtClean="0"/>
              <a:t>sd</a:t>
            </a:r>
            <a:r>
              <a:rPr lang="fr-FR" b="1" dirty="0" smtClean="0"/>
              <a:t>).</a:t>
            </a:r>
            <a:r>
              <a:rPr lang="fr-FR" b="1" u="sng" dirty="0" smtClean="0"/>
              <a:t>[illustration]. Consulté sur </a:t>
            </a:r>
            <a:r>
              <a:rPr lang="fr-FR" u="sng" dirty="0" smtClean="0">
                <a:latin typeface="Times New Roman" pitchFamily="18" charset="0"/>
                <a:cs typeface="Times New Roman" pitchFamily="18" charset="0"/>
              </a:rPr>
              <a:t/>
            </a:r>
            <a:br>
              <a:rPr lang="fr-FR" u="sng" dirty="0" smtClean="0">
                <a:latin typeface="Times New Roman" pitchFamily="18" charset="0"/>
                <a:cs typeface="Times New Roman" pitchFamily="18" charset="0"/>
              </a:rPr>
            </a:br>
            <a:r>
              <a:rPr lang="fr-FR" dirty="0" smtClean="0"/>
              <a:t>https://m.armand-colin.com/sites/default/files/images/livres/couv/9782200268756-T.jpg</a:t>
            </a:r>
            <a:endParaRPr lang="fr-B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6226175"/>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chemeClr val="tx1"/>
                </a:solidFill>
                <a:latin typeface="Times New Roman" pitchFamily="18" charset="0"/>
                <a:cs typeface="Times New Roman" pitchFamily="18" charset="0"/>
              </a:rPr>
              <a:t>Pragmatique désigne un ensemble de recherches qui s’inscrivent globalement dans le paradigme de la communicabilité en rupture avec l’ontologie de la représentation et la philosophie du langage classique.</a:t>
            </a:r>
          </a:p>
          <a:p>
            <a:pPr algn="ctr"/>
            <a:r>
              <a:rPr lang="fr-FR" sz="3600" b="1" dirty="0" smtClean="0">
                <a:solidFill>
                  <a:schemeClr val="tx1"/>
                </a:solidFill>
                <a:latin typeface="Times New Roman" pitchFamily="18" charset="0"/>
                <a:cs typeface="Times New Roman" pitchFamily="18" charset="0"/>
              </a:rPr>
              <a:t>[ … ]</a:t>
            </a:r>
            <a:endParaRPr lang="fr-FR" sz="3600" b="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6226175"/>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smtClean="0">
                <a:solidFill>
                  <a:schemeClr val="tx1"/>
                </a:solidFill>
                <a:latin typeface="Times New Roman" pitchFamily="18" charset="0"/>
                <a:cs typeface="Times New Roman" pitchFamily="18" charset="0"/>
              </a:rPr>
              <a:t>Cette désignation commode recouvre surtout un continuum de théories, si bien qu’il serait plus approprié de parler de </a:t>
            </a:r>
            <a:r>
              <a:rPr lang="fr-FR" sz="3600" b="1" i="1" dirty="0" smtClean="0">
                <a:solidFill>
                  <a:schemeClr val="tx1"/>
                </a:solidFill>
                <a:latin typeface="Times New Roman" pitchFamily="18" charset="0"/>
                <a:cs typeface="Times New Roman" pitchFamily="18" charset="0"/>
              </a:rPr>
              <a:t>perspective pragmatique </a:t>
            </a:r>
            <a:r>
              <a:rPr lang="fr-FR" sz="3600" b="1" dirty="0" smtClean="0">
                <a:solidFill>
                  <a:schemeClr val="tx1"/>
                </a:solidFill>
                <a:latin typeface="Times New Roman" pitchFamily="18" charset="0"/>
                <a:cs typeface="Times New Roman" pitchFamily="18" charset="0"/>
              </a:rPr>
              <a:t>en sciences sociales.</a:t>
            </a:r>
            <a:br>
              <a:rPr lang="fr-FR" sz="3600" b="1" dirty="0" smtClean="0">
                <a:solidFill>
                  <a:schemeClr val="tx1"/>
                </a:solidFill>
                <a:latin typeface="Times New Roman" pitchFamily="18" charset="0"/>
                <a:cs typeface="Times New Roman" pitchFamily="18" charset="0"/>
              </a:rPr>
            </a:br>
            <a:r>
              <a:rPr lang="fr-FR" sz="3600" b="1" dirty="0" smtClean="0">
                <a:solidFill>
                  <a:schemeClr val="tx1"/>
                </a:solidFill>
                <a:latin typeface="Times New Roman" pitchFamily="18" charset="0"/>
                <a:cs typeface="Times New Roman" pitchFamily="18" charset="0"/>
              </a:rPr>
              <a:t/>
            </a:r>
            <a:br>
              <a:rPr lang="fr-FR" sz="3600" b="1" dirty="0" smtClean="0">
                <a:solidFill>
                  <a:schemeClr val="tx1"/>
                </a:solidFill>
                <a:latin typeface="Times New Roman" pitchFamily="18" charset="0"/>
                <a:cs typeface="Times New Roman" pitchFamily="18" charset="0"/>
              </a:rPr>
            </a:br>
            <a:r>
              <a:rPr lang="fr-FR" sz="3600" dirty="0" smtClean="0">
                <a:latin typeface="Times New Roman" pitchFamily="18" charset="0"/>
                <a:cs typeface="Times New Roman" pitchFamily="18" charset="0"/>
              </a:rPr>
              <a:t> </a:t>
            </a:r>
            <a:r>
              <a:rPr lang="fr-FR" sz="3600" dirty="0" smtClean="0">
                <a:solidFill>
                  <a:schemeClr val="tx1"/>
                </a:solidFill>
                <a:latin typeface="Times New Roman" pitchFamily="18" charset="0"/>
                <a:cs typeface="Times New Roman" pitchFamily="18" charset="0"/>
              </a:rPr>
              <a:t>(</a:t>
            </a:r>
            <a:r>
              <a:rPr lang="fr-FR" sz="3200" dirty="0" smtClean="0">
                <a:solidFill>
                  <a:schemeClr val="tx1"/>
                </a:solidFill>
                <a:latin typeface="Times New Roman" pitchFamily="18" charset="0"/>
                <a:cs typeface="Times New Roman" pitchFamily="18" charset="0"/>
              </a:rPr>
              <a:t>Longhi &amp; </a:t>
            </a:r>
            <a:r>
              <a:rPr lang="fr-FR" sz="3200" dirty="0" err="1" smtClean="0">
                <a:solidFill>
                  <a:schemeClr val="tx1"/>
                </a:solidFill>
                <a:latin typeface="Times New Roman" pitchFamily="18" charset="0"/>
                <a:cs typeface="Times New Roman" pitchFamily="18" charset="0"/>
              </a:rPr>
              <a:t>Sarfati</a:t>
            </a:r>
            <a:r>
              <a:rPr lang="fr-FR" sz="3200" dirty="0" smtClean="0">
                <a:solidFill>
                  <a:schemeClr val="tx1"/>
                </a:solidFill>
                <a:latin typeface="Times New Roman" pitchFamily="18" charset="0"/>
                <a:cs typeface="Times New Roman" pitchFamily="18" charset="0"/>
              </a:rPr>
              <a:t>, 2012, p.125)</a:t>
            </a:r>
            <a:endParaRPr lang="fr-FR" sz="3200"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normAutofit fontScale="90000"/>
          </a:bodyPr>
          <a:lstStyle/>
          <a:p>
            <a:pPr algn="l"/>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latin typeface="Times New Roman" pitchFamily="18" charset="0"/>
                <a:cs typeface="Times New Roman" pitchFamily="18" charset="0"/>
              </a:rPr>
              <a:t>De leur côté, </a:t>
            </a:r>
            <a:r>
              <a:rPr lang="fr-FR" sz="3200" dirty="0" err="1" smtClean="0">
                <a:latin typeface="Times New Roman" pitchFamily="18" charset="0"/>
                <a:cs typeface="Times New Roman" pitchFamily="18" charset="0"/>
              </a:rPr>
              <a:t>Charaudeau</a:t>
            </a: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et </a:t>
            </a:r>
            <a:r>
              <a:rPr lang="fr-FR" sz="3200" dirty="0" err="1" smtClean="0">
                <a:latin typeface="Times New Roman" pitchFamily="18" charset="0"/>
                <a:cs typeface="Times New Roman" pitchFamily="18" charset="0"/>
              </a:rPr>
              <a:t>Maingueneau</a:t>
            </a:r>
            <a:r>
              <a:rPr lang="fr-FR" sz="3200" dirty="0" smtClean="0">
                <a:latin typeface="Times New Roman" pitchFamily="18" charset="0"/>
                <a:cs typeface="Times New Roman" pitchFamily="18" charset="0"/>
              </a:rPr>
              <a:t> (2002)</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considèrent que:</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La pragmatique, </a:t>
            </a:r>
            <a:r>
              <a:rPr lang="fr-FR" sz="3200" u="sng" dirty="0" smtClean="0">
                <a:latin typeface="Times New Roman" pitchFamily="18" charset="0"/>
                <a:cs typeface="Times New Roman" pitchFamily="18" charset="0"/>
              </a:rPr>
              <a:t>comme </a:t>
            </a:r>
            <a:br>
              <a:rPr lang="fr-FR" sz="3200" u="sng" dirty="0" smtClean="0">
                <a:latin typeface="Times New Roman" pitchFamily="18" charset="0"/>
                <a:cs typeface="Times New Roman" pitchFamily="18" charset="0"/>
              </a:rPr>
            </a:br>
            <a:r>
              <a:rPr lang="fr-FR" sz="3200" u="sng" dirty="0" smtClean="0">
                <a:latin typeface="Times New Roman" pitchFamily="18" charset="0"/>
                <a:cs typeface="Times New Roman" pitchFamily="18" charset="0"/>
              </a:rPr>
              <a:t>discipline</a:t>
            </a:r>
            <a:r>
              <a:rPr lang="fr-FR" sz="3200" dirty="0" smtClean="0">
                <a:latin typeface="Times New Roman" pitchFamily="18" charset="0"/>
                <a:cs typeface="Times New Roman" pitchFamily="18" charset="0"/>
              </a:rPr>
              <a:t>, vise à étudier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les phénomènes qui relèvent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du « </a:t>
            </a:r>
            <a:r>
              <a:rPr lang="fr-FR" sz="3100" b="1" dirty="0" smtClean="0">
                <a:latin typeface="Times New Roman" pitchFamily="18" charset="0"/>
                <a:cs typeface="Times New Roman" pitchFamily="18" charset="0"/>
              </a:rPr>
              <a:t>composant pragmatique </a:t>
            </a:r>
            <a:r>
              <a:rPr lang="fr-FR" sz="3200" dirty="0" smtClean="0">
                <a:latin typeface="Times New Roman" pitchFamily="18" charset="0"/>
                <a:cs typeface="Times New Roman" pitchFamily="18" charset="0"/>
              </a:rPr>
              <a:t>»</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t>
            </a:r>
            <a:br>
              <a:rPr lang="fr-FR" dirty="0" smtClean="0"/>
            </a:br>
            <a:endParaRPr lang="fr-FR" dirty="0"/>
          </a:p>
        </p:txBody>
      </p:sp>
      <p:pic>
        <p:nvPicPr>
          <p:cNvPr id="3" name="Image 2" descr="dictionnaire.jpg"/>
          <p:cNvPicPr>
            <a:picLocks noChangeAspect="1"/>
          </p:cNvPicPr>
          <p:nvPr/>
        </p:nvPicPr>
        <p:blipFill>
          <a:blip r:embed="rId2"/>
          <a:stretch>
            <a:fillRect/>
          </a:stretch>
        </p:blipFill>
        <p:spPr>
          <a:xfrm>
            <a:off x="5286380" y="142852"/>
            <a:ext cx="3571868" cy="5072098"/>
          </a:xfrm>
          <a:prstGeom prst="rect">
            <a:avLst/>
          </a:prstGeom>
        </p:spPr>
      </p:pic>
      <p:sp>
        <p:nvSpPr>
          <p:cNvPr id="4" name="Espace réservé du pied de page 3"/>
          <p:cNvSpPr>
            <a:spLocks noGrp="1"/>
          </p:cNvSpPr>
          <p:nvPr>
            <p:ph type="ftr" sz="quarter" idx="11"/>
          </p:nvPr>
        </p:nvSpPr>
        <p:spPr>
          <a:xfrm>
            <a:off x="428596" y="5572140"/>
            <a:ext cx="8358246" cy="785818"/>
          </a:xfrm>
        </p:spPr>
        <p:txBody>
          <a:bodyPr/>
          <a:lstStyle/>
          <a:p>
            <a:r>
              <a:rPr lang="fr-FR" dirty="0" smtClean="0">
                <a:hlinkClick r:id="rId3"/>
              </a:rPr>
              <a:t>Dictionnaire d'analyse du discours - Patrick </a:t>
            </a:r>
            <a:r>
              <a:rPr lang="fr-FR" dirty="0" err="1" smtClean="0">
                <a:hlinkClick r:id="rId3"/>
              </a:rPr>
              <a:t>Charaudeau</a:t>
            </a:r>
            <a:r>
              <a:rPr lang="fr-FR" dirty="0" smtClean="0">
                <a:hlinkClick r:id="rId3"/>
              </a:rPr>
              <a:t> ...</a:t>
            </a:r>
            <a:r>
              <a:rPr lang="fr-FR" dirty="0" err="1" smtClean="0">
                <a:hlinkClick r:id="rId3"/>
              </a:rPr>
              <a:t>patrick-charaudeau.com</a:t>
            </a:r>
            <a:r>
              <a:rPr lang="fr-FR" dirty="0" smtClean="0"/>
              <a:t> </a:t>
            </a:r>
            <a:r>
              <a:rPr lang="fr-FR" b="1" dirty="0" smtClean="0"/>
              <a:t>.(</a:t>
            </a:r>
            <a:r>
              <a:rPr lang="fr-FR" b="1" dirty="0" err="1" smtClean="0"/>
              <a:t>sd</a:t>
            </a:r>
            <a:r>
              <a:rPr lang="fr-FR" b="1" dirty="0" smtClean="0"/>
              <a:t>).</a:t>
            </a:r>
            <a:r>
              <a:rPr lang="fr-FR" b="1" u="sng" dirty="0" smtClean="0"/>
              <a:t>[illustration]. Consulté sur </a:t>
            </a:r>
            <a:r>
              <a:rPr lang="fr-FR" dirty="0" smtClean="0"/>
              <a:t/>
            </a:r>
            <a:br>
              <a:rPr lang="fr-FR" dirty="0" smtClean="0"/>
            </a:br>
            <a:r>
              <a:rPr lang="fr-FR" dirty="0" smtClean="0"/>
              <a:t> http://www.patrick-charaudeau.com/IMG/arton1.jpg</a:t>
            </a:r>
            <a:endParaRPr lang="fr-B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a:gradFill flip="none" rotWithShape="1">
            <a:gsLst>
              <a:gs pos="0">
                <a:srgbClr val="E6DCAC"/>
              </a:gs>
              <a:gs pos="12000">
                <a:srgbClr val="E6D78A"/>
              </a:gs>
              <a:gs pos="30000">
                <a:srgbClr val="C7AC4C"/>
              </a:gs>
              <a:gs pos="45000">
                <a:srgbClr val="E6D78A"/>
              </a:gs>
              <a:gs pos="77000">
                <a:srgbClr val="C7AC4C"/>
              </a:gs>
              <a:gs pos="100000">
                <a:srgbClr val="E6DCAC"/>
              </a:gs>
            </a:gsLst>
            <a:lin ang="10800000" scaled="1"/>
            <a:tileRect/>
          </a:gradFill>
        </p:spPr>
        <p:txBody>
          <a:bodyPr>
            <a:normAutofit/>
          </a:bodyPr>
          <a:lstStyle/>
          <a:p>
            <a:r>
              <a:rPr lang="fr-FR" sz="3200" dirty="0" smtClean="0">
                <a:latin typeface="Times New Roman" pitchFamily="18" charset="0"/>
                <a:cs typeface="Times New Roman" pitchFamily="18" charset="0"/>
              </a:rPr>
              <a:t>Les auteurs précisent que </a:t>
            </a:r>
            <a:r>
              <a:rPr lang="fr-FR" sz="3200" b="1" dirty="0" smtClean="0">
                <a:latin typeface="Times New Roman" pitchFamily="18" charset="0"/>
                <a:cs typeface="Times New Roman" pitchFamily="18" charset="0"/>
              </a:rPr>
              <a:t>ce composant pragmatique</a:t>
            </a:r>
            <a:r>
              <a:rPr lang="fr-FR" sz="3200" dirty="0" smtClean="0">
                <a:latin typeface="Times New Roman" pitchFamily="18" charset="0"/>
                <a:cs typeface="Times New Roman" pitchFamily="18" charset="0"/>
              </a:rPr>
              <a:t> traite des processus </a:t>
            </a:r>
            <a:r>
              <a:rPr lang="fr-FR" sz="3200" b="1" dirty="0" smtClean="0">
                <a:latin typeface="Times New Roman" pitchFamily="18" charset="0"/>
                <a:cs typeface="Times New Roman" pitchFamily="18" charset="0"/>
              </a:rPr>
              <a:t>d’interprétation en contexte</a:t>
            </a:r>
            <a:r>
              <a:rPr lang="fr-FR" sz="3200" dirty="0" smtClean="0">
                <a:latin typeface="Times New Roman" pitchFamily="18" charset="0"/>
                <a:cs typeface="Times New Roman" pitchFamily="18" charset="0"/>
              </a:rPr>
              <a:t>: qu’il s’agisse de la référence, des embrayeurs, ou des déterminants du nom, qu’il s’agisse de la  force illocutoire de l’énoncé, de sa prise en charge par le locuteur (l’énoncé peut être ironique, par exemple), des implicites qu’il libère, des connecteurs ,</a:t>
            </a:r>
            <a:r>
              <a:rPr lang="fr-FR" sz="3200" dirty="0" err="1" smtClean="0">
                <a:latin typeface="Times New Roman" pitchFamily="18" charset="0"/>
                <a:cs typeface="Times New Roman" pitchFamily="18" charset="0"/>
              </a:rPr>
              <a:t>etc</a:t>
            </a: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a:t>
            </a:r>
            <a:r>
              <a:rPr lang="fr-FR" sz="2400" b="1" dirty="0" err="1" smtClean="0">
                <a:latin typeface="Times New Roman" pitchFamily="18" charset="0"/>
                <a:cs typeface="Times New Roman" pitchFamily="18" charset="0"/>
              </a:rPr>
              <a:t>Charaudeau</a:t>
            </a:r>
            <a:r>
              <a:rPr lang="fr-FR" sz="2400" b="1" dirty="0" smtClean="0">
                <a:latin typeface="Times New Roman" pitchFamily="18" charset="0"/>
                <a:cs typeface="Times New Roman" pitchFamily="18" charset="0"/>
              </a:rPr>
              <a:t> &amp; </a:t>
            </a:r>
            <a:r>
              <a:rPr lang="fr-FR" sz="2400" b="1" dirty="0" err="1" smtClean="0">
                <a:latin typeface="Times New Roman" pitchFamily="18" charset="0"/>
                <a:cs typeface="Times New Roman" pitchFamily="18" charset="0"/>
              </a:rPr>
              <a:t>Maingueneau</a:t>
            </a:r>
            <a:r>
              <a:rPr lang="fr-FR" sz="2400" b="1" dirty="0" smtClean="0">
                <a:latin typeface="Times New Roman" pitchFamily="18" charset="0"/>
                <a:cs typeface="Times New Roman" pitchFamily="18" charset="0"/>
              </a:rPr>
              <a:t>, 2002, pp. 455-456)</a:t>
            </a:r>
            <a:endParaRPr lang="fr-FR" sz="2400" b="1"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69072"/>
          </a:xfrm>
        </p:spPr>
        <p:txBody>
          <a:bodyPr>
            <a:normAutofit/>
          </a:bodyPr>
          <a:lstStyle/>
          <a:p>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De manière tout à fait générale, les auteurs du dictionnaire encyclopédique de pragmatique (1994) stipulent que:</a:t>
            </a:r>
            <a:r>
              <a:rPr lang="fr-FR" dirty="0" smtClean="0"/>
              <a:t/>
            </a:r>
            <a:br>
              <a:rPr lang="fr-FR" dirty="0" smtClean="0"/>
            </a:br>
            <a:endParaRPr lang="fr-FR" dirty="0"/>
          </a:p>
        </p:txBody>
      </p:sp>
      <p:pic>
        <p:nvPicPr>
          <p:cNvPr id="3" name="Image 2" descr="téléchargement (1).jpg"/>
          <p:cNvPicPr>
            <a:picLocks noChangeAspect="1"/>
          </p:cNvPicPr>
          <p:nvPr/>
        </p:nvPicPr>
        <p:blipFill>
          <a:blip r:embed="rId2"/>
          <a:stretch>
            <a:fillRect/>
          </a:stretch>
        </p:blipFill>
        <p:spPr>
          <a:xfrm>
            <a:off x="2786050" y="285728"/>
            <a:ext cx="3000396" cy="3071834"/>
          </a:xfrm>
          <a:prstGeom prst="rect">
            <a:avLst/>
          </a:prstGeom>
        </p:spPr>
      </p:pic>
      <p:sp>
        <p:nvSpPr>
          <p:cNvPr id="4" name="Espace réservé du pied de page 3"/>
          <p:cNvSpPr>
            <a:spLocks noGrp="1"/>
          </p:cNvSpPr>
          <p:nvPr>
            <p:ph type="ftr" sz="quarter" idx="11"/>
          </p:nvPr>
        </p:nvSpPr>
        <p:spPr>
          <a:xfrm>
            <a:off x="500034" y="5715016"/>
            <a:ext cx="7929618" cy="650877"/>
          </a:xfrm>
        </p:spPr>
        <p:txBody>
          <a:bodyPr/>
          <a:lstStyle/>
          <a:p>
            <a:r>
              <a:rPr lang="fr-FR" dirty="0" smtClean="0"/>
              <a:t>Dictionnaire encyclopédique de pragmatique: Amazon.ca:Moeschler ...</a:t>
            </a:r>
            <a:r>
              <a:rPr lang="fr-FR" dirty="0" err="1" smtClean="0"/>
              <a:t>amazon.ca</a:t>
            </a:r>
            <a:r>
              <a:rPr lang="fr-FR" b="1" dirty="0" smtClean="0"/>
              <a:t>.(</a:t>
            </a:r>
            <a:r>
              <a:rPr lang="fr-FR" b="1" dirty="0" err="1" smtClean="0"/>
              <a:t>sd</a:t>
            </a:r>
            <a:r>
              <a:rPr lang="fr-FR" b="1" dirty="0" smtClean="0"/>
              <a:t>.).[illustration]. Consulté sur</a:t>
            </a:r>
            <a:r>
              <a:rPr lang="fr-FR" dirty="0" smtClean="0"/>
              <a:t/>
            </a:r>
            <a:br>
              <a:rPr lang="fr-FR" dirty="0" smtClean="0"/>
            </a:br>
            <a:r>
              <a:rPr lang="fr-FR" dirty="0" smtClean="0">
                <a:latin typeface="Times New Roman" pitchFamily="18" charset="0"/>
                <a:cs typeface="Times New Roman" pitchFamily="18" charset="0"/>
              </a:rPr>
              <a:t>https://images-na.ssl-images-amazon.com/images/I/41BP9V8R0HL.jpg</a:t>
            </a:r>
            <a:endParaRPr lang="fr-B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97568"/>
          </a:xfrm>
          <a:blipFill>
            <a:blip r:embed="rId2"/>
            <a:tile tx="0" ty="0" sx="100000" sy="100000" flip="none" algn="tl"/>
          </a:blipFill>
        </p:spPr>
        <p:txBody>
          <a:bodyPr>
            <a:normAutofit/>
          </a:bodyPr>
          <a:lstStyle/>
          <a:p>
            <a:r>
              <a:rPr lang="fr-FR" dirty="0" smtClean="0">
                <a:latin typeface="Times New Roman" pitchFamily="18" charset="0"/>
                <a:cs typeface="Times New Roman" pitchFamily="18" charset="0"/>
              </a:rPr>
              <a:t>La pragmatique est l’étude de </a:t>
            </a:r>
            <a:r>
              <a:rPr lang="fr-FR" b="1" u="sng" dirty="0" smtClean="0">
                <a:latin typeface="Times New Roman" pitchFamily="18" charset="0"/>
                <a:cs typeface="Times New Roman" pitchFamily="18" charset="0"/>
              </a:rPr>
              <a:t>l’usage</a:t>
            </a:r>
            <a:r>
              <a:rPr lang="fr-FR" dirty="0" smtClean="0">
                <a:latin typeface="Times New Roman" pitchFamily="18" charset="0"/>
                <a:cs typeface="Times New Roman" pitchFamily="18" charset="0"/>
              </a:rPr>
              <a:t> du langage, par opposition à l’étude du système linguistique, qui concerne à proprement parler la linguistique.</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Moeschler</a:t>
            </a:r>
            <a:r>
              <a:rPr lang="fr-FR" sz="3600" dirty="0" smtClean="0">
                <a:latin typeface="Times New Roman" pitchFamily="18" charset="0"/>
                <a:cs typeface="Times New Roman" pitchFamily="18" charset="0"/>
              </a:rPr>
              <a:t> &amp;  </a:t>
            </a:r>
            <a:r>
              <a:rPr lang="fr-FR" sz="3600" dirty="0" err="1" smtClean="0">
                <a:latin typeface="Times New Roman" pitchFamily="18" charset="0"/>
                <a:cs typeface="Times New Roman" pitchFamily="18" charset="0"/>
              </a:rPr>
              <a:t>Reboul</a:t>
            </a:r>
            <a:r>
              <a:rPr lang="fr-FR" sz="3600" dirty="0" smtClean="0">
                <a:latin typeface="Times New Roman" pitchFamily="18" charset="0"/>
                <a:cs typeface="Times New Roman" pitchFamily="18" charset="0"/>
              </a:rPr>
              <a:t>, 1994, p.17) </a:t>
            </a:r>
            <a:endParaRPr lang="fr-FR"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lstStyle/>
          <a:p>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Dans leur ouvrage, Introduction à la linguistique contemporaine, </a:t>
            </a:r>
            <a:r>
              <a:rPr lang="fr-FR" sz="3600" dirty="0" err="1" smtClean="0">
                <a:latin typeface="Times New Roman" pitchFamily="18" charset="0"/>
                <a:cs typeface="Times New Roman" pitchFamily="18" charset="0"/>
              </a:rPr>
              <a:t>Moeschler</a:t>
            </a:r>
            <a:r>
              <a:rPr lang="fr-FR" sz="3600" dirty="0" smtClean="0">
                <a:latin typeface="Times New Roman" pitchFamily="18" charset="0"/>
                <a:cs typeface="Times New Roman" pitchFamily="18" charset="0"/>
              </a:rPr>
              <a:t> et </a:t>
            </a:r>
            <a:r>
              <a:rPr lang="fr-FR" sz="3600" dirty="0" err="1" smtClean="0">
                <a:latin typeface="Times New Roman" pitchFamily="18" charset="0"/>
                <a:cs typeface="Times New Roman" pitchFamily="18" charset="0"/>
              </a:rPr>
              <a:t>Auchlin</a:t>
            </a:r>
            <a:r>
              <a:rPr lang="fr-FR" sz="3600" dirty="0" smtClean="0">
                <a:latin typeface="Times New Roman" pitchFamily="18" charset="0"/>
                <a:cs typeface="Times New Roman" pitchFamily="18" charset="0"/>
              </a:rPr>
              <a:t> (2009) précisent:</a:t>
            </a:r>
            <a:endParaRPr lang="fr-FR" sz="3600" dirty="0">
              <a:latin typeface="Times New Roman" pitchFamily="18" charset="0"/>
              <a:cs typeface="Times New Roman" pitchFamily="18" charset="0"/>
            </a:endParaRPr>
          </a:p>
        </p:txBody>
      </p:sp>
      <p:pic>
        <p:nvPicPr>
          <p:cNvPr id="3" name="Image 2" descr="41JsFr+WFoL.jpg"/>
          <p:cNvPicPr>
            <a:picLocks noChangeAspect="1"/>
          </p:cNvPicPr>
          <p:nvPr/>
        </p:nvPicPr>
        <p:blipFill>
          <a:blip r:embed="rId2"/>
          <a:stretch>
            <a:fillRect/>
          </a:stretch>
        </p:blipFill>
        <p:spPr>
          <a:xfrm>
            <a:off x="2143108" y="285728"/>
            <a:ext cx="2338412" cy="2857496"/>
          </a:xfrm>
          <a:prstGeom prst="rect">
            <a:avLst/>
          </a:prstGeom>
        </p:spPr>
      </p:pic>
      <p:pic>
        <p:nvPicPr>
          <p:cNvPr id="4" name="Image 3" descr="téléchargement (1).jpg"/>
          <p:cNvPicPr>
            <a:picLocks noChangeAspect="1"/>
          </p:cNvPicPr>
          <p:nvPr/>
        </p:nvPicPr>
        <p:blipFill>
          <a:blip r:embed="rId3"/>
          <a:stretch>
            <a:fillRect/>
          </a:stretch>
        </p:blipFill>
        <p:spPr>
          <a:xfrm>
            <a:off x="4500562" y="285728"/>
            <a:ext cx="2928958" cy="2786082"/>
          </a:xfrm>
          <a:prstGeom prst="rect">
            <a:avLst/>
          </a:prstGeom>
        </p:spPr>
      </p:pic>
      <p:sp>
        <p:nvSpPr>
          <p:cNvPr id="5" name="Espace réservé du pied de page 4"/>
          <p:cNvSpPr>
            <a:spLocks noGrp="1"/>
          </p:cNvSpPr>
          <p:nvPr>
            <p:ph type="ftr" sz="quarter" idx="11"/>
          </p:nvPr>
        </p:nvSpPr>
        <p:spPr>
          <a:xfrm>
            <a:off x="214282" y="5286388"/>
            <a:ext cx="8715436" cy="1143008"/>
          </a:xfrm>
        </p:spPr>
        <p:txBody>
          <a:bodyPr/>
          <a:lstStyle/>
          <a:p>
            <a:pPr algn="l"/>
            <a:r>
              <a:rPr lang="fr-FR" u="sng" dirty="0" smtClean="0">
                <a:hlinkClick r:id="rId4"/>
              </a:rPr>
              <a:t>1-Amazon.fr - Introduction à la linguistique contemporaine ...</a:t>
            </a:r>
            <a:r>
              <a:rPr lang="fr-FR" u="sng" dirty="0" err="1" smtClean="0">
                <a:hlinkClick r:id="rId4"/>
              </a:rPr>
              <a:t>amazon.fr</a:t>
            </a:r>
            <a:r>
              <a:rPr lang="fr-FR" u="sng" dirty="0" smtClean="0"/>
              <a:t> </a:t>
            </a:r>
            <a:r>
              <a:rPr lang="fr-FR" b="1" dirty="0" smtClean="0"/>
              <a:t>.(</a:t>
            </a:r>
            <a:r>
              <a:rPr lang="fr-FR" b="1" dirty="0" err="1" smtClean="0"/>
              <a:t>sd</a:t>
            </a:r>
            <a:r>
              <a:rPr lang="fr-FR" b="1" dirty="0" smtClean="0"/>
              <a:t>.).</a:t>
            </a:r>
            <a:r>
              <a:rPr lang="fr-FR" b="1" u="sng" dirty="0" smtClean="0"/>
              <a:t>[illustration]. Consulté sur</a:t>
            </a:r>
            <a:endParaRPr lang="fr-FR" dirty="0" smtClean="0"/>
          </a:p>
          <a:p>
            <a:pPr algn="l"/>
            <a:r>
              <a:rPr lang="fr-FR" dirty="0" smtClean="0"/>
              <a:t>https://images-eu.ssl-images-amazon.com/images/I/41JsFr%2BWFoL.jpg</a:t>
            </a:r>
          </a:p>
          <a:p>
            <a:pPr algn="l"/>
            <a:r>
              <a:rPr lang="fr-FR" u="sng" dirty="0" smtClean="0">
                <a:hlinkClick r:id="rId5"/>
              </a:rPr>
              <a:t>2-Introduction À La Linguistique Contemporaine | </a:t>
            </a:r>
            <a:r>
              <a:rPr lang="fr-FR" u="sng" dirty="0" err="1" smtClean="0">
                <a:hlinkClick r:id="rId5"/>
              </a:rPr>
              <a:t>Rakuten</a:t>
            </a:r>
            <a:r>
              <a:rPr lang="fr-FR" u="sng" dirty="0" smtClean="0">
                <a:hlinkClick r:id="rId5"/>
              </a:rPr>
              <a:t> fr.shopping.rakuten.com</a:t>
            </a:r>
            <a:r>
              <a:rPr lang="fr-FR" b="1" dirty="0" smtClean="0"/>
              <a:t> .(</a:t>
            </a:r>
            <a:r>
              <a:rPr lang="fr-FR" b="1" dirty="0" err="1" smtClean="0"/>
              <a:t>sd</a:t>
            </a:r>
            <a:r>
              <a:rPr lang="fr-FR" b="1" dirty="0" smtClean="0"/>
              <a:t>.).</a:t>
            </a:r>
            <a:r>
              <a:rPr lang="fr-FR" b="1" u="sng" dirty="0" smtClean="0"/>
              <a:t>[illustration]. Consulté sur</a:t>
            </a:r>
          </a:p>
          <a:p>
            <a:pPr algn="l"/>
            <a:r>
              <a:rPr lang="fr-FR" dirty="0" smtClean="0"/>
              <a:t>https://lh3.googleusercontent.com/4OYluIZlN4C-O7ckxYqsKBFNcru1CHtMQ7OkBVjqVVyOGlRqh3LVpJfkZ9lCndiOp3krKH0=s85</a:t>
            </a:r>
          </a:p>
          <a:p>
            <a:endParaRPr lang="fr-B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a:bodyPr>
          <a:lstStyle/>
          <a:p>
            <a:endParaRPr lang="fr-FR" dirty="0"/>
          </a:p>
        </p:txBody>
      </p:sp>
      <p:sp>
        <p:nvSpPr>
          <p:cNvPr id="3" name="Rectangle à coins arrondis 2"/>
          <p:cNvSpPr/>
          <p:nvPr/>
        </p:nvSpPr>
        <p:spPr>
          <a:xfrm>
            <a:off x="571472" y="428604"/>
            <a:ext cx="7786742" cy="5786478"/>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400" dirty="0" smtClean="0">
                <a:solidFill>
                  <a:schemeClr val="tx1"/>
                </a:solidFill>
                <a:latin typeface="Times New Roman" pitchFamily="18" charset="0"/>
                <a:cs typeface="Times New Roman" pitchFamily="18" charset="0"/>
              </a:rPr>
              <a:t> La </a:t>
            </a:r>
            <a:r>
              <a:rPr lang="fr-FR" sz="3400" b="1" dirty="0" smtClean="0">
                <a:solidFill>
                  <a:schemeClr val="tx1"/>
                </a:solidFill>
                <a:latin typeface="Times New Roman" pitchFamily="18" charset="0"/>
                <a:cs typeface="Times New Roman" pitchFamily="18" charset="0"/>
              </a:rPr>
              <a:t>pragmatique est le domaine qui étudie l’usage qui est fait de la langue dans le </a:t>
            </a:r>
            <a:r>
              <a:rPr lang="fr-FR" sz="3400" dirty="0" smtClean="0">
                <a:solidFill>
                  <a:schemeClr val="tx1"/>
                </a:solidFill>
                <a:latin typeface="Times New Roman" pitchFamily="18" charset="0"/>
                <a:cs typeface="Times New Roman" pitchFamily="18" charset="0"/>
              </a:rPr>
              <a:t>discours et la communication, et vise à </a:t>
            </a:r>
            <a:r>
              <a:rPr lang="fr-FR" sz="3400" u="sng" dirty="0" smtClean="0">
                <a:solidFill>
                  <a:schemeClr val="tx1"/>
                </a:solidFill>
                <a:latin typeface="Times New Roman" pitchFamily="18" charset="0"/>
                <a:cs typeface="Times New Roman" pitchFamily="18" charset="0"/>
              </a:rPr>
              <a:t>décrire</a:t>
            </a:r>
            <a:r>
              <a:rPr lang="fr-FR" sz="3400" dirty="0" smtClean="0">
                <a:solidFill>
                  <a:schemeClr val="tx1"/>
                </a:solidFill>
                <a:latin typeface="Times New Roman" pitchFamily="18" charset="0"/>
                <a:cs typeface="Times New Roman" pitchFamily="18" charset="0"/>
              </a:rPr>
              <a:t> </a:t>
            </a:r>
            <a:r>
              <a:rPr lang="fr-FR" sz="3400" u="sng" dirty="0" smtClean="0">
                <a:solidFill>
                  <a:schemeClr val="tx1"/>
                </a:solidFill>
                <a:latin typeface="Times New Roman" pitchFamily="18" charset="0"/>
                <a:cs typeface="Times New Roman" pitchFamily="18" charset="0"/>
              </a:rPr>
              <a:t>l’interaction</a:t>
            </a:r>
            <a:r>
              <a:rPr lang="fr-FR" sz="3400" dirty="0" smtClean="0">
                <a:solidFill>
                  <a:schemeClr val="tx1"/>
                </a:solidFill>
                <a:latin typeface="Times New Roman" pitchFamily="18" charset="0"/>
                <a:cs typeface="Times New Roman" pitchFamily="18" charset="0"/>
              </a:rPr>
              <a:t> entre les </a:t>
            </a:r>
            <a:r>
              <a:rPr lang="fr-FR" sz="3400" u="sng" dirty="0" smtClean="0">
                <a:solidFill>
                  <a:schemeClr val="tx1"/>
                </a:solidFill>
                <a:latin typeface="Times New Roman" pitchFamily="18" charset="0"/>
                <a:cs typeface="Times New Roman" pitchFamily="18" charset="0"/>
              </a:rPr>
              <a:t>connaissances linguistiques</a:t>
            </a:r>
            <a:r>
              <a:rPr lang="fr-FR" sz="3400" dirty="0" smtClean="0">
                <a:solidFill>
                  <a:schemeClr val="tx1"/>
                </a:solidFill>
                <a:latin typeface="Times New Roman" pitchFamily="18" charset="0"/>
                <a:cs typeface="Times New Roman" pitchFamily="18" charset="0"/>
              </a:rPr>
              <a:t> fournies par les différentes unités linguistiques et </a:t>
            </a:r>
            <a:r>
              <a:rPr lang="fr-FR" sz="3400" u="sng" dirty="0" smtClean="0">
                <a:solidFill>
                  <a:schemeClr val="tx1"/>
                </a:solidFill>
                <a:latin typeface="Times New Roman" pitchFamily="18" charset="0"/>
                <a:cs typeface="Times New Roman" pitchFamily="18" charset="0"/>
              </a:rPr>
              <a:t>les connaissances extralinguistiques</a:t>
            </a:r>
            <a:r>
              <a:rPr lang="fr-FR" sz="3400" dirty="0" smtClean="0">
                <a:solidFill>
                  <a:schemeClr val="tx1"/>
                </a:solidFill>
                <a:latin typeface="Times New Roman" pitchFamily="18" charset="0"/>
                <a:cs typeface="Times New Roman" pitchFamily="18" charset="0"/>
              </a:rPr>
              <a:t> (ou contextuelles) nécessaires pour </a:t>
            </a:r>
            <a:r>
              <a:rPr lang="fr-FR" sz="3400" u="sng" dirty="0" smtClean="0">
                <a:solidFill>
                  <a:schemeClr val="tx1"/>
                </a:solidFill>
                <a:latin typeface="Times New Roman" pitchFamily="18" charset="0"/>
                <a:cs typeface="Times New Roman" pitchFamily="18" charset="0"/>
              </a:rPr>
              <a:t>comprendre</a:t>
            </a:r>
            <a:r>
              <a:rPr lang="fr-FR" sz="3400" dirty="0" smtClean="0">
                <a:solidFill>
                  <a:schemeClr val="tx1"/>
                </a:solidFill>
                <a:latin typeface="Times New Roman" pitchFamily="18" charset="0"/>
                <a:cs typeface="Times New Roman" pitchFamily="18" charset="0"/>
              </a:rPr>
              <a:t> les phrases </a:t>
            </a:r>
            <a:r>
              <a:rPr lang="fr-FR" sz="3400" u="sng" dirty="0" smtClean="0">
                <a:solidFill>
                  <a:schemeClr val="tx1"/>
                </a:solidFill>
                <a:latin typeface="Times New Roman" pitchFamily="18" charset="0"/>
                <a:cs typeface="Times New Roman" pitchFamily="18" charset="0"/>
              </a:rPr>
              <a:t>énoncées</a:t>
            </a:r>
            <a:r>
              <a:rPr lang="fr-FR" sz="3400" dirty="0" smtClean="0">
                <a:solidFill>
                  <a:schemeClr val="tx1"/>
                </a:solidFill>
                <a:latin typeface="Times New Roman" pitchFamily="18" charset="0"/>
                <a:cs typeface="Times New Roman" pitchFamily="18" charset="0"/>
              </a:rPr>
              <a:t> . </a:t>
            </a:r>
          </a:p>
          <a:p>
            <a:pPr algn="ctr"/>
            <a:r>
              <a:rPr lang="fr-FR" sz="3200" b="1" dirty="0" smtClean="0">
                <a:solidFill>
                  <a:schemeClr val="tx1"/>
                </a:solidFill>
                <a:latin typeface="Times New Roman" pitchFamily="18" charset="0"/>
                <a:cs typeface="Times New Roman" pitchFamily="18" charset="0"/>
              </a:rPr>
              <a:t>(</a:t>
            </a:r>
            <a:r>
              <a:rPr lang="fr-FR" sz="3200" b="1" dirty="0" err="1" smtClean="0">
                <a:solidFill>
                  <a:schemeClr val="tx1"/>
                </a:solidFill>
                <a:latin typeface="Times New Roman" pitchFamily="18" charset="0"/>
                <a:cs typeface="Times New Roman" pitchFamily="18" charset="0"/>
              </a:rPr>
              <a:t>Moeschler</a:t>
            </a:r>
            <a:r>
              <a:rPr lang="fr-FR" sz="3200" b="1" dirty="0" smtClean="0">
                <a:solidFill>
                  <a:schemeClr val="tx1"/>
                </a:solidFill>
                <a:latin typeface="Times New Roman" pitchFamily="18" charset="0"/>
                <a:cs typeface="Times New Roman" pitchFamily="18" charset="0"/>
              </a:rPr>
              <a:t>,  &amp; </a:t>
            </a:r>
            <a:r>
              <a:rPr lang="fr-FR" sz="3200" b="1" dirty="0" err="1" smtClean="0">
                <a:solidFill>
                  <a:schemeClr val="tx1"/>
                </a:solidFill>
                <a:latin typeface="Times New Roman" pitchFamily="18" charset="0"/>
                <a:cs typeface="Times New Roman" pitchFamily="18" charset="0"/>
              </a:rPr>
              <a:t>Auchlin</a:t>
            </a:r>
            <a:r>
              <a:rPr lang="fr-FR" sz="3200" b="1" dirty="0" smtClean="0">
                <a:solidFill>
                  <a:schemeClr val="tx1"/>
                </a:solidFill>
                <a:latin typeface="Times New Roman" pitchFamily="18" charset="0"/>
                <a:cs typeface="Times New Roman" pitchFamily="18" charset="0"/>
              </a:rPr>
              <a:t> , 2009, p.18)</a:t>
            </a:r>
            <a:endParaRPr lang="fr-FR" sz="32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85795"/>
            <a:ext cx="7772400" cy="5000659"/>
          </a:xfrm>
        </p:spPr>
        <p:txBody>
          <a:bodyPr/>
          <a:lstStyle/>
          <a:p>
            <a:r>
              <a:rPr lang="fr-FR" dirty="0" smtClean="0"/>
              <a:t/>
            </a:r>
            <a:br>
              <a:rPr lang="fr-FR" dirty="0" smtClean="0"/>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04"/>
            <a:ext cx="8401080" cy="5429288"/>
          </a:xfrm>
          <a:blipFill>
            <a:blip r:embed="rId2"/>
            <a:tile tx="0" ty="0" sx="100000" sy="100000" flip="none" algn="tl"/>
          </a:blipFill>
        </p:spPr>
        <p:txBody>
          <a:bodyPr>
            <a:normAutofit fontScale="90000"/>
          </a:bodyPr>
          <a:lstStyle/>
          <a:p>
            <a:pPr algn="l"/>
            <a:r>
              <a:rPr lang="fr-FR" sz="3200" dirty="0" smtClean="0">
                <a:latin typeface="Algerian" pitchFamily="82" charset="0"/>
                <a:cs typeface="Times New Roman" pitchFamily="18" charset="0"/>
              </a:rPr>
              <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Des frontières</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                de la pragmatique…</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
            </a:r>
            <a:br>
              <a:rPr lang="fr-FR" sz="3200" dirty="0" smtClean="0">
                <a:latin typeface="Algerian" pitchFamily="82"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sz="2700" dirty="0" smtClean="0">
                <a:latin typeface="Times New Roman" pitchFamily="18" charset="0"/>
                <a:cs typeface="Times New Roman" pitchFamily="18" charset="0"/>
              </a:rPr>
              <a:t>La question des limites de ce domaine soulève une problématique épineuse. </a:t>
            </a:r>
            <a:r>
              <a:rPr lang="fr-FR" sz="2700" dirty="0" err="1" smtClean="0">
                <a:latin typeface="Times New Roman" pitchFamily="18" charset="0"/>
                <a:cs typeface="Times New Roman" pitchFamily="18" charset="0"/>
              </a:rPr>
              <a:t>Maingueneau</a:t>
            </a:r>
            <a:r>
              <a:rPr lang="fr-FR" sz="2700" dirty="0" smtClean="0">
                <a:latin typeface="Times New Roman" pitchFamily="18" charset="0"/>
                <a:cs typeface="Times New Roman" pitchFamily="18" charset="0"/>
              </a:rPr>
              <a:t> (2009) se demande: </a:t>
            </a:r>
            <a:br>
              <a:rPr lang="fr-FR" sz="2700" dirty="0" smtClean="0">
                <a:latin typeface="Times New Roman" pitchFamily="18" charset="0"/>
                <a:cs typeface="Times New Roman" pitchFamily="18" charset="0"/>
              </a:rPr>
            </a:br>
            <a:r>
              <a:rPr lang="fr-FR" sz="2700" dirty="0" smtClean="0">
                <a:latin typeface="Times New Roman" pitchFamily="18" charset="0"/>
                <a:cs typeface="Times New Roman" pitchFamily="18" charset="0"/>
              </a:rPr>
              <a:t>-La </a:t>
            </a:r>
            <a:r>
              <a:rPr lang="fr-FR" sz="2700" u="sng" dirty="0" smtClean="0">
                <a:latin typeface="Times New Roman" pitchFamily="18" charset="0"/>
                <a:cs typeface="Times New Roman" pitchFamily="18" charset="0"/>
              </a:rPr>
              <a:t>sémantique</a:t>
            </a:r>
            <a:r>
              <a:rPr lang="fr-FR" sz="2700" dirty="0" smtClean="0">
                <a:latin typeface="Times New Roman" pitchFamily="18" charset="0"/>
                <a:cs typeface="Times New Roman" pitchFamily="18" charset="0"/>
              </a:rPr>
              <a:t> peut-elle  être séparée de la </a:t>
            </a:r>
            <a:r>
              <a:rPr lang="fr-FR" sz="2700" u="sng" dirty="0" smtClean="0">
                <a:latin typeface="Times New Roman" pitchFamily="18" charset="0"/>
                <a:cs typeface="Times New Roman" pitchFamily="18" charset="0"/>
              </a:rPr>
              <a:t>pragmatique</a:t>
            </a:r>
            <a:r>
              <a:rPr lang="fr-FR" sz="2700" dirty="0" smtClean="0">
                <a:latin typeface="Times New Roman" pitchFamily="18" charset="0"/>
                <a:cs typeface="Times New Roman" pitchFamily="18" charset="0"/>
              </a:rPr>
              <a:t>?</a:t>
            </a:r>
            <a:br>
              <a:rPr lang="fr-FR" sz="2700" dirty="0" smtClean="0">
                <a:latin typeface="Times New Roman" pitchFamily="18" charset="0"/>
                <a:cs typeface="Times New Roman" pitchFamily="18" charset="0"/>
              </a:rPr>
            </a:br>
            <a:r>
              <a:rPr lang="fr-FR" sz="2700" dirty="0" smtClean="0">
                <a:latin typeface="Times New Roman" pitchFamily="18" charset="0"/>
                <a:cs typeface="Times New Roman" pitchFamily="18" charset="0"/>
              </a:rPr>
              <a:t>-Doit- on distinguer le </a:t>
            </a:r>
            <a:r>
              <a:rPr lang="fr-FR" sz="2700" u="sng" dirty="0" smtClean="0">
                <a:latin typeface="Times New Roman" pitchFamily="18" charset="0"/>
                <a:cs typeface="Times New Roman" pitchFamily="18" charset="0"/>
              </a:rPr>
              <a:t>sens</a:t>
            </a:r>
            <a:r>
              <a:rPr lang="fr-FR" sz="2700" dirty="0" smtClean="0">
                <a:latin typeface="Times New Roman" pitchFamily="18" charset="0"/>
                <a:cs typeface="Times New Roman" pitchFamily="18" charset="0"/>
              </a:rPr>
              <a:t> proprement dit de ses</a:t>
            </a:r>
            <a:br>
              <a:rPr lang="fr-FR" sz="2700" dirty="0" smtClean="0">
                <a:latin typeface="Times New Roman" pitchFamily="18" charset="0"/>
                <a:cs typeface="Times New Roman" pitchFamily="18" charset="0"/>
              </a:rPr>
            </a:br>
            <a:r>
              <a:rPr lang="fr-FR" sz="2700" u="sng" dirty="0" smtClean="0">
                <a:latin typeface="Times New Roman" pitchFamily="18" charset="0"/>
                <a:cs typeface="Times New Roman" pitchFamily="18" charset="0"/>
              </a:rPr>
              <a:t>contextes d'utilisation </a:t>
            </a:r>
            <a:r>
              <a:rPr lang="fr-FR" sz="2700"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endParaRPr lang="fr-FR" sz="4800" dirty="0">
              <a:latin typeface="Times New Roman" pitchFamily="18" charset="0"/>
              <a:cs typeface="Times New Roman" pitchFamily="18" charset="0"/>
            </a:endParaRPr>
          </a:p>
        </p:txBody>
      </p:sp>
      <p:pic>
        <p:nvPicPr>
          <p:cNvPr id="3" name="Image 2" descr="maingueneaut (2).jpg"/>
          <p:cNvPicPr>
            <a:picLocks noChangeAspect="1"/>
          </p:cNvPicPr>
          <p:nvPr/>
        </p:nvPicPr>
        <p:blipFill>
          <a:blip r:embed="rId3"/>
          <a:stretch>
            <a:fillRect/>
          </a:stretch>
        </p:blipFill>
        <p:spPr>
          <a:xfrm>
            <a:off x="6429388" y="500042"/>
            <a:ext cx="2305055" cy="3000396"/>
          </a:xfrm>
          <a:prstGeom prst="rect">
            <a:avLst/>
          </a:prstGeom>
        </p:spPr>
      </p:pic>
      <p:sp>
        <p:nvSpPr>
          <p:cNvPr id="4" name="Espace réservé du pied de page 3"/>
          <p:cNvSpPr>
            <a:spLocks noGrp="1"/>
          </p:cNvSpPr>
          <p:nvPr>
            <p:ph type="ftr" sz="quarter" idx="11"/>
          </p:nvPr>
        </p:nvSpPr>
        <p:spPr>
          <a:xfrm>
            <a:off x="500034" y="6000768"/>
            <a:ext cx="8286808" cy="571504"/>
          </a:xfrm>
        </p:spPr>
        <p:txBody>
          <a:bodyPr/>
          <a:lstStyle/>
          <a:p>
            <a:endParaRPr lang="fr-FR" u="sng" dirty="0" smtClean="0">
              <a:hlinkClick r:id="rId4"/>
            </a:endParaRPr>
          </a:p>
          <a:p>
            <a:r>
              <a:rPr lang="fr-FR" u="sng" dirty="0" smtClean="0">
                <a:hlinkClick r:id="rId4"/>
              </a:rPr>
              <a:t>Les termes clés de l'analyse du discours - Lettres - Linguistique ...</a:t>
            </a:r>
            <a:r>
              <a:rPr lang="fr-FR" u="sng" dirty="0" err="1" smtClean="0">
                <a:hlinkClick r:id="rId4"/>
              </a:rPr>
              <a:t>cultura.com</a:t>
            </a:r>
            <a:r>
              <a:rPr lang="fr-FR" u="sng" dirty="0" smtClean="0">
                <a:hlinkClick r:id="rId4"/>
              </a:rPr>
              <a:t> · En stock</a:t>
            </a:r>
            <a:r>
              <a:rPr lang="fr-FR" b="1" dirty="0" smtClean="0"/>
              <a:t>.(</a:t>
            </a:r>
            <a:r>
              <a:rPr lang="fr-FR" b="1" dirty="0" err="1" smtClean="0"/>
              <a:t>s.d</a:t>
            </a:r>
            <a:r>
              <a:rPr lang="fr-FR" b="1" dirty="0" smtClean="0"/>
              <a:t>.).</a:t>
            </a:r>
            <a:r>
              <a:rPr lang="fr-FR" b="1" u="sng" dirty="0" smtClean="0"/>
              <a:t>[illustration]. Consulté sur</a:t>
            </a:r>
            <a:endParaRPr lang="fr-FR" u="sng" dirty="0" smtClean="0">
              <a:hlinkClick r:id="rId4"/>
            </a:endParaRPr>
          </a:p>
          <a:p>
            <a:r>
              <a:rPr lang="fr-FR" dirty="0" smtClean="0"/>
              <a:t>https://lh3.googleusercontent.com/SzgPRm1ry-IVPucqKWM9phoGkcxykDTPlmolL06gY3ZR4WRt8zaVO-KCpEciUxAD4aNXjA=s85</a:t>
            </a:r>
          </a:p>
          <a:p>
            <a:endParaRPr lang="fr-B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a:gradFill flip="none" rotWithShape="1">
            <a:gsLst>
              <a:gs pos="0">
                <a:srgbClr val="FFEFD1"/>
              </a:gs>
              <a:gs pos="64999">
                <a:srgbClr val="F0EBD5"/>
              </a:gs>
              <a:gs pos="100000">
                <a:srgbClr val="D1C39F"/>
              </a:gs>
            </a:gsLst>
            <a:lin ang="10800000" scaled="1"/>
            <a:tileRect/>
          </a:gradFill>
        </p:spPr>
        <p:txBody>
          <a:bodyPr>
            <a:normAutofit/>
          </a:bodyPr>
          <a:lstStyle/>
          <a:p>
            <a:r>
              <a:rPr lang="fr-FR" sz="3200" dirty="0" smtClean="0">
                <a:latin typeface="Times New Roman" pitchFamily="18" charset="0"/>
                <a:cs typeface="Times New Roman" pitchFamily="18" charset="0"/>
              </a:rPr>
              <a:t>De son côté </a:t>
            </a:r>
            <a:r>
              <a:rPr lang="fr-FR" sz="3200" dirty="0" err="1" smtClean="0">
                <a:latin typeface="Times New Roman" pitchFamily="18" charset="0"/>
                <a:cs typeface="Times New Roman" pitchFamily="18" charset="0"/>
              </a:rPr>
              <a:t>Armengaud</a:t>
            </a:r>
            <a:r>
              <a:rPr lang="fr-FR" sz="3200" dirty="0" smtClean="0">
                <a:latin typeface="Times New Roman" pitchFamily="18" charset="0"/>
                <a:cs typeface="Times New Roman" pitchFamily="18" charset="0"/>
              </a:rPr>
              <a:t> (2007) met l’accent sur diverses controverses internes de la pragmatique et s’interroge sur son statut:</a:t>
            </a:r>
            <a:r>
              <a:rPr lang="fr-FR" sz="3600" b="1" dirty="0" smtClean="0">
                <a:latin typeface="Times New Roman" pitchFamily="18" charset="0"/>
                <a:cs typeface="Times New Roman" pitchFamily="18" charset="0"/>
              </a:rPr>
              <a:t/>
            </a:r>
            <a:br>
              <a:rPr lang="fr-FR" sz="3600" b="1" dirty="0" smtClean="0">
                <a:latin typeface="Times New Roman" pitchFamily="18" charset="0"/>
                <a:cs typeface="Times New Roman" pitchFamily="18" charset="0"/>
              </a:rPr>
            </a:br>
            <a:r>
              <a:rPr lang="fr-FR" sz="3600" b="1" dirty="0" smtClean="0">
                <a:latin typeface="Times New Roman" pitchFamily="18" charset="0"/>
                <a:cs typeface="Times New Roman" pitchFamily="18" charset="0"/>
              </a:rPr>
              <a:t/>
            </a:r>
            <a:br>
              <a:rPr lang="fr-FR" sz="3600" b="1" dirty="0" smtClean="0">
                <a:latin typeface="Times New Roman" pitchFamily="18" charset="0"/>
                <a:cs typeface="Times New Roman" pitchFamily="18" charset="0"/>
              </a:rPr>
            </a:br>
            <a:r>
              <a:rPr lang="fr-FR" sz="3600" b="1" dirty="0" smtClean="0">
                <a:latin typeface="Times New Roman" pitchFamily="18" charset="0"/>
                <a:cs typeface="Times New Roman" pitchFamily="18" charset="0"/>
              </a:rPr>
              <a:t>-Hétérogène ou unifiée?</a:t>
            </a:r>
            <a:br>
              <a:rPr lang="fr-FR" sz="3600" b="1" dirty="0" smtClean="0">
                <a:latin typeface="Times New Roman" pitchFamily="18" charset="0"/>
                <a:cs typeface="Times New Roman" pitchFamily="18" charset="0"/>
              </a:rPr>
            </a:br>
            <a:r>
              <a:rPr lang="fr-FR" sz="3600" b="1" dirty="0" smtClean="0">
                <a:latin typeface="Times New Roman" pitchFamily="18" charset="0"/>
                <a:cs typeface="Times New Roman" pitchFamily="18" charset="0"/>
              </a:rPr>
              <a:t>-Intégrée ou autonome?</a:t>
            </a:r>
            <a:r>
              <a:rPr lang="fr-FR" sz="3600" dirty="0" smtClean="0"/>
              <a:t/>
            </a:r>
            <a:br>
              <a:rPr lang="fr-FR" sz="3600" dirty="0" smtClean="0"/>
            </a:br>
            <a:endParaRPr lang="fr-FR"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LG3.png"/>
          <p:cNvPicPr>
            <a:picLocks noChangeAspect="1"/>
          </p:cNvPicPr>
          <p:nvPr/>
        </p:nvPicPr>
        <p:blipFill>
          <a:blip r:embed="rId2"/>
          <a:stretch>
            <a:fillRect/>
          </a:stretch>
        </p:blipFill>
        <p:spPr>
          <a:xfrm>
            <a:off x="1142976" y="285728"/>
            <a:ext cx="7000924" cy="5500726"/>
          </a:xfrm>
          <a:prstGeom prst="rect">
            <a:avLst/>
          </a:prstGeom>
        </p:spPr>
      </p:pic>
      <p:sp>
        <p:nvSpPr>
          <p:cNvPr id="4" name="Espace réservé du pied de page 3"/>
          <p:cNvSpPr>
            <a:spLocks noGrp="1"/>
          </p:cNvSpPr>
          <p:nvPr>
            <p:ph type="ftr" sz="quarter" idx="11"/>
          </p:nvPr>
        </p:nvSpPr>
        <p:spPr>
          <a:xfrm>
            <a:off x="428596" y="5929330"/>
            <a:ext cx="8358246" cy="714380"/>
          </a:xfrm>
        </p:spPr>
        <p:txBody>
          <a:bodyPr/>
          <a:lstStyle/>
          <a:p>
            <a:endParaRPr lang="fr-FR" dirty="0" smtClean="0">
              <a:hlinkClick r:id="rId3"/>
            </a:endParaRPr>
          </a:p>
          <a:p>
            <a:r>
              <a:rPr lang="fr-FR" dirty="0" err="1" smtClean="0">
                <a:hlinkClick r:id="rId3"/>
              </a:rPr>
              <a:t>Portail:Linguistique</a:t>
            </a:r>
            <a:r>
              <a:rPr lang="fr-FR" dirty="0" smtClean="0">
                <a:hlinkClick r:id="rId3"/>
              </a:rPr>
              <a:t> — Wikipédia</a:t>
            </a:r>
            <a:r>
              <a:rPr lang="fr-FR" u="sng" dirty="0" smtClean="0">
                <a:hlinkClick r:id="rId3"/>
              </a:rPr>
              <a:t>fr.wikipedia.org</a:t>
            </a:r>
            <a:r>
              <a:rPr lang="fr-FR" u="sng" dirty="0" smtClean="0"/>
              <a:t> </a:t>
            </a:r>
            <a:r>
              <a:rPr lang="fr-FR" b="1" dirty="0" smtClean="0"/>
              <a:t>.(</a:t>
            </a:r>
            <a:r>
              <a:rPr lang="fr-FR" b="1" dirty="0" err="1" smtClean="0"/>
              <a:t>s.d</a:t>
            </a:r>
            <a:r>
              <a:rPr lang="fr-FR" b="1" dirty="0" smtClean="0"/>
              <a:t>.).</a:t>
            </a:r>
            <a:r>
              <a:rPr lang="fr-FR" b="1" u="sng" dirty="0" smtClean="0"/>
              <a:t>[illustration]. Consulté sur</a:t>
            </a:r>
            <a:endParaRPr lang="fr-FR" dirty="0" smtClean="0"/>
          </a:p>
          <a:p>
            <a:r>
              <a:rPr lang="fr-FR" dirty="0" smtClean="0"/>
              <a:t> https://lh3.googleusercontent.com/P7QWRdqoT8Xp49Mn96HFTsiH9WIY-1L76O89Q3LgMutqojhhrlVDR3_MVhngShYPPSOQ7Xo=s85</a:t>
            </a:r>
          </a:p>
          <a:p>
            <a:endParaRPr lang="fr-B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69006"/>
          </a:xfrm>
        </p:spPr>
        <p:txBody>
          <a:bodyPr/>
          <a:lstStyle/>
          <a:p>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
        <p:nvSpPr>
          <p:cNvPr id="5" name="Rectangle à coins arrondis 4"/>
          <p:cNvSpPr/>
          <p:nvPr/>
        </p:nvSpPr>
        <p:spPr>
          <a:xfrm>
            <a:off x="571472" y="428604"/>
            <a:ext cx="8001056" cy="6072254"/>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Times New Roman" pitchFamily="18" charset="0"/>
                <a:cs typeface="Times New Roman" pitchFamily="18" charset="0"/>
              </a:rPr>
              <a:t> </a:t>
            </a:r>
            <a:r>
              <a:rPr lang="fr-FR" sz="4800" b="1" dirty="0" smtClean="0">
                <a:solidFill>
                  <a:srgbClr val="C00000"/>
                </a:solidFill>
                <a:latin typeface="Aharoni" pitchFamily="2" charset="-79"/>
                <a:cs typeface="Aharoni" pitchFamily="2" charset="-79"/>
              </a:rPr>
              <a:t>A LIRE ATTENTIVEMENT</a:t>
            </a:r>
          </a:p>
          <a:p>
            <a:r>
              <a:rPr lang="fr-FR" sz="2800" b="1" dirty="0" smtClean="0">
                <a:solidFill>
                  <a:schemeClr val="tx1"/>
                </a:solidFill>
                <a:latin typeface="Times New Roman" pitchFamily="18" charset="0"/>
                <a:cs typeface="Times New Roman" pitchFamily="18" charset="0"/>
              </a:rPr>
              <a:t>En tout état de cause, l’un des </a:t>
            </a:r>
            <a:r>
              <a:rPr lang="fr-FR" sz="2800" b="1" u="sng" dirty="0" smtClean="0">
                <a:solidFill>
                  <a:schemeClr val="tx1"/>
                </a:solidFill>
                <a:latin typeface="Times New Roman" pitchFamily="18" charset="0"/>
                <a:cs typeface="Times New Roman" pitchFamily="18" charset="0"/>
              </a:rPr>
              <a:t>buts</a:t>
            </a:r>
            <a:r>
              <a:rPr lang="fr-FR" sz="2800" b="1" dirty="0" smtClean="0">
                <a:solidFill>
                  <a:schemeClr val="tx1"/>
                </a:solidFill>
                <a:latin typeface="Times New Roman" pitchFamily="18" charset="0"/>
                <a:cs typeface="Times New Roman" pitchFamily="18" charset="0"/>
              </a:rPr>
              <a:t> de la pragmatique est </a:t>
            </a:r>
            <a:r>
              <a:rPr lang="fr-FR" sz="2800" b="1" u="sng" dirty="0" smtClean="0">
                <a:solidFill>
                  <a:schemeClr val="tx1"/>
                </a:solidFill>
                <a:latin typeface="Times New Roman" pitchFamily="18" charset="0"/>
                <a:cs typeface="Times New Roman" pitchFamily="18" charset="0"/>
              </a:rPr>
              <a:t>d’expliquer,</a:t>
            </a:r>
            <a:r>
              <a:rPr lang="fr-FR" sz="2800" b="1" dirty="0" smtClean="0">
                <a:solidFill>
                  <a:schemeClr val="tx1"/>
                </a:solidFill>
                <a:latin typeface="Times New Roman" pitchFamily="18" charset="0"/>
                <a:cs typeface="Times New Roman" pitchFamily="18" charset="0"/>
              </a:rPr>
              <a:t> à l’aide de </a:t>
            </a:r>
            <a:r>
              <a:rPr lang="fr-FR" sz="2800" b="1" u="sng" dirty="0" smtClean="0">
                <a:solidFill>
                  <a:schemeClr val="tx1"/>
                </a:solidFill>
                <a:latin typeface="Times New Roman" pitchFamily="18" charset="0"/>
                <a:cs typeface="Times New Roman" pitchFamily="18" charset="0"/>
              </a:rPr>
              <a:t>principes généraux</a:t>
            </a:r>
            <a:r>
              <a:rPr lang="fr-FR" sz="2800" b="1" dirty="0" smtClean="0">
                <a:solidFill>
                  <a:schemeClr val="tx1"/>
                </a:solidFill>
                <a:latin typeface="Times New Roman" pitchFamily="18" charset="0"/>
                <a:cs typeface="Times New Roman" pitchFamily="18" charset="0"/>
              </a:rPr>
              <a:t> et </a:t>
            </a:r>
            <a:r>
              <a:rPr lang="fr-FR" sz="2800" b="1" u="sng" dirty="0" smtClean="0">
                <a:solidFill>
                  <a:schemeClr val="tx1"/>
                </a:solidFill>
                <a:latin typeface="Times New Roman" pitchFamily="18" charset="0"/>
                <a:cs typeface="Times New Roman" pitchFamily="18" charset="0"/>
              </a:rPr>
              <a:t>non linguistiques</a:t>
            </a:r>
            <a:r>
              <a:rPr lang="fr-FR" sz="2800" b="1" dirty="0" smtClean="0">
                <a:solidFill>
                  <a:schemeClr val="tx1"/>
                </a:solidFill>
                <a:latin typeface="Times New Roman" pitchFamily="18" charset="0"/>
                <a:cs typeface="Times New Roman" pitchFamily="18" charset="0"/>
              </a:rPr>
              <a:t>, </a:t>
            </a:r>
            <a:r>
              <a:rPr lang="fr-FR" sz="2800" b="1" u="sng" dirty="0" smtClean="0">
                <a:solidFill>
                  <a:schemeClr val="tx1"/>
                </a:solidFill>
                <a:latin typeface="Times New Roman" pitchFamily="18" charset="0"/>
                <a:cs typeface="Times New Roman" pitchFamily="18" charset="0"/>
              </a:rPr>
              <a:t>les conclusions </a:t>
            </a:r>
            <a:r>
              <a:rPr lang="fr-FR" sz="2800" b="1" dirty="0" smtClean="0">
                <a:solidFill>
                  <a:schemeClr val="tx1"/>
                </a:solidFill>
                <a:latin typeface="Times New Roman" pitchFamily="18" charset="0"/>
                <a:cs typeface="Times New Roman" pitchFamily="18" charset="0"/>
              </a:rPr>
              <a:t>qu’on est amené à tirer pour </a:t>
            </a:r>
            <a:r>
              <a:rPr lang="fr-FR" sz="2800" b="1" u="sng" dirty="0" smtClean="0">
                <a:solidFill>
                  <a:schemeClr val="tx1"/>
                </a:solidFill>
                <a:latin typeface="Times New Roman" pitchFamily="18" charset="0"/>
                <a:cs typeface="Times New Roman" pitchFamily="18" charset="0"/>
              </a:rPr>
              <a:t>comprendre les énoncés.</a:t>
            </a:r>
          </a:p>
          <a:p>
            <a:r>
              <a:rPr lang="fr-FR" sz="2800" b="1" dirty="0" smtClean="0">
                <a:solidFill>
                  <a:schemeClr val="tx1"/>
                </a:solidFill>
                <a:latin typeface="Times New Roman" pitchFamily="18" charset="0"/>
                <a:cs typeface="Times New Roman" pitchFamily="18" charset="0"/>
              </a:rPr>
              <a:t>Enfin, s’intéresser à </a:t>
            </a:r>
            <a:r>
              <a:rPr lang="fr-FR" sz="2800" b="1" u="sng" dirty="0" smtClean="0">
                <a:solidFill>
                  <a:schemeClr val="tx1"/>
                </a:solidFill>
                <a:latin typeface="Times New Roman" pitchFamily="18" charset="0"/>
                <a:cs typeface="Times New Roman" pitchFamily="18" charset="0"/>
              </a:rPr>
              <a:t>l’usage</a:t>
            </a:r>
            <a:r>
              <a:rPr lang="fr-FR" sz="2800" b="1" dirty="0" smtClean="0">
                <a:solidFill>
                  <a:schemeClr val="tx1"/>
                </a:solidFill>
                <a:latin typeface="Times New Roman" pitchFamily="18" charset="0"/>
                <a:cs typeface="Times New Roman" pitchFamily="18" charset="0"/>
              </a:rPr>
              <a:t> des </a:t>
            </a:r>
            <a:r>
              <a:rPr lang="fr-FR" sz="2800" b="1" u="sng" dirty="0" smtClean="0">
                <a:solidFill>
                  <a:schemeClr val="tx1"/>
                </a:solidFill>
                <a:latin typeface="Times New Roman" pitchFamily="18" charset="0"/>
                <a:cs typeface="Times New Roman" pitchFamily="18" charset="0"/>
              </a:rPr>
              <a:t>énoncés</a:t>
            </a:r>
            <a:r>
              <a:rPr lang="fr-FR" sz="2800" b="1" dirty="0" smtClean="0">
                <a:solidFill>
                  <a:schemeClr val="tx1"/>
                </a:solidFill>
                <a:latin typeface="Times New Roman" pitchFamily="18" charset="0"/>
                <a:cs typeface="Times New Roman" pitchFamily="18" charset="0"/>
              </a:rPr>
              <a:t> et à leur </a:t>
            </a:r>
            <a:r>
              <a:rPr lang="fr-FR" sz="2800" b="1" u="sng" dirty="0" smtClean="0">
                <a:solidFill>
                  <a:schemeClr val="tx1"/>
                </a:solidFill>
                <a:latin typeface="Times New Roman" pitchFamily="18" charset="0"/>
                <a:cs typeface="Times New Roman" pitchFamily="18" charset="0"/>
              </a:rPr>
              <a:t>sens</a:t>
            </a:r>
            <a:r>
              <a:rPr lang="fr-FR" sz="2800" b="1" dirty="0" smtClean="0">
                <a:solidFill>
                  <a:schemeClr val="tx1"/>
                </a:solidFill>
                <a:latin typeface="Times New Roman" pitchFamily="18" charset="0"/>
                <a:cs typeface="Times New Roman" pitchFamily="18" charset="0"/>
              </a:rPr>
              <a:t> revient à s’intéresser </a:t>
            </a:r>
            <a:r>
              <a:rPr lang="fr-FR" sz="2800" b="1" u="sng" dirty="0" smtClean="0">
                <a:solidFill>
                  <a:schemeClr val="tx1"/>
                </a:solidFill>
                <a:latin typeface="Times New Roman" pitchFamily="18" charset="0"/>
                <a:cs typeface="Times New Roman" pitchFamily="18" charset="0"/>
              </a:rPr>
              <a:t>au discours</a:t>
            </a:r>
            <a:r>
              <a:rPr lang="fr-FR" sz="2800" b="1" dirty="0" smtClean="0">
                <a:solidFill>
                  <a:schemeClr val="tx1"/>
                </a:solidFill>
                <a:latin typeface="Times New Roman" pitchFamily="18" charset="0"/>
                <a:cs typeface="Times New Roman" pitchFamily="18" charset="0"/>
              </a:rPr>
              <a:t>, à savoir </a:t>
            </a:r>
            <a:r>
              <a:rPr lang="fr-FR" sz="2800" b="1" u="sng" dirty="0" smtClean="0">
                <a:solidFill>
                  <a:schemeClr val="tx1"/>
                </a:solidFill>
                <a:latin typeface="Times New Roman" pitchFamily="18" charset="0"/>
                <a:cs typeface="Times New Roman" pitchFamily="18" charset="0"/>
              </a:rPr>
              <a:t>aux mécanismes </a:t>
            </a:r>
            <a:r>
              <a:rPr lang="fr-FR" sz="2800" b="1" dirty="0" smtClean="0">
                <a:solidFill>
                  <a:schemeClr val="tx1"/>
                </a:solidFill>
                <a:latin typeface="Times New Roman" pitchFamily="18" charset="0"/>
                <a:cs typeface="Times New Roman" pitchFamily="18" charset="0"/>
              </a:rPr>
              <a:t>qui gouvernent la mise en relation des énoncés permettant à </a:t>
            </a:r>
            <a:r>
              <a:rPr lang="fr-FR" sz="2800" b="1" u="sng" dirty="0" smtClean="0">
                <a:solidFill>
                  <a:schemeClr val="tx1"/>
                </a:solidFill>
                <a:latin typeface="Times New Roman" pitchFamily="18" charset="0"/>
                <a:cs typeface="Times New Roman" pitchFamily="18" charset="0"/>
              </a:rPr>
              <a:t>l’auditeur </a:t>
            </a:r>
            <a:r>
              <a:rPr lang="fr-FR" sz="2800" b="1" dirty="0" smtClean="0">
                <a:solidFill>
                  <a:schemeClr val="tx1"/>
                </a:solidFill>
                <a:latin typeface="Times New Roman" pitchFamily="18" charset="0"/>
                <a:cs typeface="Times New Roman" pitchFamily="18" charset="0"/>
              </a:rPr>
              <a:t>de récupérer </a:t>
            </a:r>
            <a:r>
              <a:rPr lang="fr-FR" sz="2800" b="1" u="sng" dirty="0" smtClean="0">
                <a:solidFill>
                  <a:schemeClr val="tx1"/>
                </a:solidFill>
                <a:latin typeface="Times New Roman" pitchFamily="18" charset="0"/>
                <a:cs typeface="Times New Roman" pitchFamily="18" charset="0"/>
              </a:rPr>
              <a:t>les buts et les intentions </a:t>
            </a:r>
            <a:r>
              <a:rPr lang="fr-FR" sz="2800" b="1" dirty="0" smtClean="0">
                <a:solidFill>
                  <a:schemeClr val="tx1"/>
                </a:solidFill>
                <a:latin typeface="Times New Roman" pitchFamily="18" charset="0"/>
                <a:cs typeface="Times New Roman" pitchFamily="18" charset="0"/>
              </a:rPr>
              <a:t>du </a:t>
            </a:r>
            <a:r>
              <a:rPr lang="fr-FR" sz="2800" b="1" u="sng" dirty="0" smtClean="0">
                <a:solidFill>
                  <a:schemeClr val="tx1"/>
                </a:solidFill>
                <a:latin typeface="Times New Roman" pitchFamily="18" charset="0"/>
                <a:cs typeface="Times New Roman" pitchFamily="18" charset="0"/>
              </a:rPr>
              <a:t>locuteur</a:t>
            </a:r>
            <a:r>
              <a:rPr lang="fr-FR" sz="2800" b="1" dirty="0" smtClean="0">
                <a:solidFill>
                  <a:schemeClr val="tx1"/>
                </a:solidFill>
                <a:latin typeface="Times New Roman" pitchFamily="18" charset="0"/>
                <a:cs typeface="Times New Roman" pitchFamily="18" charset="0"/>
              </a:rPr>
              <a:t>. (</a:t>
            </a:r>
            <a:r>
              <a:rPr lang="fr-FR" sz="2800" dirty="0" err="1" smtClean="0">
                <a:solidFill>
                  <a:schemeClr val="tx1"/>
                </a:solidFill>
                <a:latin typeface="Times New Roman" pitchFamily="18" charset="0"/>
                <a:cs typeface="Times New Roman" pitchFamily="18" charset="0"/>
              </a:rPr>
              <a:t>Moeschler</a:t>
            </a:r>
            <a:r>
              <a:rPr lang="fr-FR" sz="2800" dirty="0" smtClean="0">
                <a:solidFill>
                  <a:schemeClr val="tx1"/>
                </a:solidFill>
                <a:latin typeface="Times New Roman" pitchFamily="18" charset="0"/>
                <a:cs typeface="Times New Roman" pitchFamily="18" charset="0"/>
              </a:rPr>
              <a:t> &amp; </a:t>
            </a:r>
            <a:r>
              <a:rPr lang="fr-FR" sz="2800" dirty="0" err="1" smtClean="0">
                <a:solidFill>
                  <a:schemeClr val="tx1"/>
                </a:solidFill>
                <a:latin typeface="Times New Roman" pitchFamily="18" charset="0"/>
                <a:cs typeface="Times New Roman" pitchFamily="18" charset="0"/>
              </a:rPr>
              <a:t>Auchlin</a:t>
            </a:r>
            <a:r>
              <a:rPr lang="fr-FR" sz="2800" dirty="0" smtClean="0">
                <a:solidFill>
                  <a:schemeClr val="tx1"/>
                </a:solidFill>
                <a:latin typeface="Times New Roman" pitchFamily="18" charset="0"/>
                <a:cs typeface="Times New Roman" pitchFamily="18" charset="0"/>
              </a:rPr>
              <a:t> , 2009,p.18)</a:t>
            </a:r>
          </a:p>
          <a:p>
            <a:endParaRPr lang="fr-FR"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fontScale="90000"/>
          </a:bodyPr>
          <a:lstStyle/>
          <a:p>
            <a:pPr algn="l"/>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r>
              <a:rPr lang="fr-FR" sz="3300" dirty="0" smtClean="0">
                <a:latin typeface="Times New Roman" pitchFamily="18" charset="0"/>
                <a:cs typeface="Times New Roman" pitchFamily="18" charset="0"/>
              </a:rPr>
              <a:t>Quelle que soit la diversité</a:t>
            </a:r>
            <a:br>
              <a:rPr lang="fr-FR" sz="3300" dirty="0" smtClean="0">
                <a:latin typeface="Times New Roman" pitchFamily="18" charset="0"/>
                <a:cs typeface="Times New Roman" pitchFamily="18" charset="0"/>
              </a:rPr>
            </a:br>
            <a:r>
              <a:rPr lang="fr-FR" sz="3300" dirty="0" smtClean="0">
                <a:latin typeface="Times New Roman" pitchFamily="18" charset="0"/>
                <a:cs typeface="Times New Roman" pitchFamily="18" charset="0"/>
              </a:rPr>
              <a:t>des modèles et des définitions</a:t>
            </a:r>
            <a:br>
              <a:rPr lang="fr-FR" sz="3300" dirty="0" smtClean="0">
                <a:latin typeface="Times New Roman" pitchFamily="18" charset="0"/>
                <a:cs typeface="Times New Roman" pitchFamily="18" charset="0"/>
              </a:rPr>
            </a:br>
            <a:r>
              <a:rPr lang="fr-FR" sz="3300" dirty="0" smtClean="0">
                <a:latin typeface="Times New Roman" pitchFamily="18" charset="0"/>
                <a:cs typeface="Times New Roman" pitchFamily="18" charset="0"/>
              </a:rPr>
              <a:t> de la pragmatique…</a:t>
            </a:r>
            <a:br>
              <a:rPr lang="fr-FR" sz="3300" dirty="0" smtClean="0">
                <a:latin typeface="Times New Roman" pitchFamily="18" charset="0"/>
                <a:cs typeface="Times New Roman" pitchFamily="18" charset="0"/>
              </a:rPr>
            </a:br>
            <a:r>
              <a:rPr lang="fr-FR" sz="3300" b="1" dirty="0" smtClean="0">
                <a:latin typeface="Times New Roman" pitchFamily="18" charset="0"/>
                <a:cs typeface="Times New Roman" pitchFamily="18" charset="0"/>
              </a:rPr>
              <a:t>Un point commun les unit</a:t>
            </a:r>
            <a:r>
              <a:rPr lang="fr-FR" sz="3300" dirty="0" smtClean="0">
                <a:latin typeface="Times New Roman" pitchFamily="18" charset="0"/>
                <a:cs typeface="Times New Roman" pitchFamily="18" charset="0"/>
              </a:rPr>
              <a:t>:</a:t>
            </a:r>
            <a:br>
              <a:rPr lang="fr-FR" sz="3300" dirty="0" smtClean="0">
                <a:latin typeface="Times New Roman" pitchFamily="18" charset="0"/>
                <a:cs typeface="Times New Roman" pitchFamily="18" charset="0"/>
              </a:rPr>
            </a:br>
            <a:r>
              <a:rPr lang="fr-FR" sz="3300" dirty="0" smtClean="0">
                <a:latin typeface="Times New Roman" pitchFamily="18" charset="0"/>
                <a:cs typeface="Times New Roman" pitchFamily="18" charset="0"/>
              </a:rPr>
              <a:t>« La notion de ‘</a:t>
            </a:r>
            <a:r>
              <a:rPr lang="fr-FR" sz="3300" b="1" dirty="0" smtClean="0">
                <a:latin typeface="Times New Roman" pitchFamily="18" charset="0"/>
                <a:cs typeface="Times New Roman" pitchFamily="18" charset="0"/>
              </a:rPr>
              <a:t>sens</a:t>
            </a:r>
            <a:r>
              <a:rPr lang="fr-FR" sz="3300" dirty="0" smtClean="0">
                <a:latin typeface="Times New Roman" pitchFamily="18" charset="0"/>
                <a:cs typeface="Times New Roman" pitchFamily="18" charset="0"/>
              </a:rPr>
              <a:t>’</a:t>
            </a:r>
            <a:br>
              <a:rPr lang="fr-FR" sz="3300" dirty="0" smtClean="0">
                <a:latin typeface="Times New Roman" pitchFamily="18" charset="0"/>
                <a:cs typeface="Times New Roman" pitchFamily="18" charset="0"/>
              </a:rPr>
            </a:br>
            <a:r>
              <a:rPr lang="fr-FR" sz="3300" dirty="0" smtClean="0">
                <a:latin typeface="Times New Roman" pitchFamily="18" charset="0"/>
                <a:cs typeface="Times New Roman" pitchFamily="18" charset="0"/>
              </a:rPr>
              <a:t> ou plus précisément </a:t>
            </a:r>
            <a:br>
              <a:rPr lang="fr-FR" sz="3300" dirty="0" smtClean="0">
                <a:latin typeface="Times New Roman" pitchFamily="18" charset="0"/>
                <a:cs typeface="Times New Roman" pitchFamily="18" charset="0"/>
              </a:rPr>
            </a:br>
            <a:r>
              <a:rPr lang="fr-FR" sz="3300" dirty="0" smtClean="0">
                <a:latin typeface="Times New Roman" pitchFamily="18" charset="0"/>
                <a:cs typeface="Times New Roman" pitchFamily="18" charset="0"/>
              </a:rPr>
              <a:t>le </a:t>
            </a:r>
            <a:r>
              <a:rPr lang="fr-FR" sz="3300" b="1" dirty="0" smtClean="0">
                <a:latin typeface="Times New Roman" pitchFamily="18" charset="0"/>
                <a:cs typeface="Times New Roman" pitchFamily="18" charset="0"/>
              </a:rPr>
              <a:t>problème du sens</a:t>
            </a:r>
            <a:r>
              <a:rPr lang="fr-FR" sz="3300" dirty="0" smtClean="0">
                <a:latin typeface="Times New Roman" pitchFamily="18" charset="0"/>
                <a:cs typeface="Times New Roman" pitchFamily="18" charset="0"/>
              </a:rPr>
              <a:t> ».</a:t>
            </a:r>
            <a:br>
              <a:rPr lang="fr-FR" sz="33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2700" b="1" dirty="0" smtClean="0">
                <a:latin typeface="Times New Roman" pitchFamily="18" charset="0"/>
                <a:cs typeface="Times New Roman" pitchFamily="18" charset="0"/>
              </a:rPr>
              <a:t>(</a:t>
            </a:r>
            <a:r>
              <a:rPr lang="fr-FR" sz="2700" b="1" dirty="0" err="1" smtClean="0">
                <a:latin typeface="Times New Roman" pitchFamily="18" charset="0"/>
                <a:cs typeface="Times New Roman" pitchFamily="18" charset="0"/>
              </a:rPr>
              <a:t>Garric</a:t>
            </a:r>
            <a:r>
              <a:rPr lang="fr-FR" sz="2700" b="1" dirty="0" smtClean="0">
                <a:latin typeface="Times New Roman" pitchFamily="18" charset="0"/>
                <a:cs typeface="Times New Roman" pitchFamily="18" charset="0"/>
              </a:rPr>
              <a:t> &amp; Calas, 2007, p.5)</a:t>
            </a: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endParaRPr lang="fr-FR" sz="3200" dirty="0">
              <a:latin typeface="Times New Roman" pitchFamily="18" charset="0"/>
              <a:cs typeface="Times New Roman" pitchFamily="18" charset="0"/>
            </a:endParaRPr>
          </a:p>
        </p:txBody>
      </p:sp>
      <p:sp>
        <p:nvSpPr>
          <p:cNvPr id="3" name="Espace réservé du pied de page 2"/>
          <p:cNvSpPr>
            <a:spLocks noGrp="1"/>
          </p:cNvSpPr>
          <p:nvPr>
            <p:ph type="ftr" sz="quarter" idx="11"/>
          </p:nvPr>
        </p:nvSpPr>
        <p:spPr>
          <a:xfrm>
            <a:off x="357158" y="5643578"/>
            <a:ext cx="8358246" cy="579439"/>
          </a:xfrm>
        </p:spPr>
        <p:txBody>
          <a:bodyPr/>
          <a:lstStyle/>
          <a:p>
            <a:endParaRPr lang="fr-FR" u="sng" dirty="0" smtClean="0">
              <a:hlinkClick r:id="rId2"/>
            </a:endParaRPr>
          </a:p>
          <a:p>
            <a:endParaRPr lang="fr-FR" u="sng" dirty="0" smtClean="0">
              <a:hlinkClick r:id="rId2"/>
            </a:endParaRPr>
          </a:p>
          <a:p>
            <a:endParaRPr lang="fr-FR" u="sng" dirty="0" smtClean="0">
              <a:hlinkClick r:id="rId2"/>
            </a:endParaRPr>
          </a:p>
          <a:p>
            <a:r>
              <a:rPr lang="fr-FR" sz="1100" u="sng" dirty="0" smtClean="0">
                <a:hlinkClick r:id="rId2"/>
              </a:rPr>
              <a:t>Introduction à la pragmatique - broché - Nathalie </a:t>
            </a:r>
            <a:r>
              <a:rPr lang="fr-FR" sz="1100" u="sng" dirty="0" err="1" smtClean="0">
                <a:hlinkClick r:id="rId2"/>
              </a:rPr>
              <a:t>Garric</a:t>
            </a:r>
            <a:r>
              <a:rPr lang="fr-FR" sz="1100" u="sng" dirty="0" smtClean="0">
                <a:hlinkClick r:id="rId2"/>
              </a:rPr>
              <a:t>, Frédéric ...</a:t>
            </a:r>
            <a:r>
              <a:rPr lang="fr-FR" sz="1100" u="sng" dirty="0" err="1" smtClean="0">
                <a:hlinkClick r:id="rId2"/>
              </a:rPr>
              <a:t>livre.fnac.com</a:t>
            </a:r>
            <a:r>
              <a:rPr lang="fr-FR" sz="1100" u="sng" dirty="0" smtClean="0">
                <a:hlinkClick r:id="rId2"/>
              </a:rPr>
              <a:t> · En stock</a:t>
            </a:r>
            <a:r>
              <a:rPr lang="fr-FR" sz="1100" b="1" dirty="0" smtClean="0"/>
              <a:t> .(</a:t>
            </a:r>
            <a:r>
              <a:rPr lang="fr-FR" sz="1100" b="1" dirty="0" err="1" smtClean="0"/>
              <a:t>s.d</a:t>
            </a:r>
            <a:r>
              <a:rPr lang="fr-FR" sz="1100" b="1" dirty="0" smtClean="0"/>
              <a:t>.).</a:t>
            </a:r>
            <a:r>
              <a:rPr lang="fr-FR" sz="1100" b="1" u="sng" dirty="0" smtClean="0"/>
              <a:t>[illustration]. Consulté sur</a:t>
            </a:r>
          </a:p>
          <a:p>
            <a:r>
              <a:rPr lang="fr-FR" sz="1100" dirty="0" smtClean="0"/>
              <a:t>https://static.fnac-static.com/multimedia/Images/FR/NR/c8/ff/1d/1966024/1540-1/tsp20191113121314/Introduction-a-la-pragmatique.jpg</a:t>
            </a:r>
          </a:p>
          <a:p>
            <a:endParaRPr lang="fr-FR" u="sng" dirty="0" smtClean="0">
              <a:hlinkClick r:id="rId2"/>
            </a:endParaRPr>
          </a:p>
          <a:p>
            <a:endParaRPr lang="fr-BE" dirty="0"/>
          </a:p>
        </p:txBody>
      </p:sp>
      <p:pic>
        <p:nvPicPr>
          <p:cNvPr id="4" name="Image 3" descr="Introduction-a-la-pragmatique.jpg"/>
          <p:cNvPicPr>
            <a:picLocks noChangeAspect="1"/>
          </p:cNvPicPr>
          <p:nvPr/>
        </p:nvPicPr>
        <p:blipFill>
          <a:blip r:embed="rId3"/>
          <a:stretch>
            <a:fillRect/>
          </a:stretch>
        </p:blipFill>
        <p:spPr>
          <a:xfrm>
            <a:off x="5214942" y="428604"/>
            <a:ext cx="3738566" cy="500066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normAutofit/>
          </a:bodyPr>
          <a:lstStyle/>
          <a:p>
            <a:r>
              <a:rPr lang="fr-FR" sz="4000" dirty="0" smtClean="0">
                <a:latin typeface="Algerian" pitchFamily="82" charset="0"/>
                <a:cs typeface="Times New Roman" pitchFamily="18" charset="0"/>
              </a:rPr>
              <a:t>GENESE</a:t>
            </a: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Le mot </a:t>
            </a:r>
            <a:r>
              <a:rPr lang="fr-FR" sz="4000" b="1" u="sng" dirty="0" smtClean="0">
                <a:latin typeface="Times New Roman" pitchFamily="18" charset="0"/>
                <a:cs typeface="Times New Roman" pitchFamily="18" charset="0"/>
              </a:rPr>
              <a:t>pragmatique</a:t>
            </a:r>
            <a:r>
              <a:rPr lang="fr-FR" sz="4000" dirty="0" smtClean="0">
                <a:latin typeface="Times New Roman" pitchFamily="18" charset="0"/>
                <a:cs typeface="Times New Roman" pitchFamily="18" charset="0"/>
              </a:rPr>
              <a:t> a été utilisé pour la première fois comme composante de la sémiotique par Morris en 1938.</a:t>
            </a:r>
            <a:r>
              <a:rPr lang="fr-FR" sz="4000" dirty="0" smtClean="0">
                <a:latin typeface="Algerian" pitchFamily="82" charset="0"/>
                <a:cs typeface="Times New Roman" pitchFamily="18" charset="0"/>
              </a:rPr>
              <a:t/>
            </a:r>
            <a:br>
              <a:rPr lang="fr-FR" sz="4000" dirty="0" smtClean="0">
                <a:latin typeface="Algerian" pitchFamily="82" charset="0"/>
                <a:cs typeface="Times New Roman" pitchFamily="18" charset="0"/>
              </a:rPr>
            </a:b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fontScale="90000"/>
          </a:bodyPr>
          <a:lstStyle/>
          <a:p>
            <a:r>
              <a:rPr lang="fr-FR" b="1" u="sng" dirty="0" smtClean="0">
                <a:latin typeface="Times New Roman" pitchFamily="18" charset="0"/>
                <a:cs typeface="Times New Roman" pitchFamily="18" charset="0"/>
              </a:rPr>
              <a:t>1-La syntaxe </a:t>
            </a:r>
            <a:r>
              <a:rPr lang="fr-FR" dirty="0" smtClean="0">
                <a:latin typeface="Times New Roman" pitchFamily="18" charset="0"/>
                <a:cs typeface="Times New Roman" pitchFamily="18" charset="0"/>
              </a:rPr>
              <a:t>: concerne les relations entre les signes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2-La sémantique</a:t>
            </a:r>
            <a:r>
              <a:rPr lang="fr-FR" dirty="0" smtClean="0">
                <a:latin typeface="Times New Roman" pitchFamily="18" charset="0"/>
                <a:cs typeface="Times New Roman" pitchFamily="18" charset="0"/>
              </a:rPr>
              <a:t>: traite du rapport des signes avec le monde.</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3-La pragmatique</a:t>
            </a:r>
            <a:r>
              <a:rPr lang="fr-FR" dirty="0" smtClean="0">
                <a:latin typeface="Times New Roman" pitchFamily="18" charset="0"/>
                <a:cs typeface="Times New Roman" pitchFamily="18" charset="0"/>
              </a:rPr>
              <a:t>: l’étude des signes dans leurs rapports avec leurs utilisateurs. </a:t>
            </a:r>
            <a:r>
              <a:rPr lang="fr-FR" dirty="0" smtClean="0">
                <a:latin typeface="Cambria" pitchFamily="18" charset="0"/>
              </a:rPr>
              <a:t/>
            </a:r>
            <a:br>
              <a:rPr lang="fr-FR" dirty="0" smtClean="0">
                <a:latin typeface="Cambria" pitchFamily="18" charset="0"/>
              </a:rPr>
            </a:b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txBody>
          <a:bodyPr>
            <a:normAutofit fontScale="90000"/>
          </a:bodyPr>
          <a:lstStyle/>
          <a:p>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Algerian" pitchFamily="82" charset="0"/>
              </a:rPr>
              <a:t>Principaux modèles </a:t>
            </a:r>
            <a:br>
              <a:rPr lang="fr-FR" u="sng" dirty="0" smtClean="0">
                <a:latin typeface="Algerian" pitchFamily="82" charset="0"/>
              </a:rPr>
            </a:br>
            <a:r>
              <a:rPr lang="fr-FR" u="sng" dirty="0" smtClean="0">
                <a:latin typeface="Algerian" pitchFamily="82" charset="0"/>
              </a:rPr>
              <a:t>de la perspective pragmatique</a:t>
            </a:r>
            <a:br>
              <a:rPr lang="fr-FR" u="sng" dirty="0" smtClean="0">
                <a:latin typeface="Algerian" pitchFamily="82" charset="0"/>
              </a:rPr>
            </a:br>
            <a:r>
              <a:rPr lang="fr-FR" u="sng" dirty="0" smtClean="0">
                <a:latin typeface="Cambria" pitchFamily="18" charset="0"/>
              </a:rPr>
              <a:t/>
            </a:r>
            <a:br>
              <a:rPr lang="fr-FR" u="sng" dirty="0" smtClean="0">
                <a:latin typeface="Cambria" pitchFamily="18" charset="0"/>
              </a:rPr>
            </a:br>
            <a:r>
              <a:rPr lang="fr-FR" dirty="0" smtClean="0">
                <a:latin typeface="Times New Roman" pitchFamily="18" charset="0"/>
                <a:cs typeface="Times New Roman" pitchFamily="18" charset="0"/>
              </a:rPr>
              <a:t>Il importe de rappeler qu’il n’ y a pas une seule pragmatique mais des</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 pragmatiques ».</a:t>
            </a:r>
            <a:r>
              <a:rPr lang="fr-FR" dirty="0" smtClean="0">
                <a:latin typeface="Cambria" pitchFamily="18" charset="0"/>
              </a:rPr>
              <a:t/>
            </a:r>
            <a:br>
              <a:rPr lang="fr-FR" dirty="0" smtClean="0">
                <a:latin typeface="Cambria" pitchFamily="18" charset="0"/>
              </a:rPr>
            </a:br>
            <a:r>
              <a:rPr lang="fr-FR" dirty="0" smtClean="0">
                <a:latin typeface="Cambria" pitchFamily="18" charset="0"/>
              </a:rPr>
              <a:t/>
            </a:r>
            <a:br>
              <a:rPr lang="fr-FR"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b="1" dirty="0" smtClean="0">
                <a:latin typeface="Cambria" pitchFamily="18" charset="0"/>
              </a:rPr>
              <a:t/>
            </a:r>
            <a:br>
              <a:rPr lang="fr-FR" b="1"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940444"/>
          </a:xfrm>
        </p:spPr>
        <p:txBody>
          <a:bodyPr/>
          <a:lstStyle/>
          <a:p>
            <a:r>
              <a:rPr lang="fr-FR" dirty="0" smtClean="0">
                <a:latin typeface="Times New Roman" pitchFamily="18" charset="0"/>
                <a:cs typeface="Times New Roman" pitchFamily="18" charset="0"/>
              </a:rPr>
              <a:t>Dans ce qui suit, un survol des modèles les plus illustres avec l’évolution de la théorie des actes de langage qui en constitue le</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 pivot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71472" y="285728"/>
            <a:ext cx="8215370" cy="142876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chemeClr val="tx1"/>
                </a:solidFill>
                <a:latin typeface="Cambria" pitchFamily="18" charset="0"/>
              </a:rPr>
              <a:t>I- La pragmatique analytique</a:t>
            </a:r>
            <a:br>
              <a:rPr lang="fr-FR" sz="3600" b="1" dirty="0" smtClean="0">
                <a:solidFill>
                  <a:schemeClr val="tx1"/>
                </a:solidFill>
                <a:latin typeface="Cambria" pitchFamily="18" charset="0"/>
              </a:rPr>
            </a:br>
            <a:r>
              <a:rPr lang="fr-FR" sz="3600" b="1" dirty="0" smtClean="0">
                <a:solidFill>
                  <a:schemeClr val="tx1"/>
                </a:solidFill>
                <a:latin typeface="Algerian" pitchFamily="82" charset="0"/>
                <a:cs typeface="Times New Roman" pitchFamily="18" charset="0"/>
              </a:rPr>
              <a:t> </a:t>
            </a:r>
            <a:r>
              <a:rPr lang="fr-FR" sz="3600" b="1" dirty="0" err="1" smtClean="0">
                <a:solidFill>
                  <a:schemeClr val="tx1"/>
                </a:solidFill>
                <a:latin typeface="Algerian" pitchFamily="82" charset="0"/>
                <a:cs typeface="Times New Roman" pitchFamily="18" charset="0"/>
              </a:rPr>
              <a:t>austin</a:t>
            </a:r>
            <a:r>
              <a:rPr lang="fr-FR" sz="3600" b="1" dirty="0" smtClean="0">
                <a:solidFill>
                  <a:schemeClr val="tx1"/>
                </a:solidFill>
                <a:latin typeface="Algerian" pitchFamily="82" charset="0"/>
                <a:cs typeface="Times New Roman" pitchFamily="18" charset="0"/>
              </a:rPr>
              <a:t>, </a:t>
            </a:r>
            <a:r>
              <a:rPr lang="fr-FR" sz="3600" b="1" dirty="0" err="1" smtClean="0">
                <a:solidFill>
                  <a:schemeClr val="tx1"/>
                </a:solidFill>
                <a:latin typeface="Algerian" pitchFamily="82" charset="0"/>
                <a:cs typeface="Times New Roman" pitchFamily="18" charset="0"/>
              </a:rPr>
              <a:t>searle</a:t>
            </a:r>
            <a:r>
              <a:rPr lang="fr-FR" sz="3600" b="1" dirty="0" smtClean="0">
                <a:solidFill>
                  <a:schemeClr val="tx1"/>
                </a:solidFill>
                <a:latin typeface="Algerian" pitchFamily="82" charset="0"/>
                <a:cs typeface="Times New Roman" pitchFamily="18" charset="0"/>
              </a:rPr>
              <a:t>.</a:t>
            </a:r>
            <a:endParaRPr lang="fr-FR" sz="3600" dirty="0">
              <a:solidFill>
                <a:schemeClr val="tx1"/>
              </a:solidFill>
            </a:endParaRPr>
          </a:p>
        </p:txBody>
      </p:sp>
      <p:sp>
        <p:nvSpPr>
          <p:cNvPr id="3" name="Rectangle à coins arrondis 2"/>
          <p:cNvSpPr/>
          <p:nvPr/>
        </p:nvSpPr>
        <p:spPr>
          <a:xfrm>
            <a:off x="500034" y="1928802"/>
            <a:ext cx="8358246" cy="142876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smtClean="0">
                <a:solidFill>
                  <a:schemeClr val="tx1"/>
                </a:solidFill>
                <a:latin typeface="Cambria" pitchFamily="18" charset="0"/>
              </a:rPr>
              <a:t>II- La pragmatique radicale</a:t>
            </a:r>
            <a:r>
              <a:rPr lang="fr-FR" sz="4000" b="1" dirty="0" smtClean="0">
                <a:solidFill>
                  <a:schemeClr val="tx1"/>
                </a:solidFill>
                <a:latin typeface="Algerian" pitchFamily="82" charset="0"/>
              </a:rPr>
              <a:t>   GRICE</a:t>
            </a:r>
            <a:endParaRPr lang="fr-FR" sz="4000" dirty="0">
              <a:solidFill>
                <a:schemeClr val="tx1"/>
              </a:solidFill>
            </a:endParaRPr>
          </a:p>
        </p:txBody>
      </p:sp>
      <p:sp>
        <p:nvSpPr>
          <p:cNvPr id="4" name="Rectangle à coins arrondis 3"/>
          <p:cNvSpPr/>
          <p:nvPr/>
        </p:nvSpPr>
        <p:spPr>
          <a:xfrm>
            <a:off x="571472" y="3500438"/>
            <a:ext cx="8215370" cy="142876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smtClean="0">
                <a:solidFill>
                  <a:schemeClr val="tx1"/>
                </a:solidFill>
                <a:latin typeface="Cambria" pitchFamily="18" charset="0"/>
              </a:rPr>
              <a:t>III- La pragmatique cognitiviste</a:t>
            </a:r>
            <a:br>
              <a:rPr lang="fr-FR" sz="4000" b="1" dirty="0" smtClean="0">
                <a:solidFill>
                  <a:schemeClr val="tx1"/>
                </a:solidFill>
                <a:latin typeface="Cambria" pitchFamily="18" charset="0"/>
              </a:rPr>
            </a:br>
            <a:r>
              <a:rPr lang="fr-FR" sz="4000" b="1" dirty="0" smtClean="0">
                <a:solidFill>
                  <a:schemeClr val="tx1"/>
                </a:solidFill>
                <a:latin typeface="Algerian" pitchFamily="82" charset="0"/>
              </a:rPr>
              <a:t> </a:t>
            </a:r>
            <a:r>
              <a:rPr lang="fr-FR" sz="4000" b="1" dirty="0" err="1" smtClean="0">
                <a:solidFill>
                  <a:schemeClr val="tx1"/>
                </a:solidFill>
                <a:latin typeface="Algerian" pitchFamily="82" charset="0"/>
              </a:rPr>
              <a:t>sperber</a:t>
            </a:r>
            <a:r>
              <a:rPr lang="fr-FR" sz="4000" b="1" dirty="0" smtClean="0">
                <a:solidFill>
                  <a:schemeClr val="tx1"/>
                </a:solidFill>
                <a:latin typeface="Algerian" pitchFamily="82" charset="0"/>
              </a:rPr>
              <a:t> &amp; </a:t>
            </a:r>
            <a:r>
              <a:rPr lang="fr-FR" sz="4000" b="1" dirty="0" err="1" smtClean="0">
                <a:solidFill>
                  <a:schemeClr val="tx1"/>
                </a:solidFill>
                <a:latin typeface="Algerian" pitchFamily="82" charset="0"/>
              </a:rPr>
              <a:t>wilson</a:t>
            </a:r>
            <a:endParaRPr lang="fr-FR" sz="4000" dirty="0">
              <a:solidFill>
                <a:schemeClr val="tx1"/>
              </a:solidFill>
            </a:endParaRPr>
          </a:p>
        </p:txBody>
      </p:sp>
      <p:sp>
        <p:nvSpPr>
          <p:cNvPr id="5" name="Rectangle à coins arrondis 4"/>
          <p:cNvSpPr/>
          <p:nvPr/>
        </p:nvSpPr>
        <p:spPr>
          <a:xfrm>
            <a:off x="571472" y="5143512"/>
            <a:ext cx="8215370" cy="142876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smtClean="0">
                <a:solidFill>
                  <a:schemeClr val="tx1"/>
                </a:solidFill>
                <a:latin typeface="Cambria" pitchFamily="18" charset="0"/>
              </a:rPr>
              <a:t>IV- La pragmatique intégrée</a:t>
            </a:r>
            <a:br>
              <a:rPr lang="fr-FR" sz="4000" b="1" dirty="0" smtClean="0">
                <a:solidFill>
                  <a:schemeClr val="tx1"/>
                </a:solidFill>
                <a:latin typeface="Cambria" pitchFamily="18" charset="0"/>
              </a:rPr>
            </a:br>
            <a:r>
              <a:rPr lang="fr-FR" sz="4000" b="1" dirty="0" smtClean="0">
                <a:solidFill>
                  <a:schemeClr val="tx1"/>
                </a:solidFill>
                <a:latin typeface="Algerian" pitchFamily="82" charset="0"/>
              </a:rPr>
              <a:t>ANSCOMBRE &amp;</a:t>
            </a:r>
            <a:r>
              <a:rPr lang="fr-FR" sz="4000" b="1" dirty="0" err="1" smtClean="0">
                <a:solidFill>
                  <a:schemeClr val="tx1"/>
                </a:solidFill>
                <a:latin typeface="Algerian" pitchFamily="82" charset="0"/>
              </a:rPr>
              <a:t>ducrot</a:t>
            </a:r>
            <a:endParaRPr lang="fr-FR" sz="40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puzzle p.jpg"/>
          <p:cNvPicPr>
            <a:picLocks noChangeAspect="1"/>
          </p:cNvPicPr>
          <p:nvPr/>
        </p:nvPicPr>
        <p:blipFill>
          <a:blip r:embed="rId2"/>
          <a:stretch>
            <a:fillRect/>
          </a:stretch>
        </p:blipFill>
        <p:spPr>
          <a:xfrm>
            <a:off x="357158" y="2000240"/>
            <a:ext cx="8429683" cy="3857652"/>
          </a:xfrm>
          <a:prstGeom prst="rect">
            <a:avLst/>
          </a:prstGeom>
        </p:spPr>
      </p:pic>
      <p:sp>
        <p:nvSpPr>
          <p:cNvPr id="4" name="Rectangle 3"/>
          <p:cNvSpPr/>
          <p:nvPr/>
        </p:nvSpPr>
        <p:spPr>
          <a:xfrm>
            <a:off x="500034" y="357167"/>
            <a:ext cx="7643866" cy="3046988"/>
          </a:xfrm>
          <a:prstGeom prst="rect">
            <a:avLst/>
          </a:prstGeom>
        </p:spPr>
        <p:txBody>
          <a:bodyPr wrap="square">
            <a:spAutoFit/>
          </a:bodyPr>
          <a:lstStyle/>
          <a:p>
            <a:pPr algn="ctr"/>
            <a:r>
              <a:rPr lang="fr-FR" sz="4000" b="1" dirty="0" smtClean="0">
                <a:solidFill>
                  <a:srgbClr val="FF0000"/>
                </a:solidFill>
                <a:latin typeface="Aharoni" pitchFamily="2" charset="-79"/>
                <a:cs typeface="Aharoni" pitchFamily="2" charset="-79"/>
              </a:rPr>
              <a:t>   INITIATION A LA </a:t>
            </a:r>
            <a:r>
              <a:rPr lang="fr-FR" sz="8000" b="1" dirty="0" smtClean="0">
                <a:solidFill>
                  <a:srgbClr val="FF0000"/>
                </a:solidFill>
                <a:latin typeface="Aharoni" pitchFamily="2" charset="-79"/>
                <a:cs typeface="Aharoni" pitchFamily="2" charset="-79"/>
              </a:rPr>
              <a:t>PRAGMATIQUE</a:t>
            </a:r>
            <a:r>
              <a:rPr lang="fr-FR" sz="7200" b="1" dirty="0" smtClean="0">
                <a:latin typeface="Aharoni" pitchFamily="2" charset="-79"/>
                <a:cs typeface="Aharoni" pitchFamily="2" charset="-79"/>
              </a:rPr>
              <a:t/>
            </a:r>
            <a:br>
              <a:rPr lang="fr-FR" sz="7200" b="1" dirty="0" smtClean="0">
                <a:latin typeface="Aharoni" pitchFamily="2" charset="-79"/>
                <a:cs typeface="Aharoni" pitchFamily="2" charset="-79"/>
              </a:rPr>
            </a:br>
            <a:endParaRPr lang="fr-FR" sz="7200" dirty="0">
              <a:latin typeface="Aharoni" pitchFamily="2" charset="-79"/>
              <a:cs typeface="Aharoni" pitchFamily="2" charset="-79"/>
            </a:endParaRPr>
          </a:p>
        </p:txBody>
      </p:sp>
      <p:sp>
        <p:nvSpPr>
          <p:cNvPr id="5" name="Espace réservé du pied de page 4"/>
          <p:cNvSpPr>
            <a:spLocks noGrp="1"/>
          </p:cNvSpPr>
          <p:nvPr>
            <p:ph type="ftr" sz="quarter" idx="11"/>
          </p:nvPr>
        </p:nvSpPr>
        <p:spPr>
          <a:xfrm>
            <a:off x="285720" y="5857892"/>
            <a:ext cx="8572560" cy="365125"/>
          </a:xfrm>
        </p:spPr>
        <p:txBody>
          <a:bodyPr/>
          <a:lstStyle/>
          <a:p>
            <a:r>
              <a:rPr lang="fr-FR" sz="1000" dirty="0" smtClean="0">
                <a:latin typeface="Times New Roman" pitchFamily="18" charset="0"/>
                <a:cs typeface="Times New Roman" pitchFamily="18" charset="0"/>
                <a:hlinkClick r:id="rId3"/>
              </a:rPr>
              <a:t>https://images.unsplash.com/photo-1494059980473-813e73ee784b?ixlib=rb</a:t>
            </a:r>
            <a:r>
              <a:rPr lang="fr-FR" sz="1000" dirty="0" smtClean="0">
                <a:latin typeface="Times New Roman" pitchFamily="18" charset="0"/>
                <a:cs typeface="Times New Roman" pitchFamily="18" charset="0"/>
              </a:rPr>
              <a:t> 1.2.1&amp;</a:t>
            </a:r>
            <a:r>
              <a:rPr lang="fr-FR" sz="1000" dirty="0" err="1" smtClean="0">
                <a:latin typeface="Times New Roman" pitchFamily="18" charset="0"/>
                <a:cs typeface="Times New Roman" pitchFamily="18" charset="0"/>
              </a:rPr>
              <a:t>ixid</a:t>
            </a:r>
            <a:r>
              <a:rPr lang="fr-FR" sz="1000" dirty="0" smtClean="0">
                <a:latin typeface="Times New Roman" pitchFamily="18" charset="0"/>
                <a:cs typeface="Times New Roman" pitchFamily="18" charset="0"/>
              </a:rPr>
              <a:t>=eyJhcHBfaWQiOjEyMDd9&amp;auto=format&amp;fit=</a:t>
            </a:r>
            <a:r>
              <a:rPr lang="fr-FR" sz="1000" dirty="0" err="1" smtClean="0">
                <a:latin typeface="Times New Roman" pitchFamily="18" charset="0"/>
                <a:cs typeface="Times New Roman" pitchFamily="18" charset="0"/>
              </a:rPr>
              <a:t>crop</a:t>
            </a:r>
            <a:r>
              <a:rPr lang="fr-FR" sz="1000" dirty="0" smtClean="0">
                <a:latin typeface="Times New Roman" pitchFamily="18" charset="0"/>
                <a:cs typeface="Times New Roman" pitchFamily="18" charset="0"/>
              </a:rPr>
              <a:t>&amp;w=500&amp;q=60</a:t>
            </a:r>
            <a:endParaRPr lang="fr-BE"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8229600" cy="5000660"/>
          </a:xfrm>
        </p:spPr>
        <p:txBody>
          <a:bodyPr>
            <a:normAutofit/>
          </a:bodyPr>
          <a:lstStyle/>
          <a:p>
            <a:pPr algn="l"/>
            <a:r>
              <a:rPr lang="fr-FR" sz="3600" b="1" dirty="0" smtClean="0">
                <a:latin typeface="Algerian" pitchFamily="82" charset="0"/>
              </a:rPr>
              <a:t>1- La pragmatique analytique</a:t>
            </a:r>
            <a:r>
              <a:rPr lang="fr-FR" sz="4000" b="1" dirty="0" smtClean="0">
                <a:latin typeface="Algerian" pitchFamily="82" charset="0"/>
              </a:rPr>
              <a:t/>
            </a:r>
            <a:br>
              <a:rPr lang="fr-FR" sz="4000" b="1" dirty="0" smtClean="0">
                <a:latin typeface="Algerian" pitchFamily="82" charset="0"/>
              </a:rPr>
            </a:br>
            <a:r>
              <a:rPr lang="fr-FR" sz="4000" b="1" dirty="0" smtClean="0">
                <a:latin typeface="Algerian" pitchFamily="82" charset="0"/>
                <a:cs typeface="Times New Roman" pitchFamily="18" charset="0"/>
              </a:rPr>
              <a:t> </a:t>
            </a:r>
            <a:r>
              <a:rPr lang="fr-FR" sz="2400" b="1" dirty="0" err="1" smtClean="0">
                <a:latin typeface="Algerian" pitchFamily="82" charset="0"/>
                <a:cs typeface="Times New Roman" pitchFamily="18" charset="0"/>
              </a:rPr>
              <a:t>austin</a:t>
            </a:r>
            <a:r>
              <a:rPr lang="fr-FR" sz="2400" b="1" dirty="0" smtClean="0">
                <a:latin typeface="Algerian" pitchFamily="82" charset="0"/>
                <a:cs typeface="Times New Roman" pitchFamily="18" charset="0"/>
              </a:rPr>
              <a:t>, </a:t>
            </a:r>
            <a:r>
              <a:rPr lang="fr-FR" sz="2400" b="1" dirty="0" err="1" smtClean="0">
                <a:latin typeface="Algerian" pitchFamily="82" charset="0"/>
                <a:cs typeface="Times New Roman" pitchFamily="18" charset="0"/>
              </a:rPr>
              <a:t>searle</a:t>
            </a:r>
            <a:r>
              <a:rPr lang="fr-FR" sz="2800" b="1" dirty="0" smtClean="0">
                <a:latin typeface="Algerian" pitchFamily="82" charset="0"/>
                <a:cs typeface="Times New Roman" pitchFamily="18" charset="0"/>
              </a:rPr>
              <a:t>, </a:t>
            </a:r>
            <a:r>
              <a:rPr lang="fr-FR" sz="4200" b="1" dirty="0" smtClean="0">
                <a:latin typeface="Algerian" pitchFamily="82" charset="0"/>
                <a:cs typeface="Times New Roman" pitchFamily="18" charset="0"/>
              </a:rPr>
              <a:t/>
            </a:r>
            <a:br>
              <a:rPr lang="fr-FR" sz="4200" b="1" dirty="0" smtClean="0">
                <a:latin typeface="Algerian" pitchFamily="82" charset="0"/>
                <a:cs typeface="Times New Roman" pitchFamily="18" charset="0"/>
              </a:rPr>
            </a:br>
            <a:r>
              <a:rPr lang="fr-FR" sz="4200" b="1" dirty="0" smtClean="0">
                <a:latin typeface="Algerian" pitchFamily="82" charset="0"/>
                <a:cs typeface="Times New Roman" pitchFamily="18" charset="0"/>
              </a:rPr>
              <a:t/>
            </a:r>
            <a:br>
              <a:rPr lang="fr-FR" sz="4200" b="1" dirty="0" smtClean="0">
                <a:latin typeface="Algerian" pitchFamily="82" charset="0"/>
                <a:cs typeface="Times New Roman" pitchFamily="18" charset="0"/>
              </a:rPr>
            </a:br>
            <a:r>
              <a:rPr lang="fr-FR" sz="4200" b="1" dirty="0" smtClean="0">
                <a:latin typeface="Algerian" pitchFamily="82" charset="0"/>
                <a:cs typeface="Times New Roman" pitchFamily="18" charset="0"/>
              </a:rPr>
              <a:t>1-</a:t>
            </a:r>
            <a:r>
              <a:rPr lang="fr-FR" sz="4200" b="1" dirty="0" err="1" smtClean="0">
                <a:latin typeface="Algerian" pitchFamily="82" charset="0"/>
                <a:cs typeface="Times New Roman" pitchFamily="18" charset="0"/>
              </a:rPr>
              <a:t>austin</a:t>
            </a:r>
            <a:r>
              <a:rPr lang="fr-FR" sz="4200" b="1" dirty="0" smtClean="0">
                <a:latin typeface="Algerian" pitchFamily="82" charset="0"/>
                <a:cs typeface="Times New Roman" pitchFamily="18" charset="0"/>
              </a:rPr>
              <a:t/>
            </a:r>
            <a:br>
              <a:rPr lang="fr-FR" sz="4200" b="1" dirty="0" smtClean="0">
                <a:latin typeface="Algerian" pitchFamily="82" charset="0"/>
                <a:cs typeface="Times New Roman" pitchFamily="18" charset="0"/>
              </a:rPr>
            </a:br>
            <a:r>
              <a:rPr lang="fr-FR" sz="4200" b="1" dirty="0" smtClean="0">
                <a:latin typeface="Algerian" pitchFamily="82" charset="0"/>
                <a:cs typeface="Times New Roman" pitchFamily="18" charset="0"/>
              </a:rPr>
              <a:t>2-</a:t>
            </a:r>
            <a:r>
              <a:rPr lang="fr-FR" sz="4200" b="1" dirty="0" err="1" smtClean="0">
                <a:latin typeface="Algerian" pitchFamily="82" charset="0"/>
                <a:cs typeface="Times New Roman" pitchFamily="18" charset="0"/>
              </a:rPr>
              <a:t>searle</a:t>
            </a:r>
            <a:r>
              <a:rPr lang="fr-FR" sz="4200" b="1" dirty="0" smtClean="0">
                <a:latin typeface="Algerian" pitchFamily="82" charset="0"/>
                <a:cs typeface="Times New Roman" pitchFamily="18" charset="0"/>
              </a:rPr>
              <a:t/>
            </a:r>
            <a:br>
              <a:rPr lang="fr-FR" sz="4200" b="1" dirty="0" smtClean="0">
                <a:latin typeface="Algerian" pitchFamily="82" charset="0"/>
                <a:cs typeface="Times New Roman" pitchFamily="18" charset="0"/>
              </a:rPr>
            </a:br>
            <a:endParaRPr lang="fr-FR" sz="4200" b="1" dirty="0">
              <a:latin typeface="Algerian" pitchFamily="82" charset="0"/>
              <a:cs typeface="Times New Roman" pitchFamily="18" charset="0"/>
            </a:endParaRPr>
          </a:p>
        </p:txBody>
      </p:sp>
      <p:pic>
        <p:nvPicPr>
          <p:cNvPr id="3" name="Image 2" descr="pères de la pragmat (1).jpg"/>
          <p:cNvPicPr>
            <a:picLocks noChangeAspect="1"/>
          </p:cNvPicPr>
          <p:nvPr/>
        </p:nvPicPr>
        <p:blipFill>
          <a:blip r:embed="rId2"/>
          <a:stretch>
            <a:fillRect/>
          </a:stretch>
        </p:blipFill>
        <p:spPr>
          <a:xfrm>
            <a:off x="3214678" y="1571612"/>
            <a:ext cx="5448330" cy="3929089"/>
          </a:xfrm>
          <a:prstGeom prst="rect">
            <a:avLst/>
          </a:prstGeom>
        </p:spPr>
      </p:pic>
      <p:sp>
        <p:nvSpPr>
          <p:cNvPr id="4" name="Espace réservé du pied de page 3"/>
          <p:cNvSpPr>
            <a:spLocks noGrp="1"/>
          </p:cNvSpPr>
          <p:nvPr>
            <p:ph type="ftr" sz="quarter" idx="11"/>
          </p:nvPr>
        </p:nvSpPr>
        <p:spPr>
          <a:xfrm>
            <a:off x="500034" y="5857892"/>
            <a:ext cx="8143932" cy="642942"/>
          </a:xfrm>
        </p:spPr>
        <p:txBody>
          <a:bodyPr/>
          <a:lstStyle/>
          <a:p>
            <a:r>
              <a:rPr lang="fr-FR" u="sng" dirty="0" smtClean="0">
                <a:hlinkClick r:id="rId3"/>
              </a:rPr>
              <a:t>La pragmatique (2) fr.slideshare.net</a:t>
            </a:r>
            <a:r>
              <a:rPr lang="fr-FR" b="1" dirty="0" smtClean="0"/>
              <a:t>.(</a:t>
            </a:r>
            <a:r>
              <a:rPr lang="fr-FR" b="1" dirty="0" err="1" smtClean="0"/>
              <a:t>s.d</a:t>
            </a:r>
            <a:r>
              <a:rPr lang="fr-FR" b="1" dirty="0" smtClean="0"/>
              <a:t>.).</a:t>
            </a:r>
            <a:r>
              <a:rPr lang="fr-FR" b="1" u="sng" dirty="0" smtClean="0"/>
              <a:t>[illustration]. Consulté sur</a:t>
            </a:r>
          </a:p>
          <a:p>
            <a:r>
              <a:rPr lang="fr-FR" dirty="0" smtClean="0"/>
              <a:t>https://image.slidesharecdn.com/lapragmatique2-131212232800-phpapp02/95/la-pragmatique-2-4-638.jpg?cb=1386890968</a:t>
            </a:r>
          </a:p>
          <a:p>
            <a:endParaRPr lang="fr-B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fontScale="90000"/>
          </a:bodyPr>
          <a:lstStyle/>
          <a:p>
            <a:pPr algn="l"/>
            <a:r>
              <a:rPr lang="fr-FR" sz="3600" dirty="0" smtClean="0">
                <a:latin typeface="Algerian" pitchFamily="82" charset="0"/>
              </a:rPr>
              <a:t>1-John </a:t>
            </a:r>
            <a:r>
              <a:rPr lang="fr-FR" sz="3600" dirty="0" err="1" smtClean="0">
                <a:latin typeface="Algerian" pitchFamily="82" charset="0"/>
              </a:rPr>
              <a:t>langshow</a:t>
            </a:r>
            <a:r>
              <a:rPr lang="fr-FR" sz="3600" dirty="0" smtClean="0">
                <a:latin typeface="Algerian" pitchFamily="82" charset="0"/>
              </a:rPr>
              <a:t> AUSTIN  </a:t>
            </a:r>
            <a:r>
              <a:rPr lang="fr-FR" sz="2700" dirty="0" smtClean="0">
                <a:latin typeface="Algerian" pitchFamily="82" charset="0"/>
              </a:rPr>
              <a:t>(1911-1960)</a:t>
            </a:r>
            <a:r>
              <a:rPr lang="fr-FR" sz="3100" dirty="0" smtClean="0">
                <a:latin typeface="Algerian" pitchFamily="82" charset="0"/>
              </a:rPr>
              <a:t/>
            </a:r>
            <a:br>
              <a:rPr lang="fr-FR" sz="3100" dirty="0" smtClean="0">
                <a:latin typeface="Algerian" pitchFamily="82" charset="0"/>
              </a:rPr>
            </a:br>
            <a:r>
              <a:rPr lang="fr-FR" sz="3100" dirty="0" smtClean="0">
                <a:latin typeface="Algerian" pitchFamily="82" charset="0"/>
              </a:rPr>
              <a:t>    1                                       2                                 3</a:t>
            </a: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3" name="Image 2" descr="AUSTIN).jpg"/>
          <p:cNvPicPr>
            <a:picLocks noChangeAspect="1"/>
          </p:cNvPicPr>
          <p:nvPr/>
        </p:nvPicPr>
        <p:blipFill>
          <a:blip r:embed="rId2"/>
          <a:stretch>
            <a:fillRect/>
          </a:stretch>
        </p:blipFill>
        <p:spPr>
          <a:xfrm>
            <a:off x="357158" y="1643050"/>
            <a:ext cx="2714644" cy="3071834"/>
          </a:xfrm>
          <a:prstGeom prst="rect">
            <a:avLst/>
          </a:prstGeom>
        </p:spPr>
      </p:pic>
      <p:pic>
        <p:nvPicPr>
          <p:cNvPr id="4" name="Image 3" descr="téléchargement.jpg"/>
          <p:cNvPicPr>
            <a:picLocks noChangeAspect="1"/>
          </p:cNvPicPr>
          <p:nvPr/>
        </p:nvPicPr>
        <p:blipFill>
          <a:blip r:embed="rId3"/>
          <a:stretch>
            <a:fillRect/>
          </a:stretch>
        </p:blipFill>
        <p:spPr>
          <a:xfrm>
            <a:off x="5715008" y="1571612"/>
            <a:ext cx="3143272" cy="3143272"/>
          </a:xfrm>
          <a:prstGeom prst="rect">
            <a:avLst/>
          </a:prstGeom>
        </p:spPr>
      </p:pic>
      <p:pic>
        <p:nvPicPr>
          <p:cNvPr id="8194" name="Picture 2" descr="How To Do Things With Words by J.L. Austin"/>
          <p:cNvPicPr>
            <a:picLocks noChangeAspect="1" noChangeArrowheads="1"/>
          </p:cNvPicPr>
          <p:nvPr/>
        </p:nvPicPr>
        <p:blipFill>
          <a:blip r:embed="rId4"/>
          <a:srcRect/>
          <a:stretch>
            <a:fillRect/>
          </a:stretch>
        </p:blipFill>
        <p:spPr bwMode="auto">
          <a:xfrm>
            <a:off x="3071802" y="1643051"/>
            <a:ext cx="2619375" cy="3000396"/>
          </a:xfrm>
          <a:prstGeom prst="rect">
            <a:avLst/>
          </a:prstGeom>
          <a:noFill/>
        </p:spPr>
      </p:pic>
      <p:sp>
        <p:nvSpPr>
          <p:cNvPr id="6" name="Espace réservé du pied de page 5"/>
          <p:cNvSpPr>
            <a:spLocks noGrp="1"/>
          </p:cNvSpPr>
          <p:nvPr>
            <p:ph type="ftr" sz="quarter" idx="11"/>
          </p:nvPr>
        </p:nvSpPr>
        <p:spPr>
          <a:xfrm>
            <a:off x="214282" y="5000636"/>
            <a:ext cx="8643998" cy="1571636"/>
          </a:xfrm>
        </p:spPr>
        <p:txBody>
          <a:bodyPr/>
          <a:lstStyle/>
          <a:p>
            <a:endParaRPr lang="fr-BE" dirty="0" smtClean="0"/>
          </a:p>
          <a:p>
            <a:pPr algn="l"/>
            <a:r>
              <a:rPr lang="fr-BE" dirty="0" smtClean="0"/>
              <a:t>1- </a:t>
            </a:r>
            <a:r>
              <a:rPr lang="fr-FR" u="sng" dirty="0" smtClean="0">
                <a:hlinkClick r:id="rId5"/>
              </a:rPr>
              <a:t>J. L. Austin (1911-1960), British philosopher of </a:t>
            </a:r>
            <a:r>
              <a:rPr lang="fr-FR" u="sng" dirty="0" err="1" smtClean="0">
                <a:hlinkClick r:id="rId5"/>
              </a:rPr>
              <a:t>language</a:t>
            </a:r>
            <a:r>
              <a:rPr lang="fr-FR" u="sng" dirty="0" smtClean="0">
                <a:hlinkClick r:id="rId5"/>
              </a:rPr>
              <a:t> | </a:t>
            </a:r>
            <a:r>
              <a:rPr lang="fr-FR" u="sng" dirty="0" err="1" smtClean="0">
                <a:hlinkClick r:id="rId5"/>
              </a:rPr>
              <a:t>Famous</a:t>
            </a:r>
            <a:r>
              <a:rPr lang="fr-FR" u="sng" dirty="0" smtClean="0">
                <a:hlinkClick r:id="rId5"/>
              </a:rPr>
              <a:t> ...</a:t>
            </a:r>
            <a:r>
              <a:rPr lang="fr-FR" u="sng" dirty="0" err="1" smtClean="0">
                <a:hlinkClick r:id="rId5"/>
              </a:rPr>
              <a:t>pinterest.com</a:t>
            </a:r>
            <a:r>
              <a:rPr lang="fr-FR" u="sng" dirty="0" err="1" smtClean="0"/>
              <a:t>.</a:t>
            </a:r>
            <a:r>
              <a:rPr lang="fr-FR" b="1" dirty="0" smtClean="0"/>
              <a:t> .(</a:t>
            </a:r>
            <a:r>
              <a:rPr lang="fr-FR" b="1" dirty="0" err="1" smtClean="0"/>
              <a:t>s.d</a:t>
            </a:r>
            <a:r>
              <a:rPr lang="fr-FR" b="1" dirty="0" smtClean="0"/>
              <a:t>.).</a:t>
            </a:r>
            <a:r>
              <a:rPr lang="fr-FR" b="1" u="sng" dirty="0" smtClean="0"/>
              <a:t>[photographie]. Consulté sur</a:t>
            </a:r>
            <a:endParaRPr lang="fr-FR" dirty="0" smtClean="0"/>
          </a:p>
          <a:p>
            <a:pPr algn="l"/>
            <a:r>
              <a:rPr lang="fr-FR" dirty="0" smtClean="0"/>
              <a:t>https://lh3.googleusercontent.com/_2LOWwA1PQnpO6KnpON7uj8IZ3TEcxscZUCoMno2oRIyV4WdvlxqF0S3BCDfdIytazIZw=s85</a:t>
            </a:r>
          </a:p>
          <a:p>
            <a:pPr algn="l"/>
            <a:endParaRPr lang="fr-FR" dirty="0" smtClean="0"/>
          </a:p>
          <a:p>
            <a:pPr algn="l"/>
            <a:r>
              <a:rPr lang="fr-FR" u="sng" dirty="0" smtClean="0">
                <a:hlinkClick r:id="rId6"/>
              </a:rPr>
              <a:t>2- Russell Mark </a:t>
            </a:r>
            <a:r>
              <a:rPr lang="fr-FR" u="sng" dirty="0" err="1" smtClean="0">
                <a:hlinkClick r:id="rId6"/>
              </a:rPr>
              <a:t>Olson's</a:t>
            </a:r>
            <a:r>
              <a:rPr lang="fr-FR" u="sng" dirty="0" smtClean="0">
                <a:hlinkClick r:id="rId6"/>
              </a:rPr>
              <a:t> </a:t>
            </a:r>
            <a:r>
              <a:rPr lang="fr-FR" u="sng" dirty="0" err="1" smtClean="0">
                <a:hlinkClick r:id="rId6"/>
              </a:rPr>
              <a:t>review</a:t>
            </a:r>
            <a:r>
              <a:rPr lang="fr-FR" u="sng" dirty="0" smtClean="0">
                <a:hlinkClick r:id="rId6"/>
              </a:rPr>
              <a:t> of How To Do </a:t>
            </a:r>
            <a:r>
              <a:rPr lang="fr-FR" u="sng" dirty="0" err="1" smtClean="0">
                <a:hlinkClick r:id="rId6"/>
              </a:rPr>
              <a:t>Things</a:t>
            </a:r>
            <a:r>
              <a:rPr lang="fr-FR" u="sng" dirty="0" smtClean="0">
                <a:hlinkClick r:id="rId6"/>
              </a:rPr>
              <a:t> </a:t>
            </a:r>
            <a:r>
              <a:rPr lang="fr-FR" u="sng" dirty="0" err="1" smtClean="0">
                <a:hlinkClick r:id="rId6"/>
              </a:rPr>
              <a:t>With</a:t>
            </a:r>
            <a:r>
              <a:rPr lang="fr-FR" u="sng" dirty="0" smtClean="0">
                <a:hlinkClick r:id="rId6"/>
              </a:rPr>
              <a:t> </a:t>
            </a:r>
            <a:r>
              <a:rPr lang="fr-FR" u="sng" dirty="0" err="1" smtClean="0">
                <a:hlinkClick r:id="rId6"/>
              </a:rPr>
              <a:t>Words</a:t>
            </a:r>
            <a:r>
              <a:rPr lang="fr-FR" u="sng" dirty="0" smtClean="0">
                <a:hlinkClick r:id="rId6"/>
              </a:rPr>
              <a:t> goodreads.com</a:t>
            </a:r>
            <a:r>
              <a:rPr lang="fr-FR" u="sng" dirty="0" smtClean="0"/>
              <a:t>.</a:t>
            </a:r>
            <a:r>
              <a:rPr lang="fr-FR" b="1" dirty="0" smtClean="0"/>
              <a:t> .(</a:t>
            </a:r>
            <a:r>
              <a:rPr lang="fr-FR" b="1" dirty="0" err="1" smtClean="0"/>
              <a:t>s.d</a:t>
            </a:r>
            <a:r>
              <a:rPr lang="fr-FR" b="1" dirty="0" smtClean="0"/>
              <a:t>.).</a:t>
            </a:r>
            <a:r>
              <a:rPr lang="fr-FR" b="1" u="sng" dirty="0" smtClean="0"/>
              <a:t>[illustration]. Consulté sur</a:t>
            </a:r>
            <a:endParaRPr lang="fr-FR" dirty="0" smtClean="0"/>
          </a:p>
          <a:p>
            <a:pPr algn="l"/>
            <a:r>
              <a:rPr lang="fr-FR" dirty="0" smtClean="0"/>
              <a:t>https://i.gr-assets.com/images/S/compressed.photo.goodreads.com/books/1428031228l/4029385.jpg</a:t>
            </a:r>
          </a:p>
          <a:p>
            <a:pPr algn="l"/>
            <a:r>
              <a:rPr lang="fr-FR" dirty="0" smtClean="0"/>
              <a:t>3-</a:t>
            </a:r>
            <a:r>
              <a:rPr lang="fr-FR" dirty="0" smtClean="0">
                <a:hlinkClick r:id="rId7"/>
              </a:rPr>
              <a:t>John </a:t>
            </a:r>
            <a:r>
              <a:rPr lang="fr-FR" dirty="0" err="1" smtClean="0">
                <a:hlinkClick r:id="rId7"/>
              </a:rPr>
              <a:t>Langshaw</a:t>
            </a:r>
            <a:r>
              <a:rPr lang="fr-FR" dirty="0" smtClean="0">
                <a:hlinkClick r:id="rId7"/>
              </a:rPr>
              <a:t> Austin - Quand dire , c'est faire John </a:t>
            </a:r>
            <a:r>
              <a:rPr lang="fr-FR" dirty="0" err="1" smtClean="0">
                <a:hlinkClick r:id="rId7"/>
              </a:rPr>
              <a:t>Langshaw</a:t>
            </a:r>
            <a:r>
              <a:rPr lang="fr-FR" dirty="0" smtClean="0">
                <a:hlinkClick r:id="rId7"/>
              </a:rPr>
              <a:t> ...</a:t>
            </a:r>
            <a:r>
              <a:rPr lang="fr-FR" dirty="0" err="1" smtClean="0">
                <a:hlinkClick r:id="rId7"/>
              </a:rPr>
              <a:t>livres-anciens-neufs.com</a:t>
            </a:r>
            <a:r>
              <a:rPr lang="fr-FR" dirty="0" err="1" smtClean="0"/>
              <a:t>.</a:t>
            </a:r>
            <a:r>
              <a:rPr lang="fr-FR" b="1" dirty="0" smtClean="0"/>
              <a:t> .(</a:t>
            </a:r>
            <a:r>
              <a:rPr lang="fr-FR" b="1" dirty="0" err="1" smtClean="0"/>
              <a:t>s.d</a:t>
            </a:r>
            <a:r>
              <a:rPr lang="fr-FR" b="1" dirty="0" smtClean="0"/>
              <a:t>.).</a:t>
            </a:r>
            <a:r>
              <a:rPr lang="fr-FR" b="1" u="sng" dirty="0" smtClean="0"/>
              <a:t>[illustration]. Consulté sur</a:t>
            </a:r>
            <a:endParaRPr lang="fr-FR" dirty="0" smtClean="0"/>
          </a:p>
          <a:p>
            <a:pPr algn="l"/>
            <a:r>
              <a:rPr lang="fr-FR" dirty="0" smtClean="0"/>
              <a:t>https://www.livres-anciens-neufs.com/img/3217_2.jpg</a:t>
            </a:r>
          </a:p>
          <a:p>
            <a:endParaRPr lang="fr-B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lstStyle/>
          <a:p>
            <a:r>
              <a:rPr lang="fr-FR" dirty="0" smtClean="0">
                <a:latin typeface="Times New Roman" pitchFamily="18" charset="0"/>
                <a:cs typeface="Times New Roman" pitchFamily="18" charset="0"/>
              </a:rPr>
              <a:t>La pragmatique naît en 1955 à Harvard, lorsque John Austin a introduit la notion nouvelle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d’ « </a:t>
            </a:r>
            <a:r>
              <a:rPr lang="fr-FR" b="1" i="1" dirty="0" smtClean="0">
                <a:solidFill>
                  <a:srgbClr val="FF0000"/>
                </a:solidFill>
                <a:latin typeface="Times New Roman" pitchFamily="18" charset="0"/>
                <a:cs typeface="Times New Roman" pitchFamily="18" charset="0"/>
              </a:rPr>
              <a:t>actes de langage </a:t>
            </a:r>
            <a:r>
              <a:rPr lang="fr-FR" i="1" dirty="0" smtClean="0">
                <a:solidFill>
                  <a:srgbClr val="FF0000"/>
                </a:solidFill>
                <a:latin typeface="Times New Roman" pitchFamily="18" charset="0"/>
                <a:cs typeface="Times New Roman" pitchFamily="18" charset="0"/>
              </a:rPr>
              <a:t>»</a:t>
            </a:r>
            <a:r>
              <a:rPr lang="fr-FR" i="1"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lstStyle/>
          <a:p>
            <a:r>
              <a:rPr lang="fr-FR" dirty="0" smtClean="0">
                <a:latin typeface="Times New Roman" pitchFamily="18" charset="0"/>
                <a:cs typeface="Times New Roman" pitchFamily="18" charset="0"/>
              </a:rPr>
              <a:t>Austin, en opposition</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avec cette conception</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vériconditionnaliste</a:t>
            </a:r>
            <a:r>
              <a:rPr lang="fr-FR" dirty="0" smtClean="0">
                <a:latin typeface="Times New Roman" pitchFamily="18" charset="0"/>
                <a:cs typeface="Times New Roman" pitchFamily="18" charset="0"/>
              </a:rPr>
              <a:t>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défend une vision beaucoup plus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opérationnaliste</a:t>
            </a:r>
            <a:r>
              <a:rPr lang="fr-FR" dirty="0" smtClean="0">
                <a:latin typeface="Times New Roman" pitchFamily="18" charset="0"/>
                <a:cs typeface="Times New Roman" pitchFamily="18" charset="0"/>
              </a:rPr>
              <a:t>», selon laquelle le langage sert à accomplir des </a:t>
            </a:r>
            <a:r>
              <a:rPr lang="fr-FR" sz="4800" b="1" dirty="0" smtClean="0">
                <a:solidFill>
                  <a:srgbClr val="FF0000"/>
                </a:solidFill>
                <a:latin typeface="Times New Roman" pitchFamily="18" charset="0"/>
                <a:cs typeface="Times New Roman" pitchFamily="18" charset="0"/>
              </a:rPr>
              <a:t>actes</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297370"/>
          </a:xfrm>
        </p:spPr>
        <p:txBody>
          <a:bodyPr/>
          <a:lstStyle/>
          <a:p>
            <a:r>
              <a:rPr lang="fr-FR" sz="3600" b="1" dirty="0" smtClean="0">
                <a:latin typeface="Algerian" pitchFamily="82" charset="0"/>
              </a:rPr>
              <a:t>1-1-Constatif vs Performatif</a:t>
            </a:r>
            <a:r>
              <a:rPr lang="fr-FR" b="1" dirty="0" smtClean="0">
                <a:latin typeface="Algerian" pitchFamily="82" charset="0"/>
              </a:rPr>
              <a:t/>
            </a:r>
            <a:br>
              <a:rPr lang="fr-FR" b="1" dirty="0" smtClean="0">
                <a:latin typeface="Algerian" pitchFamily="82" charset="0"/>
              </a:rPr>
            </a:br>
            <a:endParaRPr lang="fr-FR" dirty="0">
              <a:latin typeface="Algerian" pitchFamily="82" charset="0"/>
            </a:endParaRPr>
          </a:p>
        </p:txBody>
      </p:sp>
      <p:pic>
        <p:nvPicPr>
          <p:cNvPr id="3" name="Image 2" descr="chat .jpg"/>
          <p:cNvPicPr>
            <a:picLocks noChangeAspect="1"/>
          </p:cNvPicPr>
          <p:nvPr/>
        </p:nvPicPr>
        <p:blipFill>
          <a:blip r:embed="rId2"/>
          <a:stretch>
            <a:fillRect/>
          </a:stretch>
        </p:blipFill>
        <p:spPr>
          <a:xfrm>
            <a:off x="5214942" y="0"/>
            <a:ext cx="3357586" cy="1785950"/>
          </a:xfrm>
          <a:prstGeom prst="rect">
            <a:avLst/>
          </a:prstGeom>
        </p:spPr>
      </p:pic>
      <p:sp>
        <p:nvSpPr>
          <p:cNvPr id="4" name="Rectangle 3"/>
          <p:cNvSpPr/>
          <p:nvPr/>
        </p:nvSpPr>
        <p:spPr>
          <a:xfrm>
            <a:off x="285720" y="2571744"/>
            <a:ext cx="8143932" cy="3231654"/>
          </a:xfrm>
          <a:prstGeom prst="rect">
            <a:avLst/>
          </a:prstGeom>
        </p:spPr>
        <p:txBody>
          <a:bodyPr wrap="square">
            <a:spAutoFit/>
          </a:bodyPr>
          <a:lstStyle/>
          <a:p>
            <a:r>
              <a:rPr lang="fr-FR" sz="2800" b="1" dirty="0" smtClean="0">
                <a:latin typeface="Times New Roman" pitchFamily="18" charset="0"/>
                <a:cs typeface="Times New Roman" pitchFamily="18" charset="0"/>
              </a:rPr>
              <a:t> </a:t>
            </a:r>
            <a:r>
              <a:rPr lang="fr-FR" sz="3600" dirty="0" smtClean="0">
                <a:latin typeface="Times New Roman" pitchFamily="18" charset="0"/>
                <a:ea typeface="Times New Roman"/>
                <a:cs typeface="Times New Roman" pitchFamily="18" charset="0"/>
              </a:rPr>
              <a:t>(a)  </a:t>
            </a:r>
            <a:r>
              <a:rPr lang="fr-FR" sz="3600" b="1" dirty="0" smtClean="0">
                <a:latin typeface="Times New Roman" pitchFamily="18" charset="0"/>
                <a:cs typeface="Times New Roman" pitchFamily="18" charset="0"/>
              </a:rPr>
              <a:t>Le chat est sur le paillasson</a:t>
            </a:r>
          </a:p>
          <a:p>
            <a:r>
              <a:rPr lang="fr-FR" sz="2400" b="1" dirty="0" smtClean="0">
                <a:latin typeface="Times New Roman" pitchFamily="18" charset="0"/>
                <a:cs typeface="Times New Roman" pitchFamily="18" charset="0"/>
              </a:rPr>
              <a:t>(Exemple+illustration  empruntés à Searle) </a:t>
            </a:r>
          </a:p>
          <a:p>
            <a:endParaRPr lang="fr-FR" sz="2400" b="1" dirty="0" smtClean="0">
              <a:latin typeface="Times New Roman" pitchFamily="18" charset="0"/>
              <a:cs typeface="Times New Roman" pitchFamily="18" charset="0"/>
            </a:endParaRPr>
          </a:p>
          <a:p>
            <a:endParaRPr lang="fr-FR" sz="2400" b="1" dirty="0" smtClean="0">
              <a:latin typeface="Times New Roman" pitchFamily="18" charset="0"/>
              <a:cs typeface="Times New Roman" pitchFamily="18" charset="0"/>
            </a:endParaRPr>
          </a:p>
          <a:p>
            <a:r>
              <a:rPr lang="fr-FR" sz="3600" dirty="0" smtClean="0">
                <a:latin typeface="Times New Roman" pitchFamily="18" charset="0"/>
                <a:ea typeface="Times New Roman"/>
                <a:cs typeface="Times New Roman" pitchFamily="18" charset="0"/>
              </a:rPr>
              <a:t>(b) </a:t>
            </a:r>
            <a:r>
              <a:rPr lang="fr-FR" sz="3600" b="1" dirty="0" smtClean="0">
                <a:latin typeface="Times New Roman" pitchFamily="18" charset="0"/>
                <a:cs typeface="Times New Roman" pitchFamily="18" charset="0"/>
              </a:rPr>
              <a:t>Je te </a:t>
            </a:r>
            <a:r>
              <a:rPr lang="fr-FR" sz="3600" b="1" u="sng" dirty="0" smtClean="0">
                <a:solidFill>
                  <a:srgbClr val="FF0000"/>
                </a:solidFill>
                <a:latin typeface="Times New Roman" pitchFamily="18" charset="0"/>
                <a:cs typeface="Times New Roman" pitchFamily="18" charset="0"/>
              </a:rPr>
              <a:t>promets</a:t>
            </a:r>
            <a:r>
              <a:rPr lang="fr-FR" sz="3600" b="1" dirty="0" smtClean="0">
                <a:latin typeface="Times New Roman" pitchFamily="18" charset="0"/>
                <a:cs typeface="Times New Roman" pitchFamily="18" charset="0"/>
              </a:rPr>
              <a:t> que je t’emmènerai au cinéma demain </a:t>
            </a:r>
            <a:r>
              <a:rPr lang="fr-FR" sz="2400" b="1" dirty="0" smtClean="0">
                <a:latin typeface="Times New Roman" pitchFamily="18" charset="0"/>
                <a:cs typeface="Times New Roman" pitchFamily="18" charset="0"/>
              </a:rPr>
              <a:t>(</a:t>
            </a:r>
            <a:r>
              <a:rPr lang="fr-FR" sz="2400" b="1" dirty="0" err="1" smtClean="0">
                <a:latin typeface="Times New Roman" pitchFamily="18" charset="0"/>
                <a:cs typeface="Times New Roman" pitchFamily="18" charset="0"/>
              </a:rPr>
              <a:t>Moeschler</a:t>
            </a:r>
            <a:r>
              <a:rPr lang="fr-FR" sz="2400" b="1" dirty="0" smtClean="0">
                <a:latin typeface="Times New Roman" pitchFamily="18" charset="0"/>
                <a:cs typeface="Times New Roman" pitchFamily="18" charset="0"/>
              </a:rPr>
              <a:t>)</a:t>
            </a:r>
          </a:p>
          <a:p>
            <a:endParaRPr lang="fr-FR" sz="2400" b="1" dirty="0" smtClean="0">
              <a:latin typeface="Times New Roman" pitchFamily="18" charset="0"/>
              <a:cs typeface="Times New Roman" pitchFamily="18" charset="0"/>
            </a:endParaRPr>
          </a:p>
        </p:txBody>
      </p:sp>
      <p:sp>
        <p:nvSpPr>
          <p:cNvPr id="5" name="Espace réservé du pied de page 4"/>
          <p:cNvSpPr>
            <a:spLocks noGrp="1"/>
          </p:cNvSpPr>
          <p:nvPr>
            <p:ph type="ftr" sz="quarter" idx="11"/>
          </p:nvPr>
        </p:nvSpPr>
        <p:spPr>
          <a:xfrm>
            <a:off x="285720" y="5786454"/>
            <a:ext cx="8143932" cy="714380"/>
          </a:xfrm>
        </p:spPr>
        <p:txBody>
          <a:bodyPr/>
          <a:lstStyle/>
          <a:p>
            <a:r>
              <a:rPr lang="fr-FR" dirty="0" smtClean="0">
                <a:latin typeface="Times New Roman" pitchFamily="18" charset="0"/>
                <a:cs typeface="Times New Roman" pitchFamily="18" charset="0"/>
                <a:hlinkClick r:id="rId3"/>
              </a:rPr>
              <a:t>De la </a:t>
            </a:r>
            <a:r>
              <a:rPr lang="fr-FR" dirty="0" err="1" smtClean="0">
                <a:latin typeface="Times New Roman" pitchFamily="18" charset="0"/>
                <a:cs typeface="Times New Roman" pitchFamily="18" charset="0"/>
                <a:hlinkClick r:id="rId3"/>
              </a:rPr>
              <a:t>référenciation</a:t>
            </a:r>
            <a:r>
              <a:rPr lang="fr-FR" dirty="0" smtClean="0">
                <a:latin typeface="Times New Roman" pitchFamily="18" charset="0"/>
                <a:cs typeface="Times New Roman" pitchFamily="18" charset="0"/>
                <a:hlinkClick r:id="rId3"/>
              </a:rPr>
              <a:t>, approche stratifiée. Où l'on parle, entre ... </a:t>
            </a:r>
            <a:r>
              <a:rPr lang="fr-FR" u="sng" dirty="0" smtClean="0">
                <a:latin typeface="Times New Roman" pitchFamily="18" charset="0"/>
                <a:cs typeface="Times New Roman" pitchFamily="18" charset="0"/>
                <a:hlinkClick r:id="rId3"/>
              </a:rPr>
              <a:t>hal.archives-ouvertes.fr</a:t>
            </a:r>
            <a:r>
              <a:rPr lang="fr-FR" u="sng" dirty="0" smtClean="0">
                <a:latin typeface="Times New Roman" pitchFamily="18" charset="0"/>
                <a:cs typeface="Times New Roman" pitchFamily="18" charset="0"/>
              </a:rPr>
              <a:t> </a:t>
            </a:r>
            <a:r>
              <a:rPr lang="fr-FR" b="1" dirty="0" smtClean="0"/>
              <a:t>.(</a:t>
            </a:r>
            <a:r>
              <a:rPr lang="fr-FR" b="1" dirty="0" err="1" smtClean="0"/>
              <a:t>s.d</a:t>
            </a:r>
            <a:r>
              <a:rPr lang="fr-FR" b="1" dirty="0" smtClean="0"/>
              <a:t>.).</a:t>
            </a:r>
            <a:r>
              <a:rPr lang="fr-FR" b="1" u="sng" dirty="0" smtClean="0"/>
              <a:t>[illustration]. Consulté sur </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https://lh3.googleusercontent.com/aaEXhNXZoeo05BSsTo1DH78FBurMhg_pThUimPuk83vxkV7eTC8x66v-Ph6OFION0BeSAg=s170</a:t>
            </a:r>
            <a:endParaRPr lang="fr-BE" dirty="0" smtClean="0"/>
          </a:p>
          <a:p>
            <a:endParaRPr lang="fr-B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715436" cy="6226196"/>
          </a:xfrm>
        </p:spPr>
        <p:txBody>
          <a:bodyPr/>
          <a:lstStyle/>
          <a:p>
            <a:r>
              <a:rPr lang="fr-FR" b="1" dirty="0" smtClean="0"/>
              <a:t/>
            </a:r>
            <a:br>
              <a:rPr lang="fr-FR" b="1" dirty="0" smtClean="0"/>
            </a:br>
            <a:r>
              <a:rPr lang="fr-FR" b="1" dirty="0" smtClean="0"/>
              <a:t/>
            </a:r>
            <a:br>
              <a:rPr lang="fr-FR" b="1" dirty="0" smtClean="0"/>
            </a:br>
            <a:r>
              <a:rPr lang="fr-FR" b="1" dirty="0" smtClean="0"/>
              <a:t/>
            </a:r>
            <a:br>
              <a:rPr lang="fr-FR" b="1" dirty="0" smtClean="0"/>
            </a:br>
            <a:endParaRPr lang="fr-FR" dirty="0"/>
          </a:p>
        </p:txBody>
      </p:sp>
      <p:graphicFrame>
        <p:nvGraphicFramePr>
          <p:cNvPr id="3" name="Tableau 2"/>
          <p:cNvGraphicFramePr>
            <a:graphicFrameLocks noGrp="1"/>
          </p:cNvGraphicFramePr>
          <p:nvPr/>
        </p:nvGraphicFramePr>
        <p:xfrm>
          <a:off x="214282" y="785795"/>
          <a:ext cx="8715405" cy="3067006"/>
        </p:xfrm>
        <a:graphic>
          <a:graphicData uri="http://schemas.openxmlformats.org/drawingml/2006/table">
            <a:tbl>
              <a:tblPr firstRow="1" bandRow="1">
                <a:tableStyleId>{5C22544A-7EE6-4342-B048-85BDC9FD1C3A}</a:tableStyleId>
              </a:tblPr>
              <a:tblGrid>
                <a:gridCol w="4500563"/>
                <a:gridCol w="4214842"/>
              </a:tblGrid>
              <a:tr h="520041">
                <a:tc gridSpan="2">
                  <a:txBody>
                    <a:bodyPr/>
                    <a:lstStyle/>
                    <a:p>
                      <a:pPr algn="ctr">
                        <a:lnSpc>
                          <a:spcPct val="115000"/>
                        </a:lnSpc>
                        <a:spcAft>
                          <a:spcPts val="0"/>
                        </a:spcAft>
                      </a:pPr>
                      <a:r>
                        <a:rPr lang="fr-FR" sz="3200" dirty="0">
                          <a:latin typeface="Times New Roman"/>
                          <a:ea typeface="Times New Roman"/>
                          <a:cs typeface="Arial"/>
                        </a:rPr>
                        <a:t>Les énoncés affirmatifs peuvent être :</a:t>
                      </a:r>
                      <a:endParaRPr lang="fr-FR" sz="3200" dirty="0">
                        <a:latin typeface="Calibri"/>
                        <a:ea typeface="Times New Roman"/>
                        <a:cs typeface="Arial"/>
                      </a:endParaRPr>
                    </a:p>
                  </a:txBody>
                  <a:tcPr marL="68580" marR="68580" marT="0" marB="0"/>
                </a:tc>
                <a:tc hMerge="1">
                  <a:txBody>
                    <a:bodyPr/>
                    <a:lstStyle/>
                    <a:p>
                      <a:endParaRPr lang="fr-FR"/>
                    </a:p>
                  </a:txBody>
                  <a:tcPr/>
                </a:tc>
              </a:tr>
              <a:tr h="455036">
                <a:tc>
                  <a:txBody>
                    <a:bodyPr/>
                    <a:lstStyle/>
                    <a:p>
                      <a:pPr algn="ctr">
                        <a:lnSpc>
                          <a:spcPct val="115000"/>
                        </a:lnSpc>
                        <a:spcAft>
                          <a:spcPts val="0"/>
                        </a:spcAft>
                      </a:pPr>
                      <a:r>
                        <a:rPr lang="fr-FR" sz="2800" b="1" dirty="0">
                          <a:latin typeface="Times New Roman"/>
                          <a:ea typeface="Times New Roman"/>
                          <a:cs typeface="Arial"/>
                        </a:rPr>
                        <a:t>CONSTATIFS</a:t>
                      </a:r>
                      <a:endParaRPr lang="fr-FR" sz="2800" b="1" dirty="0">
                        <a:latin typeface="Calibri"/>
                        <a:ea typeface="Times New Roman"/>
                        <a:cs typeface="Arial"/>
                      </a:endParaRPr>
                    </a:p>
                  </a:txBody>
                  <a:tcPr marL="68580" marR="68580" marT="0" marB="0"/>
                </a:tc>
                <a:tc>
                  <a:txBody>
                    <a:bodyPr/>
                    <a:lstStyle/>
                    <a:p>
                      <a:pPr algn="ctr">
                        <a:lnSpc>
                          <a:spcPct val="115000"/>
                        </a:lnSpc>
                        <a:spcAft>
                          <a:spcPts val="0"/>
                        </a:spcAft>
                      </a:pPr>
                      <a:r>
                        <a:rPr lang="fr-FR" sz="2800" b="1" dirty="0">
                          <a:latin typeface="Times New Roman"/>
                          <a:ea typeface="Times New Roman"/>
                          <a:cs typeface="Arial"/>
                        </a:rPr>
                        <a:t>PERFORMATIFS</a:t>
                      </a:r>
                      <a:endParaRPr lang="fr-FR" sz="2800" b="1" dirty="0">
                        <a:latin typeface="Calibri"/>
                        <a:ea typeface="Times New Roman"/>
                        <a:cs typeface="Arial"/>
                      </a:endParaRPr>
                    </a:p>
                  </a:txBody>
                  <a:tcPr marL="68580" marR="68580" marT="0" marB="0">
                    <a:blipFill>
                      <a:blip r:embed="rId3"/>
                      <a:tile tx="0" ty="0" sx="100000" sy="100000" flip="none" algn="tl"/>
                    </a:blipFill>
                  </a:tcPr>
                </a:tc>
              </a:tr>
              <a:tr h="520041">
                <a:tc>
                  <a:txBody>
                    <a:bodyPr/>
                    <a:lstStyle/>
                    <a:p>
                      <a:pPr>
                        <a:lnSpc>
                          <a:spcPct val="115000"/>
                        </a:lnSpc>
                        <a:spcAft>
                          <a:spcPts val="0"/>
                        </a:spcAft>
                      </a:pPr>
                      <a:r>
                        <a:rPr lang="fr-FR" sz="2000" b="1" dirty="0" smtClean="0">
                          <a:latin typeface="Times New Roman" pitchFamily="18" charset="0"/>
                          <a:ea typeface="Times New Roman"/>
                          <a:cs typeface="Times New Roman" pitchFamily="18" charset="0"/>
                        </a:rPr>
                        <a:t>Les exemples du type (a)</a:t>
                      </a:r>
                      <a:endParaRPr lang="fr-FR" sz="2000" b="1" dirty="0">
                        <a:latin typeface="Times New Roman" pitchFamily="18" charset="0"/>
                        <a:ea typeface="Times New Roman"/>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2000" b="1" dirty="0" smtClean="0">
                          <a:latin typeface="Calibri"/>
                          <a:ea typeface="Times New Roman"/>
                          <a:cs typeface="Arial"/>
                        </a:rPr>
                        <a:t> </a:t>
                      </a:r>
                      <a:r>
                        <a:rPr lang="fr-FR" sz="2000" b="1" dirty="0" smtClean="0">
                          <a:latin typeface="Times New Roman" pitchFamily="18" charset="0"/>
                          <a:ea typeface="Times New Roman"/>
                          <a:cs typeface="Times New Roman" pitchFamily="18" charset="0"/>
                        </a:rPr>
                        <a:t>Les exemples du type (b)</a:t>
                      </a:r>
                    </a:p>
                  </a:txBody>
                  <a:tcPr marL="68580" marR="68580" marT="0" marB="0">
                    <a:blipFill>
                      <a:blip r:embed="rId3"/>
                      <a:tile tx="0" ty="0" sx="100000" sy="100000" flip="none" algn="tl"/>
                    </a:blipFill>
                  </a:tcPr>
                </a:tc>
              </a:tr>
              <a:tr h="910073">
                <a:tc>
                  <a:txBody>
                    <a:bodyPr/>
                    <a:lstStyle/>
                    <a:p>
                      <a:pPr>
                        <a:lnSpc>
                          <a:spcPct val="115000"/>
                        </a:lnSpc>
                        <a:spcAft>
                          <a:spcPts val="0"/>
                        </a:spcAft>
                      </a:pPr>
                      <a:r>
                        <a:rPr lang="fr-FR" sz="2000" b="1" dirty="0" smtClean="0">
                          <a:latin typeface="Times New Roman"/>
                          <a:ea typeface="Times New Roman"/>
                          <a:cs typeface="Arial"/>
                        </a:rPr>
                        <a:t>- </a:t>
                      </a:r>
                      <a:r>
                        <a:rPr lang="fr-FR" sz="2000" b="1" dirty="0">
                          <a:latin typeface="Times New Roman"/>
                          <a:ea typeface="Times New Roman"/>
                          <a:cs typeface="Arial"/>
                        </a:rPr>
                        <a:t>peuvent être </a:t>
                      </a:r>
                      <a:r>
                        <a:rPr lang="fr-FR" sz="2000" b="1" dirty="0">
                          <a:solidFill>
                            <a:srgbClr val="FF0000"/>
                          </a:solidFill>
                          <a:latin typeface="Times New Roman"/>
                          <a:ea typeface="Times New Roman"/>
                          <a:cs typeface="Arial"/>
                        </a:rPr>
                        <a:t>vrais</a:t>
                      </a:r>
                      <a:r>
                        <a:rPr lang="fr-FR" sz="2000" b="1" dirty="0">
                          <a:latin typeface="Times New Roman"/>
                          <a:ea typeface="Times New Roman"/>
                          <a:cs typeface="Arial"/>
                        </a:rPr>
                        <a:t> ou </a:t>
                      </a:r>
                      <a:r>
                        <a:rPr lang="fr-FR" sz="2000" b="1" dirty="0">
                          <a:solidFill>
                            <a:srgbClr val="FF0000"/>
                          </a:solidFill>
                          <a:latin typeface="Times New Roman"/>
                          <a:ea typeface="Times New Roman"/>
                          <a:cs typeface="Arial"/>
                        </a:rPr>
                        <a:t>faux</a:t>
                      </a:r>
                      <a:endParaRPr lang="fr-FR" sz="2000" b="1" dirty="0">
                        <a:latin typeface="Calibri"/>
                        <a:ea typeface="Times New Roman"/>
                        <a:cs typeface="Arial"/>
                      </a:endParaRPr>
                    </a:p>
                  </a:txBody>
                  <a:tcPr marL="68580" marR="68580" marT="0" marB="0"/>
                </a:tc>
                <a:tc>
                  <a:txBody>
                    <a:bodyPr/>
                    <a:lstStyle/>
                    <a:p>
                      <a:pPr>
                        <a:lnSpc>
                          <a:spcPct val="115000"/>
                        </a:lnSpc>
                        <a:spcAft>
                          <a:spcPts val="0"/>
                        </a:spcAft>
                      </a:pPr>
                      <a:r>
                        <a:rPr lang="fr-FR" sz="2000" b="1" dirty="0" smtClean="0">
                          <a:latin typeface="Times New Roman"/>
                          <a:ea typeface="Times New Roman"/>
                          <a:cs typeface="Arial"/>
                        </a:rPr>
                        <a:t>- </a:t>
                      </a:r>
                      <a:r>
                        <a:rPr lang="fr-FR" sz="2000" b="1" dirty="0">
                          <a:latin typeface="Times New Roman"/>
                          <a:ea typeface="Times New Roman"/>
                          <a:cs typeface="Arial"/>
                        </a:rPr>
                        <a:t>peuvent être </a:t>
                      </a:r>
                      <a:r>
                        <a:rPr lang="fr-FR" sz="2000" b="1" dirty="0">
                          <a:solidFill>
                            <a:srgbClr val="FF0000"/>
                          </a:solidFill>
                          <a:latin typeface="Times New Roman"/>
                          <a:ea typeface="Times New Roman"/>
                          <a:cs typeface="Arial"/>
                        </a:rPr>
                        <a:t>heureux</a:t>
                      </a:r>
                      <a:r>
                        <a:rPr lang="fr-FR" sz="2000" b="1" dirty="0">
                          <a:latin typeface="Times New Roman"/>
                          <a:ea typeface="Times New Roman"/>
                          <a:cs typeface="Arial"/>
                        </a:rPr>
                        <a:t> ou </a:t>
                      </a:r>
                      <a:r>
                        <a:rPr lang="fr-FR" sz="2000" b="1" dirty="0">
                          <a:solidFill>
                            <a:srgbClr val="FF0000"/>
                          </a:solidFill>
                          <a:latin typeface="Times New Roman"/>
                          <a:ea typeface="Times New Roman"/>
                          <a:cs typeface="Arial"/>
                        </a:rPr>
                        <a:t>malheureux</a:t>
                      </a:r>
                      <a:endParaRPr lang="fr-FR" sz="2000" b="1" dirty="0">
                        <a:latin typeface="Calibri"/>
                        <a:ea typeface="Times New Roman"/>
                        <a:cs typeface="Arial"/>
                      </a:endParaRPr>
                    </a:p>
                  </a:txBody>
                  <a:tcPr marL="68580" marR="68580" marT="0" marB="0">
                    <a:blipFill>
                      <a:blip r:embed="rId3"/>
                      <a:tile tx="0" ty="0" sx="100000" sy="100000" flip="none" algn="tl"/>
                    </a:blipFill>
                  </a:tcPr>
                </a:tc>
              </a:tr>
              <a:tr h="585332">
                <a:tc>
                  <a:txBody>
                    <a:bodyPr/>
                    <a:lstStyle/>
                    <a:p>
                      <a:pPr>
                        <a:lnSpc>
                          <a:spcPct val="115000"/>
                        </a:lnSpc>
                        <a:spcAft>
                          <a:spcPts val="0"/>
                        </a:spcAft>
                      </a:pPr>
                      <a:r>
                        <a:rPr lang="fr-FR" sz="2000" b="1" dirty="0" smtClean="0">
                          <a:latin typeface="Times New Roman"/>
                          <a:ea typeface="Times New Roman"/>
                          <a:cs typeface="Arial"/>
                        </a:rPr>
                        <a:t>- </a:t>
                      </a:r>
                      <a:r>
                        <a:rPr lang="fr-FR" sz="2000" b="1" dirty="0">
                          <a:latin typeface="Times New Roman"/>
                          <a:ea typeface="Times New Roman"/>
                          <a:cs typeface="Arial"/>
                        </a:rPr>
                        <a:t>obéissent à des conditions de </a:t>
                      </a:r>
                      <a:r>
                        <a:rPr lang="fr-FR" sz="2000" b="1" dirty="0">
                          <a:solidFill>
                            <a:srgbClr val="FF0000"/>
                          </a:solidFill>
                          <a:latin typeface="Times New Roman"/>
                          <a:ea typeface="Times New Roman"/>
                          <a:cs typeface="Arial"/>
                        </a:rPr>
                        <a:t>vérité</a:t>
                      </a:r>
                      <a:endParaRPr lang="fr-FR" sz="2000" b="1" dirty="0">
                        <a:latin typeface="Calibri"/>
                        <a:ea typeface="Times New Roman"/>
                        <a:cs typeface="Arial"/>
                      </a:endParaRPr>
                    </a:p>
                  </a:txBody>
                  <a:tcPr marL="68580" marR="68580" marT="0" marB="0"/>
                </a:tc>
                <a:tc>
                  <a:txBody>
                    <a:bodyPr/>
                    <a:lstStyle/>
                    <a:p>
                      <a:pPr>
                        <a:lnSpc>
                          <a:spcPct val="115000"/>
                        </a:lnSpc>
                        <a:spcAft>
                          <a:spcPts val="0"/>
                        </a:spcAft>
                        <a:buFontTx/>
                        <a:buChar char="-"/>
                      </a:pPr>
                      <a:r>
                        <a:rPr lang="fr-FR" sz="2000" b="1" dirty="0" smtClean="0">
                          <a:latin typeface="Times New Roman"/>
                          <a:ea typeface="Times New Roman"/>
                          <a:cs typeface="Arial"/>
                        </a:rPr>
                        <a:t>obéissent </a:t>
                      </a:r>
                      <a:r>
                        <a:rPr lang="fr-FR" sz="2000" b="1" dirty="0">
                          <a:latin typeface="Times New Roman"/>
                          <a:ea typeface="Times New Roman"/>
                          <a:cs typeface="Arial"/>
                        </a:rPr>
                        <a:t>à des conditions de </a:t>
                      </a:r>
                      <a:r>
                        <a:rPr lang="fr-FR" sz="2000" b="1" baseline="0" dirty="0">
                          <a:latin typeface="Calibri"/>
                          <a:ea typeface="Times New Roman"/>
                          <a:cs typeface="Arial"/>
                        </a:rPr>
                        <a:t> </a:t>
                      </a:r>
                      <a:r>
                        <a:rPr lang="fr-FR" sz="2000" b="1" dirty="0" smtClean="0">
                          <a:solidFill>
                            <a:srgbClr val="FF0000"/>
                          </a:solidFill>
                          <a:latin typeface="Times New Roman"/>
                          <a:ea typeface="Times New Roman"/>
                          <a:cs typeface="Arial"/>
                        </a:rPr>
                        <a:t>félicité </a:t>
                      </a:r>
                      <a:endParaRPr lang="fr-FR" sz="2000" b="1" dirty="0">
                        <a:latin typeface="Calibri"/>
                        <a:ea typeface="Times New Roman"/>
                        <a:cs typeface="Arial"/>
                      </a:endParaRPr>
                    </a:p>
                  </a:txBody>
                  <a:tcPr marL="68580" marR="68580" marT="0" marB="0">
                    <a:blipFill>
                      <a:blip r:embed="rId3"/>
                      <a:tile tx="0" ty="0" sx="100000" sy="100000" flip="none" algn="tl"/>
                    </a:blipFill>
                  </a:tcPr>
                </a:tc>
              </a:tr>
            </a:tbl>
          </a:graphicData>
        </a:graphic>
      </p:graphicFrame>
      <p:sp>
        <p:nvSpPr>
          <p:cNvPr id="5" name="Pentagone 4"/>
          <p:cNvSpPr/>
          <p:nvPr/>
        </p:nvSpPr>
        <p:spPr>
          <a:xfrm>
            <a:off x="428596" y="4143380"/>
            <a:ext cx="8572560" cy="1857388"/>
          </a:xfrm>
          <a:prstGeom prst="homePlat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smtClean="0">
                <a:solidFill>
                  <a:srgbClr val="FF0000"/>
                </a:solidFill>
                <a:latin typeface="Aharoni" pitchFamily="2" charset="-79"/>
                <a:cs typeface="Aharoni" pitchFamily="2" charset="-79"/>
              </a:rPr>
              <a:t>NB:</a:t>
            </a:r>
          </a:p>
          <a:p>
            <a:r>
              <a:rPr lang="fr-FR" sz="2000" dirty="0" smtClean="0">
                <a:solidFill>
                  <a:schemeClr val="tx1"/>
                </a:solidFill>
                <a:latin typeface="Aharoni" pitchFamily="2" charset="-79"/>
                <a:cs typeface="Aharoni" pitchFamily="2" charset="-79"/>
              </a:rPr>
              <a:t>Il existe deux conditions de f</a:t>
            </a:r>
            <a:r>
              <a:rPr lang="fr-FR" sz="2000" b="1" dirty="0" smtClean="0">
                <a:solidFill>
                  <a:schemeClr val="tx1"/>
                </a:solidFill>
                <a:latin typeface="Aharoni" pitchFamily="2" charset="-79"/>
                <a:cs typeface="Aharoni" pitchFamily="2" charset="-79"/>
              </a:rPr>
              <a:t>é</a:t>
            </a:r>
            <a:r>
              <a:rPr lang="fr-FR" sz="2000" dirty="0" smtClean="0">
                <a:solidFill>
                  <a:schemeClr val="tx1"/>
                </a:solidFill>
                <a:latin typeface="Aharoni" pitchFamily="2" charset="-79"/>
                <a:cs typeface="Aharoni" pitchFamily="2" charset="-79"/>
              </a:rPr>
              <a:t>licit</a:t>
            </a:r>
            <a:r>
              <a:rPr lang="fr-FR" sz="2000" b="1" dirty="0" smtClean="0">
                <a:solidFill>
                  <a:schemeClr val="tx1"/>
                </a:solidFill>
                <a:latin typeface="Aharoni" pitchFamily="2" charset="-79"/>
                <a:cs typeface="Aharoni" pitchFamily="2" charset="-79"/>
              </a:rPr>
              <a:t>é</a:t>
            </a:r>
            <a:r>
              <a:rPr lang="fr-FR" sz="2000" dirty="0" smtClean="0">
                <a:solidFill>
                  <a:schemeClr val="tx1"/>
                </a:solidFill>
                <a:latin typeface="Aharoni" pitchFamily="2" charset="-79"/>
                <a:cs typeface="Aharoni" pitchFamily="2" charset="-79"/>
              </a:rPr>
              <a:t> (ou de succ</a:t>
            </a:r>
            <a:r>
              <a:rPr lang="fr-FR" sz="2000" b="1" dirty="0" smtClean="0">
                <a:solidFill>
                  <a:schemeClr val="tx1"/>
                </a:solidFill>
                <a:latin typeface="Aharoni" pitchFamily="2" charset="-79"/>
                <a:cs typeface="Aharoni" pitchFamily="2" charset="-79"/>
              </a:rPr>
              <a:t>è</a:t>
            </a:r>
            <a:r>
              <a:rPr lang="fr-FR" sz="2000" dirty="0" smtClean="0">
                <a:solidFill>
                  <a:schemeClr val="tx1"/>
                </a:solidFill>
                <a:latin typeface="Aharoni" pitchFamily="2" charset="-79"/>
                <a:cs typeface="Aharoni" pitchFamily="2" charset="-79"/>
              </a:rPr>
              <a:t>s) primitives:</a:t>
            </a:r>
          </a:p>
          <a:p>
            <a:r>
              <a:rPr lang="fr-FR" sz="2000" dirty="0" smtClean="0">
                <a:solidFill>
                  <a:schemeClr val="tx1"/>
                </a:solidFill>
                <a:latin typeface="Aharoni" pitchFamily="2" charset="-79"/>
                <a:cs typeface="Aharoni" pitchFamily="2" charset="-79"/>
              </a:rPr>
              <a:t>1-le locuteur doit s’adresser </a:t>
            </a:r>
            <a:r>
              <a:rPr lang="fr-FR" sz="2000" b="1" dirty="0" smtClean="0">
                <a:solidFill>
                  <a:schemeClr val="tx1"/>
                </a:solidFill>
                <a:latin typeface="Aharoni" pitchFamily="2" charset="-79"/>
                <a:cs typeface="Aharoni" pitchFamily="2" charset="-79"/>
              </a:rPr>
              <a:t>à</a:t>
            </a:r>
            <a:r>
              <a:rPr lang="fr-FR" sz="2000" dirty="0" smtClean="0">
                <a:solidFill>
                  <a:schemeClr val="tx1"/>
                </a:solidFill>
                <a:latin typeface="Aharoni" pitchFamily="2" charset="-79"/>
                <a:cs typeface="Aharoni" pitchFamily="2" charset="-79"/>
              </a:rPr>
              <a:t> quelqu’un,</a:t>
            </a:r>
          </a:p>
          <a:p>
            <a:r>
              <a:rPr lang="fr-FR" sz="2000" dirty="0" smtClean="0">
                <a:solidFill>
                  <a:schemeClr val="tx1"/>
                </a:solidFill>
                <a:latin typeface="Aharoni" pitchFamily="2" charset="-79"/>
                <a:cs typeface="Aharoni" pitchFamily="2" charset="-79"/>
              </a:rPr>
              <a:t>2-Son interlocuteur doit avoir compris ce qui lui a</a:t>
            </a:r>
            <a:r>
              <a:rPr lang="fr-FR" sz="2000" b="1" dirty="0" smtClean="0">
                <a:solidFill>
                  <a:schemeClr val="tx1"/>
                </a:solidFill>
                <a:latin typeface="Aharoni" pitchFamily="2" charset="-79"/>
                <a:cs typeface="Aharoni" pitchFamily="2" charset="-79"/>
              </a:rPr>
              <a:t> été </a:t>
            </a:r>
            <a:r>
              <a:rPr lang="fr-FR" sz="2000" dirty="0" smtClean="0">
                <a:solidFill>
                  <a:schemeClr val="tx1"/>
                </a:solidFill>
                <a:latin typeface="Aharoni" pitchFamily="2" charset="-79"/>
                <a:cs typeface="Aharoni" pitchFamily="2" charset="-79"/>
              </a:rPr>
              <a:t>dit dans l’énoncé correspondant </a:t>
            </a:r>
            <a:r>
              <a:rPr lang="fr-FR" sz="2000" b="1" dirty="0" smtClean="0">
                <a:solidFill>
                  <a:schemeClr val="tx1"/>
                </a:solidFill>
                <a:latin typeface="Aharoni" pitchFamily="2" charset="-79"/>
                <a:cs typeface="Aharoni" pitchFamily="2" charset="-79"/>
              </a:rPr>
              <a:t>à</a:t>
            </a:r>
            <a:r>
              <a:rPr lang="fr-FR" sz="2000" dirty="0" smtClean="0">
                <a:solidFill>
                  <a:schemeClr val="tx1"/>
                </a:solidFill>
                <a:latin typeface="Aharoni" pitchFamily="2" charset="-79"/>
                <a:cs typeface="Aharoni" pitchFamily="2" charset="-79"/>
              </a:rPr>
              <a:t> l’acte de parole.</a:t>
            </a:r>
          </a:p>
          <a:p>
            <a:r>
              <a:rPr lang="fr-FR" sz="2000" dirty="0" smtClean="0">
                <a:solidFill>
                  <a:schemeClr val="tx1"/>
                </a:solidFill>
                <a:latin typeface="Aharoni" pitchFamily="2" charset="-79"/>
                <a:cs typeface="Aharoni" pitchFamily="2" charset="-79"/>
              </a:rPr>
              <a:t> </a:t>
            </a:r>
            <a:r>
              <a:rPr lang="fr-FR" sz="2000" b="1" dirty="0" smtClean="0">
                <a:solidFill>
                  <a:schemeClr val="tx1"/>
                </a:solidFill>
                <a:latin typeface="Times New Roman" pitchFamily="18" charset="0"/>
                <a:cs typeface="Times New Roman" pitchFamily="18" charset="0"/>
              </a:rPr>
              <a:t> (</a:t>
            </a:r>
            <a:r>
              <a:rPr lang="fr-FR" sz="2000" b="1" dirty="0" err="1" smtClean="0">
                <a:solidFill>
                  <a:schemeClr val="tx1"/>
                </a:solidFill>
                <a:latin typeface="Times New Roman" pitchFamily="18" charset="0"/>
                <a:cs typeface="Times New Roman" pitchFamily="18" charset="0"/>
              </a:rPr>
              <a:t>Moeschler</a:t>
            </a:r>
            <a:r>
              <a:rPr lang="fr-FR" sz="2000" b="1" dirty="0" smtClean="0">
                <a:solidFill>
                  <a:schemeClr val="tx1"/>
                </a:solidFill>
                <a:latin typeface="Times New Roman" pitchFamily="18" charset="0"/>
                <a:cs typeface="Times New Roman" pitchFamily="18" charset="0"/>
              </a:rPr>
              <a:t> et </a:t>
            </a:r>
            <a:r>
              <a:rPr lang="fr-FR" sz="2000" b="1" dirty="0" err="1" smtClean="0">
                <a:solidFill>
                  <a:schemeClr val="tx1"/>
                </a:solidFill>
                <a:latin typeface="Times New Roman" pitchFamily="18" charset="0"/>
                <a:cs typeface="Times New Roman" pitchFamily="18" charset="0"/>
              </a:rPr>
              <a:t>Auchlin</a:t>
            </a:r>
            <a:r>
              <a:rPr lang="fr-FR" sz="2000" b="1" dirty="0" smtClean="0">
                <a:solidFill>
                  <a:schemeClr val="tx1"/>
                </a:solidFill>
                <a:latin typeface="Times New Roman" pitchFamily="18" charset="0"/>
                <a:cs typeface="Times New Roman" pitchFamily="18" charset="0"/>
              </a:rPr>
              <a:t>, 2009, p.136)</a:t>
            </a:r>
            <a:endParaRPr lang="fr-FR" sz="2000" dirty="0">
              <a:solidFill>
                <a:schemeClr val="tx1"/>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avec flèche vers le bas 2"/>
          <p:cNvSpPr/>
          <p:nvPr/>
        </p:nvSpPr>
        <p:spPr>
          <a:xfrm>
            <a:off x="714348" y="1643050"/>
            <a:ext cx="3786214" cy="3214710"/>
          </a:xfrm>
          <a:prstGeom prst="downArrowCallou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La sémantique </a:t>
            </a:r>
            <a:r>
              <a:rPr lang="fr-FR" sz="3200" dirty="0" smtClean="0">
                <a:solidFill>
                  <a:schemeClr val="tx1"/>
                </a:solidFill>
                <a:latin typeface="Times New Roman" pitchFamily="18" charset="0"/>
                <a:cs typeface="Times New Roman" pitchFamily="18" charset="0"/>
              </a:rPr>
              <a:t>traite des aspects </a:t>
            </a:r>
            <a:r>
              <a:rPr lang="fr-FR" sz="3200" b="1" dirty="0" err="1" smtClean="0">
                <a:solidFill>
                  <a:schemeClr val="tx1"/>
                </a:solidFill>
                <a:latin typeface="Times New Roman" pitchFamily="18" charset="0"/>
                <a:cs typeface="Times New Roman" pitchFamily="18" charset="0"/>
              </a:rPr>
              <a:t>vériconditionnels</a:t>
            </a:r>
            <a:r>
              <a:rPr lang="fr-FR" sz="3200" dirty="0" smtClean="0">
                <a:solidFill>
                  <a:schemeClr val="tx1"/>
                </a:solidFill>
                <a:latin typeface="Times New Roman" pitchFamily="18" charset="0"/>
                <a:cs typeface="Times New Roman" pitchFamily="18" charset="0"/>
              </a:rPr>
              <a:t> de la phrase</a:t>
            </a:r>
            <a:endParaRPr lang="fr-FR" sz="3200" dirty="0">
              <a:solidFill>
                <a:schemeClr val="tx1"/>
              </a:solidFill>
              <a:latin typeface="Times New Roman" pitchFamily="18" charset="0"/>
              <a:cs typeface="Times New Roman" pitchFamily="18" charset="0"/>
            </a:endParaRPr>
          </a:p>
        </p:txBody>
      </p:sp>
      <p:sp>
        <p:nvSpPr>
          <p:cNvPr id="4" name="Titre 3"/>
          <p:cNvSpPr>
            <a:spLocks noGrp="1"/>
          </p:cNvSpPr>
          <p:nvPr>
            <p:ph type="title"/>
          </p:nvPr>
        </p:nvSpPr>
        <p:spPr>
          <a:xfrm>
            <a:off x="4786314" y="1643050"/>
            <a:ext cx="4043362" cy="3143272"/>
          </a:xfrm>
          <a:prstGeom prst="downArrowCallout">
            <a:avLst>
              <a:gd name="adj1" fmla="val 21861"/>
              <a:gd name="adj2" fmla="val 25000"/>
              <a:gd name="adj3" fmla="val 25000"/>
              <a:gd name="adj4" fmla="val 64977"/>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fr-FR" dirty="0" smtClean="0">
                <a:solidFill>
                  <a:schemeClr val="tx1"/>
                </a:solidFill>
                <a:latin typeface="Times New Roman" pitchFamily="18" charset="0"/>
                <a:cs typeface="Times New Roman" pitchFamily="18" charset="0"/>
              </a:rPr>
              <a:t/>
            </a:r>
            <a:br>
              <a:rPr lang="fr-FR" dirty="0" smtClean="0">
                <a:solidFill>
                  <a:schemeClr val="tx1"/>
                </a:solidFill>
                <a:latin typeface="Times New Roman" pitchFamily="18" charset="0"/>
                <a:cs typeface="Times New Roman" pitchFamily="18" charset="0"/>
              </a:rPr>
            </a:br>
            <a:r>
              <a:rPr lang="fr-FR" dirty="0" smtClean="0">
                <a:solidFill>
                  <a:schemeClr val="tx1"/>
                </a:solidFill>
                <a:latin typeface="Times New Roman" pitchFamily="18" charset="0"/>
                <a:cs typeface="Times New Roman" pitchFamily="18" charset="0"/>
              </a:rPr>
              <a:t/>
            </a:r>
            <a:br>
              <a:rPr lang="fr-FR" dirty="0" smtClean="0">
                <a:solidFill>
                  <a:schemeClr val="tx1"/>
                </a:solidFill>
                <a:latin typeface="Times New Roman" pitchFamily="18" charset="0"/>
                <a:cs typeface="Times New Roman" pitchFamily="18" charset="0"/>
              </a:rPr>
            </a:br>
            <a:r>
              <a:rPr lang="fr-FR" sz="3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La pragmatique </a:t>
            </a:r>
            <a:r>
              <a:rPr lang="fr-FR" sz="3600" dirty="0" smtClean="0">
                <a:solidFill>
                  <a:schemeClr val="tx1"/>
                </a:solidFill>
                <a:latin typeface="Times New Roman" pitchFamily="18" charset="0"/>
                <a:cs typeface="Times New Roman" pitchFamily="18" charset="0"/>
              </a:rPr>
              <a:t>traite des aspects </a:t>
            </a:r>
            <a:r>
              <a:rPr lang="fr-FR" sz="3600" b="1" u="sng" dirty="0" smtClean="0">
                <a:solidFill>
                  <a:schemeClr val="tx1"/>
                </a:solidFill>
                <a:latin typeface="Times New Roman" pitchFamily="18" charset="0"/>
                <a:cs typeface="Times New Roman" pitchFamily="18" charset="0"/>
              </a:rPr>
              <a:t>non- </a:t>
            </a:r>
            <a:r>
              <a:rPr lang="fr-FR" sz="3600" b="1" u="sng" dirty="0" err="1" smtClean="0">
                <a:solidFill>
                  <a:schemeClr val="tx1"/>
                </a:solidFill>
                <a:latin typeface="Times New Roman" pitchFamily="18" charset="0"/>
                <a:cs typeface="Times New Roman" pitchFamily="18" charset="0"/>
              </a:rPr>
              <a:t>vériconditionnels</a:t>
            </a:r>
            <a:r>
              <a:rPr lang="fr-FR" sz="3600" b="1" u="sng" dirty="0" smtClean="0">
                <a:solidFill>
                  <a:schemeClr val="tx1"/>
                </a:solidFill>
                <a:latin typeface="Times New Roman" pitchFamily="18" charset="0"/>
                <a:cs typeface="Times New Roman" pitchFamily="18" charset="0"/>
              </a:rPr>
              <a:t>  </a:t>
            </a:r>
            <a:r>
              <a:rPr lang="fr-FR" sz="3600" dirty="0" smtClean="0">
                <a:solidFill>
                  <a:schemeClr val="tx1"/>
                </a:solidFill>
                <a:latin typeface="Times New Roman" pitchFamily="18" charset="0"/>
                <a:cs typeface="Times New Roman" pitchFamily="18" charset="0"/>
              </a:rPr>
              <a:t>de la phrase </a:t>
            </a:r>
            <a:r>
              <a:rPr lang="fr-FR" sz="3600" b="1" u="sng" dirty="0" smtClean="0">
                <a:solidFill>
                  <a:schemeClr val="tx1"/>
                </a:solidFill>
                <a:latin typeface="Times New Roman" pitchFamily="18" charset="0"/>
                <a:cs typeface="Times New Roman" pitchFamily="18" charset="0"/>
              </a:rPr>
              <a:t>énoncée</a:t>
            </a:r>
            <a:r>
              <a:rPr lang="fr-FR" dirty="0" smtClean="0">
                <a:solidFill>
                  <a:schemeClr val="tx1"/>
                </a:solidFill>
                <a:latin typeface="Times New Roman" pitchFamily="18" charset="0"/>
                <a:cs typeface="Times New Roman" pitchFamily="18" charset="0"/>
              </a:rPr>
              <a:t/>
            </a:r>
            <a:br>
              <a:rPr lang="fr-FR" dirty="0" smtClean="0">
                <a:solidFill>
                  <a:schemeClr val="tx1"/>
                </a:solidFill>
                <a:latin typeface="Times New Roman" pitchFamily="18" charset="0"/>
                <a:cs typeface="Times New Roman" pitchFamily="18" charset="0"/>
              </a:rPr>
            </a:br>
            <a:r>
              <a:rPr lang="fr-FR" dirty="0" smtClean="0">
                <a:solidFill>
                  <a:schemeClr val="tx1"/>
                </a:solidFill>
                <a:latin typeface="Times New Roman" pitchFamily="18" charset="0"/>
                <a:cs typeface="Times New Roman" pitchFamily="18" charset="0"/>
              </a:rPr>
              <a:t/>
            </a:r>
            <a:br>
              <a:rPr lang="fr-FR" dirty="0" smtClean="0">
                <a:solidFill>
                  <a:schemeClr val="tx1"/>
                </a:solidFill>
                <a:latin typeface="Times New Roman" pitchFamily="18" charset="0"/>
                <a:cs typeface="Times New Roman" pitchFamily="18" charset="0"/>
              </a:rPr>
            </a:br>
            <a:endParaRPr lang="fr-FR" dirty="0"/>
          </a:p>
        </p:txBody>
      </p:sp>
      <p:sp>
        <p:nvSpPr>
          <p:cNvPr id="5" name="Rectangle à coins arrondis 4"/>
          <p:cNvSpPr/>
          <p:nvPr/>
        </p:nvSpPr>
        <p:spPr>
          <a:xfrm>
            <a:off x="571472" y="4786322"/>
            <a:ext cx="8143932" cy="1557342"/>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La pragmatique</a:t>
            </a:r>
            <a:r>
              <a:rPr lang="fr-FR" sz="4000" b="1" dirty="0" smtClean="0">
                <a:solidFill>
                  <a:srgbClr val="FF0000"/>
                </a:solidFill>
                <a:latin typeface="Times New Roman" pitchFamily="18" charset="0"/>
                <a:cs typeface="Times New Roman" pitchFamily="18" charset="0"/>
              </a:rPr>
              <a:t>=</a:t>
            </a:r>
            <a:r>
              <a:rPr lang="fr-FR" sz="4000" dirty="0" smtClean="0">
                <a:solidFill>
                  <a:schemeClr val="tx1"/>
                </a:solidFill>
                <a:latin typeface="Times New Roman" pitchFamily="18" charset="0"/>
                <a:cs typeface="Times New Roman" pitchFamily="18" charset="0"/>
              </a:rPr>
              <a:t> le sens de la phrase </a:t>
            </a:r>
            <a:r>
              <a:rPr lang="fr-FR" sz="4000" b="1" u="sng" dirty="0" smtClean="0">
                <a:solidFill>
                  <a:schemeClr val="tx1"/>
                </a:solidFill>
                <a:latin typeface="Times New Roman" pitchFamily="18" charset="0"/>
                <a:cs typeface="Times New Roman" pitchFamily="18" charset="0"/>
              </a:rPr>
              <a:t>énoncée</a:t>
            </a:r>
            <a:r>
              <a:rPr lang="fr-FR" sz="4000" dirty="0" smtClean="0">
                <a:solidFill>
                  <a:schemeClr val="tx1"/>
                </a:solidFill>
                <a:latin typeface="Times New Roman" pitchFamily="18" charset="0"/>
                <a:cs typeface="Times New Roman" pitchFamily="18" charset="0"/>
              </a:rPr>
              <a:t> </a:t>
            </a:r>
            <a:r>
              <a:rPr lang="fr-FR" sz="4000" b="1" dirty="0" smtClean="0">
                <a:solidFill>
                  <a:srgbClr val="FF0000"/>
                </a:solidFill>
                <a:latin typeface="Times New Roman" pitchFamily="18" charset="0"/>
                <a:cs typeface="Times New Roman" pitchFamily="18" charset="0"/>
              </a:rPr>
              <a:t>–</a:t>
            </a:r>
            <a:r>
              <a:rPr lang="fr-FR" sz="4000" dirty="0" smtClean="0">
                <a:solidFill>
                  <a:schemeClr val="tx1"/>
                </a:solidFill>
                <a:latin typeface="Times New Roman" pitchFamily="18" charset="0"/>
                <a:cs typeface="Times New Roman" pitchFamily="18" charset="0"/>
              </a:rPr>
              <a:t> les conditions de vérité.</a:t>
            </a:r>
            <a:endParaRPr lang="fr-FR" sz="4000" dirty="0">
              <a:latin typeface="Times New Roman" pitchFamily="18" charset="0"/>
              <a:cs typeface="Times New Roman" pitchFamily="18" charset="0"/>
            </a:endParaRPr>
          </a:p>
        </p:txBody>
      </p:sp>
      <p:sp>
        <p:nvSpPr>
          <p:cNvPr id="6" name="Rectangle à coins arrondis 5"/>
          <p:cNvSpPr/>
          <p:nvPr/>
        </p:nvSpPr>
        <p:spPr>
          <a:xfrm>
            <a:off x="285720" y="285728"/>
            <a:ext cx="8286808"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Times New Roman" pitchFamily="18" charset="0"/>
                <a:cs typeface="Times New Roman" pitchFamily="18" charset="0"/>
              </a:rPr>
              <a:t>A la suite de </a:t>
            </a:r>
            <a:r>
              <a:rPr lang="fr-FR" sz="2400" b="1" dirty="0" err="1" smtClean="0">
                <a:solidFill>
                  <a:schemeClr val="tx1"/>
                </a:solidFill>
                <a:latin typeface="Times New Roman" pitchFamily="18" charset="0"/>
                <a:cs typeface="Times New Roman" pitchFamily="18" charset="0"/>
              </a:rPr>
              <a:t>Moeschler</a:t>
            </a:r>
            <a:r>
              <a:rPr lang="fr-FR" sz="2400" b="1" dirty="0" smtClean="0">
                <a:solidFill>
                  <a:schemeClr val="tx1"/>
                </a:solidFill>
                <a:latin typeface="Times New Roman" pitchFamily="18" charset="0"/>
                <a:cs typeface="Times New Roman" pitchFamily="18" charset="0"/>
              </a:rPr>
              <a:t> &amp; </a:t>
            </a:r>
            <a:r>
              <a:rPr lang="fr-FR" sz="2400" b="1" dirty="0" err="1" smtClean="0">
                <a:solidFill>
                  <a:schemeClr val="tx1"/>
                </a:solidFill>
                <a:latin typeface="Times New Roman" pitchFamily="18" charset="0"/>
                <a:cs typeface="Times New Roman" pitchFamily="18" charset="0"/>
              </a:rPr>
              <a:t>Auchlin</a:t>
            </a:r>
            <a:r>
              <a:rPr lang="fr-FR" sz="2400" b="1" dirty="0" smtClean="0">
                <a:solidFill>
                  <a:schemeClr val="tx1"/>
                </a:solidFill>
                <a:latin typeface="Times New Roman" pitchFamily="18" charset="0"/>
                <a:cs typeface="Times New Roman" pitchFamily="18" charset="0"/>
              </a:rPr>
              <a:t> (2009), la distinction sémantique Vs pragmatique est comme suit</a:t>
            </a:r>
            <a:r>
              <a:rPr lang="fr-FR" sz="2800" b="1" dirty="0" smtClean="0">
                <a:solidFill>
                  <a:schemeClr val="tx1"/>
                </a:solidFill>
                <a:latin typeface="Times New Roman" pitchFamily="18" charset="0"/>
                <a:cs typeface="Times New Roman" pitchFamily="18" charset="0"/>
              </a:rPr>
              <a:t>:</a:t>
            </a:r>
            <a:endParaRPr lang="fr-F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r>
              <a:rPr lang="fr-FR" b="1" dirty="0" smtClean="0">
                <a:latin typeface="Algerian" pitchFamily="82" charset="0"/>
                <a:cs typeface="Times New Roman" pitchFamily="18" charset="0"/>
              </a:rPr>
              <a:t>1-2-Le langage en actes</a:t>
            </a:r>
            <a:r>
              <a:rPr lang="fr-FR" dirty="0" smtClean="0">
                <a:latin typeface="Algerian" pitchFamily="82" charset="0"/>
                <a:cs typeface="Times New Roman" pitchFamily="18" charset="0"/>
              </a:rPr>
              <a:t/>
            </a:r>
            <a:br>
              <a:rPr lang="fr-FR" dirty="0" smtClean="0">
                <a:latin typeface="Algerian" pitchFamily="82"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Dans la huitième conférence de </a:t>
            </a:r>
            <a:r>
              <a:rPr lang="fr-FR" sz="2800" i="1" dirty="0" smtClean="0">
                <a:latin typeface="Times New Roman" pitchFamily="18" charset="0"/>
                <a:cs typeface="Times New Roman" pitchFamily="18" charset="0"/>
              </a:rPr>
              <a:t>Quand dire, c’est faire</a:t>
            </a:r>
            <a:r>
              <a:rPr lang="fr-FR" sz="2800" dirty="0" smtClean="0">
                <a:latin typeface="Times New Roman" pitchFamily="18" charset="0"/>
                <a:cs typeface="Times New Roman" pitchFamily="18" charset="0"/>
              </a:rPr>
              <a:t>, Austin précise </a:t>
            </a:r>
            <a:r>
              <a:rPr lang="fr-FR" sz="2800" u="sng" dirty="0" smtClean="0">
                <a:latin typeface="Times New Roman" pitchFamily="18" charset="0"/>
                <a:cs typeface="Times New Roman" pitchFamily="18" charset="0"/>
              </a:rPr>
              <a:t>qu’un acte de langage </a:t>
            </a:r>
            <a:r>
              <a:rPr lang="fr-FR" sz="2800" dirty="0" smtClean="0">
                <a:latin typeface="Times New Roman" pitchFamily="18" charset="0"/>
                <a:cs typeface="Times New Roman" pitchFamily="18" charset="0"/>
              </a:rPr>
              <a:t>peut être analysé selon trois dimensions :</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2852"/>
            <a:ext cx="8229600" cy="6500858"/>
          </a:xfrm>
        </p:spPr>
        <p:txBody>
          <a:bodyPr/>
          <a:lstStyle/>
          <a:p>
            <a:endParaRPr lang="fr-FR" dirty="0" smtClean="0"/>
          </a:p>
          <a:p>
            <a:endParaRPr lang="fr-FR" dirty="0" smtClean="0"/>
          </a:p>
          <a:p>
            <a:endParaRPr lang="fr-FR" dirty="0" smtClean="0"/>
          </a:p>
          <a:p>
            <a:endParaRPr lang="fr-FR" dirty="0" smtClean="0"/>
          </a:p>
          <a:p>
            <a:endParaRPr lang="fr-FR" dirty="0"/>
          </a:p>
        </p:txBody>
      </p:sp>
      <p:sp>
        <p:nvSpPr>
          <p:cNvPr id="32" name="Espace réservé du contenu 1"/>
          <p:cNvSpPr txBox="1">
            <a:spLocks/>
          </p:cNvSpPr>
          <p:nvPr/>
        </p:nvSpPr>
        <p:spPr>
          <a:xfrm>
            <a:off x="0" y="1196752"/>
            <a:ext cx="8229600" cy="4525963"/>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fr-F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46" name="Flèche droite à entaille 45"/>
          <p:cNvSpPr/>
          <p:nvPr/>
        </p:nvSpPr>
        <p:spPr>
          <a:xfrm>
            <a:off x="1928794" y="0"/>
            <a:ext cx="6408712" cy="2163090"/>
          </a:xfrm>
          <a:prstGeom prst="notched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L’acte locutoire : est accompli par le fait </a:t>
            </a:r>
            <a:r>
              <a:rPr lang="fr-FR" sz="2800" b="1" u="sng" dirty="0" smtClean="0">
                <a:ln>
                  <a:solidFill>
                    <a:srgbClr val="FFFF00"/>
                  </a:solidFill>
                </a:ln>
                <a:solidFill>
                  <a:srgbClr val="FFFF00"/>
                </a:solidFill>
              </a:rPr>
              <a:t>de</a:t>
            </a:r>
            <a:r>
              <a:rPr lang="fr-FR" sz="2800" b="1" dirty="0" smtClean="0"/>
              <a:t> dire quelque chose.</a:t>
            </a:r>
            <a:endParaRPr lang="fr-FR" sz="2800" b="1" dirty="0">
              <a:solidFill>
                <a:schemeClr val="tx1"/>
              </a:solidFill>
              <a:latin typeface="Times New Roman" pitchFamily="18" charset="0"/>
              <a:cs typeface="Times New Roman" pitchFamily="18" charset="0"/>
            </a:endParaRPr>
          </a:p>
        </p:txBody>
      </p:sp>
      <p:sp>
        <p:nvSpPr>
          <p:cNvPr id="49" name="Larme 48"/>
          <p:cNvSpPr/>
          <p:nvPr/>
        </p:nvSpPr>
        <p:spPr>
          <a:xfrm>
            <a:off x="1142976" y="928670"/>
            <a:ext cx="770384" cy="5760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fr-FR" sz="3200" b="1" dirty="0" smtClean="0">
                <a:solidFill>
                  <a:schemeClr val="tx1"/>
                </a:solidFill>
              </a:rPr>
              <a:t>a.</a:t>
            </a:r>
            <a:endParaRPr lang="fr-FR" sz="3200" dirty="0">
              <a:solidFill>
                <a:schemeClr val="tx1"/>
              </a:solidFill>
              <a:latin typeface="Times New Roman" pitchFamily="18" charset="0"/>
              <a:cs typeface="Times New Roman" pitchFamily="18" charset="0"/>
            </a:endParaRPr>
          </a:p>
        </p:txBody>
      </p:sp>
      <p:sp>
        <p:nvSpPr>
          <p:cNvPr id="50" name="Larme 49"/>
          <p:cNvSpPr/>
          <p:nvPr/>
        </p:nvSpPr>
        <p:spPr>
          <a:xfrm>
            <a:off x="1071538" y="3214686"/>
            <a:ext cx="770384" cy="5760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1"/>
                </a:solidFill>
                <a:latin typeface="Times New Roman" pitchFamily="18" charset="0"/>
                <a:cs typeface="Times New Roman" pitchFamily="18" charset="0"/>
              </a:rPr>
              <a:t>b.</a:t>
            </a:r>
            <a:endParaRPr lang="fr-FR" sz="3200" b="1" dirty="0">
              <a:solidFill>
                <a:schemeClr val="tx1"/>
              </a:solidFill>
              <a:latin typeface="Times New Roman" pitchFamily="18" charset="0"/>
              <a:cs typeface="Times New Roman" pitchFamily="18" charset="0"/>
            </a:endParaRPr>
          </a:p>
        </p:txBody>
      </p:sp>
      <p:sp>
        <p:nvSpPr>
          <p:cNvPr id="51" name="Larme 50"/>
          <p:cNvSpPr/>
          <p:nvPr/>
        </p:nvSpPr>
        <p:spPr>
          <a:xfrm>
            <a:off x="1142976" y="5572140"/>
            <a:ext cx="770384" cy="5760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1"/>
                </a:solidFill>
                <a:latin typeface="Times New Roman" pitchFamily="18" charset="0"/>
                <a:cs typeface="Times New Roman" pitchFamily="18" charset="0"/>
              </a:rPr>
              <a:t>c.</a:t>
            </a:r>
            <a:endParaRPr lang="fr-FR" sz="3200" b="1" dirty="0">
              <a:solidFill>
                <a:schemeClr val="tx1"/>
              </a:solidFill>
              <a:latin typeface="Times New Roman" pitchFamily="18" charset="0"/>
              <a:cs typeface="Times New Roman" pitchFamily="18" charset="0"/>
            </a:endParaRPr>
          </a:p>
        </p:txBody>
      </p:sp>
      <p:sp>
        <p:nvSpPr>
          <p:cNvPr id="14" name="Flèche droite à entaille 13"/>
          <p:cNvSpPr/>
          <p:nvPr/>
        </p:nvSpPr>
        <p:spPr>
          <a:xfrm>
            <a:off x="1928794" y="2357430"/>
            <a:ext cx="6408712" cy="2163090"/>
          </a:xfrm>
          <a:prstGeom prst="notched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L’acte illocutoire : est accompli </a:t>
            </a:r>
            <a:r>
              <a:rPr lang="fr-FR" sz="2800" b="1" u="sng" dirty="0" smtClean="0">
                <a:ln>
                  <a:solidFill>
                    <a:srgbClr val="FFFF00"/>
                  </a:solidFill>
                </a:ln>
                <a:solidFill>
                  <a:srgbClr val="FFFF00"/>
                </a:solidFill>
              </a:rPr>
              <a:t>en</a:t>
            </a:r>
            <a:r>
              <a:rPr lang="fr-FR" sz="2800" b="1" dirty="0" smtClean="0"/>
              <a:t> disant quelque chose.</a:t>
            </a:r>
            <a:endParaRPr lang="fr-FR" sz="2800" b="1" dirty="0">
              <a:solidFill>
                <a:schemeClr val="tx1"/>
              </a:solidFill>
              <a:latin typeface="Times New Roman" pitchFamily="18" charset="0"/>
              <a:cs typeface="Times New Roman" pitchFamily="18" charset="0"/>
            </a:endParaRPr>
          </a:p>
        </p:txBody>
      </p:sp>
      <p:sp>
        <p:nvSpPr>
          <p:cNvPr id="15" name="Flèche droite à entaille 14"/>
          <p:cNvSpPr/>
          <p:nvPr/>
        </p:nvSpPr>
        <p:spPr>
          <a:xfrm>
            <a:off x="1928794" y="4694910"/>
            <a:ext cx="6408712" cy="2163090"/>
          </a:xfrm>
          <a:prstGeom prst="notched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L’acte perlocutoire : est accompli </a:t>
            </a:r>
            <a:r>
              <a:rPr lang="fr-FR" sz="2800" b="1" u="sng" dirty="0" smtClean="0">
                <a:ln>
                  <a:solidFill>
                    <a:srgbClr val="FFFF00"/>
                  </a:solidFill>
                </a:ln>
                <a:solidFill>
                  <a:srgbClr val="FFFF00"/>
                </a:solidFill>
              </a:rPr>
              <a:t>par</a:t>
            </a:r>
            <a:r>
              <a:rPr lang="fr-FR" sz="2800" b="1" dirty="0" smtClean="0"/>
              <a:t> le fait de dire quelque chose.</a:t>
            </a:r>
            <a:endParaRPr lang="fr-FR" sz="2800" b="1" dirty="0">
              <a:solidFill>
                <a:schemeClr val="tx1"/>
              </a:solidFill>
              <a:latin typeface="Times New Roman" pitchFamily="18" charset="0"/>
              <a:cs typeface="Times New Roman" pitchFamily="18" charset="0"/>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lstStyle/>
          <a:p>
            <a:pPr algn="l"/>
            <a:r>
              <a:rPr lang="fr-FR" b="1" u="sng" dirty="0" smtClean="0">
                <a:solidFill>
                  <a:srgbClr val="C00000"/>
                </a:solidFill>
                <a:latin typeface="Algerian" pitchFamily="82" charset="0"/>
              </a:rPr>
              <a:t>AUTREMENT  DIT:</a:t>
            </a:r>
            <a:r>
              <a:rPr lang="fr-FR" b="1" u="sng" dirty="0" smtClean="0">
                <a:solidFill>
                  <a:srgbClr val="C00000"/>
                </a:solidFill>
                <a:latin typeface="Cambria" pitchFamily="18" charset="0"/>
              </a:rPr>
              <a:t/>
            </a:r>
            <a:br>
              <a:rPr lang="fr-FR" b="1" u="sng" dirty="0" smtClean="0">
                <a:solidFill>
                  <a:srgbClr val="C00000"/>
                </a:solidFill>
                <a:latin typeface="Cambria" pitchFamily="18" charset="0"/>
              </a:rPr>
            </a:br>
            <a:r>
              <a:rPr lang="fr-FR" b="1" u="sng" dirty="0" smtClean="0">
                <a:solidFill>
                  <a:srgbClr val="C00000"/>
                </a:solidFill>
                <a:latin typeface="Cambria" pitchFamily="18" charset="0"/>
              </a:rPr>
              <a:t/>
            </a:r>
            <a:br>
              <a:rPr lang="fr-FR" b="1" u="sng" dirty="0" smtClean="0">
                <a:solidFill>
                  <a:srgbClr val="C00000"/>
                </a:solidFill>
                <a:latin typeface="Cambria" pitchFamily="18" charset="0"/>
              </a:rPr>
            </a:br>
            <a:r>
              <a:rPr lang="fr-FR" sz="3200" b="1" u="sng" dirty="0" smtClean="0">
                <a:solidFill>
                  <a:srgbClr val="C00000"/>
                </a:solidFill>
                <a:latin typeface="Times New Roman" pitchFamily="18" charset="0"/>
                <a:cs typeface="Times New Roman" pitchFamily="18" charset="0"/>
              </a:rPr>
              <a:t>a</a:t>
            </a:r>
            <a:r>
              <a:rPr lang="fr-FR" b="1" u="sng" dirty="0" smtClean="0">
                <a:solidFill>
                  <a:srgbClr val="C00000"/>
                </a:solidFill>
                <a:latin typeface="Times New Roman" pitchFamily="18" charset="0"/>
                <a:cs typeface="Times New Roman" pitchFamily="18" charset="0"/>
              </a:rPr>
              <a:t>-</a:t>
            </a:r>
            <a:r>
              <a:rPr lang="fr-FR" sz="3200" b="1" u="sng" dirty="0" smtClean="0">
                <a:solidFill>
                  <a:srgbClr val="C00000"/>
                </a:solidFill>
                <a:latin typeface="Times New Roman" pitchFamily="18" charset="0"/>
                <a:cs typeface="Times New Roman" pitchFamily="18" charset="0"/>
              </a:rPr>
              <a:t>L'acte locutoire </a:t>
            </a:r>
            <a:r>
              <a:rPr lang="fr-FR" sz="3200" dirty="0" smtClean="0">
                <a:latin typeface="Times New Roman" pitchFamily="18" charset="0"/>
                <a:cs typeface="Times New Roman" pitchFamily="18" charset="0"/>
              </a:rPr>
              <a:t>par lequel on produit  des signes. </a:t>
            </a:r>
            <a:br>
              <a:rPr lang="fr-FR" sz="3200" dirty="0" smtClean="0">
                <a:latin typeface="Times New Roman" pitchFamily="18" charset="0"/>
                <a:cs typeface="Times New Roman" pitchFamily="18" charset="0"/>
              </a:rPr>
            </a:br>
            <a:r>
              <a:rPr lang="fr-FR" sz="3200" b="1" u="sng" dirty="0" smtClean="0">
                <a:solidFill>
                  <a:srgbClr val="C00000"/>
                </a:solidFill>
                <a:latin typeface="Times New Roman" pitchFamily="18" charset="0"/>
                <a:cs typeface="Times New Roman" pitchFamily="18" charset="0"/>
              </a:rPr>
              <a:t>b-L'acte illocutoire</a:t>
            </a:r>
            <a:r>
              <a:rPr lang="fr-FR" sz="3200" b="1" dirty="0" smtClean="0">
                <a:solidFill>
                  <a:srgbClr val="C00000"/>
                </a:solidFill>
                <a:latin typeface="Times New Roman" pitchFamily="18" charset="0"/>
                <a:cs typeface="Times New Roman" pitchFamily="18" charset="0"/>
              </a:rPr>
              <a:t> </a:t>
            </a:r>
            <a:r>
              <a:rPr lang="fr-FR" sz="3200" dirty="0" smtClean="0">
                <a:latin typeface="Times New Roman" pitchFamily="18" charset="0"/>
                <a:cs typeface="Times New Roman" pitchFamily="18" charset="0"/>
              </a:rPr>
              <a:t>correspond au pouvoir transformateur du dire.</a:t>
            </a:r>
            <a:br>
              <a:rPr lang="fr-FR" sz="3200" dirty="0" smtClean="0">
                <a:latin typeface="Times New Roman" pitchFamily="18" charset="0"/>
                <a:cs typeface="Times New Roman" pitchFamily="18" charset="0"/>
              </a:rPr>
            </a:br>
            <a:r>
              <a:rPr lang="fr-FR" sz="3200" b="1" u="sng" dirty="0" smtClean="0">
                <a:solidFill>
                  <a:srgbClr val="C00000"/>
                </a:solidFill>
                <a:latin typeface="Times New Roman" pitchFamily="18" charset="0"/>
                <a:cs typeface="Times New Roman" pitchFamily="18" charset="0"/>
              </a:rPr>
              <a:t>c-L'acte perlocutoire </a:t>
            </a:r>
            <a:r>
              <a:rPr lang="fr-FR" sz="3200" dirty="0" smtClean="0">
                <a:latin typeface="Times New Roman" pitchFamily="18" charset="0"/>
                <a:cs typeface="Times New Roman" pitchFamily="18" charset="0"/>
              </a:rPr>
              <a:t>est relatif à l'effet consécutif à l’acte de dire.</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642918"/>
            <a:ext cx="8001056" cy="2554545"/>
          </a:xfrm>
          <a:prstGeom prst="rect">
            <a:avLst/>
          </a:prstGeom>
        </p:spPr>
        <p:txBody>
          <a:bodyPr wrap="square">
            <a:spAutoFit/>
          </a:bodyPr>
          <a:lstStyle/>
          <a:p>
            <a:r>
              <a:rPr lang="fr-FR" sz="4000" b="1" i="1" u="sng" dirty="0" smtClean="0">
                <a:latin typeface="Algerian" pitchFamily="82" charset="0"/>
              </a:rPr>
              <a:t>Rappel  </a:t>
            </a:r>
            <a:r>
              <a:rPr lang="fr-FR" sz="4000" b="1" i="1" u="sng" dirty="0" err="1" smtClean="0">
                <a:latin typeface="Algerian" pitchFamily="82" charset="0"/>
              </a:rPr>
              <a:t>ETYMOLOGIque</a:t>
            </a:r>
            <a:r>
              <a:rPr lang="fr-FR" sz="4000" b="1" i="1" u="sng" dirty="0" smtClean="0">
                <a:latin typeface="Cambria" pitchFamily="18" charset="0"/>
              </a:rPr>
              <a:t/>
            </a:r>
            <a:br>
              <a:rPr lang="fr-FR" sz="4000" b="1" i="1" u="sng" dirty="0" smtClean="0">
                <a:latin typeface="Cambria" pitchFamily="18" charset="0"/>
              </a:rPr>
            </a:br>
            <a:r>
              <a:rPr lang="fr-FR" sz="4000" b="1" i="1" u="sng" dirty="0" smtClean="0">
                <a:latin typeface="Cambria" pitchFamily="18" charset="0"/>
              </a:rPr>
              <a:t/>
            </a:r>
            <a:br>
              <a:rPr lang="fr-FR" sz="4000" b="1" i="1" u="sng" dirty="0" smtClean="0">
                <a:latin typeface="Cambria" pitchFamily="18" charset="0"/>
              </a:rPr>
            </a:br>
            <a:r>
              <a:rPr lang="fr-FR" sz="4000" dirty="0" smtClean="0">
                <a:latin typeface="Cambria" pitchFamily="18" charset="0"/>
              </a:rPr>
              <a:t>du grec "</a:t>
            </a:r>
            <a:r>
              <a:rPr lang="fr-FR" sz="4000" dirty="0" err="1" smtClean="0">
                <a:latin typeface="Cambria" pitchFamily="18" charset="0"/>
              </a:rPr>
              <a:t>pragmatikos</a:t>
            </a:r>
            <a:r>
              <a:rPr lang="fr-FR" sz="4000" dirty="0" smtClean="0">
                <a:latin typeface="Cambria" pitchFamily="18" charset="0"/>
              </a:rPr>
              <a:t>",</a:t>
            </a:r>
            <a:br>
              <a:rPr lang="fr-FR" sz="4000" dirty="0" smtClean="0">
                <a:latin typeface="Cambria" pitchFamily="18" charset="0"/>
              </a:rPr>
            </a:br>
            <a:r>
              <a:rPr lang="fr-FR" sz="4000" dirty="0" smtClean="0">
                <a:latin typeface="Cambria" pitchFamily="18" charset="0"/>
              </a:rPr>
              <a:t> signifie: « relatif à l’</a:t>
            </a:r>
            <a:r>
              <a:rPr lang="fr-FR" sz="4000" b="1" u="sng" dirty="0" smtClean="0">
                <a:latin typeface="Cambria" pitchFamily="18" charset="0"/>
              </a:rPr>
              <a:t>action »</a:t>
            </a:r>
            <a:r>
              <a:rPr lang="fr-FR" sz="4000" dirty="0" smtClean="0">
                <a:latin typeface="Cambria" pitchFamily="18" charset="0"/>
              </a:rPr>
              <a:t>   </a:t>
            </a:r>
            <a:endParaRPr lang="fr-FR" sz="4000" dirty="0"/>
          </a:p>
        </p:txBody>
      </p:sp>
      <p:pic>
        <p:nvPicPr>
          <p:cNvPr id="3" name="Image 2" descr="ch.jpg"/>
          <p:cNvPicPr>
            <a:picLocks noChangeAspect="1"/>
          </p:cNvPicPr>
          <p:nvPr/>
        </p:nvPicPr>
        <p:blipFill>
          <a:blip r:embed="rId2"/>
          <a:stretch>
            <a:fillRect/>
          </a:stretch>
        </p:blipFill>
        <p:spPr>
          <a:xfrm>
            <a:off x="6429388" y="3643314"/>
            <a:ext cx="2357439" cy="2357439"/>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normAutofit fontScale="90000"/>
          </a:bodyPr>
          <a:lstStyle/>
          <a:p>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5400" dirty="0" smtClean="0">
                <a:latin typeface="Times New Roman" pitchFamily="18" charset="0"/>
                <a:cs typeface="Times New Roman" pitchFamily="18" charset="0"/>
              </a:rPr>
              <a:t>EXAMINONS L’EXEMPLE SUIVANT:</a:t>
            </a:r>
            <a:br>
              <a:rPr lang="fr-FR" sz="5400" dirty="0" smtClean="0">
                <a:latin typeface="Times New Roman" pitchFamily="18" charset="0"/>
                <a:cs typeface="Times New Roman" pitchFamily="18" charset="0"/>
              </a:rPr>
            </a:br>
            <a:r>
              <a:rPr lang="fr-FR" sz="5400" dirty="0" smtClean="0">
                <a:latin typeface="Times New Roman" pitchFamily="18" charset="0"/>
                <a:cs typeface="Times New Roman" pitchFamily="18" charset="0"/>
              </a:rPr>
              <a:t/>
            </a:r>
            <a:br>
              <a:rPr lang="fr-FR" sz="5400" dirty="0" smtClean="0">
                <a:latin typeface="Times New Roman" pitchFamily="18" charset="0"/>
                <a:cs typeface="Times New Roman" pitchFamily="18" charset="0"/>
              </a:rPr>
            </a:br>
            <a:r>
              <a:rPr lang="en-US" sz="5400" dirty="0" smtClean="0">
                <a:solidFill>
                  <a:srgbClr val="FF0000"/>
                </a:solidFill>
                <a:latin typeface="Times New Roman" pitchFamily="18" charset="0"/>
                <a:cs typeface="Times New Roman" pitchFamily="18" charset="0"/>
              </a:rPr>
              <a:t>Il y a un chien de garde.</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title"/>
          </p:nvPr>
        </p:nvSpPr>
        <p:spPr>
          <a:xfrm>
            <a:off x="214282" y="285728"/>
            <a:ext cx="8715436" cy="6226175"/>
          </a:xfrm>
        </p:spPr>
        <p:txBody>
          <a:bodyPr>
            <a:normAutofit fontScale="90000"/>
          </a:bodyPr>
          <a:lstStyle/>
          <a:p>
            <a:pPr>
              <a:lnSpc>
                <a:spcPct val="90000"/>
              </a:lnSpc>
            </a:pP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acte</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locutoire</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u="sng" dirty="0" smtClean="0">
                <a:solidFill>
                  <a:srgbClr val="92D050"/>
                </a:solidFill>
                <a:latin typeface="Times New Roman" pitchFamily="18" charset="0"/>
                <a:cs typeface="Times New Roman" pitchFamily="18" charset="0"/>
              </a:rPr>
              <a:t>SENS </a:t>
            </a:r>
            <a:br>
              <a:rPr lang="en-US" sz="27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700" dirty="0" smtClean="0">
                <a:latin typeface="Times New Roman" pitchFamily="18" charset="0"/>
                <a:cs typeface="Times New Roman" pitchFamily="18" charset="0"/>
              </a:rPr>
              <a:t> =  </a:t>
            </a:r>
            <a:r>
              <a:rPr lang="en-US" sz="2700" dirty="0" err="1" smtClean="0">
                <a:latin typeface="Times New Roman" pitchFamily="18" charset="0"/>
                <a:cs typeface="Times New Roman" pitchFamily="18" charset="0"/>
              </a:rPr>
              <a:t>acte</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illocutoire</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t>
            </a:r>
            <a:r>
              <a:rPr lang="en-US" sz="2700" u="sng" dirty="0" smtClean="0">
                <a:solidFill>
                  <a:srgbClr val="92D050"/>
                </a:solidFill>
                <a:latin typeface="Times New Roman" pitchFamily="18" charset="0"/>
                <a:cs typeface="Times New Roman" pitchFamily="18" charset="0"/>
              </a:rPr>
              <a:t>FORCE ILLOCUTOIRE</a:t>
            </a: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700" dirty="0" smtClean="0">
                <a:latin typeface="Times New Roman" pitchFamily="18" charset="0"/>
                <a:cs typeface="Times New Roman" pitchFamily="18" charset="0"/>
              </a:rPr>
              <a:t>               = </a:t>
            </a:r>
            <a:r>
              <a:rPr lang="en-US" sz="2700" dirty="0" err="1" smtClean="0">
                <a:latin typeface="Times New Roman" pitchFamily="18" charset="0"/>
                <a:cs typeface="Times New Roman" pitchFamily="18" charset="0"/>
              </a:rPr>
              <a:t>acte</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perlocutoire</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u="sng" dirty="0" smtClean="0">
                <a:solidFill>
                  <a:srgbClr val="92D050"/>
                </a:solidFill>
                <a:latin typeface="Times New Roman" pitchFamily="18" charset="0"/>
                <a:cs typeface="Times New Roman" pitchFamily="18" charset="0"/>
              </a:rPr>
              <a:t>EFFET</a:t>
            </a:r>
            <a:r>
              <a:rPr lang="en-US" sz="2700" dirty="0" smtClean="0">
                <a:solidFill>
                  <a:srgbClr val="92D050"/>
                </a:solidFill>
                <a:latin typeface="Times New Roman" pitchFamily="18" charset="0"/>
                <a:cs typeface="Times New Roman" pitchFamily="18" charset="0"/>
              </a:rPr>
              <a:t> </a:t>
            </a: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dirty="0" smtClean="0">
                <a:solidFill>
                  <a:srgbClr val="FF0000"/>
                </a:solidFill>
                <a:latin typeface="Times New Roman" pitchFamily="18" charset="0"/>
                <a:cs typeface="Times New Roman" pitchFamily="18" charset="0"/>
              </a:rPr>
              <a:t/>
            </a:r>
            <a:br>
              <a:rPr lang="en-US" sz="2000" dirty="0" smtClean="0">
                <a:solidFill>
                  <a:srgbClr val="FF0000"/>
                </a:solidFill>
                <a:latin typeface="Times New Roman" pitchFamily="18" charset="0"/>
                <a:cs typeface="Times New Roman" pitchFamily="18" charset="0"/>
              </a:rPr>
            </a:br>
            <a:endParaRPr lang="en-US" dirty="0" smtClean="0"/>
          </a:p>
          <a:p>
            <a:pPr eaLnBrk="1" hangingPunct="1">
              <a:lnSpc>
                <a:spcPct val="90000"/>
              </a:lnSpc>
              <a:buFont typeface="Wingdings" pitchFamily="2" charset="2"/>
              <a:buNone/>
            </a:pPr>
            <a:r>
              <a:rPr lang="en-US" dirty="0" smtClean="0"/>
              <a:t/>
            </a:r>
            <a:br>
              <a:rPr lang="en-US" dirty="0" smtClean="0"/>
            </a:br>
            <a:endParaRPr lang="en-US" dirty="0" smtClean="0"/>
          </a:p>
        </p:txBody>
      </p:sp>
      <p:pic>
        <p:nvPicPr>
          <p:cNvPr id="7" name="Image 6" descr="peur-chien.jpg"/>
          <p:cNvPicPr>
            <a:picLocks noChangeAspect="1"/>
          </p:cNvPicPr>
          <p:nvPr/>
        </p:nvPicPr>
        <p:blipFill>
          <a:blip r:embed="rId2"/>
          <a:stretch>
            <a:fillRect/>
          </a:stretch>
        </p:blipFill>
        <p:spPr>
          <a:xfrm>
            <a:off x="357158" y="3000372"/>
            <a:ext cx="3187696" cy="1571636"/>
          </a:xfrm>
          <a:prstGeom prst="rect">
            <a:avLst/>
          </a:prstGeom>
        </p:spPr>
      </p:pic>
      <p:pic>
        <p:nvPicPr>
          <p:cNvPr id="6" name="Image 5" descr="chien 1.jpg"/>
          <p:cNvPicPr>
            <a:picLocks noChangeAspect="1"/>
          </p:cNvPicPr>
          <p:nvPr/>
        </p:nvPicPr>
        <p:blipFill>
          <a:blip r:embed="rId3"/>
          <a:stretch>
            <a:fillRect/>
          </a:stretch>
        </p:blipFill>
        <p:spPr>
          <a:xfrm>
            <a:off x="1000100" y="285728"/>
            <a:ext cx="1928826" cy="1285884"/>
          </a:xfrm>
          <a:prstGeom prst="rect">
            <a:avLst/>
          </a:prstGeom>
        </p:spPr>
      </p:pic>
      <p:pic>
        <p:nvPicPr>
          <p:cNvPr id="10" name="Image 9" descr="chien de garde.jpg"/>
          <p:cNvPicPr>
            <a:picLocks noChangeAspect="1"/>
          </p:cNvPicPr>
          <p:nvPr/>
        </p:nvPicPr>
        <p:blipFill>
          <a:blip r:embed="rId4"/>
          <a:stretch>
            <a:fillRect/>
          </a:stretch>
        </p:blipFill>
        <p:spPr>
          <a:xfrm>
            <a:off x="1000100" y="1714488"/>
            <a:ext cx="2071702" cy="1285884"/>
          </a:xfrm>
          <a:prstGeom prst="rect">
            <a:avLst/>
          </a:prstGeom>
        </p:spPr>
      </p:pic>
      <p:sp>
        <p:nvSpPr>
          <p:cNvPr id="11" name="Espace réservé du pied de page 10"/>
          <p:cNvSpPr>
            <a:spLocks noGrp="1"/>
          </p:cNvSpPr>
          <p:nvPr>
            <p:ph type="ftr" sz="quarter" idx="11"/>
          </p:nvPr>
        </p:nvSpPr>
        <p:spPr>
          <a:xfrm>
            <a:off x="214282" y="4786322"/>
            <a:ext cx="8786874" cy="1643050"/>
          </a:xfrm>
        </p:spPr>
        <p:txBody>
          <a:bodyPr/>
          <a:lstStyle/>
          <a:p>
            <a:endParaRPr lang="fr-BE" dirty="0" smtClean="0">
              <a:solidFill>
                <a:schemeClr val="tx1"/>
              </a:solidFill>
            </a:endParaRPr>
          </a:p>
          <a:p>
            <a:endParaRPr lang="fr-BE" dirty="0" smtClean="0">
              <a:solidFill>
                <a:schemeClr val="tx1"/>
              </a:solidFill>
            </a:endParaRPr>
          </a:p>
          <a:p>
            <a:pPr algn="l"/>
            <a:r>
              <a:rPr lang="fr-BE" dirty="0" smtClean="0">
                <a:solidFill>
                  <a:schemeClr val="tx1"/>
                </a:solidFill>
              </a:rPr>
              <a:t>1- </a:t>
            </a:r>
            <a:r>
              <a:rPr lang="fr-FR" u="sng" dirty="0" smtClean="0">
                <a:solidFill>
                  <a:schemeClr val="tx1"/>
                </a:solidFill>
                <a:hlinkClick r:id="rId5"/>
              </a:rPr>
              <a:t>APAGI - </a:t>
            </a:r>
            <a:r>
              <a:rPr lang="fr-FR" u="sng" dirty="0" err="1" smtClean="0">
                <a:solidFill>
                  <a:schemeClr val="tx1"/>
                </a:solidFill>
                <a:hlinkClick r:id="rId5"/>
              </a:rPr>
              <a:t>Gessi</a:t>
            </a:r>
            <a:r>
              <a:rPr lang="fr-FR" u="sng" dirty="0" smtClean="0">
                <a:solidFill>
                  <a:schemeClr val="tx1"/>
                </a:solidFill>
                <a:hlinkClick r:id="rId5"/>
              </a:rPr>
              <a:t>, CHIEN Croisé Berger allemand à la robe Noir et feu apagi.fr</a:t>
            </a:r>
            <a:r>
              <a:rPr lang="fr-FR" b="1" dirty="0" smtClean="0"/>
              <a:t>.(</a:t>
            </a:r>
            <a:r>
              <a:rPr lang="fr-FR" b="1" dirty="0" err="1" smtClean="0"/>
              <a:t>s.d</a:t>
            </a:r>
            <a:r>
              <a:rPr lang="fr-FR" b="1" dirty="0" smtClean="0"/>
              <a:t>.).</a:t>
            </a:r>
            <a:r>
              <a:rPr lang="fr-FR" b="1" u="sng" dirty="0" smtClean="0"/>
              <a:t>[illustration]. Consulté sur </a:t>
            </a:r>
            <a:endParaRPr lang="fr-FR" dirty="0" smtClean="0">
              <a:solidFill>
                <a:schemeClr val="tx1"/>
              </a:solidFill>
            </a:endParaRPr>
          </a:p>
          <a:p>
            <a:pPr algn="l"/>
            <a:r>
              <a:rPr lang="fr-FR" dirty="0" smtClean="0">
                <a:solidFill>
                  <a:schemeClr val="tx1"/>
                </a:solidFill>
                <a:hlinkClick r:id="rId6"/>
              </a:rPr>
              <a:t>https://lh3.googleusercontent.com/vPHhW81NMjxu4WRkAScXQHbECp04_Taa9eEEypTR561qeqi2t7KaWq6xJoj8nmtsFDFHDk=128</a:t>
            </a:r>
            <a:endParaRPr lang="fr-FR" dirty="0" smtClean="0">
              <a:solidFill>
                <a:schemeClr val="tx1"/>
              </a:solidFill>
            </a:endParaRPr>
          </a:p>
          <a:p>
            <a:pPr algn="l"/>
            <a:r>
              <a:rPr lang="fr-FR" dirty="0" smtClean="0">
                <a:solidFill>
                  <a:schemeClr val="tx1"/>
                </a:solidFill>
              </a:rPr>
              <a:t> </a:t>
            </a:r>
          </a:p>
          <a:p>
            <a:pPr algn="l"/>
            <a:r>
              <a:rPr lang="fr-BE" dirty="0" smtClean="0"/>
              <a:t>2-</a:t>
            </a:r>
            <a:r>
              <a:rPr lang="fr-FR" u="sng" dirty="0" smtClean="0">
                <a:hlinkClick r:id="rId7"/>
              </a:rPr>
              <a:t>Panneau attention! Je monte la garde! Terrain privé - JR ...</a:t>
            </a:r>
            <a:r>
              <a:rPr lang="fr-FR" u="sng" dirty="0" err="1" smtClean="0">
                <a:hlinkClick r:id="rId7"/>
              </a:rPr>
              <a:t>jr-signaletic.com</a:t>
            </a:r>
            <a:r>
              <a:rPr lang="fr-FR" u="sng" dirty="0" smtClean="0">
                <a:hlinkClick r:id="rId7"/>
              </a:rPr>
              <a:t> · </a:t>
            </a:r>
            <a:r>
              <a:rPr lang="fr-FR" dirty="0" smtClean="0">
                <a:hlinkClick r:id="rId7"/>
              </a:rPr>
              <a:t>En stock</a:t>
            </a:r>
            <a:r>
              <a:rPr lang="fr-FR" b="1" dirty="0" smtClean="0"/>
              <a:t>.(</a:t>
            </a:r>
            <a:r>
              <a:rPr lang="fr-FR" b="1" dirty="0" err="1" smtClean="0"/>
              <a:t>s.d</a:t>
            </a:r>
            <a:r>
              <a:rPr lang="fr-FR" b="1" dirty="0" smtClean="0"/>
              <a:t>.).</a:t>
            </a:r>
            <a:r>
              <a:rPr lang="fr-FR" b="1" u="sng" dirty="0" smtClean="0"/>
              <a:t>[illustration]. Consulté sur </a:t>
            </a:r>
            <a:endParaRPr lang="fr-FR" dirty="0" smtClean="0"/>
          </a:p>
          <a:p>
            <a:pPr algn="l"/>
            <a:r>
              <a:rPr lang="fr-FR" dirty="0" smtClean="0"/>
              <a:t>https://image.jimcdn.com/app/cms/image/transf/none/path/s4ef9a107bea8530e/image/i2954c9793ec1897a/version/1458926822/image.jpg</a:t>
            </a:r>
          </a:p>
          <a:p>
            <a:pPr algn="l"/>
            <a:r>
              <a:rPr lang="fr-BE" sz="1100" dirty="0" smtClean="0"/>
              <a:t>3-</a:t>
            </a:r>
            <a:r>
              <a:rPr lang="fr-FR" sz="1100" u="sng" dirty="0" smtClean="0">
                <a:hlinkClick r:id="rId8"/>
              </a:rPr>
              <a:t>Peur des chiens ? Une phobie qui se soigne !docteurdoc.fr</a:t>
            </a:r>
            <a:r>
              <a:rPr lang="fr-FR" sz="1100" b="1" dirty="0" smtClean="0"/>
              <a:t>.(</a:t>
            </a:r>
            <a:r>
              <a:rPr lang="fr-FR" sz="1100" b="1" dirty="0" err="1" smtClean="0"/>
              <a:t>s.d</a:t>
            </a:r>
            <a:r>
              <a:rPr lang="fr-FR" sz="1100" b="1" dirty="0" smtClean="0"/>
              <a:t>.).</a:t>
            </a:r>
            <a:r>
              <a:rPr lang="fr-FR" sz="1100" b="1" u="sng" dirty="0" smtClean="0"/>
              <a:t>[illustration]. Consulté sur </a:t>
            </a:r>
            <a:endParaRPr lang="fr-FR" sz="1100" dirty="0" smtClean="0"/>
          </a:p>
          <a:p>
            <a:pPr algn="l"/>
            <a:r>
              <a:rPr lang="fr-FR" sz="1100" dirty="0" smtClean="0"/>
              <a:t> </a:t>
            </a:r>
            <a:r>
              <a:rPr lang="fr-FR" sz="1100" dirty="0" smtClean="0">
                <a:hlinkClick r:id="rId9"/>
              </a:rPr>
              <a:t>https://lh3.googleusercontent.com/CGmg1G-bno1B0vYmNdH7P_hCDVCSrbCNcTj5y4bjHoepsC5qumqKG3lM6pYiG809V3L-=s170</a:t>
            </a:r>
            <a:endParaRPr lang="fr-FR" sz="1100" dirty="0" smtClean="0"/>
          </a:p>
          <a:p>
            <a:endParaRPr lang="fr-FR" sz="1100" dirty="0" smtClean="0"/>
          </a:p>
          <a:p>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274638"/>
            <a:ext cx="8858312" cy="5654692"/>
          </a:xfrm>
        </p:spPr>
        <p:txBody>
          <a:bodyPr>
            <a:normAutofit/>
          </a:bodyPr>
          <a:lstStyle/>
          <a:p>
            <a:pPr algn="l"/>
            <a:r>
              <a:rPr lang="fr-FR" sz="3200" b="1" u="sng" dirty="0" smtClean="0">
                <a:solidFill>
                  <a:srgbClr val="FF0000"/>
                </a:solidFill>
                <a:latin typeface="Algerian" pitchFamily="82" charset="0"/>
              </a:rPr>
              <a:t>1-3- Les actes illocutoires selon Austin </a:t>
            </a:r>
            <a:br>
              <a:rPr lang="fr-FR" sz="3200" b="1" u="sng" dirty="0" smtClean="0">
                <a:solidFill>
                  <a:srgbClr val="FF0000"/>
                </a:solidFill>
                <a:latin typeface="Algerian" pitchFamily="82" charset="0"/>
              </a:rPr>
            </a:br>
            <a:r>
              <a:rPr lang="fr-FR" sz="3200" dirty="0" smtClean="0"/>
              <a:t/>
            </a:r>
            <a:br>
              <a:rPr lang="fr-FR" sz="3200" dirty="0" smtClean="0"/>
            </a:br>
            <a:r>
              <a:rPr lang="fr-FR" sz="2200" dirty="0" smtClean="0">
                <a:latin typeface="Times New Roman" pitchFamily="18" charset="0"/>
                <a:cs typeface="Times New Roman" pitchFamily="18" charset="0"/>
              </a:rPr>
              <a:t>a. les </a:t>
            </a:r>
            <a:r>
              <a:rPr lang="fr-FR" sz="2200" b="1" dirty="0" err="1" smtClean="0">
                <a:latin typeface="Times New Roman" pitchFamily="18" charset="0"/>
                <a:cs typeface="Times New Roman" pitchFamily="18" charset="0"/>
              </a:rPr>
              <a:t>verdictifs</a:t>
            </a:r>
            <a:r>
              <a:rPr lang="fr-FR" sz="2200" b="1" dirty="0" smtClean="0">
                <a:latin typeface="Times New Roman" pitchFamily="18" charset="0"/>
                <a:cs typeface="Times New Roman" pitchFamily="18" charset="0"/>
              </a:rPr>
              <a:t> ou actes juridiques (</a:t>
            </a:r>
            <a:r>
              <a:rPr lang="fr-FR" sz="2200" i="1" dirty="0" smtClean="0">
                <a:latin typeface="Times New Roman" pitchFamily="18" charset="0"/>
                <a:cs typeface="Times New Roman" pitchFamily="18" charset="0"/>
              </a:rPr>
              <a:t>acquitter, condamner, décréter, etc</a:t>
            </a:r>
            <a:r>
              <a:rPr lang="fr-FR" sz="2200" b="1" i="1" dirty="0" smtClean="0">
                <a:latin typeface="Times New Roman" pitchFamily="18" charset="0"/>
                <a:cs typeface="Times New Roman" pitchFamily="18" charset="0"/>
              </a:rPr>
              <a:t>.) ;</a:t>
            </a:r>
            <a:br>
              <a:rPr lang="fr-FR" sz="2200" b="1" i="1"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b. les </a:t>
            </a:r>
            <a:r>
              <a:rPr lang="fr-FR" sz="2200" b="1" dirty="0" err="1" smtClean="0">
                <a:latin typeface="Times New Roman" pitchFamily="18" charset="0"/>
                <a:cs typeface="Times New Roman" pitchFamily="18" charset="0"/>
              </a:rPr>
              <a:t>exercitifs</a:t>
            </a:r>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dégrader, commander, ordonner, pardonner, léguer, etc</a:t>
            </a:r>
            <a:r>
              <a:rPr lang="fr-FR" sz="2200" b="1" dirty="0" smtClean="0">
                <a:latin typeface="Times New Roman" pitchFamily="18" charset="0"/>
                <a:cs typeface="Times New Roman" pitchFamily="18" charset="0"/>
              </a:rPr>
              <a:t>.) ;</a:t>
            </a:r>
            <a:br>
              <a:rPr lang="fr-FR" sz="2200" b="1"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c. les </a:t>
            </a:r>
            <a:r>
              <a:rPr lang="fr-FR" sz="2200" b="1" dirty="0" err="1" smtClean="0">
                <a:latin typeface="Times New Roman" pitchFamily="18" charset="0"/>
                <a:cs typeface="Times New Roman" pitchFamily="18" charset="0"/>
              </a:rPr>
              <a:t>promissifs</a:t>
            </a:r>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promettre, faire vœu de, garantir, parier, jurer de, etc</a:t>
            </a:r>
            <a:r>
              <a:rPr lang="fr-FR" sz="2200" b="1" dirty="0" smtClean="0">
                <a:latin typeface="Times New Roman" pitchFamily="18" charset="0"/>
                <a:cs typeface="Times New Roman" pitchFamily="18" charset="0"/>
              </a:rPr>
              <a:t>.) ;</a:t>
            </a:r>
            <a:br>
              <a:rPr lang="fr-FR" sz="2200" b="1"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d. les </a:t>
            </a:r>
            <a:r>
              <a:rPr lang="fr-FR" sz="2200" b="1" dirty="0" err="1" smtClean="0">
                <a:latin typeface="Times New Roman" pitchFamily="18" charset="0"/>
                <a:cs typeface="Times New Roman" pitchFamily="18" charset="0"/>
              </a:rPr>
              <a:t>comportatifs</a:t>
            </a:r>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s’excuser, remercier, déplorer, critiquer, etc</a:t>
            </a:r>
            <a:r>
              <a:rPr lang="fr-FR" sz="2200" b="1" dirty="0" smtClean="0">
                <a:latin typeface="Times New Roman" pitchFamily="18" charset="0"/>
                <a:cs typeface="Times New Roman" pitchFamily="18" charset="0"/>
              </a:rPr>
              <a:t>.) ;</a:t>
            </a:r>
            <a:br>
              <a:rPr lang="fr-FR" sz="2200" b="1"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e. les </a:t>
            </a:r>
            <a:r>
              <a:rPr lang="fr-FR" sz="2200" b="1" dirty="0" err="1" smtClean="0">
                <a:latin typeface="Times New Roman" pitchFamily="18" charset="0"/>
                <a:cs typeface="Times New Roman" pitchFamily="18" charset="0"/>
              </a:rPr>
              <a:t>expositifs</a:t>
            </a:r>
            <a:r>
              <a:rPr lang="fr-FR" sz="2200" b="1" dirty="0" smtClean="0">
                <a:latin typeface="Times New Roman" pitchFamily="18" charset="0"/>
                <a:cs typeface="Times New Roman" pitchFamily="18" charset="0"/>
              </a:rPr>
              <a:t> (</a:t>
            </a:r>
            <a:r>
              <a:rPr lang="fr-FR" sz="2200" i="1" dirty="0" smtClean="0">
                <a:latin typeface="Times New Roman" pitchFamily="18" charset="0"/>
                <a:cs typeface="Times New Roman" pitchFamily="18" charset="0"/>
              </a:rPr>
              <a:t>affirmer, nier, postuler, remarquer, etc</a:t>
            </a:r>
            <a:r>
              <a:rPr lang="fr-FR" sz="2200" b="1" i="1" dirty="0" smtClean="0">
                <a:latin typeface="Times New Roman" pitchFamily="18" charset="0"/>
                <a:cs typeface="Times New Roman" pitchFamily="18" charset="0"/>
              </a:rPr>
              <a:t>.).</a:t>
            </a:r>
            <a:endParaRPr lang="fr-FR"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r>
              <a:rPr lang="fr-FR" dirty="0" smtClean="0">
                <a:latin typeface="Algerian" pitchFamily="82" charset="0"/>
              </a:rPr>
              <a:t>2-John SEARLE (1932) </a:t>
            </a: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3" name="Image 2" descr="searle 2.jpg"/>
          <p:cNvPicPr>
            <a:picLocks noChangeAspect="1"/>
          </p:cNvPicPr>
          <p:nvPr/>
        </p:nvPicPr>
        <p:blipFill>
          <a:blip r:embed="rId2"/>
          <a:stretch>
            <a:fillRect/>
          </a:stretch>
        </p:blipFill>
        <p:spPr>
          <a:xfrm>
            <a:off x="4929190" y="1643050"/>
            <a:ext cx="3429024" cy="3786214"/>
          </a:xfrm>
          <a:prstGeom prst="rect">
            <a:avLst/>
          </a:prstGeom>
        </p:spPr>
      </p:pic>
      <p:pic>
        <p:nvPicPr>
          <p:cNvPr id="4" name="Image 3" descr="searle.jpg"/>
          <p:cNvPicPr>
            <a:picLocks noChangeAspect="1"/>
          </p:cNvPicPr>
          <p:nvPr/>
        </p:nvPicPr>
        <p:blipFill>
          <a:blip r:embed="rId3"/>
          <a:stretch>
            <a:fillRect/>
          </a:stretch>
        </p:blipFill>
        <p:spPr>
          <a:xfrm>
            <a:off x="1428728" y="1571613"/>
            <a:ext cx="3357586" cy="3857652"/>
          </a:xfrm>
          <a:prstGeom prst="rect">
            <a:avLst/>
          </a:prstGeom>
        </p:spPr>
      </p:pic>
      <p:sp>
        <p:nvSpPr>
          <p:cNvPr id="5" name="Espace réservé du pied de page 4"/>
          <p:cNvSpPr>
            <a:spLocks noGrp="1"/>
          </p:cNvSpPr>
          <p:nvPr>
            <p:ph type="ftr" sz="quarter" idx="11"/>
          </p:nvPr>
        </p:nvSpPr>
        <p:spPr>
          <a:xfrm>
            <a:off x="357158" y="5786454"/>
            <a:ext cx="8501122" cy="785818"/>
          </a:xfrm>
        </p:spPr>
        <p:txBody>
          <a:bodyPr/>
          <a:lstStyle/>
          <a:p>
            <a:r>
              <a:rPr lang="fr-FR" u="sng" dirty="0" smtClean="0">
                <a:hlinkClick r:id="rId4"/>
              </a:rPr>
              <a:t>1-Les actes de langage - John Rogers Searle - </a:t>
            </a:r>
            <a:r>
              <a:rPr lang="fr-FR" u="sng" dirty="0" err="1" smtClean="0">
                <a:hlinkClick r:id="rId4"/>
              </a:rPr>
              <a:t>Babelio</a:t>
            </a:r>
            <a:r>
              <a:rPr lang="fr-FR" u="sng" dirty="0" smtClean="0">
                <a:hlinkClick r:id="rId4"/>
              </a:rPr>
              <a:t> babelio.com</a:t>
            </a:r>
            <a:r>
              <a:rPr lang="fr-FR" u="sng" dirty="0" smtClean="0"/>
              <a:t> </a:t>
            </a:r>
            <a:r>
              <a:rPr lang="fr-FR" b="1" dirty="0" smtClean="0"/>
              <a:t>.(</a:t>
            </a:r>
            <a:r>
              <a:rPr lang="fr-FR" b="1" dirty="0" err="1" smtClean="0"/>
              <a:t>s.d</a:t>
            </a:r>
            <a:r>
              <a:rPr lang="fr-FR" b="1" dirty="0" smtClean="0"/>
              <a:t>.).</a:t>
            </a:r>
            <a:r>
              <a:rPr lang="fr-FR" b="1" u="sng" dirty="0" smtClean="0"/>
              <a:t>[illustration]. Consulté sur </a:t>
            </a:r>
            <a:endParaRPr lang="fr-FR" dirty="0" smtClean="0"/>
          </a:p>
          <a:p>
            <a:r>
              <a:rPr lang="fr-FR" dirty="0" smtClean="0">
                <a:hlinkClick r:id="rId5"/>
              </a:rPr>
              <a:t>https://lh3.googleusercontent.com/ltcEySNwjFyxFD80KTiWTEQfF-6hgk5LMQZ1oNpJa5RzHAGyqjBDXLiJQZw6HPk6WOCa=s85</a:t>
            </a:r>
            <a:endParaRPr lang="fr-FR" dirty="0" smtClean="0"/>
          </a:p>
          <a:p>
            <a:r>
              <a:rPr lang="fr-FR" dirty="0" smtClean="0"/>
              <a:t>2-</a:t>
            </a:r>
            <a:r>
              <a:rPr lang="fr-FR" u="sng" dirty="0" smtClean="0"/>
              <a:t>Sens et expression : Etudes de théorie des actes de langage – Babelio.babelio.com </a:t>
            </a:r>
            <a:r>
              <a:rPr lang="fr-FR" b="1" dirty="0" smtClean="0"/>
              <a:t>.(</a:t>
            </a:r>
            <a:r>
              <a:rPr lang="fr-FR" b="1" dirty="0" err="1" smtClean="0"/>
              <a:t>s.d</a:t>
            </a:r>
            <a:r>
              <a:rPr lang="fr-FR" b="1" dirty="0" smtClean="0"/>
              <a:t>.).</a:t>
            </a:r>
            <a:r>
              <a:rPr lang="fr-FR" b="1" u="sng" dirty="0" smtClean="0"/>
              <a:t>[illustration]. Consulté sur </a:t>
            </a:r>
            <a:r>
              <a:rPr lang="fr-FR" dirty="0" smtClean="0"/>
              <a:t> </a:t>
            </a:r>
          </a:p>
          <a:p>
            <a:r>
              <a:rPr lang="fr-FR" sz="800" dirty="0" smtClean="0"/>
              <a:t>https://lh3.googleusercontent.com/proxy/NEZcmoufWWJx9YQ7DHIo1DF6wucBLuCcNVS_LPdmT41q40_DEFlvuXp7kgURyL9TMiMKVsvJ1hI4t5HsOJO-7UYJowmpogPdYba23zcy_UJGWgxLQ</a:t>
            </a:r>
          </a:p>
          <a:p>
            <a:endParaRPr lang="fr-BE"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normAutofit fontScale="90000"/>
          </a:bodyPr>
          <a:lstStyle/>
          <a:p>
            <a:pPr algn="l"/>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endParaRPr lang="fr-FR" sz="2400" dirty="0">
              <a:latin typeface="Times New Roman" pitchFamily="18" charset="0"/>
              <a:cs typeface="Times New Roman" pitchFamily="18" charset="0"/>
            </a:endParaRPr>
          </a:p>
        </p:txBody>
      </p:sp>
      <p:sp>
        <p:nvSpPr>
          <p:cNvPr id="3" name="Organigramme : Alternative 2"/>
          <p:cNvSpPr/>
          <p:nvPr/>
        </p:nvSpPr>
        <p:spPr>
          <a:xfrm>
            <a:off x="500034" y="1357298"/>
            <a:ext cx="8286808" cy="1000132"/>
          </a:xfrm>
          <a:prstGeom prst="flowChartAlternateProcess">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err="1" smtClean="0">
                <a:solidFill>
                  <a:schemeClr val="accent5">
                    <a:lumMod val="20000"/>
                    <a:lumOff val="80000"/>
                  </a:schemeClr>
                </a:solidFill>
                <a:latin typeface="Times New Roman" pitchFamily="18" charset="0"/>
                <a:cs typeface="Times New Roman" pitchFamily="18" charset="0"/>
              </a:rPr>
              <a:t>a-Le</a:t>
            </a:r>
            <a:r>
              <a:rPr lang="fr-FR" sz="3200" b="1" dirty="0" smtClean="0">
                <a:solidFill>
                  <a:schemeClr val="accent5">
                    <a:lumMod val="20000"/>
                    <a:lumOff val="80000"/>
                  </a:schemeClr>
                </a:solidFill>
                <a:latin typeface="Times New Roman" pitchFamily="18" charset="0"/>
                <a:cs typeface="Times New Roman" pitchFamily="18" charset="0"/>
              </a:rPr>
              <a:t> principe </a:t>
            </a:r>
            <a:r>
              <a:rPr lang="fr-FR" sz="3200" b="1" dirty="0" smtClean="0">
                <a:solidFill>
                  <a:schemeClr val="bg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d’</a:t>
            </a:r>
            <a:r>
              <a:rPr lang="fr-FR" sz="3200" b="1" dirty="0" err="1" smtClean="0">
                <a:solidFill>
                  <a:schemeClr val="bg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exprimabilité</a:t>
            </a:r>
            <a:r>
              <a:rPr lang="fr-FR" sz="3200" b="1" dirty="0" smtClean="0">
                <a:solidFill>
                  <a:schemeClr val="accent5">
                    <a:lumMod val="20000"/>
                    <a:lumOff val="80000"/>
                  </a:schemeClr>
                </a:solidFill>
                <a:latin typeface="Times New Roman" pitchFamily="18" charset="0"/>
                <a:cs typeface="Times New Roman" pitchFamily="18" charset="0"/>
              </a:rPr>
              <a:t>, selon le quel tout ce que l’on veut dire peut être dit</a:t>
            </a:r>
            <a:r>
              <a:rPr lang="fr-FR" sz="3200" dirty="0" smtClean="0">
                <a:solidFill>
                  <a:schemeClr val="accent5">
                    <a:lumMod val="20000"/>
                    <a:lumOff val="80000"/>
                  </a:schemeClr>
                </a:solidFill>
                <a:latin typeface="Times New Roman" pitchFamily="18" charset="0"/>
                <a:cs typeface="Times New Roman" pitchFamily="18" charset="0"/>
              </a:rPr>
              <a:t>.</a:t>
            </a:r>
            <a:endParaRPr lang="fr-FR" sz="3200" dirty="0">
              <a:solidFill>
                <a:schemeClr val="accent5">
                  <a:lumMod val="20000"/>
                  <a:lumOff val="80000"/>
                </a:schemeClr>
              </a:solidFill>
            </a:endParaRPr>
          </a:p>
        </p:txBody>
      </p:sp>
      <p:sp>
        <p:nvSpPr>
          <p:cNvPr id="4" name="Rectangle avec flèche vers le bas 3"/>
          <p:cNvSpPr/>
          <p:nvPr/>
        </p:nvSpPr>
        <p:spPr>
          <a:xfrm>
            <a:off x="500034" y="2643182"/>
            <a:ext cx="8358246" cy="2000264"/>
          </a:xfrm>
          <a:prstGeom prst="downArrowCallou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err="1" smtClean="0">
                <a:solidFill>
                  <a:schemeClr val="tx1"/>
                </a:solidFill>
                <a:latin typeface="Times New Roman" pitchFamily="18" charset="0"/>
                <a:cs typeface="Times New Roman" pitchFamily="18" charset="0"/>
              </a:rPr>
              <a:t>b-Le</a:t>
            </a:r>
            <a:r>
              <a:rPr lang="fr-FR" sz="3200" b="1" dirty="0" smtClean="0">
                <a:solidFill>
                  <a:schemeClr val="tx1"/>
                </a:solidFill>
                <a:latin typeface="Times New Roman" pitchFamily="18" charset="0"/>
                <a:cs typeface="Times New Roman" pitchFamily="18" charset="0"/>
              </a:rPr>
              <a:t> marqueur du contenu propositionnel Vs</a:t>
            </a:r>
            <a:br>
              <a:rPr lang="fr-FR" sz="3200" b="1" dirty="0" smtClean="0">
                <a:solidFill>
                  <a:schemeClr val="tx1"/>
                </a:solidFill>
                <a:latin typeface="Times New Roman" pitchFamily="18" charset="0"/>
                <a:cs typeface="Times New Roman" pitchFamily="18" charset="0"/>
              </a:rPr>
            </a:br>
            <a:r>
              <a:rPr lang="fr-FR" sz="3200" b="1" dirty="0" smtClean="0">
                <a:solidFill>
                  <a:schemeClr val="tx1"/>
                </a:solidFill>
                <a:latin typeface="Times New Roman" pitchFamily="18" charset="0"/>
                <a:cs typeface="Times New Roman" pitchFamily="18" charset="0"/>
              </a:rPr>
              <a:t> le marqueur de force illocutionnaire</a:t>
            </a:r>
          </a:p>
          <a:p>
            <a:pPr algn="ctr"/>
            <a:r>
              <a:rPr lang="fr-FR" sz="2400" b="1" dirty="0" smtClean="0">
                <a:solidFill>
                  <a:schemeClr val="tx1"/>
                </a:solidFill>
                <a:latin typeface="Times New Roman" pitchFamily="18" charset="0"/>
                <a:cs typeface="Times New Roman" pitchFamily="18" charset="0"/>
              </a:rPr>
              <a:t>Exemple:</a:t>
            </a:r>
            <a:endParaRPr lang="fr-FR" sz="2400" b="1" dirty="0">
              <a:solidFill>
                <a:schemeClr val="tx1"/>
              </a:solidFill>
            </a:endParaRPr>
          </a:p>
        </p:txBody>
      </p:sp>
      <p:sp>
        <p:nvSpPr>
          <p:cNvPr id="5" name="Organigramme : Alternative 4"/>
          <p:cNvSpPr/>
          <p:nvPr/>
        </p:nvSpPr>
        <p:spPr>
          <a:xfrm>
            <a:off x="285720" y="4714884"/>
            <a:ext cx="8501122" cy="1571636"/>
          </a:xfrm>
          <a:prstGeom prst="flowChartAlternateProcess">
            <a:avLst/>
          </a:prstGeom>
          <a:blipFill>
            <a:blip r:embed="rId3">
              <a:duotone>
                <a:schemeClr val="accent6">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solidFill>
                  <a:schemeClr val="tx1"/>
                </a:solidFill>
                <a:latin typeface="Times New Roman" pitchFamily="18" charset="0"/>
                <a:cs typeface="Times New Roman" pitchFamily="18" charset="0"/>
              </a:rPr>
              <a:t/>
            </a:r>
            <a:br>
              <a:rPr lang="fr-FR" sz="2200" dirty="0" smtClean="0">
                <a:solidFill>
                  <a:schemeClr val="tx1"/>
                </a:solidFill>
                <a:latin typeface="Times New Roman" pitchFamily="18" charset="0"/>
                <a:cs typeface="Times New Roman" pitchFamily="18" charset="0"/>
              </a:rPr>
            </a:br>
            <a:r>
              <a:rPr lang="fr-FR" sz="2400" b="1" dirty="0" smtClean="0">
                <a:solidFill>
                  <a:schemeClr val="tx1"/>
                </a:solidFill>
                <a:latin typeface="Times New Roman" pitchFamily="18" charset="0"/>
                <a:cs typeface="Times New Roman" pitchFamily="18" charset="0"/>
              </a:rPr>
              <a:t> </a:t>
            </a:r>
          </a:p>
          <a:p>
            <a:pPr algn="ctr"/>
            <a:r>
              <a:rPr lang="fr-FR" sz="2400" b="1" dirty="0" smtClean="0">
                <a:solidFill>
                  <a:schemeClr val="tx1"/>
                </a:solidFill>
                <a:latin typeface="Times New Roman" pitchFamily="18" charset="0"/>
                <a:cs typeface="Times New Roman" pitchFamily="18" charset="0"/>
              </a:rPr>
              <a:t>Ex: Je te </a:t>
            </a:r>
            <a:r>
              <a:rPr lang="fr-FR" sz="2400" b="1" u="sng" dirty="0" smtClean="0">
                <a:solidFill>
                  <a:schemeClr val="tx1"/>
                </a:solidFill>
                <a:latin typeface="Times New Roman" pitchFamily="18" charset="0"/>
                <a:cs typeface="Times New Roman" pitchFamily="18" charset="0"/>
              </a:rPr>
              <a:t>promets</a:t>
            </a:r>
            <a:r>
              <a:rPr lang="fr-FR" sz="2400" b="1" dirty="0" smtClean="0">
                <a:solidFill>
                  <a:schemeClr val="tx1"/>
                </a:solidFill>
                <a:latin typeface="Times New Roman" pitchFamily="18" charset="0"/>
                <a:cs typeface="Times New Roman" pitchFamily="18" charset="0"/>
              </a:rPr>
              <a:t> que je t’emmènerai au cinéma demain.</a:t>
            </a:r>
            <a:br>
              <a:rPr lang="fr-FR" sz="2400" b="1" dirty="0" smtClean="0">
                <a:solidFill>
                  <a:schemeClr val="tx1"/>
                </a:solidFill>
                <a:latin typeface="Times New Roman" pitchFamily="18" charset="0"/>
                <a:cs typeface="Times New Roman" pitchFamily="18" charset="0"/>
              </a:rPr>
            </a:br>
            <a:r>
              <a:rPr lang="fr-FR" sz="2400" b="1" dirty="0" smtClean="0">
                <a:solidFill>
                  <a:schemeClr val="tx1"/>
                </a:solidFill>
                <a:latin typeface="Times New Roman" pitchFamily="18" charset="0"/>
                <a:cs typeface="Times New Roman" pitchFamily="18" charset="0"/>
              </a:rPr>
              <a:t> Je te </a:t>
            </a:r>
            <a:r>
              <a:rPr lang="fr-FR" sz="2400" b="1" u="sng" dirty="0" smtClean="0">
                <a:solidFill>
                  <a:schemeClr val="tx1"/>
                </a:solidFill>
                <a:latin typeface="Times New Roman" pitchFamily="18" charset="0"/>
                <a:cs typeface="Times New Roman" pitchFamily="18" charset="0"/>
              </a:rPr>
              <a:t>promets=</a:t>
            </a:r>
            <a:r>
              <a:rPr lang="fr-FR" sz="2400" b="1" dirty="0" smtClean="0">
                <a:solidFill>
                  <a:schemeClr val="tx1"/>
                </a:solidFill>
                <a:latin typeface="Times New Roman" pitchFamily="18" charset="0"/>
                <a:cs typeface="Times New Roman" pitchFamily="18" charset="0"/>
              </a:rPr>
              <a:t> </a:t>
            </a:r>
            <a:r>
              <a:rPr lang="fr-FR" sz="2400" dirty="0" smtClean="0">
                <a:solidFill>
                  <a:schemeClr val="tx1"/>
                </a:solidFill>
                <a:latin typeface="Times New Roman" pitchFamily="18" charset="0"/>
                <a:cs typeface="Times New Roman" pitchFamily="18" charset="0"/>
              </a:rPr>
              <a:t> le marqueur de force illocutionnaire.</a:t>
            </a:r>
          </a:p>
          <a:p>
            <a:pPr algn="ctr"/>
            <a:r>
              <a:rPr lang="fr-FR" sz="2400" b="1" dirty="0" smtClean="0">
                <a:solidFill>
                  <a:schemeClr val="tx1"/>
                </a:solidFill>
                <a:latin typeface="Times New Roman" pitchFamily="18" charset="0"/>
                <a:cs typeface="Times New Roman" pitchFamily="18" charset="0"/>
              </a:rPr>
              <a:t>je t’emmènerai au cinéma demain =</a:t>
            </a:r>
            <a:r>
              <a:rPr lang="fr-FR" sz="2400" dirty="0" smtClean="0">
                <a:solidFill>
                  <a:schemeClr val="tx1"/>
                </a:solidFill>
                <a:latin typeface="Times New Roman" pitchFamily="18" charset="0"/>
                <a:cs typeface="Times New Roman" pitchFamily="18" charset="0"/>
              </a:rPr>
              <a:t> marqueur du contenu propositionnel </a:t>
            </a:r>
          </a:p>
          <a:p>
            <a:pPr algn="ctr"/>
            <a:endParaRPr lang="fr-FR" sz="2200" dirty="0" smtClean="0">
              <a:solidFill>
                <a:schemeClr val="tx1"/>
              </a:solidFill>
              <a:latin typeface="Times New Roman" pitchFamily="18" charset="0"/>
              <a:cs typeface="Times New Roman" pitchFamily="18" charset="0"/>
            </a:endParaRPr>
          </a:p>
          <a:p>
            <a:pPr algn="ctr"/>
            <a:endParaRPr lang="fr-FR" sz="2200" dirty="0">
              <a:solidFill>
                <a:schemeClr val="tx1"/>
              </a:solidFill>
            </a:endParaRPr>
          </a:p>
        </p:txBody>
      </p:sp>
      <p:sp>
        <p:nvSpPr>
          <p:cNvPr id="6" name="Rectangle 5"/>
          <p:cNvSpPr/>
          <p:nvPr/>
        </p:nvSpPr>
        <p:spPr>
          <a:xfrm>
            <a:off x="642910" y="571480"/>
            <a:ext cx="8215370" cy="800219"/>
          </a:xfrm>
          <a:prstGeom prst="rect">
            <a:avLst/>
          </a:prstGeom>
        </p:spPr>
        <p:txBody>
          <a:bodyPr wrap="square">
            <a:spAutoFit/>
          </a:bodyPr>
          <a:lstStyle/>
          <a:p>
            <a:r>
              <a:rPr lang="fr-FR" sz="2800" dirty="0" smtClean="0">
                <a:latin typeface="Algerian" pitchFamily="82" charset="0"/>
                <a:cs typeface="Times New Roman" pitchFamily="18" charset="0"/>
              </a:rPr>
              <a:t>2-1- Apports de  la théorie </a:t>
            </a:r>
            <a:r>
              <a:rPr lang="fr-FR" sz="2800" dirty="0" err="1" smtClean="0">
                <a:latin typeface="Algerian" pitchFamily="82" charset="0"/>
                <a:cs typeface="Times New Roman" pitchFamily="18" charset="0"/>
              </a:rPr>
              <a:t>Searlienne</a:t>
            </a:r>
            <a:r>
              <a:rPr lang="fr-FR" dirty="0" smtClean="0">
                <a:latin typeface="Algerian" pitchFamily="82" charset="0"/>
                <a:cs typeface="Times New Roman" pitchFamily="18" charset="0"/>
              </a:rPr>
              <a:t/>
            </a:r>
            <a:br>
              <a:rPr lang="fr-FR" dirty="0" smtClean="0">
                <a:latin typeface="Algerian" pitchFamily="82" charset="0"/>
                <a:cs typeface="Times New Roman" pitchFamily="18" charset="0"/>
              </a:rPr>
            </a:br>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01080" cy="6083320"/>
          </a:xfrm>
        </p:spPr>
        <p:txBody>
          <a:bodyPr>
            <a:normAutofit/>
          </a:bodyPr>
          <a:lstStyle/>
          <a:p>
            <a:pPr algn="l"/>
            <a:r>
              <a:rPr lang="fr-FR" sz="2400" b="1" u="sng" dirty="0" smtClean="0">
                <a:solidFill>
                  <a:srgbClr val="FF0000"/>
                </a:solidFill>
                <a:latin typeface="Algerian" pitchFamily="82" charset="0"/>
                <a:cs typeface="Times New Roman" pitchFamily="18" charset="0"/>
              </a:rPr>
              <a:t>2-2Les des actes de langage selon Searle</a:t>
            </a:r>
            <a:r>
              <a:rPr lang="fr-FR" sz="4800" b="1" u="sng" dirty="0" smtClean="0">
                <a:solidFill>
                  <a:srgbClr val="FF0000"/>
                </a:solidFill>
                <a:latin typeface="Times New Roman" pitchFamily="18" charset="0"/>
                <a:cs typeface="Times New Roman" pitchFamily="18" charset="0"/>
              </a:rPr>
              <a:t/>
            </a:r>
            <a:br>
              <a:rPr lang="fr-FR" sz="4800" b="1" u="sng" dirty="0" smtClean="0">
                <a:solidFill>
                  <a:srgbClr val="FF0000"/>
                </a:solidFill>
                <a:latin typeface="Times New Roman" pitchFamily="18" charset="0"/>
                <a:cs typeface="Times New Roman" pitchFamily="18" charset="0"/>
              </a:rPr>
            </a:br>
            <a:r>
              <a:rPr lang="fr-FR" sz="3600" b="1" u="sng" dirty="0" smtClean="0">
                <a:solidFill>
                  <a:srgbClr val="FF0000"/>
                </a:solidFill>
              </a:rPr>
              <a:t/>
            </a:r>
            <a:br>
              <a:rPr lang="fr-FR" sz="3600" b="1" u="sng" dirty="0" smtClean="0">
                <a:solidFill>
                  <a:srgbClr val="FF0000"/>
                </a:solidFill>
              </a:rPr>
            </a:br>
            <a:r>
              <a:rPr lang="fr-FR" sz="2800" dirty="0" smtClean="0">
                <a:solidFill>
                  <a:schemeClr val="tx1">
                    <a:lumMod val="95000"/>
                    <a:lumOff val="5000"/>
                  </a:schemeClr>
                </a:solidFill>
                <a:latin typeface="Times New Roman" pitchFamily="18" charset="0"/>
                <a:cs typeface="Times New Roman" pitchFamily="18" charset="0"/>
              </a:rPr>
              <a:t>1-les  </a:t>
            </a:r>
            <a:r>
              <a:rPr lang="fr-FR" sz="3000" b="1" dirty="0" smtClean="0">
                <a:latin typeface="Times New Roman" pitchFamily="18" charset="0"/>
                <a:cs typeface="Times New Roman" pitchFamily="18" charset="0"/>
              </a:rPr>
              <a:t>représentatifs (assertion, affirmation, etc.) ;</a:t>
            </a:r>
            <a:br>
              <a:rPr lang="fr-FR" sz="3000" b="1" dirty="0" smtClean="0">
                <a:latin typeface="Times New Roman" pitchFamily="18" charset="0"/>
                <a:cs typeface="Times New Roman" pitchFamily="18" charset="0"/>
              </a:rPr>
            </a:br>
            <a:r>
              <a:rPr lang="fr-FR" sz="3000" dirty="0" smtClean="0">
                <a:latin typeface="Times New Roman" pitchFamily="18" charset="0"/>
                <a:cs typeface="Times New Roman" pitchFamily="18" charset="0"/>
              </a:rPr>
              <a:t>2. les </a:t>
            </a:r>
            <a:r>
              <a:rPr lang="fr-FR" sz="3000" b="1" dirty="0" smtClean="0">
                <a:latin typeface="Times New Roman" pitchFamily="18" charset="0"/>
                <a:cs typeface="Times New Roman" pitchFamily="18" charset="0"/>
              </a:rPr>
              <a:t>directifs (l’ordre, demande, conseil, etc.) ;</a:t>
            </a:r>
            <a:br>
              <a:rPr lang="fr-FR" sz="3000" b="1" dirty="0" smtClean="0">
                <a:latin typeface="Times New Roman" pitchFamily="18" charset="0"/>
                <a:cs typeface="Times New Roman" pitchFamily="18" charset="0"/>
              </a:rPr>
            </a:br>
            <a:r>
              <a:rPr lang="fr-FR" sz="3000" dirty="0" smtClean="0">
                <a:latin typeface="Times New Roman" pitchFamily="18" charset="0"/>
                <a:cs typeface="Times New Roman" pitchFamily="18" charset="0"/>
              </a:rPr>
              <a:t>3. les </a:t>
            </a:r>
            <a:r>
              <a:rPr lang="fr-FR" sz="3000" b="1" dirty="0" err="1" smtClean="0">
                <a:latin typeface="Times New Roman" pitchFamily="18" charset="0"/>
                <a:cs typeface="Times New Roman" pitchFamily="18" charset="0"/>
              </a:rPr>
              <a:t>promissifs</a:t>
            </a:r>
            <a:r>
              <a:rPr lang="fr-FR" sz="3000" b="1" dirty="0" smtClean="0">
                <a:latin typeface="Times New Roman" pitchFamily="18" charset="0"/>
                <a:cs typeface="Times New Roman" pitchFamily="18" charset="0"/>
              </a:rPr>
              <a:t> (promesse, offre, invitation, etc.) ;</a:t>
            </a:r>
            <a:br>
              <a:rPr lang="fr-FR" sz="3000" b="1" dirty="0" smtClean="0">
                <a:latin typeface="Times New Roman" pitchFamily="18" charset="0"/>
                <a:cs typeface="Times New Roman" pitchFamily="18" charset="0"/>
              </a:rPr>
            </a:br>
            <a:r>
              <a:rPr lang="fr-FR" sz="3000" dirty="0" smtClean="0">
                <a:latin typeface="Times New Roman" pitchFamily="18" charset="0"/>
                <a:cs typeface="Times New Roman" pitchFamily="18" charset="0"/>
              </a:rPr>
              <a:t>4. les </a:t>
            </a:r>
            <a:r>
              <a:rPr lang="fr-FR" sz="3000" b="1" dirty="0" smtClean="0">
                <a:latin typeface="Times New Roman" pitchFamily="18" charset="0"/>
                <a:cs typeface="Times New Roman" pitchFamily="18" charset="0"/>
              </a:rPr>
              <a:t>expressifs (félicitation, remerciement, etc.) ;</a:t>
            </a:r>
            <a:br>
              <a:rPr lang="fr-FR" sz="3000" b="1" dirty="0" smtClean="0">
                <a:latin typeface="Times New Roman" pitchFamily="18" charset="0"/>
                <a:cs typeface="Times New Roman" pitchFamily="18" charset="0"/>
              </a:rPr>
            </a:br>
            <a:r>
              <a:rPr lang="fr-FR" sz="3000" dirty="0" smtClean="0">
                <a:latin typeface="Times New Roman" pitchFamily="18" charset="0"/>
                <a:cs typeface="Times New Roman" pitchFamily="18" charset="0"/>
              </a:rPr>
              <a:t>5. les </a:t>
            </a:r>
            <a:r>
              <a:rPr lang="fr-FR" sz="3000" b="1" dirty="0" smtClean="0">
                <a:latin typeface="Times New Roman" pitchFamily="18" charset="0"/>
                <a:cs typeface="Times New Roman" pitchFamily="18" charset="0"/>
              </a:rPr>
              <a:t>déclaratifs (déclaration de guerre, nomination, baptême, etc.).</a:t>
            </a:r>
            <a:endParaRPr lang="fr-F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lstStyle/>
          <a:p>
            <a:r>
              <a:rPr lang="fr-FR" dirty="0" smtClean="0">
                <a:latin typeface="Times New Roman" pitchFamily="18" charset="0"/>
                <a:cs typeface="Times New Roman" pitchFamily="18" charset="0"/>
              </a:rPr>
              <a:t>Il importe de souligner que la plupart des tentatives actuelles de formalisation de la théorie des actes de langage se réfèrent aux théories de Searle.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txBody>
          <a:bodyPr>
            <a:normAutofit fontScale="90000"/>
          </a:bodyPr>
          <a:lstStyle/>
          <a:p>
            <a:r>
              <a:rPr lang="fr-FR" dirty="0" smtClean="0">
                <a:latin typeface="Algerian" pitchFamily="82" charset="0"/>
              </a:rPr>
              <a:t/>
            </a:r>
            <a:br>
              <a:rPr lang="fr-FR" dirty="0" smtClean="0">
                <a:latin typeface="Algerian" pitchFamily="82" charset="0"/>
              </a:rPr>
            </a:br>
            <a:r>
              <a:rPr lang="fr-FR" dirty="0" smtClean="0">
                <a:latin typeface="Algerian" pitchFamily="82" charset="0"/>
              </a:rPr>
              <a:t>III-La pragmatique radicale</a:t>
            </a:r>
            <a:br>
              <a:rPr lang="fr-FR" dirty="0" smtClean="0">
                <a:latin typeface="Algerian" pitchFamily="82" charset="0"/>
              </a:rPr>
            </a:br>
            <a:r>
              <a:rPr lang="fr-FR" sz="4000" dirty="0" smtClean="0">
                <a:latin typeface="Times New Roman" pitchFamily="18" charset="0"/>
                <a:cs typeface="Times New Roman" pitchFamily="18" charset="0"/>
              </a:rPr>
              <a:t>(</a:t>
            </a:r>
            <a:r>
              <a:rPr lang="fr-FR" sz="4000" u="sng" dirty="0" smtClean="0">
                <a:solidFill>
                  <a:schemeClr val="accent1">
                    <a:lumMod val="75000"/>
                  </a:schemeClr>
                </a:solidFill>
                <a:latin typeface="Times New Roman" pitchFamily="18" charset="0"/>
                <a:cs typeface="Times New Roman" pitchFamily="18" charset="0"/>
              </a:rPr>
              <a:t>autonome par rapport à la linguistique</a:t>
            </a:r>
            <a:r>
              <a:rPr lang="fr-FR" sz="4000" dirty="0" smtClean="0">
                <a:latin typeface="Times New Roman" pitchFamily="18" charset="0"/>
                <a:cs typeface="Times New Roman" pitchFamily="18" charset="0"/>
              </a:rPr>
              <a:t>)</a:t>
            </a:r>
            <a:r>
              <a:rPr lang="fr-FR" dirty="0" smtClean="0">
                <a:latin typeface="Algerian" pitchFamily="82" charset="0"/>
              </a:rPr>
              <a:t/>
            </a:r>
            <a:br>
              <a:rPr lang="fr-FR" dirty="0" smtClean="0">
                <a:latin typeface="Algerian" pitchFamily="82" charset="0"/>
              </a:rPr>
            </a:br>
            <a:r>
              <a:rPr lang="fr-FR" dirty="0" smtClean="0">
                <a:latin typeface="Algerian" pitchFamily="82" charset="0"/>
              </a:rPr>
              <a:t> Paul GRICE (1913-1988) </a:t>
            </a: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3" name="Image 2" descr="h-paul-grice-0537.jpg"/>
          <p:cNvPicPr>
            <a:picLocks noChangeAspect="1"/>
          </p:cNvPicPr>
          <p:nvPr/>
        </p:nvPicPr>
        <p:blipFill>
          <a:blip r:embed="rId2"/>
          <a:stretch>
            <a:fillRect/>
          </a:stretch>
        </p:blipFill>
        <p:spPr>
          <a:xfrm>
            <a:off x="785786" y="2214554"/>
            <a:ext cx="7500990" cy="3633794"/>
          </a:xfrm>
          <a:prstGeom prst="rect">
            <a:avLst/>
          </a:prstGeom>
        </p:spPr>
      </p:pic>
      <p:sp>
        <p:nvSpPr>
          <p:cNvPr id="4" name="Espace réservé du pied de page 3"/>
          <p:cNvSpPr>
            <a:spLocks noGrp="1"/>
          </p:cNvSpPr>
          <p:nvPr>
            <p:ph type="ftr" sz="quarter" idx="11"/>
          </p:nvPr>
        </p:nvSpPr>
        <p:spPr>
          <a:xfrm>
            <a:off x="642910" y="6072206"/>
            <a:ext cx="8072494" cy="571504"/>
          </a:xfrm>
        </p:spPr>
        <p:txBody>
          <a:bodyPr/>
          <a:lstStyle/>
          <a:p>
            <a:endParaRPr lang="fr-FR" dirty="0" smtClean="0"/>
          </a:p>
          <a:p>
            <a:endParaRPr lang="fr-FR" u="sng" dirty="0" smtClean="0">
              <a:hlinkClick r:id="rId3"/>
            </a:endParaRPr>
          </a:p>
          <a:p>
            <a:r>
              <a:rPr lang="fr-FR" u="sng" dirty="0" err="1" smtClean="0">
                <a:hlinkClick r:id="rId3"/>
              </a:rPr>
              <a:t>Grice's</a:t>
            </a:r>
            <a:r>
              <a:rPr lang="fr-FR" u="sng" dirty="0" smtClean="0">
                <a:hlinkClick r:id="rId3"/>
              </a:rPr>
              <a:t> </a:t>
            </a:r>
            <a:r>
              <a:rPr lang="fr-FR" u="sng" dirty="0" err="1" smtClean="0">
                <a:hlinkClick r:id="rId3"/>
              </a:rPr>
              <a:t>maxim</a:t>
            </a:r>
            <a:r>
              <a:rPr lang="fr-FR" u="sng" dirty="0" smtClean="0">
                <a:hlinkClick r:id="rId3"/>
              </a:rPr>
              <a:t> of </a:t>
            </a:r>
            <a:r>
              <a:rPr lang="fr-FR" u="sng" dirty="0" err="1" smtClean="0">
                <a:hlinkClick r:id="rId3"/>
              </a:rPr>
              <a:t>cooperative</a:t>
            </a:r>
            <a:r>
              <a:rPr lang="fr-FR" u="sng" dirty="0" smtClean="0">
                <a:hlinkClick r:id="rId3"/>
              </a:rPr>
              <a:t> </a:t>
            </a:r>
            <a:r>
              <a:rPr lang="fr-FR" u="sng" dirty="0" err="1" smtClean="0">
                <a:hlinkClick r:id="rId3"/>
              </a:rPr>
              <a:t>behaviour</a:t>
            </a:r>
            <a:r>
              <a:rPr lang="fr-FR" u="sng" dirty="0" smtClean="0">
                <a:hlinkClick r:id="rId3"/>
              </a:rPr>
              <a:t> </a:t>
            </a:r>
            <a:r>
              <a:rPr lang="fr-FR" u="sng" dirty="0" err="1" smtClean="0">
                <a:hlinkClick r:id="rId3"/>
              </a:rPr>
              <a:t>analysis</a:t>
            </a:r>
            <a:r>
              <a:rPr lang="fr-FR" u="sng" dirty="0" smtClean="0">
                <a:hlinkClick r:id="rId3"/>
              </a:rPr>
              <a:t>; slideshare.net</a:t>
            </a:r>
            <a:r>
              <a:rPr lang="fr-FR" dirty="0" smtClean="0"/>
              <a:t> </a:t>
            </a:r>
          </a:p>
          <a:p>
            <a:r>
              <a:rPr lang="fr-FR" dirty="0" smtClean="0"/>
              <a:t>https://lh3.googleusercontent.com/f1eoFVyYWSXLjRsBNTn83yETaunlKyaZA6_vPMHk5KRKx2Eh2zwfOOeGG46CJef04eYrQ=s113</a:t>
            </a:r>
          </a:p>
          <a:p>
            <a:endParaRPr lang="fr-BE" dirty="0" smtClean="0"/>
          </a:p>
          <a:p>
            <a:endParaRPr lang="fr-BE"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r>
              <a:rPr lang="fr-FR" dirty="0" smtClean="0"/>
              <a:t>1             2                3               4</a:t>
            </a:r>
            <a:endParaRPr lang="fr-FR" dirty="0"/>
          </a:p>
        </p:txBody>
      </p:sp>
      <p:pic>
        <p:nvPicPr>
          <p:cNvPr id="3" name="Image 2" descr="GRICE 1_.jpg"/>
          <p:cNvPicPr>
            <a:picLocks noChangeAspect="1"/>
          </p:cNvPicPr>
          <p:nvPr/>
        </p:nvPicPr>
        <p:blipFill>
          <a:blip r:embed="rId2"/>
          <a:stretch>
            <a:fillRect/>
          </a:stretch>
        </p:blipFill>
        <p:spPr>
          <a:xfrm>
            <a:off x="357158" y="1071546"/>
            <a:ext cx="2157417" cy="3357586"/>
          </a:xfrm>
          <a:prstGeom prst="rect">
            <a:avLst/>
          </a:prstGeom>
        </p:spPr>
      </p:pic>
      <p:pic>
        <p:nvPicPr>
          <p:cNvPr id="4" name="Image 3" descr="grice 2.jpg"/>
          <p:cNvPicPr>
            <a:picLocks noChangeAspect="1"/>
          </p:cNvPicPr>
          <p:nvPr/>
        </p:nvPicPr>
        <p:blipFill>
          <a:blip r:embed="rId3"/>
          <a:stretch>
            <a:fillRect/>
          </a:stretch>
        </p:blipFill>
        <p:spPr>
          <a:xfrm>
            <a:off x="2643174" y="1142984"/>
            <a:ext cx="2000264" cy="3286148"/>
          </a:xfrm>
          <a:prstGeom prst="rect">
            <a:avLst/>
          </a:prstGeom>
        </p:spPr>
      </p:pic>
      <p:pic>
        <p:nvPicPr>
          <p:cNvPr id="5" name="Image 4" descr="grice3).jpg"/>
          <p:cNvPicPr>
            <a:picLocks noChangeAspect="1"/>
          </p:cNvPicPr>
          <p:nvPr/>
        </p:nvPicPr>
        <p:blipFill>
          <a:blip r:embed="rId4"/>
          <a:stretch>
            <a:fillRect/>
          </a:stretch>
        </p:blipFill>
        <p:spPr>
          <a:xfrm>
            <a:off x="4714876" y="1142984"/>
            <a:ext cx="1857388" cy="3286148"/>
          </a:xfrm>
          <a:prstGeom prst="rect">
            <a:avLst/>
          </a:prstGeom>
        </p:spPr>
      </p:pic>
      <p:pic>
        <p:nvPicPr>
          <p:cNvPr id="6" name="Image 5" descr="grice 4.jpg"/>
          <p:cNvPicPr>
            <a:picLocks noChangeAspect="1"/>
          </p:cNvPicPr>
          <p:nvPr/>
        </p:nvPicPr>
        <p:blipFill>
          <a:blip r:embed="rId5"/>
          <a:stretch>
            <a:fillRect/>
          </a:stretch>
        </p:blipFill>
        <p:spPr>
          <a:xfrm>
            <a:off x="6643702" y="1142984"/>
            <a:ext cx="2019302" cy="3286148"/>
          </a:xfrm>
          <a:prstGeom prst="rect">
            <a:avLst/>
          </a:prstGeom>
        </p:spPr>
      </p:pic>
      <p:sp>
        <p:nvSpPr>
          <p:cNvPr id="7" name="Espace réservé du pied de page 6"/>
          <p:cNvSpPr>
            <a:spLocks noGrp="1"/>
          </p:cNvSpPr>
          <p:nvPr>
            <p:ph type="ftr" sz="quarter" idx="11"/>
          </p:nvPr>
        </p:nvSpPr>
        <p:spPr>
          <a:xfrm>
            <a:off x="357158" y="4786322"/>
            <a:ext cx="8358246" cy="1714512"/>
          </a:xfrm>
        </p:spPr>
        <p: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pPr algn="l"/>
            <a:endParaRPr lang="fr-FR" dirty="0" smtClean="0"/>
          </a:p>
          <a:p>
            <a:pPr algn="l"/>
            <a:r>
              <a:rPr lang="fr-FR" dirty="0" smtClean="0"/>
              <a:t>1-Amazon.fr - </a:t>
            </a:r>
            <a:r>
              <a:rPr lang="fr-FR" dirty="0" err="1" smtClean="0"/>
              <a:t>Studies</a:t>
            </a:r>
            <a:r>
              <a:rPr lang="fr-FR" dirty="0" smtClean="0"/>
              <a:t> in the </a:t>
            </a:r>
            <a:r>
              <a:rPr lang="fr-FR" dirty="0" err="1" smtClean="0"/>
              <a:t>Way</a:t>
            </a:r>
            <a:r>
              <a:rPr lang="fr-FR" dirty="0" smtClean="0"/>
              <a:t> of </a:t>
            </a:r>
            <a:r>
              <a:rPr lang="fr-FR" dirty="0" err="1" smtClean="0"/>
              <a:t>Words</a:t>
            </a:r>
            <a:r>
              <a:rPr lang="fr-FR" dirty="0" smtClean="0"/>
              <a:t> (</a:t>
            </a:r>
            <a:r>
              <a:rPr lang="fr-FR" dirty="0" err="1" smtClean="0"/>
              <a:t>Paper</a:t>
            </a:r>
            <a:r>
              <a:rPr lang="fr-FR" dirty="0" smtClean="0"/>
              <a:t>) - P </a:t>
            </a:r>
            <a:r>
              <a:rPr lang="fr-FR" dirty="0" err="1" smtClean="0"/>
              <a:t>Grice</a:t>
            </a:r>
            <a:r>
              <a:rPr lang="fr-FR" dirty="0" smtClean="0"/>
              <a:t> - Livresamazon.fr.(</a:t>
            </a:r>
            <a:r>
              <a:rPr lang="fr-FR" dirty="0" err="1" smtClean="0"/>
              <a:t>s.d</a:t>
            </a:r>
            <a:r>
              <a:rPr lang="fr-FR" dirty="0" smtClean="0"/>
              <a:t>.).[illustration]. Consulté   sur   </a:t>
            </a:r>
            <a:r>
              <a:rPr lang="fr-FR" dirty="0" smtClean="0">
                <a:hlinkClick r:id="rId6"/>
              </a:rPr>
              <a:t>https://images-na.ssl-imagesamazon.com/images/I/417JF82G1HL._SX300_BO1,204,203,200_.jpg</a:t>
            </a:r>
            <a:endParaRPr lang="fr-FR" dirty="0" smtClean="0"/>
          </a:p>
          <a:p>
            <a:pPr algn="l"/>
            <a:r>
              <a:rPr lang="fr-FR" dirty="0" smtClean="0"/>
              <a:t>2-Amazon.fr - Aspects of </a:t>
            </a:r>
            <a:r>
              <a:rPr lang="fr-FR" dirty="0" err="1" smtClean="0"/>
              <a:t>Reason</a:t>
            </a:r>
            <a:r>
              <a:rPr lang="fr-FR" dirty="0" smtClean="0"/>
              <a:t> - </a:t>
            </a:r>
            <a:r>
              <a:rPr lang="fr-FR" dirty="0" err="1" smtClean="0"/>
              <a:t>Grice</a:t>
            </a:r>
            <a:r>
              <a:rPr lang="fr-FR" dirty="0" smtClean="0"/>
              <a:t>, Paul, Warner, Richard - Livres amazon.fr.(</a:t>
            </a:r>
            <a:r>
              <a:rPr lang="fr-FR" dirty="0" err="1" smtClean="0"/>
              <a:t>s.d</a:t>
            </a:r>
            <a:r>
              <a:rPr lang="fr-FR" dirty="0" smtClean="0"/>
              <a:t>.).[illustration]. Consulté sur   https://lh3.googleusercontent.com/jmGxjohNDIEc0FwJSol0oQY5PaYuzTFna9aPLlZBXdCekeQf4MHXKSgnUV9sNrfblpwHGQ=s85</a:t>
            </a:r>
          </a:p>
          <a:p>
            <a:pPr algn="l"/>
            <a:r>
              <a:rPr lang="fr-FR" u="sng" dirty="0" smtClean="0">
                <a:hlinkClick r:id="rId7"/>
              </a:rPr>
              <a:t>3-Amazon.fr - The Conception of Value - Paul </a:t>
            </a:r>
            <a:r>
              <a:rPr lang="fr-FR" u="sng" dirty="0" err="1" smtClean="0">
                <a:hlinkClick r:id="rId7"/>
              </a:rPr>
              <a:t>Grice</a:t>
            </a:r>
            <a:r>
              <a:rPr lang="fr-FR" u="sng" dirty="0" smtClean="0">
                <a:hlinkClick r:id="rId7"/>
              </a:rPr>
              <a:t> - Livresamazon.fr </a:t>
            </a:r>
            <a:r>
              <a:rPr lang="fr-FR" b="1" dirty="0" smtClean="0">
                <a:hlinkClick r:id="rId7"/>
              </a:rPr>
              <a:t>.(</a:t>
            </a:r>
            <a:r>
              <a:rPr lang="fr-FR" b="1" dirty="0" err="1" smtClean="0">
                <a:hlinkClick r:id="rId7"/>
              </a:rPr>
              <a:t>s.d</a:t>
            </a:r>
            <a:r>
              <a:rPr lang="fr-FR" b="1" dirty="0" smtClean="0">
                <a:hlinkClick r:id="rId7"/>
              </a:rPr>
              <a:t>.).</a:t>
            </a:r>
            <a:r>
              <a:rPr lang="fr-FR" b="1" u="sng" dirty="0" smtClean="0">
                <a:hlinkClick r:id="rId7"/>
              </a:rPr>
              <a:t>[illustration]. Consulté sur </a:t>
            </a:r>
            <a:endParaRPr lang="fr-FR" dirty="0" smtClean="0"/>
          </a:p>
          <a:p>
            <a:pPr algn="l"/>
            <a:r>
              <a:rPr lang="fr-FR" dirty="0" smtClean="0">
                <a:hlinkClick r:id="rId8"/>
              </a:rPr>
              <a:t>https://lh3.googleusercontent.com/VsaGHr7X1CvUtqajie5uzrZ1dLAcgSATr2cKVhNa2ChalQKOpeaQRbLgirSdqVj6RKzdUg=s85</a:t>
            </a:r>
            <a:endParaRPr lang="fr-FR" dirty="0" smtClean="0"/>
          </a:p>
          <a:p>
            <a:pPr algn="l"/>
            <a:r>
              <a:rPr lang="fr-FR" dirty="0" smtClean="0"/>
              <a:t>4- </a:t>
            </a:r>
            <a:r>
              <a:rPr lang="fr-FR" dirty="0" err="1" smtClean="0"/>
              <a:t>Logic</a:t>
            </a:r>
            <a:r>
              <a:rPr lang="fr-FR" dirty="0" smtClean="0"/>
              <a:t>, </a:t>
            </a:r>
            <a:r>
              <a:rPr lang="fr-FR" dirty="0" err="1" smtClean="0"/>
              <a:t>Meaning</a:t>
            </a:r>
            <a:r>
              <a:rPr lang="fr-FR" dirty="0" smtClean="0"/>
              <a:t>, and Conversation : Jay David Atlas : 9780195133004 bookdepository.com.(</a:t>
            </a:r>
            <a:r>
              <a:rPr lang="fr-FR" dirty="0" err="1" smtClean="0"/>
              <a:t>s.d</a:t>
            </a:r>
            <a:r>
              <a:rPr lang="fr-FR" dirty="0" smtClean="0"/>
              <a:t>.).[illustration]. Consulté sur https://lh3.googleusercontent.com/3bUJiASYB5ZImcICK7iu6cBE5pZe1iPHmyqRXibAsF5AExncAkVr-_S__SmYocs1-d1puw=s85</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BE"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97568"/>
          </a:xfrm>
        </p:spPr>
        <p:txBody>
          <a:bodyPr>
            <a:normAutofit/>
          </a:bodyPr>
          <a:lstStyle/>
          <a:p>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err="1" smtClean="0">
                <a:latin typeface="Times New Roman" pitchFamily="18" charset="0"/>
                <a:cs typeface="Times New Roman" pitchFamily="18" charset="0"/>
              </a:rPr>
              <a:t>Grice</a:t>
            </a:r>
            <a:r>
              <a:rPr lang="fr-FR" sz="3600" dirty="0" smtClean="0">
                <a:latin typeface="Times New Roman" pitchFamily="18" charset="0"/>
                <a:cs typeface="Times New Roman" pitchFamily="18" charset="0"/>
              </a:rPr>
              <a:t> se détache des modèles d’Austin et de Searle vus précédemment.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Il défend la mise en œuvre d’un principe </a:t>
            </a:r>
            <a:r>
              <a:rPr lang="fr-FR" sz="3600" b="1" u="sng" dirty="0" smtClean="0">
                <a:latin typeface="Times New Roman" pitchFamily="18" charset="0"/>
                <a:cs typeface="Times New Roman" pitchFamily="18" charset="0"/>
              </a:rPr>
              <a:t>d'économie</a:t>
            </a:r>
            <a:r>
              <a:rPr lang="fr-FR" sz="3600" dirty="0" smtClean="0">
                <a:latin typeface="Times New Roman" pitchFamily="18" charset="0"/>
                <a:cs typeface="Times New Roman" pitchFamily="18" charset="0"/>
              </a:rPr>
              <a:t> dans le langage visant à ne dire que ce qui est </a:t>
            </a:r>
            <a:r>
              <a:rPr lang="fr-FR" sz="3600" b="1" u="sng" dirty="0" smtClean="0">
                <a:latin typeface="Times New Roman" pitchFamily="18" charset="0"/>
                <a:cs typeface="Times New Roman" pitchFamily="18" charset="0"/>
              </a:rPr>
              <a:t>pertinent</a:t>
            </a:r>
            <a:r>
              <a:rPr lang="fr-FR" sz="3600" dirty="0" smtClean="0">
                <a:latin typeface="Times New Roman" pitchFamily="18" charset="0"/>
                <a:cs typeface="Times New Roman" pitchFamily="18" charset="0"/>
              </a:rPr>
              <a:t>.</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dirty="0" smtClean="0"/>
              <a:t> </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500043"/>
            <a:ext cx="8143932" cy="6186309"/>
          </a:xfrm>
          <a:prstGeom prst="rect">
            <a:avLst/>
          </a:prstGeom>
        </p:spPr>
        <p:txBody>
          <a:bodyPr wrap="square">
            <a:spAutoFit/>
          </a:bodyPr>
          <a:lstStyle/>
          <a:p>
            <a:pPr algn="ctr"/>
            <a:endParaRPr lang="fr-FR" sz="4400" dirty="0" smtClean="0">
              <a:latin typeface="Aharoni" pitchFamily="2" charset="-79"/>
              <a:cs typeface="Aharoni" pitchFamily="2" charset="-79"/>
            </a:endParaRPr>
          </a:p>
          <a:p>
            <a:pPr algn="ctr"/>
            <a:r>
              <a:rPr lang="fr-FR" sz="4800" dirty="0" smtClean="0">
                <a:latin typeface="Aharoni" pitchFamily="2" charset="-79"/>
                <a:cs typeface="Aharoni" pitchFamily="2" charset="-79"/>
              </a:rPr>
              <a:t>Vid</a:t>
            </a:r>
            <a:r>
              <a:rPr lang="fr-FR" sz="4800" b="1" dirty="0" smtClean="0">
                <a:latin typeface="Aharoni" pitchFamily="2" charset="-79"/>
                <a:cs typeface="Aharoni" pitchFamily="2" charset="-79"/>
              </a:rPr>
              <a:t>é</a:t>
            </a:r>
            <a:r>
              <a:rPr lang="fr-FR" sz="4800" dirty="0" smtClean="0">
                <a:latin typeface="Aharoni" pitchFamily="2" charset="-79"/>
                <a:cs typeface="Aharoni" pitchFamily="2" charset="-79"/>
              </a:rPr>
              <a:t>o </a:t>
            </a:r>
            <a:r>
              <a:rPr lang="fr-FR" sz="4800" dirty="0" err="1" smtClean="0">
                <a:latin typeface="Aharoni" pitchFamily="2" charset="-79"/>
                <a:cs typeface="Aharoni" pitchFamily="2" charset="-79"/>
              </a:rPr>
              <a:t>YouTube</a:t>
            </a:r>
            <a:r>
              <a:rPr lang="fr-FR" sz="4800" dirty="0" smtClean="0">
                <a:latin typeface="Aharoni" pitchFamily="2" charset="-79"/>
                <a:cs typeface="Aharoni" pitchFamily="2" charset="-79"/>
              </a:rPr>
              <a:t> </a:t>
            </a:r>
            <a:r>
              <a:rPr lang="fr-FR" sz="4800" b="1" dirty="0" smtClean="0">
                <a:latin typeface="Aharoni" pitchFamily="2" charset="-79"/>
                <a:cs typeface="Aharoni" pitchFamily="2" charset="-79"/>
              </a:rPr>
              <a:t>à</a:t>
            </a:r>
            <a:r>
              <a:rPr lang="fr-FR" sz="4800" dirty="0" smtClean="0">
                <a:latin typeface="Aharoni" pitchFamily="2" charset="-79"/>
                <a:cs typeface="Aharoni" pitchFamily="2" charset="-79"/>
              </a:rPr>
              <a:t> visualiser</a:t>
            </a:r>
          </a:p>
          <a:p>
            <a:pPr algn="ctr"/>
            <a:r>
              <a:rPr lang="fr-FR" sz="2400" dirty="0" smtClean="0">
                <a:latin typeface="Times New Roman" pitchFamily="18" charset="0"/>
                <a:cs typeface="Times New Roman" pitchFamily="18" charset="0"/>
              </a:rPr>
              <a:t> </a:t>
            </a:r>
            <a:endParaRPr lang="fr-FR" sz="2400" b="1" dirty="0" smtClean="0">
              <a:latin typeface="Times New Roman" pitchFamily="18" charset="0"/>
              <a:cs typeface="Times New Roman" pitchFamily="18" charset="0"/>
            </a:endParaRPr>
          </a:p>
          <a:p>
            <a:pPr algn="ctr"/>
            <a:r>
              <a:rPr lang="fr-FR" sz="3200" dirty="0" smtClean="0">
                <a:latin typeface="Times New Roman" pitchFamily="18" charset="0"/>
                <a:cs typeface="Times New Roman" pitchFamily="18" charset="0"/>
              </a:rPr>
              <a:t>Présenté par Guillaume Terrien en 2015.</a:t>
            </a:r>
          </a:p>
          <a:p>
            <a:pPr algn="ctr"/>
            <a:r>
              <a:rPr lang="fr-FR" sz="2000" b="1" dirty="0" smtClean="0">
                <a:latin typeface="Times New Roman" pitchFamily="18" charset="0"/>
                <a:cs typeface="Times New Roman" pitchFamily="18" charset="0"/>
              </a:rPr>
              <a:t>Champion</a:t>
            </a:r>
            <a:r>
              <a:rPr lang="fr-FR" sz="2000" dirty="0" smtClean="0">
                <a:latin typeface="Times New Roman" pitchFamily="18" charset="0"/>
                <a:cs typeface="Times New Roman" pitchFamily="18" charset="0"/>
              </a:rPr>
              <a:t> de France de l'</a:t>
            </a:r>
            <a:r>
              <a:rPr lang="fr-FR" sz="2000" b="1" dirty="0" smtClean="0">
                <a:latin typeface="Times New Roman" pitchFamily="18" charset="0"/>
                <a:cs typeface="Times New Roman" pitchFamily="18" charset="0"/>
              </a:rPr>
              <a:t>orthographe.</a:t>
            </a:r>
          </a:p>
          <a:p>
            <a:pPr algn="ctr"/>
            <a:endParaRPr lang="fr-FR" sz="2400" b="1" dirty="0" smtClean="0">
              <a:latin typeface="Times New Roman" pitchFamily="18" charset="0"/>
              <a:cs typeface="Times New Roman" pitchFamily="18" charset="0"/>
            </a:endParaRPr>
          </a:p>
          <a:p>
            <a:pPr algn="ctr"/>
            <a:endParaRPr lang="fr-FR" sz="2400" b="1" dirty="0" smtClean="0">
              <a:latin typeface="Times New Roman" pitchFamily="18" charset="0"/>
              <a:cs typeface="Times New Roman" pitchFamily="18" charset="0"/>
            </a:endParaRPr>
          </a:p>
          <a:p>
            <a:pPr algn="ctr"/>
            <a:endParaRPr lang="fr-FR" sz="2400" b="1" dirty="0" smtClean="0">
              <a:latin typeface="Times New Roman" pitchFamily="18" charset="0"/>
              <a:cs typeface="Times New Roman" pitchFamily="18" charset="0"/>
            </a:endParaRPr>
          </a:p>
          <a:p>
            <a:pPr algn="ctr"/>
            <a:endParaRPr lang="fr-FR" sz="2400" b="1" dirty="0" smtClean="0">
              <a:latin typeface="Times New Roman" pitchFamily="18" charset="0"/>
              <a:cs typeface="Times New Roman" pitchFamily="18" charset="0"/>
            </a:endParaRPr>
          </a:p>
          <a:p>
            <a:pPr algn="ctr"/>
            <a:endParaRPr lang="fr-FR" sz="2400" b="1" dirty="0" smtClean="0">
              <a:latin typeface="Times New Roman" pitchFamily="18" charset="0"/>
              <a:cs typeface="Times New Roman" pitchFamily="18" charset="0"/>
            </a:endParaRPr>
          </a:p>
          <a:p>
            <a:r>
              <a:rPr lang="fr-FR" sz="2000" i="1" dirty="0" err="1" smtClean="0">
                <a:latin typeface="Times New Roman" pitchFamily="18" charset="0"/>
                <a:cs typeface="Times New Roman" pitchFamily="18" charset="0"/>
              </a:rPr>
              <a:t>Orthodidacte</a:t>
            </a:r>
            <a:r>
              <a:rPr lang="fr-FR" sz="2000" i="1"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 Terrien, G.</a:t>
            </a:r>
            <a:r>
              <a:rPr lang="fr-FR" sz="2000" i="1" dirty="0" smtClean="0">
                <a:latin typeface="Times New Roman" pitchFamily="18" charset="0"/>
                <a:cs typeface="Times New Roman" pitchFamily="18" charset="0"/>
              </a:rPr>
              <a:t> (</a:t>
            </a:r>
            <a:r>
              <a:rPr lang="fr-FR" sz="2000" dirty="0" smtClean="0"/>
              <a:t>18 mai 2015). </a:t>
            </a:r>
            <a:r>
              <a:rPr lang="fr-FR" sz="2000" i="1" dirty="0" smtClean="0">
                <a:latin typeface="Times New Roman" pitchFamily="18" charset="0"/>
                <a:cs typeface="Times New Roman" pitchFamily="18" charset="0"/>
              </a:rPr>
              <a:t>Décortiquons le </a:t>
            </a:r>
            <a:r>
              <a:rPr lang="fr-FR" sz="2000" i="1" dirty="0" err="1" smtClean="0">
                <a:latin typeface="Times New Roman" pitchFamily="18" charset="0"/>
                <a:cs typeface="Times New Roman" pitchFamily="18" charset="0"/>
              </a:rPr>
              <a:t>mot«Pragmatique</a:t>
            </a:r>
            <a:r>
              <a:rPr lang="fr-FR" sz="2000" i="1"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YouTube</a:t>
            </a:r>
            <a:r>
              <a:rPr lang="fr-FR" sz="2000" dirty="0" smtClean="0">
                <a:latin typeface="Times New Roman" pitchFamily="18" charset="0"/>
                <a:cs typeface="Times New Roman" pitchFamily="18" charset="0"/>
              </a:rPr>
              <a:t>]. Consulté sur</a:t>
            </a:r>
          </a:p>
          <a:p>
            <a:r>
              <a:rPr lang="fr-FR" sz="2000" dirty="0" smtClean="0">
                <a:effectLst>
                  <a:outerShdw blurRad="38100" dist="38100" dir="2700000" algn="tl">
                    <a:srgbClr val="000000">
                      <a:alpha val="43137"/>
                    </a:srgbClr>
                  </a:outerShdw>
                </a:effectLst>
                <a:hlinkClick r:id="rId2"/>
              </a:rPr>
              <a:t>https://www.youtube.com/watch?v=wxhPeI0nThI</a:t>
            </a:r>
            <a:endParaRPr lang="fr-FR" sz="2000" dirty="0" smtClean="0">
              <a:effectLst>
                <a:outerShdw blurRad="38100" dist="38100" dir="2700000" algn="tl">
                  <a:srgbClr val="000000">
                    <a:alpha val="43137"/>
                  </a:srgbClr>
                </a:outerShdw>
              </a:effectLst>
            </a:endParaRPr>
          </a:p>
          <a:p>
            <a:endParaRPr lang="fr-FR" sz="4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droite rayée 1"/>
          <p:cNvSpPr/>
          <p:nvPr/>
        </p:nvSpPr>
        <p:spPr>
          <a:xfrm>
            <a:off x="857224" y="714356"/>
            <a:ext cx="7643866" cy="5643602"/>
          </a:xfrm>
          <a:prstGeom prst="striped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Times New Roman" pitchFamily="18" charset="0"/>
                <a:cs typeface="Times New Roman" pitchFamily="18" charset="0"/>
              </a:rPr>
              <a:t>La pertinence d’un énoncé est définie relativement à ses </a:t>
            </a:r>
            <a:r>
              <a:rPr lang="fr-FR" sz="2800" b="1" u="sng" dirty="0" smtClean="0">
                <a:solidFill>
                  <a:schemeClr val="tx1"/>
                </a:solidFill>
                <a:latin typeface="Times New Roman" pitchFamily="18" charset="0"/>
                <a:cs typeface="Times New Roman" pitchFamily="18" charset="0"/>
              </a:rPr>
              <a:t>effets</a:t>
            </a:r>
            <a:r>
              <a:rPr lang="fr-FR" sz="2800" b="1" dirty="0" smtClean="0">
                <a:solidFill>
                  <a:schemeClr val="tx1"/>
                </a:solidFill>
                <a:latin typeface="Times New Roman" pitchFamily="18" charset="0"/>
                <a:cs typeface="Times New Roman" pitchFamily="18" charset="0"/>
              </a:rPr>
              <a:t> </a:t>
            </a:r>
            <a:r>
              <a:rPr lang="fr-FR" sz="2800" b="1" u="sng" dirty="0" smtClean="0">
                <a:solidFill>
                  <a:schemeClr val="tx1"/>
                </a:solidFill>
                <a:latin typeface="Times New Roman" pitchFamily="18" charset="0"/>
                <a:cs typeface="Times New Roman" pitchFamily="18" charset="0"/>
              </a:rPr>
              <a:t>contextuels</a:t>
            </a:r>
            <a:r>
              <a:rPr lang="fr-FR" sz="2800" b="1" dirty="0" smtClean="0">
                <a:solidFill>
                  <a:schemeClr val="tx1"/>
                </a:solidFill>
                <a:latin typeface="Times New Roman" pitchFamily="18" charset="0"/>
                <a:cs typeface="Times New Roman" pitchFamily="18" charset="0"/>
              </a:rPr>
              <a:t> et aux </a:t>
            </a:r>
            <a:r>
              <a:rPr lang="fr-FR" sz="2800" b="1" u="sng" dirty="0" smtClean="0">
                <a:solidFill>
                  <a:schemeClr val="tx1"/>
                </a:solidFill>
                <a:latin typeface="Times New Roman" pitchFamily="18" charset="0"/>
                <a:cs typeface="Times New Roman" pitchFamily="18" charset="0"/>
              </a:rPr>
              <a:t>efforts cognitifs </a:t>
            </a:r>
            <a:r>
              <a:rPr lang="fr-FR" sz="2800" b="1" dirty="0" smtClean="0">
                <a:solidFill>
                  <a:schemeClr val="tx1"/>
                </a:solidFill>
                <a:latin typeface="Times New Roman" pitchFamily="18" charset="0"/>
                <a:cs typeface="Times New Roman" pitchFamily="18" charset="0"/>
              </a:rPr>
              <a:t>( de traitement) impliqués par son interprétation.</a:t>
            </a:r>
          </a:p>
          <a:p>
            <a:pPr algn="ctr"/>
            <a:r>
              <a:rPr lang="fr-FR" sz="2800" b="1" dirty="0" smtClean="0">
                <a:solidFill>
                  <a:schemeClr val="tx1"/>
                </a:solidFill>
                <a:latin typeface="Times New Roman" pitchFamily="18" charset="0"/>
                <a:cs typeface="Times New Roman" pitchFamily="18" charset="0"/>
              </a:rPr>
              <a:t>(</a:t>
            </a:r>
            <a:r>
              <a:rPr lang="fr-FR" sz="2800" dirty="0" err="1" smtClean="0">
                <a:solidFill>
                  <a:schemeClr val="tx1"/>
                </a:solidFill>
                <a:latin typeface="Times New Roman" pitchFamily="18" charset="0"/>
                <a:cs typeface="Times New Roman" pitchFamily="18" charset="0"/>
              </a:rPr>
              <a:t>Moeschler</a:t>
            </a:r>
            <a:r>
              <a:rPr lang="fr-FR" sz="2800" dirty="0" smtClean="0">
                <a:solidFill>
                  <a:schemeClr val="tx1"/>
                </a:solidFill>
                <a:latin typeface="Times New Roman" pitchFamily="18" charset="0"/>
                <a:cs typeface="Times New Roman" pitchFamily="18" charset="0"/>
              </a:rPr>
              <a:t> &amp; </a:t>
            </a:r>
            <a:r>
              <a:rPr lang="fr-FR" sz="2800" dirty="0" err="1" smtClean="0">
                <a:solidFill>
                  <a:schemeClr val="tx1"/>
                </a:solidFill>
                <a:latin typeface="Times New Roman" pitchFamily="18" charset="0"/>
                <a:cs typeface="Times New Roman" pitchFamily="18" charset="0"/>
              </a:rPr>
              <a:t>Auchlin</a:t>
            </a:r>
            <a:r>
              <a:rPr lang="fr-FR" sz="2800" dirty="0" smtClean="0">
                <a:solidFill>
                  <a:schemeClr val="tx1"/>
                </a:solidFill>
                <a:latin typeface="Times New Roman" pitchFamily="18" charset="0"/>
                <a:cs typeface="Times New Roman" pitchFamily="18" charset="0"/>
              </a:rPr>
              <a:t> , 2009</a:t>
            </a:r>
            <a:r>
              <a:rPr lang="fr-FR" sz="2800" b="1" dirty="0" smtClean="0">
                <a:solidFill>
                  <a:schemeClr val="tx1"/>
                </a:solidFill>
                <a:latin typeface="Times New Roman" pitchFamily="18" charset="0"/>
                <a:cs typeface="Times New Roman" pitchFamily="18" charset="0"/>
              </a:rPr>
              <a:t>)</a:t>
            </a:r>
            <a:endParaRPr lang="fr-FR" sz="2800" b="1" dirty="0">
              <a:solidFill>
                <a:schemeClr val="tx1"/>
              </a:solidFill>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940444"/>
          </a:xfrm>
        </p:spPr>
        <p:txBody>
          <a:bodyPr/>
          <a:lstStyle/>
          <a:p>
            <a:r>
              <a:rPr lang="fr-FR" b="1" dirty="0" smtClean="0">
                <a:latin typeface="Times New Roman" pitchFamily="18" charset="0"/>
                <a:cs typeface="Times New Roman" pitchFamily="18" charset="0"/>
              </a:rPr>
              <a:t>Ce modèle insiste aussi sur le </a:t>
            </a:r>
            <a:r>
              <a:rPr lang="fr-FR" b="1" dirty="0" smtClean="0">
                <a:solidFill>
                  <a:srgbClr val="FF0000"/>
                </a:solidFill>
                <a:latin typeface="Times New Roman" pitchFamily="18" charset="0"/>
                <a:cs typeface="Times New Roman" pitchFamily="18" charset="0"/>
              </a:rPr>
              <a:t>contexte</a:t>
            </a:r>
            <a:r>
              <a:rPr lang="fr-FR" b="1" dirty="0" smtClean="0">
                <a:latin typeface="Times New Roman" pitchFamily="18" charset="0"/>
                <a:cs typeface="Times New Roman" pitchFamily="18" charset="0"/>
              </a:rPr>
              <a:t> et sur  l’</a:t>
            </a:r>
            <a:r>
              <a:rPr lang="fr-FR" b="1" dirty="0" smtClean="0">
                <a:solidFill>
                  <a:srgbClr val="FF0000"/>
                </a:solidFill>
                <a:latin typeface="Times New Roman" pitchFamily="18" charset="0"/>
                <a:cs typeface="Times New Roman" pitchFamily="18" charset="0"/>
              </a:rPr>
              <a:t>intention</a:t>
            </a:r>
            <a:r>
              <a:rPr lang="fr-FR" b="1" dirty="0" smtClean="0">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de communication</a:t>
            </a:r>
            <a:endParaRPr lang="fr-FR"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a:bodyPr>
          <a:lstStyle/>
          <a:p>
            <a:r>
              <a:rPr lang="fr-FR" sz="4000" b="1" dirty="0" smtClean="0">
                <a:latin typeface="Algerian" pitchFamily="82" charset="0"/>
              </a:rPr>
              <a:t>Iii-1- </a:t>
            </a:r>
            <a:r>
              <a:rPr lang="fr-FR" sz="3600" b="1" dirty="0" smtClean="0">
                <a:latin typeface="Algerian" pitchFamily="82" charset="0"/>
              </a:rPr>
              <a:t>La problématique du contexte</a:t>
            </a:r>
            <a:br>
              <a:rPr lang="fr-FR" sz="3600" b="1" dirty="0" smtClean="0">
                <a:latin typeface="Algerian" pitchFamily="82" charset="0"/>
              </a:rPr>
            </a:br>
            <a:r>
              <a:rPr lang="fr-FR" dirty="0" smtClean="0"/>
              <a:t/>
            </a:r>
            <a:br>
              <a:rPr lang="fr-FR" dirty="0" smtClean="0"/>
            </a:br>
            <a:r>
              <a:rPr lang="fr-FR" dirty="0" smtClean="0">
                <a:latin typeface="Times New Roman" pitchFamily="18" charset="0"/>
                <a:cs typeface="Times New Roman" pitchFamily="18" charset="0"/>
              </a:rPr>
              <a:t>En pragmatique, le </a:t>
            </a:r>
            <a:r>
              <a:rPr lang="fr-FR" b="1" u="sng" dirty="0" smtClean="0">
                <a:latin typeface="Times New Roman" pitchFamily="18" charset="0"/>
                <a:cs typeface="Times New Roman" pitchFamily="18" charset="0"/>
              </a:rPr>
              <a:t>contexte</a:t>
            </a:r>
            <a:r>
              <a:rPr lang="fr-FR" dirty="0" smtClean="0">
                <a:latin typeface="Times New Roman" pitchFamily="18" charset="0"/>
                <a:cs typeface="Times New Roman" pitchFamily="18" charset="0"/>
              </a:rPr>
              <a:t> est concept cardinal c’est pour cela que la pragmatique est souvent définie comme </a:t>
            </a:r>
            <a:r>
              <a:rPr lang="fr-FR" sz="4000" b="1" i="1" u="sng" dirty="0" smtClean="0">
                <a:latin typeface="Times New Roman" pitchFamily="18" charset="0"/>
                <a:cs typeface="Times New Roman" pitchFamily="18" charset="0"/>
              </a:rPr>
              <a:t>la science du contexte</a:t>
            </a:r>
            <a:r>
              <a:rPr lang="fr-FR" dirty="0" smtClean="0"/>
              <a:t/>
            </a:r>
            <a:br>
              <a:rPr lang="fr-FR" dirty="0" smtClean="0"/>
            </a:br>
            <a:endParaRPr lang="fr-F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normAutofit/>
          </a:bodyPr>
          <a:lstStyle/>
          <a:p>
            <a:pPr algn="l"/>
            <a:r>
              <a:rPr lang="fr-FR" sz="4000" dirty="0" err="1" smtClean="0">
                <a:latin typeface="Times New Roman" pitchFamily="18" charset="0"/>
                <a:cs typeface="Times New Roman" pitchFamily="18" charset="0"/>
              </a:rPr>
              <a:t>Sarfati</a:t>
            </a:r>
            <a:r>
              <a:rPr lang="fr-FR" sz="4000" dirty="0" smtClean="0">
                <a:latin typeface="Times New Roman" pitchFamily="18" charset="0"/>
                <a:cs typeface="Times New Roman" pitchFamily="18" charset="0"/>
              </a:rPr>
              <a:t> et </a:t>
            </a:r>
            <a:r>
              <a:rPr lang="fr-FR" sz="4000" dirty="0" err="1" smtClean="0">
                <a:latin typeface="Times New Roman" pitchFamily="18" charset="0"/>
                <a:cs typeface="Times New Roman" pitchFamily="18" charset="0"/>
              </a:rPr>
              <a:t>Paveau</a:t>
            </a:r>
            <a:r>
              <a:rPr lang="fr-FR" sz="4000" dirty="0" smtClean="0">
                <a:latin typeface="Times New Roman" pitchFamily="18" charset="0"/>
                <a:cs typeface="Times New Roman" pitchFamily="18" charset="0"/>
              </a:rPr>
              <a:t>(2003)</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distinguent différents</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niveaux du </a:t>
            </a:r>
            <a:r>
              <a:rPr lang="fr-FR" sz="4000" b="1" u="sng" dirty="0" smtClean="0">
                <a:latin typeface="Times New Roman" pitchFamily="18" charset="0"/>
                <a:cs typeface="Times New Roman" pitchFamily="18" charset="0"/>
              </a:rPr>
              <a:t>contexte</a:t>
            </a:r>
            <a:r>
              <a:rPr lang="fr-FR" sz="4000" dirty="0" smtClean="0">
                <a:latin typeface="Times New Roman" pitchFamily="18" charset="0"/>
                <a:cs typeface="Times New Roman" pitchFamily="18" charset="0"/>
              </a:rPr>
              <a:t>.</a:t>
            </a:r>
            <a:endParaRPr lang="fr-FR" sz="4000" dirty="0"/>
          </a:p>
        </p:txBody>
      </p:sp>
      <p:pic>
        <p:nvPicPr>
          <p:cNvPr id="3" name="Image 2" descr="sarfati (2).jpg"/>
          <p:cNvPicPr>
            <a:picLocks noChangeAspect="1"/>
          </p:cNvPicPr>
          <p:nvPr/>
        </p:nvPicPr>
        <p:blipFill>
          <a:blip r:embed="rId2"/>
          <a:stretch>
            <a:fillRect/>
          </a:stretch>
        </p:blipFill>
        <p:spPr>
          <a:xfrm>
            <a:off x="5357818" y="285728"/>
            <a:ext cx="3571900" cy="5429288"/>
          </a:xfrm>
          <a:prstGeom prst="rect">
            <a:avLst/>
          </a:prstGeom>
        </p:spPr>
      </p:pic>
      <p:sp>
        <p:nvSpPr>
          <p:cNvPr id="4" name="Espace réservé du pied de page 3"/>
          <p:cNvSpPr>
            <a:spLocks noGrp="1"/>
          </p:cNvSpPr>
          <p:nvPr>
            <p:ph type="ftr" sz="quarter" idx="11"/>
          </p:nvPr>
        </p:nvSpPr>
        <p:spPr>
          <a:xfrm>
            <a:off x="500034" y="5929330"/>
            <a:ext cx="8072494" cy="571504"/>
          </a:xfrm>
        </p:spPr>
        <p:txBody>
          <a:bodyPr/>
          <a:lstStyle/>
          <a:p>
            <a:endParaRPr lang="fr-FR" u="sng" dirty="0" smtClean="0">
              <a:hlinkClick r:id="rId3"/>
            </a:endParaRPr>
          </a:p>
          <a:p>
            <a:endParaRPr lang="fr-FR" u="sng" dirty="0" smtClean="0">
              <a:hlinkClick r:id="rId3"/>
            </a:endParaRPr>
          </a:p>
          <a:p>
            <a:r>
              <a:rPr lang="fr-FR" u="sng" dirty="0" smtClean="0">
                <a:hlinkClick r:id="rId3"/>
              </a:rPr>
              <a:t>Les grands théories de la linguistique - De la grammaire comparée ...</a:t>
            </a:r>
            <a:r>
              <a:rPr lang="fr-FR" u="sng" dirty="0" err="1" smtClean="0">
                <a:hlinkClick r:id="rId3"/>
              </a:rPr>
              <a:t>babelio.com</a:t>
            </a:r>
            <a:r>
              <a:rPr lang="fr-FR" b="1" dirty="0" smtClean="0"/>
              <a:t> .(</a:t>
            </a:r>
            <a:r>
              <a:rPr lang="fr-FR" b="1" dirty="0" err="1" smtClean="0"/>
              <a:t>s.d</a:t>
            </a:r>
            <a:r>
              <a:rPr lang="fr-FR" b="1" dirty="0" smtClean="0"/>
              <a:t>.).</a:t>
            </a:r>
            <a:r>
              <a:rPr lang="fr-FR" b="1" u="sng" dirty="0" smtClean="0"/>
              <a:t>[illustration]. Consulté sur</a:t>
            </a:r>
          </a:p>
          <a:p>
            <a:r>
              <a:rPr lang="fr-FR" dirty="0" smtClean="0"/>
              <a:t>https://images-na.ssl-images-amazon.com/images/I/51BYHBQJPSL._SX195_.jpg</a:t>
            </a:r>
          </a:p>
          <a:p>
            <a:endParaRPr lang="fr-FR" u="sng" dirty="0" smtClean="0">
              <a:hlinkClick r:id="rId3"/>
            </a:endParaRPr>
          </a:p>
          <a:p>
            <a:endParaRPr lang="fr-BE"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97634"/>
          </a:xfrm>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1"/>
            <a:tileRect/>
          </a:gradFill>
        </p:spPr>
        <p:txBody>
          <a:bodyPr>
            <a:normAutofit/>
          </a:bodyPr>
          <a:lstStyle/>
          <a:p>
            <a:r>
              <a:rPr lang="fr-FR" sz="3200" dirty="0" err="1" smtClean="0">
                <a:latin typeface="Times New Roman" pitchFamily="18" charset="0"/>
                <a:cs typeface="Times New Roman" pitchFamily="18" charset="0"/>
              </a:rPr>
              <a:t>a-</a:t>
            </a:r>
            <a:r>
              <a:rPr lang="fr-FR" sz="3200" b="1" u="sng" dirty="0" err="1" smtClean="0">
                <a:latin typeface="Times New Roman" pitchFamily="18" charset="0"/>
                <a:cs typeface="Times New Roman" pitchFamily="18" charset="0"/>
              </a:rPr>
              <a:t>le</a:t>
            </a:r>
            <a:r>
              <a:rPr lang="fr-FR" sz="3200" b="1" u="sng" dirty="0" smtClean="0">
                <a:latin typeface="Times New Roman" pitchFamily="18" charset="0"/>
                <a:cs typeface="Times New Roman" pitchFamily="18" charset="0"/>
              </a:rPr>
              <a:t> contexte circonstanciel</a:t>
            </a:r>
            <a:r>
              <a:rPr lang="fr-FR" sz="3200" dirty="0" smtClean="0">
                <a:latin typeface="Times New Roman" pitchFamily="18" charset="0"/>
                <a:cs typeface="Times New Roman" pitchFamily="18" charset="0"/>
              </a:rPr>
              <a:t> correspond à l’environnement physique des protagonistes. Il tient compte du temps, du lieu, de la nature et de la texture de la communication;</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err="1" smtClean="0">
                <a:latin typeface="Times New Roman" pitchFamily="18" charset="0"/>
                <a:cs typeface="Times New Roman" pitchFamily="18" charset="0"/>
              </a:rPr>
              <a:t>b-</a:t>
            </a:r>
            <a:r>
              <a:rPr lang="fr-FR" sz="3200" b="1" u="sng" dirty="0" err="1" smtClean="0">
                <a:latin typeface="Times New Roman" pitchFamily="18" charset="0"/>
                <a:cs typeface="Times New Roman" pitchFamily="18" charset="0"/>
              </a:rPr>
              <a:t>le</a:t>
            </a:r>
            <a:r>
              <a:rPr lang="fr-FR" sz="3200" b="1" u="sng" dirty="0" smtClean="0">
                <a:latin typeface="Times New Roman" pitchFamily="18" charset="0"/>
                <a:cs typeface="Times New Roman" pitchFamily="18" charset="0"/>
              </a:rPr>
              <a:t> contexte situationnel</a:t>
            </a:r>
            <a:r>
              <a:rPr lang="fr-FR" sz="3200" dirty="0" smtClean="0">
                <a:latin typeface="Times New Roman" pitchFamily="18" charset="0"/>
                <a:cs typeface="Times New Roman" pitchFamily="18" charset="0"/>
              </a:rPr>
              <a:t>  coïncide avec l’environnement culturel du discours. En tant que tel il définit les critères de validité. Telle expression tenue pour « normale » dans une culture, s’avère indue dans une autre;</a:t>
            </a:r>
            <a:r>
              <a:rPr lang="fr-FR" dirty="0" smtClean="0"/>
              <a:t/>
            </a:r>
            <a:br>
              <a:rPr lang="fr-FR" dirty="0" smtClean="0"/>
            </a:br>
            <a:endParaRPr lang="fr-F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500042"/>
            <a:ext cx="8715436" cy="6083320"/>
          </a:xfrm>
          <a:gradFill>
            <a:gsLst>
              <a:gs pos="0">
                <a:srgbClr val="E6DCAC"/>
              </a:gs>
              <a:gs pos="12000">
                <a:srgbClr val="E6D78A"/>
              </a:gs>
              <a:gs pos="30000">
                <a:srgbClr val="C7AC4C"/>
              </a:gs>
              <a:gs pos="45000">
                <a:srgbClr val="E6D78A"/>
              </a:gs>
              <a:gs pos="77000">
                <a:srgbClr val="C7AC4C"/>
              </a:gs>
              <a:gs pos="100000">
                <a:srgbClr val="E6DCAC"/>
              </a:gs>
            </a:gsLst>
            <a:lin ang="2700000" scaled="1"/>
          </a:gradFill>
        </p:spPr>
        <p:txBody>
          <a:bodyPr>
            <a:normAutofit fontScale="90000"/>
          </a:bodyPr>
          <a:lstStyle/>
          <a:p>
            <a:r>
              <a:rPr lang="fr-FR" sz="3200" dirty="0" err="1" smtClean="0">
                <a:latin typeface="Times New Roman" pitchFamily="18" charset="0"/>
                <a:cs typeface="Times New Roman" pitchFamily="18" charset="0"/>
              </a:rPr>
              <a:t>c-</a:t>
            </a:r>
            <a:r>
              <a:rPr lang="fr-FR" sz="3200" b="1" u="sng" dirty="0" err="1" smtClean="0">
                <a:latin typeface="Times New Roman" pitchFamily="18" charset="0"/>
                <a:cs typeface="Times New Roman" pitchFamily="18" charset="0"/>
              </a:rPr>
              <a:t>le</a:t>
            </a:r>
            <a:r>
              <a:rPr lang="fr-FR" sz="3200" b="1" u="sng" dirty="0" smtClean="0">
                <a:latin typeface="Times New Roman" pitchFamily="18" charset="0"/>
                <a:cs typeface="Times New Roman" pitchFamily="18" charset="0"/>
              </a:rPr>
              <a:t> contexte interactionnel</a:t>
            </a:r>
            <a:r>
              <a:rPr lang="fr-FR" sz="3200" dirty="0" smtClean="0">
                <a:latin typeface="Times New Roman" pitchFamily="18" charset="0"/>
                <a:cs typeface="Times New Roman" pitchFamily="18" charset="0"/>
              </a:rPr>
              <a:t> : caractérise les formes de discours et des systèmes de signe qui l’accompagnent. Par exemple : tours de paroles,  gestes, </a:t>
            </a:r>
            <a:r>
              <a:rPr lang="fr-FR" sz="3200" dirty="0" err="1" smtClean="0">
                <a:latin typeface="Times New Roman" pitchFamily="18" charset="0"/>
                <a:cs typeface="Times New Roman" pitchFamily="18" charset="0"/>
              </a:rPr>
              <a:t>etc</a:t>
            </a:r>
            <a:r>
              <a:rPr lang="fr-FR" sz="3200" dirty="0" smtClean="0">
                <a:latin typeface="Times New Roman" pitchFamily="18" charset="0"/>
                <a:cs typeface="Times New Roman" pitchFamily="18" charset="0"/>
              </a:rPr>
              <a:t>;</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000" dirty="0" smtClean="0">
                <a:latin typeface="Times New Roman" pitchFamily="18" charset="0"/>
                <a:cs typeface="Times New Roman" pitchFamily="18" charset="0"/>
              </a:rPr>
              <a:t>d-</a:t>
            </a:r>
            <a:r>
              <a:rPr lang="fr-FR" sz="3000" b="1" u="sng" dirty="0" smtClean="0">
                <a:latin typeface="Times New Roman" pitchFamily="18" charset="0"/>
                <a:cs typeface="Times New Roman" pitchFamily="18" charset="0"/>
              </a:rPr>
              <a:t>le contexte épistémique </a:t>
            </a:r>
            <a:r>
              <a:rPr lang="fr-FR" sz="3000" u="sng" dirty="0" smtClean="0">
                <a:latin typeface="Times New Roman" pitchFamily="18" charset="0"/>
                <a:cs typeface="Times New Roman" pitchFamily="18" charset="0"/>
              </a:rPr>
              <a:t>ou  </a:t>
            </a:r>
            <a:r>
              <a:rPr lang="fr-FR" sz="3000" b="1" u="sng" dirty="0" smtClean="0">
                <a:latin typeface="Times New Roman" pitchFamily="18" charset="0"/>
                <a:cs typeface="Times New Roman" pitchFamily="18" charset="0"/>
              </a:rPr>
              <a:t>pré-</a:t>
            </a:r>
            <a:r>
              <a:rPr lang="fr-FR" sz="3000" b="1" u="sng" dirty="0" err="1" smtClean="0">
                <a:latin typeface="Times New Roman" pitchFamily="18" charset="0"/>
                <a:cs typeface="Times New Roman" pitchFamily="18" charset="0"/>
              </a:rPr>
              <a:t>suppositionnel</a:t>
            </a:r>
            <a:r>
              <a:rPr lang="fr-FR" sz="3200" dirty="0" smtClean="0">
                <a:latin typeface="Times New Roman" pitchFamily="18" charset="0"/>
                <a:cs typeface="Times New Roman" pitchFamily="18" charset="0"/>
              </a:rPr>
              <a:t>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recouvre l’ensemble des croyances et valeurs communes au locuteur soit </a:t>
            </a:r>
            <a:r>
              <a:rPr lang="fr-FR" sz="3200" i="1" dirty="0" smtClean="0">
                <a:latin typeface="Times New Roman" pitchFamily="18" charset="0"/>
                <a:cs typeface="Times New Roman" pitchFamily="18" charset="0"/>
              </a:rPr>
              <a:t>a priori </a:t>
            </a:r>
            <a:r>
              <a:rPr lang="fr-FR" sz="3200" dirty="0" smtClean="0">
                <a:latin typeface="Times New Roman" pitchFamily="18" charset="0"/>
                <a:cs typeface="Times New Roman" pitchFamily="18" charset="0"/>
              </a:rPr>
              <a:t>(préconstruit) soit a posteriori (construit)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t>
            </a:r>
            <a:r>
              <a:rPr lang="fr-FR" sz="3200" b="1" dirty="0" smtClean="0">
                <a:latin typeface="Times New Roman" pitchFamily="18" charset="0"/>
                <a:cs typeface="Times New Roman" pitchFamily="18" charset="0"/>
              </a:rPr>
              <a:t>(</a:t>
            </a:r>
            <a:r>
              <a:rPr lang="fr-FR" sz="2800" b="1" dirty="0" err="1" smtClean="0">
                <a:latin typeface="Times New Roman" pitchFamily="18" charset="0"/>
                <a:cs typeface="Times New Roman" pitchFamily="18" charset="0"/>
              </a:rPr>
              <a:t>Sarfati</a:t>
            </a:r>
            <a:r>
              <a:rPr lang="fr-FR" sz="2800" b="1" dirty="0" smtClean="0">
                <a:latin typeface="Times New Roman" pitchFamily="18" charset="0"/>
                <a:cs typeface="Times New Roman" pitchFamily="18" charset="0"/>
              </a:rPr>
              <a:t> et </a:t>
            </a:r>
            <a:r>
              <a:rPr lang="fr-FR" sz="2800" b="1" dirty="0" err="1" smtClean="0">
                <a:latin typeface="Times New Roman" pitchFamily="18" charset="0"/>
                <a:cs typeface="Times New Roman" pitchFamily="18" charset="0"/>
              </a:rPr>
              <a:t>Paveau</a:t>
            </a:r>
            <a:r>
              <a:rPr lang="fr-FR" sz="2800" b="1" dirty="0" smtClean="0">
                <a:latin typeface="Times New Roman" pitchFamily="18" charset="0"/>
                <a:cs typeface="Times New Roman" pitchFamily="18" charset="0"/>
              </a:rPr>
              <a:t>, 2003, p.208)</a:t>
            </a:r>
            <a:br>
              <a:rPr lang="fr-FR" sz="2800" b="1" dirty="0" smtClean="0">
                <a:latin typeface="Times New Roman" pitchFamily="18" charset="0"/>
                <a:cs typeface="Times New Roman" pitchFamily="18" charset="0"/>
              </a:rPr>
            </a:br>
            <a:r>
              <a:rPr lang="fr-FR" sz="2800" b="1" dirty="0" smtClean="0">
                <a:latin typeface="Times New Roman" pitchFamily="18" charset="0"/>
                <a:cs typeface="Times New Roman" pitchFamily="18" charset="0"/>
              </a:rPr>
              <a:t/>
            </a:r>
            <a:br>
              <a:rPr lang="fr-FR" sz="2800" b="1" dirty="0" smtClean="0">
                <a:latin typeface="Times New Roman" pitchFamily="18" charset="0"/>
                <a:cs typeface="Times New Roman" pitchFamily="18" charset="0"/>
              </a:rPr>
            </a:br>
            <a:r>
              <a:rPr lang="fr-FR" sz="2800" b="1" dirty="0" smtClean="0">
                <a:latin typeface="Times New Roman" pitchFamily="18" charset="0"/>
                <a:cs typeface="Times New Roman" pitchFamily="18" charset="0"/>
              </a:rPr>
              <a:t/>
            </a:r>
            <a:br>
              <a:rPr lang="fr-FR" sz="2800" b="1" dirty="0" smtClean="0">
                <a:latin typeface="Times New Roman" pitchFamily="18" charset="0"/>
                <a:cs typeface="Times New Roman" pitchFamily="18" charset="0"/>
              </a:rPr>
            </a:br>
            <a:endParaRPr lang="fr-FR" sz="2800" b="1" dirty="0">
              <a:latin typeface="Times New Roman" pitchFamily="18" charset="0"/>
              <a:cs typeface="Times New Roman" pitchFamily="18" charset="0"/>
            </a:endParaRPr>
          </a:p>
        </p:txBody>
      </p:sp>
      <p:sp>
        <p:nvSpPr>
          <p:cNvPr id="4" name="Organigramme : Alternative 3"/>
          <p:cNvSpPr/>
          <p:nvPr/>
        </p:nvSpPr>
        <p:spPr>
          <a:xfrm>
            <a:off x="642910" y="5500702"/>
            <a:ext cx="7358114" cy="857256"/>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solidFill>
                  <a:schemeClr val="tx1"/>
                </a:solidFill>
                <a:latin typeface="Times New Roman" pitchFamily="18" charset="0"/>
                <a:cs typeface="Times New Roman" pitchFamily="18" charset="0"/>
              </a:rPr>
              <a:t/>
            </a:r>
            <a:br>
              <a:rPr lang="fr-FR" sz="2200" dirty="0" smtClean="0">
                <a:solidFill>
                  <a:schemeClr val="tx1"/>
                </a:solidFill>
                <a:latin typeface="Times New Roman" pitchFamily="18" charset="0"/>
                <a:cs typeface="Times New Roman" pitchFamily="18" charset="0"/>
              </a:rPr>
            </a:br>
            <a:r>
              <a:rPr lang="fr-FR" sz="2400" b="1" dirty="0" smtClean="0">
                <a:solidFill>
                  <a:schemeClr val="tx1"/>
                </a:solidFill>
                <a:latin typeface="Times New Roman" pitchFamily="18" charset="0"/>
                <a:cs typeface="Times New Roman" pitchFamily="18" charset="0"/>
              </a:rPr>
              <a:t> </a:t>
            </a:r>
          </a:p>
          <a:p>
            <a:r>
              <a:rPr lang="fr-FR" sz="2200" b="1" dirty="0" smtClean="0">
                <a:solidFill>
                  <a:schemeClr val="tx1"/>
                </a:solidFill>
                <a:latin typeface="Times New Roman" pitchFamily="18" charset="0"/>
                <a:cs typeface="Times New Roman" pitchFamily="18" charset="0"/>
              </a:rPr>
              <a:t>  </a:t>
            </a:r>
          </a:p>
          <a:p>
            <a:pPr algn="just"/>
            <a:r>
              <a:rPr lang="fr-FR" sz="2200" b="1" dirty="0" smtClean="0">
                <a:solidFill>
                  <a:schemeClr val="tx1"/>
                </a:solidFill>
                <a:latin typeface="Times New Roman" pitchFamily="18" charset="0"/>
                <a:cs typeface="Times New Roman" pitchFamily="18" charset="0"/>
              </a:rPr>
              <a:t>NB: </a:t>
            </a:r>
            <a:r>
              <a:rPr lang="fr-BE" sz="1900" b="1" dirty="0" smtClean="0">
                <a:solidFill>
                  <a:schemeClr val="tx1"/>
                </a:solidFill>
                <a:latin typeface="Times New Roman" pitchFamily="18" charset="0"/>
                <a:cs typeface="Times New Roman" pitchFamily="18" charset="0"/>
              </a:rPr>
              <a:t>Les mêmes niveaux sont décrits en ces termes dans le dictionnaire de pragmatique . </a:t>
            </a:r>
            <a:r>
              <a:rPr lang="fr-FR" sz="2000" b="1" dirty="0" smtClean="0">
                <a:solidFill>
                  <a:schemeClr val="tx1"/>
                </a:solidFill>
                <a:latin typeface="Times New Roman" pitchFamily="18" charset="0"/>
                <a:cs typeface="Times New Roman" pitchFamily="18" charset="0"/>
              </a:rPr>
              <a:t>(Longhi &amp; </a:t>
            </a:r>
            <a:r>
              <a:rPr lang="fr-FR" sz="2000" b="1" dirty="0" err="1" smtClean="0">
                <a:solidFill>
                  <a:schemeClr val="tx1"/>
                </a:solidFill>
                <a:latin typeface="Times New Roman" pitchFamily="18" charset="0"/>
                <a:cs typeface="Times New Roman" pitchFamily="18" charset="0"/>
              </a:rPr>
              <a:t>Sarfati</a:t>
            </a:r>
            <a:r>
              <a:rPr lang="fr-FR" sz="2000" b="1" dirty="0" smtClean="0">
                <a:solidFill>
                  <a:schemeClr val="tx1"/>
                </a:solidFill>
                <a:latin typeface="Times New Roman" pitchFamily="18" charset="0"/>
                <a:cs typeface="Times New Roman" pitchFamily="18" charset="0"/>
              </a:rPr>
              <a:t>, 2012, pp.39-40).</a:t>
            </a:r>
          </a:p>
          <a:p>
            <a:pPr algn="just"/>
            <a:endParaRPr lang="fr-FR" sz="2000" b="1" dirty="0" smtClean="0">
              <a:solidFill>
                <a:schemeClr val="tx1"/>
              </a:solidFill>
              <a:latin typeface="Times New Roman" pitchFamily="18" charset="0"/>
              <a:cs typeface="Times New Roman" pitchFamily="18" charset="0"/>
            </a:endParaRPr>
          </a:p>
          <a:p>
            <a:endParaRPr lang="fr-BE" sz="2000" b="1" dirty="0" smtClean="0">
              <a:solidFill>
                <a:schemeClr val="tx1"/>
              </a:solidFill>
              <a:latin typeface="Times New Roman" pitchFamily="18" charset="0"/>
              <a:cs typeface="Times New Roman" pitchFamily="18" charset="0"/>
            </a:endParaRPr>
          </a:p>
          <a:p>
            <a:pPr algn="ctr"/>
            <a:endParaRPr lang="fr-FR" sz="2200" dirty="0" smtClean="0">
              <a:solidFill>
                <a:schemeClr val="tx1"/>
              </a:solidFill>
              <a:latin typeface="Times New Roman" pitchFamily="18" charset="0"/>
              <a:cs typeface="Times New Roman" pitchFamily="18" charset="0"/>
            </a:endParaRPr>
          </a:p>
          <a:p>
            <a:pPr algn="ctr"/>
            <a:endParaRPr lang="fr-FR" sz="2200" dirty="0">
              <a:solidFill>
                <a:schemeClr val="tx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normAutofit fontScale="90000"/>
          </a:bodyPr>
          <a:lstStyle/>
          <a:p>
            <a:pPr algn="l"/>
            <a:r>
              <a:rPr lang="fr-FR" sz="3600" u="sng" dirty="0" smtClean="0">
                <a:latin typeface="Algerian" pitchFamily="82" charset="0"/>
              </a:rPr>
              <a:t>III-2-Les maximes conversationnelles</a:t>
            </a:r>
            <a:br>
              <a:rPr lang="fr-FR" sz="3600" u="sng" dirty="0" smtClean="0">
                <a:latin typeface="Algerian" pitchFamily="82" charset="0"/>
              </a:rPr>
            </a:br>
            <a:r>
              <a:rPr lang="fr-FR" sz="3600" u="sng" dirty="0" smtClean="0">
                <a:latin typeface="Algerian" pitchFamily="82" charset="0"/>
              </a:rPr>
              <a:t>ou</a:t>
            </a:r>
            <a:r>
              <a:rPr lang="fr-FR" b="1" u="sng" dirty="0" smtClean="0">
                <a:latin typeface="Algerian" pitchFamily="82" charset="0"/>
                <a:cs typeface="Times New Roman" pitchFamily="18" charset="0"/>
              </a:rPr>
              <a:t> « </a:t>
            </a:r>
            <a:r>
              <a:rPr lang="fr-FR" b="1" u="sng" dirty="0" err="1" smtClean="0">
                <a:latin typeface="Algerian" pitchFamily="82" charset="0"/>
                <a:cs typeface="Times New Roman" pitchFamily="18" charset="0"/>
              </a:rPr>
              <a:t>gricéennes</a:t>
            </a:r>
            <a:r>
              <a:rPr lang="fr-FR" b="1" u="sng" dirty="0" smtClean="0">
                <a:latin typeface="Algerian" pitchFamily="82" charset="0"/>
                <a:cs typeface="Times New Roman" pitchFamily="18" charset="0"/>
              </a:rPr>
              <a:t> » </a:t>
            </a:r>
            <a:r>
              <a:rPr lang="fr-FR" dirty="0" smtClean="0"/>
              <a:t/>
            </a:r>
            <a:br>
              <a:rPr lang="fr-FR" dirty="0" smtClean="0"/>
            </a:br>
            <a:r>
              <a:rPr lang="fr-FR" b="1" dirty="0" smtClean="0">
                <a:solidFill>
                  <a:srgbClr val="FF0000"/>
                </a:solidFill>
                <a:latin typeface="Times New Roman" pitchFamily="18" charset="0"/>
                <a:cs typeface="Times New Roman" pitchFamily="18" charset="0"/>
              </a:rPr>
              <a:t>1.La quantité</a:t>
            </a:r>
            <a:r>
              <a:rPr lang="fr-FR" dirty="0" smtClean="0">
                <a:solidFill>
                  <a:srgbClr val="FF0000"/>
                </a:solidFill>
                <a:latin typeface="Times New Roman" pitchFamily="18" charset="0"/>
                <a:cs typeface="Times New Roman" pitchFamily="18" charset="0"/>
              </a:rPr>
              <a:t>: </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contribution suffisamment informative</a:t>
            </a:r>
            <a:br>
              <a:rPr lang="fr-FR" dirty="0" smtClean="0">
                <a:latin typeface="Times New Roman" pitchFamily="18" charset="0"/>
                <a:cs typeface="Times New Roman" pitchFamily="18" charset="0"/>
              </a:rPr>
            </a:br>
            <a:r>
              <a:rPr lang="fr-FR" b="1" dirty="0" smtClean="0">
                <a:solidFill>
                  <a:srgbClr val="FF0000"/>
                </a:solidFill>
                <a:latin typeface="Times New Roman" pitchFamily="18" charset="0"/>
                <a:cs typeface="Times New Roman" pitchFamily="18" charset="0"/>
              </a:rPr>
              <a:t>2.La qualité:</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contribution véridique</a:t>
            </a:r>
            <a:br>
              <a:rPr lang="fr-FR" dirty="0" smtClean="0">
                <a:latin typeface="Times New Roman" pitchFamily="18" charset="0"/>
                <a:cs typeface="Times New Roman" pitchFamily="18" charset="0"/>
              </a:rPr>
            </a:br>
            <a:r>
              <a:rPr lang="fr-FR" b="1" dirty="0" smtClean="0">
                <a:solidFill>
                  <a:srgbClr val="FF0000"/>
                </a:solidFill>
                <a:latin typeface="Times New Roman" pitchFamily="18" charset="0"/>
                <a:cs typeface="Times New Roman" pitchFamily="18" charset="0"/>
              </a:rPr>
              <a:t>3.La modalité: </a:t>
            </a:r>
            <a:r>
              <a:rPr lang="fr-FR" dirty="0" smtClean="0">
                <a:latin typeface="Times New Roman" pitchFamily="18" charset="0"/>
                <a:cs typeface="Times New Roman" pitchFamily="18" charset="0"/>
              </a:rPr>
              <a:t>contribution  claire</a:t>
            </a:r>
            <a:br>
              <a:rPr lang="fr-FR" dirty="0" smtClean="0">
                <a:latin typeface="Times New Roman" pitchFamily="18" charset="0"/>
                <a:cs typeface="Times New Roman" pitchFamily="18" charset="0"/>
              </a:rPr>
            </a:br>
            <a:r>
              <a:rPr lang="fr-FR" b="1" dirty="0" smtClean="0">
                <a:solidFill>
                  <a:srgbClr val="FF0000"/>
                </a:solidFill>
                <a:latin typeface="Times New Roman" pitchFamily="18" charset="0"/>
                <a:cs typeface="Times New Roman" pitchFamily="18" charset="0"/>
              </a:rPr>
              <a:t>4.La relation: </a:t>
            </a:r>
            <a:r>
              <a:rPr lang="fr-FR" dirty="0" smtClean="0">
                <a:latin typeface="Times New Roman" pitchFamily="18" charset="0"/>
                <a:cs typeface="Times New Roman" pitchFamily="18" charset="0"/>
              </a:rPr>
              <a:t>contribution pertinente</a:t>
            </a:r>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endParaRPr lang="fr-FR" dirty="0"/>
          </a:p>
        </p:txBody>
      </p:sp>
      <p:pic>
        <p:nvPicPr>
          <p:cNvPr id="3" name="Image 2" descr="maximes grice.png"/>
          <p:cNvPicPr>
            <a:picLocks noChangeAspect="1"/>
          </p:cNvPicPr>
          <p:nvPr/>
        </p:nvPicPr>
        <p:blipFill>
          <a:blip r:embed="rId2"/>
          <a:stretch>
            <a:fillRect/>
          </a:stretch>
        </p:blipFill>
        <p:spPr>
          <a:xfrm>
            <a:off x="3714744" y="428604"/>
            <a:ext cx="5072098" cy="4500594"/>
          </a:xfrm>
          <a:prstGeom prst="rect">
            <a:avLst/>
          </a:prstGeom>
        </p:spPr>
      </p:pic>
      <p:pic>
        <p:nvPicPr>
          <p:cNvPr id="4" name="Image 3" descr="grice 5.png"/>
          <p:cNvPicPr>
            <a:picLocks noChangeAspect="1"/>
          </p:cNvPicPr>
          <p:nvPr/>
        </p:nvPicPr>
        <p:blipFill>
          <a:blip r:embed="rId3"/>
          <a:stretch>
            <a:fillRect/>
          </a:stretch>
        </p:blipFill>
        <p:spPr>
          <a:xfrm>
            <a:off x="571472" y="428604"/>
            <a:ext cx="3143272" cy="4572032"/>
          </a:xfrm>
          <a:prstGeom prst="rect">
            <a:avLst/>
          </a:prstGeom>
        </p:spPr>
      </p:pic>
      <p:sp>
        <p:nvSpPr>
          <p:cNvPr id="5" name="Espace réservé du pied de page 4"/>
          <p:cNvSpPr>
            <a:spLocks noGrp="1"/>
          </p:cNvSpPr>
          <p:nvPr>
            <p:ph type="ftr" sz="quarter" idx="11"/>
          </p:nvPr>
        </p:nvSpPr>
        <p:spPr>
          <a:xfrm>
            <a:off x="714348" y="5143512"/>
            <a:ext cx="7500990" cy="1071570"/>
          </a:xfrm>
        </p:spPr>
        <p:txBody>
          <a:bodyPr/>
          <a:lstStyle/>
          <a:p>
            <a:endParaRPr lang="fr-BE" dirty="0" smtClean="0"/>
          </a:p>
          <a:p>
            <a:endParaRPr lang="fr-BE" dirty="0" smtClean="0"/>
          </a:p>
          <a:p>
            <a:pPr algn="l"/>
            <a:r>
              <a:rPr lang="fr-BE" dirty="0" smtClean="0"/>
              <a:t>1- </a:t>
            </a:r>
            <a:r>
              <a:rPr lang="fr-FR" u="sng" dirty="0" smtClean="0">
                <a:hlinkClick r:id="rId4"/>
              </a:rPr>
              <a:t>Say </a:t>
            </a:r>
            <a:r>
              <a:rPr lang="fr-FR" u="sng" dirty="0" err="1" smtClean="0">
                <a:hlinkClick r:id="rId4"/>
              </a:rPr>
              <a:t>What</a:t>
            </a:r>
            <a:r>
              <a:rPr lang="fr-FR" u="sng" dirty="0" smtClean="0">
                <a:hlinkClick r:id="rId4"/>
              </a:rPr>
              <a:t> You </a:t>
            </a:r>
            <a:r>
              <a:rPr lang="fr-FR" u="sng" dirty="0" err="1" smtClean="0">
                <a:hlinkClick r:id="rId4"/>
              </a:rPr>
              <a:t>Mean</a:t>
            </a:r>
            <a:r>
              <a:rPr lang="fr-FR" u="sng" dirty="0" smtClean="0">
                <a:hlinkClick r:id="rId4"/>
              </a:rPr>
              <a:t> - </a:t>
            </a:r>
            <a:r>
              <a:rPr lang="fr-FR" u="sng" dirty="0" err="1" smtClean="0">
                <a:hlinkClick r:id="rId4"/>
              </a:rPr>
              <a:t>My</a:t>
            </a:r>
            <a:r>
              <a:rPr lang="fr-FR" u="sng" dirty="0" smtClean="0">
                <a:hlinkClick r:id="rId4"/>
              </a:rPr>
              <a:t> </a:t>
            </a:r>
            <a:r>
              <a:rPr lang="fr-FR" u="sng" dirty="0" err="1" smtClean="0">
                <a:hlinkClick r:id="rId4"/>
              </a:rPr>
              <a:t>Savvy</a:t>
            </a:r>
            <a:r>
              <a:rPr lang="fr-FR" u="sng" dirty="0" smtClean="0">
                <a:hlinkClick r:id="rId4"/>
              </a:rPr>
              <a:t> VA™ mysavvyva.com</a:t>
            </a:r>
            <a:r>
              <a:rPr lang="fr-FR" b="1" dirty="0" smtClean="0"/>
              <a:t> .(</a:t>
            </a:r>
            <a:r>
              <a:rPr lang="fr-FR" b="1" dirty="0" err="1" smtClean="0"/>
              <a:t>s.d</a:t>
            </a:r>
            <a:r>
              <a:rPr lang="fr-FR" b="1" dirty="0" smtClean="0"/>
              <a:t>.).</a:t>
            </a:r>
            <a:r>
              <a:rPr lang="fr-FR" b="1" u="sng" dirty="0" smtClean="0"/>
              <a:t>[illustration]. Consulté sur </a:t>
            </a:r>
            <a:r>
              <a:rPr lang="fr-FR" dirty="0" smtClean="0"/>
              <a:t/>
            </a:r>
            <a:br>
              <a:rPr lang="fr-FR" dirty="0" smtClean="0"/>
            </a:br>
            <a:r>
              <a:rPr lang="fr-FR" dirty="0" smtClean="0">
                <a:hlinkClick r:id="rId5"/>
              </a:rPr>
              <a:t>https://i0.wp.com/www.mysavvyva.com/wp-content/uploads/2014/09/say-what-you-mean.jpg?fit=500%2C666&amp;ssl=1&amp;w=640</a:t>
            </a:r>
            <a:endParaRPr lang="fr-FR" dirty="0" smtClean="0"/>
          </a:p>
          <a:p>
            <a:pPr lvl="0" algn="l" fontAlgn="base">
              <a:spcBef>
                <a:spcPct val="0"/>
              </a:spcBef>
              <a:spcAft>
                <a:spcPct val="0"/>
              </a:spcAft>
            </a:pPr>
            <a:r>
              <a:rPr lang="fr-FR" dirty="0" smtClean="0"/>
              <a:t>2-</a:t>
            </a:r>
            <a:r>
              <a:rPr lang="fr-FR" dirty="0" smtClean="0">
                <a:solidFill>
                  <a:schemeClr val="tx1"/>
                </a:solidFill>
                <a:latin typeface="Times New Roman" pitchFamily="18" charset="0"/>
                <a:ea typeface="Times New Roman" pitchFamily="18" charset="0"/>
                <a:cs typeface="Times New Roman" pitchFamily="18" charset="0"/>
                <a:hlinkClick r:id="rId6"/>
              </a:rPr>
              <a:t>Conversation Agent - </a:t>
            </a:r>
            <a:r>
              <a:rPr lang="fr-FR" dirty="0" err="1" smtClean="0">
                <a:solidFill>
                  <a:schemeClr val="tx1"/>
                </a:solidFill>
                <a:latin typeface="Times New Roman" pitchFamily="18" charset="0"/>
                <a:ea typeface="Times New Roman" pitchFamily="18" charset="0"/>
                <a:cs typeface="Times New Roman" pitchFamily="18" charset="0"/>
                <a:hlinkClick r:id="rId6"/>
              </a:rPr>
              <a:t>Valeria</a:t>
            </a:r>
            <a:r>
              <a:rPr lang="fr-FR" dirty="0" smtClean="0">
                <a:solidFill>
                  <a:schemeClr val="tx1"/>
                </a:solidFill>
                <a:latin typeface="Times New Roman" pitchFamily="18" charset="0"/>
                <a:ea typeface="Times New Roman" pitchFamily="18" charset="0"/>
                <a:cs typeface="Times New Roman" pitchFamily="18" charset="0"/>
                <a:hlinkClick r:id="rId6"/>
              </a:rPr>
              <a:t> </a:t>
            </a:r>
            <a:r>
              <a:rPr lang="fr-FR" dirty="0" err="1" smtClean="0">
                <a:solidFill>
                  <a:schemeClr val="tx1"/>
                </a:solidFill>
                <a:latin typeface="Times New Roman" pitchFamily="18" charset="0"/>
                <a:ea typeface="Times New Roman" pitchFamily="18" charset="0"/>
                <a:cs typeface="Times New Roman" pitchFamily="18" charset="0"/>
                <a:hlinkClick r:id="rId6"/>
              </a:rPr>
              <a:t>Maltoni</a:t>
            </a:r>
            <a:r>
              <a:rPr lang="fr-FR" dirty="0" smtClean="0">
                <a:solidFill>
                  <a:schemeClr val="tx1"/>
                </a:solidFill>
                <a:latin typeface="Times New Roman" pitchFamily="18" charset="0"/>
                <a:ea typeface="Times New Roman" pitchFamily="18" charset="0"/>
                <a:cs typeface="Times New Roman" pitchFamily="18" charset="0"/>
                <a:hlinkClick r:id="rId6"/>
              </a:rPr>
              <a:t> - Communication Has an ...</a:t>
            </a:r>
            <a:r>
              <a:rPr lang="fr-FR" dirty="0" err="1" smtClean="0">
                <a:solidFill>
                  <a:schemeClr val="tx1"/>
                </a:solidFill>
                <a:latin typeface="Times New Roman" pitchFamily="18" charset="0"/>
                <a:ea typeface="Times New Roman" pitchFamily="18" charset="0"/>
                <a:cs typeface="Times New Roman" pitchFamily="18" charset="0"/>
                <a:hlinkClick r:id="rId6"/>
              </a:rPr>
              <a:t>conversationagent.com</a:t>
            </a:r>
            <a:r>
              <a:rPr lang="fr-FR" b="1" dirty="0" smtClean="0"/>
              <a:t> .(</a:t>
            </a:r>
            <a:r>
              <a:rPr lang="fr-FR" b="1" dirty="0" err="1" smtClean="0"/>
              <a:t>s.d</a:t>
            </a:r>
            <a:r>
              <a:rPr lang="fr-FR" b="1" dirty="0" smtClean="0"/>
              <a:t>.).</a:t>
            </a:r>
            <a:r>
              <a:rPr lang="fr-FR" b="1" u="sng" dirty="0" smtClean="0"/>
              <a:t>[illustration]. Consulté sur</a:t>
            </a:r>
            <a:r>
              <a:rPr lang="fr-FR" dirty="0" smtClean="0">
                <a:solidFill>
                  <a:schemeClr val="tx1"/>
                </a:solidFill>
                <a:latin typeface="Times New Roman" pitchFamily="18" charset="0"/>
                <a:ea typeface="Times New Roman" pitchFamily="18" charset="0"/>
                <a:cs typeface="Times New Roman" pitchFamily="18" charset="0"/>
              </a:rPr>
              <a:t>https://conversationagent.typepad.com/.a/6a00d8341c03bb53ef0240a4a8cecf200b-600wi</a:t>
            </a:r>
            <a:endParaRPr lang="fr-FR" dirty="0" smtClean="0">
              <a:solidFill>
                <a:schemeClr val="tx1"/>
              </a:solidFill>
              <a:latin typeface="Arial" pitchFamily="34" charset="0"/>
              <a:cs typeface="Arial" pitchFamily="34" charset="0"/>
            </a:endParaRPr>
          </a:p>
          <a:p>
            <a:endParaRPr lang="fr-FR" dirty="0" smtClean="0"/>
          </a:p>
          <a:p>
            <a:endParaRPr lang="fr-BE"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54692"/>
          </a:xfrm>
        </p:spPr>
        <p:txBody>
          <a:bodyPr>
            <a:normAutofit fontScale="90000"/>
          </a:bodyPr>
          <a:lstStyle/>
          <a:p>
            <a:r>
              <a:rPr lang="fr-FR" b="1" u="sng" dirty="0" smtClean="0">
                <a:latin typeface="Algerian" pitchFamily="82" charset="0"/>
              </a:rPr>
              <a:t/>
            </a:r>
            <a:br>
              <a:rPr lang="fr-FR" b="1" u="sng" dirty="0" smtClean="0">
                <a:latin typeface="Algerian" pitchFamily="82" charset="0"/>
              </a:rPr>
            </a:br>
            <a:r>
              <a:rPr lang="fr-FR" sz="3600" b="1" u="sng" dirty="0" smtClean="0">
                <a:latin typeface="Algerian" pitchFamily="82" charset="0"/>
              </a:rPr>
              <a:t>iv-la pragmatique cognitiviste</a:t>
            </a:r>
            <a:r>
              <a:rPr lang="fr-FR" sz="4000" b="1" u="sng" dirty="0" smtClean="0">
                <a:latin typeface="Algerian" pitchFamily="82" charset="0"/>
              </a:rPr>
              <a:t/>
            </a:r>
            <a:br>
              <a:rPr lang="fr-FR" sz="4000" b="1" u="sng" dirty="0" smtClean="0">
                <a:latin typeface="Algerian" pitchFamily="82" charset="0"/>
              </a:rPr>
            </a:br>
            <a:r>
              <a:rPr lang="fr-FR" sz="4000" dirty="0" smtClean="0">
                <a:latin typeface="Times New Roman" pitchFamily="18" charset="0"/>
                <a:cs typeface="Times New Roman" pitchFamily="18" charset="0"/>
              </a:rPr>
              <a:t> </a:t>
            </a:r>
            <a:r>
              <a:rPr lang="fr-FR" sz="3600" dirty="0" smtClean="0">
                <a:latin typeface="Times New Roman" pitchFamily="18" charset="0"/>
                <a:cs typeface="Times New Roman" pitchFamily="18" charset="0"/>
              </a:rPr>
              <a:t>(</a:t>
            </a:r>
            <a:r>
              <a:rPr lang="fr-FR" sz="3600" u="sng" dirty="0" smtClean="0">
                <a:solidFill>
                  <a:schemeClr val="accent1">
                    <a:lumMod val="75000"/>
                  </a:schemeClr>
                </a:solidFill>
                <a:latin typeface="Times New Roman" pitchFamily="18" charset="0"/>
                <a:cs typeface="Times New Roman" pitchFamily="18" charset="0"/>
              </a:rPr>
              <a:t>une science indépendante</a:t>
            </a:r>
            <a:r>
              <a:rPr lang="fr-FR" sz="3600" dirty="0" smtClean="0">
                <a:latin typeface="Times New Roman" pitchFamily="18" charset="0"/>
                <a:cs typeface="Times New Roman" pitchFamily="18" charset="0"/>
              </a:rPr>
              <a:t>)</a:t>
            </a:r>
            <a:r>
              <a:rPr lang="fr-FR" sz="3600" u="sng" dirty="0" smtClean="0">
                <a:latin typeface="Algerian" pitchFamily="82" charset="0"/>
              </a:rPr>
              <a:t> </a:t>
            </a:r>
            <a:r>
              <a:rPr lang="fr-FR" b="1" dirty="0" smtClean="0">
                <a:latin typeface="Algerian" pitchFamily="82" charset="0"/>
              </a:rPr>
              <a:t/>
            </a:r>
            <a:br>
              <a:rPr lang="fr-FR" b="1" dirty="0" smtClean="0">
                <a:latin typeface="Algerian" pitchFamily="82" charset="0"/>
              </a:rPr>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3" name="Image 2" descr="sperber (1).jpg"/>
          <p:cNvPicPr>
            <a:picLocks noChangeAspect="1"/>
          </p:cNvPicPr>
          <p:nvPr/>
        </p:nvPicPr>
        <p:blipFill>
          <a:blip r:embed="rId2"/>
          <a:stretch>
            <a:fillRect/>
          </a:stretch>
        </p:blipFill>
        <p:spPr>
          <a:xfrm>
            <a:off x="357158" y="2071678"/>
            <a:ext cx="2071702" cy="2714644"/>
          </a:xfrm>
          <a:prstGeom prst="rect">
            <a:avLst/>
          </a:prstGeom>
        </p:spPr>
      </p:pic>
      <p:pic>
        <p:nvPicPr>
          <p:cNvPr id="4" name="Image 3" descr="wilson.jpg"/>
          <p:cNvPicPr>
            <a:picLocks noChangeAspect="1"/>
          </p:cNvPicPr>
          <p:nvPr/>
        </p:nvPicPr>
        <p:blipFill>
          <a:blip r:embed="rId3"/>
          <a:stretch>
            <a:fillRect/>
          </a:stretch>
        </p:blipFill>
        <p:spPr>
          <a:xfrm>
            <a:off x="4286248" y="2071678"/>
            <a:ext cx="2228860" cy="2571768"/>
          </a:xfrm>
          <a:prstGeom prst="rect">
            <a:avLst/>
          </a:prstGeom>
        </p:spPr>
      </p:pic>
      <p:pic>
        <p:nvPicPr>
          <p:cNvPr id="5" name="Image 4" descr="wilson (1).jpg"/>
          <p:cNvPicPr>
            <a:picLocks noChangeAspect="1"/>
          </p:cNvPicPr>
          <p:nvPr/>
        </p:nvPicPr>
        <p:blipFill>
          <a:blip r:embed="rId4"/>
          <a:stretch>
            <a:fillRect/>
          </a:stretch>
        </p:blipFill>
        <p:spPr>
          <a:xfrm>
            <a:off x="6572264" y="2071678"/>
            <a:ext cx="2143125" cy="2500330"/>
          </a:xfrm>
          <a:prstGeom prst="rect">
            <a:avLst/>
          </a:prstGeom>
        </p:spPr>
      </p:pic>
      <p:pic>
        <p:nvPicPr>
          <p:cNvPr id="34818" name="Picture 2" descr="https://images-na.ssl-images-amazon.com/images/I/41V1SoyyYmL._SX300_BO1,204,203,200_.jpg"/>
          <p:cNvPicPr>
            <a:picLocks noChangeAspect="1" noChangeArrowheads="1"/>
          </p:cNvPicPr>
          <p:nvPr/>
        </p:nvPicPr>
        <p:blipFill>
          <a:blip r:embed="rId5"/>
          <a:srcRect/>
          <a:stretch>
            <a:fillRect/>
          </a:stretch>
        </p:blipFill>
        <p:spPr bwMode="auto">
          <a:xfrm>
            <a:off x="2285984" y="2071678"/>
            <a:ext cx="1947856" cy="2643206"/>
          </a:xfrm>
          <a:prstGeom prst="rect">
            <a:avLst/>
          </a:prstGeom>
          <a:noFill/>
        </p:spPr>
      </p:pic>
      <p:sp>
        <p:nvSpPr>
          <p:cNvPr id="8" name="Rectangle 7"/>
          <p:cNvSpPr/>
          <p:nvPr/>
        </p:nvSpPr>
        <p:spPr>
          <a:xfrm>
            <a:off x="428596" y="1500174"/>
            <a:ext cx="3786214" cy="461665"/>
          </a:xfrm>
          <a:prstGeom prst="rect">
            <a:avLst/>
          </a:prstGeom>
        </p:spPr>
        <p:txBody>
          <a:bodyPr wrap="square">
            <a:spAutoFit/>
          </a:bodyPr>
          <a:lstStyle/>
          <a:p>
            <a:r>
              <a:rPr lang="fr-FR" sz="2400" b="1" dirty="0" smtClean="0">
                <a:latin typeface="Algerian" pitchFamily="82" charset="0"/>
              </a:rPr>
              <a:t>DAN</a:t>
            </a:r>
            <a:r>
              <a:rPr lang="fr-FR" sz="2400" dirty="0" smtClean="0">
                <a:latin typeface="Algerian" pitchFamily="82" charset="0"/>
              </a:rPr>
              <a:t> </a:t>
            </a:r>
            <a:r>
              <a:rPr lang="fr-FR" sz="2400" dirty="0" err="1" smtClean="0">
                <a:latin typeface="Algerian" pitchFamily="82" charset="0"/>
              </a:rPr>
              <a:t>Sperber</a:t>
            </a:r>
            <a:r>
              <a:rPr lang="fr-FR" sz="2400" dirty="0" smtClean="0">
                <a:latin typeface="Algerian" pitchFamily="82" charset="0"/>
              </a:rPr>
              <a:t>(1942) </a:t>
            </a:r>
            <a:endParaRPr lang="fr-FR" sz="2400" dirty="0"/>
          </a:p>
        </p:txBody>
      </p:sp>
      <p:sp>
        <p:nvSpPr>
          <p:cNvPr id="9" name="Rectangle 8"/>
          <p:cNvSpPr/>
          <p:nvPr/>
        </p:nvSpPr>
        <p:spPr>
          <a:xfrm>
            <a:off x="4500562" y="1571612"/>
            <a:ext cx="4214842" cy="461665"/>
          </a:xfrm>
          <a:prstGeom prst="rect">
            <a:avLst/>
          </a:prstGeom>
        </p:spPr>
        <p:txBody>
          <a:bodyPr wrap="square">
            <a:spAutoFit/>
          </a:bodyPr>
          <a:lstStyle/>
          <a:p>
            <a:r>
              <a:rPr lang="fr-FR" sz="2400" dirty="0" smtClean="0">
                <a:latin typeface="Algerian" pitchFamily="82" charset="0"/>
              </a:rPr>
              <a:t>DEIRDRE Wilson (1941)</a:t>
            </a:r>
            <a:endParaRPr lang="fr-FR" sz="2400" dirty="0"/>
          </a:p>
        </p:txBody>
      </p:sp>
      <p:sp>
        <p:nvSpPr>
          <p:cNvPr id="10" name="Espace réservé du pied de page 9"/>
          <p:cNvSpPr>
            <a:spLocks noGrp="1"/>
          </p:cNvSpPr>
          <p:nvPr>
            <p:ph type="ftr" sz="quarter" idx="11"/>
          </p:nvPr>
        </p:nvSpPr>
        <p:spPr>
          <a:xfrm>
            <a:off x="500034" y="4929198"/>
            <a:ext cx="8286808" cy="1714512"/>
          </a:xfrm>
        </p:spPr>
        <p:txBody>
          <a:bodyPr/>
          <a:lstStyle/>
          <a:p>
            <a:pPr algn="l"/>
            <a:endParaRPr lang="fr-FR" dirty="0" smtClean="0">
              <a:solidFill>
                <a:schemeClr val="tx1"/>
              </a:solidFill>
            </a:endParaRPr>
          </a:p>
          <a:p>
            <a:pPr algn="l"/>
            <a:endParaRPr lang="fr-FR" dirty="0" smtClean="0">
              <a:solidFill>
                <a:schemeClr val="tx1"/>
              </a:solidFill>
            </a:endParaRPr>
          </a:p>
          <a:p>
            <a:pPr algn="l"/>
            <a:r>
              <a:rPr lang="fr-FR" dirty="0" smtClean="0">
                <a:solidFill>
                  <a:schemeClr val="tx1"/>
                </a:solidFill>
              </a:rPr>
              <a:t>1-</a:t>
            </a:r>
            <a:r>
              <a:rPr lang="fr-FR" dirty="0" err="1" smtClean="0">
                <a:solidFill>
                  <a:schemeClr val="tx1"/>
                </a:solidFill>
              </a:rPr>
              <a:t>Loiretek</a:t>
            </a:r>
            <a:r>
              <a:rPr lang="fr-FR" dirty="0" smtClean="0">
                <a:solidFill>
                  <a:schemeClr val="tx1"/>
                </a:solidFill>
              </a:rPr>
              <a:t> </a:t>
            </a:r>
            <a:r>
              <a:rPr lang="fr-FR" u="sng" dirty="0" err="1" smtClean="0">
                <a:solidFill>
                  <a:schemeClr val="tx1"/>
                </a:solidFill>
                <a:hlinkClick r:id="rId6"/>
              </a:rPr>
              <a:t>Loiretek</a:t>
            </a:r>
            <a:r>
              <a:rPr lang="fr-FR" u="sng" dirty="0" smtClean="0">
                <a:solidFill>
                  <a:schemeClr val="tx1"/>
                </a:solidFill>
                <a:hlinkClick r:id="rId6"/>
              </a:rPr>
              <a:t> - Dan </a:t>
            </a:r>
            <a:r>
              <a:rPr lang="fr-FR" u="sng" dirty="0" err="1" smtClean="0">
                <a:solidFill>
                  <a:schemeClr val="tx1"/>
                </a:solidFill>
                <a:hlinkClick r:id="rId6"/>
              </a:rPr>
              <a:t>Sperber</a:t>
            </a:r>
            <a:r>
              <a:rPr lang="fr-FR" u="sng" dirty="0" smtClean="0">
                <a:solidFill>
                  <a:schemeClr val="tx1"/>
                </a:solidFill>
                <a:hlinkClick r:id="rId6"/>
              </a:rPr>
              <a:t>, Pragmatique de l'interprétation</a:t>
            </a:r>
            <a:r>
              <a:rPr lang="fr-FR" b="1" dirty="0" smtClean="0"/>
              <a:t>.(</a:t>
            </a:r>
            <a:r>
              <a:rPr lang="fr-FR" b="1" dirty="0" err="1" smtClean="0"/>
              <a:t>s.d</a:t>
            </a:r>
            <a:r>
              <a:rPr lang="fr-FR" b="1" dirty="0" smtClean="0"/>
              <a:t>.).</a:t>
            </a:r>
            <a:r>
              <a:rPr lang="fr-FR" b="1" u="sng" dirty="0" smtClean="0"/>
              <a:t>[Photographie]. Consulté sur</a:t>
            </a:r>
            <a:endParaRPr lang="fr-FR" dirty="0" smtClean="0"/>
          </a:p>
          <a:p>
            <a:pPr algn="l"/>
            <a:r>
              <a:rPr lang="fr-FR" dirty="0" smtClean="0">
                <a:solidFill>
                  <a:schemeClr val="tx1"/>
                </a:solidFill>
                <a:hlinkClick r:id="rId7"/>
              </a:rPr>
              <a:t>https://stream.mediatheques.fr/res/medias/album/400c/227/162227.jpg</a:t>
            </a:r>
            <a:endParaRPr lang="fr-FR" dirty="0" smtClean="0">
              <a:solidFill>
                <a:schemeClr val="tx1"/>
              </a:solidFill>
            </a:endParaRPr>
          </a:p>
          <a:p>
            <a:pPr algn="l"/>
            <a:r>
              <a:rPr lang="fr-FR" u="sng" dirty="0" smtClean="0">
                <a:hlinkClick r:id="rId8"/>
              </a:rPr>
              <a:t>2-La Pertinence leseditionsdeminuit.fr</a:t>
            </a:r>
            <a:r>
              <a:rPr lang="fr-FR" b="1" dirty="0" smtClean="0"/>
              <a:t>.(</a:t>
            </a:r>
            <a:r>
              <a:rPr lang="fr-FR" b="1" dirty="0" err="1" smtClean="0"/>
              <a:t>s.d</a:t>
            </a:r>
            <a:r>
              <a:rPr lang="fr-FR" b="1" dirty="0" smtClean="0"/>
              <a:t>.).</a:t>
            </a:r>
            <a:r>
              <a:rPr lang="fr-FR" b="1" u="sng" dirty="0" smtClean="0"/>
              <a:t>[illustration]. Consulté sur</a:t>
            </a:r>
          </a:p>
          <a:p>
            <a:pPr algn="l"/>
            <a:r>
              <a:rPr lang="fr-FR" dirty="0" smtClean="0">
                <a:solidFill>
                  <a:schemeClr val="tx1"/>
                </a:solidFill>
                <a:hlinkClick r:id="rId9"/>
              </a:rPr>
              <a:t>https://lh3.googleusercontent.com/0A652nynuUEZ2e96Fjw6egJs1CZet6dW27SoFnJ6YIkxBun4E6rfTbs6P7AQQr9xgWvFvE=s8</a:t>
            </a:r>
            <a:r>
              <a:rPr lang="fr-FR" dirty="0" smtClean="0">
                <a:hlinkClick r:id="rId9"/>
              </a:rPr>
              <a:t>5</a:t>
            </a:r>
            <a:endParaRPr lang="fr-FR" dirty="0" smtClean="0"/>
          </a:p>
          <a:p>
            <a:pPr algn="l"/>
            <a:r>
              <a:rPr lang="fr-FR" u="sng" dirty="0" smtClean="0">
                <a:hlinkClick r:id="rId10"/>
              </a:rPr>
              <a:t>3-Amazon.fr - </a:t>
            </a:r>
            <a:r>
              <a:rPr lang="fr-FR" u="sng" dirty="0" err="1" smtClean="0">
                <a:hlinkClick r:id="rId10"/>
              </a:rPr>
              <a:t>Meaning</a:t>
            </a:r>
            <a:r>
              <a:rPr lang="fr-FR" u="sng" dirty="0" smtClean="0">
                <a:hlinkClick r:id="rId10"/>
              </a:rPr>
              <a:t> and Relevance - Wilson/</a:t>
            </a:r>
            <a:r>
              <a:rPr lang="fr-FR" u="sng" dirty="0" err="1" smtClean="0">
                <a:hlinkClick r:id="rId10"/>
              </a:rPr>
              <a:t>Sperber</a:t>
            </a:r>
            <a:r>
              <a:rPr lang="fr-FR" u="sng" dirty="0" smtClean="0">
                <a:hlinkClick r:id="rId10"/>
              </a:rPr>
              <a:t>, </a:t>
            </a:r>
            <a:r>
              <a:rPr lang="fr-FR" u="sng" dirty="0" err="1" smtClean="0">
                <a:hlinkClick r:id="rId10"/>
              </a:rPr>
              <a:t>Deirdre</a:t>
            </a:r>
            <a:r>
              <a:rPr lang="fr-FR" u="sng" dirty="0" smtClean="0">
                <a:hlinkClick r:id="rId10"/>
              </a:rPr>
              <a:t> – Livres amazon.fr</a:t>
            </a:r>
            <a:r>
              <a:rPr lang="fr-FR" b="1" dirty="0" smtClean="0"/>
              <a:t> .(</a:t>
            </a:r>
            <a:r>
              <a:rPr lang="fr-FR" b="1" dirty="0" err="1" smtClean="0"/>
              <a:t>s.d</a:t>
            </a:r>
            <a:r>
              <a:rPr lang="fr-FR" b="1" dirty="0" smtClean="0"/>
              <a:t>.).</a:t>
            </a:r>
            <a:r>
              <a:rPr lang="fr-FR" b="1" u="sng" dirty="0" smtClean="0"/>
              <a:t>[illustration]. Consulté sur</a:t>
            </a:r>
            <a:endParaRPr lang="fr-FR" u="sng" dirty="0" smtClean="0">
              <a:hlinkClick r:id="rId10"/>
            </a:endParaRPr>
          </a:p>
          <a:p>
            <a:pPr algn="l"/>
            <a:r>
              <a:rPr lang="fr-FR" dirty="0" smtClean="0">
                <a:hlinkClick r:id="rId11"/>
              </a:rPr>
              <a:t>https://images-na.ssl-images-amazon.com/images/I/61QYzrNoN%2BL.jpg</a:t>
            </a:r>
            <a:r>
              <a:rPr lang="fr-FR" dirty="0" smtClean="0"/>
              <a:t>.</a:t>
            </a:r>
          </a:p>
          <a:p>
            <a:pPr algn="l"/>
            <a:r>
              <a:rPr lang="en-US" u="sng" dirty="0" smtClean="0">
                <a:hlinkClick r:id="rId12"/>
              </a:rPr>
              <a:t>4-Professor Deirdre Wilson | The British Academy thebritishacademy.ac.uk</a:t>
            </a:r>
            <a:r>
              <a:rPr lang="fr-FR" b="1" dirty="0" smtClean="0"/>
              <a:t> .(</a:t>
            </a:r>
            <a:r>
              <a:rPr lang="fr-FR" b="1" dirty="0" err="1" smtClean="0"/>
              <a:t>s.d</a:t>
            </a:r>
            <a:r>
              <a:rPr lang="fr-FR" b="1" dirty="0" smtClean="0"/>
              <a:t>.).</a:t>
            </a:r>
            <a:r>
              <a:rPr lang="fr-FR" b="1" u="sng" dirty="0" smtClean="0"/>
              <a:t>[Photographie]. Consulté sur</a:t>
            </a:r>
          </a:p>
          <a:p>
            <a:pPr algn="l"/>
            <a:r>
              <a:rPr lang="en-US" u="sng" dirty="0" smtClean="0"/>
              <a:t>https://www.thebritishacademy.ac.uk/sites/default/files/styles/large_square/public/userpictures/deirdre-wilson.jpg?itok=FddNcW9C</a:t>
            </a:r>
          </a:p>
          <a:p>
            <a:pPr algn="l"/>
            <a:endParaRPr lang="fr-FR" dirty="0" smtClean="0"/>
          </a:p>
          <a:p>
            <a:endParaRPr lang="fr-BE"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69006"/>
          </a:xfrm>
        </p:spPr>
        <p:txBody>
          <a:bodyPr/>
          <a:lstStyle/>
          <a:p>
            <a:r>
              <a:rPr lang="fr-FR" b="1" dirty="0" smtClean="0">
                <a:latin typeface="Times New Roman" pitchFamily="18" charset="0"/>
                <a:cs typeface="Times New Roman" pitchFamily="18" charset="0"/>
              </a:rPr>
              <a:t>La suggestion de </a:t>
            </a:r>
            <a:r>
              <a:rPr lang="fr-FR" b="1" dirty="0" err="1" smtClean="0">
                <a:latin typeface="Times New Roman" pitchFamily="18" charset="0"/>
                <a:cs typeface="Times New Roman" pitchFamily="18" charset="0"/>
              </a:rPr>
              <a:t>Sperber</a:t>
            </a:r>
            <a:r>
              <a:rPr lang="fr-FR" b="1" dirty="0" smtClean="0">
                <a:latin typeface="Times New Roman" pitchFamily="18" charset="0"/>
                <a:cs typeface="Times New Roman" pitchFamily="18" charset="0"/>
              </a:rPr>
              <a:t> et de Wilson est basée sur un </a:t>
            </a:r>
            <a:r>
              <a:rPr lang="fr-FR" b="1" dirty="0" smtClean="0">
                <a:solidFill>
                  <a:srgbClr val="FF0000"/>
                </a:solidFill>
                <a:latin typeface="Times New Roman" pitchFamily="18" charset="0"/>
                <a:cs typeface="Times New Roman" pitchFamily="18" charset="0"/>
              </a:rPr>
              <a:t>modèle </a:t>
            </a:r>
            <a:r>
              <a:rPr lang="fr-FR" b="1" dirty="0" err="1" smtClean="0">
                <a:solidFill>
                  <a:srgbClr val="FF0000"/>
                </a:solidFill>
                <a:latin typeface="Times New Roman" pitchFamily="18" charset="0"/>
                <a:cs typeface="Times New Roman" pitchFamily="18" charset="0"/>
              </a:rPr>
              <a:t>inférentiel</a:t>
            </a:r>
            <a:r>
              <a:rPr lang="fr-FR" b="1" dirty="0" smtClean="0">
                <a:solidFill>
                  <a:srgbClr val="FF0000"/>
                </a:solidFill>
                <a:latin typeface="Times New Roman" pitchFamily="18" charset="0"/>
                <a:cs typeface="Times New Roman" pitchFamily="18" charset="0"/>
              </a:rPr>
              <a:t> </a:t>
            </a:r>
            <a:r>
              <a:rPr lang="fr-FR" b="1" dirty="0" smtClean="0">
                <a:latin typeface="Times New Roman" pitchFamily="18" charset="0"/>
                <a:cs typeface="Times New Roman" pitchFamily="18" charset="0"/>
              </a:rPr>
              <a:t>de l’interprétation énonciative. Elle  est élaborée à partir d’une relecture de </a:t>
            </a:r>
            <a:r>
              <a:rPr lang="fr-FR" b="1" dirty="0" err="1" smtClean="0">
                <a:latin typeface="Times New Roman" pitchFamily="18" charset="0"/>
                <a:cs typeface="Times New Roman" pitchFamily="18" charset="0"/>
              </a:rPr>
              <a:t>Grice</a:t>
            </a:r>
            <a:r>
              <a:rPr lang="fr-FR" b="1" dirty="0" smtClean="0">
                <a:latin typeface="Times New Roman" pitchFamily="18" charset="0"/>
                <a:cs typeface="Times New Roman" pitchFamily="18" charset="0"/>
              </a:rPr>
              <a:t>.</a:t>
            </a:r>
            <a:br>
              <a:rPr lang="fr-FR" b="1" dirty="0" smtClean="0">
                <a:latin typeface="Times New Roman" pitchFamily="18" charset="0"/>
                <a:cs typeface="Times New Roman" pitchFamily="18" charset="0"/>
              </a:rPr>
            </a:b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a:bodyPr>
          <a:lstStyle/>
          <a:p>
            <a:pPr algn="l"/>
            <a:r>
              <a:rPr lang="fr-FR" sz="4000" dirty="0" smtClean="0">
                <a:latin typeface="Algerian" pitchFamily="82" charset="0"/>
                <a:cs typeface="Times New Roman" pitchFamily="18" charset="0"/>
              </a:rPr>
              <a:t>Essai de définition</a:t>
            </a: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Nombreuses sont les définitions qui révèlent des difficultés relatives à  la délimitation de la portée et de l’</a:t>
            </a:r>
            <a:r>
              <a:rPr lang="fr-FR" sz="4000" u="sng" dirty="0" smtClean="0">
                <a:latin typeface="Times New Roman" pitchFamily="18" charset="0"/>
                <a:cs typeface="Times New Roman" pitchFamily="18" charset="0"/>
              </a:rPr>
              <a:t>objet d’étude</a:t>
            </a:r>
            <a:r>
              <a:rPr lang="fr-FR" sz="4000" dirty="0" smtClean="0">
                <a:latin typeface="Times New Roman" pitchFamily="18" charset="0"/>
                <a:cs typeface="Times New Roman" pitchFamily="18" charset="0"/>
              </a:rPr>
              <a:t> de ce domaine.</a:t>
            </a:r>
            <a:endParaRPr lang="fr-FR" sz="4000" dirty="0">
              <a:latin typeface="Times New Roman" pitchFamily="18" charset="0"/>
              <a:cs typeface="Times New Roman" pitchFamily="18" charset="0"/>
            </a:endParaRPr>
          </a:p>
        </p:txBody>
      </p:sp>
      <p:pic>
        <p:nvPicPr>
          <p:cNvPr id="4" name="Image 3" descr="téléchargement.jpg"/>
          <p:cNvPicPr>
            <a:picLocks noChangeAspect="1"/>
          </p:cNvPicPr>
          <p:nvPr/>
        </p:nvPicPr>
        <p:blipFill>
          <a:blip r:embed="rId2"/>
          <a:stretch>
            <a:fillRect/>
          </a:stretch>
        </p:blipFill>
        <p:spPr>
          <a:xfrm>
            <a:off x="5643570" y="500042"/>
            <a:ext cx="3286148" cy="3000396"/>
          </a:xfrm>
          <a:prstGeom prst="rect">
            <a:avLst/>
          </a:prstGeom>
        </p:spPr>
      </p:pic>
      <p:sp>
        <p:nvSpPr>
          <p:cNvPr id="5" name="Espace réservé du pied de page 4"/>
          <p:cNvSpPr>
            <a:spLocks noGrp="1"/>
          </p:cNvSpPr>
          <p:nvPr>
            <p:ph type="ftr" sz="quarter" idx="11"/>
          </p:nvPr>
        </p:nvSpPr>
        <p:spPr>
          <a:xfrm>
            <a:off x="285720" y="6143644"/>
            <a:ext cx="8286808" cy="500066"/>
          </a:xfrm>
        </p:spPr>
        <p:txBody>
          <a:bodyPr/>
          <a:lstStyle/>
          <a:p>
            <a:r>
              <a:rPr lang="fr-FR" sz="1400" dirty="0" smtClean="0"/>
              <a:t>.</a:t>
            </a:r>
            <a:r>
              <a:rPr lang="fr-FR" dirty="0" smtClean="0">
                <a:hlinkClick r:id="rId3"/>
              </a:rPr>
              <a:t>Feng </a:t>
            </a:r>
            <a:r>
              <a:rPr lang="fr-FR" dirty="0" err="1" smtClean="0">
                <a:hlinkClick r:id="rId3"/>
              </a:rPr>
              <a:t>Yu</a:t>
            </a:r>
            <a:r>
              <a:rPr lang="fr-FR" u="sng" dirty="0" smtClean="0">
                <a:hlinkClick r:id="rId3"/>
              </a:rPr>
              <a:t> / </a:t>
            </a:r>
            <a:r>
              <a:rPr lang="fr-FR" u="sng" dirty="0" err="1" smtClean="0">
                <a:hlinkClick r:id="rId3"/>
              </a:rPr>
              <a:t>Alamy</a:t>
            </a:r>
            <a:r>
              <a:rPr lang="fr-FR" u="sng" dirty="0" smtClean="0">
                <a:hlinkClick r:id="rId3"/>
              </a:rPr>
              <a:t> Banque D'Images.(20 mars 2014). </a:t>
            </a:r>
            <a:r>
              <a:rPr lang="fr-FR" dirty="0" smtClean="0"/>
              <a:t>Faux dictionnaire, définition du mot pragmatique</a:t>
            </a:r>
            <a:r>
              <a:rPr lang="fr-FR" b="1" u="sng" dirty="0" smtClean="0">
                <a:hlinkClick r:id="rId3"/>
              </a:rPr>
              <a:t>.[illustration]. Consulté sur </a:t>
            </a:r>
            <a:r>
              <a:rPr lang="fr-FR" u="sng" dirty="0" smtClean="0">
                <a:hlinkClick r:id="rId3"/>
              </a:rPr>
              <a:t> https://c8.alamy.com/compfr/dxa8m1/faux-dictionnaire-definition-du-mot-pragmatique-dxa8m1.jpg</a:t>
            </a:r>
            <a:endParaRPr lang="fr-BE"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a:blipFill>
            <a:blip r:embed="rId2">
              <a:duotone>
                <a:schemeClr val="accent3">
                  <a:shade val="45000"/>
                  <a:satMod val="135000"/>
                </a:schemeClr>
                <a:prstClr val="white"/>
              </a:duotone>
            </a:blip>
            <a:tile tx="0" ty="0" sx="100000" sy="100000" flip="none" algn="tl"/>
          </a:blipFill>
        </p:spPr>
        <p:txBody>
          <a:bodyPr>
            <a:normAutofit/>
          </a:bodyPr>
          <a:lstStyle/>
          <a:p>
            <a:r>
              <a:rPr lang="fr-FR" sz="4000" b="1" dirty="0" smtClean="0">
                <a:solidFill>
                  <a:srgbClr val="FF0000"/>
                </a:solidFill>
                <a:latin typeface="Times New Roman" pitchFamily="18" charset="0"/>
                <a:cs typeface="Times New Roman" pitchFamily="18" charset="0"/>
              </a:rPr>
              <a:t>Le modèle </a:t>
            </a:r>
            <a:r>
              <a:rPr lang="fr-FR" sz="4000" b="1" dirty="0" err="1" smtClean="0">
                <a:solidFill>
                  <a:srgbClr val="FF0000"/>
                </a:solidFill>
                <a:latin typeface="Times New Roman" pitchFamily="18" charset="0"/>
                <a:cs typeface="Times New Roman" pitchFamily="18" charset="0"/>
              </a:rPr>
              <a:t>inférentiel</a:t>
            </a:r>
            <a:r>
              <a:rPr lang="fr-FR" sz="4000" b="1" dirty="0" smtClean="0">
                <a:solidFill>
                  <a:srgbClr val="FF0000"/>
                </a:solidFill>
                <a:latin typeface="Times New Roman" pitchFamily="18" charset="0"/>
                <a:cs typeface="Times New Roman" pitchFamily="18" charset="0"/>
              </a:rPr>
              <a:t> </a:t>
            </a:r>
            <a:r>
              <a:rPr lang="fr-FR" sz="3600" dirty="0" smtClean="0">
                <a:latin typeface="Times New Roman" pitchFamily="18" charset="0"/>
                <a:cs typeface="Times New Roman" pitchFamily="18" charset="0"/>
              </a:rPr>
              <a:t>est décrit selon </a:t>
            </a:r>
            <a:r>
              <a:rPr lang="fr-FR" sz="3600" dirty="0" err="1" smtClean="0">
                <a:latin typeface="Times New Roman" pitchFamily="18" charset="0"/>
                <a:cs typeface="Times New Roman" pitchFamily="18" charset="0"/>
              </a:rPr>
              <a:t>Moeschler</a:t>
            </a:r>
            <a:r>
              <a:rPr lang="fr-FR" sz="3600" dirty="0" smtClean="0">
                <a:latin typeface="Times New Roman" pitchFamily="18" charset="0"/>
                <a:cs typeface="Times New Roman" pitchFamily="18" charset="0"/>
              </a:rPr>
              <a:t> et </a:t>
            </a:r>
            <a:r>
              <a:rPr lang="fr-FR" sz="3600" dirty="0" err="1" smtClean="0">
                <a:latin typeface="Times New Roman" pitchFamily="18" charset="0"/>
                <a:cs typeface="Times New Roman" pitchFamily="18" charset="0"/>
              </a:rPr>
              <a:t>Auchlin</a:t>
            </a:r>
            <a:r>
              <a:rPr lang="fr-FR" sz="3600" dirty="0" smtClean="0">
                <a:latin typeface="Times New Roman" pitchFamily="18" charset="0"/>
                <a:cs typeface="Times New Roman" pitchFamily="18" charset="0"/>
              </a:rPr>
              <a:t> (2009) comme étant un modèle pragmatique  qui explique comment, à partir, </a:t>
            </a:r>
            <a:r>
              <a:rPr lang="fr-FR" sz="3600" u="sng" dirty="0" smtClean="0">
                <a:latin typeface="Times New Roman" pitchFamily="18" charset="0"/>
                <a:cs typeface="Times New Roman" pitchFamily="18" charset="0"/>
              </a:rPr>
              <a:t>des informations</a:t>
            </a:r>
            <a:r>
              <a:rPr lang="fr-FR" sz="3600" dirty="0" smtClean="0">
                <a:latin typeface="Times New Roman" pitchFamily="18" charset="0"/>
                <a:cs typeface="Times New Roman" pitchFamily="18" charset="0"/>
              </a:rPr>
              <a:t>  fournies </a:t>
            </a:r>
            <a:r>
              <a:rPr lang="fr-FR" sz="3600" u="sng" dirty="0" smtClean="0">
                <a:latin typeface="Times New Roman" pitchFamily="18" charset="0"/>
                <a:cs typeface="Times New Roman" pitchFamily="18" charset="0"/>
              </a:rPr>
              <a:t>par l’énoncé </a:t>
            </a:r>
            <a:r>
              <a:rPr lang="fr-FR" sz="3600" dirty="0" smtClean="0">
                <a:latin typeface="Times New Roman" pitchFamily="18" charset="0"/>
                <a:cs typeface="Times New Roman" pitchFamily="18" charset="0"/>
              </a:rPr>
              <a:t>et d’autres </a:t>
            </a:r>
            <a:r>
              <a:rPr lang="fr-FR" sz="3600" u="sng" dirty="0" smtClean="0">
                <a:latin typeface="Times New Roman" pitchFamily="18" charset="0"/>
                <a:cs typeface="Times New Roman" pitchFamily="18" charset="0"/>
              </a:rPr>
              <a:t>informations non linguistiques</a:t>
            </a:r>
            <a:r>
              <a:rPr lang="fr-FR" sz="3600" dirty="0" smtClean="0">
                <a:latin typeface="Times New Roman" pitchFamily="18" charset="0"/>
                <a:cs typeface="Times New Roman" pitchFamily="18" charset="0"/>
              </a:rPr>
              <a:t> le destinataire est amené à faire telle ou telle </a:t>
            </a:r>
            <a:r>
              <a:rPr lang="fr-FR" sz="3600" u="sng" dirty="0" smtClean="0">
                <a:latin typeface="Times New Roman" pitchFamily="18" charset="0"/>
                <a:cs typeface="Times New Roman" pitchFamily="18" charset="0"/>
              </a:rPr>
              <a:t>hypothèse interprétative</a:t>
            </a:r>
            <a:r>
              <a:rPr lang="fr-FR" sz="3600" dirty="0" smtClean="0">
                <a:latin typeface="Times New Roman" pitchFamily="18" charset="0"/>
                <a:cs typeface="Times New Roman" pitchFamily="18" charset="0"/>
              </a:rPr>
              <a:t>.</a:t>
            </a:r>
            <a:endParaRPr lang="fr-FR" sz="3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endParaRPr lang="fr-FR" dirty="0"/>
          </a:p>
        </p:txBody>
      </p:sp>
      <p:pic>
        <p:nvPicPr>
          <p:cNvPr id="3" name="Image 2" descr="images.jpg"/>
          <p:cNvPicPr>
            <a:picLocks noChangeAspect="1"/>
          </p:cNvPicPr>
          <p:nvPr/>
        </p:nvPicPr>
        <p:blipFill>
          <a:blip r:embed="rId2"/>
          <a:stretch>
            <a:fillRect/>
          </a:stretch>
        </p:blipFill>
        <p:spPr>
          <a:xfrm>
            <a:off x="571472" y="357166"/>
            <a:ext cx="8001056" cy="5143536"/>
          </a:xfrm>
          <a:prstGeom prst="rect">
            <a:avLst/>
          </a:prstGeom>
        </p:spPr>
      </p:pic>
      <p:sp>
        <p:nvSpPr>
          <p:cNvPr id="4" name="Espace réservé du pied de page 3"/>
          <p:cNvSpPr>
            <a:spLocks noGrp="1"/>
          </p:cNvSpPr>
          <p:nvPr>
            <p:ph type="ftr" sz="quarter" idx="11"/>
          </p:nvPr>
        </p:nvSpPr>
        <p:spPr>
          <a:xfrm>
            <a:off x="642910" y="5786454"/>
            <a:ext cx="7858180" cy="428628"/>
          </a:xfrm>
        </p:spPr>
        <p:txBody>
          <a:bodyPr/>
          <a:lstStyle/>
          <a:p>
            <a:endParaRPr lang="fr-FR" u="sng" dirty="0" smtClean="0">
              <a:hlinkClick r:id="rId3"/>
            </a:endParaRPr>
          </a:p>
          <a:p>
            <a:endParaRPr lang="fr-FR" u="sng" dirty="0" smtClean="0">
              <a:hlinkClick r:id="rId3"/>
            </a:endParaRPr>
          </a:p>
          <a:p>
            <a:endParaRPr lang="fr-FR" u="sng" dirty="0" smtClean="0">
              <a:hlinkClick r:id="rId3"/>
            </a:endParaRPr>
          </a:p>
          <a:p>
            <a:r>
              <a:rPr lang="fr-FR" u="sng" dirty="0" smtClean="0">
                <a:hlinkClick r:id="rId3"/>
              </a:rPr>
              <a:t>Jacques </a:t>
            </a:r>
            <a:r>
              <a:rPr lang="fr-FR" u="sng" dirty="0" err="1" smtClean="0">
                <a:hlinkClick r:id="rId3"/>
              </a:rPr>
              <a:t>Moeschler</a:t>
            </a:r>
            <a:r>
              <a:rPr lang="fr-FR" u="sng" dirty="0" smtClean="0">
                <a:hlinkClick r:id="rId3"/>
              </a:rPr>
              <a:t> Département de linguistique Université de Genève f.hypotheses.org </a:t>
            </a:r>
            <a:r>
              <a:rPr lang="fr-FR" b="1" dirty="0" smtClean="0"/>
              <a:t>.(</a:t>
            </a:r>
            <a:r>
              <a:rPr lang="fr-FR" b="1" dirty="0" err="1" smtClean="0"/>
              <a:t>s.d</a:t>
            </a:r>
            <a:r>
              <a:rPr lang="fr-FR" b="1" dirty="0" smtClean="0"/>
              <a:t>.).</a:t>
            </a:r>
            <a:r>
              <a:rPr lang="fr-FR" b="1" u="sng" dirty="0" smtClean="0"/>
              <a:t>[illustration]. Consulté sur</a:t>
            </a:r>
          </a:p>
          <a:p>
            <a:r>
              <a:rPr lang="fr-FR" dirty="0" smtClean="0">
                <a:solidFill>
                  <a:schemeClr val="tx1"/>
                </a:solidFill>
              </a:rPr>
              <a:t>https://lh3.googleusercontent.com/8zuLKusOj_TztaZvId7GNJQagERITjHXl_xaLhX37GP8vvDe0v1qpYTogxt9yo9Vn8Km3g=s140</a:t>
            </a:r>
          </a:p>
          <a:p>
            <a:endParaRPr lang="fr-FR" u="sng" dirty="0" smtClean="0"/>
          </a:p>
          <a:p>
            <a:endParaRPr lang="fr-BE"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pPr algn="l"/>
            <a:r>
              <a:rPr lang="fr-FR" sz="3200" b="1" u="sng" dirty="0" smtClean="0">
                <a:latin typeface="Algerian" pitchFamily="82" charset="0"/>
              </a:rPr>
              <a:t>La théorie des actes de langage</a:t>
            </a:r>
            <a:br>
              <a:rPr lang="fr-FR" sz="3200" b="1" u="sng" dirty="0" smtClean="0">
                <a:latin typeface="Algerian" pitchFamily="82" charset="0"/>
              </a:rPr>
            </a:br>
            <a:r>
              <a:rPr lang="fr-FR" sz="3200" b="1" u="sng" dirty="0" smtClean="0">
                <a:latin typeface="Algerian" pitchFamily="82" charset="0"/>
              </a:rPr>
              <a:t>dans le cadre de la pragmatique cognitiviste </a:t>
            </a:r>
            <a:r>
              <a:rPr lang="fr-FR" sz="3200" u="sng" dirty="0" smtClean="0">
                <a:latin typeface="Algerian" pitchFamily="82" charset="0"/>
              </a:rPr>
              <a:t>(1989) </a:t>
            </a:r>
            <a:br>
              <a:rPr lang="fr-FR" sz="3200" u="sng" dirty="0" smtClean="0">
                <a:latin typeface="Algerian" pitchFamily="82" charset="0"/>
              </a:rPr>
            </a:br>
            <a:r>
              <a:rPr lang="fr-FR" sz="3200" u="sng" dirty="0" smtClean="0">
                <a:latin typeface="Algerian" pitchFamily="82" charset="0"/>
              </a:rPr>
              <a:t/>
            </a:r>
            <a:br>
              <a:rPr lang="fr-FR" sz="3200" u="sng" dirty="0" smtClean="0">
                <a:latin typeface="Algerian" pitchFamily="82" charset="0"/>
              </a:rPr>
            </a:b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Sperber</a:t>
            </a:r>
            <a:r>
              <a:rPr lang="fr-FR" sz="3200" b="1" dirty="0" smtClean="0">
                <a:latin typeface="Times New Roman" pitchFamily="18" charset="0"/>
                <a:cs typeface="Times New Roman" pitchFamily="18" charset="0"/>
              </a:rPr>
              <a:t> et Wilson proposent de réduire les classes d’actes de langage à trois catégories fondamentales décrites par </a:t>
            </a:r>
            <a:r>
              <a:rPr lang="fr-FR" sz="3200" b="1" dirty="0" err="1" smtClean="0">
                <a:latin typeface="Times New Roman" pitchFamily="18" charset="0"/>
                <a:cs typeface="Times New Roman" pitchFamily="18" charset="0"/>
              </a:rPr>
              <a:t>Moeschler</a:t>
            </a:r>
            <a:r>
              <a:rPr lang="fr-FR" sz="3200" b="1" dirty="0" smtClean="0">
                <a:latin typeface="Times New Roman" pitchFamily="18" charset="0"/>
                <a:cs typeface="Times New Roman" pitchFamily="18" charset="0"/>
              </a:rPr>
              <a:t> et </a:t>
            </a:r>
            <a:r>
              <a:rPr lang="fr-FR" sz="3200" b="1" dirty="0" err="1" smtClean="0">
                <a:latin typeface="Times New Roman" pitchFamily="18" charset="0"/>
                <a:cs typeface="Times New Roman" pitchFamily="18" charset="0"/>
              </a:rPr>
              <a:t>Auchlin</a:t>
            </a:r>
            <a:r>
              <a:rPr lang="fr-FR" sz="3200" b="1" dirty="0" smtClean="0">
                <a:latin typeface="Times New Roman" pitchFamily="18" charset="0"/>
                <a:cs typeface="Times New Roman" pitchFamily="18" charset="0"/>
              </a:rPr>
              <a:t>  (2009) comme suit: </a:t>
            </a:r>
            <a:r>
              <a:rPr lang="fr-FR" sz="3200" u="sng" dirty="0" smtClean="0">
                <a:latin typeface="Algerian" pitchFamily="82" charset="0"/>
              </a:rPr>
              <a:t/>
            </a:r>
            <a:br>
              <a:rPr lang="fr-FR" sz="3200" u="sng" dirty="0" smtClean="0">
                <a:latin typeface="Algerian" pitchFamily="82" charset="0"/>
              </a:rPr>
            </a:b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54692"/>
          </a:xfrm>
        </p:spPr>
        <p:txBody>
          <a:bodyPr/>
          <a:lstStyle/>
          <a:p>
            <a:r>
              <a:rPr lang="fr-FR" dirty="0" smtClean="0">
                <a:latin typeface="Times New Roman" pitchFamily="18" charset="0"/>
                <a:cs typeface="Times New Roman" pitchFamily="18" charset="0"/>
              </a:rPr>
              <a:t>a– les actes de </a:t>
            </a:r>
            <a:r>
              <a:rPr lang="fr-FR" b="1" i="1" dirty="0" smtClean="0">
                <a:latin typeface="Times New Roman" pitchFamily="18" charset="0"/>
                <a:cs typeface="Times New Roman" pitchFamily="18" charset="0"/>
              </a:rPr>
              <a:t>dire que correspondent aux phrases déclaratives et notamment</a:t>
            </a:r>
            <a:br>
              <a:rPr lang="fr-FR" b="1" i="1" dirty="0" smtClean="0">
                <a:latin typeface="Times New Roman" pitchFamily="18" charset="0"/>
                <a:cs typeface="Times New Roman" pitchFamily="18" charset="0"/>
              </a:rPr>
            </a:br>
            <a:r>
              <a:rPr lang="fr-FR" dirty="0" smtClean="0">
                <a:latin typeface="Times New Roman" pitchFamily="18" charset="0"/>
                <a:cs typeface="Times New Roman" pitchFamily="18" charset="0"/>
              </a:rPr>
              <a:t>aux assertions, aux promesses, aux prédictions, etc.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r>
              <a:rPr lang="fr-FR" dirty="0" smtClean="0">
                <a:latin typeface="Times New Roman" pitchFamily="18" charset="0"/>
                <a:cs typeface="Times New Roman" pitchFamily="18" charset="0"/>
              </a:rPr>
              <a:t>b– les actes de </a:t>
            </a:r>
            <a:r>
              <a:rPr lang="fr-FR" b="1" i="1" dirty="0" smtClean="0">
                <a:latin typeface="Times New Roman" pitchFamily="18" charset="0"/>
                <a:cs typeface="Times New Roman" pitchFamily="18" charset="0"/>
              </a:rPr>
              <a:t>dire de correspondent aux phrases impératives, aux ordres,</a:t>
            </a:r>
            <a:br>
              <a:rPr lang="fr-FR" b="1" i="1" dirty="0" smtClean="0">
                <a:latin typeface="Times New Roman" pitchFamily="18" charset="0"/>
                <a:cs typeface="Times New Roman" pitchFamily="18" charset="0"/>
              </a:rPr>
            </a:br>
            <a:r>
              <a:rPr lang="fr-FR" dirty="0" smtClean="0">
                <a:latin typeface="Times New Roman" pitchFamily="18" charset="0"/>
                <a:cs typeface="Times New Roman" pitchFamily="18" charset="0"/>
              </a:rPr>
              <a:t>aux conseils, etc.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lstStyle/>
          <a:p>
            <a:r>
              <a:rPr lang="fr-FR" dirty="0" smtClean="0">
                <a:latin typeface="Times New Roman" pitchFamily="18" charset="0"/>
                <a:cs typeface="Times New Roman" pitchFamily="18" charset="0"/>
              </a:rPr>
              <a:t>c– les actes de </a:t>
            </a:r>
            <a:r>
              <a:rPr lang="fr-FR" b="1" i="1" dirty="0" smtClean="0">
                <a:latin typeface="Times New Roman" pitchFamily="18" charset="0"/>
                <a:cs typeface="Times New Roman" pitchFamily="18" charset="0"/>
              </a:rPr>
              <a:t>demander si correspondent aux phrases interrogatives et plus généralement</a:t>
            </a:r>
            <a:br>
              <a:rPr lang="fr-FR" b="1" i="1" dirty="0" smtClean="0">
                <a:latin typeface="Times New Roman" pitchFamily="18" charset="0"/>
                <a:cs typeface="Times New Roman" pitchFamily="18" charset="0"/>
              </a:rPr>
            </a:br>
            <a:r>
              <a:rPr lang="fr-FR" dirty="0" smtClean="0">
                <a:latin typeface="Times New Roman" pitchFamily="18" charset="0"/>
                <a:cs typeface="Times New Roman" pitchFamily="18" charset="0"/>
              </a:rPr>
              <a:t>aux questions et aux demandes de renseignement.</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orecchioni.jpg"/>
          <p:cNvPicPr>
            <a:picLocks noChangeAspect="1"/>
          </p:cNvPicPr>
          <p:nvPr/>
        </p:nvPicPr>
        <p:blipFill>
          <a:blip r:embed="rId2"/>
          <a:stretch>
            <a:fillRect/>
          </a:stretch>
        </p:blipFill>
        <p:spPr>
          <a:xfrm>
            <a:off x="571472" y="1285860"/>
            <a:ext cx="3143272" cy="4286280"/>
          </a:xfrm>
          <a:prstGeom prst="rect">
            <a:avLst/>
          </a:prstGeom>
        </p:spPr>
      </p:pic>
      <p:sp>
        <p:nvSpPr>
          <p:cNvPr id="2" name="Titre 1"/>
          <p:cNvSpPr>
            <a:spLocks noGrp="1"/>
          </p:cNvSpPr>
          <p:nvPr>
            <p:ph type="title"/>
          </p:nvPr>
        </p:nvSpPr>
        <p:spPr>
          <a:xfrm>
            <a:off x="457200" y="274638"/>
            <a:ext cx="8229600" cy="6011882"/>
          </a:xfrm>
        </p:spPr>
        <p:txBody>
          <a:bodyPr>
            <a:normAutofit fontScale="90000"/>
          </a:bodyPr>
          <a:lstStyle/>
          <a:p>
            <a:r>
              <a:rPr lang="fr-FR" dirty="0" smtClean="0">
                <a:latin typeface="Aharoni" pitchFamily="2" charset="-79"/>
                <a:cs typeface="Aharoni" pitchFamily="2" charset="-79"/>
              </a:rPr>
              <a:t/>
            </a:r>
            <a:br>
              <a:rPr lang="fr-FR" dirty="0" smtClean="0">
                <a:latin typeface="Aharoni" pitchFamily="2" charset="-79"/>
                <a:cs typeface="Aharoni" pitchFamily="2" charset="-79"/>
              </a:rPr>
            </a:br>
            <a:r>
              <a:rPr lang="fr-FR" dirty="0" smtClean="0">
                <a:latin typeface="Aharoni" pitchFamily="2" charset="-79"/>
                <a:cs typeface="Aharoni" pitchFamily="2" charset="-79"/>
              </a:rPr>
              <a:t/>
            </a:r>
            <a:br>
              <a:rPr lang="fr-FR" dirty="0" smtClean="0">
                <a:latin typeface="Aharoni" pitchFamily="2" charset="-79"/>
                <a:cs typeface="Aharoni" pitchFamily="2" charset="-79"/>
              </a:rPr>
            </a:br>
            <a:r>
              <a:rPr lang="fr-FR" dirty="0" smtClean="0">
                <a:latin typeface="Aharoni" pitchFamily="2" charset="-79"/>
                <a:cs typeface="Aharoni" pitchFamily="2" charset="-79"/>
              </a:rPr>
              <a:t>Pour en savoir plus sur la</a:t>
            </a:r>
            <a:br>
              <a:rPr lang="fr-FR" dirty="0" smtClean="0">
                <a:latin typeface="Aharoni" pitchFamily="2" charset="-79"/>
                <a:cs typeface="Aharoni" pitchFamily="2" charset="-79"/>
              </a:rPr>
            </a:br>
            <a:r>
              <a:rPr lang="fr-FR" dirty="0" smtClean="0">
                <a:latin typeface="Aharoni" pitchFamily="2" charset="-79"/>
                <a:cs typeface="Aharoni" pitchFamily="2" charset="-79"/>
              </a:rPr>
              <a:t>                théorie et le </a:t>
            </a:r>
            <a:br>
              <a:rPr lang="fr-FR" dirty="0" smtClean="0">
                <a:latin typeface="Aharoni" pitchFamily="2" charset="-79"/>
                <a:cs typeface="Aharoni" pitchFamily="2" charset="-79"/>
              </a:rPr>
            </a:br>
            <a:r>
              <a:rPr lang="fr-FR" dirty="0" smtClean="0">
                <a:latin typeface="Aharoni" pitchFamily="2" charset="-79"/>
                <a:cs typeface="Aharoni" pitchFamily="2" charset="-79"/>
              </a:rPr>
              <a:t>                      fonctionnement </a:t>
            </a:r>
            <a:br>
              <a:rPr lang="fr-FR" dirty="0" smtClean="0">
                <a:latin typeface="Aharoni" pitchFamily="2" charset="-79"/>
                <a:cs typeface="Aharoni" pitchFamily="2" charset="-79"/>
              </a:rPr>
            </a:br>
            <a:r>
              <a:rPr lang="fr-FR" dirty="0" smtClean="0">
                <a:latin typeface="Aharoni" pitchFamily="2" charset="-79"/>
                <a:cs typeface="Aharoni" pitchFamily="2" charset="-79"/>
              </a:rPr>
              <a:t>                         des </a:t>
            </a:r>
            <a:r>
              <a:rPr lang="fr-FR" i="1" dirty="0" smtClean="0">
                <a:latin typeface="Aharoni" pitchFamily="2" charset="-79"/>
                <a:cs typeface="Aharoni" pitchFamily="2" charset="-79"/>
              </a:rPr>
              <a:t>speech </a:t>
            </a:r>
            <a:r>
              <a:rPr lang="fr-FR" i="1" dirty="0" err="1" smtClean="0">
                <a:latin typeface="Aharoni" pitchFamily="2" charset="-79"/>
                <a:cs typeface="Aharoni" pitchFamily="2" charset="-79"/>
              </a:rPr>
              <a:t>acts</a:t>
            </a:r>
            <a:r>
              <a:rPr lang="fr-FR" dirty="0" smtClean="0">
                <a:latin typeface="Aharoni" pitchFamily="2" charset="-79"/>
                <a:cs typeface="Aharoni" pitchFamily="2" charset="-79"/>
              </a:rPr>
              <a:t>…</a:t>
            </a: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
        <p:nvSpPr>
          <p:cNvPr id="4" name="Espace réservé du pied de page 3"/>
          <p:cNvSpPr>
            <a:spLocks noGrp="1"/>
          </p:cNvSpPr>
          <p:nvPr>
            <p:ph type="ftr" sz="quarter" idx="11"/>
          </p:nvPr>
        </p:nvSpPr>
        <p:spPr>
          <a:xfrm>
            <a:off x="642910" y="5929330"/>
            <a:ext cx="7858180" cy="500066"/>
          </a:xfrm>
        </p:spPr>
        <p:txBody>
          <a:bodyPr/>
          <a:lstStyle/>
          <a:p>
            <a:r>
              <a:rPr lang="fr-FR" u="sng" dirty="0" smtClean="0">
                <a:hlinkClick r:id="rId3"/>
              </a:rPr>
              <a:t>Les Actes De Langage Dans Le </a:t>
            </a:r>
            <a:r>
              <a:rPr lang="fr-FR" u="sng" dirty="0" err="1" smtClean="0">
                <a:hlinkClick r:id="rId3"/>
              </a:rPr>
              <a:t>Discours.Théorie</a:t>
            </a:r>
            <a:r>
              <a:rPr lang="fr-FR" u="sng" dirty="0" smtClean="0">
                <a:hlinkClick r:id="rId3"/>
              </a:rPr>
              <a:t> Et Fonctionnement ...</a:t>
            </a:r>
            <a:r>
              <a:rPr lang="fr-FR" u="sng" dirty="0" err="1" smtClean="0">
                <a:hlinkClick r:id="rId3"/>
              </a:rPr>
              <a:t>fr.shopping.rakuten.com</a:t>
            </a:r>
            <a:r>
              <a:rPr lang="fr-FR" u="sng" dirty="0" smtClean="0">
                <a:hlinkClick r:id="rId3"/>
              </a:rPr>
              <a:t> · En stock</a:t>
            </a:r>
            <a:r>
              <a:rPr lang="fr-FR" b="1" dirty="0" smtClean="0"/>
              <a:t>.(</a:t>
            </a:r>
            <a:r>
              <a:rPr lang="fr-FR" b="1" dirty="0" err="1" smtClean="0"/>
              <a:t>s.d</a:t>
            </a:r>
            <a:r>
              <a:rPr lang="fr-FR" b="1" dirty="0" smtClean="0"/>
              <a:t>.).</a:t>
            </a:r>
            <a:r>
              <a:rPr lang="fr-FR" b="1" u="sng" dirty="0" smtClean="0"/>
              <a:t>[illustration]. Consulté sur </a:t>
            </a:r>
            <a:r>
              <a:rPr lang="fr-FR" dirty="0" smtClean="0"/>
              <a:t>https://images.fr.shopping.rakuten.com/photo/Orecchioni-Theorie-Des-Actes-De-Langage-Livre-1274615906_L.jpg</a:t>
            </a:r>
            <a:endParaRPr lang="fr-BE"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fontScale="90000"/>
          </a:bodyPr>
          <a:lstStyle/>
          <a:p>
            <a:r>
              <a:rPr lang="fr-FR" b="1" dirty="0" smtClean="0">
                <a:latin typeface="Cambria" pitchFamily="18" charset="0"/>
              </a:rPr>
              <a:t/>
            </a:r>
            <a:br>
              <a:rPr lang="fr-FR" b="1" dirty="0" smtClean="0">
                <a:latin typeface="Cambria" pitchFamily="18" charset="0"/>
              </a:rPr>
            </a:br>
            <a:r>
              <a:rPr lang="fr-FR" b="1" dirty="0" smtClean="0">
                <a:latin typeface="Cambria" pitchFamily="18" charset="0"/>
              </a:rPr>
              <a:t/>
            </a:r>
            <a:br>
              <a:rPr lang="fr-FR" b="1" dirty="0" smtClean="0">
                <a:latin typeface="Cambria" pitchFamily="18" charset="0"/>
              </a:rPr>
            </a:br>
            <a:r>
              <a:rPr lang="fr-FR" b="1" dirty="0" smtClean="0">
                <a:latin typeface="Cambria" pitchFamily="18" charset="0"/>
              </a:rPr>
              <a:t/>
            </a:r>
            <a:br>
              <a:rPr lang="fr-FR" b="1" dirty="0" smtClean="0">
                <a:latin typeface="Cambria" pitchFamily="18" charset="0"/>
              </a:rPr>
            </a:br>
            <a:r>
              <a:rPr lang="fr-FR" b="1" dirty="0" smtClean="0">
                <a:latin typeface="Algerian" pitchFamily="82" charset="0"/>
              </a:rPr>
              <a:t>IV- La pragmatique intégrée</a:t>
            </a:r>
            <a:br>
              <a:rPr lang="fr-FR" b="1" dirty="0" smtClean="0">
                <a:latin typeface="Algerian" pitchFamily="82" charset="0"/>
              </a:rPr>
            </a:br>
            <a:r>
              <a:rPr lang="fr-FR" b="1" dirty="0" smtClean="0">
                <a:latin typeface="Algerian" pitchFamily="82" charset="0"/>
              </a:rPr>
              <a:t>(</a:t>
            </a:r>
            <a:r>
              <a:rPr lang="fr-FR" sz="3600" b="1" u="sng" dirty="0" smtClean="0">
                <a:solidFill>
                  <a:srgbClr val="00B0F0"/>
                </a:solidFill>
                <a:latin typeface="Algerian" pitchFamily="82" charset="0"/>
              </a:rPr>
              <a:t>intégrée a la  sémantique</a:t>
            </a:r>
            <a:r>
              <a:rPr lang="fr-FR" b="1" dirty="0" smtClean="0">
                <a:latin typeface="Algerian" pitchFamily="82" charset="0"/>
              </a:rPr>
              <a:t>)</a:t>
            </a:r>
            <a:br>
              <a:rPr lang="fr-FR" b="1" dirty="0" smtClean="0">
                <a:latin typeface="Algerian" pitchFamily="82" charset="0"/>
              </a:rPr>
            </a:br>
            <a:r>
              <a:rPr lang="fr-FR" sz="3100" b="1" dirty="0" err="1" smtClean="0">
                <a:latin typeface="Algerian" pitchFamily="82" charset="0"/>
              </a:rPr>
              <a:t>claude</a:t>
            </a:r>
            <a:r>
              <a:rPr lang="fr-FR" sz="3100" b="1" dirty="0" smtClean="0">
                <a:latin typeface="Algerian" pitchFamily="82" charset="0"/>
              </a:rPr>
              <a:t> ANSCOMBRE &amp;</a:t>
            </a:r>
            <a:r>
              <a:rPr lang="fr-FR" sz="3100" b="1" dirty="0" err="1" smtClean="0">
                <a:latin typeface="Algerian" pitchFamily="82" charset="0"/>
              </a:rPr>
              <a:t>oswald</a:t>
            </a:r>
            <a:r>
              <a:rPr lang="fr-FR" sz="3100" b="1" dirty="0" smtClean="0">
                <a:latin typeface="Algerian" pitchFamily="82" charset="0"/>
              </a:rPr>
              <a:t>  </a:t>
            </a:r>
            <a:r>
              <a:rPr lang="fr-FR" sz="3100" b="1" dirty="0" err="1" smtClean="0">
                <a:latin typeface="Algerian" pitchFamily="82" charset="0"/>
              </a:rPr>
              <a:t>ducrot</a:t>
            </a:r>
            <a:r>
              <a:rPr lang="fr-FR" sz="3100" b="1" dirty="0" smtClean="0">
                <a:latin typeface="Algerian" pitchFamily="82" charset="0"/>
              </a:rPr>
              <a:t/>
            </a:r>
            <a:br>
              <a:rPr lang="fr-FR" sz="3100" b="1" dirty="0" smtClean="0">
                <a:latin typeface="Algerian" pitchFamily="82" charset="0"/>
              </a:rPr>
            </a:br>
            <a:r>
              <a:rPr lang="fr-FR" sz="3100" b="1" dirty="0" smtClean="0">
                <a:latin typeface="Algerian" pitchFamily="82" charset="0"/>
              </a:rPr>
              <a:t/>
            </a:r>
            <a:br>
              <a:rPr lang="fr-FR" sz="31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endParaRPr lang="fr-FR" dirty="0"/>
          </a:p>
        </p:txBody>
      </p:sp>
      <p:pic>
        <p:nvPicPr>
          <p:cNvPr id="8" name="Image 7" descr="DUC Pwlj.jpg"/>
          <p:cNvPicPr>
            <a:picLocks noChangeAspect="1"/>
          </p:cNvPicPr>
          <p:nvPr/>
        </p:nvPicPr>
        <p:blipFill>
          <a:blip r:embed="rId2"/>
          <a:stretch>
            <a:fillRect/>
          </a:stretch>
        </p:blipFill>
        <p:spPr>
          <a:xfrm>
            <a:off x="5643570" y="2071678"/>
            <a:ext cx="3000396" cy="3286148"/>
          </a:xfrm>
          <a:prstGeom prst="rect">
            <a:avLst/>
          </a:prstGeom>
        </p:spPr>
      </p:pic>
      <p:pic>
        <p:nvPicPr>
          <p:cNvPr id="1026" name="Picture 2" descr="C:\Users\Utilisateur\Downloads\AVT_Jean-Claude-Anscombre_8503.jpeg"/>
          <p:cNvPicPr>
            <a:picLocks noChangeAspect="1" noChangeArrowheads="1"/>
          </p:cNvPicPr>
          <p:nvPr/>
        </p:nvPicPr>
        <p:blipFill>
          <a:blip r:embed="rId3"/>
          <a:srcRect/>
          <a:stretch>
            <a:fillRect/>
          </a:stretch>
        </p:blipFill>
        <p:spPr bwMode="auto">
          <a:xfrm>
            <a:off x="357158" y="2071678"/>
            <a:ext cx="2643206" cy="3286148"/>
          </a:xfrm>
          <a:prstGeom prst="rect">
            <a:avLst/>
          </a:prstGeom>
          <a:noFill/>
        </p:spPr>
      </p:pic>
      <p:pic>
        <p:nvPicPr>
          <p:cNvPr id="1027" name="Picture 3" descr="C:\Users\Utilisateur\Downloads\anscombre.jpg"/>
          <p:cNvPicPr>
            <a:picLocks noChangeAspect="1" noChangeArrowheads="1"/>
          </p:cNvPicPr>
          <p:nvPr/>
        </p:nvPicPr>
        <p:blipFill>
          <a:blip r:embed="rId4"/>
          <a:srcRect/>
          <a:stretch>
            <a:fillRect/>
          </a:stretch>
        </p:blipFill>
        <p:spPr bwMode="auto">
          <a:xfrm>
            <a:off x="3000364" y="2071678"/>
            <a:ext cx="2643206" cy="3357586"/>
          </a:xfrm>
          <a:prstGeom prst="rect">
            <a:avLst/>
          </a:prstGeom>
          <a:noFill/>
        </p:spPr>
      </p:pic>
      <p:sp>
        <p:nvSpPr>
          <p:cNvPr id="6" name="Espace réservé du pied de page 5"/>
          <p:cNvSpPr>
            <a:spLocks noGrp="1"/>
          </p:cNvSpPr>
          <p:nvPr>
            <p:ph type="ftr" sz="quarter" idx="11"/>
          </p:nvPr>
        </p:nvSpPr>
        <p:spPr>
          <a:xfrm>
            <a:off x="500034" y="5572140"/>
            <a:ext cx="8215370" cy="1285860"/>
          </a:xfrm>
        </p:spPr>
        <p:txBody>
          <a:bodyPr/>
          <a:lstStyle/>
          <a:p>
            <a:pPr algn="l"/>
            <a:r>
              <a:rPr lang="fr-FR" u="sng" dirty="0" smtClean="0">
                <a:hlinkClick r:id="rId5"/>
              </a:rPr>
              <a:t>1- Jean-Claude </a:t>
            </a:r>
            <a:r>
              <a:rPr lang="fr-FR" u="sng" dirty="0" err="1" smtClean="0">
                <a:hlinkClick r:id="rId5"/>
              </a:rPr>
              <a:t>Anscombre</a:t>
            </a:r>
            <a:r>
              <a:rPr lang="fr-FR" u="sng" dirty="0" smtClean="0">
                <a:hlinkClick r:id="rId5"/>
              </a:rPr>
              <a:t> – </a:t>
            </a:r>
            <a:r>
              <a:rPr lang="fr-FR" u="sng" dirty="0" err="1" smtClean="0">
                <a:hlinkClick r:id="rId5"/>
              </a:rPr>
              <a:t>Babelio</a:t>
            </a:r>
            <a:r>
              <a:rPr lang="fr-FR" u="sng" dirty="0" smtClean="0">
                <a:hlinkClick r:id="rId5"/>
              </a:rPr>
              <a:t> babelio.com</a:t>
            </a:r>
            <a:r>
              <a:rPr lang="fr-FR" b="1" dirty="0" smtClean="0"/>
              <a:t>.(</a:t>
            </a:r>
            <a:r>
              <a:rPr lang="fr-FR" b="1" dirty="0" err="1" smtClean="0"/>
              <a:t>s.d</a:t>
            </a:r>
            <a:r>
              <a:rPr lang="fr-FR" b="1" dirty="0" smtClean="0"/>
              <a:t>.).</a:t>
            </a:r>
            <a:r>
              <a:rPr lang="fr-FR" b="1" u="sng" dirty="0" smtClean="0"/>
              <a:t>[Photographie]. Consulté sur</a:t>
            </a:r>
            <a:endParaRPr lang="fr-FR" dirty="0" smtClean="0"/>
          </a:p>
          <a:p>
            <a:pPr algn="l"/>
            <a:r>
              <a:rPr lang="fr-FR" dirty="0" smtClean="0">
                <a:hlinkClick r:id="rId6"/>
              </a:rPr>
              <a:t>https://www.babelio.com/users/AVT_Jean-Claude-Anscombre_8503.jpeg</a:t>
            </a:r>
            <a:endParaRPr lang="fr-FR" dirty="0" smtClean="0"/>
          </a:p>
          <a:p>
            <a:pPr algn="l"/>
            <a:r>
              <a:rPr lang="fr-FR" b="1" dirty="0" smtClean="0"/>
              <a:t>2- </a:t>
            </a:r>
            <a:r>
              <a:rPr lang="fr-FR" b="1" dirty="0" err="1" smtClean="0"/>
              <a:t>Anscombre</a:t>
            </a:r>
            <a:r>
              <a:rPr lang="fr-FR" b="1" dirty="0" smtClean="0"/>
              <a:t> </a:t>
            </a:r>
            <a:r>
              <a:rPr lang="fr-FR" b="1" dirty="0" err="1" smtClean="0"/>
              <a:t>ducrot</a:t>
            </a:r>
            <a:r>
              <a:rPr lang="fr-FR" b="1" dirty="0" smtClean="0"/>
              <a:t> L'argumentation dans la langue.(</a:t>
            </a:r>
            <a:r>
              <a:rPr lang="fr-FR" b="1" dirty="0" err="1" smtClean="0"/>
              <a:t>sd</a:t>
            </a:r>
            <a:r>
              <a:rPr lang="fr-FR" b="1" dirty="0" smtClean="0"/>
              <a:t>).</a:t>
            </a:r>
            <a:r>
              <a:rPr lang="fr-FR" b="1" u="sng" dirty="0" smtClean="0"/>
              <a:t>[illustration]. Consulté sur </a:t>
            </a:r>
            <a:r>
              <a:rPr lang="fr-FR" dirty="0" smtClean="0"/>
              <a:t/>
            </a:r>
            <a:br>
              <a:rPr lang="fr-FR" dirty="0" smtClean="0"/>
            </a:br>
            <a:r>
              <a:rPr lang="fr-FR" dirty="0" smtClean="0">
                <a:hlinkClick r:id="rId7"/>
              </a:rPr>
              <a:t>https://images-na.ssl-images</a:t>
            </a:r>
            <a:r>
              <a:rPr lang="fr-FR" dirty="0" smtClean="0"/>
              <a:t> amazon.com/images/I/4107n1ssetL._SX333_BO1,204,203,200_.</a:t>
            </a:r>
            <a:r>
              <a:rPr lang="fr-FR" dirty="0" err="1" smtClean="0"/>
              <a:t>jpg</a:t>
            </a:r>
            <a:endParaRPr lang="fr-FR" dirty="0" smtClean="0"/>
          </a:p>
          <a:p>
            <a:pPr algn="l"/>
            <a:r>
              <a:rPr lang="fr-FR" u="sng" dirty="0" smtClean="0">
                <a:hlinkClick r:id="rId8"/>
              </a:rPr>
              <a:t>3- Le sens - Université de tous les savoirs - Vidéo - Canal-U canal-u.tv</a:t>
            </a:r>
            <a:r>
              <a:rPr lang="fr-FR" b="1" dirty="0" smtClean="0"/>
              <a:t> .(</a:t>
            </a:r>
            <a:r>
              <a:rPr lang="fr-FR" b="1" dirty="0" err="1" smtClean="0"/>
              <a:t>s.d</a:t>
            </a:r>
            <a:r>
              <a:rPr lang="fr-FR" b="1" dirty="0" smtClean="0"/>
              <a:t>.).</a:t>
            </a:r>
            <a:r>
              <a:rPr lang="fr-FR" b="1" u="sng" dirty="0" smtClean="0"/>
              <a:t>[Photographie]. Consulté sur</a:t>
            </a:r>
          </a:p>
          <a:p>
            <a:pPr algn="l"/>
            <a:r>
              <a:rPr lang="fr-FR" dirty="0" smtClean="0"/>
              <a:t>https://www.canal-u.tv/media/images/utls/le.sens_873/90048.jpg</a:t>
            </a:r>
          </a:p>
          <a:p>
            <a:endParaRPr lang="fr-BE"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643998" cy="654032"/>
          </a:xfrm>
        </p:spPr>
        <p:txBody>
          <a:bodyPr>
            <a:normAutofit/>
          </a:bodyPr>
          <a:lstStyle/>
          <a:p>
            <a:r>
              <a:rPr lang="fr-FR" sz="2400" dirty="0" smtClean="0"/>
              <a:t>1                    2                      3                      4                     5      </a:t>
            </a:r>
            <a:endParaRPr lang="fr-FR" sz="2400" dirty="0"/>
          </a:p>
        </p:txBody>
      </p:sp>
      <p:pic>
        <p:nvPicPr>
          <p:cNvPr id="3" name="Image 2" descr="DUCs.jpg"/>
          <p:cNvPicPr>
            <a:picLocks noChangeAspect="1"/>
          </p:cNvPicPr>
          <p:nvPr/>
        </p:nvPicPr>
        <p:blipFill>
          <a:blip r:embed="rId2"/>
          <a:stretch>
            <a:fillRect/>
          </a:stretch>
        </p:blipFill>
        <p:spPr>
          <a:xfrm>
            <a:off x="214282" y="928670"/>
            <a:ext cx="1666875" cy="2752725"/>
          </a:xfrm>
          <a:prstGeom prst="rect">
            <a:avLst/>
          </a:prstGeom>
        </p:spPr>
      </p:pic>
      <p:pic>
        <p:nvPicPr>
          <p:cNvPr id="4" name="Image 3" descr="DUCROT.jpg"/>
          <p:cNvPicPr>
            <a:picLocks noChangeAspect="1"/>
          </p:cNvPicPr>
          <p:nvPr/>
        </p:nvPicPr>
        <p:blipFill>
          <a:blip r:embed="rId3"/>
          <a:stretch>
            <a:fillRect/>
          </a:stretch>
        </p:blipFill>
        <p:spPr>
          <a:xfrm>
            <a:off x="1928794" y="928670"/>
            <a:ext cx="1676400" cy="2786106"/>
          </a:xfrm>
          <a:prstGeom prst="rect">
            <a:avLst/>
          </a:prstGeom>
        </p:spPr>
      </p:pic>
      <p:pic>
        <p:nvPicPr>
          <p:cNvPr id="5" name="Image 4" descr="ducrot.jpg"/>
          <p:cNvPicPr>
            <a:picLocks noChangeAspect="1"/>
          </p:cNvPicPr>
          <p:nvPr/>
        </p:nvPicPr>
        <p:blipFill>
          <a:blip r:embed="rId4"/>
          <a:stretch>
            <a:fillRect/>
          </a:stretch>
        </p:blipFill>
        <p:spPr>
          <a:xfrm>
            <a:off x="5500694" y="928670"/>
            <a:ext cx="1496568" cy="2857520"/>
          </a:xfrm>
          <a:prstGeom prst="rect">
            <a:avLst/>
          </a:prstGeom>
        </p:spPr>
      </p:pic>
      <p:pic>
        <p:nvPicPr>
          <p:cNvPr id="6" name="Image 5" descr="DUCR4s.png"/>
          <p:cNvPicPr>
            <a:picLocks noChangeAspect="1"/>
          </p:cNvPicPr>
          <p:nvPr/>
        </p:nvPicPr>
        <p:blipFill>
          <a:blip r:embed="rId5"/>
          <a:stretch>
            <a:fillRect/>
          </a:stretch>
        </p:blipFill>
        <p:spPr>
          <a:xfrm>
            <a:off x="3643306" y="928670"/>
            <a:ext cx="1676400" cy="2857520"/>
          </a:xfrm>
          <a:prstGeom prst="rect">
            <a:avLst/>
          </a:prstGeom>
        </p:spPr>
      </p:pic>
      <p:pic>
        <p:nvPicPr>
          <p:cNvPr id="7" name="Image 6" descr="_ducrot.jpg"/>
          <p:cNvPicPr>
            <a:picLocks noChangeAspect="1"/>
          </p:cNvPicPr>
          <p:nvPr/>
        </p:nvPicPr>
        <p:blipFill>
          <a:blip r:embed="rId6"/>
          <a:stretch>
            <a:fillRect/>
          </a:stretch>
        </p:blipFill>
        <p:spPr>
          <a:xfrm>
            <a:off x="7072330" y="928670"/>
            <a:ext cx="2071670" cy="2786082"/>
          </a:xfrm>
          <a:prstGeom prst="rect">
            <a:avLst/>
          </a:prstGeom>
        </p:spPr>
      </p:pic>
      <p:sp>
        <p:nvSpPr>
          <p:cNvPr id="8" name="Espace réservé du pied de page 7"/>
          <p:cNvSpPr>
            <a:spLocks noGrp="1"/>
          </p:cNvSpPr>
          <p:nvPr>
            <p:ph type="ftr" sz="quarter" idx="11"/>
          </p:nvPr>
        </p:nvSpPr>
        <p:spPr>
          <a:xfrm>
            <a:off x="214282" y="4286256"/>
            <a:ext cx="8786874" cy="2143140"/>
          </a:xfrm>
        </p:spPr>
        <p:txBody>
          <a:bodyPr/>
          <a:lstStyle/>
          <a:p>
            <a:pPr algn="l"/>
            <a:r>
              <a:rPr lang="fr-FR" u="sng" dirty="0" smtClean="0">
                <a:hlinkClick r:id="rId7"/>
              </a:rPr>
              <a:t>1-Nouveau dictionnaire encyclopédique des sciences du langage by ...</a:t>
            </a:r>
            <a:r>
              <a:rPr lang="fr-FR" u="sng" dirty="0" err="1" smtClean="0">
                <a:hlinkClick r:id="rId7"/>
              </a:rPr>
              <a:t>goodreads.com</a:t>
            </a:r>
            <a:r>
              <a:rPr lang="fr-FR" b="1" dirty="0" smtClean="0"/>
              <a:t> .(</a:t>
            </a:r>
            <a:r>
              <a:rPr lang="fr-FR" b="1" dirty="0" err="1" smtClean="0"/>
              <a:t>sd</a:t>
            </a:r>
            <a:r>
              <a:rPr lang="fr-FR" b="1" dirty="0" smtClean="0"/>
              <a:t>).</a:t>
            </a:r>
            <a:r>
              <a:rPr lang="fr-FR" b="1" u="sng" dirty="0" smtClean="0"/>
              <a:t>[illustration]. Consulté sur </a:t>
            </a:r>
          </a:p>
          <a:p>
            <a:pPr algn="l"/>
            <a:r>
              <a:rPr lang="fr-FR" dirty="0" smtClean="0">
                <a:hlinkClick r:id="rId8"/>
              </a:rPr>
              <a:t>https://i.gr-assets.com/images/S/compressed.photo.goodreads.com/books/1533504496i/3110915._SR1200,630_.jpg</a:t>
            </a:r>
            <a:endParaRPr lang="fr-FR" dirty="0" smtClean="0"/>
          </a:p>
          <a:p>
            <a:pPr algn="l"/>
            <a:r>
              <a:rPr lang="fr-FR" u="sng" dirty="0" smtClean="0">
                <a:hlinkClick r:id="rId9"/>
              </a:rPr>
              <a:t>2-Les Mots du discoursleseditionsdeminuit.fr</a:t>
            </a:r>
            <a:r>
              <a:rPr lang="fr-FR" b="1" dirty="0" smtClean="0"/>
              <a:t> .(</a:t>
            </a:r>
            <a:r>
              <a:rPr lang="fr-FR" b="1" dirty="0" err="1" smtClean="0"/>
              <a:t>sd</a:t>
            </a:r>
            <a:r>
              <a:rPr lang="fr-FR" b="1" dirty="0" smtClean="0"/>
              <a:t>).</a:t>
            </a:r>
            <a:r>
              <a:rPr lang="fr-FR" b="1" u="sng" dirty="0" smtClean="0"/>
              <a:t>[illustration]. Consulté sur </a:t>
            </a:r>
          </a:p>
          <a:p>
            <a:pPr algn="l"/>
            <a:r>
              <a:rPr lang="fr-FR" dirty="0" smtClean="0">
                <a:hlinkClick r:id="rId10"/>
              </a:rPr>
              <a:t>https://lh3.googleusercontent.com/XXkznkr0xfn8CPvHBUseT1fFvQYn886n8O_3Y8tEsQi0WcOnzaG9VsUZuPLyAhYfyJOYQw=s85</a:t>
            </a:r>
            <a:endParaRPr lang="fr-FR" dirty="0" smtClean="0"/>
          </a:p>
          <a:p>
            <a:pPr algn="l"/>
            <a:r>
              <a:rPr lang="fr-FR" u="sng" dirty="0" smtClean="0">
                <a:hlinkClick r:id="rId11"/>
              </a:rPr>
              <a:t>3-Amazon.com: Les Échelles argumentatives (Propositions) (French ...</a:t>
            </a:r>
            <a:r>
              <a:rPr lang="fr-FR" u="sng" dirty="0" err="1" smtClean="0">
                <a:hlinkClick r:id="rId11"/>
              </a:rPr>
              <a:t>amazon.com</a:t>
            </a:r>
            <a:r>
              <a:rPr lang="fr-FR" b="1" dirty="0" smtClean="0"/>
              <a:t> .(</a:t>
            </a:r>
            <a:r>
              <a:rPr lang="fr-FR" b="1" dirty="0" err="1" smtClean="0"/>
              <a:t>sd</a:t>
            </a:r>
            <a:r>
              <a:rPr lang="fr-FR" b="1" dirty="0" smtClean="0"/>
              <a:t>).</a:t>
            </a:r>
            <a:r>
              <a:rPr lang="fr-FR" b="1" u="sng" dirty="0" smtClean="0"/>
              <a:t>[illustration]. Consulté sur </a:t>
            </a:r>
            <a:endParaRPr lang="fr-FR" u="sng" dirty="0" smtClean="0">
              <a:hlinkClick r:id="rId11"/>
            </a:endParaRPr>
          </a:p>
          <a:p>
            <a:pPr algn="l"/>
            <a:r>
              <a:rPr lang="fr-FR" dirty="0" smtClean="0"/>
              <a:t>https://m.media-amazon.com/images/I/41mBJqMx5rL.jpg</a:t>
            </a:r>
          </a:p>
          <a:p>
            <a:pPr algn="l"/>
            <a:r>
              <a:rPr lang="fr-FR" u="sng" dirty="0" smtClean="0">
                <a:hlinkClick r:id="rId12"/>
              </a:rPr>
              <a:t>4-Le Dire et le ditleseditionsdeminuit.fr</a:t>
            </a:r>
            <a:r>
              <a:rPr lang="fr-FR" b="1" dirty="0" smtClean="0"/>
              <a:t> .(</a:t>
            </a:r>
            <a:r>
              <a:rPr lang="fr-FR" b="1" dirty="0" err="1" smtClean="0"/>
              <a:t>sd</a:t>
            </a:r>
            <a:r>
              <a:rPr lang="fr-FR" b="1" dirty="0" smtClean="0"/>
              <a:t>).</a:t>
            </a:r>
            <a:r>
              <a:rPr lang="fr-FR" b="1" u="sng" dirty="0" smtClean="0"/>
              <a:t>[illustration]. Consulté sur </a:t>
            </a:r>
            <a:endParaRPr lang="fr-FR" u="sng" dirty="0" smtClean="0">
              <a:hlinkClick r:id="rId12"/>
            </a:endParaRPr>
          </a:p>
          <a:p>
            <a:pPr algn="l"/>
            <a:r>
              <a:rPr lang="fr-FR" dirty="0" smtClean="0">
                <a:hlinkClick r:id="rId13"/>
              </a:rPr>
              <a:t>https://ec56229aec51f1baff1d-185c3068e22352c56024573e929788ff.ssl.cf1.rackcdn.com/attachments/large/1/7/5/005624175.jpg</a:t>
            </a:r>
            <a:endParaRPr lang="fr-FR" dirty="0" smtClean="0"/>
          </a:p>
          <a:p>
            <a:pPr algn="l"/>
            <a:r>
              <a:rPr lang="fr-FR" u="sng" dirty="0" smtClean="0">
                <a:hlinkClick r:id="rId14"/>
              </a:rPr>
              <a:t>5-Oswald Ducrot, Dire et ne pas dire - Le blog de Robin </a:t>
            </a:r>
            <a:r>
              <a:rPr lang="fr-FR" u="sng" dirty="0" err="1" smtClean="0">
                <a:hlinkClick r:id="rId14"/>
              </a:rPr>
              <a:t>Guillouxlechatsurmonepaule.over-blog.f</a:t>
            </a:r>
            <a:r>
              <a:rPr lang="fr-FR" b="1" dirty="0" smtClean="0"/>
              <a:t> .(</a:t>
            </a:r>
            <a:r>
              <a:rPr lang="fr-FR" b="1" dirty="0" err="1" smtClean="0"/>
              <a:t>sd</a:t>
            </a:r>
            <a:r>
              <a:rPr lang="fr-FR" b="1" dirty="0" smtClean="0"/>
              <a:t>).</a:t>
            </a:r>
            <a:r>
              <a:rPr lang="fr-FR" b="1" u="sng" dirty="0" smtClean="0"/>
              <a:t>[illustration]. Consulté sur </a:t>
            </a:r>
            <a:endParaRPr lang="fr-FR" u="sng" dirty="0" smtClean="0">
              <a:hlinkClick r:id="rId14"/>
            </a:endParaRPr>
          </a:p>
          <a:p>
            <a:pPr algn="l"/>
            <a:r>
              <a:rPr lang="fr-FR" dirty="0" smtClean="0"/>
              <a:t>https://lh3.googleusercontent.com/fhFqfrZgigazIbumhoFh_K2Ugv9V1u3wKJ-ljhmxrm3goBX5eDnd7VuPyCrALAdg8ZW0Jg=s85</a:t>
            </a:r>
          </a:p>
          <a:p>
            <a:endParaRPr lang="fr-BE"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a:bodyPr>
          <a:lstStyle/>
          <a:p>
            <a:pPr algn="l"/>
            <a:r>
              <a:rPr lang="fr-FR" sz="3200" dirty="0" smtClean="0">
                <a:latin typeface="Times New Roman" pitchFamily="18" charset="0"/>
                <a:cs typeface="Times New Roman" pitchFamily="18" charset="0"/>
              </a:rPr>
              <a:t>-Ce courant s’inspire de la linguistique de l’énonciation initié par </a:t>
            </a:r>
            <a:r>
              <a:rPr lang="fr-FR" sz="3200" dirty="0" err="1" smtClean="0">
                <a:latin typeface="Times New Roman" pitchFamily="18" charset="0"/>
                <a:cs typeface="Times New Roman" pitchFamily="18" charset="0"/>
              </a:rPr>
              <a:t>E.Benveniste</a:t>
            </a:r>
            <a:r>
              <a:rPr lang="fr-FR" sz="3200" dirty="0" smtClean="0">
                <a:latin typeface="Times New Roman" pitchFamily="18" charset="0"/>
                <a:cs typeface="Times New Roman" pitchFamily="18" charset="0"/>
              </a:rPr>
              <a:t> et recouvre la théorie argumentative de </a:t>
            </a:r>
            <a:r>
              <a:rPr lang="fr-FR" sz="3200" dirty="0" err="1" smtClean="0">
                <a:latin typeface="Times New Roman" pitchFamily="18" charset="0"/>
                <a:cs typeface="Times New Roman" pitchFamily="18" charset="0"/>
              </a:rPr>
              <a:t>Anscombre</a:t>
            </a:r>
            <a:r>
              <a:rPr lang="fr-FR" sz="3200" dirty="0" smtClean="0">
                <a:latin typeface="Times New Roman" pitchFamily="18" charset="0"/>
                <a:cs typeface="Times New Roman" pitchFamily="18" charset="0"/>
              </a:rPr>
              <a:t> &amp;Ducrot.</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t>
            </a:r>
            <a:r>
              <a:rPr lang="fr-FR" sz="3200" b="1" dirty="0" smtClean="0">
                <a:latin typeface="Times New Roman" pitchFamily="18" charset="0"/>
                <a:cs typeface="Times New Roman" pitchFamily="18" charset="0"/>
              </a:rPr>
              <a:t>Il étudie l’effet de la parole sur la situation.</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a:t>
            </a:r>
            <a:r>
              <a:rPr lang="fr-FR" sz="3200" dirty="0" smtClean="0">
                <a:latin typeface="Times New Roman" pitchFamily="18" charset="0"/>
                <a:cs typeface="Times New Roman" pitchFamily="18" charset="0"/>
              </a:rPr>
              <a:t>Le </a:t>
            </a:r>
            <a:r>
              <a:rPr lang="fr-FR" sz="3200" b="1" u="sng" dirty="0" smtClean="0">
                <a:latin typeface="Times New Roman" pitchFamily="18" charset="0"/>
                <a:cs typeface="Times New Roman" pitchFamily="18" charset="0"/>
              </a:rPr>
              <a:t>sens</a:t>
            </a:r>
            <a:r>
              <a:rPr lang="fr-FR" sz="3200" dirty="0" smtClean="0">
                <a:latin typeface="Times New Roman" pitchFamily="18" charset="0"/>
                <a:cs typeface="Times New Roman" pitchFamily="18" charset="0"/>
              </a:rPr>
              <a:t> du message linguistique dépend de son </a:t>
            </a:r>
            <a:r>
              <a:rPr lang="fr-FR" sz="3200" b="1" u="sng" dirty="0" smtClean="0">
                <a:latin typeface="Times New Roman" pitchFamily="18" charset="0"/>
                <a:cs typeface="Times New Roman" pitchFamily="18" charset="0"/>
              </a:rPr>
              <a:t>énonciation</a:t>
            </a:r>
            <a:r>
              <a:rPr lang="fr-FR" sz="3200" dirty="0" smtClean="0">
                <a:latin typeface="Times New Roman" pitchFamily="18" charset="0"/>
                <a:cs typeface="Times New Roman" pitchFamily="18" charset="0"/>
              </a:rPr>
              <a:t>. En effet, la structure même de la langue reflète son </a:t>
            </a:r>
            <a:r>
              <a:rPr lang="fr-FR" sz="3200" b="1" dirty="0" smtClean="0">
                <a:latin typeface="Times New Roman" pitchFamily="18" charset="0"/>
                <a:cs typeface="Times New Roman" pitchFamily="18" charset="0"/>
              </a:rPr>
              <a:t>énonciation</a:t>
            </a:r>
            <a:r>
              <a:rPr lang="fr-FR" sz="3200" dirty="0" smtClean="0">
                <a:latin typeface="Times New Roman" pitchFamily="18" charset="0"/>
                <a:cs typeface="Times New Roman" pitchFamily="18" charset="0"/>
              </a:rPr>
              <a:t>.</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6226196"/>
          </a:xfrm>
        </p:spPr>
        <p:txBody>
          <a:bodyPr>
            <a:normAutofit fontScale="90000"/>
          </a:bodyPr>
          <a:lstStyle/>
          <a:p>
            <a:pPr algn="l"/>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400" b="1" dirty="0" smtClean="0">
                <a:latin typeface="Times New Roman" pitchFamily="18" charset="0"/>
                <a:cs typeface="Times New Roman" pitchFamily="18" charset="0"/>
              </a:rPr>
              <a:t>La pragmatique  désigne</a:t>
            </a: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•«un carrefour interdisciplinaire » (</a:t>
            </a:r>
            <a:r>
              <a:rPr lang="fr-FR" sz="3600" dirty="0" err="1" smtClean="0">
                <a:latin typeface="Times New Roman" pitchFamily="18" charset="0"/>
                <a:cs typeface="Times New Roman" pitchFamily="18" charset="0"/>
              </a:rPr>
              <a:t>Neveu.F</a:t>
            </a:r>
            <a:r>
              <a:rPr lang="fr-FR" sz="3600" dirty="0" smtClean="0">
                <a:latin typeface="Times New Roman" pitchFamily="18" charset="0"/>
                <a:cs typeface="Times New Roman" pitchFamily="18" charset="0"/>
              </a:rPr>
              <a:t>)</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 un fourre-tout » (</a:t>
            </a:r>
            <a:r>
              <a:rPr lang="fr-FR" sz="3600" dirty="0" err="1" smtClean="0">
                <a:latin typeface="Times New Roman" pitchFamily="18" charset="0"/>
                <a:cs typeface="Times New Roman" pitchFamily="18" charset="0"/>
              </a:rPr>
              <a:t>Kleiber;G</a:t>
            </a:r>
            <a:r>
              <a:rPr lang="fr-FR" sz="3600" dirty="0" smtClean="0">
                <a:latin typeface="Times New Roman" pitchFamily="18" charset="0"/>
                <a:cs typeface="Times New Roman" pitchFamily="18" charset="0"/>
              </a:rPr>
              <a:t>)</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 une poubelle pragmatique » (Bar Hillel)</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•«une  auberge espagnole»(</a:t>
            </a:r>
            <a:r>
              <a:rPr lang="fr-FR" sz="2700" dirty="0" err="1" smtClean="0">
                <a:latin typeface="Times New Roman" pitchFamily="18" charset="0"/>
                <a:cs typeface="Times New Roman" pitchFamily="18" charset="0"/>
              </a:rPr>
              <a:t>Kerbrat-Orecchioni.C</a:t>
            </a:r>
            <a:r>
              <a:rPr lang="fr-FR" sz="3600" dirty="0" smtClean="0">
                <a:latin typeface="Times New Roman" pitchFamily="18" charset="0"/>
                <a:cs typeface="Times New Roman" pitchFamily="18" charset="0"/>
              </a:rPr>
              <a:t>)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 l’entrecroisement d’un certain nombre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d’idées –forces »(</a:t>
            </a:r>
            <a:r>
              <a:rPr lang="fr-FR" sz="3600" dirty="0" err="1" smtClean="0">
                <a:latin typeface="Times New Roman" pitchFamily="18" charset="0"/>
                <a:cs typeface="Times New Roman" pitchFamily="18" charset="0"/>
              </a:rPr>
              <a:t>Maingueneau.D</a:t>
            </a:r>
            <a:r>
              <a:rPr lang="fr-FR" sz="3600" dirty="0" smtClean="0">
                <a:latin typeface="Times New Roman" pitchFamily="18" charset="0"/>
                <a:cs typeface="Times New Roman" pitchFamily="18" charset="0"/>
              </a:rPr>
              <a:t>)</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t>
            </a:r>
            <a:br>
              <a:rPr lang="fr-FR" sz="3600" dirty="0" smtClean="0">
                <a:latin typeface="Times New Roman" pitchFamily="18" charset="0"/>
                <a:cs typeface="Times New Roman" pitchFamily="18" charset="0"/>
              </a:rPr>
            </a:br>
            <a:endParaRPr lang="fr-FR" sz="5400" b="1" dirty="0">
              <a:latin typeface="Times New Roman" pitchFamily="18" charset="0"/>
              <a:cs typeface="Times New Roman" pitchFamily="18" charset="0"/>
            </a:endParaRPr>
          </a:p>
        </p:txBody>
      </p:sp>
      <p:pic>
        <p:nvPicPr>
          <p:cNvPr id="3" name="Image 2" descr="tree.jpg"/>
          <p:cNvPicPr>
            <a:picLocks noChangeAspect="1"/>
          </p:cNvPicPr>
          <p:nvPr/>
        </p:nvPicPr>
        <p:blipFill>
          <a:blip r:embed="rId3"/>
          <a:stretch>
            <a:fillRect/>
          </a:stretch>
        </p:blipFill>
        <p:spPr>
          <a:xfrm>
            <a:off x="4929190" y="0"/>
            <a:ext cx="4214810" cy="3143248"/>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58204" cy="6286544"/>
          </a:xfrm>
        </p:spPr>
        <p:txBody>
          <a:bodyPr>
            <a:normAutofit fontScale="90000"/>
          </a:bodyPr>
          <a:lstStyle/>
          <a:p>
            <a:r>
              <a:rPr lang="fr-FR" sz="3100" dirty="0" smtClean="0">
                <a:latin typeface="Algerian" pitchFamily="82" charset="0"/>
                <a:cs typeface="Times New Roman" pitchFamily="18" charset="0"/>
              </a:rPr>
              <a:t>Iv-1-la« machinerie du sens» de </a:t>
            </a:r>
            <a:r>
              <a:rPr lang="fr-FR" sz="3100" dirty="0" err="1" smtClean="0">
                <a:latin typeface="Algerian" pitchFamily="82" charset="0"/>
                <a:cs typeface="Times New Roman" pitchFamily="18" charset="0"/>
              </a:rPr>
              <a:t>ducrot.O</a:t>
            </a:r>
            <a:r>
              <a:rPr lang="fr-FR" sz="3100" dirty="0" smtClean="0">
                <a:latin typeface="Algerian" pitchFamily="82" charset="0"/>
                <a:cs typeface="Times New Roman" pitchFamily="18" charset="0"/>
              </a:rPr>
              <a:t>,(1972 &amp;1984)</a:t>
            </a:r>
            <a:r>
              <a:rPr lang="fr-FR" sz="1800" dirty="0" smtClean="0">
                <a:latin typeface="Algerian" pitchFamily="82" charset="0"/>
                <a:cs typeface="Times New Roman" pitchFamily="18" charset="0"/>
              </a:rPr>
              <a:t/>
            </a:r>
            <a:br>
              <a:rPr lang="fr-FR" sz="1800" dirty="0" smtClean="0">
                <a:latin typeface="Algerian" pitchFamily="82" charset="0"/>
                <a:cs typeface="Times New Roman" pitchFamily="18" charset="0"/>
              </a:rPr>
            </a:br>
            <a:r>
              <a:rPr lang="fr-FR" sz="1800" dirty="0" smtClean="0">
                <a:latin typeface="Algerian" pitchFamily="82" charset="0"/>
                <a:cs typeface="Times New Roman" pitchFamily="18" charset="0"/>
              </a:rPr>
              <a:t> </a:t>
            </a:r>
            <a:r>
              <a:rPr lang="fr-BE" sz="1800" dirty="0" smtClean="0">
                <a:latin typeface="Times New Roman" pitchFamily="18" charset="0"/>
                <a:cs typeface="Times New Roman" pitchFamily="18" charset="0"/>
              </a:rPr>
              <a:t>Schéma  emprunté à </a:t>
            </a:r>
            <a:r>
              <a:rPr lang="fr-FR" sz="1800" dirty="0" smtClean="0">
                <a:latin typeface="Times New Roman" pitchFamily="18" charset="0"/>
                <a:cs typeface="Times New Roman" pitchFamily="18" charset="0"/>
              </a:rPr>
              <a:t> </a:t>
            </a:r>
            <a:r>
              <a:rPr lang="fr-FR" sz="1800" dirty="0" err="1" smtClean="0">
                <a:latin typeface="Times New Roman" pitchFamily="18" charset="0"/>
                <a:cs typeface="Times New Roman" pitchFamily="18" charset="0"/>
              </a:rPr>
              <a:t>Paveau</a:t>
            </a:r>
            <a:r>
              <a:rPr lang="fr-FR" sz="1800" dirty="0" smtClean="0">
                <a:latin typeface="Times New Roman" pitchFamily="18" charset="0"/>
                <a:cs typeface="Times New Roman" pitchFamily="18" charset="0"/>
              </a:rPr>
              <a:t>, M-A et al, (2003), </a:t>
            </a:r>
            <a:r>
              <a:rPr lang="fr-FR" sz="1800" i="1" dirty="0" smtClean="0">
                <a:latin typeface="Times New Roman" pitchFamily="18" charset="0"/>
                <a:cs typeface="Times New Roman" pitchFamily="18" charset="0"/>
              </a:rPr>
              <a:t>Les grandes théories de la linguistique. De la grammaire  comparée à la pragmatique</a:t>
            </a:r>
            <a:r>
              <a:rPr lang="fr-FR" sz="1800" dirty="0" smtClean="0">
                <a:latin typeface="Times New Roman" pitchFamily="18" charset="0"/>
                <a:cs typeface="Times New Roman" pitchFamily="18" charset="0"/>
              </a:rPr>
              <a:t>, Armand Colin .P.221.</a:t>
            </a:r>
            <a:r>
              <a:rPr lang="fr-BE" sz="4000" dirty="0" smtClean="0"/>
              <a:t/>
            </a:r>
            <a:br>
              <a:rPr lang="fr-BE" sz="4000" dirty="0" smtClean="0"/>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endParaRPr lang="fr-FR" sz="4000" dirty="0">
              <a:latin typeface="Times New Roman" pitchFamily="18" charset="0"/>
              <a:cs typeface="Times New Roman" pitchFamily="18" charset="0"/>
            </a:endParaRPr>
          </a:p>
        </p:txBody>
      </p:sp>
      <p:sp>
        <p:nvSpPr>
          <p:cNvPr id="3" name="Ellipse 2"/>
          <p:cNvSpPr/>
          <p:nvPr/>
        </p:nvSpPr>
        <p:spPr>
          <a:xfrm>
            <a:off x="571472" y="1785926"/>
            <a:ext cx="2500330" cy="4857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rgbClr val="C00000"/>
                </a:solidFill>
                <a:latin typeface="Times New Roman" pitchFamily="18" charset="0"/>
                <a:cs typeface="Times New Roman" pitchFamily="18" charset="0"/>
              </a:rPr>
              <a:t>P</a:t>
            </a:r>
            <a:r>
              <a:rPr lang="fr-FR" sz="3200" b="1" dirty="0" smtClean="0">
                <a:solidFill>
                  <a:schemeClr val="tx1"/>
                </a:solidFill>
                <a:latin typeface="Times New Roman" pitchFamily="18" charset="0"/>
                <a:cs typeface="Times New Roman" pitchFamily="18" charset="0"/>
              </a:rPr>
              <a:t>(</a:t>
            </a:r>
            <a:r>
              <a:rPr lang="fr-FR" sz="3200" b="1" dirty="0" err="1" smtClean="0">
                <a:solidFill>
                  <a:schemeClr val="tx1"/>
                </a:solidFill>
                <a:latin typeface="Times New Roman" pitchFamily="18" charset="0"/>
                <a:cs typeface="Times New Roman" pitchFamily="18" charset="0"/>
              </a:rPr>
              <a:t>hrase</a:t>
            </a:r>
            <a:r>
              <a:rPr lang="fr-FR" sz="3200" b="1" dirty="0" smtClean="0">
                <a:solidFill>
                  <a:schemeClr val="tx1"/>
                </a:solidFill>
                <a:latin typeface="Times New Roman" pitchFamily="18" charset="0"/>
                <a:cs typeface="Times New Roman" pitchFamily="18" charset="0"/>
              </a:rPr>
              <a:t>)</a:t>
            </a:r>
            <a:endParaRPr lang="fr-FR" sz="3200" b="1" dirty="0">
              <a:solidFill>
                <a:schemeClr val="tx1"/>
              </a:solidFill>
              <a:latin typeface="Times New Roman" pitchFamily="18" charset="0"/>
              <a:cs typeface="Times New Roman" pitchFamily="18" charset="0"/>
            </a:endParaRPr>
          </a:p>
        </p:txBody>
      </p:sp>
      <p:sp>
        <p:nvSpPr>
          <p:cNvPr id="4" name="Rectangle 3"/>
          <p:cNvSpPr/>
          <p:nvPr/>
        </p:nvSpPr>
        <p:spPr>
          <a:xfrm>
            <a:off x="500034" y="2857496"/>
            <a:ext cx="3000396"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Times New Roman" pitchFamily="18" charset="0"/>
                <a:cs typeface="Times New Roman" pitchFamily="18" charset="0"/>
              </a:rPr>
              <a:t>Composant Linguistique (</a:t>
            </a:r>
            <a:r>
              <a:rPr lang="fr-FR" sz="2800" b="1" dirty="0" smtClean="0">
                <a:solidFill>
                  <a:srgbClr val="C00000"/>
                </a:solidFill>
                <a:latin typeface="Times New Roman" pitchFamily="18" charset="0"/>
                <a:cs typeface="Times New Roman" pitchFamily="18" charset="0"/>
              </a:rPr>
              <a:t>CL</a:t>
            </a:r>
            <a:r>
              <a:rPr lang="fr-FR" sz="2800" b="1" dirty="0" smtClean="0">
                <a:solidFill>
                  <a:schemeClr val="tx1"/>
                </a:solidFill>
                <a:latin typeface="Times New Roman" pitchFamily="18" charset="0"/>
                <a:cs typeface="Times New Roman" pitchFamily="18" charset="0"/>
              </a:rPr>
              <a:t>)</a:t>
            </a:r>
            <a:endParaRPr lang="fr-FR" sz="2800" b="1" dirty="0">
              <a:solidFill>
                <a:schemeClr val="tx1"/>
              </a:solidFill>
              <a:latin typeface="Times New Roman" pitchFamily="18" charset="0"/>
              <a:cs typeface="Times New Roman" pitchFamily="18" charset="0"/>
            </a:endParaRPr>
          </a:p>
        </p:txBody>
      </p:sp>
      <p:sp>
        <p:nvSpPr>
          <p:cNvPr id="5" name="Ellipse 4"/>
          <p:cNvSpPr/>
          <p:nvPr/>
        </p:nvSpPr>
        <p:spPr>
          <a:xfrm>
            <a:off x="357158" y="4214818"/>
            <a:ext cx="3643306" cy="13573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C00000"/>
                </a:solidFill>
                <a:latin typeface="Times New Roman" pitchFamily="18" charset="0"/>
                <a:cs typeface="Times New Roman" pitchFamily="18" charset="0"/>
              </a:rPr>
              <a:t>P’</a:t>
            </a:r>
            <a:r>
              <a:rPr lang="fr-FR" sz="2800" b="1" dirty="0" smtClean="0">
                <a:solidFill>
                  <a:schemeClr val="tx1"/>
                </a:solidFill>
                <a:latin typeface="Times New Roman" pitchFamily="18" charset="0"/>
                <a:cs typeface="Times New Roman" pitchFamily="18" charset="0"/>
              </a:rPr>
              <a:t>(signification de </a:t>
            </a:r>
            <a:r>
              <a:rPr lang="fr-FR" sz="2800" b="1" dirty="0" smtClean="0">
                <a:solidFill>
                  <a:srgbClr val="C00000"/>
                </a:solidFill>
                <a:latin typeface="Times New Roman" pitchFamily="18" charset="0"/>
                <a:cs typeface="Times New Roman" pitchFamily="18" charset="0"/>
              </a:rPr>
              <a:t>P</a:t>
            </a:r>
            <a:r>
              <a:rPr lang="fr-FR" b="1" dirty="0" smtClean="0">
                <a:solidFill>
                  <a:schemeClr val="tx1"/>
                </a:solidFill>
                <a:latin typeface="Times New Roman" pitchFamily="18" charset="0"/>
                <a:cs typeface="Times New Roman" pitchFamily="18" charset="0"/>
              </a:rPr>
              <a:t>)</a:t>
            </a:r>
            <a:endParaRPr lang="fr-FR" b="1" dirty="0">
              <a:solidFill>
                <a:schemeClr val="tx1"/>
              </a:solidFill>
              <a:latin typeface="Times New Roman" pitchFamily="18" charset="0"/>
              <a:cs typeface="Times New Roman" pitchFamily="18" charset="0"/>
            </a:endParaRPr>
          </a:p>
        </p:txBody>
      </p:sp>
      <p:sp>
        <p:nvSpPr>
          <p:cNvPr id="6" name="Ellipse 5"/>
          <p:cNvSpPr/>
          <p:nvPr/>
        </p:nvSpPr>
        <p:spPr>
          <a:xfrm>
            <a:off x="5286380" y="2214554"/>
            <a:ext cx="2786082" cy="7000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C00000"/>
                </a:solidFill>
                <a:latin typeface="Times New Roman" pitchFamily="18" charset="0"/>
                <a:cs typeface="Times New Roman" pitchFamily="18" charset="0"/>
              </a:rPr>
              <a:t>S</a:t>
            </a:r>
            <a:r>
              <a:rPr lang="fr-FR" sz="2800" b="1" dirty="0" smtClean="0">
                <a:solidFill>
                  <a:schemeClr val="tx1"/>
                </a:solidFill>
                <a:latin typeface="Times New Roman" pitchFamily="18" charset="0"/>
                <a:cs typeface="Times New Roman" pitchFamily="18" charset="0"/>
              </a:rPr>
              <a:t>(</a:t>
            </a:r>
            <a:r>
              <a:rPr lang="fr-FR" sz="2800" b="1" dirty="0" err="1" smtClean="0">
                <a:solidFill>
                  <a:schemeClr val="tx1"/>
                </a:solidFill>
                <a:latin typeface="Times New Roman" pitchFamily="18" charset="0"/>
                <a:cs typeface="Times New Roman" pitchFamily="18" charset="0"/>
              </a:rPr>
              <a:t>ituation</a:t>
            </a:r>
            <a:r>
              <a:rPr lang="fr-FR" sz="2800" b="1" dirty="0" smtClean="0">
                <a:solidFill>
                  <a:schemeClr val="tx1"/>
                </a:solidFill>
                <a:latin typeface="Times New Roman" pitchFamily="18" charset="0"/>
                <a:cs typeface="Times New Roman" pitchFamily="18" charset="0"/>
              </a:rPr>
              <a:t>)</a:t>
            </a:r>
            <a:endParaRPr lang="fr-FR" sz="2800" b="1" dirty="0">
              <a:solidFill>
                <a:schemeClr val="tx1"/>
              </a:solidFill>
              <a:latin typeface="Times New Roman" pitchFamily="18" charset="0"/>
              <a:cs typeface="Times New Roman" pitchFamily="18" charset="0"/>
            </a:endParaRPr>
          </a:p>
        </p:txBody>
      </p:sp>
      <p:sp>
        <p:nvSpPr>
          <p:cNvPr id="7" name="Ellipse 6"/>
          <p:cNvSpPr/>
          <p:nvPr/>
        </p:nvSpPr>
        <p:spPr>
          <a:xfrm>
            <a:off x="4857752" y="5643578"/>
            <a:ext cx="4000528" cy="9286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Times New Roman" pitchFamily="18" charset="0"/>
                <a:cs typeface="Times New Roman" pitchFamily="18" charset="0"/>
              </a:rPr>
              <a:t>Sens de </a:t>
            </a:r>
            <a:r>
              <a:rPr lang="fr-FR" sz="2800" b="1" dirty="0" smtClean="0">
                <a:solidFill>
                  <a:srgbClr val="C00000"/>
                </a:solidFill>
                <a:latin typeface="Times New Roman" pitchFamily="18" charset="0"/>
                <a:cs typeface="Times New Roman" pitchFamily="18" charset="0"/>
              </a:rPr>
              <a:t>P</a:t>
            </a:r>
            <a:r>
              <a:rPr lang="fr-FR" sz="2800" b="1" dirty="0" smtClean="0">
                <a:solidFill>
                  <a:schemeClr val="tx1"/>
                </a:solidFill>
                <a:latin typeface="Times New Roman" pitchFamily="18" charset="0"/>
                <a:cs typeface="Times New Roman" pitchFamily="18" charset="0"/>
              </a:rPr>
              <a:t> dans le contexte de </a:t>
            </a:r>
            <a:r>
              <a:rPr lang="fr-FR" sz="2800" b="1" dirty="0" smtClean="0">
                <a:solidFill>
                  <a:srgbClr val="C00000"/>
                </a:solidFill>
                <a:latin typeface="Times New Roman" pitchFamily="18" charset="0"/>
                <a:cs typeface="Times New Roman" pitchFamily="18" charset="0"/>
              </a:rPr>
              <a:t>S</a:t>
            </a:r>
            <a:endParaRPr lang="fr-FR" sz="2800" b="1" dirty="0">
              <a:solidFill>
                <a:srgbClr val="C00000"/>
              </a:solidFill>
              <a:latin typeface="Times New Roman" pitchFamily="18" charset="0"/>
              <a:cs typeface="Times New Roman" pitchFamily="18" charset="0"/>
            </a:endParaRPr>
          </a:p>
        </p:txBody>
      </p:sp>
      <p:sp>
        <p:nvSpPr>
          <p:cNvPr id="8" name="Rectangle 7"/>
          <p:cNvSpPr/>
          <p:nvPr/>
        </p:nvSpPr>
        <p:spPr>
          <a:xfrm>
            <a:off x="5429256" y="4000504"/>
            <a:ext cx="3000396" cy="1057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Times New Roman" pitchFamily="18" charset="0"/>
                <a:cs typeface="Times New Roman" pitchFamily="18" charset="0"/>
              </a:rPr>
              <a:t>Composant  Rhétorique  (</a:t>
            </a:r>
            <a:r>
              <a:rPr lang="fr-FR" sz="2800" b="1" dirty="0" smtClean="0">
                <a:solidFill>
                  <a:srgbClr val="C00000"/>
                </a:solidFill>
                <a:latin typeface="Times New Roman" pitchFamily="18" charset="0"/>
                <a:cs typeface="Times New Roman" pitchFamily="18" charset="0"/>
              </a:rPr>
              <a:t>CR</a:t>
            </a:r>
            <a:r>
              <a:rPr lang="fr-FR" sz="2800" b="1" dirty="0" smtClean="0">
                <a:solidFill>
                  <a:schemeClr val="tx1"/>
                </a:solidFill>
                <a:latin typeface="Times New Roman" pitchFamily="18" charset="0"/>
                <a:cs typeface="Times New Roman" pitchFamily="18" charset="0"/>
              </a:rPr>
              <a:t>)</a:t>
            </a:r>
          </a:p>
          <a:p>
            <a:pPr algn="ctr"/>
            <a:endParaRPr lang="fr-FR" dirty="0"/>
          </a:p>
        </p:txBody>
      </p:sp>
      <p:cxnSp>
        <p:nvCxnSpPr>
          <p:cNvPr id="10" name="Connecteur droit avec flèche 9"/>
          <p:cNvCxnSpPr>
            <a:stCxn id="3" idx="4"/>
          </p:cNvCxnSpPr>
          <p:nvPr/>
        </p:nvCxnSpPr>
        <p:spPr>
          <a:xfrm rot="5400000">
            <a:off x="1556519" y="2536028"/>
            <a:ext cx="529449" cy="7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5400000">
            <a:off x="1571605" y="4000503"/>
            <a:ext cx="571504" cy="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5" idx="6"/>
          </p:cNvCxnSpPr>
          <p:nvPr/>
        </p:nvCxnSpPr>
        <p:spPr>
          <a:xfrm flipV="1">
            <a:off x="4000464" y="4859349"/>
            <a:ext cx="1458074" cy="3413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rot="5400000">
            <a:off x="6143636" y="3429000"/>
            <a:ext cx="1143008"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rot="16200000" flipH="1">
            <a:off x="6322232" y="5322107"/>
            <a:ext cx="642943" cy="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Espace réservé du pied de page 13"/>
          <p:cNvSpPr>
            <a:spLocks noGrp="1"/>
          </p:cNvSpPr>
          <p:nvPr>
            <p:ph type="ftr" sz="quarter" idx="11"/>
          </p:nvPr>
        </p:nvSpPr>
        <p:spPr>
          <a:xfrm>
            <a:off x="285720" y="6000768"/>
            <a:ext cx="4286280" cy="642942"/>
          </a:xfrm>
        </p:spPr>
        <p:txBody>
          <a:bodyPr/>
          <a:lstStyle/>
          <a:p>
            <a:endParaRPr lang="fr-BE" dirty="0" smtClean="0">
              <a:latin typeface="Times New Roman" pitchFamily="18" charset="0"/>
              <a:cs typeface="Times New Roman" pitchFamily="18" charset="0"/>
            </a:endParaRPr>
          </a:p>
          <a:p>
            <a:endParaRPr lang="fr-BE" dirty="0" smtClean="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714348" y="214290"/>
            <a:ext cx="1785950" cy="27860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Times New Roman" pitchFamily="18" charset="0"/>
                <a:cs typeface="Times New Roman" pitchFamily="18" charset="0"/>
              </a:rPr>
              <a:t>Composant Linguistique (</a:t>
            </a:r>
            <a:r>
              <a:rPr lang="fr-FR" sz="2000" b="1" dirty="0" smtClean="0">
                <a:solidFill>
                  <a:srgbClr val="C00000"/>
                </a:solidFill>
                <a:latin typeface="Times New Roman" pitchFamily="18" charset="0"/>
                <a:cs typeface="Times New Roman" pitchFamily="18" charset="0"/>
              </a:rPr>
              <a:t>CL</a:t>
            </a:r>
            <a:r>
              <a:rPr lang="fr-FR" sz="2000" b="1" dirty="0" smtClean="0">
                <a:solidFill>
                  <a:schemeClr val="tx1"/>
                </a:solidFill>
                <a:latin typeface="Times New Roman" pitchFamily="18" charset="0"/>
                <a:cs typeface="Times New Roman" pitchFamily="18" charset="0"/>
              </a:rPr>
              <a:t>)</a:t>
            </a:r>
            <a:endParaRPr lang="fr-FR" sz="2000" b="1" dirty="0">
              <a:solidFill>
                <a:schemeClr val="tx1"/>
              </a:solidFill>
              <a:latin typeface="Times New Roman" pitchFamily="18" charset="0"/>
              <a:cs typeface="Times New Roman" pitchFamily="18" charset="0"/>
            </a:endParaRPr>
          </a:p>
        </p:txBody>
      </p:sp>
      <p:sp>
        <p:nvSpPr>
          <p:cNvPr id="4" name="Flèche droite 3"/>
          <p:cNvSpPr/>
          <p:nvPr/>
        </p:nvSpPr>
        <p:spPr>
          <a:xfrm>
            <a:off x="2500298" y="64291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2500298" y="392906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2500298" y="21431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3500430" y="285728"/>
            <a:ext cx="5143536" cy="12144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Times New Roman" pitchFamily="18" charset="0"/>
                <a:cs typeface="Times New Roman" pitchFamily="18" charset="0"/>
              </a:rPr>
              <a:t>Garantir l’aspect « bien formé des phrases »</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11" name="Rectangle à coins arrondis 10"/>
          <p:cNvSpPr/>
          <p:nvPr/>
        </p:nvSpPr>
        <p:spPr>
          <a:xfrm>
            <a:off x="3500430" y="1785926"/>
            <a:ext cx="5143536" cy="12144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latin typeface="Times New Roman" pitchFamily="18" charset="0"/>
                <a:cs typeface="Times New Roman" pitchFamily="18" charset="0"/>
              </a:rPr>
              <a:t>Assigner une signification aux phrases</a:t>
            </a:r>
            <a:r>
              <a:rPr lang="fr-FR" sz="2000" dirty="0" smtClean="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sp>
        <p:nvSpPr>
          <p:cNvPr id="12" name="Flèche droite 11"/>
          <p:cNvSpPr/>
          <p:nvPr/>
        </p:nvSpPr>
        <p:spPr>
          <a:xfrm>
            <a:off x="2500298" y="52149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642910" y="3429000"/>
            <a:ext cx="1785950" cy="27860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Times New Roman" pitchFamily="18" charset="0"/>
                <a:cs typeface="Times New Roman" pitchFamily="18" charset="0"/>
              </a:rPr>
              <a:t>Composant  Rhétorique  (</a:t>
            </a:r>
            <a:r>
              <a:rPr lang="fr-FR" sz="2000" b="1" dirty="0" smtClean="0">
                <a:solidFill>
                  <a:srgbClr val="C00000"/>
                </a:solidFill>
                <a:latin typeface="Times New Roman" pitchFamily="18" charset="0"/>
                <a:cs typeface="Times New Roman" pitchFamily="18" charset="0"/>
              </a:rPr>
              <a:t>CR</a:t>
            </a:r>
            <a:r>
              <a:rPr lang="fr-FR" sz="2000" b="1" dirty="0" smtClean="0">
                <a:solidFill>
                  <a:schemeClr val="tx1"/>
                </a:solidFill>
                <a:latin typeface="Times New Roman" pitchFamily="18" charset="0"/>
                <a:cs typeface="Times New Roman" pitchFamily="18" charset="0"/>
              </a:rPr>
              <a:t>)</a:t>
            </a:r>
          </a:p>
        </p:txBody>
      </p:sp>
      <p:sp>
        <p:nvSpPr>
          <p:cNvPr id="14" name="Rectangle à coins arrondis 13"/>
          <p:cNvSpPr/>
          <p:nvPr/>
        </p:nvSpPr>
        <p:spPr>
          <a:xfrm>
            <a:off x="3500430" y="4929198"/>
            <a:ext cx="5143536" cy="12144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latin typeface="Times New Roman" pitchFamily="18" charset="0"/>
                <a:cs typeface="Times New Roman" pitchFamily="18" charset="0"/>
              </a:rPr>
              <a:t>Garantir la recevabilité de l’énoncé en appliquant les lois du discours</a:t>
            </a:r>
            <a:endParaRPr lang="fr-FR" sz="2400" dirty="0">
              <a:solidFill>
                <a:schemeClr val="tx1"/>
              </a:solidFill>
              <a:latin typeface="Times New Roman" pitchFamily="18" charset="0"/>
              <a:cs typeface="Times New Roman" pitchFamily="18" charset="0"/>
            </a:endParaRPr>
          </a:p>
        </p:txBody>
      </p:sp>
      <p:sp>
        <p:nvSpPr>
          <p:cNvPr id="15" name="Rectangle à coins arrondis 14"/>
          <p:cNvSpPr/>
          <p:nvPr/>
        </p:nvSpPr>
        <p:spPr>
          <a:xfrm>
            <a:off x="3500430" y="3500438"/>
            <a:ext cx="5143536" cy="12144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Times New Roman" pitchFamily="18" charset="0"/>
                <a:cs typeface="Times New Roman" pitchFamily="18" charset="0"/>
              </a:rPr>
              <a:t>Fixer la référence par le biais de déictiques</a:t>
            </a:r>
            <a:endParaRPr lang="fr-FR" sz="2800" dirty="0">
              <a:solidFill>
                <a:schemeClr val="tx1"/>
              </a:solidFill>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lstStyle/>
          <a:p>
            <a:r>
              <a:rPr lang="fr-FR" dirty="0" smtClean="0">
                <a:latin typeface="Algerian" pitchFamily="82" charset="0"/>
                <a:cs typeface="Times New Roman" pitchFamily="18" charset="0"/>
              </a:rPr>
              <a:t>IV-2- l’implicite</a:t>
            </a:r>
            <a:br>
              <a:rPr lang="fr-FR" dirty="0" smtClean="0">
                <a:latin typeface="Algerian" pitchFamily="82"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L’un des apports majeurs de ce modèle est la théorisation de la dimension </a:t>
            </a:r>
            <a:r>
              <a:rPr lang="fr-FR" b="1" u="sng" dirty="0" smtClean="0">
                <a:latin typeface="Times New Roman" pitchFamily="18" charset="0"/>
                <a:cs typeface="Times New Roman" pitchFamily="18" charset="0"/>
              </a:rPr>
              <a:t>implicite</a:t>
            </a:r>
            <a:r>
              <a:rPr lang="fr-FR" dirty="0" smtClean="0">
                <a:latin typeface="Times New Roman" pitchFamily="18" charset="0"/>
                <a:cs typeface="Times New Roman" pitchFamily="18" charset="0"/>
              </a:rPr>
              <a:t> du sens.</a:t>
            </a:r>
            <a:endParaRPr lang="fr-FR" dirty="0">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lstStyle/>
          <a:p>
            <a:endParaRPr lang="fr-FR" dirty="0"/>
          </a:p>
        </p:txBody>
      </p:sp>
      <p:pic>
        <p:nvPicPr>
          <p:cNvPr id="3" name="Image 2" descr="implicite.png"/>
          <p:cNvPicPr>
            <a:picLocks noChangeAspect="1"/>
          </p:cNvPicPr>
          <p:nvPr/>
        </p:nvPicPr>
        <p:blipFill>
          <a:blip r:embed="rId2"/>
          <a:stretch>
            <a:fillRect/>
          </a:stretch>
        </p:blipFill>
        <p:spPr>
          <a:xfrm>
            <a:off x="500034" y="785794"/>
            <a:ext cx="8072494" cy="4572032"/>
          </a:xfrm>
          <a:prstGeom prst="rect">
            <a:avLst/>
          </a:prstGeom>
        </p:spPr>
      </p:pic>
      <p:sp>
        <p:nvSpPr>
          <p:cNvPr id="4" name="Espace réservé du pied de page 3"/>
          <p:cNvSpPr>
            <a:spLocks noGrp="1"/>
          </p:cNvSpPr>
          <p:nvPr>
            <p:ph type="ftr" sz="quarter" idx="11"/>
          </p:nvPr>
        </p:nvSpPr>
        <p:spPr>
          <a:xfrm>
            <a:off x="571472" y="5643578"/>
            <a:ext cx="8072494" cy="579439"/>
          </a:xfrm>
        </p:spPr>
        <p:txBody>
          <a:bodyPr/>
          <a:lstStyle/>
          <a:p>
            <a:endParaRPr lang="fr-FR" u="sng" dirty="0" smtClean="0">
              <a:hlinkClick r:id="rId3"/>
            </a:endParaRPr>
          </a:p>
          <a:p>
            <a:r>
              <a:rPr lang="fr-FR" u="sng" dirty="0" smtClean="0">
                <a:hlinkClick r:id="rId3"/>
              </a:rPr>
              <a:t>Typologie des contenus implicites journals.openedition.org</a:t>
            </a:r>
            <a:r>
              <a:rPr lang="fr-FR" b="1" dirty="0" smtClean="0"/>
              <a:t> .(</a:t>
            </a:r>
            <a:r>
              <a:rPr lang="fr-FR" b="1" dirty="0" err="1" smtClean="0"/>
              <a:t>sd</a:t>
            </a:r>
            <a:r>
              <a:rPr lang="fr-FR" b="1" dirty="0" smtClean="0"/>
              <a:t>).</a:t>
            </a:r>
            <a:r>
              <a:rPr lang="fr-FR" b="1" u="sng" dirty="0" smtClean="0"/>
              <a:t>[illustration]. Consulté sur </a:t>
            </a:r>
          </a:p>
          <a:p>
            <a:r>
              <a:rPr lang="fr-FR" dirty="0" smtClean="0"/>
              <a:t>https://journals.openedition.org/esa/docannexe/image/956/img-1-small580.png</a:t>
            </a:r>
            <a:endParaRPr lang="fr-FR" u="sng" dirty="0" smtClean="0">
              <a:hlinkClick r:id="rId3"/>
            </a:endParaRPr>
          </a:p>
          <a:p>
            <a:endParaRPr lang="fr-BE"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368940"/>
          </a:xfrm>
        </p:spPr>
        <p:txBody>
          <a:bodyPr/>
          <a:lstStyle/>
          <a:p>
            <a:endParaRPr lang="fr-FR" dirty="0"/>
          </a:p>
        </p:txBody>
      </p:sp>
      <p:graphicFrame>
        <p:nvGraphicFramePr>
          <p:cNvPr id="3" name="Tableau 2"/>
          <p:cNvGraphicFramePr>
            <a:graphicFrameLocks noGrp="1"/>
          </p:cNvGraphicFramePr>
          <p:nvPr/>
        </p:nvGraphicFramePr>
        <p:xfrm>
          <a:off x="785786" y="805383"/>
          <a:ext cx="7786742" cy="5516364"/>
        </p:xfrm>
        <a:graphic>
          <a:graphicData uri="http://schemas.openxmlformats.org/drawingml/2006/table">
            <a:tbl>
              <a:tblPr firstRow="1" bandRow="1">
                <a:tableStyleId>{5C22544A-7EE6-4342-B048-85BDC9FD1C3A}</a:tableStyleId>
              </a:tblPr>
              <a:tblGrid>
                <a:gridCol w="3893371"/>
                <a:gridCol w="3893371"/>
              </a:tblGrid>
              <a:tr h="1049187">
                <a:tc gridSpan="2">
                  <a:txBody>
                    <a:bodyPr/>
                    <a:lstStyle/>
                    <a:p>
                      <a:pPr algn="ctr"/>
                      <a:endParaRPr lang="fr-FR" sz="3200" dirty="0" smtClean="0">
                        <a:latin typeface="Algerian" pitchFamily="82" charset="0"/>
                      </a:endParaRPr>
                    </a:p>
                    <a:p>
                      <a:pPr algn="ctr"/>
                      <a:r>
                        <a:rPr lang="fr-FR" sz="3200" dirty="0" smtClean="0">
                          <a:latin typeface="Algerian" pitchFamily="82" charset="0"/>
                        </a:rPr>
                        <a:t>Pierre  a </a:t>
                      </a:r>
                      <a:r>
                        <a:rPr lang="fr-FR" sz="3200" u="sng" dirty="0" err="1" smtClean="0">
                          <a:latin typeface="Algerian" pitchFamily="82" charset="0"/>
                        </a:rPr>
                        <a:t>cessÉ</a:t>
                      </a:r>
                      <a:r>
                        <a:rPr lang="fr-FR" sz="3200" dirty="0" smtClean="0">
                          <a:latin typeface="Algerian" pitchFamily="82" charset="0"/>
                        </a:rPr>
                        <a:t> de</a:t>
                      </a:r>
                      <a:r>
                        <a:rPr lang="fr-FR" sz="3200" baseline="0" dirty="0" smtClean="0">
                          <a:latin typeface="Algerian" pitchFamily="82" charset="0"/>
                        </a:rPr>
                        <a:t> fumer</a:t>
                      </a:r>
                      <a:endParaRPr lang="fr-FR" sz="3200" dirty="0">
                        <a:latin typeface="Algerian" pitchFamily="82" charset="0"/>
                      </a:endParaRPr>
                    </a:p>
                  </a:txBody>
                  <a:tcPr/>
                </a:tc>
                <a:tc hMerge="1">
                  <a:txBody>
                    <a:bodyPr/>
                    <a:lstStyle/>
                    <a:p>
                      <a:endParaRPr lang="fr-FR" sz="3200" dirty="0">
                        <a:latin typeface="Algerian" pitchFamily="82" charset="0"/>
                      </a:endParaRPr>
                    </a:p>
                  </a:txBody>
                  <a:tcPr/>
                </a:tc>
              </a:tr>
              <a:tr h="673064">
                <a:tc>
                  <a:txBody>
                    <a:bodyPr/>
                    <a:lstStyle/>
                    <a:p>
                      <a:pPr algn="ctr"/>
                      <a:r>
                        <a:rPr lang="fr-FR" sz="3200" dirty="0" smtClean="0">
                          <a:latin typeface="Algerian" pitchFamily="82" charset="0"/>
                        </a:rPr>
                        <a:t>présupposé</a:t>
                      </a:r>
                      <a:endParaRPr lang="fr-FR" sz="3200" dirty="0">
                        <a:latin typeface="Algerian" pitchFamily="82" charset="0"/>
                      </a:endParaRPr>
                    </a:p>
                  </a:txBody>
                  <a:tcPr/>
                </a:tc>
                <a:tc>
                  <a:txBody>
                    <a:bodyPr/>
                    <a:lstStyle/>
                    <a:p>
                      <a:pPr algn="ctr"/>
                      <a:r>
                        <a:rPr lang="fr-FR" sz="3200" dirty="0" err="1" smtClean="0">
                          <a:latin typeface="Algerian" pitchFamily="82" charset="0"/>
                        </a:rPr>
                        <a:t>Sous-eNtendu</a:t>
                      </a:r>
                      <a:endParaRPr lang="fr-FR" sz="3200" dirty="0">
                        <a:latin typeface="Algerian" pitchFamily="82" charset="0"/>
                      </a:endParaRPr>
                    </a:p>
                  </a:txBody>
                  <a:tcPr/>
                </a:tc>
              </a:tr>
              <a:tr h="1049187">
                <a:tc>
                  <a:txBody>
                    <a:bodyPr/>
                    <a:lstStyle/>
                    <a:p>
                      <a:r>
                        <a:rPr lang="fr-FR" sz="3200" dirty="0" smtClean="0">
                          <a:latin typeface="Times New Roman" pitchFamily="18" charset="0"/>
                          <a:cs typeface="Times New Roman" pitchFamily="18" charset="0"/>
                        </a:rPr>
                        <a:t>Pierre fumait </a:t>
                      </a:r>
                      <a:r>
                        <a:rPr lang="fr-FR" sz="3200" u="sng" dirty="0" smtClean="0">
                          <a:latin typeface="Times New Roman" pitchFamily="18" charset="0"/>
                          <a:cs typeface="Times New Roman" pitchFamily="18" charset="0"/>
                        </a:rPr>
                        <a:t>déjà.</a:t>
                      </a:r>
                      <a:endParaRPr lang="fr-FR" sz="3200" u="sng" dirty="0">
                        <a:latin typeface="Times New Roman" pitchFamily="18" charset="0"/>
                        <a:cs typeface="Times New Roman" pitchFamily="18" charset="0"/>
                      </a:endParaRPr>
                    </a:p>
                  </a:txBody>
                  <a:tcPr/>
                </a:tc>
                <a:tc>
                  <a:txBody>
                    <a:bodyPr/>
                    <a:lstStyle/>
                    <a:p>
                      <a:r>
                        <a:rPr lang="fr-FR" sz="3200" dirty="0" smtClean="0">
                          <a:latin typeface="Times New Roman" pitchFamily="18" charset="0"/>
                          <a:cs typeface="Times New Roman" pitchFamily="18" charset="0"/>
                        </a:rPr>
                        <a:t>1-C’est bien mieux pour  sa  santé.</a:t>
                      </a:r>
                      <a:endParaRPr lang="fr-FR" sz="3200" dirty="0">
                        <a:latin typeface="Times New Roman" pitchFamily="18" charset="0"/>
                        <a:cs typeface="Times New Roman" pitchFamily="18" charset="0"/>
                      </a:endParaRPr>
                    </a:p>
                  </a:txBody>
                  <a:tcPr/>
                </a:tc>
              </a:tr>
              <a:tr h="1660513">
                <a:tc>
                  <a:txBody>
                    <a:bodyPr/>
                    <a:lstStyle/>
                    <a:p>
                      <a:endParaRPr lang="fr-FR" sz="3200" dirty="0">
                        <a:latin typeface="Times New Roman" pitchFamily="18" charset="0"/>
                        <a:cs typeface="Times New Roman" pitchFamily="18" charset="0"/>
                      </a:endParaRPr>
                    </a:p>
                  </a:txBody>
                  <a:tcPr>
                    <a:solidFill>
                      <a:schemeClr val="bg2">
                        <a:lumMod val="25000"/>
                      </a:schemeClr>
                    </a:solidFill>
                  </a:tcPr>
                </a:tc>
                <a:tc>
                  <a:txBody>
                    <a:bodyPr/>
                    <a:lstStyle/>
                    <a:p>
                      <a:r>
                        <a:rPr lang="fr-FR" sz="3200" dirty="0" smtClean="0">
                          <a:latin typeface="Times New Roman" pitchFamily="18" charset="0"/>
                          <a:cs typeface="Times New Roman" pitchFamily="18" charset="0"/>
                        </a:rPr>
                        <a:t>2-C’est bien dommage, c’était</a:t>
                      </a:r>
                      <a:r>
                        <a:rPr lang="fr-FR" sz="3200" baseline="0" dirty="0" smtClean="0">
                          <a:latin typeface="Times New Roman" pitchFamily="18" charset="0"/>
                          <a:cs typeface="Times New Roman" pitchFamily="18" charset="0"/>
                        </a:rPr>
                        <a:t> son seul plaisir.</a:t>
                      </a:r>
                      <a:endParaRPr lang="fr-FR" sz="4400" b="1" dirty="0">
                        <a:latin typeface="Times New Roman" pitchFamily="18" charset="0"/>
                        <a:cs typeface="Times New Roman" pitchFamily="18" charset="0"/>
                      </a:endParaRPr>
                    </a:p>
                  </a:txBody>
                  <a:tcPr/>
                </a:tc>
              </a:tr>
              <a:tr h="1049187">
                <a:tc>
                  <a:txBody>
                    <a:bodyPr/>
                    <a:lstStyle/>
                    <a:p>
                      <a:endParaRPr lang="fr-FR" sz="3200" dirty="0">
                        <a:latin typeface="Times New Roman" pitchFamily="18" charset="0"/>
                        <a:cs typeface="Times New Roman" pitchFamily="18" charset="0"/>
                      </a:endParaRPr>
                    </a:p>
                  </a:txBody>
                  <a:tcPr>
                    <a:solidFill>
                      <a:schemeClr val="bg2">
                        <a:lumMod val="25000"/>
                      </a:schemeClr>
                    </a:solidFill>
                  </a:tcPr>
                </a:tc>
                <a:tc>
                  <a:txBody>
                    <a:bodyPr/>
                    <a:lstStyle/>
                    <a:p>
                      <a:pPr algn="ctr"/>
                      <a:r>
                        <a:rPr lang="fr-FR" sz="4400" b="1" baseline="0" dirty="0" smtClean="0">
                          <a:latin typeface="Times New Roman" pitchFamily="18" charset="0"/>
                          <a:cs typeface="Times New Roman" pitchFamily="18" charset="0"/>
                        </a:rPr>
                        <a:t>…</a:t>
                      </a:r>
                      <a:endParaRPr lang="fr-FR" sz="2000" b="1" dirty="0">
                        <a:latin typeface="Times New Roman" pitchFamily="18" charset="0"/>
                        <a:cs typeface="Times New Roman" pitchFamily="18" charset="0"/>
                      </a:endParaRPr>
                    </a:p>
                  </a:txBody>
                  <a:tcPr/>
                </a:tc>
              </a:tr>
            </a:tbl>
          </a:graphicData>
        </a:graphic>
      </p:graphicFrame>
      <p:cxnSp>
        <p:nvCxnSpPr>
          <p:cNvPr id="5" name="Connecteur droit 4"/>
          <p:cNvCxnSpPr/>
          <p:nvPr/>
        </p:nvCxnSpPr>
        <p:spPr>
          <a:xfrm rot="10800000" flipV="1">
            <a:off x="857224" y="3643314"/>
            <a:ext cx="3786214" cy="1571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rot="10800000" flipV="1">
            <a:off x="857224" y="5286388"/>
            <a:ext cx="3786214" cy="928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785786" y="3643314"/>
            <a:ext cx="3786214" cy="1571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857224" y="5286388"/>
            <a:ext cx="3786214" cy="100013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940444"/>
          </a:xfrm>
        </p:spPr>
        <p:txBody>
          <a:bodyPr/>
          <a:lstStyle/>
          <a:p>
            <a:pPr algn="l"/>
            <a:r>
              <a:rPr lang="fr-FR" sz="2800" dirty="0" smtClean="0">
                <a:latin typeface="Algerian" pitchFamily="82" charset="0"/>
                <a:cs typeface="Times New Roman" pitchFamily="18" charset="0"/>
              </a:rPr>
              <a:t>En guise de conclusion…</a:t>
            </a:r>
            <a:br>
              <a:rPr lang="fr-FR" sz="2800" dirty="0" smtClean="0">
                <a:latin typeface="Algerian" pitchFamily="82" charset="0"/>
                <a:cs typeface="Times New Roman" pitchFamily="18" charset="0"/>
              </a:rPr>
            </a:br>
            <a:r>
              <a:rPr lang="fr-FR" sz="2800" dirty="0" smtClean="0">
                <a:latin typeface="Algerian" pitchFamily="82" charset="0"/>
                <a:cs typeface="Times New Roman" pitchFamily="18" charset="0"/>
              </a:rPr>
              <a:t/>
            </a:r>
            <a:br>
              <a:rPr lang="fr-FR" sz="2800" dirty="0" smtClean="0">
                <a:latin typeface="Algerian" pitchFamily="82" charset="0"/>
                <a:cs typeface="Times New Roman" pitchFamily="18" charset="0"/>
              </a:rPr>
            </a:br>
            <a:r>
              <a:rPr lang="fr-FR" sz="2800" dirty="0" smtClean="0">
                <a:latin typeface="Algerian" pitchFamily="82" charset="0"/>
                <a:cs typeface="Times New Roman" pitchFamily="18" charset="0"/>
              </a:rPr>
              <a:t/>
            </a:r>
            <a:br>
              <a:rPr lang="fr-FR" sz="2800" dirty="0" smtClean="0">
                <a:latin typeface="Algerian" pitchFamily="82" charset="0"/>
                <a:cs typeface="Times New Roman" pitchFamily="18" charset="0"/>
              </a:rPr>
            </a:br>
            <a:r>
              <a:rPr lang="fr-FR" sz="2800" dirty="0" smtClean="0">
                <a:latin typeface="Algerian" pitchFamily="82" charset="0"/>
                <a:cs typeface="Times New Roman" pitchFamily="18" charset="0"/>
              </a:rPr>
              <a:t/>
            </a:r>
            <a:br>
              <a:rPr lang="fr-FR" sz="2800" dirty="0" smtClean="0">
                <a:latin typeface="Algerian" pitchFamily="82" charset="0"/>
                <a:cs typeface="Times New Roman" pitchFamily="18" charset="0"/>
              </a:rPr>
            </a:br>
            <a:r>
              <a:rPr lang="fr-FR" dirty="0" smtClean="0">
                <a:latin typeface="Algerian" pitchFamily="82" charset="0"/>
                <a:cs typeface="Times New Roman" pitchFamily="18" charset="0"/>
              </a:rPr>
              <a:t/>
            </a:r>
            <a:br>
              <a:rPr lang="fr-FR" dirty="0" smtClean="0">
                <a:latin typeface="Algerian" pitchFamily="82" charset="0"/>
                <a:cs typeface="Times New Roman" pitchFamily="18" charset="0"/>
              </a:rPr>
            </a:br>
            <a:r>
              <a:rPr lang="fr-FR" dirty="0" smtClean="0">
                <a:latin typeface="Algerian" pitchFamily="82" charset="0"/>
                <a:cs typeface="Times New Roman" pitchFamily="18" charset="0"/>
              </a:rPr>
              <a:t>            Qu’en est-il de la</a:t>
            </a:r>
            <a:br>
              <a:rPr lang="fr-FR" dirty="0" smtClean="0">
                <a:latin typeface="Algerian" pitchFamily="82" charset="0"/>
                <a:cs typeface="Times New Roman" pitchFamily="18" charset="0"/>
              </a:rPr>
            </a:br>
            <a:r>
              <a:rPr lang="fr-FR" dirty="0" smtClean="0">
                <a:latin typeface="Algerian" pitchFamily="82" charset="0"/>
                <a:cs typeface="Times New Roman" pitchFamily="18" charset="0"/>
              </a:rPr>
              <a:t>                 pragmatique</a:t>
            </a:r>
            <a:br>
              <a:rPr lang="fr-FR" dirty="0" smtClean="0">
                <a:latin typeface="Algerian" pitchFamily="82" charset="0"/>
                <a:cs typeface="Times New Roman" pitchFamily="18" charset="0"/>
              </a:rPr>
            </a:br>
            <a:r>
              <a:rPr lang="fr-FR" dirty="0" smtClean="0">
                <a:latin typeface="Algerian" pitchFamily="82" charset="0"/>
                <a:cs typeface="Times New Roman" pitchFamily="18" charset="0"/>
              </a:rPr>
              <a:t>               actuellement ?</a:t>
            </a:r>
            <a:endParaRPr lang="fr-FR" dirty="0">
              <a:latin typeface="Algerian" pitchFamily="82"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26130"/>
          </a:xfrm>
        </p:spPr>
        <p:txBody>
          <a:bodyPr>
            <a:normAutofit fontScale="90000"/>
          </a:bodyPr>
          <a:lstStyle/>
          <a:p>
            <a:pPr marL="742950" indent="-742950"/>
            <a:r>
              <a:rPr lang="fr-FR" dirty="0" smtClean="0"/>
              <a:t/>
            </a:r>
            <a:br>
              <a:rPr lang="fr-FR" dirty="0" smtClean="0"/>
            </a:br>
            <a:r>
              <a:rPr lang="fr-FR" dirty="0" smtClean="0"/>
              <a:t/>
            </a:r>
            <a:br>
              <a:rPr lang="fr-FR" dirty="0" smtClean="0"/>
            </a:br>
            <a:r>
              <a:rPr lang="fr-FR" dirty="0" smtClean="0"/>
              <a:t/>
            </a:r>
            <a:br>
              <a:rPr lang="fr-FR" dirty="0" smtClean="0"/>
            </a:br>
            <a:r>
              <a:rPr lang="fr-FR" sz="4900" dirty="0" smtClean="0">
                <a:latin typeface="Times New Roman" pitchFamily="18" charset="0"/>
                <a:cs typeface="Times New Roman" pitchFamily="18" charset="0"/>
              </a:rPr>
              <a:t>A la suite de </a:t>
            </a:r>
            <a:r>
              <a:rPr lang="fr-FR" sz="4900" dirty="0" err="1" smtClean="0">
                <a:latin typeface="Times New Roman" pitchFamily="18" charset="0"/>
                <a:cs typeface="Times New Roman" pitchFamily="18" charset="0"/>
              </a:rPr>
              <a:t>Moeschler</a:t>
            </a:r>
            <a:r>
              <a:rPr lang="fr-FR" sz="4900" dirty="0" smtClean="0">
                <a:latin typeface="Times New Roman" pitchFamily="18" charset="0"/>
                <a:cs typeface="Times New Roman" pitchFamily="18" charset="0"/>
              </a:rPr>
              <a:t> et de  </a:t>
            </a:r>
            <a:br>
              <a:rPr lang="fr-FR" sz="4900" dirty="0" smtClean="0">
                <a:latin typeface="Times New Roman" pitchFamily="18" charset="0"/>
                <a:cs typeface="Times New Roman" pitchFamily="18" charset="0"/>
              </a:rPr>
            </a:br>
            <a:r>
              <a:rPr lang="fr-FR" sz="4900" dirty="0" err="1" smtClean="0">
                <a:latin typeface="Times New Roman" pitchFamily="18" charset="0"/>
                <a:cs typeface="Times New Roman" pitchFamily="18" charset="0"/>
              </a:rPr>
              <a:t>Reboul</a:t>
            </a:r>
            <a:r>
              <a:rPr lang="fr-FR" sz="4900" dirty="0" smtClean="0">
                <a:latin typeface="Times New Roman" pitchFamily="18" charset="0"/>
                <a:cs typeface="Times New Roman" pitchFamily="18" charset="0"/>
              </a:rPr>
              <a:t> (1994):</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sz="6400" b="1" dirty="0" smtClean="0">
                <a:latin typeface="Times New Roman" pitchFamily="18" charset="0"/>
                <a:cs typeface="Times New Roman" pitchFamily="18" charset="0"/>
              </a:rPr>
              <a:t>La pragmatique est une nouvelle science de la communication…</a:t>
            </a: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John Langshaw Austin - Quand dire , c'est faire John Langshaw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 name="Image 2" descr="Moeschler.jpg"/>
          <p:cNvPicPr>
            <a:picLocks noChangeAspect="1"/>
          </p:cNvPicPr>
          <p:nvPr/>
        </p:nvPicPr>
        <p:blipFill>
          <a:blip r:embed="rId2"/>
          <a:stretch>
            <a:fillRect/>
          </a:stretch>
        </p:blipFill>
        <p:spPr>
          <a:xfrm>
            <a:off x="1571604" y="285728"/>
            <a:ext cx="5572164" cy="5715040"/>
          </a:xfrm>
          <a:prstGeom prst="rect">
            <a:avLst/>
          </a:prstGeom>
        </p:spPr>
      </p:pic>
      <p:sp>
        <p:nvSpPr>
          <p:cNvPr id="4" name="Espace réservé du pied de page 3"/>
          <p:cNvSpPr>
            <a:spLocks noGrp="1"/>
          </p:cNvSpPr>
          <p:nvPr>
            <p:ph type="ftr" sz="quarter" idx="11"/>
          </p:nvPr>
        </p:nvSpPr>
        <p:spPr>
          <a:xfrm>
            <a:off x="571472" y="6072206"/>
            <a:ext cx="7929618" cy="508001"/>
          </a:xfrm>
        </p:spPr>
        <p:txBody>
          <a:bodyPr/>
          <a:lstStyle/>
          <a:p>
            <a:endParaRPr lang="fr-FR" u="sng" dirty="0" smtClean="0">
              <a:hlinkClick r:id="rId3"/>
            </a:endParaRPr>
          </a:p>
          <a:p>
            <a:r>
              <a:rPr lang="fr-FR" sz="1000" u="sng" dirty="0" err="1" smtClean="0">
                <a:hlinkClick r:id="rId3"/>
              </a:rPr>
              <a:t>Reboul</a:t>
            </a:r>
            <a:r>
              <a:rPr lang="fr-FR" sz="1000" u="sng" dirty="0" smtClean="0">
                <a:hlinkClick r:id="rId3"/>
              </a:rPr>
              <a:t> &amp; </a:t>
            </a:r>
            <a:r>
              <a:rPr lang="fr-FR" sz="1000" u="sng" dirty="0" err="1" smtClean="0">
                <a:hlinkClick r:id="rId3"/>
              </a:rPr>
              <a:t>Moeschler</a:t>
            </a:r>
            <a:r>
              <a:rPr lang="fr-FR" sz="1000" u="sng" dirty="0" smtClean="0">
                <a:hlinkClick r:id="rId3"/>
              </a:rPr>
              <a:t>, La pragmatique aujourd'hui - Sélection ... philoselect7.canalblog.com</a:t>
            </a:r>
            <a:r>
              <a:rPr lang="fr-FR" sz="1000" b="1" dirty="0" smtClean="0"/>
              <a:t> .(</a:t>
            </a:r>
            <a:r>
              <a:rPr lang="fr-FR" sz="1000" b="1" dirty="0" err="1" smtClean="0"/>
              <a:t>sd</a:t>
            </a:r>
            <a:r>
              <a:rPr lang="fr-FR" sz="1000" b="1" dirty="0" smtClean="0"/>
              <a:t>).</a:t>
            </a:r>
            <a:r>
              <a:rPr lang="fr-FR" sz="1000" b="1" u="sng" dirty="0" smtClean="0"/>
              <a:t>[illustration]. Consulté sur </a:t>
            </a:r>
          </a:p>
          <a:p>
            <a:r>
              <a:rPr lang="fr-FR" sz="1000" dirty="0" smtClean="0"/>
              <a:t>https://p5.storage.canalblog.com/57/34/1290308/118950129.png</a:t>
            </a:r>
          </a:p>
          <a:p>
            <a:endParaRPr lang="fr-BE"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6011882"/>
          </a:xfrm>
        </p:spPr>
        <p:txBody>
          <a:bodyPr>
            <a:normAutofit fontScale="90000"/>
          </a:bodyPr>
          <a:lstStyle/>
          <a:p>
            <a:pPr algn="l"/>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r>
              <a:rPr lang="fr-FR" sz="3600" b="1" dirty="0" smtClean="0">
                <a:latin typeface="Times New Roman" pitchFamily="18" charset="0"/>
                <a:cs typeface="Times New Roman" pitchFamily="18" charset="0"/>
              </a:rPr>
              <a:t>RÉFÉRENCES BIBLIOGRAPHIQUES</a:t>
            </a:r>
            <a:br>
              <a:rPr lang="fr-FR" sz="3600" b="1"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r>
              <a:rPr lang="fr-FR" sz="2000" b="1"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Armengaud,F</a:t>
            </a:r>
            <a:r>
              <a:rPr lang="fr-FR" sz="2000" dirty="0" smtClean="0">
                <a:latin typeface="Times New Roman" pitchFamily="18" charset="0"/>
                <a:cs typeface="Times New Roman" pitchFamily="18" charset="0"/>
              </a:rPr>
              <a:t>.  (2007). </a:t>
            </a:r>
            <a:r>
              <a:rPr lang="fr-FR" sz="2000" i="1" dirty="0" smtClean="0">
                <a:latin typeface="Times New Roman" pitchFamily="18" charset="0"/>
                <a:cs typeface="Times New Roman" pitchFamily="18" charset="0"/>
              </a:rPr>
              <a:t>La pragmatique.</a:t>
            </a:r>
            <a:r>
              <a:rPr lang="fr-FR" sz="2000" dirty="0" smtClean="0">
                <a:latin typeface="Times New Roman" pitchFamily="18" charset="0"/>
                <a:cs typeface="Times New Roman" pitchFamily="18" charset="0"/>
              </a:rPr>
              <a:t> Paris: PUF.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Charaudeau</a:t>
            </a:r>
            <a:r>
              <a:rPr lang="fr-FR" sz="2000" dirty="0" smtClean="0">
                <a:latin typeface="Times New Roman" pitchFamily="18" charset="0"/>
                <a:cs typeface="Times New Roman" pitchFamily="18" charset="0"/>
              </a:rPr>
              <a:t>, P. &amp; </a:t>
            </a:r>
            <a:r>
              <a:rPr lang="fr-FR" sz="2000" dirty="0" err="1" smtClean="0">
                <a:latin typeface="Times New Roman" pitchFamily="18" charset="0"/>
                <a:cs typeface="Times New Roman" pitchFamily="18" charset="0"/>
              </a:rPr>
              <a:t>Maingueneau</a:t>
            </a:r>
            <a:r>
              <a:rPr lang="fr-FR" sz="2000" dirty="0" smtClean="0">
                <a:latin typeface="Times New Roman" pitchFamily="18" charset="0"/>
                <a:cs typeface="Times New Roman" pitchFamily="18" charset="0"/>
              </a:rPr>
              <a:t>, D. (2002). </a:t>
            </a:r>
            <a:r>
              <a:rPr lang="fr-FR" sz="2000" i="1" dirty="0" smtClean="0">
                <a:latin typeface="Times New Roman" pitchFamily="18" charset="0"/>
                <a:cs typeface="Times New Roman" pitchFamily="18" charset="0"/>
              </a:rPr>
              <a:t>Dictionnaire d’analyse du discours</a:t>
            </a:r>
            <a:r>
              <a:rPr lang="fr-FR" sz="2000" dirty="0" smtClean="0">
                <a:latin typeface="Times New Roman" pitchFamily="18" charset="0"/>
                <a:cs typeface="Times New Roman" pitchFamily="18" charset="0"/>
              </a:rPr>
              <a:t>. Paris : Le Seuil.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Garric,N</a:t>
            </a:r>
            <a:r>
              <a:rPr lang="fr-FR" sz="2000" dirty="0" smtClean="0">
                <a:latin typeface="Times New Roman" pitchFamily="18" charset="0"/>
                <a:cs typeface="Times New Roman" pitchFamily="18" charset="0"/>
              </a:rPr>
              <a:t>.&amp; Calas, F.(2007).Introduction à la pragmatique. Paris: Hachette livre.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-Longhi, J. et </a:t>
            </a:r>
            <a:r>
              <a:rPr lang="fr-FR" sz="2000" dirty="0" err="1" smtClean="0">
                <a:latin typeface="Times New Roman" pitchFamily="18" charset="0"/>
                <a:cs typeface="Times New Roman" pitchFamily="18" charset="0"/>
              </a:rPr>
              <a:t>Sarfati</a:t>
            </a:r>
            <a:r>
              <a:rPr lang="fr-FR" sz="2000" dirty="0" smtClean="0">
                <a:latin typeface="Times New Roman" pitchFamily="18" charset="0"/>
                <a:cs typeface="Times New Roman" pitchFamily="18" charset="0"/>
              </a:rPr>
              <a:t>, G. (</a:t>
            </a:r>
            <a:r>
              <a:rPr lang="fr-FR" sz="2000" b="1" dirty="0" smtClean="0">
                <a:latin typeface="Times New Roman" pitchFamily="18" charset="0"/>
                <a:cs typeface="Times New Roman" pitchFamily="18" charset="0"/>
              </a:rPr>
              <a:t>2012)</a:t>
            </a:r>
            <a:r>
              <a:rPr lang="fr-FR" sz="2000" dirty="0" smtClean="0">
                <a:latin typeface="Times New Roman" pitchFamily="18" charset="0"/>
                <a:cs typeface="Times New Roman" pitchFamily="18" charset="0"/>
              </a:rPr>
              <a:t> , </a:t>
            </a:r>
            <a:r>
              <a:rPr lang="fr-FR" sz="2000" i="1" dirty="0" smtClean="0">
                <a:latin typeface="Times New Roman" pitchFamily="18" charset="0"/>
                <a:cs typeface="Times New Roman" pitchFamily="18" charset="0"/>
              </a:rPr>
              <a:t>Dictionnaire de pragmatique</a:t>
            </a:r>
            <a:r>
              <a:rPr lang="fr-FR" sz="2000" b="1"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 Paris: Armand Colin, </a:t>
            </a:r>
            <a:r>
              <a:rPr lang="fr-FR" sz="2000" dirty="0" err="1" smtClean="0">
                <a:latin typeface="Times New Roman" pitchFamily="18" charset="0"/>
                <a:cs typeface="Times New Roman" pitchFamily="18" charset="0"/>
              </a:rPr>
              <a:t>coll</a:t>
            </a:r>
            <a:r>
              <a:rPr lang="fr-FR" sz="2000" dirty="0" smtClean="0">
                <a:latin typeface="Times New Roman" pitchFamily="18" charset="0"/>
                <a:cs typeface="Times New Roman" pitchFamily="18" charset="0"/>
              </a:rPr>
              <a:t>, Dictionnaire .</a:t>
            </a:r>
            <a:r>
              <a:rPr lang="fr-FR" sz="2000" b="1" dirty="0" smtClean="0">
                <a:latin typeface="Times New Roman" pitchFamily="18" charset="0"/>
                <a:cs typeface="Times New Roman" pitchFamily="18" charset="0"/>
              </a:rPr>
              <a:t/>
            </a:r>
            <a:br>
              <a:rPr lang="fr-FR" sz="2000" b="1" dirty="0" smtClean="0">
                <a:latin typeface="Times New Roman" pitchFamily="18" charset="0"/>
                <a:cs typeface="Times New Roman" pitchFamily="18" charset="0"/>
              </a:rPr>
            </a:br>
            <a:r>
              <a:rPr lang="fr-FR" sz="2000" b="1"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Paveau</a:t>
            </a:r>
            <a:r>
              <a:rPr lang="fr-FR" sz="2000" dirty="0" smtClean="0">
                <a:latin typeface="Times New Roman" pitchFamily="18" charset="0"/>
                <a:cs typeface="Times New Roman" pitchFamily="18" charset="0"/>
              </a:rPr>
              <a:t>, M-A et al, (2003), </a:t>
            </a:r>
            <a:r>
              <a:rPr lang="fr-FR" sz="2000" i="1" dirty="0" smtClean="0">
                <a:latin typeface="Times New Roman" pitchFamily="18" charset="0"/>
                <a:cs typeface="Times New Roman" pitchFamily="18" charset="0"/>
              </a:rPr>
              <a:t>Les grandes théories de la linguistique. De la grammaire comparée à la pragmatique</a:t>
            </a:r>
            <a:r>
              <a:rPr lang="fr-FR" sz="2000" dirty="0" smtClean="0">
                <a:latin typeface="Times New Roman" pitchFamily="18" charset="0"/>
                <a:cs typeface="Times New Roman" pitchFamily="18" charset="0"/>
              </a:rPr>
              <a:t>, Armand Colin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Maingueneau</a:t>
            </a:r>
            <a:r>
              <a:rPr lang="fr-FR" sz="2000" dirty="0" smtClean="0">
                <a:latin typeface="Times New Roman" pitchFamily="18" charset="0"/>
                <a:cs typeface="Times New Roman" pitchFamily="18" charset="0"/>
              </a:rPr>
              <a:t>, D. (2009). </a:t>
            </a:r>
            <a:r>
              <a:rPr lang="fr-FR" sz="2000" i="1" dirty="0" smtClean="0">
                <a:latin typeface="Times New Roman" pitchFamily="18" charset="0"/>
                <a:cs typeface="Times New Roman" pitchFamily="18" charset="0"/>
              </a:rPr>
              <a:t>Les termes clés de l’analyse du discours</a:t>
            </a:r>
            <a:r>
              <a:rPr lang="fr-FR" sz="2000" dirty="0" smtClean="0">
                <a:latin typeface="Times New Roman" pitchFamily="18" charset="0"/>
                <a:cs typeface="Times New Roman" pitchFamily="18" charset="0"/>
              </a:rPr>
              <a:t>. Paris : Seuil , </a:t>
            </a:r>
            <a:r>
              <a:rPr lang="fr-FR" sz="2000" dirty="0" err="1" smtClean="0">
                <a:latin typeface="Times New Roman" pitchFamily="18" charset="0"/>
                <a:cs typeface="Times New Roman" pitchFamily="18" charset="0"/>
              </a:rPr>
              <a:t>coll</a:t>
            </a:r>
            <a:r>
              <a:rPr lang="fr-FR" sz="2000" dirty="0" smtClean="0">
                <a:latin typeface="Times New Roman" pitchFamily="18" charset="0"/>
                <a:cs typeface="Times New Roman" pitchFamily="18" charset="0"/>
              </a:rPr>
              <a:t>, POINTS.</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Moeschler</a:t>
            </a:r>
            <a:r>
              <a:rPr lang="fr-FR" sz="2000" dirty="0" smtClean="0">
                <a:latin typeface="Times New Roman" pitchFamily="18" charset="0"/>
                <a:cs typeface="Times New Roman" pitchFamily="18" charset="0"/>
              </a:rPr>
              <a:t>, J. &amp; </a:t>
            </a:r>
            <a:r>
              <a:rPr lang="fr-FR" sz="2000" dirty="0" err="1" smtClean="0">
                <a:latin typeface="Times New Roman" pitchFamily="18" charset="0"/>
                <a:cs typeface="Times New Roman" pitchFamily="18" charset="0"/>
              </a:rPr>
              <a:t>Auchlin</a:t>
            </a:r>
            <a:r>
              <a:rPr lang="fr-FR" sz="2000" dirty="0" smtClean="0">
                <a:latin typeface="Times New Roman" pitchFamily="18" charset="0"/>
                <a:cs typeface="Times New Roman" pitchFamily="18" charset="0"/>
              </a:rPr>
              <a:t>, A. (2009). </a:t>
            </a:r>
            <a:r>
              <a:rPr lang="fr-FR" sz="2000" i="1" dirty="0" smtClean="0">
                <a:latin typeface="Times New Roman" pitchFamily="18" charset="0"/>
                <a:cs typeface="Times New Roman" pitchFamily="18" charset="0"/>
              </a:rPr>
              <a:t>Introduction à la linguistique contemporaine.</a:t>
            </a:r>
            <a:r>
              <a:rPr lang="fr-FR" sz="2000" dirty="0" smtClean="0">
                <a:latin typeface="Times New Roman" pitchFamily="18" charset="0"/>
                <a:cs typeface="Times New Roman" pitchFamily="18" charset="0"/>
              </a:rPr>
              <a:t> Paris: Armand Colin.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Moeschler</a:t>
            </a:r>
            <a:r>
              <a:rPr lang="fr-FR" sz="2000" dirty="0" smtClean="0">
                <a:latin typeface="Times New Roman" pitchFamily="18" charset="0"/>
                <a:cs typeface="Times New Roman" pitchFamily="18" charset="0"/>
              </a:rPr>
              <a:t> .J et  </a:t>
            </a:r>
            <a:r>
              <a:rPr lang="fr-FR" sz="2000" dirty="0" err="1" smtClean="0">
                <a:latin typeface="Times New Roman" pitchFamily="18" charset="0"/>
                <a:cs typeface="Times New Roman" pitchFamily="18" charset="0"/>
              </a:rPr>
              <a:t>Reboul.A</a:t>
            </a:r>
            <a:r>
              <a:rPr lang="fr-FR" sz="2000" dirty="0" smtClean="0">
                <a:latin typeface="Times New Roman" pitchFamily="18" charset="0"/>
                <a:cs typeface="Times New Roman" pitchFamily="18" charset="0"/>
              </a:rPr>
              <a:t>. (1994). </a:t>
            </a:r>
            <a:r>
              <a:rPr lang="fr-FR" sz="2000" i="1" dirty="0" smtClean="0">
                <a:latin typeface="Times New Roman" pitchFamily="18" charset="0"/>
                <a:cs typeface="Times New Roman" pitchFamily="18" charset="0"/>
              </a:rPr>
              <a:t>Dictionnaire encyclopédique de pragmatique.</a:t>
            </a:r>
            <a:r>
              <a:rPr lang="fr-FR" sz="2000" dirty="0" smtClean="0">
                <a:latin typeface="Times New Roman" pitchFamily="18" charset="0"/>
                <a:cs typeface="Times New Roman" pitchFamily="18" charset="0"/>
              </a:rPr>
              <a:t> Paris: Seuil.</a:t>
            </a:r>
            <a:br>
              <a:rPr lang="fr-FR" sz="2000" dirty="0" smtClean="0">
                <a:latin typeface="Times New Roman" pitchFamily="18" charset="0"/>
                <a:cs typeface="Times New Roman" pitchFamily="18" charset="0"/>
              </a:rPr>
            </a:br>
            <a:r>
              <a:rPr lang="fr-FR" sz="2800" i="1" dirty="0" smtClean="0">
                <a:latin typeface="Times New Roman" pitchFamily="18" charset="0"/>
                <a:cs typeface="Times New Roman" pitchFamily="18" charset="0"/>
              </a:rPr>
              <a:t> -</a:t>
            </a:r>
            <a:r>
              <a:rPr lang="fr-FR" sz="1600" i="1" dirty="0" err="1" smtClean="0">
                <a:latin typeface="Times New Roman" pitchFamily="18" charset="0"/>
                <a:cs typeface="Times New Roman" pitchFamily="18" charset="0"/>
              </a:rPr>
              <a:t>Orthodidacte</a:t>
            </a:r>
            <a:r>
              <a:rPr lang="fr-FR" sz="1600" i="1" dirty="0" smtClean="0">
                <a:latin typeface="Times New Roman" pitchFamily="18" charset="0"/>
                <a:cs typeface="Times New Roman" pitchFamily="18" charset="0"/>
              </a:rPr>
              <a:t>.</a:t>
            </a:r>
            <a:r>
              <a:rPr lang="fr-FR" sz="1600" dirty="0" smtClean="0">
                <a:latin typeface="Times New Roman" pitchFamily="18" charset="0"/>
                <a:cs typeface="Times New Roman" pitchFamily="18" charset="0"/>
              </a:rPr>
              <a:t> Terrien, G.</a:t>
            </a:r>
            <a:r>
              <a:rPr lang="fr-FR" sz="1600" i="1"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18 mai 2015). </a:t>
            </a:r>
            <a:r>
              <a:rPr lang="fr-FR" sz="1600" i="1" dirty="0" smtClean="0">
                <a:latin typeface="Times New Roman" pitchFamily="18" charset="0"/>
                <a:cs typeface="Times New Roman" pitchFamily="18" charset="0"/>
              </a:rPr>
              <a:t>Décortiquons le mot «Pragmatique»</a:t>
            </a:r>
            <a:r>
              <a:rPr lang="fr-FR" sz="1600" dirty="0" smtClean="0">
                <a:latin typeface="Times New Roman" pitchFamily="18" charset="0"/>
                <a:cs typeface="Times New Roman" pitchFamily="18" charset="0"/>
              </a:rPr>
              <a:t>[</a:t>
            </a:r>
            <a:r>
              <a:rPr lang="fr-FR" sz="1600" dirty="0" err="1" smtClean="0">
                <a:latin typeface="Times New Roman" pitchFamily="18" charset="0"/>
                <a:cs typeface="Times New Roman" pitchFamily="18" charset="0"/>
              </a:rPr>
              <a:t>YouTube</a:t>
            </a:r>
            <a:r>
              <a:rPr lang="fr-FR" sz="1600" dirty="0" smtClean="0">
                <a:latin typeface="Times New Roman" pitchFamily="18" charset="0"/>
                <a:cs typeface="Times New Roman" pitchFamily="18" charset="0"/>
              </a:rPr>
              <a:t>]. Consulté sur </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hlinkClick r:id="rId2"/>
              </a:rPr>
              <a:t>https://www.youtube.com/watch?v=wxhPeI0nThI </a:t>
            </a:r>
            <a:r>
              <a:rPr lang="fr-FR" sz="2700" dirty="0" smtClean="0">
                <a:latin typeface="Times New Roman" pitchFamily="18" charset="0"/>
                <a:cs typeface="Times New Roman" pitchFamily="18" charset="0"/>
              </a:rPr>
              <a:t/>
            </a:r>
            <a:br>
              <a:rPr lang="fr-FR" sz="2700" dirty="0" smtClean="0">
                <a:latin typeface="Times New Roman" pitchFamily="18" charset="0"/>
                <a:cs typeface="Times New Roman" pitchFamily="18" charset="0"/>
              </a:rPr>
            </a:br>
            <a:r>
              <a:rPr lang="fr-FR" sz="2400" dirty="0" smtClean="0"/>
              <a:t/>
            </a:r>
            <a:br>
              <a:rPr lang="fr-FR" sz="2400" dirty="0" smtClean="0"/>
            </a:br>
            <a:r>
              <a:rPr lang="fr-FR" sz="2700" dirty="0" smtClean="0">
                <a:latin typeface="Times New Roman" pitchFamily="18" charset="0"/>
                <a:cs typeface="Times New Roman" pitchFamily="18" charset="0"/>
              </a:rPr>
              <a:t> </a:t>
            </a:r>
            <a:br>
              <a:rPr lang="fr-FR" sz="2700" dirty="0" smtClean="0">
                <a:latin typeface="Times New Roman" pitchFamily="18" charset="0"/>
                <a:cs typeface="Times New Roman" pitchFamily="18" charset="0"/>
              </a:rPr>
            </a:br>
            <a:r>
              <a:rPr lang="fr-FR" dirty="0" smtClean="0"/>
              <a:t> </a:t>
            </a:r>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txBody>
          <a:bodyPr>
            <a:normAutofit fontScale="90000"/>
          </a:bodyPr>
          <a:lstStyle/>
          <a:p>
            <a:pPr algn="l"/>
            <a:r>
              <a:rPr lang="fr-FR" sz="3600" dirty="0" smtClean="0"/>
              <a:t/>
            </a:r>
            <a:br>
              <a:rPr lang="fr-FR" sz="3600" dirty="0" smtClean="0"/>
            </a:br>
            <a:r>
              <a:rPr lang="fr-FR" sz="3600" dirty="0" smtClean="0"/>
              <a:t/>
            </a:r>
            <a:br>
              <a:rPr lang="fr-FR" sz="3600" dirty="0" smtClean="0"/>
            </a:br>
            <a:r>
              <a:rPr lang="fr-FR" sz="3600" dirty="0" smtClean="0"/>
              <a:t/>
            </a:r>
            <a:br>
              <a:rPr lang="fr-FR" sz="3600" dirty="0" smtClean="0"/>
            </a:br>
            <a:r>
              <a:rPr lang="fr-FR" sz="3600" dirty="0" smtClean="0"/>
              <a:t/>
            </a:r>
            <a:br>
              <a:rPr lang="fr-FR" sz="3600" dirty="0" smtClean="0"/>
            </a:br>
            <a:r>
              <a:rPr lang="fr-FR" sz="3600" dirty="0" smtClean="0"/>
              <a:t/>
            </a:r>
            <a:br>
              <a:rPr lang="fr-FR" sz="3600" dirty="0" smtClean="0"/>
            </a:br>
            <a:r>
              <a:rPr lang="fr-FR" sz="3600" b="1" dirty="0" smtClean="0">
                <a:latin typeface="Times New Roman" pitchFamily="18" charset="0"/>
                <a:cs typeface="Times New Roman" pitchFamily="18" charset="0"/>
              </a:rPr>
              <a:t>Et la liste reste</a:t>
            </a:r>
            <a:br>
              <a:rPr lang="fr-FR" sz="3600" b="1" dirty="0" smtClean="0">
                <a:latin typeface="Times New Roman" pitchFamily="18" charset="0"/>
                <a:cs typeface="Times New Roman" pitchFamily="18" charset="0"/>
              </a:rPr>
            </a:br>
            <a:r>
              <a:rPr lang="fr-FR" sz="3600" b="1" dirty="0" smtClean="0">
                <a:latin typeface="Times New Roman" pitchFamily="18" charset="0"/>
                <a:cs typeface="Times New Roman" pitchFamily="18" charset="0"/>
              </a:rPr>
              <a:t>ouverte…</a:t>
            </a:r>
            <a:br>
              <a:rPr lang="fr-FR" sz="3600" b="1" dirty="0" smtClean="0">
                <a:latin typeface="Times New Roman" pitchFamily="18" charset="0"/>
                <a:cs typeface="Times New Roman" pitchFamily="18" charset="0"/>
              </a:rPr>
            </a:br>
            <a:r>
              <a:rPr lang="fr-FR" sz="3600" b="1" dirty="0" smtClean="0">
                <a:latin typeface="Times New Roman" pitchFamily="18" charset="0"/>
                <a:cs typeface="Times New Roman" pitchFamily="18" charset="0"/>
              </a:rPr>
              <a:t/>
            </a:r>
            <a:br>
              <a:rPr lang="fr-FR" sz="3600" b="1"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t>
            </a:r>
            <a:r>
              <a:rPr lang="fr-FR" sz="3100" dirty="0" smtClean="0">
                <a:latin typeface="Times New Roman" pitchFamily="18" charset="0"/>
                <a:cs typeface="Times New Roman" pitchFamily="18" charset="0"/>
              </a:rPr>
              <a:t>• « La pragmatique explique</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a:t>
            </a:r>
            <a:r>
              <a:rPr lang="fr-FR" sz="3100" b="1" dirty="0" smtClean="0">
                <a:latin typeface="Times New Roman" pitchFamily="18" charset="0"/>
                <a:cs typeface="Times New Roman" pitchFamily="18" charset="0"/>
              </a:rPr>
              <a:t>le foisonnement </a:t>
            </a:r>
            <a:r>
              <a:rPr lang="fr-FR" sz="3100" dirty="0" smtClean="0">
                <a:latin typeface="Times New Roman" pitchFamily="18" charset="0"/>
                <a:cs typeface="Times New Roman" pitchFamily="18" charset="0"/>
              </a:rPr>
              <a:t>parfois </a:t>
            </a:r>
            <a:br>
              <a:rPr lang="fr-FR" sz="3100" dirty="0" smtClean="0">
                <a:latin typeface="Times New Roman" pitchFamily="18" charset="0"/>
                <a:cs typeface="Times New Roman" pitchFamily="18" charset="0"/>
              </a:rPr>
            </a:br>
            <a:r>
              <a:rPr lang="fr-FR" sz="3100" b="1" dirty="0" smtClean="0">
                <a:latin typeface="Times New Roman" pitchFamily="18" charset="0"/>
                <a:cs typeface="Times New Roman" pitchFamily="18" charset="0"/>
              </a:rPr>
              <a:t>hétérogène</a:t>
            </a:r>
            <a:r>
              <a:rPr lang="fr-FR" sz="3100" dirty="0" smtClean="0">
                <a:latin typeface="Times New Roman" pitchFamily="18" charset="0"/>
                <a:cs typeface="Times New Roman" pitchFamily="18" charset="0"/>
              </a:rPr>
              <a:t> des disciplines</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qui se revendiquent d’elle ».</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a:t>
            </a:r>
            <a:r>
              <a:rPr lang="fr-FR" sz="3100" dirty="0" err="1" smtClean="0">
                <a:latin typeface="Times New Roman" pitchFamily="18" charset="0"/>
                <a:cs typeface="Times New Roman" pitchFamily="18" charset="0"/>
              </a:rPr>
              <a:t>Bracops.M</a:t>
            </a:r>
            <a:r>
              <a:rPr lang="fr-FR" sz="3100" dirty="0" smtClean="0">
                <a:latin typeface="Times New Roman" pitchFamily="18" charset="0"/>
                <a:cs typeface="Times New Roman" pitchFamily="18" charset="0"/>
              </a:rPr>
              <a:t>) </a:t>
            </a: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t/>
            </a:r>
            <a:br>
              <a:rPr lang="fr-FR" sz="3600" dirty="0" smtClean="0"/>
            </a:br>
            <a:r>
              <a:rPr lang="fr-FR" sz="3600" dirty="0" smtClean="0"/>
              <a:t>                            </a:t>
            </a:r>
            <a:r>
              <a:rPr lang="fr-FR" sz="5300" b="1" dirty="0" smtClean="0">
                <a:latin typeface="Times New Roman" pitchFamily="18" charset="0"/>
                <a:cs typeface="Times New Roman" pitchFamily="18" charset="0"/>
              </a:rPr>
              <a:t>…</a:t>
            </a:r>
            <a:r>
              <a:rPr lang="fr-FR" sz="3600" b="1" dirty="0" smtClean="0">
                <a:latin typeface="Times New Roman" pitchFamily="18" charset="0"/>
                <a:cs typeface="Times New Roman" pitchFamily="18" charset="0"/>
              </a:rPr>
              <a:t> </a:t>
            </a:r>
            <a:r>
              <a:rPr lang="fr-FR" sz="3600" dirty="0" smtClean="0"/>
              <a:t/>
            </a:r>
            <a:br>
              <a:rPr lang="fr-FR" sz="3600" dirty="0" smtClean="0"/>
            </a:br>
            <a:r>
              <a:rPr lang="fr-FR" sz="3600" dirty="0" smtClean="0"/>
              <a:t/>
            </a:r>
            <a:br>
              <a:rPr lang="fr-FR" sz="3600" dirty="0" smtClean="0"/>
            </a:br>
            <a:r>
              <a:rPr lang="fr-FR" sz="3600" dirty="0" smtClean="0"/>
              <a:t/>
            </a:r>
            <a:br>
              <a:rPr lang="fr-FR" sz="3600" dirty="0" smtClean="0"/>
            </a:br>
            <a:r>
              <a:rPr lang="fr-FR" sz="3600" dirty="0" smtClean="0"/>
              <a:t/>
            </a:r>
            <a:br>
              <a:rPr lang="fr-FR" sz="3600" dirty="0" smtClean="0"/>
            </a:br>
            <a:r>
              <a:rPr lang="fr-FR" sz="3600" dirty="0" smtClean="0"/>
              <a:t/>
            </a:r>
            <a:br>
              <a:rPr lang="fr-FR" sz="3600" dirty="0" smtClean="0"/>
            </a:b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endParaRPr lang="fr-FR" sz="3200" b="1" dirty="0">
              <a:latin typeface="Times New Roman" pitchFamily="18" charset="0"/>
              <a:cs typeface="Times New Roman" pitchFamily="18" charset="0"/>
            </a:endParaRPr>
          </a:p>
        </p:txBody>
      </p:sp>
      <p:pic>
        <p:nvPicPr>
          <p:cNvPr id="3" name="Image 2" descr="tree.jpg"/>
          <p:cNvPicPr>
            <a:picLocks noChangeAspect="1"/>
          </p:cNvPicPr>
          <p:nvPr/>
        </p:nvPicPr>
        <p:blipFill>
          <a:blip r:embed="rId2"/>
          <a:stretch>
            <a:fillRect/>
          </a:stretch>
        </p:blipFill>
        <p:spPr>
          <a:xfrm>
            <a:off x="4857752" y="357166"/>
            <a:ext cx="4071966" cy="4857784"/>
          </a:xfrm>
          <a:prstGeom prst="rect">
            <a:avLst/>
          </a:prstGeom>
        </p:spPr>
      </p:pic>
      <p:sp>
        <p:nvSpPr>
          <p:cNvPr id="4" name="Espace réservé du pied de page 3"/>
          <p:cNvSpPr>
            <a:spLocks noGrp="1"/>
          </p:cNvSpPr>
          <p:nvPr>
            <p:ph type="ftr" sz="quarter" idx="11"/>
          </p:nvPr>
        </p:nvSpPr>
        <p:spPr>
          <a:xfrm>
            <a:off x="214282" y="5786454"/>
            <a:ext cx="8501122" cy="714380"/>
          </a:xfrm>
        </p:spPr>
        <p:txBody>
          <a:bodyPr/>
          <a:lstStyle/>
          <a:p>
            <a:r>
              <a:rPr lang="en-US" u="sng" dirty="0" smtClean="0">
                <a:hlinkClick r:id="rId3"/>
              </a:rPr>
              <a:t>Tree with colorful arrow icon Royalty Free Vector Image vectorstock.com</a:t>
            </a:r>
            <a:r>
              <a:rPr lang="fr-FR" b="1" dirty="0" smtClean="0"/>
              <a:t> .(</a:t>
            </a:r>
            <a:r>
              <a:rPr lang="fr-FR" b="1" dirty="0" err="1" smtClean="0"/>
              <a:t>sd</a:t>
            </a:r>
            <a:r>
              <a:rPr lang="fr-FR" b="1" dirty="0" smtClean="0"/>
              <a:t>).</a:t>
            </a:r>
            <a:r>
              <a:rPr lang="fr-FR" b="1" u="sng" dirty="0" smtClean="0"/>
              <a:t>[illustration]. Consulté sur </a:t>
            </a:r>
            <a:r>
              <a:rPr lang="en-US" u="sng" dirty="0" smtClean="0">
                <a:hlinkClick r:id="rId3"/>
              </a:rPr>
              <a:t/>
            </a:r>
            <a:br>
              <a:rPr lang="en-US" u="sng" dirty="0" smtClean="0">
                <a:hlinkClick r:id="rId3"/>
              </a:rPr>
            </a:br>
            <a:r>
              <a:rPr lang="fr-FR" dirty="0" smtClean="0"/>
              <a:t>https://lh3.googleusercontent.com/_KOfqTQmkZj8CXAlxWQXlQSBTHmxnCPxB61-hymdY0Riih14tdDHj3knHs83kc41rF2H4g=s85</a:t>
            </a:r>
            <a:endParaRPr lang="fr-BE"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txBody>
          <a:bodyPr/>
          <a:lstStyle/>
          <a:p>
            <a:endParaRPr lang="fr-FR" dirty="0"/>
          </a:p>
        </p:txBody>
      </p:sp>
      <p:pic>
        <p:nvPicPr>
          <p:cNvPr id="3" name="Image 2" descr="bonne santé.jpg"/>
          <p:cNvPicPr>
            <a:picLocks noChangeAspect="1"/>
          </p:cNvPicPr>
          <p:nvPr/>
        </p:nvPicPr>
        <p:blipFill>
          <a:blip r:embed="rId2"/>
          <a:stretch>
            <a:fillRect/>
          </a:stretch>
        </p:blipFill>
        <p:spPr>
          <a:xfrm>
            <a:off x="4929190" y="500042"/>
            <a:ext cx="3748098" cy="4929222"/>
          </a:xfrm>
          <a:prstGeom prst="rect">
            <a:avLst/>
          </a:prstGeom>
        </p:spPr>
      </p:pic>
      <p:pic>
        <p:nvPicPr>
          <p:cNvPr id="4" name="Image 3" descr="bonne lecture.jpg"/>
          <p:cNvPicPr>
            <a:picLocks noChangeAspect="1"/>
          </p:cNvPicPr>
          <p:nvPr/>
        </p:nvPicPr>
        <p:blipFill>
          <a:blip r:embed="rId3"/>
          <a:stretch>
            <a:fillRect/>
          </a:stretch>
        </p:blipFill>
        <p:spPr>
          <a:xfrm>
            <a:off x="857224" y="571480"/>
            <a:ext cx="4357718" cy="4714908"/>
          </a:xfrm>
          <a:prstGeom prst="rect">
            <a:avLst/>
          </a:prstGeom>
        </p:spPr>
      </p:pic>
      <p:sp>
        <p:nvSpPr>
          <p:cNvPr id="5" name="Espace réservé du pied de page 4"/>
          <p:cNvSpPr>
            <a:spLocks noGrp="1"/>
          </p:cNvSpPr>
          <p:nvPr>
            <p:ph type="ftr" sz="quarter" idx="11"/>
          </p:nvPr>
        </p:nvSpPr>
        <p:spPr>
          <a:xfrm>
            <a:off x="571472" y="5500702"/>
            <a:ext cx="8072494" cy="714380"/>
          </a:xfrm>
        </p:spPr>
        <p:txBody>
          <a:bodyPr/>
          <a:lstStyle/>
          <a:p>
            <a:pPr algn="l"/>
            <a:r>
              <a:rPr lang="fr-FR" sz="800" dirty="0" smtClean="0">
                <a:latin typeface="Times New Roman" pitchFamily="18" charset="0"/>
                <a:cs typeface="Times New Roman" pitchFamily="18" charset="0"/>
                <a:hlinkClick r:id="rId4"/>
              </a:rPr>
              <a:t>1-Mairie </a:t>
            </a:r>
            <a:r>
              <a:rPr lang="fr-FR" sz="800" dirty="0" err="1" smtClean="0">
                <a:latin typeface="Times New Roman" pitchFamily="18" charset="0"/>
                <a:cs typeface="Times New Roman" pitchFamily="18" charset="0"/>
                <a:hlinkClick r:id="rId4"/>
              </a:rPr>
              <a:t>Iwuy</a:t>
            </a:r>
            <a:r>
              <a:rPr lang="fr-FR" sz="800" u="sng" dirty="0" err="1" smtClean="0">
                <a:latin typeface="Times New Roman" pitchFamily="18" charset="0"/>
                <a:cs typeface="Times New Roman" pitchFamily="18" charset="0"/>
                <a:hlinkClick r:id="rId5"/>
              </a:rPr>
              <a:t>Les</a:t>
            </a:r>
            <a:r>
              <a:rPr lang="fr-FR" sz="800" u="sng" dirty="0" smtClean="0">
                <a:latin typeface="Times New Roman" pitchFamily="18" charset="0"/>
                <a:cs typeface="Times New Roman" pitchFamily="18" charset="0"/>
                <a:hlinkClick r:id="rId5"/>
              </a:rPr>
              <a:t> bulletins Municipaux de notre Commune Les pages sur l'Actu de ...</a:t>
            </a:r>
            <a:r>
              <a:rPr lang="fr-FR" sz="800" b="1" dirty="0" smtClean="0"/>
              <a:t> .(</a:t>
            </a:r>
            <a:r>
              <a:rPr lang="fr-FR" sz="800" b="1" dirty="0" err="1" smtClean="0"/>
              <a:t>sd</a:t>
            </a:r>
            <a:r>
              <a:rPr lang="fr-FR" sz="800" b="1" dirty="0" smtClean="0"/>
              <a:t>).</a:t>
            </a:r>
            <a:r>
              <a:rPr lang="fr-FR" sz="800" b="1" u="sng" dirty="0" smtClean="0"/>
              <a:t>[illustration]. Consulté sur </a:t>
            </a:r>
            <a:r>
              <a:rPr lang="fr-FR" sz="800" u="sng" dirty="0" smtClean="0">
                <a:latin typeface="Times New Roman" pitchFamily="18" charset="0"/>
                <a:cs typeface="Times New Roman" pitchFamily="18" charset="0"/>
              </a:rPr>
              <a:t/>
            </a:r>
            <a:br>
              <a:rPr lang="fr-FR" sz="800" u="sng" dirty="0" smtClean="0">
                <a:latin typeface="Times New Roman" pitchFamily="18" charset="0"/>
                <a:cs typeface="Times New Roman" pitchFamily="18" charset="0"/>
              </a:rPr>
            </a:br>
            <a:r>
              <a:rPr lang="fr-FR" sz="800" b="1" dirty="0" smtClean="0"/>
              <a:t> </a:t>
            </a:r>
            <a:r>
              <a:rPr lang="fr-FR" sz="800" b="1" dirty="0" smtClean="0">
                <a:latin typeface="Times New Roman" pitchFamily="18" charset="0"/>
                <a:cs typeface="Times New Roman" pitchFamily="18" charset="0"/>
                <a:hlinkClick r:id="rId6"/>
              </a:rPr>
              <a:t>https://lh3.googleusercontent.com/FOlyiE5sxdMhUsu3u8maqHhNZ9C1yROxGQGV0zFfnX3BxlLYqxnad3ayzd_9u1yeAZsk5bQ=s165</a:t>
            </a:r>
            <a:endParaRPr lang="fr-FR" sz="800" b="1" dirty="0" smtClean="0">
              <a:latin typeface="Times New Roman" pitchFamily="18" charset="0"/>
              <a:cs typeface="Times New Roman" pitchFamily="18" charset="0"/>
            </a:endParaRPr>
          </a:p>
          <a:p>
            <a:pPr algn="l"/>
            <a:r>
              <a:rPr lang="fr-FR" sz="900" dirty="0" smtClean="0">
                <a:hlinkClick r:id="rId7"/>
              </a:rPr>
              <a:t>2-UrbanList.ca</a:t>
            </a:r>
            <a:r>
              <a:rPr lang="fr-FR" sz="900" u="sng" dirty="0" smtClean="0">
                <a:hlinkClick r:id="rId8"/>
              </a:rPr>
              <a:t>UrbanList.ca | Boutique Bonne Santé</a:t>
            </a:r>
            <a:r>
              <a:rPr lang="fr-FR" sz="900" b="1" dirty="0" smtClean="0"/>
              <a:t> .(</a:t>
            </a:r>
            <a:r>
              <a:rPr lang="fr-FR" sz="900" b="1" dirty="0" err="1" smtClean="0"/>
              <a:t>sd</a:t>
            </a:r>
            <a:r>
              <a:rPr lang="fr-FR" sz="900" b="1" dirty="0" smtClean="0"/>
              <a:t>).</a:t>
            </a:r>
            <a:r>
              <a:rPr lang="fr-FR" sz="900" b="1" u="sng" dirty="0" smtClean="0"/>
              <a:t>[illustration]. Consulté sur </a:t>
            </a:r>
            <a:br>
              <a:rPr lang="fr-FR" sz="900" b="1" u="sng" dirty="0" smtClean="0"/>
            </a:br>
            <a:r>
              <a:rPr lang="fr-FR" sz="900" b="1" dirty="0" smtClean="0"/>
              <a:t> http://www.urbanlist.ca/images/uploads/companies/428/logo15-51-53.jpg</a:t>
            </a:r>
            <a:endParaRPr lang="fr-FR" sz="9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69072"/>
          </a:xfrm>
        </p:spPr>
        <p:txBody>
          <a:bodyPr>
            <a:normAutofit/>
          </a:bodyPr>
          <a:lstStyle/>
          <a:p>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sz="4000" dirty="0" err="1" smtClean="0">
                <a:latin typeface="Times New Roman" pitchFamily="18" charset="0"/>
                <a:cs typeface="Times New Roman" pitchFamily="18" charset="0"/>
              </a:rPr>
              <a:t>Armengaud</a:t>
            </a:r>
            <a:r>
              <a:rPr lang="fr-FR" sz="4000" dirty="0" smtClean="0">
                <a:latin typeface="Times New Roman" pitchFamily="18" charset="0"/>
                <a:cs typeface="Times New Roman" pitchFamily="18" charset="0"/>
              </a:rPr>
              <a:t> (2007) estime que la pragmatique est </a:t>
            </a:r>
            <a:r>
              <a:rPr lang="fr-FR" sz="4000" b="1" dirty="0" smtClean="0">
                <a:latin typeface="Times New Roman" pitchFamily="18" charset="0"/>
                <a:cs typeface="Times New Roman" pitchFamily="18" charset="0"/>
              </a:rPr>
              <a:t>d’abord</a:t>
            </a:r>
            <a:r>
              <a:rPr lang="fr-FR" sz="4000" dirty="0" smtClean="0">
                <a:latin typeface="Times New Roman" pitchFamily="18" charset="0"/>
                <a:cs typeface="Times New Roman" pitchFamily="18" charset="0"/>
              </a:rPr>
              <a:t> une tentative de réponse à des questions comme celles-ci:</a:t>
            </a:r>
            <a:endParaRPr lang="fr-FR" sz="4000" dirty="0">
              <a:latin typeface="Times New Roman" pitchFamily="18" charset="0"/>
              <a:cs typeface="Times New Roman" pitchFamily="18" charset="0"/>
            </a:endParaRPr>
          </a:p>
        </p:txBody>
      </p:sp>
      <p:pic>
        <p:nvPicPr>
          <p:cNvPr id="3" name="Image 2" descr="71zy5I6v-LL.__BG0,0,0,0_FMpng_AC_UL320_SR206,320_.png"/>
          <p:cNvPicPr>
            <a:picLocks noChangeAspect="1"/>
          </p:cNvPicPr>
          <p:nvPr/>
        </p:nvPicPr>
        <p:blipFill>
          <a:blip r:embed="rId2"/>
          <a:stretch>
            <a:fillRect/>
          </a:stretch>
        </p:blipFill>
        <p:spPr>
          <a:xfrm>
            <a:off x="3071802" y="500042"/>
            <a:ext cx="2714644" cy="2714620"/>
          </a:xfrm>
          <a:prstGeom prst="rect">
            <a:avLst/>
          </a:prstGeom>
        </p:spPr>
      </p:pic>
      <p:sp>
        <p:nvSpPr>
          <p:cNvPr id="4" name="Espace réservé du pied de page 3"/>
          <p:cNvSpPr>
            <a:spLocks noGrp="1"/>
          </p:cNvSpPr>
          <p:nvPr>
            <p:ph type="ftr" sz="quarter" idx="11"/>
          </p:nvPr>
        </p:nvSpPr>
        <p:spPr>
          <a:xfrm>
            <a:off x="357158" y="6072206"/>
            <a:ext cx="8358246" cy="365125"/>
          </a:xfrm>
        </p:spPr>
        <p:txBody>
          <a:bodyPr/>
          <a:lstStyle/>
          <a:p>
            <a:r>
              <a:rPr lang="fr-FR" sz="1050" b="1" u="sng" dirty="0" err="1" smtClean="0">
                <a:hlinkClick r:id="rId3"/>
              </a:rPr>
              <a:t>Armengaud</a:t>
            </a:r>
            <a:r>
              <a:rPr lang="fr-FR" sz="1050" b="1" u="sng" dirty="0" smtClean="0"/>
              <a:t>, F. </a:t>
            </a:r>
            <a:r>
              <a:rPr lang="fr-FR" sz="1050" b="1" dirty="0" smtClean="0"/>
              <a:t>La pragmatique.(</a:t>
            </a:r>
            <a:r>
              <a:rPr lang="fr-FR" sz="1050" b="1" dirty="0" err="1" smtClean="0"/>
              <a:t>sd</a:t>
            </a:r>
            <a:r>
              <a:rPr lang="fr-FR" sz="1050" b="1" dirty="0" smtClean="0"/>
              <a:t>).</a:t>
            </a:r>
            <a:r>
              <a:rPr lang="fr-FR" sz="1050" b="1" u="sng" dirty="0" smtClean="0"/>
              <a:t>[illustration]. Consulté sur </a:t>
            </a:r>
            <a:r>
              <a:rPr lang="fr-FR" sz="1050" b="1" dirty="0" smtClean="0"/>
              <a:t>https://www.cairn.info/vign_rev/QSJ/PUF_ARMEN_2007_01_L204.jpg</a:t>
            </a:r>
            <a:endParaRPr lang="fr-BE" sz="105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4031</TotalTime>
  <Words>1914</Words>
  <PresentationFormat>Affichage à l'écran (4:3)</PresentationFormat>
  <Paragraphs>278</Paragraphs>
  <Slides>80</Slides>
  <Notes>3</Notes>
  <HiddenSlides>0</HiddenSlides>
  <MMClips>0</MMClips>
  <ScaleCrop>false</ScaleCrop>
  <HeadingPairs>
    <vt:vector size="4" baseType="variant">
      <vt:variant>
        <vt:lpstr>Thème</vt:lpstr>
      </vt:variant>
      <vt:variant>
        <vt:i4>1</vt:i4>
      </vt:variant>
      <vt:variant>
        <vt:lpstr>Titres des diapositives</vt:lpstr>
      </vt:variant>
      <vt:variant>
        <vt:i4>80</vt:i4>
      </vt:variant>
    </vt:vector>
  </HeadingPairs>
  <TitlesOfParts>
    <vt:vector size="81" baseType="lpstr">
      <vt:lpstr>Thème Office</vt:lpstr>
      <vt:lpstr>      Université Batna -2-                                                                                                                                                                                                          Faculté des Lettres  et des Langues  Etrangères                                                                                        Département de langue française  Niveau: Troisième Année LMD Matière: Linguistique Semestre: VI Groupes: 1 ET 2 Enseignante:  BOUSSAD Assia Année Académique: 2021- 2022    </vt:lpstr>
      <vt:lpstr>  </vt:lpstr>
      <vt:lpstr>Diapositive 3</vt:lpstr>
      <vt:lpstr>Diapositive 4</vt:lpstr>
      <vt:lpstr>Diapositive 5</vt:lpstr>
      <vt:lpstr>Essai de définition     Nombreuses sont les définitions qui révèlent des difficultés relatives à  la délimitation de la portée et de l’objet d’étude de ce domaine.</vt:lpstr>
      <vt:lpstr>     La pragmatique  désigne    •«un carrefour interdisciplinaire » (Neveu.F)  •« un fourre-tout » (Kleiber;G)  •« une poubelle pragmatique » (Bar Hillel)  •«une  auberge espagnole»(Kerbrat-Orecchioni.C)    •« l’entrecroisement d’un certain nombre        d’idées –forces »(Maingueneau.D)   </vt:lpstr>
      <vt:lpstr>     Et la liste reste ouverte…   • « La pragmatique explique  le foisonnement parfois  hétérogène des disciplines  qui se revendiquent d’elle ». (Bracops.M)                               …       </vt:lpstr>
      <vt:lpstr>    Armengaud (2007) estime que la pragmatique est d’abord une tentative de réponse à des questions comme celles-ci:</vt:lpstr>
      <vt:lpstr> Que faisons-nous lorsque nous parlons? Que disons-nous exactement lorsque nous parlons? Qui parle et à qui? Qui parle et avec qui?  Qui parle et pour qui? Comment peut-on avoir dit autre chose que ce que l’on voulait dire? …   </vt:lpstr>
      <vt:lpstr>Dans leur  dictionnaire de pragmatique, publié en 2012,  Longhi.J  et Sarfati.G  posent que:</vt:lpstr>
      <vt:lpstr>Pragmatique désigne un ensemble de recherches qui s’inscrivent globalement dans le paradigme de la communicabilité en rupture avec l’ontologie de la représentation et la philosophie du langage classique. [ … ]</vt:lpstr>
      <vt:lpstr>Cette désignation commode recouvre surtout un continuum de théories, si bien qu’il serait plus approprié de parler de perspective pragmatique en sciences sociales.   (Longhi &amp; Sarfati, 2012, p.125)</vt:lpstr>
      <vt:lpstr>           De leur côté, Charaudeau  et Maingueneau (2002) considèrent que:  La pragmatique, comme  discipline, vise à étudier  les phénomènes qui relèvent  du « composant pragmatique »          </vt:lpstr>
      <vt:lpstr>Les auteurs précisent que ce composant pragmatique traite des processus d’interprétation en contexte: qu’il s’agisse de la référence, des embrayeurs, ou des déterminants du nom, qu’il s’agisse de la  force illocutoire de l’énoncé, de sa prise en charge par le locuteur (l’énoncé peut être ironique, par exemple), des implicites qu’il libère, des connecteurs ,etc   (Charaudeau &amp; Maingueneau, 2002, pp. 455-456)</vt:lpstr>
      <vt:lpstr>    De manière tout à fait générale, les auteurs du dictionnaire encyclopédique de pragmatique (1994) stipulent que: </vt:lpstr>
      <vt:lpstr>La pragmatique est l’étude de l’usage du langage, par opposition à l’étude du système linguistique, qui concerne à proprement parler la linguistique.   (Moeschler &amp;  Reboul, 1994, p.17) </vt:lpstr>
      <vt:lpstr>   Dans leur ouvrage, Introduction à la linguistique contemporaine, Moeschler et Auchlin (2009) précisent:</vt:lpstr>
      <vt:lpstr>Diapositive 19</vt:lpstr>
      <vt:lpstr>     Des frontières                 de la pragmatique…   La question des limites de ce domaine soulève une problématique épineuse. Maingueneau (2009) se demande:  -La sémantique peut-elle  être séparée de la pragmatique? -Doit- on distinguer le sens proprement dit de ses contextes d'utilisation ???   </vt:lpstr>
      <vt:lpstr>De son côté Armengaud (2007) met l’accent sur diverses controverses internes de la pragmatique et s’interroge sur son statut:  -Hétérogène ou unifiée? -Intégrée ou autonome? </vt:lpstr>
      <vt:lpstr>Diapositive 22</vt:lpstr>
      <vt:lpstr>   </vt:lpstr>
      <vt:lpstr>    Quelle que soit la diversité des modèles et des définitions  de la pragmatique… Un point commun les unit: « La notion de ‘sens’  ou plus précisément  le problème du sens ».  (Garric &amp; Calas, 2007, p.5)      </vt:lpstr>
      <vt:lpstr>GENESE  Le mot pragmatique a été utilisé pour la première fois comme composante de la sémiotique par Morris en 1938. </vt:lpstr>
      <vt:lpstr>1-La syntaxe : concerne les relations entre les signes   2-La sémantique: traite du rapport des signes avec le monde.  3-La pragmatique: l’étude des signes dans leurs rapports avec leurs utilisateurs.  </vt:lpstr>
      <vt:lpstr>         Principaux modèles  de la perspective pragmatique  Il importe de rappeler qu’il n’ y a pas une seule pragmatique mais des  « pragmatiques ».            </vt:lpstr>
      <vt:lpstr>Dans ce qui suit, un survol des modèles les plus illustres avec l’évolution de la théorie des actes de langage qui en constitue le  « pivot »</vt:lpstr>
      <vt:lpstr>Diapositive 29</vt:lpstr>
      <vt:lpstr>1- La pragmatique analytique  austin, searle,   1-austin 2-searle </vt:lpstr>
      <vt:lpstr>1-John langshow AUSTIN  (1911-1960)     1                                       2                                 3       </vt:lpstr>
      <vt:lpstr>La pragmatique naît en 1955 à Harvard, lorsque John Austin a introduit la notion nouvelle  d’ « actes de langage ».</vt:lpstr>
      <vt:lpstr>Austin, en opposition avec cette conception  «vériconditionnaliste »  défend une vision beaucoup plus  «opérationnaliste», selon laquelle le langage sert à accomplir des actes.</vt:lpstr>
      <vt:lpstr>1-1-Constatif vs Performatif </vt:lpstr>
      <vt:lpstr>   </vt:lpstr>
      <vt:lpstr>  La pragmatique traite des aspects non- vériconditionnels  de la phrase énoncée  </vt:lpstr>
      <vt:lpstr>1-2-Le langage en actes  Dans la huitième conférence de Quand dire, c’est faire, Austin précise qu’un acte de langage peut être analysé selon trois dimensions :</vt:lpstr>
      <vt:lpstr>Diapositive 38</vt:lpstr>
      <vt:lpstr>AUTREMENT  DIT:  a-L'acte locutoire par lequel on produit  des signes.  b-L'acte illocutoire correspond au pouvoir transformateur du dire. c-L'acte perlocutoire est relatif à l'effet consécutif à l’acte de dire.</vt:lpstr>
      <vt:lpstr>     EXAMINONS L’EXEMPLE SUIVANT:  Il y a un chien de garde.  </vt:lpstr>
      <vt:lpstr>      =  acte locutoire SENS      =  acte illocutoire               FORCE ILLOCUTOIRE                    = acte perlocutoire EFFET            </vt:lpstr>
      <vt:lpstr>1-3- Les actes illocutoires selon Austin   a. les verdictifs ou actes juridiques (acquitter, condamner, décréter, etc.) ; b. les exercitifs (dégrader, commander, ordonner, pardonner, léguer, etc.) ; c. les promissifs (promettre, faire vœu de, garantir, parier, jurer de, etc.) ; d. les comportatifs (s’excuser, remercier, déplorer, critiquer, etc.) ; e. les expositifs (affirmer, nier, postuler, remarquer, etc.).</vt:lpstr>
      <vt:lpstr>2-John SEARLE (1932)        </vt:lpstr>
      <vt:lpstr>                    </vt:lpstr>
      <vt:lpstr>2-2Les des actes de langage selon Searle  1-les  représentatifs (assertion, affirmation, etc.) ; 2. les directifs (l’ordre, demande, conseil, etc.) ; 3. les promissifs (promesse, offre, invitation, etc.) ; 4. les expressifs (félicitation, remerciement, etc.) ; 5. les déclaratifs (déclaration de guerre, nomination, baptême, etc.).</vt:lpstr>
      <vt:lpstr>Il importe de souligner que la plupart des tentatives actuelles de formalisation de la théorie des actes de langage se réfèrent aux théories de Searle.</vt:lpstr>
      <vt:lpstr> III-La pragmatique radicale (autonome par rapport à la linguistique)  Paul GRICE (1913-1988)         </vt:lpstr>
      <vt:lpstr>1             2                3               4</vt:lpstr>
      <vt:lpstr>  Grice se détache des modèles d’Austin et de Searle vus précédemment.   Il défend la mise en œuvre d’un principe d'économie dans le langage visant à ne dire que ce qui est pertinent.   </vt:lpstr>
      <vt:lpstr>Diapositive 50</vt:lpstr>
      <vt:lpstr>Ce modèle insiste aussi sur le contexte et sur  l’intention de communication</vt:lpstr>
      <vt:lpstr>Iii-1- La problématique du contexte  En pragmatique, le contexte est concept cardinal c’est pour cela que la pragmatique est souvent définie comme la science du contexte </vt:lpstr>
      <vt:lpstr>Sarfati et Paveau(2003)  distinguent différents  niveaux du contexte.</vt:lpstr>
      <vt:lpstr>a-le contexte circonstanciel correspond à l’environnement physique des protagonistes. Il tient compte du temps, du lieu, de la nature et de la texture de la communication;  b-le contexte situationnel  coïncide avec l’environnement culturel du discours. En tant que tel il définit les critères de validité. Telle expression tenue pour « normale » dans une culture, s’avère indue dans une autre; </vt:lpstr>
      <vt:lpstr>c-le contexte interactionnel : caractérise les formes de discours et des systèmes de signe qui l’accompagnent. Par exemple : tours de paroles,  gestes, etc;  d-le contexte épistémique ou  pré-suppositionnel   recouvre l’ensemble des croyances et valeurs communes au locuteur soit a priori (préconstruit) soit a posteriori (construit) .   (Sarfati et Paveau, 2003, p.208)   </vt:lpstr>
      <vt:lpstr>III-2-Les maximes conversationnelles ou « gricéennes »  1.La quantité:  contribution suffisamment informative 2.La qualité: contribution véridique 3.La modalité: contribution  claire 4.La relation: contribution pertinente</vt:lpstr>
      <vt:lpstr>Diapositive 57</vt:lpstr>
      <vt:lpstr> iv-la pragmatique cognitiviste  (une science indépendante)         </vt:lpstr>
      <vt:lpstr>La suggestion de Sperber et de Wilson est basée sur un modèle inférentiel de l’interprétation énonciative. Elle  est élaborée à partir d’une relecture de Grice. </vt:lpstr>
      <vt:lpstr>Le modèle inférentiel est décrit selon Moeschler et Auchlin (2009) comme étant un modèle pragmatique  qui explique comment, à partir, des informations  fournies par l’énoncé et d’autres informations non linguistiques le destinataire est amené à faire telle ou telle hypothèse interprétative.</vt:lpstr>
      <vt:lpstr>Diapositive 61</vt:lpstr>
      <vt:lpstr>La théorie des actes de langage dans le cadre de la pragmatique cognitiviste (1989)       Sperber et Wilson proposent de réduire les classes d’actes de langage à trois catégories fondamentales décrites par Moeschler et Auchlin  (2009) comme suit:  </vt:lpstr>
      <vt:lpstr>a– les actes de dire que correspondent aux phrases déclaratives et notamment aux assertions, aux promesses, aux prédictions, etc. ;</vt:lpstr>
      <vt:lpstr>b– les actes de dire de correspondent aux phrases impératives, aux ordres, aux conseils, etc. ;</vt:lpstr>
      <vt:lpstr>c– les actes de demander si correspondent aux phrases interrogatives et plus généralement aux questions et aux demandes de renseignement.</vt:lpstr>
      <vt:lpstr>  Pour en savoir plus sur la                 théorie et le                        fonctionnement                           des speech acts…       </vt:lpstr>
      <vt:lpstr>   IV- La pragmatique intégrée (intégrée a la  sémantique) claude ANSCOMBRE &amp;oswald  ducrot              </vt:lpstr>
      <vt:lpstr>1                    2                      3                      4                     5      </vt:lpstr>
      <vt:lpstr>-Ce courant s’inspire de la linguistique de l’énonciation initié par E.Benveniste et recouvre la théorie argumentative de Anscombre &amp;Ducrot.  Il étudie l’effet de la parole sur la situation.  -Le sens du message linguistique dépend de son énonciation. En effet, la structure même de la langue reflète son énonciation. </vt:lpstr>
      <vt:lpstr>Iv-1-la« machinerie du sens» de ducrot.O,(1972 &amp;1984)  Schéma  emprunté à  Paveau, M-A et al, (2003), Les grandes théories de la linguistique. De la grammaire  comparée à la pragmatique, Armand Colin .P.221.         </vt:lpstr>
      <vt:lpstr>Diapositive 71</vt:lpstr>
      <vt:lpstr>IV-2- l’implicite  L’un des apports majeurs de ce modèle est la théorisation de la dimension implicite du sens.</vt:lpstr>
      <vt:lpstr>Diapositive 73</vt:lpstr>
      <vt:lpstr>Diapositive 74</vt:lpstr>
      <vt:lpstr>En guise de conclusion…                 Qu’en est-il de la                  pragmatique                actuellement ?</vt:lpstr>
      <vt:lpstr>   A la suite de Moeschler et de   Reboul (1994):  La pragmatique est une nouvelle science de la communication…   </vt:lpstr>
      <vt:lpstr>Diapositive 77</vt:lpstr>
      <vt:lpstr>   RÉFÉRENCES BIBLIOGRAPHIQUES  -Armengaud,F.  (2007). La pragmatique. Paris: PUF.  -Charaudeau, P. &amp; Maingueneau, D. (2002). Dictionnaire d’analyse du discours. Paris : Le Seuil.   -Garric,N.&amp; Calas, F.(2007).Introduction à la pragmatique. Paris: Hachette livre.  -Longhi, J. et Sarfati, G. (2012) , Dictionnaire de pragmatique. Paris: Armand Colin, coll, Dictionnaire . -Paveau, M-A et al, (2003), Les grandes théories de la linguistique. De la grammaire comparée à la pragmatique, Armand Colin . -Maingueneau, D. (2009). Les termes clés de l’analyse du discours. Paris : Seuil , coll, POINTS.  -Moeschler, J. &amp; Auchlin, A. (2009). Introduction à la linguistique contemporaine. Paris: Armand Colin.  -Moeschler .J et  Reboul.A. (1994). Dictionnaire encyclopédique de pragmatique. Paris: Seuil.  -Orthodidacte. Terrien, G. (18 mai 2015). Décortiquons le mot «Pragmatique»[YouTube]. Consulté sur https://www.youtube.com/watch?v=wxhPeI0nThI       </vt:lpstr>
      <vt:lpstr>Diapositive 79</vt:lpstr>
      <vt:lpstr>Diapositive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dc:creator>
  <cp:lastModifiedBy>Utilisateur</cp:lastModifiedBy>
  <cp:revision>315</cp:revision>
  <dcterms:created xsi:type="dcterms:W3CDTF">2020-04-13T20:37:53Z</dcterms:created>
  <dcterms:modified xsi:type="dcterms:W3CDTF">2022-02-15T14:58:51Z</dcterms:modified>
</cp:coreProperties>
</file>