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5" r:id="rId3"/>
    <p:sldId id="263" r:id="rId4"/>
    <p:sldId id="265" r:id="rId5"/>
    <p:sldId id="266" r:id="rId6"/>
    <p:sldId id="277" r:id="rId7"/>
    <p:sldId id="267" r:id="rId8"/>
    <p:sldId id="274" r:id="rId9"/>
    <p:sldId id="276" r:id="rId10"/>
    <p:sldId id="271" r:id="rId11"/>
    <p:sldId id="275" r:id="rId12"/>
    <p:sldId id="288" r:id="rId13"/>
    <p:sldId id="310" r:id="rId14"/>
    <p:sldId id="300" r:id="rId15"/>
    <p:sldId id="257" r:id="rId16"/>
    <p:sldId id="260" r:id="rId17"/>
    <p:sldId id="278" r:id="rId18"/>
    <p:sldId id="258" r:id="rId19"/>
    <p:sldId id="285" r:id="rId20"/>
    <p:sldId id="286" r:id="rId21"/>
    <p:sldId id="287" r:id="rId22"/>
    <p:sldId id="289" r:id="rId23"/>
    <p:sldId id="281" r:id="rId24"/>
    <p:sldId id="294" r:id="rId25"/>
    <p:sldId id="299" r:id="rId26"/>
    <p:sldId id="296" r:id="rId27"/>
    <p:sldId id="297" r:id="rId28"/>
    <p:sldId id="293" r:id="rId29"/>
    <p:sldId id="304" r:id="rId30"/>
    <p:sldId id="308" r:id="rId31"/>
    <p:sldId id="301" r:id="rId32"/>
    <p:sldId id="303" r:id="rId33"/>
    <p:sldId id="305" r:id="rId34"/>
    <p:sldId id="307" r:id="rId35"/>
    <p:sldId id="290" r:id="rId36"/>
    <p:sldId id="261" r:id="rId37"/>
    <p:sldId id="311" r:id="rId38"/>
    <p:sldId id="262" r:id="rId39"/>
    <p:sldId id="313" r:id="rId40"/>
    <p:sldId id="309" r:id="rId41"/>
    <p:sldId id="314" r:id="rId4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336" y="11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D5C381-C4AD-4596-8630-F5AE5DE1E3B6}"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fr-FR"/>
        </a:p>
      </dgm:t>
    </dgm:pt>
    <dgm:pt modelId="{2355E746-749C-4AB6-997F-8D1B29DB9E8C}">
      <dgm:prSet phldrT="[Texte]" custT="1"/>
      <dgm:spPr/>
      <dgm:t>
        <a:bodyPr/>
        <a:lstStyle/>
        <a:p>
          <a:r>
            <a:rPr lang="fr-FR" sz="3600" dirty="0" smtClean="0"/>
            <a:t>PLAN D’ÉNONCIATION</a:t>
          </a:r>
          <a:endParaRPr lang="fr-FR" sz="3600" dirty="0"/>
        </a:p>
      </dgm:t>
    </dgm:pt>
    <dgm:pt modelId="{59850371-5021-479B-916A-43289F970964}" type="parTrans" cxnId="{098B55B2-0B51-4BF9-BAFB-537288F1138F}">
      <dgm:prSet/>
      <dgm:spPr/>
      <dgm:t>
        <a:bodyPr/>
        <a:lstStyle/>
        <a:p>
          <a:endParaRPr lang="fr-FR"/>
        </a:p>
      </dgm:t>
    </dgm:pt>
    <dgm:pt modelId="{8B6CF02E-F70F-40BD-9612-0CF206264A47}" type="sibTrans" cxnId="{098B55B2-0B51-4BF9-BAFB-537288F1138F}">
      <dgm:prSet/>
      <dgm:spPr/>
      <dgm:t>
        <a:bodyPr/>
        <a:lstStyle/>
        <a:p>
          <a:endParaRPr lang="fr-FR"/>
        </a:p>
      </dgm:t>
    </dgm:pt>
    <dgm:pt modelId="{72BDD415-F0B5-4310-A508-0B0F8A807B47}">
      <dgm:prSet phldrT="[Texte]" custT="1"/>
      <dgm:spPr/>
      <dgm:t>
        <a:bodyPr/>
        <a:lstStyle/>
        <a:p>
          <a:r>
            <a:rPr lang="fr-FR" sz="2800" dirty="0" smtClean="0"/>
            <a:t>PLAN NON EMBRAYÉ</a:t>
          </a:r>
          <a:endParaRPr lang="fr-FR" sz="2800" dirty="0"/>
        </a:p>
      </dgm:t>
    </dgm:pt>
    <dgm:pt modelId="{FFDF8C9B-CC0B-4001-AB06-164159A51D37}" type="parTrans" cxnId="{8B0C86C3-48F2-4CEA-B11F-C42B2AB86E67}">
      <dgm:prSet/>
      <dgm:spPr/>
      <dgm:t>
        <a:bodyPr/>
        <a:lstStyle/>
        <a:p>
          <a:endParaRPr lang="fr-FR"/>
        </a:p>
      </dgm:t>
    </dgm:pt>
    <dgm:pt modelId="{F4245C08-6064-4AC8-937A-E7D10E81A573}" type="sibTrans" cxnId="{8B0C86C3-48F2-4CEA-B11F-C42B2AB86E67}">
      <dgm:prSet/>
      <dgm:spPr/>
      <dgm:t>
        <a:bodyPr/>
        <a:lstStyle/>
        <a:p>
          <a:endParaRPr lang="fr-FR"/>
        </a:p>
      </dgm:t>
    </dgm:pt>
    <dgm:pt modelId="{C4C0D644-6D4E-4D68-B823-9F9541DCB13B}">
      <dgm:prSet phldrT="[Texte]" custT="1"/>
      <dgm:spPr/>
      <dgm:t>
        <a:bodyPr vert="vert270"/>
        <a:lstStyle/>
        <a:p>
          <a:r>
            <a:rPr lang="fr-FR" sz="3200" dirty="0" smtClean="0"/>
            <a:t>RÉCITS</a:t>
          </a:r>
          <a:endParaRPr lang="fr-FR" sz="3200" dirty="0"/>
        </a:p>
      </dgm:t>
    </dgm:pt>
    <dgm:pt modelId="{039DD378-2BAA-47D4-BFFA-472C50D4C7CD}" type="parTrans" cxnId="{E7715D62-858B-4E51-88C8-0ED2C23FFA0B}">
      <dgm:prSet/>
      <dgm:spPr/>
      <dgm:t>
        <a:bodyPr/>
        <a:lstStyle/>
        <a:p>
          <a:endParaRPr lang="fr-FR"/>
        </a:p>
      </dgm:t>
    </dgm:pt>
    <dgm:pt modelId="{5262CFA8-D486-48D8-8079-06DAC41D4929}" type="sibTrans" cxnId="{E7715D62-858B-4E51-88C8-0ED2C23FFA0B}">
      <dgm:prSet/>
      <dgm:spPr/>
      <dgm:t>
        <a:bodyPr/>
        <a:lstStyle/>
        <a:p>
          <a:endParaRPr lang="fr-FR"/>
        </a:p>
      </dgm:t>
    </dgm:pt>
    <dgm:pt modelId="{641FD083-FAE6-405A-AE8A-778CE2FE242C}">
      <dgm:prSet phldrT="[Texte]" custT="1"/>
      <dgm:spPr/>
      <dgm:t>
        <a:bodyPr vert="vert270"/>
        <a:lstStyle/>
        <a:p>
          <a:r>
            <a:rPr lang="fr-FR" sz="2000" dirty="0" smtClean="0"/>
            <a:t>PROVERBES</a:t>
          </a:r>
          <a:endParaRPr lang="fr-FR" sz="2000" dirty="0"/>
        </a:p>
      </dgm:t>
    </dgm:pt>
    <dgm:pt modelId="{F70E5D7B-59B5-4F90-9A71-D152546B4DD2}" type="parTrans" cxnId="{CCA52D67-C136-48B3-96F0-3AE51F2B2CD7}">
      <dgm:prSet/>
      <dgm:spPr/>
      <dgm:t>
        <a:bodyPr/>
        <a:lstStyle/>
        <a:p>
          <a:endParaRPr lang="fr-FR"/>
        </a:p>
      </dgm:t>
    </dgm:pt>
    <dgm:pt modelId="{C2BDDEBE-CD08-4E5C-BD52-DD3A6DA2327B}" type="sibTrans" cxnId="{CCA52D67-C136-48B3-96F0-3AE51F2B2CD7}">
      <dgm:prSet/>
      <dgm:spPr/>
      <dgm:t>
        <a:bodyPr/>
        <a:lstStyle/>
        <a:p>
          <a:endParaRPr lang="fr-FR"/>
        </a:p>
      </dgm:t>
    </dgm:pt>
    <dgm:pt modelId="{720A80DA-80F9-48F0-B55C-5C58E733E233}">
      <dgm:prSet phldrT="[Texte]" custT="1"/>
      <dgm:spPr/>
      <dgm:t>
        <a:bodyPr/>
        <a:lstStyle/>
        <a:p>
          <a:r>
            <a:rPr lang="fr-FR" sz="2800" dirty="0" smtClean="0"/>
            <a:t>PLAN EMBRAYÉ</a:t>
          </a:r>
          <a:endParaRPr lang="fr-FR" sz="2800" dirty="0"/>
        </a:p>
      </dgm:t>
    </dgm:pt>
    <dgm:pt modelId="{EE4DA93C-F269-4A8A-8B65-2994D2D0FDD7}" type="parTrans" cxnId="{39803F4A-145D-4E18-A311-1E473BF9DFDB}">
      <dgm:prSet/>
      <dgm:spPr/>
      <dgm:t>
        <a:bodyPr/>
        <a:lstStyle/>
        <a:p>
          <a:endParaRPr lang="fr-FR"/>
        </a:p>
      </dgm:t>
    </dgm:pt>
    <dgm:pt modelId="{55228366-7FAA-4D3E-97A6-681F45FF2BA4}" type="sibTrans" cxnId="{39803F4A-145D-4E18-A311-1E473BF9DFDB}">
      <dgm:prSet/>
      <dgm:spPr/>
      <dgm:t>
        <a:bodyPr/>
        <a:lstStyle/>
        <a:p>
          <a:endParaRPr lang="fr-FR"/>
        </a:p>
      </dgm:t>
    </dgm:pt>
    <dgm:pt modelId="{A3C6E6FA-797F-4DA7-B5E2-974F9F513DAA}">
      <dgm:prSet phldrT="[Texte]" custT="1"/>
      <dgm:spPr/>
      <dgm:t>
        <a:bodyPr/>
        <a:lstStyle/>
        <a:p>
          <a:r>
            <a:rPr lang="fr-FR" sz="2800" dirty="0" smtClean="0"/>
            <a:t>DISCOURS</a:t>
          </a:r>
          <a:endParaRPr lang="fr-FR" sz="2800" dirty="0"/>
        </a:p>
      </dgm:t>
    </dgm:pt>
    <dgm:pt modelId="{643106D9-2174-4E20-953F-6EEE2056F1C6}" type="parTrans" cxnId="{B833B367-D7CB-46A6-856C-A8B323E3C6DF}">
      <dgm:prSet/>
      <dgm:spPr/>
      <dgm:t>
        <a:bodyPr/>
        <a:lstStyle/>
        <a:p>
          <a:endParaRPr lang="fr-FR"/>
        </a:p>
      </dgm:t>
    </dgm:pt>
    <dgm:pt modelId="{3E9DC078-96D0-4B54-A5E8-5374F2BC1590}" type="sibTrans" cxnId="{B833B367-D7CB-46A6-856C-A8B323E3C6DF}">
      <dgm:prSet/>
      <dgm:spPr/>
      <dgm:t>
        <a:bodyPr/>
        <a:lstStyle/>
        <a:p>
          <a:endParaRPr lang="fr-FR"/>
        </a:p>
      </dgm:t>
    </dgm:pt>
    <dgm:pt modelId="{A3F98348-6719-4FE6-AE00-C31C6EEDA38E}">
      <dgm:prSet phldrT="[Texte]"/>
      <dgm:spPr/>
      <dgm:t>
        <a:bodyPr vert="vert270"/>
        <a:lstStyle/>
        <a:p>
          <a:r>
            <a:rPr lang="fr-FR" dirty="0" smtClean="0"/>
            <a:t>DÉMONSTRATIONS</a:t>
          </a:r>
          <a:endParaRPr lang="fr-FR" dirty="0"/>
        </a:p>
      </dgm:t>
    </dgm:pt>
    <dgm:pt modelId="{B9A0E969-6CBE-45D8-BF63-E0DF9978C0F3}" type="parTrans" cxnId="{9B7D671A-F26A-424E-8700-C3D9DC4F17CB}">
      <dgm:prSet/>
      <dgm:spPr/>
      <dgm:t>
        <a:bodyPr/>
        <a:lstStyle/>
        <a:p>
          <a:endParaRPr lang="fr-FR"/>
        </a:p>
      </dgm:t>
    </dgm:pt>
    <dgm:pt modelId="{E27587D8-940A-4689-9B71-60AC70E8C90F}" type="sibTrans" cxnId="{9B7D671A-F26A-424E-8700-C3D9DC4F17CB}">
      <dgm:prSet/>
      <dgm:spPr/>
      <dgm:t>
        <a:bodyPr/>
        <a:lstStyle/>
        <a:p>
          <a:endParaRPr lang="fr-FR"/>
        </a:p>
      </dgm:t>
    </dgm:pt>
    <dgm:pt modelId="{74518397-3900-43BC-B6F6-A521B4860DA8}" type="pres">
      <dgm:prSet presAssocID="{58D5C381-C4AD-4596-8630-F5AE5DE1E3B6}" presName="Name0" presStyleCnt="0">
        <dgm:presLayoutVars>
          <dgm:chPref val="1"/>
          <dgm:dir/>
          <dgm:animOne val="branch"/>
          <dgm:animLvl val="lvl"/>
          <dgm:resizeHandles/>
        </dgm:presLayoutVars>
      </dgm:prSet>
      <dgm:spPr/>
      <dgm:t>
        <a:bodyPr/>
        <a:lstStyle/>
        <a:p>
          <a:endParaRPr lang="fr-FR"/>
        </a:p>
      </dgm:t>
    </dgm:pt>
    <dgm:pt modelId="{77829702-0342-42E5-8C98-718130F8AB2F}" type="pres">
      <dgm:prSet presAssocID="{2355E746-749C-4AB6-997F-8D1B29DB9E8C}" presName="vertOne" presStyleCnt="0"/>
      <dgm:spPr/>
    </dgm:pt>
    <dgm:pt modelId="{38419F89-BDBA-4DD9-90F5-668BCE0B232B}" type="pres">
      <dgm:prSet presAssocID="{2355E746-749C-4AB6-997F-8D1B29DB9E8C}" presName="txOne" presStyleLbl="node0" presStyleIdx="0" presStyleCnt="2" custLinFactNeighborX="16363" custLinFactNeighborY="50096">
        <dgm:presLayoutVars>
          <dgm:chPref val="3"/>
        </dgm:presLayoutVars>
      </dgm:prSet>
      <dgm:spPr/>
      <dgm:t>
        <a:bodyPr/>
        <a:lstStyle/>
        <a:p>
          <a:endParaRPr lang="fr-FR"/>
        </a:p>
      </dgm:t>
    </dgm:pt>
    <dgm:pt modelId="{4F2724F8-0749-40B8-B146-A159E290FB2B}" type="pres">
      <dgm:prSet presAssocID="{2355E746-749C-4AB6-997F-8D1B29DB9E8C}" presName="parTransOne" presStyleCnt="0"/>
      <dgm:spPr/>
    </dgm:pt>
    <dgm:pt modelId="{E8490EE7-E861-453C-AE1E-A9D0D52399C1}" type="pres">
      <dgm:prSet presAssocID="{2355E746-749C-4AB6-997F-8D1B29DB9E8C}" presName="horzOne" presStyleCnt="0"/>
      <dgm:spPr/>
    </dgm:pt>
    <dgm:pt modelId="{5D27E1D2-6B5D-4D90-BBB7-3E46B60B4C2C}" type="pres">
      <dgm:prSet presAssocID="{72BDD415-F0B5-4310-A508-0B0F8A807B47}" presName="vertTwo" presStyleCnt="0"/>
      <dgm:spPr/>
    </dgm:pt>
    <dgm:pt modelId="{AF3D7D0A-BA06-439B-9256-AFF5741E5106}" type="pres">
      <dgm:prSet presAssocID="{72BDD415-F0B5-4310-A508-0B0F8A807B47}" presName="txTwo" presStyleLbl="node2" presStyleIdx="0" presStyleCnt="2" custScaleX="113707" custLinFactNeighborX="36248" custLinFactNeighborY="-16635">
        <dgm:presLayoutVars>
          <dgm:chPref val="3"/>
        </dgm:presLayoutVars>
      </dgm:prSet>
      <dgm:spPr/>
      <dgm:t>
        <a:bodyPr/>
        <a:lstStyle/>
        <a:p>
          <a:endParaRPr lang="fr-FR"/>
        </a:p>
      </dgm:t>
    </dgm:pt>
    <dgm:pt modelId="{A8BAE4B5-2223-444B-82F8-8407EF399A10}" type="pres">
      <dgm:prSet presAssocID="{72BDD415-F0B5-4310-A508-0B0F8A807B47}" presName="parTransTwo" presStyleCnt="0"/>
      <dgm:spPr/>
    </dgm:pt>
    <dgm:pt modelId="{5BA1EE43-5AD5-42D7-97A4-F9CE411BDB89}" type="pres">
      <dgm:prSet presAssocID="{72BDD415-F0B5-4310-A508-0B0F8A807B47}" presName="horzTwo" presStyleCnt="0"/>
      <dgm:spPr/>
    </dgm:pt>
    <dgm:pt modelId="{AA901E11-7F21-4CB5-84EA-EFCBC910C897}" type="pres">
      <dgm:prSet presAssocID="{C4C0D644-6D4E-4D68-B823-9F9541DCB13B}" presName="vertThree" presStyleCnt="0"/>
      <dgm:spPr/>
    </dgm:pt>
    <dgm:pt modelId="{872A4707-9ABE-4138-B88F-D202D4B98B8D}" type="pres">
      <dgm:prSet presAssocID="{C4C0D644-6D4E-4D68-B823-9F9541DCB13B}" presName="txThree" presStyleLbl="node3" presStyleIdx="0" presStyleCnt="3" custScaleX="33734" custLinFactNeighborX="24774" custLinFactNeighborY="-7066">
        <dgm:presLayoutVars>
          <dgm:chPref val="3"/>
        </dgm:presLayoutVars>
      </dgm:prSet>
      <dgm:spPr/>
      <dgm:t>
        <a:bodyPr/>
        <a:lstStyle/>
        <a:p>
          <a:endParaRPr lang="fr-FR"/>
        </a:p>
      </dgm:t>
    </dgm:pt>
    <dgm:pt modelId="{B338183C-DE2D-4C1C-B285-D6AAF451DB88}" type="pres">
      <dgm:prSet presAssocID="{C4C0D644-6D4E-4D68-B823-9F9541DCB13B}" presName="horzThree" presStyleCnt="0"/>
      <dgm:spPr/>
    </dgm:pt>
    <dgm:pt modelId="{7D50784A-0C38-4F4F-8AC0-D2F19AAD3A30}" type="pres">
      <dgm:prSet presAssocID="{5262CFA8-D486-48D8-8079-06DAC41D4929}" presName="sibSpaceThree" presStyleCnt="0"/>
      <dgm:spPr/>
    </dgm:pt>
    <dgm:pt modelId="{5EFFE123-3717-42C2-B7ED-133137C1A54B}" type="pres">
      <dgm:prSet presAssocID="{641FD083-FAE6-405A-AE8A-778CE2FE242C}" presName="vertThree" presStyleCnt="0"/>
      <dgm:spPr/>
    </dgm:pt>
    <dgm:pt modelId="{FB2AE38A-5E91-47FA-A551-EAB41864928B}" type="pres">
      <dgm:prSet presAssocID="{641FD083-FAE6-405A-AE8A-778CE2FE242C}" presName="txThree" presStyleLbl="node3" presStyleIdx="1" presStyleCnt="3" custScaleX="29979" custLinFactNeighborX="21070" custLinFactNeighborY="-7066">
        <dgm:presLayoutVars>
          <dgm:chPref val="3"/>
        </dgm:presLayoutVars>
      </dgm:prSet>
      <dgm:spPr/>
      <dgm:t>
        <a:bodyPr/>
        <a:lstStyle/>
        <a:p>
          <a:endParaRPr lang="fr-FR"/>
        </a:p>
      </dgm:t>
    </dgm:pt>
    <dgm:pt modelId="{36799AF2-BABB-4047-9767-72A2FE869CD8}" type="pres">
      <dgm:prSet presAssocID="{641FD083-FAE6-405A-AE8A-778CE2FE242C}" presName="horzThree" presStyleCnt="0"/>
      <dgm:spPr/>
    </dgm:pt>
    <dgm:pt modelId="{22EF7FD2-47B5-43ED-B968-FD421E92BF30}" type="pres">
      <dgm:prSet presAssocID="{F4245C08-6064-4AC8-937A-E7D10E81A573}" presName="sibSpaceTwo" presStyleCnt="0"/>
      <dgm:spPr/>
    </dgm:pt>
    <dgm:pt modelId="{FF1A98A4-B28B-4014-BCD4-FE6FBAD40E1E}" type="pres">
      <dgm:prSet presAssocID="{720A80DA-80F9-48F0-B55C-5C58E733E233}" presName="vertTwo" presStyleCnt="0"/>
      <dgm:spPr/>
    </dgm:pt>
    <dgm:pt modelId="{9DF8F264-6985-4A06-BDF3-FEEC223AD1E0}" type="pres">
      <dgm:prSet presAssocID="{720A80DA-80F9-48F0-B55C-5C58E733E233}" presName="txTwo" presStyleLbl="node2" presStyleIdx="1" presStyleCnt="2" custLinFactNeighborX="36248" custLinFactNeighborY="-16635">
        <dgm:presLayoutVars>
          <dgm:chPref val="3"/>
        </dgm:presLayoutVars>
      </dgm:prSet>
      <dgm:spPr/>
      <dgm:t>
        <a:bodyPr/>
        <a:lstStyle/>
        <a:p>
          <a:endParaRPr lang="fr-FR"/>
        </a:p>
      </dgm:t>
    </dgm:pt>
    <dgm:pt modelId="{2057BA6F-5ECD-497F-B3D5-B0584BB973C6}" type="pres">
      <dgm:prSet presAssocID="{720A80DA-80F9-48F0-B55C-5C58E733E233}" presName="parTransTwo" presStyleCnt="0"/>
      <dgm:spPr/>
    </dgm:pt>
    <dgm:pt modelId="{AEDD6DF4-9D33-4E3D-8469-EC7FBFA97484}" type="pres">
      <dgm:prSet presAssocID="{720A80DA-80F9-48F0-B55C-5C58E733E233}" presName="horzTwo" presStyleCnt="0"/>
      <dgm:spPr/>
    </dgm:pt>
    <dgm:pt modelId="{BFA35632-1F8A-42B3-9D3A-9E082706648D}" type="pres">
      <dgm:prSet presAssocID="{A3C6E6FA-797F-4DA7-B5E2-974F9F513DAA}" presName="vertThree" presStyleCnt="0"/>
      <dgm:spPr/>
    </dgm:pt>
    <dgm:pt modelId="{B4017A95-D08A-4771-9171-4229C64A856E}" type="pres">
      <dgm:prSet presAssocID="{A3C6E6FA-797F-4DA7-B5E2-974F9F513DAA}" presName="txThree" presStyleLbl="node3" presStyleIdx="2" presStyleCnt="3" custLinFactNeighborX="32934" custLinFactNeighborY="-2782">
        <dgm:presLayoutVars>
          <dgm:chPref val="3"/>
        </dgm:presLayoutVars>
      </dgm:prSet>
      <dgm:spPr/>
      <dgm:t>
        <a:bodyPr/>
        <a:lstStyle/>
        <a:p>
          <a:endParaRPr lang="fr-FR"/>
        </a:p>
      </dgm:t>
    </dgm:pt>
    <dgm:pt modelId="{B8141490-C8C3-47ED-9D55-E5460AEE66F0}" type="pres">
      <dgm:prSet presAssocID="{A3C6E6FA-797F-4DA7-B5E2-974F9F513DAA}" presName="horzThree" presStyleCnt="0"/>
      <dgm:spPr/>
    </dgm:pt>
    <dgm:pt modelId="{891C7915-964A-493E-BBC4-25914BBB97CC}" type="pres">
      <dgm:prSet presAssocID="{8B6CF02E-F70F-40BD-9612-0CF206264A47}" presName="sibSpaceOne" presStyleCnt="0"/>
      <dgm:spPr/>
    </dgm:pt>
    <dgm:pt modelId="{D6550400-7DFF-4144-B706-E2D954C451F9}" type="pres">
      <dgm:prSet presAssocID="{A3F98348-6719-4FE6-AE00-C31C6EEDA38E}" presName="vertOne" presStyleCnt="0"/>
      <dgm:spPr/>
    </dgm:pt>
    <dgm:pt modelId="{28AB3527-61EA-45E9-9EFF-492B5DC56BA3}" type="pres">
      <dgm:prSet presAssocID="{A3F98348-6719-4FE6-AE00-C31C6EEDA38E}" presName="txOne" presStyleLbl="node0" presStyleIdx="1" presStyleCnt="2" custScaleX="29979" custLinFactX="-18122" custLinFactY="100000" custLinFactNeighborX="-100000" custLinFactNeighborY="109886">
        <dgm:presLayoutVars>
          <dgm:chPref val="3"/>
        </dgm:presLayoutVars>
      </dgm:prSet>
      <dgm:spPr/>
      <dgm:t>
        <a:bodyPr/>
        <a:lstStyle/>
        <a:p>
          <a:endParaRPr lang="fr-FR"/>
        </a:p>
      </dgm:t>
    </dgm:pt>
    <dgm:pt modelId="{423ABAC0-60F0-4F2B-B936-234849B500C3}" type="pres">
      <dgm:prSet presAssocID="{A3F98348-6719-4FE6-AE00-C31C6EEDA38E}" presName="horzOne" presStyleCnt="0"/>
      <dgm:spPr/>
    </dgm:pt>
  </dgm:ptLst>
  <dgm:cxnLst>
    <dgm:cxn modelId="{BC1FA3B0-39A0-4769-A13F-9AFE3A124469}" type="presOf" srcId="{720A80DA-80F9-48F0-B55C-5C58E733E233}" destId="{9DF8F264-6985-4A06-BDF3-FEEC223AD1E0}" srcOrd="0" destOrd="0" presId="urn:microsoft.com/office/officeart/2005/8/layout/hierarchy4"/>
    <dgm:cxn modelId="{9B7D671A-F26A-424E-8700-C3D9DC4F17CB}" srcId="{58D5C381-C4AD-4596-8630-F5AE5DE1E3B6}" destId="{A3F98348-6719-4FE6-AE00-C31C6EEDA38E}" srcOrd="1" destOrd="0" parTransId="{B9A0E969-6CBE-45D8-BF63-E0DF9978C0F3}" sibTransId="{E27587D8-940A-4689-9B71-60AC70E8C90F}"/>
    <dgm:cxn modelId="{71EA0C63-A31C-4133-8BD1-A86DA110D0FC}" type="presOf" srcId="{A3C6E6FA-797F-4DA7-B5E2-974F9F513DAA}" destId="{B4017A95-D08A-4771-9171-4229C64A856E}" srcOrd="0" destOrd="0" presId="urn:microsoft.com/office/officeart/2005/8/layout/hierarchy4"/>
    <dgm:cxn modelId="{6DE05CA4-E96D-4EED-A4D3-914F86A22B53}" type="presOf" srcId="{2355E746-749C-4AB6-997F-8D1B29DB9E8C}" destId="{38419F89-BDBA-4DD9-90F5-668BCE0B232B}" srcOrd="0" destOrd="0" presId="urn:microsoft.com/office/officeart/2005/8/layout/hierarchy4"/>
    <dgm:cxn modelId="{B833B367-D7CB-46A6-856C-A8B323E3C6DF}" srcId="{720A80DA-80F9-48F0-B55C-5C58E733E233}" destId="{A3C6E6FA-797F-4DA7-B5E2-974F9F513DAA}" srcOrd="0" destOrd="0" parTransId="{643106D9-2174-4E20-953F-6EEE2056F1C6}" sibTransId="{3E9DC078-96D0-4B54-A5E8-5374F2BC1590}"/>
    <dgm:cxn modelId="{9A06808C-2ABD-4E73-9985-92A4161B9161}" type="presOf" srcId="{641FD083-FAE6-405A-AE8A-778CE2FE242C}" destId="{FB2AE38A-5E91-47FA-A551-EAB41864928B}" srcOrd="0" destOrd="0" presId="urn:microsoft.com/office/officeart/2005/8/layout/hierarchy4"/>
    <dgm:cxn modelId="{583FEFA9-E24D-4FE2-9665-BCB9E3DDB73C}" type="presOf" srcId="{C4C0D644-6D4E-4D68-B823-9F9541DCB13B}" destId="{872A4707-9ABE-4138-B88F-D202D4B98B8D}" srcOrd="0" destOrd="0" presId="urn:microsoft.com/office/officeart/2005/8/layout/hierarchy4"/>
    <dgm:cxn modelId="{CCA52D67-C136-48B3-96F0-3AE51F2B2CD7}" srcId="{72BDD415-F0B5-4310-A508-0B0F8A807B47}" destId="{641FD083-FAE6-405A-AE8A-778CE2FE242C}" srcOrd="1" destOrd="0" parTransId="{F70E5D7B-59B5-4F90-9A71-D152546B4DD2}" sibTransId="{C2BDDEBE-CD08-4E5C-BD52-DD3A6DA2327B}"/>
    <dgm:cxn modelId="{39803F4A-145D-4E18-A311-1E473BF9DFDB}" srcId="{2355E746-749C-4AB6-997F-8D1B29DB9E8C}" destId="{720A80DA-80F9-48F0-B55C-5C58E733E233}" srcOrd="1" destOrd="0" parTransId="{EE4DA93C-F269-4A8A-8B65-2994D2D0FDD7}" sibTransId="{55228366-7FAA-4D3E-97A6-681F45FF2BA4}"/>
    <dgm:cxn modelId="{098B55B2-0B51-4BF9-BAFB-537288F1138F}" srcId="{58D5C381-C4AD-4596-8630-F5AE5DE1E3B6}" destId="{2355E746-749C-4AB6-997F-8D1B29DB9E8C}" srcOrd="0" destOrd="0" parTransId="{59850371-5021-479B-916A-43289F970964}" sibTransId="{8B6CF02E-F70F-40BD-9612-0CF206264A47}"/>
    <dgm:cxn modelId="{8EA5C198-CC37-4C11-AB4B-F60C306C343B}" type="presOf" srcId="{A3F98348-6719-4FE6-AE00-C31C6EEDA38E}" destId="{28AB3527-61EA-45E9-9EFF-492B5DC56BA3}" srcOrd="0" destOrd="0" presId="urn:microsoft.com/office/officeart/2005/8/layout/hierarchy4"/>
    <dgm:cxn modelId="{1E948F82-D425-4009-8237-C4FBDE2EB4BA}" type="presOf" srcId="{58D5C381-C4AD-4596-8630-F5AE5DE1E3B6}" destId="{74518397-3900-43BC-B6F6-A521B4860DA8}" srcOrd="0" destOrd="0" presId="urn:microsoft.com/office/officeart/2005/8/layout/hierarchy4"/>
    <dgm:cxn modelId="{6BC52BF8-B449-4D6A-9CCA-FDDE11C034B1}" type="presOf" srcId="{72BDD415-F0B5-4310-A508-0B0F8A807B47}" destId="{AF3D7D0A-BA06-439B-9256-AFF5741E5106}" srcOrd="0" destOrd="0" presId="urn:microsoft.com/office/officeart/2005/8/layout/hierarchy4"/>
    <dgm:cxn modelId="{E7715D62-858B-4E51-88C8-0ED2C23FFA0B}" srcId="{72BDD415-F0B5-4310-A508-0B0F8A807B47}" destId="{C4C0D644-6D4E-4D68-B823-9F9541DCB13B}" srcOrd="0" destOrd="0" parTransId="{039DD378-2BAA-47D4-BFFA-472C50D4C7CD}" sibTransId="{5262CFA8-D486-48D8-8079-06DAC41D4929}"/>
    <dgm:cxn modelId="{8B0C86C3-48F2-4CEA-B11F-C42B2AB86E67}" srcId="{2355E746-749C-4AB6-997F-8D1B29DB9E8C}" destId="{72BDD415-F0B5-4310-A508-0B0F8A807B47}" srcOrd="0" destOrd="0" parTransId="{FFDF8C9B-CC0B-4001-AB06-164159A51D37}" sibTransId="{F4245C08-6064-4AC8-937A-E7D10E81A573}"/>
    <dgm:cxn modelId="{0E523745-B8CD-4E4C-9C86-D57338696396}" type="presParOf" srcId="{74518397-3900-43BC-B6F6-A521B4860DA8}" destId="{77829702-0342-42E5-8C98-718130F8AB2F}" srcOrd="0" destOrd="0" presId="urn:microsoft.com/office/officeart/2005/8/layout/hierarchy4"/>
    <dgm:cxn modelId="{AD6B84C4-02A9-43BC-A070-7435B67BF158}" type="presParOf" srcId="{77829702-0342-42E5-8C98-718130F8AB2F}" destId="{38419F89-BDBA-4DD9-90F5-668BCE0B232B}" srcOrd="0" destOrd="0" presId="urn:microsoft.com/office/officeart/2005/8/layout/hierarchy4"/>
    <dgm:cxn modelId="{CE04C039-E32D-43F6-9E96-7716B62FD9CD}" type="presParOf" srcId="{77829702-0342-42E5-8C98-718130F8AB2F}" destId="{4F2724F8-0749-40B8-B146-A159E290FB2B}" srcOrd="1" destOrd="0" presId="urn:microsoft.com/office/officeart/2005/8/layout/hierarchy4"/>
    <dgm:cxn modelId="{BE93B976-CC14-480A-BD0C-2C06AE34C5A1}" type="presParOf" srcId="{77829702-0342-42E5-8C98-718130F8AB2F}" destId="{E8490EE7-E861-453C-AE1E-A9D0D52399C1}" srcOrd="2" destOrd="0" presId="urn:microsoft.com/office/officeart/2005/8/layout/hierarchy4"/>
    <dgm:cxn modelId="{87721FBE-EA34-4431-A952-048799EDAF89}" type="presParOf" srcId="{E8490EE7-E861-453C-AE1E-A9D0D52399C1}" destId="{5D27E1D2-6B5D-4D90-BBB7-3E46B60B4C2C}" srcOrd="0" destOrd="0" presId="urn:microsoft.com/office/officeart/2005/8/layout/hierarchy4"/>
    <dgm:cxn modelId="{259DA3C4-6814-49C1-BB9E-CF8D68BEEB0E}" type="presParOf" srcId="{5D27E1D2-6B5D-4D90-BBB7-3E46B60B4C2C}" destId="{AF3D7D0A-BA06-439B-9256-AFF5741E5106}" srcOrd="0" destOrd="0" presId="urn:microsoft.com/office/officeart/2005/8/layout/hierarchy4"/>
    <dgm:cxn modelId="{D5903FE0-C6DE-4D47-9B0C-19A9E25A9D1F}" type="presParOf" srcId="{5D27E1D2-6B5D-4D90-BBB7-3E46B60B4C2C}" destId="{A8BAE4B5-2223-444B-82F8-8407EF399A10}" srcOrd="1" destOrd="0" presId="urn:microsoft.com/office/officeart/2005/8/layout/hierarchy4"/>
    <dgm:cxn modelId="{30CA9F11-9990-4454-B401-8BC4FB3E11BC}" type="presParOf" srcId="{5D27E1D2-6B5D-4D90-BBB7-3E46B60B4C2C}" destId="{5BA1EE43-5AD5-42D7-97A4-F9CE411BDB89}" srcOrd="2" destOrd="0" presId="urn:microsoft.com/office/officeart/2005/8/layout/hierarchy4"/>
    <dgm:cxn modelId="{AA9ADFD2-9B6F-4AE3-A2C9-8E02EA7A1F64}" type="presParOf" srcId="{5BA1EE43-5AD5-42D7-97A4-F9CE411BDB89}" destId="{AA901E11-7F21-4CB5-84EA-EFCBC910C897}" srcOrd="0" destOrd="0" presId="urn:microsoft.com/office/officeart/2005/8/layout/hierarchy4"/>
    <dgm:cxn modelId="{F7EAB24B-8451-451E-A100-8DD41F45B839}" type="presParOf" srcId="{AA901E11-7F21-4CB5-84EA-EFCBC910C897}" destId="{872A4707-9ABE-4138-B88F-D202D4B98B8D}" srcOrd="0" destOrd="0" presId="urn:microsoft.com/office/officeart/2005/8/layout/hierarchy4"/>
    <dgm:cxn modelId="{B92DE91F-8832-4378-8C23-914A47E6E477}" type="presParOf" srcId="{AA901E11-7F21-4CB5-84EA-EFCBC910C897}" destId="{B338183C-DE2D-4C1C-B285-D6AAF451DB88}" srcOrd="1" destOrd="0" presId="urn:microsoft.com/office/officeart/2005/8/layout/hierarchy4"/>
    <dgm:cxn modelId="{C9494943-CC0B-4443-9EAA-51DD94945564}" type="presParOf" srcId="{5BA1EE43-5AD5-42D7-97A4-F9CE411BDB89}" destId="{7D50784A-0C38-4F4F-8AC0-D2F19AAD3A30}" srcOrd="1" destOrd="0" presId="urn:microsoft.com/office/officeart/2005/8/layout/hierarchy4"/>
    <dgm:cxn modelId="{15771C48-0CED-4FC1-9827-581711CCD004}" type="presParOf" srcId="{5BA1EE43-5AD5-42D7-97A4-F9CE411BDB89}" destId="{5EFFE123-3717-42C2-B7ED-133137C1A54B}" srcOrd="2" destOrd="0" presId="urn:microsoft.com/office/officeart/2005/8/layout/hierarchy4"/>
    <dgm:cxn modelId="{EE6B313A-E87F-4C2A-ACC0-8F9AE86EA41A}" type="presParOf" srcId="{5EFFE123-3717-42C2-B7ED-133137C1A54B}" destId="{FB2AE38A-5E91-47FA-A551-EAB41864928B}" srcOrd="0" destOrd="0" presId="urn:microsoft.com/office/officeart/2005/8/layout/hierarchy4"/>
    <dgm:cxn modelId="{0EDAFAFA-E71B-4C5E-BD35-E96EF21A6DFC}" type="presParOf" srcId="{5EFFE123-3717-42C2-B7ED-133137C1A54B}" destId="{36799AF2-BABB-4047-9767-72A2FE869CD8}" srcOrd="1" destOrd="0" presId="urn:microsoft.com/office/officeart/2005/8/layout/hierarchy4"/>
    <dgm:cxn modelId="{57240439-C021-4C2A-9F39-62DC9C31BD4D}" type="presParOf" srcId="{E8490EE7-E861-453C-AE1E-A9D0D52399C1}" destId="{22EF7FD2-47B5-43ED-B968-FD421E92BF30}" srcOrd="1" destOrd="0" presId="urn:microsoft.com/office/officeart/2005/8/layout/hierarchy4"/>
    <dgm:cxn modelId="{E75A4CE9-593E-4B91-B51F-3023D0108001}" type="presParOf" srcId="{E8490EE7-E861-453C-AE1E-A9D0D52399C1}" destId="{FF1A98A4-B28B-4014-BCD4-FE6FBAD40E1E}" srcOrd="2" destOrd="0" presId="urn:microsoft.com/office/officeart/2005/8/layout/hierarchy4"/>
    <dgm:cxn modelId="{D7D8D3B0-39CC-4818-9E56-F67D9444FFD1}" type="presParOf" srcId="{FF1A98A4-B28B-4014-BCD4-FE6FBAD40E1E}" destId="{9DF8F264-6985-4A06-BDF3-FEEC223AD1E0}" srcOrd="0" destOrd="0" presId="urn:microsoft.com/office/officeart/2005/8/layout/hierarchy4"/>
    <dgm:cxn modelId="{630BEE7E-7B37-4C3C-8869-1905D38D91CF}" type="presParOf" srcId="{FF1A98A4-B28B-4014-BCD4-FE6FBAD40E1E}" destId="{2057BA6F-5ECD-497F-B3D5-B0584BB973C6}" srcOrd="1" destOrd="0" presId="urn:microsoft.com/office/officeart/2005/8/layout/hierarchy4"/>
    <dgm:cxn modelId="{18BD7B2F-4AF9-482F-BD9C-905F0F7EC17F}" type="presParOf" srcId="{FF1A98A4-B28B-4014-BCD4-FE6FBAD40E1E}" destId="{AEDD6DF4-9D33-4E3D-8469-EC7FBFA97484}" srcOrd="2" destOrd="0" presId="urn:microsoft.com/office/officeart/2005/8/layout/hierarchy4"/>
    <dgm:cxn modelId="{EC1B11E1-2C43-4729-A461-099C2303CD87}" type="presParOf" srcId="{AEDD6DF4-9D33-4E3D-8469-EC7FBFA97484}" destId="{BFA35632-1F8A-42B3-9D3A-9E082706648D}" srcOrd="0" destOrd="0" presId="urn:microsoft.com/office/officeart/2005/8/layout/hierarchy4"/>
    <dgm:cxn modelId="{9AEE217C-9617-44C2-96DA-24B0C97BFEAC}" type="presParOf" srcId="{BFA35632-1F8A-42B3-9D3A-9E082706648D}" destId="{B4017A95-D08A-4771-9171-4229C64A856E}" srcOrd="0" destOrd="0" presId="urn:microsoft.com/office/officeart/2005/8/layout/hierarchy4"/>
    <dgm:cxn modelId="{E9CE2070-420A-4DE0-86CB-348FC018F153}" type="presParOf" srcId="{BFA35632-1F8A-42B3-9D3A-9E082706648D}" destId="{B8141490-C8C3-47ED-9D55-E5460AEE66F0}" srcOrd="1" destOrd="0" presId="urn:microsoft.com/office/officeart/2005/8/layout/hierarchy4"/>
    <dgm:cxn modelId="{B725AE15-76C4-4A19-B7DC-6035AC488670}" type="presParOf" srcId="{74518397-3900-43BC-B6F6-A521B4860DA8}" destId="{891C7915-964A-493E-BBC4-25914BBB97CC}" srcOrd="1" destOrd="0" presId="urn:microsoft.com/office/officeart/2005/8/layout/hierarchy4"/>
    <dgm:cxn modelId="{9103BD03-AF63-4D85-9740-DF5EEA6E7BAA}" type="presParOf" srcId="{74518397-3900-43BC-B6F6-A521B4860DA8}" destId="{D6550400-7DFF-4144-B706-E2D954C451F9}" srcOrd="2" destOrd="0" presId="urn:microsoft.com/office/officeart/2005/8/layout/hierarchy4"/>
    <dgm:cxn modelId="{1C024171-5C5A-4D30-9DEA-A5EF81953A5C}" type="presParOf" srcId="{D6550400-7DFF-4144-B706-E2D954C451F9}" destId="{28AB3527-61EA-45E9-9EFF-492B5DC56BA3}" srcOrd="0" destOrd="0" presId="urn:microsoft.com/office/officeart/2005/8/layout/hierarchy4"/>
    <dgm:cxn modelId="{2EB9AB93-F668-455C-8EF1-A34C54484542}" type="presParOf" srcId="{D6550400-7DFF-4144-B706-E2D954C451F9}" destId="{423ABAC0-60F0-4F2B-B936-234849B500C3}" srcOrd="1" destOrd="0" presId="urn:microsoft.com/office/officeart/2005/8/layout/hierarchy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19F89-BDBA-4DD9-90F5-668BCE0B232B}">
      <dsp:nvSpPr>
        <dsp:cNvPr id="0" name=""/>
        <dsp:cNvSpPr/>
      </dsp:nvSpPr>
      <dsp:spPr>
        <a:xfrm>
          <a:off x="1084222" y="71439"/>
          <a:ext cx="6603349" cy="16674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fr-FR" sz="3600" kern="1200" dirty="0" smtClean="0"/>
            <a:t>PLAN D’ÉNONCIATION</a:t>
          </a:r>
          <a:endParaRPr lang="fr-FR" sz="3600" kern="1200" dirty="0"/>
        </a:p>
      </dsp:txBody>
      <dsp:txXfrm>
        <a:off x="1133061" y="120278"/>
        <a:ext cx="6505671" cy="1569813"/>
      </dsp:txXfrm>
    </dsp:sp>
    <dsp:sp modelId="{AF3D7D0A-BA06-439B-9256-AFF5741E5106}">
      <dsp:nvSpPr>
        <dsp:cNvPr id="0" name=""/>
        <dsp:cNvSpPr/>
      </dsp:nvSpPr>
      <dsp:spPr>
        <a:xfrm>
          <a:off x="1085728" y="1785949"/>
          <a:ext cx="3373964" cy="16674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kern="1200" dirty="0" smtClean="0"/>
            <a:t>PLAN NON EMBRAYÉ</a:t>
          </a:r>
          <a:endParaRPr lang="fr-FR" sz="2800" kern="1200" dirty="0"/>
        </a:p>
      </dsp:txBody>
      <dsp:txXfrm>
        <a:off x="1134567" y="1834788"/>
        <a:ext cx="3276286" cy="1569813"/>
      </dsp:txXfrm>
    </dsp:sp>
    <dsp:sp modelId="{872A4707-9ABE-4138-B88F-D202D4B98B8D}">
      <dsp:nvSpPr>
        <dsp:cNvPr id="0" name=""/>
        <dsp:cNvSpPr/>
      </dsp:nvSpPr>
      <dsp:spPr>
        <a:xfrm>
          <a:off x="1424676" y="3500457"/>
          <a:ext cx="1000970" cy="16674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21920" tIns="121920" rIns="121920" bIns="121920" numCol="1" spcCol="1270" anchor="ctr" anchorCtr="0">
          <a:noAutofit/>
        </a:bodyPr>
        <a:lstStyle/>
        <a:p>
          <a:pPr lvl="0" algn="ctr" defTabSz="1422400">
            <a:lnSpc>
              <a:spcPct val="90000"/>
            </a:lnSpc>
            <a:spcBef>
              <a:spcPct val="0"/>
            </a:spcBef>
            <a:spcAft>
              <a:spcPct val="35000"/>
            </a:spcAft>
          </a:pPr>
          <a:r>
            <a:rPr lang="fr-FR" sz="3200" kern="1200" dirty="0" smtClean="0"/>
            <a:t>RÉCITS</a:t>
          </a:r>
          <a:endParaRPr lang="fr-FR" sz="3200" kern="1200" dirty="0"/>
        </a:p>
      </dsp:txBody>
      <dsp:txXfrm>
        <a:off x="1453993" y="3529774"/>
        <a:ext cx="942336" cy="1608857"/>
      </dsp:txXfrm>
    </dsp:sp>
    <dsp:sp modelId="{FB2AE38A-5E91-47FA-A551-EAB41864928B}">
      <dsp:nvSpPr>
        <dsp:cNvPr id="0" name=""/>
        <dsp:cNvSpPr/>
      </dsp:nvSpPr>
      <dsp:spPr>
        <a:xfrm>
          <a:off x="2440364" y="3500457"/>
          <a:ext cx="889550" cy="16674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PROVERBES</a:t>
          </a:r>
          <a:endParaRPr lang="fr-FR" sz="2000" kern="1200" dirty="0"/>
        </a:p>
      </dsp:txBody>
      <dsp:txXfrm>
        <a:off x="2466418" y="3526511"/>
        <a:ext cx="837442" cy="1615383"/>
      </dsp:txXfrm>
    </dsp:sp>
    <dsp:sp modelId="{9DF8F264-6985-4A06-BDF3-FEEC223AD1E0}">
      <dsp:nvSpPr>
        <dsp:cNvPr id="0" name=""/>
        <dsp:cNvSpPr/>
      </dsp:nvSpPr>
      <dsp:spPr>
        <a:xfrm>
          <a:off x="4708941" y="1785949"/>
          <a:ext cx="2967244" cy="16674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kern="1200" dirty="0" smtClean="0"/>
            <a:t>PLAN EMBRAYÉ</a:t>
          </a:r>
          <a:endParaRPr lang="fr-FR" sz="2800" kern="1200" dirty="0"/>
        </a:p>
      </dsp:txBody>
      <dsp:txXfrm>
        <a:off x="4757780" y="1834788"/>
        <a:ext cx="2869566" cy="1569813"/>
      </dsp:txXfrm>
    </dsp:sp>
    <dsp:sp modelId="{B4017A95-D08A-4771-9171-4229C64A856E}">
      <dsp:nvSpPr>
        <dsp:cNvPr id="0" name=""/>
        <dsp:cNvSpPr/>
      </dsp:nvSpPr>
      <dsp:spPr>
        <a:xfrm>
          <a:off x="4610607" y="3571893"/>
          <a:ext cx="2967244" cy="16674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kern="1200" dirty="0" smtClean="0"/>
            <a:t>DISCOURS</a:t>
          </a:r>
          <a:endParaRPr lang="fr-FR" sz="2800" kern="1200" dirty="0"/>
        </a:p>
      </dsp:txBody>
      <dsp:txXfrm>
        <a:off x="4659446" y="3620732"/>
        <a:ext cx="2869566" cy="1569813"/>
      </dsp:txXfrm>
    </dsp:sp>
    <dsp:sp modelId="{28AB3527-61EA-45E9-9EFF-492B5DC56BA3}">
      <dsp:nvSpPr>
        <dsp:cNvPr id="0" name=""/>
        <dsp:cNvSpPr/>
      </dsp:nvSpPr>
      <dsp:spPr>
        <a:xfrm>
          <a:off x="3594225" y="3500468"/>
          <a:ext cx="891290" cy="16674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57150" tIns="57150" rIns="57150" bIns="57150" numCol="1" spcCol="1270" anchor="ctr" anchorCtr="0">
          <a:noAutofit/>
        </a:bodyPr>
        <a:lstStyle/>
        <a:p>
          <a:pPr lvl="0" algn="ctr" defTabSz="666750">
            <a:lnSpc>
              <a:spcPct val="90000"/>
            </a:lnSpc>
            <a:spcBef>
              <a:spcPct val="0"/>
            </a:spcBef>
            <a:spcAft>
              <a:spcPct val="35000"/>
            </a:spcAft>
          </a:pPr>
          <a:r>
            <a:rPr lang="fr-FR" sz="1500" kern="1200" dirty="0" smtClean="0"/>
            <a:t>DÉMONSTRATIONS</a:t>
          </a:r>
          <a:endParaRPr lang="fr-FR" sz="1500" kern="1200" dirty="0"/>
        </a:p>
      </dsp:txBody>
      <dsp:txXfrm>
        <a:off x="3620330" y="3526573"/>
        <a:ext cx="839080" cy="161528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23/11/2022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23/11/2022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23/11/2022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23/11/2022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23/11/2022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23/11/2022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23/11/2022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23/11/2022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23/11/2022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23/11/2022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23/11/2022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23/11/2022</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booknode.com/la_communication_extrait_de_problemes_de_linguistique_generale_048348" TargetMode="External"/><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962674"/>
          </a:xfrm>
        </p:spPr>
        <p:txBody>
          <a:bodyPr>
            <a:normAutofit fontScale="90000"/>
          </a:bodyPr>
          <a:lstStyle/>
          <a:p>
            <a:pPr algn="l"/>
            <a:r>
              <a:rPr lang="fr-FR" sz="6000" dirty="0" smtClean="0">
                <a:latin typeface="Times New Roman" pitchFamily="18" charset="0"/>
                <a:cs typeface="Times New Roman" pitchFamily="18" charset="0"/>
              </a:rPr>
              <a:t/>
            </a:r>
            <a:br>
              <a:rPr lang="fr-FR" sz="6000" dirty="0" smtClean="0">
                <a:latin typeface="Times New Roman" pitchFamily="18" charset="0"/>
                <a:cs typeface="Times New Roman" pitchFamily="18" charset="0"/>
              </a:rPr>
            </a:br>
            <a:r>
              <a:rPr lang="fr-FR" sz="4000" b="1" dirty="0" smtClean="0">
                <a:latin typeface="Times New Roman" pitchFamily="18" charset="0"/>
                <a:cs typeface="Times New Roman" pitchFamily="18" charset="0"/>
              </a:rPr>
              <a:t>LA </a:t>
            </a:r>
            <a:r>
              <a:rPr lang="fr-FR" sz="4000" b="1" dirty="0">
                <a:latin typeface="Times New Roman" pitchFamily="18" charset="0"/>
                <a:cs typeface="Times New Roman" pitchFamily="18" charset="0"/>
              </a:rPr>
              <a:t>LINGUISTIQUE </a:t>
            </a:r>
            <a:r>
              <a:rPr lang="fr-FR" sz="4000" b="1" dirty="0" smtClean="0">
                <a:latin typeface="Times New Roman" pitchFamily="18" charset="0"/>
                <a:cs typeface="Times New Roman" pitchFamily="18" charset="0"/>
              </a:rPr>
              <a:t>ÉNONCIATIVE</a:t>
            </a:r>
            <a:r>
              <a:rPr lang="fr-FR" sz="6000" dirty="0" smtClean="0">
                <a:latin typeface="Times New Roman" pitchFamily="18" charset="0"/>
                <a:cs typeface="Times New Roman" pitchFamily="18" charset="0"/>
              </a:rPr>
              <a:t/>
            </a:r>
            <a:br>
              <a:rPr lang="fr-FR" sz="6000" dirty="0" smtClean="0">
                <a:latin typeface="Times New Roman" pitchFamily="18" charset="0"/>
                <a:cs typeface="Times New Roman" pitchFamily="18" charset="0"/>
              </a:rPr>
            </a:br>
            <a:r>
              <a:rPr lang="fr-FR" sz="6000" dirty="0">
                <a:latin typeface="Times New Roman" pitchFamily="18" charset="0"/>
                <a:cs typeface="Times New Roman" pitchFamily="18" charset="0"/>
              </a:rPr>
              <a:t/>
            </a:r>
            <a:br>
              <a:rPr lang="fr-FR" sz="6000" dirty="0">
                <a:latin typeface="Times New Roman" pitchFamily="18" charset="0"/>
                <a:cs typeface="Times New Roman" pitchFamily="18" charset="0"/>
              </a:rPr>
            </a:br>
            <a:r>
              <a:rPr lang="fr-FR" b="1" u="sng" dirty="0">
                <a:latin typeface="Times New Roman" pitchFamily="18" charset="0"/>
                <a:cs typeface="Times New Roman" pitchFamily="18" charset="0"/>
              </a:rPr>
              <a:t>NIVEAU</a:t>
            </a:r>
            <a:r>
              <a:rPr lang="fr-FR" dirty="0">
                <a:latin typeface="Times New Roman" pitchFamily="18" charset="0"/>
                <a:cs typeface="Times New Roman" pitchFamily="18" charset="0"/>
              </a:rPr>
              <a:t>: 3LMD</a:t>
            </a:r>
            <a:br>
              <a:rPr lang="fr-FR" dirty="0">
                <a:latin typeface="Times New Roman" pitchFamily="18" charset="0"/>
                <a:cs typeface="Times New Roman" pitchFamily="18" charset="0"/>
              </a:rPr>
            </a:br>
            <a:r>
              <a:rPr lang="fr-FR" b="1" u="sng" dirty="0" smtClean="0">
                <a:latin typeface="Times New Roman" pitchFamily="18" charset="0"/>
                <a:cs typeface="Times New Roman" pitchFamily="18" charset="0"/>
              </a:rPr>
              <a:t>GROUPE</a:t>
            </a:r>
            <a:r>
              <a:rPr lang="fr-FR" b="1" u="sng" dirty="0" smtClean="0">
                <a:latin typeface="Times New Roman" pitchFamily="18" charset="0"/>
                <a:cs typeface="Times New Roman" pitchFamily="18" charset="0"/>
              </a:rPr>
              <a:t>: 2&amp;3</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fr-FR" b="1" u="sng" dirty="0">
                <a:latin typeface="Times New Roman" pitchFamily="18" charset="0"/>
                <a:cs typeface="Times New Roman" pitchFamily="18" charset="0"/>
              </a:rPr>
              <a:t>ENSEIGNANTE</a:t>
            </a:r>
            <a:r>
              <a:rPr lang="fr-FR" dirty="0">
                <a:latin typeface="Times New Roman" pitchFamily="18" charset="0"/>
                <a:cs typeface="Times New Roman" pitchFamily="18" charset="0"/>
              </a:rPr>
              <a:t>: Mlle BOUSSAD</a:t>
            </a:r>
            <a:br>
              <a:rPr lang="fr-FR" dirty="0">
                <a:latin typeface="Times New Roman" pitchFamily="18" charset="0"/>
                <a:cs typeface="Times New Roman" pitchFamily="18" charset="0"/>
              </a:rPr>
            </a:br>
            <a:r>
              <a:rPr lang="fr-FR" b="1" u="sng" dirty="0">
                <a:latin typeface="Times New Roman" pitchFamily="18" charset="0"/>
                <a:cs typeface="Times New Roman" pitchFamily="18" charset="0"/>
              </a:rPr>
              <a:t>ANNÉE UNIVERSITAIRE</a:t>
            </a:r>
            <a:r>
              <a:rPr lang="fr-FR" b="1" dirty="0">
                <a:latin typeface="Times New Roman" pitchFamily="18" charset="0"/>
                <a:cs typeface="Times New Roman" pitchFamily="18" charset="0"/>
              </a:rPr>
              <a:t>: </a:t>
            </a:r>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r>
              <a:rPr lang="fr-FR" b="1" dirty="0">
                <a:latin typeface="Times New Roman" pitchFamily="18" charset="0"/>
                <a:cs typeface="Times New Roman" pitchFamily="18" charset="0"/>
              </a:rPr>
              <a:t> </a:t>
            </a:r>
            <a:r>
              <a:rPr lang="fr-FR" b="1"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2022/2023</a:t>
            </a:r>
            <a:endParaRPr lang="fr-FR" dirty="0"/>
          </a:p>
        </p:txBody>
      </p:sp>
    </p:spTree>
    <p:extLst>
      <p:ext uri="{BB962C8B-B14F-4D97-AF65-F5344CB8AC3E}">
        <p14:creationId xmlns="" xmlns:p14="http://schemas.microsoft.com/office/powerpoint/2010/main" val="2618807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26196"/>
          </a:xfrm>
        </p:spPr>
        <p:txBody>
          <a:bodyPr/>
          <a:lstStyle/>
          <a:p>
            <a:endParaRPr lang="fr-FR" dirty="0"/>
          </a:p>
        </p:txBody>
      </p:sp>
      <p:graphicFrame>
        <p:nvGraphicFramePr>
          <p:cNvPr id="3" name="Tableau 2"/>
          <p:cNvGraphicFramePr>
            <a:graphicFrameLocks noGrp="1"/>
          </p:cNvGraphicFramePr>
          <p:nvPr/>
        </p:nvGraphicFramePr>
        <p:xfrm>
          <a:off x="642910" y="571480"/>
          <a:ext cx="7858180" cy="5715040"/>
        </p:xfrm>
        <a:graphic>
          <a:graphicData uri="http://schemas.openxmlformats.org/drawingml/2006/table">
            <a:tbl>
              <a:tblPr firstRow="1" bandRow="1">
                <a:tableStyleId>{5C22544A-7EE6-4342-B048-85BDC9FD1C3A}</a:tableStyleId>
              </a:tblPr>
              <a:tblGrid>
                <a:gridCol w="1714512"/>
                <a:gridCol w="6143668"/>
              </a:tblGrid>
              <a:tr h="2570972">
                <a:tc>
                  <a:txBody>
                    <a:bodyPr/>
                    <a:lstStyle/>
                    <a:p>
                      <a:r>
                        <a:rPr lang="fr-FR" sz="2800" b="1" dirty="0">
                          <a:latin typeface="Times New Roman" pitchFamily="18" charset="0"/>
                          <a:cs typeface="Times New Roman" pitchFamily="18" charset="0"/>
                        </a:rPr>
                        <a:t>Phrase</a:t>
                      </a:r>
                      <a:endParaRPr lang="fr-FR" sz="2800" dirty="0">
                        <a:latin typeface="Times New Roman" pitchFamily="18" charset="0"/>
                        <a:cs typeface="Times New Roman" pitchFamily="18" charset="0"/>
                      </a:endParaRPr>
                    </a:p>
                  </a:txBody>
                  <a:tcPr marL="66675" marR="66675" marT="66675" marB="66675"/>
                </a:tc>
                <a:tc>
                  <a:txBody>
                    <a:bodyPr/>
                    <a:lstStyle/>
                    <a:p>
                      <a:r>
                        <a:rPr lang="fr-FR" sz="2800" dirty="0">
                          <a:latin typeface="Times New Roman" pitchFamily="18" charset="0"/>
                          <a:cs typeface="Times New Roman" pitchFamily="18" charset="0"/>
                        </a:rPr>
                        <a:t>Forme syntaxique comprenant au moins un verbe conjugué.</a:t>
                      </a:r>
                      <a:br>
                        <a:rPr lang="fr-FR" sz="2800" dirty="0">
                          <a:latin typeface="Times New Roman" pitchFamily="18" charset="0"/>
                          <a:cs typeface="Times New Roman" pitchFamily="18" charset="0"/>
                        </a:rPr>
                      </a:br>
                      <a:r>
                        <a:rPr lang="fr-FR" sz="2800" dirty="0">
                          <a:latin typeface="Times New Roman" pitchFamily="18" charset="0"/>
                          <a:cs typeface="Times New Roman" pitchFamily="18" charset="0"/>
                        </a:rPr>
                        <a:t>(ex. </a:t>
                      </a:r>
                      <a:r>
                        <a:rPr lang="fr-FR" sz="2800" i="1" dirty="0">
                          <a:latin typeface="Times New Roman" pitchFamily="18" charset="0"/>
                          <a:cs typeface="Times New Roman" pitchFamily="18" charset="0"/>
                        </a:rPr>
                        <a:t>Je n'aime pas beaucoup le poisson surgelé</a:t>
                      </a:r>
                      <a:r>
                        <a:rPr lang="fr-FR" sz="2800" dirty="0">
                          <a:latin typeface="Times New Roman" pitchFamily="18" charset="0"/>
                          <a:cs typeface="Times New Roman" pitchFamily="18" charset="0"/>
                        </a:rPr>
                        <a:t>)</a:t>
                      </a:r>
                    </a:p>
                  </a:txBody>
                  <a:tcPr marL="66675" marR="66675" marT="66675" marB="66675"/>
                </a:tc>
              </a:tr>
              <a:tr h="3144068">
                <a:tc>
                  <a:txBody>
                    <a:bodyPr/>
                    <a:lstStyle/>
                    <a:p>
                      <a:r>
                        <a:rPr lang="fr-FR" sz="2800" b="1">
                          <a:latin typeface="Times New Roman" pitchFamily="18" charset="0"/>
                          <a:cs typeface="Times New Roman" pitchFamily="18" charset="0"/>
                        </a:rPr>
                        <a:t>Énoncé</a:t>
                      </a:r>
                      <a:endParaRPr lang="fr-FR" sz="2800">
                        <a:latin typeface="Times New Roman" pitchFamily="18" charset="0"/>
                        <a:cs typeface="Times New Roman" pitchFamily="18" charset="0"/>
                      </a:endParaRPr>
                    </a:p>
                  </a:txBody>
                  <a:tcPr marL="66675" marR="66675" marT="66675" marB="66675"/>
                </a:tc>
                <a:tc>
                  <a:txBody>
                    <a:bodyPr/>
                    <a:lstStyle/>
                    <a:p>
                      <a:r>
                        <a:rPr lang="fr-FR" sz="2800" dirty="0">
                          <a:latin typeface="Times New Roman" pitchFamily="18" charset="0"/>
                          <a:cs typeface="Times New Roman" pitchFamily="18" charset="0"/>
                        </a:rPr>
                        <a:t>produit d'un énonciateur au cours d'un acte d'énonciation dans une situation </a:t>
                      </a:r>
                      <a:r>
                        <a:rPr lang="fr-FR" sz="2800" dirty="0" smtClean="0">
                          <a:latin typeface="Times New Roman" pitchFamily="18" charset="0"/>
                          <a:cs typeface="Times New Roman" pitchFamily="18" charset="0"/>
                        </a:rPr>
                        <a:t>donnée. Il </a:t>
                      </a:r>
                      <a:r>
                        <a:rPr lang="fr-FR" sz="2800" dirty="0">
                          <a:latin typeface="Times New Roman" pitchFamily="18" charset="0"/>
                          <a:cs typeface="Times New Roman" pitchFamily="18" charset="0"/>
                        </a:rPr>
                        <a:t>ne s'agit pas forcément d'une phrase </a:t>
                      </a:r>
                      <a:br>
                        <a:rPr lang="fr-FR" sz="2800" dirty="0">
                          <a:latin typeface="Times New Roman" pitchFamily="18" charset="0"/>
                          <a:cs typeface="Times New Roman" pitchFamily="18" charset="0"/>
                        </a:rPr>
                      </a:br>
                      <a:r>
                        <a:rPr lang="fr-FR" sz="2800" dirty="0">
                          <a:latin typeface="Times New Roman" pitchFamily="18" charset="0"/>
                          <a:cs typeface="Times New Roman" pitchFamily="18" charset="0"/>
                        </a:rPr>
                        <a:t>(ex. </a:t>
                      </a:r>
                      <a:r>
                        <a:rPr lang="fr-FR" sz="2800" i="1" dirty="0">
                          <a:latin typeface="Times New Roman" pitchFamily="18" charset="0"/>
                          <a:cs typeface="Times New Roman" pitchFamily="18" charset="0"/>
                        </a:rPr>
                        <a:t>Moi, le poisson surgelé, bof…)</a:t>
                      </a:r>
                      <a:endParaRPr lang="fr-FR" sz="2800" dirty="0">
                        <a:latin typeface="Times New Roman" pitchFamily="18" charset="0"/>
                        <a:cs typeface="Times New Roman" pitchFamily="18" charset="0"/>
                      </a:endParaRPr>
                    </a:p>
                  </a:txBody>
                  <a:tcPr marL="66675" marR="66675" marT="66675" marB="66675"/>
                </a:tc>
              </a:tr>
            </a:tbl>
          </a:graphicData>
        </a:graphic>
      </p:graphicFrame>
    </p:spTree>
    <p:extLst>
      <p:ext uri="{BB962C8B-B14F-4D97-AF65-F5344CB8AC3E}">
        <p14:creationId xmlns="" xmlns:p14="http://schemas.microsoft.com/office/powerpoint/2010/main" val="4136938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18658"/>
          </a:xfrm>
        </p:spPr>
        <p:txBody>
          <a:bodyPr>
            <a:normAutofit/>
          </a:bodyPr>
          <a:lstStyle/>
          <a:p>
            <a:r>
              <a:rPr lang="fr-FR" dirty="0" smtClean="0"/>
              <a:t/>
            </a:r>
            <a:br>
              <a:rPr lang="fr-FR" dirty="0" smtClean="0"/>
            </a:br>
            <a:r>
              <a:rPr lang="fr-FR" b="1" dirty="0" smtClean="0">
                <a:latin typeface="Times New Roman" pitchFamily="18" charset="0"/>
                <a:cs typeface="Times New Roman" pitchFamily="18" charset="0"/>
              </a:rPr>
              <a:t>1-2-2-Énoncé </a:t>
            </a:r>
            <a:r>
              <a:rPr lang="fr-FR" b="1" dirty="0">
                <a:latin typeface="Times New Roman" pitchFamily="18" charset="0"/>
                <a:cs typeface="Times New Roman" pitchFamily="18" charset="0"/>
              </a:rPr>
              <a:t>Vs Énonciation</a:t>
            </a:r>
            <a:r>
              <a:rPr lang="fr-FR" b="1" dirty="0" smtClean="0">
                <a:latin typeface="Times New Roman" pitchFamily="18" charset="0"/>
                <a:cs typeface="Times New Roman" pitchFamily="18" charset="0"/>
              </a:rPr>
              <a:t>.</a:t>
            </a:r>
            <a:br>
              <a:rPr lang="fr-FR" b="1" dirty="0" smtClean="0">
                <a:latin typeface="Times New Roman" pitchFamily="18" charset="0"/>
                <a:cs typeface="Times New Roman" pitchFamily="18" charset="0"/>
              </a:rPr>
            </a:br>
            <a:r>
              <a:rPr lang="fr-FR" dirty="0"/>
              <a:t/>
            </a:r>
            <a:br>
              <a:rPr lang="fr-FR" dirty="0"/>
            </a:br>
            <a:r>
              <a:rPr lang="fr-FR" sz="3100" dirty="0" smtClean="0">
                <a:latin typeface="Times New Roman" pitchFamily="18" charset="0"/>
                <a:ea typeface="Tahoma" pitchFamily="34" charset="0"/>
                <a:cs typeface="Times New Roman" pitchFamily="18" charset="0"/>
              </a:rPr>
              <a:t>, </a:t>
            </a:r>
            <a:r>
              <a:rPr lang="fr-FR" sz="3100" dirty="0">
                <a:latin typeface="Times New Roman" pitchFamily="18" charset="0"/>
                <a:ea typeface="Tahoma" pitchFamily="34" charset="0"/>
                <a:cs typeface="Times New Roman" pitchFamily="18" charset="0"/>
              </a:rPr>
              <a:t/>
            </a:r>
            <a:br>
              <a:rPr lang="fr-FR" sz="3100" dirty="0">
                <a:latin typeface="Times New Roman" pitchFamily="18" charset="0"/>
                <a:ea typeface="Tahoma" pitchFamily="34" charset="0"/>
                <a:cs typeface="Times New Roman" pitchFamily="18" charset="0"/>
              </a:rPr>
            </a:br>
            <a:endParaRPr lang="fr-FR" sz="3100" dirty="0">
              <a:latin typeface="Times New Roman" pitchFamily="18" charset="0"/>
              <a:ea typeface="Tahoma" pitchFamily="34" charset="0"/>
              <a:cs typeface="Times New Roman" pitchFamily="18" charset="0"/>
            </a:endParaRPr>
          </a:p>
        </p:txBody>
      </p:sp>
    </p:spTree>
    <p:extLst>
      <p:ext uri="{BB962C8B-B14F-4D97-AF65-F5344CB8AC3E}">
        <p14:creationId xmlns="" xmlns:p14="http://schemas.microsoft.com/office/powerpoint/2010/main" val="442913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97568"/>
          </a:xfrm>
        </p:spPr>
        <p:txBody>
          <a:bodyPr/>
          <a:lstStyle/>
          <a:p>
            <a:endParaRPr lang="fr-FR" dirty="0"/>
          </a:p>
        </p:txBody>
      </p:sp>
      <p:graphicFrame>
        <p:nvGraphicFramePr>
          <p:cNvPr id="3" name="Tableau 2"/>
          <p:cNvGraphicFramePr>
            <a:graphicFrameLocks noGrp="1"/>
          </p:cNvGraphicFramePr>
          <p:nvPr/>
        </p:nvGraphicFramePr>
        <p:xfrm>
          <a:off x="785786" y="642917"/>
          <a:ext cx="7786742" cy="4611794"/>
        </p:xfrm>
        <a:graphic>
          <a:graphicData uri="http://schemas.openxmlformats.org/drawingml/2006/table">
            <a:tbl>
              <a:tblPr firstRow="1" bandRow="1">
                <a:tableStyleId>{5C22544A-7EE6-4342-B048-85BDC9FD1C3A}</a:tableStyleId>
              </a:tblPr>
              <a:tblGrid>
                <a:gridCol w="3893371"/>
                <a:gridCol w="3893371"/>
              </a:tblGrid>
              <a:tr h="352154">
                <a:tc>
                  <a:txBody>
                    <a:bodyPr/>
                    <a:lstStyle/>
                    <a:p>
                      <a:r>
                        <a:rPr lang="fr-FR" sz="2000" dirty="0" smtClean="0"/>
                        <a:t>ÉNONCÉ </a:t>
                      </a:r>
                      <a:endParaRPr lang="fr-FR" sz="2000" dirty="0"/>
                    </a:p>
                  </a:txBody>
                  <a:tcPr/>
                </a:tc>
                <a:tc>
                  <a:txBody>
                    <a:bodyPr/>
                    <a:lstStyle/>
                    <a:p>
                      <a:r>
                        <a:rPr lang="fr-FR" sz="2000" dirty="0" smtClean="0"/>
                        <a:t>ÉNONCIATION</a:t>
                      </a:r>
                      <a:endParaRPr lang="fr-FR" sz="2000" dirty="0"/>
                    </a:p>
                  </a:txBody>
                  <a:tcPr/>
                </a:tc>
              </a:tr>
              <a:tr h="1205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dirty="0" smtClean="0"/>
                        <a:t>un </a:t>
                      </a:r>
                      <a:r>
                        <a:rPr lang="fr-FR" sz="2000" b="1" dirty="0" smtClean="0"/>
                        <a:t>énoncé</a:t>
                      </a:r>
                      <a:r>
                        <a:rPr lang="fr-FR" sz="2000" dirty="0" smtClean="0"/>
                        <a:t> se définit comme «toute suite finie de mots d'une langue émise par un ou plusieurs locuteurs» </a:t>
                      </a:r>
                      <a:br>
                        <a:rPr lang="fr-FR" sz="2000" dirty="0" smtClean="0"/>
                      </a:br>
                      <a:r>
                        <a:rPr lang="fr-FR" sz="1600" dirty="0" smtClean="0"/>
                        <a:t>(Jean Dubois </a:t>
                      </a:r>
                      <a:r>
                        <a:rPr lang="fr-FR" sz="1600" i="1" dirty="0" smtClean="0"/>
                        <a:t>et al</a:t>
                      </a:r>
                      <a:r>
                        <a:rPr lang="fr-FR" sz="1600" dirty="0" smtClean="0"/>
                        <a:t>., </a:t>
                      </a:r>
                      <a:r>
                        <a:rPr lang="fr-FR" sz="1600" i="1" dirty="0" smtClean="0"/>
                        <a:t>Dictionnaire de linguistique</a:t>
                      </a:r>
                      <a:r>
                        <a:rPr lang="fr-FR" sz="1600" dirty="0" smtClean="0"/>
                        <a:t>, Paris, Larousse, 1973, p. 191).</a:t>
                      </a:r>
                    </a:p>
                  </a:txBody>
                  <a:tcPr/>
                </a:tc>
                <a:tc>
                  <a:txBody>
                    <a:bodyPr/>
                    <a:lstStyle/>
                    <a:p>
                      <a:r>
                        <a:rPr lang="fr-FR" sz="2000" dirty="0" smtClean="0">
                          <a:latin typeface="Times New Roman" pitchFamily="18" charset="0"/>
                          <a:ea typeface="Tahoma" pitchFamily="34" charset="0"/>
                          <a:cs typeface="Times New Roman" pitchFamily="18" charset="0"/>
                        </a:rPr>
                        <a:t>la mise en fonctionnement de la langue par un acte individuel d’utilisation </a:t>
                      </a:r>
                    </a:p>
                    <a:p>
                      <a:r>
                        <a:rPr lang="fr-FR" sz="1600" dirty="0" smtClean="0">
                          <a:latin typeface="Times New Roman" pitchFamily="18" charset="0"/>
                          <a:ea typeface="Tahoma" pitchFamily="34" charset="0"/>
                          <a:cs typeface="Times New Roman" pitchFamily="18" charset="0"/>
                        </a:rPr>
                        <a:t>Emile Benveniste (1974 : 80)</a:t>
                      </a:r>
                      <a:endParaRPr lang="fr-FR" sz="1600" dirty="0"/>
                    </a:p>
                  </a:txBody>
                  <a:tcPr/>
                </a:tc>
              </a:tr>
              <a:tr h="14086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dirty="0" smtClean="0">
                          <a:latin typeface="Times New Roman" pitchFamily="18" charset="0"/>
                          <a:ea typeface="Tahoma" pitchFamily="34" charset="0"/>
                          <a:cs typeface="Times New Roman" pitchFamily="18" charset="0"/>
                        </a:rPr>
                        <a:t>=&gt; </a:t>
                      </a:r>
                      <a:r>
                        <a:rPr lang="fr-FR" sz="2000" dirty="0" smtClean="0"/>
                        <a:t>Production langagière effective, produite par un énonciateur</a:t>
                      </a:r>
                      <a:r>
                        <a:rPr lang="fr-FR" sz="2000" baseline="0" dirty="0" smtClean="0"/>
                        <a:t> donné à un énonciataire donné dans un contexte donné réel c’est le résultat de l’énonciation </a:t>
                      </a:r>
                      <a:endParaRPr lang="fr-FR" sz="2000" dirty="0" smtClean="0"/>
                    </a:p>
                  </a:txBody>
                  <a:tcPr/>
                </a:tc>
                <a:tc>
                  <a:txBody>
                    <a:bodyPr/>
                    <a:lstStyle/>
                    <a:p>
                      <a:r>
                        <a:rPr lang="fr-FR" sz="2000" dirty="0" smtClean="0">
                          <a:latin typeface="Times New Roman" pitchFamily="18" charset="0"/>
                          <a:ea typeface="Tahoma" pitchFamily="34" charset="0"/>
                          <a:cs typeface="Times New Roman" pitchFamily="18" charset="0"/>
                        </a:rPr>
                        <a:t> =&gt; L’énonciation est cet acte physique et mental de mise en fonctionnement de la langue, acte par lequel le locuteur s’approprie la langue. </a:t>
                      </a:r>
                      <a:endParaRPr lang="fr-FR" sz="2000" dirty="0"/>
                    </a:p>
                  </a:txBody>
                  <a:tcPr/>
                </a:tc>
              </a:tr>
              <a:tr h="801794">
                <a:tc>
                  <a:txBody>
                    <a:bodyPr/>
                    <a:lstStyle/>
                    <a:p>
                      <a:r>
                        <a:rPr lang="fr-FR" sz="2000" dirty="0" smtClean="0">
                          <a:latin typeface="Times New Roman" pitchFamily="18" charset="0"/>
                          <a:ea typeface="Tahoma" pitchFamily="34" charset="0"/>
                          <a:cs typeface="Times New Roman" pitchFamily="18" charset="0"/>
                        </a:rPr>
                        <a:t>=&gt; </a:t>
                      </a:r>
                      <a:r>
                        <a:rPr lang="fr-FR" sz="2000" b="0" i="0" kern="1200" dirty="0" smtClean="0">
                          <a:solidFill>
                            <a:schemeClr val="dk1"/>
                          </a:solidFill>
                          <a:latin typeface="+mn-lt"/>
                          <a:ea typeface="+mn-ea"/>
                          <a:cs typeface="+mn-cs"/>
                        </a:rPr>
                        <a:t>Produit, résultat</a:t>
                      </a:r>
                      <a:r>
                        <a:rPr lang="fr-FR" sz="2000" b="0" i="0" kern="1200" baseline="0" dirty="0" smtClean="0">
                          <a:solidFill>
                            <a:schemeClr val="dk1"/>
                          </a:solidFill>
                          <a:latin typeface="+mn-lt"/>
                          <a:ea typeface="+mn-ea"/>
                          <a:cs typeface="+mn-cs"/>
                        </a:rPr>
                        <a:t> </a:t>
                      </a:r>
                      <a:r>
                        <a:rPr lang="fr-FR" sz="2000" b="0" i="0" kern="1200" dirty="0" smtClean="0">
                          <a:solidFill>
                            <a:schemeClr val="dk1"/>
                          </a:solidFill>
                          <a:latin typeface="+mn-lt"/>
                          <a:ea typeface="+mn-ea"/>
                          <a:cs typeface="+mn-cs"/>
                        </a:rPr>
                        <a:t>d’un acte</a:t>
                      </a:r>
                    </a:p>
                  </a:txBody>
                  <a:tcPr/>
                </a:tc>
                <a:tc>
                  <a:txBody>
                    <a:bodyPr/>
                    <a:lstStyle/>
                    <a:p>
                      <a:r>
                        <a:rPr lang="fr-FR" sz="2000" dirty="0" smtClean="0">
                          <a:latin typeface="Times New Roman" pitchFamily="18" charset="0"/>
                          <a:ea typeface="Tahoma" pitchFamily="34" charset="0"/>
                          <a:cs typeface="Times New Roman" pitchFamily="18" charset="0"/>
                        </a:rPr>
                        <a:t>=&gt; </a:t>
                      </a:r>
                      <a:r>
                        <a:rPr lang="fr-FR" sz="2000" b="0" i="0" kern="1200" dirty="0" smtClean="0">
                          <a:solidFill>
                            <a:schemeClr val="dk1"/>
                          </a:solidFill>
                          <a:latin typeface="+mn-lt"/>
                          <a:ea typeface="+mn-ea"/>
                          <a:cs typeface="+mn-cs"/>
                        </a:rPr>
                        <a:t>Processus ayant pour</a:t>
                      </a:r>
                      <a:r>
                        <a:rPr lang="fr-FR" sz="2000" dirty="0" smtClean="0"/>
                        <a:t/>
                      </a:r>
                      <a:br>
                        <a:rPr lang="fr-FR" sz="2000" dirty="0" smtClean="0"/>
                      </a:br>
                      <a:r>
                        <a:rPr lang="fr-FR" sz="2000" b="0" i="0" kern="1200" dirty="0" smtClean="0">
                          <a:solidFill>
                            <a:schemeClr val="dk1"/>
                          </a:solidFill>
                          <a:latin typeface="+mn-lt"/>
                          <a:ea typeface="+mn-ea"/>
                          <a:cs typeface="+mn-cs"/>
                        </a:rPr>
                        <a:t>aboutissement l’énoncé</a:t>
                      </a:r>
                      <a:endParaRPr lang="fr-FR" sz="2000"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26196"/>
          </a:xfrm>
        </p:spPr>
        <p:txBody>
          <a:bodyPr>
            <a:normAutofit fontScale="90000"/>
          </a:bodyPr>
          <a:lstStyle/>
          <a:p>
            <a:pPr algn="l"/>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1-2-3-Sens de la phrase/</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signification de l’énoncé</a:t>
            </a:r>
            <a:r>
              <a:rPr lang="fr-FR" dirty="0" smtClean="0">
                <a:latin typeface="Times New Roman" pitchFamily="18" charset="0"/>
                <a:cs typeface="Times New Roman" pitchFamily="18" charset="0"/>
              </a:rPr>
              <a:t>.</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sz="3200" b="1" u="sng" dirty="0" smtClean="0">
                <a:latin typeface="Times New Roman" pitchFamily="18" charset="0"/>
                <a:cs typeface="Times New Roman" pitchFamily="18" charset="0"/>
              </a:rPr>
              <a:t>Exemple</a:t>
            </a: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r>
              <a:rPr lang="fr-FR" sz="3200" dirty="0" smtClean="0"/>
              <a:t> « Il fait froid » = une infinité de significations ……</a:t>
            </a:r>
            <a:br>
              <a:rPr lang="fr-FR" sz="3200" dirty="0" smtClean="0"/>
            </a:br>
            <a:r>
              <a:rPr lang="fr-FR" sz="3200" dirty="0" smtClean="0"/>
              <a:t> 1-Nous ne pourrons pas travailler  dans la salle.</a:t>
            </a:r>
            <a:br>
              <a:rPr lang="fr-FR" sz="3200" dirty="0" smtClean="0"/>
            </a:br>
            <a:r>
              <a:rPr lang="fr-FR" sz="3200" dirty="0" smtClean="0"/>
              <a:t>2-Amina ne pourra pas venir. </a:t>
            </a:r>
            <a:br>
              <a:rPr lang="fr-FR" sz="3200" dirty="0" smtClean="0"/>
            </a:br>
            <a:r>
              <a:rPr lang="fr-FR" sz="3200" dirty="0" smtClean="0"/>
              <a:t>3- Notre enseignante ne sera pas contente ……</a:t>
            </a:r>
            <a:br>
              <a:rPr lang="fr-FR" sz="3200" dirty="0" smtClean="0"/>
            </a:b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endParaRPr lang="fr-FR" sz="3200" dirty="0"/>
          </a:p>
        </p:txBody>
      </p:sp>
      <p:sp>
        <p:nvSpPr>
          <p:cNvPr id="3" name="Rectangle à coins arrondis 2"/>
          <p:cNvSpPr/>
          <p:nvPr/>
        </p:nvSpPr>
        <p:spPr>
          <a:xfrm>
            <a:off x="357158" y="2643182"/>
            <a:ext cx="8143932" cy="985838"/>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rgbClr val="FF0000"/>
                </a:solidFill>
              </a:rPr>
              <a:t>SENS</a:t>
            </a:r>
            <a:r>
              <a:rPr lang="fr-FR" b="1" dirty="0" smtClean="0">
                <a:solidFill>
                  <a:schemeClr val="tx1"/>
                </a:solidFill>
              </a:rPr>
              <a:t> DE LA PHRASE +SITUATION DE L’ENONCIATION=</a:t>
            </a:r>
            <a:r>
              <a:rPr lang="fr-FR" b="1" dirty="0" smtClean="0">
                <a:solidFill>
                  <a:srgbClr val="FF0000"/>
                </a:solidFill>
              </a:rPr>
              <a:t>SIGNIFICATION</a:t>
            </a:r>
            <a:r>
              <a:rPr lang="fr-FR" b="1" dirty="0" smtClean="0">
                <a:solidFill>
                  <a:schemeClr val="tx1"/>
                </a:solidFill>
              </a:rPr>
              <a:t> DE L’ENONCE</a:t>
            </a:r>
            <a:endParaRPr lang="fr-FR"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26130"/>
          </a:xfrm>
        </p:spPr>
        <p:txBody>
          <a:bodyPr/>
          <a:lstStyle/>
          <a:p>
            <a:pPr algn="l"/>
            <a:r>
              <a:rPr lang="fr-FR" dirty="0" smtClean="0">
                <a:latin typeface="Times New Roman" pitchFamily="18" charset="0"/>
                <a:cs typeface="Times New Roman" pitchFamily="18" charset="0"/>
              </a:rPr>
              <a:t> </a:t>
            </a:r>
            <a:r>
              <a:rPr lang="fr-FR" sz="6000" b="1" u="sng" dirty="0" smtClean="0">
                <a:latin typeface="Times New Roman" pitchFamily="18" charset="0"/>
                <a:cs typeface="Times New Roman" pitchFamily="18" charset="0"/>
              </a:rPr>
              <a:t>1-3-L’appareil formel de l’énonciation</a:t>
            </a:r>
            <a:br>
              <a:rPr lang="fr-FR" sz="6000" b="1" u="sng" dirty="0" smtClean="0">
                <a:latin typeface="Times New Roman" pitchFamily="18" charset="0"/>
                <a:cs typeface="Times New Roman" pitchFamily="18" charset="0"/>
              </a:rPr>
            </a:br>
            <a:r>
              <a:rPr lang="fr-FR" sz="6000" b="1" u="sng" dirty="0" smtClean="0">
                <a:latin typeface="Times New Roman" pitchFamily="18" charset="0"/>
                <a:cs typeface="Times New Roman" pitchFamily="18" charset="0"/>
              </a:rPr>
              <a:t/>
            </a:r>
            <a:br>
              <a:rPr lang="fr-FR" sz="6000" b="1" u="sng" dirty="0" smtClean="0">
                <a:latin typeface="Times New Roman" pitchFamily="18" charset="0"/>
                <a:cs typeface="Times New Roman" pitchFamily="18" charset="0"/>
              </a:rPr>
            </a:br>
            <a:r>
              <a:rPr lang="fr-FR" sz="1800" dirty="0" smtClean="0">
                <a:latin typeface="Times New Roman" pitchFamily="18" charset="0"/>
                <a:cs typeface="Times New Roman" pitchFamily="18" charset="0"/>
              </a:rPr>
              <a:t>Dans ce qui suit, les composants de l’appareil formel de l’énonciations seront développés à la lumière des travaux de  Véronique SCHOTT-BOURGET (2005)</a:t>
            </a:r>
            <a:endParaRPr lang="fr-FR"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sz="1200" dirty="0"/>
              <a:t>https://opsis.georgetown.domains/LaPageDeGuy/docs/txt/enonciation.htm</a:t>
            </a:r>
          </a:p>
        </p:txBody>
      </p:sp>
      <p:pic>
        <p:nvPicPr>
          <p:cNvPr id="3" name="Imag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763688" y="404664"/>
            <a:ext cx="6048672" cy="5112568"/>
          </a:xfrm>
          <a:prstGeom prst="rect">
            <a:avLst/>
          </a:prstGeom>
        </p:spPr>
      </p:pic>
    </p:spTree>
    <p:extLst>
      <p:ext uri="{BB962C8B-B14F-4D97-AF65-F5344CB8AC3E}">
        <p14:creationId xmlns="" xmlns:p14="http://schemas.microsoft.com/office/powerpoint/2010/main" val="1354123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6690"/>
          </a:xfrm>
        </p:spPr>
        <p:txBody>
          <a:bodyPr/>
          <a:lstStyle/>
          <a:p>
            <a:r>
              <a:rPr lang="fr-FR" dirty="0">
                <a:latin typeface="Times New Roman" pitchFamily="18" charset="0"/>
                <a:cs typeface="Times New Roman" pitchFamily="18" charset="0"/>
              </a:rPr>
              <a:t>L'émetteur est appelé </a:t>
            </a:r>
            <a:r>
              <a:rPr lang="fr-FR" b="1" dirty="0">
                <a:latin typeface="Times New Roman" pitchFamily="18" charset="0"/>
                <a:cs typeface="Times New Roman" pitchFamily="18" charset="0"/>
              </a:rPr>
              <a:t>énonciateur</a:t>
            </a:r>
            <a:r>
              <a:rPr lang="fr-FR" dirty="0">
                <a:latin typeface="Times New Roman" pitchFamily="18" charset="0"/>
                <a:cs typeface="Times New Roman" pitchFamily="18" charset="0"/>
              </a:rPr>
              <a:t>, et le récepteur </a:t>
            </a:r>
            <a:r>
              <a:rPr lang="fr-FR" b="1" dirty="0">
                <a:latin typeface="Times New Roman" pitchFamily="18" charset="0"/>
                <a:cs typeface="Times New Roman" pitchFamily="18" charset="0"/>
              </a:rPr>
              <a:t>énonciataire</a:t>
            </a:r>
            <a:r>
              <a:rPr lang="fr-FR" dirty="0">
                <a:latin typeface="Times New Roman" pitchFamily="18" charset="0"/>
                <a:cs typeface="Times New Roman" pitchFamily="18" charset="0"/>
              </a:rPr>
              <a:t>.</a:t>
            </a:r>
          </a:p>
        </p:txBody>
      </p:sp>
    </p:spTree>
    <p:extLst>
      <p:ext uri="{BB962C8B-B14F-4D97-AF65-F5344CB8AC3E}">
        <p14:creationId xmlns="" xmlns:p14="http://schemas.microsoft.com/office/powerpoint/2010/main" val="331509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6690"/>
          </a:xfrm>
        </p:spPr>
        <p:txBody>
          <a:bodyPr>
            <a:normAutofit/>
          </a:bodyPr>
          <a:lstStyle/>
          <a:p>
            <a:pPr algn="l"/>
            <a:r>
              <a:rPr lang="fr-FR" sz="4000" b="1" dirty="0"/>
              <a:t> </a:t>
            </a:r>
            <a:r>
              <a:rPr lang="fr-FR" sz="4000" b="1" dirty="0">
                <a:latin typeface="Times New Roman" pitchFamily="18" charset="0"/>
                <a:cs typeface="Times New Roman" pitchFamily="18" charset="0"/>
              </a:rPr>
              <a:t>1-3-La situation d’énonciation</a:t>
            </a:r>
            <a:r>
              <a:rPr lang="fr-FR" sz="4000" b="1" dirty="0" smtClean="0">
                <a:latin typeface="Times New Roman" pitchFamily="18" charset="0"/>
                <a:cs typeface="Times New Roman" pitchFamily="18" charset="0"/>
              </a:rPr>
              <a:t>.</a:t>
            </a:r>
            <a:br>
              <a:rPr lang="fr-FR" sz="4000" b="1" dirty="0" smtClean="0">
                <a:latin typeface="Times New Roman" pitchFamily="18" charset="0"/>
                <a:cs typeface="Times New Roman" pitchFamily="18" charset="0"/>
              </a:rPr>
            </a:br>
            <a:r>
              <a:rPr lang="fr-FR" sz="4000" b="1" dirty="0" smtClean="0">
                <a:latin typeface="Times New Roman" pitchFamily="18" charset="0"/>
                <a:cs typeface="Times New Roman" pitchFamily="18" charset="0"/>
              </a:rPr>
              <a:t/>
            </a:r>
            <a:br>
              <a:rPr lang="fr-FR" sz="4000" b="1" dirty="0" smtClean="0">
                <a:latin typeface="Times New Roman" pitchFamily="18" charset="0"/>
                <a:cs typeface="Times New Roman" pitchFamily="18" charset="0"/>
              </a:rPr>
            </a:br>
            <a:r>
              <a:rPr lang="fr-FR" sz="4000" b="1" dirty="0" smtClean="0">
                <a:latin typeface="Times New Roman" pitchFamily="18" charset="0"/>
                <a:cs typeface="Times New Roman" pitchFamily="18" charset="0"/>
              </a:rPr>
              <a:t> </a:t>
            </a:r>
            <a:r>
              <a:rPr lang="fr-FR" sz="2700" dirty="0" smtClean="0">
                <a:latin typeface="Times New Roman" pitchFamily="18" charset="0"/>
                <a:cs typeface="Times New Roman" pitchFamily="18" charset="0"/>
              </a:rPr>
              <a:t>On appelle situation d’énonciation la situation précise dans laquelle on se trouve quand on communique. </a:t>
            </a:r>
            <a:br>
              <a:rPr lang="fr-FR" sz="2700" dirty="0" smtClean="0">
                <a:latin typeface="Times New Roman" pitchFamily="18" charset="0"/>
                <a:cs typeface="Times New Roman" pitchFamily="18" charset="0"/>
              </a:rPr>
            </a:br>
            <a:r>
              <a:rPr lang="fr-FR" sz="2700" dirty="0" smtClean="0">
                <a:latin typeface="Times New Roman" pitchFamily="18" charset="0"/>
                <a:cs typeface="Times New Roman" pitchFamily="18" charset="0"/>
              </a:rPr>
              <a:t>L’énonciateur produit un énoncé (ce qui est dit ou écrit) à un énonciataire, à un moment et dans un lieu donné. </a:t>
            </a:r>
            <a:br>
              <a:rPr lang="fr-FR" sz="2700" dirty="0" smtClean="0">
                <a:latin typeface="Times New Roman" pitchFamily="18" charset="0"/>
                <a:cs typeface="Times New Roman" pitchFamily="18" charset="0"/>
              </a:rPr>
            </a:br>
            <a:r>
              <a:rPr lang="fr-FR" sz="2700" dirty="0" smtClean="0">
                <a:latin typeface="Times New Roman" pitchFamily="18" charset="0"/>
                <a:cs typeface="Times New Roman" pitchFamily="18" charset="0"/>
              </a:rPr>
              <a:t>(Qui parle ? à qui ? où ? quand ?) </a:t>
            </a:r>
            <a:endParaRPr lang="fr-FR" sz="27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816801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sz="1050" dirty="0"/>
              <a:t>https://opsis.georgetown.domains/LaPageDeGuy/docs/txt/enonciation.htm</a:t>
            </a:r>
          </a:p>
        </p:txBody>
      </p:sp>
      <p:pic>
        <p:nvPicPr>
          <p:cNvPr id="3" name="Imag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11561" y="332656"/>
            <a:ext cx="7488832" cy="5616624"/>
          </a:xfrm>
          <a:prstGeom prst="rect">
            <a:avLst/>
          </a:prstGeom>
        </p:spPr>
      </p:pic>
    </p:spTree>
    <p:extLst>
      <p:ext uri="{BB962C8B-B14F-4D97-AF65-F5344CB8AC3E}">
        <p14:creationId xmlns="" xmlns:p14="http://schemas.microsoft.com/office/powerpoint/2010/main" val="1076577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69006"/>
          </a:xfrm>
        </p:spPr>
        <p:txBody>
          <a:bodyPr>
            <a:normAutofit fontScale="90000"/>
          </a:bodyPr>
          <a:lstStyle/>
          <a:p>
            <a:pPr algn="l"/>
            <a:r>
              <a:rPr lang="fr-FR" sz="3600" b="1" dirty="0" smtClean="0"/>
              <a:t/>
            </a:r>
            <a:br>
              <a:rPr lang="fr-FR" sz="3600" b="1" dirty="0" smtClean="0"/>
            </a:br>
            <a:r>
              <a:rPr lang="fr-FR" sz="3600" b="1" dirty="0" smtClean="0"/>
              <a:t/>
            </a:r>
            <a:br>
              <a:rPr lang="fr-FR" sz="3600" b="1" dirty="0" smtClean="0"/>
            </a:br>
            <a:r>
              <a:rPr lang="fr-FR" sz="3600" b="1" dirty="0" smtClean="0"/>
              <a:t/>
            </a:r>
            <a:br>
              <a:rPr lang="fr-FR" sz="3600" b="1" dirty="0" smtClean="0"/>
            </a:br>
            <a:r>
              <a:rPr lang="fr-FR" sz="3600" b="1" dirty="0" smtClean="0"/>
              <a:t/>
            </a:r>
            <a:br>
              <a:rPr lang="fr-FR" sz="3600" b="1" dirty="0" smtClean="0"/>
            </a:br>
            <a:r>
              <a:rPr lang="fr-FR" sz="3600" u="sng" dirty="0" smtClean="0">
                <a:latin typeface="Times New Roman" pitchFamily="18" charset="0"/>
                <a:cs typeface="Times New Roman" pitchFamily="18" charset="0"/>
              </a:rPr>
              <a:t>1-3-1-1-</a:t>
            </a:r>
            <a:r>
              <a:rPr lang="fr-FR" sz="3600" b="1" u="sng" dirty="0" smtClean="0">
                <a:latin typeface="Times New Roman" pitchFamily="18" charset="0"/>
                <a:cs typeface="Times New Roman" pitchFamily="18" charset="0"/>
              </a:rPr>
              <a:t>Les embrayeurs ou indices de l’énonciation</a:t>
            </a:r>
            <a:r>
              <a:rPr lang="fr-FR" sz="3600" b="1" dirty="0" smtClean="0">
                <a:latin typeface="Times New Roman" pitchFamily="18" charset="0"/>
                <a:cs typeface="Times New Roman" pitchFamily="18" charset="0"/>
              </a:rPr>
              <a:t> </a:t>
            </a:r>
            <a:r>
              <a:rPr lang="fr-FR" sz="2700" b="1" dirty="0" smtClean="0">
                <a:latin typeface="Times New Roman" pitchFamily="18" charset="0"/>
                <a:cs typeface="Times New Roman" pitchFamily="18" charset="0"/>
              </a:rPr>
              <a:t>(en anglais </a:t>
            </a:r>
            <a:r>
              <a:rPr lang="fr-FR" sz="2700" b="1" dirty="0" err="1" smtClean="0">
                <a:latin typeface="Times New Roman" pitchFamily="18" charset="0"/>
                <a:cs typeface="Times New Roman" pitchFamily="18" charset="0"/>
              </a:rPr>
              <a:t>shifters</a:t>
            </a:r>
            <a:r>
              <a:rPr lang="fr-FR" sz="2700" b="1" dirty="0" smtClean="0">
                <a:latin typeface="Times New Roman" pitchFamily="18" charset="0"/>
                <a:cs typeface="Times New Roman" pitchFamily="18" charset="0"/>
              </a:rPr>
              <a:t>)</a:t>
            </a:r>
            <a:br>
              <a:rPr lang="fr-FR" sz="2700" b="1" dirty="0" smtClean="0">
                <a:latin typeface="Times New Roman" pitchFamily="18" charset="0"/>
                <a:cs typeface="Times New Roman" pitchFamily="18" charset="0"/>
              </a:rPr>
            </a:br>
            <a:r>
              <a:rPr lang="fr-FR" sz="3600" b="1" dirty="0" smtClean="0">
                <a:latin typeface="Times New Roman" pitchFamily="18" charset="0"/>
                <a:cs typeface="Times New Roman" pitchFamily="18" charset="0"/>
              </a:rPr>
              <a:t/>
            </a:r>
            <a:br>
              <a:rPr lang="fr-FR" sz="3600" b="1" dirty="0" smtClean="0">
                <a:latin typeface="Times New Roman" pitchFamily="18" charset="0"/>
                <a:cs typeface="Times New Roman" pitchFamily="18" charset="0"/>
              </a:rPr>
            </a:br>
            <a:r>
              <a:rPr lang="fr-FR" sz="3600" b="1" dirty="0" smtClean="0">
                <a:latin typeface="Times New Roman" pitchFamily="18" charset="0"/>
                <a:cs typeface="Times New Roman" pitchFamily="18" charset="0"/>
              </a:rPr>
              <a:t/>
            </a:r>
            <a:br>
              <a:rPr lang="fr-FR" sz="3600" b="1" dirty="0" smtClean="0">
                <a:latin typeface="Times New Roman" pitchFamily="18" charset="0"/>
                <a:cs typeface="Times New Roman" pitchFamily="18" charset="0"/>
              </a:rPr>
            </a:br>
            <a:r>
              <a:rPr lang="fr-FR" sz="3600" b="1" dirty="0" smtClean="0">
                <a:latin typeface="Times New Roman" pitchFamily="18" charset="0"/>
                <a:cs typeface="Times New Roman" pitchFamily="18" charset="0"/>
              </a:rPr>
              <a:t/>
            </a:r>
            <a:br>
              <a:rPr lang="fr-FR" sz="3600" b="1" dirty="0" smtClean="0">
                <a:latin typeface="Times New Roman" pitchFamily="18" charset="0"/>
                <a:cs typeface="Times New Roman" pitchFamily="18" charset="0"/>
              </a:rPr>
            </a:br>
            <a:r>
              <a:rPr lang="fr-FR" sz="3600" b="1" dirty="0" smtClean="0">
                <a:latin typeface="Times New Roman" pitchFamily="18" charset="0"/>
                <a:cs typeface="Times New Roman" pitchFamily="18" charset="0"/>
              </a:rPr>
              <a:t/>
            </a:r>
            <a:br>
              <a:rPr lang="fr-FR" sz="3600" b="1" dirty="0" smtClean="0">
                <a:latin typeface="Times New Roman" pitchFamily="18" charset="0"/>
                <a:cs typeface="Times New Roman" pitchFamily="18" charset="0"/>
              </a:rPr>
            </a:br>
            <a:r>
              <a:rPr lang="fr-FR" sz="3600" b="1" dirty="0" smtClean="0">
                <a:latin typeface="Times New Roman" pitchFamily="18" charset="0"/>
                <a:cs typeface="Times New Roman" pitchFamily="18" charset="0"/>
              </a:rPr>
              <a:t>Les embrayeurs sont des mots qui ancrent l’énoncé dans la situation d’énonciation.</a:t>
            </a:r>
            <a:br>
              <a:rPr lang="fr-FR" sz="3600" b="1"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 </a:t>
            </a:r>
            <a:r>
              <a:rPr lang="fr-FR" sz="2700" dirty="0" smtClean="0">
                <a:latin typeface="Times New Roman" pitchFamily="18" charset="0"/>
                <a:cs typeface="Times New Roman" pitchFamily="18" charset="0"/>
              </a:rPr>
              <a:t>Dans l’exemple suivant , « </a:t>
            </a:r>
            <a:r>
              <a:rPr lang="fr-FR" sz="2700" dirty="0" smtClean="0">
                <a:solidFill>
                  <a:schemeClr val="tx2">
                    <a:lumMod val="60000"/>
                    <a:lumOff val="40000"/>
                  </a:schemeClr>
                </a:solidFill>
                <a:latin typeface="Times New Roman" pitchFamily="18" charset="0"/>
                <a:cs typeface="Times New Roman" pitchFamily="18" charset="0"/>
              </a:rPr>
              <a:t>Je</a:t>
            </a:r>
            <a:r>
              <a:rPr lang="fr-FR" sz="2700" dirty="0" smtClean="0">
                <a:latin typeface="Times New Roman" pitchFamily="18" charset="0"/>
                <a:cs typeface="Times New Roman" pitchFamily="18" charset="0"/>
              </a:rPr>
              <a:t> », « </a:t>
            </a:r>
            <a:r>
              <a:rPr lang="fr-FR" sz="2700" dirty="0" smtClean="0">
                <a:solidFill>
                  <a:srgbClr val="FF0000"/>
                </a:solidFill>
                <a:latin typeface="Times New Roman" pitchFamily="18" charset="0"/>
                <a:cs typeface="Times New Roman" pitchFamily="18" charset="0"/>
              </a:rPr>
              <a:t>ici</a:t>
            </a:r>
            <a:r>
              <a:rPr lang="fr-FR" sz="2700" dirty="0" smtClean="0">
                <a:latin typeface="Times New Roman" pitchFamily="18" charset="0"/>
                <a:cs typeface="Times New Roman" pitchFamily="18" charset="0"/>
              </a:rPr>
              <a:t> » et « </a:t>
            </a:r>
            <a:r>
              <a:rPr lang="fr-FR" sz="2700" dirty="0" smtClean="0">
                <a:solidFill>
                  <a:srgbClr val="00B050"/>
                </a:solidFill>
                <a:latin typeface="Times New Roman" pitchFamily="18" charset="0"/>
                <a:cs typeface="Times New Roman" pitchFamily="18" charset="0"/>
              </a:rPr>
              <a:t>demain</a:t>
            </a:r>
            <a:r>
              <a:rPr lang="fr-FR" sz="2700" dirty="0" smtClean="0">
                <a:latin typeface="Times New Roman" pitchFamily="18" charset="0"/>
                <a:cs typeface="Times New Roman" pitchFamily="18" charset="0"/>
              </a:rPr>
              <a:t> » sont des </a:t>
            </a:r>
            <a:r>
              <a:rPr lang="fr-FR" sz="2700" b="1" dirty="0" smtClean="0">
                <a:latin typeface="Times New Roman" pitchFamily="18" charset="0"/>
                <a:cs typeface="Times New Roman" pitchFamily="18" charset="0"/>
              </a:rPr>
              <a:t>embrayeurs</a:t>
            </a:r>
            <a:r>
              <a:rPr lang="fr-FR" sz="2700" dirty="0" smtClean="0">
                <a:latin typeface="Times New Roman" pitchFamily="18" charset="0"/>
                <a:cs typeface="Times New Roman" pitchFamily="18" charset="0"/>
              </a:rPr>
              <a:t>, leur sens varie en fonction de la situation et s’éclaire seulement si </a:t>
            </a:r>
            <a:r>
              <a:rPr lang="fr-FR" sz="2700" b="1" dirty="0" smtClean="0">
                <a:latin typeface="Times New Roman" pitchFamily="18" charset="0"/>
                <a:cs typeface="Times New Roman" pitchFamily="18" charset="0"/>
              </a:rPr>
              <a:t>l’émetteur est connu. </a:t>
            </a:r>
            <a:r>
              <a:rPr lang="fr-FR" sz="3600" b="1" dirty="0" smtClean="0"/>
              <a:t/>
            </a:r>
            <a:br>
              <a:rPr lang="fr-FR" sz="3600" b="1" dirty="0" smtClean="0"/>
            </a:br>
            <a:r>
              <a:rPr lang="fr-FR" sz="3600" b="1" dirty="0" smtClean="0"/>
              <a:t/>
            </a:r>
            <a:br>
              <a:rPr lang="fr-FR" sz="3600" b="1" dirty="0" smtClean="0"/>
            </a:br>
            <a:r>
              <a:rPr lang="fr-FR" sz="3600" b="1" dirty="0" smtClean="0"/>
              <a:t/>
            </a:r>
            <a:br>
              <a:rPr lang="fr-FR" sz="3600" b="1" dirty="0" smtClean="0"/>
            </a:br>
            <a:r>
              <a:rPr lang="fr-FR" sz="2000" b="1" dirty="0" smtClean="0"/>
              <a:t/>
            </a:r>
            <a:br>
              <a:rPr lang="fr-FR" sz="2000" b="1" dirty="0" smtClean="0"/>
            </a:br>
            <a:r>
              <a:rPr lang="fr-FR" sz="2000" dirty="0" smtClean="0"/>
              <a:t/>
            </a:r>
            <a:br>
              <a:rPr lang="fr-FR" sz="2000" dirty="0" smtClean="0"/>
            </a:br>
            <a:endParaRPr lang="fr-FR" sz="2000" dirty="0"/>
          </a:p>
        </p:txBody>
      </p:sp>
      <p:sp>
        <p:nvSpPr>
          <p:cNvPr id="4" name="Rectangle à coins arrondis 3"/>
          <p:cNvSpPr/>
          <p:nvPr/>
        </p:nvSpPr>
        <p:spPr>
          <a:xfrm>
            <a:off x="642910" y="2000240"/>
            <a:ext cx="7786742" cy="1143008"/>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accent2">
                    <a:lumMod val="75000"/>
                  </a:schemeClr>
                </a:solidFill>
              </a:rPr>
              <a:t>[embrayer signifie établir la communication entre un moteur et la machine qu’il doit mouvoir]</a:t>
            </a:r>
            <a:endParaRPr lang="fr-FR" sz="2800" dirty="0">
              <a:solidFill>
                <a:schemeClr val="accent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511684"/>
          </a:xfrm>
        </p:spPr>
        <p:txBody>
          <a:bodyPr/>
          <a:lstStyle/>
          <a:p>
            <a:endParaRPr lang="fr-FR" dirty="0"/>
          </a:p>
        </p:txBody>
      </p:sp>
      <p:pic>
        <p:nvPicPr>
          <p:cNvPr id="3" name="Image 2" descr="IMP.png"/>
          <p:cNvPicPr>
            <a:picLocks noChangeAspect="1"/>
          </p:cNvPicPr>
          <p:nvPr/>
        </p:nvPicPr>
        <p:blipFill>
          <a:blip r:embed="rId2"/>
          <a:stretch>
            <a:fillRect/>
          </a:stretch>
        </p:blipFill>
        <p:spPr>
          <a:xfrm>
            <a:off x="428597" y="628650"/>
            <a:ext cx="8358246" cy="56007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1285852" y="571480"/>
            <a:ext cx="7000924" cy="9144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solidFill>
                  <a:srgbClr val="00B0F0"/>
                </a:solidFill>
              </a:rPr>
              <a:t>JE</a:t>
            </a:r>
            <a:r>
              <a:rPr lang="fr-FR" sz="4800" b="1" dirty="0" smtClean="0">
                <a:solidFill>
                  <a:srgbClr val="002060"/>
                </a:solidFill>
              </a:rPr>
              <a:t> </a:t>
            </a:r>
            <a:r>
              <a:rPr lang="fr-FR" sz="4800" b="1" dirty="0" smtClean="0">
                <a:solidFill>
                  <a:schemeClr val="tx1">
                    <a:lumMod val="95000"/>
                    <a:lumOff val="5000"/>
                  </a:schemeClr>
                </a:solidFill>
              </a:rPr>
              <a:t>VIENDRAI</a:t>
            </a:r>
            <a:r>
              <a:rPr lang="fr-FR" sz="4800" b="1" dirty="0" smtClean="0">
                <a:solidFill>
                  <a:srgbClr val="002060"/>
                </a:solidFill>
              </a:rPr>
              <a:t> </a:t>
            </a:r>
            <a:r>
              <a:rPr lang="fr-FR" sz="4800" b="1" dirty="0" smtClean="0">
                <a:solidFill>
                  <a:srgbClr val="FF0000"/>
                </a:solidFill>
              </a:rPr>
              <a:t>ICI</a:t>
            </a:r>
            <a:r>
              <a:rPr lang="fr-FR" sz="4800" b="1" dirty="0" smtClean="0">
                <a:solidFill>
                  <a:srgbClr val="002060"/>
                </a:solidFill>
              </a:rPr>
              <a:t> </a:t>
            </a:r>
            <a:r>
              <a:rPr lang="fr-FR" sz="4800" b="1" dirty="0" smtClean="0">
                <a:solidFill>
                  <a:srgbClr val="00B050"/>
                </a:solidFill>
              </a:rPr>
              <a:t>DEMAIN</a:t>
            </a:r>
            <a:endParaRPr lang="fr-FR" sz="4800" b="1" dirty="0">
              <a:solidFill>
                <a:srgbClr val="00B050"/>
              </a:solidFill>
            </a:endParaRPr>
          </a:p>
        </p:txBody>
      </p:sp>
      <p:sp>
        <p:nvSpPr>
          <p:cNvPr id="4" name="Flèche vers le bas 3"/>
          <p:cNvSpPr/>
          <p:nvPr/>
        </p:nvSpPr>
        <p:spPr>
          <a:xfrm>
            <a:off x="1714480" y="1500174"/>
            <a:ext cx="484632" cy="978408"/>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4429124" y="1500174"/>
            <a:ext cx="484632" cy="1000132"/>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7358082" y="1500174"/>
            <a:ext cx="484632" cy="978408"/>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1071538" y="2500306"/>
            <a:ext cx="1714512" cy="321471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4400" b="1" dirty="0" smtClean="0">
                <a:solidFill>
                  <a:srgbClr val="00B0F0"/>
                </a:solidFill>
              </a:rPr>
              <a:t>Embrayeurs subjectifs</a:t>
            </a:r>
            <a:endParaRPr lang="fr-FR" sz="4400" b="1" dirty="0">
              <a:solidFill>
                <a:srgbClr val="00B0F0"/>
              </a:solidFill>
            </a:endParaRPr>
          </a:p>
        </p:txBody>
      </p:sp>
      <p:sp>
        <p:nvSpPr>
          <p:cNvPr id="11" name="Rectangle à coins arrondis 10"/>
          <p:cNvSpPr/>
          <p:nvPr/>
        </p:nvSpPr>
        <p:spPr>
          <a:xfrm>
            <a:off x="3786182" y="2500306"/>
            <a:ext cx="1714512" cy="3286148"/>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3600" b="1" dirty="0" smtClean="0">
                <a:solidFill>
                  <a:srgbClr val="00B050"/>
                </a:solidFill>
              </a:rPr>
              <a:t>Embrayeurs temporels</a:t>
            </a:r>
            <a:endParaRPr lang="fr-FR" sz="3600" b="1" dirty="0">
              <a:solidFill>
                <a:srgbClr val="00B050"/>
              </a:solidFill>
            </a:endParaRPr>
          </a:p>
        </p:txBody>
      </p:sp>
      <p:sp>
        <p:nvSpPr>
          <p:cNvPr id="12" name="Rectangle à coins arrondis 11"/>
          <p:cNvSpPr/>
          <p:nvPr/>
        </p:nvSpPr>
        <p:spPr>
          <a:xfrm>
            <a:off x="6786578" y="2500306"/>
            <a:ext cx="1628780" cy="3286148"/>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3600" b="1" dirty="0" smtClean="0">
                <a:solidFill>
                  <a:srgbClr val="FF0000"/>
                </a:solidFill>
              </a:rPr>
              <a:t>Embrayeurs spatiaux ou déictiques</a:t>
            </a:r>
            <a:endParaRPr lang="fr-FR" sz="3600" b="1"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83320"/>
          </a:xfrm>
        </p:spPr>
        <p:txBody>
          <a:bodyPr>
            <a:normAutofit/>
          </a:bodyPr>
          <a:lstStyle/>
          <a:p>
            <a:pPr algn="l"/>
            <a:r>
              <a:rPr lang="fr-FR" sz="3200" b="1" u="sng" dirty="0" err="1" smtClean="0">
                <a:solidFill>
                  <a:srgbClr val="0070C0"/>
                </a:solidFill>
                <a:latin typeface="Times New Roman" pitchFamily="18" charset="0"/>
                <a:cs typeface="Times New Roman" pitchFamily="18" charset="0"/>
              </a:rPr>
              <a:t>a-Les</a:t>
            </a:r>
            <a:r>
              <a:rPr lang="fr-FR" sz="3200" b="1" u="sng" dirty="0" smtClean="0">
                <a:solidFill>
                  <a:srgbClr val="0070C0"/>
                </a:solidFill>
                <a:latin typeface="Times New Roman" pitchFamily="18" charset="0"/>
                <a:cs typeface="Times New Roman" pitchFamily="18" charset="0"/>
              </a:rPr>
              <a:t> Embrayeurs subjectifs</a:t>
            </a:r>
            <a:r>
              <a:rPr lang="fr-FR" sz="3200" b="1" dirty="0" smtClean="0">
                <a:solidFill>
                  <a:srgbClr val="00B0F0"/>
                </a:solidFill>
                <a:latin typeface="Times New Roman" pitchFamily="18" charset="0"/>
                <a:cs typeface="Times New Roman" pitchFamily="18" charset="0"/>
              </a:rPr>
              <a:t/>
            </a:r>
            <a:br>
              <a:rPr lang="fr-FR" sz="3200" b="1" dirty="0" smtClean="0">
                <a:solidFill>
                  <a:srgbClr val="00B0F0"/>
                </a:solidFill>
                <a:latin typeface="Times New Roman" pitchFamily="18" charset="0"/>
                <a:cs typeface="Times New Roman" pitchFamily="18" charset="0"/>
              </a:rPr>
            </a:br>
            <a:r>
              <a:rPr lang="fr-FR" sz="3200" b="1" dirty="0" smtClean="0">
                <a:solidFill>
                  <a:srgbClr val="00B0F0"/>
                </a:solidFill>
                <a:latin typeface="Times New Roman" pitchFamily="18" charset="0"/>
                <a:cs typeface="Times New Roman" pitchFamily="18" charset="0"/>
              </a:rPr>
              <a:t>a-1-Les Pronoms personnels et déterminants possessifs</a:t>
            </a:r>
            <a:br>
              <a:rPr lang="fr-FR" sz="3200" b="1" dirty="0" smtClean="0">
                <a:solidFill>
                  <a:srgbClr val="00B0F0"/>
                </a:solidFill>
                <a:latin typeface="Times New Roman" pitchFamily="18" charset="0"/>
                <a:cs typeface="Times New Roman" pitchFamily="18" charset="0"/>
              </a:rPr>
            </a:br>
            <a:r>
              <a:rPr lang="fr-FR" sz="32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Ils concernent le destinateur et le destinataire (voir tableau)</a:t>
            </a: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r>
              <a:rPr lang="fr-FR" sz="3200" b="1" dirty="0" smtClean="0">
                <a:solidFill>
                  <a:srgbClr val="00B0F0"/>
                </a:solidFill>
                <a:latin typeface="Times New Roman" pitchFamily="18" charset="0"/>
                <a:cs typeface="Times New Roman" pitchFamily="18" charset="0"/>
              </a:rPr>
              <a:t>a-2-Les termes affectifs</a:t>
            </a:r>
            <a:br>
              <a:rPr lang="fr-FR" sz="3200" b="1" dirty="0" smtClean="0">
                <a:solidFill>
                  <a:srgbClr val="00B0F0"/>
                </a:solidFill>
                <a:latin typeface="Times New Roman" pitchFamily="18" charset="0"/>
                <a:cs typeface="Times New Roman" pitchFamily="18" charset="0"/>
              </a:rPr>
            </a:br>
            <a:r>
              <a:rPr lang="fr-FR" sz="3200" dirty="0" smtClean="0">
                <a:latin typeface="Times New Roman" pitchFamily="18" charset="0"/>
                <a:cs typeface="Times New Roman" pitchFamily="18" charset="0"/>
              </a:rPr>
              <a:t>maman, papa, </a:t>
            </a:r>
            <a:r>
              <a:rPr lang="fr-FR" sz="3200" dirty="0" err="1" smtClean="0">
                <a:latin typeface="Times New Roman" pitchFamily="18" charset="0"/>
                <a:cs typeface="Times New Roman" pitchFamily="18" charset="0"/>
              </a:rPr>
              <a:t>tanton</a:t>
            </a:r>
            <a:r>
              <a:rPr lang="fr-FR" sz="3200" dirty="0" smtClean="0">
                <a:latin typeface="Times New Roman" pitchFamily="18" charset="0"/>
                <a:cs typeface="Times New Roman" pitchFamily="18" charset="0"/>
              </a:rPr>
              <a:t>, mamie.</a:t>
            </a:r>
            <a:endParaRPr lang="fr-FR" sz="32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lstStyle/>
          <a:p>
            <a:endParaRPr lang="fr-FR" dirty="0"/>
          </a:p>
        </p:txBody>
      </p:sp>
      <p:graphicFrame>
        <p:nvGraphicFramePr>
          <p:cNvPr id="3" name="Tableau 2"/>
          <p:cNvGraphicFramePr>
            <a:graphicFrameLocks noGrp="1"/>
          </p:cNvGraphicFramePr>
          <p:nvPr/>
        </p:nvGraphicFramePr>
        <p:xfrm>
          <a:off x="857224" y="1285860"/>
          <a:ext cx="7500990" cy="3396598"/>
        </p:xfrm>
        <a:graphic>
          <a:graphicData uri="http://schemas.openxmlformats.org/drawingml/2006/table">
            <a:tbl>
              <a:tblPr firstRow="1" bandRow="1">
                <a:tableStyleId>{5C22544A-7EE6-4342-B048-85BDC9FD1C3A}</a:tableStyleId>
              </a:tblPr>
              <a:tblGrid>
                <a:gridCol w="3750495"/>
                <a:gridCol w="3750495"/>
              </a:tblGrid>
              <a:tr h="1768960">
                <a:tc>
                  <a:txBody>
                    <a:bodyPr/>
                    <a:lstStyle/>
                    <a:p>
                      <a:r>
                        <a:rPr lang="fr-FR" sz="2000" b="1" dirty="0" smtClean="0">
                          <a:solidFill>
                            <a:srgbClr val="002060"/>
                          </a:solidFill>
                        </a:rPr>
                        <a:t>Les Pronoms personnels</a:t>
                      </a:r>
                      <a:endParaRPr lang="fr-FR" sz="2000" b="1" dirty="0">
                        <a:solidFill>
                          <a:srgbClr val="002060"/>
                        </a:solidFill>
                      </a:endParaRPr>
                    </a:p>
                  </a:txBody>
                  <a:tcPr/>
                </a:tc>
                <a:tc>
                  <a:txBody>
                    <a:bodyPr/>
                    <a:lstStyle/>
                    <a:p>
                      <a:r>
                        <a:rPr lang="fr-FR" sz="2000" dirty="0" smtClean="0"/>
                        <a:t>-Pronoms personnels et possessifs de la première et 2 </a:t>
                      </a:r>
                      <a:r>
                        <a:rPr lang="fr-FR" sz="2000" dirty="0" err="1" smtClean="0"/>
                        <a:t>ème</a:t>
                      </a:r>
                      <a:r>
                        <a:rPr lang="fr-FR" sz="2000" dirty="0" smtClean="0"/>
                        <a:t> personne (Je, me, moi, tu, vous, le mien, le vôtre…)</a:t>
                      </a:r>
                      <a:endParaRPr lang="fr-FR" sz="2000" dirty="0"/>
                    </a:p>
                  </a:txBody>
                  <a:tcPr/>
                </a:tc>
              </a:tr>
              <a:tr h="645811">
                <a:tc>
                  <a:txBody>
                    <a:bodyPr/>
                    <a:lstStyle/>
                    <a:p>
                      <a:r>
                        <a:rPr lang="fr-FR" sz="2000" b="1" dirty="0" smtClean="0"/>
                        <a:t>Pronoms personnels  </a:t>
                      </a:r>
                      <a:endParaRPr lang="fr-FR" sz="2000" b="1" dirty="0"/>
                    </a:p>
                  </a:txBody>
                  <a:tcPr/>
                </a:tc>
                <a:tc>
                  <a:txBody>
                    <a:bodyPr/>
                    <a:lstStyle/>
                    <a:p>
                      <a:r>
                        <a:rPr lang="fr-FR" sz="2000" dirty="0" smtClean="0"/>
                        <a:t>3ème personne : Elle(s), il(s), eux, leur.. </a:t>
                      </a:r>
                      <a:endParaRPr lang="fr-FR" sz="2000" dirty="0"/>
                    </a:p>
                  </a:txBody>
                  <a:tcPr/>
                </a:tc>
              </a:tr>
              <a:tr h="926598">
                <a:tc>
                  <a:txBody>
                    <a:bodyPr/>
                    <a:lstStyle/>
                    <a:p>
                      <a:r>
                        <a:rPr lang="fr-FR" sz="2000" b="1" dirty="0" smtClean="0"/>
                        <a:t>-Déterminant possessifs </a:t>
                      </a:r>
                      <a:endParaRPr lang="fr-FR" sz="2000" b="1" dirty="0"/>
                    </a:p>
                  </a:txBody>
                  <a:tcPr/>
                </a:tc>
                <a:tc>
                  <a:txBody>
                    <a:bodyPr/>
                    <a:lstStyle/>
                    <a:p>
                      <a:r>
                        <a:rPr lang="fr-FR" sz="2000" dirty="0" smtClean="0"/>
                        <a:t>1 ère et 2ème personne (mon, vos…) </a:t>
                      </a:r>
                      <a:endParaRPr lang="fr-FR" sz="2000"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6690"/>
          </a:xfrm>
        </p:spPr>
        <p:txBody>
          <a:bodyPr>
            <a:normAutofit/>
          </a:bodyPr>
          <a:lstStyle/>
          <a:p>
            <a:pPr algn="l"/>
            <a:r>
              <a:rPr lang="fr-FR" sz="2000" b="1" u="sng" dirty="0" smtClean="0">
                <a:solidFill>
                  <a:srgbClr val="FF0000"/>
                </a:solidFill>
                <a:latin typeface="Times New Roman" pitchFamily="18" charset="0"/>
                <a:cs typeface="Times New Roman" pitchFamily="18" charset="0"/>
              </a:rPr>
              <a:t>ATTENTION!</a:t>
            </a:r>
            <a:r>
              <a:rPr lang="fr-FR" sz="2000" b="1" dirty="0" smtClean="0">
                <a:latin typeface="Times New Roman" pitchFamily="18" charset="0"/>
                <a:cs typeface="Times New Roman" pitchFamily="18" charset="0"/>
              </a:rPr>
              <a:t/>
            </a:r>
            <a:br>
              <a:rPr lang="fr-FR" sz="2000" b="1" dirty="0" smtClean="0">
                <a:latin typeface="Times New Roman" pitchFamily="18" charset="0"/>
                <a:cs typeface="Times New Roman" pitchFamily="18" charset="0"/>
              </a:rPr>
            </a:b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400" dirty="0">
                <a:latin typeface="Times New Roman" pitchFamily="18" charset="0"/>
                <a:cs typeface="Times New Roman" pitchFamily="18" charset="0"/>
              </a:rPr>
              <a:t>N.B. Les pronoms de 3ème </a:t>
            </a:r>
            <a:r>
              <a:rPr lang="fr-FR" sz="2400" dirty="0" smtClean="0">
                <a:latin typeface="Times New Roman" pitchFamily="18" charset="0"/>
                <a:cs typeface="Times New Roman" pitchFamily="18" charset="0"/>
              </a:rPr>
              <a:t>pers </a:t>
            </a:r>
            <a:r>
              <a:rPr lang="fr-FR" sz="2400" dirty="0" smtClean="0"/>
              <a:t>"non-personne" </a:t>
            </a:r>
            <a:r>
              <a:rPr lang="fr-FR" sz="2400" dirty="0" smtClean="0">
                <a:latin typeface="Times New Roman" pitchFamily="18" charset="0"/>
                <a:cs typeface="Times New Roman" pitchFamily="18" charset="0"/>
              </a:rPr>
              <a:t>("</a:t>
            </a:r>
            <a:r>
              <a:rPr lang="fr-FR" sz="2400" dirty="0">
                <a:latin typeface="Times New Roman" pitchFamily="18" charset="0"/>
                <a:cs typeface="Times New Roman" pitchFamily="18" charset="0"/>
              </a:rPr>
              <a:t>il, ils / elle, elles") renvoient à des personnes qui ne font pas partie de la situation d'énonciation</a:t>
            </a:r>
            <a:r>
              <a:rPr lang="fr-FR" sz="2400" dirty="0" smtClean="0">
                <a:latin typeface="Times New Roman" pitchFamily="18" charset="0"/>
                <a:cs typeface="Times New Roman" pitchFamily="18" charset="0"/>
              </a:rPr>
              <a:t>.</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De même "on" (pronom personnel indéfini) s'il ne se substitue pas au "nous" ne réfère pas à la situation d'énonciation. Il peut renvoyer à la valeur </a:t>
            </a:r>
            <a:r>
              <a:rPr lang="fr-FR" sz="2400" dirty="0" smtClean="0">
                <a:latin typeface="Times New Roman" pitchFamily="18" charset="0"/>
                <a:cs typeface="Times New Roman" pitchFamily="18" charset="0"/>
              </a:rPr>
              <a:t>d'indéfinie, </a:t>
            </a:r>
            <a:r>
              <a:rPr lang="fr-FR" sz="2400" dirty="0">
                <a:latin typeface="Times New Roman" pitchFamily="18" charset="0"/>
                <a:cs typeface="Times New Roman" pitchFamily="18" charset="0"/>
              </a:rPr>
              <a:t>équivalant à "quelqu'un" ou à la valeur </a:t>
            </a:r>
            <a:r>
              <a:rPr lang="fr-FR" sz="2400" dirty="0" err="1">
                <a:latin typeface="Times New Roman" pitchFamily="18" charset="0"/>
                <a:cs typeface="Times New Roman" pitchFamily="18" charset="0"/>
              </a:rPr>
              <a:t>généralisante</a:t>
            </a:r>
            <a:r>
              <a:rPr lang="fr-FR" sz="2400" dirty="0">
                <a:latin typeface="Times New Roman" pitchFamily="18" charset="0"/>
                <a:cs typeface="Times New Roman" pitchFamily="18" charset="0"/>
              </a:rPr>
              <a:t> de "tout le monde".</a:t>
            </a:r>
          </a:p>
        </p:txBody>
      </p:sp>
    </p:spTree>
    <p:extLst>
      <p:ext uri="{BB962C8B-B14F-4D97-AF65-F5344CB8AC3E}">
        <p14:creationId xmlns="" xmlns:p14="http://schemas.microsoft.com/office/powerpoint/2010/main" val="3329597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54758"/>
          </a:xfrm>
        </p:spPr>
        <p:txBody>
          <a:bodyPr/>
          <a:lstStyle/>
          <a:p>
            <a:pPr algn="l"/>
            <a:r>
              <a:rPr lang="fr-FR" b="1" u="sng" dirty="0" smtClean="0">
                <a:solidFill>
                  <a:srgbClr val="00B050"/>
                </a:solidFill>
                <a:latin typeface="Times New Roman" pitchFamily="18" charset="0"/>
                <a:cs typeface="Times New Roman" pitchFamily="18" charset="0"/>
              </a:rPr>
              <a:t>b) Les embrayeurs temporels</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Il existe deux types d’embrayeurs temporels : </a:t>
            </a:r>
            <a:br>
              <a:rPr lang="fr-FR" sz="3600"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b1-Certains temps verbaux </a:t>
            </a:r>
            <a:br>
              <a:rPr lang="fr-FR" sz="3600"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b2-Certains adverbes ou groupes nominaux adverbiaux.</a:t>
            </a:r>
            <a:endParaRPr lang="fr-FR" sz="36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11882"/>
          </a:xfrm>
        </p:spPr>
        <p:txBody>
          <a:bodyPr>
            <a:normAutofit/>
          </a:bodyPr>
          <a:lstStyle/>
          <a:p>
            <a:pPr algn="l"/>
            <a:r>
              <a:rPr lang="fr-FR" sz="3200" b="1" u="sng" dirty="0" smtClean="0">
                <a:latin typeface="Times New Roman" pitchFamily="18" charset="0"/>
                <a:cs typeface="Times New Roman" pitchFamily="18" charset="0"/>
              </a:rPr>
              <a:t>b1-Les temps verbaux</a:t>
            </a:r>
            <a:br>
              <a:rPr lang="fr-FR" sz="3200" b="1" u="sng" dirty="0" smtClean="0">
                <a:latin typeface="Times New Roman" pitchFamily="18" charset="0"/>
                <a:cs typeface="Times New Roman" pitchFamily="18" charset="0"/>
              </a:rPr>
            </a:br>
            <a:r>
              <a:rPr lang="fr-FR" sz="3200" b="1" u="sng" dirty="0" smtClean="0">
                <a:latin typeface="Times New Roman" pitchFamily="18" charset="0"/>
                <a:cs typeface="Times New Roman" pitchFamily="18" charset="0"/>
              </a:rPr>
              <a:t> </a:t>
            </a: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Les temps qui ont pour référence le moment de l’énonciation sont : -le passé composé (marqueur d’antériorité) -le présent -le futur simple du présent (marqueur de postériorité)</a:t>
            </a:r>
            <a:endParaRPr lang="fr-FR" sz="32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11882"/>
          </a:xfrm>
        </p:spPr>
        <p:txBody>
          <a:bodyPr/>
          <a:lstStyle/>
          <a:p>
            <a:pPr algn="l"/>
            <a:r>
              <a:rPr lang="fr-FR" dirty="0" smtClean="0">
                <a:latin typeface="Times New Roman" pitchFamily="18" charset="0"/>
                <a:cs typeface="Times New Roman" pitchFamily="18" charset="0"/>
              </a:rPr>
              <a:t>+Je vous </a:t>
            </a:r>
            <a:r>
              <a:rPr lang="fr-FR" b="1" u="sng" dirty="0" smtClean="0">
                <a:solidFill>
                  <a:srgbClr val="FF0000"/>
                </a:solidFill>
                <a:latin typeface="Times New Roman" pitchFamily="18" charset="0"/>
                <a:cs typeface="Times New Roman" pitchFamily="18" charset="0"/>
              </a:rPr>
              <a:t>remercie</a:t>
            </a:r>
            <a:r>
              <a:rPr lang="fr-FR" dirty="0" smtClean="0">
                <a:latin typeface="Times New Roman" pitchFamily="18" charset="0"/>
                <a:cs typeface="Times New Roman" pitchFamily="18" charset="0"/>
              </a:rPr>
              <a:t> vivement</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+++Je </a:t>
            </a:r>
            <a:r>
              <a:rPr lang="fr-FR" b="1" u="sng" dirty="0" smtClean="0">
                <a:solidFill>
                  <a:srgbClr val="FF0000"/>
                </a:solidFill>
                <a:latin typeface="Times New Roman" pitchFamily="18" charset="0"/>
                <a:cs typeface="Times New Roman" pitchFamily="18" charset="0"/>
              </a:rPr>
              <a:t>travaille</a:t>
            </a:r>
            <a:r>
              <a:rPr lang="fr-FR" dirty="0" smtClean="0">
                <a:latin typeface="Times New Roman" pitchFamily="18" charset="0"/>
                <a:cs typeface="Times New Roman" pitchFamily="18" charset="0"/>
              </a:rPr>
              <a:t> beaucoup.</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Remercier et travailler n’ont pas la même durée même s’ils sont conjugués au présent!</a:t>
            </a:r>
            <a:endParaRPr lang="fr-FR"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a:bodyPr>
          <a:lstStyle/>
          <a:p>
            <a:pPr algn="l"/>
            <a:r>
              <a:rPr lang="fr-FR" sz="2800" b="1" u="sng" dirty="0" smtClean="0">
                <a:latin typeface="Times New Roman" pitchFamily="18" charset="0"/>
                <a:cs typeface="Times New Roman" pitchFamily="18" charset="0"/>
              </a:rPr>
              <a:t>b-2) Les circonstants temporels </a:t>
            </a:r>
            <a:r>
              <a:rPr lang="fr-FR" sz="2800" dirty="0" smtClean="0">
                <a:latin typeface="Times New Roman" pitchFamily="18" charset="0"/>
                <a:cs typeface="Times New Roman" pitchFamily="18" charset="0"/>
              </a:rPr>
              <a:t>: Hier, aujourd’hui, demain, maintenant qui ont pour repère le moment de l’énonciation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Contrairement à : ce jour-là, le lendemain, la semaine suivante…, qui ont pour repère le moment de l’énoncé.</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Ex:Il</a:t>
            </a:r>
            <a:r>
              <a:rPr lang="fr-FR" sz="2800" dirty="0" smtClean="0">
                <a:latin typeface="Times New Roman" pitchFamily="18" charset="0"/>
                <a:cs typeface="Times New Roman" pitchFamily="18" charset="0"/>
              </a:rPr>
              <a:t> </a:t>
            </a:r>
            <a:r>
              <a:rPr lang="fr-FR" sz="2800" dirty="0" smtClean="0">
                <a:solidFill>
                  <a:srgbClr val="C00000"/>
                </a:solidFill>
                <a:latin typeface="Times New Roman" pitchFamily="18" charset="0"/>
                <a:cs typeface="Times New Roman" pitchFamily="18" charset="0"/>
              </a:rPr>
              <a:t>est</a:t>
            </a:r>
            <a:r>
              <a:rPr lang="fr-FR" sz="2800" dirty="0" smtClean="0">
                <a:latin typeface="Times New Roman" pitchFamily="18" charset="0"/>
                <a:cs typeface="Times New Roman" pitchFamily="18" charset="0"/>
              </a:rPr>
              <a:t> malade </a:t>
            </a:r>
            <a:r>
              <a:rPr lang="fr-FR" sz="2800" u="sng" dirty="0" smtClean="0">
                <a:solidFill>
                  <a:srgbClr val="C00000"/>
                </a:solidFill>
                <a:latin typeface="Times New Roman" pitchFamily="18" charset="0"/>
                <a:cs typeface="Times New Roman" pitchFamily="18" charset="0"/>
              </a:rPr>
              <a:t>aujourd’hui</a:t>
            </a:r>
            <a:r>
              <a:rPr lang="fr-FR" sz="2800" dirty="0" smtClean="0">
                <a:latin typeface="Times New Roman" pitchFamily="18" charset="0"/>
                <a:cs typeface="Times New Roman" pitchFamily="18" charset="0"/>
              </a:rPr>
              <a:t>. </a:t>
            </a:r>
            <a:r>
              <a:rPr lang="fr-FR" sz="2800" u="sng" dirty="0" smtClean="0">
                <a:solidFill>
                  <a:srgbClr val="FF0000"/>
                </a:solidFill>
                <a:latin typeface="Times New Roman" pitchFamily="18" charset="0"/>
                <a:cs typeface="Times New Roman" pitchFamily="18" charset="0"/>
              </a:rPr>
              <a:t>Hier</a:t>
            </a:r>
            <a:r>
              <a:rPr lang="fr-FR" sz="2800" dirty="0" smtClean="0">
                <a:latin typeface="Times New Roman" pitchFamily="18" charset="0"/>
                <a:cs typeface="Times New Roman" pitchFamily="18" charset="0"/>
              </a:rPr>
              <a:t>, il </a:t>
            </a:r>
            <a:r>
              <a:rPr lang="fr-FR" sz="2800" u="sng" dirty="0" smtClean="0">
                <a:solidFill>
                  <a:srgbClr val="FF0000"/>
                </a:solidFill>
                <a:latin typeface="Times New Roman" pitchFamily="18" charset="0"/>
                <a:cs typeface="Times New Roman" pitchFamily="18" charset="0"/>
              </a:rPr>
              <a:t>a mangé </a:t>
            </a:r>
            <a:r>
              <a:rPr lang="fr-FR" sz="2800" dirty="0" smtClean="0">
                <a:latin typeface="Times New Roman" pitchFamily="18" charset="0"/>
                <a:cs typeface="Times New Roman" pitchFamily="18" charset="0"/>
              </a:rPr>
              <a:t>des huîtres. (hier et a mangé marquent l’antériorité par rapport à aujourd’hui, moment de l’énonciation).</a:t>
            </a:r>
            <a:endParaRPr lang="fr-FR" sz="28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11882"/>
          </a:xfrm>
        </p:spPr>
        <p:txBody>
          <a:bodyPr>
            <a:normAutofit/>
          </a:bodyPr>
          <a:lstStyle/>
          <a:p>
            <a:pPr algn="l"/>
            <a:r>
              <a:rPr lang="fr-FR" sz="3200" b="1" u="sng" dirty="0" smtClean="0">
                <a:solidFill>
                  <a:srgbClr val="FF0000"/>
                </a:solidFill>
              </a:rPr>
              <a:t>c) Les embrayeurs spatiaux ou Les déictiques </a:t>
            </a:r>
            <a:r>
              <a:rPr lang="fr-FR" sz="3200" b="1" u="sng" dirty="0" smtClean="0">
                <a:solidFill>
                  <a:srgbClr val="00B050"/>
                </a:solidFill>
              </a:rPr>
              <a:t/>
            </a:r>
            <a:br>
              <a:rPr lang="fr-FR" sz="3200" b="1" u="sng" dirty="0" smtClean="0">
                <a:solidFill>
                  <a:srgbClr val="00B050"/>
                </a:solidFill>
              </a:rPr>
            </a:br>
            <a:r>
              <a:rPr lang="fr-FR" sz="2800" dirty="0" smtClean="0"/>
              <a:t/>
            </a:r>
            <a:br>
              <a:rPr lang="fr-FR" sz="2800" dirty="0" smtClean="0"/>
            </a:br>
            <a:r>
              <a:rPr lang="fr-FR" sz="2800" dirty="0" smtClean="0"/>
              <a:t> [du grec (</a:t>
            </a:r>
            <a:r>
              <a:rPr lang="fr-FR" sz="2800" dirty="0" err="1" smtClean="0"/>
              <a:t>deiktikos</a:t>
            </a:r>
            <a:r>
              <a:rPr lang="fr-FR" sz="2800" dirty="0" smtClean="0"/>
              <a:t>) signifie démonstratif et vient du substantif deixis, l’acte de montrer].</a:t>
            </a:r>
            <a:br>
              <a:rPr lang="fr-FR" sz="2800" dirty="0" smtClean="0"/>
            </a:br>
            <a:r>
              <a:rPr lang="fr-FR" sz="2800" dirty="0" smtClean="0"/>
              <a:t/>
            </a:r>
            <a:br>
              <a:rPr lang="fr-FR" sz="2800" dirty="0" smtClean="0"/>
            </a:br>
            <a:r>
              <a:rPr lang="fr-FR" sz="2800" dirty="0" smtClean="0"/>
              <a:t>                 </a:t>
            </a:r>
            <a:r>
              <a:rPr lang="fr-FR" sz="2800" b="1" u="sng" dirty="0" smtClean="0">
                <a:solidFill>
                  <a:srgbClr val="FF0000"/>
                </a:solidFill>
              </a:rPr>
              <a:t>Déictique</a:t>
            </a:r>
            <a:r>
              <a:rPr lang="fr-FR" sz="2800" dirty="0" smtClean="0"/>
              <a:t> renvoie aux embrayeurs qui peuvent s’accompagner, de la part du locuteur, d’un geste de monstration. C’est le cas des démonstratifs Les et des adverbes de lieu : là-bas, ici, à gauche, </a:t>
            </a:r>
            <a:r>
              <a:rPr lang="fr-FR" sz="2800" dirty="0" err="1" smtClean="0"/>
              <a:t>etc</a:t>
            </a:r>
            <a:r>
              <a:rPr lang="fr-FR" sz="2800" dirty="0" smtClean="0"/>
              <a:t/>
            </a:r>
            <a:br>
              <a:rPr lang="fr-FR" sz="2800" dirty="0" smtClean="0"/>
            </a:br>
            <a:r>
              <a:rPr lang="fr-FR" sz="2800" dirty="0" smtClean="0"/>
              <a:t>Par exemple: Viens </a:t>
            </a:r>
            <a:r>
              <a:rPr lang="fr-FR" sz="2800" b="1" u="sng" dirty="0" smtClean="0">
                <a:solidFill>
                  <a:srgbClr val="00B050"/>
                </a:solidFill>
              </a:rPr>
              <a:t>ici</a:t>
            </a:r>
            <a:r>
              <a:rPr lang="fr-FR" sz="2800" dirty="0" smtClean="0"/>
              <a:t>.</a:t>
            </a:r>
            <a:endParaRPr lang="fr-FR" sz="2800" dirty="0"/>
          </a:p>
        </p:txBody>
      </p:sp>
      <p:sp>
        <p:nvSpPr>
          <p:cNvPr id="3" name="Flèche droite 2"/>
          <p:cNvSpPr/>
          <p:nvPr/>
        </p:nvSpPr>
        <p:spPr>
          <a:xfrm>
            <a:off x="785786" y="3286124"/>
            <a:ext cx="978408"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26196"/>
          </a:xfrm>
        </p:spPr>
        <p:txBody>
          <a:bodyPr/>
          <a:lstStyle/>
          <a:p>
            <a:pPr algn="l"/>
            <a:r>
              <a:rPr lang="fr-FR" sz="4800" dirty="0" smtClean="0">
                <a:latin typeface="Times New Roman" pitchFamily="18" charset="0"/>
                <a:cs typeface="Times New Roman" pitchFamily="18" charset="0"/>
              </a:rPr>
              <a:t> 1-3-1-2-Plans de l’énonciation</a:t>
            </a:r>
            <a:br>
              <a:rPr lang="fr-FR" sz="4800" dirty="0" smtClean="0">
                <a:latin typeface="Times New Roman" pitchFamily="18" charset="0"/>
                <a:cs typeface="Times New Roman" pitchFamily="18" charset="0"/>
              </a:rPr>
            </a:br>
            <a:r>
              <a:rPr lang="fr-FR" sz="4800" dirty="0" smtClean="0">
                <a:latin typeface="Times New Roman" pitchFamily="18" charset="0"/>
                <a:cs typeface="Times New Roman" pitchFamily="18" charset="0"/>
              </a:rPr>
              <a:t>     A- </a:t>
            </a:r>
            <a:r>
              <a:rPr lang="fr-FR" b="1" dirty="0" smtClean="0">
                <a:latin typeface="Times New Roman" pitchFamily="18" charset="0"/>
                <a:cs typeface="Times New Roman" pitchFamily="18" charset="0"/>
              </a:rPr>
              <a:t>Benveniste: Discours/ récit</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fontScale="90000"/>
          </a:bodyPr>
          <a:lstStyle/>
          <a:p>
            <a:pPr algn="l"/>
            <a:r>
              <a:rPr lang="fr-FR" sz="2400" b="1" dirty="0" smtClean="0">
                <a:latin typeface="Times New Roman" pitchFamily="18" charset="0"/>
                <a:cs typeface="Times New Roman" pitchFamily="18" charset="0"/>
              </a:rPr>
              <a:t>PLAN DU COURS</a:t>
            </a: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1-La </a:t>
            </a:r>
            <a:r>
              <a:rPr lang="fr-FR" sz="2400" dirty="0">
                <a:latin typeface="Times New Roman" pitchFamily="18" charset="0"/>
                <a:cs typeface="Times New Roman" pitchFamily="18" charset="0"/>
              </a:rPr>
              <a:t>linguistique énonciative.</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1-1-Objet d’étude de la linguistique énonciative.</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1-2-Les concepts clés de la discipline </a:t>
            </a: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1-2-1-</a:t>
            </a:r>
            <a:r>
              <a:rPr lang="fr-FR" sz="2400" dirty="0" err="1" smtClean="0">
                <a:latin typeface="Times New Roman" pitchFamily="18" charset="0"/>
                <a:cs typeface="Times New Roman" pitchFamily="18" charset="0"/>
              </a:rPr>
              <a:t>PhraseVs</a:t>
            </a:r>
            <a:r>
              <a:rPr lang="fr-FR" sz="2400" dirty="0" smtClean="0">
                <a:latin typeface="Times New Roman" pitchFamily="18" charset="0"/>
                <a:cs typeface="Times New Roman" pitchFamily="18" charset="0"/>
              </a:rPr>
              <a:t> Énoncé       </a:t>
            </a: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1-2-2-Énoncé Vs Énonciation.</a:t>
            </a: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1-2-3-Sens/signification.       </a:t>
            </a:r>
            <a:r>
              <a:rPr lang="fr-FR" sz="2400" dirty="0" smtClean="0">
                <a:latin typeface="Times New Roman" pitchFamily="18" charset="0"/>
                <a:cs typeface="Times New Roman" pitchFamily="18" charset="0"/>
              </a:rPr>
              <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    1-3-L’appareil formel de l’énonciation </a:t>
            </a: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1-3-1-La </a:t>
            </a:r>
            <a:r>
              <a:rPr lang="fr-FR" sz="2400" dirty="0">
                <a:latin typeface="Times New Roman" pitchFamily="18" charset="0"/>
                <a:cs typeface="Times New Roman" pitchFamily="18" charset="0"/>
              </a:rPr>
              <a:t>situation d’énonciation.</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1-3-1-1-Les embrayeurs.</a:t>
            </a:r>
            <a:br>
              <a:rPr lang="fr-FR" sz="2400" dirty="0" smtClean="0">
                <a:latin typeface="Times New Roman" pitchFamily="18" charset="0"/>
                <a:cs typeface="Times New Roman" pitchFamily="18" charset="0"/>
              </a:rPr>
            </a:b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a-Les</a:t>
            </a:r>
            <a:r>
              <a:rPr lang="fr-FR" sz="2000" dirty="0" smtClean="0">
                <a:latin typeface="Times New Roman" pitchFamily="18" charset="0"/>
                <a:cs typeface="Times New Roman" pitchFamily="18" charset="0"/>
              </a:rPr>
              <a:t> embrayeurs  subjectifs.  </a:t>
            </a: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b-Les</a:t>
            </a:r>
            <a:r>
              <a:rPr lang="fr-FR" sz="2000" dirty="0" smtClean="0">
                <a:latin typeface="Times New Roman" pitchFamily="18" charset="0"/>
                <a:cs typeface="Times New Roman" pitchFamily="18" charset="0"/>
              </a:rPr>
              <a:t> embrayeurs temporels.</a:t>
            </a:r>
            <a:br>
              <a:rPr lang="fr-FR" sz="2000" dirty="0" smtClean="0">
                <a:latin typeface="Times New Roman" pitchFamily="18" charset="0"/>
                <a:cs typeface="Times New Roman" pitchFamily="18" charset="0"/>
              </a:rPr>
            </a:b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c-Les</a:t>
            </a:r>
            <a:r>
              <a:rPr lang="fr-FR" sz="2000" dirty="0" smtClean="0">
                <a:latin typeface="Times New Roman" pitchFamily="18" charset="0"/>
                <a:cs typeface="Times New Roman" pitchFamily="18" charset="0"/>
              </a:rPr>
              <a:t> embrayeurs spatiaux/ déictiques</a:t>
            </a: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1-3-1-2-Plans de l’énonciation</a:t>
            </a:r>
            <a:br>
              <a:rPr lang="fr-FR" sz="2400" dirty="0" smtClean="0">
                <a:latin typeface="Times New Roman" pitchFamily="18" charset="0"/>
                <a:cs typeface="Times New Roman" pitchFamily="18" charset="0"/>
              </a:rPr>
            </a:br>
            <a:r>
              <a:rPr lang="fr-FR" sz="24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-Benveniste: Discours/ récit</a:t>
            </a:r>
            <a:br>
              <a:rPr lang="fr-FR" sz="2000" dirty="0" smtClean="0">
                <a:latin typeface="Times New Roman" pitchFamily="18" charset="0"/>
                <a:cs typeface="Times New Roman" pitchFamily="18" charset="0"/>
              </a:rPr>
            </a:b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Maingueneau</a:t>
            </a:r>
            <a:r>
              <a:rPr lang="fr-FR" sz="2000" dirty="0" smtClean="0">
                <a:latin typeface="Times New Roman" pitchFamily="18" charset="0"/>
                <a:cs typeface="Times New Roman" pitchFamily="18" charset="0"/>
              </a:rPr>
              <a:t>: Plan embrayé Vs Plan non-embrayé </a:t>
            </a:r>
            <a:r>
              <a:rPr lang="fr-FR" sz="2400" dirty="0">
                <a:latin typeface="Times New Roman" pitchFamily="18" charset="0"/>
                <a:cs typeface="Times New Roman" pitchFamily="18" charset="0"/>
              </a:rPr>
              <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1-3-2-Les </a:t>
            </a:r>
            <a:r>
              <a:rPr lang="fr-FR" sz="2400" dirty="0">
                <a:latin typeface="Times New Roman" pitchFamily="18" charset="0"/>
                <a:cs typeface="Times New Roman" pitchFamily="18" charset="0"/>
              </a:rPr>
              <a:t>modalités d’énonciation.</a:t>
            </a:r>
            <a:br>
              <a:rPr lang="fr-FR" sz="2400" dirty="0">
                <a:latin typeface="Times New Roman" pitchFamily="18" charset="0"/>
                <a:cs typeface="Times New Roman" pitchFamily="18" charset="0"/>
              </a:rPr>
            </a:b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1-3-3-Les </a:t>
            </a:r>
            <a:r>
              <a:rPr lang="fr-FR" sz="2400" dirty="0">
                <a:latin typeface="Times New Roman" pitchFamily="18" charset="0"/>
                <a:cs typeface="Times New Roman" pitchFamily="18" charset="0"/>
              </a:rPr>
              <a:t>modalités d’énoncé. </a:t>
            </a:r>
            <a:r>
              <a:rPr lang="fr-FR" sz="2400" dirty="0"/>
              <a:t/>
            </a:r>
            <a:br>
              <a:rPr lang="fr-FR" sz="2400" dirty="0"/>
            </a:br>
            <a:endParaRPr lang="fr-FR" sz="2400" dirty="0"/>
          </a:p>
        </p:txBody>
      </p:sp>
    </p:spTree>
    <p:extLst>
      <p:ext uri="{BB962C8B-B14F-4D97-AF65-F5344CB8AC3E}">
        <p14:creationId xmlns="" xmlns:p14="http://schemas.microsoft.com/office/powerpoint/2010/main" val="608634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69006"/>
          </a:xfrm>
        </p:spPr>
        <p:txBody>
          <a:bodyPr>
            <a:normAutofit/>
          </a:bodyPr>
          <a:lstStyle/>
          <a:p>
            <a:pPr algn="l"/>
            <a:r>
              <a:rPr lang="fr-FR" sz="2800" dirty="0" smtClean="0">
                <a:latin typeface="Times New Roman" pitchFamily="18" charset="0"/>
                <a:cs typeface="Times New Roman" pitchFamily="18" charset="0"/>
              </a:rPr>
              <a:t>Si la situation d’énonciation est clairement définie, alors</a:t>
            </a:r>
            <a:br>
              <a:rPr lang="fr-FR" sz="2800" dirty="0" smtClean="0">
                <a:latin typeface="Times New Roman" pitchFamily="18" charset="0"/>
                <a:cs typeface="Times New Roman" pitchFamily="18" charset="0"/>
              </a:rPr>
            </a:br>
            <a:r>
              <a:rPr lang="fr-FR" sz="2800" b="1" dirty="0" smtClean="0">
                <a:latin typeface="Times New Roman" pitchFamily="18" charset="0"/>
                <a:cs typeface="Times New Roman" pitchFamily="18" charset="0"/>
              </a:rPr>
              <a:t>l’énoncé est ancré dans la situation d’énonciation.</a:t>
            </a:r>
            <a:br>
              <a:rPr lang="fr-FR" sz="2800" b="1" dirty="0" smtClean="0">
                <a:latin typeface="Times New Roman" pitchFamily="18" charset="0"/>
                <a:cs typeface="Times New Roman" pitchFamily="18" charset="0"/>
              </a:rPr>
            </a:br>
            <a:r>
              <a:rPr lang="fr-FR" sz="2800" b="1" dirty="0" smtClean="0">
                <a:latin typeface="Times New Roman" pitchFamily="18" charset="0"/>
                <a:cs typeface="Times New Roman" pitchFamily="18" charset="0"/>
              </a:rPr>
              <a:t>                       on dit alors que l’énoncé appartient au</a:t>
            </a:r>
            <a:br>
              <a:rPr lang="fr-FR" sz="2800" b="1" dirty="0" smtClean="0">
                <a:latin typeface="Times New Roman" pitchFamily="18" charset="0"/>
                <a:cs typeface="Times New Roman" pitchFamily="18" charset="0"/>
              </a:rPr>
            </a:br>
            <a:r>
              <a:rPr lang="fr-FR" sz="2800" b="1" dirty="0" smtClean="0">
                <a:latin typeface="Times New Roman" pitchFamily="18" charset="0"/>
                <a:cs typeface="Times New Roman" pitchFamily="18" charset="0"/>
              </a:rPr>
              <a:t>système du DISCOURS</a:t>
            </a:r>
            <a:br>
              <a:rPr lang="fr-FR" sz="2800" b="1" dirty="0" smtClean="0">
                <a:latin typeface="Times New Roman" pitchFamily="18" charset="0"/>
                <a:cs typeface="Times New Roman" pitchFamily="18" charset="0"/>
              </a:rPr>
            </a:br>
            <a:r>
              <a:rPr lang="fr-FR" sz="2800" b="1" dirty="0" smtClean="0">
                <a:latin typeface="Times New Roman" pitchFamily="18" charset="0"/>
                <a:cs typeface="Times New Roman" pitchFamily="18" charset="0"/>
              </a:rPr>
              <a:t/>
            </a:r>
            <a:br>
              <a:rPr lang="fr-FR" sz="2800" b="1" dirty="0" smtClean="0">
                <a:latin typeface="Times New Roman" pitchFamily="18" charset="0"/>
                <a:cs typeface="Times New Roman" pitchFamily="18" charset="0"/>
              </a:rPr>
            </a:br>
            <a:r>
              <a:rPr lang="fr-FR" sz="2800" b="1" dirty="0" smtClean="0">
                <a:latin typeface="Times New Roman" pitchFamily="18" charset="0"/>
                <a:cs typeface="Times New Roman" pitchFamily="18" charset="0"/>
              </a:rPr>
              <a:t/>
            </a:r>
            <a:br>
              <a:rPr lang="fr-FR" sz="2800" b="1"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Si la situation d’énonciation n’est pas clairement définie, alors</a:t>
            </a:r>
            <a:br>
              <a:rPr lang="fr-FR" sz="2400" dirty="0" smtClean="0">
                <a:latin typeface="Times New Roman" pitchFamily="18" charset="0"/>
                <a:cs typeface="Times New Roman" pitchFamily="18" charset="0"/>
              </a:rPr>
            </a:br>
            <a:r>
              <a:rPr lang="fr-FR" sz="2400" b="1" dirty="0" smtClean="0">
                <a:latin typeface="Times New Roman" pitchFamily="18" charset="0"/>
                <a:cs typeface="Times New Roman" pitchFamily="18" charset="0"/>
              </a:rPr>
              <a:t>l’énoncé est coupé de la situation d’énonciation (aucune trace)</a:t>
            </a:r>
            <a:br>
              <a:rPr lang="fr-FR" sz="2400" b="1" dirty="0" smtClean="0">
                <a:latin typeface="Times New Roman" pitchFamily="18" charset="0"/>
                <a:cs typeface="Times New Roman" pitchFamily="18" charset="0"/>
              </a:rPr>
            </a:br>
            <a:r>
              <a:rPr lang="fr-FR" sz="2400" b="1" dirty="0" smtClean="0">
                <a:latin typeface="Times New Roman" pitchFamily="18" charset="0"/>
                <a:cs typeface="Times New Roman" pitchFamily="18" charset="0"/>
              </a:rPr>
              <a:t/>
            </a:r>
            <a:br>
              <a:rPr lang="fr-FR" sz="2400" b="1" dirty="0" smtClean="0">
                <a:latin typeface="Times New Roman" pitchFamily="18" charset="0"/>
                <a:cs typeface="Times New Roman" pitchFamily="18" charset="0"/>
              </a:rPr>
            </a:br>
            <a:r>
              <a:rPr lang="fr-FR" sz="2400" b="1" dirty="0" smtClean="0">
                <a:latin typeface="Times New Roman" pitchFamily="18" charset="0"/>
                <a:cs typeface="Times New Roman" pitchFamily="18" charset="0"/>
              </a:rPr>
              <a:t>              on dit alors que l’énoncé appartient au système du RECIT</a:t>
            </a:r>
            <a:endParaRPr lang="fr-FR" sz="2400" dirty="0">
              <a:latin typeface="Times New Roman" pitchFamily="18" charset="0"/>
              <a:cs typeface="Times New Roman" pitchFamily="18" charset="0"/>
            </a:endParaRPr>
          </a:p>
        </p:txBody>
      </p:sp>
      <p:sp>
        <p:nvSpPr>
          <p:cNvPr id="3" name="Flèche droite 2"/>
          <p:cNvSpPr/>
          <p:nvPr/>
        </p:nvSpPr>
        <p:spPr>
          <a:xfrm>
            <a:off x="928662" y="17144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Flèche droite 3"/>
          <p:cNvSpPr/>
          <p:nvPr/>
        </p:nvSpPr>
        <p:spPr>
          <a:xfrm>
            <a:off x="500034" y="485776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54758"/>
          </a:xfrm>
        </p:spPr>
        <p:txBody>
          <a:bodyPr/>
          <a:lstStyle/>
          <a:p>
            <a:endParaRPr lang="fr-FR" dirty="0"/>
          </a:p>
        </p:txBody>
      </p:sp>
      <p:graphicFrame>
        <p:nvGraphicFramePr>
          <p:cNvPr id="3" name="Tableau 2"/>
          <p:cNvGraphicFramePr>
            <a:graphicFrameLocks noGrp="1"/>
          </p:cNvGraphicFramePr>
          <p:nvPr/>
        </p:nvGraphicFramePr>
        <p:xfrm>
          <a:off x="785786" y="857232"/>
          <a:ext cx="7358115" cy="4820610"/>
        </p:xfrm>
        <a:graphic>
          <a:graphicData uri="http://schemas.openxmlformats.org/drawingml/2006/table">
            <a:tbl>
              <a:tblPr firstRow="1" bandRow="1">
                <a:tableStyleId>{5C22544A-7EE6-4342-B048-85BDC9FD1C3A}</a:tableStyleId>
              </a:tblPr>
              <a:tblGrid>
                <a:gridCol w="689828"/>
                <a:gridCol w="4025082"/>
                <a:gridCol w="2643205"/>
              </a:tblGrid>
              <a:tr h="1071570">
                <a:tc>
                  <a:txBody>
                    <a:bodyPr/>
                    <a:lstStyle/>
                    <a:p>
                      <a:r>
                        <a:rPr lang="fr-FR" sz="1800" b="1" baseline="0" dirty="0" smtClean="0">
                          <a:solidFill>
                            <a:schemeClr val="tx1"/>
                          </a:solidFill>
                          <a:latin typeface="Times-Bold"/>
                        </a:rPr>
                        <a:t>Enoncé</a:t>
                      </a:r>
                      <a:endParaRPr lang="fr-FR" sz="1800" dirty="0">
                        <a:solidFill>
                          <a:schemeClr val="tx1"/>
                        </a:solidFill>
                      </a:endParaRPr>
                    </a:p>
                  </a:txBody>
                  <a:tcPr vert="vert270">
                    <a:solidFill>
                      <a:schemeClr val="tx2">
                        <a:lumMod val="20000"/>
                        <a:lumOff val="80000"/>
                      </a:schemeClr>
                    </a:solidFill>
                  </a:tcPr>
                </a:tc>
                <a:tc>
                  <a:txBody>
                    <a:bodyPr/>
                    <a:lstStyle/>
                    <a:p>
                      <a:r>
                        <a:rPr lang="fr-FR" sz="1800" b="1" kern="1200" baseline="0" dirty="0" smtClean="0">
                          <a:solidFill>
                            <a:schemeClr val="dk1"/>
                          </a:solidFill>
                          <a:latin typeface="+mn-lt"/>
                          <a:ea typeface="+mn-ea"/>
                          <a:cs typeface="+mn-cs"/>
                        </a:rPr>
                        <a:t>Enoncé </a:t>
                      </a:r>
                      <a:r>
                        <a:rPr lang="fr-FR" sz="2400" b="1" kern="1200" baseline="0" dirty="0" smtClean="0">
                          <a:solidFill>
                            <a:srgbClr val="FF0000"/>
                          </a:solidFill>
                          <a:latin typeface="+mn-lt"/>
                          <a:ea typeface="+mn-ea"/>
                          <a:cs typeface="+mn-cs"/>
                        </a:rPr>
                        <a:t>ancré</a:t>
                      </a:r>
                      <a:r>
                        <a:rPr lang="fr-FR" sz="2400" b="1" kern="1200" baseline="0" dirty="0" smtClean="0">
                          <a:solidFill>
                            <a:schemeClr val="dk1"/>
                          </a:solidFill>
                          <a:latin typeface="+mn-lt"/>
                          <a:ea typeface="+mn-ea"/>
                          <a:cs typeface="+mn-cs"/>
                        </a:rPr>
                        <a:t> </a:t>
                      </a:r>
                      <a:r>
                        <a:rPr lang="fr-FR" sz="1800" b="1" kern="1200" baseline="0" dirty="0" smtClean="0">
                          <a:solidFill>
                            <a:schemeClr val="dk1"/>
                          </a:solidFill>
                          <a:latin typeface="+mn-lt"/>
                          <a:ea typeface="+mn-ea"/>
                          <a:cs typeface="+mn-cs"/>
                        </a:rPr>
                        <a:t>dans la situation</a:t>
                      </a:r>
                    </a:p>
                    <a:p>
                      <a:r>
                        <a:rPr lang="fr-FR" sz="1800" b="1" kern="1200" baseline="0" dirty="0" smtClean="0">
                          <a:solidFill>
                            <a:schemeClr val="dk1"/>
                          </a:solidFill>
                          <a:latin typeface="+mn-lt"/>
                          <a:ea typeface="+mn-ea"/>
                          <a:cs typeface="+mn-cs"/>
                        </a:rPr>
                        <a:t>d’énonciation :</a:t>
                      </a:r>
                    </a:p>
                    <a:p>
                      <a:r>
                        <a:rPr lang="fr-FR" sz="1800" b="1" kern="1200" baseline="0" dirty="0" smtClean="0">
                          <a:solidFill>
                            <a:schemeClr val="dk1"/>
                          </a:solidFill>
                          <a:latin typeface="+mn-lt"/>
                          <a:ea typeface="+mn-ea"/>
                          <a:cs typeface="+mn-cs"/>
                        </a:rPr>
                        <a:t>DISCOURS</a:t>
                      </a:r>
                      <a:endParaRPr lang="fr-FR" dirty="0"/>
                    </a:p>
                  </a:txBody>
                  <a:tcPr>
                    <a:solidFill>
                      <a:schemeClr val="tx2">
                        <a:lumMod val="20000"/>
                        <a:lumOff val="80000"/>
                      </a:schemeClr>
                    </a:solidFill>
                  </a:tcPr>
                </a:tc>
                <a:tc>
                  <a:txBody>
                    <a:bodyPr/>
                    <a:lstStyle/>
                    <a:p>
                      <a:r>
                        <a:rPr lang="fr-FR" sz="1800" b="1" kern="1200" baseline="0" dirty="0" smtClean="0">
                          <a:solidFill>
                            <a:schemeClr val="dk1"/>
                          </a:solidFill>
                          <a:latin typeface="+mn-lt"/>
                          <a:ea typeface="+mn-ea"/>
                          <a:cs typeface="+mn-cs"/>
                        </a:rPr>
                        <a:t>Enoncé </a:t>
                      </a:r>
                      <a:r>
                        <a:rPr lang="fr-FR" sz="2400" b="1" kern="1200" baseline="0" dirty="0" smtClean="0">
                          <a:solidFill>
                            <a:srgbClr val="FF0000"/>
                          </a:solidFill>
                          <a:latin typeface="+mn-lt"/>
                          <a:ea typeface="+mn-ea"/>
                          <a:cs typeface="+mn-cs"/>
                        </a:rPr>
                        <a:t>coupé </a:t>
                      </a:r>
                      <a:r>
                        <a:rPr lang="fr-FR" sz="1800" b="1" kern="1200" baseline="0" dirty="0" smtClean="0">
                          <a:solidFill>
                            <a:schemeClr val="dk1"/>
                          </a:solidFill>
                          <a:latin typeface="+mn-lt"/>
                          <a:ea typeface="+mn-ea"/>
                          <a:cs typeface="+mn-cs"/>
                        </a:rPr>
                        <a:t>de la situation d’énonciation :</a:t>
                      </a:r>
                    </a:p>
                    <a:p>
                      <a:r>
                        <a:rPr lang="fr-FR" sz="1800" b="1" kern="1200" baseline="0" dirty="0" smtClean="0">
                          <a:solidFill>
                            <a:schemeClr val="dk1"/>
                          </a:solidFill>
                          <a:latin typeface="+mn-lt"/>
                          <a:ea typeface="+mn-ea"/>
                          <a:cs typeface="+mn-cs"/>
                        </a:rPr>
                        <a:t>RECIT</a:t>
                      </a:r>
                      <a:endParaRPr lang="fr-FR" dirty="0"/>
                    </a:p>
                  </a:txBody>
                  <a:tcPr>
                    <a:solidFill>
                      <a:schemeClr val="tx2">
                        <a:lumMod val="20000"/>
                        <a:lumOff val="80000"/>
                      </a:schemeClr>
                    </a:solidFill>
                  </a:tcPr>
                </a:tc>
              </a:tr>
              <a:tr h="370840">
                <a:tc>
                  <a:txBody>
                    <a:bodyPr/>
                    <a:lstStyle/>
                    <a:p>
                      <a:r>
                        <a:rPr lang="fr-FR" sz="1800" b="1" baseline="0" dirty="0" smtClean="0">
                          <a:latin typeface="Times-Bold"/>
                        </a:rPr>
                        <a:t>Exemples </a:t>
                      </a:r>
                      <a:endParaRPr lang="fr-FR" sz="1800" dirty="0"/>
                    </a:p>
                  </a:txBody>
                  <a:tcPr vert="vert270"/>
                </a:tc>
                <a:tc>
                  <a:txBody>
                    <a:bodyPr/>
                    <a:lstStyle/>
                    <a:p>
                      <a:r>
                        <a:rPr lang="fr-FR" sz="1800" kern="1200" baseline="0" dirty="0" smtClean="0">
                          <a:solidFill>
                            <a:schemeClr val="dk1"/>
                          </a:solidFill>
                          <a:latin typeface="+mn-lt"/>
                          <a:ea typeface="+mn-ea"/>
                          <a:cs typeface="+mn-cs"/>
                        </a:rPr>
                        <a:t>Dans notre vie </a:t>
                      </a:r>
                      <a:r>
                        <a:rPr lang="fr-FR" sz="1800" kern="1200" baseline="0" dirty="0" err="1" smtClean="0">
                          <a:solidFill>
                            <a:schemeClr val="dk1"/>
                          </a:solidFill>
                          <a:latin typeface="+mn-lt"/>
                          <a:ea typeface="+mn-ea"/>
                          <a:cs typeface="+mn-cs"/>
                        </a:rPr>
                        <a:t>dechaque</a:t>
                      </a:r>
                      <a:r>
                        <a:rPr lang="fr-FR" sz="1800" kern="1200" baseline="0" dirty="0" smtClean="0">
                          <a:solidFill>
                            <a:schemeClr val="dk1"/>
                          </a:solidFill>
                          <a:latin typeface="+mn-lt"/>
                          <a:ea typeface="+mn-ea"/>
                          <a:cs typeface="+mn-cs"/>
                        </a:rPr>
                        <a:t> jour, à chaque</a:t>
                      </a:r>
                    </a:p>
                    <a:p>
                      <a:r>
                        <a:rPr lang="fr-FR" sz="1800" kern="1200" baseline="0" dirty="0" smtClean="0">
                          <a:solidFill>
                            <a:schemeClr val="dk1"/>
                          </a:solidFill>
                          <a:latin typeface="+mn-lt"/>
                          <a:ea typeface="+mn-ea"/>
                          <a:cs typeface="+mn-cs"/>
                        </a:rPr>
                        <a:t>fois que nous parlons </a:t>
                      </a:r>
                      <a:r>
                        <a:rPr lang="fr-FR" sz="1800" kern="1200" baseline="0" dirty="0" err="1" smtClean="0">
                          <a:solidFill>
                            <a:schemeClr val="dk1"/>
                          </a:solidFill>
                          <a:latin typeface="+mn-lt"/>
                          <a:ea typeface="+mn-ea"/>
                          <a:cs typeface="+mn-cs"/>
                        </a:rPr>
                        <a:t>àquelqu’un</a:t>
                      </a:r>
                      <a:r>
                        <a:rPr lang="fr-FR" sz="1800" kern="1200" baseline="0" dirty="0" smtClean="0">
                          <a:solidFill>
                            <a:schemeClr val="dk1"/>
                          </a:solidFill>
                          <a:latin typeface="+mn-lt"/>
                          <a:ea typeface="+mn-ea"/>
                          <a:cs typeface="+mn-cs"/>
                        </a:rPr>
                        <a:t> ou que</a:t>
                      </a:r>
                    </a:p>
                    <a:p>
                      <a:r>
                        <a:rPr lang="fr-FR" sz="1800" kern="1200" baseline="0" dirty="0" smtClean="0">
                          <a:solidFill>
                            <a:schemeClr val="dk1"/>
                          </a:solidFill>
                          <a:latin typeface="+mn-lt"/>
                          <a:ea typeface="+mn-ea"/>
                          <a:cs typeface="+mn-cs"/>
                        </a:rPr>
                        <a:t>quelqu’un s’adresse à nous</a:t>
                      </a:r>
                    </a:p>
                    <a:p>
                      <a:r>
                        <a:rPr lang="fr-FR" sz="1800" kern="1200" baseline="0" dirty="0" smtClean="0">
                          <a:solidFill>
                            <a:schemeClr val="dk1"/>
                          </a:solidFill>
                          <a:latin typeface="+mn-lt"/>
                          <a:ea typeface="+mn-ea"/>
                          <a:cs typeface="+mn-cs"/>
                        </a:rPr>
                        <a:t>- Lettre,</a:t>
                      </a:r>
                    </a:p>
                    <a:p>
                      <a:r>
                        <a:rPr lang="fr-FR" sz="1800" kern="1200" baseline="0" dirty="0" smtClean="0">
                          <a:solidFill>
                            <a:schemeClr val="dk1"/>
                          </a:solidFill>
                          <a:latin typeface="+mn-lt"/>
                          <a:ea typeface="+mn-ea"/>
                          <a:cs typeface="+mn-cs"/>
                        </a:rPr>
                        <a:t>- Journal intime,</a:t>
                      </a:r>
                    </a:p>
                    <a:p>
                      <a:r>
                        <a:rPr lang="fr-FR" sz="1800" kern="1200" baseline="0" dirty="0" smtClean="0">
                          <a:solidFill>
                            <a:schemeClr val="dk1"/>
                          </a:solidFill>
                          <a:latin typeface="+mn-lt"/>
                          <a:ea typeface="+mn-ea"/>
                          <a:cs typeface="+mn-cs"/>
                        </a:rPr>
                        <a:t>- Dialogue,</a:t>
                      </a:r>
                      <a:endParaRPr lang="fr-FR" dirty="0"/>
                    </a:p>
                  </a:txBody>
                  <a:tcPr/>
                </a:tc>
                <a:tc>
                  <a:txBody>
                    <a:bodyPr/>
                    <a:lstStyle/>
                    <a:p>
                      <a:r>
                        <a:rPr lang="fr-FR" sz="1800" kern="1200" baseline="0" dirty="0" smtClean="0">
                          <a:solidFill>
                            <a:schemeClr val="dk1"/>
                          </a:solidFill>
                          <a:latin typeface="+mn-lt"/>
                          <a:ea typeface="+mn-ea"/>
                          <a:cs typeface="+mn-cs"/>
                        </a:rPr>
                        <a:t>Récit (à la 3ème personne</a:t>
                      </a:r>
                    </a:p>
                    <a:p>
                      <a:r>
                        <a:rPr lang="fr-FR" sz="1800" kern="1200" baseline="0" dirty="0" smtClean="0">
                          <a:solidFill>
                            <a:schemeClr val="dk1"/>
                          </a:solidFill>
                          <a:latin typeface="+mn-lt"/>
                          <a:ea typeface="+mn-ea"/>
                          <a:cs typeface="+mn-cs"/>
                        </a:rPr>
                        <a:t>surtout)</a:t>
                      </a:r>
                      <a:endParaRPr lang="fr-FR" dirty="0"/>
                    </a:p>
                  </a:txBody>
                  <a:tcPr/>
                </a:tc>
              </a:tr>
              <a:tr h="370840">
                <a:tc>
                  <a:txBody>
                    <a:bodyPr/>
                    <a:lstStyle/>
                    <a:p>
                      <a:r>
                        <a:rPr lang="fr-FR" sz="1800" b="1" baseline="0" dirty="0" smtClean="0">
                          <a:latin typeface="Times-Bold"/>
                        </a:rPr>
                        <a:t>Indices personnels</a:t>
                      </a:r>
                      <a:endParaRPr lang="fr-FR" sz="1800" dirty="0"/>
                    </a:p>
                  </a:txBody>
                  <a:tcPr vert="vert270"/>
                </a:tc>
                <a:tc>
                  <a:txBody>
                    <a:bodyPr/>
                    <a:lstStyle/>
                    <a:p>
                      <a:r>
                        <a:rPr lang="fr-FR" sz="1800" b="1" kern="1200" baseline="0" dirty="0" smtClean="0">
                          <a:solidFill>
                            <a:schemeClr val="dk1"/>
                          </a:solidFill>
                          <a:latin typeface="+mn-lt"/>
                          <a:ea typeface="+mn-ea"/>
                          <a:cs typeface="+mn-cs"/>
                        </a:rPr>
                        <a:t>-Pronoms personnels et</a:t>
                      </a:r>
                    </a:p>
                    <a:p>
                      <a:r>
                        <a:rPr lang="fr-FR" sz="1800" b="1" kern="1200" baseline="0" dirty="0" smtClean="0">
                          <a:solidFill>
                            <a:schemeClr val="dk1"/>
                          </a:solidFill>
                          <a:latin typeface="+mn-lt"/>
                          <a:ea typeface="+mn-ea"/>
                          <a:cs typeface="+mn-cs"/>
                        </a:rPr>
                        <a:t>possessifs de la première et</a:t>
                      </a:r>
                    </a:p>
                    <a:p>
                      <a:r>
                        <a:rPr lang="fr-FR" sz="1800" b="1" kern="1200" baseline="0" dirty="0" smtClean="0">
                          <a:solidFill>
                            <a:schemeClr val="dk1"/>
                          </a:solidFill>
                          <a:latin typeface="+mn-lt"/>
                          <a:ea typeface="+mn-ea"/>
                          <a:cs typeface="+mn-cs"/>
                        </a:rPr>
                        <a:t>2ème personne (</a:t>
                      </a:r>
                      <a:r>
                        <a:rPr lang="fr-FR" sz="1800" b="1" i="1" kern="1200" baseline="0" dirty="0" smtClean="0">
                          <a:solidFill>
                            <a:schemeClr val="dk1"/>
                          </a:solidFill>
                          <a:latin typeface="+mn-lt"/>
                          <a:ea typeface="+mn-ea"/>
                          <a:cs typeface="+mn-cs"/>
                        </a:rPr>
                        <a:t>Je, me, moi, tu,</a:t>
                      </a:r>
                    </a:p>
                    <a:p>
                      <a:r>
                        <a:rPr lang="fr-FR" sz="1800" i="1" kern="1200" baseline="0" dirty="0" smtClean="0">
                          <a:solidFill>
                            <a:schemeClr val="dk1"/>
                          </a:solidFill>
                          <a:latin typeface="+mn-lt"/>
                          <a:ea typeface="+mn-ea"/>
                          <a:cs typeface="+mn-cs"/>
                        </a:rPr>
                        <a:t>vous, le mien, le vôtre…)</a:t>
                      </a:r>
                    </a:p>
                    <a:p>
                      <a:r>
                        <a:rPr lang="fr-FR" sz="1800" kern="1200" baseline="0" dirty="0" smtClean="0">
                          <a:solidFill>
                            <a:schemeClr val="dk1"/>
                          </a:solidFill>
                          <a:latin typeface="+mn-lt"/>
                          <a:ea typeface="+mn-ea"/>
                          <a:cs typeface="+mn-cs"/>
                        </a:rPr>
                        <a:t>-</a:t>
                      </a:r>
                      <a:r>
                        <a:rPr lang="fr-FR" sz="1800" b="1" kern="1200" baseline="0" dirty="0" smtClean="0">
                          <a:solidFill>
                            <a:schemeClr val="dk1"/>
                          </a:solidFill>
                          <a:latin typeface="+mn-lt"/>
                          <a:ea typeface="+mn-ea"/>
                          <a:cs typeface="+mn-cs"/>
                        </a:rPr>
                        <a:t>Déterminant possessifs de la</a:t>
                      </a:r>
                    </a:p>
                    <a:p>
                      <a:r>
                        <a:rPr lang="fr-FR" sz="1800" b="1" kern="1200" baseline="0" dirty="0" smtClean="0">
                          <a:solidFill>
                            <a:schemeClr val="dk1"/>
                          </a:solidFill>
                          <a:latin typeface="+mn-lt"/>
                          <a:ea typeface="+mn-ea"/>
                          <a:cs typeface="+mn-cs"/>
                        </a:rPr>
                        <a:t>1ère et 2ème personne (</a:t>
                      </a:r>
                      <a:r>
                        <a:rPr lang="fr-FR" sz="1800" b="1" i="1" kern="1200" baseline="0" dirty="0" smtClean="0">
                          <a:solidFill>
                            <a:schemeClr val="dk1"/>
                          </a:solidFill>
                          <a:latin typeface="+mn-lt"/>
                          <a:ea typeface="+mn-ea"/>
                          <a:cs typeface="+mn-cs"/>
                        </a:rPr>
                        <a:t>mon,</a:t>
                      </a:r>
                    </a:p>
                    <a:p>
                      <a:r>
                        <a:rPr lang="fr-FR" sz="1800" i="1" kern="1200" baseline="0" dirty="0" smtClean="0">
                          <a:solidFill>
                            <a:schemeClr val="dk1"/>
                          </a:solidFill>
                          <a:latin typeface="+mn-lt"/>
                          <a:ea typeface="+mn-ea"/>
                          <a:cs typeface="+mn-cs"/>
                        </a:rPr>
                        <a:t>vos…) </a:t>
                      </a:r>
                      <a:endParaRPr lang="fr-FR" dirty="0"/>
                    </a:p>
                  </a:txBody>
                  <a:tcPr/>
                </a:tc>
                <a:tc>
                  <a:txBody>
                    <a:bodyPr/>
                    <a:lstStyle/>
                    <a:p>
                      <a:r>
                        <a:rPr lang="fr-FR" sz="1800" kern="1200" baseline="0" dirty="0" smtClean="0">
                          <a:solidFill>
                            <a:schemeClr val="dk1"/>
                          </a:solidFill>
                          <a:latin typeface="+mn-lt"/>
                          <a:ea typeface="+mn-ea"/>
                          <a:cs typeface="+mn-cs"/>
                        </a:rPr>
                        <a:t>Pronoms personnels de la 3ème</a:t>
                      </a:r>
                    </a:p>
                    <a:p>
                      <a:r>
                        <a:rPr lang="fr-FR" sz="1800" kern="1200" baseline="0" dirty="0" smtClean="0">
                          <a:solidFill>
                            <a:schemeClr val="dk1"/>
                          </a:solidFill>
                          <a:latin typeface="+mn-lt"/>
                          <a:ea typeface="+mn-ea"/>
                          <a:cs typeface="+mn-cs"/>
                        </a:rPr>
                        <a:t>personne :</a:t>
                      </a:r>
                    </a:p>
                    <a:p>
                      <a:r>
                        <a:rPr lang="fr-FR" sz="1800" i="1" kern="1200" baseline="0" dirty="0" smtClean="0">
                          <a:solidFill>
                            <a:schemeClr val="dk1"/>
                          </a:solidFill>
                          <a:latin typeface="+mn-lt"/>
                          <a:ea typeface="+mn-ea"/>
                          <a:cs typeface="+mn-cs"/>
                        </a:rPr>
                        <a:t>Elle(s), il(s), eux, leur..</a:t>
                      </a:r>
                      <a:endParaRPr lang="fr-FR"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54758"/>
          </a:xfrm>
        </p:spPr>
        <p:txBody>
          <a:bodyPr/>
          <a:lstStyle/>
          <a:p>
            <a:endParaRPr lang="fr-FR" dirty="0"/>
          </a:p>
        </p:txBody>
      </p:sp>
      <p:graphicFrame>
        <p:nvGraphicFramePr>
          <p:cNvPr id="3" name="Tableau 2"/>
          <p:cNvGraphicFramePr>
            <a:graphicFrameLocks noGrp="1"/>
          </p:cNvGraphicFramePr>
          <p:nvPr/>
        </p:nvGraphicFramePr>
        <p:xfrm>
          <a:off x="785786" y="857232"/>
          <a:ext cx="7358115" cy="4820610"/>
        </p:xfrm>
        <a:graphic>
          <a:graphicData uri="http://schemas.openxmlformats.org/drawingml/2006/table">
            <a:tbl>
              <a:tblPr firstRow="1" bandRow="1">
                <a:tableStyleId>{5C22544A-7EE6-4342-B048-85BDC9FD1C3A}</a:tableStyleId>
              </a:tblPr>
              <a:tblGrid>
                <a:gridCol w="689828"/>
                <a:gridCol w="4025082"/>
                <a:gridCol w="2643205"/>
              </a:tblGrid>
              <a:tr h="1071570">
                <a:tc>
                  <a:txBody>
                    <a:bodyPr/>
                    <a:lstStyle/>
                    <a:p>
                      <a:r>
                        <a:rPr lang="fr-FR" sz="1800" b="1" baseline="0" dirty="0" smtClean="0">
                          <a:latin typeface="Times-Bold"/>
                        </a:rPr>
                        <a:t>Enoncé</a:t>
                      </a:r>
                      <a:endParaRPr lang="fr-FR" sz="1800" dirty="0"/>
                    </a:p>
                  </a:txBody>
                  <a:tcPr vert="vert270">
                    <a:solidFill>
                      <a:schemeClr val="tx2">
                        <a:lumMod val="20000"/>
                        <a:lumOff val="80000"/>
                      </a:schemeClr>
                    </a:solidFill>
                  </a:tcPr>
                </a:tc>
                <a:tc>
                  <a:txBody>
                    <a:bodyPr/>
                    <a:lstStyle/>
                    <a:p>
                      <a:r>
                        <a:rPr lang="fr-FR" sz="1800" b="1" kern="1200" baseline="0" dirty="0" smtClean="0">
                          <a:solidFill>
                            <a:schemeClr val="dk1"/>
                          </a:solidFill>
                          <a:latin typeface="+mn-lt"/>
                          <a:ea typeface="+mn-ea"/>
                          <a:cs typeface="+mn-cs"/>
                        </a:rPr>
                        <a:t>Enoncé </a:t>
                      </a:r>
                      <a:r>
                        <a:rPr lang="fr-FR" sz="2400" b="1" kern="1200" baseline="0" dirty="0" smtClean="0">
                          <a:solidFill>
                            <a:srgbClr val="FF0000"/>
                          </a:solidFill>
                          <a:latin typeface="+mn-lt"/>
                          <a:ea typeface="+mn-ea"/>
                          <a:cs typeface="+mn-cs"/>
                        </a:rPr>
                        <a:t>ancré</a:t>
                      </a:r>
                      <a:r>
                        <a:rPr lang="fr-FR" sz="2400" b="1" kern="1200" baseline="0" dirty="0" smtClean="0">
                          <a:solidFill>
                            <a:schemeClr val="dk1"/>
                          </a:solidFill>
                          <a:latin typeface="+mn-lt"/>
                          <a:ea typeface="+mn-ea"/>
                          <a:cs typeface="+mn-cs"/>
                        </a:rPr>
                        <a:t> </a:t>
                      </a:r>
                      <a:r>
                        <a:rPr lang="fr-FR" sz="1800" b="1" kern="1200" baseline="0" dirty="0" smtClean="0">
                          <a:solidFill>
                            <a:schemeClr val="dk1"/>
                          </a:solidFill>
                          <a:latin typeface="+mn-lt"/>
                          <a:ea typeface="+mn-ea"/>
                          <a:cs typeface="+mn-cs"/>
                        </a:rPr>
                        <a:t>dans la situation</a:t>
                      </a:r>
                    </a:p>
                    <a:p>
                      <a:r>
                        <a:rPr lang="fr-FR" sz="1800" b="1" kern="1200" baseline="0" dirty="0" smtClean="0">
                          <a:solidFill>
                            <a:schemeClr val="dk1"/>
                          </a:solidFill>
                          <a:latin typeface="+mn-lt"/>
                          <a:ea typeface="+mn-ea"/>
                          <a:cs typeface="+mn-cs"/>
                        </a:rPr>
                        <a:t>d’énonciation :</a:t>
                      </a:r>
                    </a:p>
                    <a:p>
                      <a:r>
                        <a:rPr lang="fr-FR" sz="1800" b="1" kern="1200" baseline="0" dirty="0" smtClean="0">
                          <a:solidFill>
                            <a:schemeClr val="dk1"/>
                          </a:solidFill>
                          <a:latin typeface="+mn-lt"/>
                          <a:ea typeface="+mn-ea"/>
                          <a:cs typeface="+mn-cs"/>
                        </a:rPr>
                        <a:t>DISCOURS</a:t>
                      </a:r>
                      <a:endParaRPr lang="fr-FR" dirty="0"/>
                    </a:p>
                  </a:txBody>
                  <a:tcPr>
                    <a:solidFill>
                      <a:schemeClr val="tx2">
                        <a:lumMod val="20000"/>
                        <a:lumOff val="80000"/>
                      </a:schemeClr>
                    </a:solidFill>
                  </a:tcPr>
                </a:tc>
                <a:tc>
                  <a:txBody>
                    <a:bodyPr/>
                    <a:lstStyle/>
                    <a:p>
                      <a:r>
                        <a:rPr lang="fr-FR" sz="1800" b="1" kern="1200" baseline="0" dirty="0" smtClean="0">
                          <a:solidFill>
                            <a:schemeClr val="dk1"/>
                          </a:solidFill>
                          <a:latin typeface="+mn-lt"/>
                          <a:ea typeface="+mn-ea"/>
                          <a:cs typeface="+mn-cs"/>
                        </a:rPr>
                        <a:t>Enoncé </a:t>
                      </a:r>
                      <a:r>
                        <a:rPr lang="fr-FR" sz="2400" b="1" kern="1200" baseline="0" dirty="0" smtClean="0">
                          <a:solidFill>
                            <a:srgbClr val="FF0000"/>
                          </a:solidFill>
                          <a:latin typeface="+mn-lt"/>
                          <a:ea typeface="+mn-ea"/>
                          <a:cs typeface="+mn-cs"/>
                        </a:rPr>
                        <a:t>coupé </a:t>
                      </a:r>
                      <a:r>
                        <a:rPr lang="fr-FR" sz="1800" b="1" kern="1200" baseline="0" dirty="0" smtClean="0">
                          <a:solidFill>
                            <a:schemeClr val="dk1"/>
                          </a:solidFill>
                          <a:latin typeface="+mn-lt"/>
                          <a:ea typeface="+mn-ea"/>
                          <a:cs typeface="+mn-cs"/>
                        </a:rPr>
                        <a:t>de la situation d’énonciation :</a:t>
                      </a:r>
                    </a:p>
                    <a:p>
                      <a:r>
                        <a:rPr lang="fr-FR" sz="1800" b="1" kern="1200" baseline="0" dirty="0" smtClean="0">
                          <a:solidFill>
                            <a:schemeClr val="dk1"/>
                          </a:solidFill>
                          <a:latin typeface="+mn-lt"/>
                          <a:ea typeface="+mn-ea"/>
                          <a:cs typeface="+mn-cs"/>
                        </a:rPr>
                        <a:t>RECIT</a:t>
                      </a:r>
                      <a:endParaRPr lang="fr-FR" dirty="0"/>
                    </a:p>
                  </a:txBody>
                  <a:tcPr>
                    <a:solidFill>
                      <a:schemeClr val="tx2">
                        <a:lumMod val="20000"/>
                        <a:lumOff val="80000"/>
                      </a:schemeClr>
                    </a:solidFill>
                  </a:tcPr>
                </a:tc>
              </a:tr>
              <a:tr h="370840">
                <a:tc>
                  <a:txBody>
                    <a:bodyPr/>
                    <a:lstStyle/>
                    <a:p>
                      <a:r>
                        <a:rPr lang="fr-FR" sz="1800" b="1" kern="1200" baseline="0" dirty="0" smtClean="0">
                          <a:solidFill>
                            <a:schemeClr val="dk1"/>
                          </a:solidFill>
                          <a:latin typeface="+mn-lt"/>
                          <a:ea typeface="+mn-ea"/>
                          <a:cs typeface="+mn-cs"/>
                        </a:rPr>
                        <a:t>Indicateurs de</a:t>
                      </a:r>
                    </a:p>
                    <a:p>
                      <a:r>
                        <a:rPr lang="fr-FR" sz="1800" b="1" kern="1200" baseline="0" dirty="0" smtClean="0">
                          <a:solidFill>
                            <a:schemeClr val="dk1"/>
                          </a:solidFill>
                          <a:latin typeface="+mn-lt"/>
                          <a:ea typeface="+mn-ea"/>
                          <a:cs typeface="+mn-cs"/>
                        </a:rPr>
                        <a:t>temps et de lieu</a:t>
                      </a:r>
                      <a:endParaRPr lang="fr-FR" sz="1800" dirty="0"/>
                    </a:p>
                  </a:txBody>
                  <a:tcPr vert="vert270"/>
                </a:tc>
                <a:tc>
                  <a:txBody>
                    <a:bodyPr/>
                    <a:lstStyle/>
                    <a:p>
                      <a:r>
                        <a:rPr lang="fr-FR" sz="1800" i="1" kern="1200" baseline="0" dirty="0" smtClean="0">
                          <a:solidFill>
                            <a:schemeClr val="dk1"/>
                          </a:solidFill>
                          <a:latin typeface="+mn-lt"/>
                          <a:ea typeface="+mn-ea"/>
                          <a:cs typeface="+mn-cs"/>
                        </a:rPr>
                        <a:t>(près d’) ici, dans cette</a:t>
                      </a:r>
                    </a:p>
                    <a:p>
                      <a:r>
                        <a:rPr lang="fr-FR" sz="1800" i="1" kern="1200" baseline="0" dirty="0" smtClean="0">
                          <a:solidFill>
                            <a:schemeClr val="dk1"/>
                          </a:solidFill>
                          <a:latin typeface="+mn-lt"/>
                          <a:ea typeface="+mn-ea"/>
                          <a:cs typeface="+mn-cs"/>
                        </a:rPr>
                        <a:t>pièce, dehors,</a:t>
                      </a:r>
                    </a:p>
                    <a:p>
                      <a:r>
                        <a:rPr lang="fr-FR" sz="1800" i="1" kern="1200" baseline="0" dirty="0" smtClean="0">
                          <a:solidFill>
                            <a:schemeClr val="dk1"/>
                          </a:solidFill>
                          <a:latin typeface="+mn-lt"/>
                          <a:ea typeface="+mn-ea"/>
                          <a:cs typeface="+mn-cs"/>
                        </a:rPr>
                        <a:t>aujourd’hui,</a:t>
                      </a:r>
                    </a:p>
                    <a:p>
                      <a:r>
                        <a:rPr lang="fr-FR" sz="1800" i="1" kern="1200" baseline="0" dirty="0" smtClean="0">
                          <a:solidFill>
                            <a:schemeClr val="dk1"/>
                          </a:solidFill>
                          <a:latin typeface="+mn-lt"/>
                          <a:ea typeface="+mn-ea"/>
                          <a:cs typeface="+mn-cs"/>
                        </a:rPr>
                        <a:t>Hier, demain, dans un</a:t>
                      </a:r>
                    </a:p>
                    <a:p>
                      <a:r>
                        <a:rPr lang="fr-FR" sz="1800" i="1" kern="1200" baseline="0" dirty="0" smtClean="0">
                          <a:solidFill>
                            <a:schemeClr val="dk1"/>
                          </a:solidFill>
                          <a:latin typeface="+mn-lt"/>
                          <a:ea typeface="+mn-ea"/>
                          <a:cs typeface="+mn-cs"/>
                        </a:rPr>
                        <a:t>an</a:t>
                      </a:r>
                      <a:endParaRPr lang="fr-FR" dirty="0" smtClean="0"/>
                    </a:p>
                    <a:p>
                      <a:endParaRPr lang="fr-FR" dirty="0" smtClean="0"/>
                    </a:p>
                    <a:p>
                      <a:endParaRPr lang="fr-FR" dirty="0"/>
                    </a:p>
                  </a:txBody>
                  <a:tcPr/>
                </a:tc>
                <a:tc>
                  <a:txBody>
                    <a:bodyPr/>
                    <a:lstStyle/>
                    <a:p>
                      <a:r>
                        <a:rPr lang="fr-FR" sz="1800" i="1" kern="1200" baseline="0" dirty="0" smtClean="0">
                          <a:solidFill>
                            <a:schemeClr val="dk1"/>
                          </a:solidFill>
                          <a:latin typeface="+mn-lt"/>
                          <a:ea typeface="+mn-ea"/>
                          <a:cs typeface="+mn-cs"/>
                        </a:rPr>
                        <a:t>(non loin de) là, dans</a:t>
                      </a:r>
                    </a:p>
                    <a:p>
                      <a:r>
                        <a:rPr lang="fr-FR" sz="1800" i="1" kern="1200" baseline="0" dirty="0" smtClean="0">
                          <a:solidFill>
                            <a:schemeClr val="dk1"/>
                          </a:solidFill>
                          <a:latin typeface="+mn-lt"/>
                          <a:ea typeface="+mn-ea"/>
                          <a:cs typeface="+mn-cs"/>
                        </a:rPr>
                        <a:t>sa chambre, à</a:t>
                      </a:r>
                    </a:p>
                    <a:p>
                      <a:r>
                        <a:rPr lang="fr-FR" sz="1800" i="1" kern="1200" baseline="0" dirty="0" smtClean="0">
                          <a:solidFill>
                            <a:schemeClr val="dk1"/>
                          </a:solidFill>
                          <a:latin typeface="+mn-lt"/>
                          <a:ea typeface="+mn-ea"/>
                          <a:cs typeface="+mn-cs"/>
                        </a:rPr>
                        <a:t>l’extérieur, ce jour-là</a:t>
                      </a:r>
                    </a:p>
                    <a:p>
                      <a:r>
                        <a:rPr lang="fr-FR" sz="1800" i="1" kern="1200" baseline="0" dirty="0" smtClean="0">
                          <a:solidFill>
                            <a:schemeClr val="dk1"/>
                          </a:solidFill>
                          <a:latin typeface="+mn-lt"/>
                          <a:ea typeface="+mn-ea"/>
                          <a:cs typeface="+mn-cs"/>
                        </a:rPr>
                        <a:t>La veille, le lendemain,</a:t>
                      </a:r>
                    </a:p>
                    <a:p>
                      <a:r>
                        <a:rPr lang="fr-FR" sz="1800" i="1" kern="1200" baseline="0" dirty="0" smtClean="0">
                          <a:solidFill>
                            <a:schemeClr val="dk1"/>
                          </a:solidFill>
                          <a:latin typeface="+mn-lt"/>
                          <a:ea typeface="+mn-ea"/>
                          <a:cs typeface="+mn-cs"/>
                        </a:rPr>
                        <a:t>un an après.</a:t>
                      </a:r>
                      <a:endParaRPr lang="fr-FR" sz="1800" b="1" kern="1200" baseline="0" dirty="0" smtClean="0">
                        <a:solidFill>
                          <a:schemeClr val="dk1"/>
                        </a:solidFill>
                        <a:latin typeface="+mn-lt"/>
                        <a:ea typeface="+mn-ea"/>
                        <a:cs typeface="+mn-cs"/>
                      </a:endParaRPr>
                    </a:p>
                    <a:p>
                      <a:endParaRPr lang="fr-FR" dirty="0"/>
                    </a:p>
                  </a:txBody>
                  <a:tcPr/>
                </a:tc>
              </a:tr>
              <a:tr h="370840">
                <a:tc>
                  <a:txBody>
                    <a:bodyPr/>
                    <a:lstStyle/>
                    <a:p>
                      <a:r>
                        <a:rPr lang="fr-FR" sz="1800" b="1" kern="1200" baseline="0" dirty="0" smtClean="0">
                          <a:solidFill>
                            <a:schemeClr val="dk1"/>
                          </a:solidFill>
                          <a:latin typeface="+mn-lt"/>
                          <a:ea typeface="+mn-ea"/>
                          <a:cs typeface="+mn-cs"/>
                        </a:rPr>
                        <a:t>Temps des</a:t>
                      </a:r>
                    </a:p>
                    <a:p>
                      <a:r>
                        <a:rPr lang="fr-FR" sz="1800" b="1" kern="1200" baseline="0" dirty="0" smtClean="0">
                          <a:solidFill>
                            <a:schemeClr val="dk1"/>
                          </a:solidFill>
                          <a:latin typeface="+mn-lt"/>
                          <a:ea typeface="+mn-ea"/>
                          <a:cs typeface="+mn-cs"/>
                        </a:rPr>
                        <a:t>verbes</a:t>
                      </a:r>
                      <a:endParaRPr lang="fr-FR" sz="1800" dirty="0"/>
                    </a:p>
                  </a:txBody>
                  <a:tcPr vert="vert270"/>
                </a:tc>
                <a:tc>
                  <a:txBody>
                    <a:bodyPr/>
                    <a:lstStyle/>
                    <a:p>
                      <a:r>
                        <a:rPr lang="fr-FR" sz="1800" kern="1200" baseline="0" dirty="0" smtClean="0">
                          <a:solidFill>
                            <a:schemeClr val="dk1"/>
                          </a:solidFill>
                          <a:latin typeface="+mn-lt"/>
                          <a:ea typeface="+mn-ea"/>
                          <a:cs typeface="+mn-cs"/>
                        </a:rPr>
                        <a:t>Présent</a:t>
                      </a:r>
                    </a:p>
                    <a:p>
                      <a:r>
                        <a:rPr lang="fr-FR" sz="1800" kern="1200" baseline="0" dirty="0" smtClean="0">
                          <a:solidFill>
                            <a:schemeClr val="dk1"/>
                          </a:solidFill>
                          <a:latin typeface="+mn-lt"/>
                          <a:ea typeface="+mn-ea"/>
                          <a:cs typeface="+mn-cs"/>
                        </a:rPr>
                        <a:t>d’énonciation,</a:t>
                      </a:r>
                    </a:p>
                    <a:p>
                      <a:r>
                        <a:rPr lang="fr-FR" sz="1800" kern="1200" baseline="0" dirty="0" smtClean="0">
                          <a:solidFill>
                            <a:schemeClr val="dk1"/>
                          </a:solidFill>
                          <a:latin typeface="+mn-lt"/>
                          <a:ea typeface="+mn-ea"/>
                          <a:cs typeface="+mn-cs"/>
                        </a:rPr>
                        <a:t>passé composé,</a:t>
                      </a:r>
                    </a:p>
                    <a:p>
                      <a:r>
                        <a:rPr lang="fr-FR" sz="1800" kern="1200" baseline="0" dirty="0" smtClean="0">
                          <a:solidFill>
                            <a:schemeClr val="dk1"/>
                          </a:solidFill>
                          <a:latin typeface="+mn-lt"/>
                          <a:ea typeface="+mn-ea"/>
                          <a:cs typeface="+mn-cs"/>
                        </a:rPr>
                        <a:t>futur, imparfait…</a:t>
                      </a:r>
                      <a:endParaRPr lang="fr-FR" dirty="0" smtClean="0"/>
                    </a:p>
                    <a:p>
                      <a:endParaRPr lang="fr-FR" dirty="0" smtClean="0"/>
                    </a:p>
                    <a:p>
                      <a:endParaRPr lang="fr-FR" sz="1800" b="1" kern="1200" baseline="0" dirty="0" smtClean="0">
                        <a:solidFill>
                          <a:schemeClr val="dk1"/>
                        </a:solidFill>
                        <a:latin typeface="+mn-lt"/>
                        <a:ea typeface="+mn-ea"/>
                        <a:cs typeface="+mn-cs"/>
                      </a:endParaRPr>
                    </a:p>
                  </a:txBody>
                  <a:tcPr/>
                </a:tc>
                <a:tc>
                  <a:txBody>
                    <a:bodyPr/>
                    <a:lstStyle/>
                    <a:p>
                      <a:r>
                        <a:rPr lang="fr-FR" sz="1800" kern="1200" baseline="0" dirty="0" smtClean="0">
                          <a:solidFill>
                            <a:schemeClr val="dk1"/>
                          </a:solidFill>
                          <a:latin typeface="+mn-lt"/>
                          <a:ea typeface="+mn-ea"/>
                          <a:cs typeface="+mn-cs"/>
                        </a:rPr>
                        <a:t>Passé simple,</a:t>
                      </a:r>
                    </a:p>
                    <a:p>
                      <a:r>
                        <a:rPr lang="fr-FR" sz="1800" kern="1200" baseline="0" dirty="0" smtClean="0">
                          <a:solidFill>
                            <a:schemeClr val="dk1"/>
                          </a:solidFill>
                          <a:latin typeface="+mn-lt"/>
                          <a:ea typeface="+mn-ea"/>
                          <a:cs typeface="+mn-cs"/>
                        </a:rPr>
                        <a:t>imparfait, plus que</a:t>
                      </a:r>
                    </a:p>
                    <a:p>
                      <a:r>
                        <a:rPr lang="fr-FR" sz="1800" kern="1200" baseline="0" dirty="0" smtClean="0">
                          <a:solidFill>
                            <a:schemeClr val="dk1"/>
                          </a:solidFill>
                          <a:latin typeface="+mn-lt"/>
                          <a:ea typeface="+mn-ea"/>
                          <a:cs typeface="+mn-cs"/>
                        </a:rPr>
                        <a:t>parfait,</a:t>
                      </a:r>
                    </a:p>
                    <a:p>
                      <a:r>
                        <a:rPr lang="fr-FR" sz="1800" kern="1200" baseline="0" dirty="0" smtClean="0">
                          <a:solidFill>
                            <a:schemeClr val="dk1"/>
                          </a:solidFill>
                          <a:latin typeface="+mn-lt"/>
                          <a:ea typeface="+mn-ea"/>
                          <a:cs typeface="+mn-cs"/>
                        </a:rPr>
                        <a:t>Présent de narration</a:t>
                      </a:r>
                    </a:p>
                    <a:p>
                      <a:r>
                        <a:rPr lang="fr-FR" sz="1800" kern="1200" baseline="0" dirty="0" smtClean="0">
                          <a:solidFill>
                            <a:schemeClr val="dk1"/>
                          </a:solidFill>
                          <a:latin typeface="+mn-lt"/>
                          <a:ea typeface="+mn-ea"/>
                          <a:cs typeface="+mn-cs"/>
                        </a:rPr>
                        <a:t>ou de vérité</a:t>
                      </a:r>
                    </a:p>
                    <a:p>
                      <a:r>
                        <a:rPr lang="fr-FR" sz="1800" kern="1200" baseline="0" dirty="0" smtClean="0">
                          <a:solidFill>
                            <a:schemeClr val="dk1"/>
                          </a:solidFill>
                          <a:latin typeface="+mn-lt"/>
                          <a:ea typeface="+mn-ea"/>
                          <a:cs typeface="+mn-cs"/>
                        </a:rPr>
                        <a:t>générale.</a:t>
                      </a:r>
                      <a:endParaRPr lang="fr-FR" dirty="0"/>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83320"/>
          </a:xfrm>
        </p:spPr>
        <p:txBody>
          <a:bodyPr/>
          <a:lstStyle/>
          <a:p>
            <a:r>
              <a:rPr lang="fr-FR" b="1" dirty="0" smtClean="0">
                <a:latin typeface="Times New Roman" pitchFamily="18" charset="0"/>
                <a:cs typeface="Times New Roman" pitchFamily="18" charset="0"/>
              </a:rPr>
              <a:t>B-</a:t>
            </a:r>
            <a:r>
              <a:rPr lang="fr-FR" b="1" dirty="0" err="1" smtClean="0">
                <a:latin typeface="Times New Roman" pitchFamily="18" charset="0"/>
                <a:cs typeface="Times New Roman" pitchFamily="18" charset="0"/>
              </a:rPr>
              <a:t>Maingueneau</a:t>
            </a:r>
            <a:r>
              <a:rPr lang="fr-FR" b="1" dirty="0" smtClean="0">
                <a:latin typeface="Times New Roman" pitchFamily="18" charset="0"/>
                <a:cs typeface="Times New Roman" pitchFamily="18" charset="0"/>
              </a:rPr>
              <a:t>:</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a:t>
            </a:r>
            <a:br>
              <a:rPr lang="fr-FR" b="1" dirty="0" smtClean="0">
                <a:latin typeface="Times New Roman" pitchFamily="18" charset="0"/>
                <a:cs typeface="Times New Roman" pitchFamily="18" charset="0"/>
              </a:rPr>
            </a:br>
            <a:r>
              <a:rPr lang="fr-FR" sz="4000" b="1" dirty="0" smtClean="0">
                <a:latin typeface="Times New Roman" pitchFamily="18" charset="0"/>
                <a:cs typeface="Times New Roman" pitchFamily="18" charset="0"/>
              </a:rPr>
              <a:t>Plan embrayé Vs Plan non-embrayé</a:t>
            </a:r>
            <a:endParaRPr lang="fr-FR" sz="40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26130"/>
          </a:xfrm>
        </p:spPr>
        <p:txBody>
          <a:bodyPr/>
          <a:lstStyle/>
          <a:p>
            <a:endParaRPr lang="fr-FR" dirty="0"/>
          </a:p>
        </p:txBody>
      </p:sp>
      <p:graphicFrame>
        <p:nvGraphicFramePr>
          <p:cNvPr id="3" name="Diagramme 2"/>
          <p:cNvGraphicFramePr/>
          <p:nvPr/>
        </p:nvGraphicFramePr>
        <p:xfrm>
          <a:off x="357158" y="571480"/>
          <a:ext cx="8001056"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26130"/>
          </a:xfrm>
        </p:spPr>
        <p:txBody>
          <a:bodyPr>
            <a:normAutofit/>
          </a:bodyPr>
          <a:lstStyle/>
          <a:p>
            <a:pPr algn="l"/>
            <a:r>
              <a:rPr lang="fr-FR" sz="3600" b="1" u="sng" dirty="0" smtClean="0"/>
              <a:t>1-3-2-La modalité d'énonciation </a:t>
            </a:r>
            <a:br>
              <a:rPr lang="fr-FR" sz="3600" b="1" u="sng" dirty="0" smtClean="0"/>
            </a:br>
            <a:r>
              <a:rPr lang="fr-FR" sz="3600" b="1" dirty="0" smtClean="0"/>
              <a:t/>
            </a:r>
            <a:br>
              <a:rPr lang="fr-FR" sz="3600" b="1" dirty="0" smtClean="0"/>
            </a:br>
            <a:r>
              <a:rPr lang="fr-FR" sz="3600" dirty="0" smtClean="0">
                <a:latin typeface="Times New Roman" pitchFamily="18" charset="0"/>
                <a:cs typeface="Times New Roman" pitchFamily="18" charset="0"/>
              </a:rPr>
              <a:t>On appelle « </a:t>
            </a:r>
            <a:r>
              <a:rPr lang="fr-FR" sz="3600" b="1" dirty="0" smtClean="0">
                <a:latin typeface="Times New Roman" pitchFamily="18" charset="0"/>
                <a:cs typeface="Times New Roman" pitchFamily="18" charset="0"/>
              </a:rPr>
              <a:t>modalisation</a:t>
            </a:r>
            <a:r>
              <a:rPr lang="fr-FR" sz="3600" dirty="0" smtClean="0">
                <a:latin typeface="Times New Roman" pitchFamily="18" charset="0"/>
                <a:cs typeface="Times New Roman" pitchFamily="18" charset="0"/>
              </a:rPr>
              <a:t> » le fait </a:t>
            </a:r>
            <a:r>
              <a:rPr lang="fr-FR" sz="3600" b="1" dirty="0" smtClean="0">
                <a:latin typeface="Times New Roman" pitchFamily="18" charset="0"/>
                <a:cs typeface="Times New Roman" pitchFamily="18" charset="0"/>
              </a:rPr>
              <a:t>d’introduire dans un énoncé une part de subjectivité</a:t>
            </a:r>
            <a:r>
              <a:rPr lang="fr-FR" sz="3600" dirty="0" smtClean="0">
                <a:latin typeface="Times New Roman" pitchFamily="18" charset="0"/>
                <a:cs typeface="Times New Roman" pitchFamily="18" charset="0"/>
              </a:rPr>
              <a:t>, c’est-à-dire de marquer la </a:t>
            </a:r>
            <a:r>
              <a:rPr lang="fr-FR" sz="3600" b="1" dirty="0" smtClean="0">
                <a:latin typeface="Times New Roman" pitchFamily="18" charset="0"/>
                <a:cs typeface="Times New Roman" pitchFamily="18" charset="0"/>
              </a:rPr>
              <a:t>présence de l’émetteur</a:t>
            </a:r>
            <a:r>
              <a:rPr lang="fr-FR" sz="3600" dirty="0" smtClean="0">
                <a:latin typeface="Times New Roman" pitchFamily="18" charset="0"/>
                <a:cs typeface="Times New Roman" pitchFamily="18" charset="0"/>
              </a:rPr>
              <a:t> par un commentaire (certitude, doute, obligation, jugement…).</a:t>
            </a:r>
            <a:endParaRPr lang="fr-FR" sz="36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a:bodyPr>
          <a:lstStyle/>
          <a:p>
            <a:pPr algn="l"/>
            <a:r>
              <a:rPr lang="fr-FR" sz="4000" b="1" dirty="0" smtClean="0"/>
              <a:t/>
            </a:r>
            <a:br>
              <a:rPr lang="fr-FR" sz="4000" b="1" dirty="0" smtClean="0"/>
            </a:br>
            <a:r>
              <a:rPr lang="fr-FR" sz="2000" dirty="0"/>
              <a:t/>
            </a:r>
            <a:br>
              <a:rPr lang="fr-FR" sz="2000" dirty="0"/>
            </a:br>
            <a:r>
              <a:rPr lang="fr-FR" sz="2800" dirty="0"/>
              <a:t>La modalité d'énonciation : « </a:t>
            </a:r>
            <a:r>
              <a:rPr lang="fr-FR" sz="2800" i="1" dirty="0"/>
              <a:t>se rapporte au sujet parlant (ou écrivant). Elle intervient obligatoirement et donne une fois pour toutes à une phrase sa forme </a:t>
            </a:r>
            <a:r>
              <a:rPr lang="fr-FR" sz="2800" i="1" dirty="0">
                <a:solidFill>
                  <a:srgbClr val="FF0000"/>
                </a:solidFill>
              </a:rPr>
              <a:t>déclarative,</a:t>
            </a:r>
            <a:r>
              <a:rPr lang="fr-FR" sz="2800" i="1" dirty="0"/>
              <a:t> </a:t>
            </a:r>
            <a:r>
              <a:rPr lang="fr-FR" sz="2800" i="1" dirty="0">
                <a:solidFill>
                  <a:srgbClr val="FF0000"/>
                </a:solidFill>
              </a:rPr>
              <a:t>interrogative</a:t>
            </a:r>
            <a:r>
              <a:rPr lang="fr-FR" sz="2800" i="1" dirty="0"/>
              <a:t> ou </a:t>
            </a:r>
            <a:r>
              <a:rPr lang="fr-FR" sz="2800" i="1" dirty="0">
                <a:solidFill>
                  <a:srgbClr val="FF0000"/>
                </a:solidFill>
              </a:rPr>
              <a:t>impérative</a:t>
            </a:r>
            <a:r>
              <a:rPr lang="fr-FR" sz="2800" i="1" dirty="0"/>
              <a:t>. [...]. </a:t>
            </a:r>
            <a:r>
              <a:rPr lang="fr-FR" sz="2800" i="1" dirty="0" smtClean="0"/>
              <a:t> [</a:t>
            </a:r>
            <a:r>
              <a:rPr lang="fr-FR" sz="2800" i="1" dirty="0"/>
              <a:t>Elle] caractérise la forme de la communication entre Locuteur et Auditeur</a:t>
            </a:r>
            <a:r>
              <a:rPr lang="fr-FR" sz="2800" dirty="0"/>
              <a:t> </a:t>
            </a:r>
            <a:r>
              <a:rPr lang="fr-FR" sz="2800" dirty="0" smtClean="0"/>
              <a:t>». (Nathalie </a:t>
            </a:r>
            <a:r>
              <a:rPr lang="fr-FR" sz="2800" dirty="0" err="1" smtClean="0"/>
              <a:t>Garric</a:t>
            </a:r>
            <a:r>
              <a:rPr lang="fr-FR" sz="2800" dirty="0" smtClean="0"/>
              <a:t> 2015) </a:t>
            </a:r>
            <a:br>
              <a:rPr lang="fr-FR" sz="2800" dirty="0" smtClean="0"/>
            </a:br>
            <a:r>
              <a:rPr lang="fr-FR" sz="2000" dirty="0"/>
              <a:t/>
            </a:r>
            <a:br>
              <a:rPr lang="fr-FR" sz="2000" dirty="0"/>
            </a:br>
            <a:r>
              <a:rPr lang="fr-FR" sz="2000" dirty="0"/>
              <a:t/>
            </a:r>
            <a:br>
              <a:rPr lang="fr-FR" sz="2000" dirty="0"/>
            </a:br>
            <a:r>
              <a:rPr lang="fr-FR" sz="2000" dirty="0"/>
              <a:t/>
            </a:r>
            <a:br>
              <a:rPr lang="fr-FR" sz="2000" dirty="0"/>
            </a:br>
            <a:r>
              <a:rPr lang="fr-FR" sz="2000" dirty="0"/>
              <a:t/>
            </a:r>
            <a:br>
              <a:rPr lang="fr-FR" sz="2000" dirty="0"/>
            </a:br>
            <a:endParaRPr lang="fr-FR" sz="2000" dirty="0"/>
          </a:p>
        </p:txBody>
      </p:sp>
    </p:spTree>
    <p:extLst>
      <p:ext uri="{BB962C8B-B14F-4D97-AF65-F5344CB8AC3E}">
        <p14:creationId xmlns="" xmlns:p14="http://schemas.microsoft.com/office/powerpoint/2010/main" val="23961320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26130"/>
          </a:xfrm>
        </p:spPr>
        <p:txBody>
          <a:bodyPr>
            <a:normAutofit fontScale="90000"/>
          </a:bodyPr>
          <a:lstStyle/>
          <a:p>
            <a:pPr algn="l"/>
            <a:r>
              <a:rPr lang="fr-FR" sz="3200" dirty="0" smtClean="0"/>
              <a:t>Il est utile de préciser que les modalités d'énonciation sont attachées aux </a:t>
            </a:r>
            <a:r>
              <a:rPr lang="fr-FR" sz="3200" dirty="0" smtClean="0">
                <a:solidFill>
                  <a:srgbClr val="FF0000"/>
                </a:solidFill>
              </a:rPr>
              <a:t>marqueurs syntaxiques</a:t>
            </a:r>
            <a:r>
              <a:rPr lang="fr-FR" sz="3200" dirty="0" smtClean="0"/>
              <a:t>, </a:t>
            </a:r>
            <a:r>
              <a:rPr lang="fr-FR" sz="3200" dirty="0" smtClean="0">
                <a:solidFill>
                  <a:srgbClr val="FF0000"/>
                </a:solidFill>
              </a:rPr>
              <a:t>typographiques et prosodiques</a:t>
            </a:r>
            <a:r>
              <a:rPr lang="fr-FR" sz="3200" dirty="0" smtClean="0"/>
              <a:t> nécessaires à la réalisation des différents </a:t>
            </a:r>
            <a:r>
              <a:rPr lang="fr-FR" sz="3200" b="1" dirty="0" smtClean="0"/>
              <a:t>types de phrases</a:t>
            </a:r>
            <a:r>
              <a:rPr lang="fr-FR" sz="3200" dirty="0" smtClean="0"/>
              <a:t>. </a:t>
            </a:r>
            <a:br>
              <a:rPr lang="fr-FR" sz="3200" dirty="0" smtClean="0"/>
            </a:br>
            <a:r>
              <a:rPr lang="fr-FR" sz="3200" dirty="0" smtClean="0"/>
              <a:t/>
            </a:r>
            <a:br>
              <a:rPr lang="fr-FR" sz="3200" dirty="0" smtClean="0"/>
            </a:br>
            <a:r>
              <a:rPr lang="fr-FR" sz="3200" dirty="0" smtClean="0"/>
              <a:t>Ces opérations aident à comprendre qu’un énoncé ne peut être compris de façon isolée mais saisi au sein de tout un ensemble d’énoncés possibles</a:t>
            </a:r>
            <a:br>
              <a:rPr lang="fr-FR" sz="3200" dirty="0" smtClean="0"/>
            </a:br>
            <a:r>
              <a:rPr lang="fr-FR" sz="3200" dirty="0" smtClean="0"/>
              <a:t/>
            </a:r>
            <a:br>
              <a:rPr lang="fr-FR" sz="3200" dirty="0" smtClean="0"/>
            </a:br>
            <a:r>
              <a:rPr lang="fr-FR" sz="3200" b="1" u="sng" dirty="0" smtClean="0"/>
              <a:t>Exemple</a:t>
            </a:r>
            <a:r>
              <a:rPr lang="fr-FR" sz="3200" dirty="0" smtClean="0"/>
              <a:t/>
            </a:r>
            <a:br>
              <a:rPr lang="fr-FR" sz="3200" dirty="0" smtClean="0"/>
            </a:br>
            <a:r>
              <a:rPr lang="fr-FR" sz="3200" dirty="0" smtClean="0"/>
              <a:t>-</a:t>
            </a:r>
            <a:r>
              <a:rPr lang="fr-FR" sz="3200" b="1" u="sng" dirty="0" smtClean="0"/>
              <a:t>assertive</a:t>
            </a:r>
            <a:r>
              <a:rPr lang="fr-FR" sz="3200" dirty="0" smtClean="0"/>
              <a:t> : tu restes souvent silencieux</a:t>
            </a:r>
            <a:r>
              <a:rPr lang="fr-FR" sz="3200" dirty="0" smtClean="0">
                <a:solidFill>
                  <a:srgbClr val="FF0000"/>
                </a:solidFill>
              </a:rPr>
              <a:t>.</a:t>
            </a:r>
            <a:r>
              <a:rPr lang="fr-FR" sz="3200" dirty="0" smtClean="0"/>
              <a:t/>
            </a:r>
            <a:br>
              <a:rPr lang="fr-FR" sz="3200" dirty="0" smtClean="0"/>
            </a:br>
            <a:r>
              <a:rPr lang="fr-FR" sz="3200" dirty="0" smtClean="0"/>
              <a:t>-</a:t>
            </a:r>
            <a:r>
              <a:rPr lang="fr-FR" sz="3200" b="1" u="sng" dirty="0" smtClean="0"/>
              <a:t>interrogative</a:t>
            </a:r>
            <a:r>
              <a:rPr lang="fr-FR" sz="3200" dirty="0" smtClean="0"/>
              <a:t> : </a:t>
            </a:r>
            <a:r>
              <a:rPr lang="fr-FR" sz="3200" u="sng" dirty="0" smtClean="0"/>
              <a:t>restes-tu</a:t>
            </a:r>
            <a:r>
              <a:rPr lang="fr-FR" sz="3200" dirty="0" smtClean="0"/>
              <a:t> souvent silencieux </a:t>
            </a:r>
            <a:r>
              <a:rPr lang="fr-FR" sz="3200" dirty="0" smtClean="0">
                <a:solidFill>
                  <a:srgbClr val="FF0000"/>
                </a:solidFill>
              </a:rPr>
              <a:t>?</a:t>
            </a:r>
            <a:r>
              <a:rPr lang="fr-FR" sz="3200" dirty="0" smtClean="0"/>
              <a:t/>
            </a:r>
            <a:br>
              <a:rPr lang="fr-FR" sz="3200" dirty="0" smtClean="0"/>
            </a:br>
            <a:r>
              <a:rPr lang="fr-FR" sz="3200" dirty="0" smtClean="0"/>
              <a:t>-</a:t>
            </a:r>
            <a:r>
              <a:rPr lang="fr-FR" sz="3200" b="1" u="sng" dirty="0" smtClean="0"/>
              <a:t>exclamative</a:t>
            </a:r>
            <a:r>
              <a:rPr lang="fr-FR" sz="3200" dirty="0" smtClean="0"/>
              <a:t> : tu restes souvent silencieux </a:t>
            </a:r>
            <a:r>
              <a:rPr lang="fr-FR" sz="3200" dirty="0" smtClean="0">
                <a:solidFill>
                  <a:srgbClr val="FF0000"/>
                </a:solidFill>
              </a:rPr>
              <a:t>!</a:t>
            </a:r>
            <a:endParaRPr lang="fr-FR" sz="3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algn="l"/>
            <a:r>
              <a:rPr lang="fr-FR" sz="3200" b="1" dirty="0" smtClean="0"/>
              <a:t>1-3-3-La </a:t>
            </a:r>
            <a:r>
              <a:rPr lang="fr-FR" sz="3200" b="1" dirty="0"/>
              <a:t>modalité </a:t>
            </a:r>
            <a:r>
              <a:rPr lang="fr-FR" sz="3200" b="1" dirty="0" smtClean="0"/>
              <a:t>d'énoncé</a:t>
            </a:r>
            <a:br>
              <a:rPr lang="fr-FR" sz="3200" b="1" dirty="0" smtClean="0"/>
            </a:br>
            <a:r>
              <a:rPr lang="fr-FR" sz="3200" dirty="0"/>
              <a:t/>
            </a:r>
            <a:br>
              <a:rPr lang="fr-FR" sz="3200" dirty="0"/>
            </a:br>
            <a:r>
              <a:rPr lang="fr-FR" sz="3200" dirty="0" smtClean="0"/>
              <a:t> </a:t>
            </a:r>
            <a:r>
              <a:rPr lang="fr-FR" sz="3200" i="1" dirty="0" smtClean="0"/>
              <a:t>[</a:t>
            </a:r>
            <a:r>
              <a:rPr lang="fr-FR" sz="3200" i="1" dirty="0"/>
              <a:t>Elle] caractérise la manière dont le sujet de l'énoncé situe la proposition de base par rapport à la vérité, la nécessité (vrai, possible, certain, nécessaire et leurs contraires, etc.) par rapport aussi à des jugements d'ordre appréciatifs (utile, agréable, idiot, regrettable...)</a:t>
            </a:r>
            <a:r>
              <a:rPr lang="fr-FR" sz="3200" dirty="0"/>
              <a:t> </a:t>
            </a:r>
            <a:r>
              <a:rPr lang="fr-FR" sz="3200" dirty="0" smtClean="0"/>
              <a:t>». (Nathalie </a:t>
            </a:r>
            <a:r>
              <a:rPr lang="fr-FR" sz="3200" dirty="0" err="1" smtClean="0"/>
              <a:t>Garric</a:t>
            </a:r>
            <a:r>
              <a:rPr lang="fr-FR" sz="3200" dirty="0" smtClean="0"/>
              <a:t> 2015)</a:t>
            </a:r>
            <a:r>
              <a:rPr lang="fr-FR" sz="3200" dirty="0"/>
              <a:t/>
            </a:r>
            <a:br>
              <a:rPr lang="fr-FR" sz="3200" dirty="0"/>
            </a:br>
            <a:endParaRPr lang="fr-FR" sz="3200" dirty="0"/>
          </a:p>
        </p:txBody>
      </p:sp>
    </p:spTree>
    <p:extLst>
      <p:ext uri="{BB962C8B-B14F-4D97-AF65-F5344CB8AC3E}">
        <p14:creationId xmlns="" xmlns:p14="http://schemas.microsoft.com/office/powerpoint/2010/main" val="40515359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54692"/>
          </a:xfrm>
        </p:spPr>
        <p:txBody>
          <a:bodyPr>
            <a:normAutofit/>
          </a:bodyPr>
          <a:lstStyle/>
          <a:p>
            <a:pPr algn="l"/>
            <a:r>
              <a:rPr lang="fr-FR" sz="2400" dirty="0" smtClean="0"/>
              <a:t>Ces modalités sont révélatrices de la </a:t>
            </a:r>
            <a:r>
              <a:rPr lang="fr-FR" sz="2400" b="1" dirty="0" smtClean="0"/>
              <a:t>subjectivité de l'énonciateur </a:t>
            </a:r>
            <a:r>
              <a:rPr lang="fr-FR" sz="2400" dirty="0" smtClean="0"/>
              <a:t>dans son énoncé. On distingue  deux catégories :</a:t>
            </a:r>
            <a:br>
              <a:rPr lang="fr-FR" sz="2400" dirty="0" smtClean="0"/>
            </a:br>
            <a:r>
              <a:rPr lang="fr-FR" sz="2400" dirty="0" smtClean="0"/>
              <a:t/>
            </a:r>
            <a:br>
              <a:rPr lang="fr-FR" sz="2400" dirty="0" smtClean="0"/>
            </a:br>
            <a:r>
              <a:rPr lang="fr-FR" sz="2400" u="sng" dirty="0" smtClean="0">
                <a:solidFill>
                  <a:srgbClr val="FF0000"/>
                </a:solidFill>
              </a:rPr>
              <a:t>a-La </a:t>
            </a:r>
            <a:r>
              <a:rPr lang="fr-FR" sz="2400" b="1" u="sng" dirty="0" smtClean="0">
                <a:solidFill>
                  <a:srgbClr val="FF0000"/>
                </a:solidFill>
              </a:rPr>
              <a:t>modalité affective</a:t>
            </a:r>
            <a:r>
              <a:rPr lang="fr-FR" sz="2400" dirty="0" smtClean="0"/>
              <a:t> (intonation liée au type de phrase ; expression de l'admiration ou le mécontentement ; interjections ; termes appréciatifs ou dépréciatifs...). Ex : Hélas ! zut ! ma foi ! (interj.)</a:t>
            </a:r>
            <a:br>
              <a:rPr lang="fr-FR" sz="2400" dirty="0" smtClean="0"/>
            </a:br>
            <a:r>
              <a:rPr lang="fr-FR" sz="2400" dirty="0" smtClean="0"/>
              <a:t> </a:t>
            </a:r>
            <a:r>
              <a:rPr lang="fr-FR" sz="2400" u="sng" dirty="0" smtClean="0">
                <a:solidFill>
                  <a:srgbClr val="FF0000"/>
                </a:solidFill>
              </a:rPr>
              <a:t>b-La </a:t>
            </a:r>
            <a:r>
              <a:rPr lang="fr-FR" sz="2400" b="1" u="sng" dirty="0" smtClean="0">
                <a:solidFill>
                  <a:srgbClr val="FF0000"/>
                </a:solidFill>
              </a:rPr>
              <a:t>modalité évaluative</a:t>
            </a:r>
            <a:r>
              <a:rPr lang="fr-FR" sz="2400" b="1" dirty="0" smtClean="0"/>
              <a:t> </a:t>
            </a:r>
            <a:r>
              <a:rPr lang="fr-FR" sz="2400" dirty="0" smtClean="0"/>
              <a:t>: expression d'un jugement (suffixes péjoratifs par exemple : "débrouillard" ;  des adj. exprimant un choix éthique ou logique ("méchant, bon, juste, faux...") ou un choix esthétique ("beau, laid, horrible, grand, minuscule...")</a:t>
            </a:r>
            <a:endParaRPr lang="fr-F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83320"/>
          </a:xfrm>
        </p:spPr>
        <p:txBody>
          <a:bodyPr>
            <a:normAutofit/>
          </a:bodyPr>
          <a:lstStyle/>
          <a:p>
            <a:pPr algn="l"/>
            <a:r>
              <a:rPr lang="fr-FR" sz="3600" b="1" u="sng" dirty="0" smtClean="0">
                <a:latin typeface="Times New Roman" pitchFamily="18" charset="0"/>
                <a:cs typeface="Times New Roman" pitchFamily="18" charset="0"/>
              </a:rPr>
              <a:t>1-Genèse de la linguistique énonciative. </a:t>
            </a:r>
            <a:r>
              <a:rPr lang="fr-FR" sz="3600" u="sng" dirty="0" smtClean="0">
                <a:latin typeface="Times New Roman" pitchFamily="18" charset="0"/>
                <a:cs typeface="Times New Roman" pitchFamily="18" charset="0"/>
              </a:rPr>
              <a:t/>
            </a:r>
            <a:br>
              <a:rPr lang="fr-FR" sz="3600" u="sng" dirty="0" smtClean="0">
                <a:latin typeface="Times New Roman" pitchFamily="18" charset="0"/>
                <a:cs typeface="Times New Roman" pitchFamily="18" charset="0"/>
              </a:rPr>
            </a:br>
            <a:r>
              <a:rPr lang="fr-FR" sz="4000" dirty="0" smtClean="0">
                <a:latin typeface="Times New Roman" pitchFamily="18" charset="0"/>
                <a:cs typeface="Times New Roman" pitchFamily="18" charset="0"/>
              </a:rPr>
              <a:t/>
            </a:r>
            <a:br>
              <a:rPr lang="fr-FR" sz="4000" dirty="0" smtClean="0">
                <a:latin typeface="Times New Roman" pitchFamily="18" charset="0"/>
                <a:cs typeface="Times New Roman" pitchFamily="18" charset="0"/>
              </a:rPr>
            </a:br>
            <a:r>
              <a:rPr lang="fr-FR" sz="4000" dirty="0" smtClean="0">
                <a:latin typeface="Times New Roman" pitchFamily="18" charset="0"/>
                <a:cs typeface="Times New Roman" pitchFamily="18" charset="0"/>
              </a:rPr>
              <a:t>Cette linguistique a été préfigurée par Charles Bally dans les années 1930 (Linguistique générale et linguistique française 1932)</a:t>
            </a:r>
            <a:endParaRPr lang="fr-FR" sz="4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9810504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83320"/>
          </a:xfrm>
        </p:spPr>
        <p:txBody>
          <a:bodyPr/>
          <a:lstStyle/>
          <a:p>
            <a:pPr algn="l"/>
            <a:r>
              <a:rPr lang="fr-FR" b="1" u="sng" dirty="0" smtClean="0">
                <a:latin typeface="Times New Roman" pitchFamily="18" charset="0"/>
                <a:cs typeface="Times New Roman" pitchFamily="18" charset="0"/>
              </a:rPr>
              <a:t>En conclusion</a:t>
            </a:r>
            <a:br>
              <a:rPr lang="fr-FR" b="1" u="sng"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La linguistique énonciative a pour objet l’étude de </a:t>
            </a:r>
            <a:r>
              <a:rPr lang="fr-FR" b="1" u="sng" dirty="0" smtClean="0">
                <a:solidFill>
                  <a:srgbClr val="FF0000"/>
                </a:solidFill>
                <a:latin typeface="Times New Roman" pitchFamily="18" charset="0"/>
                <a:cs typeface="Times New Roman" pitchFamily="18" charset="0"/>
              </a:rPr>
              <a:t>la subjectivité </a:t>
            </a:r>
            <a:r>
              <a:rPr lang="fr-FR" dirty="0" smtClean="0">
                <a:latin typeface="Times New Roman" pitchFamily="18" charset="0"/>
                <a:cs typeface="Times New Roman" pitchFamily="18" charset="0"/>
              </a:rPr>
              <a:t>dans le discours.</a:t>
            </a:r>
            <a:endParaRPr lang="fr-FR"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26196"/>
          </a:xfrm>
        </p:spPr>
        <p:txBody>
          <a:bodyPr>
            <a:normAutofit fontScale="90000"/>
          </a:bodyPr>
          <a:lstStyle/>
          <a:p>
            <a:pPr algn="l"/>
            <a:r>
              <a:rPr lang="fr-FR" sz="3600" b="1" u="sng" dirty="0" smtClean="0"/>
              <a:t>LECTURES CONSEILLÉES</a:t>
            </a:r>
            <a:r>
              <a:rPr lang="fr-FR" sz="2400" dirty="0" smtClean="0"/>
              <a:t/>
            </a:r>
            <a:br>
              <a:rPr lang="fr-FR" sz="2400" dirty="0" smtClean="0"/>
            </a:br>
            <a:r>
              <a:rPr lang="fr-FR" sz="2400" dirty="0" smtClean="0"/>
              <a:t/>
            </a:r>
            <a:br>
              <a:rPr lang="fr-FR" sz="2400" dirty="0" smtClean="0"/>
            </a:br>
            <a:r>
              <a:rPr lang="fr-FR" sz="2700" dirty="0" smtClean="0"/>
              <a:t>-Benveniste (Émile), « L’appareil formel de l’énonciation », dans </a:t>
            </a:r>
            <a:r>
              <a:rPr lang="fr-FR" sz="2700" i="1" dirty="0" smtClean="0"/>
              <a:t>Problèmes de linguistique générale</a:t>
            </a:r>
            <a:r>
              <a:rPr lang="fr-FR" sz="2700" dirty="0" smtClean="0"/>
              <a:t>, t. II, Paris, Gallimard, «1974, pp. 79-88.</a:t>
            </a:r>
            <a:br>
              <a:rPr lang="fr-FR" sz="2700" dirty="0" smtClean="0"/>
            </a:br>
            <a:r>
              <a:rPr lang="fr-FR" sz="2700" dirty="0" smtClean="0"/>
              <a:t>-Ducrot (Oswald), </a:t>
            </a:r>
            <a:r>
              <a:rPr lang="fr-FR" sz="2700" i="1" dirty="0" smtClean="0"/>
              <a:t>Le Dire et le Dit</a:t>
            </a:r>
            <a:r>
              <a:rPr lang="fr-FR" sz="2700" dirty="0" smtClean="0"/>
              <a:t>, Paris, Minuit, 1984.</a:t>
            </a:r>
            <a:br>
              <a:rPr lang="fr-FR" sz="2700" dirty="0" smtClean="0"/>
            </a:br>
            <a:r>
              <a:rPr lang="fr-FR" sz="2700" dirty="0" smtClean="0"/>
              <a:t> -</a:t>
            </a:r>
            <a:r>
              <a:rPr lang="fr-FR" sz="2700" dirty="0" err="1" smtClean="0"/>
              <a:t>Kerbrat</a:t>
            </a:r>
            <a:r>
              <a:rPr lang="fr-FR" sz="2700" dirty="0" smtClean="0"/>
              <a:t>-</a:t>
            </a:r>
            <a:r>
              <a:rPr lang="fr-FR" sz="2700" dirty="0" err="1" smtClean="0"/>
              <a:t>Orecchioni</a:t>
            </a:r>
            <a:r>
              <a:rPr lang="fr-FR" sz="2700" dirty="0" smtClean="0"/>
              <a:t> (Catherine), </a:t>
            </a:r>
            <a:r>
              <a:rPr lang="fr-FR" sz="2700" i="1" dirty="0" smtClean="0"/>
              <a:t>L’Énonciation. De la subjectivité dans le langage</a:t>
            </a:r>
            <a:r>
              <a:rPr lang="fr-FR" sz="2700" dirty="0" smtClean="0"/>
              <a:t> [1999], Paris, Armand Colin, 2009.</a:t>
            </a:r>
            <a:br>
              <a:rPr lang="fr-FR" sz="2700" dirty="0" smtClean="0"/>
            </a:br>
            <a:r>
              <a:rPr lang="fr-FR" sz="2700" dirty="0" smtClean="0"/>
              <a:t>-</a:t>
            </a:r>
            <a:r>
              <a:rPr lang="fr-FR" sz="2700" dirty="0" err="1" smtClean="0"/>
              <a:t>Maingueneau</a:t>
            </a:r>
            <a:r>
              <a:rPr lang="fr-FR" sz="2700" dirty="0" smtClean="0"/>
              <a:t> (Dominique), </a:t>
            </a:r>
            <a:r>
              <a:rPr lang="fr-FR" sz="2700" i="1" dirty="0" smtClean="0"/>
              <a:t>L’Énonciation en linguistique française. Embrayeurs, « temps », discours rapporté</a:t>
            </a:r>
            <a:r>
              <a:rPr lang="fr-FR" sz="2700" dirty="0" smtClean="0"/>
              <a:t>, Paris, Hachette, 1991.</a:t>
            </a:r>
            <a:br>
              <a:rPr lang="fr-FR" sz="2700" dirty="0" smtClean="0"/>
            </a:br>
            <a:r>
              <a:rPr lang="fr-FR" sz="2700" dirty="0" err="1" smtClean="0"/>
              <a:t>Shott</a:t>
            </a:r>
            <a:r>
              <a:rPr lang="fr-FR" sz="2700" dirty="0" smtClean="0"/>
              <a:t>-Bourget( Véronique), Approches de la linguistique, Paris, Armand Colin, 2005.</a:t>
            </a:r>
            <a:r>
              <a:rPr lang="fr-FR" dirty="0" smtClean="0"/>
              <a:t/>
            </a:r>
            <a:br>
              <a:rPr lang="fr-FR" dirty="0" smtClean="0"/>
            </a:br>
            <a:r>
              <a:rPr lang="fr-FR" dirty="0" smtClean="0"/>
              <a:t/>
            </a:r>
            <a:br>
              <a:rPr lang="fr-FR" dirty="0" smtClean="0"/>
            </a:b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a:bodyPr>
          <a:lstStyle/>
          <a:p>
            <a:r>
              <a:rPr lang="fr-FR" sz="3200" dirty="0">
                <a:latin typeface="Times New Roman" pitchFamily="18" charset="0"/>
                <a:cs typeface="Times New Roman" pitchFamily="18" charset="0"/>
              </a:rPr>
              <a:t>Elle a été illustrée dans les années 50 et 60 par deux grands noms</a:t>
            </a:r>
            <a:r>
              <a:rPr lang="fr-FR" sz="3200" dirty="0" smtClean="0">
                <a:latin typeface="Times New Roman" pitchFamily="18" charset="0"/>
                <a:cs typeface="Times New Roman" pitchFamily="18" charset="0"/>
              </a:rPr>
              <a:t>:</a:t>
            </a:r>
            <a:br>
              <a:rPr lang="fr-FR" sz="3200"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r>
              <a:rPr lang="fr-FR" sz="3200" dirty="0">
                <a:solidFill>
                  <a:srgbClr val="FF0000"/>
                </a:solidFill>
                <a:latin typeface="Times New Roman" pitchFamily="18" charset="0"/>
                <a:cs typeface="Times New Roman" pitchFamily="18" charset="0"/>
              </a:rPr>
              <a:t>Roman JACKOBSON </a:t>
            </a:r>
            <a:br>
              <a:rPr lang="fr-FR" sz="3200" dirty="0">
                <a:solidFill>
                  <a:srgbClr val="FF0000"/>
                </a:solidFill>
                <a:latin typeface="Times New Roman" pitchFamily="18" charset="0"/>
                <a:cs typeface="Times New Roman" pitchFamily="18" charset="0"/>
              </a:rPr>
            </a:br>
            <a:r>
              <a:rPr lang="fr-FR" sz="3200" dirty="0">
                <a:latin typeface="Times New Roman" pitchFamily="18" charset="0"/>
                <a:cs typeface="Times New Roman" pitchFamily="18" charset="0"/>
              </a:rPr>
              <a:t>Eléments de Linguistique Générale («ELG»1963)</a:t>
            </a:r>
            <a:br>
              <a:rPr lang="fr-FR" sz="3200" dirty="0">
                <a:latin typeface="Times New Roman" pitchFamily="18" charset="0"/>
                <a:cs typeface="Times New Roman" pitchFamily="18" charset="0"/>
              </a:rPr>
            </a:br>
            <a:r>
              <a:rPr lang="fr-FR" sz="3200" dirty="0">
                <a:latin typeface="Times New Roman" pitchFamily="18" charset="0"/>
                <a:cs typeface="Times New Roman" pitchFamily="18" charset="0"/>
              </a:rPr>
              <a:t> </a:t>
            </a:r>
            <a:br>
              <a:rPr lang="fr-FR" sz="3200" dirty="0">
                <a:latin typeface="Times New Roman" pitchFamily="18" charset="0"/>
                <a:cs typeface="Times New Roman" pitchFamily="18" charset="0"/>
              </a:rPr>
            </a:br>
            <a:r>
              <a:rPr lang="fr-FR" sz="3200" dirty="0">
                <a:solidFill>
                  <a:srgbClr val="FF0000"/>
                </a:solidFill>
                <a:latin typeface="Times New Roman" pitchFamily="18" charset="0"/>
                <a:cs typeface="Times New Roman" pitchFamily="18" charset="0"/>
              </a:rPr>
              <a:t>Emile BENVENISTE</a:t>
            </a:r>
            <a:br>
              <a:rPr lang="fr-FR" sz="3200" dirty="0">
                <a:solidFill>
                  <a:srgbClr val="FF0000"/>
                </a:solidFill>
                <a:latin typeface="Times New Roman" pitchFamily="18" charset="0"/>
                <a:cs typeface="Times New Roman" pitchFamily="18" charset="0"/>
              </a:rPr>
            </a:br>
            <a:r>
              <a:rPr lang="fr-FR" sz="3200" dirty="0">
                <a:latin typeface="Times New Roman" pitchFamily="18" charset="0"/>
                <a:cs typeface="Times New Roman" pitchFamily="18" charset="0"/>
              </a:rPr>
              <a:t>Problèmes de linguistique générale </a:t>
            </a:r>
            <a:br>
              <a:rPr lang="fr-FR" sz="3200" dirty="0">
                <a:latin typeface="Times New Roman" pitchFamily="18" charset="0"/>
                <a:cs typeface="Times New Roman" pitchFamily="18" charset="0"/>
              </a:rPr>
            </a:br>
            <a:r>
              <a:rPr lang="fr-FR" sz="3200" dirty="0">
                <a:latin typeface="Times New Roman" pitchFamily="18" charset="0"/>
                <a:cs typeface="Times New Roman" pitchFamily="18" charset="0"/>
              </a:rPr>
              <a:t>(« PLG» 1966)</a:t>
            </a:r>
            <a:r>
              <a:rPr lang="fr-FR" sz="2000" dirty="0"/>
              <a:t/>
            </a:r>
            <a:br>
              <a:rPr lang="fr-FR" sz="2000" dirty="0"/>
            </a:br>
            <a:endParaRPr lang="fr-FR" sz="2000" dirty="0"/>
          </a:p>
        </p:txBody>
      </p:sp>
    </p:spTree>
    <p:extLst>
      <p:ext uri="{BB962C8B-B14F-4D97-AF65-F5344CB8AC3E}">
        <p14:creationId xmlns="" xmlns:p14="http://schemas.microsoft.com/office/powerpoint/2010/main" val="3570434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sz="1100" b="1" dirty="0">
                <a:hlinkClick r:id="rId2"/>
              </a:rPr>
              <a:t>https://</a:t>
            </a:r>
            <a:r>
              <a:rPr lang="fr-FR" sz="1100" b="1" dirty="0" smtClean="0">
                <a:hlinkClick r:id="rId2"/>
              </a:rPr>
              <a:t>booknode.com/la_communication_extrait_de_problemes_de_linguistique_generale_048348</a:t>
            </a:r>
            <a:r>
              <a:rPr lang="fr-FR" sz="1100" b="1" dirty="0"/>
              <a:t/>
            </a:r>
            <a:br>
              <a:rPr lang="fr-FR" sz="1100" b="1" dirty="0"/>
            </a:br>
            <a:r>
              <a:rPr lang="fr-FR" sz="1100" b="1" dirty="0"/>
              <a:t>https://www.amazon.fr/Probl%C3%A8mes-linguistique-g%C3%A9n%C3%A9rale-Benveniste/dp/2070206181</a:t>
            </a:r>
          </a:p>
        </p:txBody>
      </p:sp>
      <p:pic>
        <p:nvPicPr>
          <p:cNvPr id="3" name="Image 2"/>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899592" y="908720"/>
            <a:ext cx="1733550" cy="2247900"/>
          </a:xfrm>
          <a:prstGeom prst="rect">
            <a:avLst/>
          </a:prstGeom>
        </p:spPr>
      </p:pic>
      <p:pic>
        <p:nvPicPr>
          <p:cNvPr id="4" name="Image 3"/>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2915816" y="260648"/>
            <a:ext cx="2990850" cy="4752975"/>
          </a:xfrm>
          <a:prstGeom prst="rect">
            <a:avLst/>
          </a:prstGeom>
        </p:spPr>
      </p:pic>
      <p:pic>
        <p:nvPicPr>
          <p:cNvPr id="5" name="Image 4"/>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6516216" y="657224"/>
            <a:ext cx="1647825" cy="2771775"/>
          </a:xfrm>
          <a:prstGeom prst="rect">
            <a:avLst/>
          </a:prstGeom>
        </p:spPr>
      </p:pic>
    </p:spTree>
    <p:extLst>
      <p:ext uri="{BB962C8B-B14F-4D97-AF65-F5344CB8AC3E}">
        <p14:creationId xmlns="" xmlns:p14="http://schemas.microsoft.com/office/powerpoint/2010/main" val="1696269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18658"/>
          </a:xfrm>
        </p:spPr>
        <p:txBody>
          <a:bodyPr>
            <a:normAutofit/>
          </a:bodyPr>
          <a:lstStyle/>
          <a:p>
            <a:pPr algn="l"/>
            <a:r>
              <a:rPr lang="fr-FR" u="sng" dirty="0" smtClean="0">
                <a:latin typeface="Times New Roman" pitchFamily="18" charset="0"/>
                <a:cs typeface="Times New Roman" pitchFamily="18" charset="0"/>
              </a:rPr>
              <a:t>1-1-Objet d’étude de la linguistique énonciative. </a:t>
            </a:r>
            <a:br>
              <a:rPr lang="fr-FR" u="sng"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La </a:t>
            </a:r>
            <a:r>
              <a:rPr lang="fr-FR" sz="3200" dirty="0">
                <a:latin typeface="Times New Roman" pitchFamily="18" charset="0"/>
                <a:cs typeface="Times New Roman" pitchFamily="18" charset="0"/>
              </a:rPr>
              <a:t>linguistique de l’énonciation s’intéresse à</a:t>
            </a:r>
            <a:r>
              <a:rPr lang="fr-FR" sz="3200"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sz="3100" b="1" u="sng" dirty="0" smtClean="0">
                <a:solidFill>
                  <a:srgbClr val="FF0000"/>
                </a:solidFill>
                <a:latin typeface="Times New Roman" pitchFamily="18" charset="0"/>
                <a:cs typeface="Times New Roman" pitchFamily="18" charset="0"/>
              </a:rPr>
              <a:t>l’usage</a:t>
            </a:r>
            <a:r>
              <a:rPr lang="fr-FR" sz="3100" dirty="0" smtClean="0">
                <a:latin typeface="Times New Roman" pitchFamily="18" charset="0"/>
                <a:cs typeface="Times New Roman" pitchFamily="18" charset="0"/>
              </a:rPr>
              <a:t> </a:t>
            </a:r>
            <a:r>
              <a:rPr lang="fr-FR" sz="3100" dirty="0">
                <a:latin typeface="Times New Roman" pitchFamily="18" charset="0"/>
                <a:cs typeface="Times New Roman" pitchFamily="18" charset="0"/>
              </a:rPr>
              <a:t>que les sujets font de la langue. </a:t>
            </a:r>
            <a:r>
              <a:rPr lang="fr-FR" sz="3100" dirty="0" smtClean="0">
                <a:latin typeface="Times New Roman" pitchFamily="18" charset="0"/>
                <a:cs typeface="Times New Roman" pitchFamily="18" charset="0"/>
              </a:rPr>
              <a:t/>
            </a:r>
            <a:br>
              <a:rPr lang="fr-FR" sz="3100" dirty="0" smtClean="0">
                <a:latin typeface="Times New Roman" pitchFamily="18" charset="0"/>
                <a:cs typeface="Times New Roman" pitchFamily="18" charset="0"/>
              </a:rPr>
            </a:br>
            <a:r>
              <a:rPr lang="fr-FR" sz="3100" dirty="0" smtClean="0">
                <a:latin typeface="Times New Roman" pitchFamily="18" charset="0"/>
                <a:cs typeface="Times New Roman" pitchFamily="18" charset="0"/>
              </a:rPr>
              <a:t>c’est </a:t>
            </a:r>
            <a:r>
              <a:rPr lang="fr-FR" sz="3100" dirty="0">
                <a:latin typeface="Times New Roman" pitchFamily="18" charset="0"/>
                <a:cs typeface="Times New Roman" pitchFamily="18" charset="0"/>
              </a:rPr>
              <a:t>surtout au </a:t>
            </a:r>
            <a:r>
              <a:rPr lang="fr-FR" sz="3100" b="1" dirty="0">
                <a:solidFill>
                  <a:srgbClr val="FF0000"/>
                </a:solidFill>
                <a:latin typeface="Times New Roman" pitchFamily="18" charset="0"/>
                <a:cs typeface="Times New Roman" pitchFamily="18" charset="0"/>
              </a:rPr>
              <a:t>sujet parlant ou écrivant</a:t>
            </a:r>
            <a:r>
              <a:rPr lang="fr-FR" sz="3100" dirty="0">
                <a:latin typeface="Times New Roman" pitchFamily="18" charset="0"/>
                <a:cs typeface="Times New Roman" pitchFamily="18" charset="0"/>
              </a:rPr>
              <a:t>, plus qu’à l’auditeur ou au lecteur que </a:t>
            </a:r>
            <a:r>
              <a:rPr lang="fr-FR" sz="3100" dirty="0" smtClean="0">
                <a:latin typeface="Times New Roman" pitchFamily="18" charset="0"/>
                <a:cs typeface="Times New Roman" pitchFamily="18" charset="0"/>
              </a:rPr>
              <a:t>s’intéresse cette discipline. </a:t>
            </a:r>
            <a:r>
              <a:rPr lang="fr-FR" sz="3100" dirty="0">
                <a:latin typeface="Times New Roman" pitchFamily="18" charset="0"/>
                <a:cs typeface="Times New Roman" pitchFamily="18" charset="0"/>
              </a:rPr>
              <a:t/>
            </a:r>
            <a:br>
              <a:rPr lang="fr-FR" sz="3100" dirty="0">
                <a:latin typeface="Times New Roman" pitchFamily="18" charset="0"/>
                <a:cs typeface="Times New Roman" pitchFamily="18" charset="0"/>
              </a:rPr>
            </a:br>
            <a:endParaRPr lang="fr-FR" sz="3100" dirty="0"/>
          </a:p>
        </p:txBody>
      </p:sp>
    </p:spTree>
    <p:extLst>
      <p:ext uri="{BB962C8B-B14F-4D97-AF65-F5344CB8AC3E}">
        <p14:creationId xmlns="" xmlns:p14="http://schemas.microsoft.com/office/powerpoint/2010/main" val="291249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fontScale="90000"/>
          </a:bodyPr>
          <a:lstStyle/>
          <a:p>
            <a:r>
              <a:rPr lang="fr-FR" dirty="0" smtClean="0">
                <a:latin typeface="Times New Roman" pitchFamily="18" charset="0"/>
                <a:cs typeface="Times New Roman" pitchFamily="18" charset="0"/>
              </a:rPr>
              <a:t>En énonciation ce qui est primordial ce n'est pas la dichotomie </a:t>
            </a:r>
            <a:r>
              <a:rPr lang="fr-FR" i="1" dirty="0" smtClean="0">
                <a:latin typeface="Times New Roman" pitchFamily="18" charset="0"/>
                <a:cs typeface="Times New Roman" pitchFamily="18" charset="0"/>
              </a:rPr>
              <a:t>signifiant/ signifié</a:t>
            </a:r>
            <a:r>
              <a:rPr lang="fr-FR" dirty="0" smtClean="0">
                <a:latin typeface="Times New Roman" pitchFamily="18" charset="0"/>
                <a:cs typeface="Times New Roman" pitchFamily="18" charset="0"/>
              </a:rPr>
              <a:t>, c'est la </a:t>
            </a:r>
            <a:r>
              <a:rPr lang="fr-FR"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référence</a:t>
            </a:r>
            <a:r>
              <a:rPr lang="fr-FR" dirty="0" smtClean="0">
                <a:latin typeface="Times New Roman" pitchFamily="18" charset="0"/>
                <a:cs typeface="Times New Roman" pitchFamily="18" charset="0"/>
              </a:rPr>
              <a:t>, autrement dit: le renvoi aux objets du monde, qu'ils soient repérés par rapport à la situation ou détachés de la situation d'énonciation.</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t>
            </a:r>
            <a:r>
              <a:rPr lang="fr-FR" dirty="0" smtClean="0"/>
              <a:t/>
            </a:r>
            <a:br>
              <a:rPr lang="fr-FR" dirty="0" smtClean="0"/>
            </a:br>
            <a:endParaRPr lang="fr-FR" dirty="0"/>
          </a:p>
        </p:txBody>
      </p:sp>
    </p:spTree>
    <p:extLst>
      <p:ext uri="{BB962C8B-B14F-4D97-AF65-F5344CB8AC3E}">
        <p14:creationId xmlns="" xmlns:p14="http://schemas.microsoft.com/office/powerpoint/2010/main" val="730887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lstStyle/>
          <a:p>
            <a:r>
              <a:rPr lang="fr-FR" sz="4000" b="1" u="sng" dirty="0" smtClean="0">
                <a:latin typeface="Times New Roman" pitchFamily="18" charset="0"/>
                <a:cs typeface="Times New Roman" pitchFamily="18" charset="0"/>
              </a:rPr>
              <a:t>1-2-Les concepts clés de la discipline</a:t>
            </a:r>
            <a:br>
              <a:rPr lang="fr-FR" sz="4000" b="1" u="sng" dirty="0" smtClean="0">
                <a:latin typeface="Times New Roman" pitchFamily="18" charset="0"/>
                <a:cs typeface="Times New Roman" pitchFamily="18" charset="0"/>
              </a:rPr>
            </a:br>
            <a:r>
              <a:rPr lang="fr-FR" sz="4000" b="1" u="sng"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1-2-1-Phrase Vs </a:t>
            </a:r>
            <a:r>
              <a:rPr lang="fr-FR" b="1" dirty="0">
                <a:latin typeface="Times New Roman" pitchFamily="18" charset="0"/>
                <a:cs typeface="Times New Roman" pitchFamily="18" charset="0"/>
              </a:rPr>
              <a:t>Énoncé</a:t>
            </a:r>
          </a:p>
        </p:txBody>
      </p:sp>
    </p:spTree>
    <p:extLst>
      <p:ext uri="{BB962C8B-B14F-4D97-AF65-F5344CB8AC3E}">
        <p14:creationId xmlns="" xmlns:p14="http://schemas.microsoft.com/office/powerpoint/2010/main" val="396176184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1341</TotalTime>
  <Words>596</Words>
  <Application>Microsoft Office PowerPoint</Application>
  <PresentationFormat>Affichage à l'écran (4:3)</PresentationFormat>
  <Paragraphs>121</Paragraphs>
  <Slides>41</Slides>
  <Notes>0</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Thème Office</vt:lpstr>
      <vt:lpstr> LA LINGUISTIQUE ÉNONCIATIVE  NIVEAU: 3LMD GROUPE: 2&amp;3  ENSEIGNANTE: Mlle BOUSSAD ANNÉE UNIVERSITAIRE:                        2022/2023</vt:lpstr>
      <vt:lpstr>Diapositive 2</vt:lpstr>
      <vt:lpstr>PLAN DU COURS 1-La linguistique énonciative.    1-1-Objet d’étude de la linguistique énonciative.    1-2-Les concepts clés de la discipline            1-2-1-PhraseVs Énoncé                  1-2-2-Énoncé Vs Énonciation.           1-2-3-Sens/signification.            1-3-L’appareil formel de l’énonciation             1-3-1-La situation d’énonciation.                     1-3-1-1-Les embrayeurs.                                   a-Les embrayeurs  subjectifs.                                     b-Les embrayeurs temporels.                                   c-Les embrayeurs spatiaux/ déictiques                      1-3-1-2-Plans de l’énonciation                                    -Benveniste: Discours/ récit                                            -Maingueneau: Plan embrayé Vs Plan non-embrayé               1-3-2-Les modalités d’énonciation.              1-3-3-Les modalités d’énoncé.  </vt:lpstr>
      <vt:lpstr>1-Genèse de la linguistique énonciative.   Cette linguistique a été préfigurée par Charles Bally dans les années 1930 (Linguistique générale et linguistique française 1932)</vt:lpstr>
      <vt:lpstr>Elle a été illustrée dans les années 50 et 60 par deux grands noms:  Roman JACKOBSON  Eléments de Linguistique Générale («ELG»1963)   Emile BENVENISTE Problèmes de linguistique générale  (« PLG» 1966) </vt:lpstr>
      <vt:lpstr>       https://booknode.com/la_communication_extrait_de_problemes_de_linguistique_generale_048348 https://www.amazon.fr/Probl%C3%A8mes-linguistique-g%C3%A9n%C3%A9rale-Benveniste/dp/2070206181</vt:lpstr>
      <vt:lpstr>1-1-Objet d’étude de la linguistique énonciative.   La linguistique de l’énonciation s’intéresse à:  l’usage que les sujets font de la langue.  c’est surtout au sujet parlant ou écrivant, plus qu’à l’auditeur ou au lecteur que s’intéresse cette discipline.  </vt:lpstr>
      <vt:lpstr>En énonciation ce qui est primordial ce n'est pas la dichotomie signifiant/ signifié, c'est la référence, autrement dit: le renvoi aux objets du monde, qu'ils soient repérés par rapport à la situation ou détachés de la situation d'énonciation.   </vt:lpstr>
      <vt:lpstr>1-2-Les concepts clés de la discipline   1-2-1-Phrase Vs Énoncé</vt:lpstr>
      <vt:lpstr>Diapositive 10</vt:lpstr>
      <vt:lpstr> 1-2-2-Énoncé Vs Énonciation.  ,  </vt:lpstr>
      <vt:lpstr>Diapositive 12</vt:lpstr>
      <vt:lpstr>    1-2-3-Sens de la phrase/           signification de l’énoncé.   Exemple  « Il fait froid » = une infinité de significations ……  1-Nous ne pourrons pas travailler  dans la salle. 2-Amina ne pourra pas venir.  3- Notre enseignante ne sera pas contente ……     </vt:lpstr>
      <vt:lpstr> 1-3-L’appareil formel de l’énonciation  Dans ce qui suit, les composants de l’appareil formel de l’énonciations seront développés à la lumière des travaux de  Véronique SCHOTT-BOURGET (2005)</vt:lpstr>
      <vt:lpstr>         https://opsis.georgetown.domains/LaPageDeGuy/docs/txt/enonciation.htm</vt:lpstr>
      <vt:lpstr>L'émetteur est appelé énonciateur, et le récepteur énonciataire.</vt:lpstr>
      <vt:lpstr> 1-3-La situation d’énonciation.   On appelle situation d’énonciation la situation précise dans laquelle on se trouve quand on communique.  L’énonciateur produit un énoncé (ce qui est dit ou écrit) à un énonciataire, à un moment et dans un lieu donné.  (Qui parle ? à qui ? où ? quand ?) </vt:lpstr>
      <vt:lpstr>        https://opsis.georgetown.domains/LaPageDeGuy/docs/txt/enonciation.htm</vt:lpstr>
      <vt:lpstr>    1-3-1-1-Les embrayeurs ou indices de l’énonciation (en anglais shifters)     Les embrayeurs sont des mots qui ancrent l’énoncé dans la situation d’énonciation.  Dans l’exemple suivant , « Je », « ici » et « demain » sont des embrayeurs, leur sens varie en fonction de la situation et s’éclaire seulement si l’émetteur est connu.      </vt:lpstr>
      <vt:lpstr>Diapositive 20</vt:lpstr>
      <vt:lpstr>a-Les Embrayeurs subjectifs a-1-Les Pronoms personnels et déterminants possessifs  Ils concernent le destinateur et le destinataire (voir tableau) a-2-Les termes affectifs maman, papa, tanton, mamie.</vt:lpstr>
      <vt:lpstr>Diapositive 22</vt:lpstr>
      <vt:lpstr>ATTENTION!  N.B. Les pronoms de 3ème pers "non-personne" ("il, ils / elle, elles") renvoient à des personnes qui ne font pas partie de la situation d'énonciation.   De même "on" (pronom personnel indéfini) s'il ne se substitue pas au "nous" ne réfère pas à la situation d'énonciation. Il peut renvoyer à la valeur d'indéfinie, équivalant à "quelqu'un" ou à la valeur généralisante de "tout le monde".</vt:lpstr>
      <vt:lpstr>b) Les embrayeurs temporels  Il existe deux types d’embrayeurs temporels :  b1-Certains temps verbaux  b2-Certains adverbes ou groupes nominaux adverbiaux.</vt:lpstr>
      <vt:lpstr>b1-Les temps verbaux   Les temps qui ont pour référence le moment de l’énonciation sont : -le passé composé (marqueur d’antériorité) -le présent -le futur simple du présent (marqueur de postériorité)</vt:lpstr>
      <vt:lpstr>+Je vous remercie vivement +++Je travaille beaucoup.  Remercier et travailler n’ont pas la même durée même s’ils sont conjugués au présent!</vt:lpstr>
      <vt:lpstr>b-2) Les circonstants temporels : Hier, aujourd’hui, demain, maintenant qui ont pour repère le moment de l’énonciation  Contrairement à : ce jour-là, le lendemain, la semaine suivante…, qui ont pour repère le moment de l’énoncé.   Ex:Il est malade aujourd’hui. Hier, il a mangé des huîtres. (hier et a mangé marquent l’antériorité par rapport à aujourd’hui, moment de l’énonciation).</vt:lpstr>
      <vt:lpstr>c) Les embrayeurs spatiaux ou Les déictiques    [du grec (deiktikos) signifie démonstratif et vient du substantif deixis, l’acte de montrer].                   Déictique renvoie aux embrayeurs qui peuvent s’accompagner, de la part du locuteur, d’un geste de monstration. C’est le cas des démonstratifs Les et des adverbes de lieu : là-bas, ici, à gauche, etc Par exemple: Viens ici.</vt:lpstr>
      <vt:lpstr> 1-3-1-2-Plans de l’énonciation      A- Benveniste: Discours/ récit                                            </vt:lpstr>
      <vt:lpstr>Si la situation d’énonciation est clairement définie, alors l’énoncé est ancré dans la situation d’énonciation.                        on dit alors que l’énoncé appartient au système du DISCOURS    Si la situation d’énonciation n’est pas clairement définie, alors l’énoncé est coupé de la situation d’énonciation (aucune trace)                on dit alors que l’énoncé appartient au système du RECIT</vt:lpstr>
      <vt:lpstr>Diapositive 31</vt:lpstr>
      <vt:lpstr>Diapositive 32</vt:lpstr>
      <vt:lpstr>B-Maingueneau:   Plan embrayé Vs Plan non-embrayé</vt:lpstr>
      <vt:lpstr>Diapositive 34</vt:lpstr>
      <vt:lpstr>1-3-2-La modalité d'énonciation   On appelle « modalisation » le fait d’introduire dans un énoncé une part de subjectivité, c’est-à-dire de marquer la présence de l’émetteur par un commentaire (certitude, doute, obligation, jugement…).</vt:lpstr>
      <vt:lpstr>  La modalité d'énonciation : « se rapporte au sujet parlant (ou écrivant). Elle intervient obligatoirement et donne une fois pour toutes à une phrase sa forme déclarative, interrogative ou impérative. [...].  [Elle] caractérise la forme de la communication entre Locuteur et Auditeur ». (Nathalie Garric 2015)      </vt:lpstr>
      <vt:lpstr>Il est utile de préciser que les modalités d'énonciation sont attachées aux marqueurs syntaxiques, typographiques et prosodiques nécessaires à la réalisation des différents types de phrases.   Ces opérations aident à comprendre qu’un énoncé ne peut être compris de façon isolée mais saisi au sein de tout un ensemble d’énoncés possibles  Exemple -assertive : tu restes souvent silencieux. -interrogative : restes-tu souvent silencieux ? -exclamative : tu restes souvent silencieux !</vt:lpstr>
      <vt:lpstr>1-3-3-La modalité d'énoncé   [Elle] caractérise la manière dont le sujet de l'énoncé situe la proposition de base par rapport à la vérité, la nécessité (vrai, possible, certain, nécessaire et leurs contraires, etc.) par rapport aussi à des jugements d'ordre appréciatifs (utile, agréable, idiot, regrettable...) ». (Nathalie Garric 2015) </vt:lpstr>
      <vt:lpstr>Ces modalités sont révélatrices de la subjectivité de l'énonciateur dans son énoncé. On distingue  deux catégories :  a-La modalité affective (intonation liée au type de phrase ; expression de l'admiration ou le mécontentement ; interjections ; termes appréciatifs ou dépréciatifs...). Ex : Hélas ! zut ! ma foi ! (interj.)  b-La modalité évaluative : expression d'un jugement (suffixes péjoratifs par exemple : "débrouillard" ;  des adj. exprimant un choix éthique ou logique ("méchant, bon, juste, faux...") ou un choix esthétique ("beau, laid, horrible, grand, minuscule...")</vt:lpstr>
      <vt:lpstr>En conclusion  La linguistique énonciative a pour objet l’étude de la subjectivité dans le discours.</vt:lpstr>
      <vt:lpstr>LECTURES CONSEILLÉES  -Benveniste (Émile), « L’appareil formel de l’énonciation », dans Problèmes de linguistique générale, t. II, Paris, Gallimard, «1974, pp. 79-88. -Ducrot (Oswald), Le Dire et le Dit, Paris, Minuit, 1984.  -Kerbrat-Orecchioni (Catherine), L’Énonciation. De la subjectivité dans le langage [1999], Paris, Armand Colin, 2009. -Maingueneau (Dominique), L’Énonciation en linguistique française. Embrayeurs, « temps », discours rapporté, Paris, Hachette, 1991. Shott-Bourget( Véronique), Approches de la linguistique, Paris, Armand Colin, 2005.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Assia</dc:creator>
  <cp:lastModifiedBy>Utilisateur</cp:lastModifiedBy>
  <cp:revision>84</cp:revision>
  <dcterms:created xsi:type="dcterms:W3CDTF">2021-02-15T15:15:57Z</dcterms:created>
  <dcterms:modified xsi:type="dcterms:W3CDTF">2022-11-23T22:14:58Z</dcterms:modified>
</cp:coreProperties>
</file>