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0" r:id="rId4"/>
    <p:sldId id="271" r:id="rId5"/>
    <p:sldId id="265" r:id="rId6"/>
    <p:sldId id="261" r:id="rId7"/>
    <p:sldId id="273" r:id="rId8"/>
    <p:sldId id="274" r:id="rId9"/>
    <p:sldId id="275" r:id="rId10"/>
    <p:sldId id="276" r:id="rId11"/>
    <p:sldId id="260" r:id="rId12"/>
    <p:sldId id="266" r:id="rId13"/>
    <p:sldId id="267" r:id="rId14"/>
    <p:sldId id="257" r:id="rId15"/>
    <p:sldId id="263" r:id="rId16"/>
    <p:sldId id="262" r:id="rId17"/>
    <p:sldId id="282" r:id="rId18"/>
    <p:sldId id="272" r:id="rId19"/>
    <p:sldId id="283" r:id="rId20"/>
    <p:sldId id="284" r:id="rId21"/>
    <p:sldId id="285" r:id="rId22"/>
    <p:sldId id="296" r:id="rId23"/>
    <p:sldId id="280" r:id="rId24"/>
    <p:sldId id="286" r:id="rId25"/>
    <p:sldId id="288" r:id="rId26"/>
    <p:sldId id="297" r:id="rId27"/>
    <p:sldId id="287" r:id="rId28"/>
    <p:sldId id="302" r:id="rId29"/>
    <p:sldId id="258" r:id="rId30"/>
    <p:sldId id="303" r:id="rId31"/>
    <p:sldId id="304" r:id="rId32"/>
    <p:sldId id="292" r:id="rId33"/>
    <p:sldId id="295" r:id="rId34"/>
    <p:sldId id="278" r:id="rId35"/>
    <p:sldId id="279" r:id="rId36"/>
    <p:sldId id="301" r:id="rId37"/>
    <p:sldId id="259" r:id="rId38"/>
    <p:sldId id="269" r:id="rId39"/>
    <p:sldId id="298" r:id="rId4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02/12/2021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02/12/2021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02/12/2021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02/12/2021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02/12/2021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02/12/2021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02/12/2021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02/12/2021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02/12/2021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02/12/2021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02/12/2021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02/12/2021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journals.openedition.org/semen/4341"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journals.openedition.org/semen/4341"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journals.openedition.org/semen/4341"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journals.openedition.org/semen/4341"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s://journals.openedition.org/semen/4341"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journals.openedition.org/semen/4341"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kladata.com/xIZc_kzrkNQJqM0h_wGA3u7uBzo.jpg" TargetMode="Externa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kladata.com/S_VN87owrQPrhBemH8a5pVaToAU.jpg" TargetMode="Externa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kladata.com/jFxyt5TDOEmYZtesn84D7R6tK4E.jpg" TargetMode="Externa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746650"/>
          </a:xfrm>
        </p:spPr>
        <p:txBody>
          <a:bodyPr>
            <a:normAutofit/>
          </a:bodyPr>
          <a:lstStyle/>
          <a:p>
            <a:pPr algn="l"/>
            <a:r>
              <a:rPr lang="fr-FR" sz="4000" dirty="0" smtClean="0">
                <a:latin typeface="Times New Roman" pitchFamily="18" charset="0"/>
                <a:cs typeface="Times New Roman" pitchFamily="18" charset="0"/>
              </a:rPr>
              <a:t>LA LINGUISTIQUE TEXTUELLE</a:t>
            </a:r>
            <a:br>
              <a:rPr lang="fr-FR" sz="4000" dirty="0" smtClean="0">
                <a:latin typeface="Times New Roman" pitchFamily="18" charset="0"/>
                <a:cs typeface="Times New Roman" pitchFamily="18" charset="0"/>
              </a:rPr>
            </a:br>
            <a:r>
              <a:rPr lang="fr-FR" sz="4000" dirty="0" smtClean="0">
                <a:latin typeface="Times New Roman" pitchFamily="18" charset="0"/>
                <a:cs typeface="Times New Roman" pitchFamily="18" charset="0"/>
              </a:rPr>
              <a:t/>
            </a:r>
            <a:br>
              <a:rPr lang="fr-FR" sz="4000" dirty="0" smtClean="0">
                <a:latin typeface="Times New Roman" pitchFamily="18" charset="0"/>
                <a:cs typeface="Times New Roman" pitchFamily="18" charset="0"/>
              </a:rPr>
            </a:br>
            <a:r>
              <a:rPr lang="fr-FR" sz="2800" b="1" u="sng" dirty="0" smtClean="0">
                <a:latin typeface="Times New Roman" pitchFamily="18" charset="0"/>
                <a:cs typeface="Times New Roman" pitchFamily="18" charset="0"/>
              </a:rPr>
              <a:t>NIVEAU</a:t>
            </a:r>
            <a:r>
              <a:rPr lang="fr-FR" sz="2800" dirty="0" smtClean="0">
                <a:latin typeface="Times New Roman" pitchFamily="18" charset="0"/>
                <a:cs typeface="Times New Roman" pitchFamily="18" charset="0"/>
              </a:rPr>
              <a:t>: 3LMD</a:t>
            </a:r>
            <a:r>
              <a:rPr lang="fr-FR" sz="2800" smtClean="0">
                <a:latin typeface="Times New Roman" pitchFamily="18" charset="0"/>
                <a:cs typeface="Times New Roman" pitchFamily="18" charset="0"/>
              </a:rPr>
              <a:t/>
            </a:r>
            <a:br>
              <a:rPr lang="fr-FR" sz="2800" smtClean="0">
                <a:latin typeface="Times New Roman" pitchFamily="18" charset="0"/>
                <a:cs typeface="Times New Roman" pitchFamily="18" charset="0"/>
              </a:rPr>
            </a:br>
            <a:r>
              <a:rPr lang="fr-FR" sz="2800" b="1" u="sng" smtClean="0">
                <a:latin typeface="Times New Roman" pitchFamily="18" charset="0"/>
                <a:cs typeface="Times New Roman" pitchFamily="18" charset="0"/>
              </a:rPr>
              <a:t>GROUPES</a:t>
            </a:r>
            <a:r>
              <a:rPr lang="fr-FR" sz="2800" smtClean="0">
                <a:latin typeface="Times New Roman" pitchFamily="18" charset="0"/>
                <a:cs typeface="Times New Roman" pitchFamily="18" charset="0"/>
              </a:rPr>
              <a:t>:1/2</a:t>
            </a: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b="1" u="sng" dirty="0" smtClean="0">
                <a:latin typeface="Times New Roman" pitchFamily="18" charset="0"/>
                <a:cs typeface="Times New Roman" pitchFamily="18" charset="0"/>
              </a:rPr>
              <a:t>ENSEIGNANTE</a:t>
            </a:r>
            <a:r>
              <a:rPr lang="fr-FR" sz="2800" dirty="0" smtClean="0">
                <a:latin typeface="Times New Roman" pitchFamily="18" charset="0"/>
                <a:cs typeface="Times New Roman" pitchFamily="18" charset="0"/>
              </a:rPr>
              <a:t>: Mlle BOUSSAD</a:t>
            </a:r>
            <a:br>
              <a:rPr lang="fr-FR" sz="2800" dirty="0" smtClean="0">
                <a:latin typeface="Times New Roman" pitchFamily="18" charset="0"/>
                <a:cs typeface="Times New Roman" pitchFamily="18" charset="0"/>
              </a:rPr>
            </a:br>
            <a:r>
              <a:rPr lang="fr-FR" sz="2800" b="1" u="sng" dirty="0" smtClean="0">
                <a:latin typeface="Times New Roman" pitchFamily="18" charset="0"/>
                <a:cs typeface="Times New Roman" pitchFamily="18" charset="0"/>
              </a:rPr>
              <a:t>ANNÉE UNIVERSITAIRE</a:t>
            </a:r>
            <a:r>
              <a:rPr lang="fr-FR" sz="2800" b="1" dirty="0" smtClean="0">
                <a:latin typeface="Times New Roman" pitchFamily="18" charset="0"/>
                <a:cs typeface="Times New Roman" pitchFamily="18" charset="0"/>
              </a:rPr>
              <a:t>: 2021/2022</a:t>
            </a:r>
            <a:endParaRPr lang="fr-FR"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585100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06690"/>
          </a:xfrm>
        </p:spPr>
        <p:txBody>
          <a:bodyPr>
            <a:normAutofit/>
          </a:bodyPr>
          <a:lstStyle/>
          <a:p>
            <a:r>
              <a:rPr lang="fr-FR" sz="2400" b="1" dirty="0">
                <a:solidFill>
                  <a:srgbClr val="FF0000"/>
                </a:solidFill>
              </a:rPr>
              <a:t>Un texte n'est pas la simple juxtaposition de </a:t>
            </a:r>
            <a:r>
              <a:rPr lang="fr-FR" sz="2400" b="1" dirty="0" smtClean="0">
                <a:solidFill>
                  <a:srgbClr val="FF0000"/>
                </a:solidFill>
              </a:rPr>
              <a:t>phrases</a:t>
            </a:r>
            <a:r>
              <a:rPr lang="fr-FR" sz="2400" dirty="0" smtClean="0">
                <a:solidFill>
                  <a:srgbClr val="FF0000"/>
                </a:solidFill>
              </a:rPr>
              <a:t/>
            </a:r>
            <a:br>
              <a:rPr lang="fr-FR" sz="2400" dirty="0" smtClean="0">
                <a:solidFill>
                  <a:srgbClr val="FF0000"/>
                </a:solidFill>
              </a:rPr>
            </a:br>
            <a:r>
              <a:rPr lang="fr-FR" sz="2400" dirty="0" smtClean="0">
                <a:solidFill>
                  <a:srgbClr val="FF0000"/>
                </a:solidFill>
              </a:rPr>
              <a:t/>
            </a:r>
            <a:br>
              <a:rPr lang="fr-FR" sz="2400" dirty="0" smtClean="0">
                <a:solidFill>
                  <a:srgbClr val="FF0000"/>
                </a:solidFill>
              </a:rPr>
            </a:br>
            <a:r>
              <a:rPr lang="fr-FR" sz="2400" dirty="0">
                <a:latin typeface="Times New Roman" pitchFamily="18" charset="0"/>
                <a:cs typeface="Times New Roman" pitchFamily="18" charset="0"/>
              </a:rPr>
              <a:t>Pour qu'il y ait texte, il faut qu'une séquence d'éléments linguistiques ait une existence concrète, matérielle, qu'elle constitue une énonciation dans le cadre d'un acte de communication interpersonnelle</a:t>
            </a:r>
            <a:r>
              <a:rPr lang="fr-FR" sz="2000" dirty="0">
                <a:latin typeface="Times New Roman" pitchFamily="18" charset="0"/>
                <a:cs typeface="Times New Roman" pitchFamily="18" charset="0"/>
              </a:rPr>
              <a:t>.</a:t>
            </a:r>
            <a:r>
              <a:rPr lang="fr-FR" sz="2000" dirty="0"/>
              <a:t/>
            </a:r>
            <a:br>
              <a:rPr lang="fr-FR" sz="2000" dirty="0"/>
            </a:br>
            <a:endParaRPr lang="fr-FR" sz="2000" dirty="0"/>
          </a:p>
        </p:txBody>
      </p:sp>
    </p:spTree>
    <p:extLst>
      <p:ext uri="{BB962C8B-B14F-4D97-AF65-F5344CB8AC3E}">
        <p14:creationId xmlns:p14="http://schemas.microsoft.com/office/powerpoint/2010/main" val="487254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74642"/>
          </a:xfrm>
        </p:spPr>
        <p:txBody>
          <a:bodyPr/>
          <a:lstStyle/>
          <a:p>
            <a:r>
              <a:rPr lang="fr-FR" b="1" u="sng" dirty="0" smtClean="0">
                <a:latin typeface="Times New Roman" pitchFamily="18" charset="0"/>
                <a:cs typeface="Times New Roman" pitchFamily="18" charset="0"/>
              </a:rPr>
              <a:t>ÉTYMOLOGIQUEMENT</a:t>
            </a:r>
            <a:r>
              <a:rPr lang="fr-FR" dirty="0" smtClean="0"/>
              <a:t/>
            </a:r>
            <a:br>
              <a:rPr lang="fr-FR" dirty="0" smtClean="0"/>
            </a:br>
            <a:r>
              <a:rPr lang="fr-FR" dirty="0" smtClean="0"/>
              <a:t/>
            </a:r>
            <a:br>
              <a:rPr lang="fr-FR" dirty="0" smtClean="0"/>
            </a:br>
            <a:r>
              <a:rPr lang="fr-FR" dirty="0" smtClean="0">
                <a:latin typeface="Times New Roman" pitchFamily="18" charset="0"/>
                <a:cs typeface="Times New Roman" pitchFamily="18" charset="0"/>
              </a:rPr>
              <a:t>TEXTE= </a:t>
            </a:r>
            <a:r>
              <a:rPr lang="fr-FR" dirty="0" err="1" smtClean="0">
                <a:latin typeface="Times New Roman" pitchFamily="18" charset="0"/>
                <a:cs typeface="Times New Roman" pitchFamily="18" charset="0"/>
              </a:rPr>
              <a:t>textus</a:t>
            </a:r>
            <a:r>
              <a:rPr lang="fr-FR" dirty="0" smtClean="0">
                <a:latin typeface="Times New Roman" pitchFamily="18" charset="0"/>
                <a:cs typeface="Times New Roman" pitchFamily="18" charset="0"/>
              </a:rPr>
              <a:t>, tissus</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assemblage,</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configuration de phrases, d’énoncés… </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1703626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06690"/>
          </a:xfrm>
        </p:spPr>
        <p:txBody>
          <a:bodyPr>
            <a:normAutofit/>
          </a:bodyPr>
          <a:lstStyle/>
          <a:p>
            <a:r>
              <a:rPr lang="fr-FR" sz="2000" dirty="0" err="1"/>
              <a:t>Weinrich</a:t>
            </a:r>
            <a:r>
              <a:rPr lang="fr-FR" sz="2000" dirty="0"/>
              <a:t> </a:t>
            </a:r>
            <a:r>
              <a:rPr lang="fr-FR" sz="2000" dirty="0" smtClean="0"/>
              <a:t>(1973 </a:t>
            </a:r>
            <a:r>
              <a:rPr lang="fr-FR" sz="2000" dirty="0"/>
              <a:t>: 174</a:t>
            </a:r>
            <a:r>
              <a:rPr lang="fr-FR" sz="2000" dirty="0" smtClean="0"/>
              <a:t>) pose que:</a:t>
            </a:r>
            <a:br>
              <a:rPr lang="fr-FR" sz="2000" dirty="0" smtClean="0"/>
            </a:br>
            <a:r>
              <a:rPr lang="fr-FR" sz="2000" dirty="0" smtClean="0"/>
              <a:t/>
            </a:r>
            <a:br>
              <a:rPr lang="fr-FR" sz="2000" dirty="0" smtClean="0"/>
            </a:br>
            <a:r>
              <a:rPr lang="fr-FR" sz="2800" dirty="0" smtClean="0">
                <a:latin typeface="Times New Roman" pitchFamily="18" charset="0"/>
                <a:cs typeface="Times New Roman" pitchFamily="18" charset="0"/>
              </a:rPr>
              <a:t>« C’est </a:t>
            </a:r>
            <a:r>
              <a:rPr lang="fr-FR" sz="2800" dirty="0">
                <a:latin typeface="Times New Roman" pitchFamily="18" charset="0"/>
                <a:cs typeface="Times New Roman" pitchFamily="18" charset="0"/>
              </a:rPr>
              <a:t>manifestement une totalité où chaque élément entretient avec les autres des relations d’interdépendance. Ces éléments ou groupes d’éléments se suivent en ordre cohérent et consistant, chaque segment textuel compris contribuant à l’intelligibilité de celui qui suit. Ce dernier, à son tour, une fois décodé, vient éclairer rétrospectivement le </a:t>
            </a:r>
            <a:r>
              <a:rPr lang="fr-FR" sz="2800" dirty="0" smtClean="0">
                <a:latin typeface="Times New Roman" pitchFamily="18" charset="0"/>
                <a:cs typeface="Times New Roman" pitchFamily="18" charset="0"/>
              </a:rPr>
              <a:t>précédent »</a:t>
            </a:r>
            <a:r>
              <a:rPr lang="fr-FR" sz="2800" dirty="0" smtClean="0"/>
              <a:t> </a:t>
            </a:r>
            <a:r>
              <a:rPr lang="fr-FR" sz="2000" dirty="0" smtClean="0"/>
              <a:t>. </a:t>
            </a:r>
            <a:endParaRPr lang="fr-FR" sz="2000" dirty="0"/>
          </a:p>
        </p:txBody>
      </p:sp>
    </p:spTree>
    <p:extLst>
      <p:ext uri="{BB962C8B-B14F-4D97-AF65-F5344CB8AC3E}">
        <p14:creationId xmlns:p14="http://schemas.microsoft.com/office/powerpoint/2010/main" val="2994561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34682"/>
          </a:xfrm>
        </p:spPr>
        <p:txBody>
          <a:bodyPr>
            <a:normAutofit/>
          </a:bodyPr>
          <a:lstStyle/>
          <a:p>
            <a:r>
              <a:rPr lang="fr-FR" sz="2800" dirty="0" smtClean="0">
                <a:latin typeface="Times New Roman" pitchFamily="18" charset="0"/>
                <a:cs typeface="Times New Roman" pitchFamily="18" charset="0"/>
              </a:rPr>
              <a:t>Selon Halliday </a:t>
            </a:r>
            <a:r>
              <a:rPr lang="fr-FR" sz="2800" dirty="0">
                <a:latin typeface="Times New Roman" pitchFamily="18" charset="0"/>
                <a:cs typeface="Times New Roman" pitchFamily="18" charset="0"/>
              </a:rPr>
              <a:t>&amp; Hasan (1976 : 293) : </a:t>
            </a:r>
            <a:r>
              <a:rPr lang="fr-FR" sz="2800" dirty="0" smtClean="0">
                <a:latin typeface="Times New Roman" pitchFamily="18" charset="0"/>
                <a:cs typeface="Times New Roman" pitchFamily="18" charset="0"/>
              </a:rPr>
              <a:t>« Un </a:t>
            </a:r>
            <a:r>
              <a:rPr lang="fr-FR" sz="2800" dirty="0">
                <a:latin typeface="Times New Roman" pitchFamily="18" charset="0"/>
                <a:cs typeface="Times New Roman" pitchFamily="18" charset="0"/>
              </a:rPr>
              <a:t>texte (...) n’est pas un simple enchaînement de phrases (...). Un texte ne doit pas du tout être vu comme une unité grammaticale, mais comme une unité d’une autre espèce : une unité sémantique. </a:t>
            </a: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Son </a:t>
            </a:r>
            <a:r>
              <a:rPr lang="fr-FR" sz="2800" dirty="0">
                <a:latin typeface="Times New Roman" pitchFamily="18" charset="0"/>
                <a:cs typeface="Times New Roman" pitchFamily="18" charset="0"/>
              </a:rPr>
              <a:t>unité est une unité de sens en contexte, une texture qui exprime le fait que, formant un tout, il est lié à l’environnement dans lequel il se trouve </a:t>
            </a:r>
            <a:r>
              <a:rPr lang="fr-FR" sz="2800" dirty="0" smtClean="0">
                <a:latin typeface="Times New Roman" pitchFamily="18" charset="0"/>
                <a:cs typeface="Times New Roman" pitchFamily="18" charset="0"/>
              </a:rPr>
              <a:t>placé »</a:t>
            </a:r>
            <a:r>
              <a:rPr lang="fr-FR" sz="2800" dirty="0" smtClean="0"/>
              <a:t>.</a:t>
            </a:r>
            <a:endParaRPr lang="fr-FR" sz="2800" dirty="0"/>
          </a:p>
        </p:txBody>
      </p:sp>
    </p:spTree>
    <p:extLst>
      <p:ext uri="{BB962C8B-B14F-4D97-AF65-F5344CB8AC3E}">
        <p14:creationId xmlns:p14="http://schemas.microsoft.com/office/powerpoint/2010/main" val="2429325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74642"/>
          </a:xfrm>
        </p:spPr>
        <p:txBody>
          <a:bodyPr>
            <a:normAutofit/>
          </a:bodyPr>
          <a:lstStyle/>
          <a:p>
            <a:pPr algn="l">
              <a:lnSpc>
                <a:spcPct val="90000"/>
              </a:lnSpc>
            </a:pPr>
            <a:r>
              <a:rPr lang="fr-FR" sz="3200" b="1" u="sng" dirty="0">
                <a:latin typeface="Times New Roman" pitchFamily="18" charset="0"/>
                <a:cs typeface="Times New Roman" pitchFamily="18" charset="0"/>
              </a:rPr>
              <a:t>2-Le texte et ses composantes selon J-M </a:t>
            </a:r>
            <a:r>
              <a:rPr lang="fr-FR" sz="3200" b="1" u="sng" dirty="0" smtClean="0">
                <a:latin typeface="Times New Roman" pitchFamily="18" charset="0"/>
                <a:cs typeface="Times New Roman" pitchFamily="18" charset="0"/>
              </a:rPr>
              <a:t>ADAM</a:t>
            </a:r>
            <a:br>
              <a:rPr lang="fr-FR" sz="3200" b="1" u="sng" dirty="0" smtClean="0">
                <a:latin typeface="Times New Roman" pitchFamily="18" charset="0"/>
                <a:cs typeface="Times New Roman" pitchFamily="18" charset="0"/>
              </a:rPr>
            </a:br>
            <a:r>
              <a:rPr lang="fr-FR" sz="3200" b="1" u="sng" dirty="0">
                <a:latin typeface="Times New Roman" pitchFamily="18" charset="0"/>
                <a:cs typeface="Times New Roman" pitchFamily="18" charset="0"/>
              </a:rPr>
              <a:t/>
            </a:r>
            <a:br>
              <a:rPr lang="fr-FR" sz="3200" b="1" u="sng" dirty="0">
                <a:latin typeface="Times New Roman" pitchFamily="18" charset="0"/>
                <a:cs typeface="Times New Roman" pitchFamily="18" charset="0"/>
              </a:rPr>
            </a:br>
            <a:r>
              <a:rPr lang="fr-FR" sz="3200" dirty="0">
                <a:latin typeface="Times New Roman" pitchFamily="18" charset="0"/>
                <a:cs typeface="Times New Roman" pitchFamily="18" charset="0"/>
              </a:rPr>
              <a:t>Pour </a:t>
            </a:r>
            <a:r>
              <a:rPr lang="fr-FR" sz="3200" b="1" dirty="0" smtClean="0">
                <a:latin typeface="Times New Roman" pitchFamily="18" charset="0"/>
                <a:cs typeface="Times New Roman" pitchFamily="18" charset="0"/>
              </a:rPr>
              <a:t>Adam</a:t>
            </a:r>
            <a:r>
              <a:rPr lang="fr-FR" sz="3200" dirty="0" smtClean="0">
                <a:latin typeface="Times New Roman" pitchFamily="18" charset="0"/>
                <a:cs typeface="Times New Roman" pitchFamily="18" charset="0"/>
              </a:rPr>
              <a:t>:</a:t>
            </a:r>
            <a:r>
              <a:rPr lang="fr-FR" sz="3200" dirty="0">
                <a:latin typeface="Times New Roman" pitchFamily="18" charset="0"/>
                <a:cs typeface="Times New Roman" pitchFamily="18" charset="0"/>
              </a:rPr>
              <a:t> </a:t>
            </a:r>
            <a:r>
              <a:rPr lang="fr-FR" sz="3200" dirty="0" smtClean="0">
                <a:latin typeface="Times New Roman" pitchFamily="18" charset="0"/>
                <a:cs typeface="Times New Roman" pitchFamily="18" charset="0"/>
              </a:rPr>
              <a:t>un « TEXTE </a:t>
            </a:r>
            <a:r>
              <a:rPr lang="fr-FR" sz="3200" dirty="0">
                <a:latin typeface="Times New Roman" pitchFamily="18" charset="0"/>
                <a:cs typeface="Times New Roman" pitchFamily="18" charset="0"/>
              </a:rPr>
              <a:t>peut être considéré comme une configuration réglée par divers modules ou sous-systèmes en constante </a:t>
            </a:r>
            <a:r>
              <a:rPr lang="fr-FR" sz="3200" dirty="0" smtClean="0">
                <a:latin typeface="Times New Roman" pitchFamily="18" charset="0"/>
                <a:cs typeface="Times New Roman" pitchFamily="18" charset="0"/>
              </a:rPr>
              <a:t>interaction ».</a:t>
            </a:r>
            <a:r>
              <a:rPr lang="fr-FR" sz="3200" dirty="0">
                <a:latin typeface="Times New Roman" pitchFamily="18" charset="0"/>
                <a:cs typeface="Times New Roman" pitchFamily="18" charset="0"/>
              </a:rPr>
              <a:t/>
            </a:r>
            <a:br>
              <a:rPr lang="fr-FR" sz="3200" dirty="0">
                <a:latin typeface="Times New Roman" pitchFamily="18" charset="0"/>
                <a:cs typeface="Times New Roman" pitchFamily="18" charset="0"/>
              </a:rPr>
            </a:br>
            <a:endParaRPr lang="fr-FR" sz="3200" dirty="0">
              <a:latin typeface="Times New Roman" pitchFamily="18" charset="0"/>
              <a:cs typeface="Times New Roman" pitchFamily="18" charset="0"/>
            </a:endParaRPr>
          </a:p>
        </p:txBody>
      </p:sp>
    </p:spTree>
    <p:extLst>
      <p:ext uri="{BB962C8B-B14F-4D97-AF65-F5344CB8AC3E}">
        <p14:creationId xmlns:p14="http://schemas.microsoft.com/office/powerpoint/2010/main" val="1208002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a:bodyPr>
          <a:lstStyle/>
          <a:p>
            <a:endParaRPr lang="fr-FR" sz="3600"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9212" y="804862"/>
            <a:ext cx="6505575" cy="5248275"/>
          </a:xfrm>
          <a:prstGeom prst="rect">
            <a:avLst/>
          </a:prstGeom>
        </p:spPr>
      </p:pic>
    </p:spTree>
    <p:extLst>
      <p:ext uri="{BB962C8B-B14F-4D97-AF65-F5344CB8AC3E}">
        <p14:creationId xmlns:p14="http://schemas.microsoft.com/office/powerpoint/2010/main" val="602159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90666"/>
          </a:xfrm>
        </p:spPr>
        <p:txBody>
          <a:bodyPr>
            <a:normAutofit/>
          </a:bodyPr>
          <a:lstStyle/>
          <a:p>
            <a:pPr algn="l"/>
            <a:r>
              <a:rPr lang="fr-FR" sz="3200" b="1" dirty="0">
                <a:solidFill>
                  <a:srgbClr val="002060"/>
                </a:solidFill>
                <a:hlinkClick r:id="rId2"/>
              </a:rPr>
              <a:t>1. Plan de la visée illocutoire et de la cohérence [Al]</a:t>
            </a:r>
            <a:r>
              <a:rPr lang="fr-FR" sz="3200" b="1" dirty="0">
                <a:solidFill>
                  <a:srgbClr val="002060"/>
                </a:solidFill>
              </a:rPr>
              <a:t/>
            </a:r>
            <a:br>
              <a:rPr lang="fr-FR" sz="3200" b="1" dirty="0">
                <a:solidFill>
                  <a:srgbClr val="002060"/>
                </a:solidFill>
              </a:rPr>
            </a:br>
            <a:r>
              <a:rPr lang="fr-FR" sz="3200" b="1" dirty="0">
                <a:solidFill>
                  <a:srgbClr val="002060"/>
                </a:solidFill>
                <a:hlinkClick r:id="rId2"/>
              </a:rPr>
              <a:t>2. Plan des repérages énonciatifs [A2]</a:t>
            </a:r>
            <a:r>
              <a:rPr lang="fr-FR" sz="3200" b="1" dirty="0">
                <a:solidFill>
                  <a:srgbClr val="002060"/>
                </a:solidFill>
              </a:rPr>
              <a:t/>
            </a:r>
            <a:br>
              <a:rPr lang="fr-FR" sz="3200" b="1" dirty="0">
                <a:solidFill>
                  <a:srgbClr val="002060"/>
                </a:solidFill>
              </a:rPr>
            </a:br>
            <a:r>
              <a:rPr lang="fr-FR" sz="3200" b="1" dirty="0">
                <a:solidFill>
                  <a:srgbClr val="002060"/>
                </a:solidFill>
                <a:hlinkClick r:id="rId2"/>
              </a:rPr>
              <a:t>3. Plan de la cohésion sémantique [A3]</a:t>
            </a:r>
            <a:r>
              <a:rPr lang="fr-FR" sz="3200" b="1" dirty="0">
                <a:solidFill>
                  <a:srgbClr val="002060"/>
                </a:solidFill>
              </a:rPr>
              <a:t/>
            </a:r>
            <a:br>
              <a:rPr lang="fr-FR" sz="3200" b="1" dirty="0">
                <a:solidFill>
                  <a:srgbClr val="002060"/>
                </a:solidFill>
              </a:rPr>
            </a:br>
            <a:r>
              <a:rPr lang="fr-FR" sz="3200" b="1" dirty="0">
                <a:solidFill>
                  <a:srgbClr val="002060"/>
                </a:solidFill>
                <a:hlinkClick r:id="rId2"/>
              </a:rPr>
              <a:t>4. Plan de la connexité [B1]</a:t>
            </a:r>
            <a:r>
              <a:rPr lang="fr-FR" sz="3200" b="1" dirty="0">
                <a:solidFill>
                  <a:srgbClr val="002060"/>
                </a:solidFill>
              </a:rPr>
              <a:t/>
            </a:r>
            <a:br>
              <a:rPr lang="fr-FR" sz="3200" b="1" dirty="0">
                <a:solidFill>
                  <a:srgbClr val="002060"/>
                </a:solidFill>
              </a:rPr>
            </a:br>
            <a:r>
              <a:rPr lang="fr-FR" sz="3200" b="1" dirty="0">
                <a:solidFill>
                  <a:srgbClr val="002060"/>
                </a:solidFill>
                <a:hlinkClick r:id="rId2"/>
              </a:rPr>
              <a:t>5. Plan de la </a:t>
            </a:r>
            <a:r>
              <a:rPr lang="fr-FR" sz="3200" b="1" dirty="0" err="1">
                <a:solidFill>
                  <a:srgbClr val="002060"/>
                </a:solidFill>
                <a:hlinkClick r:id="rId2"/>
              </a:rPr>
              <a:t>séquentialité</a:t>
            </a:r>
            <a:r>
              <a:rPr lang="fr-FR" sz="3200" b="1" dirty="0">
                <a:solidFill>
                  <a:srgbClr val="002060"/>
                </a:solidFill>
                <a:hlinkClick r:id="rId2"/>
              </a:rPr>
              <a:t> : types ou prototypes ? [B2]</a:t>
            </a:r>
            <a:r>
              <a:rPr lang="fr-FR" sz="3200" b="1" dirty="0">
                <a:solidFill>
                  <a:srgbClr val="002060"/>
                </a:solidFill>
              </a:rPr>
              <a:t/>
            </a:r>
            <a:br>
              <a:rPr lang="fr-FR" sz="3200" b="1" dirty="0">
                <a:solidFill>
                  <a:srgbClr val="002060"/>
                </a:solidFill>
              </a:rPr>
            </a:br>
            <a:endParaRPr lang="fr-FR" sz="3200" dirty="0">
              <a:solidFill>
                <a:srgbClr val="002060"/>
              </a:solidFill>
            </a:endParaRPr>
          </a:p>
        </p:txBody>
      </p:sp>
    </p:spTree>
    <p:extLst>
      <p:ext uri="{BB962C8B-B14F-4D97-AF65-F5344CB8AC3E}">
        <p14:creationId xmlns:p14="http://schemas.microsoft.com/office/powerpoint/2010/main" val="2056369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lstStyle/>
          <a:p>
            <a:r>
              <a:rPr lang="fr-FR" sz="2800" b="1" dirty="0">
                <a:solidFill>
                  <a:srgbClr val="002060"/>
                </a:solidFill>
                <a:latin typeface="Times New Roman" pitchFamily="18" charset="0"/>
                <a:cs typeface="Times New Roman" pitchFamily="18" charset="0"/>
                <a:hlinkClick r:id="rId2"/>
              </a:rPr>
              <a:t>1. Plan de la visée illocutoire et de la cohérence [Al]</a:t>
            </a:r>
            <a:r>
              <a:rPr lang="fr-FR" b="1" dirty="0">
                <a:solidFill>
                  <a:srgbClr val="002060"/>
                </a:solidFill>
                <a:latin typeface="Times New Roman" pitchFamily="18" charset="0"/>
                <a:cs typeface="Times New Roman" pitchFamily="18" charset="0"/>
              </a:rPr>
              <a:t/>
            </a:r>
            <a:br>
              <a:rPr lang="fr-FR" b="1" dirty="0">
                <a:solidFill>
                  <a:srgbClr val="002060"/>
                </a:solidFill>
                <a:latin typeface="Times New Roman" pitchFamily="18" charset="0"/>
                <a:cs typeface="Times New Roman" pitchFamily="18" charset="0"/>
              </a:rPr>
            </a:br>
            <a:r>
              <a:rPr lang="fr-FR" sz="2800" dirty="0">
                <a:latin typeface="Times New Roman" pitchFamily="18" charset="0"/>
                <a:cs typeface="Times New Roman" pitchFamily="18" charset="0"/>
              </a:rPr>
              <a:t>La visée illocutoire globale définit tout texte comme ayant </a:t>
            </a:r>
            <a:r>
              <a:rPr lang="fr-FR" sz="2800" dirty="0">
                <a:solidFill>
                  <a:srgbClr val="FF0000"/>
                </a:solidFill>
                <a:latin typeface="Times New Roman" pitchFamily="18" charset="0"/>
                <a:cs typeface="Times New Roman" pitchFamily="18" charset="0"/>
              </a:rPr>
              <a:t>un but </a:t>
            </a:r>
            <a:r>
              <a:rPr lang="fr-FR" sz="2800" dirty="0">
                <a:latin typeface="Times New Roman" pitchFamily="18" charset="0"/>
                <a:cs typeface="Times New Roman" pitchFamily="18" charset="0"/>
              </a:rPr>
              <a:t>(explicite ou non) : agir sur les représentations, les croyances et/ou les comportements d'un destinataire (individuel ou collectif).</a:t>
            </a:r>
          </a:p>
        </p:txBody>
      </p:sp>
    </p:spTree>
    <p:extLst>
      <p:ext uri="{BB962C8B-B14F-4D97-AF65-F5344CB8AC3E}">
        <p14:creationId xmlns:p14="http://schemas.microsoft.com/office/powerpoint/2010/main" val="603029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18658"/>
          </a:xfrm>
        </p:spPr>
        <p:txBody>
          <a:bodyPr>
            <a:normAutofit/>
          </a:bodyPr>
          <a:lstStyle/>
          <a:p>
            <a:pPr algn="l"/>
            <a:r>
              <a:rPr lang="fr-FR" sz="3200" b="1" dirty="0">
                <a:solidFill>
                  <a:srgbClr val="002060"/>
                </a:solidFill>
                <a:hlinkClick r:id="rId2"/>
              </a:rPr>
              <a:t>2</a:t>
            </a:r>
            <a:r>
              <a:rPr lang="fr-FR" sz="3200" b="1" dirty="0">
                <a:solidFill>
                  <a:srgbClr val="002060"/>
                </a:solidFill>
                <a:latin typeface="Times New Roman" pitchFamily="18" charset="0"/>
                <a:cs typeface="Times New Roman" pitchFamily="18" charset="0"/>
                <a:hlinkClick r:id="rId2"/>
              </a:rPr>
              <a:t>. Plan des repérages énonciatifs [A2]</a:t>
            </a:r>
            <a:r>
              <a:rPr lang="fr-FR" sz="3200" b="1" dirty="0">
                <a:solidFill>
                  <a:srgbClr val="002060"/>
                </a:solidFill>
                <a:latin typeface="Times New Roman" pitchFamily="18" charset="0"/>
                <a:cs typeface="Times New Roman" pitchFamily="18" charset="0"/>
              </a:rPr>
              <a:t/>
            </a:r>
            <a:br>
              <a:rPr lang="fr-FR" sz="3200" b="1" dirty="0">
                <a:solidFill>
                  <a:srgbClr val="002060"/>
                </a:solidFill>
                <a:latin typeface="Times New Roman" pitchFamily="18" charset="0"/>
                <a:cs typeface="Times New Roman" pitchFamily="18" charset="0"/>
              </a:rPr>
            </a:br>
            <a:r>
              <a:rPr lang="fr-FR" sz="3200" dirty="0" smtClean="0">
                <a:latin typeface="Times New Roman" pitchFamily="18" charset="0"/>
                <a:cs typeface="Times New Roman" pitchFamily="18" charset="0"/>
              </a:rPr>
              <a:t>Tout dépend du type de l’énonciation, en voici des exemples:</a:t>
            </a:r>
            <a:br>
              <a:rPr lang="fr-FR" sz="3200" dirty="0" smtClean="0">
                <a:latin typeface="Times New Roman" pitchFamily="18" charset="0"/>
                <a:cs typeface="Times New Roman" pitchFamily="18" charset="0"/>
              </a:rPr>
            </a:br>
            <a:r>
              <a:rPr lang="fr-FR" sz="3200" dirty="0" smtClean="0">
                <a:latin typeface="Times New Roman" pitchFamily="18" charset="0"/>
                <a:cs typeface="Times New Roman" pitchFamily="18" charset="0"/>
              </a:rPr>
              <a:t/>
            </a:r>
            <a:br>
              <a:rPr lang="fr-FR" sz="3200" dirty="0" smtClean="0">
                <a:latin typeface="Times New Roman" pitchFamily="18" charset="0"/>
                <a:cs typeface="Times New Roman" pitchFamily="18" charset="0"/>
              </a:rPr>
            </a:br>
            <a:r>
              <a:rPr lang="fr-FR" sz="3200" dirty="0" smtClean="0">
                <a:latin typeface="Times New Roman" pitchFamily="18" charset="0"/>
                <a:cs typeface="Times New Roman" pitchFamily="18" charset="0"/>
              </a:rPr>
              <a:t>-A l’oral: Je, tu, ici, maintenant</a:t>
            </a:r>
            <a:br>
              <a:rPr lang="fr-FR" sz="3200" dirty="0" smtClean="0">
                <a:latin typeface="Times New Roman" pitchFamily="18" charset="0"/>
                <a:cs typeface="Times New Roman" pitchFamily="18" charset="0"/>
              </a:rPr>
            </a:br>
            <a:r>
              <a:rPr lang="fr-FR" sz="3200" dirty="0" smtClean="0">
                <a:latin typeface="Times New Roman" pitchFamily="18" charset="0"/>
                <a:cs typeface="Times New Roman" pitchFamily="18" charset="0"/>
              </a:rPr>
              <a:t>- L’énonciation distanciée: le </a:t>
            </a:r>
            <a:r>
              <a:rPr lang="fr-FR" sz="3200" dirty="0">
                <a:latin typeface="Times New Roman" pitchFamily="18" charset="0"/>
                <a:cs typeface="Times New Roman" pitchFamily="18" charset="0"/>
              </a:rPr>
              <a:t>sujet parlant ne s'implique pas, il se met à </a:t>
            </a:r>
            <a:r>
              <a:rPr lang="fr-FR" sz="3200" dirty="0" smtClean="0">
                <a:latin typeface="Times New Roman" pitchFamily="18" charset="0"/>
                <a:cs typeface="Times New Roman" pitchFamily="18" charset="0"/>
              </a:rPr>
              <a:t>distance.</a:t>
            </a:r>
            <a:br>
              <a:rPr lang="fr-FR" sz="3200" dirty="0" smtClean="0">
                <a:latin typeface="Times New Roman" pitchFamily="18" charset="0"/>
                <a:cs typeface="Times New Roman" pitchFamily="18" charset="0"/>
              </a:rPr>
            </a:br>
            <a:r>
              <a:rPr lang="fr-FR" sz="3200" dirty="0" smtClean="0">
                <a:latin typeface="Times New Roman" pitchFamily="18" charset="0"/>
                <a:cs typeface="Times New Roman" pitchFamily="18" charset="0"/>
              </a:rPr>
              <a:t>-Une </a:t>
            </a:r>
            <a:r>
              <a:rPr lang="fr-FR" sz="3200" dirty="0">
                <a:latin typeface="Times New Roman" pitchFamily="18" charset="0"/>
                <a:cs typeface="Times New Roman" pitchFamily="18" charset="0"/>
              </a:rPr>
              <a:t>énonciation proverbiale, celle aussi de la maxime et du dicton, caractérisée par un ON universel et le présent </a:t>
            </a:r>
            <a:r>
              <a:rPr lang="fr-FR" sz="3200" dirty="0" err="1" smtClean="0">
                <a:latin typeface="Times New Roman" pitchFamily="18" charset="0"/>
                <a:cs typeface="Times New Roman" pitchFamily="18" charset="0"/>
              </a:rPr>
              <a:t>a-temporel</a:t>
            </a:r>
            <a:r>
              <a:rPr lang="fr-FR" sz="3200" dirty="0">
                <a:latin typeface="Times New Roman" pitchFamily="18" charset="0"/>
                <a:cs typeface="Times New Roman" pitchFamily="18" charset="0"/>
              </a:rPr>
              <a:t>.</a:t>
            </a:r>
          </a:p>
        </p:txBody>
      </p:sp>
    </p:spTree>
    <p:extLst>
      <p:ext uri="{BB962C8B-B14F-4D97-AF65-F5344CB8AC3E}">
        <p14:creationId xmlns:p14="http://schemas.microsoft.com/office/powerpoint/2010/main" val="130849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962674"/>
          </a:xfrm>
        </p:spPr>
        <p:txBody>
          <a:bodyPr>
            <a:normAutofit fontScale="90000"/>
          </a:bodyPr>
          <a:lstStyle/>
          <a:p>
            <a:r>
              <a:rPr lang="fr-FR" sz="4000" b="1" dirty="0">
                <a:solidFill>
                  <a:srgbClr val="002060"/>
                </a:solidFill>
                <a:latin typeface="Times New Roman" pitchFamily="18" charset="0"/>
                <a:cs typeface="Times New Roman" pitchFamily="18" charset="0"/>
                <a:hlinkClick r:id="rId2"/>
              </a:rPr>
              <a:t>3. Plan de la cohésion sémantique [A3</a:t>
            </a:r>
            <a:r>
              <a:rPr lang="fr-FR" sz="4000" b="1" dirty="0" smtClean="0">
                <a:solidFill>
                  <a:srgbClr val="002060"/>
                </a:solidFill>
                <a:latin typeface="Times New Roman" pitchFamily="18" charset="0"/>
                <a:cs typeface="Times New Roman" pitchFamily="18" charset="0"/>
                <a:hlinkClick r:id="rId2"/>
              </a:rPr>
              <a:t>]</a:t>
            </a:r>
            <a:r>
              <a:rPr lang="fr-FR" sz="4000" b="1" dirty="0" smtClean="0">
                <a:solidFill>
                  <a:srgbClr val="002060"/>
                </a:solidFill>
                <a:latin typeface="Times New Roman" pitchFamily="18" charset="0"/>
                <a:cs typeface="Times New Roman" pitchFamily="18" charset="0"/>
              </a:rPr>
              <a:t/>
            </a:r>
            <a:br>
              <a:rPr lang="fr-FR" sz="4000" b="1" dirty="0" smtClean="0">
                <a:solidFill>
                  <a:srgbClr val="002060"/>
                </a:solidFill>
                <a:latin typeface="Times New Roman" pitchFamily="18" charset="0"/>
                <a:cs typeface="Times New Roman" pitchFamily="18" charset="0"/>
              </a:rPr>
            </a:br>
            <a:r>
              <a:rPr lang="fr-FR" sz="4000" dirty="0">
                <a:latin typeface="Times New Roman" pitchFamily="18" charset="0"/>
                <a:cs typeface="Times New Roman" pitchFamily="18" charset="0"/>
              </a:rPr>
              <a:t>La dimension sémantique globale est représentée par ce qu'on appelle la </a:t>
            </a:r>
            <a:r>
              <a:rPr lang="fr-FR" sz="4000" b="1" dirty="0" err="1">
                <a:latin typeface="Times New Roman" pitchFamily="18" charset="0"/>
                <a:cs typeface="Times New Roman" pitchFamily="18" charset="0"/>
              </a:rPr>
              <a:t>macro-structure</a:t>
            </a:r>
            <a:r>
              <a:rPr lang="fr-FR" sz="4000" b="1" dirty="0">
                <a:latin typeface="Times New Roman" pitchFamily="18" charset="0"/>
                <a:cs typeface="Times New Roman" pitchFamily="18" charset="0"/>
              </a:rPr>
              <a:t> sémantique</a:t>
            </a:r>
            <a:r>
              <a:rPr lang="fr-FR" sz="4000" dirty="0">
                <a:latin typeface="Times New Roman" pitchFamily="18" charset="0"/>
                <a:cs typeface="Times New Roman" pitchFamily="18" charset="0"/>
              </a:rPr>
              <a:t> ou, plus simplement, le thème global d'un </a:t>
            </a:r>
            <a:r>
              <a:rPr lang="fr-FR" sz="4000" dirty="0" smtClean="0">
                <a:latin typeface="Times New Roman" pitchFamily="18" charset="0"/>
                <a:cs typeface="Times New Roman" pitchFamily="18" charset="0"/>
              </a:rPr>
              <a:t>énoncé.</a:t>
            </a:r>
            <a:br>
              <a:rPr lang="fr-FR" sz="4000" dirty="0" smtClean="0">
                <a:latin typeface="Times New Roman" pitchFamily="18" charset="0"/>
                <a:cs typeface="Times New Roman" pitchFamily="18" charset="0"/>
              </a:rPr>
            </a:br>
            <a:r>
              <a:rPr lang="fr-FR" sz="4000" dirty="0" smtClean="0">
                <a:latin typeface="Times New Roman" pitchFamily="18" charset="0"/>
                <a:cs typeface="Times New Roman" pitchFamily="18" charset="0"/>
              </a:rPr>
              <a:t>Le </a:t>
            </a:r>
            <a:r>
              <a:rPr lang="fr-FR" sz="4000" b="1" u="sng" dirty="0">
                <a:solidFill>
                  <a:srgbClr val="FF0000"/>
                </a:solidFill>
                <a:latin typeface="Times New Roman" pitchFamily="18" charset="0"/>
                <a:cs typeface="Times New Roman" pitchFamily="18" charset="0"/>
              </a:rPr>
              <a:t>monde</a:t>
            </a:r>
            <a:r>
              <a:rPr lang="fr-FR" sz="4000" dirty="0">
                <a:latin typeface="Times New Roman" pitchFamily="18" charset="0"/>
                <a:cs typeface="Times New Roman" pitchFamily="18" charset="0"/>
              </a:rPr>
              <a:t> représenté </a:t>
            </a:r>
            <a:r>
              <a:rPr lang="fr-FR" sz="4000" dirty="0" smtClean="0">
                <a:latin typeface="Times New Roman" pitchFamily="18" charset="0"/>
                <a:cs typeface="Times New Roman" pitchFamily="18" charset="0"/>
              </a:rPr>
              <a:t>par le texte pourrait être </a:t>
            </a:r>
            <a:r>
              <a:rPr lang="fr-FR" sz="4000" b="1" dirty="0" smtClean="0">
                <a:latin typeface="Times New Roman" pitchFamily="18" charset="0"/>
                <a:cs typeface="Times New Roman" pitchFamily="18" charset="0"/>
              </a:rPr>
              <a:t>réel</a:t>
            </a:r>
            <a:r>
              <a:rPr lang="fr-FR" sz="4000" dirty="0" smtClean="0">
                <a:latin typeface="Times New Roman" pitchFamily="18" charset="0"/>
                <a:cs typeface="Times New Roman" pitchFamily="18" charset="0"/>
              </a:rPr>
              <a:t> ou </a:t>
            </a:r>
            <a:r>
              <a:rPr lang="fr-FR" sz="4000" b="1" dirty="0" smtClean="0">
                <a:latin typeface="Times New Roman" pitchFamily="18" charset="0"/>
                <a:cs typeface="Times New Roman" pitchFamily="18" charset="0"/>
              </a:rPr>
              <a:t>fictif</a:t>
            </a:r>
            <a:r>
              <a:rPr lang="fr-FR" sz="4000" dirty="0">
                <a:latin typeface="Times New Roman" pitchFamily="18" charset="0"/>
                <a:cs typeface="Times New Roman" pitchFamily="18" charset="0"/>
              </a:rPr>
              <a:t>. </a:t>
            </a:r>
            <a:r>
              <a:rPr lang="fr-FR" sz="4000" b="1" dirty="0">
                <a:solidFill>
                  <a:srgbClr val="002060"/>
                </a:solidFill>
                <a:latin typeface="Times New Roman" pitchFamily="18" charset="0"/>
                <a:cs typeface="Times New Roman" pitchFamily="18" charset="0"/>
              </a:rPr>
              <a:t/>
            </a:r>
            <a:br>
              <a:rPr lang="fr-FR" sz="4000" b="1" dirty="0">
                <a:solidFill>
                  <a:srgbClr val="002060"/>
                </a:solidFill>
                <a:latin typeface="Times New Roman" pitchFamily="18" charset="0"/>
                <a:cs typeface="Times New Roman" pitchFamily="18" charset="0"/>
              </a:rPr>
            </a:br>
            <a:endParaRPr lang="fr-FR" sz="4000" dirty="0">
              <a:latin typeface="Times New Roman" pitchFamily="18" charset="0"/>
              <a:cs typeface="Times New Roman" pitchFamily="18" charset="0"/>
            </a:endParaRPr>
          </a:p>
        </p:txBody>
      </p:sp>
    </p:spTree>
    <p:extLst>
      <p:ext uri="{BB962C8B-B14F-4D97-AF65-F5344CB8AC3E}">
        <p14:creationId xmlns:p14="http://schemas.microsoft.com/office/powerpoint/2010/main" val="1218386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fontScale="90000"/>
          </a:bodyPr>
          <a:lstStyle/>
          <a:p>
            <a:pPr algn="l"/>
            <a:r>
              <a:rPr lang="fr-FR" sz="2400" u="sng" dirty="0" smtClean="0"/>
              <a:t/>
            </a:r>
            <a:br>
              <a:rPr lang="fr-FR" sz="2400" u="sng" dirty="0" smtClean="0"/>
            </a:br>
            <a:r>
              <a:rPr lang="fr-FR" sz="2400" u="sng" dirty="0"/>
              <a:t/>
            </a:r>
            <a:br>
              <a:rPr lang="fr-FR" sz="2400" u="sng" dirty="0"/>
            </a:br>
            <a:r>
              <a:rPr lang="fr-FR" sz="2400" u="sng" dirty="0" smtClean="0"/>
              <a:t/>
            </a:r>
            <a:br>
              <a:rPr lang="fr-FR" sz="2400" u="sng" dirty="0" smtClean="0"/>
            </a:br>
            <a:r>
              <a:rPr lang="fr-FR" sz="2400" b="1" u="sng" dirty="0" smtClean="0">
                <a:latin typeface="Times New Roman" pitchFamily="18" charset="0"/>
                <a:cs typeface="Times New Roman" pitchFamily="18" charset="0"/>
              </a:rPr>
              <a:t>PLAN DU COURS</a:t>
            </a:r>
            <a:br>
              <a:rPr lang="fr-FR" sz="2400" b="1" u="sng"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700" b="1" dirty="0">
                <a:latin typeface="Times New Roman" pitchFamily="18" charset="0"/>
                <a:cs typeface="Times New Roman" pitchFamily="18" charset="0"/>
              </a:rPr>
              <a:t>I</a:t>
            </a:r>
            <a:r>
              <a:rPr lang="fr-FR" sz="2700" b="1" dirty="0" smtClean="0">
                <a:latin typeface="Times New Roman" pitchFamily="18" charset="0"/>
                <a:cs typeface="Times New Roman" pitchFamily="18" charset="0"/>
              </a:rPr>
              <a:t>-Objet d’étude de la linguistique textuelle.</a:t>
            </a:r>
            <a:br>
              <a:rPr lang="fr-FR" sz="2700" b="1" dirty="0" smtClean="0">
                <a:latin typeface="Times New Roman" pitchFamily="18" charset="0"/>
                <a:cs typeface="Times New Roman" pitchFamily="18" charset="0"/>
              </a:rPr>
            </a:br>
            <a:r>
              <a:rPr lang="fr-FR" sz="2700" b="1" dirty="0" smtClean="0">
                <a:latin typeface="Times New Roman" pitchFamily="18" charset="0"/>
                <a:cs typeface="Times New Roman" pitchFamily="18" charset="0"/>
              </a:rPr>
              <a:t>II-Le texte et ses composantes selon J-M ADAM.</a:t>
            </a:r>
            <a:br>
              <a:rPr lang="fr-FR" sz="2700" b="1" dirty="0" smtClean="0">
                <a:latin typeface="Times New Roman" pitchFamily="18" charset="0"/>
                <a:cs typeface="Times New Roman" pitchFamily="18" charset="0"/>
              </a:rPr>
            </a:br>
            <a:r>
              <a:rPr lang="fr-FR" sz="2700" b="1" dirty="0" smtClean="0">
                <a:latin typeface="Times New Roman" pitchFamily="18" charset="0"/>
                <a:cs typeface="Times New Roman" pitchFamily="18" charset="0"/>
              </a:rPr>
              <a:t>III-Les principaux  critères de la textualité.</a:t>
            </a:r>
            <a:br>
              <a:rPr lang="fr-FR" sz="2700" b="1" dirty="0" smtClean="0">
                <a:latin typeface="Times New Roman" pitchFamily="18" charset="0"/>
                <a:cs typeface="Times New Roman" pitchFamily="18" charset="0"/>
              </a:rPr>
            </a:br>
            <a:r>
              <a:rPr lang="fr-FR" sz="2700" b="1" dirty="0">
                <a:latin typeface="Times New Roman" pitchFamily="18" charset="0"/>
                <a:cs typeface="Times New Roman" pitchFamily="18" charset="0"/>
              </a:rPr>
              <a:t> </a:t>
            </a:r>
            <a:r>
              <a:rPr lang="fr-FR" sz="2700" b="1" dirty="0" smtClean="0">
                <a:latin typeface="Times New Roman" pitchFamily="18" charset="0"/>
                <a:cs typeface="Times New Roman" pitchFamily="18" charset="0"/>
              </a:rPr>
              <a:t>    1-La Cohésion textuelle.</a:t>
            </a:r>
            <a:br>
              <a:rPr lang="fr-FR" sz="2700" b="1" dirty="0" smtClean="0">
                <a:latin typeface="Times New Roman" pitchFamily="18" charset="0"/>
                <a:cs typeface="Times New Roman" pitchFamily="18" charset="0"/>
              </a:rPr>
            </a:br>
            <a:r>
              <a:rPr lang="fr-FR" sz="2700" b="1" dirty="0">
                <a:latin typeface="Times New Roman" pitchFamily="18" charset="0"/>
                <a:cs typeface="Times New Roman" pitchFamily="18" charset="0"/>
              </a:rPr>
              <a:t> </a:t>
            </a:r>
            <a:r>
              <a:rPr lang="fr-FR" sz="2700" b="1" dirty="0" smtClean="0">
                <a:latin typeface="Times New Roman" pitchFamily="18" charset="0"/>
                <a:cs typeface="Times New Roman" pitchFamily="18" charset="0"/>
              </a:rPr>
              <a:t>    2-La </a:t>
            </a:r>
            <a:r>
              <a:rPr lang="fr-FR" sz="2700" b="1" dirty="0">
                <a:latin typeface="Times New Roman" pitchFamily="18" charset="0"/>
                <a:cs typeface="Times New Roman" pitchFamily="18" charset="0"/>
              </a:rPr>
              <a:t>Cohérence </a:t>
            </a:r>
            <a:r>
              <a:rPr lang="fr-FR" sz="2700" b="1" dirty="0" smtClean="0">
                <a:latin typeface="Times New Roman" pitchFamily="18" charset="0"/>
                <a:cs typeface="Times New Roman" pitchFamily="18" charset="0"/>
              </a:rPr>
              <a:t>textuelle.</a:t>
            </a:r>
            <a:br>
              <a:rPr lang="fr-FR" sz="2700" b="1" dirty="0" smtClean="0">
                <a:latin typeface="Times New Roman" pitchFamily="18" charset="0"/>
                <a:cs typeface="Times New Roman" pitchFamily="18" charset="0"/>
              </a:rPr>
            </a:br>
            <a:r>
              <a:rPr lang="fr-FR" sz="2700" b="1" dirty="0" smtClean="0">
                <a:latin typeface="Times New Roman" pitchFamily="18" charset="0"/>
                <a:cs typeface="Times New Roman" pitchFamily="18" charset="0"/>
              </a:rPr>
              <a:t>        2-1-Les 4 critères de la cohérence textuelle selon</a:t>
            </a:r>
            <a:br>
              <a:rPr lang="fr-FR" sz="2700" b="1" dirty="0" smtClean="0">
                <a:latin typeface="Times New Roman" pitchFamily="18" charset="0"/>
                <a:cs typeface="Times New Roman" pitchFamily="18" charset="0"/>
              </a:rPr>
            </a:br>
            <a:r>
              <a:rPr lang="fr-FR" sz="2700" b="1" dirty="0">
                <a:latin typeface="Times New Roman" pitchFamily="18" charset="0"/>
                <a:cs typeface="Times New Roman" pitchFamily="18" charset="0"/>
              </a:rPr>
              <a:t> </a:t>
            </a:r>
            <a:r>
              <a:rPr lang="fr-FR" sz="2700" b="1" dirty="0" smtClean="0">
                <a:latin typeface="Times New Roman" pitchFamily="18" charset="0"/>
                <a:cs typeface="Times New Roman" pitchFamily="18" charset="0"/>
              </a:rPr>
              <a:t>                   </a:t>
            </a:r>
            <a:r>
              <a:rPr lang="fr-FR" sz="2700" b="1" dirty="0" err="1" smtClean="0">
                <a:latin typeface="Times New Roman" pitchFamily="18" charset="0"/>
                <a:cs typeface="Times New Roman" pitchFamily="18" charset="0"/>
              </a:rPr>
              <a:t>M.Charolles</a:t>
            </a:r>
            <a:r>
              <a:rPr lang="fr-FR" sz="2700" b="1" dirty="0" smtClean="0">
                <a:latin typeface="Times New Roman" pitchFamily="18" charset="0"/>
                <a:cs typeface="Times New Roman" pitchFamily="18" charset="0"/>
              </a:rPr>
              <a:t/>
            </a:r>
            <a:br>
              <a:rPr lang="fr-FR" sz="2700" b="1" dirty="0" smtClean="0">
                <a:latin typeface="Times New Roman" pitchFamily="18" charset="0"/>
                <a:cs typeface="Times New Roman" pitchFamily="18" charset="0"/>
              </a:rPr>
            </a:br>
            <a:r>
              <a:rPr lang="fr-FR" sz="2700" b="1" dirty="0" smtClean="0">
                <a:latin typeface="Times New Roman" pitchFamily="18" charset="0"/>
                <a:cs typeface="Times New Roman" pitchFamily="18" charset="0"/>
              </a:rPr>
              <a:t>                    2-1-1-Méta-règle </a:t>
            </a:r>
            <a:r>
              <a:rPr lang="fr-FR" sz="2700" b="1" dirty="0">
                <a:latin typeface="Times New Roman" pitchFamily="18" charset="0"/>
                <a:cs typeface="Times New Roman" pitchFamily="18" charset="0"/>
              </a:rPr>
              <a:t>de </a:t>
            </a:r>
            <a:r>
              <a:rPr lang="fr-FR" sz="2700" b="1" dirty="0" smtClean="0">
                <a:latin typeface="Times New Roman" pitchFamily="18" charset="0"/>
                <a:cs typeface="Times New Roman" pitchFamily="18" charset="0"/>
              </a:rPr>
              <a:t>répétition</a:t>
            </a:r>
            <a:br>
              <a:rPr lang="fr-FR" sz="2700" b="1" dirty="0" smtClean="0">
                <a:latin typeface="Times New Roman" pitchFamily="18" charset="0"/>
                <a:cs typeface="Times New Roman" pitchFamily="18" charset="0"/>
              </a:rPr>
            </a:br>
            <a:r>
              <a:rPr lang="fr-FR" sz="2700" b="1" dirty="0" smtClean="0">
                <a:latin typeface="Times New Roman" pitchFamily="18" charset="0"/>
                <a:cs typeface="Times New Roman" pitchFamily="18" charset="0"/>
              </a:rPr>
              <a:t>                    2-1-2-Méta-règle </a:t>
            </a:r>
            <a:r>
              <a:rPr lang="fr-FR" sz="2700" b="1" dirty="0">
                <a:latin typeface="Times New Roman" pitchFamily="18" charset="0"/>
                <a:cs typeface="Times New Roman" pitchFamily="18" charset="0"/>
              </a:rPr>
              <a:t>de </a:t>
            </a:r>
            <a:r>
              <a:rPr lang="fr-FR" sz="2700" b="1" dirty="0" smtClean="0">
                <a:latin typeface="Times New Roman" pitchFamily="18" charset="0"/>
                <a:cs typeface="Times New Roman" pitchFamily="18" charset="0"/>
              </a:rPr>
              <a:t>non-contradiction</a:t>
            </a:r>
            <a:br>
              <a:rPr lang="fr-FR" sz="2700" b="1" dirty="0" smtClean="0">
                <a:latin typeface="Times New Roman" pitchFamily="18" charset="0"/>
                <a:cs typeface="Times New Roman" pitchFamily="18" charset="0"/>
              </a:rPr>
            </a:br>
            <a:r>
              <a:rPr lang="fr-FR" sz="2700" b="1" dirty="0" smtClean="0">
                <a:latin typeface="Times New Roman" pitchFamily="18" charset="0"/>
                <a:cs typeface="Times New Roman" pitchFamily="18" charset="0"/>
              </a:rPr>
              <a:t>                    2-1-3-Méta-règle </a:t>
            </a:r>
            <a:r>
              <a:rPr lang="fr-FR" sz="2700" b="1" dirty="0">
                <a:latin typeface="Times New Roman" pitchFamily="18" charset="0"/>
                <a:cs typeface="Times New Roman" pitchFamily="18" charset="0"/>
              </a:rPr>
              <a:t>de </a:t>
            </a:r>
            <a:r>
              <a:rPr lang="fr-FR" sz="2700" b="1" dirty="0" smtClean="0">
                <a:latin typeface="Times New Roman" pitchFamily="18" charset="0"/>
                <a:cs typeface="Times New Roman" pitchFamily="18" charset="0"/>
              </a:rPr>
              <a:t>relation</a:t>
            </a:r>
            <a:br>
              <a:rPr lang="fr-FR" sz="2700" b="1" dirty="0" smtClean="0">
                <a:latin typeface="Times New Roman" pitchFamily="18" charset="0"/>
                <a:cs typeface="Times New Roman" pitchFamily="18" charset="0"/>
              </a:rPr>
            </a:br>
            <a:r>
              <a:rPr lang="fr-FR" sz="2700" b="1" dirty="0" smtClean="0">
                <a:latin typeface="Times New Roman" pitchFamily="18" charset="0"/>
                <a:cs typeface="Times New Roman" pitchFamily="18" charset="0"/>
              </a:rPr>
              <a:t>                    2-1-4-Méta-règle </a:t>
            </a:r>
            <a:r>
              <a:rPr lang="fr-FR" sz="2700" b="1" dirty="0">
                <a:latin typeface="Times New Roman" pitchFamily="18" charset="0"/>
                <a:cs typeface="Times New Roman" pitchFamily="18" charset="0"/>
              </a:rPr>
              <a:t>de </a:t>
            </a:r>
            <a:r>
              <a:rPr lang="fr-FR" sz="2700" b="1" dirty="0" smtClean="0">
                <a:latin typeface="Times New Roman" pitchFamily="18" charset="0"/>
                <a:cs typeface="Times New Roman" pitchFamily="18" charset="0"/>
              </a:rPr>
              <a:t>progression</a:t>
            </a:r>
            <a:br>
              <a:rPr lang="fr-FR" sz="2700" b="1" dirty="0" smtClean="0">
                <a:latin typeface="Times New Roman" pitchFamily="18" charset="0"/>
                <a:cs typeface="Times New Roman" pitchFamily="18" charset="0"/>
              </a:rPr>
            </a:br>
            <a:r>
              <a:rPr lang="fr-FR" sz="2700" b="1" dirty="0" smtClean="0">
                <a:latin typeface="Times New Roman" pitchFamily="18" charset="0"/>
                <a:cs typeface="Times New Roman" pitchFamily="18" charset="0"/>
              </a:rPr>
              <a:t>     </a:t>
            </a:r>
            <a:r>
              <a:rPr lang="fr-FR" sz="2600" b="1" dirty="0" smtClean="0">
                <a:latin typeface="Times New Roman" pitchFamily="18" charset="0"/>
                <a:cs typeface="Times New Roman" pitchFamily="18" charset="0"/>
              </a:rPr>
              <a:t>3-La progression thématique entre cohésion et cohérence</a:t>
            </a:r>
            <a:r>
              <a:rPr lang="fr-FR" sz="2700" b="1"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a:t/>
            </a:r>
            <a:br>
              <a:rPr lang="fr-FR" sz="2400" dirty="0"/>
            </a:br>
            <a:r>
              <a:rPr lang="fr-FR" sz="2400" dirty="0" smtClean="0"/>
              <a:t/>
            </a:r>
            <a:br>
              <a:rPr lang="fr-FR" sz="2400" dirty="0" smtClean="0"/>
            </a:br>
            <a:r>
              <a:rPr lang="fr-FR" sz="2400" dirty="0" smtClean="0"/>
              <a:t/>
            </a:r>
            <a:br>
              <a:rPr lang="fr-FR" sz="2400" dirty="0" smtClean="0"/>
            </a:br>
            <a:endParaRPr lang="fr-FR" sz="2400" dirty="0"/>
          </a:p>
        </p:txBody>
      </p:sp>
    </p:spTree>
    <p:extLst>
      <p:ext uri="{BB962C8B-B14F-4D97-AF65-F5344CB8AC3E}">
        <p14:creationId xmlns:p14="http://schemas.microsoft.com/office/powerpoint/2010/main" val="1002634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34682"/>
          </a:xfrm>
        </p:spPr>
        <p:txBody>
          <a:bodyPr/>
          <a:lstStyle/>
          <a:p>
            <a:pPr algn="l"/>
            <a:r>
              <a:rPr lang="fr-FR" b="1" dirty="0">
                <a:solidFill>
                  <a:srgbClr val="002060"/>
                </a:solidFill>
                <a:latin typeface="Times New Roman" pitchFamily="18" charset="0"/>
                <a:cs typeface="Times New Roman" pitchFamily="18" charset="0"/>
                <a:hlinkClick r:id="rId2"/>
              </a:rPr>
              <a:t>4. Plan de la connexité [B1]</a:t>
            </a:r>
            <a:r>
              <a:rPr lang="fr-FR" b="1" dirty="0">
                <a:solidFill>
                  <a:srgbClr val="002060"/>
                </a:solidFill>
                <a:latin typeface="Times New Roman" pitchFamily="18" charset="0"/>
                <a:cs typeface="Times New Roman" pitchFamily="18" charset="0"/>
              </a:rPr>
              <a:t/>
            </a:r>
            <a:br>
              <a:rPr lang="fr-FR" b="1" dirty="0">
                <a:solidFill>
                  <a:srgbClr val="002060"/>
                </a:solidFill>
                <a:latin typeface="Times New Roman" pitchFamily="18" charset="0"/>
                <a:cs typeface="Times New Roman" pitchFamily="18" charset="0"/>
              </a:rPr>
            </a:br>
            <a:r>
              <a:rPr lang="fr-FR" sz="2400" b="1" dirty="0" smtClean="0">
                <a:solidFill>
                  <a:srgbClr val="002060"/>
                </a:solidFill>
                <a:latin typeface="Times New Roman" pitchFamily="18" charset="0"/>
                <a:cs typeface="Times New Roman" pitchFamily="18" charset="0"/>
              </a:rPr>
              <a:t>L</a:t>
            </a:r>
            <a:r>
              <a:rPr lang="fr-FR" sz="2400" dirty="0" smtClean="0">
                <a:latin typeface="Times New Roman" pitchFamily="18" charset="0"/>
                <a:cs typeface="Times New Roman" pitchFamily="18" charset="0"/>
              </a:rPr>
              <a:t>a</a:t>
            </a:r>
            <a:r>
              <a:rPr lang="fr-FR" sz="2400" dirty="0">
                <a:latin typeface="Times New Roman" pitchFamily="18" charset="0"/>
                <a:cs typeface="Times New Roman" pitchFamily="18" charset="0"/>
              </a:rPr>
              <a:t> </a:t>
            </a:r>
            <a:r>
              <a:rPr lang="fr-FR" sz="2400" b="1" dirty="0">
                <a:latin typeface="Times New Roman" pitchFamily="18" charset="0"/>
                <a:cs typeface="Times New Roman" pitchFamily="18" charset="0"/>
              </a:rPr>
              <a:t>connexité des chaînes de propositions </a:t>
            </a:r>
            <a:r>
              <a:rPr lang="fr-FR" sz="2400" dirty="0">
                <a:latin typeface="Times New Roman" pitchFamily="18" charset="0"/>
                <a:cs typeface="Times New Roman" pitchFamily="18" charset="0"/>
              </a:rPr>
              <a:t>(phénomènes locaux de liage) doit être envisagées dans le cadre de la tension textuelle : assurer la </a:t>
            </a:r>
            <a:r>
              <a:rPr lang="fr-FR" sz="2400" u="sng" dirty="0">
                <a:latin typeface="Times New Roman" pitchFamily="18" charset="0"/>
                <a:cs typeface="Times New Roman" pitchFamily="18" charset="0"/>
              </a:rPr>
              <a:t>reprise-répétition</a:t>
            </a:r>
            <a:r>
              <a:rPr lang="fr-FR" sz="2400" dirty="0">
                <a:latin typeface="Times New Roman" pitchFamily="18" charset="0"/>
                <a:cs typeface="Times New Roman" pitchFamily="18" charset="0"/>
              </a:rPr>
              <a:t> (la continuité textuelle) tout en garantissant la </a:t>
            </a:r>
            <a:r>
              <a:rPr lang="fr-FR" sz="2400" u="sng" dirty="0">
                <a:latin typeface="Times New Roman" pitchFamily="18" charset="0"/>
                <a:cs typeface="Times New Roman" pitchFamily="18" charset="0"/>
              </a:rPr>
              <a:t>progression</a:t>
            </a:r>
            <a:r>
              <a:rPr lang="fr-FR" sz="2400" u="sng"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En voici des exemples:</a:t>
            </a: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a:latin typeface="Times New Roman" pitchFamily="18" charset="0"/>
                <a:cs typeface="Times New Roman" pitchFamily="18" charset="0"/>
              </a:rPr>
              <a:t>la pronominalisation (LE chat... IL...), la </a:t>
            </a:r>
            <a:r>
              <a:rPr lang="fr-FR" sz="2400" dirty="0" err="1">
                <a:latin typeface="Times New Roman" pitchFamily="18" charset="0"/>
                <a:cs typeface="Times New Roman" pitchFamily="18" charset="0"/>
              </a:rPr>
              <a:t>définitivisation</a:t>
            </a:r>
            <a:r>
              <a:rPr lang="fr-FR" sz="2400" dirty="0">
                <a:latin typeface="Times New Roman" pitchFamily="18" charset="0"/>
                <a:cs typeface="Times New Roman" pitchFamily="18" charset="0"/>
              </a:rPr>
              <a:t> (UN chat... LE chat...), la </a:t>
            </a:r>
            <a:r>
              <a:rPr lang="fr-FR" sz="2400" dirty="0" err="1">
                <a:latin typeface="Times New Roman" pitchFamily="18" charset="0"/>
                <a:cs typeface="Times New Roman" pitchFamily="18" charset="0"/>
              </a:rPr>
              <a:t>référentialisation</a:t>
            </a:r>
            <a:r>
              <a:rPr lang="fr-FR" sz="2400" dirty="0">
                <a:latin typeface="Times New Roman" pitchFamily="18" charset="0"/>
                <a:cs typeface="Times New Roman" pitchFamily="18" charset="0"/>
              </a:rPr>
              <a:t> déictique </a:t>
            </a:r>
            <a:r>
              <a:rPr lang="fr-FR" sz="2400" dirty="0" err="1">
                <a:latin typeface="Times New Roman" pitchFamily="18" charset="0"/>
                <a:cs typeface="Times New Roman" pitchFamily="18" charset="0"/>
              </a:rPr>
              <a:t>cotextuelle</a:t>
            </a:r>
            <a:r>
              <a:rPr lang="fr-FR" sz="2400" dirty="0">
                <a:latin typeface="Times New Roman" pitchFamily="18" charset="0"/>
                <a:cs typeface="Times New Roman" pitchFamily="18" charset="0"/>
              </a:rPr>
              <a:t> (UN chat... CE chat...), la nominalisation (Un chat entra... L'entrée du chat...), la substitution lexicale (Un chat... L'animal...) et la reformulation (Ce chat est un félin),</a:t>
            </a:r>
          </a:p>
        </p:txBody>
      </p:sp>
    </p:spTree>
    <p:extLst>
      <p:ext uri="{BB962C8B-B14F-4D97-AF65-F5344CB8AC3E}">
        <p14:creationId xmlns:p14="http://schemas.microsoft.com/office/powerpoint/2010/main" val="3325028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746650"/>
          </a:xfrm>
        </p:spPr>
        <p:txBody>
          <a:bodyPr>
            <a:normAutofit/>
          </a:bodyPr>
          <a:lstStyle/>
          <a:p>
            <a:pPr algn="l"/>
            <a:r>
              <a:rPr lang="fr-FR" sz="4000" b="1" dirty="0">
                <a:solidFill>
                  <a:srgbClr val="002060"/>
                </a:solidFill>
                <a:hlinkClick r:id="rId2"/>
              </a:rPr>
              <a:t>5</a:t>
            </a:r>
            <a:r>
              <a:rPr lang="fr-FR" sz="4000" b="1" dirty="0">
                <a:solidFill>
                  <a:srgbClr val="002060"/>
                </a:solidFill>
                <a:latin typeface="Times New Roman" pitchFamily="18" charset="0"/>
                <a:cs typeface="Times New Roman" pitchFamily="18" charset="0"/>
                <a:hlinkClick r:id="rId2"/>
              </a:rPr>
              <a:t>. Plan de la </a:t>
            </a:r>
            <a:r>
              <a:rPr lang="fr-FR" sz="4000" b="1" dirty="0" err="1">
                <a:solidFill>
                  <a:srgbClr val="002060"/>
                </a:solidFill>
                <a:latin typeface="Times New Roman" pitchFamily="18" charset="0"/>
                <a:cs typeface="Times New Roman" pitchFamily="18" charset="0"/>
                <a:hlinkClick r:id="rId2"/>
              </a:rPr>
              <a:t>séquentialité</a:t>
            </a:r>
            <a:r>
              <a:rPr lang="fr-FR" sz="4000" b="1" dirty="0">
                <a:solidFill>
                  <a:srgbClr val="002060"/>
                </a:solidFill>
                <a:latin typeface="Times New Roman" pitchFamily="18" charset="0"/>
                <a:cs typeface="Times New Roman" pitchFamily="18" charset="0"/>
                <a:hlinkClick r:id="rId2"/>
              </a:rPr>
              <a:t> : types ou prototypes ? [B2</a:t>
            </a:r>
            <a:r>
              <a:rPr lang="fr-FR" sz="4000" b="1" dirty="0" smtClean="0">
                <a:solidFill>
                  <a:srgbClr val="002060"/>
                </a:solidFill>
                <a:latin typeface="Times New Roman" pitchFamily="18" charset="0"/>
                <a:cs typeface="Times New Roman" pitchFamily="18" charset="0"/>
                <a:hlinkClick r:id="rId2"/>
              </a:rPr>
              <a:t>]</a:t>
            </a:r>
            <a:r>
              <a:rPr lang="fr-FR" sz="4000" b="1" dirty="0">
                <a:solidFill>
                  <a:srgbClr val="002060"/>
                </a:solidFill>
                <a:latin typeface="Times New Roman" pitchFamily="18" charset="0"/>
                <a:cs typeface="Times New Roman" pitchFamily="18" charset="0"/>
              </a:rPr>
              <a:t/>
            </a:r>
            <a:br>
              <a:rPr lang="fr-FR" sz="4000" b="1" dirty="0">
                <a:solidFill>
                  <a:srgbClr val="002060"/>
                </a:solidFill>
                <a:latin typeface="Times New Roman" pitchFamily="18" charset="0"/>
                <a:cs typeface="Times New Roman" pitchFamily="18" charset="0"/>
              </a:rPr>
            </a:br>
            <a:r>
              <a:rPr lang="fr-FR" sz="2400" dirty="0" smtClean="0">
                <a:latin typeface="Times New Roman" pitchFamily="18" charset="0"/>
                <a:cs typeface="Times New Roman" pitchFamily="18" charset="0"/>
              </a:rPr>
              <a:t>J-M ADAM(1992) appelle prototypes ou schémas prototypiques les catégories de base qui servent au locuteur dans la production de ses discours ( comme c’est le cas de l’échange verbal spontané). Les prototypes servent essentiellement à repérer </a:t>
            </a:r>
            <a:r>
              <a:rPr lang="fr-FR" sz="2400" u="sng" dirty="0" smtClean="0">
                <a:latin typeface="Times New Roman" pitchFamily="18" charset="0"/>
                <a:cs typeface="Times New Roman" pitchFamily="18" charset="0"/>
              </a:rPr>
              <a:t>les séquences,</a:t>
            </a:r>
            <a:br>
              <a:rPr lang="fr-FR" sz="2400" u="sng" dirty="0" smtClean="0">
                <a:latin typeface="Times New Roman" pitchFamily="18" charset="0"/>
                <a:cs typeface="Times New Roman" pitchFamily="18" charset="0"/>
              </a:rPr>
            </a:br>
            <a:r>
              <a:rPr lang="fr-FR" sz="2400" u="sng" dirty="0" smtClean="0">
                <a:latin typeface="Times New Roman" pitchFamily="18" charset="0"/>
                <a:cs typeface="Times New Roman" pitchFamily="18" charset="0"/>
              </a:rPr>
              <a:t/>
            </a:r>
            <a:br>
              <a:rPr lang="fr-FR" sz="2400" u="sng"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En raison de la </a:t>
            </a:r>
            <a:r>
              <a:rPr lang="fr-FR" sz="2400" b="1" dirty="0" smtClean="0">
                <a:latin typeface="Times New Roman" pitchFamily="18" charset="0"/>
                <a:cs typeface="Times New Roman" pitchFamily="18" charset="0"/>
              </a:rPr>
              <a:t>complexité et de l’hétérogénéité </a:t>
            </a:r>
            <a:r>
              <a:rPr lang="fr-FR" sz="2400" dirty="0" smtClean="0">
                <a:latin typeface="Times New Roman" pitchFamily="18" charset="0"/>
                <a:cs typeface="Times New Roman" pitchFamily="18" charset="0"/>
              </a:rPr>
              <a:t>de la notion de texte, </a:t>
            </a:r>
            <a:r>
              <a:rPr lang="fr-FR" sz="2400" dirty="0">
                <a:latin typeface="Times New Roman" pitchFamily="18" charset="0"/>
                <a:cs typeface="Times New Roman" pitchFamily="18" charset="0"/>
              </a:rPr>
              <a:t>J-M </a:t>
            </a:r>
            <a:r>
              <a:rPr lang="fr-FR" sz="2400" dirty="0" smtClean="0">
                <a:latin typeface="Times New Roman" pitchFamily="18" charset="0"/>
                <a:cs typeface="Times New Roman" pitchFamily="18" charset="0"/>
              </a:rPr>
              <a:t>ADAM lui a substitué la notion de </a:t>
            </a:r>
            <a:r>
              <a:rPr lang="fr-FR" sz="2400" b="1" dirty="0" smtClean="0">
                <a:latin typeface="Times New Roman" pitchFamily="18" charset="0"/>
                <a:cs typeface="Times New Roman" pitchFamily="18" charset="0"/>
              </a:rPr>
              <a:t>séquence</a:t>
            </a:r>
            <a:r>
              <a:rPr lang="fr-FR" sz="2400" dirty="0" smtClean="0">
                <a:latin typeface="Times New Roman" pitchFamily="18" charset="0"/>
                <a:cs typeface="Times New Roman" pitchFamily="18" charset="0"/>
              </a:rPr>
              <a:t> qui est une entité de composition, relativement autonome, d’un niveau inférieur au texte.</a:t>
            </a:r>
            <a:r>
              <a:rPr lang="fr-FR" sz="2400" u="sng" dirty="0" smtClean="0">
                <a:latin typeface="Times New Roman" pitchFamily="18" charset="0"/>
                <a:cs typeface="Times New Roman" pitchFamily="18" charset="0"/>
              </a:rPr>
              <a:t>  </a:t>
            </a:r>
            <a:endParaRPr lang="fr-FR" sz="2400" u="sng" dirty="0">
              <a:latin typeface="Times New Roman" pitchFamily="18" charset="0"/>
              <a:cs typeface="Times New Roman" pitchFamily="18" charset="0"/>
            </a:endParaRPr>
          </a:p>
        </p:txBody>
      </p:sp>
    </p:spTree>
    <p:extLst>
      <p:ext uri="{BB962C8B-B14F-4D97-AF65-F5344CB8AC3E}">
        <p14:creationId xmlns:p14="http://schemas.microsoft.com/office/powerpoint/2010/main" val="1428563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34682"/>
          </a:xfrm>
        </p:spPr>
        <p:txBody>
          <a:bodyPr>
            <a:normAutofit/>
          </a:bodyPr>
          <a:lstStyle/>
          <a:p>
            <a:pPr algn="l"/>
            <a:r>
              <a:rPr lang="fr-FR" sz="3200" dirty="0">
                <a:latin typeface="Times New Roman" pitchFamily="18" charset="0"/>
                <a:cs typeface="Times New Roman" pitchFamily="18" charset="0"/>
              </a:rPr>
              <a:t>La typologie </a:t>
            </a:r>
            <a:r>
              <a:rPr lang="fr-FR" sz="3200" dirty="0" smtClean="0">
                <a:latin typeface="Times New Roman" pitchFamily="18" charset="0"/>
                <a:cs typeface="Times New Roman" pitchFamily="18" charset="0"/>
              </a:rPr>
              <a:t>séquentielle </a:t>
            </a:r>
            <a:r>
              <a:rPr lang="fr-FR" sz="3200" dirty="0">
                <a:latin typeface="Times New Roman" pitchFamily="18" charset="0"/>
                <a:cs typeface="Times New Roman" pitchFamily="18" charset="0"/>
              </a:rPr>
              <a:t>constitue un axe cardinal en linguistique du </a:t>
            </a:r>
            <a:r>
              <a:rPr lang="fr-FR" sz="3200" dirty="0" smtClean="0">
                <a:latin typeface="Times New Roman" pitchFamily="18" charset="0"/>
                <a:cs typeface="Times New Roman" pitchFamily="18" charset="0"/>
              </a:rPr>
              <a:t>texte. </a:t>
            </a:r>
            <a:r>
              <a:rPr lang="fr-FR" sz="2400" dirty="0" smtClean="0">
                <a:latin typeface="Times New Roman" pitchFamily="18" charset="0"/>
                <a:cs typeface="Times New Roman" pitchFamily="18" charset="0"/>
              </a:rPr>
              <a:t>J-M </a:t>
            </a:r>
            <a:r>
              <a:rPr lang="fr-FR" sz="2400" dirty="0">
                <a:latin typeface="Times New Roman" pitchFamily="18" charset="0"/>
                <a:cs typeface="Times New Roman" pitchFamily="18" charset="0"/>
              </a:rPr>
              <a:t>ADAM</a:t>
            </a:r>
            <a:r>
              <a:rPr lang="fr-FR" sz="3200" dirty="0">
                <a:latin typeface="Times New Roman" pitchFamily="18" charset="0"/>
                <a:cs typeface="Times New Roman" pitchFamily="18" charset="0"/>
              </a:rPr>
              <a:t> retient cinq types de séquences :</a:t>
            </a:r>
            <a:br>
              <a:rPr lang="fr-FR" sz="3200" dirty="0">
                <a:latin typeface="Times New Roman" pitchFamily="18" charset="0"/>
                <a:cs typeface="Times New Roman" pitchFamily="18" charset="0"/>
              </a:rPr>
            </a:br>
            <a:r>
              <a:rPr lang="fr-FR" sz="3200" dirty="0">
                <a:latin typeface="Times New Roman" pitchFamily="18" charset="0"/>
                <a:cs typeface="Times New Roman" pitchFamily="18" charset="0"/>
              </a:rPr>
              <a:t>a) narrative,</a:t>
            </a:r>
            <a:br>
              <a:rPr lang="fr-FR" sz="3200" dirty="0">
                <a:latin typeface="Times New Roman" pitchFamily="18" charset="0"/>
                <a:cs typeface="Times New Roman" pitchFamily="18" charset="0"/>
              </a:rPr>
            </a:br>
            <a:r>
              <a:rPr lang="fr-FR" sz="3200" dirty="0">
                <a:latin typeface="Times New Roman" pitchFamily="18" charset="0"/>
                <a:cs typeface="Times New Roman" pitchFamily="18" charset="0"/>
              </a:rPr>
              <a:t>b) descriptive, </a:t>
            </a:r>
            <a:br>
              <a:rPr lang="fr-FR" sz="3200" dirty="0">
                <a:latin typeface="Times New Roman" pitchFamily="18" charset="0"/>
                <a:cs typeface="Times New Roman" pitchFamily="18" charset="0"/>
              </a:rPr>
            </a:br>
            <a:r>
              <a:rPr lang="fr-FR" sz="3200" dirty="0">
                <a:latin typeface="Times New Roman" pitchFamily="18" charset="0"/>
                <a:cs typeface="Times New Roman" pitchFamily="18" charset="0"/>
              </a:rPr>
              <a:t>c) argumentative,</a:t>
            </a:r>
            <a:br>
              <a:rPr lang="fr-FR" sz="3200" dirty="0">
                <a:latin typeface="Times New Roman" pitchFamily="18" charset="0"/>
                <a:cs typeface="Times New Roman" pitchFamily="18" charset="0"/>
              </a:rPr>
            </a:br>
            <a:r>
              <a:rPr lang="fr-FR" sz="3200" dirty="0">
                <a:latin typeface="Times New Roman" pitchFamily="18" charset="0"/>
                <a:cs typeface="Times New Roman" pitchFamily="18" charset="0"/>
              </a:rPr>
              <a:t>d) explicative,</a:t>
            </a:r>
            <a:br>
              <a:rPr lang="fr-FR" sz="3200" dirty="0">
                <a:latin typeface="Times New Roman" pitchFamily="18" charset="0"/>
                <a:cs typeface="Times New Roman" pitchFamily="18" charset="0"/>
              </a:rPr>
            </a:br>
            <a:r>
              <a:rPr lang="fr-FR" sz="3200" dirty="0">
                <a:latin typeface="Times New Roman" pitchFamily="18" charset="0"/>
                <a:cs typeface="Times New Roman" pitchFamily="18" charset="0"/>
              </a:rPr>
              <a:t>et e) </a:t>
            </a:r>
            <a:r>
              <a:rPr lang="fr-FR" sz="3200" dirty="0" err="1">
                <a:latin typeface="Times New Roman" pitchFamily="18" charset="0"/>
                <a:cs typeface="Times New Roman" pitchFamily="18" charset="0"/>
              </a:rPr>
              <a:t>dialogale</a:t>
            </a:r>
            <a:r>
              <a:rPr lang="fr-FR" sz="3200" dirty="0">
                <a:latin typeface="Times New Roman" pitchFamily="18" charset="0"/>
                <a:cs typeface="Times New Roman" pitchFamily="18" charset="0"/>
              </a:rPr>
              <a:t>.</a:t>
            </a:r>
            <a:endParaRPr lang="fr-FR" sz="3200" dirty="0"/>
          </a:p>
        </p:txBody>
      </p:sp>
    </p:spTree>
    <p:extLst>
      <p:ext uri="{BB962C8B-B14F-4D97-AF65-F5344CB8AC3E}">
        <p14:creationId xmlns:p14="http://schemas.microsoft.com/office/powerpoint/2010/main" val="2285486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332656"/>
            <a:ext cx="8229600" cy="6178698"/>
          </a:xfrm>
        </p:spPr>
        <p:txBody>
          <a:bodyPr>
            <a:normAutofit fontScale="90000"/>
          </a:bodyPr>
          <a:lstStyle/>
          <a:p>
            <a:pPr algn="l"/>
            <a:r>
              <a:rPr lang="fr-FR" sz="2700" b="1" u="sng" dirty="0" smtClean="0">
                <a:latin typeface="Times New Roman" pitchFamily="18" charset="0"/>
                <a:cs typeface="Times New Roman" pitchFamily="18" charset="0"/>
              </a:rPr>
              <a:t/>
            </a:r>
            <a:br>
              <a:rPr lang="fr-FR" sz="2700" b="1" u="sng" dirty="0" smtClean="0">
                <a:latin typeface="Times New Roman" pitchFamily="18" charset="0"/>
                <a:cs typeface="Times New Roman" pitchFamily="18" charset="0"/>
              </a:rPr>
            </a:br>
            <a:r>
              <a:rPr lang="fr-FR" sz="2700" b="1" u="sng" dirty="0">
                <a:latin typeface="Times New Roman" pitchFamily="18" charset="0"/>
                <a:cs typeface="Times New Roman" pitchFamily="18" charset="0"/>
              </a:rPr>
              <a:t/>
            </a:r>
            <a:br>
              <a:rPr lang="fr-FR" sz="2700" b="1" u="sng" dirty="0">
                <a:latin typeface="Times New Roman" pitchFamily="18" charset="0"/>
                <a:cs typeface="Times New Roman" pitchFamily="18" charset="0"/>
              </a:rPr>
            </a:br>
            <a:r>
              <a:rPr lang="fr-FR" sz="2700" b="1" u="sng" dirty="0" smtClean="0">
                <a:latin typeface="Times New Roman" pitchFamily="18" charset="0"/>
                <a:cs typeface="Times New Roman" pitchFamily="18" charset="0"/>
              </a:rPr>
              <a:t/>
            </a:r>
            <a:br>
              <a:rPr lang="fr-FR" sz="2700" b="1" u="sng" dirty="0" smtClean="0">
                <a:latin typeface="Times New Roman" pitchFamily="18" charset="0"/>
                <a:cs typeface="Times New Roman" pitchFamily="18" charset="0"/>
              </a:rPr>
            </a:br>
            <a:r>
              <a:rPr lang="fr-FR" sz="2700" b="1" u="sng" dirty="0" smtClean="0">
                <a:latin typeface="Times New Roman" pitchFamily="18" charset="0"/>
                <a:cs typeface="Times New Roman" pitchFamily="18" charset="0"/>
              </a:rPr>
              <a:t>LES PRINCIPAUX CRITÈRES DE LA TEXTUALITÉ</a:t>
            </a:r>
            <a:br>
              <a:rPr lang="fr-FR" sz="2700" b="1" u="sng" dirty="0" smtClean="0">
                <a:latin typeface="Times New Roman" pitchFamily="18" charset="0"/>
                <a:cs typeface="Times New Roman" pitchFamily="18" charset="0"/>
              </a:rPr>
            </a:br>
            <a:r>
              <a:rPr lang="fr-FR" sz="2700" b="1" u="sng" dirty="0" smtClean="0">
                <a:latin typeface="Times New Roman" pitchFamily="18" charset="0"/>
                <a:cs typeface="Times New Roman" pitchFamily="18" charset="0"/>
              </a:rPr>
              <a:t/>
            </a:r>
            <a:br>
              <a:rPr lang="fr-FR" sz="2700" b="1" u="sng" dirty="0" smtClean="0">
                <a:latin typeface="Times New Roman" pitchFamily="18" charset="0"/>
                <a:cs typeface="Times New Roman" pitchFamily="18" charset="0"/>
              </a:rPr>
            </a:br>
            <a:r>
              <a:rPr lang="fr-FR" sz="4000" b="1" dirty="0" smtClean="0">
                <a:latin typeface="Times New Roman" pitchFamily="18" charset="0"/>
                <a:cs typeface="Times New Roman" pitchFamily="18" charset="0"/>
              </a:rPr>
              <a:t>Le </a:t>
            </a:r>
            <a:r>
              <a:rPr lang="fr-FR" sz="4000" b="1" dirty="0">
                <a:latin typeface="Times New Roman" pitchFamily="18" charset="0"/>
                <a:cs typeface="Times New Roman" pitchFamily="18" charset="0"/>
              </a:rPr>
              <a:t>texte, comme objet langagier «hétérogène» et « complexe » construit à partir de l’enchaînement de phrases </a:t>
            </a:r>
            <a:r>
              <a:rPr lang="fr-FR" sz="4000" b="1" dirty="0" smtClean="0">
                <a:latin typeface="Times New Roman" pitchFamily="18" charset="0"/>
                <a:cs typeface="Times New Roman" pitchFamily="18" charset="0"/>
              </a:rPr>
              <a:t>ou d’énoncés, </a:t>
            </a:r>
            <a:r>
              <a:rPr lang="fr-FR" sz="4000" b="1" dirty="0">
                <a:latin typeface="Times New Roman" pitchFamily="18" charset="0"/>
                <a:cs typeface="Times New Roman" pitchFamily="18" charset="0"/>
              </a:rPr>
              <a:t>obéit aux critères suivants </a:t>
            </a:r>
            <a:r>
              <a:rPr lang="fr-FR" sz="4000" b="1" dirty="0" smtClean="0">
                <a:latin typeface="Times New Roman" pitchFamily="18" charset="0"/>
                <a:cs typeface="Times New Roman" pitchFamily="18" charset="0"/>
              </a:rPr>
              <a:t>:</a:t>
            </a:r>
            <a:br>
              <a:rPr lang="fr-FR" sz="4000" b="1" dirty="0" smtClean="0">
                <a:latin typeface="Times New Roman" pitchFamily="18" charset="0"/>
                <a:cs typeface="Times New Roman" pitchFamily="18" charset="0"/>
              </a:rPr>
            </a:br>
            <a:r>
              <a:rPr lang="fr-FR" sz="4000" dirty="0">
                <a:latin typeface="Times New Roman" pitchFamily="18" charset="0"/>
                <a:cs typeface="Times New Roman" pitchFamily="18" charset="0"/>
              </a:rPr>
              <a:t/>
            </a:r>
            <a:br>
              <a:rPr lang="fr-FR" sz="4000" dirty="0">
                <a:latin typeface="Times New Roman" pitchFamily="18" charset="0"/>
                <a:cs typeface="Times New Roman" pitchFamily="18" charset="0"/>
              </a:rPr>
            </a:br>
            <a:r>
              <a:rPr lang="fr-FR" sz="3100" b="1" dirty="0" smtClean="0">
                <a:latin typeface="Times New Roman" pitchFamily="18" charset="0"/>
                <a:cs typeface="Times New Roman" pitchFamily="18" charset="0"/>
              </a:rPr>
              <a:t>1-La </a:t>
            </a:r>
            <a:r>
              <a:rPr lang="fr-FR" sz="3100" b="1" dirty="0">
                <a:latin typeface="Times New Roman" pitchFamily="18" charset="0"/>
                <a:cs typeface="Times New Roman" pitchFamily="18" charset="0"/>
              </a:rPr>
              <a:t>Cohésion (</a:t>
            </a:r>
            <a:r>
              <a:rPr lang="fr-FR" sz="3100" b="1" dirty="0" err="1">
                <a:latin typeface="Times New Roman" pitchFamily="18" charset="0"/>
                <a:cs typeface="Times New Roman" pitchFamily="18" charset="0"/>
              </a:rPr>
              <a:t>compositionnalité</a:t>
            </a:r>
            <a:r>
              <a:rPr lang="fr-FR" sz="3100" b="1" dirty="0" smtClean="0">
                <a:latin typeface="Times New Roman" pitchFamily="18" charset="0"/>
                <a:cs typeface="Times New Roman" pitchFamily="18" charset="0"/>
              </a:rPr>
              <a:t>)</a:t>
            </a:r>
            <a:br>
              <a:rPr lang="fr-FR" sz="3100" b="1" dirty="0" smtClean="0">
                <a:latin typeface="Times New Roman" pitchFamily="18" charset="0"/>
                <a:cs typeface="Times New Roman" pitchFamily="18" charset="0"/>
              </a:rPr>
            </a:br>
            <a:r>
              <a:rPr lang="fr-FR" sz="3100" dirty="0">
                <a:latin typeface="Times New Roman" pitchFamily="18" charset="0"/>
                <a:cs typeface="Times New Roman" pitchFamily="18" charset="0"/>
              </a:rPr>
              <a:t>2-</a:t>
            </a:r>
            <a:r>
              <a:rPr lang="fr-FR" sz="3100" b="1" dirty="0">
                <a:latin typeface="Times New Roman" pitchFamily="18" charset="0"/>
                <a:cs typeface="Times New Roman" pitchFamily="18" charset="0"/>
              </a:rPr>
              <a:t>La Cohérence </a:t>
            </a:r>
            <a:r>
              <a:rPr lang="fr-FR" sz="3100" b="1" dirty="0" smtClean="0">
                <a:latin typeface="Times New Roman" pitchFamily="18" charset="0"/>
                <a:cs typeface="Times New Roman" pitchFamily="18" charset="0"/>
              </a:rPr>
              <a:t>(intelligibilité, finalité)</a:t>
            </a:r>
            <a:br>
              <a:rPr lang="fr-FR" sz="3100" b="1" dirty="0" smtClean="0">
                <a:latin typeface="Times New Roman" pitchFamily="18" charset="0"/>
                <a:cs typeface="Times New Roman" pitchFamily="18" charset="0"/>
              </a:rPr>
            </a:br>
            <a:r>
              <a:rPr lang="fr-FR" sz="3100" b="1" dirty="0"/>
              <a:t/>
            </a:r>
            <a:br>
              <a:rPr lang="fr-FR" sz="3100" b="1" dirty="0"/>
            </a:br>
            <a:r>
              <a:rPr lang="fr-FR" sz="4000" dirty="0" smtClean="0">
                <a:latin typeface="Times New Roman" pitchFamily="18" charset="0"/>
                <a:cs typeface="Times New Roman" pitchFamily="18" charset="0"/>
              </a:rPr>
              <a:t/>
            </a:r>
            <a:br>
              <a:rPr lang="fr-FR" sz="4000" dirty="0" smtClean="0">
                <a:latin typeface="Times New Roman" pitchFamily="18" charset="0"/>
                <a:cs typeface="Times New Roman" pitchFamily="18" charset="0"/>
              </a:rPr>
            </a:br>
            <a:r>
              <a:rPr lang="fr-FR" sz="4000" b="1" dirty="0">
                <a:latin typeface="Times New Roman" pitchFamily="18" charset="0"/>
                <a:cs typeface="Times New Roman" pitchFamily="18" charset="0"/>
              </a:rPr>
              <a:t/>
            </a:r>
            <a:br>
              <a:rPr lang="fr-FR" sz="4000" b="1" dirty="0">
                <a:latin typeface="Times New Roman" pitchFamily="18" charset="0"/>
                <a:cs typeface="Times New Roman" pitchFamily="18" charset="0"/>
              </a:rPr>
            </a:br>
            <a:endParaRPr lang="fr-FR" sz="4000" dirty="0"/>
          </a:p>
        </p:txBody>
      </p:sp>
    </p:spTree>
    <p:extLst>
      <p:ext uri="{BB962C8B-B14F-4D97-AF65-F5344CB8AC3E}">
        <p14:creationId xmlns:p14="http://schemas.microsoft.com/office/powerpoint/2010/main" val="605251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a:bodyPr>
          <a:lstStyle/>
          <a:p>
            <a:pPr algn="l"/>
            <a:r>
              <a:rPr lang="fr-FR" sz="3200" b="1" u="sng" dirty="0">
                <a:solidFill>
                  <a:srgbClr val="FF0000"/>
                </a:solidFill>
                <a:latin typeface="Times New Roman" pitchFamily="18" charset="0"/>
                <a:cs typeface="Times New Roman" pitchFamily="18" charset="0"/>
              </a:rPr>
              <a:t>1-La </a:t>
            </a:r>
            <a:r>
              <a:rPr lang="fr-FR" sz="3200" b="1" u="sng" dirty="0" smtClean="0">
                <a:solidFill>
                  <a:srgbClr val="FF0000"/>
                </a:solidFill>
                <a:latin typeface="Times New Roman" pitchFamily="18" charset="0"/>
                <a:cs typeface="Times New Roman" pitchFamily="18" charset="0"/>
              </a:rPr>
              <a:t>Cohésion textuelle</a:t>
            </a:r>
            <a:br>
              <a:rPr lang="fr-FR" sz="3200" b="1" u="sng" dirty="0" smtClean="0">
                <a:solidFill>
                  <a:srgbClr val="FF0000"/>
                </a:solidFill>
                <a:latin typeface="Times New Roman" pitchFamily="18" charset="0"/>
                <a:cs typeface="Times New Roman" pitchFamily="18" charset="0"/>
              </a:rPr>
            </a:br>
            <a:r>
              <a:rPr lang="fr-FR" sz="3200" b="1" dirty="0" smtClean="0">
                <a:solidFill>
                  <a:srgbClr val="FF0000"/>
                </a:solidFill>
                <a:latin typeface="Times New Roman" pitchFamily="18" charset="0"/>
                <a:cs typeface="Times New Roman" pitchFamily="18" charset="0"/>
              </a:rPr>
              <a:t/>
            </a:r>
            <a:br>
              <a:rPr lang="fr-FR" sz="3200" b="1" dirty="0" smtClean="0">
                <a:solidFill>
                  <a:srgbClr val="FF0000"/>
                </a:solidFill>
                <a:latin typeface="Times New Roman" pitchFamily="18" charset="0"/>
                <a:cs typeface="Times New Roman" pitchFamily="18" charset="0"/>
              </a:rPr>
            </a:br>
            <a:r>
              <a:rPr lang="fr-FR" sz="2400" dirty="0" smtClean="0">
                <a:latin typeface="Times New Roman" pitchFamily="18" charset="0"/>
                <a:cs typeface="Times New Roman" pitchFamily="18" charset="0"/>
              </a:rPr>
              <a:t>Ce critère concerne essentiellement « la forme » du texte</a:t>
            </a:r>
            <a:r>
              <a:rPr lang="fr-FR" sz="2400" b="1" dirty="0" smtClean="0">
                <a:solidFill>
                  <a:srgbClr val="FF0000"/>
                </a:solidFill>
                <a:latin typeface="Times New Roman" pitchFamily="18" charset="0"/>
                <a:cs typeface="Times New Roman" pitchFamily="18" charset="0"/>
              </a:rPr>
              <a:t>. </a:t>
            </a:r>
            <a:br>
              <a:rPr lang="fr-FR" sz="2400" b="1" dirty="0" smtClean="0">
                <a:solidFill>
                  <a:srgbClr val="FF0000"/>
                </a:solidFill>
                <a:latin typeface="Times New Roman" pitchFamily="18" charset="0"/>
                <a:cs typeface="Times New Roman" pitchFamily="18" charset="0"/>
              </a:rPr>
            </a:b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err="1" smtClean="0">
                <a:latin typeface="Times New Roman" pitchFamily="18" charset="0"/>
                <a:cs typeface="Times New Roman" pitchFamily="18" charset="0"/>
              </a:rPr>
              <a:t>F,Neveu</a:t>
            </a:r>
            <a:r>
              <a:rPr lang="fr-FR" sz="2400" dirty="0" smtClean="0">
                <a:latin typeface="Times New Roman" pitchFamily="18" charset="0"/>
                <a:cs typeface="Times New Roman" pitchFamily="18" charset="0"/>
              </a:rPr>
              <a:t>(2000) précise que: « la cohésion désigne les faits de continuité et de progression sémantiques et référentielles produits dans un texte par un dispositif spécifiquement linguistique »</a:t>
            </a:r>
            <a:r>
              <a:rPr lang="fr-FR" sz="2400" b="1" dirty="0" smtClean="0">
                <a:latin typeface="Times New Roman" pitchFamily="18" charset="0"/>
                <a:cs typeface="Times New Roman" pitchFamily="18" charset="0"/>
              </a:rPr>
              <a:t/>
            </a:r>
            <a:br>
              <a:rPr lang="fr-FR" sz="2400" b="1" dirty="0" smtClean="0">
                <a:latin typeface="Times New Roman" pitchFamily="18" charset="0"/>
                <a:cs typeface="Times New Roman" pitchFamily="18" charset="0"/>
              </a:rPr>
            </a:br>
            <a:r>
              <a:rPr lang="fr-FR" sz="2400" b="1" dirty="0">
                <a:latin typeface="Times New Roman" pitchFamily="18" charset="0"/>
                <a:cs typeface="Times New Roman" pitchFamily="18" charset="0"/>
              </a:rPr>
              <a:t/>
            </a:r>
            <a:br>
              <a:rPr lang="fr-FR" sz="2400" b="1" dirty="0">
                <a:latin typeface="Times New Roman" pitchFamily="18" charset="0"/>
                <a:cs typeface="Times New Roman" pitchFamily="18" charset="0"/>
              </a:rPr>
            </a:br>
            <a:endParaRPr lang="fr-FR" sz="2400" dirty="0"/>
          </a:p>
        </p:txBody>
      </p:sp>
    </p:spTree>
    <p:extLst>
      <p:ext uri="{BB962C8B-B14F-4D97-AF65-F5344CB8AC3E}">
        <p14:creationId xmlns:p14="http://schemas.microsoft.com/office/powerpoint/2010/main" val="2125681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5890666"/>
          </a:xfrm>
        </p:spPr>
        <p:txBody>
          <a:bodyPr>
            <a:normAutofit fontScale="90000"/>
          </a:bodyPr>
          <a:lstStyle/>
          <a:p>
            <a:pPr algn="l"/>
            <a:r>
              <a:rPr lang="fr-FR" sz="3600" b="1" u="sng" dirty="0" smtClean="0"/>
              <a:t/>
            </a:r>
            <a:br>
              <a:rPr lang="fr-FR" sz="3600" b="1" u="sng" dirty="0" smtClean="0"/>
            </a:br>
            <a:r>
              <a:rPr lang="fr-FR" sz="3600" b="1" u="sng" dirty="0"/>
              <a:t/>
            </a:r>
            <a:br>
              <a:rPr lang="fr-FR" sz="3600" b="1" u="sng" dirty="0"/>
            </a:br>
            <a:r>
              <a:rPr lang="fr-FR" sz="3600" b="1" u="sng" dirty="0" smtClean="0">
                <a:latin typeface="Times New Roman" pitchFamily="18" charset="0"/>
                <a:cs typeface="Times New Roman" pitchFamily="18" charset="0"/>
              </a:rPr>
              <a:t>Champ d’application</a:t>
            </a:r>
            <a:br>
              <a:rPr lang="fr-FR" sz="3600" b="1" u="sng" dirty="0" smtClean="0">
                <a:latin typeface="Times New Roman" pitchFamily="18" charset="0"/>
                <a:cs typeface="Times New Roman" pitchFamily="18" charset="0"/>
              </a:rPr>
            </a:br>
            <a:r>
              <a:rPr lang="fr-FR" sz="3600" b="1" u="sng" dirty="0" smtClean="0">
                <a:latin typeface="Times New Roman" pitchFamily="18" charset="0"/>
                <a:cs typeface="Times New Roman" pitchFamily="18" charset="0"/>
              </a:rPr>
              <a:t/>
            </a:r>
            <a:br>
              <a:rPr lang="fr-FR" sz="3600" b="1" u="sng" dirty="0" smtClean="0">
                <a:latin typeface="Times New Roman" pitchFamily="18" charset="0"/>
                <a:cs typeface="Times New Roman" pitchFamily="18" charset="0"/>
              </a:rPr>
            </a:br>
            <a:r>
              <a:rPr lang="fr-FR" sz="2700" dirty="0" smtClean="0">
                <a:latin typeface="Times New Roman" pitchFamily="18" charset="0"/>
                <a:cs typeface="Times New Roman" pitchFamily="18" charset="0"/>
              </a:rPr>
              <a:t>Selon </a:t>
            </a:r>
            <a:r>
              <a:rPr lang="fr-FR" sz="2700" dirty="0" err="1">
                <a:latin typeface="Times New Roman" pitchFamily="18" charset="0"/>
                <a:cs typeface="Times New Roman" pitchFamily="18" charset="0"/>
              </a:rPr>
              <a:t>Maingueneau</a:t>
            </a:r>
            <a:r>
              <a:rPr lang="fr-FR" sz="2700" dirty="0">
                <a:latin typeface="Times New Roman" pitchFamily="18" charset="0"/>
                <a:cs typeface="Times New Roman" pitchFamily="18" charset="0"/>
              </a:rPr>
              <a:t> (2002) </a:t>
            </a:r>
            <a:r>
              <a:rPr lang="fr-FR" sz="2700" dirty="0" smtClean="0">
                <a:latin typeface="Times New Roman" pitchFamily="18" charset="0"/>
                <a:cs typeface="Times New Roman" pitchFamily="18" charset="0"/>
              </a:rPr>
              <a:t>, la cohésion désigne l’ensemble des moyens linguistiques qui assurent les liens intra(à l’intérieur de la phrase) et </a:t>
            </a:r>
            <a:r>
              <a:rPr lang="fr-FR" sz="2700" dirty="0" err="1" smtClean="0">
                <a:latin typeface="Times New Roman" pitchFamily="18" charset="0"/>
                <a:cs typeface="Times New Roman" pitchFamily="18" charset="0"/>
              </a:rPr>
              <a:t>interphrastiques</a:t>
            </a:r>
            <a:r>
              <a:rPr lang="fr-FR" sz="2700" dirty="0">
                <a:latin typeface="Times New Roman" pitchFamily="18" charset="0"/>
                <a:cs typeface="Times New Roman" pitchFamily="18" charset="0"/>
              </a:rPr>
              <a:t> ( </a:t>
            </a:r>
            <a:r>
              <a:rPr lang="fr-FR" sz="2700" dirty="0" smtClean="0">
                <a:latin typeface="Times New Roman" pitchFamily="18" charset="0"/>
                <a:cs typeface="Times New Roman" pitchFamily="18" charset="0"/>
              </a:rPr>
              <a:t>entre les phrases) permettant à un énoncé oral ou écrit d’apparaître comme un texte, L’auteur cite  plusieurs critères:</a:t>
            </a:r>
            <a:r>
              <a:rPr lang="fr-FR" sz="2700" b="1" u="sng" dirty="0" smtClean="0">
                <a:latin typeface="Times New Roman" pitchFamily="18" charset="0"/>
                <a:cs typeface="Times New Roman" pitchFamily="18" charset="0"/>
              </a:rPr>
              <a:t/>
            </a:r>
            <a:br>
              <a:rPr lang="fr-FR" sz="2700" b="1" u="sng" dirty="0" smtClean="0">
                <a:latin typeface="Times New Roman" pitchFamily="18" charset="0"/>
                <a:cs typeface="Times New Roman" pitchFamily="18" charset="0"/>
              </a:rPr>
            </a:br>
            <a:r>
              <a:rPr lang="fr-FR" sz="2700" dirty="0" smtClean="0">
                <a:latin typeface="Times New Roman" pitchFamily="18" charset="0"/>
                <a:cs typeface="Times New Roman" pitchFamily="18" charset="0"/>
              </a:rPr>
              <a:t>• </a:t>
            </a:r>
            <a:r>
              <a:rPr lang="fr-FR" sz="2700" u="sng" dirty="0" smtClean="0">
                <a:latin typeface="Times New Roman" pitchFamily="18" charset="0"/>
                <a:cs typeface="Times New Roman" pitchFamily="18" charset="0"/>
              </a:rPr>
              <a:t>Les reprises</a:t>
            </a:r>
            <a:r>
              <a:rPr lang="fr-FR" sz="2700" dirty="0" smtClean="0">
                <a:latin typeface="Times New Roman" pitchFamily="18" charset="0"/>
                <a:cs typeface="Times New Roman" pitchFamily="18" charset="0"/>
              </a:rPr>
              <a:t>: </a:t>
            </a:r>
            <a:r>
              <a:rPr lang="fr-FR" sz="2700" b="1" dirty="0" smtClean="0">
                <a:solidFill>
                  <a:srgbClr val="00B050"/>
                </a:solidFill>
                <a:latin typeface="Times New Roman" pitchFamily="18" charset="0"/>
                <a:cs typeface="Times New Roman" pitchFamily="18" charset="0"/>
              </a:rPr>
              <a:t>Paul….Paul</a:t>
            </a:r>
            <a:br>
              <a:rPr lang="fr-FR" sz="2700" b="1" dirty="0" smtClean="0">
                <a:solidFill>
                  <a:srgbClr val="00B050"/>
                </a:solidFill>
                <a:latin typeface="Times New Roman" pitchFamily="18" charset="0"/>
                <a:cs typeface="Times New Roman" pitchFamily="18" charset="0"/>
              </a:rPr>
            </a:br>
            <a:r>
              <a:rPr lang="fr-FR" sz="2700" dirty="0">
                <a:latin typeface="Times New Roman" pitchFamily="18" charset="0"/>
                <a:cs typeface="Times New Roman" pitchFamily="18" charset="0"/>
              </a:rPr>
              <a:t>• </a:t>
            </a:r>
            <a:r>
              <a:rPr lang="fr-FR" sz="2700" u="sng" dirty="0" smtClean="0">
                <a:latin typeface="Times New Roman" pitchFamily="18" charset="0"/>
                <a:cs typeface="Times New Roman" pitchFamily="18" charset="0"/>
              </a:rPr>
              <a:t>L’anaphore</a:t>
            </a:r>
            <a:r>
              <a:rPr lang="fr-FR" sz="2700" dirty="0" smtClean="0">
                <a:latin typeface="Times New Roman" pitchFamily="18" charset="0"/>
                <a:cs typeface="Times New Roman" pitchFamily="18" charset="0"/>
              </a:rPr>
              <a:t> : </a:t>
            </a:r>
            <a:r>
              <a:rPr lang="fr-FR" sz="2700" b="1" dirty="0" smtClean="0">
                <a:solidFill>
                  <a:srgbClr val="00B050"/>
                </a:solidFill>
                <a:latin typeface="Times New Roman" pitchFamily="18" charset="0"/>
                <a:cs typeface="Times New Roman" pitchFamily="18" charset="0"/>
              </a:rPr>
              <a:t>C’est Paul que j’ai </a:t>
            </a:r>
            <a:r>
              <a:rPr lang="fr-FR" sz="2700" b="1" dirty="0">
                <a:solidFill>
                  <a:srgbClr val="00B050"/>
                </a:solidFill>
                <a:latin typeface="Times New Roman" pitchFamily="18" charset="0"/>
                <a:cs typeface="Times New Roman" pitchFamily="18" charset="0"/>
              </a:rPr>
              <a:t>vu hier</a:t>
            </a:r>
            <a:br>
              <a:rPr lang="fr-FR" sz="2700" b="1" dirty="0">
                <a:solidFill>
                  <a:srgbClr val="00B050"/>
                </a:solidFill>
                <a:latin typeface="Times New Roman" pitchFamily="18" charset="0"/>
                <a:cs typeface="Times New Roman" pitchFamily="18" charset="0"/>
              </a:rPr>
            </a:br>
            <a:r>
              <a:rPr lang="fr-FR" sz="2700" dirty="0">
                <a:latin typeface="Times New Roman" pitchFamily="18" charset="0"/>
                <a:cs typeface="Times New Roman" pitchFamily="18" charset="0"/>
              </a:rPr>
              <a:t>• </a:t>
            </a:r>
            <a:r>
              <a:rPr lang="fr-FR" sz="2700" u="sng" dirty="0" smtClean="0">
                <a:latin typeface="Times New Roman" pitchFamily="18" charset="0"/>
                <a:cs typeface="Times New Roman" pitchFamily="18" charset="0"/>
              </a:rPr>
              <a:t>La </a:t>
            </a:r>
            <a:r>
              <a:rPr lang="fr-FR" sz="2700" u="sng" dirty="0" err="1" smtClean="0">
                <a:latin typeface="Times New Roman" pitchFamily="18" charset="0"/>
                <a:cs typeface="Times New Roman" pitchFamily="18" charset="0"/>
              </a:rPr>
              <a:t>cataphore</a:t>
            </a:r>
            <a:r>
              <a:rPr lang="fr-FR" sz="2700" dirty="0" smtClean="0">
                <a:latin typeface="Times New Roman" pitchFamily="18" charset="0"/>
                <a:cs typeface="Times New Roman" pitchFamily="18" charset="0"/>
              </a:rPr>
              <a:t>: </a:t>
            </a:r>
            <a:r>
              <a:rPr lang="fr-FR" sz="2700" b="1" dirty="0" smtClean="0">
                <a:solidFill>
                  <a:srgbClr val="00B050"/>
                </a:solidFill>
                <a:latin typeface="Times New Roman" pitchFamily="18" charset="0"/>
                <a:cs typeface="Times New Roman" pitchFamily="18" charset="0"/>
              </a:rPr>
              <a:t>Celui que j’ai vu, c’est Paul</a:t>
            </a:r>
            <a:br>
              <a:rPr lang="fr-FR" sz="2700" b="1" dirty="0" smtClean="0">
                <a:solidFill>
                  <a:srgbClr val="00B050"/>
                </a:solidFill>
                <a:latin typeface="Times New Roman" pitchFamily="18" charset="0"/>
                <a:cs typeface="Times New Roman" pitchFamily="18" charset="0"/>
              </a:rPr>
            </a:br>
            <a:r>
              <a:rPr lang="fr-FR" sz="2700" dirty="0">
                <a:latin typeface="Times New Roman" pitchFamily="18" charset="0"/>
                <a:cs typeface="Times New Roman" pitchFamily="18" charset="0"/>
              </a:rPr>
              <a:t>• </a:t>
            </a:r>
            <a:r>
              <a:rPr lang="fr-FR" sz="2700" u="sng" dirty="0">
                <a:latin typeface="Times New Roman" pitchFamily="18" charset="0"/>
                <a:cs typeface="Times New Roman" pitchFamily="18" charset="0"/>
              </a:rPr>
              <a:t>Les </a:t>
            </a:r>
            <a:r>
              <a:rPr lang="fr-FR" sz="2700" u="sng" dirty="0" smtClean="0">
                <a:latin typeface="Times New Roman" pitchFamily="18" charset="0"/>
                <a:cs typeface="Times New Roman" pitchFamily="18" charset="0"/>
              </a:rPr>
              <a:t>substitutions lexicales</a:t>
            </a:r>
            <a:r>
              <a:rPr lang="fr-FR" sz="2700" dirty="0">
                <a:latin typeface="Times New Roman" pitchFamily="18" charset="0"/>
                <a:cs typeface="Times New Roman" pitchFamily="18" charset="0"/>
              </a:rPr>
              <a:t> </a:t>
            </a:r>
            <a:r>
              <a:rPr lang="fr-FR" sz="2700" dirty="0" smtClean="0">
                <a:latin typeface="Times New Roman" pitchFamily="18" charset="0"/>
                <a:cs typeface="Times New Roman" pitchFamily="18" charset="0"/>
              </a:rPr>
              <a:t>ou  l’utilisation </a:t>
            </a:r>
            <a:r>
              <a:rPr lang="fr-FR" sz="2700" dirty="0">
                <a:latin typeface="Times New Roman" pitchFamily="18" charset="0"/>
                <a:cs typeface="Times New Roman" pitchFamily="18" charset="0"/>
              </a:rPr>
              <a:t>d’une ou de plusieurs </a:t>
            </a:r>
            <a:r>
              <a:rPr lang="fr-FR" sz="2700" u="sng" dirty="0">
                <a:latin typeface="Times New Roman" pitchFamily="18" charset="0"/>
                <a:cs typeface="Times New Roman" pitchFamily="18" charset="0"/>
              </a:rPr>
              <a:t>chaînes substitutives</a:t>
            </a:r>
            <a:r>
              <a:rPr lang="fr-FR" sz="2700" dirty="0">
                <a:latin typeface="Times New Roman" pitchFamily="18" charset="0"/>
                <a:cs typeface="Times New Roman" pitchFamily="18" charset="0"/>
              </a:rPr>
              <a:t>. </a:t>
            </a:r>
            <a:r>
              <a:rPr lang="fr-FR" sz="2700" dirty="0" smtClean="0">
                <a:latin typeface="Times New Roman" pitchFamily="18" charset="0"/>
                <a:cs typeface="Times New Roman" pitchFamily="18" charset="0"/>
              </a:rPr>
              <a:t>Ex: </a:t>
            </a:r>
            <a:r>
              <a:rPr lang="fr-FR" sz="2700" b="1" dirty="0">
                <a:solidFill>
                  <a:srgbClr val="00B050"/>
                </a:solidFill>
                <a:latin typeface="Times New Roman" pitchFamily="18" charset="0"/>
                <a:cs typeface="Times New Roman" pitchFamily="18" charset="0"/>
              </a:rPr>
              <a:t>Les avocats = les robes noires = les hommes de loi.</a:t>
            </a:r>
            <a:r>
              <a:rPr lang="fr-FR" sz="2700" b="1" dirty="0" smtClean="0">
                <a:solidFill>
                  <a:srgbClr val="00B050"/>
                </a:solidFill>
                <a:latin typeface="Times New Roman" pitchFamily="18" charset="0"/>
                <a:cs typeface="Times New Roman" pitchFamily="18" charset="0"/>
              </a:rPr>
              <a:t/>
            </a:r>
            <a:br>
              <a:rPr lang="fr-FR" sz="2700" b="1" dirty="0" smtClean="0">
                <a:solidFill>
                  <a:srgbClr val="00B050"/>
                </a:solidFill>
                <a:latin typeface="Times New Roman" pitchFamily="18" charset="0"/>
                <a:cs typeface="Times New Roman" pitchFamily="18" charset="0"/>
              </a:rPr>
            </a:b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dirty="0" smtClean="0"/>
              <a:t/>
            </a:r>
            <a:br>
              <a:rPr lang="fr-FR" sz="2400" dirty="0" smtClean="0"/>
            </a:br>
            <a:endParaRPr lang="fr-FR" sz="2400" dirty="0"/>
          </a:p>
        </p:txBody>
      </p:sp>
    </p:spTree>
    <p:extLst>
      <p:ext uri="{BB962C8B-B14F-4D97-AF65-F5344CB8AC3E}">
        <p14:creationId xmlns:p14="http://schemas.microsoft.com/office/powerpoint/2010/main" val="4125038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a:bodyPr>
          <a:lstStyle/>
          <a:p>
            <a:pPr algn="l"/>
            <a:r>
              <a:rPr lang="fr-FR" sz="2800" dirty="0">
                <a:latin typeface="Times New Roman" pitchFamily="18" charset="0"/>
                <a:cs typeface="Times New Roman" pitchFamily="18" charset="0"/>
              </a:rPr>
              <a:t>• </a:t>
            </a:r>
            <a:r>
              <a:rPr lang="fr-FR" sz="2800" u="sng" dirty="0">
                <a:latin typeface="Times New Roman" pitchFamily="18" charset="0"/>
                <a:cs typeface="Times New Roman" pitchFamily="18" charset="0"/>
              </a:rPr>
              <a:t>Les ellipses</a:t>
            </a:r>
            <a:r>
              <a:rPr lang="fr-FR" sz="2800" dirty="0">
                <a:latin typeface="Times New Roman" pitchFamily="18" charset="0"/>
                <a:cs typeface="Times New Roman" pitchFamily="18" charset="0"/>
              </a:rPr>
              <a:t>: </a:t>
            </a:r>
            <a:r>
              <a:rPr lang="fr-FR" sz="2800" b="1" dirty="0">
                <a:solidFill>
                  <a:srgbClr val="00B050"/>
                </a:solidFill>
                <a:latin typeface="Times New Roman" pitchFamily="18" charset="0"/>
                <a:cs typeface="Times New Roman" pitchFamily="18" charset="0"/>
              </a:rPr>
              <a:t>Voulez-vous quelque chose ? </a:t>
            </a:r>
            <a:r>
              <a:rPr lang="fr-FR" sz="2800" b="1" dirty="0" smtClean="0">
                <a:solidFill>
                  <a:srgbClr val="00B050"/>
                </a:solidFill>
                <a:latin typeface="Times New Roman" pitchFamily="18" charset="0"/>
                <a:cs typeface="Times New Roman" pitchFamily="18" charset="0"/>
              </a:rPr>
              <a:t/>
            </a:r>
            <a:br>
              <a:rPr lang="fr-FR" sz="2800" b="1" dirty="0" smtClean="0">
                <a:solidFill>
                  <a:srgbClr val="00B050"/>
                </a:solidFill>
                <a:latin typeface="Times New Roman" pitchFamily="18" charset="0"/>
                <a:cs typeface="Times New Roman" pitchFamily="18" charset="0"/>
              </a:rPr>
            </a:br>
            <a:r>
              <a:rPr lang="fr-FR" sz="2800" b="1" dirty="0">
                <a:solidFill>
                  <a:srgbClr val="00B050"/>
                </a:solidFill>
                <a:latin typeface="Times New Roman" pitchFamily="18" charset="0"/>
                <a:cs typeface="Times New Roman" pitchFamily="18" charset="0"/>
              </a:rPr>
              <a:t> </a:t>
            </a:r>
            <a:r>
              <a:rPr lang="fr-FR" sz="2800" b="1" dirty="0" smtClean="0">
                <a:solidFill>
                  <a:srgbClr val="00B050"/>
                </a:solidFill>
                <a:latin typeface="Times New Roman" pitchFamily="18" charset="0"/>
                <a:cs typeface="Times New Roman" pitchFamily="18" charset="0"/>
              </a:rPr>
              <a:t>                      – </a:t>
            </a:r>
            <a:r>
              <a:rPr lang="fr-FR" sz="2800" b="1" dirty="0">
                <a:solidFill>
                  <a:srgbClr val="00B050"/>
                </a:solidFill>
                <a:latin typeface="Times New Roman" pitchFamily="18" charset="0"/>
                <a:cs typeface="Times New Roman" pitchFamily="18" charset="0"/>
              </a:rPr>
              <a:t>Rien</a:t>
            </a:r>
            <a:r>
              <a:rPr lang="fr-FR" sz="2800" dirty="0">
                <a:latin typeface="Times New Roman" pitchFamily="18" charset="0"/>
                <a:cs typeface="Times New Roman" pitchFamily="18" charset="0"/>
              </a:rPr>
              <a:t>.(Au lieu de : je ne veux rien)</a:t>
            </a:r>
            <a:br>
              <a:rPr lang="fr-FR" sz="2800" dirty="0">
                <a:latin typeface="Times New Roman" pitchFamily="18" charset="0"/>
                <a:cs typeface="Times New Roman" pitchFamily="18" charset="0"/>
              </a:rPr>
            </a:br>
            <a:r>
              <a:rPr lang="fr-FR" sz="2800" dirty="0">
                <a:latin typeface="Times New Roman" pitchFamily="18" charset="0"/>
                <a:cs typeface="Times New Roman" pitchFamily="18" charset="0"/>
              </a:rPr>
              <a:t>• La construction dynamique entre  les paragraphes à l’aide </a:t>
            </a:r>
            <a:r>
              <a:rPr lang="fr-FR" sz="2800" u="sng" dirty="0">
                <a:latin typeface="Times New Roman" pitchFamily="18" charset="0"/>
                <a:cs typeface="Times New Roman" pitchFamily="18" charset="0"/>
              </a:rPr>
              <a:t>de connecteurs</a:t>
            </a:r>
            <a:r>
              <a:rPr lang="fr-FR" sz="2800" dirty="0">
                <a:latin typeface="Times New Roman" pitchFamily="18" charset="0"/>
                <a:cs typeface="Times New Roman" pitchFamily="18" charset="0"/>
              </a:rPr>
              <a:t> soulignant </a:t>
            </a:r>
            <a:r>
              <a:rPr lang="fr-FR" sz="2800" u="sng" dirty="0">
                <a:latin typeface="Times New Roman" pitchFamily="18" charset="0"/>
                <a:cs typeface="Times New Roman" pitchFamily="18" charset="0"/>
              </a:rPr>
              <a:t>les articulations du texte</a:t>
            </a:r>
            <a:r>
              <a:rPr lang="fr-FR" sz="2800" dirty="0">
                <a:latin typeface="Times New Roman" pitchFamily="18" charset="0"/>
                <a:cs typeface="Times New Roman" pitchFamily="18" charset="0"/>
              </a:rPr>
              <a:t>: </a:t>
            </a:r>
            <a:r>
              <a:rPr lang="fr-FR" sz="2800" b="1" dirty="0">
                <a:solidFill>
                  <a:srgbClr val="00B050"/>
                </a:solidFill>
                <a:latin typeface="Times New Roman" pitchFamily="18" charset="0"/>
                <a:cs typeface="Times New Roman" pitchFamily="18" charset="0"/>
              </a:rPr>
              <a:t>En premier lieu,  D’autre </a:t>
            </a:r>
            <a:r>
              <a:rPr lang="fr-FR" sz="2800" b="1" dirty="0" smtClean="0">
                <a:solidFill>
                  <a:srgbClr val="00B050"/>
                </a:solidFill>
                <a:latin typeface="Times New Roman" pitchFamily="18" charset="0"/>
                <a:cs typeface="Times New Roman" pitchFamily="18" charset="0"/>
              </a:rPr>
              <a:t>part.</a:t>
            </a:r>
            <a:r>
              <a:rPr lang="fr-FR" sz="2800" dirty="0">
                <a:latin typeface="Times New Roman" pitchFamily="18" charset="0"/>
                <a:cs typeface="Times New Roman" pitchFamily="18" charset="0"/>
              </a:rPr>
              <a:t/>
            </a:r>
            <a:br>
              <a:rPr lang="fr-FR" sz="2800" dirty="0">
                <a:latin typeface="Times New Roman" pitchFamily="18" charset="0"/>
                <a:cs typeface="Times New Roman" pitchFamily="18" charset="0"/>
              </a:rPr>
            </a:br>
            <a:r>
              <a:rPr lang="fr-FR" sz="2800" dirty="0">
                <a:latin typeface="Times New Roman" pitchFamily="18" charset="0"/>
                <a:cs typeface="Times New Roman" pitchFamily="18" charset="0"/>
              </a:rPr>
              <a:t>• </a:t>
            </a:r>
            <a:r>
              <a:rPr lang="fr-FR" sz="2800" u="sng" dirty="0">
                <a:latin typeface="Times New Roman" pitchFamily="18" charset="0"/>
                <a:cs typeface="Times New Roman" pitchFamily="18" charset="0"/>
              </a:rPr>
              <a:t>les divers connecteurs entre les phrases</a:t>
            </a:r>
            <a:r>
              <a:rPr lang="fr-FR" sz="2800" dirty="0">
                <a:latin typeface="Times New Roman" pitchFamily="18" charset="0"/>
                <a:cs typeface="Times New Roman" pitchFamily="18" charset="0"/>
              </a:rPr>
              <a:t>: </a:t>
            </a:r>
            <a:r>
              <a:rPr lang="fr-FR" sz="2800" b="1" dirty="0">
                <a:solidFill>
                  <a:srgbClr val="00B050"/>
                </a:solidFill>
                <a:latin typeface="Times New Roman" pitchFamily="18" charset="0"/>
                <a:cs typeface="Times New Roman" pitchFamily="18" charset="0"/>
              </a:rPr>
              <a:t>Pourtant, ensuite, en outre...</a:t>
            </a:r>
            <a:br>
              <a:rPr lang="fr-FR" sz="2800" b="1" dirty="0">
                <a:solidFill>
                  <a:srgbClr val="00B050"/>
                </a:solidFill>
                <a:latin typeface="Times New Roman" pitchFamily="18" charset="0"/>
                <a:cs typeface="Times New Roman" pitchFamily="18" charset="0"/>
              </a:rPr>
            </a:br>
            <a:r>
              <a:rPr lang="fr-FR" sz="2800" dirty="0">
                <a:latin typeface="Times New Roman" pitchFamily="18" charset="0"/>
                <a:cs typeface="Times New Roman" pitchFamily="18" charset="0"/>
              </a:rPr>
              <a:t>• </a:t>
            </a:r>
            <a:r>
              <a:rPr lang="fr-FR" sz="2800" u="sng" dirty="0">
                <a:latin typeface="Times New Roman" pitchFamily="18" charset="0"/>
                <a:cs typeface="Times New Roman" pitchFamily="18" charset="0"/>
              </a:rPr>
              <a:t>Le système des temps verbaux</a:t>
            </a:r>
            <a:r>
              <a:rPr lang="fr-FR" sz="2800" dirty="0">
                <a:latin typeface="Times New Roman" pitchFamily="18" charset="0"/>
                <a:cs typeface="Times New Roman" pitchFamily="18" charset="0"/>
              </a:rPr>
              <a:t> qui doit être maîtrisé. </a:t>
            </a:r>
            <a:br>
              <a:rPr lang="fr-FR" sz="2800" dirty="0">
                <a:latin typeface="Times New Roman" pitchFamily="18" charset="0"/>
                <a:cs typeface="Times New Roman" pitchFamily="18" charset="0"/>
              </a:rPr>
            </a:br>
            <a:r>
              <a:rPr lang="fr-FR" sz="2800" dirty="0">
                <a:latin typeface="Times New Roman" pitchFamily="18" charset="0"/>
                <a:cs typeface="Times New Roman" pitchFamily="18" charset="0"/>
              </a:rPr>
              <a:t>• </a:t>
            </a:r>
            <a:r>
              <a:rPr lang="fr-FR" sz="2800" u="sng" dirty="0">
                <a:latin typeface="Times New Roman" pitchFamily="18" charset="0"/>
                <a:cs typeface="Times New Roman" pitchFamily="18" charset="0"/>
              </a:rPr>
              <a:t>Les </a:t>
            </a:r>
            <a:r>
              <a:rPr lang="fr-FR" sz="2800" u="sng" dirty="0" smtClean="0">
                <a:latin typeface="Times New Roman" pitchFamily="18" charset="0"/>
                <a:cs typeface="Times New Roman" pitchFamily="18" charset="0"/>
              </a:rPr>
              <a:t>inférences</a:t>
            </a:r>
            <a:r>
              <a:rPr lang="fr-FR" sz="2800" dirty="0" smtClean="0">
                <a:latin typeface="Times New Roman" pitchFamily="18" charset="0"/>
                <a:cs typeface="Times New Roman" pitchFamily="18" charset="0"/>
              </a:rPr>
              <a:t>: ex- </a:t>
            </a:r>
            <a:r>
              <a:rPr lang="fr-FR" sz="2800" b="1" dirty="0">
                <a:solidFill>
                  <a:srgbClr val="00B050"/>
                </a:solidFill>
                <a:latin typeface="Times New Roman" pitchFamily="18" charset="0"/>
                <a:cs typeface="Times New Roman" pitchFamily="18" charset="0"/>
              </a:rPr>
              <a:t>N'oubliez pas d'inscrire votre</a:t>
            </a:r>
            <a:r>
              <a:rPr lang="fr-FR" sz="2800" dirty="0">
                <a:latin typeface="Times New Roman" pitchFamily="18" charset="0"/>
                <a:cs typeface="Times New Roman" pitchFamily="18" charset="0"/>
              </a:rPr>
              <a:t> </a:t>
            </a:r>
            <a:r>
              <a:rPr lang="fr-FR" sz="2800" b="1" dirty="0">
                <a:solidFill>
                  <a:srgbClr val="FF0000"/>
                </a:solidFill>
                <a:latin typeface="Times New Roman" pitchFamily="18" charset="0"/>
                <a:cs typeface="Times New Roman" pitchFamily="18" charset="0"/>
              </a:rPr>
              <a:t>nom</a:t>
            </a:r>
            <a:r>
              <a:rPr lang="fr-FR" sz="2800" dirty="0">
                <a:latin typeface="Times New Roman" pitchFamily="18" charset="0"/>
                <a:cs typeface="Times New Roman" pitchFamily="18" charset="0"/>
              </a:rPr>
              <a:t> </a:t>
            </a:r>
            <a:r>
              <a:rPr lang="fr-FR" sz="2800" b="1" dirty="0">
                <a:solidFill>
                  <a:srgbClr val="00B050"/>
                </a:solidFill>
                <a:latin typeface="Times New Roman" pitchFamily="18" charset="0"/>
                <a:cs typeface="Times New Roman" pitchFamily="18" charset="0"/>
              </a:rPr>
              <a:t>sur la </a:t>
            </a:r>
            <a:r>
              <a:rPr lang="fr-FR" sz="2800" b="1" dirty="0" smtClean="0">
                <a:solidFill>
                  <a:srgbClr val="FF0000"/>
                </a:solidFill>
                <a:latin typeface="Times New Roman" pitchFamily="18" charset="0"/>
                <a:cs typeface="Times New Roman" pitchFamily="18" charset="0"/>
              </a:rPr>
              <a:t>copie</a:t>
            </a:r>
            <a:r>
              <a:rPr lang="fr-FR" sz="2800" dirty="0" smtClean="0">
                <a:latin typeface="Times New Roman" pitchFamily="18" charset="0"/>
                <a:cs typeface="Times New Roman" pitchFamily="18" charset="0"/>
              </a:rPr>
              <a:t>. (On peut déduire facilement qu’il s’agit des propos d’un </a:t>
            </a:r>
            <a:r>
              <a:rPr lang="fr-FR" sz="2800" b="1" dirty="0" smtClean="0">
                <a:solidFill>
                  <a:srgbClr val="FF0000"/>
                </a:solidFill>
                <a:latin typeface="Times New Roman" pitchFamily="18" charset="0"/>
                <a:cs typeface="Times New Roman" pitchFamily="18" charset="0"/>
              </a:rPr>
              <a:t>enseignant</a:t>
            </a:r>
            <a:r>
              <a:rPr lang="fr-FR" sz="2800" dirty="0" smtClean="0">
                <a:latin typeface="Times New Roman" pitchFamily="18" charset="0"/>
                <a:cs typeface="Times New Roman" pitchFamily="18" charset="0"/>
              </a:rPr>
              <a:t> lors d’un </a:t>
            </a:r>
            <a:r>
              <a:rPr lang="fr-FR" sz="2800" b="1" dirty="0" smtClean="0">
                <a:solidFill>
                  <a:srgbClr val="FF0000"/>
                </a:solidFill>
                <a:latin typeface="Times New Roman" pitchFamily="18" charset="0"/>
                <a:cs typeface="Times New Roman" pitchFamily="18" charset="0"/>
              </a:rPr>
              <a:t>examen</a:t>
            </a:r>
            <a:r>
              <a:rPr lang="fr-FR" sz="2800" dirty="0" smtClean="0">
                <a:latin typeface="Times New Roman" pitchFamily="18" charset="0"/>
                <a:cs typeface="Times New Roman" pitchFamily="18" charset="0"/>
              </a:rPr>
              <a:t> et non pas d’un moniteur de sport …)</a:t>
            </a:r>
            <a:r>
              <a:rPr lang="fr-FR" sz="2800" dirty="0">
                <a:latin typeface="Times New Roman" pitchFamily="18" charset="0"/>
                <a:cs typeface="Times New Roman" pitchFamily="18" charset="0"/>
              </a:rPr>
              <a:t/>
            </a:r>
            <a:br>
              <a:rPr lang="fr-FR" sz="2800" dirty="0">
                <a:latin typeface="Times New Roman" pitchFamily="18" charset="0"/>
                <a:cs typeface="Times New Roman" pitchFamily="18" charset="0"/>
              </a:rPr>
            </a:br>
            <a:r>
              <a:rPr lang="fr-FR" sz="2800" dirty="0">
                <a:latin typeface="Times New Roman" pitchFamily="18" charset="0"/>
                <a:cs typeface="Times New Roman" pitchFamily="18" charset="0"/>
              </a:rPr>
              <a:t>• </a:t>
            </a:r>
            <a:r>
              <a:rPr lang="fr-FR" sz="2800" u="sng" dirty="0">
                <a:latin typeface="Times New Roman" pitchFamily="18" charset="0"/>
                <a:cs typeface="Times New Roman" pitchFamily="18" charset="0"/>
              </a:rPr>
              <a:t>La ponctuation</a:t>
            </a:r>
            <a:r>
              <a:rPr lang="fr-FR" sz="2800" dirty="0">
                <a:latin typeface="Times New Roman" pitchFamily="18" charset="0"/>
                <a:cs typeface="Times New Roman" pitchFamily="18" charset="0"/>
              </a:rPr>
              <a:t>.</a:t>
            </a:r>
            <a:endParaRPr lang="fr-FR" sz="2800" dirty="0"/>
          </a:p>
        </p:txBody>
      </p:sp>
    </p:spTree>
    <p:extLst>
      <p:ext uri="{BB962C8B-B14F-4D97-AF65-F5344CB8AC3E}">
        <p14:creationId xmlns:p14="http://schemas.microsoft.com/office/powerpoint/2010/main" val="3015295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332656"/>
            <a:ext cx="8229600" cy="6192688"/>
          </a:xfrm>
        </p:spPr>
        <p:txBody>
          <a:bodyPr>
            <a:normAutofit fontScale="90000"/>
          </a:bodyPr>
          <a:lstStyle/>
          <a:p>
            <a:pPr algn="l"/>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sz="3600" u="sng" dirty="0" smtClean="0">
                <a:solidFill>
                  <a:srgbClr val="FF0000"/>
                </a:solidFill>
                <a:latin typeface="Times New Roman" pitchFamily="18" charset="0"/>
                <a:cs typeface="Times New Roman" pitchFamily="18" charset="0"/>
              </a:rPr>
              <a:t>2-</a:t>
            </a:r>
            <a:r>
              <a:rPr lang="fr-FR" sz="3600" b="1" u="sng" dirty="0" smtClean="0">
                <a:solidFill>
                  <a:srgbClr val="FF0000"/>
                </a:solidFill>
                <a:latin typeface="Times New Roman" pitchFamily="18" charset="0"/>
                <a:cs typeface="Times New Roman" pitchFamily="18" charset="0"/>
              </a:rPr>
              <a:t>La </a:t>
            </a:r>
            <a:r>
              <a:rPr lang="fr-FR" sz="3600" b="1" u="sng" dirty="0">
                <a:solidFill>
                  <a:srgbClr val="FF0000"/>
                </a:solidFill>
                <a:latin typeface="Times New Roman" pitchFamily="18" charset="0"/>
                <a:cs typeface="Times New Roman" pitchFamily="18" charset="0"/>
              </a:rPr>
              <a:t>Cohérence </a:t>
            </a:r>
            <a:r>
              <a:rPr lang="fr-FR" sz="3600" b="1" u="sng" dirty="0" smtClean="0">
                <a:solidFill>
                  <a:srgbClr val="FF0000"/>
                </a:solidFill>
                <a:latin typeface="Times New Roman" pitchFamily="18" charset="0"/>
                <a:cs typeface="Times New Roman" pitchFamily="18" charset="0"/>
              </a:rPr>
              <a:t>textuelle</a:t>
            </a:r>
            <a:br>
              <a:rPr lang="fr-FR" sz="3600" b="1" u="sng" dirty="0" smtClean="0">
                <a:solidFill>
                  <a:srgbClr val="FF0000"/>
                </a:solidFill>
                <a:latin typeface="Times New Roman" pitchFamily="18" charset="0"/>
                <a:cs typeface="Times New Roman" pitchFamily="18" charset="0"/>
              </a:rPr>
            </a:br>
            <a:r>
              <a:rPr lang="fr-FR" sz="3600" b="1" dirty="0" smtClean="0">
                <a:latin typeface="Times New Roman" pitchFamily="18" charset="0"/>
                <a:cs typeface="Times New Roman" pitchFamily="18" charset="0"/>
              </a:rPr>
              <a:t/>
            </a:r>
            <a:br>
              <a:rPr lang="fr-FR" sz="3600" b="1" dirty="0" smtClean="0">
                <a:latin typeface="Times New Roman" pitchFamily="18" charset="0"/>
                <a:cs typeface="Times New Roman" pitchFamily="18" charset="0"/>
              </a:rPr>
            </a:br>
            <a:r>
              <a:rPr lang="fr-FR" sz="2700" b="1" dirty="0" smtClean="0">
                <a:latin typeface="Times New Roman" pitchFamily="18" charset="0"/>
                <a:cs typeface="Times New Roman" pitchFamily="18" charset="0"/>
              </a:rPr>
              <a:t>Pour F. Neveu(2000</a:t>
            </a:r>
            <a:r>
              <a:rPr lang="fr-FR" sz="2700" b="1" dirty="0">
                <a:latin typeface="Times New Roman" pitchFamily="18" charset="0"/>
                <a:cs typeface="Times New Roman" pitchFamily="18" charset="0"/>
              </a:rPr>
              <a:t>)</a:t>
            </a:r>
            <a:r>
              <a:rPr lang="fr-FR" sz="2700" dirty="0">
                <a:latin typeface="Times New Roman" pitchFamily="18" charset="0"/>
                <a:cs typeface="Times New Roman" pitchFamily="18" charset="0"/>
              </a:rPr>
              <a:t> </a:t>
            </a:r>
            <a:r>
              <a:rPr lang="fr-FR" sz="2700" b="1" dirty="0" smtClean="0">
                <a:latin typeface="Times New Roman" pitchFamily="18" charset="0"/>
                <a:cs typeface="Times New Roman" pitchFamily="18" charset="0"/>
              </a:rPr>
              <a:t>cette notion désigne:   « les propriétés pragmatiques qui assurent l’</a:t>
            </a:r>
            <a:r>
              <a:rPr lang="fr-FR" sz="2700" b="1" dirty="0" err="1" smtClean="0">
                <a:latin typeface="Times New Roman" pitchFamily="18" charset="0"/>
                <a:cs typeface="Times New Roman" pitchFamily="18" charset="0"/>
              </a:rPr>
              <a:t>interprétabilité</a:t>
            </a:r>
            <a:r>
              <a:rPr lang="fr-FR" sz="2700" b="1" dirty="0" smtClean="0">
                <a:latin typeface="Times New Roman" pitchFamily="18" charset="0"/>
                <a:cs typeface="Times New Roman" pitchFamily="18" charset="0"/>
              </a:rPr>
              <a:t> d’un texte »</a:t>
            </a:r>
            <a:br>
              <a:rPr lang="fr-FR" sz="2700" b="1" dirty="0" smtClean="0">
                <a:latin typeface="Times New Roman" pitchFamily="18" charset="0"/>
                <a:cs typeface="Times New Roman" pitchFamily="18" charset="0"/>
              </a:rPr>
            </a:br>
            <a:r>
              <a:rPr lang="fr-FR" sz="2700" b="1" dirty="0" smtClean="0">
                <a:latin typeface="Times New Roman" pitchFamily="18" charset="0"/>
                <a:cs typeface="Times New Roman" pitchFamily="18" charset="0"/>
              </a:rPr>
              <a:t/>
            </a:r>
            <a:br>
              <a:rPr lang="fr-FR" sz="2700" b="1" dirty="0" smtClean="0">
                <a:latin typeface="Times New Roman" pitchFamily="18" charset="0"/>
                <a:cs typeface="Times New Roman" pitchFamily="18" charset="0"/>
              </a:rPr>
            </a:br>
            <a:r>
              <a:rPr lang="fr-FR" sz="2700" b="1" dirty="0">
                <a:latin typeface="Times New Roman" pitchFamily="18" charset="0"/>
                <a:cs typeface="Times New Roman" pitchFamily="18" charset="0"/>
              </a:rPr>
              <a:t>“ La cohérence renvoie aux propriétés du texte ou du discours qui assurent son </a:t>
            </a:r>
            <a:r>
              <a:rPr lang="fr-FR" sz="2700" b="1" dirty="0" err="1">
                <a:latin typeface="Times New Roman" pitchFamily="18" charset="0"/>
                <a:cs typeface="Times New Roman" pitchFamily="18" charset="0"/>
              </a:rPr>
              <a:t>interprétabilité</a:t>
            </a:r>
            <a:r>
              <a:rPr lang="fr-FR" sz="2700" b="1" dirty="0">
                <a:latin typeface="Times New Roman" pitchFamily="18" charset="0"/>
                <a:cs typeface="Times New Roman" pitchFamily="18" charset="0"/>
              </a:rPr>
              <a:t>. Il n’est </a:t>
            </a:r>
            <a:r>
              <a:rPr lang="fr-FR" sz="2700" b="1" dirty="0" smtClean="0">
                <a:latin typeface="Times New Roman" pitchFamily="18" charset="0"/>
                <a:cs typeface="Times New Roman" pitchFamily="18" charset="0"/>
              </a:rPr>
              <a:t>pas </a:t>
            </a:r>
            <a:r>
              <a:rPr lang="fr-FR" sz="2700" b="1" dirty="0">
                <a:latin typeface="Times New Roman" pitchFamily="18" charset="0"/>
                <a:cs typeface="Times New Roman" pitchFamily="18" charset="0"/>
              </a:rPr>
              <a:t>nécessaire</a:t>
            </a:r>
            <a:r>
              <a:rPr lang="fr-FR" sz="2700" b="1" dirty="0" smtClean="0">
                <a:latin typeface="Times New Roman" pitchFamily="18" charset="0"/>
                <a:cs typeface="Times New Roman" pitchFamily="18" charset="0"/>
              </a:rPr>
              <a:t>, </a:t>
            </a:r>
            <a:r>
              <a:rPr lang="fr-FR" sz="2700" b="1" dirty="0">
                <a:latin typeface="Times New Roman" pitchFamily="18" charset="0"/>
                <a:cs typeface="Times New Roman" pitchFamily="18" charset="0"/>
              </a:rPr>
              <a:t>pour qu’un </a:t>
            </a:r>
            <a:r>
              <a:rPr lang="fr-FR" sz="2700" b="1" dirty="0" smtClean="0">
                <a:latin typeface="Times New Roman" pitchFamily="18" charset="0"/>
                <a:cs typeface="Times New Roman" pitchFamily="18" charset="0"/>
              </a:rPr>
              <a:t>texte </a:t>
            </a:r>
            <a:r>
              <a:rPr lang="fr-FR" sz="2700" b="1" dirty="0">
                <a:latin typeface="Times New Roman" pitchFamily="18" charset="0"/>
                <a:cs typeface="Times New Roman" pitchFamily="18" charset="0"/>
              </a:rPr>
              <a:t>soit cohérent, que ses </a:t>
            </a:r>
            <a:r>
              <a:rPr lang="fr-FR" sz="2700" b="1" dirty="0" smtClean="0">
                <a:latin typeface="Times New Roman" pitchFamily="18" charset="0"/>
                <a:cs typeface="Times New Roman" pitchFamily="18" charset="0"/>
              </a:rPr>
              <a:t>propriétés </a:t>
            </a:r>
            <a:r>
              <a:rPr lang="fr-FR" sz="2700" b="1" dirty="0">
                <a:latin typeface="Times New Roman" pitchFamily="18" charset="0"/>
                <a:cs typeface="Times New Roman" pitchFamily="18" charset="0"/>
              </a:rPr>
              <a:t>formelles indiquent explicitement les relations entre énoncés ”</a:t>
            </a:r>
            <a:r>
              <a:rPr lang="fr-FR" sz="2700" b="1" dirty="0" smtClean="0">
                <a:latin typeface="Times New Roman" pitchFamily="18" charset="0"/>
                <a:cs typeface="Times New Roman" pitchFamily="18" charset="0"/>
              </a:rPr>
              <a:t/>
            </a:r>
            <a:br>
              <a:rPr lang="fr-FR" sz="2700" b="1" dirty="0" smtClean="0">
                <a:latin typeface="Times New Roman" pitchFamily="18" charset="0"/>
                <a:cs typeface="Times New Roman" pitchFamily="18" charset="0"/>
              </a:rPr>
            </a:br>
            <a:r>
              <a:rPr lang="fr-FR" sz="2700" b="1" dirty="0" smtClean="0">
                <a:latin typeface="Times New Roman" pitchFamily="18" charset="0"/>
                <a:cs typeface="Times New Roman" pitchFamily="18" charset="0"/>
              </a:rPr>
              <a:t>                                             (</a:t>
            </a:r>
            <a:r>
              <a:rPr lang="fr-FR" sz="2700" b="1" dirty="0">
                <a:latin typeface="Times New Roman" pitchFamily="18" charset="0"/>
                <a:cs typeface="Times New Roman" pitchFamily="18" charset="0"/>
              </a:rPr>
              <a:t>J. </a:t>
            </a:r>
            <a:r>
              <a:rPr lang="fr-FR" sz="2700" b="1" dirty="0" err="1">
                <a:latin typeface="Times New Roman" pitchFamily="18" charset="0"/>
                <a:cs typeface="Times New Roman" pitchFamily="18" charset="0"/>
              </a:rPr>
              <a:t>Moeschler</a:t>
            </a:r>
            <a:r>
              <a:rPr lang="fr-FR" sz="2700" b="1" dirty="0">
                <a:latin typeface="Times New Roman" pitchFamily="18" charset="0"/>
                <a:cs typeface="Times New Roman" pitchFamily="18" charset="0"/>
              </a:rPr>
              <a:t> et A. </a:t>
            </a:r>
            <a:r>
              <a:rPr lang="fr-FR" sz="2700" b="1" dirty="0" err="1">
                <a:latin typeface="Times New Roman" pitchFamily="18" charset="0"/>
                <a:cs typeface="Times New Roman" pitchFamily="18" charset="0"/>
              </a:rPr>
              <a:t>Reboul</a:t>
            </a:r>
            <a:r>
              <a:rPr lang="fr-FR" sz="2700" b="1" dirty="0">
                <a:latin typeface="Times New Roman" pitchFamily="18" charset="0"/>
                <a:cs typeface="Times New Roman" pitchFamily="18" charset="0"/>
              </a:rPr>
              <a:t> </a:t>
            </a:r>
            <a:r>
              <a:rPr lang="fr-FR" sz="2700" b="1" dirty="0" smtClean="0">
                <a:latin typeface="Times New Roman" pitchFamily="18" charset="0"/>
                <a:cs typeface="Times New Roman" pitchFamily="18" charset="0"/>
              </a:rPr>
              <a:t>1994)</a:t>
            </a:r>
            <a:br>
              <a:rPr lang="fr-FR" sz="2700" b="1" dirty="0" smtClean="0">
                <a:latin typeface="Times New Roman" pitchFamily="18" charset="0"/>
                <a:cs typeface="Times New Roman" pitchFamily="18" charset="0"/>
              </a:rPr>
            </a:br>
            <a:r>
              <a:rPr lang="fr-FR" sz="1800" b="1" dirty="0">
                <a:latin typeface="Times New Roman" pitchFamily="18" charset="0"/>
                <a:cs typeface="Times New Roman" pitchFamily="18" charset="0"/>
              </a:rPr>
              <a:t/>
            </a:r>
            <a:br>
              <a:rPr lang="fr-FR" sz="1800" b="1" dirty="0">
                <a:latin typeface="Times New Roman" pitchFamily="18" charset="0"/>
                <a:cs typeface="Times New Roman" pitchFamily="18" charset="0"/>
              </a:rPr>
            </a:br>
            <a:r>
              <a:rPr lang="fr-FR" sz="2700" b="1" dirty="0">
                <a:latin typeface="Times New Roman" pitchFamily="18" charset="0"/>
                <a:cs typeface="Times New Roman" pitchFamily="18" charset="0"/>
              </a:rPr>
              <a:t/>
            </a:r>
            <a:br>
              <a:rPr lang="fr-FR" sz="2700" b="1" dirty="0">
                <a:latin typeface="Times New Roman" pitchFamily="18" charset="0"/>
                <a:cs typeface="Times New Roman" pitchFamily="18" charset="0"/>
              </a:rPr>
            </a:br>
            <a:r>
              <a:rPr lang="fr-FR" sz="1800" b="1" dirty="0" smtClean="0">
                <a:latin typeface="Times New Roman" pitchFamily="18" charset="0"/>
                <a:cs typeface="Times New Roman" pitchFamily="18" charset="0"/>
              </a:rPr>
              <a:t/>
            </a:r>
            <a:br>
              <a:rPr lang="fr-FR" sz="1800" b="1" dirty="0" smtClean="0">
                <a:latin typeface="Times New Roman" pitchFamily="18" charset="0"/>
                <a:cs typeface="Times New Roman" pitchFamily="18" charset="0"/>
              </a:rPr>
            </a:br>
            <a:r>
              <a:rPr lang="fr-FR" sz="1800" b="1" dirty="0">
                <a:latin typeface="Times New Roman" pitchFamily="18" charset="0"/>
                <a:cs typeface="Times New Roman" pitchFamily="18" charset="0"/>
              </a:rPr>
              <a:t/>
            </a:r>
            <a:br>
              <a:rPr lang="fr-FR" sz="1800" b="1" dirty="0">
                <a:latin typeface="Times New Roman" pitchFamily="18" charset="0"/>
                <a:cs typeface="Times New Roman" pitchFamily="18" charset="0"/>
              </a:rPr>
            </a:br>
            <a:r>
              <a:rPr lang="fr-FR" sz="1800" b="1" dirty="0" smtClean="0">
                <a:latin typeface="Times New Roman" pitchFamily="18" charset="0"/>
                <a:cs typeface="Times New Roman" pitchFamily="18" charset="0"/>
              </a:rPr>
              <a:t/>
            </a:r>
            <a:br>
              <a:rPr lang="fr-FR" sz="1800" b="1" dirty="0" smtClean="0">
                <a:latin typeface="Times New Roman" pitchFamily="18" charset="0"/>
                <a:cs typeface="Times New Roman" pitchFamily="18" charset="0"/>
              </a:rPr>
            </a:br>
            <a:r>
              <a:rPr lang="fr-FR" sz="1800" b="1" dirty="0">
                <a:latin typeface="Times New Roman" pitchFamily="18" charset="0"/>
                <a:cs typeface="Times New Roman" pitchFamily="18" charset="0"/>
              </a:rPr>
              <a:t/>
            </a:r>
            <a:br>
              <a:rPr lang="fr-FR" sz="1800" b="1" dirty="0">
                <a:latin typeface="Times New Roman" pitchFamily="18" charset="0"/>
                <a:cs typeface="Times New Roman" pitchFamily="18" charset="0"/>
              </a:rPr>
            </a:br>
            <a:r>
              <a:rPr lang="fr-FR" sz="1800" b="1" dirty="0" smtClean="0">
                <a:latin typeface="Times New Roman" pitchFamily="18" charset="0"/>
                <a:cs typeface="Times New Roman" pitchFamily="18" charset="0"/>
              </a:rPr>
              <a:t/>
            </a:r>
            <a:br>
              <a:rPr lang="fr-FR" sz="1800" b="1" dirty="0" smtClean="0">
                <a:latin typeface="Times New Roman" pitchFamily="18" charset="0"/>
                <a:cs typeface="Times New Roman" pitchFamily="18" charset="0"/>
              </a:rPr>
            </a:br>
            <a:r>
              <a:rPr lang="fr-FR" sz="1800" b="1" dirty="0">
                <a:latin typeface="Times New Roman" pitchFamily="18" charset="0"/>
                <a:cs typeface="Times New Roman" pitchFamily="18" charset="0"/>
              </a:rPr>
              <a:t/>
            </a:r>
            <a:br>
              <a:rPr lang="fr-FR" sz="1800" b="1" dirty="0">
                <a:latin typeface="Times New Roman" pitchFamily="18" charset="0"/>
                <a:cs typeface="Times New Roman" pitchFamily="18" charset="0"/>
              </a:rPr>
            </a:br>
            <a:r>
              <a:rPr lang="fr-FR" sz="1800" b="1" dirty="0" smtClean="0">
                <a:latin typeface="Times New Roman" pitchFamily="18" charset="0"/>
                <a:cs typeface="Times New Roman" pitchFamily="18" charset="0"/>
              </a:rPr>
              <a:t/>
            </a:r>
            <a:br>
              <a:rPr lang="fr-FR" sz="1800" b="1" dirty="0" smtClean="0">
                <a:latin typeface="Times New Roman" pitchFamily="18" charset="0"/>
                <a:cs typeface="Times New Roman" pitchFamily="18" charset="0"/>
              </a:rPr>
            </a:br>
            <a:r>
              <a:rPr lang="fr-FR" sz="1800" b="1" dirty="0">
                <a:latin typeface="Times New Roman" pitchFamily="18" charset="0"/>
                <a:cs typeface="Times New Roman" pitchFamily="18" charset="0"/>
              </a:rPr>
              <a:t/>
            </a:r>
            <a:br>
              <a:rPr lang="fr-FR" sz="1800" b="1" dirty="0">
                <a:latin typeface="Times New Roman" pitchFamily="18" charset="0"/>
                <a:cs typeface="Times New Roman" pitchFamily="18" charset="0"/>
              </a:rPr>
            </a:br>
            <a:r>
              <a:rPr lang="fr-FR" sz="1800" b="1" dirty="0" smtClean="0">
                <a:latin typeface="Times New Roman" pitchFamily="18" charset="0"/>
                <a:cs typeface="Times New Roman" pitchFamily="18" charset="0"/>
              </a:rPr>
              <a:t/>
            </a:r>
            <a:br>
              <a:rPr lang="fr-FR" sz="1800" b="1" dirty="0" smtClean="0">
                <a:latin typeface="Times New Roman" pitchFamily="18" charset="0"/>
                <a:cs typeface="Times New Roman" pitchFamily="18" charset="0"/>
              </a:rPr>
            </a:br>
            <a:r>
              <a:rPr lang="fr-FR" sz="1800" b="1" dirty="0">
                <a:latin typeface="Times New Roman" pitchFamily="18" charset="0"/>
                <a:cs typeface="Times New Roman" pitchFamily="18" charset="0"/>
              </a:rPr>
              <a:t/>
            </a:r>
            <a:br>
              <a:rPr lang="fr-FR" sz="1800" b="1" dirty="0">
                <a:latin typeface="Times New Roman" pitchFamily="18" charset="0"/>
                <a:cs typeface="Times New Roman" pitchFamily="18" charset="0"/>
              </a:rPr>
            </a:br>
            <a:r>
              <a:rPr lang="fr-FR" sz="1800" b="1" dirty="0" smtClean="0">
                <a:latin typeface="Times New Roman" pitchFamily="18" charset="0"/>
                <a:cs typeface="Times New Roman" pitchFamily="18" charset="0"/>
              </a:rPr>
              <a:t/>
            </a:r>
            <a:br>
              <a:rPr lang="fr-FR" sz="1800" b="1" dirty="0" smtClean="0">
                <a:latin typeface="Times New Roman" pitchFamily="18" charset="0"/>
                <a:cs typeface="Times New Roman" pitchFamily="18" charset="0"/>
              </a:rPr>
            </a:br>
            <a:r>
              <a:rPr lang="fr-FR" sz="1800" b="1" dirty="0">
                <a:latin typeface="Times New Roman" pitchFamily="18" charset="0"/>
                <a:cs typeface="Times New Roman" pitchFamily="18" charset="0"/>
              </a:rPr>
              <a:t/>
            </a:r>
            <a:br>
              <a:rPr lang="fr-FR" sz="1800" b="1" dirty="0">
                <a:latin typeface="Times New Roman" pitchFamily="18" charset="0"/>
                <a:cs typeface="Times New Roman" pitchFamily="18" charset="0"/>
              </a:rPr>
            </a:br>
            <a:r>
              <a:rPr lang="fr-FR" sz="1800" b="1" dirty="0" smtClean="0">
                <a:latin typeface="Times New Roman" pitchFamily="18" charset="0"/>
                <a:cs typeface="Times New Roman" pitchFamily="18" charset="0"/>
              </a:rPr>
              <a:t/>
            </a:r>
            <a:br>
              <a:rPr lang="fr-FR" sz="1800" b="1" dirty="0" smtClean="0">
                <a:latin typeface="Times New Roman" pitchFamily="18" charset="0"/>
                <a:cs typeface="Times New Roman" pitchFamily="18" charset="0"/>
              </a:rPr>
            </a:br>
            <a:r>
              <a:rPr lang="fr-FR" sz="1800" b="1" dirty="0">
                <a:latin typeface="Times New Roman" pitchFamily="18" charset="0"/>
                <a:cs typeface="Times New Roman" pitchFamily="18" charset="0"/>
              </a:rPr>
              <a:t/>
            </a:r>
            <a:br>
              <a:rPr lang="fr-FR" sz="1800" b="1" dirty="0">
                <a:latin typeface="Times New Roman" pitchFamily="18" charset="0"/>
                <a:cs typeface="Times New Roman" pitchFamily="18" charset="0"/>
              </a:rPr>
            </a:br>
            <a:r>
              <a:rPr lang="fr-FR" sz="1800" b="1" dirty="0" smtClean="0">
                <a:latin typeface="Times New Roman" pitchFamily="18" charset="0"/>
                <a:cs typeface="Times New Roman" pitchFamily="18" charset="0"/>
              </a:rPr>
              <a:t/>
            </a:r>
            <a:br>
              <a:rPr lang="fr-FR" sz="1800" b="1" dirty="0" smtClean="0">
                <a:latin typeface="Times New Roman" pitchFamily="18" charset="0"/>
                <a:cs typeface="Times New Roman" pitchFamily="18" charset="0"/>
              </a:rPr>
            </a:br>
            <a:r>
              <a:rPr lang="fr-FR" sz="1800" b="1" dirty="0">
                <a:latin typeface="Times New Roman" pitchFamily="18" charset="0"/>
                <a:cs typeface="Times New Roman" pitchFamily="18" charset="0"/>
              </a:rPr>
              <a:t/>
            </a:r>
            <a:br>
              <a:rPr lang="fr-FR" sz="1800" b="1" dirty="0">
                <a:latin typeface="Times New Roman" pitchFamily="18" charset="0"/>
                <a:cs typeface="Times New Roman" pitchFamily="18" charset="0"/>
              </a:rPr>
            </a:br>
            <a:r>
              <a:rPr lang="fr-FR" sz="1800" b="1" dirty="0" smtClean="0">
                <a:latin typeface="Times New Roman" pitchFamily="18" charset="0"/>
                <a:cs typeface="Times New Roman" pitchFamily="18" charset="0"/>
              </a:rPr>
              <a:t/>
            </a:r>
            <a:br>
              <a:rPr lang="fr-FR" sz="1800" b="1" dirty="0" smtClean="0">
                <a:latin typeface="Times New Roman" pitchFamily="18" charset="0"/>
                <a:cs typeface="Times New Roman" pitchFamily="18" charset="0"/>
              </a:rPr>
            </a:br>
            <a:r>
              <a:rPr lang="fr-FR" sz="1800" b="1" dirty="0">
                <a:latin typeface="Times New Roman" pitchFamily="18" charset="0"/>
                <a:cs typeface="Times New Roman" pitchFamily="18" charset="0"/>
              </a:rPr>
              <a:t/>
            </a:r>
            <a:br>
              <a:rPr lang="fr-FR" sz="1800" b="1" dirty="0">
                <a:latin typeface="Times New Roman" pitchFamily="18" charset="0"/>
                <a:cs typeface="Times New Roman" pitchFamily="18" charset="0"/>
              </a:rPr>
            </a:br>
            <a:endParaRPr lang="fr-FR" sz="1800" dirty="0"/>
          </a:p>
        </p:txBody>
      </p:sp>
    </p:spTree>
    <p:extLst>
      <p:ext uri="{BB962C8B-B14F-4D97-AF65-F5344CB8AC3E}">
        <p14:creationId xmlns:p14="http://schemas.microsoft.com/office/powerpoint/2010/main" val="1812343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a:bodyPr>
          <a:lstStyle/>
          <a:p>
            <a:r>
              <a:rPr lang="fr-FR" sz="2800" b="1" u="sng" dirty="0">
                <a:latin typeface="Times New Roman" pitchFamily="18" charset="0"/>
                <a:cs typeface="Times New Roman" pitchFamily="18" charset="0"/>
              </a:rPr>
              <a:t>Champ d’application: </a:t>
            </a:r>
            <a:br>
              <a:rPr lang="fr-FR" sz="2800" b="1" u="sng" dirty="0">
                <a:latin typeface="Times New Roman" pitchFamily="18" charset="0"/>
                <a:cs typeface="Times New Roman" pitchFamily="18" charset="0"/>
              </a:rPr>
            </a:br>
            <a:r>
              <a:rPr lang="fr-FR" sz="2800" b="1" dirty="0">
                <a:latin typeface="Times New Roman" pitchFamily="18" charset="0"/>
                <a:cs typeface="Times New Roman" pitchFamily="18" charset="0"/>
              </a:rPr>
              <a:t>La cohérence du texte est établie par des critères très différents:</a:t>
            </a:r>
            <a:br>
              <a:rPr lang="fr-FR" sz="2800" b="1" dirty="0">
                <a:latin typeface="Times New Roman" pitchFamily="18" charset="0"/>
                <a:cs typeface="Times New Roman" pitchFamily="18" charset="0"/>
              </a:rPr>
            </a:br>
            <a:r>
              <a:rPr lang="fr-FR" sz="2800" b="1" dirty="0">
                <a:latin typeface="Times New Roman" pitchFamily="18" charset="0"/>
                <a:cs typeface="Times New Roman" pitchFamily="18" charset="0"/>
              </a:rPr>
              <a:t>-La progression thématique</a:t>
            </a:r>
            <a:r>
              <a:rPr lang="fr-FR" sz="2800" b="1" u="sng" dirty="0">
                <a:latin typeface="Times New Roman" pitchFamily="18" charset="0"/>
                <a:cs typeface="Times New Roman" pitchFamily="18" charset="0"/>
              </a:rPr>
              <a:t/>
            </a:r>
            <a:br>
              <a:rPr lang="fr-FR" sz="2800" b="1" u="sng" dirty="0">
                <a:latin typeface="Times New Roman" pitchFamily="18" charset="0"/>
                <a:cs typeface="Times New Roman" pitchFamily="18" charset="0"/>
              </a:rPr>
            </a:br>
            <a:r>
              <a:rPr lang="fr-FR" sz="2800" b="1" dirty="0">
                <a:latin typeface="Times New Roman" pitchFamily="18" charset="0"/>
                <a:cs typeface="Times New Roman" pitchFamily="18" charset="0"/>
              </a:rPr>
              <a:t>-L’analyse de l’implicite</a:t>
            </a:r>
            <a:r>
              <a:rPr lang="fr-FR" sz="2800" dirty="0"/>
              <a:t> </a:t>
            </a:r>
            <a:br>
              <a:rPr lang="fr-FR" sz="2800" dirty="0"/>
            </a:br>
            <a:r>
              <a:rPr lang="fr-FR" sz="2400" b="1" dirty="0">
                <a:latin typeface="Times New Roman" pitchFamily="18" charset="0"/>
                <a:cs typeface="Times New Roman" pitchFamily="18" charset="0"/>
              </a:rPr>
              <a:t>« Lucky Luke </a:t>
            </a:r>
            <a:r>
              <a:rPr lang="fr-FR" sz="2400" b="1" u="sng" dirty="0">
                <a:latin typeface="Times New Roman" pitchFamily="18" charset="0"/>
                <a:cs typeface="Times New Roman" pitchFamily="18" charset="0"/>
              </a:rPr>
              <a:t>a cessé de </a:t>
            </a:r>
            <a:r>
              <a:rPr lang="fr-FR" sz="2400" b="1" dirty="0">
                <a:latin typeface="Times New Roman" pitchFamily="18" charset="0"/>
                <a:cs typeface="Times New Roman" pitchFamily="18" charset="0"/>
              </a:rPr>
              <a:t>fumer« ( donc Il fumait déjà)</a:t>
            </a:r>
            <a:br>
              <a:rPr lang="fr-FR" sz="2400" b="1" dirty="0">
                <a:latin typeface="Times New Roman" pitchFamily="18" charset="0"/>
                <a:cs typeface="Times New Roman" pitchFamily="18" charset="0"/>
              </a:rPr>
            </a:br>
            <a:r>
              <a:rPr lang="fr-FR" sz="2400" b="1" dirty="0">
                <a:latin typeface="Times New Roman" pitchFamily="18" charset="0"/>
                <a:cs typeface="Times New Roman" pitchFamily="18" charset="0"/>
              </a:rPr>
              <a:t>"Fumer nuit gravement à la santé" (donc à la santé de Lucky Luke) exemple de J-M. Adam</a:t>
            </a:r>
            <a:br>
              <a:rPr lang="fr-FR" sz="2400" b="1" dirty="0">
                <a:latin typeface="Times New Roman" pitchFamily="18" charset="0"/>
                <a:cs typeface="Times New Roman" pitchFamily="18" charset="0"/>
              </a:rPr>
            </a:br>
            <a:r>
              <a:rPr lang="fr-FR" sz="2800" b="1" dirty="0">
                <a:latin typeface="Times New Roman" pitchFamily="18" charset="0"/>
                <a:cs typeface="Times New Roman" pitchFamily="18" charset="0"/>
              </a:rPr>
              <a:t>-Le choix des arguments.</a:t>
            </a:r>
            <a:br>
              <a:rPr lang="fr-FR" sz="2800" b="1" dirty="0">
                <a:latin typeface="Times New Roman" pitchFamily="18" charset="0"/>
                <a:cs typeface="Times New Roman" pitchFamily="18" charset="0"/>
              </a:rPr>
            </a:br>
            <a:r>
              <a:rPr lang="fr-FR" sz="2800" b="1" dirty="0">
                <a:latin typeface="Times New Roman" pitchFamily="18" charset="0"/>
                <a:cs typeface="Times New Roman" pitchFamily="18" charset="0"/>
              </a:rPr>
              <a:t>-La mobilisation des savoirs encyclopédiques ou des connaissances du monde.</a:t>
            </a:r>
            <a:br>
              <a:rPr lang="fr-FR" sz="2800" b="1" dirty="0">
                <a:latin typeface="Times New Roman" pitchFamily="18" charset="0"/>
                <a:cs typeface="Times New Roman" pitchFamily="18" charset="0"/>
              </a:rPr>
            </a:br>
            <a:endParaRPr lang="fr-FR" sz="2800" dirty="0"/>
          </a:p>
        </p:txBody>
      </p:sp>
    </p:spTree>
    <p:extLst>
      <p:ext uri="{BB962C8B-B14F-4D97-AF65-F5344CB8AC3E}">
        <p14:creationId xmlns:p14="http://schemas.microsoft.com/office/powerpoint/2010/main" val="41664129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06690"/>
          </a:xfrm>
        </p:spPr>
        <p:txBody>
          <a:bodyPr>
            <a:normAutofit fontScale="90000"/>
          </a:bodyPr>
          <a:lstStyle/>
          <a:p>
            <a:pPr algn="l">
              <a:lnSpc>
                <a:spcPct val="80000"/>
              </a:lnSpc>
            </a:pPr>
            <a:r>
              <a:rPr lang="fr-FR" u="sng" dirty="0" smtClean="0"/>
              <a:t/>
            </a:r>
            <a:br>
              <a:rPr lang="fr-FR" u="sng" dirty="0" smtClean="0"/>
            </a:br>
            <a:r>
              <a:rPr lang="fr-FR" u="sng" dirty="0"/>
              <a:t/>
            </a:r>
            <a:br>
              <a:rPr lang="fr-FR" u="sng" dirty="0"/>
            </a:br>
            <a:r>
              <a:rPr lang="fr-FR" u="sng" dirty="0" smtClean="0"/>
              <a:t/>
            </a:r>
            <a:br>
              <a:rPr lang="fr-FR" u="sng" dirty="0" smtClean="0"/>
            </a:br>
            <a:r>
              <a:rPr lang="fr-FR" u="sng" dirty="0" smtClean="0">
                <a:latin typeface="Times New Roman" pitchFamily="18" charset="0"/>
                <a:cs typeface="Times New Roman" pitchFamily="18" charset="0"/>
              </a:rPr>
              <a:t>Les 4 critères de la cohérence selon </a:t>
            </a:r>
            <a:r>
              <a:rPr lang="fr-FR" u="sng" dirty="0" err="1" smtClean="0">
                <a:latin typeface="Times New Roman" pitchFamily="18" charset="0"/>
                <a:cs typeface="Times New Roman" pitchFamily="18" charset="0"/>
              </a:rPr>
              <a:t>M.Charolles</a:t>
            </a:r>
            <a:r>
              <a:rPr lang="fr-FR" u="sng" dirty="0" smtClean="0">
                <a:latin typeface="Times New Roman" pitchFamily="18" charset="0"/>
                <a:cs typeface="Times New Roman" pitchFamily="18" charset="0"/>
              </a:rPr>
              <a:t/>
            </a:r>
            <a:br>
              <a:rPr lang="fr-FR" u="sng" dirty="0" smtClean="0">
                <a:latin typeface="Times New Roman" pitchFamily="18" charset="0"/>
                <a:cs typeface="Times New Roman" pitchFamily="18" charset="0"/>
              </a:rPr>
            </a:br>
            <a:r>
              <a:rPr lang="fr-FR" dirty="0" smtClean="0"/>
              <a:t/>
            </a:r>
            <a:br>
              <a:rPr lang="fr-FR" dirty="0" smtClean="0"/>
            </a:br>
            <a:r>
              <a:rPr lang="fr-FR" sz="2000" dirty="0" smtClean="0">
                <a:latin typeface="Times New Roman" pitchFamily="18" charset="0"/>
                <a:cs typeface="Times New Roman" pitchFamily="18" charset="0"/>
              </a:rPr>
              <a:t>1-</a:t>
            </a:r>
            <a:r>
              <a:rPr lang="fr-FR" sz="2000" b="1" dirty="0" smtClean="0">
                <a:latin typeface="Times New Roman" pitchFamily="18" charset="0"/>
                <a:cs typeface="Times New Roman" pitchFamily="18" charset="0"/>
              </a:rPr>
              <a:t>Méta-règle </a:t>
            </a:r>
            <a:r>
              <a:rPr lang="fr-FR" sz="2000" b="1" dirty="0">
                <a:latin typeface="Times New Roman" pitchFamily="18" charset="0"/>
                <a:cs typeface="Times New Roman" pitchFamily="18" charset="0"/>
              </a:rPr>
              <a:t>de répétition </a:t>
            </a: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000" dirty="0" smtClean="0">
                <a:latin typeface="Times New Roman" pitchFamily="18" charset="0"/>
                <a:cs typeface="Times New Roman" pitchFamily="18" charset="0"/>
              </a:rPr>
              <a:t>dans </a:t>
            </a:r>
            <a:r>
              <a:rPr lang="fr-FR" sz="2000" dirty="0">
                <a:latin typeface="Times New Roman" pitchFamily="18" charset="0"/>
                <a:cs typeface="Times New Roman" pitchFamily="18" charset="0"/>
              </a:rPr>
              <a:t>son développement </a:t>
            </a:r>
            <a:r>
              <a:rPr lang="fr-FR" sz="2000" dirty="0" smtClean="0">
                <a:latin typeface="Times New Roman" pitchFamily="18" charset="0"/>
                <a:cs typeface="Times New Roman" pitchFamily="18" charset="0"/>
              </a:rPr>
              <a:t>linéaire, le texte doit reprendre </a:t>
            </a:r>
            <a:r>
              <a:rPr lang="fr-FR" sz="2000" dirty="0">
                <a:latin typeface="Times New Roman" pitchFamily="18" charset="0"/>
                <a:cs typeface="Times New Roman" pitchFamily="18" charset="0"/>
              </a:rPr>
              <a:t>des éléments à récurrence </a:t>
            </a:r>
            <a:r>
              <a:rPr lang="fr-FR" sz="2000" dirty="0" smtClean="0">
                <a:latin typeface="Times New Roman" pitchFamily="18" charset="0"/>
                <a:cs typeface="Times New Roman" pitchFamily="18" charset="0"/>
              </a:rPr>
              <a:t>déjà cités afin qu’il soit plus intelligible,.</a:t>
            </a: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000" dirty="0" smtClean="0">
                <a:latin typeface="Times New Roman" pitchFamily="18" charset="0"/>
                <a:cs typeface="Times New Roman" pitchFamily="18" charset="0"/>
              </a:rPr>
              <a:t>2-</a:t>
            </a:r>
            <a:r>
              <a:rPr lang="fr-FR" sz="2000" b="1" dirty="0" smtClean="0">
                <a:latin typeface="Times New Roman" pitchFamily="18" charset="0"/>
                <a:cs typeface="Times New Roman" pitchFamily="18" charset="0"/>
              </a:rPr>
              <a:t>Méta-règle </a:t>
            </a:r>
            <a:r>
              <a:rPr lang="fr-FR" sz="2000" b="1" dirty="0">
                <a:latin typeface="Times New Roman" pitchFamily="18" charset="0"/>
                <a:cs typeface="Times New Roman" pitchFamily="18" charset="0"/>
              </a:rPr>
              <a:t>de </a:t>
            </a:r>
            <a:r>
              <a:rPr lang="fr-FR" sz="2000" b="1" dirty="0" smtClean="0">
                <a:latin typeface="Times New Roman" pitchFamily="18" charset="0"/>
                <a:cs typeface="Times New Roman" pitchFamily="18" charset="0"/>
              </a:rPr>
              <a:t>non-contradiction</a:t>
            </a:r>
            <a:r>
              <a:rPr lang="fr-FR" sz="20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000" dirty="0">
                <a:latin typeface="Times New Roman" pitchFamily="18" charset="0"/>
                <a:cs typeface="Times New Roman" pitchFamily="18" charset="0"/>
              </a:rPr>
              <a:t>Pour qu’un texte soit cohérent, il faut que son développement n’introduise aucun élément sémantique contredisant un </a:t>
            </a:r>
            <a:r>
              <a:rPr lang="fr-FR" sz="2000" dirty="0" smtClean="0">
                <a:latin typeface="Times New Roman" pitchFamily="18" charset="0"/>
                <a:cs typeface="Times New Roman" pitchFamily="18" charset="0"/>
              </a:rPr>
              <a:t>thème </a:t>
            </a:r>
            <a:r>
              <a:rPr lang="fr-FR" sz="2000" dirty="0">
                <a:latin typeface="Times New Roman" pitchFamily="18" charset="0"/>
                <a:cs typeface="Times New Roman" pitchFamily="18" charset="0"/>
              </a:rPr>
              <a:t>posé ou </a:t>
            </a:r>
            <a:r>
              <a:rPr lang="fr-FR" sz="2000" dirty="0" smtClean="0">
                <a:latin typeface="Times New Roman" pitchFamily="18" charset="0"/>
                <a:cs typeface="Times New Roman" pitchFamily="18" charset="0"/>
              </a:rPr>
              <a:t>une information antérieure.</a:t>
            </a: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000" dirty="0" smtClean="0">
                <a:latin typeface="Times New Roman" pitchFamily="18" charset="0"/>
                <a:cs typeface="Times New Roman" pitchFamily="18" charset="0"/>
              </a:rPr>
              <a:t>3-</a:t>
            </a:r>
            <a:r>
              <a:rPr lang="fr-FR" sz="2000" b="1" dirty="0" smtClean="0">
                <a:latin typeface="Times New Roman" pitchFamily="18" charset="0"/>
                <a:cs typeface="Times New Roman" pitchFamily="18" charset="0"/>
              </a:rPr>
              <a:t>Méta-règle </a:t>
            </a:r>
            <a:r>
              <a:rPr lang="fr-FR" sz="2000" b="1" dirty="0">
                <a:latin typeface="Times New Roman" pitchFamily="18" charset="0"/>
                <a:cs typeface="Times New Roman" pitchFamily="18" charset="0"/>
              </a:rPr>
              <a:t>de relation</a:t>
            </a:r>
            <a:r>
              <a:rPr lang="fr-FR" sz="2000" dirty="0">
                <a:latin typeface="Times New Roman" pitchFamily="18" charset="0"/>
                <a:cs typeface="Times New Roman" pitchFamily="18" charset="0"/>
              </a:rPr>
              <a:t> </a:t>
            </a:r>
            <a:br>
              <a:rPr lang="fr-FR" sz="2000" dirty="0">
                <a:latin typeface="Times New Roman" pitchFamily="18" charset="0"/>
                <a:cs typeface="Times New Roman" pitchFamily="18" charset="0"/>
              </a:rPr>
            </a:br>
            <a:r>
              <a:rPr lang="fr-FR" sz="2000" dirty="0">
                <a:latin typeface="Times New Roman" pitchFamily="18" charset="0"/>
                <a:cs typeface="Times New Roman" pitchFamily="18" charset="0"/>
              </a:rPr>
              <a:t>Pour qu’un texte soit cohérent, il faut que les faits qu’il dénote dans le monde soient reliées</a:t>
            </a:r>
            <a:r>
              <a:rPr lang="fr-FR" sz="2000" dirty="0" smtClean="0">
                <a:latin typeface="Times New Roman" pitchFamily="18" charset="0"/>
                <a:cs typeface="Times New Roman" pitchFamily="18" charset="0"/>
              </a:rPr>
              <a:t>.</a:t>
            </a:r>
            <a:br>
              <a:rPr lang="fr-FR" sz="2000" dirty="0" smtClean="0">
                <a:latin typeface="Times New Roman" pitchFamily="18" charset="0"/>
                <a:cs typeface="Times New Roman" pitchFamily="18" charset="0"/>
              </a:rPr>
            </a:br>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r>
              <a:rPr lang="fr-FR" sz="2000" dirty="0" smtClean="0">
                <a:latin typeface="Times New Roman" pitchFamily="18" charset="0"/>
                <a:cs typeface="Times New Roman" pitchFamily="18" charset="0"/>
              </a:rPr>
              <a:t>4-</a:t>
            </a:r>
            <a:r>
              <a:rPr lang="fr-FR" sz="2000" b="1" dirty="0" smtClean="0">
                <a:latin typeface="Times New Roman" pitchFamily="18" charset="0"/>
                <a:cs typeface="Times New Roman" pitchFamily="18" charset="0"/>
              </a:rPr>
              <a:t>Méta-règle </a:t>
            </a:r>
            <a:r>
              <a:rPr lang="fr-FR" sz="2000" b="1" dirty="0">
                <a:latin typeface="Times New Roman" pitchFamily="18" charset="0"/>
                <a:cs typeface="Times New Roman" pitchFamily="18" charset="0"/>
              </a:rPr>
              <a:t>de progression</a:t>
            </a: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000" dirty="0">
                <a:latin typeface="Times New Roman" pitchFamily="18" charset="0"/>
                <a:cs typeface="Times New Roman" pitchFamily="18" charset="0"/>
              </a:rPr>
              <a:t>il faut que le développement du texte s’accompagne d’un apport sémantique constamment renouvelé</a:t>
            </a:r>
            <a:r>
              <a:rPr lang="fr-FR" sz="2000" dirty="0" smtClean="0">
                <a:latin typeface="Times New Roman" pitchFamily="18" charset="0"/>
                <a:cs typeface="Times New Roman" pitchFamily="18" charset="0"/>
              </a:rPr>
              <a:t>. La progression thématique est un critère indispensable dans la réalisation de la cohérence d’un texte. Elle se présente sous trois formes comme suit:</a:t>
            </a: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dirty="0"/>
              <a:t/>
            </a:r>
            <a:br>
              <a:rPr lang="fr-FR" dirty="0"/>
            </a:br>
            <a:endParaRPr lang="fr-FR" dirty="0"/>
          </a:p>
        </p:txBody>
      </p:sp>
    </p:spTree>
    <p:extLst>
      <p:ext uri="{BB962C8B-B14F-4D97-AF65-F5344CB8AC3E}">
        <p14:creationId xmlns:p14="http://schemas.microsoft.com/office/powerpoint/2010/main" val="2743676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18658"/>
          </a:xfrm>
        </p:spPr>
        <p:txBody>
          <a:bodyPr>
            <a:normAutofit/>
          </a:bodyPr>
          <a:lstStyle/>
          <a:p>
            <a:r>
              <a:rPr lang="fr-FR" sz="2400" b="1" u="sng" dirty="0">
                <a:latin typeface="Times New Roman" pitchFamily="18" charset="0"/>
                <a:cs typeface="Times New Roman" pitchFamily="18" charset="0"/>
              </a:rPr>
              <a:t>GENÈSE D’UNE DISCIPLINE </a:t>
            </a: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L’émergence </a:t>
            </a:r>
            <a:r>
              <a:rPr lang="fr-FR" sz="2400" dirty="0">
                <a:latin typeface="Times New Roman" pitchFamily="18" charset="0"/>
                <a:cs typeface="Times New Roman" pitchFamily="18" charset="0"/>
              </a:rPr>
              <a:t>de la linguistique textuelle remonte aux années 1950. </a:t>
            </a: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Apparue en même </a:t>
            </a:r>
            <a:r>
              <a:rPr lang="fr-FR" sz="2400" dirty="0">
                <a:latin typeface="Times New Roman" pitchFamily="18" charset="0"/>
                <a:cs typeface="Times New Roman" pitchFamily="18" charset="0"/>
              </a:rPr>
              <a:t>temps que l’analyse du discours, cette discipline </a:t>
            </a:r>
            <a:r>
              <a:rPr lang="fr-FR" sz="2400" dirty="0" smtClean="0">
                <a:latin typeface="Times New Roman" pitchFamily="18" charset="0"/>
                <a:cs typeface="Times New Roman" pitchFamily="18" charset="0"/>
              </a:rPr>
              <a:t>est </a:t>
            </a:r>
            <a:r>
              <a:rPr lang="fr-FR" sz="2400" dirty="0">
                <a:latin typeface="Times New Roman" pitchFamily="18" charset="0"/>
                <a:cs typeface="Times New Roman" pitchFamily="18" charset="0"/>
              </a:rPr>
              <a:t>définie par J.-M. Adam comme </a:t>
            </a: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un sous domaine </a:t>
            </a:r>
            <a:r>
              <a:rPr lang="fr-FR" sz="2400" dirty="0" smtClean="0">
                <a:latin typeface="Times New Roman" pitchFamily="18" charset="0"/>
                <a:cs typeface="Times New Roman" pitchFamily="18" charset="0"/>
              </a:rPr>
              <a:t>du champ </a:t>
            </a:r>
            <a:r>
              <a:rPr lang="fr-FR" sz="2400" dirty="0">
                <a:latin typeface="Times New Roman" pitchFamily="18" charset="0"/>
                <a:cs typeface="Times New Roman" pitchFamily="18" charset="0"/>
              </a:rPr>
              <a:t>plus vaste que l’analyse des pratiques discursives.» (2008).</a:t>
            </a: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Il </a:t>
            </a:r>
            <a:r>
              <a:rPr lang="fr-FR" sz="2400" dirty="0">
                <a:latin typeface="Times New Roman" pitchFamily="18" charset="0"/>
                <a:cs typeface="Times New Roman" pitchFamily="18" charset="0"/>
              </a:rPr>
              <a:t>ajoute que </a:t>
            </a:r>
            <a:r>
              <a:rPr lang="fr-FR" sz="2400" dirty="0" smtClean="0">
                <a:latin typeface="Times New Roman" pitchFamily="18" charset="0"/>
                <a:cs typeface="Times New Roman" pitchFamily="18" charset="0"/>
              </a:rPr>
              <a:t>cette discipline </a:t>
            </a:r>
            <a:r>
              <a:rPr lang="fr-FR" sz="2400" dirty="0">
                <a:latin typeface="Times New Roman" pitchFamily="18" charset="0"/>
                <a:cs typeface="Times New Roman" pitchFamily="18" charset="0"/>
              </a:rPr>
              <a:t>rend compte « des relations textuelles qui régissent les agencements </a:t>
            </a:r>
            <a:r>
              <a:rPr lang="fr-FR" sz="2400" dirty="0" smtClean="0">
                <a:latin typeface="Times New Roman" pitchFamily="18" charset="0"/>
                <a:cs typeface="Times New Roman" pitchFamily="18" charset="0"/>
              </a:rPr>
              <a:t>de propositions </a:t>
            </a:r>
            <a:r>
              <a:rPr lang="fr-FR" sz="2400" dirty="0">
                <a:latin typeface="Times New Roman" pitchFamily="18" charset="0"/>
                <a:cs typeface="Times New Roman" pitchFamily="18" charset="0"/>
              </a:rPr>
              <a:t>au sein du système que constitue l’unité texte </a:t>
            </a:r>
            <a:r>
              <a:rPr lang="fr-FR" sz="2400" dirty="0" smtClean="0">
                <a:latin typeface="Times New Roman" pitchFamily="18" charset="0"/>
                <a:cs typeface="Times New Roman" pitchFamily="18" charset="0"/>
              </a:rPr>
              <a:t>»(2008).</a:t>
            </a:r>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val="25708968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54758"/>
          </a:xfrm>
        </p:spPr>
        <p:txBody>
          <a:bodyPr>
            <a:normAutofit/>
          </a:bodyPr>
          <a:lstStyle/>
          <a:p>
            <a:endParaRPr lang="fr-FR"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34682"/>
          </a:xfrm>
        </p:spPr>
        <p:txBody>
          <a:bodyPr>
            <a:normAutofit fontScale="90000"/>
          </a:bodyPr>
          <a:lstStyle/>
          <a:p>
            <a:r>
              <a:rPr lang="fr-FR" sz="2400" b="1" dirty="0" smtClean="0">
                <a:solidFill>
                  <a:srgbClr val="FF0000"/>
                </a:solidFill>
              </a:rPr>
              <a:t/>
            </a:r>
            <a:br>
              <a:rPr lang="fr-FR" sz="2400" b="1" dirty="0" smtClean="0">
                <a:solidFill>
                  <a:srgbClr val="FF0000"/>
                </a:solidFill>
              </a:rPr>
            </a:br>
            <a:r>
              <a:rPr lang="fr-FR" sz="2400" b="1" dirty="0" smtClean="0">
                <a:solidFill>
                  <a:srgbClr val="FF0000"/>
                </a:solidFill>
              </a:rPr>
              <a:t/>
            </a:r>
            <a:br>
              <a:rPr lang="fr-FR" sz="2400" b="1" dirty="0" smtClean="0">
                <a:solidFill>
                  <a:srgbClr val="FF0000"/>
                </a:solidFill>
              </a:rPr>
            </a:br>
            <a:r>
              <a:rPr lang="fr-FR" sz="2400" b="1" dirty="0">
                <a:solidFill>
                  <a:srgbClr val="FF0000"/>
                </a:solidFill>
              </a:rPr>
              <a:t/>
            </a:r>
            <a:br>
              <a:rPr lang="fr-FR" sz="2400" b="1" dirty="0">
                <a:solidFill>
                  <a:srgbClr val="FF0000"/>
                </a:solidFill>
              </a:rPr>
            </a:br>
            <a:r>
              <a:rPr lang="fr-FR" sz="2400" b="1" dirty="0" smtClean="0">
                <a:solidFill>
                  <a:srgbClr val="FF0000"/>
                </a:solidFill>
              </a:rPr>
              <a:t/>
            </a:r>
            <a:br>
              <a:rPr lang="fr-FR" sz="2400" b="1" dirty="0" smtClean="0">
                <a:solidFill>
                  <a:srgbClr val="FF0000"/>
                </a:solidFill>
              </a:rPr>
            </a:br>
            <a:r>
              <a:rPr lang="fr-FR" sz="2400" b="1" dirty="0">
                <a:solidFill>
                  <a:srgbClr val="FF0000"/>
                </a:solidFill>
              </a:rPr>
              <a:t/>
            </a:r>
            <a:br>
              <a:rPr lang="fr-FR" sz="2400" b="1" dirty="0">
                <a:solidFill>
                  <a:srgbClr val="FF0000"/>
                </a:solidFill>
              </a:rPr>
            </a:br>
            <a:r>
              <a:rPr lang="fr-FR" sz="2400" b="1" dirty="0" smtClean="0">
                <a:solidFill>
                  <a:srgbClr val="FF0000"/>
                </a:solidFill>
              </a:rPr>
              <a:t/>
            </a:r>
            <a:br>
              <a:rPr lang="fr-FR" sz="2400" b="1" dirty="0" smtClean="0">
                <a:solidFill>
                  <a:srgbClr val="FF0000"/>
                </a:solidFill>
              </a:rPr>
            </a:br>
            <a:r>
              <a:rPr lang="fr-FR" sz="2400" b="1" dirty="0" smtClean="0">
                <a:solidFill>
                  <a:srgbClr val="FF0000"/>
                </a:solidFill>
              </a:rPr>
              <a:t/>
            </a:r>
            <a:br>
              <a:rPr lang="fr-FR" sz="2400" b="1" dirty="0" smtClean="0">
                <a:solidFill>
                  <a:srgbClr val="FF0000"/>
                </a:solidFill>
              </a:rPr>
            </a:br>
            <a:r>
              <a:rPr lang="fr-FR" sz="2400" b="1" dirty="0">
                <a:solidFill>
                  <a:srgbClr val="FF0000"/>
                </a:solidFill>
              </a:rPr>
              <a:t/>
            </a:r>
            <a:br>
              <a:rPr lang="fr-FR" sz="2400" b="1" dirty="0">
                <a:solidFill>
                  <a:srgbClr val="FF0000"/>
                </a:solidFill>
              </a:rPr>
            </a:br>
            <a:r>
              <a:rPr lang="fr-FR" sz="2400" b="1" dirty="0" smtClean="0">
                <a:solidFill>
                  <a:srgbClr val="FF0000"/>
                </a:solidFill>
              </a:rPr>
              <a:t/>
            </a:r>
            <a:br>
              <a:rPr lang="fr-FR" sz="2400" b="1" dirty="0" smtClean="0">
                <a:solidFill>
                  <a:srgbClr val="FF0000"/>
                </a:solidFill>
              </a:rPr>
            </a:br>
            <a:r>
              <a:rPr lang="fr-FR" sz="2400" b="1" dirty="0">
                <a:solidFill>
                  <a:srgbClr val="FF0000"/>
                </a:solidFill>
              </a:rPr>
              <a:t/>
            </a:r>
            <a:br>
              <a:rPr lang="fr-FR" sz="2400" b="1" dirty="0">
                <a:solidFill>
                  <a:srgbClr val="FF0000"/>
                </a:solidFill>
              </a:rPr>
            </a:br>
            <a:r>
              <a:rPr lang="fr-FR" sz="2400" b="1" dirty="0" smtClean="0">
                <a:solidFill>
                  <a:srgbClr val="FF0000"/>
                </a:solidFill>
              </a:rPr>
              <a:t/>
            </a:r>
            <a:br>
              <a:rPr lang="fr-FR" sz="2400" b="1" dirty="0" smtClean="0">
                <a:solidFill>
                  <a:srgbClr val="FF0000"/>
                </a:solidFill>
              </a:rPr>
            </a:br>
            <a:r>
              <a:rPr lang="fr-FR" sz="2400" b="1" dirty="0">
                <a:solidFill>
                  <a:srgbClr val="FF0000"/>
                </a:solidFill>
              </a:rPr>
              <a:t/>
            </a:r>
            <a:br>
              <a:rPr lang="fr-FR" sz="2400" b="1" dirty="0">
                <a:solidFill>
                  <a:srgbClr val="FF0000"/>
                </a:solidFill>
              </a:rPr>
            </a:br>
            <a:r>
              <a:rPr lang="fr-FR" sz="2400" b="1" dirty="0" smtClean="0">
                <a:solidFill>
                  <a:srgbClr val="FF0000"/>
                </a:solidFill>
              </a:rPr>
              <a:t/>
            </a:r>
            <a:br>
              <a:rPr lang="fr-FR" sz="2400" b="1" dirty="0" smtClean="0">
                <a:solidFill>
                  <a:srgbClr val="FF0000"/>
                </a:solidFill>
              </a:rPr>
            </a:br>
            <a:r>
              <a:rPr lang="fr-FR" sz="3600" b="1" dirty="0" smtClean="0">
                <a:solidFill>
                  <a:srgbClr val="FF0000"/>
                </a:solidFill>
                <a:latin typeface="Times New Roman" pitchFamily="18" charset="0"/>
                <a:cs typeface="Times New Roman" pitchFamily="18" charset="0"/>
              </a:rPr>
              <a:t>Cohérence Vs Cohésion:</a:t>
            </a:r>
            <a:br>
              <a:rPr lang="fr-FR" sz="3600" b="1" dirty="0" smtClean="0">
                <a:solidFill>
                  <a:srgbClr val="FF0000"/>
                </a:solidFill>
                <a:latin typeface="Times New Roman" pitchFamily="18" charset="0"/>
                <a:cs typeface="Times New Roman" pitchFamily="18" charset="0"/>
              </a:rPr>
            </a:br>
            <a:r>
              <a:rPr lang="fr-FR" sz="3600" b="1" dirty="0" smtClean="0">
                <a:solidFill>
                  <a:srgbClr val="FF0000"/>
                </a:solidFill>
                <a:latin typeface="Times New Roman" pitchFamily="18" charset="0"/>
                <a:cs typeface="Times New Roman" pitchFamily="18" charset="0"/>
              </a:rPr>
              <a:t>des notions inséparables!</a:t>
            </a:r>
            <a:br>
              <a:rPr lang="fr-FR" sz="3600" b="1" dirty="0" smtClean="0">
                <a:solidFill>
                  <a:srgbClr val="FF0000"/>
                </a:solidFill>
                <a:latin typeface="Times New Roman" pitchFamily="18" charset="0"/>
                <a:cs typeface="Times New Roman" pitchFamily="18" charset="0"/>
              </a:rPr>
            </a:br>
            <a:r>
              <a:rPr lang="fr-FR" sz="2400" b="1" dirty="0" smtClean="0">
                <a:solidFill>
                  <a:srgbClr val="FF0000"/>
                </a:solidFill>
                <a:latin typeface="Times New Roman" pitchFamily="18" charset="0"/>
                <a:cs typeface="Times New Roman" pitchFamily="18" charset="0"/>
              </a:rPr>
              <a:t/>
            </a:r>
            <a:br>
              <a:rPr lang="fr-FR" sz="2400" b="1" dirty="0" smtClean="0">
                <a:solidFill>
                  <a:srgbClr val="FF0000"/>
                </a:solidFill>
                <a:latin typeface="Times New Roman" pitchFamily="18" charset="0"/>
                <a:cs typeface="Times New Roman" pitchFamily="18" charset="0"/>
              </a:rPr>
            </a:br>
            <a:r>
              <a:rPr lang="fr-FR" sz="2400" dirty="0" err="1" smtClean="0">
                <a:latin typeface="Times New Roman" pitchFamily="18" charset="0"/>
                <a:cs typeface="Times New Roman" pitchFamily="18" charset="0"/>
              </a:rPr>
              <a:t>Détrie</a:t>
            </a:r>
            <a:r>
              <a:rPr lang="fr-FR" sz="2400" dirty="0" smtClean="0">
                <a:latin typeface="Times New Roman" pitchFamily="18" charset="0"/>
                <a:cs typeface="Times New Roman" pitchFamily="18" charset="0"/>
              </a:rPr>
              <a:t> (2001) précise que ces deux critères de la textualité « …ne sont pas aussi radicalement séparées, loin de là. Ainsi la cohésion n’est pas un phénomène particulier, un sous ensemble de la cohérence discursive, mais elle est aussi un moyen de la construire: par exemple dans le cadre de la gestion de l’information, </a:t>
            </a:r>
            <a:r>
              <a:rPr lang="fr-FR" sz="2400" b="1" dirty="0" smtClean="0">
                <a:solidFill>
                  <a:srgbClr val="00B0F0"/>
                </a:solidFill>
                <a:latin typeface="Times New Roman" pitchFamily="18" charset="0"/>
                <a:cs typeface="Times New Roman" pitchFamily="18" charset="0"/>
              </a:rPr>
              <a:t>la notion de progression thématique </a:t>
            </a:r>
            <a:r>
              <a:rPr lang="fr-FR" sz="2400" dirty="0" smtClean="0">
                <a:latin typeface="Times New Roman" pitchFamily="18" charset="0"/>
                <a:cs typeface="Times New Roman" pitchFamily="18" charset="0"/>
              </a:rPr>
              <a:t>(</a:t>
            </a:r>
            <a:r>
              <a:rPr lang="fr-FR" sz="2400" b="1" dirty="0" smtClean="0">
                <a:solidFill>
                  <a:srgbClr val="00B0F0"/>
                </a:solidFill>
                <a:latin typeface="Times New Roman" pitchFamily="18" charset="0"/>
                <a:cs typeface="Times New Roman" pitchFamily="18" charset="0"/>
              </a:rPr>
              <a:t>généralement traitée dans le cadre de la cohésion textuelle</a:t>
            </a:r>
            <a:r>
              <a:rPr lang="fr-FR" sz="2400" dirty="0" smtClean="0">
                <a:latin typeface="Times New Roman" pitchFamily="18" charset="0"/>
                <a:cs typeface="Times New Roman" pitchFamily="18" charset="0"/>
              </a:rPr>
              <a:t>) est </a:t>
            </a:r>
            <a:r>
              <a:rPr lang="fr-FR" sz="2400" b="1" dirty="0" smtClean="0">
                <a:solidFill>
                  <a:srgbClr val="00B0F0"/>
                </a:solidFill>
                <a:latin typeface="Times New Roman" pitchFamily="18" charset="0"/>
                <a:cs typeface="Times New Roman" pitchFamily="18" charset="0"/>
              </a:rPr>
              <a:t>elle-même un facteur de cohérence pragmatique</a:t>
            </a:r>
            <a:r>
              <a:rPr lang="fr-FR" sz="2400" dirty="0" smtClean="0">
                <a:latin typeface="Times New Roman" pitchFamily="18" charset="0"/>
                <a:cs typeface="Times New Roman" pitchFamily="18" charset="0"/>
              </a:rPr>
              <a:t>, le texte étant perçu comme cohérent par le destinataire si effectivement il présente une progression thématique »   </a:t>
            </a:r>
            <a:r>
              <a:rPr lang="fr-FR" sz="2400" b="1" dirty="0" smtClean="0">
                <a:solidFill>
                  <a:srgbClr val="FF0000"/>
                </a:solidFill>
                <a:latin typeface="Times New Roman" pitchFamily="18" charset="0"/>
                <a:cs typeface="Times New Roman" pitchFamily="18" charset="0"/>
              </a:rPr>
              <a:t/>
            </a:r>
            <a:br>
              <a:rPr lang="fr-FR" sz="2400" b="1" dirty="0" smtClean="0">
                <a:solidFill>
                  <a:srgbClr val="FF0000"/>
                </a:solidFill>
                <a:latin typeface="Times New Roman" pitchFamily="18" charset="0"/>
                <a:cs typeface="Times New Roman" pitchFamily="18" charset="0"/>
              </a:rPr>
            </a:br>
            <a:r>
              <a:rPr lang="fr-FR" sz="2400" b="1" dirty="0" smtClean="0">
                <a:solidFill>
                  <a:srgbClr val="FF0000"/>
                </a:solidFill>
              </a:rPr>
              <a:t/>
            </a:r>
            <a:br>
              <a:rPr lang="fr-FR" sz="2400" b="1" dirty="0" smtClean="0">
                <a:solidFill>
                  <a:srgbClr val="FF0000"/>
                </a:solidFill>
              </a:rPr>
            </a:br>
            <a:r>
              <a:rPr lang="fr-FR" sz="2400" dirty="0" smtClean="0">
                <a:solidFill>
                  <a:srgbClr val="FF0000"/>
                </a:solidFill>
              </a:rPr>
              <a:t/>
            </a:r>
            <a:br>
              <a:rPr lang="fr-FR" sz="2400" dirty="0" smtClean="0">
                <a:solidFill>
                  <a:srgbClr val="FF0000"/>
                </a:solidFill>
              </a:rPr>
            </a:br>
            <a:r>
              <a:rPr lang="fr-FR" sz="2400" dirty="0" smtClean="0">
                <a:solidFill>
                  <a:srgbClr val="FF0000"/>
                </a:solidFill>
              </a:rPr>
              <a:t/>
            </a:r>
            <a:br>
              <a:rPr lang="fr-FR" sz="2400" dirty="0" smtClean="0">
                <a:solidFill>
                  <a:srgbClr val="FF0000"/>
                </a:solidFill>
              </a:rPr>
            </a:br>
            <a:r>
              <a:rPr lang="fr-FR" sz="2400" dirty="0">
                <a:solidFill>
                  <a:srgbClr val="FF0000"/>
                </a:solidFill>
              </a:rPr>
              <a:t/>
            </a:r>
            <a:br>
              <a:rPr lang="fr-FR" sz="2400" dirty="0">
                <a:solidFill>
                  <a:srgbClr val="FF0000"/>
                </a:solidFill>
              </a:rPr>
            </a:br>
            <a:r>
              <a:rPr lang="fr-FR" sz="2400" dirty="0" smtClean="0">
                <a:solidFill>
                  <a:srgbClr val="FF0000"/>
                </a:solidFill>
              </a:rPr>
              <a:t/>
            </a:r>
            <a:br>
              <a:rPr lang="fr-FR" sz="2400" dirty="0" smtClean="0">
                <a:solidFill>
                  <a:srgbClr val="FF0000"/>
                </a:solidFill>
              </a:rPr>
            </a:br>
            <a:r>
              <a:rPr lang="fr-FR" sz="2400" dirty="0">
                <a:solidFill>
                  <a:srgbClr val="FF0000"/>
                </a:solidFill>
              </a:rPr>
              <a:t/>
            </a:r>
            <a:br>
              <a:rPr lang="fr-FR" sz="2400" dirty="0">
                <a:solidFill>
                  <a:srgbClr val="FF0000"/>
                </a:solidFill>
              </a:rPr>
            </a:br>
            <a:r>
              <a:rPr lang="fr-FR" sz="2400" dirty="0" smtClean="0">
                <a:solidFill>
                  <a:srgbClr val="FF0000"/>
                </a:solidFill>
              </a:rPr>
              <a:t/>
            </a:r>
            <a:br>
              <a:rPr lang="fr-FR" sz="2400" dirty="0" smtClean="0">
                <a:solidFill>
                  <a:srgbClr val="FF0000"/>
                </a:solidFill>
              </a:rPr>
            </a:br>
            <a:r>
              <a:rPr lang="fr-FR" sz="2400" dirty="0">
                <a:solidFill>
                  <a:srgbClr val="FF0000"/>
                </a:solidFill>
              </a:rPr>
              <a:t/>
            </a:r>
            <a:br>
              <a:rPr lang="fr-FR" sz="2400" dirty="0">
                <a:solidFill>
                  <a:srgbClr val="FF0000"/>
                </a:solidFill>
              </a:rPr>
            </a:br>
            <a:r>
              <a:rPr lang="fr-FR" sz="2400" dirty="0" smtClean="0">
                <a:solidFill>
                  <a:srgbClr val="FF0000"/>
                </a:solidFill>
              </a:rPr>
              <a:t/>
            </a:r>
            <a:br>
              <a:rPr lang="fr-FR" sz="2400" dirty="0" smtClean="0">
                <a:solidFill>
                  <a:srgbClr val="FF0000"/>
                </a:solidFill>
              </a:rPr>
            </a:br>
            <a:r>
              <a:rPr lang="fr-FR" sz="2400" dirty="0">
                <a:solidFill>
                  <a:srgbClr val="FF0000"/>
                </a:solidFill>
              </a:rPr>
              <a:t/>
            </a:r>
            <a:br>
              <a:rPr lang="fr-FR" sz="2400" dirty="0">
                <a:solidFill>
                  <a:srgbClr val="FF0000"/>
                </a:solidFill>
              </a:rPr>
            </a:br>
            <a:r>
              <a:rPr lang="fr-FR" sz="2400" dirty="0">
                <a:solidFill>
                  <a:srgbClr val="FF0000"/>
                </a:solidFill>
              </a:rPr>
              <a:t/>
            </a:r>
            <a:br>
              <a:rPr lang="fr-FR" sz="2400" dirty="0">
                <a:solidFill>
                  <a:srgbClr val="FF0000"/>
                </a:solidFill>
              </a:rPr>
            </a:br>
            <a:r>
              <a:rPr lang="fr-FR" sz="2400" dirty="0" smtClean="0">
                <a:solidFill>
                  <a:srgbClr val="FF0000"/>
                </a:solidFill>
              </a:rPr>
              <a:t/>
            </a:r>
            <a:br>
              <a:rPr lang="fr-FR" sz="2400" dirty="0" smtClean="0">
                <a:solidFill>
                  <a:srgbClr val="FF0000"/>
                </a:solidFill>
              </a:rPr>
            </a:br>
            <a:r>
              <a:rPr lang="fr-FR" sz="2400" dirty="0">
                <a:solidFill>
                  <a:srgbClr val="FF0000"/>
                </a:solidFill>
              </a:rPr>
              <a:t/>
            </a:r>
            <a:br>
              <a:rPr lang="fr-FR" sz="2400" dirty="0">
                <a:solidFill>
                  <a:srgbClr val="FF0000"/>
                </a:solidFill>
              </a:rPr>
            </a:br>
            <a:r>
              <a:rPr lang="fr-FR" sz="2400" dirty="0" smtClean="0">
                <a:solidFill>
                  <a:srgbClr val="FF0000"/>
                </a:solidFill>
              </a:rPr>
              <a:t/>
            </a:r>
            <a:br>
              <a:rPr lang="fr-FR" sz="2400" dirty="0" smtClean="0">
                <a:solidFill>
                  <a:srgbClr val="FF0000"/>
                </a:solidFill>
              </a:rPr>
            </a:br>
            <a:endParaRPr lang="fr-FR" sz="2400" dirty="0">
              <a:solidFill>
                <a:srgbClr val="FF0000"/>
              </a:solidFill>
            </a:endParaRPr>
          </a:p>
        </p:txBody>
      </p:sp>
    </p:spTree>
    <p:extLst>
      <p:ext uri="{BB962C8B-B14F-4D97-AF65-F5344CB8AC3E}">
        <p14:creationId xmlns:p14="http://schemas.microsoft.com/office/powerpoint/2010/main" val="10909301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a:bodyPr>
          <a:lstStyle/>
          <a:p>
            <a:pPr algn="l"/>
            <a:r>
              <a:rPr lang="fr-FR" b="1" u="sng" dirty="0" smtClean="0">
                <a:latin typeface="Times New Roman" pitchFamily="18" charset="0"/>
                <a:cs typeface="Times New Roman" pitchFamily="18" charset="0"/>
              </a:rPr>
              <a:t>3-La progression thématique</a:t>
            </a:r>
            <a:br>
              <a:rPr lang="fr-FR" b="1" u="sng" dirty="0" smtClean="0">
                <a:latin typeface="Times New Roman" pitchFamily="18" charset="0"/>
                <a:cs typeface="Times New Roman" pitchFamily="18" charset="0"/>
              </a:rPr>
            </a:b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fr-FR" sz="2700" dirty="0">
                <a:latin typeface="Times New Roman" pitchFamily="18" charset="0"/>
                <a:cs typeface="Times New Roman" pitchFamily="18" charset="0"/>
              </a:rPr>
              <a:t>• La progression thématique (chaque phrase s’appuie sur un élément qui précède pour faire progresser l’information). </a:t>
            </a:r>
            <a:r>
              <a:rPr lang="fr-FR" sz="2700" dirty="0" smtClean="0">
                <a:latin typeface="Times New Roman" pitchFamily="18" charset="0"/>
                <a:cs typeface="Times New Roman" pitchFamily="18" charset="0"/>
              </a:rPr>
              <a:t/>
            </a:r>
            <a:br>
              <a:rPr lang="fr-FR" sz="2700"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Thème: ce dont on parle </a:t>
            </a:r>
            <a:br>
              <a:rPr lang="fr-FR" sz="2400"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Rhème/Propos: information nouvelle</a:t>
            </a:r>
            <a:br>
              <a:rPr lang="fr-FR" sz="2400" dirty="0" smtClean="0">
                <a:latin typeface="Times New Roman" pitchFamily="18" charset="0"/>
                <a:cs typeface="Times New Roman" pitchFamily="18" charset="0"/>
              </a:rPr>
            </a:br>
            <a:r>
              <a:rPr lang="fr-FR" dirty="0"/>
              <a:t/>
            </a:r>
            <a:br>
              <a:rPr lang="fr-FR" dirty="0"/>
            </a:br>
            <a:r>
              <a:rPr lang="fr-FR" dirty="0" smtClean="0"/>
              <a:t/>
            </a:r>
            <a:br>
              <a:rPr lang="fr-FR" dirty="0" smtClean="0"/>
            </a:br>
            <a:endParaRPr lang="fr-FR" dirty="0"/>
          </a:p>
        </p:txBody>
      </p:sp>
    </p:spTree>
    <p:extLst>
      <p:ext uri="{BB962C8B-B14F-4D97-AF65-F5344CB8AC3E}">
        <p14:creationId xmlns:p14="http://schemas.microsoft.com/office/powerpoint/2010/main" val="2568171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mtClean="0"/>
              <a:t/>
            </a:r>
            <a:br>
              <a:rPr lang="fr-FR" smtClean="0"/>
            </a:b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908524748"/>
              </p:ext>
            </p:extLst>
          </p:nvPr>
        </p:nvGraphicFramePr>
        <p:xfrm>
          <a:off x="323528" y="2944685"/>
          <a:ext cx="3600400" cy="2368432"/>
        </p:xfrm>
        <a:graphic>
          <a:graphicData uri="http://schemas.openxmlformats.org/drawingml/2006/table">
            <a:tbl>
              <a:tblPr firstRow="1" firstCol="1" bandRow="1">
                <a:tableStyleId>{5C22544A-7EE6-4342-B048-85BDC9FD1C3A}</a:tableStyleId>
              </a:tblPr>
              <a:tblGrid>
                <a:gridCol w="3600400"/>
              </a:tblGrid>
              <a:tr h="1030360">
                <a:tc>
                  <a:txBody>
                    <a:bodyPr/>
                    <a:lstStyle/>
                    <a:p>
                      <a:pPr>
                        <a:lnSpc>
                          <a:spcPct val="115000"/>
                        </a:lnSpc>
                        <a:spcAft>
                          <a:spcPts val="1000"/>
                        </a:spcAft>
                      </a:pPr>
                      <a:r>
                        <a:rPr lang="fr-FR" sz="2400" dirty="0">
                          <a:effectLst/>
                        </a:rPr>
                        <a:t>thème 1  ------  </a:t>
                      </a:r>
                      <a:r>
                        <a:rPr lang="fr-FR" sz="2400" dirty="0" smtClean="0">
                          <a:effectLst/>
                        </a:rPr>
                        <a:t>propos </a:t>
                      </a:r>
                      <a:r>
                        <a:rPr lang="fr-FR" sz="2400" dirty="0">
                          <a:effectLst/>
                        </a:rPr>
                        <a:t>1 </a:t>
                      </a:r>
                      <a:br>
                        <a:rPr lang="fr-FR" sz="2400" dirty="0">
                          <a:effectLst/>
                        </a:rPr>
                      </a:br>
                      <a:r>
                        <a:rPr lang="fr-FR" sz="2400" dirty="0">
                          <a:effectLst/>
                        </a:rPr>
                        <a:t>     |</a:t>
                      </a:r>
                      <a:endParaRPr lang="fr-FR" sz="2400" dirty="0">
                        <a:effectLst/>
                        <a:latin typeface="Calibri"/>
                        <a:ea typeface="Calibri"/>
                        <a:cs typeface="Arial"/>
                      </a:endParaRPr>
                    </a:p>
                  </a:txBody>
                  <a:tcPr marL="19050" marR="19050" marT="19050" marB="19050" anchor="ctr"/>
                </a:tc>
              </a:tr>
              <a:tr h="879348">
                <a:tc>
                  <a:txBody>
                    <a:bodyPr/>
                    <a:lstStyle/>
                    <a:p>
                      <a:pPr>
                        <a:lnSpc>
                          <a:spcPct val="115000"/>
                        </a:lnSpc>
                        <a:spcAft>
                          <a:spcPts val="1000"/>
                        </a:spcAft>
                      </a:pPr>
                      <a:r>
                        <a:rPr lang="fr-FR" sz="2400" dirty="0">
                          <a:effectLst/>
                        </a:rPr>
                        <a:t>thème 1  ------ </a:t>
                      </a:r>
                      <a:r>
                        <a:rPr lang="fr-FR" sz="2400" dirty="0" smtClean="0">
                          <a:effectLst/>
                        </a:rPr>
                        <a:t>propos </a:t>
                      </a:r>
                      <a:r>
                        <a:rPr lang="fr-FR" sz="2400" dirty="0">
                          <a:effectLst/>
                        </a:rPr>
                        <a:t>2</a:t>
                      </a:r>
                      <a:br>
                        <a:rPr lang="fr-FR" sz="2400" dirty="0">
                          <a:effectLst/>
                        </a:rPr>
                      </a:br>
                      <a:r>
                        <a:rPr lang="fr-FR" sz="2400" dirty="0">
                          <a:effectLst/>
                        </a:rPr>
                        <a:t>     |</a:t>
                      </a:r>
                      <a:endParaRPr lang="fr-FR" sz="2400" dirty="0">
                        <a:effectLst/>
                        <a:latin typeface="Calibri"/>
                        <a:ea typeface="Calibri"/>
                        <a:cs typeface="Arial"/>
                      </a:endParaRPr>
                    </a:p>
                  </a:txBody>
                  <a:tcPr marL="19050" marR="19050" marT="19050" marB="19050" anchor="ctr"/>
                </a:tc>
              </a:tr>
              <a:tr h="458724">
                <a:tc>
                  <a:txBody>
                    <a:bodyPr/>
                    <a:lstStyle/>
                    <a:p>
                      <a:pPr>
                        <a:lnSpc>
                          <a:spcPct val="115000"/>
                        </a:lnSpc>
                        <a:spcAft>
                          <a:spcPts val="0"/>
                        </a:spcAft>
                      </a:pPr>
                      <a:r>
                        <a:rPr lang="fr-FR" sz="2400" dirty="0">
                          <a:effectLst/>
                        </a:rPr>
                        <a:t>thème 1  ------ </a:t>
                      </a:r>
                      <a:r>
                        <a:rPr lang="fr-FR" sz="2400" dirty="0" smtClean="0">
                          <a:effectLst/>
                        </a:rPr>
                        <a:t>propos </a:t>
                      </a:r>
                      <a:r>
                        <a:rPr lang="fr-FR" sz="2400" dirty="0">
                          <a:effectLst/>
                        </a:rPr>
                        <a:t>3 /...</a:t>
                      </a:r>
                      <a:endParaRPr lang="fr-FR" sz="2400" dirty="0">
                        <a:effectLst/>
                        <a:latin typeface="Calibri"/>
                        <a:ea typeface="Calibri"/>
                        <a:cs typeface="Arial"/>
                      </a:endParaRPr>
                    </a:p>
                  </a:txBody>
                  <a:tcPr marL="19050" marR="19050" marT="19050" marB="19050" anchor="ctr"/>
                </a:tc>
              </a:tr>
            </a:tbl>
          </a:graphicData>
        </a:graphic>
      </p:graphicFrame>
      <p:pic>
        <p:nvPicPr>
          <p:cNvPr id="4" name="Image 3" descr="LA PROGRESSION THÉMATIQUE">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923928" y="2996953"/>
            <a:ext cx="4762500" cy="2376264"/>
          </a:xfrm>
          <a:prstGeom prst="rect">
            <a:avLst/>
          </a:prstGeom>
          <a:noFill/>
          <a:ln>
            <a:noFill/>
          </a:ln>
        </p:spPr>
      </p:pic>
      <p:sp>
        <p:nvSpPr>
          <p:cNvPr id="6" name="Rectangle à coins arrondis 5"/>
          <p:cNvSpPr/>
          <p:nvPr/>
        </p:nvSpPr>
        <p:spPr>
          <a:xfrm>
            <a:off x="1331639" y="990048"/>
            <a:ext cx="6991617" cy="854776"/>
          </a:xfrm>
          <a:prstGeom prst="roundRect">
            <a:avLst/>
          </a:prstGeom>
          <a:solidFill>
            <a:schemeClr val="bg1">
              <a:alpha val="6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latin typeface="Times New Roman" pitchFamily="18" charset="0"/>
                <a:cs typeface="Times New Roman" pitchFamily="18" charset="0"/>
              </a:rPr>
              <a:t>3-1-</a:t>
            </a:r>
            <a:r>
              <a:rPr lang="fr-FR" sz="2400" dirty="0">
                <a:solidFill>
                  <a:schemeClr val="tx1"/>
                </a:solidFill>
                <a:latin typeface="Times New Roman" pitchFamily="18" charset="0"/>
                <a:cs typeface="Times New Roman" pitchFamily="18" charset="0"/>
              </a:rPr>
              <a:t> </a:t>
            </a:r>
            <a:r>
              <a:rPr lang="fr-FR" sz="2400" b="1" dirty="0">
                <a:solidFill>
                  <a:schemeClr val="tx1"/>
                </a:solidFill>
                <a:latin typeface="Times New Roman" pitchFamily="18" charset="0"/>
                <a:cs typeface="Times New Roman" pitchFamily="18" charset="0"/>
              </a:rPr>
              <a:t>La progression </a:t>
            </a:r>
            <a:r>
              <a:rPr lang="fr-FR" sz="2400" b="1" i="1" dirty="0">
                <a:solidFill>
                  <a:schemeClr val="tx1"/>
                </a:solidFill>
                <a:latin typeface="Times New Roman" pitchFamily="18" charset="0"/>
                <a:cs typeface="Times New Roman" pitchFamily="18" charset="0"/>
              </a:rPr>
              <a:t>à thème constant ou continu</a:t>
            </a:r>
            <a:endParaRPr lang="fr-FR" sz="2400" dirty="0">
              <a:solidFill>
                <a:schemeClr val="tx1"/>
              </a:solidFill>
            </a:endParaRPr>
          </a:p>
        </p:txBody>
      </p:sp>
    </p:spTree>
    <p:extLst>
      <p:ext uri="{BB962C8B-B14F-4D97-AF65-F5344CB8AC3E}">
        <p14:creationId xmlns:p14="http://schemas.microsoft.com/office/powerpoint/2010/main" val="3542299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lstStyle/>
          <a:p>
            <a:r>
              <a:rPr lang="fr-FR" sz="2000" dirty="0" smtClean="0"/>
              <a:t>3-2-</a:t>
            </a:r>
            <a:r>
              <a:rPr lang="fr-FR" sz="2000" b="1" dirty="0"/>
              <a:t> La progression à thème linéaire ou évolutif </a:t>
            </a:r>
            <a:r>
              <a:rPr lang="fr-FR" sz="2000" dirty="0"/>
              <a:t>(</a:t>
            </a:r>
            <a:r>
              <a:rPr lang="fr-FR" sz="2000" i="1" dirty="0"/>
              <a:t>en escalier</a:t>
            </a:r>
            <a:r>
              <a:rPr lang="fr-FR" sz="2000" dirty="0" smtClean="0"/>
              <a:t>)</a:t>
            </a:r>
            <a:br>
              <a:rPr lang="fr-FR" sz="2000" dirty="0" smtClean="0"/>
            </a:br>
            <a:r>
              <a:rPr lang="fr-FR" sz="2000" dirty="0"/>
              <a:t/>
            </a:r>
            <a:br>
              <a:rPr lang="fr-FR" sz="2000" dirty="0"/>
            </a:br>
            <a:r>
              <a:rPr lang="fr-FR" sz="2000" dirty="0" smtClean="0"/>
              <a:t/>
            </a:r>
            <a:br>
              <a:rPr lang="fr-FR" sz="2000" dirty="0" smtClean="0"/>
            </a:br>
            <a:r>
              <a:rPr lang="fr-FR" sz="2000" dirty="0"/>
              <a:t/>
            </a:r>
            <a:br>
              <a:rPr lang="fr-FR" sz="2000" dirty="0"/>
            </a:br>
            <a:r>
              <a:rPr lang="fr-FR" sz="2000" dirty="0" smtClean="0"/>
              <a:t/>
            </a:r>
            <a:br>
              <a:rPr lang="fr-FR" sz="2000" dirty="0" smtClean="0"/>
            </a:br>
            <a:r>
              <a:rPr lang="fr-FR" sz="2000" dirty="0"/>
              <a:t/>
            </a:r>
            <a:br>
              <a:rPr lang="fr-FR" sz="2000" dirty="0"/>
            </a:br>
            <a:r>
              <a:rPr lang="fr-FR" sz="2000" dirty="0" smtClean="0"/>
              <a:t/>
            </a:r>
            <a:br>
              <a:rPr lang="fr-FR" sz="2000" dirty="0" smtClean="0"/>
            </a:br>
            <a:r>
              <a:rPr lang="fr-FR" sz="2000" dirty="0"/>
              <a:t/>
            </a:r>
            <a:br>
              <a:rPr lang="fr-FR" sz="2000" dirty="0"/>
            </a:br>
            <a:r>
              <a:rPr lang="fr-FR" sz="2000" dirty="0" smtClean="0"/>
              <a:t/>
            </a:r>
            <a:br>
              <a:rPr lang="fr-FR" sz="2000" dirty="0" smtClean="0"/>
            </a:br>
            <a:r>
              <a:rPr lang="fr-FR" sz="2000" dirty="0"/>
              <a:t/>
            </a:r>
            <a:br>
              <a:rPr lang="fr-FR" sz="2000" dirty="0"/>
            </a:br>
            <a:r>
              <a:rPr lang="fr-FR" sz="2000" dirty="0" smtClean="0"/>
              <a:t/>
            </a:r>
            <a:br>
              <a:rPr lang="fr-FR" sz="2000" dirty="0" smtClean="0"/>
            </a:br>
            <a:r>
              <a:rPr lang="fr-FR" sz="2000" dirty="0"/>
              <a:t/>
            </a:r>
            <a:br>
              <a:rPr lang="fr-FR" sz="2000" dirty="0"/>
            </a:br>
            <a:r>
              <a:rPr lang="fr-FR" dirty="0"/>
              <a:t/>
            </a:r>
            <a:br>
              <a:rPr lang="fr-FR" dirty="0"/>
            </a:br>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1768166821"/>
              </p:ext>
            </p:extLst>
          </p:nvPr>
        </p:nvGraphicFramePr>
        <p:xfrm>
          <a:off x="611560" y="1412776"/>
          <a:ext cx="7931224" cy="2180452"/>
        </p:xfrm>
        <a:graphic>
          <a:graphicData uri="http://schemas.openxmlformats.org/drawingml/2006/table">
            <a:tbl>
              <a:tblPr firstRow="1" firstCol="1" bandRow="1">
                <a:tableStyleId>{5C22544A-7EE6-4342-B048-85BDC9FD1C3A}</a:tableStyleId>
              </a:tblPr>
              <a:tblGrid>
                <a:gridCol w="2195479"/>
                <a:gridCol w="1911915"/>
                <a:gridCol w="1911915"/>
                <a:gridCol w="1911915"/>
              </a:tblGrid>
              <a:tr h="504056">
                <a:tc>
                  <a:txBody>
                    <a:bodyPr/>
                    <a:lstStyle/>
                    <a:p>
                      <a:pPr>
                        <a:lnSpc>
                          <a:spcPct val="115000"/>
                        </a:lnSpc>
                        <a:spcAft>
                          <a:spcPts val="0"/>
                        </a:spcAft>
                      </a:pPr>
                      <a:r>
                        <a:rPr lang="fr-FR" sz="2000" dirty="0">
                          <a:effectLst/>
                        </a:rPr>
                        <a:t>thème 1------</a:t>
                      </a:r>
                      <a:endParaRPr lang="fr-FR" sz="2000" dirty="0">
                        <a:effectLst/>
                        <a:latin typeface="Calibri"/>
                        <a:ea typeface="Calibri"/>
                        <a:cs typeface="Arial"/>
                      </a:endParaRPr>
                    </a:p>
                  </a:txBody>
                  <a:tcPr marL="0" marR="0" marT="0" marB="0"/>
                </a:tc>
                <a:tc>
                  <a:txBody>
                    <a:bodyPr/>
                    <a:lstStyle/>
                    <a:p>
                      <a:pPr>
                        <a:lnSpc>
                          <a:spcPct val="115000"/>
                        </a:lnSpc>
                        <a:spcAft>
                          <a:spcPts val="0"/>
                        </a:spcAft>
                      </a:pPr>
                      <a:r>
                        <a:rPr lang="fr-FR" sz="2000" dirty="0" smtClean="0">
                          <a:effectLst/>
                        </a:rPr>
                        <a:t>propos1</a:t>
                      </a:r>
                      <a:endParaRPr lang="fr-FR" sz="2000" dirty="0">
                        <a:effectLst/>
                        <a:latin typeface="Calibri"/>
                        <a:ea typeface="Calibri"/>
                        <a:cs typeface="Arial"/>
                      </a:endParaRPr>
                    </a:p>
                  </a:txBody>
                  <a:tcPr marL="0" marR="0" marT="0" marB="0"/>
                </a:tc>
                <a:tc>
                  <a:txBody>
                    <a:bodyPr/>
                    <a:lstStyle/>
                    <a:p>
                      <a:pPr>
                        <a:lnSpc>
                          <a:spcPct val="115000"/>
                        </a:lnSpc>
                        <a:spcAft>
                          <a:spcPts val="0"/>
                        </a:spcAft>
                      </a:pPr>
                      <a:r>
                        <a:rPr lang="fr-FR" sz="2000">
                          <a:effectLst/>
                        </a:rPr>
                        <a:t> </a:t>
                      </a:r>
                      <a:endParaRPr lang="fr-FR" sz="2000">
                        <a:effectLst/>
                        <a:latin typeface="Calibri"/>
                        <a:ea typeface="Calibri"/>
                        <a:cs typeface="Arial"/>
                      </a:endParaRPr>
                    </a:p>
                  </a:txBody>
                  <a:tcPr marL="0" marR="0" marT="0" marB="0"/>
                </a:tc>
                <a:tc>
                  <a:txBody>
                    <a:bodyPr/>
                    <a:lstStyle/>
                    <a:p>
                      <a:pPr>
                        <a:lnSpc>
                          <a:spcPct val="115000"/>
                        </a:lnSpc>
                        <a:spcAft>
                          <a:spcPts val="0"/>
                        </a:spcAft>
                      </a:pPr>
                      <a:r>
                        <a:rPr lang="fr-FR" sz="2000">
                          <a:effectLst/>
                        </a:rPr>
                        <a:t> </a:t>
                      </a:r>
                      <a:endParaRPr lang="fr-FR" sz="2000">
                        <a:effectLst/>
                        <a:latin typeface="Calibri"/>
                        <a:ea typeface="Calibri"/>
                        <a:cs typeface="Arial"/>
                      </a:endParaRPr>
                    </a:p>
                  </a:txBody>
                  <a:tcPr marL="0" marR="0" marT="0" marB="0"/>
                </a:tc>
              </a:tr>
              <a:tr h="274316">
                <a:tc>
                  <a:txBody>
                    <a:bodyPr/>
                    <a:lstStyle/>
                    <a:p>
                      <a:pPr>
                        <a:lnSpc>
                          <a:spcPct val="115000"/>
                        </a:lnSpc>
                        <a:spcAft>
                          <a:spcPts val="0"/>
                        </a:spcAft>
                      </a:pPr>
                      <a:r>
                        <a:rPr lang="fr-FR" sz="2000">
                          <a:effectLst/>
                        </a:rPr>
                        <a:t> </a:t>
                      </a:r>
                      <a:endParaRPr lang="fr-FR" sz="2000">
                        <a:effectLst/>
                        <a:latin typeface="Calibri"/>
                        <a:ea typeface="Calibri"/>
                        <a:cs typeface="Arial"/>
                      </a:endParaRPr>
                    </a:p>
                  </a:txBody>
                  <a:tcPr marL="0" marR="0" marT="0" marB="0"/>
                </a:tc>
                <a:tc>
                  <a:txBody>
                    <a:bodyPr/>
                    <a:lstStyle/>
                    <a:p>
                      <a:pPr>
                        <a:lnSpc>
                          <a:spcPct val="115000"/>
                        </a:lnSpc>
                        <a:spcAft>
                          <a:spcPts val="0"/>
                        </a:spcAft>
                      </a:pPr>
                      <a:r>
                        <a:rPr lang="fr-FR" sz="2000" dirty="0">
                          <a:effectLst/>
                        </a:rPr>
                        <a:t> </a:t>
                      </a:r>
                      <a:endParaRPr lang="fr-FR" sz="2000" dirty="0">
                        <a:effectLst/>
                        <a:latin typeface="Calibri"/>
                        <a:ea typeface="Calibri"/>
                        <a:cs typeface="Arial"/>
                      </a:endParaRPr>
                    </a:p>
                  </a:txBody>
                  <a:tcPr marL="0" marR="0" marT="0" marB="0"/>
                </a:tc>
                <a:tc>
                  <a:txBody>
                    <a:bodyPr/>
                    <a:lstStyle/>
                    <a:p>
                      <a:pPr>
                        <a:lnSpc>
                          <a:spcPct val="115000"/>
                        </a:lnSpc>
                        <a:spcAft>
                          <a:spcPts val="0"/>
                        </a:spcAft>
                      </a:pPr>
                      <a:r>
                        <a:rPr lang="fr-FR" sz="2000">
                          <a:effectLst/>
                        </a:rPr>
                        <a:t> </a:t>
                      </a:r>
                      <a:endParaRPr lang="fr-FR" sz="2000">
                        <a:effectLst/>
                        <a:latin typeface="Calibri"/>
                        <a:ea typeface="Calibri"/>
                        <a:cs typeface="Arial"/>
                      </a:endParaRPr>
                    </a:p>
                  </a:txBody>
                  <a:tcPr marL="0" marR="0" marT="0" marB="0"/>
                </a:tc>
                <a:tc>
                  <a:txBody>
                    <a:bodyPr/>
                    <a:lstStyle/>
                    <a:p>
                      <a:pPr>
                        <a:lnSpc>
                          <a:spcPct val="115000"/>
                        </a:lnSpc>
                        <a:spcAft>
                          <a:spcPts val="0"/>
                        </a:spcAft>
                      </a:pPr>
                      <a:r>
                        <a:rPr lang="fr-FR" sz="2000">
                          <a:effectLst/>
                        </a:rPr>
                        <a:t> </a:t>
                      </a:r>
                      <a:endParaRPr lang="fr-FR" sz="2000">
                        <a:effectLst/>
                        <a:latin typeface="Calibri"/>
                        <a:ea typeface="Calibri"/>
                        <a:cs typeface="Arial"/>
                      </a:endParaRPr>
                    </a:p>
                  </a:txBody>
                  <a:tcPr marL="0" marR="0" marT="0" marB="0"/>
                </a:tc>
              </a:tr>
              <a:tr h="274316">
                <a:tc>
                  <a:txBody>
                    <a:bodyPr/>
                    <a:lstStyle/>
                    <a:p>
                      <a:pPr>
                        <a:lnSpc>
                          <a:spcPct val="115000"/>
                        </a:lnSpc>
                        <a:spcAft>
                          <a:spcPts val="0"/>
                        </a:spcAft>
                      </a:pPr>
                      <a:r>
                        <a:rPr lang="fr-FR" sz="2000">
                          <a:effectLst/>
                        </a:rPr>
                        <a:t> </a:t>
                      </a:r>
                      <a:endParaRPr lang="fr-FR" sz="2000">
                        <a:effectLst/>
                        <a:latin typeface="Calibri"/>
                        <a:ea typeface="Calibri"/>
                        <a:cs typeface="Arial"/>
                      </a:endParaRPr>
                    </a:p>
                  </a:txBody>
                  <a:tcPr marL="0" marR="0" marT="0" marB="0"/>
                </a:tc>
                <a:tc>
                  <a:txBody>
                    <a:bodyPr/>
                    <a:lstStyle/>
                    <a:p>
                      <a:pPr>
                        <a:lnSpc>
                          <a:spcPct val="115000"/>
                        </a:lnSpc>
                        <a:spcAft>
                          <a:spcPts val="0"/>
                        </a:spcAft>
                      </a:pPr>
                      <a:r>
                        <a:rPr lang="fr-FR" sz="2000" dirty="0">
                          <a:effectLst/>
                        </a:rPr>
                        <a:t>thème 2 ------</a:t>
                      </a:r>
                      <a:endParaRPr lang="fr-FR" sz="2000" dirty="0">
                        <a:effectLst/>
                        <a:latin typeface="Calibri"/>
                        <a:ea typeface="Calibri"/>
                        <a:cs typeface="Arial"/>
                      </a:endParaRPr>
                    </a:p>
                  </a:txBody>
                  <a:tcPr marL="0" marR="0" marT="0" marB="0"/>
                </a:tc>
                <a:tc>
                  <a:txBody>
                    <a:bodyPr/>
                    <a:lstStyle/>
                    <a:p>
                      <a:pPr>
                        <a:lnSpc>
                          <a:spcPct val="115000"/>
                        </a:lnSpc>
                        <a:spcAft>
                          <a:spcPts val="0"/>
                        </a:spcAft>
                      </a:pPr>
                      <a:r>
                        <a:rPr lang="fr-FR" sz="2000" dirty="0" smtClean="0">
                          <a:effectLst/>
                        </a:rPr>
                        <a:t>propos </a:t>
                      </a:r>
                      <a:r>
                        <a:rPr lang="fr-FR" sz="2000" dirty="0">
                          <a:effectLst/>
                        </a:rPr>
                        <a:t>2</a:t>
                      </a:r>
                      <a:endParaRPr lang="fr-FR" sz="2000" dirty="0">
                        <a:effectLst/>
                        <a:latin typeface="Calibri"/>
                        <a:ea typeface="Calibri"/>
                        <a:cs typeface="Arial"/>
                      </a:endParaRPr>
                    </a:p>
                  </a:txBody>
                  <a:tcPr marL="0" marR="0" marT="0" marB="0"/>
                </a:tc>
                <a:tc>
                  <a:txBody>
                    <a:bodyPr/>
                    <a:lstStyle/>
                    <a:p>
                      <a:pPr>
                        <a:lnSpc>
                          <a:spcPct val="115000"/>
                        </a:lnSpc>
                        <a:spcAft>
                          <a:spcPts val="0"/>
                        </a:spcAft>
                      </a:pPr>
                      <a:r>
                        <a:rPr lang="fr-FR" sz="2000">
                          <a:effectLst/>
                        </a:rPr>
                        <a:t> </a:t>
                      </a:r>
                      <a:endParaRPr lang="fr-FR" sz="2000">
                        <a:effectLst/>
                        <a:latin typeface="Calibri"/>
                        <a:ea typeface="Calibri"/>
                        <a:cs typeface="Arial"/>
                      </a:endParaRPr>
                    </a:p>
                  </a:txBody>
                  <a:tcPr marL="0" marR="0" marT="0" marB="0"/>
                </a:tc>
              </a:tr>
              <a:tr h="274316">
                <a:tc>
                  <a:txBody>
                    <a:bodyPr/>
                    <a:lstStyle/>
                    <a:p>
                      <a:pPr>
                        <a:lnSpc>
                          <a:spcPct val="115000"/>
                        </a:lnSpc>
                        <a:spcAft>
                          <a:spcPts val="0"/>
                        </a:spcAft>
                      </a:pPr>
                      <a:r>
                        <a:rPr lang="fr-FR" sz="2000">
                          <a:effectLst/>
                        </a:rPr>
                        <a:t> </a:t>
                      </a:r>
                      <a:endParaRPr lang="fr-FR" sz="2000">
                        <a:effectLst/>
                        <a:latin typeface="Calibri"/>
                        <a:ea typeface="Calibri"/>
                        <a:cs typeface="Arial"/>
                      </a:endParaRPr>
                    </a:p>
                  </a:txBody>
                  <a:tcPr marL="0" marR="0" marT="0" marB="0"/>
                </a:tc>
                <a:tc>
                  <a:txBody>
                    <a:bodyPr/>
                    <a:lstStyle/>
                    <a:p>
                      <a:pPr>
                        <a:lnSpc>
                          <a:spcPct val="115000"/>
                        </a:lnSpc>
                        <a:spcAft>
                          <a:spcPts val="0"/>
                        </a:spcAft>
                      </a:pPr>
                      <a:r>
                        <a:rPr lang="fr-FR" sz="2000" dirty="0">
                          <a:effectLst/>
                        </a:rPr>
                        <a:t> </a:t>
                      </a:r>
                      <a:endParaRPr lang="fr-FR" sz="2000" dirty="0">
                        <a:effectLst/>
                        <a:latin typeface="Calibri"/>
                        <a:ea typeface="Calibri"/>
                        <a:cs typeface="Arial"/>
                      </a:endParaRPr>
                    </a:p>
                  </a:txBody>
                  <a:tcPr marL="0" marR="0" marT="0" marB="0"/>
                </a:tc>
                <a:tc>
                  <a:txBody>
                    <a:bodyPr/>
                    <a:lstStyle/>
                    <a:p>
                      <a:pPr>
                        <a:lnSpc>
                          <a:spcPct val="115000"/>
                        </a:lnSpc>
                        <a:spcAft>
                          <a:spcPts val="0"/>
                        </a:spcAft>
                      </a:pPr>
                      <a:r>
                        <a:rPr lang="fr-FR" sz="2000" dirty="0">
                          <a:effectLst/>
                        </a:rPr>
                        <a:t> </a:t>
                      </a:r>
                      <a:endParaRPr lang="fr-FR" sz="2000" dirty="0">
                        <a:effectLst/>
                        <a:latin typeface="Calibri"/>
                        <a:ea typeface="Calibri"/>
                        <a:cs typeface="Arial"/>
                      </a:endParaRPr>
                    </a:p>
                  </a:txBody>
                  <a:tcPr marL="0" marR="0" marT="0" marB="0"/>
                </a:tc>
                <a:tc>
                  <a:txBody>
                    <a:bodyPr/>
                    <a:lstStyle/>
                    <a:p>
                      <a:pPr>
                        <a:lnSpc>
                          <a:spcPct val="115000"/>
                        </a:lnSpc>
                        <a:spcAft>
                          <a:spcPts val="0"/>
                        </a:spcAft>
                      </a:pPr>
                      <a:r>
                        <a:rPr lang="fr-FR" sz="2000">
                          <a:effectLst/>
                        </a:rPr>
                        <a:t> </a:t>
                      </a:r>
                      <a:endParaRPr lang="fr-FR" sz="2000">
                        <a:effectLst/>
                        <a:latin typeface="Calibri"/>
                        <a:ea typeface="Calibri"/>
                        <a:cs typeface="Arial"/>
                      </a:endParaRPr>
                    </a:p>
                  </a:txBody>
                  <a:tcPr marL="0" marR="0" marT="0" marB="0"/>
                </a:tc>
              </a:tr>
              <a:tr h="274316">
                <a:tc>
                  <a:txBody>
                    <a:bodyPr/>
                    <a:lstStyle/>
                    <a:p>
                      <a:pPr>
                        <a:lnSpc>
                          <a:spcPct val="115000"/>
                        </a:lnSpc>
                        <a:spcAft>
                          <a:spcPts val="0"/>
                        </a:spcAft>
                      </a:pPr>
                      <a:r>
                        <a:rPr lang="fr-FR" sz="2000">
                          <a:effectLst/>
                        </a:rPr>
                        <a:t> </a:t>
                      </a:r>
                      <a:endParaRPr lang="fr-FR" sz="2000">
                        <a:effectLst/>
                        <a:latin typeface="Calibri"/>
                        <a:ea typeface="Calibri"/>
                        <a:cs typeface="Arial"/>
                      </a:endParaRPr>
                    </a:p>
                  </a:txBody>
                  <a:tcPr marL="0" marR="0" marT="0" marB="0"/>
                </a:tc>
                <a:tc>
                  <a:txBody>
                    <a:bodyPr/>
                    <a:lstStyle/>
                    <a:p>
                      <a:pPr>
                        <a:lnSpc>
                          <a:spcPct val="115000"/>
                        </a:lnSpc>
                        <a:spcAft>
                          <a:spcPts val="0"/>
                        </a:spcAft>
                      </a:pPr>
                      <a:r>
                        <a:rPr lang="fr-FR" sz="2000">
                          <a:effectLst/>
                        </a:rPr>
                        <a:t> </a:t>
                      </a:r>
                      <a:endParaRPr lang="fr-FR" sz="2000">
                        <a:effectLst/>
                        <a:latin typeface="Calibri"/>
                        <a:ea typeface="Calibri"/>
                        <a:cs typeface="Arial"/>
                      </a:endParaRPr>
                    </a:p>
                  </a:txBody>
                  <a:tcPr marL="0" marR="0" marT="0" marB="0"/>
                </a:tc>
                <a:tc>
                  <a:txBody>
                    <a:bodyPr/>
                    <a:lstStyle/>
                    <a:p>
                      <a:pPr>
                        <a:lnSpc>
                          <a:spcPct val="115000"/>
                        </a:lnSpc>
                        <a:spcAft>
                          <a:spcPts val="0"/>
                        </a:spcAft>
                      </a:pPr>
                      <a:r>
                        <a:rPr lang="fr-FR" sz="2000" dirty="0">
                          <a:effectLst/>
                        </a:rPr>
                        <a:t>thème 3 -----</a:t>
                      </a:r>
                      <a:endParaRPr lang="fr-FR" sz="2000" dirty="0">
                        <a:effectLst/>
                        <a:latin typeface="Calibri"/>
                        <a:ea typeface="Calibri"/>
                        <a:cs typeface="Arial"/>
                      </a:endParaRPr>
                    </a:p>
                  </a:txBody>
                  <a:tcPr marL="0" marR="0" marT="0" marB="0"/>
                </a:tc>
                <a:tc>
                  <a:txBody>
                    <a:bodyPr/>
                    <a:lstStyle/>
                    <a:p>
                      <a:pPr>
                        <a:lnSpc>
                          <a:spcPct val="115000"/>
                        </a:lnSpc>
                        <a:spcAft>
                          <a:spcPts val="0"/>
                        </a:spcAft>
                      </a:pPr>
                      <a:r>
                        <a:rPr lang="fr-FR" sz="2000" dirty="0" smtClean="0">
                          <a:effectLst/>
                        </a:rPr>
                        <a:t>Propos 3</a:t>
                      </a:r>
                      <a:endParaRPr lang="fr-FR" sz="2000" dirty="0">
                        <a:effectLst/>
                        <a:latin typeface="Calibri"/>
                        <a:ea typeface="Calibri"/>
                        <a:cs typeface="Arial"/>
                      </a:endParaRPr>
                    </a:p>
                  </a:txBody>
                  <a:tcPr marL="0" marR="0" marT="0" marB="0"/>
                </a:tc>
              </a:tr>
              <a:tr h="274316">
                <a:tc>
                  <a:txBody>
                    <a:bodyPr/>
                    <a:lstStyle/>
                    <a:p>
                      <a:pPr>
                        <a:lnSpc>
                          <a:spcPct val="115000"/>
                        </a:lnSpc>
                        <a:spcAft>
                          <a:spcPts val="0"/>
                        </a:spcAft>
                      </a:pPr>
                      <a:r>
                        <a:rPr lang="fr-FR" sz="1200">
                          <a:effectLst/>
                        </a:rPr>
                        <a:t> </a:t>
                      </a:r>
                      <a:endParaRPr lang="fr-FR" sz="1100">
                        <a:effectLst/>
                        <a:latin typeface="Calibri"/>
                        <a:ea typeface="Calibri"/>
                        <a:cs typeface="Arial"/>
                      </a:endParaRPr>
                    </a:p>
                  </a:txBody>
                  <a:tcPr marL="0" marR="0" marT="0" marB="0"/>
                </a:tc>
                <a:tc>
                  <a:txBody>
                    <a:bodyPr/>
                    <a:lstStyle/>
                    <a:p>
                      <a:pPr>
                        <a:lnSpc>
                          <a:spcPct val="115000"/>
                        </a:lnSpc>
                        <a:spcAft>
                          <a:spcPts val="0"/>
                        </a:spcAft>
                      </a:pPr>
                      <a:r>
                        <a:rPr lang="fr-FR" sz="1200" dirty="0">
                          <a:effectLst/>
                        </a:rPr>
                        <a:t> </a:t>
                      </a:r>
                      <a:endParaRPr lang="fr-FR" sz="1100" dirty="0">
                        <a:effectLst/>
                        <a:latin typeface="Calibri"/>
                        <a:ea typeface="Calibri"/>
                        <a:cs typeface="Arial"/>
                      </a:endParaRPr>
                    </a:p>
                  </a:txBody>
                  <a:tcPr marL="0" marR="0" marT="0" marB="0"/>
                </a:tc>
                <a:tc>
                  <a:txBody>
                    <a:bodyPr/>
                    <a:lstStyle/>
                    <a:p>
                      <a:pPr>
                        <a:lnSpc>
                          <a:spcPct val="115000"/>
                        </a:lnSpc>
                        <a:spcAft>
                          <a:spcPts val="0"/>
                        </a:spcAft>
                      </a:pPr>
                      <a:r>
                        <a:rPr lang="fr-FR" sz="1200">
                          <a:effectLst/>
                        </a:rPr>
                        <a:t> </a:t>
                      </a:r>
                      <a:endParaRPr lang="fr-FR" sz="1100">
                        <a:effectLst/>
                        <a:latin typeface="Calibri"/>
                        <a:ea typeface="Calibri"/>
                        <a:cs typeface="Arial"/>
                      </a:endParaRPr>
                    </a:p>
                  </a:txBody>
                  <a:tcPr marL="0" marR="0" marT="0" marB="0"/>
                </a:tc>
                <a:tc>
                  <a:txBody>
                    <a:bodyPr/>
                    <a:lstStyle/>
                    <a:p>
                      <a:pPr>
                        <a:lnSpc>
                          <a:spcPct val="115000"/>
                        </a:lnSpc>
                        <a:spcAft>
                          <a:spcPts val="0"/>
                        </a:spcAft>
                      </a:pPr>
                      <a:r>
                        <a:rPr lang="fr-FR" sz="1000" dirty="0">
                          <a:effectLst/>
                        </a:rPr>
                        <a:t>/...</a:t>
                      </a:r>
                      <a:endParaRPr lang="fr-FR" sz="1100" dirty="0">
                        <a:effectLst/>
                        <a:latin typeface="Calibri"/>
                        <a:ea typeface="Calibri"/>
                        <a:cs typeface="Arial"/>
                      </a:endParaRPr>
                    </a:p>
                  </a:txBody>
                  <a:tcPr marL="0" marR="0" marT="0" marB="0"/>
                </a:tc>
              </a:tr>
            </a:tbl>
          </a:graphicData>
        </a:graphic>
      </p:graphicFrame>
      <p:pic>
        <p:nvPicPr>
          <p:cNvPr id="4" name="Image 3" descr="LA PROGRESSION THÉMATIQUE">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67544" y="3789040"/>
            <a:ext cx="8136904" cy="2304256"/>
          </a:xfrm>
          <a:prstGeom prst="rect">
            <a:avLst/>
          </a:prstGeom>
          <a:noFill/>
          <a:ln>
            <a:noFill/>
          </a:ln>
        </p:spPr>
      </p:pic>
    </p:spTree>
    <p:extLst>
      <p:ext uri="{BB962C8B-B14F-4D97-AF65-F5344CB8AC3E}">
        <p14:creationId xmlns:p14="http://schemas.microsoft.com/office/powerpoint/2010/main" val="4579282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363272" cy="6034682"/>
          </a:xfrm>
        </p:spPr>
        <p:txBody>
          <a:bodyPr>
            <a:normAutofit/>
          </a:bodyPr>
          <a:lstStyle/>
          <a:p>
            <a:r>
              <a:rPr lang="fr-FR" sz="2800" dirty="0" smtClean="0"/>
              <a:t>3-3-</a:t>
            </a:r>
            <a:r>
              <a:rPr lang="fr-FR" sz="2800" b="1" dirty="0"/>
              <a:t> La progression à thèmes dérivés ou </a:t>
            </a:r>
            <a:r>
              <a:rPr lang="fr-FR" sz="2800" b="1" dirty="0" smtClean="0"/>
              <a:t>éclatés</a:t>
            </a:r>
            <a:br>
              <a:rPr lang="fr-FR" sz="2800" b="1" dirty="0" smtClean="0"/>
            </a:br>
            <a:r>
              <a:rPr lang="fr-FR" sz="2800" b="1" dirty="0"/>
              <a:t/>
            </a:r>
            <a:br>
              <a:rPr lang="fr-FR" sz="2800" b="1" dirty="0"/>
            </a:br>
            <a:r>
              <a:rPr lang="fr-FR" sz="2800" b="1" dirty="0" smtClean="0"/>
              <a:t/>
            </a:r>
            <a:br>
              <a:rPr lang="fr-FR" sz="2800" b="1" dirty="0" smtClean="0"/>
            </a:br>
            <a:r>
              <a:rPr lang="fr-FR" sz="2800" b="1" dirty="0" smtClean="0"/>
              <a:t/>
            </a:r>
            <a:br>
              <a:rPr lang="fr-FR" sz="2800" b="1" dirty="0" smtClean="0"/>
            </a:br>
            <a:r>
              <a:rPr lang="fr-FR" sz="2800" b="1" dirty="0" smtClean="0"/>
              <a:t/>
            </a:r>
            <a:br>
              <a:rPr lang="fr-FR" sz="2800" b="1" dirty="0" smtClean="0"/>
            </a:br>
            <a:r>
              <a:rPr lang="fr-FR" sz="2800" b="1" dirty="0"/>
              <a:t/>
            </a:r>
            <a:br>
              <a:rPr lang="fr-FR" sz="2800" b="1" dirty="0"/>
            </a:br>
            <a:r>
              <a:rPr lang="fr-FR" sz="2800" b="1" dirty="0" smtClean="0"/>
              <a:t/>
            </a:r>
            <a:br>
              <a:rPr lang="fr-FR" sz="2800" b="1" dirty="0" smtClean="0"/>
            </a:br>
            <a:r>
              <a:rPr lang="fr-FR" sz="2800" b="1" dirty="0"/>
              <a:t/>
            </a:r>
            <a:br>
              <a:rPr lang="fr-FR" sz="2800" b="1" dirty="0"/>
            </a:br>
            <a:r>
              <a:rPr lang="fr-FR" sz="2800" b="1" dirty="0" smtClean="0"/>
              <a:t/>
            </a:r>
            <a:br>
              <a:rPr lang="fr-FR" sz="2800" b="1" dirty="0" smtClean="0"/>
            </a:br>
            <a:r>
              <a:rPr lang="fr-FR" sz="2800" b="1" dirty="0"/>
              <a:t/>
            </a:r>
            <a:br>
              <a:rPr lang="fr-FR" sz="2800" b="1" dirty="0"/>
            </a:br>
            <a:r>
              <a:rPr lang="fr-FR" sz="2800" b="1" dirty="0" smtClean="0"/>
              <a:t/>
            </a:r>
            <a:br>
              <a:rPr lang="fr-FR" sz="2800" b="1" dirty="0" smtClean="0"/>
            </a:br>
            <a:r>
              <a:rPr lang="fr-FR" sz="2800" dirty="0"/>
              <a:t/>
            </a:r>
            <a:br>
              <a:rPr lang="fr-FR" sz="2800" dirty="0"/>
            </a:br>
            <a:endParaRPr lang="fr-FR" sz="2800" dirty="0"/>
          </a:p>
        </p:txBody>
      </p:sp>
      <p:graphicFrame>
        <p:nvGraphicFramePr>
          <p:cNvPr id="3" name="Tableau 2"/>
          <p:cNvGraphicFramePr>
            <a:graphicFrameLocks noGrp="1"/>
          </p:cNvGraphicFramePr>
          <p:nvPr>
            <p:extLst>
              <p:ext uri="{D42A27DB-BD31-4B8C-83A1-F6EECF244321}">
                <p14:modId xmlns:p14="http://schemas.microsoft.com/office/powerpoint/2010/main" val="330824952"/>
              </p:ext>
            </p:extLst>
          </p:nvPr>
        </p:nvGraphicFramePr>
        <p:xfrm>
          <a:off x="1259631" y="1052737"/>
          <a:ext cx="7437514" cy="2196490"/>
        </p:xfrm>
        <a:graphic>
          <a:graphicData uri="http://schemas.openxmlformats.org/drawingml/2006/table">
            <a:tbl>
              <a:tblPr firstRow="1" firstCol="1" bandRow="1">
                <a:tableStyleId>{5C22544A-7EE6-4342-B048-85BDC9FD1C3A}</a:tableStyleId>
              </a:tblPr>
              <a:tblGrid>
                <a:gridCol w="1803034"/>
                <a:gridCol w="1878160"/>
                <a:gridCol w="1878160"/>
                <a:gridCol w="1878160"/>
              </a:tblGrid>
              <a:tr h="504055">
                <a:tc>
                  <a:txBody>
                    <a:bodyPr/>
                    <a:lstStyle/>
                    <a:p>
                      <a:pPr>
                        <a:lnSpc>
                          <a:spcPct val="115000"/>
                        </a:lnSpc>
                        <a:spcAft>
                          <a:spcPts val="0"/>
                        </a:spcAft>
                      </a:pPr>
                      <a:r>
                        <a:rPr lang="fr-FR" sz="2800" dirty="0">
                          <a:effectLst/>
                        </a:rPr>
                        <a:t>thème 1</a:t>
                      </a:r>
                      <a:endParaRPr lang="fr-FR" sz="2800" dirty="0">
                        <a:effectLst/>
                        <a:latin typeface="Calibri"/>
                        <a:ea typeface="Calibri"/>
                        <a:cs typeface="Arial"/>
                      </a:endParaRPr>
                    </a:p>
                  </a:txBody>
                  <a:tcPr marL="0" marR="0" marT="0" marB="0"/>
                </a:tc>
                <a:tc>
                  <a:txBody>
                    <a:bodyPr/>
                    <a:lstStyle/>
                    <a:p>
                      <a:pPr algn="ctr">
                        <a:lnSpc>
                          <a:spcPct val="115000"/>
                        </a:lnSpc>
                        <a:spcAft>
                          <a:spcPts val="0"/>
                        </a:spcAft>
                      </a:pPr>
                      <a:r>
                        <a:rPr lang="fr-FR" sz="2800" dirty="0" smtClean="0">
                          <a:effectLst/>
                        </a:rPr>
                        <a:t>-----------------</a:t>
                      </a:r>
                      <a:endParaRPr lang="fr-FR" sz="2800" dirty="0">
                        <a:effectLst/>
                        <a:latin typeface="Calibri"/>
                        <a:ea typeface="Calibri"/>
                        <a:cs typeface="Arial"/>
                      </a:endParaRPr>
                    </a:p>
                  </a:txBody>
                  <a:tcPr marL="0" marR="0" marT="0" marB="0"/>
                </a:tc>
                <a:tc>
                  <a:txBody>
                    <a:bodyPr/>
                    <a:lstStyle/>
                    <a:p>
                      <a:pPr algn="ctr">
                        <a:lnSpc>
                          <a:spcPct val="115000"/>
                        </a:lnSpc>
                        <a:spcAft>
                          <a:spcPts val="0"/>
                        </a:spcAft>
                      </a:pPr>
                      <a:r>
                        <a:rPr lang="fr-FR" sz="2800" dirty="0" smtClean="0">
                          <a:effectLst/>
                        </a:rPr>
                        <a:t>propos </a:t>
                      </a:r>
                      <a:r>
                        <a:rPr lang="fr-FR" sz="2800" dirty="0">
                          <a:effectLst/>
                        </a:rPr>
                        <a:t>1</a:t>
                      </a:r>
                      <a:endParaRPr lang="fr-FR" sz="2800" dirty="0">
                        <a:effectLst/>
                        <a:latin typeface="Calibri"/>
                        <a:ea typeface="Calibri"/>
                        <a:cs typeface="Arial"/>
                      </a:endParaRPr>
                    </a:p>
                  </a:txBody>
                  <a:tcPr marL="0" marR="0" marT="0" marB="0"/>
                </a:tc>
                <a:tc>
                  <a:txBody>
                    <a:bodyPr/>
                    <a:lstStyle/>
                    <a:p>
                      <a:pPr>
                        <a:lnSpc>
                          <a:spcPct val="115000"/>
                        </a:lnSpc>
                        <a:spcAft>
                          <a:spcPts val="0"/>
                        </a:spcAft>
                      </a:pPr>
                      <a:r>
                        <a:rPr lang="fr-FR" sz="2800">
                          <a:effectLst/>
                        </a:rPr>
                        <a:t> </a:t>
                      </a:r>
                      <a:endParaRPr lang="fr-FR" sz="2800">
                        <a:effectLst/>
                        <a:latin typeface="Calibri"/>
                        <a:ea typeface="Calibri"/>
                        <a:cs typeface="Arial"/>
                      </a:endParaRPr>
                    </a:p>
                  </a:txBody>
                  <a:tcPr marL="0" marR="0" marT="0" marB="0"/>
                </a:tc>
              </a:tr>
              <a:tr h="500667">
                <a:tc>
                  <a:txBody>
                    <a:bodyPr/>
                    <a:lstStyle/>
                    <a:p>
                      <a:pPr algn="ctr">
                        <a:lnSpc>
                          <a:spcPct val="115000"/>
                        </a:lnSpc>
                        <a:spcAft>
                          <a:spcPts val="0"/>
                        </a:spcAft>
                      </a:pPr>
                      <a:r>
                        <a:rPr lang="fr-FR" sz="2800" dirty="0">
                          <a:effectLst/>
                        </a:rPr>
                        <a:t> </a:t>
                      </a:r>
                      <a:endParaRPr lang="fr-FR" sz="2800" dirty="0">
                        <a:effectLst/>
                        <a:latin typeface="Calibri"/>
                        <a:ea typeface="Calibri"/>
                        <a:cs typeface="Arial"/>
                      </a:endParaRPr>
                    </a:p>
                  </a:txBody>
                  <a:tcPr marL="0" marR="0" marT="0" marB="0"/>
                </a:tc>
                <a:tc>
                  <a:txBody>
                    <a:bodyPr/>
                    <a:lstStyle/>
                    <a:p>
                      <a:pPr algn="ctr">
                        <a:lnSpc>
                          <a:spcPct val="115000"/>
                        </a:lnSpc>
                        <a:spcAft>
                          <a:spcPts val="0"/>
                        </a:spcAft>
                      </a:pPr>
                      <a:r>
                        <a:rPr lang="fr-FR" sz="2800" dirty="0">
                          <a:effectLst/>
                        </a:rPr>
                        <a:t>/</a:t>
                      </a:r>
                      <a:endParaRPr lang="fr-FR" sz="2800" dirty="0">
                        <a:effectLst/>
                        <a:latin typeface="Calibri"/>
                        <a:ea typeface="Calibri"/>
                        <a:cs typeface="Arial"/>
                      </a:endParaRPr>
                    </a:p>
                  </a:txBody>
                  <a:tcPr marL="0" marR="0" marT="0" marB="0"/>
                </a:tc>
                <a:tc>
                  <a:txBody>
                    <a:bodyPr/>
                    <a:lstStyle/>
                    <a:p>
                      <a:pPr algn="ctr">
                        <a:lnSpc>
                          <a:spcPct val="115000"/>
                        </a:lnSpc>
                        <a:spcAft>
                          <a:spcPts val="0"/>
                        </a:spcAft>
                      </a:pPr>
                      <a:r>
                        <a:rPr lang="fr-FR" sz="2800">
                          <a:effectLst/>
                        </a:rPr>
                        <a:t>|</a:t>
                      </a:r>
                      <a:endParaRPr lang="fr-FR" sz="2800">
                        <a:effectLst/>
                        <a:latin typeface="Calibri"/>
                        <a:ea typeface="Calibri"/>
                        <a:cs typeface="Arial"/>
                      </a:endParaRPr>
                    </a:p>
                  </a:txBody>
                  <a:tcPr marL="0" marR="0" marT="0" marB="0"/>
                </a:tc>
                <a:tc>
                  <a:txBody>
                    <a:bodyPr/>
                    <a:lstStyle/>
                    <a:p>
                      <a:pPr algn="ctr">
                        <a:lnSpc>
                          <a:spcPct val="115000"/>
                        </a:lnSpc>
                        <a:spcAft>
                          <a:spcPts val="0"/>
                        </a:spcAft>
                      </a:pPr>
                      <a:r>
                        <a:rPr lang="fr-FR" sz="2800">
                          <a:effectLst/>
                        </a:rPr>
                        <a:t>\</a:t>
                      </a:r>
                      <a:endParaRPr lang="fr-FR" sz="2800">
                        <a:effectLst/>
                        <a:latin typeface="Calibri"/>
                        <a:ea typeface="Calibri"/>
                        <a:cs typeface="Arial"/>
                      </a:endParaRPr>
                    </a:p>
                  </a:txBody>
                  <a:tcPr marL="0" marR="0" marT="0" marB="0"/>
                </a:tc>
              </a:tr>
              <a:tr h="500667">
                <a:tc>
                  <a:txBody>
                    <a:bodyPr/>
                    <a:lstStyle/>
                    <a:p>
                      <a:pPr algn="ctr">
                        <a:lnSpc>
                          <a:spcPct val="115000"/>
                        </a:lnSpc>
                        <a:spcAft>
                          <a:spcPts val="0"/>
                        </a:spcAft>
                      </a:pPr>
                      <a:r>
                        <a:rPr lang="fr-FR" sz="2800">
                          <a:effectLst/>
                        </a:rPr>
                        <a:t> </a:t>
                      </a:r>
                      <a:endParaRPr lang="fr-FR" sz="2800">
                        <a:effectLst/>
                        <a:latin typeface="Calibri"/>
                        <a:ea typeface="Calibri"/>
                        <a:cs typeface="Arial"/>
                      </a:endParaRPr>
                    </a:p>
                  </a:txBody>
                  <a:tcPr marL="0" marR="0" marT="0" marB="0"/>
                </a:tc>
                <a:tc>
                  <a:txBody>
                    <a:bodyPr/>
                    <a:lstStyle/>
                    <a:p>
                      <a:pPr algn="ctr">
                        <a:lnSpc>
                          <a:spcPct val="115000"/>
                        </a:lnSpc>
                        <a:spcAft>
                          <a:spcPts val="0"/>
                        </a:spcAft>
                      </a:pPr>
                      <a:r>
                        <a:rPr lang="fr-FR" sz="2800" dirty="0">
                          <a:effectLst/>
                        </a:rPr>
                        <a:t>thème 2 </a:t>
                      </a:r>
                      <a:r>
                        <a:rPr lang="fr-FR" sz="2800" dirty="0" smtClean="0">
                          <a:effectLst/>
                        </a:rPr>
                        <a:t>propos </a:t>
                      </a:r>
                      <a:r>
                        <a:rPr lang="fr-FR" sz="2800" dirty="0">
                          <a:effectLst/>
                        </a:rPr>
                        <a:t>2</a:t>
                      </a:r>
                      <a:endParaRPr lang="fr-FR" sz="2800" dirty="0">
                        <a:effectLst/>
                        <a:latin typeface="Calibri"/>
                        <a:ea typeface="Calibri"/>
                        <a:cs typeface="Arial"/>
                      </a:endParaRPr>
                    </a:p>
                  </a:txBody>
                  <a:tcPr marL="0" marR="0" marT="0" marB="0"/>
                </a:tc>
                <a:tc>
                  <a:txBody>
                    <a:bodyPr/>
                    <a:lstStyle/>
                    <a:p>
                      <a:pPr algn="ctr">
                        <a:lnSpc>
                          <a:spcPct val="115000"/>
                        </a:lnSpc>
                        <a:spcAft>
                          <a:spcPts val="0"/>
                        </a:spcAft>
                      </a:pPr>
                      <a:r>
                        <a:rPr lang="fr-FR" sz="2800" dirty="0">
                          <a:effectLst/>
                        </a:rPr>
                        <a:t>thème 3 </a:t>
                      </a:r>
                      <a:r>
                        <a:rPr lang="fr-FR" sz="2800" dirty="0" smtClean="0">
                          <a:effectLst/>
                        </a:rPr>
                        <a:t>propos </a:t>
                      </a:r>
                      <a:r>
                        <a:rPr lang="fr-FR" sz="2800" dirty="0">
                          <a:effectLst/>
                        </a:rPr>
                        <a:t>3</a:t>
                      </a:r>
                      <a:endParaRPr lang="fr-FR" sz="2800" dirty="0">
                        <a:effectLst/>
                        <a:latin typeface="Calibri"/>
                        <a:ea typeface="Calibri"/>
                        <a:cs typeface="Arial"/>
                      </a:endParaRPr>
                    </a:p>
                  </a:txBody>
                  <a:tcPr marL="0" marR="0" marT="0" marB="0"/>
                </a:tc>
                <a:tc>
                  <a:txBody>
                    <a:bodyPr/>
                    <a:lstStyle/>
                    <a:p>
                      <a:pPr algn="ctr">
                        <a:lnSpc>
                          <a:spcPct val="115000"/>
                        </a:lnSpc>
                        <a:spcAft>
                          <a:spcPts val="0"/>
                        </a:spcAft>
                      </a:pPr>
                      <a:r>
                        <a:rPr lang="fr-FR" sz="2800" dirty="0">
                          <a:effectLst/>
                        </a:rPr>
                        <a:t>thème 4 </a:t>
                      </a:r>
                      <a:r>
                        <a:rPr lang="fr-FR" sz="2800" dirty="0" smtClean="0">
                          <a:effectLst/>
                        </a:rPr>
                        <a:t>propos </a:t>
                      </a:r>
                      <a:r>
                        <a:rPr lang="fr-FR" sz="2800" dirty="0">
                          <a:effectLst/>
                        </a:rPr>
                        <a:t>4</a:t>
                      </a:r>
                      <a:endParaRPr lang="fr-FR" sz="2800" dirty="0">
                        <a:effectLst/>
                        <a:latin typeface="Calibri"/>
                        <a:ea typeface="Calibri"/>
                        <a:cs typeface="Arial"/>
                      </a:endParaRPr>
                    </a:p>
                  </a:txBody>
                  <a:tcPr marL="0" marR="0" marT="0" marB="0"/>
                </a:tc>
              </a:tr>
              <a:tr h="56701">
                <a:tc>
                  <a:txBody>
                    <a:bodyPr/>
                    <a:lstStyle/>
                    <a:p>
                      <a:pPr>
                        <a:lnSpc>
                          <a:spcPct val="115000"/>
                        </a:lnSpc>
                        <a:spcAft>
                          <a:spcPts val="0"/>
                        </a:spcAft>
                      </a:pPr>
                      <a:r>
                        <a:rPr lang="fr-FR" sz="1200" dirty="0">
                          <a:effectLst/>
                        </a:rPr>
                        <a:t> </a:t>
                      </a:r>
                      <a:endParaRPr lang="fr-FR" sz="1100" dirty="0">
                        <a:effectLst/>
                        <a:latin typeface="Calibri"/>
                        <a:ea typeface="Calibri"/>
                        <a:cs typeface="Arial"/>
                      </a:endParaRPr>
                    </a:p>
                  </a:txBody>
                  <a:tcPr marL="0" marR="0" marT="0" marB="0"/>
                </a:tc>
                <a:tc>
                  <a:txBody>
                    <a:bodyPr/>
                    <a:lstStyle/>
                    <a:p>
                      <a:pPr>
                        <a:lnSpc>
                          <a:spcPct val="115000"/>
                        </a:lnSpc>
                        <a:spcAft>
                          <a:spcPts val="0"/>
                        </a:spcAft>
                      </a:pPr>
                      <a:r>
                        <a:rPr lang="fr-FR" sz="1200">
                          <a:effectLst/>
                        </a:rPr>
                        <a:t> </a:t>
                      </a:r>
                      <a:endParaRPr lang="fr-FR" sz="1100">
                        <a:effectLst/>
                        <a:latin typeface="Calibri"/>
                        <a:ea typeface="Calibri"/>
                        <a:cs typeface="Arial"/>
                      </a:endParaRPr>
                    </a:p>
                  </a:txBody>
                  <a:tcPr marL="0" marR="0" marT="0" marB="0"/>
                </a:tc>
                <a:tc>
                  <a:txBody>
                    <a:bodyPr/>
                    <a:lstStyle/>
                    <a:p>
                      <a:pPr>
                        <a:lnSpc>
                          <a:spcPct val="115000"/>
                        </a:lnSpc>
                        <a:spcAft>
                          <a:spcPts val="0"/>
                        </a:spcAft>
                      </a:pPr>
                      <a:r>
                        <a:rPr lang="fr-FR" sz="1200">
                          <a:effectLst/>
                        </a:rPr>
                        <a:t> </a:t>
                      </a:r>
                      <a:endParaRPr lang="fr-FR" sz="1100">
                        <a:effectLst/>
                        <a:latin typeface="Calibri"/>
                        <a:ea typeface="Calibri"/>
                        <a:cs typeface="Arial"/>
                      </a:endParaRPr>
                    </a:p>
                  </a:txBody>
                  <a:tcPr marL="0" marR="0" marT="0" marB="0"/>
                </a:tc>
                <a:tc>
                  <a:txBody>
                    <a:bodyPr/>
                    <a:lstStyle/>
                    <a:p>
                      <a:pPr>
                        <a:lnSpc>
                          <a:spcPct val="115000"/>
                        </a:lnSpc>
                        <a:spcAft>
                          <a:spcPts val="0"/>
                        </a:spcAft>
                      </a:pPr>
                      <a:r>
                        <a:rPr lang="fr-FR" sz="1200" dirty="0">
                          <a:effectLst/>
                        </a:rPr>
                        <a:t> </a:t>
                      </a:r>
                      <a:endParaRPr lang="fr-FR" sz="1100" dirty="0">
                        <a:effectLst/>
                        <a:latin typeface="Calibri"/>
                        <a:ea typeface="Calibri"/>
                        <a:cs typeface="Arial"/>
                      </a:endParaRPr>
                    </a:p>
                  </a:txBody>
                  <a:tcPr marL="0" marR="0" marT="0" marB="0"/>
                </a:tc>
              </a:tr>
            </a:tbl>
          </a:graphicData>
        </a:graphic>
      </p:graphicFrame>
      <p:pic>
        <p:nvPicPr>
          <p:cNvPr id="4" name="Image 3" descr="LA PROGRESSION THÉMATIQUE">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187624" y="3284984"/>
            <a:ext cx="7416824" cy="2752725"/>
          </a:xfrm>
          <a:prstGeom prst="rect">
            <a:avLst/>
          </a:prstGeom>
          <a:noFill/>
          <a:ln>
            <a:noFill/>
          </a:ln>
        </p:spPr>
      </p:pic>
    </p:spTree>
    <p:extLst>
      <p:ext uri="{BB962C8B-B14F-4D97-AF65-F5344CB8AC3E}">
        <p14:creationId xmlns:p14="http://schemas.microsoft.com/office/powerpoint/2010/main" val="15495006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a:bodyPr>
          <a:lstStyle/>
          <a:p>
            <a:r>
              <a:rPr lang="fr-FR" sz="3200" b="1" dirty="0">
                <a:latin typeface="Times New Roman" pitchFamily="18" charset="0"/>
                <a:cs typeface="Times New Roman" pitchFamily="18" charset="0"/>
              </a:rPr>
              <a:t>EN GUISE DE CONCLUSION</a:t>
            </a:r>
            <a:br>
              <a:rPr lang="fr-FR" sz="3200" b="1" dirty="0">
                <a:latin typeface="Times New Roman" pitchFamily="18" charset="0"/>
                <a:cs typeface="Times New Roman" pitchFamily="18" charset="0"/>
              </a:rPr>
            </a:br>
            <a:r>
              <a:rPr lang="fr-FR" sz="3200" b="1" dirty="0">
                <a:latin typeface="Times New Roman" pitchFamily="18" charset="0"/>
                <a:cs typeface="Times New Roman" pitchFamily="18" charset="0"/>
              </a:rPr>
              <a:t/>
            </a:r>
            <a:br>
              <a:rPr lang="fr-FR" sz="3200" b="1" dirty="0">
                <a:latin typeface="Times New Roman" pitchFamily="18" charset="0"/>
                <a:cs typeface="Times New Roman" pitchFamily="18" charset="0"/>
              </a:rPr>
            </a:br>
            <a:r>
              <a:rPr lang="fr-FR" sz="3200" b="1" dirty="0">
                <a:latin typeface="Times New Roman" pitchFamily="18" charset="0"/>
                <a:cs typeface="Times New Roman" pitchFamily="18" charset="0"/>
              </a:rPr>
              <a:t>VERS UNE PRAGMATIQUE </a:t>
            </a:r>
            <a:r>
              <a:rPr lang="fr-FR" sz="3200" b="1" dirty="0" smtClean="0">
                <a:latin typeface="Times New Roman" pitchFamily="18" charset="0"/>
                <a:cs typeface="Times New Roman" pitchFamily="18" charset="0"/>
              </a:rPr>
              <a:t>TEXTUELLE</a:t>
            </a:r>
            <a:r>
              <a:rPr lang="fr-FR" sz="3200" dirty="0">
                <a:latin typeface="Times New Roman" pitchFamily="18" charset="0"/>
                <a:cs typeface="Times New Roman" pitchFamily="18" charset="0"/>
              </a:rPr>
              <a:t/>
            </a:r>
            <a:br>
              <a:rPr lang="fr-FR" sz="3200" dirty="0">
                <a:latin typeface="Times New Roman" pitchFamily="18" charset="0"/>
                <a:cs typeface="Times New Roman" pitchFamily="18" charset="0"/>
              </a:rPr>
            </a:br>
            <a:r>
              <a:rPr lang="fr-FR" sz="3200" dirty="0">
                <a:latin typeface="Times New Roman" pitchFamily="18" charset="0"/>
                <a:cs typeface="Times New Roman" pitchFamily="18" charset="0"/>
              </a:rPr>
              <a:t/>
            </a:r>
            <a:br>
              <a:rPr lang="fr-FR" sz="3200" dirty="0">
                <a:latin typeface="Times New Roman" pitchFamily="18" charset="0"/>
                <a:cs typeface="Times New Roman" pitchFamily="18" charset="0"/>
              </a:rPr>
            </a:br>
            <a:r>
              <a:rPr lang="fr-FR" sz="2400" dirty="0">
                <a:latin typeface="Times New Roman" pitchFamily="18" charset="0"/>
                <a:cs typeface="Times New Roman" pitchFamily="18" charset="0"/>
              </a:rPr>
              <a:t>La  linguistique textuelle proposée par J-M ADAM puise ses modèles dans la </a:t>
            </a:r>
            <a:r>
              <a:rPr lang="fr-FR" sz="2400" i="1" dirty="0" err="1">
                <a:latin typeface="Times New Roman" pitchFamily="18" charset="0"/>
                <a:cs typeface="Times New Roman" pitchFamily="18" charset="0"/>
              </a:rPr>
              <a:t>Textpragmatik</a:t>
            </a:r>
            <a:r>
              <a:rPr lang="fr-FR" sz="2400" dirty="0">
                <a:latin typeface="Times New Roman" pitchFamily="18" charset="0"/>
                <a:cs typeface="Times New Roman" pitchFamily="18" charset="0"/>
              </a:rPr>
              <a:t> des années </a:t>
            </a:r>
            <a:r>
              <a:rPr lang="fr-FR" sz="2400" dirty="0" smtClean="0">
                <a:latin typeface="Times New Roman" pitchFamily="18" charset="0"/>
                <a:cs typeface="Times New Roman" pitchFamily="18" charset="0"/>
              </a:rPr>
              <a:t>80. Celle-ci a pour but d’analyser </a:t>
            </a:r>
            <a:r>
              <a:rPr lang="fr-FR" sz="2400" b="1" dirty="0" smtClean="0">
                <a:solidFill>
                  <a:srgbClr val="FF0000"/>
                </a:solidFill>
                <a:latin typeface="Times New Roman" pitchFamily="18" charset="0"/>
                <a:cs typeface="Times New Roman" pitchFamily="18" charset="0"/>
              </a:rPr>
              <a:t>l’action</a:t>
            </a:r>
            <a:r>
              <a:rPr lang="fr-FR" sz="2400" dirty="0" smtClean="0">
                <a:latin typeface="Times New Roman" pitchFamily="18" charset="0"/>
                <a:cs typeface="Times New Roman" pitchFamily="18" charset="0"/>
              </a:rPr>
              <a:t> exercée par le locuteur à travers le(s) texte(s),</a:t>
            </a:r>
            <a:br>
              <a:rPr lang="fr-FR" sz="2400"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Dès </a:t>
            </a:r>
            <a:r>
              <a:rPr lang="fr-FR" sz="2400" dirty="0">
                <a:latin typeface="Times New Roman" pitchFamily="18" charset="0"/>
                <a:cs typeface="Times New Roman" pitchFamily="18" charset="0"/>
              </a:rPr>
              <a:t>que </a:t>
            </a:r>
            <a:r>
              <a:rPr lang="fr-FR" sz="2400" dirty="0" smtClean="0">
                <a:latin typeface="Times New Roman" pitchFamily="18" charset="0"/>
                <a:cs typeface="Times New Roman" pitchFamily="18" charset="0"/>
              </a:rPr>
              <a:t>la notion de </a:t>
            </a:r>
            <a:r>
              <a:rPr lang="fr-FR" sz="2400" dirty="0">
                <a:latin typeface="Times New Roman" pitchFamily="18" charset="0"/>
                <a:cs typeface="Times New Roman" pitchFamily="18" charset="0"/>
              </a:rPr>
              <a:t>texte est </a:t>
            </a:r>
            <a:r>
              <a:rPr lang="fr-FR" sz="2400" dirty="0" smtClean="0">
                <a:latin typeface="Times New Roman" pitchFamily="18" charset="0"/>
                <a:cs typeface="Times New Roman" pitchFamily="18" charset="0"/>
              </a:rPr>
              <a:t>définie </a:t>
            </a:r>
            <a:r>
              <a:rPr lang="fr-FR" sz="2400" dirty="0">
                <a:latin typeface="Times New Roman" pitchFamily="18" charset="0"/>
                <a:cs typeface="Times New Roman" pitchFamily="18" charset="0"/>
              </a:rPr>
              <a:t>comme une "</a:t>
            </a:r>
            <a:r>
              <a:rPr lang="fr-FR" sz="2400" i="1" dirty="0">
                <a:latin typeface="Times New Roman" pitchFamily="18" charset="0"/>
                <a:cs typeface="Times New Roman" pitchFamily="18" charset="0"/>
              </a:rPr>
              <a:t>occurrence communicationnelle</a:t>
            </a: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(De </a:t>
            </a:r>
            <a:r>
              <a:rPr lang="fr-FR" sz="2400" dirty="0" err="1" smtClean="0">
                <a:latin typeface="Times New Roman" pitchFamily="18" charset="0"/>
                <a:cs typeface="Times New Roman" pitchFamily="18" charset="0"/>
              </a:rPr>
              <a:t>Beaugrande</a:t>
            </a:r>
            <a:r>
              <a:rPr lang="fr-FR" sz="2400" dirty="0" smtClean="0">
                <a:latin typeface="Times New Roman" pitchFamily="18" charset="0"/>
                <a:cs typeface="Times New Roman" pitchFamily="18" charset="0"/>
              </a:rPr>
              <a:t> et </a:t>
            </a:r>
            <a:r>
              <a:rPr lang="fr-FR" sz="2400" dirty="0" err="1" smtClean="0">
                <a:latin typeface="Times New Roman" pitchFamily="18" charset="0"/>
                <a:cs typeface="Times New Roman" pitchFamily="18" charset="0"/>
              </a:rPr>
              <a:t>Dressler</a:t>
            </a:r>
            <a:r>
              <a:rPr lang="fr-FR" sz="2400" dirty="0" smtClean="0">
                <a:latin typeface="Times New Roman" pitchFamily="18" charset="0"/>
                <a:cs typeface="Times New Roman" pitchFamily="18" charset="0"/>
              </a:rPr>
              <a:t>, 1981) , </a:t>
            </a:r>
            <a:r>
              <a:rPr lang="fr-FR" sz="2400" dirty="0">
                <a:latin typeface="Times New Roman" pitchFamily="18" charset="0"/>
                <a:cs typeface="Times New Roman" pitchFamily="18" charset="0"/>
              </a:rPr>
              <a:t>la linguistique textuelle devient une pragmatique textuelle et se rapproche du domaine  de l'analyse de discours.</a:t>
            </a:r>
            <a:endParaRPr lang="fr-FR" sz="2400" dirty="0"/>
          </a:p>
        </p:txBody>
      </p:sp>
    </p:spTree>
    <p:extLst>
      <p:ext uri="{BB962C8B-B14F-4D97-AF65-F5344CB8AC3E}">
        <p14:creationId xmlns:p14="http://schemas.microsoft.com/office/powerpoint/2010/main" val="18301780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pPr algn="l"/>
            <a:r>
              <a:rPr lang="fr-FR" sz="2000" b="1" u="sng" dirty="0" smtClean="0">
                <a:latin typeface="Times New Roman" pitchFamily="18" charset="0"/>
                <a:cs typeface="Times New Roman" pitchFamily="18" charset="0"/>
              </a:rPr>
              <a:t>LECTURES CONSEILLÉES </a:t>
            </a:r>
            <a:br>
              <a:rPr lang="fr-FR" sz="2000" b="1" u="sng" dirty="0" smtClean="0">
                <a:latin typeface="Times New Roman" pitchFamily="18" charset="0"/>
                <a:cs typeface="Times New Roman" pitchFamily="18" charset="0"/>
              </a:rPr>
            </a:br>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r>
              <a:rPr lang="fr-FR" sz="2000" dirty="0">
                <a:latin typeface="Times New Roman" pitchFamily="18" charset="0"/>
                <a:cs typeface="Times New Roman" pitchFamily="18" charset="0"/>
              </a:rPr>
              <a:t>Adam, J.-M. (1990). </a:t>
            </a:r>
            <a:r>
              <a:rPr lang="fr-FR" sz="2000" i="1" dirty="0">
                <a:latin typeface="Times New Roman" pitchFamily="18" charset="0"/>
                <a:cs typeface="Times New Roman" pitchFamily="18" charset="0"/>
              </a:rPr>
              <a:t>Éléments de linguistique textuelle</a:t>
            </a:r>
            <a:r>
              <a:rPr lang="fr-FR" sz="2000" dirty="0">
                <a:latin typeface="Times New Roman" pitchFamily="18" charset="0"/>
                <a:cs typeface="Times New Roman" pitchFamily="18" charset="0"/>
              </a:rPr>
              <a:t>. Bruxelles-Liège : </a:t>
            </a:r>
            <a:r>
              <a:rPr lang="fr-FR" sz="2000" dirty="0" err="1">
                <a:latin typeface="Times New Roman" pitchFamily="18" charset="0"/>
                <a:cs typeface="Times New Roman" pitchFamily="18" charset="0"/>
              </a:rPr>
              <a:t>Mardaga</a:t>
            </a:r>
            <a:r>
              <a:rPr lang="fr-FR" sz="2000" dirty="0">
                <a:latin typeface="Times New Roman" pitchFamily="18" charset="0"/>
                <a:cs typeface="Times New Roman" pitchFamily="18" charset="0"/>
              </a:rPr>
              <a:t>.</a:t>
            </a:r>
            <a:br>
              <a:rPr lang="fr-FR" sz="2000" dirty="0">
                <a:latin typeface="Times New Roman" pitchFamily="18" charset="0"/>
                <a:cs typeface="Times New Roman" pitchFamily="18" charset="0"/>
              </a:rPr>
            </a:br>
            <a:r>
              <a:rPr lang="fr-FR" sz="2000" dirty="0" smtClean="0">
                <a:latin typeface="Times New Roman" pitchFamily="18" charset="0"/>
                <a:cs typeface="Times New Roman" pitchFamily="18" charset="0"/>
              </a:rPr>
              <a:t>Adam</a:t>
            </a:r>
            <a:r>
              <a:rPr lang="fr-FR" sz="2000" dirty="0">
                <a:latin typeface="Times New Roman" pitchFamily="18" charset="0"/>
                <a:cs typeface="Times New Roman" pitchFamily="18" charset="0"/>
              </a:rPr>
              <a:t>, J.-M. </a:t>
            </a:r>
            <a:r>
              <a:rPr lang="fr-FR" sz="2000" dirty="0" smtClean="0">
                <a:latin typeface="Times New Roman" pitchFamily="18" charset="0"/>
                <a:cs typeface="Times New Roman" pitchFamily="18" charset="0"/>
              </a:rPr>
              <a:t>(1999).</a:t>
            </a:r>
            <a:r>
              <a:rPr lang="fr-FR" sz="2000" dirty="0">
                <a:latin typeface="Times New Roman" pitchFamily="18" charset="0"/>
                <a:cs typeface="Times New Roman" pitchFamily="18" charset="0"/>
              </a:rPr>
              <a:t> </a:t>
            </a:r>
            <a:r>
              <a:rPr lang="fr-FR" sz="2000" i="1" dirty="0">
                <a:latin typeface="Times New Roman" pitchFamily="18" charset="0"/>
                <a:cs typeface="Times New Roman" pitchFamily="18" charset="0"/>
              </a:rPr>
              <a:t>Linguistique textuelle - Des genres de discours aux textes</a:t>
            </a:r>
            <a:r>
              <a:rPr lang="fr-FR" sz="2000" dirty="0">
                <a:latin typeface="Times New Roman" pitchFamily="18" charset="0"/>
                <a:cs typeface="Times New Roman" pitchFamily="18" charset="0"/>
              </a:rPr>
              <a:t>. Paris : Nathan.</a:t>
            </a:r>
            <a:br>
              <a:rPr lang="fr-FR" sz="2000" dirty="0">
                <a:latin typeface="Times New Roman" pitchFamily="18" charset="0"/>
                <a:cs typeface="Times New Roman" pitchFamily="18" charset="0"/>
              </a:rPr>
            </a:br>
            <a:r>
              <a:rPr lang="fr-FR" sz="2000" dirty="0" smtClean="0">
                <a:latin typeface="Times New Roman" pitchFamily="18" charset="0"/>
                <a:cs typeface="Times New Roman" pitchFamily="18" charset="0"/>
              </a:rPr>
              <a:t>Adam</a:t>
            </a:r>
            <a:r>
              <a:rPr lang="fr-FR" sz="2000" dirty="0">
                <a:latin typeface="Times New Roman" pitchFamily="18" charset="0"/>
                <a:cs typeface="Times New Roman" pitchFamily="18" charset="0"/>
              </a:rPr>
              <a:t>, J.-M. (2001). </a:t>
            </a:r>
            <a:r>
              <a:rPr lang="fr-FR" sz="2000" i="1" dirty="0">
                <a:latin typeface="Times New Roman" pitchFamily="18" charset="0"/>
                <a:cs typeface="Times New Roman" pitchFamily="18" charset="0"/>
              </a:rPr>
              <a:t>Les textes : types et prototypes</a:t>
            </a:r>
            <a:r>
              <a:rPr lang="fr-FR" sz="2000" dirty="0">
                <a:latin typeface="Times New Roman" pitchFamily="18" charset="0"/>
                <a:cs typeface="Times New Roman" pitchFamily="18" charset="0"/>
              </a:rPr>
              <a:t>. Paris : Nathan</a:t>
            </a:r>
            <a:r>
              <a:rPr lang="fr-FR" sz="2000" dirty="0" smtClean="0">
                <a:latin typeface="Times New Roman" pitchFamily="18" charset="0"/>
                <a:cs typeface="Times New Roman" pitchFamily="18" charset="0"/>
              </a:rPr>
              <a:t>.</a:t>
            </a: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000" dirty="0" smtClean="0">
                <a:latin typeface="Times New Roman" pitchFamily="18" charset="0"/>
                <a:cs typeface="Times New Roman" pitchFamily="18" charset="0"/>
              </a:rPr>
              <a:t>Adam</a:t>
            </a:r>
            <a:r>
              <a:rPr lang="fr-FR" sz="2000" dirty="0">
                <a:latin typeface="Times New Roman" pitchFamily="18" charset="0"/>
                <a:cs typeface="Times New Roman" pitchFamily="18" charset="0"/>
              </a:rPr>
              <a:t>, J.-M. (2002). "Linguistique textuelle". In </a:t>
            </a:r>
            <a:r>
              <a:rPr lang="fr-FR" sz="2000" dirty="0" err="1">
                <a:latin typeface="Times New Roman" pitchFamily="18" charset="0"/>
                <a:cs typeface="Times New Roman" pitchFamily="18" charset="0"/>
              </a:rPr>
              <a:t>Charaudeau</a:t>
            </a:r>
            <a:r>
              <a:rPr lang="fr-FR" sz="2000" dirty="0">
                <a:latin typeface="Times New Roman" pitchFamily="18" charset="0"/>
                <a:cs typeface="Times New Roman" pitchFamily="18" charset="0"/>
              </a:rPr>
              <a:t>, P. &amp; </a:t>
            </a:r>
            <a:r>
              <a:rPr lang="fr-FR" sz="2000" dirty="0" err="1">
                <a:latin typeface="Times New Roman" pitchFamily="18" charset="0"/>
                <a:cs typeface="Times New Roman" pitchFamily="18" charset="0"/>
              </a:rPr>
              <a:t>Maingueneau</a:t>
            </a:r>
            <a:r>
              <a:rPr lang="fr-FR" sz="2000" dirty="0">
                <a:latin typeface="Times New Roman" pitchFamily="18" charset="0"/>
                <a:cs typeface="Times New Roman" pitchFamily="18" charset="0"/>
              </a:rPr>
              <a:t>, D. (</a:t>
            </a:r>
            <a:r>
              <a:rPr lang="fr-FR" sz="2000" dirty="0" err="1">
                <a:latin typeface="Times New Roman" pitchFamily="18" charset="0"/>
                <a:cs typeface="Times New Roman" pitchFamily="18" charset="0"/>
              </a:rPr>
              <a:t>dir</a:t>
            </a:r>
            <a:r>
              <a:rPr lang="fr-FR" sz="2000" dirty="0">
                <a:latin typeface="Times New Roman" pitchFamily="18" charset="0"/>
                <a:cs typeface="Times New Roman" pitchFamily="18" charset="0"/>
              </a:rPr>
              <a:t>.). </a:t>
            </a:r>
            <a:r>
              <a:rPr lang="fr-FR" sz="2000" i="1" dirty="0">
                <a:latin typeface="Times New Roman" pitchFamily="18" charset="0"/>
                <a:cs typeface="Times New Roman" pitchFamily="18" charset="0"/>
              </a:rPr>
              <a:t>Dictionnaire d'analyse du discours</a:t>
            </a:r>
            <a:r>
              <a:rPr lang="fr-FR" sz="2000" dirty="0">
                <a:latin typeface="Times New Roman" pitchFamily="18" charset="0"/>
                <a:cs typeface="Times New Roman" pitchFamily="18" charset="0"/>
              </a:rPr>
              <a:t>. Paris : Seuil. pp. 345-346</a:t>
            </a:r>
            <a:r>
              <a:rPr lang="fr-FR" sz="2000" dirty="0" smtClean="0">
                <a:latin typeface="Times New Roman" pitchFamily="18" charset="0"/>
                <a:cs typeface="Times New Roman" pitchFamily="18" charset="0"/>
              </a:rPr>
              <a:t>.</a:t>
            </a: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000" dirty="0">
                <a:latin typeface="Times New Roman" pitchFamily="18" charset="0"/>
                <a:cs typeface="Times New Roman" pitchFamily="18" charset="0"/>
              </a:rPr>
              <a:t>Adam, J.-M. (</a:t>
            </a:r>
            <a:r>
              <a:rPr lang="fr-FR" sz="2000" dirty="0" smtClean="0">
                <a:latin typeface="Times New Roman" pitchFamily="18" charset="0"/>
                <a:cs typeface="Times New Roman" pitchFamily="18" charset="0"/>
              </a:rPr>
              <a:t>2008)</a:t>
            </a:r>
            <a:r>
              <a:rPr lang="fr-FR" sz="2000" dirty="0" smtClean="0"/>
              <a:t>. </a:t>
            </a:r>
            <a:r>
              <a:rPr lang="fr-FR" sz="2000" dirty="0"/>
              <a:t>La Linguistique textuelle. Introduction à l’analyse textuelle des </a:t>
            </a:r>
            <a:r>
              <a:rPr lang="fr-FR" sz="2000" dirty="0" smtClean="0"/>
              <a:t>discours. Paris: </a:t>
            </a:r>
            <a:r>
              <a:rPr lang="fr-FR" sz="2000" dirty="0"/>
              <a:t>A. Colin.</a:t>
            </a: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endParaRPr lang="fr-FR" sz="2000" dirty="0">
              <a:latin typeface="Times New Roman" pitchFamily="18" charset="0"/>
              <a:cs typeface="Times New Roman" pitchFamily="18" charset="0"/>
            </a:endParaRPr>
          </a:p>
        </p:txBody>
      </p:sp>
    </p:spTree>
    <p:extLst>
      <p:ext uri="{BB962C8B-B14F-4D97-AF65-F5344CB8AC3E}">
        <p14:creationId xmlns:p14="http://schemas.microsoft.com/office/powerpoint/2010/main" val="14704896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746650"/>
          </a:xfrm>
        </p:spPr>
        <p:txBody>
          <a:bodyPr>
            <a:normAutofit/>
          </a:bodyPr>
          <a:lstStyle/>
          <a:p>
            <a:r>
              <a:rPr lang="fr-FR" sz="1200" dirty="0" smtClean="0"/>
              <a:t/>
            </a:r>
            <a:br>
              <a:rPr lang="fr-FR" sz="1200" dirty="0" smtClean="0"/>
            </a:br>
            <a:r>
              <a:rPr lang="fr-FR" sz="1200" dirty="0"/>
              <a:t/>
            </a:r>
            <a:br>
              <a:rPr lang="fr-FR" sz="1200" dirty="0"/>
            </a:br>
            <a:r>
              <a:rPr lang="fr-FR" sz="1200" dirty="0" smtClean="0"/>
              <a:t/>
            </a:r>
            <a:br>
              <a:rPr lang="fr-FR" sz="1200" dirty="0" smtClean="0"/>
            </a:br>
            <a:r>
              <a:rPr lang="fr-FR" sz="1200" dirty="0"/>
              <a:t/>
            </a:r>
            <a:br>
              <a:rPr lang="fr-FR" sz="1200" dirty="0"/>
            </a:br>
            <a:r>
              <a:rPr lang="fr-FR" sz="1200" dirty="0" smtClean="0"/>
              <a:t/>
            </a:r>
            <a:br>
              <a:rPr lang="fr-FR" sz="1200" dirty="0" smtClean="0"/>
            </a:br>
            <a:r>
              <a:rPr lang="fr-FR" sz="1200" dirty="0"/>
              <a:t/>
            </a:r>
            <a:br>
              <a:rPr lang="fr-FR" sz="1200" dirty="0"/>
            </a:br>
            <a:r>
              <a:rPr lang="fr-FR" sz="1200" dirty="0" smtClean="0"/>
              <a:t/>
            </a:r>
            <a:br>
              <a:rPr lang="fr-FR" sz="1200" dirty="0" smtClean="0"/>
            </a:br>
            <a:r>
              <a:rPr lang="fr-FR" sz="1200" dirty="0"/>
              <a:t/>
            </a:r>
            <a:br>
              <a:rPr lang="fr-FR" sz="1200" dirty="0"/>
            </a:br>
            <a:r>
              <a:rPr lang="fr-FR" sz="1200" dirty="0" smtClean="0"/>
              <a:t/>
            </a:r>
            <a:br>
              <a:rPr lang="fr-FR" sz="1200" dirty="0" smtClean="0"/>
            </a:br>
            <a:r>
              <a:rPr lang="fr-FR" sz="1200" dirty="0"/>
              <a:t/>
            </a:r>
            <a:br>
              <a:rPr lang="fr-FR" sz="1200" dirty="0"/>
            </a:br>
            <a:r>
              <a:rPr lang="fr-FR" sz="1200" dirty="0" smtClean="0"/>
              <a:t/>
            </a:r>
            <a:br>
              <a:rPr lang="fr-FR" sz="1200" dirty="0" smtClean="0"/>
            </a:br>
            <a:r>
              <a:rPr lang="fr-FR" sz="1200" dirty="0"/>
              <a:t/>
            </a:r>
            <a:br>
              <a:rPr lang="fr-FR" sz="1200" dirty="0"/>
            </a:br>
            <a:r>
              <a:rPr lang="fr-FR" sz="1200" dirty="0" smtClean="0"/>
              <a:t/>
            </a:r>
            <a:br>
              <a:rPr lang="fr-FR" sz="1200" dirty="0" smtClean="0"/>
            </a:br>
            <a:r>
              <a:rPr lang="fr-FR" sz="1200" dirty="0"/>
              <a:t/>
            </a:r>
            <a:br>
              <a:rPr lang="fr-FR" sz="1200" dirty="0"/>
            </a:br>
            <a:r>
              <a:rPr lang="fr-FR" sz="1200" dirty="0" smtClean="0"/>
              <a:t/>
            </a:r>
            <a:br>
              <a:rPr lang="fr-FR" sz="1200" dirty="0" smtClean="0"/>
            </a:br>
            <a:r>
              <a:rPr lang="fr-FR" sz="1200" dirty="0"/>
              <a:t/>
            </a:r>
            <a:br>
              <a:rPr lang="fr-FR" sz="1200" dirty="0"/>
            </a:br>
            <a:r>
              <a:rPr lang="fr-FR" sz="1200" dirty="0" smtClean="0"/>
              <a:t/>
            </a:r>
            <a:br>
              <a:rPr lang="fr-FR" sz="1200" dirty="0" smtClean="0"/>
            </a:br>
            <a:r>
              <a:rPr lang="fr-FR" sz="1200" dirty="0"/>
              <a:t/>
            </a:r>
            <a:br>
              <a:rPr lang="fr-FR" sz="1200" dirty="0"/>
            </a:br>
            <a:r>
              <a:rPr lang="fr-FR" sz="1200" dirty="0" smtClean="0"/>
              <a:t/>
            </a:r>
            <a:br>
              <a:rPr lang="fr-FR" sz="1200" dirty="0" smtClean="0"/>
            </a:br>
            <a:r>
              <a:rPr lang="fr-FR" sz="1200" dirty="0"/>
              <a:t/>
            </a:r>
            <a:br>
              <a:rPr lang="fr-FR" sz="1200" dirty="0"/>
            </a:br>
            <a:r>
              <a:rPr lang="fr-FR" sz="1200" dirty="0" smtClean="0"/>
              <a:t/>
            </a:r>
            <a:br>
              <a:rPr lang="fr-FR" sz="1200" dirty="0" smtClean="0"/>
            </a:br>
            <a:r>
              <a:rPr lang="fr-FR" sz="1200" dirty="0"/>
              <a:t/>
            </a:r>
            <a:br>
              <a:rPr lang="fr-FR" sz="1200" dirty="0"/>
            </a:br>
            <a:r>
              <a:rPr lang="fr-FR" sz="1200" dirty="0" smtClean="0"/>
              <a:t/>
            </a:r>
            <a:br>
              <a:rPr lang="fr-FR" sz="1200" dirty="0" smtClean="0"/>
            </a:br>
            <a:r>
              <a:rPr lang="fr-FR" sz="1200" dirty="0"/>
              <a:t/>
            </a:r>
            <a:br>
              <a:rPr lang="fr-FR" sz="1200" dirty="0"/>
            </a:br>
            <a:r>
              <a:rPr lang="fr-FR" sz="1200" dirty="0" smtClean="0"/>
              <a:t/>
            </a:r>
            <a:br>
              <a:rPr lang="fr-FR" sz="1200" dirty="0" smtClean="0"/>
            </a:br>
            <a:r>
              <a:rPr lang="fr-FR" sz="1200" dirty="0"/>
              <a:t/>
            </a:r>
            <a:br>
              <a:rPr lang="fr-FR" sz="1200" dirty="0"/>
            </a:br>
            <a:r>
              <a:rPr lang="fr-FR" sz="1200" dirty="0" smtClean="0"/>
              <a:t/>
            </a:r>
            <a:br>
              <a:rPr lang="fr-FR" sz="1200" dirty="0" smtClean="0"/>
            </a:br>
            <a:r>
              <a:rPr lang="fr-FR" sz="1200" dirty="0"/>
              <a:t/>
            </a:r>
            <a:br>
              <a:rPr lang="fr-FR" sz="1200" dirty="0"/>
            </a:br>
            <a:r>
              <a:rPr lang="fr-FR" sz="1200" dirty="0" smtClean="0"/>
              <a:t/>
            </a:r>
            <a:br>
              <a:rPr lang="fr-FR" sz="1200" dirty="0" smtClean="0"/>
            </a:br>
            <a:r>
              <a:rPr lang="fr-FR" sz="1200" dirty="0"/>
              <a:t>https://www.amazon.fr/linguistique-textuelle-4e-C3-A9d-dp-2200626509/dp/2200626509/ref=dp_ob_image_bk</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0607" y="620688"/>
            <a:ext cx="3400425" cy="4752975"/>
          </a:xfrm>
          <a:prstGeom prst="rect">
            <a:avLst/>
          </a:prstGeom>
        </p:spPr>
      </p:pic>
    </p:spTree>
    <p:extLst>
      <p:ext uri="{BB962C8B-B14F-4D97-AF65-F5344CB8AC3E}">
        <p14:creationId xmlns:p14="http://schemas.microsoft.com/office/powerpoint/2010/main" val="42810111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a:bodyPr>
          <a:lstStyle/>
          <a:p>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sz="1100" dirty="0"/>
              <a:t>https://fr.wikipedia.org/wiki/Jean-Michel_Adam</a:t>
            </a:r>
            <a:r>
              <a:rPr lang="fr-FR" sz="1200" dirty="0"/>
              <a:t>#/media/Fichier:JMAdam.jpg</a:t>
            </a: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388620"/>
            <a:ext cx="7848872" cy="5344636"/>
          </a:xfrm>
          <a:prstGeom prst="rect">
            <a:avLst/>
          </a:prstGeom>
        </p:spPr>
      </p:pic>
    </p:spTree>
    <p:extLst>
      <p:ext uri="{BB962C8B-B14F-4D97-AF65-F5344CB8AC3E}">
        <p14:creationId xmlns:p14="http://schemas.microsoft.com/office/powerpoint/2010/main" val="3122173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18658"/>
          </a:xfrm>
        </p:spPr>
        <p:txBody>
          <a:bodyPr>
            <a:normAutofit/>
          </a:bodyPr>
          <a:lstStyle/>
          <a:p>
            <a:r>
              <a:rPr lang="fr-FR" sz="3200" b="1" u="sng" dirty="0" smtClean="0">
                <a:latin typeface="Times New Roman" pitchFamily="18" charset="0"/>
                <a:cs typeface="Times New Roman" pitchFamily="18" charset="0"/>
              </a:rPr>
              <a:t>I-Objet </a:t>
            </a:r>
            <a:r>
              <a:rPr lang="fr-FR" sz="3200" b="1" u="sng" dirty="0">
                <a:latin typeface="Times New Roman" pitchFamily="18" charset="0"/>
                <a:cs typeface="Times New Roman" pitchFamily="18" charset="0"/>
              </a:rPr>
              <a:t>d’étude de la linguistique textuelle</a:t>
            </a:r>
            <a:r>
              <a:rPr lang="fr-FR" sz="3200" b="1" u="sng" dirty="0" smtClean="0">
                <a:latin typeface="Times New Roman" pitchFamily="18" charset="0"/>
                <a:cs typeface="Times New Roman" pitchFamily="18" charset="0"/>
              </a:rPr>
              <a:t>.</a:t>
            </a:r>
            <a:br>
              <a:rPr lang="fr-FR" sz="3200" b="1" u="sng" dirty="0" smtClean="0">
                <a:latin typeface="Times New Roman" pitchFamily="18" charset="0"/>
                <a:cs typeface="Times New Roman" pitchFamily="18" charset="0"/>
              </a:rPr>
            </a:br>
            <a:r>
              <a:rPr lang="fr-FR" sz="3200" b="1" dirty="0">
                <a:latin typeface="Times New Roman" pitchFamily="18" charset="0"/>
                <a:cs typeface="Times New Roman" pitchFamily="18" charset="0"/>
              </a:rPr>
              <a:t/>
            </a:r>
            <a:br>
              <a:rPr lang="fr-FR" sz="3200" b="1" dirty="0">
                <a:latin typeface="Times New Roman" pitchFamily="18" charset="0"/>
                <a:cs typeface="Times New Roman" pitchFamily="18" charset="0"/>
              </a:rPr>
            </a:br>
            <a:r>
              <a:rPr lang="fr-FR" sz="3200" b="1" dirty="0">
                <a:latin typeface="Times New Roman" pitchFamily="18" charset="0"/>
                <a:cs typeface="Times New Roman" pitchFamily="18" charset="0"/>
              </a:rPr>
              <a:t>Une </a:t>
            </a:r>
            <a:r>
              <a:rPr lang="fr-FR" sz="3200" b="1" dirty="0" smtClean="0">
                <a:latin typeface="Times New Roman" pitchFamily="18" charset="0"/>
                <a:cs typeface="Times New Roman" pitchFamily="18" charset="0"/>
              </a:rPr>
              <a:t>linguistique textuelle: Pour(quoi) faire?</a:t>
            </a:r>
            <a:br>
              <a:rPr lang="fr-FR" sz="3200" b="1" dirty="0" smtClean="0">
                <a:latin typeface="Times New Roman" pitchFamily="18" charset="0"/>
                <a:cs typeface="Times New Roman" pitchFamily="18" charset="0"/>
              </a:rPr>
            </a:br>
            <a:r>
              <a:rPr lang="fr-FR" sz="3200" b="1" dirty="0" smtClean="0">
                <a:latin typeface="Times New Roman" pitchFamily="18" charset="0"/>
                <a:cs typeface="Times New Roman" pitchFamily="18" charset="0"/>
              </a:rPr>
              <a:t/>
            </a:r>
            <a:br>
              <a:rPr lang="fr-FR" sz="3200" b="1" dirty="0" smtClean="0">
                <a:latin typeface="Times New Roman" pitchFamily="18" charset="0"/>
                <a:cs typeface="Times New Roman" pitchFamily="18" charset="0"/>
              </a:rPr>
            </a:br>
            <a:r>
              <a:rPr lang="fr-FR" sz="3200" dirty="0" smtClean="0">
                <a:latin typeface="Times New Roman" pitchFamily="18" charset="0"/>
                <a:cs typeface="Times New Roman" pitchFamily="18" charset="0"/>
              </a:rPr>
              <a:t>Définir </a:t>
            </a:r>
            <a:r>
              <a:rPr lang="fr-FR" sz="3200" dirty="0">
                <a:latin typeface="Times New Roman" pitchFamily="18" charset="0"/>
                <a:cs typeface="Times New Roman" pitchFamily="18" charset="0"/>
              </a:rPr>
              <a:t>et classifier les différentes relations</a:t>
            </a:r>
            <a:br>
              <a:rPr lang="fr-FR" sz="3200" dirty="0">
                <a:latin typeface="Times New Roman" pitchFamily="18" charset="0"/>
                <a:cs typeface="Times New Roman" pitchFamily="18" charset="0"/>
              </a:rPr>
            </a:br>
            <a:r>
              <a:rPr lang="fr-FR" sz="3200" dirty="0" smtClean="0">
                <a:latin typeface="Times New Roman" pitchFamily="18" charset="0"/>
                <a:cs typeface="Times New Roman" pitchFamily="18" charset="0"/>
              </a:rPr>
              <a:t>inter(entre </a:t>
            </a:r>
            <a:r>
              <a:rPr lang="fr-FR" sz="3200" dirty="0">
                <a:latin typeface="Times New Roman" pitchFamily="18" charset="0"/>
                <a:cs typeface="Times New Roman" pitchFamily="18" charset="0"/>
              </a:rPr>
              <a:t>les </a:t>
            </a:r>
            <a:r>
              <a:rPr lang="fr-FR" sz="3200" dirty="0" smtClean="0">
                <a:latin typeface="Times New Roman" pitchFamily="18" charset="0"/>
                <a:cs typeface="Times New Roman" pitchFamily="18" charset="0"/>
              </a:rPr>
              <a:t>énoncés),</a:t>
            </a:r>
            <a:r>
              <a:rPr lang="fr-FR" sz="3200" dirty="0">
                <a:latin typeface="Times New Roman" pitchFamily="18" charset="0"/>
                <a:cs typeface="Times New Roman" pitchFamily="18" charset="0"/>
              </a:rPr>
              <a:t> intra-phrastiques</a:t>
            </a:r>
            <a:r>
              <a:rPr lang="fr-FR" sz="3200" dirty="0" smtClean="0">
                <a:latin typeface="Times New Roman" pitchFamily="18" charset="0"/>
                <a:cs typeface="Times New Roman" pitchFamily="18" charset="0"/>
              </a:rPr>
              <a:t> (à</a:t>
            </a:r>
            <a:r>
              <a:rPr lang="fr-FR" sz="3200" dirty="0">
                <a:latin typeface="Times New Roman" pitchFamily="18" charset="0"/>
                <a:cs typeface="Times New Roman" pitchFamily="18" charset="0"/>
              </a:rPr>
              <a:t/>
            </a:r>
            <a:br>
              <a:rPr lang="fr-FR" sz="3200" dirty="0">
                <a:latin typeface="Times New Roman" pitchFamily="18" charset="0"/>
                <a:cs typeface="Times New Roman" pitchFamily="18" charset="0"/>
              </a:rPr>
            </a:br>
            <a:r>
              <a:rPr lang="fr-FR" sz="3200" dirty="0">
                <a:latin typeface="Times New Roman" pitchFamily="18" charset="0"/>
                <a:cs typeface="Times New Roman" pitchFamily="18" charset="0"/>
              </a:rPr>
              <a:t>l’intérieur même de </a:t>
            </a:r>
            <a:r>
              <a:rPr lang="fr-FR" sz="3200" dirty="0" smtClean="0">
                <a:latin typeface="Times New Roman" pitchFamily="18" charset="0"/>
                <a:cs typeface="Times New Roman" pitchFamily="18" charset="0"/>
              </a:rPr>
              <a:t>l’énoncé) au </a:t>
            </a:r>
            <a:r>
              <a:rPr lang="fr-FR" sz="3200" dirty="0">
                <a:latin typeface="Times New Roman" pitchFamily="18" charset="0"/>
                <a:cs typeface="Times New Roman" pitchFamily="18" charset="0"/>
              </a:rPr>
              <a:t>sein d’une structure textuelle.</a:t>
            </a:r>
          </a:p>
        </p:txBody>
      </p:sp>
    </p:spTree>
    <p:extLst>
      <p:ext uri="{BB962C8B-B14F-4D97-AF65-F5344CB8AC3E}">
        <p14:creationId xmlns:p14="http://schemas.microsoft.com/office/powerpoint/2010/main" val="3818899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02634"/>
          </a:xfrm>
        </p:spPr>
        <p:txBody>
          <a:bodyPr>
            <a:normAutofit/>
          </a:bodyPr>
          <a:lstStyle/>
          <a:p>
            <a:r>
              <a:rPr lang="fr-FR" dirty="0" smtClean="0">
                <a:latin typeface="Times New Roman" pitchFamily="18" charset="0"/>
                <a:cs typeface="Times New Roman" pitchFamily="18" charset="0"/>
              </a:rPr>
              <a:t>La principale base historique de la Linguistique Textuelle est une critique de la linguistique de la phrase.</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136983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962674"/>
          </a:xfrm>
        </p:spPr>
        <p:txBody>
          <a:bodyPr/>
          <a:lstStyle/>
          <a:p>
            <a:r>
              <a:rPr lang="fr-FR" dirty="0">
                <a:latin typeface="Times New Roman" pitchFamily="18" charset="0"/>
                <a:cs typeface="Times New Roman" pitchFamily="18" charset="0"/>
              </a:rPr>
              <a:t>"</a:t>
            </a:r>
            <a:r>
              <a:rPr lang="fr-FR" i="1" dirty="0" smtClean="0">
                <a:latin typeface="Times New Roman" pitchFamily="18" charset="0"/>
                <a:cs typeface="Times New Roman" pitchFamily="18" charset="0"/>
              </a:rPr>
              <a:t>Certes, </a:t>
            </a:r>
            <a:r>
              <a:rPr lang="fr-FR" i="1" dirty="0">
                <a:latin typeface="Times New Roman" pitchFamily="18" charset="0"/>
                <a:cs typeface="Times New Roman" pitchFamily="18" charset="0"/>
              </a:rPr>
              <a:t>le texte se matérialise bien par l'ensemble des phrases qui le composent, mais il les dépasse toujours</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[Meyer 1992</a:t>
            </a:r>
            <a:r>
              <a:rPr lang="fr-FR" dirty="0">
                <a:latin typeface="Times New Roman" pitchFamily="18" charset="0"/>
                <a:cs typeface="Times New Roman" pitchFamily="18" charset="0"/>
              </a:rPr>
              <a:t>]</a:t>
            </a:r>
          </a:p>
        </p:txBody>
      </p:sp>
    </p:spTree>
    <p:extLst>
      <p:ext uri="{BB962C8B-B14F-4D97-AF65-F5344CB8AC3E}">
        <p14:creationId xmlns:p14="http://schemas.microsoft.com/office/powerpoint/2010/main" val="1686298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18658"/>
          </a:xfrm>
        </p:spPr>
        <p:txBody>
          <a:bodyPr/>
          <a:lstStyle/>
          <a:p>
            <a:r>
              <a:rPr lang="fr-FR" b="1" u="sng" dirty="0" smtClean="0">
                <a:solidFill>
                  <a:srgbClr val="FF0000"/>
                </a:solidFill>
                <a:latin typeface="Times New Roman" pitchFamily="18" charset="0"/>
                <a:cs typeface="Times New Roman" pitchFamily="18" charset="0"/>
              </a:rPr>
              <a:t>Le texte: Essai de définition</a:t>
            </a:r>
            <a:r>
              <a:rPr lang="fr-FR" b="1" dirty="0" smtClean="0">
                <a:latin typeface="Times New Roman" pitchFamily="18" charset="0"/>
                <a:cs typeface="Times New Roman" pitchFamily="18" charset="0"/>
              </a:rPr>
              <a:t/>
            </a:r>
            <a:br>
              <a:rPr lang="fr-FR" b="1"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sz="3600" dirty="0">
                <a:latin typeface="Times New Roman" pitchFamily="18" charset="0"/>
                <a:cs typeface="Times New Roman" pitchFamily="18" charset="0"/>
              </a:rPr>
              <a:t>« La notion de texte serait, à en croire certains, impossible à définir. </a:t>
            </a:r>
            <a:r>
              <a:rPr lang="fr-FR" sz="3600" dirty="0" smtClean="0">
                <a:latin typeface="Times New Roman" pitchFamily="18" charset="0"/>
                <a:cs typeface="Times New Roman" pitchFamily="18" charset="0"/>
              </a:rPr>
              <a:t>»</a:t>
            </a:r>
            <a:br>
              <a:rPr lang="fr-FR" sz="3600" dirty="0" smtClean="0">
                <a:latin typeface="Times New Roman" pitchFamily="18" charset="0"/>
                <a:cs typeface="Times New Roman" pitchFamily="18" charset="0"/>
              </a:rPr>
            </a:br>
            <a:r>
              <a:rPr lang="fr-FR" sz="3600" dirty="0">
                <a:latin typeface="Times New Roman" pitchFamily="18" charset="0"/>
                <a:cs typeface="Times New Roman" pitchFamily="18" charset="0"/>
              </a:rPr>
              <a:t/>
            </a:r>
            <a:br>
              <a:rPr lang="fr-FR" sz="3600" dirty="0">
                <a:latin typeface="Times New Roman" pitchFamily="18" charset="0"/>
                <a:cs typeface="Times New Roman" pitchFamily="18" charset="0"/>
              </a:rPr>
            </a:br>
            <a:r>
              <a:rPr lang="fr-FR" sz="3600" dirty="0" smtClean="0">
                <a:latin typeface="Times New Roman" pitchFamily="18" charset="0"/>
                <a:cs typeface="Times New Roman" pitchFamily="18" charset="0"/>
              </a:rPr>
              <a:t> </a:t>
            </a:r>
            <a:r>
              <a:rPr lang="fr-FR" sz="3200" b="1" dirty="0">
                <a:latin typeface="Times New Roman" pitchFamily="18" charset="0"/>
                <a:cs typeface="Times New Roman" pitchFamily="18" charset="0"/>
              </a:rPr>
              <a:t>(</a:t>
            </a:r>
            <a:r>
              <a:rPr lang="fr-FR" sz="3200" b="1" dirty="0" err="1">
                <a:latin typeface="Times New Roman" pitchFamily="18" charset="0"/>
                <a:cs typeface="Times New Roman" pitchFamily="18" charset="0"/>
              </a:rPr>
              <a:t>Weinrich</a:t>
            </a:r>
            <a:r>
              <a:rPr lang="fr-FR" sz="3200" b="1" dirty="0">
                <a:latin typeface="Times New Roman" pitchFamily="18" charset="0"/>
                <a:cs typeface="Times New Roman" pitchFamily="18" charset="0"/>
              </a:rPr>
              <a:t> 1973 : 13)</a:t>
            </a:r>
          </a:p>
        </p:txBody>
      </p:sp>
    </p:spTree>
    <p:extLst>
      <p:ext uri="{BB962C8B-B14F-4D97-AF65-F5344CB8AC3E}">
        <p14:creationId xmlns:p14="http://schemas.microsoft.com/office/powerpoint/2010/main" val="3833931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746650"/>
          </a:xfrm>
        </p:spPr>
        <p:txBody>
          <a:bodyPr>
            <a:normAutofit/>
          </a:bodyPr>
          <a:lstStyle/>
          <a:p>
            <a:r>
              <a:rPr lang="fr-FR" sz="2800" dirty="0" smtClean="0">
                <a:latin typeface="Times New Roman" pitchFamily="18" charset="0"/>
                <a:cs typeface="Times New Roman" pitchFamily="18" charset="0"/>
              </a:rPr>
              <a:t>« Quelle </a:t>
            </a:r>
            <a:r>
              <a:rPr lang="fr-FR" sz="2800" dirty="0">
                <a:latin typeface="Times New Roman" pitchFamily="18" charset="0"/>
                <a:cs typeface="Times New Roman" pitchFamily="18" charset="0"/>
              </a:rPr>
              <a:t>définition serait à la fois applicable et féconde pour embrasser des textes aussi différents qu’une tragédie de Racine, un article de journal sportif, un traité d’anatomie humaine ou de biochimie, un éditorial politique, un mémoire paru aux comptes rendus de l’Académie des sciences, un roman et une thèse d’histoire </a:t>
            </a:r>
            <a:r>
              <a:rPr lang="fr-FR" sz="2800" dirty="0" smtClean="0">
                <a:latin typeface="Times New Roman" pitchFamily="18" charset="0"/>
                <a:cs typeface="Times New Roman" pitchFamily="18" charset="0"/>
              </a:rPr>
              <a:t>? » </a:t>
            </a:r>
            <a:r>
              <a:rPr lang="fr-FR" sz="2800" dirty="0">
                <a:latin typeface="Times New Roman" pitchFamily="18" charset="0"/>
                <a:cs typeface="Times New Roman" pitchFamily="18" charset="0"/>
              </a:rPr>
              <a:t>(</a:t>
            </a:r>
            <a:r>
              <a:rPr lang="fr-FR" sz="2800" dirty="0" err="1">
                <a:latin typeface="Times New Roman" pitchFamily="18" charset="0"/>
                <a:cs typeface="Times New Roman" pitchFamily="18" charset="0"/>
              </a:rPr>
              <a:t>Molino</a:t>
            </a:r>
            <a:r>
              <a:rPr lang="fr-FR" sz="2800" dirty="0">
                <a:latin typeface="Times New Roman" pitchFamily="18" charset="0"/>
                <a:cs typeface="Times New Roman" pitchFamily="18" charset="0"/>
              </a:rPr>
              <a:t> 1989 : 41)</a:t>
            </a:r>
          </a:p>
        </p:txBody>
      </p:sp>
    </p:spTree>
    <p:extLst>
      <p:ext uri="{BB962C8B-B14F-4D97-AF65-F5344CB8AC3E}">
        <p14:creationId xmlns:p14="http://schemas.microsoft.com/office/powerpoint/2010/main" val="365523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a:bodyPr>
          <a:lstStyle/>
          <a:p>
            <a:r>
              <a:rPr lang="fr-FR" sz="2400" dirty="0">
                <a:latin typeface="Times New Roman" pitchFamily="18" charset="0"/>
                <a:cs typeface="Times New Roman" pitchFamily="18" charset="0"/>
              </a:rPr>
              <a:t>Le texte peut être une unité de longueur variable : une page extraite d'une </a:t>
            </a:r>
            <a:r>
              <a:rPr lang="fr-FR" sz="2400" dirty="0" smtClean="0">
                <a:latin typeface="Times New Roman" pitchFamily="18" charset="0"/>
                <a:cs typeface="Times New Roman" pitchFamily="18" charset="0"/>
              </a:rPr>
              <a:t>œuvre, </a:t>
            </a:r>
            <a:r>
              <a:rPr lang="fr-FR" sz="2400" dirty="0">
                <a:latin typeface="Times New Roman" pitchFamily="18" charset="0"/>
                <a:cs typeface="Times New Roman" pitchFamily="18" charset="0"/>
              </a:rPr>
              <a:t>un </a:t>
            </a:r>
            <a:r>
              <a:rPr lang="fr-FR" sz="2400" dirty="0" smtClean="0">
                <a:latin typeface="Times New Roman" pitchFamily="18" charset="0"/>
                <a:cs typeface="Times New Roman" pitchFamily="18" charset="0"/>
              </a:rPr>
              <a:t>chapitre, un livre entier... </a:t>
            </a:r>
            <a:br>
              <a:rPr lang="fr-FR" sz="2400"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On </a:t>
            </a:r>
            <a:r>
              <a:rPr lang="fr-FR" sz="2400" dirty="0">
                <a:latin typeface="Times New Roman" pitchFamily="18" charset="0"/>
                <a:cs typeface="Times New Roman" pitchFamily="18" charset="0"/>
              </a:rPr>
              <a:t>pourrait le définir, à la suite de H. </a:t>
            </a:r>
            <a:r>
              <a:rPr lang="fr-FR" sz="2400" dirty="0" err="1" smtClean="0">
                <a:latin typeface="Times New Roman" pitchFamily="18" charset="0"/>
                <a:cs typeface="Times New Roman" pitchFamily="18" charset="0"/>
              </a:rPr>
              <a:t>Weinrich</a:t>
            </a:r>
            <a:r>
              <a:rPr lang="fr-FR" sz="2400" dirty="0" smtClean="0">
                <a:latin typeface="Times New Roman" pitchFamily="18" charset="0"/>
                <a:cs typeface="Times New Roman" pitchFamily="18" charset="0"/>
              </a:rPr>
              <a:t> (1973),</a:t>
            </a:r>
            <a:r>
              <a:rPr lang="fr-FR" sz="2400" dirty="0">
                <a:latin typeface="Times New Roman" pitchFamily="18" charset="0"/>
                <a:cs typeface="Times New Roman" pitchFamily="18" charset="0"/>
              </a:rPr>
              <a:t>  comme </a:t>
            </a:r>
            <a:r>
              <a:rPr lang="fr-FR" sz="2400" dirty="0" smtClean="0">
                <a:latin typeface="Times New Roman" pitchFamily="18" charset="0"/>
                <a:cs typeface="Times New Roman" pitchFamily="18" charset="0"/>
              </a:rPr>
              <a:t>« une </a:t>
            </a:r>
            <a:r>
              <a:rPr lang="fr-FR" sz="2400" dirty="0">
                <a:latin typeface="Times New Roman" pitchFamily="18" charset="0"/>
                <a:cs typeface="Times New Roman" pitchFamily="18" charset="0"/>
              </a:rPr>
              <a:t>succession signifiante de signes linguistiques entre deux ruptures manifestes de la </a:t>
            </a:r>
            <a:r>
              <a:rPr lang="fr-FR" sz="2400" dirty="0" smtClean="0">
                <a:latin typeface="Times New Roman" pitchFamily="18" charset="0"/>
                <a:cs typeface="Times New Roman" pitchFamily="18" charset="0"/>
              </a:rPr>
              <a:t>communication ».</a:t>
            </a: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dirty="0"/>
              <a:t> </a:t>
            </a:r>
          </a:p>
        </p:txBody>
      </p:sp>
    </p:spTree>
    <p:extLst>
      <p:ext uri="{BB962C8B-B14F-4D97-AF65-F5344CB8AC3E}">
        <p14:creationId xmlns:p14="http://schemas.microsoft.com/office/powerpoint/2010/main" val="15727445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918</TotalTime>
  <Words>274</Words>
  <Application>Microsoft Office PowerPoint</Application>
  <PresentationFormat>Affichage à l'écran (4:3)</PresentationFormat>
  <Paragraphs>81</Paragraphs>
  <Slides>39</Slides>
  <Notes>0</Notes>
  <HiddenSlides>0</HiddenSlides>
  <MMClips>0</MMClips>
  <ScaleCrop>false</ScaleCrop>
  <HeadingPairs>
    <vt:vector size="4" baseType="variant">
      <vt:variant>
        <vt:lpstr>Thème</vt:lpstr>
      </vt:variant>
      <vt:variant>
        <vt:i4>1</vt:i4>
      </vt:variant>
      <vt:variant>
        <vt:lpstr>Titres des diapositives</vt:lpstr>
      </vt:variant>
      <vt:variant>
        <vt:i4>39</vt:i4>
      </vt:variant>
    </vt:vector>
  </HeadingPairs>
  <TitlesOfParts>
    <vt:vector size="40" baseType="lpstr">
      <vt:lpstr>Thème Office</vt:lpstr>
      <vt:lpstr>LA LINGUISTIQUE TEXTUELLE  NIVEAU: 3LMD GROUPES:1/2 ENSEIGNANTE: Mlle BOUSSAD ANNÉE UNIVERSITAIRE: 2021/2022</vt:lpstr>
      <vt:lpstr>   PLAN DU COURS  I-Objet d’étude de la linguistique textuelle. II-Le texte et ses composantes selon J-M ADAM. III-Les principaux  critères de la textualité.      1-La Cohésion textuelle.      2-La Cohérence textuelle.         2-1-Les 4 critères de la cohérence textuelle selon                     M.Charolles                     2-1-1-Méta-règle de répétition                     2-1-2-Méta-règle de non-contradiction                     2-1-3-Méta-règle de relation                     2-1-4-Méta-règle de progression      3-La progression thématique entre cohésion et cohérence…      </vt:lpstr>
      <vt:lpstr>GENÈSE D’UNE DISCIPLINE    L’émergence de la linguistique textuelle remonte aux années 1950.  Apparue en même temps que l’analyse du discours, cette discipline est définie par J.-M. Adam comme  « un sous domaine du champ plus vaste que l’analyse des pratiques discursives.» (2008). Il ajoute que cette discipline rend compte « des relations textuelles qui régissent les agencements de propositions au sein du système que constitue l’unité texte »(2008).</vt:lpstr>
      <vt:lpstr>I-Objet d’étude de la linguistique textuelle.  Une linguistique textuelle: Pour(quoi) faire?  Définir et classifier les différentes relations inter(entre les énoncés), intra-phrastiques (à l’intérieur même de l’énoncé) au sein d’une structure textuelle.</vt:lpstr>
      <vt:lpstr>La principale base historique de la Linguistique Textuelle est une critique de la linguistique de la phrase.</vt:lpstr>
      <vt:lpstr>"Certes, le texte se matérialise bien par l'ensemble des phrases qui le composent, mais il les dépasse toujours." [Meyer 1992]</vt:lpstr>
      <vt:lpstr>Le texte: Essai de définition  « La notion de texte serait, à en croire certains, impossible à définir. »   (Weinrich 1973 : 13)</vt:lpstr>
      <vt:lpstr>« Quelle définition serait à la fois applicable et féconde pour embrasser des textes aussi différents qu’une tragédie de Racine, un article de journal sportif, un traité d’anatomie humaine ou de biochimie, un éditorial politique, un mémoire paru aux comptes rendus de l’Académie des sciences, un roman et une thèse d’histoire ? » (Molino 1989 : 41)</vt:lpstr>
      <vt:lpstr>Le texte peut être une unité de longueur variable : une page extraite d'une œuvre, un chapitre, un livre entier...   On pourrait le définir, à la suite de H. Weinrich (1973),  comme « une succession signifiante de signes linguistiques entre deux ruptures manifestes de la communication ».  </vt:lpstr>
      <vt:lpstr>Un texte n'est pas la simple juxtaposition de phrases  Pour qu'il y ait texte, il faut qu'une séquence d'éléments linguistiques ait une existence concrète, matérielle, qu'elle constitue une énonciation dans le cadre d'un acte de communication interpersonnelle. </vt:lpstr>
      <vt:lpstr>ÉTYMOLOGIQUEMENT  TEXTE= textus, tissus assemblage, configuration de phrases, d’énoncés… </vt:lpstr>
      <vt:lpstr>Weinrich (1973 : 174) pose que:  « C’est manifestement une totalité où chaque élément entretient avec les autres des relations d’interdépendance. Ces éléments ou groupes d’éléments se suivent en ordre cohérent et consistant, chaque segment textuel compris contribuant à l’intelligibilité de celui qui suit. Ce dernier, à son tour, une fois décodé, vient éclairer rétrospectivement le précédent » . </vt:lpstr>
      <vt:lpstr>Selon Halliday &amp; Hasan (1976 : 293) : « Un texte (...) n’est pas un simple enchaînement de phrases (...). Un texte ne doit pas du tout être vu comme une unité grammaticale, mais comme une unité d’une autre espèce : une unité sémantique.  Son unité est une unité de sens en contexte, une texture qui exprime le fait que, formant un tout, il est lié à l’environnement dans lequel il se trouve placé ».</vt:lpstr>
      <vt:lpstr>2-Le texte et ses composantes selon J-M ADAM  Pour Adam: un « TEXTE peut être considéré comme une configuration réglée par divers modules ou sous-systèmes en constante interaction ». </vt:lpstr>
      <vt:lpstr>Présentation PowerPoint</vt:lpstr>
      <vt:lpstr>1. Plan de la visée illocutoire et de la cohérence [Al] 2. Plan des repérages énonciatifs [A2] 3. Plan de la cohésion sémantique [A3] 4. Plan de la connexité [B1] 5. Plan de la séquentialité : types ou prototypes ? [B2] </vt:lpstr>
      <vt:lpstr>1. Plan de la visée illocutoire et de la cohérence [Al] La visée illocutoire globale définit tout texte comme ayant un but (explicite ou non) : agir sur les représentations, les croyances et/ou les comportements d'un destinataire (individuel ou collectif).</vt:lpstr>
      <vt:lpstr>2. Plan des repérages énonciatifs [A2] Tout dépend du type de l’énonciation, en voici des exemples:  -A l’oral: Je, tu, ici, maintenant - L’énonciation distanciée: le sujet parlant ne s'implique pas, il se met à distance. -Une énonciation proverbiale, celle aussi de la maxime et du dicton, caractérisée par un ON universel et le présent a-temporel.</vt:lpstr>
      <vt:lpstr>3. Plan de la cohésion sémantique [A3] La dimension sémantique globale est représentée par ce qu'on appelle la macro-structure sémantique ou, plus simplement, le thème global d'un énoncé. Le monde représenté par le texte pourrait être réel ou fictif.  </vt:lpstr>
      <vt:lpstr>4. Plan de la connexité [B1] La connexité des chaînes de propositions (phénomènes locaux de liage) doit être envisagées dans le cadre de la tension textuelle : assurer la reprise-répétition (la continuité textuelle) tout en garantissant la progression. En voici des exemples:   la pronominalisation (LE chat... IL...), la définitivisation (UN chat... LE chat...), la référentialisation déictique cotextuelle (UN chat... CE chat...), la nominalisation (Un chat entra... L'entrée du chat...), la substitution lexicale (Un chat... L'animal...) et la reformulation (Ce chat est un félin),</vt:lpstr>
      <vt:lpstr>5. Plan de la séquentialité : types ou prototypes ? [B2] J-M ADAM(1992) appelle prototypes ou schémas prototypiques les catégories de base qui servent au locuteur dans la production de ses discours ( comme c’est le cas de l’échange verbal spontané). Les prototypes servent essentiellement à repérer les séquences,  En raison de la complexité et de l’hétérogénéité de la notion de texte, J-M ADAM lui a substitué la notion de séquence qui est une entité de composition, relativement autonome, d’un niveau inférieur au texte.  </vt:lpstr>
      <vt:lpstr>La typologie séquentielle constitue un axe cardinal en linguistique du texte. J-M ADAM retient cinq types de séquences : a) narrative, b) descriptive,  c) argumentative, d) explicative, et e) dialogale.</vt:lpstr>
      <vt:lpstr>   LES PRINCIPAUX CRITÈRES DE LA TEXTUALITÉ  Le texte, comme objet langagier «hétérogène» et « complexe » construit à partir de l’enchaînement de phrases ou d’énoncés, obéit aux critères suivants :  1-La Cohésion (compositionnalité) 2-La Cohérence (intelligibilité, finalité)    </vt:lpstr>
      <vt:lpstr>1-La Cohésion textuelle  Ce critère concerne essentiellement « la forme » du texte.   F,Neveu(2000) précise que: « la cohésion désigne les faits de continuité et de progression sémantiques et référentielles produits dans un texte par un dispositif spécifiquement linguistique »  </vt:lpstr>
      <vt:lpstr>  Champ d’application  Selon Maingueneau (2002) , la cohésion désigne l’ensemble des moyens linguistiques qui assurent les liens intra(à l’intérieur de la phrase) et interphrastiques ( entre les phrases) permettant à un énoncé oral ou écrit d’apparaître comme un texte, L’auteur cite  plusieurs critères: • Les reprises: Paul….Paul • L’anaphore : C’est Paul que j’ai vu hier • La cataphore: Celui que j’ai vu, c’est Paul • Les substitutions lexicales ou  l’utilisation d’une ou de plusieurs chaînes substitutives. Ex: Les avocats = les robes noires = les hommes de loi.   </vt:lpstr>
      <vt:lpstr>• Les ellipses: Voulez-vous quelque chose ?                         – Rien.(Au lieu de : je ne veux rien) • La construction dynamique entre  les paragraphes à l’aide de connecteurs soulignant les articulations du texte: En premier lieu,  D’autre part. • les divers connecteurs entre les phrases: Pourtant, ensuite, en outre... • Le système des temps verbaux qui doit être maîtrisé.  • Les inférences: ex- N'oubliez pas d'inscrire votre nom sur la copie. (On peut déduire facilement qu’il s’agit des propos d’un enseignant lors d’un examen et non pas d’un moniteur de sport …) • La ponctuation.</vt:lpstr>
      <vt:lpstr>         2-La Cohérence textuelle  Pour F. Neveu(2000) cette notion désigne:   « les propriétés pragmatiques qui assurent l’interprétabilité d’un texte »  “ La cohérence renvoie aux propriétés du texte ou du discours qui assurent son interprétabilité. Il n’est pas nécessaire, pour qu’un texte soit cohérent, que ses propriétés formelles indiquent explicitement les relations entre énoncés ”                                              (J. Moeschler et A. Reboul 1994)                     </vt:lpstr>
      <vt:lpstr>Champ d’application:  La cohérence du texte est établie par des critères très différents: -La progression thématique -L’analyse de l’implicite  « Lucky Luke a cessé de fumer« ( donc Il fumait déjà) "Fumer nuit gravement à la santé" (donc à la santé de Lucky Luke) exemple de J-M. Adam -Le choix des arguments. -La mobilisation des savoirs encyclopédiques ou des connaissances du monde. </vt:lpstr>
      <vt:lpstr>   Les 4 critères de la cohérence selon M.Charolles  1-Méta-règle de répétition  dans son développement linéaire, le texte doit reprendre des éléments à récurrence déjà cités afin qu’il soit plus intelligible,.   2-Méta-règle de non-contradiction  Pour qu’un texte soit cohérent, il faut que son développement n’introduise aucun élément sémantique contredisant un thème posé ou une information antérieure.  3-Méta-règle de relation  Pour qu’un texte soit cohérent, il faut que les faits qu’il dénote dans le monde soient reliées.  4-Méta-règle de progression il faut que le développement du texte s’accompagne d’un apport sémantique constamment renouvelé. La progression thématique est un critère indispensable dans la réalisation de la cohérence d’un texte. Elle se présente sous trois formes comme suit:  </vt:lpstr>
      <vt:lpstr>Présentation PowerPoint</vt:lpstr>
      <vt:lpstr>             Cohérence Vs Cohésion: des notions inséparables!  Détrie (2001) précise que ces deux critères de la textualité « …ne sont pas aussi radicalement séparées, loin de là. Ainsi la cohésion n’est pas un phénomène particulier, un sous ensemble de la cohérence discursive, mais elle est aussi un moyen de la construire: par exemple dans le cadre de la gestion de l’information, la notion de progression thématique (généralement traitée dans le cadre de la cohésion textuelle) est elle-même un facteur de cohérence pragmatique, le texte étant perçu comme cohérent par le destinataire si effectivement il présente une progression thématique »                  </vt:lpstr>
      <vt:lpstr>3-La progression thématique  • La progression thématique (chaque phrase s’appuie sur un élément qui précède pour faire progresser l’information).  Thème: ce dont on parle  Rhème/Propos: information nouvelle   </vt:lpstr>
      <vt:lpstr> </vt:lpstr>
      <vt:lpstr>3-2- La progression à thème linéaire ou évolutif (en escalier)             </vt:lpstr>
      <vt:lpstr>3-3- La progression à thèmes dérivés ou éclatés            </vt:lpstr>
      <vt:lpstr>EN GUISE DE CONCLUSION  VERS UNE PRAGMATIQUE TEXTUELLE  La  linguistique textuelle proposée par J-M ADAM puise ses modèles dans la Textpragmatik des années 80. Celle-ci a pour but d’analyser l’action exercée par le locuteur à travers le(s) texte(s), Dès que la notion de texte est définie comme une "occurrence communicationnelle" (De Beaugrande et Dressler, 1981) , la linguistique textuelle devient une pragmatique textuelle et se rapproche du domaine  de l'analyse de discours.</vt:lpstr>
      <vt:lpstr>LECTURES CONSEILLÉES   Adam, J.-M. (1990). Éléments de linguistique textuelle. Bruxelles-Liège : Mardaga. Adam, J.-M. (1999). Linguistique textuelle - Des genres de discours aux textes. Paris : Nathan. Adam, J.-M. (2001). Les textes : types et prototypes. Paris : Nathan. Adam, J.-M. (2002). "Linguistique textuelle". In Charaudeau, P. &amp; Maingueneau, D. (dir.). Dictionnaire d'analyse du discours. Paris : Seuil. pp. 345-346. Adam, J.-M. (2008). La Linguistique textuelle. Introduction à l’analyse textuelle des discours. Paris: A. Colin. </vt:lpstr>
      <vt:lpstr>                             https://www.amazon.fr/linguistique-textuelle-4e-C3-A9d-dp-2200626509/dp/2200626509/ref=dp_ob_image_bk</vt:lpstr>
      <vt:lpstr>        https://fr.wikipedia.org/wiki/Jean-Michel_Adam#/media/Fichier:JMAdam.jpg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LINGUISTIQUE TEXTUELLE</dc:title>
  <dc:creator>Assia</dc:creator>
  <cp:lastModifiedBy>Station</cp:lastModifiedBy>
  <cp:revision>67</cp:revision>
  <dcterms:created xsi:type="dcterms:W3CDTF">2021-02-09T13:32:53Z</dcterms:created>
  <dcterms:modified xsi:type="dcterms:W3CDTF">2021-12-02T11:18:34Z</dcterms:modified>
</cp:coreProperties>
</file>