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8499-F74C-477D-B5C8-9D529D1DF698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3EAD-BBC6-4F27-B88C-B13A09F2944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8499-F74C-477D-B5C8-9D529D1DF698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3EAD-BBC6-4F27-B88C-B13A09F2944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8499-F74C-477D-B5C8-9D529D1DF698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3EAD-BBC6-4F27-B88C-B13A09F2944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8499-F74C-477D-B5C8-9D529D1DF698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3EAD-BBC6-4F27-B88C-B13A09F2944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8499-F74C-477D-B5C8-9D529D1DF698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3EAD-BBC6-4F27-B88C-B13A09F2944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8499-F74C-477D-B5C8-9D529D1DF698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3EAD-BBC6-4F27-B88C-B13A09F2944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8499-F74C-477D-B5C8-9D529D1DF698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3EAD-BBC6-4F27-B88C-B13A09F2944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8499-F74C-477D-B5C8-9D529D1DF698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3EAD-BBC6-4F27-B88C-B13A09F2944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8499-F74C-477D-B5C8-9D529D1DF698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3EAD-BBC6-4F27-B88C-B13A09F2944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8499-F74C-477D-B5C8-9D529D1DF698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3EAD-BBC6-4F27-B88C-B13A09F2944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38499-F74C-477D-B5C8-9D529D1DF698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F913EAD-BBC6-4F27-B88C-B13A09F29443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038499-F74C-477D-B5C8-9D529D1DF698}" type="datetimeFigureOut">
              <a:rPr lang="fr-FR" smtClean="0"/>
              <a:t>15/03/2021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913EAD-BBC6-4F27-B88C-B13A09F29443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0040" y="764704"/>
            <a:ext cx="7772400" cy="1470025"/>
          </a:xfrm>
        </p:spPr>
        <p:txBody>
          <a:bodyPr/>
          <a:lstStyle/>
          <a:p>
            <a:r>
              <a:rPr lang="fr-FR" dirty="0" smtClean="0"/>
              <a:t>Chapitre 5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/>
          <a:p>
            <a:r>
              <a:rPr lang="fr-FR" b="1" dirty="0" smtClean="0">
                <a:solidFill>
                  <a:schemeClr val="tx1"/>
                </a:solidFill>
              </a:rPr>
              <a:t>L'évapotranspiration (ET)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03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décrit le transport de l'eau depuis la surface vers l'atmosphère, soit la somme de l'évaporation directe de l'eau du sol et la transpiration par les plantes.</a:t>
            </a:r>
          </a:p>
          <a:p>
            <a:pPr marL="0" indent="0">
              <a:buNone/>
            </a:pPr>
            <a:r>
              <a:rPr lang="fr-FR" dirty="0" smtClean="0"/>
              <a:t>Mis à part les précipitations, l'évapotranspiration est un des termes les plus significatifs du cycle de l'eau.</a:t>
            </a:r>
          </a:p>
          <a:p>
            <a:pPr marL="0" indent="0">
              <a:buNone/>
            </a:pPr>
            <a:r>
              <a:rPr lang="fr-FR" dirty="0" smtClean="0"/>
              <a:t>Ce processus est un des principaux consommateurs d'énergie solaire.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665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88640"/>
            <a:ext cx="8568952" cy="626469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b="1" dirty="0" smtClean="0"/>
              <a:t>Les facteurs affectant l'évapotranspiration 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L'énergie disponible : il faut 600 calories pour vaporiser 1 gramme d'eau liquide. Plus l'énergie disponible augmente, plus l'ET augmente. L'ET variera donc en fonction de l'heure de la journée, des saisons, de la latitude.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 gradient d'humidité : plus l'air sera sec, plus la quantité d'eau vaporisée dans l'atmosphère augmentera.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 vent : il augmente la vaporisation de l'eau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La disponibilité en eau : en l'absence d'eau, il n'y a pas d'ET.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Les facteurs spécifiques à la végétation considérée : croissance des plantes, hauteurs, surface des feuilles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La résistance des stomates : les plantes régulent leur transpiration en ajustant leur ouverture.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Les caractéristiques des sols : chimie, albédo...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0469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lvl="0" indent="0">
              <a:buClr>
                <a:srgbClr val="0BD0D9"/>
              </a:buClr>
              <a:buSzPct val="95000"/>
              <a:buNone/>
            </a:pPr>
            <a:r>
              <a:rPr lang="fr-FR" sz="2600" b="1" dirty="0">
                <a:solidFill>
                  <a:prstClr val="black"/>
                </a:solidFill>
                <a:latin typeface="Constantia"/>
              </a:rPr>
              <a:t>1 Evapotranspiration réelle: ETR</a:t>
            </a:r>
          </a:p>
          <a:p>
            <a:pPr marL="0" lvl="0" indent="0">
              <a:buClr>
                <a:srgbClr val="0BD0D9"/>
              </a:buClr>
              <a:buSzPct val="95000"/>
              <a:buNone/>
            </a:pPr>
            <a:r>
              <a:rPr lang="fr-FR" sz="2600" dirty="0">
                <a:solidFill>
                  <a:prstClr val="black"/>
                </a:solidFill>
                <a:latin typeface="Constantia"/>
              </a:rPr>
              <a:t>Quantité d’eau réellement perdue sous forme de vapeur d’eau par une surface ou un couvert végétal.</a:t>
            </a:r>
          </a:p>
          <a:p>
            <a:pPr marL="0" lvl="0" indent="0">
              <a:buClr>
                <a:srgbClr val="0BD0D9"/>
              </a:buClr>
              <a:buSzPct val="95000"/>
              <a:buNone/>
            </a:pPr>
            <a:r>
              <a:rPr lang="fr-FR" sz="2600" dirty="0">
                <a:solidFill>
                  <a:prstClr val="black"/>
                </a:solidFill>
                <a:latin typeface="Constantia"/>
              </a:rPr>
              <a:t>Dépend de :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" pitchFamily="2" charset="2"/>
              <a:buChar char="Ø"/>
            </a:pPr>
            <a:r>
              <a:rPr lang="fr-FR" sz="2600" dirty="0">
                <a:solidFill>
                  <a:prstClr val="black"/>
                </a:solidFill>
                <a:latin typeface="Constantia"/>
              </a:rPr>
              <a:t>La culture considérée,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" pitchFamily="2" charset="2"/>
              <a:buChar char="Ø"/>
            </a:pPr>
            <a:r>
              <a:rPr lang="fr-FR" sz="2600" dirty="0">
                <a:solidFill>
                  <a:prstClr val="black"/>
                </a:solidFill>
                <a:latin typeface="Constantia"/>
              </a:rPr>
              <a:t>Stade </a:t>
            </a:r>
            <a:r>
              <a:rPr lang="fr-FR" sz="2600" dirty="0" err="1">
                <a:solidFill>
                  <a:prstClr val="black"/>
                </a:solidFill>
                <a:latin typeface="Constantia"/>
              </a:rPr>
              <a:t>phénologique</a:t>
            </a:r>
            <a:r>
              <a:rPr lang="fr-FR" sz="2600" dirty="0">
                <a:solidFill>
                  <a:prstClr val="black"/>
                </a:solidFill>
                <a:latin typeface="Constantia"/>
              </a:rPr>
              <a:t>,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" pitchFamily="2" charset="2"/>
              <a:buChar char="Ø"/>
            </a:pPr>
            <a:r>
              <a:rPr lang="fr-FR" sz="2600" dirty="0">
                <a:solidFill>
                  <a:prstClr val="black"/>
                </a:solidFill>
                <a:latin typeface="Constantia"/>
              </a:rPr>
              <a:t>Contenu en eau du sol,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" pitchFamily="2" charset="2"/>
              <a:buChar char="Ø"/>
            </a:pPr>
            <a:r>
              <a:rPr lang="fr-FR" sz="2600" dirty="0">
                <a:solidFill>
                  <a:prstClr val="black"/>
                </a:solidFill>
                <a:latin typeface="Constantia"/>
              </a:rPr>
              <a:t>Conditions météorologiques observées</a:t>
            </a:r>
          </a:p>
          <a:p>
            <a:pPr marL="0" indent="0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71115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/>
          </a:bodyPr>
          <a:lstStyle/>
          <a:p>
            <a:pPr marL="0" lvl="0" indent="0">
              <a:buClr>
                <a:srgbClr val="0BD0D9"/>
              </a:buClr>
              <a:buSzPct val="95000"/>
              <a:buNone/>
            </a:pPr>
            <a:r>
              <a:rPr lang="fr-FR" sz="2600" dirty="0">
                <a:solidFill>
                  <a:prstClr val="black"/>
                </a:solidFill>
                <a:latin typeface="Constantia"/>
              </a:rPr>
              <a:t>2 </a:t>
            </a:r>
            <a:r>
              <a:rPr lang="fr-FR" sz="2600" b="1" dirty="0">
                <a:solidFill>
                  <a:prstClr val="black"/>
                </a:solidFill>
                <a:latin typeface="Constantia"/>
              </a:rPr>
              <a:t>Evapotranspiration maximale: ETM</a:t>
            </a:r>
          </a:p>
          <a:p>
            <a:pPr marL="0" lvl="0" indent="0">
              <a:buClr>
                <a:srgbClr val="0BD0D9"/>
              </a:buClr>
              <a:buSzPct val="95000"/>
              <a:buNone/>
            </a:pPr>
            <a:r>
              <a:rPr lang="fr-FR" sz="2600" dirty="0">
                <a:solidFill>
                  <a:prstClr val="black"/>
                </a:solidFill>
                <a:latin typeface="Constantia"/>
              </a:rPr>
              <a:t> la valeur de l’évapotranspiration réelle (ETR), dans le cas d’une bonne alimentation en eau de la plante. Dépend de: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" pitchFamily="2" charset="2"/>
              <a:buChar char="Ø"/>
            </a:pPr>
            <a:r>
              <a:rPr lang="fr-FR" sz="2600" dirty="0">
                <a:solidFill>
                  <a:prstClr val="black"/>
                </a:solidFill>
                <a:latin typeface="Constantia"/>
              </a:rPr>
              <a:t>la culture considérée,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" pitchFamily="2" charset="2"/>
              <a:buChar char="Ø"/>
            </a:pPr>
            <a:r>
              <a:rPr lang="fr-FR" sz="2600" dirty="0">
                <a:solidFill>
                  <a:prstClr val="black"/>
                </a:solidFill>
                <a:latin typeface="Constantia"/>
              </a:rPr>
              <a:t>Stade </a:t>
            </a:r>
            <a:r>
              <a:rPr lang="fr-FR" sz="2600" dirty="0" err="1">
                <a:solidFill>
                  <a:prstClr val="black"/>
                </a:solidFill>
                <a:latin typeface="Constantia"/>
              </a:rPr>
              <a:t>phénologique</a:t>
            </a:r>
            <a:r>
              <a:rPr lang="fr-FR" sz="2600" dirty="0">
                <a:solidFill>
                  <a:prstClr val="black"/>
                </a:solidFill>
                <a:latin typeface="Constantia"/>
              </a:rPr>
              <a:t> de cette culture,</a:t>
            </a:r>
          </a:p>
          <a:p>
            <a:pPr marL="274320" lvl="0" indent="-274320">
              <a:buClr>
                <a:srgbClr val="0BD0D9"/>
              </a:buClr>
              <a:buSzPct val="95000"/>
              <a:buFont typeface="Wingdings" pitchFamily="2" charset="2"/>
              <a:buChar char="Ø"/>
            </a:pPr>
            <a:r>
              <a:rPr lang="fr-FR" sz="2600" dirty="0">
                <a:solidFill>
                  <a:prstClr val="black"/>
                </a:solidFill>
                <a:latin typeface="Constantia"/>
              </a:rPr>
              <a:t>Conditions météorologiques observées</a:t>
            </a:r>
          </a:p>
          <a:p>
            <a:pPr marL="0" indent="0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314381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lvl="0" indent="0">
              <a:buClr>
                <a:srgbClr val="0BD0D9"/>
              </a:buClr>
              <a:buSzPct val="95000"/>
              <a:buNone/>
            </a:pPr>
            <a:r>
              <a:rPr lang="fr-FR" sz="2600" b="1" dirty="0">
                <a:solidFill>
                  <a:prstClr val="black"/>
                </a:solidFill>
                <a:latin typeface="Constantia"/>
              </a:rPr>
              <a:t>3 Evapotranspiration potentielle: ETP</a:t>
            </a:r>
          </a:p>
          <a:p>
            <a:pPr marL="0" lvl="0" indent="0">
              <a:buClr>
                <a:srgbClr val="0BD0D9"/>
              </a:buClr>
              <a:buSzPct val="95000"/>
              <a:buNone/>
            </a:pPr>
            <a:r>
              <a:rPr lang="fr-FR" sz="2600" dirty="0">
                <a:solidFill>
                  <a:prstClr val="black"/>
                </a:solidFill>
                <a:latin typeface="Constantia"/>
              </a:rPr>
              <a:t>L’évapotranspiration d’un couvert végétal bas, continu et homogène dont l’alimentation en eau n’est pas </a:t>
            </a:r>
            <a:r>
              <a:rPr lang="fr-FR" sz="2600" dirty="0" err="1">
                <a:solidFill>
                  <a:prstClr val="black"/>
                </a:solidFill>
                <a:latin typeface="Constantia"/>
              </a:rPr>
              <a:t>limitante</a:t>
            </a:r>
            <a:r>
              <a:rPr lang="fr-FR" sz="2600" dirty="0">
                <a:solidFill>
                  <a:prstClr val="black"/>
                </a:solidFill>
                <a:latin typeface="Constantia"/>
              </a:rPr>
              <a:t> et qui n’est soumis à aucune limitation d’ordre nutritionnel, physiologique ou pathologique.</a:t>
            </a:r>
          </a:p>
          <a:p>
            <a:pPr marL="0" lvl="0" indent="0">
              <a:buClr>
                <a:srgbClr val="0BD0D9"/>
              </a:buClr>
              <a:buSzPct val="95000"/>
              <a:buNone/>
            </a:pPr>
            <a:endParaRPr lang="fr-FR" sz="2600" dirty="0" smtClean="0">
              <a:solidFill>
                <a:prstClr val="black"/>
              </a:solidFill>
              <a:latin typeface="Constantia"/>
            </a:endParaRPr>
          </a:p>
          <a:p>
            <a:pPr marL="0" lvl="0" indent="0">
              <a:buClr>
                <a:srgbClr val="0BD0D9"/>
              </a:buClr>
              <a:buSzPct val="95000"/>
              <a:buNone/>
            </a:pPr>
            <a:r>
              <a:rPr lang="fr-FR" sz="2600" dirty="0" smtClean="0">
                <a:solidFill>
                  <a:prstClr val="black"/>
                </a:solidFill>
                <a:latin typeface="Constantia"/>
              </a:rPr>
              <a:t>Correspond </a:t>
            </a:r>
            <a:r>
              <a:rPr lang="fr-FR" sz="2600" dirty="0">
                <a:solidFill>
                  <a:prstClr val="black"/>
                </a:solidFill>
                <a:latin typeface="Constantia"/>
              </a:rPr>
              <a:t>à l’évapotranspiration d’une prairie ou d’un gazon.</a:t>
            </a:r>
          </a:p>
          <a:p>
            <a:pPr marL="0" lvl="0" indent="0">
              <a:buClr>
                <a:srgbClr val="0BD0D9"/>
              </a:buClr>
              <a:buSzPct val="95000"/>
              <a:buNone/>
            </a:pPr>
            <a:endParaRPr lang="fr-FR" sz="2600" dirty="0" smtClean="0">
              <a:solidFill>
                <a:prstClr val="black"/>
              </a:solidFill>
              <a:latin typeface="Constantia"/>
            </a:endParaRPr>
          </a:p>
          <a:p>
            <a:pPr marL="0" lvl="0" indent="0">
              <a:buClr>
                <a:srgbClr val="0BD0D9"/>
              </a:buClr>
              <a:buSzPct val="95000"/>
              <a:buNone/>
            </a:pPr>
            <a:r>
              <a:rPr lang="fr-FR" sz="2600" dirty="0" smtClean="0">
                <a:solidFill>
                  <a:prstClr val="black"/>
                </a:solidFill>
                <a:latin typeface="Constantia"/>
              </a:rPr>
              <a:t>L’ETP </a:t>
            </a:r>
            <a:r>
              <a:rPr lang="fr-FR" sz="2600" dirty="0">
                <a:solidFill>
                  <a:prstClr val="black"/>
                </a:solidFill>
                <a:latin typeface="Constantia"/>
              </a:rPr>
              <a:t>ne dépend donc que des conditions météorologiques observées</a:t>
            </a:r>
            <a:endParaRPr lang="fr-FR" sz="2600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6799874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327</Words>
  <Application>Microsoft Office PowerPoint</Application>
  <PresentationFormat>Affichage à l'écran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Débit</vt:lpstr>
      <vt:lpstr>Chapitre 5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5</dc:title>
  <dc:creator>MMµ</dc:creator>
  <cp:lastModifiedBy>MMµ</cp:lastModifiedBy>
  <cp:revision>2</cp:revision>
  <dcterms:created xsi:type="dcterms:W3CDTF">2021-03-15T14:20:41Z</dcterms:created>
  <dcterms:modified xsi:type="dcterms:W3CDTF">2021-03-15T15:11:29Z</dcterms:modified>
</cp:coreProperties>
</file>