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96" d="100"/>
          <a:sy n="96" d="100"/>
        </p:scale>
        <p:origin x="-1099"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2D737F3-A58F-4546-87F6-D2DE1EB8CD51}" type="datetimeFigureOut">
              <a:rPr lang="fr-FR" smtClean="0"/>
              <a:t>29/04/2021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F48BBF-C20E-4A35-93A9-9DAA1EC3694A}" type="slidenum">
              <a:rPr lang="fr-FR" smtClean="0"/>
              <a:t>‹N°›</a:t>
            </a:fld>
            <a:endParaRPr lang="fr-FR"/>
          </a:p>
        </p:txBody>
      </p:sp>
    </p:spTree>
    <p:extLst>
      <p:ext uri="{BB962C8B-B14F-4D97-AF65-F5344CB8AC3E}">
        <p14:creationId xmlns:p14="http://schemas.microsoft.com/office/powerpoint/2010/main" val="81667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D737F3-A58F-4546-87F6-D2DE1EB8CD51}" type="datetimeFigureOut">
              <a:rPr lang="fr-FR" smtClean="0"/>
              <a:t>29/04/2021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F48BBF-C20E-4A35-93A9-9DAA1EC3694A}" type="slidenum">
              <a:rPr lang="fr-FR" smtClean="0"/>
              <a:t>‹N°›</a:t>
            </a:fld>
            <a:endParaRPr lang="fr-FR"/>
          </a:p>
        </p:txBody>
      </p:sp>
    </p:spTree>
    <p:extLst>
      <p:ext uri="{BB962C8B-B14F-4D97-AF65-F5344CB8AC3E}">
        <p14:creationId xmlns:p14="http://schemas.microsoft.com/office/powerpoint/2010/main" val="97647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D737F3-A58F-4546-87F6-D2DE1EB8CD51}" type="datetimeFigureOut">
              <a:rPr lang="fr-FR" smtClean="0"/>
              <a:t>29/04/2021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F48BBF-C20E-4A35-93A9-9DAA1EC3694A}" type="slidenum">
              <a:rPr lang="fr-FR" smtClean="0"/>
              <a:t>‹N°›</a:t>
            </a:fld>
            <a:endParaRPr lang="fr-FR"/>
          </a:p>
        </p:txBody>
      </p:sp>
    </p:spTree>
    <p:extLst>
      <p:ext uri="{BB962C8B-B14F-4D97-AF65-F5344CB8AC3E}">
        <p14:creationId xmlns:p14="http://schemas.microsoft.com/office/powerpoint/2010/main" val="193344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D737F3-A58F-4546-87F6-D2DE1EB8CD51}" type="datetimeFigureOut">
              <a:rPr lang="fr-FR" smtClean="0"/>
              <a:t>29/04/2021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F48BBF-C20E-4A35-93A9-9DAA1EC3694A}" type="slidenum">
              <a:rPr lang="fr-FR" smtClean="0"/>
              <a:t>‹N°›</a:t>
            </a:fld>
            <a:endParaRPr lang="fr-FR"/>
          </a:p>
        </p:txBody>
      </p:sp>
    </p:spTree>
    <p:extLst>
      <p:ext uri="{BB962C8B-B14F-4D97-AF65-F5344CB8AC3E}">
        <p14:creationId xmlns:p14="http://schemas.microsoft.com/office/powerpoint/2010/main" val="2494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2D737F3-A58F-4546-87F6-D2DE1EB8CD51}" type="datetimeFigureOut">
              <a:rPr lang="fr-FR" smtClean="0"/>
              <a:t>29/04/2021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F48BBF-C20E-4A35-93A9-9DAA1EC3694A}" type="slidenum">
              <a:rPr lang="fr-FR" smtClean="0"/>
              <a:t>‹N°›</a:t>
            </a:fld>
            <a:endParaRPr lang="fr-FR"/>
          </a:p>
        </p:txBody>
      </p:sp>
    </p:spTree>
    <p:extLst>
      <p:ext uri="{BB962C8B-B14F-4D97-AF65-F5344CB8AC3E}">
        <p14:creationId xmlns:p14="http://schemas.microsoft.com/office/powerpoint/2010/main" val="309837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2D737F3-A58F-4546-87F6-D2DE1EB8CD51}" type="datetimeFigureOut">
              <a:rPr lang="fr-FR" smtClean="0"/>
              <a:t>29/04/2021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F48BBF-C20E-4A35-93A9-9DAA1EC3694A}" type="slidenum">
              <a:rPr lang="fr-FR" smtClean="0"/>
              <a:t>‹N°›</a:t>
            </a:fld>
            <a:endParaRPr lang="fr-FR"/>
          </a:p>
        </p:txBody>
      </p:sp>
    </p:spTree>
    <p:extLst>
      <p:ext uri="{BB962C8B-B14F-4D97-AF65-F5344CB8AC3E}">
        <p14:creationId xmlns:p14="http://schemas.microsoft.com/office/powerpoint/2010/main" val="156395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2D737F3-A58F-4546-87F6-D2DE1EB8CD51}" type="datetimeFigureOut">
              <a:rPr lang="fr-FR" smtClean="0"/>
              <a:t>29/04/2021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F48BBF-C20E-4A35-93A9-9DAA1EC3694A}" type="slidenum">
              <a:rPr lang="fr-FR" smtClean="0"/>
              <a:t>‹N°›</a:t>
            </a:fld>
            <a:endParaRPr lang="fr-FR"/>
          </a:p>
        </p:txBody>
      </p:sp>
    </p:spTree>
    <p:extLst>
      <p:ext uri="{BB962C8B-B14F-4D97-AF65-F5344CB8AC3E}">
        <p14:creationId xmlns:p14="http://schemas.microsoft.com/office/powerpoint/2010/main" val="2512784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2D737F3-A58F-4546-87F6-D2DE1EB8CD51}" type="datetimeFigureOut">
              <a:rPr lang="fr-FR" smtClean="0"/>
              <a:t>29/04/2021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F48BBF-C20E-4A35-93A9-9DAA1EC3694A}" type="slidenum">
              <a:rPr lang="fr-FR" smtClean="0"/>
              <a:t>‹N°›</a:t>
            </a:fld>
            <a:endParaRPr lang="fr-FR"/>
          </a:p>
        </p:txBody>
      </p:sp>
    </p:spTree>
    <p:extLst>
      <p:ext uri="{BB962C8B-B14F-4D97-AF65-F5344CB8AC3E}">
        <p14:creationId xmlns:p14="http://schemas.microsoft.com/office/powerpoint/2010/main" val="98968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2D737F3-A58F-4546-87F6-D2DE1EB8CD51}" type="datetimeFigureOut">
              <a:rPr lang="fr-FR" smtClean="0"/>
              <a:t>29/04/2021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F48BBF-C20E-4A35-93A9-9DAA1EC3694A}" type="slidenum">
              <a:rPr lang="fr-FR" smtClean="0"/>
              <a:t>‹N°›</a:t>
            </a:fld>
            <a:endParaRPr lang="fr-FR"/>
          </a:p>
        </p:txBody>
      </p:sp>
    </p:spTree>
    <p:extLst>
      <p:ext uri="{BB962C8B-B14F-4D97-AF65-F5344CB8AC3E}">
        <p14:creationId xmlns:p14="http://schemas.microsoft.com/office/powerpoint/2010/main" val="90703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2D737F3-A58F-4546-87F6-D2DE1EB8CD51}" type="datetimeFigureOut">
              <a:rPr lang="fr-FR" smtClean="0"/>
              <a:t>29/04/2021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F48BBF-C20E-4A35-93A9-9DAA1EC3694A}" type="slidenum">
              <a:rPr lang="fr-FR" smtClean="0"/>
              <a:t>‹N°›</a:t>
            </a:fld>
            <a:endParaRPr lang="fr-FR"/>
          </a:p>
        </p:txBody>
      </p:sp>
    </p:spTree>
    <p:extLst>
      <p:ext uri="{BB962C8B-B14F-4D97-AF65-F5344CB8AC3E}">
        <p14:creationId xmlns:p14="http://schemas.microsoft.com/office/powerpoint/2010/main" val="505013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2D737F3-A58F-4546-87F6-D2DE1EB8CD51}" type="datetimeFigureOut">
              <a:rPr lang="fr-FR" smtClean="0"/>
              <a:t>29/04/2021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F48BBF-C20E-4A35-93A9-9DAA1EC3694A}" type="slidenum">
              <a:rPr lang="fr-FR" smtClean="0"/>
              <a:t>‹N°›</a:t>
            </a:fld>
            <a:endParaRPr lang="fr-FR"/>
          </a:p>
        </p:txBody>
      </p:sp>
    </p:spTree>
    <p:extLst>
      <p:ext uri="{BB962C8B-B14F-4D97-AF65-F5344CB8AC3E}">
        <p14:creationId xmlns:p14="http://schemas.microsoft.com/office/powerpoint/2010/main" val="143230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D737F3-A58F-4546-87F6-D2DE1EB8CD51}" type="datetimeFigureOut">
              <a:rPr lang="fr-FR" smtClean="0"/>
              <a:t>29/04/2021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48BBF-C20E-4A35-93A9-9DAA1EC3694A}" type="slidenum">
              <a:rPr lang="fr-FR" smtClean="0"/>
              <a:t>‹N°›</a:t>
            </a:fld>
            <a:endParaRPr lang="fr-FR"/>
          </a:p>
        </p:txBody>
      </p:sp>
    </p:spTree>
    <p:extLst>
      <p:ext uri="{BB962C8B-B14F-4D97-AF65-F5344CB8AC3E}">
        <p14:creationId xmlns:p14="http://schemas.microsoft.com/office/powerpoint/2010/main" val="2923236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Document_Microsoft_Word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16632"/>
            <a:ext cx="7772400" cy="1470025"/>
          </a:xfrm>
        </p:spPr>
        <p:txBody>
          <a:bodyPr/>
          <a:lstStyle/>
          <a:p>
            <a:r>
              <a:rPr lang="fr-FR" dirty="0" smtClean="0"/>
              <a:t>BIOLOGIE DES POPULATION ET DES ORGANISMES</a:t>
            </a:r>
            <a:endParaRPr lang="fr-FR" dirty="0"/>
          </a:p>
        </p:txBody>
      </p:sp>
      <p:sp>
        <p:nvSpPr>
          <p:cNvPr id="3" name="Sous-titre 2"/>
          <p:cNvSpPr>
            <a:spLocks noGrp="1"/>
          </p:cNvSpPr>
          <p:nvPr>
            <p:ph type="subTitle" idx="1"/>
          </p:nvPr>
        </p:nvSpPr>
        <p:spPr>
          <a:xfrm>
            <a:off x="1371600" y="5539680"/>
            <a:ext cx="6400800" cy="553616"/>
          </a:xfrm>
        </p:spPr>
        <p:txBody>
          <a:bodyPr>
            <a:normAutofit lnSpcReduction="10000"/>
          </a:bodyPr>
          <a:lstStyle/>
          <a:p>
            <a:r>
              <a:rPr lang="fr-FR" dirty="0" smtClean="0"/>
              <a:t>Résumé présenté par: CHERAK I.</a:t>
            </a:r>
            <a:endParaRPr lang="fr-F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1595438"/>
            <a:ext cx="4608513"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894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013176"/>
            <a:ext cx="7488832" cy="1224136"/>
          </a:xfrm>
        </p:spPr>
        <p:txBody>
          <a:bodyPr>
            <a:normAutofit fontScale="90000"/>
          </a:bodyPr>
          <a:lstStyle/>
          <a:p>
            <a:pPr algn="just">
              <a:lnSpc>
                <a:spcPct val="150000"/>
              </a:lnSpc>
              <a:spcAft>
                <a:spcPts val="1000"/>
              </a:spcAft>
            </a:pPr>
            <a:r>
              <a:rPr lang="fr-FR" dirty="0" smtClean="0">
                <a:latin typeface="Times New Roman"/>
                <a:ea typeface="Calibri"/>
                <a:cs typeface="Arial"/>
              </a:rPr>
              <a:t/>
            </a:r>
            <a:br>
              <a:rPr lang="fr-FR" dirty="0" smtClean="0">
                <a:latin typeface="Times New Roman"/>
                <a:ea typeface="Calibri"/>
                <a:cs typeface="Arial"/>
              </a:rPr>
            </a:br>
            <a:r>
              <a:rPr lang="fr-FR" dirty="0" smtClean="0">
                <a:latin typeface="Times New Roman"/>
                <a:ea typeface="Calibri"/>
                <a:cs typeface="Arial"/>
              </a:rPr>
              <a:t/>
            </a:r>
            <a:br>
              <a:rPr lang="fr-FR" dirty="0" smtClean="0">
                <a:latin typeface="Times New Roman"/>
                <a:ea typeface="Calibri"/>
                <a:cs typeface="Arial"/>
              </a:rPr>
            </a:br>
            <a:r>
              <a:rPr lang="fr-FR" dirty="0" smtClean="0">
                <a:latin typeface="Times New Roman"/>
                <a:ea typeface="Calibri"/>
                <a:cs typeface="Arial"/>
              </a:rPr>
              <a:t/>
            </a:r>
            <a:br>
              <a:rPr lang="fr-FR" dirty="0" smtClean="0">
                <a:latin typeface="Times New Roman"/>
                <a:ea typeface="Calibri"/>
                <a:cs typeface="Arial"/>
              </a:rPr>
            </a:br>
            <a:r>
              <a:rPr lang="fr-FR" dirty="0" smtClean="0">
                <a:latin typeface="Times New Roman"/>
                <a:ea typeface="Calibri"/>
                <a:cs typeface="Arial"/>
              </a:rPr>
              <a:t/>
            </a:r>
            <a:br>
              <a:rPr lang="fr-FR" dirty="0" smtClean="0">
                <a:latin typeface="Times New Roman"/>
                <a:ea typeface="Calibri"/>
                <a:cs typeface="Arial"/>
              </a:rPr>
            </a:br>
            <a:r>
              <a:rPr lang="fr-FR" dirty="0" smtClean="0">
                <a:latin typeface="Times New Roman"/>
                <a:ea typeface="Calibri"/>
                <a:cs typeface="Arial"/>
              </a:rPr>
              <a:t/>
            </a:r>
            <a:br>
              <a:rPr lang="fr-FR" dirty="0" smtClean="0">
                <a:latin typeface="Times New Roman"/>
                <a:ea typeface="Calibri"/>
                <a:cs typeface="Arial"/>
              </a:rPr>
            </a:br>
            <a:r>
              <a:rPr lang="fr-FR" dirty="0" smtClean="0">
                <a:latin typeface="Times New Roman"/>
                <a:ea typeface="Calibri"/>
                <a:cs typeface="Arial"/>
              </a:rPr>
              <a:t/>
            </a:r>
            <a:br>
              <a:rPr lang="fr-FR" dirty="0" smtClean="0">
                <a:latin typeface="Times New Roman"/>
                <a:ea typeface="Calibri"/>
                <a:cs typeface="Arial"/>
              </a:rPr>
            </a:br>
            <a:r>
              <a:rPr lang="fr-FR" dirty="0" smtClean="0">
                <a:latin typeface="Times New Roman"/>
                <a:ea typeface="Calibri"/>
                <a:cs typeface="Arial"/>
              </a:rPr>
              <a:t/>
            </a:r>
            <a:br>
              <a:rPr lang="fr-FR" dirty="0" smtClean="0">
                <a:latin typeface="Times New Roman"/>
                <a:ea typeface="Calibri"/>
                <a:cs typeface="Arial"/>
              </a:rPr>
            </a:br>
            <a:r>
              <a:rPr lang="fr-FR" dirty="0">
                <a:latin typeface="Times New Roman"/>
                <a:ea typeface="Calibri"/>
                <a:cs typeface="Arial"/>
              </a:rPr>
              <a:t/>
            </a:r>
            <a:br>
              <a:rPr lang="fr-FR" dirty="0">
                <a:latin typeface="Times New Roman"/>
                <a:ea typeface="Calibri"/>
                <a:cs typeface="Arial"/>
              </a:rPr>
            </a:br>
            <a:r>
              <a:rPr lang="fr-FR" dirty="0" smtClean="0">
                <a:latin typeface="Times New Roman"/>
                <a:ea typeface="Calibri"/>
                <a:cs typeface="Arial"/>
              </a:rPr>
              <a:t/>
            </a:r>
            <a:br>
              <a:rPr lang="fr-FR" dirty="0" smtClean="0">
                <a:latin typeface="Times New Roman"/>
                <a:ea typeface="Calibri"/>
                <a:cs typeface="Arial"/>
              </a:rPr>
            </a:br>
            <a:r>
              <a:rPr lang="fr-FR" dirty="0">
                <a:latin typeface="Times New Roman"/>
                <a:ea typeface="Calibri"/>
                <a:cs typeface="Arial"/>
              </a:rPr>
              <a:t/>
            </a:r>
            <a:br>
              <a:rPr lang="fr-FR" dirty="0">
                <a:latin typeface="Times New Roman"/>
                <a:ea typeface="Calibri"/>
                <a:cs typeface="Arial"/>
              </a:rPr>
            </a:br>
            <a:r>
              <a:rPr lang="fr-FR" dirty="0" smtClean="0">
                <a:latin typeface="Times New Roman"/>
                <a:ea typeface="Calibri"/>
                <a:cs typeface="Arial"/>
              </a:rPr>
              <a:t/>
            </a:r>
            <a:br>
              <a:rPr lang="fr-FR" dirty="0" smtClean="0">
                <a:latin typeface="Times New Roman"/>
                <a:ea typeface="Calibri"/>
                <a:cs typeface="Arial"/>
              </a:rPr>
            </a:br>
            <a:r>
              <a:rPr lang="fr-FR" dirty="0">
                <a:latin typeface="Times New Roman"/>
                <a:ea typeface="Calibri"/>
                <a:cs typeface="Arial"/>
              </a:rPr>
              <a:t/>
            </a:r>
            <a:br>
              <a:rPr lang="fr-FR" dirty="0">
                <a:latin typeface="Times New Roman"/>
                <a:ea typeface="Calibri"/>
                <a:cs typeface="Arial"/>
              </a:rPr>
            </a:br>
            <a:r>
              <a:rPr lang="fr-FR" dirty="0" smtClean="0">
                <a:latin typeface="Times New Roman"/>
                <a:ea typeface="Calibri"/>
                <a:cs typeface="Arial"/>
              </a:rPr>
              <a:t/>
            </a:r>
            <a:br>
              <a:rPr lang="fr-FR" dirty="0" smtClean="0">
                <a:latin typeface="Times New Roman"/>
                <a:ea typeface="Calibri"/>
                <a:cs typeface="Arial"/>
              </a:rPr>
            </a:br>
            <a:r>
              <a:rPr lang="fr-FR" dirty="0">
                <a:latin typeface="Times New Roman"/>
                <a:ea typeface="Calibri"/>
                <a:cs typeface="Arial"/>
              </a:rPr>
              <a:t/>
            </a:r>
            <a:br>
              <a:rPr lang="fr-FR" dirty="0">
                <a:latin typeface="Times New Roman"/>
                <a:ea typeface="Calibri"/>
                <a:cs typeface="Arial"/>
              </a:rPr>
            </a:br>
            <a:r>
              <a:rPr lang="fr-FR" dirty="0" smtClean="0">
                <a:latin typeface="Times New Roman"/>
                <a:ea typeface="Calibri"/>
                <a:cs typeface="Arial"/>
              </a:rPr>
              <a:t/>
            </a:r>
            <a:br>
              <a:rPr lang="fr-FR" dirty="0" smtClean="0">
                <a:latin typeface="Times New Roman"/>
                <a:ea typeface="Calibri"/>
                <a:cs typeface="Arial"/>
              </a:rPr>
            </a:br>
            <a:r>
              <a:rPr lang="fr-FR" dirty="0">
                <a:latin typeface="Times New Roman"/>
                <a:ea typeface="Calibri"/>
                <a:cs typeface="Arial"/>
              </a:rPr>
              <a:t/>
            </a:r>
            <a:br>
              <a:rPr lang="fr-FR" dirty="0">
                <a:latin typeface="Times New Roman"/>
                <a:ea typeface="Calibri"/>
                <a:cs typeface="Arial"/>
              </a:rPr>
            </a:br>
            <a:r>
              <a:rPr lang="fr-FR" dirty="0" smtClean="0">
                <a:latin typeface="Times New Roman"/>
                <a:ea typeface="Calibri"/>
                <a:cs typeface="Arial"/>
              </a:rPr>
              <a:t>Figure 1. </a:t>
            </a:r>
            <a:r>
              <a:rPr lang="fr-FR" dirty="0" smtClean="0">
                <a:effectLst/>
                <a:latin typeface="Times New Roman"/>
                <a:ea typeface="Calibri"/>
                <a:cs typeface="Arial"/>
              </a:rPr>
              <a:t>La dynamique des populations : exemple d'une population de poisson dans une rivière</a:t>
            </a:r>
            <a:r>
              <a:rPr lang="fr-FR" sz="1800" dirty="0" smtClean="0">
                <a:ea typeface="Calibri"/>
                <a:cs typeface="Arial"/>
              </a:rPr>
              <a:t/>
            </a:r>
            <a:br>
              <a:rPr lang="fr-FR" sz="1800" dirty="0" smtClean="0">
                <a:ea typeface="Calibri"/>
                <a:cs typeface="Arial"/>
              </a:rPr>
            </a:br>
            <a:endParaRPr lang="fr-FR" dirty="0"/>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734" r="6734"/>
          <a:stretch>
            <a:fillRect/>
          </a:stretch>
        </p:blipFill>
        <p:spPr bwMode="auto">
          <a:xfrm>
            <a:off x="1115616" y="332656"/>
            <a:ext cx="6984776" cy="439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097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a:bodyPr>
          <a:lstStyle/>
          <a:p>
            <a:r>
              <a:rPr lang="fr-FR" sz="3200" b="1" dirty="0" smtClean="0">
                <a:effectLst/>
                <a:latin typeface="Times New Roman"/>
                <a:ea typeface="Calibri"/>
              </a:rPr>
              <a:t>II.1 Les facteurs limitant</a:t>
            </a:r>
            <a:endParaRPr lang="fr-FR" sz="3200" dirty="0"/>
          </a:p>
        </p:txBody>
      </p:sp>
      <p:pic>
        <p:nvPicPr>
          <p:cNvPr id="5" name="Espace réservé du contenu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8791" y="1628801"/>
            <a:ext cx="7826418" cy="4301968"/>
          </a:xfrm>
          <a:prstGeom prst="rect">
            <a:avLst/>
          </a:prstGeom>
          <a:noFill/>
          <a:ln>
            <a:noFill/>
          </a:ln>
        </p:spPr>
      </p:pic>
      <p:sp>
        <p:nvSpPr>
          <p:cNvPr id="6" name="ZoneTexte 5"/>
          <p:cNvSpPr txBox="1"/>
          <p:nvPr/>
        </p:nvSpPr>
        <p:spPr>
          <a:xfrm>
            <a:off x="827584" y="1052736"/>
            <a:ext cx="7488832" cy="369332"/>
          </a:xfrm>
          <a:prstGeom prst="rect">
            <a:avLst/>
          </a:prstGeom>
          <a:noFill/>
        </p:spPr>
        <p:txBody>
          <a:bodyPr wrap="square" rtlCol="0">
            <a:spAutoFit/>
          </a:bodyPr>
          <a:lstStyle/>
          <a:p>
            <a:r>
              <a:rPr lang="fr-FR" dirty="0" smtClean="0">
                <a:effectLst/>
                <a:latin typeface="Times New Roman"/>
                <a:ea typeface="Calibri"/>
              </a:rPr>
              <a:t>Tableau 1. Facteurs indépendant et dépendant de la densité</a:t>
            </a:r>
            <a:endParaRPr lang="fr-FR" dirty="0"/>
          </a:p>
        </p:txBody>
      </p:sp>
    </p:spTree>
    <p:extLst>
      <p:ext uri="{BB962C8B-B14F-4D97-AF65-F5344CB8AC3E}">
        <p14:creationId xmlns:p14="http://schemas.microsoft.com/office/powerpoint/2010/main" val="2397450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720080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971600" y="5301208"/>
            <a:ext cx="7704856" cy="369332"/>
          </a:xfrm>
          <a:prstGeom prst="rect">
            <a:avLst/>
          </a:prstGeom>
          <a:noFill/>
        </p:spPr>
        <p:txBody>
          <a:bodyPr wrap="square" rtlCol="0">
            <a:spAutoFit/>
          </a:bodyPr>
          <a:lstStyle/>
          <a:p>
            <a:pPr algn="ctr"/>
            <a:r>
              <a:rPr lang="fr-FR" b="1" dirty="0" smtClean="0">
                <a:effectLst/>
                <a:latin typeface="Times New Roman"/>
                <a:ea typeface="Calibri"/>
              </a:rPr>
              <a:t>Figure 2. </a:t>
            </a:r>
            <a:r>
              <a:rPr lang="fr-FR" dirty="0" smtClean="0">
                <a:effectLst/>
                <a:latin typeface="Times New Roman"/>
                <a:ea typeface="Calibri"/>
              </a:rPr>
              <a:t>Répartition spatiale des individus </a:t>
            </a:r>
            <a:endParaRPr lang="fr-FR" dirty="0"/>
          </a:p>
        </p:txBody>
      </p:sp>
    </p:spTree>
    <p:extLst>
      <p:ext uri="{BB962C8B-B14F-4D97-AF65-F5344CB8AC3E}">
        <p14:creationId xmlns:p14="http://schemas.microsoft.com/office/powerpoint/2010/main" val="935333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476672"/>
            <a:ext cx="8784976" cy="6120680"/>
          </a:xfrm>
        </p:spPr>
        <p:txBody>
          <a:bodyPr>
            <a:normAutofit fontScale="85000" lnSpcReduction="10000"/>
          </a:bodyPr>
          <a:lstStyle/>
          <a:p>
            <a:pPr marL="0" indent="0" algn="just">
              <a:lnSpc>
                <a:spcPct val="150000"/>
              </a:lnSpc>
              <a:spcAft>
                <a:spcPts val="1000"/>
              </a:spcAft>
              <a:buNone/>
            </a:pPr>
            <a:r>
              <a:rPr lang="fr-FR" dirty="0" smtClean="0">
                <a:effectLst/>
                <a:latin typeface="Times New Roman"/>
                <a:ea typeface="Calibri"/>
                <a:cs typeface="Arial"/>
              </a:rPr>
              <a:t> </a:t>
            </a:r>
            <a:r>
              <a:rPr lang="fr-FR" b="1" dirty="0">
                <a:latin typeface="Times New Roman"/>
                <a:ea typeface="Calibri"/>
                <a:cs typeface="Arial"/>
              </a:rPr>
              <a:t>U</a:t>
            </a:r>
            <a:r>
              <a:rPr lang="fr-FR" b="1" dirty="0" smtClean="0">
                <a:effectLst/>
                <a:latin typeface="Times New Roman"/>
                <a:ea typeface="Calibri"/>
                <a:cs typeface="Arial"/>
              </a:rPr>
              <a:t>tilisations possibles du milieu :</a:t>
            </a:r>
            <a:endParaRPr lang="fr-FR" sz="2800" b="1" dirty="0">
              <a:ea typeface="Calibri"/>
              <a:cs typeface="Arial"/>
            </a:endParaRPr>
          </a:p>
          <a:p>
            <a:pPr algn="just">
              <a:lnSpc>
                <a:spcPct val="150000"/>
              </a:lnSpc>
              <a:spcAft>
                <a:spcPts val="1000"/>
              </a:spcAft>
            </a:pPr>
            <a:r>
              <a:rPr lang="fr-FR" dirty="0" smtClean="0">
                <a:effectLst/>
                <a:latin typeface="Times New Roman"/>
                <a:ea typeface="Calibri"/>
                <a:cs typeface="Arial"/>
              </a:rPr>
              <a:t>– </a:t>
            </a:r>
            <a:r>
              <a:rPr lang="fr-FR" b="1" dirty="0" smtClean="0">
                <a:effectLst/>
                <a:latin typeface="Times New Roman"/>
                <a:ea typeface="Calibri"/>
                <a:cs typeface="Arial"/>
              </a:rPr>
              <a:t>cas A </a:t>
            </a:r>
            <a:r>
              <a:rPr lang="fr-FR" dirty="0" smtClean="0">
                <a:effectLst/>
                <a:latin typeface="Times New Roman"/>
                <a:ea typeface="Calibri"/>
                <a:cs typeface="Arial"/>
              </a:rPr>
              <a:t>: une utilisation indifférenciée, opportuniste par l’ensemble des individus de la population. </a:t>
            </a:r>
            <a:r>
              <a:rPr lang="fr-FR" b="1" dirty="0" smtClean="0">
                <a:effectLst/>
                <a:latin typeface="Times New Roman"/>
                <a:ea typeface="Calibri"/>
                <a:cs typeface="Arial"/>
              </a:rPr>
              <a:t>C’est une espèce généraliste composée d’individus généralistes.</a:t>
            </a:r>
            <a:endParaRPr lang="fr-FR" sz="2800" b="1" dirty="0">
              <a:ea typeface="Calibri"/>
              <a:cs typeface="Arial"/>
            </a:endParaRPr>
          </a:p>
          <a:p>
            <a:pPr algn="just">
              <a:lnSpc>
                <a:spcPct val="150000"/>
              </a:lnSpc>
              <a:spcAft>
                <a:spcPts val="1000"/>
              </a:spcAft>
            </a:pPr>
            <a:r>
              <a:rPr lang="fr-FR" dirty="0" smtClean="0">
                <a:effectLst/>
                <a:latin typeface="Times New Roman"/>
                <a:ea typeface="Calibri"/>
                <a:cs typeface="Arial"/>
              </a:rPr>
              <a:t>– </a:t>
            </a:r>
            <a:r>
              <a:rPr lang="fr-FR" b="1" dirty="0" smtClean="0">
                <a:effectLst/>
                <a:latin typeface="Times New Roman"/>
                <a:ea typeface="Calibri"/>
                <a:cs typeface="Arial"/>
              </a:rPr>
              <a:t>cas B</a:t>
            </a:r>
            <a:r>
              <a:rPr lang="fr-FR" dirty="0" smtClean="0">
                <a:effectLst/>
                <a:latin typeface="Times New Roman"/>
                <a:ea typeface="Calibri"/>
                <a:cs typeface="Arial"/>
              </a:rPr>
              <a:t> : une utilisation globale indifférenciée de la population, mais avec spécialisation des individus car chaque individu n’exploite qu’un type de ressource. </a:t>
            </a:r>
            <a:r>
              <a:rPr lang="fr-FR" b="1" dirty="0" smtClean="0">
                <a:effectLst/>
                <a:latin typeface="Times New Roman"/>
                <a:ea typeface="Calibri"/>
                <a:cs typeface="Arial"/>
              </a:rPr>
              <a:t>C’est une espèce généraliste composée d’individus spécialisés</a:t>
            </a:r>
            <a:r>
              <a:rPr lang="fr-FR" dirty="0" smtClean="0">
                <a:effectLst/>
                <a:latin typeface="Times New Roman"/>
                <a:ea typeface="Calibri"/>
                <a:cs typeface="Arial"/>
              </a:rPr>
              <a:t>.</a:t>
            </a:r>
            <a:endParaRPr lang="fr-FR" sz="2800" dirty="0">
              <a:ea typeface="Calibri"/>
              <a:cs typeface="Arial"/>
            </a:endParaRPr>
          </a:p>
          <a:p>
            <a:r>
              <a:rPr lang="fr-FR" dirty="0" smtClean="0">
                <a:effectLst/>
                <a:latin typeface="Times New Roman"/>
                <a:ea typeface="Calibri"/>
              </a:rPr>
              <a:t>– </a:t>
            </a:r>
            <a:r>
              <a:rPr lang="fr-FR" b="1" dirty="0" smtClean="0">
                <a:effectLst/>
                <a:latin typeface="Times New Roman"/>
                <a:ea typeface="Calibri"/>
              </a:rPr>
              <a:t>cas C</a:t>
            </a:r>
            <a:r>
              <a:rPr lang="fr-FR" dirty="0" smtClean="0">
                <a:effectLst/>
                <a:latin typeface="Times New Roman"/>
                <a:ea typeface="Calibri"/>
              </a:rPr>
              <a:t> : une utilisation sélective du milieu par l’ensemble de la population. </a:t>
            </a:r>
            <a:r>
              <a:rPr lang="fr-FR" b="1" dirty="0" smtClean="0">
                <a:effectLst/>
                <a:latin typeface="Times New Roman"/>
                <a:ea typeface="Calibri"/>
              </a:rPr>
              <a:t>C’est une espèce spécialiste</a:t>
            </a:r>
            <a:r>
              <a:rPr lang="fr-FR" dirty="0" smtClean="0">
                <a:effectLst/>
                <a:latin typeface="Times New Roman"/>
                <a:ea typeface="Calibri"/>
              </a:rPr>
              <a:t>.</a:t>
            </a:r>
            <a:endParaRPr lang="fr-FR" dirty="0"/>
          </a:p>
        </p:txBody>
      </p:sp>
    </p:spTree>
    <p:extLst>
      <p:ext uri="{BB962C8B-B14F-4D97-AF65-F5344CB8AC3E}">
        <p14:creationId xmlns:p14="http://schemas.microsoft.com/office/powerpoint/2010/main" val="3458028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7704856" cy="640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890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4624"/>
            <a:ext cx="8064896"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67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4624"/>
            <a:ext cx="7393618"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548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4624"/>
            <a:ext cx="6552728" cy="66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402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5526558"/>
            <a:ext cx="7488832" cy="566738"/>
          </a:xfrm>
        </p:spPr>
        <p:txBody>
          <a:bodyPr>
            <a:normAutofit fontScale="90000"/>
          </a:bodyPr>
          <a:lstStyle/>
          <a:p>
            <a:r>
              <a:rPr lang="fr-FR" dirty="0">
                <a:latin typeface="Times New Roman"/>
                <a:ea typeface="Calibri"/>
              </a:rPr>
              <a:t>Figure 3. </a:t>
            </a:r>
            <a:r>
              <a:rPr lang="fr-FR" dirty="0" smtClean="0">
                <a:effectLst/>
                <a:latin typeface="Times New Roman"/>
                <a:ea typeface="Calibri"/>
              </a:rPr>
              <a:t>Principaux facteurs déterminant la taille d’une population</a:t>
            </a:r>
            <a:endParaRPr lang="fr-FR" dirty="0"/>
          </a:p>
        </p:txBody>
      </p:sp>
      <p:pic>
        <p:nvPicPr>
          <p:cNvPr id="921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72" r="1272"/>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645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04664"/>
            <a:ext cx="7772400" cy="1470025"/>
          </a:xfrm>
        </p:spPr>
        <p:txBody>
          <a:bodyPr>
            <a:normAutofit/>
          </a:bodyPr>
          <a:lstStyle/>
          <a:p>
            <a:r>
              <a:rPr lang="fr-FR" sz="4000" dirty="0" smtClean="0"/>
              <a:t>CHAPITRE III</a:t>
            </a:r>
            <a:endParaRPr lang="fr-FR" sz="4000" dirty="0"/>
          </a:p>
        </p:txBody>
      </p:sp>
      <p:sp>
        <p:nvSpPr>
          <p:cNvPr id="3" name="Sous-titre 2"/>
          <p:cNvSpPr>
            <a:spLocks noGrp="1"/>
          </p:cNvSpPr>
          <p:nvPr>
            <p:ph type="subTitle" idx="1"/>
          </p:nvPr>
        </p:nvSpPr>
        <p:spPr>
          <a:xfrm>
            <a:off x="179512" y="2492896"/>
            <a:ext cx="8496944" cy="1008112"/>
          </a:xfrm>
        </p:spPr>
        <p:txBody>
          <a:bodyPr/>
          <a:lstStyle/>
          <a:p>
            <a:r>
              <a:rPr lang="fr-FR" b="1" i="1" dirty="0" smtClean="0">
                <a:effectLst/>
                <a:latin typeface="Times New Roman"/>
                <a:ea typeface="Calibri"/>
              </a:rPr>
              <a:t>Structure et Organisation des biocénoses</a:t>
            </a:r>
            <a:endParaRPr lang="fr-FR" dirty="0"/>
          </a:p>
        </p:txBody>
      </p:sp>
    </p:spTree>
    <p:extLst>
      <p:ext uri="{BB962C8B-B14F-4D97-AF65-F5344CB8AC3E}">
        <p14:creationId xmlns:p14="http://schemas.microsoft.com/office/powerpoint/2010/main" val="399870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1470025"/>
          </a:xfrm>
        </p:spPr>
        <p:txBody>
          <a:bodyPr/>
          <a:lstStyle/>
          <a:p>
            <a:r>
              <a:rPr lang="fr-FR" dirty="0" smtClean="0"/>
              <a:t>CHAPITRE I</a:t>
            </a:r>
            <a:endParaRPr lang="fr-FR" dirty="0"/>
          </a:p>
        </p:txBody>
      </p:sp>
      <p:sp>
        <p:nvSpPr>
          <p:cNvPr id="3" name="Sous-titre 2"/>
          <p:cNvSpPr>
            <a:spLocks noGrp="1"/>
          </p:cNvSpPr>
          <p:nvPr>
            <p:ph type="subTitle" idx="1"/>
          </p:nvPr>
        </p:nvSpPr>
        <p:spPr>
          <a:xfrm>
            <a:off x="1371600" y="2492896"/>
            <a:ext cx="6400800" cy="1752600"/>
          </a:xfrm>
        </p:spPr>
        <p:txBody>
          <a:bodyPr>
            <a:normAutofit fontScale="92500" lnSpcReduction="10000"/>
          </a:bodyPr>
          <a:lstStyle/>
          <a:p>
            <a:r>
              <a:rPr lang="fr-FR" b="1" i="1" dirty="0" smtClean="0">
                <a:effectLst/>
                <a:latin typeface="Times New Roman"/>
                <a:ea typeface="Calibri"/>
              </a:rPr>
              <a:t> Les Concepts en Ecologie (Ecologie, Ecologisme, Historique de l’écologie, Méthodologie, Définitions des concepts de bases)</a:t>
            </a:r>
            <a:endParaRPr lang="fr-FR" dirty="0"/>
          </a:p>
        </p:txBody>
      </p:sp>
    </p:spTree>
    <p:extLst>
      <p:ext uri="{BB962C8B-B14F-4D97-AF65-F5344CB8AC3E}">
        <p14:creationId xmlns:p14="http://schemas.microsoft.com/office/powerpoint/2010/main" val="1283932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332656"/>
            <a:ext cx="8712968" cy="6264696"/>
          </a:xfrm>
        </p:spPr>
        <p:txBody>
          <a:bodyPr>
            <a:normAutofit fontScale="40000" lnSpcReduction="20000"/>
          </a:bodyPr>
          <a:lstStyle/>
          <a:p>
            <a:pPr marL="0" indent="0" algn="just">
              <a:lnSpc>
                <a:spcPct val="150000"/>
              </a:lnSpc>
              <a:spcAft>
                <a:spcPts val="1000"/>
              </a:spcAft>
              <a:buNone/>
            </a:pPr>
            <a:r>
              <a:rPr lang="fr-FR" sz="3600" b="1" dirty="0" smtClean="0">
                <a:effectLst/>
                <a:latin typeface="Times New Roman"/>
                <a:ea typeface="Calibri"/>
                <a:cs typeface="Arial"/>
              </a:rPr>
              <a:t>III.1 </a:t>
            </a:r>
            <a:r>
              <a:rPr lang="fr-FR" b="1" dirty="0" smtClean="0">
                <a:effectLst/>
                <a:latin typeface="Times New Roman"/>
                <a:ea typeface="Calibri"/>
                <a:cs typeface="Arial"/>
              </a:rPr>
              <a:t>Définition </a:t>
            </a:r>
            <a:endParaRPr lang="fr-FR" sz="2800" dirty="0">
              <a:ea typeface="Calibri"/>
              <a:cs typeface="Arial"/>
            </a:endParaRPr>
          </a:p>
          <a:p>
            <a:pPr algn="just">
              <a:lnSpc>
                <a:spcPct val="150000"/>
              </a:lnSpc>
              <a:spcAft>
                <a:spcPts val="1000"/>
              </a:spcAft>
            </a:pPr>
            <a:r>
              <a:rPr lang="fr-FR" dirty="0" smtClean="0">
                <a:effectLst/>
                <a:latin typeface="Times New Roman"/>
                <a:ea typeface="Calibri"/>
                <a:cs typeface="Arial"/>
              </a:rPr>
              <a:t>En écologie, </a:t>
            </a:r>
            <a:r>
              <a:rPr lang="fr-FR" b="1" dirty="0" smtClean="0">
                <a:effectLst/>
                <a:latin typeface="Times New Roman"/>
                <a:ea typeface="Calibri"/>
                <a:cs typeface="Arial"/>
              </a:rPr>
              <a:t>la biocénose</a:t>
            </a:r>
            <a:r>
              <a:rPr lang="fr-FR" dirty="0" smtClean="0">
                <a:effectLst/>
                <a:latin typeface="Times New Roman"/>
                <a:ea typeface="Calibri"/>
                <a:cs typeface="Arial"/>
              </a:rPr>
              <a:t> (ou biocœnose) est l'ensemble des êtres vivants coexistant dans un espace écologique donné, plus leurs organisations et interactions. Ensemble, le biotope et la biocénose forment un écosystème.</a:t>
            </a:r>
            <a:endParaRPr lang="fr-FR" sz="2800" dirty="0">
              <a:ea typeface="Calibri"/>
              <a:cs typeface="Arial"/>
            </a:endParaRPr>
          </a:p>
          <a:p>
            <a:pPr algn="just">
              <a:lnSpc>
                <a:spcPct val="150000"/>
              </a:lnSpc>
              <a:spcAft>
                <a:spcPts val="1000"/>
              </a:spcAft>
            </a:pPr>
            <a:r>
              <a:rPr lang="fr-FR" dirty="0" smtClean="0">
                <a:effectLst/>
                <a:latin typeface="Times New Roman"/>
                <a:ea typeface="Calibri"/>
                <a:cs typeface="Arial"/>
              </a:rPr>
              <a:t>Au sein de la biocénose, les écologues distinguent couramment :</a:t>
            </a:r>
            <a:endParaRPr lang="fr-FR" sz="2800" dirty="0">
              <a:ea typeface="Calibri"/>
              <a:cs typeface="Arial"/>
            </a:endParaRPr>
          </a:p>
          <a:p>
            <a:pPr algn="just">
              <a:lnSpc>
                <a:spcPct val="150000"/>
              </a:lnSpc>
              <a:spcAft>
                <a:spcPts val="1000"/>
              </a:spcAft>
            </a:pPr>
            <a:r>
              <a:rPr lang="fr-FR" b="1" dirty="0" smtClean="0">
                <a:effectLst/>
                <a:latin typeface="Times New Roman"/>
                <a:ea typeface="Calibri"/>
                <a:cs typeface="Arial"/>
              </a:rPr>
              <a:t>La </a:t>
            </a:r>
            <a:r>
              <a:rPr lang="fr-FR" b="1" dirty="0" err="1" smtClean="0">
                <a:effectLst/>
                <a:latin typeface="Times New Roman"/>
                <a:ea typeface="Calibri"/>
                <a:cs typeface="Arial"/>
              </a:rPr>
              <a:t>phytocénose</a:t>
            </a:r>
            <a:r>
              <a:rPr lang="fr-FR" b="1" dirty="0" smtClean="0">
                <a:effectLst/>
                <a:latin typeface="Times New Roman"/>
                <a:ea typeface="Calibri"/>
                <a:cs typeface="Arial"/>
              </a:rPr>
              <a:t>,</a:t>
            </a:r>
            <a:r>
              <a:rPr lang="fr-FR" dirty="0" smtClean="0">
                <a:effectLst/>
                <a:latin typeface="Times New Roman"/>
                <a:ea typeface="Calibri"/>
                <a:cs typeface="Arial"/>
              </a:rPr>
              <a:t> qui regroupe les espèces végétales</a:t>
            </a:r>
            <a:endParaRPr lang="fr-FR" sz="2800" dirty="0">
              <a:ea typeface="Calibri"/>
              <a:cs typeface="Arial"/>
            </a:endParaRPr>
          </a:p>
          <a:p>
            <a:pPr algn="just">
              <a:lnSpc>
                <a:spcPct val="150000"/>
              </a:lnSpc>
              <a:spcAft>
                <a:spcPts val="1000"/>
              </a:spcAft>
            </a:pPr>
            <a:r>
              <a:rPr lang="fr-FR" b="1" dirty="0" smtClean="0">
                <a:effectLst/>
                <a:latin typeface="Times New Roman"/>
                <a:ea typeface="Calibri"/>
                <a:cs typeface="Arial"/>
              </a:rPr>
              <a:t>La </a:t>
            </a:r>
            <a:r>
              <a:rPr lang="fr-FR" b="1" dirty="0" err="1" smtClean="0">
                <a:effectLst/>
                <a:latin typeface="Times New Roman"/>
                <a:ea typeface="Calibri"/>
                <a:cs typeface="Arial"/>
              </a:rPr>
              <a:t>zoocénose</a:t>
            </a:r>
            <a:r>
              <a:rPr lang="fr-FR" dirty="0" smtClean="0">
                <a:effectLst/>
                <a:latin typeface="Times New Roman"/>
                <a:ea typeface="Calibri"/>
                <a:cs typeface="Arial"/>
              </a:rPr>
              <a:t>, qui regroupe les espèces animales,</a:t>
            </a:r>
          </a:p>
          <a:p>
            <a:pPr marL="0" indent="0" algn="just">
              <a:lnSpc>
                <a:spcPct val="150000"/>
              </a:lnSpc>
              <a:spcAft>
                <a:spcPts val="1000"/>
              </a:spcAft>
              <a:buNone/>
            </a:pPr>
            <a:endParaRPr lang="fr-FR" sz="2800" dirty="0">
              <a:ea typeface="Calibri"/>
              <a:cs typeface="Arial"/>
            </a:endParaRPr>
          </a:p>
          <a:p>
            <a:pPr algn="just">
              <a:lnSpc>
                <a:spcPct val="150000"/>
              </a:lnSpc>
              <a:spcAft>
                <a:spcPts val="1000"/>
              </a:spcAft>
            </a:pPr>
            <a:r>
              <a:rPr lang="fr-FR" b="1" dirty="0" smtClean="0">
                <a:effectLst/>
                <a:latin typeface="Times New Roman"/>
                <a:ea typeface="Calibri"/>
                <a:cs typeface="Arial"/>
              </a:rPr>
              <a:t>La </a:t>
            </a:r>
            <a:r>
              <a:rPr lang="fr-FR" b="1" dirty="0" err="1" smtClean="0">
                <a:effectLst/>
                <a:latin typeface="Times New Roman"/>
                <a:ea typeface="Calibri"/>
                <a:cs typeface="Arial"/>
              </a:rPr>
              <a:t>microcénose</a:t>
            </a:r>
            <a:r>
              <a:rPr lang="fr-FR" dirty="0" smtClean="0">
                <a:effectLst/>
                <a:latin typeface="Times New Roman"/>
                <a:ea typeface="Calibri"/>
                <a:cs typeface="Arial"/>
              </a:rPr>
              <a:t>, qui regroupe les microorganismes (terme encore rare ; anglais </a:t>
            </a:r>
            <a:r>
              <a:rPr lang="fr-FR" dirty="0" err="1" smtClean="0">
                <a:effectLst/>
                <a:latin typeface="Times New Roman"/>
                <a:ea typeface="Calibri"/>
                <a:cs typeface="Arial"/>
              </a:rPr>
              <a:t>microcenose</a:t>
            </a:r>
            <a:r>
              <a:rPr lang="fr-FR" dirty="0" smtClean="0">
                <a:effectLst/>
                <a:latin typeface="Times New Roman"/>
                <a:ea typeface="Calibri"/>
                <a:cs typeface="Arial"/>
              </a:rPr>
              <a:t> ou </a:t>
            </a:r>
            <a:r>
              <a:rPr lang="fr-FR" dirty="0" err="1" smtClean="0">
                <a:effectLst/>
                <a:latin typeface="Times New Roman"/>
                <a:ea typeface="Calibri"/>
                <a:cs typeface="Arial"/>
              </a:rPr>
              <a:t>microcenosis</a:t>
            </a:r>
            <a:r>
              <a:rPr lang="fr-FR" dirty="0" smtClean="0">
                <a:effectLst/>
                <a:latin typeface="Times New Roman"/>
                <a:ea typeface="Calibri"/>
                <a:cs typeface="Arial"/>
              </a:rPr>
              <a:t> ou </a:t>
            </a:r>
            <a:r>
              <a:rPr lang="fr-FR" dirty="0" err="1" smtClean="0">
                <a:effectLst/>
                <a:latin typeface="Times New Roman"/>
                <a:ea typeface="Calibri"/>
                <a:cs typeface="Arial"/>
              </a:rPr>
              <a:t>microcoenosis</a:t>
            </a:r>
            <a:r>
              <a:rPr lang="fr-FR" dirty="0" smtClean="0">
                <a:effectLst/>
                <a:latin typeface="Times New Roman"/>
                <a:ea typeface="Calibri"/>
                <a:cs typeface="Arial"/>
              </a:rPr>
              <a:t>)</a:t>
            </a:r>
          </a:p>
          <a:p>
            <a:pPr marL="0" indent="0" algn="just">
              <a:lnSpc>
                <a:spcPct val="150000"/>
              </a:lnSpc>
              <a:spcAft>
                <a:spcPts val="1000"/>
              </a:spcAft>
              <a:buNone/>
            </a:pPr>
            <a:endParaRPr lang="fr-FR" sz="2800" dirty="0">
              <a:ea typeface="Calibri"/>
              <a:cs typeface="Arial"/>
            </a:endParaRPr>
          </a:p>
          <a:p>
            <a:pPr algn="just">
              <a:lnSpc>
                <a:spcPct val="150000"/>
              </a:lnSpc>
              <a:spcAft>
                <a:spcPts val="1000"/>
              </a:spcAft>
            </a:pPr>
            <a:r>
              <a:rPr lang="fr-FR" b="1" dirty="0" smtClean="0">
                <a:effectLst/>
                <a:latin typeface="Times New Roman"/>
                <a:ea typeface="Calibri"/>
                <a:cs typeface="Arial"/>
              </a:rPr>
              <a:t>La </a:t>
            </a:r>
            <a:r>
              <a:rPr lang="fr-FR" b="1" dirty="0" err="1" smtClean="0">
                <a:effectLst/>
                <a:latin typeface="Times New Roman"/>
                <a:ea typeface="Calibri"/>
                <a:cs typeface="Arial"/>
              </a:rPr>
              <a:t>mycocénose</a:t>
            </a:r>
            <a:r>
              <a:rPr lang="fr-FR" dirty="0" smtClean="0">
                <a:effectLst/>
                <a:latin typeface="Times New Roman"/>
                <a:ea typeface="Calibri"/>
                <a:cs typeface="Arial"/>
              </a:rPr>
              <a:t>, qui regroupe les champignons,</a:t>
            </a:r>
          </a:p>
          <a:p>
            <a:pPr marL="0" indent="0" algn="just">
              <a:lnSpc>
                <a:spcPct val="150000"/>
              </a:lnSpc>
              <a:spcAft>
                <a:spcPts val="1000"/>
              </a:spcAft>
              <a:buNone/>
            </a:pPr>
            <a:endParaRPr lang="fr-FR" sz="2800" dirty="0">
              <a:ea typeface="Calibri"/>
              <a:cs typeface="Arial"/>
            </a:endParaRPr>
          </a:p>
          <a:p>
            <a:pPr algn="just">
              <a:lnSpc>
                <a:spcPct val="150000"/>
              </a:lnSpc>
              <a:spcAft>
                <a:spcPts val="1000"/>
              </a:spcAft>
            </a:pPr>
            <a:r>
              <a:rPr lang="fr-FR" b="1" dirty="0" smtClean="0">
                <a:effectLst/>
                <a:latin typeface="Times New Roman"/>
                <a:ea typeface="Calibri"/>
                <a:cs typeface="Arial"/>
              </a:rPr>
              <a:t>La </a:t>
            </a:r>
            <a:r>
              <a:rPr lang="fr-FR" b="1" dirty="0" err="1" smtClean="0">
                <a:effectLst/>
                <a:latin typeface="Times New Roman"/>
                <a:ea typeface="Calibri"/>
                <a:cs typeface="Arial"/>
              </a:rPr>
              <a:t>pédocénose</a:t>
            </a:r>
            <a:r>
              <a:rPr lang="fr-FR" dirty="0" smtClean="0">
                <a:effectLst/>
                <a:latin typeface="Times New Roman"/>
                <a:ea typeface="Calibri"/>
                <a:cs typeface="Arial"/>
              </a:rPr>
              <a:t>, qui désigne la biocénose du sol.</a:t>
            </a:r>
          </a:p>
          <a:p>
            <a:pPr algn="just">
              <a:lnSpc>
                <a:spcPct val="150000"/>
              </a:lnSpc>
              <a:spcAft>
                <a:spcPts val="1000"/>
              </a:spcAft>
            </a:pPr>
            <a:endParaRPr lang="fr-FR" sz="2800" dirty="0">
              <a:ea typeface="Calibri"/>
              <a:cs typeface="Arial"/>
            </a:endParaRPr>
          </a:p>
          <a:p>
            <a:pPr algn="just">
              <a:lnSpc>
                <a:spcPct val="150000"/>
              </a:lnSpc>
              <a:spcAft>
                <a:spcPts val="1000"/>
              </a:spcAft>
            </a:pPr>
            <a:r>
              <a:rPr lang="fr-FR" dirty="0" smtClean="0">
                <a:effectLst/>
                <a:latin typeface="Times New Roman"/>
                <a:ea typeface="Calibri"/>
                <a:cs typeface="Arial"/>
              </a:rPr>
              <a:t>Les terres agricoles cultivées constituent un écosystème particulier : l'agrosystème ; on parle aussi d’</a:t>
            </a:r>
            <a:r>
              <a:rPr lang="fr-FR" b="1" dirty="0" err="1" smtClean="0">
                <a:effectLst/>
                <a:latin typeface="Times New Roman"/>
                <a:ea typeface="Calibri"/>
                <a:cs typeface="Arial"/>
              </a:rPr>
              <a:t>agrobiocénose</a:t>
            </a:r>
            <a:r>
              <a:rPr lang="fr-FR" dirty="0" smtClean="0">
                <a:effectLst/>
                <a:latin typeface="Times New Roman"/>
                <a:ea typeface="Calibri"/>
                <a:cs typeface="Arial"/>
              </a:rPr>
              <a:t> pour désigner la biocénose d'une telle zone.</a:t>
            </a:r>
            <a:endParaRPr lang="fr-FR" sz="2800" dirty="0">
              <a:ea typeface="Calibri"/>
              <a:cs typeface="Arial"/>
            </a:endParaRPr>
          </a:p>
          <a:p>
            <a:pPr marL="0" indent="0">
              <a:buNone/>
            </a:pPr>
            <a:endParaRPr lang="fr-FR" dirty="0"/>
          </a:p>
        </p:txBody>
      </p:sp>
    </p:spTree>
    <p:extLst>
      <p:ext uri="{BB962C8B-B14F-4D97-AF65-F5344CB8AC3E}">
        <p14:creationId xmlns:p14="http://schemas.microsoft.com/office/powerpoint/2010/main" val="1951902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712968" cy="6336704"/>
          </a:xfrm>
        </p:spPr>
        <p:txBody>
          <a:bodyPr/>
          <a:lstStyle/>
          <a:p>
            <a:r>
              <a:rPr lang="fr-FR" b="1" dirty="0"/>
              <a:t>III.3 Les relations trophiques</a:t>
            </a:r>
            <a:endParaRPr lang="fr-FR" dirty="0"/>
          </a:p>
          <a:p>
            <a:r>
              <a:rPr lang="fr-FR" dirty="0"/>
              <a:t>Les relations trophiques (du grec </a:t>
            </a:r>
            <a:r>
              <a:rPr lang="fr-FR" i="1" dirty="0" err="1"/>
              <a:t>trophê</a:t>
            </a:r>
            <a:r>
              <a:rPr lang="fr-FR" i="1" dirty="0"/>
              <a:t> </a:t>
            </a:r>
            <a:r>
              <a:rPr lang="fr-FR" dirty="0"/>
              <a:t>se nourrir) concernent les relations alimentaires entre les êtres vivants d'un écosystème. Elles sont structurées à partir de chaînes formant des réseaux. </a:t>
            </a:r>
            <a:endParaRPr lang="fr-FR" dirty="0" smtClean="0"/>
          </a:p>
          <a:p>
            <a:pPr marL="0" indent="0">
              <a:buNone/>
            </a:pPr>
            <a:endParaRPr lang="fr-FR" dirty="0"/>
          </a:p>
          <a:p>
            <a:r>
              <a:rPr lang="fr-FR" dirty="0"/>
              <a:t>Exemples </a:t>
            </a:r>
            <a:r>
              <a:rPr lang="fr-FR" dirty="0" smtClean="0"/>
              <a:t>: </a:t>
            </a:r>
            <a:r>
              <a:rPr lang="fr-FR" dirty="0"/>
              <a:t>réseau trophique d'une forêt.</a:t>
            </a:r>
          </a:p>
          <a:p>
            <a:pPr marL="0" indent="0">
              <a:buNone/>
            </a:pPr>
            <a:endParaRPr lang="fr-FR" dirty="0"/>
          </a:p>
        </p:txBody>
      </p:sp>
    </p:spTree>
    <p:extLst>
      <p:ext uri="{BB962C8B-B14F-4D97-AF65-F5344CB8AC3E}">
        <p14:creationId xmlns:p14="http://schemas.microsoft.com/office/powerpoint/2010/main" val="1764806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476672"/>
            <a:ext cx="8856984" cy="6120680"/>
          </a:xfrm>
        </p:spPr>
        <p:txBody>
          <a:bodyPr/>
          <a:lstStyle/>
          <a:p>
            <a:pPr marL="514350" indent="-514350">
              <a:buAutoNum type="alphaUcParenR"/>
            </a:pPr>
            <a:r>
              <a:rPr lang="fr-FR" b="1" dirty="0" smtClean="0"/>
              <a:t>Chaînes </a:t>
            </a:r>
            <a:r>
              <a:rPr lang="fr-FR" b="1" dirty="0"/>
              <a:t>trophiques (alimentaires</a:t>
            </a:r>
            <a:r>
              <a:rPr lang="fr-FR" b="1" dirty="0" smtClean="0"/>
              <a:t>)</a:t>
            </a:r>
          </a:p>
          <a:p>
            <a:pPr marL="0" indent="0">
              <a:buNone/>
            </a:pPr>
            <a:endParaRPr lang="fr-FR" dirty="0"/>
          </a:p>
          <a:p>
            <a:pPr marL="0" indent="0">
              <a:buNone/>
            </a:pPr>
            <a:endParaRPr lang="fr-F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74725"/>
            <a:ext cx="7200799" cy="540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063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08720"/>
          </a:xfrm>
        </p:spPr>
        <p:txBody>
          <a:bodyPr>
            <a:normAutofit fontScale="90000"/>
          </a:bodyPr>
          <a:lstStyle/>
          <a:p>
            <a:pPr algn="just">
              <a:lnSpc>
                <a:spcPct val="150000"/>
              </a:lnSpc>
              <a:spcAft>
                <a:spcPts val="0"/>
              </a:spcAft>
            </a:pPr>
            <a:r>
              <a:rPr lang="fr-FR" b="1" dirty="0" smtClean="0">
                <a:effectLst/>
                <a:latin typeface="Times New Roman"/>
                <a:ea typeface="Calibri"/>
                <a:cs typeface="Arial"/>
              </a:rPr>
              <a:t/>
            </a:r>
            <a:br>
              <a:rPr lang="fr-FR" b="1" dirty="0" smtClean="0">
                <a:effectLst/>
                <a:latin typeface="Times New Roman"/>
                <a:ea typeface="Calibri"/>
                <a:cs typeface="Arial"/>
              </a:rPr>
            </a:br>
            <a:r>
              <a:rPr lang="fr-FR" sz="3600" b="1" dirty="0" smtClean="0">
                <a:effectLst/>
                <a:latin typeface="Times New Roman"/>
                <a:ea typeface="Calibri"/>
                <a:cs typeface="Arial"/>
              </a:rPr>
              <a:t>C) Les pyramides écologiques</a:t>
            </a:r>
            <a:r>
              <a:rPr lang="fr-FR" sz="4000" dirty="0">
                <a:ea typeface="Calibri"/>
                <a:cs typeface="Arial"/>
              </a:rPr>
              <a:t/>
            </a:r>
            <a:br>
              <a:rPr lang="fr-FR" sz="4000" dirty="0">
                <a:ea typeface="Calibri"/>
                <a:cs typeface="Arial"/>
              </a:rPr>
            </a:br>
            <a:endParaRPr lang="fr-FR"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908721"/>
            <a:ext cx="8064896" cy="471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915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260649"/>
            <a:ext cx="8640960" cy="936104"/>
          </a:xfrm>
        </p:spPr>
        <p:txBody>
          <a:bodyPr>
            <a:normAutofit/>
          </a:bodyPr>
          <a:lstStyle/>
          <a:p>
            <a:r>
              <a:rPr lang="fr-FR" sz="3600" b="1" i="1" dirty="0" smtClean="0">
                <a:effectLst/>
                <a:latin typeface="Times New Roman"/>
                <a:ea typeface="Calibri"/>
              </a:rPr>
              <a:t>Chapitre IV</a:t>
            </a:r>
            <a:endParaRPr lang="fr-FR" sz="3600" dirty="0"/>
          </a:p>
        </p:txBody>
      </p:sp>
      <p:sp>
        <p:nvSpPr>
          <p:cNvPr id="3" name="Sous-titre 2"/>
          <p:cNvSpPr>
            <a:spLocks noGrp="1"/>
          </p:cNvSpPr>
          <p:nvPr>
            <p:ph type="subTitle" idx="1"/>
          </p:nvPr>
        </p:nvSpPr>
        <p:spPr>
          <a:xfrm>
            <a:off x="179512" y="2756520"/>
            <a:ext cx="8712968" cy="960512"/>
          </a:xfrm>
        </p:spPr>
        <p:txBody>
          <a:bodyPr>
            <a:normAutofit fontScale="92500" lnSpcReduction="10000"/>
          </a:bodyPr>
          <a:lstStyle/>
          <a:p>
            <a:r>
              <a:rPr lang="fr-FR" b="1" i="1" dirty="0"/>
              <a:t>Interactions au sein de la composante biotique de la biocénose</a:t>
            </a:r>
            <a:endParaRPr lang="fr-FR" dirty="0"/>
          </a:p>
        </p:txBody>
      </p:sp>
    </p:spTree>
    <p:extLst>
      <p:ext uri="{BB962C8B-B14F-4D97-AF65-F5344CB8AC3E}">
        <p14:creationId xmlns:p14="http://schemas.microsoft.com/office/powerpoint/2010/main" val="1849257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lstStyle/>
          <a:p>
            <a:pPr marL="0" indent="0">
              <a:buNone/>
            </a:pPr>
            <a:r>
              <a:rPr lang="fr-FR" dirty="0" smtClean="0"/>
              <a:t>On appelle interactions dans un écosystème les influences réciproques qu’exercent les éléments du milieu les uns sur les autres. Ainsi, on définit trois (3) grands types :</a:t>
            </a:r>
          </a:p>
          <a:p>
            <a:pPr marL="0" indent="0">
              <a:buNone/>
            </a:pPr>
            <a:endParaRPr lang="fr-FR" dirty="0" smtClean="0"/>
          </a:p>
          <a:p>
            <a:pPr marL="0" indent="0">
              <a:buNone/>
            </a:pPr>
            <a:r>
              <a:rPr lang="fr-FR" dirty="0" smtClean="0"/>
              <a:t>•	l’influence du biotope sur la biocénose</a:t>
            </a:r>
          </a:p>
          <a:p>
            <a:pPr marL="0" indent="0">
              <a:buNone/>
            </a:pPr>
            <a:r>
              <a:rPr lang="fr-FR" dirty="0" smtClean="0"/>
              <a:t>•	l’influence de la biocénose sur le biotope</a:t>
            </a:r>
          </a:p>
          <a:p>
            <a:pPr marL="0" indent="0">
              <a:buNone/>
            </a:pPr>
            <a:r>
              <a:rPr lang="fr-FR" dirty="0" smtClean="0"/>
              <a:t>•	l’influence des êtres vivants sur eux-mêmes (biocénose sur biocénose).</a:t>
            </a:r>
          </a:p>
          <a:p>
            <a:pPr marL="0" indent="0">
              <a:buNone/>
            </a:pPr>
            <a:endParaRPr lang="fr-FR" dirty="0"/>
          </a:p>
        </p:txBody>
      </p:sp>
    </p:spTree>
    <p:extLst>
      <p:ext uri="{BB962C8B-B14F-4D97-AF65-F5344CB8AC3E}">
        <p14:creationId xmlns:p14="http://schemas.microsoft.com/office/powerpoint/2010/main" val="964515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712968" cy="6408712"/>
          </a:xfrm>
        </p:spPr>
        <p:txBody>
          <a:bodyPr/>
          <a:lstStyle/>
          <a:p>
            <a:pPr marL="0" indent="0">
              <a:buNone/>
            </a:pPr>
            <a:r>
              <a:rPr lang="fr-FR" b="1" dirty="0" smtClean="0"/>
              <a:t>IV.1 L’influence du biotope sur la biocénose ou action</a:t>
            </a:r>
          </a:p>
          <a:p>
            <a:pPr>
              <a:buFont typeface="Wingdings" pitchFamily="2" charset="2"/>
              <a:buChar char="Ø"/>
            </a:pPr>
            <a:r>
              <a:rPr lang="fr-FR" dirty="0" smtClean="0"/>
              <a:t>l’action du climat (vent, température, humidité, pluviométrie, lumière…) des phénomènes géologiques et des facteurs édaphiques (liés au sol). </a:t>
            </a:r>
          </a:p>
          <a:p>
            <a:pPr marL="0" indent="0">
              <a:buNone/>
            </a:pPr>
            <a:endParaRPr lang="fr-FR" dirty="0" smtClean="0"/>
          </a:p>
          <a:p>
            <a:pPr>
              <a:buFont typeface="Wingdings" pitchFamily="2" charset="2"/>
              <a:buChar char="Ø"/>
            </a:pPr>
            <a:r>
              <a:rPr lang="fr-FR" dirty="0" smtClean="0"/>
              <a:t>En conséquence l’apparition d’adaptations morphologiques ou physiologiques, le maintien ou l’élimination des espèces vivantes, la migration.</a:t>
            </a:r>
          </a:p>
          <a:p>
            <a:pPr marL="0" indent="0">
              <a:buNone/>
            </a:pPr>
            <a:endParaRPr lang="fr-FR" dirty="0"/>
          </a:p>
        </p:txBody>
      </p:sp>
    </p:spTree>
    <p:extLst>
      <p:ext uri="{BB962C8B-B14F-4D97-AF65-F5344CB8AC3E}">
        <p14:creationId xmlns:p14="http://schemas.microsoft.com/office/powerpoint/2010/main" val="423659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640960" cy="6408712"/>
          </a:xfrm>
        </p:spPr>
        <p:txBody>
          <a:bodyPr/>
          <a:lstStyle/>
          <a:p>
            <a:pPr marL="0" indent="0">
              <a:buNone/>
            </a:pPr>
            <a:r>
              <a:rPr lang="fr-FR" b="1" dirty="0" smtClean="0"/>
              <a:t>IV.2 L’influence de la biocénose sur le biotope ou réaction</a:t>
            </a:r>
          </a:p>
          <a:p>
            <a:pPr marL="0" indent="0">
              <a:buNone/>
            </a:pPr>
            <a:endParaRPr lang="fr-FR" dirty="0" smtClean="0"/>
          </a:p>
          <a:p>
            <a:pPr marL="0" indent="0">
              <a:buNone/>
            </a:pPr>
            <a:r>
              <a:rPr lang="fr-FR" dirty="0" smtClean="0"/>
              <a:t>se manifeste par des actions de destruction, de </a:t>
            </a:r>
          </a:p>
          <a:p>
            <a:pPr marL="0" indent="0">
              <a:buNone/>
            </a:pPr>
            <a:r>
              <a:rPr lang="fr-FR" dirty="0" smtClean="0"/>
              <a:t>modification ou d’édification (par la formation </a:t>
            </a:r>
          </a:p>
          <a:p>
            <a:pPr marL="0" indent="0">
              <a:buNone/>
            </a:pPr>
            <a:r>
              <a:rPr lang="fr-FR" dirty="0" smtClean="0"/>
              <a:t>d’humus) du biotope par les êtres vivants.</a:t>
            </a:r>
          </a:p>
          <a:p>
            <a:pPr marL="0" indent="0">
              <a:buNone/>
            </a:pPr>
            <a:endParaRPr lang="fr-FR" dirty="0" smtClean="0"/>
          </a:p>
          <a:p>
            <a:pPr marL="0" indent="0">
              <a:buNone/>
            </a:pPr>
            <a:r>
              <a:rPr lang="fr-FR" dirty="0" smtClean="0"/>
              <a:t>Exemple : l’aération du sol par des lombrics.</a:t>
            </a:r>
            <a:endParaRPr lang="fr-FR" dirty="0"/>
          </a:p>
        </p:txBody>
      </p:sp>
    </p:spTree>
    <p:extLst>
      <p:ext uri="{BB962C8B-B14F-4D97-AF65-F5344CB8AC3E}">
        <p14:creationId xmlns:p14="http://schemas.microsoft.com/office/powerpoint/2010/main" val="427997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332656"/>
            <a:ext cx="8712968" cy="6264696"/>
          </a:xfrm>
        </p:spPr>
        <p:txBody>
          <a:bodyPr>
            <a:normAutofit/>
          </a:bodyPr>
          <a:lstStyle/>
          <a:p>
            <a:r>
              <a:rPr lang="fr-FR" b="1" dirty="0"/>
              <a:t>IV.3 L’influence des êtres vivants sur eux-mêmes : biocénose-biocénose ou interaction</a:t>
            </a:r>
            <a:endParaRPr lang="fr-FR" dirty="0"/>
          </a:p>
          <a:p>
            <a:pPr marL="0" indent="0">
              <a:buNone/>
            </a:pPr>
            <a:r>
              <a:rPr lang="fr-FR" dirty="0"/>
              <a:t>Les interactions entre les êtres vivants peuplant un milieu déterminé sont de deux ordres.</a:t>
            </a:r>
          </a:p>
          <a:p>
            <a:pPr lvl="0"/>
            <a:r>
              <a:rPr lang="fr-FR" b="1" dirty="0" smtClean="0"/>
              <a:t>entre </a:t>
            </a:r>
            <a:r>
              <a:rPr lang="fr-FR" b="1" dirty="0"/>
              <a:t>individus de la même espèce</a:t>
            </a:r>
            <a:r>
              <a:rPr lang="fr-FR" dirty="0"/>
              <a:t> : ce sont des relations interspécifiques. Elles se manifestent à travers la lutte pour la conquête de l’espace, de la nourriture : c’est la compétition intra spécifique.</a:t>
            </a:r>
          </a:p>
          <a:p>
            <a:r>
              <a:rPr lang="fr-FR" b="1" dirty="0" smtClean="0"/>
              <a:t>entre </a:t>
            </a:r>
            <a:r>
              <a:rPr lang="fr-FR" b="1" dirty="0"/>
              <a:t>individus d’espèces différentes</a:t>
            </a:r>
            <a:r>
              <a:rPr lang="fr-FR" dirty="0"/>
              <a:t> : ce sont des relations interspécifiques. Ces interactions peuvent êtres nulles, favorables ou défavorables entre ces individus.</a:t>
            </a:r>
          </a:p>
        </p:txBody>
      </p:sp>
    </p:spTree>
    <p:extLst>
      <p:ext uri="{BB962C8B-B14F-4D97-AF65-F5344CB8AC3E}">
        <p14:creationId xmlns:p14="http://schemas.microsoft.com/office/powerpoint/2010/main" val="3821842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784976" cy="6408712"/>
          </a:xfrm>
        </p:spPr>
        <p:txBody>
          <a:bodyPr>
            <a:normAutofit fontScale="92500" lnSpcReduction="10000"/>
          </a:bodyPr>
          <a:lstStyle/>
          <a:p>
            <a:pPr lvl="0"/>
            <a:r>
              <a:rPr lang="fr-FR" b="1" u="sng" dirty="0"/>
              <a:t>Le neutralisme</a:t>
            </a:r>
            <a:r>
              <a:rPr lang="fr-FR" b="1" dirty="0"/>
              <a:t> : </a:t>
            </a:r>
            <a:r>
              <a:rPr lang="fr-FR" dirty="0"/>
              <a:t>les deux espèces sont indépendantes. Elles n’ont aucune influence l’une sur l’autre.</a:t>
            </a:r>
          </a:p>
          <a:p>
            <a:pPr lvl="0"/>
            <a:r>
              <a:rPr lang="fr-FR" b="1" u="sng" dirty="0"/>
              <a:t>La compétition</a:t>
            </a:r>
            <a:r>
              <a:rPr lang="fr-FR" b="1" dirty="0"/>
              <a:t> : </a:t>
            </a:r>
            <a:r>
              <a:rPr lang="fr-FR" dirty="0"/>
              <a:t>chaque espèce agit défavorablement sur l’autre. Elle a lieu pour une même ressource.</a:t>
            </a:r>
            <a:r>
              <a:rPr lang="fr-FR" u="sng" dirty="0"/>
              <a:t> Exemple</a:t>
            </a:r>
            <a:r>
              <a:rPr lang="fr-FR" dirty="0"/>
              <a:t> : lutte entre un chien et un chat pour un morceau de viande.</a:t>
            </a:r>
          </a:p>
          <a:p>
            <a:pPr lvl="0"/>
            <a:r>
              <a:rPr lang="fr-FR" b="1" u="sng" dirty="0"/>
              <a:t>Le commensalisme </a:t>
            </a:r>
            <a:r>
              <a:rPr lang="fr-FR" b="1" dirty="0"/>
              <a:t>: </a:t>
            </a:r>
            <a:r>
              <a:rPr lang="fr-FR" dirty="0"/>
              <a:t>c’est l’association entre deux individus d’espèces différentes profitable pour l’un d’eux mais, sans danger pour l’autre. Le bénéficiaire s’appelle le commensal.</a:t>
            </a:r>
            <a:r>
              <a:rPr lang="fr-FR" u="sng" dirty="0"/>
              <a:t> Exemple</a:t>
            </a:r>
            <a:r>
              <a:rPr lang="fr-FR" dirty="0"/>
              <a:t> : des insectes qui peuplent les terriers des mammifères</a:t>
            </a:r>
            <a:r>
              <a:rPr lang="fr-FR" dirty="0" smtClean="0"/>
              <a:t>.</a:t>
            </a:r>
          </a:p>
          <a:p>
            <a:pPr marL="0" indent="0">
              <a:buNone/>
            </a:pPr>
            <a:r>
              <a:rPr lang="fr-FR" dirty="0"/>
              <a:t>Dans le cas des végétaux, on parle </a:t>
            </a:r>
            <a:r>
              <a:rPr lang="fr-FR" b="1" dirty="0"/>
              <a:t>d’</a:t>
            </a:r>
            <a:r>
              <a:rPr lang="fr-FR" b="1" dirty="0" err="1"/>
              <a:t>éphytisme</a:t>
            </a:r>
            <a:r>
              <a:rPr lang="fr-FR" dirty="0"/>
              <a:t>.</a:t>
            </a:r>
            <a:r>
              <a:rPr lang="fr-FR" u="sng" dirty="0"/>
              <a:t> Exemple</a:t>
            </a:r>
            <a:r>
              <a:rPr lang="fr-FR" dirty="0"/>
              <a:t> : les fougères et les palmiers.</a:t>
            </a:r>
          </a:p>
          <a:p>
            <a:pPr marL="0" lvl="0" indent="0">
              <a:buNone/>
            </a:pPr>
            <a:endParaRPr lang="fr-FR" dirty="0"/>
          </a:p>
          <a:p>
            <a:pPr marL="0" indent="0">
              <a:buNone/>
            </a:pPr>
            <a:endParaRPr lang="fr-FR" dirty="0"/>
          </a:p>
        </p:txBody>
      </p:sp>
    </p:spTree>
    <p:extLst>
      <p:ext uri="{BB962C8B-B14F-4D97-AF65-F5344CB8AC3E}">
        <p14:creationId xmlns:p14="http://schemas.microsoft.com/office/powerpoint/2010/main" val="403469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FR" sz="3600" b="1" dirty="0" smtClean="0">
                <a:effectLst/>
                <a:latin typeface="Times New Roman"/>
                <a:ea typeface="Calibri"/>
              </a:rPr>
              <a:t>I.1 Définition de l’Ecologie</a:t>
            </a:r>
            <a:endParaRPr lang="fr-FR" sz="3600" dirty="0"/>
          </a:p>
        </p:txBody>
      </p:sp>
      <p:sp>
        <p:nvSpPr>
          <p:cNvPr id="3" name="Espace réservé du contenu 2"/>
          <p:cNvSpPr>
            <a:spLocks noGrp="1"/>
          </p:cNvSpPr>
          <p:nvPr>
            <p:ph idx="1"/>
          </p:nvPr>
        </p:nvSpPr>
        <p:spPr>
          <a:xfrm>
            <a:off x="251520" y="1124744"/>
            <a:ext cx="8640960" cy="5472608"/>
          </a:xfrm>
        </p:spPr>
        <p:txBody>
          <a:bodyPr>
            <a:normAutofit fontScale="85000" lnSpcReduction="10000"/>
          </a:bodyPr>
          <a:lstStyle/>
          <a:p>
            <a:pPr algn="just">
              <a:lnSpc>
                <a:spcPct val="150000"/>
              </a:lnSpc>
              <a:spcAft>
                <a:spcPts val="1000"/>
              </a:spcAft>
            </a:pPr>
            <a:r>
              <a:rPr lang="fr-FR" sz="2800" b="1" dirty="0" smtClean="0">
                <a:effectLst/>
                <a:latin typeface="Times New Roman"/>
                <a:ea typeface="Calibri"/>
                <a:cs typeface="Arial"/>
              </a:rPr>
              <a:t>Etymologie :</a:t>
            </a:r>
            <a:r>
              <a:rPr lang="fr-FR" sz="2800" dirty="0" smtClean="0">
                <a:effectLst/>
                <a:latin typeface="Times New Roman"/>
                <a:ea typeface="Calibri"/>
                <a:cs typeface="Arial"/>
              </a:rPr>
              <a:t> du grec "</a:t>
            </a:r>
            <a:r>
              <a:rPr lang="fr-FR" sz="2800" dirty="0" err="1" smtClean="0">
                <a:effectLst/>
                <a:latin typeface="Times New Roman"/>
                <a:ea typeface="Calibri"/>
                <a:cs typeface="Arial"/>
              </a:rPr>
              <a:t>oikos</a:t>
            </a:r>
            <a:r>
              <a:rPr lang="fr-FR" sz="2800" dirty="0" smtClean="0">
                <a:effectLst/>
                <a:latin typeface="Times New Roman"/>
                <a:ea typeface="Calibri"/>
                <a:cs typeface="Arial"/>
              </a:rPr>
              <a:t>", maison et "logos", science, connaissance.</a:t>
            </a:r>
          </a:p>
          <a:p>
            <a:pPr algn="just">
              <a:lnSpc>
                <a:spcPct val="150000"/>
              </a:lnSpc>
              <a:spcAft>
                <a:spcPts val="1000"/>
              </a:spcAft>
            </a:pPr>
            <a:r>
              <a:rPr lang="fr-FR" sz="2800" dirty="0" smtClean="0">
                <a:effectLst/>
                <a:latin typeface="Times New Roman"/>
                <a:ea typeface="Calibri"/>
              </a:rPr>
              <a:t>est la science qui étudie </a:t>
            </a:r>
            <a:r>
              <a:rPr lang="fr-FR" sz="2800" b="1" dirty="0" smtClean="0">
                <a:effectLst/>
                <a:latin typeface="Times New Roman"/>
                <a:ea typeface="Calibri"/>
              </a:rPr>
              <a:t>les milieux et les conditions d'existence des êtres vivants et les rapports qui s'établissent entre eux et leur environnement,</a:t>
            </a:r>
            <a:r>
              <a:rPr lang="fr-FR" sz="2800" dirty="0" smtClean="0">
                <a:effectLst/>
                <a:latin typeface="Times New Roman"/>
                <a:ea typeface="Calibri"/>
              </a:rPr>
              <a:t> ou plus généralement avec la nature.</a:t>
            </a:r>
          </a:p>
          <a:p>
            <a:pPr algn="just">
              <a:lnSpc>
                <a:spcPct val="150000"/>
              </a:lnSpc>
              <a:spcAft>
                <a:spcPts val="1000"/>
              </a:spcAft>
            </a:pPr>
            <a:r>
              <a:rPr lang="fr-FR" sz="2800" dirty="0" smtClean="0">
                <a:effectLst/>
                <a:latin typeface="Times New Roman"/>
                <a:ea typeface="Calibri"/>
              </a:rPr>
              <a:t>a été définie par le biologiste allemand </a:t>
            </a:r>
            <a:r>
              <a:rPr lang="fr-FR" sz="2800" b="1" dirty="0" smtClean="0">
                <a:effectLst/>
                <a:latin typeface="Times New Roman"/>
                <a:ea typeface="Calibri"/>
              </a:rPr>
              <a:t>Ernst Haeckel</a:t>
            </a:r>
            <a:r>
              <a:rPr lang="fr-FR" sz="2800" dirty="0" smtClean="0">
                <a:effectLst/>
                <a:latin typeface="Times New Roman"/>
                <a:ea typeface="Calibri"/>
              </a:rPr>
              <a:t> (1866) :</a:t>
            </a:r>
            <a:endParaRPr lang="fr-FR" sz="2800" dirty="0">
              <a:latin typeface="Times New Roman"/>
              <a:ea typeface="Calibri"/>
            </a:endParaRPr>
          </a:p>
          <a:p>
            <a:pPr marL="0" indent="0" algn="just">
              <a:lnSpc>
                <a:spcPct val="150000"/>
              </a:lnSpc>
              <a:spcAft>
                <a:spcPts val="1000"/>
              </a:spcAft>
              <a:buNone/>
            </a:pPr>
            <a:r>
              <a:rPr lang="fr-FR" sz="2800" dirty="0" smtClean="0">
                <a:effectLst/>
                <a:latin typeface="Times New Roman"/>
                <a:ea typeface="Calibri"/>
              </a:rPr>
              <a:t>"la science des relations des organismes avec le monde environnant, c'est-à-dire, dans un sens large, la science des conditions d'existence".</a:t>
            </a:r>
            <a:endParaRPr lang="fr-FR" sz="2800" dirty="0">
              <a:ea typeface="Calibri"/>
              <a:cs typeface="Arial"/>
            </a:endParaRPr>
          </a:p>
          <a:p>
            <a:pPr marL="0" indent="0">
              <a:buNone/>
            </a:pPr>
            <a:endParaRPr lang="fr-FR" dirty="0"/>
          </a:p>
        </p:txBody>
      </p:sp>
    </p:spTree>
    <p:extLst>
      <p:ext uri="{BB962C8B-B14F-4D97-AF65-F5344CB8AC3E}">
        <p14:creationId xmlns:p14="http://schemas.microsoft.com/office/powerpoint/2010/main" val="3062881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44624"/>
            <a:ext cx="8856984" cy="6624736"/>
          </a:xfrm>
        </p:spPr>
        <p:txBody>
          <a:bodyPr>
            <a:normAutofit/>
          </a:bodyPr>
          <a:lstStyle/>
          <a:p>
            <a:pPr lvl="0"/>
            <a:r>
              <a:rPr lang="fr-FR" b="1" u="sng" dirty="0"/>
              <a:t>La symbiose ou le mutualisme </a:t>
            </a:r>
            <a:r>
              <a:rPr lang="fr-FR" b="1" dirty="0"/>
              <a:t>: </a:t>
            </a:r>
            <a:r>
              <a:rPr lang="fr-FR" dirty="0"/>
              <a:t>c’est une association entre deux espèces dans laquelle chacune retire un bénéfice réciproque.</a:t>
            </a:r>
            <a:r>
              <a:rPr lang="fr-FR" u="sng" dirty="0"/>
              <a:t> Exemple </a:t>
            </a:r>
            <a:r>
              <a:rPr lang="fr-FR" dirty="0"/>
              <a:t>: le lichen = algue + champignon ou les termites qui abritent des flagellées dans leurs intestins.</a:t>
            </a:r>
          </a:p>
          <a:p>
            <a:pPr lvl="0"/>
            <a:r>
              <a:rPr lang="fr-FR" b="1" u="sng" dirty="0"/>
              <a:t>Le parasitisme </a:t>
            </a:r>
            <a:r>
              <a:rPr lang="fr-FR" b="1" dirty="0"/>
              <a:t>: </a:t>
            </a:r>
            <a:r>
              <a:rPr lang="fr-FR" dirty="0"/>
              <a:t>c’est l’union entre deux espèces différentes qui se fait au détriment de l’un des deux partenaires. L’une (généralement plus petite) le parasite agit défavorablement sur l’autre (son hôte) et peut même entraîner sa mort.</a:t>
            </a:r>
            <a:r>
              <a:rPr lang="fr-FR" u="sng" dirty="0"/>
              <a:t> Exemple </a:t>
            </a:r>
            <a:r>
              <a:rPr lang="fr-FR" dirty="0"/>
              <a:t>: les vers intestinaux et l’homme.</a:t>
            </a:r>
          </a:p>
          <a:p>
            <a:pPr marL="0" indent="0">
              <a:buNone/>
            </a:pPr>
            <a:endParaRPr lang="fr-FR" dirty="0"/>
          </a:p>
        </p:txBody>
      </p:sp>
    </p:spTree>
    <p:extLst>
      <p:ext uri="{BB962C8B-B14F-4D97-AF65-F5344CB8AC3E}">
        <p14:creationId xmlns:p14="http://schemas.microsoft.com/office/powerpoint/2010/main" val="659850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363272" cy="6264696"/>
          </a:xfrm>
        </p:spPr>
        <p:txBody>
          <a:bodyPr>
            <a:normAutofit lnSpcReduction="10000"/>
          </a:bodyPr>
          <a:lstStyle/>
          <a:p>
            <a:pPr marL="0" lvl="0" indent="0">
              <a:buNone/>
            </a:pPr>
            <a:r>
              <a:rPr lang="fr-FR" b="1" u="sng" dirty="0" smtClean="0"/>
              <a:t>L’amensalisme </a:t>
            </a:r>
            <a:r>
              <a:rPr lang="fr-FR" b="1" dirty="0" smtClean="0"/>
              <a:t>:</a:t>
            </a:r>
            <a:r>
              <a:rPr lang="fr-FR" dirty="0" smtClean="0"/>
              <a:t> c’est une forme de compétition mais, entre différentes espèces et de façon indirecte. L’une des espèces inhibe le développement de l’autre.</a:t>
            </a:r>
          </a:p>
          <a:p>
            <a:pPr marL="0" lvl="0" indent="0">
              <a:buNone/>
            </a:pPr>
            <a:r>
              <a:rPr lang="fr-FR" u="sng" dirty="0" smtClean="0"/>
              <a:t>Exemple</a:t>
            </a:r>
            <a:r>
              <a:rPr lang="fr-FR" dirty="0" smtClean="0"/>
              <a:t> : les grands arbres qui couvrent les petits et les empêchent d’avoir accès à la lumière.</a:t>
            </a:r>
          </a:p>
          <a:p>
            <a:pPr marL="0" indent="0">
              <a:buNone/>
            </a:pPr>
            <a:r>
              <a:rPr lang="fr-FR" b="1" u="sng" dirty="0"/>
              <a:t>La symbiose ou le mutualisme </a:t>
            </a:r>
            <a:r>
              <a:rPr lang="fr-FR" b="1" dirty="0"/>
              <a:t>: </a:t>
            </a:r>
            <a:r>
              <a:rPr lang="fr-FR" dirty="0"/>
              <a:t>c’est une association entre deux espèces dans laquelle chacune retire un bénéfice réciproque.</a:t>
            </a:r>
            <a:r>
              <a:rPr lang="fr-FR" u="sng" dirty="0"/>
              <a:t> </a:t>
            </a:r>
            <a:endParaRPr lang="fr-FR" u="sng" dirty="0" smtClean="0"/>
          </a:p>
          <a:p>
            <a:pPr marL="0" indent="0">
              <a:buNone/>
            </a:pPr>
            <a:r>
              <a:rPr lang="fr-FR" u="sng" dirty="0" smtClean="0"/>
              <a:t>Exemple</a:t>
            </a:r>
            <a:r>
              <a:rPr lang="fr-FR" u="sng" dirty="0"/>
              <a:t> </a:t>
            </a:r>
            <a:r>
              <a:rPr lang="fr-FR" dirty="0"/>
              <a:t>: le lichen = algue + champignon ou les termites qui abritent des flagellées dans leurs intestins.</a:t>
            </a:r>
          </a:p>
          <a:p>
            <a:pPr marL="0" lvl="0" indent="0">
              <a:buNone/>
            </a:pPr>
            <a:endParaRPr lang="fr-FR" dirty="0" smtClean="0"/>
          </a:p>
          <a:p>
            <a:pPr marL="0" indent="0">
              <a:buNone/>
            </a:pPr>
            <a:endParaRPr lang="fr-FR" dirty="0"/>
          </a:p>
        </p:txBody>
      </p:sp>
    </p:spTree>
    <p:extLst>
      <p:ext uri="{BB962C8B-B14F-4D97-AF65-F5344CB8AC3E}">
        <p14:creationId xmlns:p14="http://schemas.microsoft.com/office/powerpoint/2010/main" val="1365106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6632"/>
            <a:ext cx="8496944" cy="6408712"/>
          </a:xfrm>
        </p:spPr>
        <p:txBody>
          <a:bodyPr>
            <a:normAutofit lnSpcReduction="10000"/>
          </a:bodyPr>
          <a:lstStyle/>
          <a:p>
            <a:pPr lvl="0"/>
            <a:r>
              <a:rPr lang="fr-FR" b="1" u="sng" dirty="0"/>
              <a:t>Le parasitisme </a:t>
            </a:r>
            <a:r>
              <a:rPr lang="fr-FR" b="1" dirty="0"/>
              <a:t>: </a:t>
            </a:r>
            <a:r>
              <a:rPr lang="fr-FR" dirty="0"/>
              <a:t>c’est l’union entre deux espèces différentes qui se fait au détriment de l’un des deux partenaires. L’une (généralement plus petite) le parasite agit défavorablement sur l’autre (son hôte) et peut même entraîner sa </a:t>
            </a:r>
            <a:r>
              <a:rPr lang="fr-FR" dirty="0" smtClean="0"/>
              <a:t>mort.</a:t>
            </a:r>
            <a:endParaRPr lang="fr-FR" u="sng" dirty="0" smtClean="0"/>
          </a:p>
          <a:p>
            <a:pPr marL="0" lvl="0" indent="0">
              <a:buNone/>
            </a:pPr>
            <a:r>
              <a:rPr lang="fr-FR" u="sng" dirty="0" smtClean="0"/>
              <a:t>Exemple</a:t>
            </a:r>
            <a:r>
              <a:rPr lang="fr-FR" u="sng" dirty="0"/>
              <a:t> </a:t>
            </a:r>
            <a:r>
              <a:rPr lang="fr-FR" dirty="0"/>
              <a:t>: les vers intestinaux et l’homme.</a:t>
            </a:r>
          </a:p>
          <a:p>
            <a:pPr lvl="0"/>
            <a:r>
              <a:rPr lang="fr-FR" b="1" u="sng" dirty="0"/>
              <a:t>L’amensalisme </a:t>
            </a:r>
            <a:r>
              <a:rPr lang="fr-FR" b="1" dirty="0"/>
              <a:t>:</a:t>
            </a:r>
            <a:r>
              <a:rPr lang="fr-FR" dirty="0"/>
              <a:t> c’est une forme de compétition mais, entre différentes espèces et de façon indirecte. L’une des espèces inhibe le développement de l’autre.</a:t>
            </a:r>
            <a:r>
              <a:rPr lang="fr-FR" u="sng" dirty="0"/>
              <a:t> </a:t>
            </a:r>
            <a:endParaRPr lang="fr-FR" u="sng" dirty="0" smtClean="0"/>
          </a:p>
          <a:p>
            <a:pPr marL="0" lvl="0" indent="0">
              <a:buNone/>
            </a:pPr>
            <a:r>
              <a:rPr lang="fr-FR" u="sng" dirty="0" smtClean="0"/>
              <a:t>Exemple</a:t>
            </a:r>
            <a:r>
              <a:rPr lang="fr-FR" dirty="0"/>
              <a:t> : les grands arbres qui couvrent les petits et les empêchent d’avoir accès à la lumière.</a:t>
            </a:r>
          </a:p>
          <a:p>
            <a:pPr marL="0" indent="0">
              <a:buNone/>
            </a:pPr>
            <a:endParaRPr lang="fr-FR" dirty="0"/>
          </a:p>
        </p:txBody>
      </p:sp>
    </p:spTree>
    <p:extLst>
      <p:ext uri="{BB962C8B-B14F-4D97-AF65-F5344CB8AC3E}">
        <p14:creationId xmlns:p14="http://schemas.microsoft.com/office/powerpoint/2010/main" val="1263817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640960" cy="6120680"/>
          </a:xfrm>
        </p:spPr>
        <p:txBody>
          <a:bodyPr/>
          <a:lstStyle/>
          <a:p>
            <a:pPr lvl="0"/>
            <a:r>
              <a:rPr lang="fr-FR" b="1" u="sng" dirty="0"/>
              <a:t>Le saprophytisme </a:t>
            </a:r>
            <a:r>
              <a:rPr lang="fr-FR" b="1" dirty="0"/>
              <a:t>: </a:t>
            </a:r>
            <a:r>
              <a:rPr lang="fr-FR" dirty="0"/>
              <a:t>c’est le mode de vie des plantes sans chlorophylle qui se nourrissent à partir des matières organiques des plantes mortes. </a:t>
            </a:r>
            <a:endParaRPr lang="fr-FR" dirty="0" smtClean="0"/>
          </a:p>
          <a:p>
            <a:pPr marL="0" lvl="0" indent="0">
              <a:buNone/>
            </a:pPr>
            <a:r>
              <a:rPr lang="fr-FR" u="sng" dirty="0" smtClean="0"/>
              <a:t>Exemple</a:t>
            </a:r>
            <a:r>
              <a:rPr lang="fr-FR" dirty="0"/>
              <a:t> : les champignons parasites.</a:t>
            </a:r>
          </a:p>
          <a:p>
            <a:r>
              <a:rPr lang="fr-FR" b="1" u="sng" dirty="0"/>
              <a:t>La prédation </a:t>
            </a:r>
            <a:r>
              <a:rPr lang="fr-FR" b="1" dirty="0"/>
              <a:t>: </a:t>
            </a:r>
            <a:r>
              <a:rPr lang="fr-FR" dirty="0"/>
              <a:t>l’espèce prédatrice attaque l’espèce proie pour s’en nourrir</a:t>
            </a:r>
            <a:r>
              <a:rPr lang="fr-FR" dirty="0" smtClean="0"/>
              <a:t>.</a:t>
            </a:r>
          </a:p>
          <a:p>
            <a:pPr marL="0" indent="0">
              <a:buNone/>
            </a:pPr>
            <a:r>
              <a:rPr lang="fr-FR" dirty="0" smtClean="0"/>
              <a:t> </a:t>
            </a:r>
            <a:r>
              <a:rPr lang="fr-FR" dirty="0"/>
              <a:t>Exemple : un lion à la poursuite d’une biche, un aigle qui capture une souris </a:t>
            </a:r>
          </a:p>
        </p:txBody>
      </p:sp>
    </p:spTree>
    <p:extLst>
      <p:ext uri="{BB962C8B-B14F-4D97-AF65-F5344CB8AC3E}">
        <p14:creationId xmlns:p14="http://schemas.microsoft.com/office/powerpoint/2010/main" val="1405884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784976" cy="6195811"/>
          </a:xfrm>
        </p:spPr>
        <p:txBody>
          <a:bodyPr>
            <a:normAutofit/>
          </a:bodyPr>
          <a:lstStyle/>
          <a:p>
            <a:pPr marL="0" indent="0">
              <a:buNone/>
            </a:pPr>
            <a:r>
              <a:rPr lang="fr-FR" sz="2800" b="1" dirty="0"/>
              <a:t>Tableau 2. </a:t>
            </a:r>
            <a:r>
              <a:rPr lang="fr-FR" sz="2800" dirty="0"/>
              <a:t>Représentation des principales relations existant entre les différentes espèces d’un même </a:t>
            </a:r>
            <a:r>
              <a:rPr lang="fr-FR" sz="2800" dirty="0" smtClean="0"/>
              <a:t>milieu</a:t>
            </a:r>
          </a:p>
          <a:p>
            <a:pPr marL="0" indent="0">
              <a:buNone/>
            </a:pPr>
            <a:endParaRPr lang="fr-FR" sz="2800" dirty="0"/>
          </a:p>
          <a:p>
            <a:pPr marL="0" indent="0">
              <a:buNone/>
            </a:pPr>
            <a:endParaRPr lang="fr-FR" sz="2800" dirty="0" smtClean="0"/>
          </a:p>
          <a:p>
            <a:pPr marL="0" indent="0">
              <a:buNone/>
            </a:pPr>
            <a:endParaRPr lang="fr-FR" sz="2800" dirty="0"/>
          </a:p>
          <a:p>
            <a:pPr marL="0" indent="0">
              <a:buNone/>
            </a:pPr>
            <a:endParaRPr lang="fr-FR" sz="2800" dirty="0" smtClean="0"/>
          </a:p>
          <a:p>
            <a:pPr marL="0" indent="0">
              <a:buNone/>
            </a:pPr>
            <a:endParaRPr lang="fr-FR" sz="2800" dirty="0"/>
          </a:p>
          <a:p>
            <a:pPr marL="0" indent="0">
              <a:buNone/>
            </a:pPr>
            <a:endParaRPr lang="fr-FR" sz="2800" dirty="0" smtClean="0"/>
          </a:p>
          <a:p>
            <a:pPr marL="0" indent="0">
              <a:buNone/>
            </a:pPr>
            <a:endParaRPr lang="fr-FR" sz="2800" dirty="0"/>
          </a:p>
          <a:p>
            <a:pPr marL="0" indent="0">
              <a:buNone/>
            </a:pPr>
            <a:endParaRPr lang="fr-FR" sz="2800" dirty="0" smtClean="0"/>
          </a:p>
          <a:p>
            <a:pPr marL="0" indent="0" algn="just">
              <a:lnSpc>
                <a:spcPct val="150000"/>
              </a:lnSpc>
              <a:spcAft>
                <a:spcPts val="1000"/>
              </a:spcAft>
              <a:buNone/>
            </a:pPr>
            <a:r>
              <a:rPr lang="fr-FR" sz="2800" dirty="0" smtClean="0">
                <a:effectLst/>
                <a:latin typeface="Times New Roman"/>
                <a:ea typeface="Calibri"/>
                <a:cs typeface="Arial"/>
              </a:rPr>
              <a:t>+ : action favorable, _ : action défavorable, 0 : action nulle</a:t>
            </a:r>
            <a:endParaRPr lang="fr-FR" sz="2800" dirty="0">
              <a:ea typeface="Calibri"/>
              <a:cs typeface="Arial"/>
            </a:endParaRPr>
          </a:p>
          <a:p>
            <a:pPr marL="0" indent="0">
              <a:buNone/>
            </a:pPr>
            <a:endParaRPr lang="fr-FR" sz="2800" dirty="0"/>
          </a:p>
          <a:p>
            <a:pPr marL="0" indent="0">
              <a:buNone/>
            </a:pPr>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2642129148"/>
              </p:ext>
            </p:extLst>
          </p:nvPr>
        </p:nvGraphicFramePr>
        <p:xfrm>
          <a:off x="611560" y="1340768"/>
          <a:ext cx="7416824" cy="4320480"/>
        </p:xfrm>
        <a:graphic>
          <a:graphicData uri="http://schemas.openxmlformats.org/presentationml/2006/ole">
            <mc:AlternateContent xmlns:mc="http://schemas.openxmlformats.org/markup-compatibility/2006">
              <mc:Choice xmlns:v="urn:schemas-microsoft-com:vml" Requires="v">
                <p:oleObj spid="_x0000_s12296" name="Document" r:id="rId3" imgW="5855612" imgH="3423189" progId="Word.Document.12">
                  <p:embed/>
                </p:oleObj>
              </mc:Choice>
              <mc:Fallback>
                <p:oleObj name="Document" r:id="rId3" imgW="5855612" imgH="3423189" progId="Word.Document.12">
                  <p:embed/>
                  <p:pic>
                    <p:nvPicPr>
                      <p:cNvPr id="0" name=""/>
                      <p:cNvPicPr/>
                      <p:nvPr/>
                    </p:nvPicPr>
                    <p:blipFill>
                      <a:blip r:embed="rId4"/>
                      <a:stretch>
                        <a:fillRect/>
                      </a:stretch>
                    </p:blipFill>
                    <p:spPr>
                      <a:xfrm>
                        <a:off x="611560" y="1340768"/>
                        <a:ext cx="7416824" cy="4320480"/>
                      </a:xfrm>
                      <a:prstGeom prst="rect">
                        <a:avLst/>
                      </a:prstGeom>
                    </p:spPr>
                  </p:pic>
                </p:oleObj>
              </mc:Fallback>
            </mc:AlternateContent>
          </a:graphicData>
        </a:graphic>
      </p:graphicFrame>
    </p:spTree>
    <p:extLst>
      <p:ext uri="{BB962C8B-B14F-4D97-AF65-F5344CB8AC3E}">
        <p14:creationId xmlns:p14="http://schemas.microsoft.com/office/powerpoint/2010/main" val="1653456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784976" cy="6192688"/>
          </a:xfrm>
        </p:spPr>
        <p:txBody>
          <a:bodyPr>
            <a:normAutofit/>
          </a:bodyPr>
          <a:lstStyle/>
          <a:p>
            <a:pPr marL="0" indent="0">
              <a:buNone/>
            </a:pPr>
            <a:r>
              <a:rPr lang="fr-FR" sz="2800" b="1" dirty="0"/>
              <a:t>IV.4 La réaction des êtres vivants vis-à-vis des facteurs écologiques </a:t>
            </a:r>
            <a:endParaRPr lang="fr-FR" sz="2800" b="1" dirty="0" smtClean="0"/>
          </a:p>
          <a:p>
            <a:pPr marL="0" indent="0">
              <a:buNone/>
            </a:pPr>
            <a:endParaRPr lang="fr-FR" sz="2800" dirty="0"/>
          </a:p>
          <a:p>
            <a:r>
              <a:rPr lang="fr-FR" dirty="0"/>
              <a:t>a- Les êtres vivants sont éliminés totalement ou leurs effectifs sont réduits considérablement lorsque l’intensité des facteurs écologiques est proche des limites de tolérance ou les dépassent. </a:t>
            </a:r>
          </a:p>
          <a:p>
            <a:r>
              <a:rPr lang="fr-FR" dirty="0"/>
              <a:t>b- Des réactions fréquentes aux facteurs climatiques sont la modification des cycles de développement comme : l’estivation, l’hibernation ou la migration. </a:t>
            </a:r>
          </a:p>
          <a:p>
            <a:pPr marL="0" indent="0">
              <a:buNone/>
            </a:pPr>
            <a:endParaRPr lang="fr-FR" dirty="0"/>
          </a:p>
        </p:txBody>
      </p:sp>
    </p:spTree>
    <p:extLst>
      <p:ext uri="{BB962C8B-B14F-4D97-AF65-F5344CB8AC3E}">
        <p14:creationId xmlns:p14="http://schemas.microsoft.com/office/powerpoint/2010/main" val="2365724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88640"/>
            <a:ext cx="8496944" cy="6264696"/>
          </a:xfrm>
        </p:spPr>
        <p:txBody>
          <a:bodyPr/>
          <a:lstStyle/>
          <a:p>
            <a:r>
              <a:rPr lang="fr-FR" dirty="0" smtClean="0"/>
              <a:t>c- Des modifications morphologiques provisoires et non héréditaires apparaissent lorsque les facteurs climatiques changent.</a:t>
            </a:r>
          </a:p>
          <a:p>
            <a:pPr marL="0" indent="0">
              <a:buNone/>
            </a:pPr>
            <a:r>
              <a:rPr lang="fr-FR" dirty="0" smtClean="0"/>
              <a:t> </a:t>
            </a:r>
          </a:p>
          <a:p>
            <a:r>
              <a:rPr lang="fr-FR" dirty="0" smtClean="0"/>
              <a:t>d- A l’intérieur d’une espèce il peut se former des populations ayant des caractéristiques morphologiques ou physiologiques différentes et par conséquent des limites de tolérances différentes. Ces populations sont des races écologiques ou </a:t>
            </a:r>
            <a:r>
              <a:rPr lang="fr-FR" b="1" dirty="0" smtClean="0"/>
              <a:t>écotypes</a:t>
            </a:r>
            <a:r>
              <a:rPr lang="fr-FR" dirty="0" smtClean="0"/>
              <a:t>. </a:t>
            </a:r>
          </a:p>
          <a:p>
            <a:pPr marL="0" indent="0">
              <a:buNone/>
            </a:pPr>
            <a:endParaRPr lang="fr-FR" dirty="0"/>
          </a:p>
        </p:txBody>
      </p:sp>
    </p:spTree>
    <p:extLst>
      <p:ext uri="{BB962C8B-B14F-4D97-AF65-F5344CB8AC3E}">
        <p14:creationId xmlns:p14="http://schemas.microsoft.com/office/powerpoint/2010/main" val="3393250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548680"/>
            <a:ext cx="7772400" cy="1470025"/>
          </a:xfrm>
        </p:spPr>
        <p:txBody>
          <a:bodyPr/>
          <a:lstStyle/>
          <a:p>
            <a:r>
              <a:rPr lang="fr-FR" dirty="0" smtClean="0"/>
              <a:t>CHAPITRE V</a:t>
            </a:r>
            <a:endParaRPr lang="fr-FR" dirty="0"/>
          </a:p>
        </p:txBody>
      </p:sp>
      <p:sp>
        <p:nvSpPr>
          <p:cNvPr id="3" name="Sous-titre 2"/>
          <p:cNvSpPr>
            <a:spLocks noGrp="1"/>
          </p:cNvSpPr>
          <p:nvPr>
            <p:ph type="subTitle" idx="1"/>
          </p:nvPr>
        </p:nvSpPr>
        <p:spPr>
          <a:xfrm>
            <a:off x="539552" y="2612504"/>
            <a:ext cx="7992888" cy="1248544"/>
          </a:xfrm>
        </p:spPr>
        <p:txBody>
          <a:bodyPr/>
          <a:lstStyle/>
          <a:p>
            <a:r>
              <a:rPr lang="fr-FR" b="1" i="1" dirty="0"/>
              <a:t> Evolution des biocénoses </a:t>
            </a:r>
            <a:endParaRPr lang="fr-FR" dirty="0"/>
          </a:p>
        </p:txBody>
      </p:sp>
    </p:spTree>
    <p:extLst>
      <p:ext uri="{BB962C8B-B14F-4D97-AF65-F5344CB8AC3E}">
        <p14:creationId xmlns:p14="http://schemas.microsoft.com/office/powerpoint/2010/main" val="3165495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332656"/>
            <a:ext cx="8640960" cy="6408712"/>
          </a:xfrm>
        </p:spPr>
        <p:txBody>
          <a:bodyPr/>
          <a:lstStyle/>
          <a:p>
            <a:r>
              <a:rPr lang="fr-FR" b="1" dirty="0"/>
              <a:t>V.1 Notion de climax </a:t>
            </a:r>
            <a:endParaRPr lang="fr-FR" dirty="0"/>
          </a:p>
          <a:p>
            <a:r>
              <a:rPr lang="fr-FR" dirty="0"/>
              <a:t>Le climax désigne l’état idéal d’équilibre atteint par un ensemble « sol-végétation </a:t>
            </a:r>
            <a:r>
              <a:rPr lang="fr-FR" dirty="0" smtClean="0"/>
              <a:t>».</a:t>
            </a:r>
            <a:endParaRPr lang="fr-FR" dirty="0"/>
          </a:p>
          <a:p>
            <a:r>
              <a:rPr lang="fr-FR" dirty="0"/>
              <a:t>Le climax est un concept qui ne s’applique véritablement qu’aux milieux naturels, peu ou pas modifiés par l’homme ou vers lesquels un milieu évoluerait si l’homme n’y intervenait plus. </a:t>
            </a:r>
            <a:endParaRPr lang="fr-FR" dirty="0" smtClean="0"/>
          </a:p>
          <a:p>
            <a:pPr marL="0" indent="0">
              <a:buNone/>
            </a:pPr>
            <a:endParaRPr lang="fr-FR" dirty="0" smtClean="0"/>
          </a:p>
          <a:p>
            <a:pPr marL="0" lvl="0" indent="0">
              <a:buNone/>
            </a:pPr>
            <a:r>
              <a:rPr lang="fr-FR" sz="2800" b="1" dirty="0">
                <a:solidFill>
                  <a:prstClr val="black"/>
                </a:solidFill>
                <a:latin typeface="Times New Roman"/>
                <a:ea typeface="Calibri"/>
              </a:rPr>
              <a:t>le </a:t>
            </a:r>
            <a:r>
              <a:rPr lang="fr-FR" sz="2800" b="1" dirty="0" err="1">
                <a:solidFill>
                  <a:prstClr val="black"/>
                </a:solidFill>
                <a:latin typeface="Times New Roman"/>
                <a:ea typeface="Calibri"/>
              </a:rPr>
              <a:t>pédoclimax</a:t>
            </a:r>
            <a:r>
              <a:rPr lang="fr-FR" sz="2800" b="1" dirty="0">
                <a:solidFill>
                  <a:prstClr val="black"/>
                </a:solidFill>
                <a:latin typeface="Times New Roman"/>
                <a:ea typeface="Calibri"/>
              </a:rPr>
              <a:t> </a:t>
            </a:r>
            <a:r>
              <a:rPr lang="fr-FR" sz="2800" dirty="0">
                <a:solidFill>
                  <a:prstClr val="black"/>
                </a:solidFill>
                <a:latin typeface="Times New Roman"/>
                <a:ea typeface="Calibri"/>
              </a:rPr>
              <a:t>: climax du sol</a:t>
            </a:r>
          </a:p>
          <a:p>
            <a:pPr marL="0" lvl="0" indent="0">
              <a:buNone/>
            </a:pPr>
            <a:r>
              <a:rPr lang="fr-FR" sz="2800" b="1" dirty="0">
                <a:solidFill>
                  <a:prstClr val="black"/>
                </a:solidFill>
                <a:latin typeface="Times New Roman"/>
                <a:ea typeface="Calibri"/>
              </a:rPr>
              <a:t>le </a:t>
            </a:r>
            <a:r>
              <a:rPr lang="fr-FR" sz="2800" b="1" dirty="0" err="1">
                <a:solidFill>
                  <a:prstClr val="black"/>
                </a:solidFill>
                <a:latin typeface="Times New Roman"/>
                <a:ea typeface="Calibri"/>
              </a:rPr>
              <a:t>paraclimax</a:t>
            </a:r>
            <a:r>
              <a:rPr lang="fr-FR" sz="2800" dirty="0">
                <a:solidFill>
                  <a:prstClr val="black"/>
                </a:solidFill>
                <a:latin typeface="Times New Roman"/>
                <a:ea typeface="Calibri"/>
              </a:rPr>
              <a:t>:  les états d’équilibre atteints par la végétation sur des espaces où le climax a été détruit par l’action humaine</a:t>
            </a:r>
          </a:p>
          <a:p>
            <a:endParaRPr lang="fr-FR" dirty="0"/>
          </a:p>
        </p:txBody>
      </p:sp>
    </p:spTree>
    <p:extLst>
      <p:ext uri="{BB962C8B-B14F-4D97-AF65-F5344CB8AC3E}">
        <p14:creationId xmlns:p14="http://schemas.microsoft.com/office/powerpoint/2010/main" val="812647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260648"/>
            <a:ext cx="8856984" cy="6408712"/>
          </a:xfrm>
        </p:spPr>
        <p:txBody>
          <a:bodyPr>
            <a:normAutofit fontScale="85000" lnSpcReduction="10000"/>
          </a:bodyPr>
          <a:lstStyle/>
          <a:p>
            <a:pPr algn="just">
              <a:lnSpc>
                <a:spcPct val="150000"/>
              </a:lnSpc>
              <a:spcAft>
                <a:spcPts val="1000"/>
              </a:spcAft>
            </a:pPr>
            <a:r>
              <a:rPr lang="fr-FR" sz="2800" b="1" dirty="0" smtClean="0">
                <a:effectLst/>
                <a:latin typeface="Times New Roman"/>
                <a:ea typeface="Calibri"/>
                <a:cs typeface="Arial"/>
              </a:rPr>
              <a:t>V.2 Notion d’écotone </a:t>
            </a:r>
            <a:endParaRPr lang="fr-FR" sz="2800" dirty="0" smtClean="0">
              <a:ea typeface="Calibri"/>
              <a:cs typeface="Arial"/>
            </a:endParaRPr>
          </a:p>
          <a:p>
            <a:pPr marL="0" indent="0" algn="just">
              <a:lnSpc>
                <a:spcPct val="150000"/>
              </a:lnSpc>
              <a:spcAft>
                <a:spcPts val="1000"/>
              </a:spcAft>
              <a:buNone/>
            </a:pPr>
            <a:r>
              <a:rPr lang="fr-FR" sz="2800" dirty="0" smtClean="0">
                <a:effectLst/>
                <a:latin typeface="Times New Roman"/>
                <a:ea typeface="Calibri"/>
                <a:cs typeface="Arial"/>
              </a:rPr>
              <a:t>une zone de transition écologique entre plusieurs écosystèmes (des milieux très riches en biodiversité et, par conséquent, très vulnérables.</a:t>
            </a:r>
          </a:p>
          <a:p>
            <a:pPr algn="just">
              <a:lnSpc>
                <a:spcPct val="150000"/>
              </a:lnSpc>
              <a:spcAft>
                <a:spcPts val="1000"/>
              </a:spcAft>
            </a:pPr>
            <a:r>
              <a:rPr lang="fr-FR" sz="2800" b="1" dirty="0" smtClean="0">
                <a:effectLst/>
                <a:latin typeface="Times New Roman"/>
                <a:ea typeface="Calibri"/>
                <a:cs typeface="Arial"/>
              </a:rPr>
              <a:t>V.3 Notion d’</a:t>
            </a:r>
            <a:r>
              <a:rPr lang="fr-FR" sz="2800" b="1" dirty="0" err="1" smtClean="0">
                <a:effectLst/>
                <a:latin typeface="Times New Roman"/>
                <a:ea typeface="Calibri"/>
                <a:cs typeface="Arial"/>
              </a:rPr>
              <a:t>écocline</a:t>
            </a:r>
            <a:r>
              <a:rPr lang="fr-FR" sz="2800" dirty="0" smtClean="0">
                <a:effectLst/>
                <a:latin typeface="Times New Roman"/>
                <a:ea typeface="Calibri"/>
                <a:cs typeface="Arial"/>
              </a:rPr>
              <a:t> </a:t>
            </a:r>
            <a:endParaRPr lang="fr-FR" sz="2800" dirty="0">
              <a:ea typeface="Calibri"/>
              <a:cs typeface="Arial"/>
            </a:endParaRPr>
          </a:p>
          <a:p>
            <a:pPr marL="0" indent="0" algn="just">
              <a:lnSpc>
                <a:spcPct val="150000"/>
              </a:lnSpc>
              <a:spcAft>
                <a:spcPts val="1000"/>
              </a:spcAft>
              <a:buNone/>
            </a:pPr>
            <a:r>
              <a:rPr lang="fr-FR" sz="2800" dirty="0" smtClean="0">
                <a:effectLst/>
                <a:latin typeface="Times New Roman"/>
                <a:ea typeface="Calibri"/>
                <a:cs typeface="Arial"/>
              </a:rPr>
              <a:t>Gradient marqué par la variation continue d'un facteur écologique (souvent climatique comme la température ou les précipitations) selon un </a:t>
            </a:r>
            <a:r>
              <a:rPr lang="fr-FR" sz="2800" dirty="0" err="1" smtClean="0">
                <a:effectLst/>
                <a:latin typeface="Times New Roman"/>
                <a:ea typeface="Calibri"/>
                <a:cs typeface="Arial"/>
              </a:rPr>
              <a:t>transect</a:t>
            </a:r>
            <a:r>
              <a:rPr lang="fr-FR" sz="2800" dirty="0" smtClean="0">
                <a:effectLst/>
                <a:latin typeface="Times New Roman"/>
                <a:ea typeface="Calibri"/>
                <a:cs typeface="Arial"/>
              </a:rPr>
              <a:t> géographique.</a:t>
            </a:r>
          </a:p>
          <a:p>
            <a:pPr marL="0" indent="0" algn="just">
              <a:lnSpc>
                <a:spcPct val="150000"/>
              </a:lnSpc>
              <a:spcAft>
                <a:spcPts val="1000"/>
              </a:spcAft>
              <a:buNone/>
            </a:pPr>
            <a:r>
              <a:rPr lang="fr-FR" sz="2800" dirty="0" smtClean="0">
                <a:latin typeface="Times New Roman"/>
                <a:ea typeface="Calibri"/>
                <a:cs typeface="Arial"/>
              </a:rPr>
              <a:t>N.B: </a:t>
            </a:r>
            <a:r>
              <a:rPr lang="fr-FR" sz="2800" b="1" dirty="0" smtClean="0">
                <a:effectLst/>
                <a:latin typeface="Times New Roman"/>
                <a:ea typeface="Calibri"/>
              </a:rPr>
              <a:t>Une </a:t>
            </a:r>
            <a:r>
              <a:rPr lang="fr-FR" sz="2800" b="1" dirty="0" err="1" smtClean="0">
                <a:effectLst/>
                <a:latin typeface="Times New Roman"/>
                <a:ea typeface="Calibri"/>
              </a:rPr>
              <a:t>écocline</a:t>
            </a:r>
            <a:r>
              <a:rPr lang="fr-FR" sz="2800" b="1" dirty="0" smtClean="0">
                <a:effectLst/>
                <a:latin typeface="Times New Roman"/>
                <a:ea typeface="Calibri"/>
              </a:rPr>
              <a:t> </a:t>
            </a:r>
            <a:r>
              <a:rPr lang="fr-FR" sz="2800" dirty="0" smtClean="0">
                <a:effectLst/>
                <a:latin typeface="Times New Roman"/>
                <a:ea typeface="Calibri"/>
              </a:rPr>
              <a:t>induit un écotone</a:t>
            </a:r>
          </a:p>
          <a:p>
            <a:pPr marL="0" indent="0" algn="just">
              <a:lnSpc>
                <a:spcPct val="150000"/>
              </a:lnSpc>
              <a:spcAft>
                <a:spcPts val="1000"/>
              </a:spcAft>
              <a:buNone/>
            </a:pPr>
            <a:r>
              <a:rPr lang="fr-FR" sz="2800" b="1" dirty="0" smtClean="0">
                <a:effectLst/>
                <a:latin typeface="Times New Roman"/>
                <a:ea typeface="Calibri"/>
              </a:rPr>
              <a:t>l'</a:t>
            </a:r>
            <a:r>
              <a:rPr lang="fr-FR" sz="2800" b="1" dirty="0" err="1" smtClean="0">
                <a:effectLst/>
                <a:latin typeface="Times New Roman"/>
                <a:ea typeface="Calibri"/>
              </a:rPr>
              <a:t>écocline</a:t>
            </a:r>
            <a:r>
              <a:rPr lang="fr-FR" sz="2800" b="1" dirty="0" smtClean="0">
                <a:effectLst/>
                <a:latin typeface="Times New Roman"/>
                <a:ea typeface="Calibri"/>
              </a:rPr>
              <a:t> </a:t>
            </a:r>
            <a:r>
              <a:rPr lang="fr-FR" sz="2800" dirty="0" smtClean="0">
                <a:effectLst/>
                <a:latin typeface="Times New Roman"/>
                <a:ea typeface="Calibri"/>
              </a:rPr>
              <a:t>étant le facteur de transition, l'écotone le résultat, la zone de transition sur le terrain</a:t>
            </a:r>
            <a:endParaRPr lang="fr-FR" sz="2800" dirty="0">
              <a:ea typeface="Calibri"/>
              <a:cs typeface="Arial"/>
            </a:endParaRPr>
          </a:p>
          <a:p>
            <a:pPr marL="0" indent="0" algn="just">
              <a:lnSpc>
                <a:spcPct val="150000"/>
              </a:lnSpc>
              <a:spcAft>
                <a:spcPts val="1000"/>
              </a:spcAft>
              <a:buNone/>
            </a:pPr>
            <a:endParaRPr lang="fr-FR" sz="2000" dirty="0">
              <a:ea typeface="Calibri"/>
              <a:cs typeface="Arial"/>
            </a:endParaRPr>
          </a:p>
          <a:p>
            <a:pPr marL="0" indent="0" algn="just">
              <a:lnSpc>
                <a:spcPct val="150000"/>
              </a:lnSpc>
              <a:spcAft>
                <a:spcPts val="1000"/>
              </a:spcAft>
              <a:buNone/>
            </a:pPr>
            <a:endParaRPr lang="fr-FR" sz="2400" dirty="0" smtClean="0">
              <a:effectLst/>
              <a:latin typeface="Times New Roman"/>
              <a:ea typeface="Calibri"/>
              <a:cs typeface="Arial"/>
            </a:endParaRPr>
          </a:p>
          <a:p>
            <a:pPr marL="0" indent="0" algn="just">
              <a:lnSpc>
                <a:spcPct val="150000"/>
              </a:lnSpc>
              <a:spcAft>
                <a:spcPts val="1000"/>
              </a:spcAft>
              <a:buNone/>
            </a:pPr>
            <a:endParaRPr lang="fr-FR" sz="2400" dirty="0">
              <a:ea typeface="Calibri"/>
              <a:cs typeface="Arial"/>
            </a:endParaRPr>
          </a:p>
          <a:p>
            <a:pPr marL="0" indent="0">
              <a:buNone/>
            </a:pPr>
            <a:endParaRPr lang="fr-FR" sz="2400" dirty="0" smtClean="0">
              <a:effectLst/>
              <a:latin typeface="Times New Roman"/>
              <a:ea typeface="Calibri"/>
            </a:endParaRPr>
          </a:p>
          <a:p>
            <a:pPr marL="0" indent="0">
              <a:buNone/>
            </a:pPr>
            <a:endParaRPr lang="fr-FR" sz="2400" dirty="0"/>
          </a:p>
        </p:txBody>
      </p:sp>
    </p:spTree>
    <p:extLst>
      <p:ext uri="{BB962C8B-B14F-4D97-AF65-F5344CB8AC3E}">
        <p14:creationId xmlns:p14="http://schemas.microsoft.com/office/powerpoint/2010/main" val="3312388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404664"/>
            <a:ext cx="8712968" cy="6120680"/>
          </a:xfrm>
        </p:spPr>
        <p:txBody>
          <a:bodyPr>
            <a:normAutofit/>
          </a:bodyPr>
          <a:lstStyle/>
          <a:p>
            <a:r>
              <a:rPr lang="fr-FR" sz="2800" b="1" i="1" dirty="0" smtClean="0">
                <a:effectLst/>
                <a:latin typeface="Times New Roman"/>
                <a:ea typeface="Calibri"/>
              </a:rPr>
              <a:t>Un écologue</a:t>
            </a:r>
            <a:r>
              <a:rPr lang="fr-FR" sz="2800" dirty="0" smtClean="0">
                <a:effectLst/>
                <a:latin typeface="Times New Roman"/>
                <a:ea typeface="Calibri"/>
              </a:rPr>
              <a:t> est un spécialiste de l'écologie</a:t>
            </a:r>
          </a:p>
          <a:p>
            <a:pPr algn="just">
              <a:lnSpc>
                <a:spcPct val="150000"/>
              </a:lnSpc>
              <a:spcAft>
                <a:spcPts val="1000"/>
              </a:spcAft>
            </a:pPr>
            <a:r>
              <a:rPr lang="fr-FR" sz="2800" b="1" i="1" dirty="0" smtClean="0">
                <a:effectLst/>
                <a:latin typeface="Times New Roman"/>
                <a:ea typeface="Calibri"/>
                <a:cs typeface="Arial"/>
              </a:rPr>
              <a:t>Un écologiste</a:t>
            </a:r>
            <a:r>
              <a:rPr lang="fr-FR" sz="2800" dirty="0" smtClean="0">
                <a:effectLst/>
                <a:latin typeface="Times New Roman"/>
                <a:ea typeface="Calibri"/>
                <a:cs typeface="Arial"/>
              </a:rPr>
              <a:t> est un défenseur de la nature et des équilibres biologiques</a:t>
            </a:r>
          </a:p>
          <a:p>
            <a:pPr algn="just">
              <a:lnSpc>
                <a:spcPct val="150000"/>
              </a:lnSpc>
              <a:spcAft>
                <a:spcPts val="1000"/>
              </a:spcAft>
            </a:pPr>
            <a:r>
              <a:rPr lang="fr-FR" sz="2400" b="1" i="1" dirty="0" smtClean="0">
                <a:effectLst/>
                <a:latin typeface="Times New Roman"/>
                <a:ea typeface="Calibri"/>
                <a:cs typeface="Arial"/>
              </a:rPr>
              <a:t>Ecologisme</a:t>
            </a:r>
            <a:endParaRPr lang="fr-FR" sz="2000" i="1" dirty="0">
              <a:ea typeface="Calibri"/>
              <a:cs typeface="Arial"/>
            </a:endParaRPr>
          </a:p>
          <a:p>
            <a:pPr marL="0" indent="0" algn="just">
              <a:lnSpc>
                <a:spcPct val="150000"/>
              </a:lnSpc>
              <a:spcAft>
                <a:spcPts val="1000"/>
              </a:spcAft>
              <a:buNone/>
            </a:pPr>
            <a:r>
              <a:rPr lang="fr-FR" sz="2400" dirty="0" smtClean="0">
                <a:effectLst/>
                <a:latin typeface="Times New Roman"/>
                <a:ea typeface="Calibri"/>
                <a:cs typeface="Arial"/>
              </a:rPr>
              <a:t>d'écologie, issu du grec "</a:t>
            </a:r>
            <a:r>
              <a:rPr lang="fr-FR" sz="2400" dirty="0" err="1" smtClean="0">
                <a:effectLst/>
                <a:latin typeface="Times New Roman"/>
                <a:ea typeface="Calibri"/>
                <a:cs typeface="Arial"/>
              </a:rPr>
              <a:t>oikos</a:t>
            </a:r>
            <a:r>
              <a:rPr lang="fr-FR" sz="2400" dirty="0" smtClean="0">
                <a:effectLst/>
                <a:latin typeface="Times New Roman"/>
                <a:ea typeface="Calibri"/>
                <a:cs typeface="Arial"/>
              </a:rPr>
              <a:t>", maison et "logos", science, connaissance, avec le suffixe -</a:t>
            </a:r>
            <a:r>
              <a:rPr lang="fr-FR" sz="2400" dirty="0" err="1" smtClean="0">
                <a:effectLst/>
                <a:latin typeface="Times New Roman"/>
                <a:ea typeface="Calibri"/>
                <a:cs typeface="Arial"/>
              </a:rPr>
              <a:t>isme</a:t>
            </a:r>
            <a:r>
              <a:rPr lang="fr-FR" sz="2400" dirty="0" smtClean="0">
                <a:effectLst/>
                <a:latin typeface="Times New Roman"/>
                <a:ea typeface="Calibri"/>
                <a:cs typeface="Arial"/>
              </a:rPr>
              <a:t>, servant à former des mots correspondant à une attitude, un comportement, une doctrine, un dogme, une idéologie ou une théorie.</a:t>
            </a:r>
          </a:p>
          <a:p>
            <a:pPr marL="0" indent="0" algn="just">
              <a:lnSpc>
                <a:spcPct val="150000"/>
              </a:lnSpc>
              <a:spcAft>
                <a:spcPts val="1000"/>
              </a:spcAft>
              <a:buNone/>
            </a:pPr>
            <a:endParaRPr lang="fr-FR" sz="2000" dirty="0">
              <a:ea typeface="Calibri"/>
              <a:cs typeface="Arial"/>
            </a:endParaRPr>
          </a:p>
          <a:p>
            <a:pPr algn="just">
              <a:lnSpc>
                <a:spcPct val="150000"/>
              </a:lnSpc>
              <a:spcAft>
                <a:spcPts val="1000"/>
              </a:spcAft>
            </a:pPr>
            <a:endParaRPr lang="fr-FR" sz="2400" dirty="0">
              <a:ea typeface="Calibri"/>
              <a:cs typeface="Arial"/>
            </a:endParaRPr>
          </a:p>
          <a:p>
            <a:endParaRPr lang="fr-FR" sz="2800" dirty="0"/>
          </a:p>
        </p:txBody>
      </p:sp>
    </p:spTree>
    <p:extLst>
      <p:ext uri="{BB962C8B-B14F-4D97-AF65-F5344CB8AC3E}">
        <p14:creationId xmlns:p14="http://schemas.microsoft.com/office/powerpoint/2010/main" val="15303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pour une image  2"/>
          <p:cNvSpPr>
            <a:spLocks noGrp="1"/>
          </p:cNvSpPr>
          <p:nvPr>
            <p:ph type="pic" idx="1"/>
          </p:nvPr>
        </p:nvSpPr>
        <p:spPr/>
      </p:sp>
      <p:sp>
        <p:nvSpPr>
          <p:cNvPr id="4" name="Espace réservé du texte 3"/>
          <p:cNvSpPr>
            <a:spLocks noGrp="1"/>
          </p:cNvSpPr>
          <p:nvPr>
            <p:ph type="body" sz="half" idx="2"/>
          </p:nvPr>
        </p:nvSpPr>
        <p:spPr/>
        <p:txBody>
          <a:bodyPr/>
          <a:lstStyle/>
          <a:p>
            <a:endParaRPr lang="fr-F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8928992" cy="652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285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4624"/>
            <a:ext cx="9144000" cy="6513587"/>
          </a:xfrm>
        </p:spPr>
        <p:txBody>
          <a:bodyPr>
            <a:normAutofit fontScale="40000" lnSpcReduction="20000"/>
          </a:bodyPr>
          <a:lstStyle/>
          <a:p>
            <a:pPr marL="0" indent="0" algn="just">
              <a:lnSpc>
                <a:spcPct val="150000"/>
              </a:lnSpc>
              <a:spcAft>
                <a:spcPts val="1000"/>
              </a:spcAft>
              <a:buNone/>
            </a:pPr>
            <a:r>
              <a:rPr lang="fr-FR" sz="2400" b="1" dirty="0" smtClean="0">
                <a:effectLst/>
                <a:latin typeface="Times New Roman"/>
                <a:ea typeface="Calibri"/>
                <a:cs typeface="Arial"/>
              </a:rPr>
              <a:t>V.4 La succession écologique</a:t>
            </a:r>
            <a:endParaRPr lang="fr-FR" sz="2400" dirty="0">
              <a:ea typeface="Calibri"/>
              <a:cs typeface="Arial"/>
            </a:endParaRPr>
          </a:p>
          <a:p>
            <a:pPr marL="0" indent="0">
              <a:buNone/>
            </a:pPr>
            <a:r>
              <a:rPr lang="fr-FR" sz="2400" dirty="0" smtClean="0">
                <a:effectLst/>
                <a:latin typeface="Times New Roman"/>
                <a:ea typeface="Calibri"/>
              </a:rPr>
              <a:t>C’est le processus naturel d'évolution et développement d'un écosystème en une succession de stades.</a:t>
            </a:r>
          </a:p>
          <a:p>
            <a:pPr marL="0" indent="0">
              <a:buNone/>
            </a:pPr>
            <a:endParaRPr lang="fr-FR" sz="2400" dirty="0" smtClean="0">
              <a:effectLst/>
              <a:latin typeface="Times New Roman"/>
              <a:ea typeface="Calibri"/>
            </a:endParaRPr>
          </a:p>
          <a:p>
            <a:pPr marL="0" indent="0">
              <a:buNone/>
            </a:pPr>
            <a:endParaRPr lang="fr-FR" sz="2400" dirty="0">
              <a:latin typeface="Times New Roman"/>
              <a:ea typeface="Calibri"/>
            </a:endParaRPr>
          </a:p>
          <a:p>
            <a:pPr marL="0" indent="0">
              <a:buNone/>
            </a:pPr>
            <a:endParaRPr lang="fr-FR" sz="2400" dirty="0" smtClean="0">
              <a:effectLst/>
              <a:latin typeface="Times New Roman"/>
              <a:ea typeface="Calibri"/>
            </a:endParaRPr>
          </a:p>
          <a:p>
            <a:pPr marL="0" indent="0">
              <a:buNone/>
            </a:pPr>
            <a:endParaRPr lang="fr-FR" sz="2400" dirty="0">
              <a:latin typeface="Times New Roman"/>
              <a:ea typeface="Calibri"/>
            </a:endParaRPr>
          </a:p>
          <a:p>
            <a:pPr marL="0" indent="0">
              <a:buNone/>
            </a:pPr>
            <a:endParaRPr lang="fr-FR" sz="2400" dirty="0" smtClean="0">
              <a:effectLst/>
              <a:latin typeface="Times New Roman"/>
              <a:ea typeface="Calibri"/>
            </a:endParaRPr>
          </a:p>
          <a:p>
            <a:pPr marL="0" indent="0">
              <a:buNone/>
            </a:pPr>
            <a:endParaRPr lang="fr-FR" sz="2400" dirty="0">
              <a:latin typeface="Times New Roman"/>
              <a:ea typeface="Calibri"/>
            </a:endParaRPr>
          </a:p>
          <a:p>
            <a:pPr marL="0" indent="0">
              <a:buNone/>
            </a:pPr>
            <a:endParaRPr lang="fr-FR" sz="2400" b="1" dirty="0" smtClean="0">
              <a:effectLst/>
              <a:latin typeface="Times New Roman"/>
              <a:ea typeface="Calibri"/>
            </a:endParaRPr>
          </a:p>
          <a:p>
            <a:pPr marL="0" indent="0">
              <a:buNone/>
            </a:pPr>
            <a:endParaRPr lang="fr-FR" sz="2400" b="1" dirty="0">
              <a:latin typeface="Times New Roman"/>
              <a:ea typeface="Calibri"/>
            </a:endParaRPr>
          </a:p>
          <a:p>
            <a:pPr marL="0" indent="0">
              <a:buNone/>
            </a:pPr>
            <a:endParaRPr lang="fr-FR" sz="2400" b="1" dirty="0" smtClean="0">
              <a:effectLst/>
              <a:latin typeface="Times New Roman"/>
              <a:ea typeface="Calibri"/>
            </a:endParaRPr>
          </a:p>
          <a:p>
            <a:pPr marL="0" indent="0">
              <a:buNone/>
            </a:pPr>
            <a:endParaRPr lang="fr-FR" sz="2400" b="1" dirty="0">
              <a:latin typeface="Times New Roman"/>
              <a:ea typeface="Calibri"/>
            </a:endParaRPr>
          </a:p>
          <a:p>
            <a:pPr marL="0" indent="0">
              <a:buNone/>
            </a:pPr>
            <a:endParaRPr lang="fr-FR" sz="2400" b="1" dirty="0" smtClean="0">
              <a:effectLst/>
              <a:latin typeface="Times New Roman"/>
              <a:ea typeface="Calibri"/>
            </a:endParaRPr>
          </a:p>
          <a:p>
            <a:pPr marL="0" indent="0">
              <a:buNone/>
            </a:pPr>
            <a:endParaRPr lang="fr-FR" sz="2400" b="1" dirty="0">
              <a:latin typeface="Times New Roman"/>
              <a:ea typeface="Calibri"/>
            </a:endParaRPr>
          </a:p>
          <a:p>
            <a:pPr marL="0" indent="0">
              <a:buNone/>
            </a:pPr>
            <a:endParaRPr lang="fr-FR" sz="2400" b="1" dirty="0" smtClean="0">
              <a:effectLst/>
              <a:latin typeface="Times New Roman"/>
              <a:ea typeface="Calibri"/>
            </a:endParaRPr>
          </a:p>
          <a:p>
            <a:pPr marL="0" indent="0">
              <a:buNone/>
            </a:pPr>
            <a:endParaRPr lang="fr-FR" sz="2400" b="1" dirty="0">
              <a:latin typeface="Times New Roman"/>
              <a:ea typeface="Calibri"/>
            </a:endParaRPr>
          </a:p>
          <a:p>
            <a:pPr marL="0" indent="0">
              <a:buNone/>
            </a:pPr>
            <a:endParaRPr lang="fr-FR" sz="2400" b="1" dirty="0" smtClean="0">
              <a:effectLst/>
              <a:latin typeface="Times New Roman"/>
              <a:ea typeface="Calibri"/>
            </a:endParaRPr>
          </a:p>
          <a:p>
            <a:pPr marL="0" indent="0">
              <a:buNone/>
            </a:pPr>
            <a:endParaRPr lang="fr-FR" sz="2400" b="1" dirty="0">
              <a:latin typeface="Times New Roman"/>
              <a:ea typeface="Calibri"/>
            </a:endParaRPr>
          </a:p>
          <a:p>
            <a:pPr marL="0" indent="0">
              <a:buNone/>
            </a:pPr>
            <a:endParaRPr lang="fr-FR" sz="2400" b="1" dirty="0" smtClean="0">
              <a:effectLst/>
              <a:latin typeface="Times New Roman"/>
              <a:ea typeface="Calibri"/>
            </a:endParaRPr>
          </a:p>
          <a:p>
            <a:pPr marL="0" indent="0">
              <a:buNone/>
            </a:pPr>
            <a:endParaRPr lang="fr-FR" sz="2400" b="1" dirty="0">
              <a:latin typeface="Times New Roman"/>
              <a:ea typeface="Calibri"/>
            </a:endParaRPr>
          </a:p>
          <a:p>
            <a:pPr marL="0" indent="0">
              <a:buNone/>
            </a:pPr>
            <a:endParaRPr lang="fr-FR" sz="2400" b="1" dirty="0" smtClean="0">
              <a:effectLst/>
              <a:latin typeface="Times New Roman"/>
              <a:ea typeface="Calibri"/>
            </a:endParaRPr>
          </a:p>
          <a:p>
            <a:pPr marL="0" indent="0">
              <a:buNone/>
            </a:pPr>
            <a:endParaRPr lang="fr-FR" sz="2400" b="1" dirty="0">
              <a:latin typeface="Times New Roman"/>
              <a:ea typeface="Calibri"/>
            </a:endParaRPr>
          </a:p>
          <a:p>
            <a:pPr marL="0" indent="0">
              <a:buNone/>
            </a:pPr>
            <a:endParaRPr lang="fr-FR" sz="2400" b="1" dirty="0" smtClean="0">
              <a:effectLst/>
              <a:latin typeface="Times New Roman"/>
              <a:ea typeface="Calibri"/>
            </a:endParaRPr>
          </a:p>
          <a:p>
            <a:pPr marL="0" indent="0">
              <a:buNone/>
            </a:pPr>
            <a:endParaRPr lang="fr-FR" sz="2400" b="1" dirty="0">
              <a:latin typeface="Times New Roman"/>
              <a:ea typeface="Calibri"/>
            </a:endParaRPr>
          </a:p>
          <a:p>
            <a:pPr marL="0" indent="0">
              <a:buNone/>
            </a:pPr>
            <a:r>
              <a:rPr lang="fr-FR" sz="3400" b="1" dirty="0" smtClean="0">
                <a:effectLst/>
                <a:latin typeface="Times New Roman"/>
                <a:ea typeface="Calibri"/>
              </a:rPr>
              <a:t>Figure 4. </a:t>
            </a:r>
            <a:r>
              <a:rPr lang="fr-FR" sz="3400" dirty="0" smtClean="0">
                <a:effectLst/>
                <a:latin typeface="Times New Roman"/>
                <a:ea typeface="Calibri"/>
              </a:rPr>
              <a:t>Résilience de l’écosystème foret (suite d'une perturbation de type incendie)</a:t>
            </a:r>
          </a:p>
          <a:p>
            <a:r>
              <a:rPr lang="fr-FR" sz="3400" dirty="0"/>
              <a:t>1. Stade théorique de la forêt décidue climacique </a:t>
            </a:r>
          </a:p>
          <a:p>
            <a:r>
              <a:rPr lang="fr-FR" sz="3400" dirty="0"/>
              <a:t>2. perturbation par le feu.</a:t>
            </a:r>
          </a:p>
          <a:p>
            <a:r>
              <a:rPr lang="fr-FR" sz="3400" dirty="0"/>
              <a:t>3. Le feu détruit la forêt jusqu'au niveau du sol </a:t>
            </a:r>
          </a:p>
          <a:p>
            <a:r>
              <a:rPr lang="fr-FR" sz="3400" dirty="0"/>
              <a:t>4. L'incendie a fait un vide, mais sans détruire le sol ni une partie du stock de graines. Le vent, l'eau ou les animaux apportent semences et propagules.</a:t>
            </a:r>
          </a:p>
          <a:p>
            <a:r>
              <a:rPr lang="fr-FR" sz="3400" dirty="0"/>
              <a:t>5. Des graminées et d'autres plantes herbacées repoussent d'abord (espèces pionnières). </a:t>
            </a:r>
          </a:p>
          <a:p>
            <a:r>
              <a:rPr lang="fr-FR" sz="3400" dirty="0"/>
              <a:t>6.  Des petits buissons et jeunes arbres commencent à recoloniser la zone</a:t>
            </a:r>
          </a:p>
          <a:p>
            <a:r>
              <a:rPr lang="fr-FR" sz="3400" dirty="0"/>
              <a:t>7. Croissance rapide de conifères, et croissance lente de feuillus tolérant l'ombre dans les sous-étages. </a:t>
            </a:r>
          </a:p>
          <a:p>
            <a:r>
              <a:rPr lang="fr-FR" sz="3400" dirty="0"/>
              <a:t>8. Disparition des espèces éphémères intolérantes à l'ombre au fur et à mesure que les grands arbres à feuilles persistantes ou caduques "densifient" la canopée. </a:t>
            </a:r>
          </a:p>
          <a:p>
            <a:pPr marL="0" indent="0">
              <a:buNone/>
            </a:pPr>
            <a:endParaRPr lang="fr-FR" sz="2400" dirty="0" smtClean="0">
              <a:effectLst/>
              <a:latin typeface="Times New Roman"/>
              <a:ea typeface="Calibri"/>
            </a:endParaRPr>
          </a:p>
          <a:p>
            <a:pPr marL="0" indent="0">
              <a:buNone/>
            </a:pPr>
            <a:r>
              <a:rPr lang="fr-FR" sz="2400" dirty="0" smtClean="0">
                <a:effectLst/>
                <a:latin typeface="Times New Roman"/>
                <a:ea typeface="Calibri"/>
              </a:rPr>
              <a:t> </a:t>
            </a:r>
            <a:endParaRPr lang="fr-FR" sz="2400" dirty="0"/>
          </a:p>
        </p:txBody>
      </p:sp>
      <p:pic>
        <p:nvPicPr>
          <p:cNvPr id="4" name="Image 3" descr="https://upload.wikimedia.org/wikipedia/commons/4/47/Secondary_Successio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80728"/>
            <a:ext cx="7632848" cy="2848967"/>
          </a:xfrm>
          <a:prstGeom prst="rect">
            <a:avLst/>
          </a:prstGeom>
          <a:noFill/>
          <a:ln>
            <a:noFill/>
          </a:ln>
        </p:spPr>
      </p:pic>
    </p:spTree>
    <p:extLst>
      <p:ext uri="{BB962C8B-B14F-4D97-AF65-F5344CB8AC3E}">
        <p14:creationId xmlns:p14="http://schemas.microsoft.com/office/powerpoint/2010/main" val="3516984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800600"/>
            <a:ext cx="7560840" cy="566738"/>
          </a:xfrm>
        </p:spPr>
        <p:txBody>
          <a:bodyPr/>
          <a:lstStyle/>
          <a:p>
            <a:r>
              <a:rPr lang="fr-FR" dirty="0" smtClean="0"/>
              <a:t>                                          Figure</a:t>
            </a:r>
            <a:r>
              <a:rPr lang="fr-FR" dirty="0"/>
              <a:t> </a:t>
            </a:r>
            <a:r>
              <a:rPr lang="fr-FR" dirty="0" smtClean="0"/>
              <a:t>5.Dynamique </a:t>
            </a:r>
            <a:r>
              <a:rPr lang="fr-FR" dirty="0"/>
              <a:t>d’un écosystème</a:t>
            </a: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7704856" cy="3456384"/>
          </a:xfrm>
          <a:prstGeom prst="rect">
            <a:avLst/>
          </a:prstGeom>
          <a:noFill/>
          <a:ln>
            <a:noFill/>
          </a:ln>
        </p:spPr>
      </p:pic>
    </p:spTree>
    <p:extLst>
      <p:ext uri="{BB962C8B-B14F-4D97-AF65-F5344CB8AC3E}">
        <p14:creationId xmlns:p14="http://schemas.microsoft.com/office/powerpoint/2010/main" val="1008346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836712"/>
            <a:ext cx="7772400" cy="1470025"/>
          </a:xfrm>
        </p:spPr>
        <p:txBody>
          <a:bodyPr/>
          <a:lstStyle/>
          <a:p>
            <a:r>
              <a:rPr lang="fr-FR" b="1" i="1" dirty="0" smtClean="0">
                <a:effectLst/>
                <a:latin typeface="Times New Roman"/>
                <a:ea typeface="Calibri"/>
              </a:rPr>
              <a:t>Chapitre VI</a:t>
            </a:r>
            <a:endParaRPr lang="fr-FR" dirty="0"/>
          </a:p>
        </p:txBody>
      </p:sp>
      <p:sp>
        <p:nvSpPr>
          <p:cNvPr id="3" name="Sous-titre 2"/>
          <p:cNvSpPr>
            <a:spLocks noGrp="1"/>
          </p:cNvSpPr>
          <p:nvPr>
            <p:ph type="subTitle" idx="1"/>
          </p:nvPr>
        </p:nvSpPr>
        <p:spPr>
          <a:xfrm>
            <a:off x="1371600" y="2828528"/>
            <a:ext cx="6400800" cy="1752600"/>
          </a:xfrm>
        </p:spPr>
        <p:txBody>
          <a:bodyPr/>
          <a:lstStyle/>
          <a:p>
            <a:r>
              <a:rPr lang="fr-FR" b="1" i="1" dirty="0" smtClean="0">
                <a:effectLst/>
                <a:latin typeface="Times New Roman"/>
                <a:ea typeface="Calibri"/>
              </a:rPr>
              <a:t> Les biomes terrestres</a:t>
            </a:r>
            <a:endParaRPr lang="fr-FR" dirty="0"/>
          </a:p>
        </p:txBody>
      </p:sp>
    </p:spTree>
    <p:extLst>
      <p:ext uri="{BB962C8B-B14F-4D97-AF65-F5344CB8AC3E}">
        <p14:creationId xmlns:p14="http://schemas.microsoft.com/office/powerpoint/2010/main" val="86908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effectLst/>
                <a:latin typeface="Times New Roman"/>
                <a:ea typeface="Calibri"/>
              </a:rPr>
              <a:t>Qu'est-ce qu'un Biome ?</a:t>
            </a:r>
            <a:endParaRPr lang="fr-FR" dirty="0"/>
          </a:p>
        </p:txBody>
      </p:sp>
      <p:sp>
        <p:nvSpPr>
          <p:cNvPr id="3" name="Espace réservé du contenu 2"/>
          <p:cNvSpPr>
            <a:spLocks noGrp="1"/>
          </p:cNvSpPr>
          <p:nvPr>
            <p:ph idx="1"/>
          </p:nvPr>
        </p:nvSpPr>
        <p:spPr/>
        <p:txBody>
          <a:bodyPr>
            <a:normAutofit fontScale="92500" lnSpcReduction="20000"/>
          </a:bodyPr>
          <a:lstStyle/>
          <a:p>
            <a:pPr>
              <a:lnSpc>
                <a:spcPct val="150000"/>
              </a:lnSpc>
              <a:spcAft>
                <a:spcPts val="1000"/>
              </a:spcAft>
            </a:pPr>
            <a:r>
              <a:rPr lang="fr-FR" dirty="0" smtClean="0">
                <a:effectLst/>
                <a:latin typeface="Times New Roman"/>
                <a:ea typeface="Calibri"/>
                <a:cs typeface="Arial"/>
              </a:rPr>
              <a:t>Un « Biome » est défini comme étant « une des principales communautés, animales et végétales, classées en fonction de la végétation dominante et caractérisées par les adaptations des organisme à leur environnement spécifique (Campbell-1996) ». Le terme de « zone de vie majeure » est considéré comme synonyme.</a:t>
            </a:r>
            <a:endParaRPr lang="fr-FR" sz="2800" dirty="0">
              <a:ea typeface="Calibri"/>
              <a:cs typeface="Arial"/>
            </a:endParaRPr>
          </a:p>
          <a:p>
            <a:pPr marL="0" indent="0">
              <a:buNone/>
            </a:pPr>
            <a:endParaRPr lang="fr-FR" dirty="0"/>
          </a:p>
        </p:txBody>
      </p:sp>
    </p:spTree>
    <p:extLst>
      <p:ext uri="{BB962C8B-B14F-4D97-AF65-F5344CB8AC3E}">
        <p14:creationId xmlns:p14="http://schemas.microsoft.com/office/powerpoint/2010/main" val="1525325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biomes_comparais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3575" y="332656"/>
            <a:ext cx="5626100" cy="4127500"/>
          </a:xfrm>
          <a:prstGeom prst="rect">
            <a:avLst/>
          </a:prstGeom>
          <a:noFill/>
          <a:ln>
            <a:noFill/>
          </a:ln>
        </p:spPr>
      </p:pic>
      <p:sp>
        <p:nvSpPr>
          <p:cNvPr id="5" name="ZoneTexte 4"/>
          <p:cNvSpPr txBox="1"/>
          <p:nvPr/>
        </p:nvSpPr>
        <p:spPr>
          <a:xfrm>
            <a:off x="1187624" y="4725144"/>
            <a:ext cx="6480720" cy="369332"/>
          </a:xfrm>
          <a:prstGeom prst="rect">
            <a:avLst/>
          </a:prstGeom>
          <a:noFill/>
        </p:spPr>
        <p:txBody>
          <a:bodyPr wrap="square" rtlCol="0">
            <a:spAutoFit/>
          </a:bodyPr>
          <a:lstStyle/>
          <a:p>
            <a:r>
              <a:rPr lang="fr-FR" b="1" dirty="0" smtClean="0">
                <a:effectLst/>
                <a:latin typeface="Times New Roman"/>
                <a:ea typeface="Calibri"/>
              </a:rPr>
              <a:t>Figure 6.</a:t>
            </a:r>
            <a:r>
              <a:rPr lang="fr-FR" dirty="0" smtClean="0">
                <a:effectLst/>
                <a:latin typeface="Times New Roman"/>
                <a:ea typeface="Calibri"/>
              </a:rPr>
              <a:t> Climats et formations végétales dominantes</a:t>
            </a:r>
            <a:endParaRPr lang="fr-FR" dirty="0"/>
          </a:p>
        </p:txBody>
      </p:sp>
    </p:spTree>
    <p:extLst>
      <p:ext uri="{BB962C8B-B14F-4D97-AF65-F5344CB8AC3E}">
        <p14:creationId xmlns:p14="http://schemas.microsoft.com/office/powerpoint/2010/main" val="2418254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p6.storage.canalblog.com/65/43/1062419/126400664_o.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404664"/>
            <a:ext cx="6408712" cy="4968552"/>
          </a:xfrm>
          <a:prstGeom prst="rect">
            <a:avLst/>
          </a:prstGeom>
          <a:noFill/>
          <a:ln>
            <a:noFill/>
          </a:ln>
        </p:spPr>
      </p:pic>
      <p:sp>
        <p:nvSpPr>
          <p:cNvPr id="5" name="ZoneTexte 4"/>
          <p:cNvSpPr txBox="1"/>
          <p:nvPr/>
        </p:nvSpPr>
        <p:spPr>
          <a:xfrm>
            <a:off x="1043608" y="5733256"/>
            <a:ext cx="7056784" cy="646331"/>
          </a:xfrm>
          <a:prstGeom prst="rect">
            <a:avLst/>
          </a:prstGeom>
          <a:noFill/>
        </p:spPr>
        <p:txBody>
          <a:bodyPr wrap="square" rtlCol="0">
            <a:spAutoFit/>
          </a:bodyPr>
          <a:lstStyle/>
          <a:p>
            <a:r>
              <a:rPr lang="fr-FR" b="1" dirty="0"/>
              <a:t>Figure 7</a:t>
            </a:r>
            <a:r>
              <a:rPr lang="fr-FR" b="1" dirty="0" smtClean="0"/>
              <a:t>. </a:t>
            </a:r>
            <a:r>
              <a:rPr lang="fr-FR" dirty="0"/>
              <a:t>Les différents biomes terrestres selon le gradient latitude et l’altitude </a:t>
            </a:r>
          </a:p>
        </p:txBody>
      </p:sp>
    </p:spTree>
    <p:extLst>
      <p:ext uri="{BB962C8B-B14F-4D97-AF65-F5344CB8AC3E}">
        <p14:creationId xmlns:p14="http://schemas.microsoft.com/office/powerpoint/2010/main" val="285529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332656"/>
            <a:ext cx="8928992" cy="6192688"/>
          </a:xfrm>
        </p:spPr>
        <p:txBody>
          <a:bodyPr/>
          <a:lstStyle/>
          <a:p>
            <a:pPr marL="0" indent="0">
              <a:buNone/>
            </a:pPr>
            <a:r>
              <a:rPr lang="fr-FR" b="1" dirty="0" smtClean="0">
                <a:effectLst/>
                <a:latin typeface="Times New Roman"/>
                <a:ea typeface="Calibri"/>
              </a:rPr>
              <a:t>objectifs de l'écologie </a:t>
            </a:r>
          </a:p>
          <a:p>
            <a:pPr>
              <a:buFont typeface="Wingdings" pitchFamily="2" charset="2"/>
              <a:buChar char="Ø"/>
            </a:pPr>
            <a:r>
              <a:rPr lang="fr-FR" dirty="0" smtClean="0">
                <a:effectLst/>
                <a:latin typeface="Times New Roman"/>
                <a:ea typeface="Calibri"/>
              </a:rPr>
              <a:t>détecter, d'analyser et de combattre les dysfonctionnements éventuels d'un écosystème.</a:t>
            </a:r>
          </a:p>
          <a:p>
            <a:pPr marL="0" indent="0">
              <a:buNone/>
            </a:pPr>
            <a:endParaRPr lang="fr-FR" dirty="0">
              <a:latin typeface="Times New Roman"/>
              <a:ea typeface="Calibri"/>
            </a:endParaRPr>
          </a:p>
          <a:p>
            <a:pPr marL="0" indent="0">
              <a:buNone/>
            </a:pPr>
            <a:endParaRPr lang="fr-FR" dirty="0" smtClean="0">
              <a:effectLst/>
              <a:latin typeface="Times New Roman"/>
              <a:ea typeface="Calibri"/>
            </a:endParaRPr>
          </a:p>
          <a:p>
            <a:pPr>
              <a:buFont typeface="Wingdings" pitchFamily="2" charset="2"/>
              <a:buChar char="Ø"/>
            </a:pPr>
            <a:r>
              <a:rPr lang="fr-FR" dirty="0" smtClean="0">
                <a:effectLst/>
                <a:latin typeface="Times New Roman"/>
                <a:ea typeface="Calibri"/>
              </a:rPr>
              <a:t>Elle recherche également pour l'homme le bien-être sous la forme d'une harmonie avec son environnement naturel.</a:t>
            </a:r>
          </a:p>
          <a:p>
            <a:pPr marL="0" indent="0">
              <a:buNone/>
            </a:pPr>
            <a:endParaRPr lang="fr-FR" dirty="0"/>
          </a:p>
        </p:txBody>
      </p:sp>
    </p:spTree>
    <p:extLst>
      <p:ext uri="{BB962C8B-B14F-4D97-AF65-F5344CB8AC3E}">
        <p14:creationId xmlns:p14="http://schemas.microsoft.com/office/powerpoint/2010/main" val="405995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0648"/>
            <a:ext cx="8589640" cy="1143000"/>
          </a:xfrm>
        </p:spPr>
        <p:txBody>
          <a:bodyPr>
            <a:noAutofit/>
          </a:bodyPr>
          <a:lstStyle/>
          <a:p>
            <a:pPr algn="just">
              <a:lnSpc>
                <a:spcPct val="150000"/>
              </a:lnSpc>
              <a:spcAft>
                <a:spcPts val="1000"/>
              </a:spcAft>
            </a:pPr>
            <a:r>
              <a:rPr lang="fr-FR" sz="2800" b="1" dirty="0" smtClean="0">
                <a:effectLst/>
                <a:latin typeface="Times New Roman"/>
                <a:ea typeface="Calibri"/>
                <a:cs typeface="Arial"/>
              </a:rPr>
              <a:t>I.2 Les principales préoccupations de l'écologisme sont </a:t>
            </a:r>
            <a:r>
              <a:rPr lang="fr-FR" sz="2800" dirty="0">
                <a:ea typeface="Calibri"/>
                <a:cs typeface="Arial"/>
              </a:rPr>
              <a:t/>
            </a:r>
            <a:br>
              <a:rPr lang="fr-FR" sz="2800" dirty="0">
                <a:ea typeface="Calibri"/>
                <a:cs typeface="Arial"/>
              </a:rPr>
            </a:br>
            <a:endParaRPr lang="fr-FR" sz="2800" dirty="0"/>
          </a:p>
        </p:txBody>
      </p:sp>
      <p:sp>
        <p:nvSpPr>
          <p:cNvPr id="3" name="Espace réservé du contenu 2"/>
          <p:cNvSpPr>
            <a:spLocks noGrp="1"/>
          </p:cNvSpPr>
          <p:nvPr>
            <p:ph idx="1"/>
          </p:nvPr>
        </p:nvSpPr>
        <p:spPr>
          <a:xfrm>
            <a:off x="179512" y="1340768"/>
            <a:ext cx="8856984" cy="5112568"/>
          </a:xfrm>
        </p:spPr>
        <p:txBody>
          <a:bodyPr>
            <a:normAutofit fontScale="85000" lnSpcReduction="10000"/>
          </a:bodyPr>
          <a:lstStyle/>
          <a:p>
            <a:pPr lvl="0" algn="just">
              <a:lnSpc>
                <a:spcPct val="150000"/>
              </a:lnSpc>
              <a:buFont typeface="Wingdings"/>
              <a:buChar char=""/>
            </a:pPr>
            <a:r>
              <a:rPr lang="fr-FR" dirty="0" smtClean="0">
                <a:effectLst/>
                <a:latin typeface="Times New Roman"/>
                <a:ea typeface="Calibri"/>
                <a:cs typeface="Arial"/>
              </a:rPr>
              <a:t>le respect et la protection de l'environnement, et donc de l'homme, contre les différentes formes de pollutions, altérations ou destructions induites par l'activité humaine : industrie, agriculture, pêche, habitat, consommation.,</a:t>
            </a:r>
            <a:endParaRPr lang="fr-FR" sz="2800" dirty="0">
              <a:ea typeface="Calibri"/>
              <a:cs typeface="Arial"/>
            </a:endParaRPr>
          </a:p>
          <a:p>
            <a:pPr lvl="0" algn="just">
              <a:lnSpc>
                <a:spcPct val="150000"/>
              </a:lnSpc>
              <a:buFont typeface="Wingdings"/>
              <a:buChar char=""/>
            </a:pPr>
            <a:r>
              <a:rPr lang="fr-FR" dirty="0" smtClean="0">
                <a:effectLst/>
                <a:latin typeface="Times New Roman"/>
                <a:ea typeface="Calibri"/>
                <a:cs typeface="Arial"/>
              </a:rPr>
              <a:t>la conservation des ressources naturelles,</a:t>
            </a:r>
            <a:endParaRPr lang="fr-FR" sz="2800" dirty="0">
              <a:ea typeface="Calibri"/>
              <a:cs typeface="Arial"/>
            </a:endParaRPr>
          </a:p>
          <a:p>
            <a:pPr lvl="0" algn="just">
              <a:lnSpc>
                <a:spcPct val="150000"/>
              </a:lnSpc>
              <a:spcAft>
                <a:spcPts val="1000"/>
              </a:spcAft>
              <a:buFont typeface="Wingdings"/>
              <a:buChar char=""/>
            </a:pPr>
            <a:r>
              <a:rPr lang="fr-FR" dirty="0" smtClean="0">
                <a:effectLst/>
                <a:latin typeface="Times New Roman"/>
                <a:ea typeface="Calibri"/>
                <a:cs typeface="Arial"/>
              </a:rPr>
              <a:t>la préservation des écosystèmes naturels et leur restauration si nécessaire.</a:t>
            </a:r>
            <a:endParaRPr lang="fr-FR" sz="2800" dirty="0">
              <a:ea typeface="Calibri"/>
              <a:cs typeface="Arial"/>
            </a:endParaRPr>
          </a:p>
          <a:p>
            <a:endParaRPr lang="fr-FR" dirty="0"/>
          </a:p>
        </p:txBody>
      </p:sp>
    </p:spTree>
    <p:extLst>
      <p:ext uri="{BB962C8B-B14F-4D97-AF65-F5344CB8AC3E}">
        <p14:creationId xmlns:p14="http://schemas.microsoft.com/office/powerpoint/2010/main" val="3570513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936104"/>
          </a:xfrm>
        </p:spPr>
        <p:txBody>
          <a:bodyPr>
            <a:noAutofit/>
          </a:bodyPr>
          <a:lstStyle/>
          <a:p>
            <a:pPr algn="just">
              <a:lnSpc>
                <a:spcPct val="150000"/>
              </a:lnSpc>
              <a:spcAft>
                <a:spcPts val="1000"/>
              </a:spcAft>
            </a:pPr>
            <a:r>
              <a:rPr lang="fr-FR" sz="3200" b="1" dirty="0" smtClean="0">
                <a:effectLst/>
                <a:latin typeface="Times New Roman"/>
                <a:ea typeface="Calibri"/>
                <a:cs typeface="Arial"/>
              </a:rPr>
              <a:t/>
            </a:r>
            <a:br>
              <a:rPr lang="fr-FR" sz="3200" b="1" dirty="0" smtClean="0">
                <a:effectLst/>
                <a:latin typeface="Times New Roman"/>
                <a:ea typeface="Calibri"/>
                <a:cs typeface="Arial"/>
              </a:rPr>
            </a:br>
            <a:r>
              <a:rPr lang="fr-FR" sz="3200" b="1" dirty="0" smtClean="0">
                <a:effectLst/>
                <a:latin typeface="Times New Roman"/>
                <a:ea typeface="Calibri"/>
                <a:cs typeface="Arial"/>
              </a:rPr>
              <a:t>I.3 Une histoire de l’écologie</a:t>
            </a:r>
            <a:r>
              <a:rPr lang="fr-FR" sz="3200" dirty="0">
                <a:ea typeface="Calibri"/>
                <a:cs typeface="Arial"/>
              </a:rPr>
              <a:t/>
            </a:r>
            <a:br>
              <a:rPr lang="fr-FR" sz="3200" dirty="0">
                <a:ea typeface="Calibri"/>
                <a:cs typeface="Arial"/>
              </a:rPr>
            </a:br>
            <a:endParaRPr lang="fr-FR" sz="3200" dirty="0"/>
          </a:p>
        </p:txBody>
      </p:sp>
      <p:sp>
        <p:nvSpPr>
          <p:cNvPr id="3" name="Espace réservé du contenu 2"/>
          <p:cNvSpPr>
            <a:spLocks noGrp="1"/>
          </p:cNvSpPr>
          <p:nvPr>
            <p:ph idx="1"/>
          </p:nvPr>
        </p:nvSpPr>
        <p:spPr>
          <a:xfrm>
            <a:off x="251520" y="980728"/>
            <a:ext cx="8640960" cy="5472608"/>
          </a:xfrm>
        </p:spPr>
        <p:txBody>
          <a:bodyPr>
            <a:normAutofit fontScale="70000" lnSpcReduction="20000"/>
          </a:bodyPr>
          <a:lstStyle/>
          <a:p>
            <a:pPr algn="just">
              <a:lnSpc>
                <a:spcPct val="150000"/>
              </a:lnSpc>
              <a:spcAft>
                <a:spcPts val="1000"/>
              </a:spcAft>
            </a:pPr>
            <a:r>
              <a:rPr lang="fr-FR" sz="1800" b="1" dirty="0" smtClean="0">
                <a:effectLst/>
                <a:latin typeface="Times New Roman"/>
                <a:ea typeface="Calibri"/>
                <a:cs typeface="Arial"/>
              </a:rPr>
              <a:t>1805 : </a:t>
            </a:r>
            <a:r>
              <a:rPr lang="fr-FR" sz="1800" dirty="0" smtClean="0">
                <a:effectLst/>
                <a:latin typeface="Times New Roman"/>
                <a:ea typeface="Calibri"/>
                <a:cs typeface="Arial"/>
              </a:rPr>
              <a:t>Alexandre de Humboldt, géographe et explorateur, observe les étages de végétation sur les flancs du mont Chimborazo à l'équateur. Il semble évident que la répartition des paysages végétaux à la surface du globe est fonction des climats.</a:t>
            </a:r>
            <a:endParaRPr lang="fr-FR" sz="1600" dirty="0">
              <a:ea typeface="Calibri"/>
              <a:cs typeface="Arial"/>
            </a:endParaRPr>
          </a:p>
          <a:p>
            <a:pPr algn="just">
              <a:lnSpc>
                <a:spcPct val="150000"/>
              </a:lnSpc>
              <a:spcAft>
                <a:spcPts val="1000"/>
              </a:spcAft>
            </a:pPr>
            <a:r>
              <a:rPr lang="fr-FR" sz="1800" b="1" dirty="0" smtClean="0">
                <a:effectLst/>
                <a:latin typeface="Times New Roman"/>
                <a:ea typeface="Calibri"/>
                <a:cs typeface="Arial"/>
              </a:rPr>
              <a:t>1838</a:t>
            </a:r>
            <a:r>
              <a:rPr lang="fr-FR" sz="1800" dirty="0" smtClean="0">
                <a:effectLst/>
                <a:latin typeface="Times New Roman"/>
                <a:ea typeface="Calibri"/>
                <a:cs typeface="Arial"/>
              </a:rPr>
              <a:t> : le botaniste allemand </a:t>
            </a:r>
            <a:r>
              <a:rPr lang="fr-FR" sz="1800" dirty="0" err="1" smtClean="0">
                <a:effectLst/>
                <a:latin typeface="Times New Roman"/>
                <a:ea typeface="Calibri"/>
                <a:cs typeface="Arial"/>
              </a:rPr>
              <a:t>Grisebach</a:t>
            </a:r>
            <a:r>
              <a:rPr lang="fr-FR" sz="1800" dirty="0" smtClean="0">
                <a:effectLst/>
                <a:latin typeface="Times New Roman"/>
                <a:ea typeface="Calibri"/>
                <a:cs typeface="Arial"/>
              </a:rPr>
              <a:t> crée le concept de "formation phytogéographique".</a:t>
            </a:r>
            <a:endParaRPr lang="fr-FR" sz="1600" dirty="0">
              <a:ea typeface="Calibri"/>
              <a:cs typeface="Arial"/>
            </a:endParaRPr>
          </a:p>
          <a:p>
            <a:pPr algn="just">
              <a:lnSpc>
                <a:spcPct val="150000"/>
              </a:lnSpc>
              <a:spcAft>
                <a:spcPts val="1000"/>
              </a:spcAft>
            </a:pPr>
            <a:r>
              <a:rPr lang="fr-FR" sz="1800" b="1" dirty="0" smtClean="0">
                <a:effectLst/>
                <a:latin typeface="Times New Roman"/>
                <a:ea typeface="Calibri"/>
                <a:cs typeface="Arial"/>
              </a:rPr>
              <a:t>1866</a:t>
            </a:r>
            <a:r>
              <a:rPr lang="fr-FR" sz="1800" dirty="0" smtClean="0">
                <a:effectLst/>
                <a:latin typeface="Times New Roman"/>
                <a:ea typeface="Calibri"/>
                <a:cs typeface="Arial"/>
              </a:rPr>
              <a:t> : le biologiste allemand Ernst Haeckel propose le terme d'écologie pour désigner une nouvelle science des relations des organismes avec leur environnement, mais il ne pratiquera pas l'écologie. C'est le danois Eugen </a:t>
            </a:r>
            <a:r>
              <a:rPr lang="fr-FR" sz="1800" dirty="0" err="1" smtClean="0">
                <a:effectLst/>
                <a:latin typeface="Times New Roman"/>
                <a:ea typeface="Calibri"/>
                <a:cs typeface="Arial"/>
              </a:rPr>
              <a:t>Warming</a:t>
            </a:r>
            <a:r>
              <a:rPr lang="fr-FR" sz="1800" dirty="0" smtClean="0">
                <a:effectLst/>
                <a:latin typeface="Times New Roman"/>
                <a:ea typeface="Calibri"/>
                <a:cs typeface="Arial"/>
              </a:rPr>
              <a:t>, professeur de botanique qui entreprend les premiers travaux d'écologie végétale.</a:t>
            </a:r>
            <a:endParaRPr lang="fr-FR" sz="1600" dirty="0">
              <a:ea typeface="Calibri"/>
              <a:cs typeface="Arial"/>
            </a:endParaRPr>
          </a:p>
          <a:p>
            <a:pPr algn="just">
              <a:lnSpc>
                <a:spcPct val="150000"/>
              </a:lnSpc>
              <a:spcAft>
                <a:spcPts val="1000"/>
              </a:spcAft>
            </a:pPr>
            <a:r>
              <a:rPr lang="fr-FR" sz="1800" b="1" dirty="0" smtClean="0">
                <a:effectLst/>
                <a:latin typeface="Times New Roman"/>
                <a:ea typeface="Calibri"/>
                <a:cs typeface="Arial"/>
              </a:rPr>
              <a:t>1877 </a:t>
            </a:r>
            <a:r>
              <a:rPr lang="fr-FR" sz="1800" dirty="0" smtClean="0">
                <a:effectLst/>
                <a:latin typeface="Times New Roman"/>
                <a:ea typeface="Calibri"/>
                <a:cs typeface="Arial"/>
              </a:rPr>
              <a:t>: Möbius, en observant un banc d'huîtres, constate que les organismes vivants ne sont jamais réunis au hasard mais groupés en communautés vivantes.</a:t>
            </a:r>
            <a:endParaRPr lang="fr-FR" sz="1600" dirty="0">
              <a:ea typeface="Calibri"/>
              <a:cs typeface="Arial"/>
            </a:endParaRPr>
          </a:p>
          <a:p>
            <a:pPr algn="just">
              <a:lnSpc>
                <a:spcPct val="150000"/>
              </a:lnSpc>
              <a:spcAft>
                <a:spcPts val="1000"/>
              </a:spcAft>
            </a:pPr>
            <a:r>
              <a:rPr lang="fr-FR" sz="1800" b="1" dirty="0" smtClean="0">
                <a:effectLst/>
                <a:latin typeface="Times New Roman"/>
                <a:ea typeface="Calibri"/>
                <a:cs typeface="Arial"/>
              </a:rPr>
              <a:t>1901 </a:t>
            </a:r>
            <a:r>
              <a:rPr lang="fr-FR" sz="1800" dirty="0" smtClean="0">
                <a:effectLst/>
                <a:latin typeface="Times New Roman"/>
                <a:ea typeface="Calibri"/>
                <a:cs typeface="Arial"/>
              </a:rPr>
              <a:t>: le botaniste </a:t>
            </a:r>
            <a:r>
              <a:rPr lang="fr-FR" sz="1800" dirty="0" err="1" smtClean="0">
                <a:effectLst/>
                <a:latin typeface="Times New Roman"/>
                <a:ea typeface="Calibri"/>
                <a:cs typeface="Arial"/>
              </a:rPr>
              <a:t>Flahaut</a:t>
            </a:r>
            <a:r>
              <a:rPr lang="fr-FR" sz="1800" dirty="0" smtClean="0">
                <a:effectLst/>
                <a:latin typeface="Times New Roman"/>
                <a:ea typeface="Calibri"/>
                <a:cs typeface="Arial"/>
              </a:rPr>
              <a:t> définit le concept d'association végétale.</a:t>
            </a:r>
            <a:endParaRPr lang="fr-FR" sz="1600" dirty="0">
              <a:ea typeface="Calibri"/>
              <a:cs typeface="Arial"/>
            </a:endParaRPr>
          </a:p>
          <a:p>
            <a:pPr algn="just">
              <a:lnSpc>
                <a:spcPct val="150000"/>
              </a:lnSpc>
              <a:spcAft>
                <a:spcPts val="1000"/>
              </a:spcAft>
            </a:pPr>
            <a:r>
              <a:rPr lang="fr-FR" sz="1800" b="1" dirty="0" smtClean="0">
                <a:effectLst/>
                <a:latin typeface="Times New Roman"/>
                <a:ea typeface="Calibri"/>
                <a:cs typeface="Arial"/>
              </a:rPr>
              <a:t>1913</a:t>
            </a:r>
            <a:r>
              <a:rPr lang="fr-FR" sz="1800" dirty="0" smtClean="0">
                <a:effectLst/>
                <a:latin typeface="Times New Roman"/>
                <a:ea typeface="Calibri"/>
                <a:cs typeface="Arial"/>
              </a:rPr>
              <a:t> : Braun-Blanquet et son école entament la recherche des espèces caractéristiques des différentes associations végétales. Fondation, la même année, de la « société britannique d'écologie».</a:t>
            </a:r>
            <a:endParaRPr lang="fr-FR" sz="1600" dirty="0">
              <a:ea typeface="Calibri"/>
              <a:cs typeface="Arial"/>
            </a:endParaRPr>
          </a:p>
          <a:p>
            <a:pPr algn="just">
              <a:lnSpc>
                <a:spcPct val="150000"/>
              </a:lnSpc>
              <a:spcAft>
                <a:spcPts val="1000"/>
              </a:spcAft>
            </a:pPr>
            <a:r>
              <a:rPr lang="fr-FR" sz="1800" b="1" dirty="0" smtClean="0">
                <a:effectLst/>
                <a:latin typeface="Times New Roman"/>
                <a:ea typeface="Calibri"/>
                <a:cs typeface="Arial"/>
              </a:rPr>
              <a:t>1926</a:t>
            </a:r>
            <a:r>
              <a:rPr lang="fr-FR" sz="1800" dirty="0" smtClean="0">
                <a:effectLst/>
                <a:latin typeface="Times New Roman"/>
                <a:ea typeface="Calibri"/>
                <a:cs typeface="Arial"/>
              </a:rPr>
              <a:t> : le soviétique </a:t>
            </a:r>
            <a:r>
              <a:rPr lang="fr-FR" sz="1800" dirty="0" err="1" smtClean="0">
                <a:effectLst/>
                <a:latin typeface="Times New Roman"/>
                <a:ea typeface="Calibri"/>
                <a:cs typeface="Arial"/>
              </a:rPr>
              <a:t>Vernardsky</a:t>
            </a:r>
            <a:r>
              <a:rPr lang="fr-FR" sz="1800" dirty="0" smtClean="0">
                <a:effectLst/>
                <a:latin typeface="Times New Roman"/>
                <a:ea typeface="Calibri"/>
                <a:cs typeface="Arial"/>
              </a:rPr>
              <a:t> parle pour la première fois de « biosphère ».</a:t>
            </a:r>
            <a:endParaRPr lang="fr-FR" sz="1600" dirty="0">
              <a:ea typeface="Calibri"/>
              <a:cs typeface="Arial"/>
            </a:endParaRPr>
          </a:p>
          <a:p>
            <a:pPr algn="just">
              <a:lnSpc>
                <a:spcPct val="150000"/>
              </a:lnSpc>
              <a:spcAft>
                <a:spcPts val="1000"/>
              </a:spcAft>
            </a:pPr>
            <a:r>
              <a:rPr lang="fr-FR" sz="1800" b="1" dirty="0" smtClean="0">
                <a:effectLst/>
                <a:latin typeface="Times New Roman"/>
                <a:ea typeface="Calibri"/>
                <a:cs typeface="Arial"/>
              </a:rPr>
              <a:t>1935</a:t>
            </a:r>
            <a:r>
              <a:rPr lang="fr-FR" sz="1800" dirty="0" smtClean="0">
                <a:effectLst/>
                <a:latin typeface="Times New Roman"/>
                <a:ea typeface="Calibri"/>
                <a:cs typeface="Arial"/>
              </a:rPr>
              <a:t> : l'écologue anglais A.G. </a:t>
            </a:r>
            <a:r>
              <a:rPr lang="fr-FR" sz="1800" dirty="0" err="1" smtClean="0">
                <a:effectLst/>
                <a:latin typeface="Times New Roman"/>
                <a:ea typeface="Calibri"/>
                <a:cs typeface="Arial"/>
              </a:rPr>
              <a:t>Tansley</a:t>
            </a:r>
            <a:r>
              <a:rPr lang="fr-FR" sz="1800" dirty="0" smtClean="0">
                <a:effectLst/>
                <a:latin typeface="Times New Roman"/>
                <a:ea typeface="Calibri"/>
                <a:cs typeface="Arial"/>
              </a:rPr>
              <a:t> invente le mot "écosystème".</a:t>
            </a:r>
            <a:endParaRPr lang="fr-FR" sz="1600" dirty="0">
              <a:ea typeface="Calibri"/>
              <a:cs typeface="Arial"/>
            </a:endParaRPr>
          </a:p>
          <a:p>
            <a:pPr algn="just">
              <a:lnSpc>
                <a:spcPct val="150000"/>
              </a:lnSpc>
              <a:spcAft>
                <a:spcPts val="1000"/>
              </a:spcAft>
            </a:pPr>
            <a:r>
              <a:rPr lang="fr-FR" sz="1800" b="1" dirty="0" smtClean="0">
                <a:effectLst/>
                <a:latin typeface="Times New Roman"/>
                <a:ea typeface="Calibri"/>
                <a:cs typeface="Arial"/>
              </a:rPr>
              <a:t>1939 </a:t>
            </a:r>
            <a:r>
              <a:rPr lang="fr-FR" sz="1800" dirty="0" smtClean="0">
                <a:effectLst/>
                <a:latin typeface="Times New Roman"/>
                <a:ea typeface="Calibri"/>
                <a:cs typeface="Arial"/>
              </a:rPr>
              <a:t>: création de l'expression "écologie du paysage" par le biogéographe allemand Troll.</a:t>
            </a:r>
            <a:endParaRPr lang="fr-FR" sz="1600" dirty="0">
              <a:ea typeface="Calibri"/>
              <a:cs typeface="Arial"/>
            </a:endParaRPr>
          </a:p>
        </p:txBody>
      </p:sp>
    </p:spTree>
    <p:extLst>
      <p:ext uri="{BB962C8B-B14F-4D97-AF65-F5344CB8AC3E}">
        <p14:creationId xmlns:p14="http://schemas.microsoft.com/office/powerpoint/2010/main" val="88234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6632"/>
            <a:ext cx="8856984" cy="6649928"/>
          </a:xfrm>
        </p:spPr>
        <p:txBody>
          <a:bodyPr>
            <a:noAutofit/>
          </a:bodyPr>
          <a:lstStyle/>
          <a:p>
            <a:pPr lvl="0" algn="just">
              <a:lnSpc>
                <a:spcPct val="150000"/>
              </a:lnSpc>
              <a:spcAft>
                <a:spcPts val="1000"/>
              </a:spcAft>
            </a:pPr>
            <a:r>
              <a:rPr lang="fr-FR" sz="1600" b="1" dirty="0">
                <a:solidFill>
                  <a:prstClr val="black"/>
                </a:solidFill>
                <a:latin typeface="Times New Roman"/>
                <a:ea typeface="Calibri"/>
                <a:cs typeface="Arial"/>
              </a:rPr>
              <a:t>1941</a:t>
            </a:r>
            <a:r>
              <a:rPr lang="fr-FR" sz="1600" dirty="0">
                <a:solidFill>
                  <a:prstClr val="black"/>
                </a:solidFill>
                <a:latin typeface="Times New Roman"/>
                <a:ea typeface="Calibri"/>
                <a:cs typeface="Arial"/>
              </a:rPr>
              <a:t> : l'écologue américain Raymond </a:t>
            </a:r>
            <a:r>
              <a:rPr lang="fr-FR" sz="1600" dirty="0" err="1">
                <a:solidFill>
                  <a:prstClr val="black"/>
                </a:solidFill>
                <a:latin typeface="Times New Roman"/>
                <a:ea typeface="Calibri"/>
                <a:cs typeface="Arial"/>
              </a:rPr>
              <a:t>Lindeman</a:t>
            </a:r>
            <a:r>
              <a:rPr lang="fr-FR" sz="1600" dirty="0">
                <a:solidFill>
                  <a:prstClr val="black"/>
                </a:solidFill>
                <a:latin typeface="Times New Roman"/>
                <a:ea typeface="Calibri"/>
                <a:cs typeface="Arial"/>
              </a:rPr>
              <a:t>, se basant sur l'étude d'un lac, présente une théorie du fonctionnement des écosystèmes à partir de la production végétale photosynthétique et de l'énergie solaire. La notion de réseau trophique émerge.</a:t>
            </a:r>
            <a:endParaRPr lang="fr-FR" sz="1600" dirty="0">
              <a:solidFill>
                <a:prstClr val="black"/>
              </a:solidFill>
              <a:ea typeface="Calibri"/>
              <a:cs typeface="Arial"/>
            </a:endParaRPr>
          </a:p>
          <a:p>
            <a:pPr lvl="0" algn="just">
              <a:lnSpc>
                <a:spcPct val="150000"/>
              </a:lnSpc>
              <a:spcAft>
                <a:spcPts val="1000"/>
              </a:spcAft>
            </a:pPr>
            <a:r>
              <a:rPr lang="fr-FR" sz="1600" b="1" dirty="0">
                <a:solidFill>
                  <a:prstClr val="black"/>
                </a:solidFill>
                <a:latin typeface="Times New Roman"/>
                <a:ea typeface="Calibri"/>
                <a:cs typeface="Arial"/>
              </a:rPr>
              <a:t>1953 </a:t>
            </a:r>
            <a:r>
              <a:rPr lang="fr-FR" sz="1600" dirty="0">
                <a:solidFill>
                  <a:prstClr val="black"/>
                </a:solidFill>
                <a:latin typeface="Times New Roman"/>
                <a:ea typeface="Calibri"/>
                <a:cs typeface="Arial"/>
              </a:rPr>
              <a:t>: les frères </a:t>
            </a:r>
            <a:r>
              <a:rPr lang="fr-FR" sz="1600" dirty="0" err="1">
                <a:solidFill>
                  <a:prstClr val="black"/>
                </a:solidFill>
                <a:latin typeface="Times New Roman"/>
                <a:ea typeface="Calibri"/>
                <a:cs typeface="Arial"/>
              </a:rPr>
              <a:t>Odum</a:t>
            </a:r>
            <a:r>
              <a:rPr lang="fr-FR" sz="1600" dirty="0">
                <a:solidFill>
                  <a:prstClr val="black"/>
                </a:solidFill>
                <a:latin typeface="Times New Roman"/>
                <a:ea typeface="Calibri"/>
                <a:cs typeface="Arial"/>
              </a:rPr>
              <a:t> comparent les écosystèmes à des unités de production industrielle, leur ouvrage « Fundamentals of </a:t>
            </a:r>
            <a:r>
              <a:rPr lang="fr-FR" sz="1600" dirty="0" err="1">
                <a:solidFill>
                  <a:prstClr val="black"/>
                </a:solidFill>
                <a:latin typeface="Times New Roman"/>
                <a:ea typeface="Calibri"/>
                <a:cs typeface="Arial"/>
              </a:rPr>
              <a:t>ecology</a:t>
            </a:r>
            <a:r>
              <a:rPr lang="fr-FR" sz="1600" dirty="0">
                <a:solidFill>
                  <a:prstClr val="black"/>
                </a:solidFill>
                <a:latin typeface="Times New Roman"/>
                <a:ea typeface="Calibri"/>
                <a:cs typeface="Arial"/>
              </a:rPr>
              <a:t> » sera la bible des écologues.</a:t>
            </a:r>
            <a:endParaRPr lang="fr-FR" sz="1600" dirty="0">
              <a:solidFill>
                <a:prstClr val="black"/>
              </a:solidFill>
              <a:ea typeface="Calibri"/>
              <a:cs typeface="Arial"/>
            </a:endParaRPr>
          </a:p>
          <a:p>
            <a:pPr lvl="0" algn="just">
              <a:lnSpc>
                <a:spcPct val="150000"/>
              </a:lnSpc>
              <a:spcAft>
                <a:spcPts val="1000"/>
              </a:spcAft>
            </a:pPr>
            <a:r>
              <a:rPr lang="fr-FR" sz="1600" b="1" dirty="0">
                <a:solidFill>
                  <a:prstClr val="black"/>
                </a:solidFill>
                <a:latin typeface="Times New Roman"/>
                <a:ea typeface="Calibri"/>
                <a:cs typeface="Arial"/>
              </a:rPr>
              <a:t>1960</a:t>
            </a:r>
            <a:r>
              <a:rPr lang="fr-FR" sz="1600" dirty="0">
                <a:solidFill>
                  <a:prstClr val="black"/>
                </a:solidFill>
                <a:latin typeface="Times New Roman"/>
                <a:ea typeface="Calibri"/>
                <a:cs typeface="Arial"/>
              </a:rPr>
              <a:t> : </a:t>
            </a:r>
            <a:r>
              <a:rPr lang="fr-FR" sz="1600" dirty="0" err="1">
                <a:solidFill>
                  <a:prstClr val="black"/>
                </a:solidFill>
                <a:latin typeface="Times New Roman"/>
                <a:ea typeface="Calibri"/>
                <a:cs typeface="Arial"/>
              </a:rPr>
              <a:t>Ranon</a:t>
            </a:r>
            <a:r>
              <a:rPr lang="fr-FR" sz="1600" dirty="0">
                <a:solidFill>
                  <a:prstClr val="black"/>
                </a:solidFill>
                <a:latin typeface="Times New Roman"/>
                <a:ea typeface="Calibri"/>
                <a:cs typeface="Arial"/>
              </a:rPr>
              <a:t> </a:t>
            </a:r>
            <a:r>
              <a:rPr lang="fr-FR" sz="1600" dirty="0" err="1">
                <a:solidFill>
                  <a:prstClr val="black"/>
                </a:solidFill>
                <a:latin typeface="Times New Roman"/>
                <a:ea typeface="Calibri"/>
                <a:cs typeface="Arial"/>
              </a:rPr>
              <a:t>Margalef</a:t>
            </a:r>
            <a:r>
              <a:rPr lang="fr-FR" sz="1600" dirty="0">
                <a:solidFill>
                  <a:prstClr val="black"/>
                </a:solidFill>
                <a:latin typeface="Times New Roman"/>
                <a:ea typeface="Calibri"/>
                <a:cs typeface="Arial"/>
              </a:rPr>
              <a:t> approfondit la notion de "niche écologique</a:t>
            </a:r>
            <a:r>
              <a:rPr lang="fr-FR" sz="1600" dirty="0" smtClean="0">
                <a:solidFill>
                  <a:prstClr val="black"/>
                </a:solidFill>
                <a:latin typeface="Times New Roman"/>
                <a:ea typeface="Calibri"/>
                <a:cs typeface="Arial"/>
              </a:rPr>
              <a:t>".</a:t>
            </a:r>
            <a:endParaRPr lang="fr-FR" sz="1600" dirty="0">
              <a:solidFill>
                <a:prstClr val="black"/>
              </a:solidFill>
              <a:ea typeface="Calibri"/>
              <a:cs typeface="Arial"/>
            </a:endParaRPr>
          </a:p>
          <a:p>
            <a:pPr lvl="0" algn="just">
              <a:lnSpc>
                <a:spcPct val="150000"/>
              </a:lnSpc>
              <a:spcAft>
                <a:spcPts val="1000"/>
              </a:spcAft>
            </a:pPr>
            <a:r>
              <a:rPr lang="fr-FR" sz="1600" b="1" dirty="0">
                <a:solidFill>
                  <a:prstClr val="black"/>
                </a:solidFill>
                <a:latin typeface="Times New Roman"/>
                <a:ea typeface="Calibri"/>
                <a:cs typeface="Arial"/>
              </a:rPr>
              <a:t>1968 </a:t>
            </a:r>
            <a:r>
              <a:rPr lang="fr-FR" sz="1600" dirty="0">
                <a:solidFill>
                  <a:prstClr val="black"/>
                </a:solidFill>
                <a:latin typeface="Times New Roman"/>
                <a:ea typeface="Calibri"/>
                <a:cs typeface="Arial"/>
              </a:rPr>
              <a:t>: conférence de l'UNESCO à Paris sur l'utilisation rationnelle et la conservation des ressources de la biosphère.</a:t>
            </a:r>
            <a:endParaRPr lang="fr-FR" sz="1600" dirty="0">
              <a:solidFill>
                <a:prstClr val="black"/>
              </a:solidFill>
              <a:ea typeface="Calibri"/>
              <a:cs typeface="Arial"/>
            </a:endParaRPr>
          </a:p>
          <a:p>
            <a:pPr lvl="0" algn="just">
              <a:lnSpc>
                <a:spcPct val="150000"/>
              </a:lnSpc>
              <a:spcAft>
                <a:spcPts val="1000"/>
              </a:spcAft>
            </a:pPr>
            <a:r>
              <a:rPr lang="fr-FR" sz="1600" b="1" dirty="0">
                <a:solidFill>
                  <a:prstClr val="black"/>
                </a:solidFill>
                <a:latin typeface="Times New Roman"/>
                <a:ea typeface="Calibri"/>
                <a:cs typeface="Arial"/>
              </a:rPr>
              <a:t>1972 </a:t>
            </a:r>
            <a:r>
              <a:rPr lang="fr-FR" sz="1600" dirty="0">
                <a:solidFill>
                  <a:prstClr val="black"/>
                </a:solidFill>
                <a:latin typeface="Times New Roman"/>
                <a:ea typeface="Calibri"/>
                <a:cs typeface="Arial"/>
              </a:rPr>
              <a:t>: conférence de Stockholm sur la dégradation de l'environnement du globe.</a:t>
            </a:r>
            <a:endParaRPr lang="fr-FR" sz="1600" dirty="0">
              <a:solidFill>
                <a:prstClr val="black"/>
              </a:solidFill>
              <a:ea typeface="Calibri"/>
              <a:cs typeface="Arial"/>
            </a:endParaRPr>
          </a:p>
          <a:p>
            <a:pPr lvl="0" algn="just">
              <a:lnSpc>
                <a:spcPct val="150000"/>
              </a:lnSpc>
              <a:spcAft>
                <a:spcPts val="1000"/>
              </a:spcAft>
            </a:pPr>
            <a:r>
              <a:rPr lang="fr-FR" sz="1600" b="1" dirty="0">
                <a:solidFill>
                  <a:prstClr val="black"/>
                </a:solidFill>
                <a:latin typeface="Times New Roman"/>
                <a:ea typeface="Calibri"/>
                <a:cs typeface="Arial"/>
              </a:rPr>
              <a:t>1982 </a:t>
            </a:r>
            <a:r>
              <a:rPr lang="fr-FR" sz="1600" dirty="0">
                <a:solidFill>
                  <a:prstClr val="black"/>
                </a:solidFill>
                <a:latin typeface="Times New Roman"/>
                <a:ea typeface="Calibri"/>
                <a:cs typeface="Arial"/>
              </a:rPr>
              <a:t>: création de l'association internationale pour l'écologie du paysage.</a:t>
            </a:r>
            <a:endParaRPr lang="fr-FR" sz="1600" dirty="0">
              <a:solidFill>
                <a:prstClr val="black"/>
              </a:solidFill>
              <a:ea typeface="Calibri"/>
              <a:cs typeface="Arial"/>
            </a:endParaRPr>
          </a:p>
          <a:p>
            <a:pPr lvl="0" algn="just">
              <a:lnSpc>
                <a:spcPct val="150000"/>
              </a:lnSpc>
              <a:spcAft>
                <a:spcPts val="1000"/>
              </a:spcAft>
            </a:pPr>
            <a:r>
              <a:rPr lang="fr-FR" sz="1600" b="1" dirty="0">
                <a:solidFill>
                  <a:prstClr val="black"/>
                </a:solidFill>
                <a:latin typeface="Times New Roman"/>
                <a:ea typeface="Calibri"/>
                <a:cs typeface="Arial"/>
              </a:rPr>
              <a:t>1992</a:t>
            </a:r>
            <a:r>
              <a:rPr lang="fr-FR" sz="1600" dirty="0">
                <a:solidFill>
                  <a:prstClr val="black"/>
                </a:solidFill>
                <a:latin typeface="Times New Roman"/>
                <a:ea typeface="Calibri"/>
                <a:cs typeface="Arial"/>
              </a:rPr>
              <a:t> : sommet de la Terre à Rio de Janeiro. Idée maîtresse : les problèmes d'environnement et de développement sont liés. Une convention-cadre sur la préservation de la diversité biologique est cosignée par 157 pays.</a:t>
            </a:r>
            <a:endParaRPr lang="fr-FR" sz="1600" dirty="0">
              <a:solidFill>
                <a:prstClr val="black"/>
              </a:solidFill>
              <a:ea typeface="Calibri"/>
              <a:cs typeface="Arial"/>
            </a:endParaRPr>
          </a:p>
          <a:p>
            <a:pPr lvl="0" algn="just">
              <a:lnSpc>
                <a:spcPct val="150000"/>
              </a:lnSpc>
              <a:spcAft>
                <a:spcPts val="1000"/>
              </a:spcAft>
            </a:pPr>
            <a:r>
              <a:rPr lang="fr-FR" sz="1600" b="1" dirty="0">
                <a:solidFill>
                  <a:prstClr val="black"/>
                </a:solidFill>
                <a:latin typeface="Times New Roman"/>
                <a:ea typeface="Calibri"/>
                <a:cs typeface="Arial"/>
              </a:rPr>
              <a:t>1995 </a:t>
            </a:r>
            <a:r>
              <a:rPr lang="fr-FR" sz="1600" dirty="0">
                <a:solidFill>
                  <a:prstClr val="black"/>
                </a:solidFill>
                <a:latin typeface="Times New Roman"/>
                <a:ea typeface="Calibri"/>
                <a:cs typeface="Arial"/>
              </a:rPr>
              <a:t>: conférence </a:t>
            </a:r>
            <a:r>
              <a:rPr lang="fr-FR" sz="1600" dirty="0" smtClean="0">
                <a:solidFill>
                  <a:prstClr val="black"/>
                </a:solidFill>
                <a:latin typeface="Times New Roman"/>
                <a:ea typeface="Calibri"/>
                <a:cs typeface="Arial"/>
              </a:rPr>
              <a:t> mondiale </a:t>
            </a:r>
            <a:r>
              <a:rPr lang="fr-FR" sz="1600" dirty="0">
                <a:solidFill>
                  <a:prstClr val="black"/>
                </a:solidFill>
                <a:latin typeface="Times New Roman"/>
                <a:ea typeface="Calibri"/>
                <a:cs typeface="Arial"/>
              </a:rPr>
              <a:t>de Berlin sur les changements climatiques et l'effet de serre. </a:t>
            </a:r>
            <a:endParaRPr lang="fr-FR" sz="1600" dirty="0">
              <a:solidFill>
                <a:prstClr val="black"/>
              </a:solidFill>
              <a:ea typeface="Calibri"/>
              <a:cs typeface="Arial"/>
            </a:endParaRPr>
          </a:p>
          <a:p>
            <a:pPr lvl="0"/>
            <a:endParaRPr lang="fr-FR" sz="1600" dirty="0">
              <a:solidFill>
                <a:prstClr val="black"/>
              </a:solidFill>
            </a:endParaRPr>
          </a:p>
          <a:p>
            <a:pPr marL="0" indent="0">
              <a:buNone/>
            </a:pPr>
            <a:endParaRPr lang="fr-FR" sz="1600" dirty="0"/>
          </a:p>
        </p:txBody>
      </p:sp>
    </p:spTree>
    <p:extLst>
      <p:ext uri="{BB962C8B-B14F-4D97-AF65-F5344CB8AC3E}">
        <p14:creationId xmlns:p14="http://schemas.microsoft.com/office/powerpoint/2010/main" val="34392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20688"/>
            <a:ext cx="7772400" cy="1470025"/>
          </a:xfrm>
        </p:spPr>
        <p:txBody>
          <a:bodyPr/>
          <a:lstStyle/>
          <a:p>
            <a:r>
              <a:rPr lang="fr-FR" dirty="0" smtClean="0"/>
              <a:t>CHAPITRE II</a:t>
            </a:r>
            <a:endParaRPr lang="fr-FR" dirty="0"/>
          </a:p>
        </p:txBody>
      </p:sp>
      <p:sp>
        <p:nvSpPr>
          <p:cNvPr id="3" name="Sous-titre 2"/>
          <p:cNvSpPr>
            <a:spLocks noGrp="1"/>
          </p:cNvSpPr>
          <p:nvPr>
            <p:ph type="subTitle" idx="1"/>
          </p:nvPr>
        </p:nvSpPr>
        <p:spPr>
          <a:xfrm>
            <a:off x="1371600" y="2900536"/>
            <a:ext cx="6400800" cy="1752600"/>
          </a:xfrm>
        </p:spPr>
        <p:txBody>
          <a:bodyPr/>
          <a:lstStyle/>
          <a:p>
            <a:pPr marL="457200">
              <a:lnSpc>
                <a:spcPct val="150000"/>
              </a:lnSpc>
              <a:spcAft>
                <a:spcPts val="1000"/>
              </a:spcAft>
            </a:pPr>
            <a:r>
              <a:rPr lang="fr-FR" b="1" i="1" dirty="0" smtClean="0">
                <a:effectLst/>
                <a:latin typeface="Times New Roman"/>
                <a:ea typeface="Calibri"/>
                <a:cs typeface="Arial"/>
              </a:rPr>
              <a:t>Dynamique de population </a:t>
            </a:r>
            <a:endParaRPr lang="fr-FR" sz="2400" dirty="0">
              <a:ea typeface="Calibri"/>
              <a:cs typeface="Arial"/>
            </a:endParaRPr>
          </a:p>
          <a:p>
            <a:endParaRPr lang="fr-FR" dirty="0"/>
          </a:p>
        </p:txBody>
      </p:sp>
    </p:spTree>
    <p:extLst>
      <p:ext uri="{BB962C8B-B14F-4D97-AF65-F5344CB8AC3E}">
        <p14:creationId xmlns:p14="http://schemas.microsoft.com/office/powerpoint/2010/main" val="42145253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7537</TotalTime>
  <Words>1359</Words>
  <Application>Microsoft Office PowerPoint</Application>
  <PresentationFormat>Affichage à l'écran (4:3)</PresentationFormat>
  <Paragraphs>189</Paragraphs>
  <Slides>46</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46</vt:i4>
      </vt:variant>
    </vt:vector>
  </HeadingPairs>
  <TitlesOfParts>
    <vt:vector size="48" baseType="lpstr">
      <vt:lpstr>Thème Office</vt:lpstr>
      <vt:lpstr>Document Microsoft Word</vt:lpstr>
      <vt:lpstr>BIOLOGIE DES POPULATION ET DES ORGANISMES</vt:lpstr>
      <vt:lpstr>CHAPITRE I</vt:lpstr>
      <vt:lpstr>I.1 Définition de l’Ecologie</vt:lpstr>
      <vt:lpstr>Présentation PowerPoint</vt:lpstr>
      <vt:lpstr>Présentation PowerPoint</vt:lpstr>
      <vt:lpstr>I.2 Les principales préoccupations de l'écologisme sont  </vt:lpstr>
      <vt:lpstr> I.3 Une histoire de l’écologie </vt:lpstr>
      <vt:lpstr>Présentation PowerPoint</vt:lpstr>
      <vt:lpstr>CHAPITRE II</vt:lpstr>
      <vt:lpstr>                Figure 1. La dynamique des populations : exemple d'une population de poisson dans une rivière </vt:lpstr>
      <vt:lpstr>II.1 Les facteurs limitant</vt:lpstr>
      <vt:lpstr>Présentation PowerPoint</vt:lpstr>
      <vt:lpstr>Présentation PowerPoint</vt:lpstr>
      <vt:lpstr>Présentation PowerPoint</vt:lpstr>
      <vt:lpstr>Présentation PowerPoint</vt:lpstr>
      <vt:lpstr>Présentation PowerPoint</vt:lpstr>
      <vt:lpstr>Présentation PowerPoint</vt:lpstr>
      <vt:lpstr>Figure 3. Principaux facteurs déterminant la taille d’une population</vt:lpstr>
      <vt:lpstr>CHAPITRE III</vt:lpstr>
      <vt:lpstr>Présentation PowerPoint</vt:lpstr>
      <vt:lpstr>Présentation PowerPoint</vt:lpstr>
      <vt:lpstr>Présentation PowerPoint</vt:lpstr>
      <vt:lpstr> C) Les pyramides écologiques </vt:lpstr>
      <vt:lpstr>Chapitre IV</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CHAPITRE V</vt:lpstr>
      <vt:lpstr>Présentation PowerPoint</vt:lpstr>
      <vt:lpstr>Présentation PowerPoint</vt:lpstr>
      <vt:lpstr>Présentation PowerPoint</vt:lpstr>
      <vt:lpstr>Présentation PowerPoint</vt:lpstr>
      <vt:lpstr>                                          Figure 5.Dynamique d’un écosystème</vt:lpstr>
      <vt:lpstr>Chapitre VI</vt:lpstr>
      <vt:lpstr>Qu'est-ce qu'un Biome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BIOLOGIE DES POPULATION ET DES ORGANISMES</dc:title>
  <dc:creator>MMµ</dc:creator>
  <cp:lastModifiedBy>MMµ</cp:lastModifiedBy>
  <cp:revision>27</cp:revision>
  <dcterms:created xsi:type="dcterms:W3CDTF">2021-04-29T09:27:54Z</dcterms:created>
  <dcterms:modified xsi:type="dcterms:W3CDTF">2021-05-04T15:05:10Z</dcterms:modified>
</cp:coreProperties>
</file>