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7" r:id="rId3"/>
    <p:sldId id="258" r:id="rId4"/>
    <p:sldId id="259" r:id="rId5"/>
    <p:sldId id="269" r:id="rId6"/>
    <p:sldId id="260" r:id="rId7"/>
    <p:sldId id="261" r:id="rId8"/>
    <p:sldId id="262" r:id="rId9"/>
    <p:sldId id="263" r:id="rId10"/>
    <p:sldId id="265" r:id="rId11"/>
    <p:sldId id="266" r:id="rId12"/>
    <p:sldId id="268" r:id="rId13"/>
    <p:sldId id="267"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01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1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fr-FR" smtClean="0"/>
              <a:t>Modifiez le style du titre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DA519AEC-45D4-4A3E-B280-271EC06C6A76}" type="datetimeFigureOut">
              <a:rPr lang="fr-FR" smtClean="0"/>
              <a:t>15/09/2020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E2A95F0-C362-4EC5-B4A6-0AC7F4DB219B}" type="slidenum">
              <a:rPr lang="fr-FR" smtClean="0"/>
              <a:t>‹N°›</a:t>
            </a:fld>
            <a:endParaRPr lang="fr-F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DA519AEC-45D4-4A3E-B280-271EC06C6A76}" type="datetimeFigureOut">
              <a:rPr lang="fr-FR" smtClean="0"/>
              <a:t>15/09/2020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E2A95F0-C362-4EC5-B4A6-0AC7F4DB219B}"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DA519AEC-45D4-4A3E-B280-271EC06C6A76}" type="datetimeFigureOut">
              <a:rPr lang="fr-FR" smtClean="0"/>
              <a:t>15/09/2020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E2A95F0-C362-4EC5-B4A6-0AC7F4DB219B}"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DA519AEC-45D4-4A3E-B280-271EC06C6A76}" type="datetimeFigureOut">
              <a:rPr lang="fr-FR" smtClean="0"/>
              <a:t>15/09/2020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E2A95F0-C362-4EC5-B4A6-0AC7F4DB219B}"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fr-FR" smtClean="0"/>
              <a:t>Modifiez le style du titre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DA519AEC-45D4-4A3E-B280-271EC06C6A76}" type="datetimeFigureOut">
              <a:rPr lang="fr-FR" smtClean="0"/>
              <a:t>15/09/2020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E2A95F0-C362-4EC5-B4A6-0AC7F4DB219B}" type="slidenum">
              <a:rPr lang="fr-FR" smtClean="0"/>
              <a:t>‹N°›</a:t>
            </a:fld>
            <a:endParaRPr lang="fr-F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Date Placeholder 4"/>
          <p:cNvSpPr>
            <a:spLocks noGrp="1"/>
          </p:cNvSpPr>
          <p:nvPr>
            <p:ph type="dt" sz="half" idx="10"/>
          </p:nvPr>
        </p:nvSpPr>
        <p:spPr/>
        <p:txBody>
          <a:bodyPr/>
          <a:lstStyle/>
          <a:p>
            <a:fld id="{DA519AEC-45D4-4A3E-B280-271EC06C6A76}" type="datetimeFigureOut">
              <a:rPr lang="fr-FR" smtClean="0"/>
              <a:t>15/09/2020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E2A95F0-C362-4EC5-B4A6-0AC7F4DB219B}"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DA519AEC-45D4-4A3E-B280-271EC06C6A76}" type="datetimeFigureOut">
              <a:rPr lang="fr-FR" smtClean="0"/>
              <a:t>15/09/2020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E2A95F0-C362-4EC5-B4A6-0AC7F4DB219B}" type="slidenum">
              <a:rPr lang="fr-FR" smtClean="0"/>
              <a:t>‹N°›</a:t>
            </a:fld>
            <a:endParaRPr lang="fr-F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DA519AEC-45D4-4A3E-B280-271EC06C6A76}" type="datetimeFigureOut">
              <a:rPr lang="fr-FR" smtClean="0"/>
              <a:t>15/09/2020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E2A95F0-C362-4EC5-B4A6-0AC7F4DB219B}"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519AEC-45D4-4A3E-B280-271EC06C6A76}" type="datetimeFigureOut">
              <a:rPr lang="fr-FR" smtClean="0"/>
              <a:t>15/09/2020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E2A95F0-C362-4EC5-B4A6-0AC7F4DB219B}"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fr-FR" smtClean="0"/>
              <a:t>Modifiez le style du titre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DA519AEC-45D4-4A3E-B280-271EC06C6A76}" type="datetimeFigureOut">
              <a:rPr lang="fr-FR" smtClean="0"/>
              <a:t>15/09/2020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E2A95F0-C362-4EC5-B4A6-0AC7F4DB219B}" type="slidenum">
              <a:rPr lang="fr-FR" smtClean="0"/>
              <a:t>‹N°›</a:t>
            </a:fld>
            <a:endParaRPr lang="fr-FR"/>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fr-FR" smtClean="0"/>
              <a:t>Modifiez le style du titre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DA519AEC-45D4-4A3E-B280-271EC06C6A76}" type="datetimeFigureOut">
              <a:rPr lang="fr-FR" smtClean="0"/>
              <a:t>15/09/2020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E2A95F0-C362-4EC5-B4A6-0AC7F4DB219B}"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fr-FR" smtClean="0"/>
              <a:t>Modifiez le style du titre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A519AEC-45D4-4A3E-B280-271EC06C6A76}" type="datetimeFigureOut">
              <a:rPr lang="fr-FR" smtClean="0"/>
              <a:t>15/09/2020</a:t>
            </a:fld>
            <a:endParaRPr lang="fr-FR"/>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fr-FR"/>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8E2A95F0-C362-4EC5-B4A6-0AC7F4DB219B}" type="slidenum">
              <a:rPr lang="fr-FR" smtClean="0"/>
              <a:t>‹N°›</a:t>
            </a:fld>
            <a:endParaRPr lang="fr-F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ctr"/>
            <a:r>
              <a:rPr lang="fr-FR" dirty="0" smtClean="0"/>
              <a:t>La fécondation</a:t>
            </a:r>
            <a:endParaRPr lang="fr-FR" dirty="0"/>
          </a:p>
        </p:txBody>
      </p:sp>
      <p:sp>
        <p:nvSpPr>
          <p:cNvPr id="4" name="ZoneTexte 3"/>
          <p:cNvSpPr txBox="1"/>
          <p:nvPr/>
        </p:nvSpPr>
        <p:spPr>
          <a:xfrm>
            <a:off x="6370953" y="5552793"/>
            <a:ext cx="2016224" cy="369332"/>
          </a:xfrm>
          <a:prstGeom prst="rect">
            <a:avLst/>
          </a:prstGeom>
          <a:noFill/>
        </p:spPr>
        <p:txBody>
          <a:bodyPr wrap="square" rtlCol="0">
            <a:spAutoFit/>
          </a:bodyPr>
          <a:lstStyle/>
          <a:p>
            <a:r>
              <a:rPr lang="fr-FR" b="1" dirty="0" smtClean="0"/>
              <a:t>H. CHICHOUNE </a:t>
            </a:r>
            <a:endParaRPr lang="fr-FR" b="1" dirty="0"/>
          </a:p>
        </p:txBody>
      </p:sp>
    </p:spTree>
    <p:extLst>
      <p:ext uri="{BB962C8B-B14F-4D97-AF65-F5344CB8AC3E}">
        <p14:creationId xmlns:p14="http://schemas.microsoft.com/office/powerpoint/2010/main" val="23921669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62000" y="732076"/>
            <a:ext cx="7543800" cy="4713148"/>
          </a:xfrm>
        </p:spPr>
        <p:txBody>
          <a:bodyPr>
            <a:normAutofit/>
          </a:bodyPr>
          <a:lstStyle/>
          <a:p>
            <a:r>
              <a:rPr lang="fr-FR" dirty="0"/>
              <a:t>Arrive à la membrane ovocytaire, le spermatozoïde se fixe par la partie médiane et la partie postérieure de la tête  (membrane plasmique post-</a:t>
            </a:r>
            <a:r>
              <a:rPr lang="fr-FR" dirty="0" err="1"/>
              <a:t>acrosomique</a:t>
            </a:r>
            <a:r>
              <a:rPr lang="fr-FR" dirty="0"/>
              <a:t>), grâce à des protéines spécifiques : la </a:t>
            </a:r>
            <a:r>
              <a:rPr lang="fr-FR" dirty="0" err="1"/>
              <a:t>fertiline</a:t>
            </a:r>
            <a:r>
              <a:rPr lang="fr-FR" dirty="0"/>
              <a:t> qui possède :</a:t>
            </a:r>
          </a:p>
          <a:p>
            <a:pPr marL="0" lvl="0" indent="0">
              <a:buNone/>
            </a:pPr>
            <a:r>
              <a:rPr lang="fr-FR" dirty="0"/>
              <a:t>-</a:t>
            </a:r>
            <a:r>
              <a:rPr lang="fr-FR" dirty="0" smtClean="0"/>
              <a:t>Un </a:t>
            </a:r>
            <a:r>
              <a:rPr lang="fr-FR" dirty="0"/>
              <a:t>domaine de fixation (β) ou ADAM2 de style </a:t>
            </a:r>
            <a:r>
              <a:rPr lang="fr-FR" dirty="0" err="1"/>
              <a:t>disintégrine</a:t>
            </a:r>
            <a:r>
              <a:rPr lang="fr-FR" dirty="0"/>
              <a:t>, qui se lie à une intégrine de la surface plasmatique ovocytaire (hétéro dimère α et β</a:t>
            </a:r>
            <a:r>
              <a:rPr lang="fr-FR" dirty="0" smtClean="0"/>
              <a:t>).</a:t>
            </a:r>
          </a:p>
          <a:p>
            <a:pPr lvl="0">
              <a:buFontTx/>
              <a:buChar char="-"/>
            </a:pPr>
            <a:r>
              <a:rPr lang="fr-FR" dirty="0" smtClean="0"/>
              <a:t>Un </a:t>
            </a:r>
            <a:r>
              <a:rPr lang="fr-FR" dirty="0"/>
              <a:t>domaine d’activité </a:t>
            </a:r>
            <a:endParaRPr lang="fr-FR" dirty="0" smtClean="0"/>
          </a:p>
          <a:p>
            <a:pPr marL="0" lvl="0" indent="0">
              <a:buNone/>
            </a:pPr>
            <a:r>
              <a:rPr lang="fr-FR" dirty="0"/>
              <a:t> </a:t>
            </a:r>
            <a:r>
              <a:rPr lang="fr-FR" dirty="0" smtClean="0"/>
              <a:t> </a:t>
            </a:r>
            <a:r>
              <a:rPr lang="fr-FR" dirty="0" err="1" smtClean="0"/>
              <a:t>protéasique</a:t>
            </a:r>
            <a:r>
              <a:rPr lang="fr-FR" dirty="0" smtClean="0"/>
              <a:t> (</a:t>
            </a:r>
            <a:r>
              <a:rPr lang="fr-FR" dirty="0"/>
              <a:t>α) qui assure </a:t>
            </a:r>
          </a:p>
          <a:p>
            <a:pPr marL="0" lvl="0" indent="0">
              <a:buNone/>
            </a:pPr>
            <a:r>
              <a:rPr lang="fr-FR" dirty="0" smtClean="0"/>
              <a:t>  la </a:t>
            </a:r>
            <a:r>
              <a:rPr lang="fr-FR" dirty="0"/>
              <a:t>fusion </a:t>
            </a:r>
            <a:r>
              <a:rPr lang="fr-FR" dirty="0" smtClean="0"/>
              <a:t>des </a:t>
            </a:r>
            <a:r>
              <a:rPr lang="fr-FR" dirty="0"/>
              <a:t>deux membranes</a:t>
            </a:r>
            <a:r>
              <a:rPr lang="fr-FR" dirty="0" smtClean="0"/>
              <a:t>.</a:t>
            </a:r>
          </a:p>
          <a:p>
            <a:pPr lvl="0">
              <a:buFontTx/>
              <a:buChar char="-"/>
            </a:pPr>
            <a:endParaRPr lang="fr-FR" dirty="0"/>
          </a:p>
          <a:p>
            <a:endParaRPr lang="fr-FR" dirty="0"/>
          </a:p>
        </p:txBody>
      </p:sp>
      <p:sp>
        <p:nvSpPr>
          <p:cNvPr id="4" name="Rectangle 3"/>
          <p:cNvSpPr/>
          <p:nvPr/>
        </p:nvSpPr>
        <p:spPr>
          <a:xfrm>
            <a:off x="1259632" y="43934"/>
            <a:ext cx="3137397" cy="400110"/>
          </a:xfrm>
          <a:prstGeom prst="rect">
            <a:avLst/>
          </a:prstGeom>
        </p:spPr>
        <p:txBody>
          <a:bodyPr wrap="none">
            <a:spAutoFit/>
          </a:bodyPr>
          <a:lstStyle/>
          <a:p>
            <a:pPr lvl="0"/>
            <a:r>
              <a:rPr lang="fr-FR" sz="2000" b="1" dirty="0" smtClean="0"/>
              <a:t>4- Fusion </a:t>
            </a:r>
            <a:r>
              <a:rPr lang="fr-FR" sz="2000" b="1" dirty="0"/>
              <a:t>des deux cellules </a:t>
            </a:r>
            <a:endParaRPr lang="fr-FR" sz="2000" dirty="0"/>
          </a:p>
        </p:txBody>
      </p:sp>
      <p:pic>
        <p:nvPicPr>
          <p:cNvPr id="2050" name="Picture 2" descr="Reproduction : fécondation (fusion spermatozoïde-ovule : réaction cortica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90467" y="3501008"/>
            <a:ext cx="3353941" cy="22989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75159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62000" y="685800"/>
            <a:ext cx="7543800" cy="5695528"/>
          </a:xfrm>
        </p:spPr>
        <p:txBody>
          <a:bodyPr/>
          <a:lstStyle/>
          <a:p>
            <a:r>
              <a:rPr lang="fr-FR" dirty="0" smtClean="0"/>
              <a:t>La pénétration du spermatozoïde dans l’ovocyte déclenche:</a:t>
            </a:r>
          </a:p>
          <a:p>
            <a:pPr marL="0" indent="0">
              <a:buNone/>
            </a:pPr>
            <a:r>
              <a:rPr lang="fr-FR" dirty="0" smtClean="0">
                <a:solidFill>
                  <a:srgbClr val="FF0000"/>
                </a:solidFill>
              </a:rPr>
              <a:t>-1- </a:t>
            </a:r>
            <a:r>
              <a:rPr lang="fr-FR" sz="2000" b="1" dirty="0" smtClean="0">
                <a:solidFill>
                  <a:srgbClr val="FF0000"/>
                </a:solidFill>
              </a:rPr>
              <a:t>La réaction corticale: </a:t>
            </a:r>
            <a:r>
              <a:rPr lang="fr-FR" sz="2000" dirty="0"/>
              <a:t>la fusion des deux gamètes, cause une augmentation locale du Ca2+ </a:t>
            </a:r>
            <a:r>
              <a:rPr lang="fr-FR" sz="2000" dirty="0" err="1"/>
              <a:t>cytosolique</a:t>
            </a:r>
            <a:r>
              <a:rPr lang="fr-FR" sz="2000" dirty="0"/>
              <a:t> qui s'étend dans la cellule comme une vague calcique qui va activer </a:t>
            </a:r>
            <a:r>
              <a:rPr lang="fr-FR" sz="2000" dirty="0" smtClean="0"/>
              <a:t>l'œuf            Les </a:t>
            </a:r>
            <a:r>
              <a:rPr lang="fr-FR" sz="2000" dirty="0"/>
              <a:t>granules </a:t>
            </a:r>
            <a:r>
              <a:rPr lang="fr-FR" sz="2000" dirty="0" smtClean="0"/>
              <a:t>corticaux fusionnent avec la membrane plasmique ovocytaire et libèrent </a:t>
            </a:r>
            <a:r>
              <a:rPr lang="fr-FR" sz="2000" dirty="0"/>
              <a:t>leur contenu (différents </a:t>
            </a:r>
            <a:r>
              <a:rPr lang="fr-FR" sz="2000" dirty="0" smtClean="0"/>
              <a:t>enzymes hydrolytiques: hydrolase et peroxydase) </a:t>
            </a:r>
            <a:r>
              <a:rPr lang="fr-FR" sz="2000" dirty="0"/>
              <a:t>par exocytose dans l'espace </a:t>
            </a:r>
            <a:r>
              <a:rPr lang="fr-FR" sz="2000" dirty="0" err="1" smtClean="0"/>
              <a:t>périvitellin</a:t>
            </a:r>
            <a:r>
              <a:rPr lang="fr-FR" sz="2000" dirty="0" smtClean="0"/>
              <a:t>           Un large décollement de la zone pellucide et modification de la structure moléculaire des ZP3 et ZP2 et destruction des sites de fixation dans la membrane ovocytaire            empêchement de la </a:t>
            </a:r>
            <a:r>
              <a:rPr lang="fr-FR" sz="2000" dirty="0" err="1" smtClean="0"/>
              <a:t>polyspermie</a:t>
            </a:r>
            <a:r>
              <a:rPr lang="fr-FR" sz="2000" dirty="0" smtClean="0"/>
              <a:t> = la membrane ovocytaire devient impénétrable par d’autres spermatozoïdes. </a:t>
            </a:r>
          </a:p>
          <a:p>
            <a:pPr marL="0" indent="0">
              <a:buNone/>
            </a:pPr>
            <a:r>
              <a:rPr lang="fr-FR" sz="2000" dirty="0" smtClean="0"/>
              <a:t>Dans certaines espèces animale la </a:t>
            </a:r>
            <a:r>
              <a:rPr lang="fr-FR" sz="2000" dirty="0" err="1" smtClean="0"/>
              <a:t>polyspermie</a:t>
            </a:r>
            <a:r>
              <a:rPr lang="fr-FR" sz="2000" dirty="0"/>
              <a:t> </a:t>
            </a:r>
            <a:r>
              <a:rPr lang="fr-FR" sz="2000" dirty="0" smtClean="0"/>
              <a:t>est possible </a:t>
            </a:r>
            <a:endParaRPr lang="fr-FR" sz="2000" dirty="0"/>
          </a:p>
        </p:txBody>
      </p:sp>
      <p:sp>
        <p:nvSpPr>
          <p:cNvPr id="4" name="Flèche droite 3"/>
          <p:cNvSpPr/>
          <p:nvPr/>
        </p:nvSpPr>
        <p:spPr>
          <a:xfrm>
            <a:off x="5724128" y="2816932"/>
            <a:ext cx="57606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droite 4"/>
          <p:cNvSpPr/>
          <p:nvPr/>
        </p:nvSpPr>
        <p:spPr>
          <a:xfrm>
            <a:off x="6156176" y="3745841"/>
            <a:ext cx="57606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droite 5"/>
          <p:cNvSpPr/>
          <p:nvPr/>
        </p:nvSpPr>
        <p:spPr>
          <a:xfrm>
            <a:off x="3203848" y="4616897"/>
            <a:ext cx="57606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0501036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buNone/>
            </a:pPr>
            <a:r>
              <a:rPr lang="fr-FR" sz="2000" b="1" dirty="0" smtClean="0">
                <a:solidFill>
                  <a:srgbClr val="FF0000"/>
                </a:solidFill>
              </a:rPr>
              <a:t>-2- Reprise de la méiose II </a:t>
            </a:r>
            <a:r>
              <a:rPr lang="fr-FR" sz="2000" dirty="0" smtClean="0"/>
              <a:t>(bloqué en métaphase )</a:t>
            </a:r>
            <a:r>
              <a:rPr lang="fr-FR" sz="2000" dirty="0" smtClean="0">
                <a:solidFill>
                  <a:srgbClr val="FF0000"/>
                </a:solidFill>
              </a:rPr>
              <a:t> </a:t>
            </a:r>
            <a:r>
              <a:rPr lang="fr-FR" sz="2000" dirty="0" smtClean="0"/>
              <a:t>et expulsion du 2</a:t>
            </a:r>
            <a:r>
              <a:rPr lang="fr-FR" sz="2000" baseline="30000" dirty="0" smtClean="0"/>
              <a:t>ème</a:t>
            </a:r>
            <a:r>
              <a:rPr lang="fr-FR" sz="2000" dirty="0" smtClean="0"/>
              <a:t> globule polaire.</a:t>
            </a:r>
          </a:p>
          <a:p>
            <a:pPr marL="0" indent="0">
              <a:buNone/>
            </a:pPr>
            <a:endParaRPr lang="fr-FR" dirty="0"/>
          </a:p>
          <a:p>
            <a:pPr marL="0" indent="0">
              <a:buNone/>
            </a:pPr>
            <a:r>
              <a:rPr lang="fr-FR" sz="2000" b="1" dirty="0" smtClean="0">
                <a:solidFill>
                  <a:srgbClr val="FF0000"/>
                </a:solidFill>
              </a:rPr>
              <a:t>-3- Activation du métabolisme </a:t>
            </a:r>
            <a:r>
              <a:rPr lang="fr-FR" sz="2000" dirty="0" smtClean="0"/>
              <a:t>cellulaire avec une synthèse importante d’ARN </a:t>
            </a:r>
            <a:r>
              <a:rPr lang="fr-FR" sz="2000" dirty="0" smtClean="0">
                <a:solidFill>
                  <a:srgbClr val="FF0000"/>
                </a:solidFill>
              </a:rPr>
              <a:t> </a:t>
            </a:r>
            <a:endParaRPr lang="fr-FR" sz="2000" dirty="0">
              <a:solidFill>
                <a:srgbClr val="FF0000"/>
              </a:solidFill>
            </a:endParaRPr>
          </a:p>
        </p:txBody>
      </p:sp>
    </p:spTree>
    <p:extLst>
      <p:ext uri="{BB962C8B-B14F-4D97-AF65-F5344CB8AC3E}">
        <p14:creationId xmlns:p14="http://schemas.microsoft.com/office/powerpoint/2010/main" val="438065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62000" y="685800"/>
            <a:ext cx="7543800" cy="4903440"/>
          </a:xfrm>
        </p:spPr>
        <p:txBody>
          <a:bodyPr>
            <a:normAutofit/>
          </a:bodyPr>
          <a:lstStyle/>
          <a:p>
            <a:r>
              <a:rPr lang="fr-FR" sz="2000" dirty="0" smtClean="0"/>
              <a:t>La tête, la pièce intermédiaire et une partie du flagelle sont intégrés dans cytoplasme ovocytaire.</a:t>
            </a:r>
          </a:p>
          <a:p>
            <a:r>
              <a:rPr lang="fr-FR" sz="2000" dirty="0" smtClean="0"/>
              <a:t>Les deux noyaux haploïdes (n chromosomes) se rapprochent l’un de l’autre vers le centre de l’ovocyte et combinent leurs chromosomes</a:t>
            </a:r>
          </a:p>
          <a:p>
            <a:pPr marL="0" indent="0">
              <a:buNone/>
            </a:pPr>
            <a:r>
              <a:rPr lang="fr-FR" sz="2000" dirty="0" smtClean="0"/>
              <a:t>              synthèse de l’ADN (caryogamie=amphimixie).</a:t>
            </a:r>
          </a:p>
          <a:p>
            <a:r>
              <a:rPr lang="fr-FR" sz="2000" dirty="0" smtClean="0"/>
              <a:t>Le centriole est apporté par la pièce intermédiaire du spermatozoïde (centriole proximal), il est à l’origine du fuseau mitotique et de tous les organite tubulaire du l’œuf. </a:t>
            </a:r>
          </a:p>
          <a:p>
            <a:r>
              <a:rPr lang="fr-FR" sz="2000" dirty="0" smtClean="0"/>
              <a:t>Le fuseau achromatique s ’organise et la 1</a:t>
            </a:r>
            <a:r>
              <a:rPr lang="fr-FR" sz="2000" baseline="30000" dirty="0" smtClean="0"/>
              <a:t>ière</a:t>
            </a:r>
            <a:r>
              <a:rPr lang="fr-FR" sz="2000" dirty="0" smtClean="0"/>
              <a:t> division </a:t>
            </a:r>
            <a:r>
              <a:rPr lang="fr-FR" sz="2000" smtClean="0"/>
              <a:t>mitotique commence.</a:t>
            </a:r>
            <a:endParaRPr lang="fr-FR" sz="2000" dirty="0" smtClean="0"/>
          </a:p>
        </p:txBody>
      </p:sp>
      <p:sp>
        <p:nvSpPr>
          <p:cNvPr id="4" name="Rectangle 3"/>
          <p:cNvSpPr/>
          <p:nvPr/>
        </p:nvSpPr>
        <p:spPr>
          <a:xfrm>
            <a:off x="864096" y="0"/>
            <a:ext cx="7452320" cy="400110"/>
          </a:xfrm>
          <a:prstGeom prst="rect">
            <a:avLst/>
          </a:prstGeom>
        </p:spPr>
        <p:txBody>
          <a:bodyPr wrap="square">
            <a:spAutoFit/>
          </a:bodyPr>
          <a:lstStyle/>
          <a:p>
            <a:r>
              <a:rPr lang="fr-FR" sz="2000" b="1" dirty="0" smtClean="0"/>
              <a:t>5- L’union </a:t>
            </a:r>
            <a:r>
              <a:rPr lang="fr-FR" sz="2000" b="1" dirty="0"/>
              <a:t>des </a:t>
            </a:r>
            <a:r>
              <a:rPr lang="fr-FR" sz="2000" b="1" dirty="0" err="1"/>
              <a:t>pronucléi</a:t>
            </a:r>
            <a:r>
              <a:rPr lang="fr-FR" sz="2000" b="1" dirty="0"/>
              <a:t> mâle et femelle et formation du zygote </a:t>
            </a:r>
          </a:p>
        </p:txBody>
      </p:sp>
      <p:sp>
        <p:nvSpPr>
          <p:cNvPr id="5" name="Flèche droite 4"/>
          <p:cNvSpPr/>
          <p:nvPr/>
        </p:nvSpPr>
        <p:spPr>
          <a:xfrm>
            <a:off x="1115616" y="2924944"/>
            <a:ext cx="57606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4214380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27584" y="1268760"/>
            <a:ext cx="7543800" cy="4023320"/>
          </a:xfrm>
        </p:spPr>
        <p:txBody>
          <a:bodyPr>
            <a:normAutofit lnSpcReduction="10000"/>
          </a:bodyPr>
          <a:lstStyle/>
          <a:p>
            <a:pPr marL="0" indent="0">
              <a:buNone/>
            </a:pPr>
            <a:endParaRPr lang="fr-FR" dirty="0"/>
          </a:p>
          <a:p>
            <a:pPr lvl="0"/>
            <a:r>
              <a:rPr lang="fr-FR" b="1" dirty="0"/>
              <a:t> </a:t>
            </a:r>
            <a:r>
              <a:rPr lang="fr-FR" dirty="0" smtClean="0"/>
              <a:t>La </a:t>
            </a:r>
            <a:r>
              <a:rPr lang="fr-FR" dirty="0"/>
              <a:t>fécondation est l’union d’un gamète male (spermatozoïde) et d’un gamète femelle (ovocyte II</a:t>
            </a:r>
            <a:r>
              <a:rPr lang="fr-FR" dirty="0" smtClean="0"/>
              <a:t>).</a:t>
            </a:r>
          </a:p>
          <a:p>
            <a:pPr marL="0" lvl="0" indent="0">
              <a:buNone/>
            </a:pPr>
            <a:endParaRPr lang="fr-FR" dirty="0"/>
          </a:p>
          <a:p>
            <a:pPr lvl="0"/>
            <a:r>
              <a:rPr lang="fr-FR" dirty="0"/>
              <a:t>C’est la reconstitution d’un patrimoine génétique (2n chromosome) et la moise en commun de deux lots d’ADN</a:t>
            </a:r>
            <a:r>
              <a:rPr lang="fr-FR" dirty="0" smtClean="0"/>
              <a:t>.</a:t>
            </a:r>
          </a:p>
          <a:p>
            <a:pPr marL="0" lvl="0" indent="0">
              <a:buNone/>
            </a:pPr>
            <a:endParaRPr lang="fr-FR" dirty="0"/>
          </a:p>
          <a:p>
            <a:pPr lvl="0"/>
            <a:r>
              <a:rPr lang="fr-FR" dirty="0"/>
              <a:t>Elle se déroule, le plus souvent, dans le tiers externe des trompes utérines (l’ampoule tubulaire). </a:t>
            </a:r>
          </a:p>
          <a:p>
            <a:endParaRPr lang="fr-FR" dirty="0"/>
          </a:p>
        </p:txBody>
      </p:sp>
      <p:sp>
        <p:nvSpPr>
          <p:cNvPr id="4" name="Rectangle 3"/>
          <p:cNvSpPr/>
          <p:nvPr/>
        </p:nvSpPr>
        <p:spPr>
          <a:xfrm>
            <a:off x="1403648" y="-108103"/>
            <a:ext cx="2664296" cy="584775"/>
          </a:xfrm>
          <a:prstGeom prst="rect">
            <a:avLst/>
          </a:prstGeom>
        </p:spPr>
        <p:txBody>
          <a:bodyPr wrap="square">
            <a:spAutoFit/>
          </a:bodyPr>
          <a:lstStyle/>
          <a:p>
            <a:pPr marL="274320" lvl="0" indent="-274320">
              <a:spcBef>
                <a:spcPct val="20000"/>
              </a:spcBef>
              <a:buClr>
                <a:srgbClr val="AD0101"/>
              </a:buClr>
              <a:buFont typeface="Arial" pitchFamily="34" charset="0"/>
              <a:buChar char="•"/>
            </a:pPr>
            <a:r>
              <a:rPr lang="fr-FR" sz="3200" b="1" u="sng" dirty="0">
                <a:solidFill>
                  <a:srgbClr val="DEDEE0"/>
                </a:solidFill>
              </a:rPr>
              <a:t>Introduction</a:t>
            </a:r>
            <a:endParaRPr lang="fr-FR" sz="3200" u="sng" dirty="0">
              <a:solidFill>
                <a:srgbClr val="DEDEE0"/>
              </a:solidFill>
            </a:endParaRPr>
          </a:p>
        </p:txBody>
      </p:sp>
    </p:spTree>
    <p:extLst>
      <p:ext uri="{BB962C8B-B14F-4D97-AF65-F5344CB8AC3E}">
        <p14:creationId xmlns:p14="http://schemas.microsoft.com/office/powerpoint/2010/main" val="27177434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423828"/>
            <a:ext cx="8568951" cy="5976664"/>
          </a:xfrm>
        </p:spPr>
        <p:txBody>
          <a:bodyPr>
            <a:noAutofit/>
          </a:bodyPr>
          <a:lstStyle/>
          <a:p>
            <a:pPr marL="0" indent="0">
              <a:buNone/>
            </a:pPr>
            <a:r>
              <a:rPr lang="fr-FR" sz="2100" dirty="0"/>
              <a:t>La rencontre des deux gamètes nécessite :</a:t>
            </a:r>
          </a:p>
          <a:p>
            <a:pPr lvl="0"/>
            <a:r>
              <a:rPr lang="fr-FR" sz="2100" dirty="0"/>
              <a:t>Un sperme normal (PH convenable, nombre, qualité et mobilité des spermatozoïdes) ; </a:t>
            </a:r>
            <a:endParaRPr lang="fr-FR" sz="2100" dirty="0" smtClean="0"/>
          </a:p>
          <a:p>
            <a:r>
              <a:rPr lang="fr-FR" sz="2100" dirty="0" smtClean="0"/>
              <a:t>Les </a:t>
            </a:r>
            <a:r>
              <a:rPr lang="fr-FR" sz="2100" dirty="0"/>
              <a:t>spermatozoïdes doivent subir ce qu’on appelle la </a:t>
            </a:r>
            <a:r>
              <a:rPr lang="fr-FR" sz="2100" b="1" dirty="0">
                <a:solidFill>
                  <a:schemeClr val="accent1">
                    <a:lumMod val="60000"/>
                    <a:lumOff val="40000"/>
                  </a:schemeClr>
                </a:solidFill>
              </a:rPr>
              <a:t>capacitation</a:t>
            </a:r>
            <a:r>
              <a:rPr lang="fr-FR" sz="2100" dirty="0">
                <a:solidFill>
                  <a:schemeClr val="accent1">
                    <a:lumMod val="60000"/>
                    <a:lumOff val="40000"/>
                  </a:schemeClr>
                </a:solidFill>
              </a:rPr>
              <a:t> </a:t>
            </a:r>
            <a:r>
              <a:rPr lang="fr-FR" sz="2000" dirty="0"/>
              <a:t>(</a:t>
            </a:r>
            <a:r>
              <a:rPr lang="fr-FR" sz="2000" dirty="0" smtClean="0"/>
              <a:t>acquisition </a:t>
            </a:r>
            <a:r>
              <a:rPr lang="fr-FR" sz="2000" dirty="0"/>
              <a:t>du pouvoir </a:t>
            </a:r>
            <a:r>
              <a:rPr lang="fr-FR" sz="2000" dirty="0" smtClean="0"/>
              <a:t>fécondant) </a:t>
            </a:r>
            <a:r>
              <a:rPr lang="fr-FR" sz="2100" dirty="0" smtClean="0"/>
              <a:t>dans </a:t>
            </a:r>
            <a:r>
              <a:rPr lang="fr-FR" sz="2100" dirty="0"/>
              <a:t>les voies génitales femelles au moment de l’ovulation ou la première étape se produit dans la glaire </a:t>
            </a:r>
            <a:r>
              <a:rPr lang="fr-FR" sz="2100" dirty="0" smtClean="0"/>
              <a:t>cervicale en éliminant le liquide séminal et certaines molécules fixées sur la membrane </a:t>
            </a:r>
            <a:r>
              <a:rPr lang="fr-FR" sz="2100" smtClean="0"/>
              <a:t>des spermatozoïdes.</a:t>
            </a:r>
            <a:endParaRPr lang="fr-FR" sz="2100" dirty="0"/>
          </a:p>
          <a:p>
            <a:pPr lvl="0"/>
            <a:r>
              <a:rPr lang="fr-FR" sz="2100" dirty="0"/>
              <a:t> Un ovocyte II bloqué en métaphase entouré de membrane pellucide et de la corona </a:t>
            </a:r>
            <a:r>
              <a:rPr lang="fr-FR" sz="2100" dirty="0" err="1"/>
              <a:t>radiata</a:t>
            </a:r>
            <a:r>
              <a:rPr lang="fr-FR" sz="2100" dirty="0" smtClean="0"/>
              <a:t>.</a:t>
            </a:r>
            <a:endParaRPr lang="fr-FR" sz="2100" dirty="0"/>
          </a:p>
          <a:p>
            <a:pPr lvl="0"/>
            <a:r>
              <a:rPr lang="fr-FR" sz="2100" dirty="0"/>
              <a:t>Une glaire cervicale filante, alcaline et riche en </a:t>
            </a:r>
            <a:r>
              <a:rPr lang="fr-FR" sz="2100" dirty="0" smtClean="0"/>
              <a:t>mucus (période d’ovulation).</a:t>
            </a:r>
            <a:endParaRPr lang="fr-FR" sz="2100" dirty="0"/>
          </a:p>
          <a:p>
            <a:pPr lvl="0"/>
            <a:r>
              <a:rPr lang="fr-FR" sz="2100" dirty="0"/>
              <a:t>Une perméabilité des trompes</a:t>
            </a:r>
            <a:r>
              <a:rPr lang="fr-FR" sz="2100" dirty="0" smtClean="0"/>
              <a:t>.</a:t>
            </a:r>
            <a:endParaRPr lang="fr-FR" sz="2100" dirty="0"/>
          </a:p>
          <a:p>
            <a:pPr lvl="0"/>
            <a:r>
              <a:rPr lang="fr-FR" sz="2100" dirty="0"/>
              <a:t>Un délai entre rapport et ovulation ne dépassant pas 3-4 jours, sachant que la durée de vie des spermatozoïdes dans l’appareil génital femelle est de 48 heures, quant à celle de l’ovocyte II est de 24 heures en moyenne.</a:t>
            </a:r>
          </a:p>
        </p:txBody>
      </p:sp>
      <p:sp>
        <p:nvSpPr>
          <p:cNvPr id="4" name="Rectangle 3"/>
          <p:cNvSpPr/>
          <p:nvPr/>
        </p:nvSpPr>
        <p:spPr>
          <a:xfrm>
            <a:off x="251520" y="-99392"/>
            <a:ext cx="8640960" cy="523220"/>
          </a:xfrm>
          <a:prstGeom prst="rect">
            <a:avLst/>
          </a:prstGeom>
        </p:spPr>
        <p:txBody>
          <a:bodyPr wrap="square">
            <a:spAutoFit/>
          </a:bodyPr>
          <a:lstStyle/>
          <a:p>
            <a:pPr marL="274320" lvl="0" indent="-274320">
              <a:spcBef>
                <a:spcPct val="20000"/>
              </a:spcBef>
              <a:buClr>
                <a:srgbClr val="AD0101"/>
              </a:buClr>
              <a:buFont typeface="Arial" pitchFamily="34" charset="0"/>
              <a:buChar char="•"/>
            </a:pPr>
            <a:r>
              <a:rPr lang="fr-FR" sz="2800" b="1" u="sng" dirty="0">
                <a:solidFill>
                  <a:srgbClr val="DEDEE0"/>
                </a:solidFill>
              </a:rPr>
              <a:t>Conditions de la fécondation dans l’espèce humaine :</a:t>
            </a:r>
            <a:endParaRPr lang="fr-FR" sz="2800" u="sng" dirty="0">
              <a:solidFill>
                <a:srgbClr val="DEDEE0"/>
              </a:solidFill>
            </a:endParaRPr>
          </a:p>
        </p:txBody>
      </p:sp>
    </p:spTree>
    <p:extLst>
      <p:ext uri="{BB962C8B-B14F-4D97-AF65-F5344CB8AC3E}">
        <p14:creationId xmlns:p14="http://schemas.microsoft.com/office/powerpoint/2010/main" val="23925084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55576" y="-73114"/>
            <a:ext cx="5021337" cy="523220"/>
          </a:xfrm>
          <a:prstGeom prst="rect">
            <a:avLst/>
          </a:prstGeom>
        </p:spPr>
        <p:txBody>
          <a:bodyPr wrap="square">
            <a:spAutoFit/>
          </a:bodyPr>
          <a:lstStyle/>
          <a:p>
            <a:pPr marL="274320" lvl="0" indent="-274320">
              <a:spcBef>
                <a:spcPct val="20000"/>
              </a:spcBef>
              <a:buClr>
                <a:srgbClr val="AD0101"/>
              </a:buClr>
              <a:buFont typeface="Arial" pitchFamily="34" charset="0"/>
              <a:buChar char="•"/>
            </a:pPr>
            <a:r>
              <a:rPr lang="fr-FR" sz="2800" b="1" u="sng" dirty="0">
                <a:solidFill>
                  <a:srgbClr val="DEDEE0"/>
                </a:solidFill>
              </a:rPr>
              <a:t>Les étapes de la fécondation</a:t>
            </a:r>
            <a:endParaRPr lang="fr-FR" sz="2800" u="sng" dirty="0">
              <a:solidFill>
                <a:srgbClr val="DEDEE0"/>
              </a:solidFill>
            </a:endParaRPr>
          </a:p>
        </p:txBody>
      </p:sp>
      <p:sp>
        <p:nvSpPr>
          <p:cNvPr id="6" name="Rectangle 5"/>
          <p:cNvSpPr/>
          <p:nvPr/>
        </p:nvSpPr>
        <p:spPr>
          <a:xfrm>
            <a:off x="1547664" y="620688"/>
            <a:ext cx="3042371" cy="369332"/>
          </a:xfrm>
          <a:prstGeom prst="rect">
            <a:avLst/>
          </a:prstGeom>
        </p:spPr>
        <p:txBody>
          <a:bodyPr wrap="none">
            <a:spAutoFit/>
          </a:bodyPr>
          <a:lstStyle/>
          <a:p>
            <a:pPr lvl="0"/>
            <a:r>
              <a:rPr lang="fr-FR" b="1" dirty="0" smtClean="0"/>
              <a:t>1.  Trajet </a:t>
            </a:r>
            <a:r>
              <a:rPr lang="fr-FR" b="1" dirty="0"/>
              <a:t>des spermatozoïdes</a:t>
            </a:r>
            <a:endParaRPr lang="fr-FR"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9592" y="1196752"/>
            <a:ext cx="3527686" cy="565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ZoneTexte 2"/>
          <p:cNvSpPr txBox="1"/>
          <p:nvPr/>
        </p:nvSpPr>
        <p:spPr>
          <a:xfrm>
            <a:off x="827584" y="1700809"/>
            <a:ext cx="7416824" cy="4062651"/>
          </a:xfrm>
          <a:prstGeom prst="rect">
            <a:avLst/>
          </a:prstGeom>
          <a:noFill/>
        </p:spPr>
        <p:txBody>
          <a:bodyPr wrap="square" rtlCol="0">
            <a:spAutoFit/>
          </a:bodyPr>
          <a:lstStyle/>
          <a:p>
            <a:pPr lvl="0"/>
            <a:r>
              <a:rPr lang="fr-FR" sz="2000" dirty="0">
                <a:solidFill>
                  <a:schemeClr val="tx2"/>
                </a:solidFill>
              </a:rPr>
              <a:t>Pendant leur trajet dans le tractus génital mâle, les spermatozoïdes reçoivent </a:t>
            </a:r>
            <a:r>
              <a:rPr lang="fr-FR" sz="2000" dirty="0" smtClean="0">
                <a:solidFill>
                  <a:schemeClr val="tx2"/>
                </a:solidFill>
              </a:rPr>
              <a:t>:</a:t>
            </a:r>
          </a:p>
          <a:p>
            <a:pPr lvl="0"/>
            <a:endParaRPr lang="fr-FR" sz="2000" dirty="0">
              <a:solidFill>
                <a:schemeClr val="tx2"/>
              </a:solidFill>
            </a:endParaRPr>
          </a:p>
          <a:p>
            <a:pPr marL="285750" lvl="0" indent="-285750">
              <a:buFont typeface="Wingdings" pitchFamily="2" charset="2"/>
              <a:buChar char="Ø"/>
            </a:pPr>
            <a:r>
              <a:rPr lang="fr-FR" sz="2000" dirty="0" smtClean="0">
                <a:solidFill>
                  <a:schemeClr val="tx2"/>
                </a:solidFill>
              </a:rPr>
              <a:t>Les </a:t>
            </a:r>
            <a:r>
              <a:rPr lang="fr-FR" sz="2000" dirty="0">
                <a:solidFill>
                  <a:schemeClr val="tx2"/>
                </a:solidFill>
              </a:rPr>
              <a:t>sécrétions des vésicules séminales (environ 60% du volume du sperme), qui contient de nombreuses protéines, du fructose qui servira de source d’énergie pour les spermatozoïdes, des acides gras modifiés ou prostaglandines, qui stimuleront le tractus génital féminin.  </a:t>
            </a:r>
            <a:endParaRPr lang="fr-FR" dirty="0">
              <a:solidFill>
                <a:schemeClr val="tx2"/>
              </a:solidFill>
            </a:endParaRPr>
          </a:p>
          <a:p>
            <a:pPr marL="285750" lvl="0" indent="-285750">
              <a:buFont typeface="Wingdings" pitchFamily="2" charset="2"/>
              <a:buChar char="Ø"/>
            </a:pPr>
            <a:endParaRPr lang="fr-FR" dirty="0">
              <a:solidFill>
                <a:schemeClr val="tx2"/>
              </a:solidFill>
            </a:endParaRPr>
          </a:p>
          <a:p>
            <a:pPr marL="285750" lvl="0" indent="-285750">
              <a:buFont typeface="Wingdings" pitchFamily="2" charset="2"/>
              <a:buChar char="Ø"/>
            </a:pPr>
            <a:r>
              <a:rPr lang="fr-FR" sz="2000" dirty="0" smtClean="0">
                <a:solidFill>
                  <a:schemeClr val="tx2"/>
                </a:solidFill>
              </a:rPr>
              <a:t>Le </a:t>
            </a:r>
            <a:r>
              <a:rPr lang="fr-FR" sz="2000" dirty="0">
                <a:solidFill>
                  <a:schemeClr val="tx2"/>
                </a:solidFill>
              </a:rPr>
              <a:t>liquide prostatique, alcalin, laiteux et relativement fluide, qui va neutraliser le milieu acide de l’urètre et qui contient une enzyme de coagulation responsable de la transformation du sperme en une masse gélatineuse.</a:t>
            </a:r>
            <a:endParaRPr lang="fr-FR" dirty="0">
              <a:solidFill>
                <a:schemeClr val="tx2"/>
              </a:solidFill>
            </a:endParaRPr>
          </a:p>
        </p:txBody>
      </p:sp>
    </p:spTree>
    <p:extLst>
      <p:ext uri="{BB962C8B-B14F-4D97-AF65-F5344CB8AC3E}">
        <p14:creationId xmlns:p14="http://schemas.microsoft.com/office/powerpoint/2010/main" val="15131343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4"/>
          <p:cNvPicPr>
            <a:picLocks/>
          </p:cNvPicPr>
          <p:nvPr/>
        </p:nvPicPr>
        <p:blipFill>
          <a:blip r:embed="rId2"/>
          <a:srcRect/>
          <a:stretch>
            <a:fillRect/>
          </a:stretch>
        </p:blipFill>
        <p:spPr bwMode="auto">
          <a:xfrm>
            <a:off x="1587819" y="1268760"/>
            <a:ext cx="5617912" cy="4680520"/>
          </a:xfrm>
          <a:prstGeom prst="rect">
            <a:avLst/>
          </a:prstGeom>
          <a:noFill/>
          <a:ln w="9525">
            <a:noFill/>
            <a:miter lim="800000"/>
            <a:headEnd/>
            <a:tailEnd/>
          </a:ln>
        </p:spPr>
      </p:pic>
      <p:sp>
        <p:nvSpPr>
          <p:cNvPr id="5" name="ZoneTexte 4"/>
          <p:cNvSpPr txBox="1"/>
          <p:nvPr/>
        </p:nvSpPr>
        <p:spPr>
          <a:xfrm>
            <a:off x="1403648" y="539388"/>
            <a:ext cx="3313728" cy="369332"/>
          </a:xfrm>
          <a:prstGeom prst="rect">
            <a:avLst/>
          </a:prstGeom>
          <a:noFill/>
        </p:spPr>
        <p:txBody>
          <a:bodyPr wrap="none" rtlCol="0">
            <a:spAutoFit/>
          </a:bodyPr>
          <a:lstStyle/>
          <a:p>
            <a:r>
              <a:rPr lang="fr-FR" b="1" dirty="0" smtClean="0">
                <a:solidFill>
                  <a:schemeClr val="tx2"/>
                </a:solidFill>
              </a:rPr>
              <a:t>Dans les voies génitales femelles</a:t>
            </a:r>
            <a:endParaRPr lang="fr-FR" b="1" dirty="0">
              <a:solidFill>
                <a:schemeClr val="tx2"/>
              </a:solidFill>
            </a:endParaRPr>
          </a:p>
        </p:txBody>
      </p:sp>
    </p:spTree>
    <p:extLst>
      <p:ext uri="{BB962C8B-B14F-4D97-AF65-F5344CB8AC3E}">
        <p14:creationId xmlns:p14="http://schemas.microsoft.com/office/powerpoint/2010/main" val="4943514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62000" y="332656"/>
            <a:ext cx="7543800" cy="5904656"/>
          </a:xfrm>
        </p:spPr>
        <p:txBody>
          <a:bodyPr>
            <a:normAutofit fontScale="92500" lnSpcReduction="20000"/>
          </a:bodyPr>
          <a:lstStyle/>
          <a:p>
            <a:pPr lvl="0"/>
            <a:r>
              <a:rPr lang="fr-FR" dirty="0"/>
              <a:t>L’éjaculation dépose entre 200 et 350 millions de spermatozoïdes au fond du vagin. Ce nombre diminue à cause du pH acide du vagin.  </a:t>
            </a:r>
            <a:endParaRPr lang="fr-FR" dirty="0" smtClean="0"/>
          </a:p>
          <a:p>
            <a:pPr marL="0" lvl="0" indent="0">
              <a:buNone/>
            </a:pPr>
            <a:endParaRPr lang="fr-FR" dirty="0"/>
          </a:p>
          <a:p>
            <a:pPr lvl="0"/>
            <a:r>
              <a:rPr lang="fr-FR" dirty="0"/>
              <a:t>Le passage actif a travers le col joue un rôle de sélection primordiale et ne permet le passage que des spermatozoïdes normalement formés et bien motiles (mobiles) soit à peine 1%du total initial. Les spermatozoïdes atypiques restent accrochés à la glaire cervicale</a:t>
            </a:r>
            <a:r>
              <a:rPr lang="fr-FR" dirty="0" smtClean="0"/>
              <a:t>.</a:t>
            </a:r>
          </a:p>
          <a:p>
            <a:pPr marL="0" lvl="0" indent="0">
              <a:buNone/>
            </a:pPr>
            <a:endParaRPr lang="fr-FR" dirty="0"/>
          </a:p>
          <a:p>
            <a:pPr lvl="0"/>
            <a:r>
              <a:rPr lang="fr-FR" dirty="0"/>
              <a:t>Au cours du transit utéro-tubaire, le déplacement des spermatozoïdes est facilité par les mouvements des cils et les contractions de la paroi utérine et des trompes. Leur nombre diminue encore, car un grand nombre est digéré par les phagocytes</a:t>
            </a:r>
            <a:r>
              <a:rPr lang="fr-FR" dirty="0" smtClean="0"/>
              <a:t>.</a:t>
            </a:r>
          </a:p>
          <a:p>
            <a:pPr marL="0" lvl="0" indent="0">
              <a:buNone/>
            </a:pPr>
            <a:r>
              <a:rPr lang="fr-FR" dirty="0" smtClean="0"/>
              <a:t> </a:t>
            </a:r>
            <a:endParaRPr lang="fr-FR" dirty="0"/>
          </a:p>
          <a:p>
            <a:pPr lvl="0"/>
            <a:r>
              <a:rPr lang="fr-FR" dirty="0"/>
              <a:t>Dans le tiers externe de la trompe, une dizaine de spermatozoïdes est retenues autour de l’ovocyte II, les autres sont éliminés par les deux pavillons dans la cavité péritonéale où ils seront phagocytés</a:t>
            </a:r>
            <a:r>
              <a:rPr lang="fr-FR" dirty="0" smtClean="0"/>
              <a:t>.</a:t>
            </a:r>
            <a:endParaRPr lang="fr-FR" dirty="0"/>
          </a:p>
        </p:txBody>
      </p:sp>
    </p:spTree>
    <p:extLst>
      <p:ext uri="{BB962C8B-B14F-4D97-AF65-F5344CB8AC3E}">
        <p14:creationId xmlns:p14="http://schemas.microsoft.com/office/powerpoint/2010/main" val="6729344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62000" y="685800"/>
            <a:ext cx="7543800" cy="5407496"/>
          </a:xfrm>
        </p:spPr>
        <p:txBody>
          <a:bodyPr/>
          <a:lstStyle/>
          <a:p>
            <a:r>
              <a:rPr lang="fr-FR" dirty="0" smtClean="0"/>
              <a:t>Autour de l’ovocyte II, </a:t>
            </a:r>
            <a:r>
              <a:rPr lang="fr-FR" dirty="0"/>
              <a:t>les spermatozoïdes subissent </a:t>
            </a:r>
            <a:r>
              <a:rPr lang="fr-FR" b="1" dirty="0"/>
              <a:t>la réaction </a:t>
            </a:r>
            <a:r>
              <a:rPr lang="fr-FR" b="1" dirty="0" err="1"/>
              <a:t>acrosomique</a:t>
            </a:r>
            <a:r>
              <a:rPr lang="fr-FR" b="1" dirty="0"/>
              <a:t> </a:t>
            </a:r>
            <a:r>
              <a:rPr lang="fr-FR" dirty="0"/>
              <a:t>et provoque la libération du contenu </a:t>
            </a:r>
            <a:r>
              <a:rPr lang="fr-FR" dirty="0" err="1"/>
              <a:t>acrosomial</a:t>
            </a:r>
            <a:r>
              <a:rPr lang="fr-FR" dirty="0"/>
              <a:t>, qui est constitué </a:t>
            </a:r>
            <a:r>
              <a:rPr lang="fr-FR" i="1" dirty="0" smtClean="0"/>
              <a:t>de: </a:t>
            </a:r>
          </a:p>
          <a:p>
            <a:pPr lvl="0">
              <a:buFont typeface="Wingdings" pitchFamily="2" charset="2"/>
              <a:buChar char="ü"/>
            </a:pPr>
            <a:r>
              <a:rPr lang="fr-FR" i="1" dirty="0"/>
              <a:t>Les</a:t>
            </a:r>
            <a:r>
              <a:rPr lang="fr-FR" dirty="0"/>
              <a:t> </a:t>
            </a:r>
            <a:r>
              <a:rPr lang="fr-FR" i="1" dirty="0" err="1"/>
              <a:t>hyaluronidases</a:t>
            </a:r>
            <a:r>
              <a:rPr lang="fr-FR" dirty="0"/>
              <a:t> : qui détruisent le ciment intercellulaire de la corona </a:t>
            </a:r>
            <a:r>
              <a:rPr lang="fr-FR" dirty="0" err="1" smtClean="0"/>
              <a:t>radiata</a:t>
            </a:r>
            <a:endParaRPr lang="fr-FR" dirty="0"/>
          </a:p>
          <a:p>
            <a:pPr lvl="0">
              <a:buFont typeface="Wingdings" pitchFamily="2" charset="2"/>
              <a:buChar char="ü"/>
            </a:pPr>
            <a:r>
              <a:rPr lang="fr-FR" i="1" dirty="0" smtClean="0"/>
              <a:t>La </a:t>
            </a:r>
            <a:r>
              <a:rPr lang="fr-FR" i="1" dirty="0"/>
              <a:t>GP</a:t>
            </a:r>
            <a:r>
              <a:rPr lang="fr-FR" dirty="0"/>
              <a:t>-</a:t>
            </a:r>
            <a:r>
              <a:rPr lang="fr-FR" i="1" dirty="0"/>
              <a:t>E (Corona </a:t>
            </a:r>
            <a:r>
              <a:rPr lang="fr-FR" i="1" dirty="0" err="1"/>
              <a:t>Penetrating</a:t>
            </a:r>
            <a:r>
              <a:rPr lang="fr-FR" i="1" dirty="0"/>
              <a:t> </a:t>
            </a:r>
            <a:r>
              <a:rPr lang="fr-FR" i="1" dirty="0" err="1"/>
              <a:t>Enzym</a:t>
            </a:r>
            <a:r>
              <a:rPr lang="fr-FR" i="1" dirty="0"/>
              <a:t>) </a:t>
            </a:r>
            <a:r>
              <a:rPr lang="fr-FR" dirty="0"/>
              <a:t>: qui dissout les </a:t>
            </a:r>
            <a:r>
              <a:rPr lang="fr-FR" dirty="0" smtClean="0"/>
              <a:t>cellules </a:t>
            </a:r>
            <a:r>
              <a:rPr lang="fr-FR" dirty="0"/>
              <a:t>de la corona </a:t>
            </a:r>
            <a:r>
              <a:rPr lang="fr-FR" dirty="0" err="1" smtClean="0"/>
              <a:t>radiata</a:t>
            </a:r>
            <a:r>
              <a:rPr lang="fr-FR" dirty="0" smtClean="0"/>
              <a:t>.</a:t>
            </a:r>
          </a:p>
          <a:p>
            <a:pPr lvl="0">
              <a:buFont typeface="Wingdings" pitchFamily="2" charset="2"/>
              <a:buChar char="ü"/>
            </a:pPr>
            <a:r>
              <a:rPr lang="fr-FR" i="1" dirty="0" smtClean="0"/>
              <a:t>L’</a:t>
            </a:r>
            <a:r>
              <a:rPr lang="fr-FR" i="1" dirty="0" err="1" smtClean="0"/>
              <a:t>acrosine</a:t>
            </a:r>
            <a:r>
              <a:rPr lang="fr-FR" i="1" dirty="0"/>
              <a:t> </a:t>
            </a:r>
            <a:r>
              <a:rPr lang="fr-FR" dirty="0"/>
              <a:t>: qui dépolymérise les glycoprotéines et donc solubilise la membrane pellucide.</a:t>
            </a:r>
          </a:p>
        </p:txBody>
      </p:sp>
      <p:sp>
        <p:nvSpPr>
          <p:cNvPr id="4" name="Rectangle 3"/>
          <p:cNvSpPr/>
          <p:nvPr/>
        </p:nvSpPr>
        <p:spPr>
          <a:xfrm>
            <a:off x="755576" y="0"/>
            <a:ext cx="7704856" cy="400110"/>
          </a:xfrm>
          <a:prstGeom prst="rect">
            <a:avLst/>
          </a:prstGeom>
        </p:spPr>
        <p:txBody>
          <a:bodyPr wrap="square">
            <a:spAutoFit/>
          </a:bodyPr>
          <a:lstStyle/>
          <a:p>
            <a:pPr lvl="0"/>
            <a:r>
              <a:rPr lang="fr-FR" sz="2000" b="1" u="sng" dirty="0" smtClean="0"/>
              <a:t>2- Rencontre </a:t>
            </a:r>
            <a:r>
              <a:rPr lang="fr-FR" sz="2000" b="1" u="sng" dirty="0"/>
              <a:t>des deux gamètes et fixation du (des) spermatozoïde (s)</a:t>
            </a:r>
            <a:endParaRPr lang="fr-FR" sz="2000" u="sng" dirty="0"/>
          </a:p>
        </p:txBody>
      </p:sp>
    </p:spTree>
    <p:extLst>
      <p:ext uri="{BB962C8B-B14F-4D97-AF65-F5344CB8AC3E}">
        <p14:creationId xmlns:p14="http://schemas.microsoft.com/office/powerpoint/2010/main" val="7234614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234280"/>
            <a:ext cx="8280920" cy="3951312"/>
          </a:xfrm>
        </p:spPr>
        <p:txBody>
          <a:bodyPr>
            <a:normAutofit lnSpcReduction="10000"/>
          </a:bodyPr>
          <a:lstStyle/>
          <a:p>
            <a:pPr marL="0" indent="0">
              <a:buNone/>
            </a:pPr>
            <a:endParaRPr lang="fr-FR" dirty="0" smtClean="0"/>
          </a:p>
          <a:p>
            <a:pPr marL="0" indent="0">
              <a:buNone/>
            </a:pPr>
            <a:endParaRPr lang="fr-FR" dirty="0"/>
          </a:p>
          <a:p>
            <a:r>
              <a:rPr lang="fr-FR" dirty="0"/>
              <a:t>D</a:t>
            </a:r>
            <a:r>
              <a:rPr lang="fr-FR" dirty="0" smtClean="0"/>
              <a:t>es </a:t>
            </a:r>
            <a:r>
              <a:rPr lang="fr-FR" dirty="0"/>
              <a:t>récepteurs spécifiques (glycoprotéines : ZP2 et ZP3 en alternance reliés par ZP1) présents à la surface de la membrane pellucide </a:t>
            </a:r>
            <a:r>
              <a:rPr lang="fr-FR" dirty="0" smtClean="0"/>
              <a:t>où ZP3 se fixent sur leurs </a:t>
            </a:r>
            <a:r>
              <a:rPr lang="fr-FR" dirty="0"/>
              <a:t>récepteurs </a:t>
            </a:r>
            <a:r>
              <a:rPr lang="fr-FR" dirty="0" smtClean="0"/>
              <a:t>(</a:t>
            </a:r>
            <a:r>
              <a:rPr lang="fr-FR" dirty="0"/>
              <a:t>R-ZP3) </a:t>
            </a:r>
            <a:r>
              <a:rPr lang="fr-FR" dirty="0" smtClean="0"/>
              <a:t>dans </a:t>
            </a:r>
            <a:r>
              <a:rPr lang="fr-FR" dirty="0"/>
              <a:t>la membrane du </a:t>
            </a:r>
            <a:r>
              <a:rPr lang="fr-FR" dirty="0" smtClean="0"/>
              <a:t>premier </a:t>
            </a:r>
            <a:r>
              <a:rPr lang="fr-FR" dirty="0"/>
              <a:t>spermatozoïde qui arrive à son </a:t>
            </a:r>
            <a:r>
              <a:rPr lang="fr-FR" dirty="0" smtClean="0"/>
              <a:t>contact</a:t>
            </a:r>
          </a:p>
          <a:p>
            <a:pPr marL="0" indent="0">
              <a:buNone/>
            </a:pPr>
            <a:r>
              <a:rPr lang="fr-FR" dirty="0"/>
              <a:t> </a:t>
            </a:r>
            <a:r>
              <a:rPr lang="fr-FR" dirty="0" smtClean="0"/>
              <a:t>           Fusion des deux membranes (</a:t>
            </a:r>
            <a:r>
              <a:rPr lang="fr-FR" dirty="0" err="1" smtClean="0"/>
              <a:t>plasmoganmie</a:t>
            </a:r>
            <a:r>
              <a:rPr lang="fr-FR" dirty="0" smtClean="0"/>
              <a:t>)     </a:t>
            </a:r>
          </a:p>
          <a:p>
            <a:pPr marL="0" indent="0">
              <a:buNone/>
            </a:pPr>
            <a:r>
              <a:rPr lang="fr-FR" dirty="0"/>
              <a:t> </a:t>
            </a:r>
            <a:r>
              <a:rPr lang="fr-FR" dirty="0" smtClean="0"/>
              <a:t>  Formation </a:t>
            </a:r>
            <a:r>
              <a:rPr lang="fr-FR" dirty="0"/>
              <a:t>de petites vésicules espacées par les pores </a:t>
            </a:r>
            <a:r>
              <a:rPr lang="fr-FR" dirty="0" smtClean="0"/>
              <a:t>qui  </a:t>
            </a:r>
          </a:p>
          <a:p>
            <a:pPr marL="0" indent="0">
              <a:buNone/>
            </a:pPr>
            <a:r>
              <a:rPr lang="fr-FR" dirty="0"/>
              <a:t> </a:t>
            </a:r>
            <a:r>
              <a:rPr lang="fr-FR" dirty="0" smtClean="0"/>
              <a:t>  permettent </a:t>
            </a:r>
            <a:r>
              <a:rPr lang="fr-FR" dirty="0"/>
              <a:t>la libération du contenu de l'acrosome au contact </a:t>
            </a:r>
            <a:r>
              <a:rPr lang="fr-FR" dirty="0" smtClean="0"/>
              <a:t>de </a:t>
            </a:r>
          </a:p>
          <a:p>
            <a:pPr marL="0" indent="0">
              <a:buNone/>
            </a:pPr>
            <a:r>
              <a:rPr lang="fr-FR" dirty="0"/>
              <a:t> </a:t>
            </a:r>
            <a:r>
              <a:rPr lang="fr-FR" dirty="0" smtClean="0"/>
              <a:t>  la </a:t>
            </a:r>
            <a:r>
              <a:rPr lang="fr-FR" dirty="0"/>
              <a:t>zone pellucide.</a:t>
            </a:r>
          </a:p>
        </p:txBody>
      </p:sp>
      <p:sp>
        <p:nvSpPr>
          <p:cNvPr id="6" name="Flèche droite 5"/>
          <p:cNvSpPr/>
          <p:nvPr/>
        </p:nvSpPr>
        <p:spPr>
          <a:xfrm>
            <a:off x="681931" y="2060848"/>
            <a:ext cx="57606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space réservé du contenu 2"/>
          <p:cNvSpPr txBox="1">
            <a:spLocks/>
          </p:cNvSpPr>
          <p:nvPr/>
        </p:nvSpPr>
        <p:spPr>
          <a:xfrm>
            <a:off x="755576" y="1988840"/>
            <a:ext cx="7543800" cy="3015208"/>
          </a:xfrm>
          <a:prstGeom prst="rect">
            <a:avLst/>
          </a:prstGeom>
        </p:spPr>
        <p:txBody>
          <a:bodyPr vert="horz" lIns="91440" tIns="45720" rIns="91440" bIns="45720" rtlCol="0" anchor="ctr" anchorCtr="0">
            <a:normAutofit/>
          </a:bodyPr>
          <a:lst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a:lstStyle>
          <a:p>
            <a:pPr marL="0" indent="0">
              <a:buFont typeface="Arial" pitchFamily="34" charset="0"/>
              <a:buNone/>
            </a:pPr>
            <a:endParaRPr lang="fr-FR" dirty="0" smtClean="0"/>
          </a:p>
        </p:txBody>
      </p:sp>
      <p:pic>
        <p:nvPicPr>
          <p:cNvPr id="8" name="Image 7" descr="Réaction acrosomique du spermatozoïde"/>
          <p:cNvPicPr/>
          <p:nvPr/>
        </p:nvPicPr>
        <p:blipFill>
          <a:blip r:embed="rId2">
            <a:extLst>
              <a:ext uri="{28A0092B-C50C-407E-A947-70E740481C1C}">
                <a14:useLocalDpi xmlns:a14="http://schemas.microsoft.com/office/drawing/2010/main" val="0"/>
              </a:ext>
            </a:extLst>
          </a:blip>
          <a:srcRect/>
          <a:stretch>
            <a:fillRect/>
          </a:stretch>
        </p:blipFill>
        <p:spPr bwMode="auto">
          <a:xfrm>
            <a:off x="4572000" y="3496444"/>
            <a:ext cx="3168352" cy="2674099"/>
          </a:xfrm>
          <a:prstGeom prst="rect">
            <a:avLst/>
          </a:prstGeom>
          <a:noFill/>
          <a:ln>
            <a:noFill/>
          </a:ln>
        </p:spPr>
      </p:pic>
      <p:sp>
        <p:nvSpPr>
          <p:cNvPr id="9" name="Flèche droite 8"/>
          <p:cNvSpPr/>
          <p:nvPr/>
        </p:nvSpPr>
        <p:spPr>
          <a:xfrm>
            <a:off x="6960871" y="2060848"/>
            <a:ext cx="576064"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AutoShape 2" descr="Composition de la zone pellucide : Les protéines ZP2 et ZP3 alternent... |  Download Scientific Diagram"/>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1" name="AutoShape 4" descr="Composition de la zone pellucide : Les protéines ZP2 et ZP3 alternent... |  Download Scientific Diagram"/>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2" name="AutoShape 6" descr="Composition de la zone pellucide : Les protéines ZP2 et ZP3 alternent... |  Download Scientific Diagram"/>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13" name="AutoShape 8" descr="Composition de la zone pellucide : Les protéines ZP2 et ZP3 alternent... |  Download Scientific Diagram"/>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4" name="Image 13" descr="Composition de la zone pellucide"/>
          <p:cNvPicPr/>
          <p:nvPr/>
        </p:nvPicPr>
        <p:blipFill>
          <a:blip r:embed="rId3"/>
          <a:srcRect/>
          <a:stretch>
            <a:fillRect/>
          </a:stretch>
        </p:blipFill>
        <p:spPr bwMode="auto">
          <a:xfrm>
            <a:off x="969963" y="3756706"/>
            <a:ext cx="3330575" cy="2172970"/>
          </a:xfrm>
          <a:prstGeom prst="rect">
            <a:avLst/>
          </a:prstGeom>
          <a:noFill/>
          <a:ln w="9525">
            <a:noFill/>
            <a:miter lim="800000"/>
            <a:headEnd/>
            <a:tailEnd/>
          </a:ln>
        </p:spPr>
      </p:pic>
    </p:spTree>
    <p:extLst>
      <p:ext uri="{BB962C8B-B14F-4D97-AF65-F5344CB8AC3E}">
        <p14:creationId xmlns:p14="http://schemas.microsoft.com/office/powerpoint/2010/main" val="38853513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62000" y="685800"/>
            <a:ext cx="7543800" cy="2239144"/>
          </a:xfrm>
        </p:spPr>
        <p:txBody>
          <a:bodyPr/>
          <a:lstStyle/>
          <a:p>
            <a:pPr lvl="0"/>
            <a:r>
              <a:rPr lang="fr-FR" dirty="0"/>
              <a:t> </a:t>
            </a:r>
            <a:r>
              <a:rPr lang="fr-FR" dirty="0" smtClean="0"/>
              <a:t>Les </a:t>
            </a:r>
            <a:r>
              <a:rPr lang="fr-FR" dirty="0"/>
              <a:t>enzymes libérées par l’acrosome facilitent la pénétration de la membrane pellucide par le spermatozoïde et son entrée en contact avec la membrane de l’ovocyte.</a:t>
            </a:r>
          </a:p>
        </p:txBody>
      </p:sp>
      <p:sp>
        <p:nvSpPr>
          <p:cNvPr id="4" name="Rectangle 3"/>
          <p:cNvSpPr/>
          <p:nvPr/>
        </p:nvSpPr>
        <p:spPr>
          <a:xfrm>
            <a:off x="755576" y="-57001"/>
            <a:ext cx="4320480" cy="461665"/>
          </a:xfrm>
          <a:prstGeom prst="rect">
            <a:avLst/>
          </a:prstGeom>
        </p:spPr>
        <p:txBody>
          <a:bodyPr wrap="square">
            <a:spAutoFit/>
          </a:bodyPr>
          <a:lstStyle/>
          <a:p>
            <a:pPr marL="274320" lvl="0" indent="-274320">
              <a:spcBef>
                <a:spcPct val="20000"/>
              </a:spcBef>
              <a:buClr>
                <a:srgbClr val="AD0101"/>
              </a:buClr>
              <a:buFont typeface="Arial" pitchFamily="34" charset="0"/>
              <a:buChar char="•"/>
            </a:pPr>
            <a:r>
              <a:rPr lang="fr-FR" sz="2400" b="1" dirty="0" smtClean="0">
                <a:solidFill>
                  <a:srgbClr val="DEDEE0"/>
                </a:solidFill>
              </a:rPr>
              <a:t>3- Pénétration </a:t>
            </a:r>
            <a:r>
              <a:rPr lang="fr-FR" sz="2400" b="1" dirty="0">
                <a:solidFill>
                  <a:srgbClr val="DEDEE0"/>
                </a:solidFill>
              </a:rPr>
              <a:t>à l’ovocyte</a:t>
            </a:r>
            <a:endParaRPr lang="fr-FR" sz="2400" dirty="0">
              <a:solidFill>
                <a:srgbClr val="DEDEE0"/>
              </a:solidFill>
            </a:endParaRPr>
          </a:p>
        </p:txBody>
      </p:sp>
      <p:pic>
        <p:nvPicPr>
          <p:cNvPr id="5" name="Image 4" descr="Fixation secondaire du spermatozoïde à la zone pellucide"/>
          <p:cNvPicPr/>
          <p:nvPr/>
        </p:nvPicPr>
        <p:blipFill>
          <a:blip r:embed="rId2">
            <a:extLst>
              <a:ext uri="{28A0092B-C50C-407E-A947-70E740481C1C}">
                <a14:useLocalDpi xmlns:a14="http://schemas.microsoft.com/office/drawing/2010/main" val="0"/>
              </a:ext>
            </a:extLst>
          </a:blip>
          <a:srcRect/>
          <a:stretch>
            <a:fillRect/>
          </a:stretch>
        </p:blipFill>
        <p:spPr bwMode="auto">
          <a:xfrm>
            <a:off x="2915816" y="3155567"/>
            <a:ext cx="3338948" cy="2592288"/>
          </a:xfrm>
          <a:prstGeom prst="rect">
            <a:avLst/>
          </a:prstGeom>
          <a:noFill/>
          <a:ln>
            <a:noFill/>
          </a:ln>
        </p:spPr>
      </p:pic>
    </p:spTree>
    <p:extLst>
      <p:ext uri="{BB962C8B-B14F-4D97-AF65-F5344CB8AC3E}">
        <p14:creationId xmlns:p14="http://schemas.microsoft.com/office/powerpoint/2010/main" val="23005117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3502</TotalTime>
  <Words>606</Words>
  <Application>Microsoft Office PowerPoint</Application>
  <PresentationFormat>Affichage à l'écran (4:3)</PresentationFormat>
  <Paragraphs>64</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NewsPrint</vt:lpstr>
      <vt:lpstr>La fécondation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User</dc:creator>
  <cp:lastModifiedBy>User</cp:lastModifiedBy>
  <cp:revision>48</cp:revision>
  <dcterms:created xsi:type="dcterms:W3CDTF">2020-09-11T15:26:34Z</dcterms:created>
  <dcterms:modified xsi:type="dcterms:W3CDTF">2020-09-14T23:24:06Z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