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18" r:id="rId3"/>
    <p:sldId id="322" r:id="rId4"/>
    <p:sldId id="323" r:id="rId5"/>
    <p:sldId id="319" r:id="rId6"/>
    <p:sldId id="320" r:id="rId7"/>
    <p:sldId id="321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5" r:id="rId23"/>
    <p:sldId id="271" r:id="rId24"/>
    <p:sldId id="272" r:id="rId25"/>
    <p:sldId id="273" r:id="rId26"/>
    <p:sldId id="274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25" r:id="rId53"/>
    <p:sldId id="326" r:id="rId54"/>
    <p:sldId id="327" r:id="rId55"/>
    <p:sldId id="301" r:id="rId56"/>
    <p:sldId id="302" r:id="rId57"/>
    <p:sldId id="303" r:id="rId58"/>
    <p:sldId id="304" r:id="rId59"/>
    <p:sldId id="305" r:id="rId60"/>
    <p:sldId id="306" r:id="rId61"/>
    <p:sldId id="314" r:id="rId62"/>
    <p:sldId id="307" r:id="rId63"/>
    <p:sldId id="309" r:id="rId64"/>
    <p:sldId id="310" r:id="rId65"/>
    <p:sldId id="311" r:id="rId66"/>
    <p:sldId id="312" r:id="rId67"/>
    <p:sldId id="313" r:id="rId68"/>
    <p:sldId id="308" r:id="rId69"/>
    <p:sldId id="324" r:id="rId70"/>
    <p:sldId id="315" r:id="rId71"/>
    <p:sldId id="316" r:id="rId7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>
      <p:cViewPr>
        <p:scale>
          <a:sx n="73" d="100"/>
          <a:sy n="73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361B-0542-45C2-A763-43B17CD84DAB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3485-706C-4D25-BF95-6223C38007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00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361B-0542-45C2-A763-43B17CD84DAB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3485-706C-4D25-BF95-6223C38007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5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361B-0542-45C2-A763-43B17CD84DAB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3485-706C-4D25-BF95-6223C38007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47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361B-0542-45C2-A763-43B17CD84DAB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3485-706C-4D25-BF95-6223C38007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2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361B-0542-45C2-A763-43B17CD84DAB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3485-706C-4D25-BF95-6223C38007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10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361B-0542-45C2-A763-43B17CD84DAB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3485-706C-4D25-BF95-6223C38007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44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361B-0542-45C2-A763-43B17CD84DAB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3485-706C-4D25-BF95-6223C38007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361B-0542-45C2-A763-43B17CD84DAB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3485-706C-4D25-BF95-6223C38007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713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361B-0542-45C2-A763-43B17CD84DAB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3485-706C-4D25-BF95-6223C38007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22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361B-0542-45C2-A763-43B17CD84DAB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3485-706C-4D25-BF95-6223C38007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71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361B-0542-45C2-A763-43B17CD84DAB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3485-706C-4D25-BF95-6223C38007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73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0361B-0542-45C2-A763-43B17CD84DAB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53485-706C-4D25-BF95-6223C38007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78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6126876" TargetMode="External"/><Relationship Id="rId2" Type="http://schemas.openxmlformats.org/officeDocument/2006/relationships/hyperlink" Target="http://www.ncbi.nlm.nih.gov/pubmed/266858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cbi.nlm.nih.gov/pubmed/3966444" TargetMode="External"/><Relationship Id="rId4" Type="http://schemas.openxmlformats.org/officeDocument/2006/relationships/hyperlink" Target="http://www.ncbi.nlm.nih.gov/pubmed/11165831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8462255" TargetMode="External"/><Relationship Id="rId2" Type="http://schemas.openxmlformats.org/officeDocument/2006/relationships/hyperlink" Target="http://www.ncbi.nlm.nih.gov/pubmed/150952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/17403699" TargetMode="External"/><Relationship Id="rId5" Type="http://schemas.openxmlformats.org/officeDocument/2006/relationships/hyperlink" Target="http://www.ncbi.nlm.nih.gov/pubmed/15791892" TargetMode="External"/><Relationship Id="rId4" Type="http://schemas.openxmlformats.org/officeDocument/2006/relationships/hyperlink" Target="http://www.ncbi.nlm.nih.gov/pubmed/1883487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22218" y="166400"/>
            <a:ext cx="9144000" cy="2387600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</a:rPr>
              <a:t>Approche d’un patient en consultation de néphrologie 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757055"/>
            <a:ext cx="9144000" cy="250074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A, Chinar (  interniste )</a:t>
            </a:r>
          </a:p>
          <a:p>
            <a:r>
              <a:rPr lang="fr-FR" dirty="0" smtClean="0"/>
              <a:t>Université de Batna 2, faculté de médecine, département de médecine</a:t>
            </a:r>
          </a:p>
          <a:p>
            <a:r>
              <a:rPr lang="fr-FR" dirty="0" smtClean="0"/>
              <a:t>Chu  Batna, Service de Néphrologie, Dialyse, Et Transplantation Rénale</a:t>
            </a:r>
          </a:p>
          <a:p>
            <a:r>
              <a:rPr lang="fr-FR" dirty="0" smtClean="0"/>
              <a:t>Cours de 5eme année de médecine</a:t>
            </a:r>
          </a:p>
          <a:p>
            <a:r>
              <a:rPr lang="fr-FR" dirty="0" smtClean="0"/>
              <a:t>Mail: </a:t>
            </a:r>
            <a:r>
              <a:rPr lang="fr-FR" dirty="0" err="1" smtClean="0"/>
              <a:t>chinarathmane@yahoo,fr</a:t>
            </a:r>
            <a:r>
              <a:rPr lang="fr-FR" dirty="0" smtClean="0"/>
              <a:t> </a:t>
            </a:r>
          </a:p>
          <a:p>
            <a:r>
              <a:rPr lang="fr-FR" dirty="0" smtClean="0"/>
              <a:t>Fax:  213 33308317  -     Tel   0772121991  - 14,12, 2020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602461" y="6488668"/>
            <a:ext cx="3327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Journée mondiale de rien du tout</a:t>
            </a:r>
          </a:p>
        </p:txBody>
      </p:sp>
    </p:spTree>
    <p:extLst>
      <p:ext uri="{BB962C8B-B14F-4D97-AF65-F5344CB8AC3E}">
        <p14:creationId xmlns:p14="http://schemas.microsoft.com/office/powerpoint/2010/main" val="200652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Signes fonctionnels</a:t>
            </a:r>
            <a:br>
              <a:rPr lang="fr-FR" b="1" dirty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- L’interrogatoire :</a:t>
            </a:r>
          </a:p>
          <a:p>
            <a:pPr marL="0" indent="0">
              <a:buNone/>
            </a:pPr>
            <a:r>
              <a:rPr lang="fr-FR" dirty="0" smtClean="0"/>
              <a:t>• Douleurs</a:t>
            </a:r>
          </a:p>
          <a:p>
            <a:pPr marL="0" indent="0">
              <a:buNone/>
            </a:pPr>
            <a:r>
              <a:rPr lang="fr-FR" dirty="0" smtClean="0"/>
              <a:t>• Troubles de la mictions</a:t>
            </a:r>
          </a:p>
          <a:p>
            <a:pPr marL="0" indent="0">
              <a:buNone/>
            </a:pPr>
            <a:r>
              <a:rPr lang="fr-FR" dirty="0" smtClean="0"/>
              <a:t>• Anomalies quantitatives de la diurèse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5662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971" y="0"/>
            <a:ext cx="7265571" cy="67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6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• Douleur paroxystique unilatérale siégeant dans l’angle </a:t>
            </a:r>
            <a:r>
              <a:rPr lang="fr-FR" dirty="0" err="1" smtClean="0"/>
              <a:t>costo</a:t>
            </a:r>
            <a:r>
              <a:rPr lang="fr-FR" dirty="0" smtClean="0"/>
              <a:t>-lombaire, irradiant vers les organes génitaux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• Elle correspond à une contraction des fibres musculaires</a:t>
            </a:r>
          </a:p>
          <a:p>
            <a:pPr marL="0" indent="0">
              <a:buNone/>
            </a:pPr>
            <a:r>
              <a:rPr lang="fr-FR" dirty="0" smtClean="0"/>
              <a:t>(à tendance expulsive) des voies excrétrices suite à leur obstruction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3570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1- </a:t>
            </a:r>
            <a:r>
              <a:rPr lang="fr-FR" b="1" dirty="0">
                <a:solidFill>
                  <a:srgbClr val="FF0000"/>
                </a:solidFill>
              </a:rPr>
              <a:t>Circonstances déclenchantes:</a:t>
            </a:r>
            <a:br>
              <a:rPr lang="fr-FR" b="1" dirty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• Microtraumatisme</a:t>
            </a:r>
          </a:p>
          <a:p>
            <a:pPr marL="0" indent="0">
              <a:buNone/>
            </a:pPr>
            <a:r>
              <a:rPr lang="fr-FR" dirty="0" smtClean="0"/>
              <a:t>• Cure thermale</a:t>
            </a:r>
          </a:p>
          <a:p>
            <a:pPr marL="0" indent="0">
              <a:buNone/>
            </a:pPr>
            <a:r>
              <a:rPr lang="fr-FR" dirty="0" smtClean="0"/>
              <a:t>• Ecart alimentaire</a:t>
            </a:r>
          </a:p>
          <a:p>
            <a:pPr marL="0" indent="0">
              <a:buNone/>
            </a:pPr>
            <a:r>
              <a:rPr lang="fr-FR" dirty="0" smtClean="0"/>
              <a:t>• Voyage</a:t>
            </a:r>
          </a:p>
          <a:p>
            <a:pPr marL="0" indent="0">
              <a:buNone/>
            </a:pPr>
            <a:r>
              <a:rPr lang="fr-FR" dirty="0" smtClean="0"/>
              <a:t>-2- Les prodromes :</a:t>
            </a:r>
          </a:p>
          <a:p>
            <a:pPr marL="0" indent="0">
              <a:buNone/>
            </a:pPr>
            <a:r>
              <a:rPr lang="fr-FR" dirty="0" smtClean="0"/>
              <a:t>• Douleurs lombaire vagues</a:t>
            </a:r>
          </a:p>
          <a:p>
            <a:pPr marL="0" indent="0">
              <a:buNone/>
            </a:pPr>
            <a:r>
              <a:rPr lang="fr-FR" dirty="0" smtClean="0"/>
              <a:t>• Brulures mictionnelles</a:t>
            </a:r>
          </a:p>
          <a:p>
            <a:pPr marL="0" indent="0">
              <a:buNone/>
            </a:pPr>
            <a:r>
              <a:rPr lang="fr-FR" dirty="0" smtClean="0"/>
              <a:t>• Hématurie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696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3- Début :</a:t>
            </a:r>
            <a:br>
              <a:rPr lang="fr-FR" b="1" dirty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-Brutal , associe la douleur et les troubles de la miction</a:t>
            </a:r>
          </a:p>
          <a:p>
            <a:pPr marL="0" indent="0">
              <a:buNone/>
            </a:pPr>
            <a:r>
              <a:rPr lang="fr-FR" dirty="0" smtClean="0"/>
              <a:t>• Douleur :</a:t>
            </a:r>
          </a:p>
          <a:p>
            <a:pPr marL="0" indent="0">
              <a:buNone/>
            </a:pPr>
            <a:r>
              <a:rPr lang="fr-FR" dirty="0" smtClean="0"/>
              <a:t>• Siege: lombo-iliaque unilatéral, irradiation </a:t>
            </a:r>
            <a:r>
              <a:rPr lang="fr-FR" dirty="0" err="1" smtClean="0"/>
              <a:t>inguino</a:t>
            </a:r>
            <a:r>
              <a:rPr lang="fr-FR" dirty="0" smtClean="0"/>
              <a:t>-génitale</a:t>
            </a:r>
          </a:p>
          <a:p>
            <a:pPr marL="0" indent="0">
              <a:buNone/>
            </a:pPr>
            <a:r>
              <a:rPr lang="fr-FR" dirty="0" smtClean="0"/>
              <a:t>• Type : déchirement, brulure ou piqure</a:t>
            </a:r>
          </a:p>
          <a:p>
            <a:pPr marL="0" indent="0">
              <a:buNone/>
            </a:pPr>
            <a:r>
              <a:rPr lang="fr-FR" dirty="0" smtClean="0"/>
              <a:t>• Intensité : extrême, atroce, permanente avec paroxysme.</a:t>
            </a:r>
          </a:p>
          <a:p>
            <a:pPr marL="0" indent="0">
              <a:buNone/>
            </a:pPr>
            <a:r>
              <a:rPr lang="fr-FR" dirty="0" smtClean="0"/>
              <a:t>agité, anxieux, position antalgique « colique frénétique »</a:t>
            </a:r>
          </a:p>
          <a:p>
            <a:pPr marL="0" indent="0">
              <a:buNone/>
            </a:pPr>
            <a:r>
              <a:rPr lang="fr-FR" dirty="0" smtClean="0"/>
              <a:t>• Troubles de la miction: oligurie, hématurie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2970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dirty="0" smtClean="0">
                <a:solidFill>
                  <a:srgbClr val="FF0000"/>
                </a:solidFill>
              </a:rPr>
              <a:t>4- examen clinique </a:t>
            </a:r>
            <a:r>
              <a:rPr lang="fr-FR" dirty="0" smtClean="0"/>
              <a:t>: </a:t>
            </a:r>
            <a:r>
              <a:rPr lang="fr-FR" dirty="0" err="1" smtClean="0"/>
              <a:t>nle</a:t>
            </a:r>
            <a:r>
              <a:rPr lang="fr-FR" dirty="0" smtClean="0"/>
              <a:t>, pas de contracture abdominale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dirty="0" smtClean="0">
                <a:solidFill>
                  <a:srgbClr val="FF0000"/>
                </a:solidFill>
              </a:rPr>
              <a:t>5- évolution de la crise </a:t>
            </a:r>
            <a:r>
              <a:rPr lang="fr-FR" dirty="0" smtClean="0"/>
              <a:t>: favorable, en </a:t>
            </a:r>
            <a:r>
              <a:rPr lang="fr-FR" dirty="0" err="1" smtClean="0"/>
              <a:t>qlq</a:t>
            </a:r>
            <a:r>
              <a:rPr lang="fr-FR" dirty="0" smtClean="0"/>
              <a:t> heures, en </a:t>
            </a:r>
            <a:r>
              <a:rPr lang="fr-FR" dirty="0" err="1" smtClean="0"/>
              <a:t>moy</a:t>
            </a:r>
            <a:r>
              <a:rPr lang="fr-FR" dirty="0" smtClean="0"/>
              <a:t> 8 h</a:t>
            </a:r>
          </a:p>
          <a:p>
            <a:pPr marL="0" indent="0">
              <a:buNone/>
            </a:pPr>
            <a:r>
              <a:rPr lang="fr-FR" dirty="0" smtClean="0"/>
              <a:t>La fin de la crise : - polyurie ( débâcle urinaire )</a:t>
            </a:r>
          </a:p>
          <a:p>
            <a:pPr marL="0" indent="0">
              <a:buNone/>
            </a:pPr>
            <a:r>
              <a:rPr lang="fr-FR" dirty="0" smtClean="0"/>
              <a:t>- élimination d’un calcul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-6- examens complémentaires:</a:t>
            </a:r>
          </a:p>
          <a:p>
            <a:pPr marL="0" indent="0">
              <a:buNone/>
            </a:pPr>
            <a:r>
              <a:rPr lang="fr-FR" dirty="0" smtClean="0"/>
              <a:t>• Moment de la crise :</a:t>
            </a:r>
          </a:p>
          <a:p>
            <a:pPr marL="0" indent="0">
              <a:buNone/>
            </a:pPr>
            <a:r>
              <a:rPr lang="fr-FR" dirty="0" smtClean="0"/>
              <a:t>- la </a:t>
            </a:r>
            <a:r>
              <a:rPr lang="fr-FR" dirty="0" err="1" smtClean="0"/>
              <a:t>Rx</a:t>
            </a:r>
            <a:r>
              <a:rPr lang="fr-FR" dirty="0" smtClean="0"/>
              <a:t> </a:t>
            </a:r>
            <a:r>
              <a:rPr lang="fr-FR" dirty="0" err="1" smtClean="0"/>
              <a:t>app</a:t>
            </a:r>
            <a:r>
              <a:rPr lang="fr-FR" dirty="0" smtClean="0"/>
              <a:t> urinaire sans préparation : opacité d’un calcul</a:t>
            </a:r>
          </a:p>
          <a:p>
            <a:pPr marL="0" indent="0">
              <a:buNone/>
            </a:pPr>
            <a:r>
              <a:rPr lang="fr-FR" dirty="0" smtClean="0"/>
              <a:t>- UIV : rein muet ( </a:t>
            </a:r>
            <a:r>
              <a:rPr lang="fr-FR" dirty="0" err="1" smtClean="0"/>
              <a:t>dleur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r>
              <a:rPr lang="fr-FR" dirty="0" smtClean="0"/>
              <a:t>• Apres la crise : UIV : calculs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250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-7- Causes:</a:t>
            </a:r>
          </a:p>
          <a:p>
            <a:pPr marL="0" indent="0"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 smtClean="0"/>
              <a:t>• Lithiase urinaire +++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• Caillot sanguin</a:t>
            </a:r>
          </a:p>
          <a:p>
            <a:pPr marL="0" indent="0">
              <a:buNone/>
            </a:pPr>
            <a:r>
              <a:rPr lang="fr-FR" dirty="0" smtClean="0"/>
              <a:t>• </a:t>
            </a:r>
            <a:r>
              <a:rPr lang="fr-FR" dirty="0" err="1" smtClean="0"/>
              <a:t>Coudure</a:t>
            </a:r>
            <a:r>
              <a:rPr lang="fr-FR" dirty="0" smtClean="0"/>
              <a:t> urétérale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• Ptose rénale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4070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• Douleurs du bas appareil</a:t>
            </a:r>
          </a:p>
          <a:p>
            <a:pPr marL="0" indent="0">
              <a:buNone/>
            </a:pPr>
            <a:r>
              <a:rPr lang="fr-FR" dirty="0" smtClean="0"/>
              <a:t>• Douleurs pelviennes</a:t>
            </a:r>
          </a:p>
          <a:p>
            <a:pPr marL="0" indent="0">
              <a:buNone/>
            </a:pPr>
            <a:r>
              <a:rPr lang="fr-FR" dirty="0" smtClean="0"/>
              <a:t>• Les cystalgies/cystite :</a:t>
            </a:r>
          </a:p>
          <a:p>
            <a:pPr marL="0" indent="0">
              <a:buNone/>
            </a:pPr>
            <a:r>
              <a:rPr lang="fr-FR" dirty="0" smtClean="0"/>
              <a:t>La douleur d’origine vésicale est déclenchée ou renforcée par la</a:t>
            </a:r>
          </a:p>
          <a:p>
            <a:pPr marL="0" indent="0">
              <a:buNone/>
            </a:pPr>
            <a:r>
              <a:rPr lang="fr-FR" dirty="0" smtClean="0"/>
              <a:t>miction et/ou s’accompagne de troubles mictionnels</a:t>
            </a:r>
          </a:p>
          <a:p>
            <a:pPr marL="0" indent="0">
              <a:buNone/>
            </a:pPr>
            <a:r>
              <a:rPr lang="fr-FR" dirty="0" smtClean="0"/>
              <a:t>• Les douleurs prostatiques, testiculaires</a:t>
            </a:r>
          </a:p>
          <a:p>
            <a:pPr marL="0" indent="0">
              <a:buNone/>
            </a:pPr>
            <a:r>
              <a:rPr lang="fr-FR" dirty="0" smtClean="0"/>
              <a:t>• Les brûlures mictionnelles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8229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795" y="0"/>
            <a:ext cx="6615680" cy="67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95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Les troubles de la mictions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9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AGENDA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1-Introduction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2-Particularités de la question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3-Prérequis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4-Objectifs pédagogiques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5-Approche du patient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5-1 Moyens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5-2 Anamnèse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5-3 Examen physique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5-4 Explorations complémentaires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5-5 Rédaction de l’observation médicale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6-Conclusion</a:t>
            </a:r>
          </a:p>
          <a:p>
            <a:pPr marL="0" indent="0">
              <a:buNone/>
            </a:pPr>
            <a:r>
              <a:rPr lang="fr-FR" b="1" smtClean="0">
                <a:solidFill>
                  <a:srgbClr val="7030A0"/>
                </a:solidFill>
              </a:rPr>
              <a:t>7-Références bibliographiques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2065868" y="6039556"/>
            <a:ext cx="5926666" cy="903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Modèle de description : Patient adulte conscient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• Paramètres normaux de la miction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• Miction indolore, facile, rapide et impression de confort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• Fréquence : 6 / jours et moins de 2 / nuit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• Volume : 100 a 300 ml/j par miction et diurèse de 1.5 l/j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• Le diurèse des 24h est le volume des urines émises en 24h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5986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8040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80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-104504"/>
            <a:ext cx="8580119" cy="69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64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• Pollakiurie :</a:t>
            </a:r>
          </a:p>
          <a:p>
            <a:pPr marL="0" indent="0">
              <a:buNone/>
            </a:pPr>
            <a:r>
              <a:rPr lang="fr-FR" dirty="0" smtClean="0"/>
              <a:t>• Augmentation de la fréquence des mictions. </a:t>
            </a:r>
          </a:p>
          <a:p>
            <a:pPr marL="0" indent="0">
              <a:buNone/>
            </a:pPr>
            <a:r>
              <a:rPr lang="fr-FR" dirty="0" smtClean="0"/>
              <a:t>Ces mictions peuvent être normales ou réduites en volume.</a:t>
            </a:r>
          </a:p>
          <a:p>
            <a:pPr marL="0" indent="0">
              <a:buNone/>
            </a:pPr>
            <a:r>
              <a:rPr lang="fr-FR" dirty="0" smtClean="0"/>
              <a:t>• Nocturne++ , 2ème moitié de la nuit</a:t>
            </a:r>
          </a:p>
          <a:p>
            <a:pPr marL="0" indent="0">
              <a:buNone/>
            </a:pPr>
            <a:r>
              <a:rPr lang="fr-FR" dirty="0" smtClean="0"/>
              <a:t>• Pas d’augmentation de la diurèse</a:t>
            </a:r>
          </a:p>
          <a:p>
            <a:pPr marL="0" indent="0">
              <a:buNone/>
            </a:pPr>
            <a:r>
              <a:rPr lang="fr-FR" dirty="0" smtClean="0"/>
              <a:t>• En rapport avec:</a:t>
            </a:r>
          </a:p>
          <a:p>
            <a:pPr marL="0" indent="0">
              <a:buNone/>
            </a:pPr>
            <a:r>
              <a:rPr lang="fr-FR" dirty="0" smtClean="0"/>
              <a:t>- polyurie : excès de boisson, diabète, insuffisance rénale</a:t>
            </a:r>
          </a:p>
          <a:p>
            <a:pPr marL="0" indent="0">
              <a:buNone/>
            </a:pPr>
            <a:r>
              <a:rPr lang="fr-FR" dirty="0" smtClean="0"/>
              <a:t>- réduction de la capacité vésicale : anomalie vessie, compression</a:t>
            </a:r>
          </a:p>
          <a:p>
            <a:pPr marL="0" indent="0">
              <a:buNone/>
            </a:pPr>
            <a:r>
              <a:rPr lang="fr-FR" dirty="0" smtClean="0"/>
              <a:t>- stagnation vésicale : rétention chronique incomplète d’urine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804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• Rétention chronique incomplète des urines :</a:t>
            </a:r>
          </a:p>
          <a:p>
            <a:pPr marL="0" indent="0">
              <a:buNone/>
            </a:pPr>
            <a:r>
              <a:rPr lang="fr-FR" dirty="0" smtClean="0"/>
              <a:t>• installation sur des mois</a:t>
            </a:r>
          </a:p>
          <a:p>
            <a:pPr marL="0" indent="0">
              <a:buNone/>
            </a:pPr>
            <a:r>
              <a:rPr lang="fr-FR" dirty="0" smtClean="0"/>
              <a:t>• globe vésical mou, indolore</a:t>
            </a:r>
          </a:p>
          <a:p>
            <a:pPr marL="0" indent="0">
              <a:buNone/>
            </a:pPr>
            <a:r>
              <a:rPr lang="fr-FR" dirty="0" smtClean="0"/>
              <a:t>• s’accompagne d’une distension des uretères et des cavités </a:t>
            </a:r>
            <a:r>
              <a:rPr lang="fr-FR" dirty="0" err="1" smtClean="0"/>
              <a:t>pyélocalicielles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• 2 phases :</a:t>
            </a:r>
          </a:p>
          <a:p>
            <a:pPr marL="0" indent="0">
              <a:buNone/>
            </a:pPr>
            <a:r>
              <a:rPr lang="fr-FR" dirty="0" smtClean="0"/>
              <a:t>- stagnation vésicale sans distension: pollakiurie, dysurie</a:t>
            </a:r>
          </a:p>
          <a:p>
            <a:pPr marL="0" indent="0">
              <a:buNone/>
            </a:pPr>
            <a:r>
              <a:rPr lang="fr-FR" dirty="0" smtClean="0"/>
              <a:t>- stagnation vésicale avec distension: mictions par regorgement</a:t>
            </a:r>
          </a:p>
          <a:p>
            <a:pPr marL="0" indent="0">
              <a:buNone/>
            </a:pPr>
            <a:r>
              <a:rPr lang="fr-FR" dirty="0" smtClean="0"/>
              <a:t>« pseudo incontinence 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343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/>
              <a:t>• Rétention chronique complète des urines :</a:t>
            </a:r>
          </a:p>
          <a:p>
            <a:pPr marL="0" indent="0">
              <a:buNone/>
            </a:pPr>
            <a:r>
              <a:rPr lang="fr-FR" dirty="0" smtClean="0"/>
              <a:t>• long passé de dysurie</a:t>
            </a:r>
          </a:p>
          <a:p>
            <a:pPr marL="0" indent="0">
              <a:buNone/>
            </a:pPr>
            <a:r>
              <a:rPr lang="fr-FR" dirty="0" smtClean="0"/>
              <a:t>• Peu douloureuse</a:t>
            </a:r>
          </a:p>
          <a:p>
            <a:pPr marL="0" indent="0">
              <a:buNone/>
            </a:pPr>
            <a:r>
              <a:rPr lang="fr-FR" dirty="0" smtClean="0"/>
              <a:t>• Soulagé passagèrement par le sondage vésical ( pas de reprise miction spontanée )</a:t>
            </a:r>
          </a:p>
          <a:p>
            <a:pPr marL="0" indent="0">
              <a:buNone/>
            </a:pPr>
            <a:r>
              <a:rPr lang="fr-FR" dirty="0" smtClean="0"/>
              <a:t>• Rétention aigue d’urine :</a:t>
            </a:r>
          </a:p>
          <a:p>
            <a:pPr marL="0" indent="0">
              <a:buNone/>
            </a:pPr>
            <a:r>
              <a:rPr lang="fr-FR" dirty="0" smtClean="0"/>
              <a:t>• douleur hypogastrique, vive, permanente, agitation, angoisse</a:t>
            </a:r>
          </a:p>
          <a:p>
            <a:pPr marL="0" indent="0">
              <a:buNone/>
            </a:pPr>
            <a:r>
              <a:rPr lang="fr-FR" dirty="0" smtClean="0"/>
              <a:t>• envie impérieuse d’uriner impossible à réaliser</a:t>
            </a:r>
          </a:p>
          <a:p>
            <a:pPr marL="0" indent="0">
              <a:buNone/>
            </a:pPr>
            <a:r>
              <a:rPr lang="fr-FR" dirty="0" smtClean="0"/>
              <a:t>• Globe vésical</a:t>
            </a:r>
          </a:p>
          <a:p>
            <a:pPr marL="0" indent="0">
              <a:buNone/>
            </a:pPr>
            <a:r>
              <a:rPr lang="fr-FR" dirty="0" smtClean="0"/>
              <a:t>• cause : rupture de l’uretère, fracture du rachis, post op reflexes,</a:t>
            </a:r>
          </a:p>
          <a:p>
            <a:pPr marL="0" indent="0">
              <a:buNone/>
            </a:pPr>
            <a:r>
              <a:rPr lang="fr-FR" dirty="0" smtClean="0"/>
              <a:t>adénome de la prostate, utérus gravidique / Tm pelvienne (compression uretère 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090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• Pyurie :</a:t>
            </a:r>
          </a:p>
          <a:p>
            <a:pPr marL="0" indent="0">
              <a:buNone/>
            </a:pPr>
            <a:r>
              <a:rPr lang="fr-FR" dirty="0" smtClean="0"/>
              <a:t>• Présence de pus dans les urines</a:t>
            </a:r>
          </a:p>
          <a:p>
            <a:pPr marL="0" indent="0">
              <a:buNone/>
            </a:pPr>
            <a:r>
              <a:rPr lang="fr-FR" dirty="0" smtClean="0"/>
              <a:t>• ECBU : PNA ( + de 10 leucocytes /mm³ ou + de 10000 /ml )</a:t>
            </a:r>
          </a:p>
          <a:p>
            <a:pPr marL="0" indent="0">
              <a:buNone/>
            </a:pPr>
            <a:r>
              <a:rPr lang="fr-FR" dirty="0" smtClean="0"/>
              <a:t>• Germes ( &gt; 100000 </a:t>
            </a:r>
            <a:r>
              <a:rPr lang="fr-FR" dirty="0" err="1" smtClean="0"/>
              <a:t>bact</a:t>
            </a:r>
            <a:r>
              <a:rPr lang="fr-FR" dirty="0" smtClean="0"/>
              <a:t>/ml ) Infection de l’appareil urinaire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5407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Origine de l’hématurie : épreuve des 3 verres</a:t>
            </a:r>
          </a:p>
          <a:p>
            <a:pPr marL="0" indent="0">
              <a:buNone/>
            </a:pPr>
            <a:r>
              <a:rPr lang="fr-FR" dirty="0" smtClean="0"/>
              <a:t>• Malade urine dans 3 verres au cours de la même miction</a:t>
            </a:r>
          </a:p>
          <a:p>
            <a:pPr marL="0" indent="0">
              <a:buNone/>
            </a:pPr>
            <a:r>
              <a:rPr lang="fr-FR" dirty="0" smtClean="0"/>
              <a:t>• 1er verre : début de la miction ou 1er jet</a:t>
            </a:r>
          </a:p>
          <a:p>
            <a:pPr marL="0" indent="0">
              <a:buNone/>
            </a:pPr>
            <a:r>
              <a:rPr lang="fr-FR" dirty="0" smtClean="0"/>
              <a:t>• 2eme verre : presque totalité de la miction</a:t>
            </a:r>
          </a:p>
          <a:p>
            <a:pPr marL="0" indent="0">
              <a:buNone/>
            </a:pPr>
            <a:r>
              <a:rPr lang="fr-FR" dirty="0" smtClean="0"/>
              <a:t>• 3eme verre : fin de miction</a:t>
            </a:r>
          </a:p>
          <a:p>
            <a:pPr marL="0" indent="0">
              <a:buNone/>
            </a:pPr>
            <a:r>
              <a:rPr lang="fr-FR" dirty="0" smtClean="0"/>
              <a:t>N.B : en cas d’hématurie abondante l’épreuve des 3 verres est inutile,</a:t>
            </a:r>
          </a:p>
          <a:p>
            <a:pPr marL="0" indent="0">
              <a:buNone/>
            </a:pPr>
            <a:r>
              <a:rPr lang="fr-FR" dirty="0" err="1" smtClean="0"/>
              <a:t>qlq</a:t>
            </a:r>
            <a:r>
              <a:rPr lang="fr-FR" dirty="0" smtClean="0"/>
              <a:t> soit son origine elle est </a:t>
            </a:r>
            <a:r>
              <a:rPr lang="fr-FR" dirty="0" err="1" smtClean="0"/>
              <a:t>tjr</a:t>
            </a:r>
            <a:r>
              <a:rPr lang="fr-FR" dirty="0" smtClean="0"/>
              <a:t> totale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0337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862149"/>
            <a:ext cx="9821090" cy="57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61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57645"/>
            <a:ext cx="8889818" cy="58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3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7030A0"/>
                </a:solidFill>
              </a:rPr>
              <a:t>Introduction</a:t>
            </a:r>
            <a:br>
              <a:rPr lang="fr-FR" b="1" dirty="0" smtClean="0">
                <a:solidFill>
                  <a:srgbClr val="7030A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Les signes des maladies </a:t>
            </a:r>
            <a:r>
              <a:rPr lang="fr-FR" dirty="0" smtClean="0"/>
              <a:t>néphrologiques</a:t>
            </a:r>
            <a:r>
              <a:rPr lang="fr-FR" dirty="0"/>
              <a:t>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-</a:t>
            </a:r>
            <a:r>
              <a:rPr lang="fr-FR" dirty="0">
                <a:solidFill>
                  <a:srgbClr val="FF0000"/>
                </a:solidFill>
              </a:rPr>
              <a:t>Signes généraux </a:t>
            </a:r>
            <a:r>
              <a:rPr lang="fr-FR" dirty="0"/>
              <a:t>(</a:t>
            </a:r>
            <a:r>
              <a:rPr lang="fr-FR" b="1" dirty="0">
                <a:solidFill>
                  <a:srgbClr val="7030A0"/>
                </a:solidFill>
              </a:rPr>
              <a:t>30%</a:t>
            </a:r>
            <a:r>
              <a:rPr lang="fr-FR" dirty="0"/>
              <a:t>des maladies):</a:t>
            </a:r>
          </a:p>
          <a:p>
            <a:pPr marL="0" indent="0">
              <a:buNone/>
            </a:pPr>
            <a:r>
              <a:rPr lang="fr-FR" dirty="0"/>
              <a:t>		</a:t>
            </a:r>
            <a:r>
              <a:rPr lang="fr-FR" dirty="0" smtClean="0"/>
              <a:t>-œdèmes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	-fièvre</a:t>
            </a:r>
          </a:p>
          <a:p>
            <a:pPr marL="0" indent="0">
              <a:buNone/>
            </a:pPr>
            <a:r>
              <a:rPr lang="fr-FR" dirty="0"/>
              <a:t>		-altération de l’état général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/>
              <a:t>	-</a:t>
            </a:r>
            <a:r>
              <a:rPr lang="fr-FR" dirty="0">
                <a:solidFill>
                  <a:srgbClr val="FF0000"/>
                </a:solidFill>
              </a:rPr>
              <a:t>Signes spécifiques de la sphère urinaire </a:t>
            </a:r>
            <a:r>
              <a:rPr lang="fr-FR" dirty="0"/>
              <a:t>(</a:t>
            </a:r>
            <a:r>
              <a:rPr lang="fr-FR" b="1" dirty="0">
                <a:solidFill>
                  <a:srgbClr val="7030A0"/>
                </a:solidFill>
              </a:rPr>
              <a:t>20%</a:t>
            </a:r>
            <a:r>
              <a:rPr lang="fr-FR" dirty="0"/>
              <a:t> des maladies):</a:t>
            </a:r>
          </a:p>
          <a:p>
            <a:pPr marL="0" indent="0">
              <a:buNone/>
            </a:pPr>
            <a:r>
              <a:rPr lang="fr-FR" dirty="0"/>
              <a:t>		-troubles liés à la continence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/>
              <a:t>	-</a:t>
            </a:r>
            <a:r>
              <a:rPr lang="fr-FR" b="1" dirty="0">
                <a:solidFill>
                  <a:srgbClr val="7030A0"/>
                </a:solidFill>
              </a:rPr>
              <a:t>50% </a:t>
            </a:r>
            <a:r>
              <a:rPr lang="fr-FR" dirty="0">
                <a:solidFill>
                  <a:srgbClr val="FF0000"/>
                </a:solidFill>
              </a:rPr>
              <a:t>restantes</a:t>
            </a:r>
            <a:r>
              <a:rPr lang="fr-FR" dirty="0"/>
              <a:t>: découverte par hasard avec des examens tels que radio, </a:t>
            </a:r>
          </a:p>
          <a:p>
            <a:pPr marL="0" indent="0">
              <a:buNone/>
            </a:pPr>
            <a:r>
              <a:rPr lang="fr-FR" dirty="0"/>
              <a:t>analyse d’urines</a:t>
            </a:r>
          </a:p>
        </p:txBody>
      </p:sp>
    </p:spTree>
    <p:extLst>
      <p:ext uri="{BB962C8B-B14F-4D97-AF65-F5344CB8AC3E}">
        <p14:creationId xmlns:p14="http://schemas.microsoft.com/office/powerpoint/2010/main" val="3139816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590" y="888274"/>
            <a:ext cx="8927782" cy="559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84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92" y="91440"/>
            <a:ext cx="12048308" cy="67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42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7566"/>
            <a:ext cx="8193936" cy="67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37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Protéinurie permanente (témoigne d’une perméabilité accrue des membranes basales </a:t>
            </a:r>
            <a:r>
              <a:rPr lang="fr-FR" dirty="0" err="1" smtClean="0"/>
              <a:t>glomerulaires</a:t>
            </a:r>
            <a:r>
              <a:rPr lang="fr-FR" dirty="0" smtClean="0"/>
              <a:t>).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Fonctionnelle : </a:t>
            </a:r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Protéinurie orthostatique de l’adolescent adolescent en période de croissance, longiligne, sans HTA, sans œdèmes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 Lésionnelle : glomérulaire</a:t>
            </a:r>
            <a:r>
              <a:rPr lang="fr-FR" dirty="0"/>
              <a:t> </a:t>
            </a:r>
            <a:r>
              <a:rPr lang="fr-FR" dirty="0" smtClean="0"/>
              <a:t>, tubulaire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8201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Anomalies quantitatives de la diurèse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12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8092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05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657113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55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81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b="1" dirty="0" smtClean="0"/>
              <a:t>Insuffisance rénale aigue :</a:t>
            </a:r>
          </a:p>
          <a:p>
            <a:pPr marL="0" indent="0">
              <a:buNone/>
            </a:pPr>
            <a:r>
              <a:rPr lang="fr-FR" dirty="0" smtClean="0"/>
              <a:t>- chute de la TA &lt; 6 cm Hg ( hémorragie, déshydratation ) IR fonctionnelle ou anurie pré-rénale</a:t>
            </a:r>
          </a:p>
          <a:p>
            <a:pPr marL="0" indent="0">
              <a:buNone/>
            </a:pPr>
            <a:r>
              <a:rPr lang="fr-FR" dirty="0" smtClean="0"/>
              <a:t>- anomalie anatomique du parenchyme rénal :</a:t>
            </a:r>
          </a:p>
          <a:p>
            <a:pPr marL="0" indent="0">
              <a:buNone/>
            </a:pPr>
            <a:r>
              <a:rPr lang="fr-FR" dirty="0" smtClean="0"/>
              <a:t>néphropathie tubulo-interstitielle aigues anurie rénale</a:t>
            </a:r>
          </a:p>
          <a:p>
            <a:pPr marL="0" indent="0">
              <a:buNone/>
            </a:pPr>
            <a:r>
              <a:rPr lang="fr-FR" dirty="0" smtClean="0"/>
              <a:t>- obstruction de la voie excrétrice : (calcul rénale ) anurie post-rénale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b="1" dirty="0" smtClean="0"/>
              <a:t>Insuffisance rénale chronique ( terminale) 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dirty="0" err="1" smtClean="0"/>
              <a:t>Tbles</a:t>
            </a:r>
            <a:r>
              <a:rPr lang="fr-FR" dirty="0" smtClean="0"/>
              <a:t> digestifs ( vomissements ), signes hémorragiques, pâleur (anémie),</a:t>
            </a:r>
          </a:p>
          <a:p>
            <a:pPr marL="0" indent="0">
              <a:buNone/>
            </a:pPr>
            <a:r>
              <a:rPr lang="fr-FR" dirty="0" smtClean="0"/>
              <a:t>frottement péricardique,..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5355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25936"/>
            <a:ext cx="10515600" cy="580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48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7030A0"/>
                </a:solidFill>
              </a:rPr>
              <a:t>Particularités de la question</a:t>
            </a:r>
            <a:br>
              <a:rPr lang="fr-FR" b="1" dirty="0" smtClean="0">
                <a:solidFill>
                  <a:srgbClr val="7030A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La maladie rénale pauci symptomatique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Une maladie rénale  latente</a:t>
            </a:r>
          </a:p>
          <a:p>
            <a:endParaRPr lang="fr-FR" dirty="0" smtClean="0"/>
          </a:p>
          <a:p>
            <a:r>
              <a:rPr lang="fr-FR" dirty="0" smtClean="0"/>
              <a:t>La surprise des signes extra-rénaux : Peau, douleurs osseuses, digestifs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*Chimie urinaire = Examen clinique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* Un bilan rénal à porté de tous les professionnels de la  santé, cependant in est  peu demandé !! Parfois en retard,  mal interprété !!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9122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L’incontinence urinaire</a:t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• Définition : perte involontaire des urines par le méat urétral</a:t>
            </a:r>
          </a:p>
          <a:p>
            <a:pPr marL="0" indent="0">
              <a:buNone/>
            </a:pPr>
            <a:r>
              <a:rPr lang="fr-FR" dirty="0" smtClean="0"/>
              <a:t>• Schématiquement, on peut distinguer 3 grands</a:t>
            </a:r>
          </a:p>
          <a:p>
            <a:r>
              <a:rPr lang="fr-FR" dirty="0" smtClean="0"/>
              <a:t>types d'incontinence urinaire :</a:t>
            </a:r>
          </a:p>
          <a:p>
            <a:pPr marL="0" indent="0">
              <a:buNone/>
            </a:pPr>
            <a:r>
              <a:rPr lang="fr-FR" dirty="0" smtClean="0"/>
              <a:t>– l'incontinence d'effort,</a:t>
            </a:r>
          </a:p>
          <a:p>
            <a:pPr marL="0" indent="0">
              <a:buNone/>
            </a:pPr>
            <a:r>
              <a:rPr lang="fr-FR" dirty="0" smtClean="0"/>
              <a:t>– l'incontinence par impériosité (en dehors des efforts)</a:t>
            </a:r>
          </a:p>
          <a:p>
            <a:pPr marL="0" indent="0">
              <a:buNone/>
            </a:pPr>
            <a:r>
              <a:rPr lang="fr-FR" dirty="0" smtClean="0"/>
              <a:t>– l'incontinence après chirurgie (complication d'une intervention).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07487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L'incontinence urinaire résulte</a:t>
            </a:r>
          </a:p>
          <a:p>
            <a:r>
              <a:rPr lang="fr-FR" dirty="0" smtClean="0"/>
              <a:t>soit d'un dysfonctionnement musculaire (lésion du</a:t>
            </a:r>
          </a:p>
          <a:p>
            <a:r>
              <a:rPr lang="fr-FR" dirty="0" smtClean="0"/>
              <a:t>sphincter et/ou des autres muscles du périnée),</a:t>
            </a:r>
          </a:p>
          <a:p>
            <a:r>
              <a:rPr lang="fr-FR" dirty="0" smtClean="0"/>
              <a:t>soit d'une anomalie neurologique affectant le sphincter</a:t>
            </a:r>
          </a:p>
          <a:p>
            <a:r>
              <a:rPr lang="fr-FR" dirty="0" smtClean="0"/>
              <a:t>et/ou la vessie.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3754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5"/>
            <a:ext cx="9546771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01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582" y="0"/>
            <a:ext cx="10609217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211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330" y="195943"/>
            <a:ext cx="10661469" cy="59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91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 Résultats :</a:t>
            </a:r>
          </a:p>
          <a:p>
            <a:pPr marL="0" indent="0">
              <a:buNone/>
            </a:pPr>
            <a:r>
              <a:rPr lang="fr-FR" dirty="0" smtClean="0"/>
              <a:t> A l’état normal la fosse lombaire est souple, indolore, et libre.</a:t>
            </a:r>
          </a:p>
          <a:p>
            <a:pPr marL="0" indent="0">
              <a:buNone/>
            </a:pPr>
            <a:r>
              <a:rPr lang="fr-FR" dirty="0" smtClean="0"/>
              <a:t>• Le rein normal n’est pas palpable sauf en cas de :</a:t>
            </a:r>
          </a:p>
          <a:p>
            <a:pPr marL="0" indent="0">
              <a:buNone/>
            </a:pPr>
            <a:r>
              <a:rPr lang="fr-FR" dirty="0" smtClean="0"/>
              <a:t> Ptose rénale</a:t>
            </a:r>
          </a:p>
          <a:p>
            <a:pPr marL="0" indent="0">
              <a:buNone/>
            </a:pPr>
            <a:r>
              <a:rPr lang="fr-FR" dirty="0" smtClean="0"/>
              <a:t>Hypertrophie compensatrice du rein</a:t>
            </a:r>
          </a:p>
          <a:p>
            <a:pPr marL="0" indent="0">
              <a:buNone/>
            </a:pPr>
            <a:r>
              <a:rPr lang="fr-FR" dirty="0" smtClean="0"/>
              <a:t>• Le gros rein pathologique est reconnu grâce à l’existence de 2 signes physiques :</a:t>
            </a:r>
          </a:p>
          <a:p>
            <a:r>
              <a:rPr lang="fr-FR" dirty="0" smtClean="0"/>
              <a:t> Le contact lombaire : la main antérieure refoule la masse rénale</a:t>
            </a:r>
          </a:p>
          <a:p>
            <a:pPr marL="0" indent="0">
              <a:buNone/>
            </a:pPr>
            <a:r>
              <a:rPr lang="fr-FR" dirty="0" smtClean="0"/>
              <a:t>qui vient buter contre la main postérieure</a:t>
            </a:r>
          </a:p>
          <a:p>
            <a:r>
              <a:rPr lang="fr-FR" dirty="0" smtClean="0"/>
              <a:t>Le ballottement rénal : les deux mains coincent la masse rénale.</a:t>
            </a:r>
          </a:p>
          <a:p>
            <a:r>
              <a:rPr lang="fr-FR" dirty="0" smtClean="0"/>
              <a:t> A la percussion : le gros rein est barré par la sonorité colique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08129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• Causes :</a:t>
            </a:r>
          </a:p>
          <a:p>
            <a:pPr marL="0" indent="0">
              <a:buNone/>
            </a:pPr>
            <a:r>
              <a:rPr lang="fr-FR" dirty="0" smtClean="0"/>
              <a:t>• Cancer du rein :</a:t>
            </a:r>
          </a:p>
          <a:p>
            <a:r>
              <a:rPr lang="fr-FR" dirty="0" smtClean="0"/>
              <a:t>gros rein unilatéral, hématurie, fièvre, varicocèle.</a:t>
            </a:r>
          </a:p>
          <a:p>
            <a:pPr marL="0" indent="0">
              <a:buNone/>
            </a:pPr>
            <a:r>
              <a:rPr lang="fr-FR" dirty="0" smtClean="0"/>
              <a:t>• Kyste du rein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83694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61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395857" cy="623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586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FF0000"/>
                </a:solidFill>
              </a:rPr>
              <a:t>Examen des urines</a:t>
            </a:r>
            <a:endParaRPr lang="fr-FR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2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7030A0"/>
                </a:solidFill>
              </a:rPr>
              <a:t>Objectifs pédagogiques</a:t>
            </a:r>
            <a:br>
              <a:rPr lang="fr-FR" b="1" dirty="0" smtClean="0">
                <a:solidFill>
                  <a:srgbClr val="7030A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Interroger  un patient</a:t>
            </a:r>
          </a:p>
          <a:p>
            <a:r>
              <a:rPr lang="fr-FR" dirty="0" smtClean="0"/>
              <a:t>Examen physique</a:t>
            </a:r>
          </a:p>
          <a:p>
            <a:r>
              <a:rPr lang="fr-FR" dirty="0" smtClean="0"/>
              <a:t>Bandelette urinaire</a:t>
            </a:r>
          </a:p>
          <a:p>
            <a:r>
              <a:rPr lang="fr-FR" dirty="0" smtClean="0"/>
              <a:t>La prise de TA</a:t>
            </a:r>
          </a:p>
          <a:p>
            <a:r>
              <a:rPr lang="fr-FR" dirty="0" smtClean="0"/>
              <a:t>Interprétation du sédiment urinaire</a:t>
            </a:r>
          </a:p>
          <a:p>
            <a:r>
              <a:rPr lang="fr-FR" dirty="0" smtClean="0"/>
              <a:t>Epuration extrarénale</a:t>
            </a:r>
          </a:p>
          <a:p>
            <a:r>
              <a:rPr lang="fr-FR" dirty="0" smtClean="0"/>
              <a:t>Notions élémentaires sur la TR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                                   SAVOIR DEPISTER UNE MALADIE RENALE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805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Examen des urines</a:t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• Recueil des urines de 24h</a:t>
            </a:r>
          </a:p>
          <a:p>
            <a:pPr marL="0" indent="0">
              <a:buNone/>
            </a:pPr>
            <a:r>
              <a:rPr lang="fr-FR" dirty="0" smtClean="0"/>
              <a:t>• Mesurer la diurèse</a:t>
            </a:r>
          </a:p>
          <a:p>
            <a:pPr marL="0" indent="0">
              <a:buNone/>
            </a:pPr>
            <a:r>
              <a:rPr lang="fr-FR" dirty="0" smtClean="0"/>
              <a:t>• Aspects macroscopique :</a:t>
            </a:r>
          </a:p>
          <a:p>
            <a:pPr marL="0" indent="0">
              <a:buNone/>
            </a:pPr>
            <a:r>
              <a:rPr lang="fr-FR" dirty="0" smtClean="0"/>
              <a:t>- jaune clair : urines </a:t>
            </a:r>
            <a:r>
              <a:rPr lang="fr-FR" dirty="0" err="1" smtClean="0"/>
              <a:t>nle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 rouges : hématurie ou hémoglobinurie</a:t>
            </a:r>
          </a:p>
          <a:p>
            <a:pPr marL="0" indent="0">
              <a:buNone/>
            </a:pPr>
            <a:r>
              <a:rPr lang="fr-FR" dirty="0" smtClean="0"/>
              <a:t>- foncées, jaune verdâtre : pigments biliaires</a:t>
            </a:r>
          </a:p>
          <a:p>
            <a:pPr marL="0" indent="0">
              <a:buNone/>
            </a:pPr>
            <a:r>
              <a:rPr lang="fr-FR" dirty="0" smtClean="0"/>
              <a:t>- foncées, bouillon sale : GNA</a:t>
            </a:r>
          </a:p>
          <a:p>
            <a:pPr marL="0" indent="0">
              <a:buNone/>
            </a:pPr>
            <a:r>
              <a:rPr lang="fr-FR" dirty="0" smtClean="0"/>
              <a:t>- troubles, délavées : pyurie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63394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630989" cy="638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906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https://www.revmed.ch/var/site/storage/images/rms-218/images/rms_idpas_d_isbn_pu2009-34s_sa03_art03_img004.jpg/745833-1-fre-CH/RMS_idPAS_D_ISBN_pu2009-34s_sa03_art03_img004.jpg_i11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3" y="156754"/>
            <a:ext cx="8059783" cy="670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8981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0629"/>
            <a:ext cx="9664338" cy="64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"/>
            <a:ext cx="9953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340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Examens complémentaires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506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880"/>
            <a:ext cx="9742714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366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046" y="261256"/>
            <a:ext cx="7252323" cy="65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626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8679405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04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161" y="365124"/>
            <a:ext cx="8961120" cy="640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3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7030A0"/>
                </a:solidFill>
              </a:rPr>
              <a:t>Approche du patient</a:t>
            </a:r>
            <a:br>
              <a:rPr lang="fr-FR" b="1" dirty="0" smtClean="0">
                <a:solidFill>
                  <a:srgbClr val="7030A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5-1 Moyens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5-2 Anamnèse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5-3 Examen physique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5-4 Explorations complémentaires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5-5 Rédaction de l’observation médicale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43584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217" y="104502"/>
            <a:ext cx="7919377" cy="67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500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949" y="365125"/>
            <a:ext cx="4327751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041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0629"/>
            <a:ext cx="8288645" cy="604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154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457" y="365124"/>
            <a:ext cx="8792255" cy="661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324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840" y="365125"/>
            <a:ext cx="8595360" cy="614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018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354" y="365124"/>
            <a:ext cx="6121695" cy="658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77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9954" y="1690688"/>
            <a:ext cx="4891496" cy="43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565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UCR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953" y="1567543"/>
            <a:ext cx="7929155" cy="52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631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0"/>
            <a:ext cx="10411097" cy="67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396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MERCI  DE  VOTRE  AIMABLE ATTENTION</a:t>
            </a:r>
            <a:br>
              <a:rPr lang="fr-FR" dirty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05840"/>
            <a:ext cx="9311640" cy="57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1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7030A0"/>
                </a:solidFill>
              </a:rPr>
              <a:t> Moyens</a:t>
            </a:r>
            <a:br>
              <a:rPr lang="fr-FR" b="1" dirty="0" smtClean="0">
                <a:solidFill>
                  <a:srgbClr val="7030A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Ambition</a:t>
            </a:r>
          </a:p>
          <a:p>
            <a:r>
              <a:rPr lang="fr-FR" dirty="0" smtClean="0"/>
              <a:t>tenue</a:t>
            </a:r>
          </a:p>
          <a:p>
            <a:r>
              <a:rPr lang="fr-FR" dirty="0" smtClean="0"/>
              <a:t>Stéthoscope</a:t>
            </a:r>
          </a:p>
          <a:p>
            <a:r>
              <a:rPr lang="fr-FR" dirty="0" smtClean="0"/>
              <a:t>Ruban mettre</a:t>
            </a:r>
          </a:p>
          <a:p>
            <a:r>
              <a:rPr lang="fr-FR" dirty="0" smtClean="0"/>
              <a:t>Tensiomètre</a:t>
            </a:r>
          </a:p>
          <a:p>
            <a:r>
              <a:rPr lang="fr-FR" dirty="0" smtClean="0"/>
              <a:t>Boite chimie des urines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25887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Références  bibliographiques 1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97726"/>
            <a:ext cx="10515600" cy="5368834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 </a:t>
            </a:r>
            <a:r>
              <a:rPr lang="fr-FR" b="1" i="1" dirty="0"/>
              <a:t>Patel HP</a:t>
            </a:r>
            <a:r>
              <a:rPr lang="fr-FR" i="1" dirty="0"/>
              <a:t>. The </a:t>
            </a:r>
            <a:r>
              <a:rPr lang="fr-FR" i="1" dirty="0" err="1"/>
              <a:t>abnormal</a:t>
            </a:r>
            <a:r>
              <a:rPr lang="fr-FR" i="1" dirty="0"/>
              <a:t> </a:t>
            </a:r>
            <a:r>
              <a:rPr lang="fr-FR" i="1" dirty="0" err="1"/>
              <a:t>urinanalysis</a:t>
            </a:r>
            <a:r>
              <a:rPr lang="fr-FR" i="1" dirty="0"/>
              <a:t>. </a:t>
            </a:r>
            <a:r>
              <a:rPr lang="fr-FR" i="1" dirty="0" err="1"/>
              <a:t>Pediatr</a:t>
            </a:r>
            <a:r>
              <a:rPr lang="fr-FR" i="1" dirty="0"/>
              <a:t> Clin N Am 2006:325-37.</a:t>
            </a:r>
            <a:endParaRPr lang="fr-FR" dirty="0"/>
          </a:p>
          <a:p>
            <a:r>
              <a:rPr lang="fr-FR" dirty="0"/>
              <a:t> </a:t>
            </a:r>
            <a:r>
              <a:rPr lang="fr-FR" b="1" i="1" dirty="0" err="1"/>
              <a:t>Pels</a:t>
            </a:r>
            <a:r>
              <a:rPr lang="fr-FR" b="1" i="1" dirty="0"/>
              <a:t> RJ, Bor DH, </a:t>
            </a:r>
            <a:r>
              <a:rPr lang="fr-FR" b="1" i="1" dirty="0" err="1"/>
              <a:t>Woolhandler</a:t>
            </a:r>
            <a:r>
              <a:rPr lang="fr-FR" b="1" i="1" dirty="0"/>
              <a:t> S, </a:t>
            </a:r>
            <a:r>
              <a:rPr lang="fr-FR" b="1" i="1" dirty="0" err="1"/>
              <a:t>Himmelstein</a:t>
            </a:r>
            <a:r>
              <a:rPr lang="fr-FR" b="1" i="1" dirty="0"/>
              <a:t> DU, Lawrence RS</a:t>
            </a:r>
            <a:r>
              <a:rPr lang="fr-FR" i="1" dirty="0"/>
              <a:t>. </a:t>
            </a:r>
            <a:r>
              <a:rPr lang="fr-FR" i="1" dirty="0" err="1"/>
              <a:t>Dipstick</a:t>
            </a:r>
            <a:r>
              <a:rPr lang="fr-FR" i="1" dirty="0"/>
              <a:t> </a:t>
            </a:r>
            <a:r>
              <a:rPr lang="fr-FR" i="1" dirty="0" err="1"/>
              <a:t>urinalysis</a:t>
            </a:r>
            <a:r>
              <a:rPr lang="fr-FR" i="1" dirty="0"/>
              <a:t> screening of </a:t>
            </a:r>
            <a:r>
              <a:rPr lang="fr-FR" i="1" dirty="0" err="1"/>
              <a:t>asymptomatic</a:t>
            </a:r>
            <a:r>
              <a:rPr lang="fr-FR" i="1" dirty="0"/>
              <a:t> </a:t>
            </a:r>
            <a:r>
              <a:rPr lang="fr-FR" i="1" dirty="0" err="1"/>
              <a:t>adults</a:t>
            </a:r>
            <a:r>
              <a:rPr lang="fr-FR" i="1" dirty="0"/>
              <a:t> for </a:t>
            </a:r>
            <a:r>
              <a:rPr lang="fr-FR" i="1" dirty="0" err="1"/>
              <a:t>urinary</a:t>
            </a:r>
            <a:r>
              <a:rPr lang="fr-FR" i="1" dirty="0"/>
              <a:t> tract </a:t>
            </a:r>
            <a:r>
              <a:rPr lang="fr-FR" i="1" dirty="0" err="1"/>
              <a:t>disorders</a:t>
            </a:r>
            <a:r>
              <a:rPr lang="fr-FR" i="1" dirty="0"/>
              <a:t>. II. </a:t>
            </a:r>
            <a:r>
              <a:rPr lang="fr-FR" i="1" dirty="0" err="1"/>
              <a:t>Bacteriuria</a:t>
            </a:r>
            <a:r>
              <a:rPr lang="fr-FR" i="1" dirty="0"/>
              <a:t>. JAMA 1989;262:1221-4.</a:t>
            </a:r>
            <a:r>
              <a:rPr lang="fr-FR" dirty="0"/>
              <a:t> </a:t>
            </a:r>
            <a:r>
              <a:rPr lang="fr-FR" dirty="0">
                <a:hlinkClick r:id="rId2"/>
              </a:rPr>
              <a:t>[</a:t>
            </a:r>
            <a:r>
              <a:rPr lang="fr-FR" dirty="0" err="1">
                <a:hlinkClick r:id="rId2"/>
              </a:rPr>
              <a:t>Medline</a:t>
            </a:r>
            <a:r>
              <a:rPr lang="fr-FR" dirty="0">
                <a:hlinkClick r:id="rId2"/>
              </a:rPr>
              <a:t>]</a:t>
            </a:r>
            <a:endParaRPr lang="fr-FR" dirty="0"/>
          </a:p>
          <a:p>
            <a:r>
              <a:rPr lang="fr-FR" dirty="0"/>
              <a:t> </a:t>
            </a:r>
            <a:r>
              <a:rPr lang="fr-FR" b="1" i="1" dirty="0" err="1"/>
              <a:t>Woolhandler</a:t>
            </a:r>
            <a:r>
              <a:rPr lang="fr-FR" b="1" i="1" dirty="0"/>
              <a:t> S, </a:t>
            </a:r>
            <a:r>
              <a:rPr lang="fr-FR" b="1" i="1" dirty="0" err="1"/>
              <a:t>Pels</a:t>
            </a:r>
            <a:r>
              <a:rPr lang="fr-FR" b="1" i="1" dirty="0"/>
              <a:t> RJ, Bor DH, </a:t>
            </a:r>
            <a:r>
              <a:rPr lang="fr-FR" b="1" i="1" dirty="0" err="1"/>
              <a:t>Himmelstein</a:t>
            </a:r>
            <a:r>
              <a:rPr lang="fr-FR" b="1" i="1" dirty="0"/>
              <a:t> DU, Lawrence RS</a:t>
            </a:r>
            <a:r>
              <a:rPr lang="fr-FR" i="1" dirty="0"/>
              <a:t>. </a:t>
            </a:r>
            <a:r>
              <a:rPr lang="fr-FR" i="1" dirty="0" err="1"/>
              <a:t>Dipstick</a:t>
            </a:r>
            <a:r>
              <a:rPr lang="fr-FR" i="1" dirty="0"/>
              <a:t> </a:t>
            </a:r>
            <a:r>
              <a:rPr lang="fr-FR" i="1" dirty="0" err="1"/>
              <a:t>urinalysis</a:t>
            </a:r>
            <a:r>
              <a:rPr lang="fr-FR" i="1" dirty="0"/>
              <a:t> screening of </a:t>
            </a:r>
            <a:r>
              <a:rPr lang="fr-FR" i="1" dirty="0" err="1"/>
              <a:t>asymptomatic</a:t>
            </a:r>
            <a:r>
              <a:rPr lang="fr-FR" i="1" dirty="0"/>
              <a:t> </a:t>
            </a:r>
            <a:r>
              <a:rPr lang="fr-FR" i="1" dirty="0" err="1"/>
              <a:t>adults</a:t>
            </a:r>
            <a:r>
              <a:rPr lang="fr-FR" i="1" dirty="0"/>
              <a:t> for </a:t>
            </a:r>
            <a:r>
              <a:rPr lang="fr-FR" i="1" dirty="0" err="1"/>
              <a:t>urinary</a:t>
            </a:r>
            <a:r>
              <a:rPr lang="fr-FR" i="1" dirty="0"/>
              <a:t> tract </a:t>
            </a:r>
            <a:r>
              <a:rPr lang="fr-FR" i="1" dirty="0" err="1"/>
              <a:t>disorders</a:t>
            </a:r>
            <a:r>
              <a:rPr lang="fr-FR" i="1" dirty="0"/>
              <a:t>. I. He-</a:t>
            </a:r>
            <a:r>
              <a:rPr lang="fr-FR" i="1" dirty="0" err="1"/>
              <a:t>maturia</a:t>
            </a:r>
            <a:r>
              <a:rPr lang="fr-FR" i="1" dirty="0"/>
              <a:t> and </a:t>
            </a:r>
            <a:r>
              <a:rPr lang="fr-FR" i="1" dirty="0" err="1"/>
              <a:t>proteinuria</a:t>
            </a:r>
            <a:r>
              <a:rPr lang="fr-FR" i="1" dirty="0"/>
              <a:t>. JAMA 1989;262:1214-9.</a:t>
            </a:r>
            <a:endParaRPr lang="fr-FR" dirty="0"/>
          </a:p>
          <a:p>
            <a:r>
              <a:rPr lang="fr-FR" dirty="0"/>
              <a:t> </a:t>
            </a:r>
            <a:r>
              <a:rPr lang="fr-FR" b="1" i="1" dirty="0"/>
              <a:t>Agency for </a:t>
            </a:r>
            <a:r>
              <a:rPr lang="fr-FR" b="1" i="1" dirty="0" err="1"/>
              <a:t>healthcare</a:t>
            </a:r>
            <a:r>
              <a:rPr lang="fr-FR" b="1" i="1" dirty="0"/>
              <a:t> </a:t>
            </a:r>
            <a:r>
              <a:rPr lang="fr-FR" b="1" i="1" dirty="0" err="1"/>
              <a:t>research</a:t>
            </a:r>
            <a:r>
              <a:rPr lang="fr-FR" b="1" i="1" dirty="0"/>
              <a:t> and </a:t>
            </a:r>
            <a:r>
              <a:rPr lang="fr-FR" b="1" i="1" dirty="0" err="1"/>
              <a:t>quality</a:t>
            </a:r>
            <a:r>
              <a:rPr lang="fr-FR" i="1" dirty="0"/>
              <a:t>. U.S. </a:t>
            </a:r>
            <a:r>
              <a:rPr lang="fr-FR" i="1" dirty="0" err="1"/>
              <a:t>Preventive</a:t>
            </a:r>
            <a:r>
              <a:rPr lang="fr-FR" i="1" dirty="0"/>
              <a:t> services </a:t>
            </a:r>
            <a:r>
              <a:rPr lang="fr-FR" i="1" dirty="0" err="1"/>
              <a:t>task</a:t>
            </a:r>
            <a:r>
              <a:rPr lang="fr-FR" i="1" dirty="0"/>
              <a:t> force (USPSTF) : Screening for </a:t>
            </a:r>
            <a:r>
              <a:rPr lang="fr-FR" i="1" dirty="0" err="1"/>
              <a:t>bladder</a:t>
            </a:r>
            <a:r>
              <a:rPr lang="fr-FR" i="1" dirty="0"/>
              <a:t> cancer. Rockville, MD;2004.</a:t>
            </a:r>
            <a:endParaRPr lang="fr-FR" dirty="0"/>
          </a:p>
          <a:p>
            <a:r>
              <a:rPr lang="fr-FR" dirty="0"/>
              <a:t> </a:t>
            </a:r>
            <a:r>
              <a:rPr lang="fr-FR" b="1" i="1" dirty="0"/>
              <a:t>Patel HD, </a:t>
            </a:r>
            <a:r>
              <a:rPr lang="fr-FR" b="1" i="1" dirty="0" err="1"/>
              <a:t>Livsey</a:t>
            </a:r>
            <a:r>
              <a:rPr lang="fr-FR" b="1" i="1" dirty="0"/>
              <a:t> SA, Swann RA, </a:t>
            </a:r>
            <a:r>
              <a:rPr lang="fr-FR" b="1" i="1" dirty="0" err="1"/>
              <a:t>Bukhari</a:t>
            </a:r>
            <a:r>
              <a:rPr lang="fr-FR" b="1" i="1" dirty="0"/>
              <a:t> SS</a:t>
            </a:r>
            <a:r>
              <a:rPr lang="fr-FR" i="1" dirty="0"/>
              <a:t>. Can urine </a:t>
            </a:r>
            <a:r>
              <a:rPr lang="fr-FR" i="1" dirty="0" err="1"/>
              <a:t>dipstick</a:t>
            </a:r>
            <a:r>
              <a:rPr lang="fr-FR" i="1" dirty="0"/>
              <a:t> </a:t>
            </a:r>
            <a:r>
              <a:rPr lang="fr-FR" i="1" dirty="0" err="1"/>
              <a:t>testing</a:t>
            </a:r>
            <a:r>
              <a:rPr lang="fr-FR" i="1" dirty="0"/>
              <a:t> for </a:t>
            </a:r>
            <a:r>
              <a:rPr lang="fr-FR" i="1" dirty="0" err="1"/>
              <a:t>urinary</a:t>
            </a:r>
            <a:r>
              <a:rPr lang="fr-FR" i="1" dirty="0"/>
              <a:t> tract infection at point of care </a:t>
            </a:r>
            <a:r>
              <a:rPr lang="fr-FR" i="1" dirty="0" err="1"/>
              <a:t>reduce</a:t>
            </a:r>
            <a:r>
              <a:rPr lang="fr-FR" i="1" dirty="0"/>
              <a:t> </a:t>
            </a:r>
            <a:r>
              <a:rPr lang="fr-FR" i="1" dirty="0" err="1"/>
              <a:t>laboratory</a:t>
            </a:r>
            <a:r>
              <a:rPr lang="fr-FR" i="1" dirty="0"/>
              <a:t> </a:t>
            </a:r>
            <a:r>
              <a:rPr lang="fr-FR" i="1" dirty="0" err="1"/>
              <a:t>workload</a:t>
            </a:r>
            <a:r>
              <a:rPr lang="fr-FR" i="1" dirty="0"/>
              <a:t> ? J Clin Path 2005;58:951-4.</a:t>
            </a:r>
            <a:r>
              <a:rPr lang="fr-FR" dirty="0"/>
              <a:t> </a:t>
            </a:r>
            <a:r>
              <a:rPr lang="fr-FR" dirty="0">
                <a:hlinkClick r:id="rId3"/>
              </a:rPr>
              <a:t>[</a:t>
            </a:r>
            <a:r>
              <a:rPr lang="fr-FR" dirty="0" err="1">
                <a:hlinkClick r:id="rId3"/>
              </a:rPr>
              <a:t>Medline</a:t>
            </a:r>
            <a:r>
              <a:rPr lang="fr-FR" dirty="0">
                <a:hlinkClick r:id="rId3"/>
              </a:rPr>
              <a:t>]</a:t>
            </a:r>
            <a:endParaRPr lang="fr-FR" dirty="0"/>
          </a:p>
          <a:p>
            <a:r>
              <a:rPr lang="fr-FR" dirty="0"/>
              <a:t> </a:t>
            </a:r>
            <a:r>
              <a:rPr lang="fr-FR" b="1" i="1" dirty="0" err="1"/>
              <a:t>Sultana</a:t>
            </a:r>
            <a:r>
              <a:rPr lang="fr-FR" b="1" i="1" dirty="0"/>
              <a:t> RV, </a:t>
            </a:r>
            <a:r>
              <a:rPr lang="fr-FR" b="1" i="1" dirty="0" err="1"/>
              <a:t>Zalstein</a:t>
            </a:r>
            <a:r>
              <a:rPr lang="fr-FR" b="1" i="1" dirty="0"/>
              <a:t> S, Cameron P, Campbell D</a:t>
            </a:r>
            <a:r>
              <a:rPr lang="fr-FR" i="1" dirty="0"/>
              <a:t>. </a:t>
            </a:r>
            <a:r>
              <a:rPr lang="fr-FR" i="1" dirty="0" err="1"/>
              <a:t>Dipstick</a:t>
            </a:r>
            <a:r>
              <a:rPr lang="fr-FR" i="1" dirty="0"/>
              <a:t> </a:t>
            </a:r>
            <a:r>
              <a:rPr lang="fr-FR" i="1" dirty="0" err="1"/>
              <a:t>urinalysis</a:t>
            </a:r>
            <a:r>
              <a:rPr lang="fr-FR" i="1" dirty="0"/>
              <a:t> and the </a:t>
            </a:r>
            <a:r>
              <a:rPr lang="fr-FR" i="1" dirty="0" err="1"/>
              <a:t>accuracy</a:t>
            </a:r>
            <a:r>
              <a:rPr lang="fr-FR" i="1" dirty="0"/>
              <a:t> of the </a:t>
            </a:r>
            <a:r>
              <a:rPr lang="fr-FR" i="1" dirty="0" err="1"/>
              <a:t>clinical</a:t>
            </a:r>
            <a:r>
              <a:rPr lang="fr-FR" i="1" dirty="0"/>
              <a:t> </a:t>
            </a:r>
            <a:r>
              <a:rPr lang="fr-FR" i="1" dirty="0" err="1"/>
              <a:t>diagnosis</a:t>
            </a:r>
            <a:r>
              <a:rPr lang="fr-FR" i="1" dirty="0"/>
              <a:t> of </a:t>
            </a:r>
            <a:r>
              <a:rPr lang="fr-FR" i="1" dirty="0" err="1"/>
              <a:t>urinary</a:t>
            </a:r>
            <a:r>
              <a:rPr lang="fr-FR" i="1" dirty="0"/>
              <a:t> tract infection. J </a:t>
            </a:r>
            <a:r>
              <a:rPr lang="fr-FR" i="1" dirty="0" err="1"/>
              <a:t>Emerg</a:t>
            </a:r>
            <a:r>
              <a:rPr lang="fr-FR" i="1" dirty="0"/>
              <a:t> Med 2001;20:13-9.</a:t>
            </a:r>
            <a:r>
              <a:rPr lang="fr-FR" dirty="0"/>
              <a:t> </a:t>
            </a:r>
            <a:r>
              <a:rPr lang="fr-FR" dirty="0">
                <a:hlinkClick r:id="rId4"/>
              </a:rPr>
              <a:t>[</a:t>
            </a:r>
            <a:r>
              <a:rPr lang="fr-FR" dirty="0" err="1">
                <a:hlinkClick r:id="rId4"/>
              </a:rPr>
              <a:t>Medline</a:t>
            </a:r>
            <a:r>
              <a:rPr lang="fr-FR" dirty="0">
                <a:hlinkClick r:id="rId4"/>
              </a:rPr>
              <a:t>]</a:t>
            </a:r>
            <a:endParaRPr lang="fr-FR" dirty="0"/>
          </a:p>
          <a:p>
            <a:r>
              <a:rPr lang="fr-FR" dirty="0"/>
              <a:t> </a:t>
            </a:r>
            <a:r>
              <a:rPr lang="fr-FR" b="1" i="1" dirty="0"/>
              <a:t>Semeniuk H, Church D</a:t>
            </a:r>
            <a:r>
              <a:rPr lang="fr-FR" i="1" dirty="0"/>
              <a:t>. Evaluation of the </a:t>
            </a:r>
            <a:r>
              <a:rPr lang="fr-FR" i="1" dirty="0" err="1"/>
              <a:t>leukocyte</a:t>
            </a:r>
            <a:r>
              <a:rPr lang="fr-FR" i="1" dirty="0"/>
              <a:t> </a:t>
            </a:r>
            <a:r>
              <a:rPr lang="fr-FR" i="1" dirty="0" err="1"/>
              <a:t>esterase</a:t>
            </a:r>
            <a:r>
              <a:rPr lang="fr-FR" i="1" dirty="0"/>
              <a:t> and nitrite test as a </a:t>
            </a:r>
            <a:r>
              <a:rPr lang="fr-FR" i="1" dirty="0" err="1"/>
              <a:t>rapid</a:t>
            </a:r>
            <a:r>
              <a:rPr lang="fr-FR" i="1" dirty="0"/>
              <a:t> </a:t>
            </a:r>
            <a:r>
              <a:rPr lang="fr-FR" i="1" dirty="0" err="1"/>
              <a:t>screen</a:t>
            </a:r>
            <a:r>
              <a:rPr lang="fr-FR" i="1" dirty="0"/>
              <a:t> for </a:t>
            </a:r>
            <a:r>
              <a:rPr lang="fr-FR" i="1" dirty="0" err="1"/>
              <a:t>significant</a:t>
            </a:r>
            <a:r>
              <a:rPr lang="fr-FR" i="1" dirty="0"/>
              <a:t> </a:t>
            </a:r>
            <a:r>
              <a:rPr lang="fr-FR" i="1" dirty="0" err="1"/>
              <a:t>bacteriuria</a:t>
            </a:r>
            <a:r>
              <a:rPr lang="fr-FR" i="1" dirty="0"/>
              <a:t>. J Clin </a:t>
            </a:r>
            <a:r>
              <a:rPr lang="fr-FR" i="1" dirty="0" err="1"/>
              <a:t>Microbiol</a:t>
            </a:r>
            <a:r>
              <a:rPr lang="fr-FR" i="1" dirty="0"/>
              <a:t> 1999;37:3051-2.</a:t>
            </a:r>
            <a:endParaRPr lang="fr-FR" dirty="0"/>
          </a:p>
          <a:p>
            <a:r>
              <a:rPr lang="fr-FR" dirty="0"/>
              <a:t> </a:t>
            </a:r>
            <a:r>
              <a:rPr lang="fr-FR" b="1" i="1" dirty="0" err="1"/>
              <a:t>Oneson</a:t>
            </a:r>
            <a:r>
              <a:rPr lang="fr-FR" b="1" i="1" dirty="0"/>
              <a:t> R, </a:t>
            </a:r>
            <a:r>
              <a:rPr lang="fr-FR" b="1" i="1" dirty="0" err="1"/>
              <a:t>Groschel</a:t>
            </a:r>
            <a:r>
              <a:rPr lang="fr-FR" b="1" i="1" dirty="0"/>
              <a:t> DH</a:t>
            </a:r>
            <a:r>
              <a:rPr lang="fr-FR" i="1" dirty="0"/>
              <a:t>. </a:t>
            </a:r>
            <a:r>
              <a:rPr lang="fr-FR" i="1" dirty="0" err="1"/>
              <a:t>Leukocyte</a:t>
            </a:r>
            <a:r>
              <a:rPr lang="fr-FR" i="1" dirty="0"/>
              <a:t> </a:t>
            </a:r>
            <a:r>
              <a:rPr lang="fr-FR" i="1" dirty="0" err="1"/>
              <a:t>esterase</a:t>
            </a:r>
            <a:r>
              <a:rPr lang="fr-FR" i="1" dirty="0"/>
              <a:t> </a:t>
            </a:r>
            <a:r>
              <a:rPr lang="fr-FR" i="1" dirty="0" err="1"/>
              <a:t>activity</a:t>
            </a:r>
            <a:r>
              <a:rPr lang="fr-FR" i="1" dirty="0"/>
              <a:t> and nitrite test as a </a:t>
            </a:r>
            <a:r>
              <a:rPr lang="fr-FR" i="1" dirty="0" err="1"/>
              <a:t>rapid</a:t>
            </a:r>
            <a:r>
              <a:rPr lang="fr-FR" i="1" dirty="0"/>
              <a:t> </a:t>
            </a:r>
            <a:r>
              <a:rPr lang="fr-FR" i="1" dirty="0" err="1"/>
              <a:t>screen</a:t>
            </a:r>
            <a:r>
              <a:rPr lang="fr-FR" i="1" dirty="0"/>
              <a:t> for </a:t>
            </a:r>
            <a:r>
              <a:rPr lang="fr-FR" i="1" dirty="0" err="1"/>
              <a:t>significant</a:t>
            </a:r>
            <a:r>
              <a:rPr lang="fr-FR" i="1" dirty="0"/>
              <a:t> </a:t>
            </a:r>
            <a:r>
              <a:rPr lang="fr-FR" i="1" dirty="0" err="1"/>
              <a:t>bacteriuria</a:t>
            </a:r>
            <a:r>
              <a:rPr lang="fr-FR" i="1" dirty="0"/>
              <a:t>. Am J Clin </a:t>
            </a:r>
            <a:r>
              <a:rPr lang="fr-FR" i="1" dirty="0" err="1"/>
              <a:t>Pathol</a:t>
            </a:r>
            <a:r>
              <a:rPr lang="fr-FR" i="1" dirty="0"/>
              <a:t> 1985;83:84-7.</a:t>
            </a:r>
            <a:r>
              <a:rPr lang="fr-FR" dirty="0"/>
              <a:t> </a:t>
            </a:r>
            <a:r>
              <a:rPr lang="fr-FR" dirty="0">
                <a:hlinkClick r:id="rId5"/>
              </a:rPr>
              <a:t>[</a:t>
            </a:r>
            <a:r>
              <a:rPr lang="fr-FR" dirty="0" err="1">
                <a:hlinkClick r:id="rId5"/>
              </a:rPr>
              <a:t>Medline</a:t>
            </a:r>
            <a:r>
              <a:rPr lang="fr-FR" dirty="0">
                <a:hlinkClick r:id="rId5"/>
              </a:rPr>
              <a:t>]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10118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Références  </a:t>
            </a:r>
            <a:r>
              <a:rPr lang="fr-FR" b="1" dirty="0" smtClean="0">
                <a:solidFill>
                  <a:srgbClr val="FF0000"/>
                </a:solidFill>
              </a:rPr>
              <a:t>bibliographiques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/>
              <a:t> </a:t>
            </a:r>
            <a:r>
              <a:rPr lang="fr-FR" b="1" i="1" dirty="0"/>
              <a:t>Wilson ML, </a:t>
            </a:r>
            <a:r>
              <a:rPr lang="fr-FR" b="1" i="1" dirty="0" err="1"/>
              <a:t>Gaido</a:t>
            </a:r>
            <a:r>
              <a:rPr lang="fr-FR" b="1" i="1" dirty="0"/>
              <a:t> L</a:t>
            </a:r>
            <a:r>
              <a:rPr lang="fr-FR" i="1" dirty="0"/>
              <a:t>. </a:t>
            </a:r>
            <a:r>
              <a:rPr lang="fr-FR" i="1" dirty="0" err="1"/>
              <a:t>Laboratory</a:t>
            </a:r>
            <a:r>
              <a:rPr lang="fr-FR" i="1" dirty="0"/>
              <a:t> </a:t>
            </a:r>
            <a:r>
              <a:rPr lang="fr-FR" i="1" dirty="0" err="1"/>
              <a:t>diagnosis</a:t>
            </a:r>
            <a:r>
              <a:rPr lang="fr-FR" i="1" dirty="0"/>
              <a:t> of </a:t>
            </a:r>
            <a:r>
              <a:rPr lang="fr-FR" i="1" dirty="0" err="1"/>
              <a:t>urinary</a:t>
            </a:r>
            <a:r>
              <a:rPr lang="fr-FR" i="1" dirty="0"/>
              <a:t> tract infections in </a:t>
            </a:r>
            <a:r>
              <a:rPr lang="fr-FR" i="1" dirty="0" err="1"/>
              <a:t>adult</a:t>
            </a:r>
            <a:r>
              <a:rPr lang="fr-FR" i="1" dirty="0"/>
              <a:t> patients. Clin Infect Dis 2004;38:1150-8.</a:t>
            </a:r>
            <a:r>
              <a:rPr lang="fr-FR" dirty="0"/>
              <a:t> </a:t>
            </a:r>
            <a:r>
              <a:rPr lang="fr-FR" dirty="0">
                <a:hlinkClick r:id="rId2"/>
              </a:rPr>
              <a:t>[</a:t>
            </a:r>
            <a:r>
              <a:rPr lang="fr-FR" dirty="0" err="1">
                <a:hlinkClick r:id="rId2"/>
              </a:rPr>
              <a:t>Medline</a:t>
            </a:r>
            <a:r>
              <a:rPr lang="fr-FR" dirty="0">
                <a:hlinkClick r:id="rId2"/>
              </a:rPr>
              <a:t>]</a:t>
            </a:r>
            <a:endParaRPr lang="fr-FR" dirty="0"/>
          </a:p>
          <a:p>
            <a:r>
              <a:rPr lang="fr-FR" dirty="0"/>
              <a:t> </a:t>
            </a:r>
            <a:r>
              <a:rPr lang="fr-FR" b="1" i="1" dirty="0"/>
              <a:t>Geyer SJ</a:t>
            </a:r>
            <a:r>
              <a:rPr lang="fr-FR" i="1" dirty="0"/>
              <a:t>. </a:t>
            </a:r>
            <a:r>
              <a:rPr lang="fr-FR" i="1" dirty="0" err="1"/>
              <a:t>Urinalysis</a:t>
            </a:r>
            <a:r>
              <a:rPr lang="fr-FR" i="1" dirty="0"/>
              <a:t> and </a:t>
            </a:r>
            <a:r>
              <a:rPr lang="fr-FR" i="1" dirty="0" err="1"/>
              <a:t>urinary</a:t>
            </a:r>
            <a:r>
              <a:rPr lang="fr-FR" i="1" dirty="0"/>
              <a:t> </a:t>
            </a:r>
            <a:r>
              <a:rPr lang="fr-FR" i="1" dirty="0" err="1"/>
              <a:t>sediment</a:t>
            </a:r>
            <a:r>
              <a:rPr lang="fr-FR" i="1" dirty="0"/>
              <a:t> in patients </a:t>
            </a:r>
            <a:r>
              <a:rPr lang="fr-FR" i="1" dirty="0" err="1"/>
              <a:t>with</a:t>
            </a:r>
            <a:r>
              <a:rPr lang="fr-FR" i="1" dirty="0"/>
              <a:t> </a:t>
            </a:r>
            <a:r>
              <a:rPr lang="fr-FR" i="1" dirty="0" err="1"/>
              <a:t>renal</a:t>
            </a:r>
            <a:r>
              <a:rPr lang="fr-FR" i="1" dirty="0"/>
              <a:t> </a:t>
            </a:r>
            <a:r>
              <a:rPr lang="fr-FR" i="1" dirty="0" err="1"/>
              <a:t>disease</a:t>
            </a:r>
            <a:r>
              <a:rPr lang="fr-FR" i="1" dirty="0"/>
              <a:t>. Clin </a:t>
            </a:r>
            <a:r>
              <a:rPr lang="fr-FR" i="1" dirty="0" err="1"/>
              <a:t>Lab</a:t>
            </a:r>
            <a:r>
              <a:rPr lang="fr-FR" i="1" dirty="0"/>
              <a:t> Med 1993;13:13-20.</a:t>
            </a:r>
            <a:r>
              <a:rPr lang="fr-FR" dirty="0"/>
              <a:t> </a:t>
            </a:r>
            <a:r>
              <a:rPr lang="fr-FR" dirty="0">
                <a:hlinkClick r:id="rId3"/>
              </a:rPr>
              <a:t>[</a:t>
            </a:r>
            <a:r>
              <a:rPr lang="fr-FR" dirty="0" err="1">
                <a:hlinkClick r:id="rId3"/>
              </a:rPr>
              <a:t>Medline</a:t>
            </a:r>
            <a:r>
              <a:rPr lang="fr-FR" dirty="0">
                <a:hlinkClick r:id="rId3"/>
              </a:rPr>
              <a:t>]</a:t>
            </a:r>
            <a:endParaRPr lang="fr-FR" dirty="0"/>
          </a:p>
          <a:p>
            <a:r>
              <a:rPr lang="fr-FR" dirty="0"/>
              <a:t> </a:t>
            </a:r>
            <a:r>
              <a:rPr lang="fr-FR" b="1" i="1" dirty="0"/>
              <a:t>Graziani MS, </a:t>
            </a:r>
            <a:r>
              <a:rPr lang="fr-FR" b="1" i="1" dirty="0" err="1"/>
              <a:t>Gambaro</a:t>
            </a:r>
            <a:r>
              <a:rPr lang="fr-FR" b="1" i="1" dirty="0"/>
              <a:t> G, </a:t>
            </a:r>
            <a:r>
              <a:rPr lang="fr-FR" b="1" i="1" dirty="0" err="1"/>
              <a:t>Mantovani</a:t>
            </a:r>
            <a:r>
              <a:rPr lang="fr-FR" b="1" i="1" dirty="0"/>
              <a:t> L, et al</a:t>
            </a:r>
            <a:r>
              <a:rPr lang="fr-FR" i="1" dirty="0"/>
              <a:t>. Diagnostic </a:t>
            </a:r>
            <a:r>
              <a:rPr lang="fr-FR" i="1" dirty="0" err="1"/>
              <a:t>accuracy</a:t>
            </a:r>
            <a:r>
              <a:rPr lang="fr-FR" i="1" dirty="0"/>
              <a:t> of a </a:t>
            </a:r>
            <a:r>
              <a:rPr lang="fr-FR" i="1" dirty="0" err="1"/>
              <a:t>reagent</a:t>
            </a:r>
            <a:r>
              <a:rPr lang="fr-FR" i="1" dirty="0"/>
              <a:t> </a:t>
            </a:r>
            <a:r>
              <a:rPr lang="fr-FR" i="1" dirty="0" err="1"/>
              <a:t>strip</a:t>
            </a:r>
            <a:r>
              <a:rPr lang="fr-FR" i="1" dirty="0"/>
              <a:t> for </a:t>
            </a:r>
            <a:r>
              <a:rPr lang="fr-FR" i="1" dirty="0" err="1"/>
              <a:t>assessing</a:t>
            </a:r>
            <a:r>
              <a:rPr lang="fr-FR" i="1" dirty="0"/>
              <a:t> </a:t>
            </a:r>
            <a:r>
              <a:rPr lang="fr-FR" i="1" dirty="0" err="1"/>
              <a:t>urinary</a:t>
            </a:r>
            <a:r>
              <a:rPr lang="fr-FR" i="1" dirty="0"/>
              <a:t> </a:t>
            </a:r>
            <a:r>
              <a:rPr lang="fr-FR" i="1" dirty="0" err="1"/>
              <a:t>albumin</a:t>
            </a:r>
            <a:r>
              <a:rPr lang="fr-FR" i="1" dirty="0"/>
              <a:t> </a:t>
            </a:r>
            <a:r>
              <a:rPr lang="fr-FR" i="1" dirty="0" err="1"/>
              <a:t>excretion</a:t>
            </a:r>
            <a:r>
              <a:rPr lang="fr-FR" i="1" dirty="0"/>
              <a:t> in the </a:t>
            </a:r>
            <a:r>
              <a:rPr lang="fr-FR" i="1" dirty="0" err="1"/>
              <a:t>general</a:t>
            </a:r>
            <a:r>
              <a:rPr lang="fr-FR" i="1" dirty="0"/>
              <a:t> population. </a:t>
            </a:r>
            <a:r>
              <a:rPr lang="fr-FR" i="1" dirty="0" err="1"/>
              <a:t>Nephrol</a:t>
            </a:r>
            <a:r>
              <a:rPr lang="fr-FR" i="1" dirty="0"/>
              <a:t> Dial Transplant 2009;24:1490-4.</a:t>
            </a:r>
            <a:endParaRPr lang="fr-FR" dirty="0"/>
          </a:p>
          <a:p>
            <a:r>
              <a:rPr lang="fr-FR" dirty="0"/>
              <a:t> </a:t>
            </a:r>
            <a:r>
              <a:rPr lang="fr-FR" b="1" i="1" dirty="0"/>
              <a:t>Guy M, </a:t>
            </a:r>
            <a:r>
              <a:rPr lang="fr-FR" b="1" i="1" dirty="0" err="1"/>
              <a:t>Newall</a:t>
            </a:r>
            <a:r>
              <a:rPr lang="fr-FR" b="1" i="1" dirty="0"/>
              <a:t> R, </a:t>
            </a:r>
            <a:r>
              <a:rPr lang="fr-FR" b="1" i="1" dirty="0" err="1"/>
              <a:t>Borzomato</a:t>
            </a:r>
            <a:r>
              <a:rPr lang="fr-FR" b="1" i="1" dirty="0"/>
              <a:t> J, Kalra PA, Price C</a:t>
            </a:r>
            <a:r>
              <a:rPr lang="fr-FR" i="1" dirty="0"/>
              <a:t>. Diagnostic </a:t>
            </a:r>
            <a:r>
              <a:rPr lang="fr-FR" i="1" dirty="0" err="1"/>
              <a:t>accuracy</a:t>
            </a:r>
            <a:r>
              <a:rPr lang="fr-FR" i="1" dirty="0"/>
              <a:t> of the </a:t>
            </a:r>
            <a:r>
              <a:rPr lang="fr-FR" i="1" dirty="0" err="1"/>
              <a:t>urinary</a:t>
            </a:r>
            <a:r>
              <a:rPr lang="fr-FR" i="1" dirty="0"/>
              <a:t> </a:t>
            </a:r>
            <a:r>
              <a:rPr lang="fr-FR" i="1" dirty="0" err="1"/>
              <a:t>albumin</a:t>
            </a:r>
            <a:r>
              <a:rPr lang="fr-FR" i="1" dirty="0"/>
              <a:t> : </a:t>
            </a:r>
            <a:r>
              <a:rPr lang="fr-FR" i="1" dirty="0" err="1"/>
              <a:t>Creatinine</a:t>
            </a:r>
            <a:r>
              <a:rPr lang="fr-FR" i="1" dirty="0"/>
              <a:t> ratio </a:t>
            </a:r>
            <a:r>
              <a:rPr lang="fr-FR" i="1" dirty="0" err="1"/>
              <a:t>determined</a:t>
            </a:r>
            <a:r>
              <a:rPr lang="fr-FR" i="1" dirty="0"/>
              <a:t> by the CLINITEK </a:t>
            </a:r>
            <a:r>
              <a:rPr lang="fr-FR" i="1" dirty="0" err="1"/>
              <a:t>microalbumin</a:t>
            </a:r>
            <a:r>
              <a:rPr lang="fr-FR" i="1" dirty="0"/>
              <a:t> and DCA 2000+ for the </a:t>
            </a:r>
            <a:r>
              <a:rPr lang="fr-FR" i="1" dirty="0" err="1"/>
              <a:t>rule</a:t>
            </a:r>
            <a:r>
              <a:rPr lang="fr-FR" i="1" dirty="0"/>
              <a:t>-out of </a:t>
            </a:r>
            <a:r>
              <a:rPr lang="fr-FR" i="1" dirty="0" err="1"/>
              <a:t>albuminuria</a:t>
            </a:r>
            <a:r>
              <a:rPr lang="fr-FR" i="1" dirty="0"/>
              <a:t> in </a:t>
            </a:r>
            <a:r>
              <a:rPr lang="fr-FR" i="1" dirty="0" err="1"/>
              <a:t>chronic</a:t>
            </a:r>
            <a:r>
              <a:rPr lang="fr-FR" i="1" dirty="0"/>
              <a:t> </a:t>
            </a:r>
            <a:r>
              <a:rPr lang="fr-FR" i="1" dirty="0" err="1"/>
              <a:t>kidney</a:t>
            </a:r>
            <a:r>
              <a:rPr lang="fr-FR" i="1" dirty="0"/>
              <a:t> </a:t>
            </a:r>
            <a:r>
              <a:rPr lang="fr-FR" i="1" dirty="0" err="1"/>
              <a:t>disease</a:t>
            </a:r>
            <a:r>
              <a:rPr lang="fr-FR" i="1" dirty="0"/>
              <a:t>. Clin </a:t>
            </a:r>
            <a:r>
              <a:rPr lang="fr-FR" i="1" dirty="0" err="1"/>
              <a:t>Chim</a:t>
            </a:r>
            <a:r>
              <a:rPr lang="fr-FR" i="1" dirty="0"/>
              <a:t> Acta 2009;399:54-8.</a:t>
            </a:r>
            <a:r>
              <a:rPr lang="fr-FR" dirty="0"/>
              <a:t> </a:t>
            </a:r>
            <a:r>
              <a:rPr lang="fr-FR" dirty="0">
                <a:hlinkClick r:id="rId4"/>
              </a:rPr>
              <a:t>[</a:t>
            </a:r>
            <a:r>
              <a:rPr lang="fr-FR" dirty="0" err="1">
                <a:hlinkClick r:id="rId4"/>
              </a:rPr>
              <a:t>Medline</a:t>
            </a:r>
            <a:r>
              <a:rPr lang="fr-FR" dirty="0">
                <a:hlinkClick r:id="rId4"/>
              </a:rPr>
              <a:t>]</a:t>
            </a:r>
            <a:endParaRPr lang="fr-FR" dirty="0"/>
          </a:p>
          <a:p>
            <a:r>
              <a:rPr lang="fr-FR" dirty="0"/>
              <a:t> </a:t>
            </a:r>
            <a:r>
              <a:rPr lang="fr-FR" b="1" i="1" dirty="0" err="1"/>
              <a:t>Simerville</a:t>
            </a:r>
            <a:r>
              <a:rPr lang="fr-FR" b="1" i="1" dirty="0"/>
              <a:t> JA, </a:t>
            </a:r>
            <a:r>
              <a:rPr lang="fr-FR" b="1" i="1" dirty="0" err="1"/>
              <a:t>Maxted</a:t>
            </a:r>
            <a:r>
              <a:rPr lang="fr-FR" b="1" i="1" dirty="0"/>
              <a:t> WC, </a:t>
            </a:r>
            <a:r>
              <a:rPr lang="fr-FR" b="1" i="1" dirty="0" err="1"/>
              <a:t>Pahira</a:t>
            </a:r>
            <a:r>
              <a:rPr lang="fr-FR" b="1" i="1" dirty="0"/>
              <a:t> JJ</a:t>
            </a:r>
            <a:r>
              <a:rPr lang="fr-FR" i="1" dirty="0"/>
              <a:t>. </a:t>
            </a:r>
            <a:r>
              <a:rPr lang="fr-FR" i="1" dirty="0" err="1"/>
              <a:t>Urinalysis</a:t>
            </a:r>
            <a:r>
              <a:rPr lang="fr-FR" i="1" dirty="0"/>
              <a:t> : A </a:t>
            </a:r>
            <a:r>
              <a:rPr lang="fr-FR" i="1" dirty="0" err="1"/>
              <a:t>comprehensive</a:t>
            </a:r>
            <a:r>
              <a:rPr lang="fr-FR" i="1" dirty="0"/>
              <a:t> </a:t>
            </a:r>
            <a:r>
              <a:rPr lang="fr-FR" i="1" dirty="0" err="1"/>
              <a:t>review</a:t>
            </a:r>
            <a:r>
              <a:rPr lang="fr-FR" i="1" dirty="0"/>
              <a:t>. Am Fam </a:t>
            </a:r>
            <a:r>
              <a:rPr lang="fr-FR" i="1" dirty="0" err="1"/>
              <a:t>Physician</a:t>
            </a:r>
            <a:r>
              <a:rPr lang="fr-FR" i="1" dirty="0"/>
              <a:t> 2005;71:1153-62.</a:t>
            </a:r>
            <a:r>
              <a:rPr lang="fr-FR" dirty="0"/>
              <a:t> </a:t>
            </a:r>
            <a:r>
              <a:rPr lang="fr-FR" dirty="0">
                <a:hlinkClick r:id="rId5"/>
              </a:rPr>
              <a:t>[</a:t>
            </a:r>
            <a:r>
              <a:rPr lang="fr-FR" dirty="0" err="1">
                <a:hlinkClick r:id="rId5"/>
              </a:rPr>
              <a:t>Medline</a:t>
            </a:r>
            <a:r>
              <a:rPr lang="fr-FR" dirty="0">
                <a:hlinkClick r:id="rId5"/>
              </a:rPr>
              <a:t>]</a:t>
            </a:r>
            <a:endParaRPr lang="fr-FR" dirty="0"/>
          </a:p>
          <a:p>
            <a:r>
              <a:rPr lang="fr-FR" dirty="0"/>
              <a:t> </a:t>
            </a:r>
            <a:r>
              <a:rPr lang="fr-FR" b="1" i="1" dirty="0"/>
              <a:t>Richet G</a:t>
            </a:r>
            <a:r>
              <a:rPr lang="fr-FR" i="1" dirty="0"/>
              <a:t>. Néphrologie. Paris : Editions Ellipses, 1988.</a:t>
            </a:r>
            <a:endParaRPr lang="fr-FR" dirty="0"/>
          </a:p>
          <a:p>
            <a:r>
              <a:rPr lang="fr-FR" dirty="0"/>
              <a:t> </a:t>
            </a:r>
            <a:r>
              <a:rPr lang="fr-FR" b="1" i="1" dirty="0" err="1"/>
              <a:t>Balcells</a:t>
            </a:r>
            <a:r>
              <a:rPr lang="fr-FR" b="1" i="1" dirty="0"/>
              <a:t> A</a:t>
            </a:r>
            <a:r>
              <a:rPr lang="fr-FR" i="1" dirty="0"/>
              <a:t>. Examens de laboratoire pour le praticien. Paris : Masson, 1998.</a:t>
            </a:r>
            <a:endParaRPr lang="fr-FR" dirty="0"/>
          </a:p>
          <a:p>
            <a:r>
              <a:rPr lang="fr-FR" dirty="0"/>
              <a:t> </a:t>
            </a:r>
            <a:r>
              <a:rPr lang="fr-FR" b="1" i="1" dirty="0" err="1"/>
              <a:t>Verdesca</a:t>
            </a:r>
            <a:r>
              <a:rPr lang="fr-FR" b="1" i="1" dirty="0"/>
              <a:t> S, </a:t>
            </a:r>
            <a:r>
              <a:rPr lang="fr-FR" b="1" i="1" dirty="0" err="1"/>
              <a:t>Brambilla</a:t>
            </a:r>
            <a:r>
              <a:rPr lang="fr-FR" b="1" i="1" dirty="0"/>
              <a:t> C, </a:t>
            </a:r>
            <a:r>
              <a:rPr lang="fr-FR" b="1" i="1" dirty="0" err="1"/>
              <a:t>Garigali</a:t>
            </a:r>
            <a:r>
              <a:rPr lang="fr-FR" b="1" i="1" dirty="0"/>
              <a:t> G, et al</a:t>
            </a:r>
            <a:r>
              <a:rPr lang="fr-FR" i="1" dirty="0"/>
              <a:t>. How a </a:t>
            </a:r>
            <a:r>
              <a:rPr lang="fr-FR" i="1" dirty="0" err="1"/>
              <a:t>skillful</a:t>
            </a:r>
            <a:r>
              <a:rPr lang="fr-FR" i="1" dirty="0"/>
              <a:t> (correction of </a:t>
            </a:r>
            <a:r>
              <a:rPr lang="fr-FR" i="1" dirty="0" err="1"/>
              <a:t>skilful</a:t>
            </a:r>
            <a:r>
              <a:rPr lang="fr-FR" i="1" dirty="0"/>
              <a:t>) and </a:t>
            </a:r>
            <a:r>
              <a:rPr lang="fr-FR" i="1" dirty="0" err="1"/>
              <a:t>motivated</a:t>
            </a:r>
            <a:r>
              <a:rPr lang="fr-FR" i="1" dirty="0"/>
              <a:t> </a:t>
            </a:r>
            <a:r>
              <a:rPr lang="fr-FR" i="1" dirty="0" err="1"/>
              <a:t>urinary</a:t>
            </a:r>
            <a:r>
              <a:rPr lang="fr-FR" i="1" dirty="0"/>
              <a:t> </a:t>
            </a:r>
            <a:r>
              <a:rPr lang="fr-FR" i="1" dirty="0" err="1"/>
              <a:t>sediment</a:t>
            </a:r>
            <a:r>
              <a:rPr lang="fr-FR" i="1" dirty="0"/>
              <a:t> </a:t>
            </a:r>
            <a:r>
              <a:rPr lang="fr-FR" i="1" dirty="0" err="1"/>
              <a:t>examination</a:t>
            </a:r>
            <a:r>
              <a:rPr lang="fr-FR" i="1" dirty="0"/>
              <a:t> </a:t>
            </a:r>
            <a:r>
              <a:rPr lang="fr-FR" i="1" dirty="0" err="1"/>
              <a:t>can</a:t>
            </a:r>
            <a:r>
              <a:rPr lang="fr-FR" i="1" dirty="0"/>
              <a:t> </a:t>
            </a:r>
            <a:r>
              <a:rPr lang="fr-FR" i="1" dirty="0" err="1"/>
              <a:t>save</a:t>
            </a:r>
            <a:r>
              <a:rPr lang="fr-FR" i="1" dirty="0"/>
              <a:t> the </a:t>
            </a:r>
            <a:r>
              <a:rPr lang="fr-FR" i="1" dirty="0" err="1"/>
              <a:t>kidneys</a:t>
            </a:r>
            <a:r>
              <a:rPr lang="fr-FR" i="1" dirty="0"/>
              <a:t>. </a:t>
            </a:r>
            <a:r>
              <a:rPr lang="fr-FR" i="1" dirty="0" err="1"/>
              <a:t>Nephrol</a:t>
            </a:r>
            <a:r>
              <a:rPr lang="fr-FR" i="1" dirty="0"/>
              <a:t> Dial Transplant 2007;22:1778-81.</a:t>
            </a:r>
            <a:r>
              <a:rPr lang="fr-FR" dirty="0"/>
              <a:t> </a:t>
            </a:r>
            <a:r>
              <a:rPr lang="fr-FR" dirty="0">
                <a:hlinkClick r:id="rId6"/>
              </a:rPr>
              <a:t>[</a:t>
            </a:r>
            <a:r>
              <a:rPr lang="fr-FR" dirty="0" err="1">
                <a:hlinkClick r:id="rId6"/>
              </a:rPr>
              <a:t>Medlin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208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L’étude repose sur :</a:t>
            </a:r>
            <a:br>
              <a:rPr lang="fr-FR" b="1" dirty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• Interrogatoire</a:t>
            </a:r>
          </a:p>
          <a:p>
            <a:pPr marL="0" indent="0">
              <a:buNone/>
            </a:pPr>
            <a:r>
              <a:rPr lang="fr-FR" dirty="0" smtClean="0"/>
              <a:t>• Examen clinique</a:t>
            </a:r>
          </a:p>
          <a:p>
            <a:pPr marL="0" indent="0">
              <a:buNone/>
            </a:pPr>
            <a:r>
              <a:rPr lang="fr-FR" dirty="0" smtClean="0"/>
              <a:t>• Examens des urines</a:t>
            </a:r>
          </a:p>
          <a:p>
            <a:pPr marL="0" indent="0">
              <a:buNone/>
            </a:pPr>
            <a:r>
              <a:rPr lang="fr-FR" dirty="0" smtClean="0"/>
              <a:t>• Examens complémentaires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1486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155" y="91440"/>
            <a:ext cx="7947146" cy="68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241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1276</Words>
  <Application>Microsoft Office PowerPoint</Application>
  <PresentationFormat>Grand écran</PresentationFormat>
  <Paragraphs>244</Paragraphs>
  <Slides>71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71</vt:i4>
      </vt:variant>
    </vt:vector>
  </HeadingPairs>
  <TitlesOfParts>
    <vt:vector size="75" baseType="lpstr">
      <vt:lpstr>Arial</vt:lpstr>
      <vt:lpstr>Calibri</vt:lpstr>
      <vt:lpstr>Calibri Light</vt:lpstr>
      <vt:lpstr>Thème Office</vt:lpstr>
      <vt:lpstr>Approche d’un patient en consultation de néphrologie </vt:lpstr>
      <vt:lpstr>AGENDA</vt:lpstr>
      <vt:lpstr>Introduction </vt:lpstr>
      <vt:lpstr>Particularités de la question </vt:lpstr>
      <vt:lpstr>Objectifs pédagogiques </vt:lpstr>
      <vt:lpstr>Approche du patient </vt:lpstr>
      <vt:lpstr> Moyens </vt:lpstr>
      <vt:lpstr>L’étude repose sur : </vt:lpstr>
      <vt:lpstr>Présentation PowerPoint</vt:lpstr>
      <vt:lpstr>Signes fonctionnels </vt:lpstr>
      <vt:lpstr>Présentation PowerPoint</vt:lpstr>
      <vt:lpstr>Présentation PowerPoint</vt:lpstr>
      <vt:lpstr>1- Circonstances déclenchantes: </vt:lpstr>
      <vt:lpstr>3- Début :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L’incontinence urinaire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Examen des urines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UCR</vt:lpstr>
      <vt:lpstr>Présentation PowerPoint</vt:lpstr>
      <vt:lpstr>MERCI  DE  VOTRE  AIMABLE ATTENTION </vt:lpstr>
      <vt:lpstr>Références  bibliographiques 1</vt:lpstr>
      <vt:lpstr>Références  bibliographiques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timgad informatique</dc:creator>
  <cp:lastModifiedBy>timgad informatique</cp:lastModifiedBy>
  <cp:revision>27</cp:revision>
  <dcterms:created xsi:type="dcterms:W3CDTF">2020-12-13T21:15:20Z</dcterms:created>
  <dcterms:modified xsi:type="dcterms:W3CDTF">2020-12-15T10:29:55Z</dcterms:modified>
</cp:coreProperties>
</file>