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87" r:id="rId2"/>
    <p:sldId id="308" r:id="rId3"/>
    <p:sldId id="363" r:id="rId4"/>
    <p:sldId id="364" r:id="rId5"/>
    <p:sldId id="365" r:id="rId6"/>
    <p:sldId id="309" r:id="rId7"/>
    <p:sldId id="310" r:id="rId8"/>
    <p:sldId id="315" r:id="rId9"/>
    <p:sldId id="314" r:id="rId10"/>
    <p:sldId id="316" r:id="rId11"/>
    <p:sldId id="317" r:id="rId12"/>
    <p:sldId id="311" r:id="rId13"/>
    <p:sldId id="320" r:id="rId14"/>
    <p:sldId id="318" r:id="rId15"/>
    <p:sldId id="319" r:id="rId16"/>
    <p:sldId id="333" r:id="rId17"/>
    <p:sldId id="334" r:id="rId18"/>
    <p:sldId id="336" r:id="rId19"/>
    <p:sldId id="337" r:id="rId20"/>
    <p:sldId id="338" r:id="rId21"/>
    <p:sldId id="339" r:id="rId22"/>
    <p:sldId id="341" r:id="rId23"/>
    <p:sldId id="342" r:id="rId24"/>
    <p:sldId id="343" r:id="rId25"/>
    <p:sldId id="344" r:id="rId26"/>
    <p:sldId id="345" r:id="rId27"/>
    <p:sldId id="346" r:id="rId28"/>
    <p:sldId id="356" r:id="rId29"/>
    <p:sldId id="357" r:id="rId30"/>
    <p:sldId id="358" r:id="rId31"/>
    <p:sldId id="359" r:id="rId32"/>
    <p:sldId id="360" r:id="rId33"/>
    <p:sldId id="361" r:id="rId34"/>
    <p:sldId id="371" r:id="rId35"/>
    <p:sldId id="281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نمط متوسط 3 - 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50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44"/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marker>
            <c:symbol val="none"/>
          </c:marker>
          <c:cat>
            <c:strRef>
              <c:f>ورقة1!$A$2:$A$5</c:f>
              <c:strCache>
                <c:ptCount val="2"/>
                <c:pt idx="0">
                  <c:v>فئة 1</c:v>
                </c:pt>
                <c:pt idx="1">
                  <c:v>فئة 2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B84-400B-9551-B62A8E9D7A1E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marker>
            <c:symbol val="none"/>
          </c:marker>
          <c:cat>
            <c:strRef>
              <c:f>ورقة1!$A$2:$A$5</c:f>
              <c:strCache>
                <c:ptCount val="2"/>
                <c:pt idx="0">
                  <c:v>فئة 1</c:v>
                </c:pt>
                <c:pt idx="1">
                  <c:v>فئة 2</c:v>
                </c:pt>
              </c:strCache>
            </c:strRef>
          </c:cat>
          <c:val>
            <c:numRef>
              <c:f>ورقة1!$C$2:$C$5</c:f>
              <c:numCache>
                <c:formatCode>General</c:formatCode>
                <c:ptCount val="4"/>
                <c:pt idx="0">
                  <c:v>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B84-400B-9551-B62A8E9D7A1E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marker>
            <c:symbol val="none"/>
          </c:marker>
          <c:cat>
            <c:strRef>
              <c:f>ورقة1!$A$2:$A$5</c:f>
              <c:strCache>
                <c:ptCount val="2"/>
                <c:pt idx="0">
                  <c:v>فئة 1</c:v>
                </c:pt>
                <c:pt idx="1">
                  <c:v>فئة 2</c:v>
                </c:pt>
              </c:strCache>
            </c:strRef>
          </c:cat>
          <c:val>
            <c:numRef>
              <c:f>ورقة1!$D$2:$D$5</c:f>
              <c:numCache>
                <c:formatCode>General</c:formatCode>
                <c:ptCount val="4"/>
                <c:pt idx="0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B84-400B-9551-B62A8E9D7A1E}"/>
            </c:ext>
          </c:extLst>
        </c:ser>
        <c:ser>
          <c:idx val="3"/>
          <c:order val="3"/>
          <c:tx>
            <c:strRef>
              <c:f>ورقة1!$E$1</c:f>
              <c:strCache>
                <c:ptCount val="1"/>
                <c:pt idx="0">
                  <c:v>سلسلة 4</c:v>
                </c:pt>
              </c:strCache>
            </c:strRef>
          </c:tx>
          <c:marker>
            <c:symbol val="none"/>
          </c:marker>
          <c:cat>
            <c:strRef>
              <c:f>ورقة1!$A$2:$A$5</c:f>
              <c:strCache>
                <c:ptCount val="2"/>
                <c:pt idx="0">
                  <c:v>فئة 1</c:v>
                </c:pt>
                <c:pt idx="1">
                  <c:v>فئة 2</c:v>
                </c:pt>
              </c:strCache>
            </c:strRef>
          </c:cat>
          <c:val>
            <c:numRef>
              <c:f>ورقة1!$E$2:$E$5</c:f>
              <c:numCache>
                <c:formatCode>General</c:formatCode>
                <c:ptCount val="4"/>
                <c:pt idx="0">
                  <c:v>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B84-400B-9551-B62A8E9D7A1E}"/>
            </c:ext>
          </c:extLst>
        </c:ser>
        <c:ser>
          <c:idx val="4"/>
          <c:order val="4"/>
          <c:tx>
            <c:strRef>
              <c:f>ورقة1!$F$1</c:f>
              <c:strCache>
                <c:ptCount val="1"/>
                <c:pt idx="0">
                  <c:v>سلسلة 5</c:v>
                </c:pt>
              </c:strCache>
            </c:strRef>
          </c:tx>
          <c:marker>
            <c:symbol val="none"/>
          </c:marker>
          <c:cat>
            <c:strRef>
              <c:f>ورقة1!$A$2:$A$5</c:f>
              <c:strCache>
                <c:ptCount val="2"/>
                <c:pt idx="0">
                  <c:v>فئة 1</c:v>
                </c:pt>
                <c:pt idx="1">
                  <c:v>فئة 2</c:v>
                </c:pt>
              </c:strCache>
            </c:strRef>
          </c:cat>
          <c:val>
            <c:numRef>
              <c:f>ورقة1!$F$2:$F$5</c:f>
              <c:numCache>
                <c:formatCode>General</c:formatCode>
                <c:ptCount val="4"/>
                <c:pt idx="0">
                  <c:v>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B84-400B-9551-B62A8E9D7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22464"/>
        <c:axId val="47440640"/>
      </c:lineChart>
      <c:catAx>
        <c:axId val="4742246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47440640"/>
        <c:crosses val="autoZero"/>
        <c:auto val="1"/>
        <c:lblAlgn val="ctr"/>
        <c:lblOffset val="100"/>
        <c:noMultiLvlLbl val="1"/>
      </c:catAx>
      <c:valAx>
        <c:axId val="4744064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4742246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lang="ar-AE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6="http://schemas.microsoft.com/office/drawing/2014/chart" uri="{C3380CC4-5D6E-409C-BE32-E72D297353CC}">
                  <c16:uniqueId val="{00000000-35A0-4B9F-87BC-5DF2F1DC603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lang="ar-AE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6="http://schemas.microsoft.com/office/drawing/2014/chart" uri="{C3380CC4-5D6E-409C-BE32-E72D297353CC}">
                  <c16:uniqueId val="{00000001-35A0-4B9F-87BC-5DF2F1DC6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ar-AE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ورقة1!$A$2:$A$9</c:f>
              <c:strCache>
                <c:ptCount val="8"/>
                <c:pt idx="0">
                  <c:v>infectieuses</c:v>
                </c:pt>
                <c:pt idx="1">
                  <c:v>metaboliques </c:v>
                </c:pt>
                <c:pt idx="2">
                  <c:v>cardio V</c:v>
                </c:pt>
                <c:pt idx="3">
                  <c:v>urologique</c:v>
                </c:pt>
                <c:pt idx="4">
                  <c:v>lymphocele</c:v>
                </c:pt>
                <c:pt idx="5">
                  <c:v>tumoral</c:v>
                </c:pt>
                <c:pt idx="6">
                  <c:v>immunologique </c:v>
                </c:pt>
                <c:pt idx="7">
                  <c:v>recedive</c:v>
                </c:pt>
              </c:strCache>
            </c:strRef>
          </c:cat>
          <c:val>
            <c:numRef>
              <c:f>ورقة1!$B$2:$B$9</c:f>
              <c:numCache>
                <c:formatCode>0%</c:formatCode>
                <c:ptCount val="8"/>
                <c:pt idx="0">
                  <c:v>0.4</c:v>
                </c:pt>
                <c:pt idx="1">
                  <c:v>0.24000000000000021</c:v>
                </c:pt>
                <c:pt idx="2">
                  <c:v>4.0000000000000022E-2</c:v>
                </c:pt>
                <c:pt idx="3" formatCode="0.00%">
                  <c:v>1.2999999999999998E-2</c:v>
                </c:pt>
                <c:pt idx="4" formatCode="0.00%">
                  <c:v>2.5000000000000001E-2</c:v>
                </c:pt>
                <c:pt idx="5" formatCode="0.00%">
                  <c:v>4.0000000000000079E-3</c:v>
                </c:pt>
                <c:pt idx="6" formatCode="0.00%">
                  <c:v>5.5500000000000022E-2</c:v>
                </c:pt>
                <c:pt idx="7" formatCode="0.00%">
                  <c:v>2.5600000000000012E-2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A0-4B9F-87BC-5DF2F1DC6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1"/>
      <c:txPr>
        <a:bodyPr/>
        <a:lstStyle/>
        <a:p>
          <a:pPr>
            <a:defRPr lang="ar-AE" b="1"/>
          </a:pPr>
          <a:endParaRPr lang="fr-FR"/>
        </a:p>
      </c:txPr>
    </c:legend>
    <c:plotVisOnly val="1"/>
    <c:dispBlanksAs val="zero"/>
    <c:showDLblsOverMax val="1"/>
  </c:chart>
  <c:spPr>
    <a:solidFill>
      <a:srgbClr val="FFFF00">
        <a:alpha val="48000"/>
      </a:srgbClr>
    </a:solidFill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42"/>
  <c:chart>
    <c:autoTitleDeleted val="1"/>
    <c:plotArea>
      <c:layout/>
      <c:lineChart>
        <c:grouping val="percent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49024"/>
        <c:axId val="126850560"/>
      </c:lineChart>
      <c:catAx>
        <c:axId val="126849024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26850560"/>
        <c:crosses val="autoZero"/>
        <c:auto val="1"/>
        <c:lblAlgn val="ctr"/>
        <c:lblOffset val="100"/>
        <c:noMultiLvlLbl val="1"/>
      </c:catAx>
      <c:valAx>
        <c:axId val="126850560"/>
        <c:scaling>
          <c:orientation val="minMax"/>
        </c:scaling>
        <c:delete val="1"/>
        <c:axPos val="l"/>
        <c:majorGridlines/>
        <c:numFmt formatCode="0%" sourceLinked="1"/>
        <c:majorTickMark val="cross"/>
        <c:minorTickMark val="cross"/>
        <c:tickLblPos val="nextTo"/>
        <c:crossAx val="126849024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spPr>
    <a:solidFill>
      <a:prstClr val="black">
        <a:alpha val="26000"/>
      </a:prstClr>
    </a:solidFill>
  </c:spPr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44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38446647287683"/>
          <c:y val="3.4335875984252043E-2"/>
          <c:w val="0.81258309314421351"/>
          <c:h val="0.90007824803149605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invertIfNegative val="1"/>
          <c:dPt>
            <c:idx val="1"/>
            <c:invertIfNegative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5ABE-4D22-8D8A-FD42C6DF420F}"/>
              </c:ext>
            </c:extLst>
          </c:dPt>
          <c:dPt>
            <c:idx val="2"/>
            <c:invertIfNegative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5ABE-4D22-8D8A-FD42C6DF420F}"/>
              </c:ext>
            </c:extLst>
          </c:dPt>
          <c:dPt>
            <c:idx val="3"/>
            <c:invertIfNegative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5ABE-4D22-8D8A-FD42C6DF420F}"/>
              </c:ext>
            </c:extLst>
          </c:dPt>
          <c:cat>
            <c:strRef>
              <c:f>ورقة1!$A$2:$A$6</c:f>
              <c:strCache>
                <c:ptCount val="5"/>
                <c:pt idx="0">
                  <c:v>20 -30</c:v>
                </c:pt>
                <c:pt idx="1">
                  <c:v>31 - 40</c:v>
                </c:pt>
                <c:pt idx="2">
                  <c:v>41 - 50</c:v>
                </c:pt>
                <c:pt idx="3">
                  <c:v>51 - 60</c:v>
                </c:pt>
                <c:pt idx="4">
                  <c:v>plus de 60</c:v>
                </c:pt>
              </c:strCache>
            </c:strRef>
          </c:cat>
          <c:val>
            <c:numRef>
              <c:f>ورقة1!$B$2:$B$6</c:f>
              <c:numCache>
                <c:formatCode>General</c:formatCode>
                <c:ptCount val="5"/>
                <c:pt idx="0">
                  <c:v>25</c:v>
                </c:pt>
                <c:pt idx="1">
                  <c:v>48</c:v>
                </c:pt>
                <c:pt idx="2">
                  <c:v>73</c:v>
                </c:pt>
                <c:pt idx="3">
                  <c:v>52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BE-4D22-8D8A-FD42C6DF420F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عمود1</c:v>
                </c:pt>
              </c:strCache>
            </c:strRef>
          </c:tx>
          <c:invertIfNegative val="1"/>
          <c:cat>
            <c:strRef>
              <c:f>ورقة1!$A$2:$A$6</c:f>
              <c:strCache>
                <c:ptCount val="5"/>
                <c:pt idx="0">
                  <c:v>20 -30</c:v>
                </c:pt>
                <c:pt idx="1">
                  <c:v>31 - 40</c:v>
                </c:pt>
                <c:pt idx="2">
                  <c:v>41 - 50</c:v>
                </c:pt>
                <c:pt idx="3">
                  <c:v>51 - 60</c:v>
                </c:pt>
                <c:pt idx="4">
                  <c:v>plus de 60</c:v>
                </c:pt>
              </c:strCache>
            </c:strRef>
          </c:cat>
          <c:val>
            <c:numRef>
              <c:f>ورقة1!$C$2:$C$6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5ABE-4D22-8D8A-FD42C6DF420F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عمود2</c:v>
                </c:pt>
              </c:strCache>
            </c:strRef>
          </c:tx>
          <c:invertIfNegative val="1"/>
          <c:cat>
            <c:strRef>
              <c:f>ورقة1!$A$2:$A$6</c:f>
              <c:strCache>
                <c:ptCount val="5"/>
                <c:pt idx="0">
                  <c:v>20 -30</c:v>
                </c:pt>
                <c:pt idx="1">
                  <c:v>31 - 40</c:v>
                </c:pt>
                <c:pt idx="2">
                  <c:v>41 - 50</c:v>
                </c:pt>
                <c:pt idx="3">
                  <c:v>51 - 60</c:v>
                </c:pt>
                <c:pt idx="4">
                  <c:v>plus de 60</c:v>
                </c:pt>
              </c:strCache>
            </c:strRef>
          </c:cat>
          <c:val>
            <c:numRef>
              <c:f>ورقة1!$D$2:$D$6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8-5ABE-4D22-8D8A-FD42C6DF4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343104"/>
        <c:axId val="109344640"/>
        <c:axId val="0"/>
      </c:bar3DChart>
      <c:catAx>
        <c:axId val="10934310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09344640"/>
        <c:crosses val="autoZero"/>
        <c:auto val="1"/>
        <c:lblAlgn val="ctr"/>
        <c:lblOffset val="100"/>
        <c:noMultiLvlLbl val="1"/>
      </c:catAx>
      <c:valAx>
        <c:axId val="10934464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934310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عمود1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A89F-4108-83E9-BAD74951B089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lang="ar-AE" b="1">
                      <a:solidFill>
                        <a:srgbClr val="FFFF00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6="http://schemas.microsoft.com/office/drawing/2014/chart" uri="{C3380CC4-5D6E-409C-BE32-E72D297353CC}">
                  <c16:uniqueId val="{00000002-A89F-4108-83E9-BAD74951B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ar-AE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ورقة1!$A$2:$A$5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66</c:v>
                </c:pt>
                <c:pt idx="1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9F-4108-83E9-BAD74951B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1"/>
      <c:txPr>
        <a:bodyPr/>
        <a:lstStyle/>
        <a:p>
          <a:pPr>
            <a:defRPr lang="ar-AE"/>
          </a:pPr>
          <a:endParaRPr lang="fr-FR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44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عمود1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2B9D-4E29-9A57-4AE7EABF5167}"/>
              </c:ext>
            </c:extLst>
          </c:dPt>
          <c:dPt>
            <c:idx val="2"/>
            <c:invertIfNegative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2B9D-4E29-9A57-4AE7EABF5167}"/>
              </c:ext>
            </c:extLst>
          </c:dPt>
          <c:dPt>
            <c:idx val="4"/>
            <c:invertIfNegative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2B9D-4E29-9A57-4AE7EABF5167}"/>
              </c:ext>
            </c:extLst>
          </c:dPt>
          <c:cat>
            <c:strRef>
              <c:f>ورقة1!$A$2:$A$8</c:f>
              <c:strCache>
                <c:ptCount val="7"/>
                <c:pt idx="0">
                  <c:v>maman</c:v>
                </c:pt>
                <c:pt idx="1">
                  <c:v>père</c:v>
                </c:pt>
                <c:pt idx="2">
                  <c:v>sœur</c:v>
                </c:pt>
                <c:pt idx="3">
                  <c:v>frere </c:v>
                </c:pt>
                <c:pt idx="4">
                  <c:v>conjoint</c:v>
                </c:pt>
                <c:pt idx="5">
                  <c:v>fille</c:v>
                </c:pt>
                <c:pt idx="6">
                  <c:v>fils</c:v>
                </c:pt>
              </c:strCache>
            </c:strRef>
          </c:cat>
          <c:val>
            <c:numRef>
              <c:f>ورقة1!$B$2:$B$8</c:f>
              <c:numCache>
                <c:formatCode>General</c:formatCode>
                <c:ptCount val="7"/>
                <c:pt idx="0">
                  <c:v>75</c:v>
                </c:pt>
                <c:pt idx="1">
                  <c:v>20</c:v>
                </c:pt>
                <c:pt idx="2">
                  <c:v>61</c:v>
                </c:pt>
                <c:pt idx="3">
                  <c:v>32</c:v>
                </c:pt>
                <c:pt idx="4">
                  <c:v>34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9D-4E29-9A57-4AE7EABF5167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عمود2</c:v>
                </c:pt>
              </c:strCache>
            </c:strRef>
          </c:tx>
          <c:invertIfNegative val="1"/>
          <c:cat>
            <c:strRef>
              <c:f>ورقة1!$A$2:$A$8</c:f>
              <c:strCache>
                <c:ptCount val="7"/>
                <c:pt idx="0">
                  <c:v>maman</c:v>
                </c:pt>
                <c:pt idx="1">
                  <c:v>père</c:v>
                </c:pt>
                <c:pt idx="2">
                  <c:v>sœur</c:v>
                </c:pt>
                <c:pt idx="3">
                  <c:v>frere </c:v>
                </c:pt>
                <c:pt idx="4">
                  <c:v>conjoint</c:v>
                </c:pt>
                <c:pt idx="5">
                  <c:v>fille</c:v>
                </c:pt>
                <c:pt idx="6">
                  <c:v>fils</c:v>
                </c:pt>
              </c:strCache>
            </c:strRef>
          </c:cat>
          <c:val>
            <c:numRef>
              <c:f>ورقة1!$C$2:$C$8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7-2B9D-4E29-9A57-4AE7EABF5167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عمود3</c:v>
                </c:pt>
              </c:strCache>
            </c:strRef>
          </c:tx>
          <c:invertIfNegative val="1"/>
          <c:cat>
            <c:strRef>
              <c:f>ورقة1!$A$2:$A$8</c:f>
              <c:strCache>
                <c:ptCount val="7"/>
                <c:pt idx="0">
                  <c:v>maman</c:v>
                </c:pt>
                <c:pt idx="1">
                  <c:v>père</c:v>
                </c:pt>
                <c:pt idx="2">
                  <c:v>sœur</c:v>
                </c:pt>
                <c:pt idx="3">
                  <c:v>frere </c:v>
                </c:pt>
                <c:pt idx="4">
                  <c:v>conjoint</c:v>
                </c:pt>
                <c:pt idx="5">
                  <c:v>fille</c:v>
                </c:pt>
                <c:pt idx="6">
                  <c:v>fils</c:v>
                </c:pt>
              </c:strCache>
            </c:strRef>
          </c:cat>
          <c:val>
            <c:numRef>
              <c:f>ورقة1!$D$2:$D$8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8-2B9D-4E29-9A57-4AE7EABF5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29344"/>
        <c:axId val="109535232"/>
      </c:barChart>
      <c:catAx>
        <c:axId val="10952934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09535232"/>
        <c:crosses val="autoZero"/>
        <c:auto val="1"/>
        <c:lblAlgn val="ctr"/>
        <c:lblOffset val="100"/>
        <c:noMultiLvlLbl val="1"/>
      </c:catAx>
      <c:valAx>
        <c:axId val="10953523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952934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4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invertIfNegative val="1"/>
          <c:dPt>
            <c:idx val="1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349-4DA8-85DB-EB915E4E3E12}"/>
              </c:ext>
            </c:extLst>
          </c:dPt>
          <c:dPt>
            <c:idx val="2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3349-4DA8-85DB-EB915E4E3E12}"/>
              </c:ext>
            </c:extLst>
          </c:dPt>
          <c:dPt>
            <c:idx val="3"/>
            <c:invertIfNegative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349-4DA8-85DB-EB915E4E3E12}"/>
              </c:ext>
            </c:extLst>
          </c:dPt>
          <c:cat>
            <c:strRef>
              <c:f>ورقة1!$A$2:$A$7</c:f>
              <c:strCache>
                <c:ptCount val="6"/>
                <c:pt idx="0">
                  <c:v>moins de 20 ans </c:v>
                </c:pt>
                <c:pt idx="1">
                  <c:v>2à - 30</c:v>
                </c:pt>
                <c:pt idx="2">
                  <c:v>30 - 40</c:v>
                </c:pt>
                <c:pt idx="3">
                  <c:v>40 - 50</c:v>
                </c:pt>
                <c:pt idx="4">
                  <c:v>50 - 60</c:v>
                </c:pt>
                <c:pt idx="5">
                  <c:v>plus de 60 ans </c:v>
                </c:pt>
              </c:strCache>
            </c:strRef>
          </c:cat>
          <c:val>
            <c:numRef>
              <c:f>ورقة1!$B$2:$B$7</c:f>
              <c:numCache>
                <c:formatCode>General</c:formatCode>
                <c:ptCount val="6"/>
                <c:pt idx="0">
                  <c:v>14</c:v>
                </c:pt>
                <c:pt idx="1">
                  <c:v>55</c:v>
                </c:pt>
                <c:pt idx="2">
                  <c:v>86</c:v>
                </c:pt>
                <c:pt idx="3">
                  <c:v>47</c:v>
                </c:pt>
                <c:pt idx="4">
                  <c:v>18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49-4DA8-85DB-EB915E4E3E12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invertIfNegative val="1"/>
          <c:cat>
            <c:strRef>
              <c:f>ورقة1!$A$2:$A$7</c:f>
              <c:strCache>
                <c:ptCount val="6"/>
                <c:pt idx="0">
                  <c:v>moins de 20 ans </c:v>
                </c:pt>
                <c:pt idx="1">
                  <c:v>2à - 30</c:v>
                </c:pt>
                <c:pt idx="2">
                  <c:v>30 - 40</c:v>
                </c:pt>
                <c:pt idx="3">
                  <c:v>40 - 50</c:v>
                </c:pt>
                <c:pt idx="4">
                  <c:v>50 - 60</c:v>
                </c:pt>
                <c:pt idx="5">
                  <c:v>plus de 60 ans </c:v>
                </c:pt>
              </c:strCache>
            </c:strRef>
          </c:cat>
          <c:val>
            <c:numRef>
              <c:f>ورقة1!$C$2:$C$7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3349-4DA8-85DB-EB915E4E3E12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عمود1</c:v>
                </c:pt>
              </c:strCache>
            </c:strRef>
          </c:tx>
          <c:invertIfNegative val="1"/>
          <c:cat>
            <c:strRef>
              <c:f>ورقة1!$A$2:$A$7</c:f>
              <c:strCache>
                <c:ptCount val="6"/>
                <c:pt idx="0">
                  <c:v>moins de 20 ans </c:v>
                </c:pt>
                <c:pt idx="1">
                  <c:v>2à - 30</c:v>
                </c:pt>
                <c:pt idx="2">
                  <c:v>30 - 40</c:v>
                </c:pt>
                <c:pt idx="3">
                  <c:v>40 - 50</c:v>
                </c:pt>
                <c:pt idx="4">
                  <c:v>50 - 60</c:v>
                </c:pt>
                <c:pt idx="5">
                  <c:v>plus de 60 ans </c:v>
                </c:pt>
              </c:strCache>
            </c:strRef>
          </c:cat>
          <c:val>
            <c:numRef>
              <c:f>ورقة1!$D$2:$D$7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3349-4DA8-85DB-EB915E4E3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563264"/>
        <c:axId val="109573248"/>
        <c:axId val="0"/>
      </c:bar3DChart>
      <c:catAx>
        <c:axId val="10956326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09573248"/>
        <c:crosses val="autoZero"/>
        <c:auto val="1"/>
        <c:lblAlgn val="ctr"/>
        <c:lblOffset val="100"/>
        <c:noMultiLvlLbl val="1"/>
      </c:catAx>
      <c:valAx>
        <c:axId val="10957324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956326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عمود1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1B1C-42C6-86F5-7E245A9E8A5E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lang="ar-AE" b="1">
                      <a:solidFill>
                        <a:srgbClr val="FFFF00"/>
                      </a:solidFill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6="http://schemas.microsoft.com/office/drawing/2014/chart" uri="{C3380CC4-5D6E-409C-BE32-E72D297353CC}">
                  <c16:uniqueId val="{00000002-1B1C-42C6-86F5-7E245A9E8A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ar-AE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ورقة1!$A$2:$A$5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164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1C-42C6-86F5-7E245A9E8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1"/>
      <c:txPr>
        <a:bodyPr/>
        <a:lstStyle/>
        <a:p>
          <a:pPr>
            <a:defRPr lang="ar-AE"/>
          </a:pPr>
          <a:endParaRPr lang="fr-FR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4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7EFF-46E1-9932-A3F9D4D1CC97}"/>
              </c:ext>
            </c:extLst>
          </c:dPt>
          <c:dPt>
            <c:idx val="1"/>
            <c:invertIfNegative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7EFF-46E1-9932-A3F9D4D1CC97}"/>
              </c:ext>
            </c:extLst>
          </c:dPt>
          <c:cat>
            <c:strRef>
              <c:f>ورقة1!$A$2:$A$8</c:f>
              <c:strCache>
                <c:ptCount val="7"/>
                <c:pt idx="0">
                  <c:v>indeterminée</c:v>
                </c:pt>
                <c:pt idx="1">
                  <c:v>GNC</c:v>
                </c:pt>
                <c:pt idx="2">
                  <c:v>NIC</c:v>
                </c:pt>
                <c:pt idx="3">
                  <c:v>UM</c:v>
                </c:pt>
                <c:pt idx="4">
                  <c:v>PKD</c:v>
                </c:pt>
                <c:pt idx="5">
                  <c:v>Alport</c:v>
                </c:pt>
                <c:pt idx="6">
                  <c:v>Cystinose</c:v>
                </c:pt>
              </c:strCache>
            </c:strRef>
          </c:cat>
          <c:val>
            <c:numRef>
              <c:f>ورقة1!$B$2:$B$8</c:f>
              <c:numCache>
                <c:formatCode>General</c:formatCode>
                <c:ptCount val="7"/>
                <c:pt idx="0">
                  <c:v>137</c:v>
                </c:pt>
                <c:pt idx="1">
                  <c:v>50</c:v>
                </c:pt>
                <c:pt idx="2">
                  <c:v>10</c:v>
                </c:pt>
                <c:pt idx="3">
                  <c:v>23</c:v>
                </c:pt>
                <c:pt idx="4">
                  <c:v>9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F-46E1-9932-A3F9D4D1CC97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عمود1</c:v>
                </c:pt>
              </c:strCache>
            </c:strRef>
          </c:tx>
          <c:invertIfNegative val="1"/>
          <c:cat>
            <c:strRef>
              <c:f>ورقة1!$A$2:$A$8</c:f>
              <c:strCache>
                <c:ptCount val="7"/>
                <c:pt idx="0">
                  <c:v>indeterminée</c:v>
                </c:pt>
                <c:pt idx="1">
                  <c:v>GNC</c:v>
                </c:pt>
                <c:pt idx="2">
                  <c:v>NIC</c:v>
                </c:pt>
                <c:pt idx="3">
                  <c:v>UM</c:v>
                </c:pt>
                <c:pt idx="4">
                  <c:v>PKD</c:v>
                </c:pt>
                <c:pt idx="5">
                  <c:v>Alport</c:v>
                </c:pt>
                <c:pt idx="6">
                  <c:v>Cystinose</c:v>
                </c:pt>
              </c:strCache>
            </c:strRef>
          </c:cat>
          <c:val>
            <c:numRef>
              <c:f>ورقة1!$C$2:$C$8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5-7EFF-46E1-9932-A3F9D4D1CC97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invertIfNegative val="1"/>
          <c:cat>
            <c:strRef>
              <c:f>ورقة1!$A$2:$A$8</c:f>
              <c:strCache>
                <c:ptCount val="7"/>
                <c:pt idx="0">
                  <c:v>indeterminée</c:v>
                </c:pt>
                <c:pt idx="1">
                  <c:v>GNC</c:v>
                </c:pt>
                <c:pt idx="2">
                  <c:v>NIC</c:v>
                </c:pt>
                <c:pt idx="3">
                  <c:v>UM</c:v>
                </c:pt>
                <c:pt idx="4">
                  <c:v>PKD</c:v>
                </c:pt>
                <c:pt idx="5">
                  <c:v>Alport</c:v>
                </c:pt>
                <c:pt idx="6">
                  <c:v>Cystinose</c:v>
                </c:pt>
              </c:strCache>
            </c:strRef>
          </c:cat>
          <c:val>
            <c:numRef>
              <c:f>ورقة1!$D$2:$D$8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6-7EFF-46E1-9932-A3F9D4D1C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482560"/>
        <c:axId val="114488448"/>
        <c:axId val="0"/>
      </c:bar3DChart>
      <c:catAx>
        <c:axId val="11448256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14488448"/>
        <c:crosses val="autoZero"/>
        <c:auto val="1"/>
        <c:lblAlgn val="ctr"/>
        <c:lblOffset val="100"/>
        <c:noMultiLvlLbl val="1"/>
      </c:catAx>
      <c:valAx>
        <c:axId val="11448844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1448256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ar-AE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ورقة1!$A$2:$A$7</c:f>
              <c:strCache>
                <c:ptCount val="6"/>
                <c:pt idx="0">
                  <c:v>meningite</c:v>
                </c:pt>
                <c:pt idx="1">
                  <c:v>PNP</c:v>
                </c:pt>
                <c:pt idx="2">
                  <c:v>AVC</c:v>
                </c:pt>
                <c:pt idx="3">
                  <c:v>mort subite </c:v>
                </c:pt>
                <c:pt idx="4">
                  <c:v>SAM</c:v>
                </c:pt>
                <c:pt idx="5">
                  <c:v>cancer</c:v>
                </c:pt>
              </c:strCache>
            </c:strRef>
          </c:cat>
          <c:val>
            <c:numRef>
              <c:f>ورقة1!$B$2:$B$7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4-4EA7-AC4C-BD5911CFC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1"/>
      <c:txPr>
        <a:bodyPr/>
        <a:lstStyle/>
        <a:p>
          <a:pPr>
            <a:defRPr lang="ar-AE" b="1"/>
          </a:pPr>
          <a:endParaRPr lang="fr-FR"/>
        </a:p>
      </c:txPr>
    </c:legend>
    <c:plotVisOnly val="1"/>
    <c:dispBlanksAs val="zero"/>
    <c:showDLblsOverMax val="1"/>
  </c:chart>
  <c:spPr>
    <a:solidFill>
      <a:srgbClr val="FFFF00"/>
    </a:solidFill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711643325958945E-2"/>
          <c:y val="0.2184250099955459"/>
          <c:w val="0.65433582380584265"/>
          <c:h val="0.78157499000445407"/>
        </c:manualLayout>
      </c:layout>
      <c:pie3D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ar-AE" b="1"/>
                </a:pPr>
                <a:endParaRPr lang="fr-FR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ورقة1!$A$2:$A$5</c:f>
              <c:strCache>
                <c:ptCount val="3"/>
                <c:pt idx="0">
                  <c:v>RCH</c:v>
                </c:pt>
                <c:pt idx="1">
                  <c:v>recedive </c:v>
                </c:pt>
                <c:pt idx="2">
                  <c:v>NBKv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A-4053-8156-D09541C92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overlay val="1"/>
      <c:txPr>
        <a:bodyPr/>
        <a:lstStyle/>
        <a:p>
          <a:pPr>
            <a:defRPr lang="ar-AE"/>
          </a:pPr>
          <a:endParaRPr lang="fr-FR"/>
        </a:p>
      </c:txPr>
    </c:legend>
    <c:plotVisOnly val="1"/>
    <c:dispBlanksAs val="zero"/>
    <c:showDLblsOverMax val="1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0.07465</cdr:x>
      <cdr:y>0.19888</cdr:y>
    </cdr:from>
    <cdr:to>
      <cdr:x>0.7691</cdr:x>
      <cdr:y>0.90916</cdr:y>
    </cdr:to>
    <cdr:sp macro="" textlink="">
      <cdr:nvSpPr>
        <cdr:cNvPr id="3" name="رابط كسهم مستقيم 2"/>
        <cdr:cNvSpPr/>
      </cdr:nvSpPr>
      <cdr:spPr>
        <a:xfrm xmlns:a="http://schemas.openxmlformats.org/drawingml/2006/main" flipV="1">
          <a:off x="614338" y="900106"/>
          <a:ext cx="5715040" cy="3214710"/>
        </a:xfrm>
        <a:prstGeom xmlns:a="http://schemas.openxmlformats.org/drawingml/2006/main" prst="straightConnector1">
          <a:avLst/>
        </a:prstGeom>
        <a:ln xmlns:a="http://schemas.openxmlformats.org/drawingml/2006/main" w="114300">
          <a:solidFill>
            <a:srgbClr val="FFFF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ar-AE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0.05729</cdr:x>
      <cdr:y>0.56191</cdr:y>
    </cdr:from>
    <cdr:to>
      <cdr:x>0.19618</cdr:x>
      <cdr:y>0.68818</cdr:y>
    </cdr:to>
    <cdr:sp macro="" textlink="">
      <cdr:nvSpPr>
        <cdr:cNvPr id="5" name="مستطيل 4"/>
        <cdr:cNvSpPr/>
      </cdr:nvSpPr>
      <cdr:spPr>
        <a:xfrm xmlns:a="http://schemas.openxmlformats.org/drawingml/2006/main">
          <a:off x="471462" y="2543180"/>
          <a:ext cx="1143008" cy="57150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fr-FR" sz="1600" b="1" dirty="0" smtClean="0">
              <a:solidFill>
                <a:schemeClr val="bg1"/>
              </a:solidFill>
            </a:rPr>
            <a:t>Perfection</a:t>
          </a:r>
          <a:r>
            <a:rPr lang="fr-FR" dirty="0" smtClean="0"/>
            <a:t> </a:t>
          </a:r>
          <a:endParaRPr lang="ar-AE" dirty="0"/>
        </a:p>
      </cdr:txBody>
    </cdr:sp>
  </cdr:relSizeAnchor>
  <cdr:relSizeAnchor xmlns:cdr="http://schemas.openxmlformats.org/drawingml/2006/chartDrawing">
    <cdr:from>
      <cdr:x>0.26562</cdr:x>
      <cdr:y>0.30936</cdr:y>
    </cdr:from>
    <cdr:to>
      <cdr:x>0.45659</cdr:x>
      <cdr:y>0.4672</cdr:y>
    </cdr:to>
    <cdr:sp macro="" textlink="">
      <cdr:nvSpPr>
        <cdr:cNvPr id="6" name="مستطيل مستدير الزوايا 5"/>
        <cdr:cNvSpPr/>
      </cdr:nvSpPr>
      <cdr:spPr>
        <a:xfrm xmlns:a="http://schemas.openxmlformats.org/drawingml/2006/main">
          <a:off x="2185974" y="1400172"/>
          <a:ext cx="1571606" cy="71437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fr-FR" sz="1800" b="1" dirty="0" smtClean="0">
              <a:solidFill>
                <a:schemeClr val="bg1"/>
              </a:solidFill>
            </a:rPr>
            <a:t>Soins de qualité </a:t>
          </a:r>
          <a:endParaRPr lang="ar-AE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0.0726</cdr:y>
    </cdr:from>
    <cdr:to>
      <cdr:x>0.66493</cdr:x>
      <cdr:y>0.37249</cdr:y>
    </cdr:to>
    <cdr:sp macro="" textlink="">
      <cdr:nvSpPr>
        <cdr:cNvPr id="8" name="وسيلة شرح مع سهم إلى الأسفل 7"/>
        <cdr:cNvSpPr/>
      </cdr:nvSpPr>
      <cdr:spPr>
        <a:xfrm xmlns:a="http://schemas.openxmlformats.org/drawingml/2006/main">
          <a:off x="4114800" y="328602"/>
          <a:ext cx="1357308" cy="1357291"/>
        </a:xfrm>
        <a:prstGeom xmlns:a="http://schemas.openxmlformats.org/drawingml/2006/main" prst="downArrowCallou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fr-FR" sz="1400" b="1" dirty="0" smtClean="0">
              <a:solidFill>
                <a:schemeClr val="bg1"/>
              </a:solidFill>
            </a:rPr>
            <a:t>La greffe a partir d’un état de mort encéphalique </a:t>
          </a:r>
          <a:endParaRPr lang="ar-AE" sz="14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772C0E3-2F57-47C9-AFC1-08147962682D}" type="datetimeFigureOut">
              <a:rPr lang="ar-AE" smtClean="0"/>
              <a:pPr/>
              <a:t>17/06/1442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E9D8E3-DF1F-417E-99F7-F6B2DF431939}" type="slidenum">
              <a:rPr lang="ar-AE" smtClean="0"/>
              <a:pPr/>
              <a:t>‹N°›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D8E3-DF1F-417E-99F7-F6B2DF431939}" type="slidenum">
              <a:rPr lang="ar-AE" smtClean="0"/>
              <a:pPr/>
              <a:t>8</a:t>
            </a:fld>
            <a:endParaRPr lang="ar-A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D8E3-DF1F-417E-99F7-F6B2DF431939}" type="slidenum">
              <a:rPr lang="ar-AE" smtClean="0"/>
              <a:pPr/>
              <a:t>11</a:t>
            </a:fld>
            <a:endParaRPr lang="ar-A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9864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rtl="0"/>
            <a:r>
              <a:rPr lang="fr-FR" sz="2700" dirty="0"/>
              <a:t>REPUBLIQUE ALGERIENNE DEMOCRATIQUE ET POPULAIRE</a:t>
            </a:r>
            <a:br>
              <a:rPr lang="fr-FR" sz="2700" dirty="0"/>
            </a:br>
            <a:r>
              <a:rPr lang="fr-FR" sz="2700" dirty="0"/>
              <a:t>MINISTERE DE LA SANTE ET DE LA POPULATION ET DE LA REFORME HOSPITALIERE</a:t>
            </a:r>
            <a:br>
              <a:rPr lang="fr-FR" sz="2700" dirty="0"/>
            </a:br>
            <a:r>
              <a:rPr lang="fr-FR" sz="2700" dirty="0"/>
              <a:t>CENTRE HOSPITALO-UNIVERSITAIRE DE BATNA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a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greffe rénale a Batna :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quel bilan après 4 ans ?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sz="27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94"/>
            <a:ext cx="2752583" cy="2298391"/>
          </a:xfrm>
          <a:prstGeom prst="rect">
            <a:avLst/>
          </a:prstGeom>
        </p:spPr>
      </p:pic>
      <p:pic>
        <p:nvPicPr>
          <p:cNvPr id="46082" name="Picture 2" descr="نتيجة بحث الصور عن ‪agence nationale des greffe algerie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6856" y="4286256"/>
            <a:ext cx="3867144" cy="207167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31840" y="4357694"/>
            <a:ext cx="3456384" cy="12315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A. </a:t>
            </a:r>
            <a:r>
              <a:rPr lang="fr-FR" dirty="0" err="1" smtClean="0"/>
              <a:t>Bougroura</a:t>
            </a:r>
            <a:r>
              <a:rPr lang="fr-FR" dirty="0" smtClean="0"/>
              <a:t>, </a:t>
            </a:r>
            <a:r>
              <a:rPr lang="fr-FR" dirty="0" err="1" smtClean="0"/>
              <a:t>A.Chinar</a:t>
            </a:r>
            <a:r>
              <a:rPr lang="fr-FR" dirty="0" smtClean="0"/>
              <a:t>  et </a:t>
            </a:r>
            <a:r>
              <a:rPr lang="fr-FR" dirty="0" err="1" smtClean="0"/>
              <a:t>coll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564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r-FR" b="1" dirty="0" smtClean="0">
                <a:solidFill>
                  <a:srgbClr val="FF0000"/>
                </a:solidFill>
              </a:rPr>
              <a:t>Notre bilan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-FR" dirty="0" smtClean="0">
                <a:solidFill>
                  <a:srgbClr val="FF0000"/>
                </a:solidFill>
              </a:rPr>
              <a:t>Donneur</a:t>
            </a:r>
            <a:r>
              <a:rPr lang="fr-FR" dirty="0" smtClean="0"/>
              <a:t> </a:t>
            </a:r>
          </a:p>
          <a:p>
            <a:pPr algn="l" rtl="0">
              <a:buNone/>
            </a:pPr>
            <a:r>
              <a:rPr lang="fr-FR" b="1" dirty="0" smtClean="0"/>
              <a:t>sexe ratio F/ H de </a:t>
            </a:r>
            <a:r>
              <a:rPr lang="fr-FR" b="1" dirty="0" smtClean="0">
                <a:solidFill>
                  <a:srgbClr val="FF0000"/>
                </a:solidFill>
              </a:rPr>
              <a:t>2.55</a:t>
            </a:r>
            <a:endParaRPr lang="ar-AE" dirty="0">
              <a:solidFill>
                <a:srgbClr val="FF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14282" y="3000372"/>
          <a:ext cx="3405222" cy="2313316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70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6658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Homme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658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168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Femme 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مخطط 4"/>
          <p:cNvGraphicFramePr/>
          <p:nvPr/>
        </p:nvGraphicFramePr>
        <p:xfrm>
          <a:off x="3929058" y="2928934"/>
          <a:ext cx="4738678" cy="356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43108" cy="1357298"/>
          </a:xfrm>
          <a:prstGeom prst="rect">
            <a:avLst/>
          </a:prstGeom>
        </p:spPr>
      </p:pic>
      <p:pic>
        <p:nvPicPr>
          <p:cNvPr id="7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Donneur</a:t>
            </a:r>
            <a:r>
              <a:rPr lang="fr-FR" dirty="0" smtClean="0"/>
              <a:t> </a:t>
            </a:r>
            <a:endParaRPr lang="ar-AE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214282" y="2428868"/>
          <a:ext cx="4257675" cy="4257696"/>
        </p:xfrm>
        <a:graphic>
          <a:graphicData uri="http://schemas.openxmlformats.org/drawingml/2006/table">
            <a:tbl>
              <a:tblPr rtl="1" firstRow="1" bandRow="1">
                <a:tableStyleId>{1FECB4D8-DB02-4DC6-A0A2-4F2EBAE1DC90}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212"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Pourcentage</a:t>
                      </a:r>
                      <a:r>
                        <a:rPr lang="fr-FR" baseline="0" dirty="0" smtClean="0"/>
                        <a:t> 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effectif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AE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12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75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Mère 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212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8.7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20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Père 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212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26.2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61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Sœur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212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13.6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32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Frère 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212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14.6</a:t>
                      </a:r>
                      <a:endParaRPr lang="ar-AE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34</a:t>
                      </a:r>
                      <a:endParaRPr lang="ar-AE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Conjoint</a:t>
                      </a:r>
                      <a:endParaRPr lang="ar-AE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212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2.9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7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Fille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212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1.9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5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Fils 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0418" name="Picture 2" descr="نتيجة بحث الصور عن ‪merci maman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214710" cy="2019301"/>
          </a:xfrm>
          <a:prstGeom prst="rect">
            <a:avLst/>
          </a:prstGeom>
          <a:noFill/>
        </p:spPr>
      </p:pic>
      <p:graphicFrame>
        <p:nvGraphicFramePr>
          <p:cNvPr id="6" name="مخطط 5"/>
          <p:cNvGraphicFramePr/>
          <p:nvPr/>
        </p:nvGraphicFramePr>
        <p:xfrm>
          <a:off x="4572000" y="1714488"/>
          <a:ext cx="45720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Receveurs  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ar-AE" dirty="0"/>
          </a:p>
        </p:txBody>
      </p:sp>
      <p:graphicFrame>
        <p:nvGraphicFramePr>
          <p:cNvPr id="9" name="عنصر نائب للمحتوى 8"/>
          <p:cNvGraphicFramePr>
            <a:graphicFrameLocks noGrp="1"/>
          </p:cNvGraphicFramePr>
          <p:nvPr>
            <p:ph idx="1"/>
          </p:nvPr>
        </p:nvGraphicFramePr>
        <p:xfrm>
          <a:off x="5143504" y="1857364"/>
          <a:ext cx="375761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642910" y="2643182"/>
          <a:ext cx="4286280" cy="392908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686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486"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5.8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14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Moins</a:t>
                      </a:r>
                      <a:r>
                        <a:rPr lang="fr-FR" baseline="0" dirty="0" smtClean="0"/>
                        <a:t> de 20 ans 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86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23.3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55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20 – 30 ans 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86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36.9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86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31 – 40 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86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20.4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47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41 – 50 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86"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7.8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18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51 – 60 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486"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5.8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14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Plus</a:t>
                      </a:r>
                      <a:r>
                        <a:rPr lang="fr-FR" baseline="0" dirty="0" smtClean="0"/>
                        <a:t> de 60 ans 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86"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100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234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Total 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شكل بيضاوي 6"/>
          <p:cNvSpPr/>
          <p:nvPr/>
        </p:nvSpPr>
        <p:spPr>
          <a:xfrm>
            <a:off x="1714480" y="3571876"/>
            <a:ext cx="3143272" cy="1500198"/>
          </a:xfrm>
          <a:prstGeom prst="ellipse">
            <a:avLst/>
          </a:prstGeom>
          <a:solidFill>
            <a:srgbClr val="FF00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سهم للأسفل 7"/>
          <p:cNvSpPr/>
          <p:nvPr/>
        </p:nvSpPr>
        <p:spPr>
          <a:xfrm rot="16921141">
            <a:off x="247019" y="3162643"/>
            <a:ext cx="482051" cy="39734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وسيلة شرح مع سهم إلى الأسفل 9"/>
          <p:cNvSpPr/>
          <p:nvPr/>
        </p:nvSpPr>
        <p:spPr>
          <a:xfrm>
            <a:off x="6072198" y="1142984"/>
            <a:ext cx="2000264" cy="714380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b="1" dirty="0" smtClean="0"/>
              <a:t>20 – 50 ans </a:t>
            </a:r>
            <a:endParaRPr lang="ar-AE" b="1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1071546"/>
            <a:ext cx="47148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âge des receveurs de notre 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rie variait entre 12 et 66 ans. La moyenne 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âge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tait de 36± 5 ans.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43108" cy="1000108"/>
          </a:xfrm>
          <a:prstGeom prst="rect">
            <a:avLst/>
          </a:prstGeom>
        </p:spPr>
      </p:pic>
      <p:pic>
        <p:nvPicPr>
          <p:cNvPr id="12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2071670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r-FR" b="1" dirty="0" smtClean="0">
                <a:solidFill>
                  <a:srgbClr val="FF0000"/>
                </a:solidFill>
              </a:rPr>
              <a:t>Notre bilan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-FR" dirty="0" smtClean="0">
                <a:solidFill>
                  <a:srgbClr val="FF0000"/>
                </a:solidFill>
              </a:rPr>
              <a:t>RECEVEUR </a:t>
            </a:r>
          </a:p>
          <a:p>
            <a:pPr algn="l" rtl="0">
              <a:buNone/>
            </a:pPr>
            <a:r>
              <a:rPr lang="fr-FR" b="1" dirty="0" smtClean="0"/>
              <a:t>sexe ratio F/ H de </a:t>
            </a:r>
            <a:r>
              <a:rPr lang="fr-FR" b="1" dirty="0" smtClean="0">
                <a:solidFill>
                  <a:srgbClr val="FF0000"/>
                </a:solidFill>
              </a:rPr>
              <a:t>2.55</a:t>
            </a:r>
            <a:endParaRPr lang="ar-AE" dirty="0">
              <a:solidFill>
                <a:srgbClr val="FF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14282" y="3000372"/>
          <a:ext cx="3405222" cy="2313316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70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6658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Homme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658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Femme 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مخطط 4"/>
          <p:cNvGraphicFramePr/>
          <p:nvPr/>
        </p:nvGraphicFramePr>
        <p:xfrm>
          <a:off x="3929058" y="2928934"/>
          <a:ext cx="4738678" cy="356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7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Receveur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-FR" dirty="0" smtClean="0">
                <a:solidFill>
                  <a:srgbClr val="FF0000"/>
                </a:solidFill>
              </a:rPr>
              <a:t>Type  d’EER </a:t>
            </a:r>
            <a:endParaRPr lang="ar-AE" dirty="0">
              <a:solidFill>
                <a:srgbClr val="FF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42910" y="2428868"/>
          <a:ext cx="4786346" cy="4143404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2393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189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HD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20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DP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23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PE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02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RE</a:t>
                      </a:r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6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429256" y="2428868"/>
          <a:ext cx="2762248" cy="41434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6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r>
                        <a:rPr lang="fr-FR" dirty="0" smtClean="0"/>
                        <a:t>80.76%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fr-FR" dirty="0" smtClean="0"/>
                        <a:t>8.54%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fr-FR" b="1" dirty="0" smtClean="0"/>
                        <a:t>9.83%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fr-FR" dirty="0" smtClean="0"/>
                        <a:t>0.85%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6643670" y="2357430"/>
            <a:ext cx="1928858" cy="642942"/>
          </a:xfrm>
          <a:prstGeom prst="ellipse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0499338">
            <a:off x="8167631" y="4241806"/>
            <a:ext cx="642942" cy="57150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r-FR" b="1" dirty="0" smtClean="0">
                <a:solidFill>
                  <a:srgbClr val="FF0000"/>
                </a:solidFill>
              </a:rPr>
              <a:t> Receveur : NI </a:t>
            </a:r>
            <a:endParaRPr lang="ar-AE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4143372" cy="4857781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381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0112">
                <a:tc>
                  <a:txBody>
                    <a:bodyPr/>
                    <a:lstStyle/>
                    <a:p>
                      <a:pPr algn="l" rtl="1"/>
                      <a:r>
                        <a:rPr lang="fr-FR" dirty="0" smtClean="0"/>
                        <a:t>pourcentage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dirty="0" smtClean="0"/>
                        <a:t>effectif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ar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001">
                <a:tc>
                  <a:txBody>
                    <a:bodyPr/>
                    <a:lstStyle/>
                    <a:p>
                      <a:pPr algn="l" rtl="1"/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58.6</a:t>
                      </a:r>
                      <a:endParaRPr lang="ar-AE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137</a:t>
                      </a:r>
                      <a:endParaRPr lang="ar-AE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Indeterminée</a:t>
                      </a:r>
                      <a:endParaRPr lang="ar-AE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21.4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50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GNC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4.3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10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NIC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10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23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UM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2.9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8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PKD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1.4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3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Alport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1.4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3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Cystinose 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مخطط 4"/>
          <p:cNvGraphicFramePr/>
          <p:nvPr/>
        </p:nvGraphicFramePr>
        <p:xfrm>
          <a:off x="4214810" y="1857364"/>
          <a:ext cx="464347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7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Notre bilan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 algn="l" rtl="0"/>
            <a:r>
              <a:rPr lang="fr-FR" dirty="0" smtClean="0"/>
              <a:t>Cathéter fémoral</a:t>
            </a:r>
          </a:p>
          <a:p>
            <a:pPr algn="l" rtl="0"/>
            <a:endParaRPr lang="fr-FR" dirty="0" smtClean="0"/>
          </a:p>
          <a:p>
            <a:pPr algn="l" rtl="0"/>
            <a:endParaRPr lang="fr-FR" dirty="0" smtClean="0"/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Variantes anatomiques : </a:t>
            </a:r>
          </a:p>
          <a:p>
            <a:pPr algn="l" rtl="0">
              <a:buNone/>
            </a:pPr>
            <a:r>
              <a:rPr lang="fr-FR" dirty="0" smtClean="0"/>
              <a:t> </a:t>
            </a:r>
            <a:endParaRPr lang="ar-AE" dirty="0"/>
          </a:p>
        </p:txBody>
      </p:sp>
      <p:graphicFrame>
        <p:nvGraphicFramePr>
          <p:cNvPr id="9" name="عنصر نائب للمحتوى 5"/>
          <p:cNvGraphicFramePr>
            <a:graphicFrameLocks/>
          </p:cNvGraphicFramePr>
          <p:nvPr/>
        </p:nvGraphicFramePr>
        <p:xfrm>
          <a:off x="428596" y="2143116"/>
          <a:ext cx="8229600" cy="185420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Pourcentage 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dirty="0" smtClean="0"/>
                        <a:t>effectif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58.6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137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Aucun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18.6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44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Fémoral droit 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7.1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17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Fémoral gauche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15.7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36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Les 2 F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سهم إلى اليمين 9"/>
          <p:cNvSpPr/>
          <p:nvPr/>
        </p:nvSpPr>
        <p:spPr>
          <a:xfrm rot="10800000">
            <a:off x="6786578" y="3500438"/>
            <a:ext cx="785818" cy="50006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428598" y="4714884"/>
          <a:ext cx="8215368" cy="185738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73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129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Pourcentage 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effectif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AE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9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88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207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Une artère 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9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12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27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Double artères 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12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Notre bilan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مستطيل 3"/>
          <p:cNvSpPr/>
          <p:nvPr/>
        </p:nvSpPr>
        <p:spPr>
          <a:xfrm>
            <a:off x="785786" y="3000372"/>
            <a:ext cx="7643867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/>
              <a:t>Données relatives à la transplantation rénale </a:t>
            </a:r>
            <a:endParaRPr lang="ar-AE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6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85011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2357422" y="1285860"/>
            <a:ext cx="1214446" cy="13573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210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24</a:t>
            </a:r>
          </a:p>
          <a:p>
            <a:pPr algn="ctr"/>
            <a:endParaRPr lang="fr-FR" dirty="0" smtClean="0"/>
          </a:p>
          <a:p>
            <a:pPr algn="ctr"/>
            <a:endParaRPr lang="ar-A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807249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6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Problématique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Plus de 22 OOO en IRCT</a:t>
            </a:r>
          </a:p>
          <a:p>
            <a:pPr algn="l" rtl="0"/>
            <a:r>
              <a:rPr lang="fr-FR" dirty="0" smtClean="0"/>
              <a:t>Plus de 90% en HD 8%TR et moins de 2% en DP</a:t>
            </a:r>
          </a:p>
          <a:p>
            <a:pPr algn="l" rtl="0"/>
            <a:r>
              <a:rPr lang="fr-FR" dirty="0" smtClean="0"/>
              <a:t>Pas de données épidémiologiques sur les autres stades  </a:t>
            </a:r>
          </a:p>
          <a:p>
            <a:pPr algn="l" rtl="0"/>
            <a:r>
              <a:rPr lang="fr-FR" dirty="0" smtClean="0"/>
              <a:t>Transition vers les néphropathies Vasculaires</a:t>
            </a:r>
          </a:p>
          <a:p>
            <a:pPr algn="l" rtl="0">
              <a:buNone/>
            </a:pPr>
            <a:r>
              <a:rPr lang="fr-FR" dirty="0" smtClean="0">
                <a:sym typeface="Wingdings" pitchFamily="2" charset="2"/>
              </a:rPr>
              <a:t>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Problème de santé publique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Picture 2" descr="نتيجة بحث الصور عن ‪iceberg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357562"/>
            <a:ext cx="5286412" cy="2643206"/>
          </a:xfrm>
          <a:prstGeom prst="rect">
            <a:avLst/>
          </a:prstGeom>
          <a:noFill/>
        </p:spPr>
      </p:pic>
      <p:pic>
        <p:nvPicPr>
          <p:cNvPr id="7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643050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43108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3"/>
            <a:ext cx="878684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Résultats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 rtl="0">
              <a:buNone/>
            </a:pPr>
            <a:r>
              <a:rPr lang="fr-FR" sz="4800" b="1" dirty="0" smtClean="0">
                <a:solidFill>
                  <a:srgbClr val="FF0000"/>
                </a:solidFill>
              </a:rPr>
              <a:t>Donneur</a:t>
            </a:r>
            <a:r>
              <a:rPr lang="fr-FR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décès : 00</a:t>
            </a:r>
          </a:p>
          <a:p>
            <a:pPr algn="l" rtl="0">
              <a:buFont typeface="Wingdings" pitchFamily="2" charset="2"/>
              <a:buChar char="Ø"/>
            </a:pPr>
            <a:r>
              <a:rPr lang="fr-FR" dirty="0" smtClean="0"/>
              <a:t>Durée moyenne d’H : 3,7j</a:t>
            </a:r>
          </a:p>
          <a:p>
            <a:pPr algn="l" rtl="0">
              <a:buFont typeface="Wingdings" pitchFamily="2" charset="2"/>
              <a:buChar char="Ø"/>
            </a:pPr>
            <a:r>
              <a:rPr lang="fr-FR" dirty="0" smtClean="0"/>
              <a:t>Un cas d’hémothorax</a:t>
            </a:r>
          </a:p>
          <a:p>
            <a:pPr algn="l" rtl="0">
              <a:buFont typeface="Wingdings" pitchFamily="2" charset="2"/>
              <a:buChar char="Ø"/>
            </a:pPr>
            <a:r>
              <a:rPr lang="fr-FR" dirty="0" smtClean="0"/>
              <a:t>Infection pariétale : 13 cas soit : 5.55%</a:t>
            </a:r>
          </a:p>
          <a:p>
            <a:pPr algn="l" rtl="0">
              <a:buFont typeface="Wingdings" pitchFamily="2" charset="2"/>
              <a:buChar char="Ø"/>
            </a:pPr>
            <a:r>
              <a:rPr lang="fr-FR" dirty="0" smtClean="0"/>
              <a:t>Un cas de Zona </a:t>
            </a:r>
            <a:r>
              <a:rPr lang="fr-FR" dirty="0" smtClean="0">
                <a:sym typeface="Wingdings" pitchFamily="2" charset="2"/>
              </a:rPr>
              <a:t> sarcoïdose </a:t>
            </a:r>
            <a:r>
              <a:rPr lang="fr-FR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fr-FR" dirty="0" smtClean="0"/>
              <a:t>Reprise chirurgicale : OO </a:t>
            </a:r>
          </a:p>
          <a:p>
            <a:pPr algn="l" rtl="0">
              <a:buFont typeface="Wingdings" pitchFamily="2" charset="2"/>
              <a:buChar char="Ø"/>
            </a:pPr>
            <a:r>
              <a:rPr lang="fr-FR" dirty="0" smtClean="0"/>
              <a:t>Embolie pulmonaire : 00</a:t>
            </a:r>
          </a:p>
          <a:p>
            <a:pPr algn="l" rtl="0">
              <a:buFont typeface="Wingdings" pitchFamily="2" charset="2"/>
              <a:buChar char="Ø"/>
            </a:pPr>
            <a:r>
              <a:rPr lang="fr-FR" dirty="0" smtClean="0"/>
              <a:t>IDM : 00 cas </a:t>
            </a:r>
          </a:p>
          <a:p>
            <a:pPr algn="l" rtl="0">
              <a:buFont typeface="Wingdings" pitchFamily="2" charset="2"/>
              <a:buChar char="Ø"/>
            </a:pPr>
            <a:r>
              <a:rPr lang="fr-FR" dirty="0" smtClean="0"/>
              <a:t>Baisse du DFG : OO cas</a:t>
            </a:r>
          </a:p>
          <a:p>
            <a:pPr algn="l" rtl="0">
              <a:buNone/>
            </a:pPr>
            <a:r>
              <a:rPr lang="fr-FR" dirty="0" smtClean="0"/>
              <a:t> </a:t>
            </a:r>
            <a:endParaRPr lang="ar-AE" dirty="0"/>
          </a:p>
        </p:txBody>
      </p:sp>
      <p:sp>
        <p:nvSpPr>
          <p:cNvPr id="7" name="شكل بيضاوي 6"/>
          <p:cNvSpPr/>
          <p:nvPr/>
        </p:nvSpPr>
        <p:spPr>
          <a:xfrm>
            <a:off x="5715008" y="4143380"/>
            <a:ext cx="3071834" cy="17859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b="1" dirty="0" smtClean="0"/>
              <a:t>Consultation</a:t>
            </a:r>
            <a:r>
              <a:rPr lang="fr-FR" dirty="0" smtClean="0"/>
              <a:t> </a:t>
            </a:r>
            <a:r>
              <a:rPr lang="fr-FR" b="1" dirty="0" smtClean="0"/>
              <a:t>spécialisés : lundi </a:t>
            </a:r>
            <a:endParaRPr lang="ar-AE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6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Résultats</a:t>
            </a:r>
            <a:r>
              <a:rPr lang="fr-FR" dirty="0" smtClean="0"/>
              <a:t> </a:t>
            </a:r>
            <a:endParaRPr lang="ar-A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fr-FR" sz="4800" b="1" dirty="0" smtClean="0">
                <a:solidFill>
                  <a:srgbClr val="FF0000"/>
                </a:solidFill>
              </a:rPr>
              <a:t>receveur</a:t>
            </a:r>
            <a:r>
              <a:rPr lang="fr-FR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fr-FR" sz="2800" dirty="0" smtClean="0"/>
              <a:t> la durée moyenne d’H : 8.4j </a:t>
            </a:r>
          </a:p>
          <a:p>
            <a:pPr algn="l" rtl="0">
              <a:buFont typeface="Wingdings" pitchFamily="2" charset="2"/>
              <a:buChar char="Ø"/>
            </a:pPr>
            <a:r>
              <a:rPr lang="fr-FR" b="1" dirty="0" smtClean="0"/>
              <a:t>la première semaine :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800" dirty="0" smtClean="0"/>
              <a:t>RRF : avec HD post greffe rénale : 2 cas soit : 0.85%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800" dirty="0" smtClean="0"/>
              <a:t>Reprise chirurgicale : 1 cas par lâchage d’anastomoses artérielles du greffon </a:t>
            </a:r>
          </a:p>
          <a:p>
            <a:pPr algn="l" rtl="0">
              <a:buNone/>
            </a:pPr>
            <a:endParaRPr lang="ar-AE" sz="2800" dirty="0"/>
          </a:p>
        </p:txBody>
      </p:sp>
      <p:sp>
        <p:nvSpPr>
          <p:cNvPr id="7" name="شكل بيضاوي 6"/>
          <p:cNvSpPr/>
          <p:nvPr/>
        </p:nvSpPr>
        <p:spPr>
          <a:xfrm>
            <a:off x="5786446" y="4572008"/>
            <a:ext cx="3071834" cy="17859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b="1" dirty="0" smtClean="0"/>
              <a:t>Consultation</a:t>
            </a:r>
            <a:r>
              <a:rPr lang="fr-FR" dirty="0" smtClean="0"/>
              <a:t> </a:t>
            </a:r>
            <a:r>
              <a:rPr lang="fr-FR" b="1" dirty="0" smtClean="0"/>
              <a:t>spécialisés : mercredi </a:t>
            </a:r>
          </a:p>
          <a:p>
            <a:pPr algn="ctr"/>
            <a:r>
              <a:rPr lang="fr-FR" b="1" dirty="0" smtClean="0"/>
              <a:t>Jeudi </a:t>
            </a:r>
            <a:endParaRPr lang="ar-AE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6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Résultats</a:t>
            </a:r>
            <a:r>
              <a:rPr lang="fr-FR" dirty="0" smtClean="0"/>
              <a:t> </a:t>
            </a:r>
            <a:endParaRPr lang="ar-A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fr-FR" sz="4800" b="1" dirty="0" smtClean="0">
                <a:solidFill>
                  <a:srgbClr val="FF0000"/>
                </a:solidFill>
              </a:rPr>
              <a:t>receveur</a:t>
            </a:r>
            <a:r>
              <a:rPr lang="fr-FR" dirty="0" smtClean="0"/>
              <a:t> </a:t>
            </a:r>
          </a:p>
          <a:p>
            <a:pPr algn="l" rtl="0">
              <a:buNone/>
            </a:pPr>
            <a:r>
              <a:rPr lang="fr-FR" sz="2800" dirty="0" smtClean="0"/>
              <a:t>                    </a:t>
            </a:r>
            <a:r>
              <a:rPr lang="fr-FR" sz="3600" b="1" dirty="0" smtClean="0">
                <a:solidFill>
                  <a:srgbClr val="FF0000"/>
                </a:solidFill>
              </a:rPr>
              <a:t>décès et retour en dialyse  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fr-FR" sz="2800" dirty="0" smtClean="0"/>
              <a:t>36 mois post greffe :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800" dirty="0" smtClean="0"/>
              <a:t>5 patient DCD  sur 150 cas soit 3.33%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800" dirty="0" smtClean="0"/>
              <a:t>Retour en HD : 2 patients soit : 1.33%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643174" y="4857760"/>
            <a:ext cx="4214842" cy="16430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Survie des greffés a 96.67%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Survie des </a:t>
            </a:r>
            <a:r>
              <a:rPr lang="fr-FR" sz="2400" b="1" dirty="0" err="1" smtClean="0">
                <a:solidFill>
                  <a:schemeClr val="bg1"/>
                </a:solidFill>
              </a:rPr>
              <a:t>gréffons</a:t>
            </a:r>
            <a:r>
              <a:rPr lang="fr-FR" sz="2400" b="1" dirty="0" smtClean="0">
                <a:solidFill>
                  <a:schemeClr val="bg1"/>
                </a:solidFill>
              </a:rPr>
              <a:t> a 98.67%</a:t>
            </a:r>
            <a:endParaRPr lang="ar-AE" sz="2400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7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Résultats</a:t>
            </a:r>
            <a:r>
              <a:rPr lang="fr-FR" dirty="0" smtClean="0"/>
              <a:t> </a:t>
            </a:r>
            <a:endParaRPr lang="ar-A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fr-FR" sz="4800" b="1" dirty="0" smtClean="0">
                <a:solidFill>
                  <a:srgbClr val="FF0000"/>
                </a:solidFill>
              </a:rPr>
              <a:t>receveur</a:t>
            </a:r>
            <a:r>
              <a:rPr lang="fr-FR" dirty="0" smtClean="0"/>
              <a:t> </a:t>
            </a:r>
          </a:p>
          <a:p>
            <a:pPr algn="l" rtl="0">
              <a:buNone/>
            </a:pPr>
            <a:r>
              <a:rPr lang="fr-FR" sz="2800" dirty="0" smtClean="0"/>
              <a:t>                    </a:t>
            </a:r>
            <a:r>
              <a:rPr lang="fr-FR" sz="3600" b="1" dirty="0" smtClean="0">
                <a:solidFill>
                  <a:srgbClr val="FF0000"/>
                </a:solidFill>
              </a:rPr>
              <a:t>décès et retour en dialyse  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fr-FR" sz="2800" dirty="0" smtClean="0"/>
              <a:t>Résultat global : 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800" dirty="0" smtClean="0"/>
              <a:t>8 patient DCD  sur 234 cas soit : 3.4%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800" dirty="0" smtClean="0"/>
              <a:t>Retour en HD : 3 patients soit : 1.28%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285984" y="4643446"/>
            <a:ext cx="4214842" cy="16430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Survie des greffés a 96.6%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Survie des </a:t>
            </a:r>
            <a:r>
              <a:rPr lang="fr-FR" sz="2400" b="1" dirty="0" err="1" smtClean="0">
                <a:solidFill>
                  <a:schemeClr val="tx1"/>
                </a:solidFill>
              </a:rPr>
              <a:t>gréffons</a:t>
            </a:r>
            <a:r>
              <a:rPr lang="fr-FR" sz="2400" b="1" dirty="0" smtClean="0">
                <a:solidFill>
                  <a:schemeClr val="tx1"/>
                </a:solidFill>
              </a:rPr>
              <a:t> a 98.7%</a:t>
            </a:r>
            <a:endParaRPr lang="ar-AE" sz="2400" b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7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Résultats</a:t>
            </a:r>
            <a:r>
              <a:rPr lang="fr-FR" dirty="0" smtClean="0"/>
              <a:t> </a:t>
            </a:r>
            <a:endParaRPr lang="ar-A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fr-FR" sz="4800" b="1" dirty="0" smtClean="0">
                <a:solidFill>
                  <a:srgbClr val="FF0000"/>
                </a:solidFill>
              </a:rPr>
              <a:t>receveur</a:t>
            </a:r>
            <a:r>
              <a:rPr lang="fr-FR" dirty="0" smtClean="0"/>
              <a:t> </a:t>
            </a:r>
          </a:p>
          <a:p>
            <a:pPr algn="l" rtl="0">
              <a:buNone/>
            </a:pPr>
            <a:r>
              <a:rPr lang="fr-FR" sz="2800" dirty="0" smtClean="0"/>
              <a:t>                    </a:t>
            </a:r>
            <a:r>
              <a:rPr lang="fr-FR" sz="3600" b="1" dirty="0" smtClean="0">
                <a:solidFill>
                  <a:srgbClr val="FF0000"/>
                </a:solidFill>
              </a:rPr>
              <a:t>décès et retour en dialyse  </a:t>
            </a:r>
            <a:endParaRPr lang="fr-FR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مخطط 5"/>
          <p:cNvGraphicFramePr/>
          <p:nvPr/>
        </p:nvGraphicFramePr>
        <p:xfrm>
          <a:off x="214282" y="3571876"/>
          <a:ext cx="4857784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مخطط 6"/>
          <p:cNvGraphicFramePr/>
          <p:nvPr/>
        </p:nvGraphicFramePr>
        <p:xfrm>
          <a:off x="5143504" y="3571876"/>
          <a:ext cx="3714776" cy="281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مخطط انسيابي: تخزين بالوصول التسلسلي 7"/>
          <p:cNvSpPr/>
          <p:nvPr/>
        </p:nvSpPr>
        <p:spPr>
          <a:xfrm>
            <a:off x="2214546" y="3286124"/>
            <a:ext cx="1143008" cy="1000132"/>
          </a:xfrm>
          <a:prstGeom prst="flowChartMagneticTap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b="1" dirty="0" smtClean="0"/>
              <a:t>4/8 </a:t>
            </a:r>
          </a:p>
          <a:p>
            <a:pPr algn="ctr"/>
            <a:r>
              <a:rPr lang="fr-FR" b="1" dirty="0" smtClean="0"/>
              <a:t>50%</a:t>
            </a:r>
            <a:endParaRPr lang="ar-AE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10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Notre série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مستطيل 3"/>
          <p:cNvSpPr/>
          <p:nvPr/>
        </p:nvSpPr>
        <p:spPr>
          <a:xfrm>
            <a:off x="1071538" y="2643182"/>
            <a:ext cx="7072362" cy="21236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rtl="0"/>
            <a:r>
              <a:rPr lang="fr-FR" sz="4400" b="1" dirty="0" smtClean="0"/>
              <a:t>Etude descriptives des complications post greffe rénale </a:t>
            </a:r>
            <a:endParaRPr lang="ar-AE" sz="4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6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Notre série </a:t>
            </a:r>
            <a:endParaRPr lang="ar-AE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سهم إلى اليسار 5"/>
          <p:cNvSpPr/>
          <p:nvPr/>
        </p:nvSpPr>
        <p:spPr>
          <a:xfrm rot="18095299">
            <a:off x="5703476" y="2155016"/>
            <a:ext cx="642942" cy="50006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8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Notre série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l" rtl="0">
              <a:buNone/>
            </a:pPr>
            <a:r>
              <a:rPr lang="fr-FR" dirty="0" smtClean="0"/>
              <a:t>             </a:t>
            </a:r>
            <a:r>
              <a:rPr lang="fr-FR" b="1" dirty="0" smtClean="0">
                <a:solidFill>
                  <a:schemeClr val="accent1"/>
                </a:solidFill>
              </a:rPr>
              <a:t>complications immunologiques</a:t>
            </a:r>
          </a:p>
          <a:p>
            <a:pPr algn="l" rtl="0">
              <a:buFont typeface="Wingdings" pitchFamily="2" charset="2"/>
              <a:buChar char="v"/>
            </a:pPr>
            <a:r>
              <a:rPr lang="fr-FR" dirty="0" smtClean="0"/>
              <a:t> </a:t>
            </a:r>
            <a:r>
              <a:rPr lang="fr-FR" sz="2400" dirty="0" smtClean="0"/>
              <a:t>RAC : 13 cas soit : 5.55%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400" dirty="0" smtClean="0"/>
              <a:t> RAH : 5 cas soit : 2.13 %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400" dirty="0" smtClean="0"/>
              <a:t> RA mixte : 2 cas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400" dirty="0" smtClean="0"/>
              <a:t>RCH : 2 cas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400" dirty="0" smtClean="0"/>
              <a:t> RA associée au CMV : 3 cas </a:t>
            </a:r>
            <a:r>
              <a:rPr lang="fr-FR" dirty="0" smtClean="0"/>
              <a:t> </a:t>
            </a:r>
          </a:p>
          <a:p>
            <a:pPr algn="l" rtl="0">
              <a:buNone/>
            </a:pPr>
            <a:endParaRPr lang="ar-AE" dirty="0"/>
          </a:p>
        </p:txBody>
      </p:sp>
      <p:sp>
        <p:nvSpPr>
          <p:cNvPr id="4" name="شريط منحني إلى الأسفل 3"/>
          <p:cNvSpPr/>
          <p:nvPr/>
        </p:nvSpPr>
        <p:spPr>
          <a:xfrm>
            <a:off x="928662" y="4643446"/>
            <a:ext cx="6786610" cy="1857388"/>
          </a:xfrm>
          <a:prstGeom prst="ellipseRibb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Un cas de retour en HD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2 cas DCD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Plusieurs complications infectieuses </a:t>
            </a:r>
            <a:endParaRPr lang="ar-AE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6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Notre série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complications immunologiques</a:t>
            </a:r>
          </a:p>
          <a:p>
            <a:pPr algn="ctr" rtl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Notre CAT 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dirty="0" smtClean="0"/>
              <a:t> </a:t>
            </a:r>
            <a:r>
              <a:rPr lang="fr-FR" sz="2800" dirty="0" smtClean="0"/>
              <a:t>collaboration étroite avec l’équipe d’immunologie – IPA –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800" dirty="0" smtClean="0"/>
              <a:t> ponction biopsie du greffon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800" dirty="0" smtClean="0"/>
              <a:t> étude histologique in situ avec confrontation </a:t>
            </a:r>
            <a:r>
              <a:rPr lang="fr-FR" sz="2800" dirty="0" err="1" smtClean="0"/>
              <a:t>anatomo</a:t>
            </a:r>
            <a:r>
              <a:rPr lang="fr-FR" sz="2800" dirty="0" smtClean="0"/>
              <a:t>-clinique chaque jeudi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800" dirty="0" smtClean="0"/>
              <a:t> pratique d’échange plasmatique </a:t>
            </a:r>
            <a:endParaRPr lang="ar-AE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5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bilan </a:t>
            </a:r>
            <a:endParaRPr lang="ar-A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 algn="l" rtl="0"/>
            <a:r>
              <a:rPr lang="fr-FR" dirty="0" smtClean="0"/>
              <a:t>Projet médical :</a:t>
            </a:r>
          </a:p>
          <a:p>
            <a:pPr algn="l" rtl="0"/>
            <a:r>
              <a:rPr lang="fr-FR" dirty="0" smtClean="0"/>
              <a:t>Etat des lieux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Besoin </a:t>
            </a:r>
            <a:r>
              <a:rPr lang="fr-FR" dirty="0" smtClean="0">
                <a:sym typeface="Wingdings" pitchFamily="2" charset="2"/>
              </a:rPr>
              <a:t> prise en charge thérapeutique</a:t>
            </a:r>
          </a:p>
          <a:p>
            <a:pPr algn="l" rtl="0"/>
            <a:endParaRPr lang="fr-FR" dirty="0" smtClean="0">
              <a:sym typeface="Wingdings" pitchFamily="2" charset="2"/>
            </a:endParaRPr>
          </a:p>
          <a:p>
            <a:pPr algn="l" rtl="0">
              <a:buNone/>
            </a:pPr>
            <a:r>
              <a:rPr lang="fr-FR" dirty="0" smtClean="0">
                <a:sym typeface="Wingdings" pitchFamily="2" charset="2"/>
              </a:rPr>
              <a:t> soutient des autorités  </a:t>
            </a:r>
            <a:endParaRPr lang="fr-FR" dirty="0" smtClean="0"/>
          </a:p>
          <a:p>
            <a:pPr algn="l" rtl="0"/>
            <a:endParaRPr lang="ar-AE" dirty="0"/>
          </a:p>
        </p:txBody>
      </p:sp>
      <p:sp>
        <p:nvSpPr>
          <p:cNvPr id="4" name="سهم منحني 3"/>
          <p:cNvSpPr/>
          <p:nvPr/>
        </p:nvSpPr>
        <p:spPr>
          <a:xfrm>
            <a:off x="214282" y="1857364"/>
            <a:ext cx="285752" cy="250033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pic>
        <p:nvPicPr>
          <p:cNvPr id="5" name="Picture 2" descr="نتيجة بحث الصور عن ‪agence nationale des greffe algeri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72008"/>
            <a:ext cx="3867144" cy="2071678"/>
          </a:xfrm>
          <a:prstGeom prst="rect">
            <a:avLst/>
          </a:prstGeom>
          <a:noFill/>
        </p:spPr>
      </p:pic>
      <p:pic>
        <p:nvPicPr>
          <p:cNvPr id="6" name="Picture 6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496"/>
            <a:ext cx="2143140" cy="1643098"/>
          </a:xfrm>
          <a:prstGeom prst="rect">
            <a:avLst/>
          </a:prstGeom>
          <a:noFill/>
        </p:spPr>
      </p:pic>
      <p:sp>
        <p:nvSpPr>
          <p:cNvPr id="7" name="شكل بيضاوي 6"/>
          <p:cNvSpPr/>
          <p:nvPr/>
        </p:nvSpPr>
        <p:spPr>
          <a:xfrm>
            <a:off x="4429124" y="4857760"/>
            <a:ext cx="3429024" cy="1571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800" b="1" dirty="0" smtClean="0"/>
              <a:t>Equipe locale </a:t>
            </a:r>
            <a:endParaRPr lang="ar-AE" sz="2800" b="1" dirty="0"/>
          </a:p>
        </p:txBody>
      </p:sp>
      <p:sp>
        <p:nvSpPr>
          <p:cNvPr id="9" name="سهم إلى الأعلى والأسفل 8"/>
          <p:cNvSpPr/>
          <p:nvPr/>
        </p:nvSpPr>
        <p:spPr>
          <a:xfrm flipH="1">
            <a:off x="4643438" y="2714620"/>
            <a:ext cx="285752" cy="228601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59293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85728"/>
            <a:ext cx="1544095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Notre série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-FR" dirty="0" smtClean="0"/>
              <a:t>Plus de 300 séances pratiquées dans notre service depuis 2014 ; dont </a:t>
            </a:r>
            <a:r>
              <a:rPr lang="fr-FR" b="1" dirty="0" smtClean="0">
                <a:solidFill>
                  <a:srgbClr val="FF0000"/>
                </a:solidFill>
              </a:rPr>
              <a:t>113</a:t>
            </a:r>
            <a:r>
              <a:rPr lang="fr-FR" dirty="0" smtClean="0"/>
              <a:t> a concernées la greffe rénale </a:t>
            </a:r>
            <a:endParaRPr lang="ar-AE" dirty="0"/>
          </a:p>
        </p:txBody>
      </p:sp>
      <p:pic>
        <p:nvPicPr>
          <p:cNvPr id="4" name="Picture 5" descr="C:\Documents and Settings\Utilisateur\Bureau\20151130_154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3857652" cy="3071834"/>
          </a:xfrm>
          <a:prstGeom prst="rect">
            <a:avLst/>
          </a:prstGeom>
          <a:noFill/>
        </p:spPr>
      </p:pic>
      <p:pic>
        <p:nvPicPr>
          <p:cNvPr id="5" name="Picture 6" descr="C:\Documents and Settings\Utilisateur\Bureau\20151015_181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429000"/>
            <a:ext cx="4572000" cy="3214686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7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Notre bilan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fr-FR" sz="2800" dirty="0" smtClean="0"/>
              <a:t>La première : 30 / 05 / 2012</a:t>
            </a:r>
          </a:p>
          <a:p>
            <a:pPr algn="l" rtl="0"/>
            <a:r>
              <a:rPr lang="fr-FR" sz="2800" dirty="0" smtClean="0"/>
              <a:t>Le nombre total : </a:t>
            </a:r>
            <a:r>
              <a:rPr lang="fr-FR" sz="2800" b="1" dirty="0" smtClean="0">
                <a:solidFill>
                  <a:srgbClr val="FF0000"/>
                </a:solidFill>
              </a:rPr>
              <a:t>1356 </a:t>
            </a:r>
            <a:r>
              <a:rPr lang="fr-FR" sz="2800" dirty="0" smtClean="0"/>
              <a:t>dont </a:t>
            </a:r>
            <a:r>
              <a:rPr lang="fr-FR" sz="2800" b="1" dirty="0" smtClean="0">
                <a:solidFill>
                  <a:srgbClr val="FF0000"/>
                </a:solidFill>
              </a:rPr>
              <a:t>147</a:t>
            </a:r>
            <a:r>
              <a:rPr lang="fr-FR" sz="2800" dirty="0" smtClean="0"/>
              <a:t> pour les greffés du rein , soit : </a:t>
            </a:r>
            <a:r>
              <a:rPr lang="fr-FR" sz="2800" b="1" dirty="0" smtClean="0">
                <a:solidFill>
                  <a:srgbClr val="FF0000"/>
                </a:solidFill>
              </a:rPr>
              <a:t>10.8% </a:t>
            </a:r>
          </a:p>
          <a:p>
            <a:pPr algn="l" rtl="0"/>
            <a:r>
              <a:rPr lang="fr-FR" sz="2800" dirty="0" smtClean="0"/>
              <a:t>Accidents : 2 cas avec Hu macroscopique </a:t>
            </a:r>
            <a:endParaRPr lang="ar-AE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2926" y="3071826"/>
            <a:ext cx="2928958" cy="421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00438"/>
            <a:ext cx="39909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8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Notre bilan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fr-FR" sz="2400" dirty="0" smtClean="0"/>
              <a:t>                             </a:t>
            </a:r>
            <a:r>
              <a:rPr lang="fr-FR" sz="2400" b="1" dirty="0" smtClean="0">
                <a:solidFill>
                  <a:schemeClr val="accent1"/>
                </a:solidFill>
              </a:rPr>
              <a:t>Complications chirurgicales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400" dirty="0" smtClean="0"/>
              <a:t>Lymphocèle : 3 cas , soit : 1.28%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400" dirty="0" smtClean="0"/>
              <a:t>Pas de complications vasculaires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400" dirty="0" smtClean="0"/>
              <a:t>Reprise pour hématome au niveau de la loge du greffon 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400" dirty="0" smtClean="0"/>
              <a:t>Complications urologiques : </a:t>
            </a:r>
          </a:p>
          <a:p>
            <a:pPr algn="l" rtl="0">
              <a:buFont typeface="Wingdings" pitchFamily="2" charset="2"/>
              <a:buChar char="ü"/>
            </a:pPr>
            <a:r>
              <a:rPr lang="fr-FR" sz="2400" dirty="0" smtClean="0"/>
              <a:t>Un cas de Reprise pour nécrose urétérale avec anastomose </a:t>
            </a:r>
            <a:r>
              <a:rPr lang="fr-FR" sz="2400" dirty="0" err="1" smtClean="0"/>
              <a:t>urétéro</a:t>
            </a:r>
            <a:r>
              <a:rPr lang="fr-FR" sz="2400" dirty="0" smtClean="0"/>
              <a:t>- urétérale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400" dirty="0" smtClean="0"/>
              <a:t>Un cas d’éventration </a:t>
            </a:r>
            <a:r>
              <a:rPr lang="fr-FR" sz="2400" dirty="0" smtClean="0">
                <a:sym typeface="Wingdings" pitchFamily="2" charset="2"/>
              </a:rPr>
              <a:t> </a:t>
            </a:r>
            <a:r>
              <a:rPr lang="fr-FR" sz="2400" dirty="0" err="1" smtClean="0">
                <a:sym typeface="Wingdings" pitchFamily="2" charset="2"/>
              </a:rPr>
              <a:t>abdominoplastie</a:t>
            </a:r>
            <a:endParaRPr lang="fr-FR" sz="2400" dirty="0" smtClean="0">
              <a:sym typeface="Wingdings" pitchFamily="2" charset="2"/>
            </a:endParaRPr>
          </a:p>
          <a:p>
            <a:pPr algn="l" rtl="0">
              <a:buFont typeface="Wingdings" pitchFamily="2" charset="2"/>
              <a:buChar char="v"/>
            </a:pPr>
            <a:r>
              <a:rPr lang="fr-FR" sz="2400" dirty="0" smtClean="0">
                <a:sym typeface="Wingdings" pitchFamily="2" charset="2"/>
              </a:rPr>
              <a:t>Un cas de sidération nerveuse avec une bonne récupération  </a:t>
            </a:r>
            <a:r>
              <a:rPr lang="fr-FR" sz="2400" dirty="0" smtClean="0"/>
              <a:t> </a:t>
            </a:r>
            <a:endParaRPr lang="ar-A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5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Notre bilan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Autres complications : </a:t>
            </a:r>
          </a:p>
          <a:p>
            <a:pPr algn="l" rtl="0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I- oncologique : </a:t>
            </a:r>
            <a:r>
              <a:rPr lang="fr-FR" sz="2800" dirty="0" smtClean="0"/>
              <a:t>un seul cas DCD par néo du rectum </a:t>
            </a:r>
          </a:p>
          <a:p>
            <a:pPr algn="l" rtl="0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II- récidive de NI : 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800" dirty="0" smtClean="0"/>
              <a:t> trois cas d’HSF qui sont bien évolués sous Trt</a:t>
            </a:r>
          </a:p>
          <a:p>
            <a:pPr algn="l" rtl="0">
              <a:buFont typeface="Wingdings" pitchFamily="2" charset="2"/>
              <a:buChar char="v"/>
            </a:pPr>
            <a:r>
              <a:rPr lang="fr-FR" sz="2800" dirty="0" smtClean="0"/>
              <a:t> un cas de retour en HD par </a:t>
            </a:r>
            <a:r>
              <a:rPr lang="fr-FR" sz="2800" dirty="0" err="1" smtClean="0"/>
              <a:t>oxalose</a:t>
            </a:r>
            <a:r>
              <a:rPr lang="fr-FR" sz="2800" dirty="0" smtClean="0"/>
              <a:t>  </a:t>
            </a:r>
          </a:p>
          <a:p>
            <a:pPr algn="l" rtl="0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III- psychiatrique : </a:t>
            </a:r>
            <a:r>
              <a:rPr lang="fr-FR" sz="2800" dirty="0" smtClean="0"/>
              <a:t>un cas de psychose qui a bien évolué post Trt</a:t>
            </a:r>
          </a:p>
          <a:p>
            <a:pPr algn="l" rtl="0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IV- surdité : </a:t>
            </a:r>
            <a:r>
              <a:rPr lang="fr-FR" sz="2800" dirty="0" smtClean="0"/>
              <a:t>post aminoside qui a bénéficié d’un implant cochléaire  </a:t>
            </a:r>
            <a:endParaRPr lang="ar-AE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5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8" descr="Résultat de recherche d'images pour &quot;batn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43061" cy="1857388"/>
          </a:xfrm>
          <a:prstGeom prst="rect">
            <a:avLst/>
          </a:prstGeom>
          <a:noFill/>
        </p:spPr>
      </p:pic>
      <p:sp>
        <p:nvSpPr>
          <p:cNvPr id="2050" name="AutoShape 2" descr="Résultat de recherche d'images pour &quot;tmgad&quot;"/>
          <p:cNvSpPr>
            <a:spLocks noChangeAspect="1" noChangeArrowheads="1"/>
          </p:cNvSpPr>
          <p:nvPr/>
        </p:nvSpPr>
        <p:spPr bwMode="auto">
          <a:xfrm>
            <a:off x="155575" y="-1782763"/>
            <a:ext cx="6600825" cy="371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Résultat de recherche d'images pour &quot;tmgad&quot;"/>
          <p:cNvSpPr>
            <a:spLocks noChangeAspect="1" noChangeArrowheads="1"/>
          </p:cNvSpPr>
          <p:nvPr/>
        </p:nvSpPr>
        <p:spPr bwMode="auto">
          <a:xfrm>
            <a:off x="155575" y="-1782763"/>
            <a:ext cx="6600825" cy="371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50016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214422"/>
            <a:ext cx="589122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86190"/>
            <a:ext cx="6858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Résultat de recherche d'images pour &quot;greffe renale a Batna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214290"/>
            <a:ext cx="1714512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Perspectives</a:t>
            </a:r>
            <a:r>
              <a:rPr lang="fr-FR" dirty="0" smtClean="0"/>
              <a:t> </a:t>
            </a:r>
            <a:endParaRPr lang="ar-AE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43108" cy="1142984"/>
          </a:xfrm>
          <a:prstGeom prst="rect">
            <a:avLst/>
          </a:prstGeom>
        </p:spPr>
      </p:pic>
      <p:pic>
        <p:nvPicPr>
          <p:cNvPr id="2050" name="Picture 2" descr="Résultat de recherche d'images pour &quot;reponse favorable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929066"/>
            <a:ext cx="3028950" cy="2085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Greffe rénale : organisation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285852" y="1428736"/>
            <a:ext cx="2260034" cy="10641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b="1" dirty="0">
                <a:solidFill>
                  <a:srgbClr val="FFFF00"/>
                </a:solidFill>
              </a:rPr>
              <a:t>Consultation </a:t>
            </a:r>
          </a:p>
          <a:p>
            <a:pPr algn="ctr"/>
            <a:r>
              <a:rPr lang="fr-FR" b="1" dirty="0">
                <a:solidFill>
                  <a:srgbClr val="FFFF00"/>
                </a:solidFill>
              </a:rPr>
              <a:t>Dimanche</a:t>
            </a:r>
            <a:r>
              <a:rPr lang="fr-FR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3928" y="1844824"/>
            <a:ext cx="1242138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mardi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3570" y="1857364"/>
            <a:ext cx="1080120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mercredi</a:t>
            </a:r>
          </a:p>
        </p:txBody>
      </p:sp>
      <p:sp>
        <p:nvSpPr>
          <p:cNvPr id="7" name="Accolade ouvrante 6"/>
          <p:cNvSpPr/>
          <p:nvPr/>
        </p:nvSpPr>
        <p:spPr>
          <a:xfrm rot="16200000">
            <a:off x="4166955" y="820307"/>
            <a:ext cx="648072" cy="4482498"/>
          </a:xfrm>
          <a:prstGeom prst="lef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897814" y="3385600"/>
            <a:ext cx="3294366" cy="11235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Préparation des couples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Pré greffe </a:t>
            </a:r>
          </a:p>
        </p:txBody>
      </p:sp>
      <p:sp>
        <p:nvSpPr>
          <p:cNvPr id="9" name="Ellipse 8"/>
          <p:cNvSpPr/>
          <p:nvPr/>
        </p:nvSpPr>
        <p:spPr>
          <a:xfrm>
            <a:off x="428596" y="3061568"/>
            <a:ext cx="2469218" cy="249167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néphrologue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Médecins généralistes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Résident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secrétaire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383868" y="5157192"/>
            <a:ext cx="2268252" cy="10801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RCP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3868267" y="4565222"/>
            <a:ext cx="378042" cy="56227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891268" y="4192673"/>
            <a:ext cx="2538384" cy="200192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Programmation</a:t>
            </a:r>
          </a:p>
          <a:p>
            <a:pPr algn="ctr"/>
            <a:r>
              <a:rPr lang="fr-FR" b="1" dirty="0">
                <a:solidFill>
                  <a:srgbClr val="FFFF00"/>
                </a:solidFill>
              </a:rPr>
              <a:t>Discussion des problèmes</a:t>
            </a:r>
          </a:p>
          <a:p>
            <a:pPr algn="ctr"/>
            <a:r>
              <a:rPr lang="fr-FR" b="1" dirty="0">
                <a:solidFill>
                  <a:srgbClr val="FFFF00"/>
                </a:solidFill>
              </a:rPr>
              <a:t>Evaluation </a:t>
            </a:r>
          </a:p>
        </p:txBody>
      </p:sp>
      <p:sp>
        <p:nvSpPr>
          <p:cNvPr id="13" name="Ellipse 12"/>
          <p:cNvSpPr/>
          <p:nvPr/>
        </p:nvSpPr>
        <p:spPr>
          <a:xfrm>
            <a:off x="428596" y="5357826"/>
            <a:ext cx="2955272" cy="15001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Néphrologue réanimateur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chirurgie</a:t>
            </a:r>
          </a:p>
        </p:txBody>
      </p:sp>
      <p:sp>
        <p:nvSpPr>
          <p:cNvPr id="14" name="Flèche vers le bas 13"/>
          <p:cNvSpPr/>
          <p:nvPr/>
        </p:nvSpPr>
        <p:spPr>
          <a:xfrm rot="11019969">
            <a:off x="4932366" y="4534273"/>
            <a:ext cx="270030" cy="562271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8798" y="0"/>
            <a:ext cx="1625207" cy="1357322"/>
          </a:xfrm>
          <a:prstGeom prst="rect">
            <a:avLst/>
          </a:prstGeom>
          <a:noFill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73101" cy="7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994122"/>
          </a:xfrm>
        </p:spPr>
        <p:txBody>
          <a:bodyPr>
            <a:normAutofit fontScale="90000"/>
          </a:bodyPr>
          <a:lstStyle/>
          <a:p>
            <a:r>
              <a:rPr lang="fr-FR" dirty="0"/>
              <a:t>Greffe rénale : organisation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5900" y="1484790"/>
            <a:ext cx="6172200" cy="464137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49557" y="1657787"/>
            <a:ext cx="2052228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RCP</a:t>
            </a:r>
          </a:p>
        </p:txBody>
      </p:sp>
      <p:sp>
        <p:nvSpPr>
          <p:cNvPr id="5" name="Flèche droite 4"/>
          <p:cNvSpPr/>
          <p:nvPr/>
        </p:nvSpPr>
        <p:spPr>
          <a:xfrm rot="5400000">
            <a:off x="3555611" y="3415360"/>
            <a:ext cx="2032789" cy="586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680900" y="4844955"/>
            <a:ext cx="1782198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Bloc opératoire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138174" y="4844967"/>
            <a:ext cx="1296144" cy="9526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Unité de greffe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5598114" y="5157192"/>
            <a:ext cx="48605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138174" y="3629844"/>
            <a:ext cx="1350150" cy="5843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Service de néphrologie</a:t>
            </a:r>
          </a:p>
        </p:txBody>
      </p:sp>
      <p:sp>
        <p:nvSpPr>
          <p:cNvPr id="10" name="Flèche droite 9"/>
          <p:cNvSpPr/>
          <p:nvPr/>
        </p:nvSpPr>
        <p:spPr>
          <a:xfrm rot="16200000">
            <a:off x="6507215" y="4392189"/>
            <a:ext cx="504056" cy="305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138174" y="2537112"/>
            <a:ext cx="1362784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consultation</a:t>
            </a:r>
          </a:p>
        </p:txBody>
      </p:sp>
      <p:sp>
        <p:nvSpPr>
          <p:cNvPr id="12" name="Flèche vers le bas 11"/>
          <p:cNvSpPr/>
          <p:nvPr/>
        </p:nvSpPr>
        <p:spPr>
          <a:xfrm rot="10522553">
            <a:off x="6617632" y="3150675"/>
            <a:ext cx="243027" cy="387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763688" y="2924944"/>
            <a:ext cx="1350150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Comité de greffe </a:t>
            </a:r>
          </a:p>
        </p:txBody>
      </p:sp>
      <p:sp>
        <p:nvSpPr>
          <p:cNvPr id="14" name="Flèche vers le bas 13"/>
          <p:cNvSpPr/>
          <p:nvPr/>
        </p:nvSpPr>
        <p:spPr>
          <a:xfrm rot="3136225">
            <a:off x="2807804" y="2357881"/>
            <a:ext cx="720080" cy="486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2509475">
            <a:off x="2955026" y="4181290"/>
            <a:ext cx="729081" cy="612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976156" y="1484784"/>
            <a:ext cx="1512168" cy="6330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Plus de 2100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17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8798" y="0"/>
            <a:ext cx="1625207" cy="1357322"/>
          </a:xfrm>
          <a:prstGeom prst="rect">
            <a:avLst/>
          </a:prstGeom>
          <a:noFill/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28728" cy="12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Notre bilan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fr-FR" sz="2800" dirty="0" smtClean="0"/>
              <a:t>31/03/2014 : première TR a Batna </a:t>
            </a:r>
          </a:p>
          <a:p>
            <a:pPr algn="l" rtl="0"/>
            <a:r>
              <a:rPr lang="fr-FR" sz="2800" dirty="0" smtClean="0"/>
              <a:t>17/11/2016 : première TR réalisée par l’équipe locale </a:t>
            </a:r>
            <a:endParaRPr lang="ar-AE" sz="2800" dirty="0"/>
          </a:p>
        </p:txBody>
      </p:sp>
      <p:graphicFrame>
        <p:nvGraphicFramePr>
          <p:cNvPr id="5" name="مخطط 4"/>
          <p:cNvGraphicFramePr/>
          <p:nvPr/>
        </p:nvGraphicFramePr>
        <p:xfrm>
          <a:off x="357158" y="2857496"/>
          <a:ext cx="5429288" cy="356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رابط مستقيم 6"/>
          <p:cNvCxnSpPr/>
          <p:nvPr/>
        </p:nvCxnSpPr>
        <p:spPr>
          <a:xfrm flipV="1">
            <a:off x="928662" y="5286388"/>
            <a:ext cx="1214446" cy="500066"/>
          </a:xfrm>
          <a:prstGeom prst="line">
            <a:avLst/>
          </a:prstGeom>
          <a:ln w="825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 flipH="1" flipV="1">
            <a:off x="2071670" y="4357694"/>
            <a:ext cx="1000132" cy="857256"/>
          </a:xfrm>
          <a:prstGeom prst="line">
            <a:avLst/>
          </a:prstGeom>
          <a:ln w="825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V="1">
            <a:off x="3000364" y="3786190"/>
            <a:ext cx="1571636" cy="500066"/>
          </a:xfrm>
          <a:prstGeom prst="line">
            <a:avLst/>
          </a:prstGeom>
          <a:ln w="730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V="1">
            <a:off x="4500562" y="3429000"/>
            <a:ext cx="1143008" cy="357190"/>
          </a:xfrm>
          <a:prstGeom prst="line">
            <a:avLst/>
          </a:prstGeom>
          <a:ln w="730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جدول 18"/>
          <p:cNvGraphicFramePr>
            <a:graphicFrameLocks noGrp="1"/>
          </p:cNvGraphicFramePr>
          <p:nvPr/>
        </p:nvGraphicFramePr>
        <p:xfrm>
          <a:off x="6000760" y="2857496"/>
          <a:ext cx="2928958" cy="3500460"/>
        </p:xfrm>
        <a:graphic>
          <a:graphicData uri="http://schemas.openxmlformats.org/drawingml/2006/table">
            <a:tbl>
              <a:tblPr rtl="1" firstRow="1" bandRow="1">
                <a:tableStyleId>{0E3FDE45-AF77-4B5C-9715-49D594BDF05E}</a:tableStyleId>
              </a:tblPr>
              <a:tblGrid>
                <a:gridCol w="146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092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14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2014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092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50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2015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92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65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2016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092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78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2017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92"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32…….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2018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سهم لأعلى 19"/>
          <p:cNvSpPr/>
          <p:nvPr/>
        </p:nvSpPr>
        <p:spPr>
          <a:xfrm>
            <a:off x="8501090" y="2786058"/>
            <a:ext cx="642910" cy="342902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43108" cy="1285860"/>
          </a:xfrm>
          <a:prstGeom prst="rect">
            <a:avLst/>
          </a:prstGeom>
        </p:spPr>
      </p:pic>
      <p:pic>
        <p:nvPicPr>
          <p:cNvPr id="14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0"/>
            <a:ext cx="2357422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Notre bilan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-FR" dirty="0" smtClean="0">
                <a:solidFill>
                  <a:srgbClr val="FF0000"/>
                </a:solidFill>
              </a:rPr>
              <a:t>Provenance</a:t>
            </a:r>
            <a:r>
              <a:rPr lang="fr-FR" dirty="0" smtClean="0"/>
              <a:t> </a:t>
            </a:r>
          </a:p>
          <a:p>
            <a:pPr algn="l" rtl="0">
              <a:buNone/>
            </a:pPr>
            <a:endParaRPr lang="ar-AE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785786" y="2285992"/>
          <a:ext cx="6643735" cy="363440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14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417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0000"/>
                          </a:solidFill>
                        </a:rPr>
                        <a:t>BATNA</a:t>
                      </a:r>
                      <a:endParaRPr lang="en-US" sz="11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HORS BATNA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17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/>
                        <a:t> </a:t>
                      </a:r>
                      <a:r>
                        <a:rPr lang="fr-FR" sz="1800" b="1" dirty="0"/>
                        <a:t>2014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/>
                        <a:t>14</a:t>
                      </a:r>
                      <a:endParaRPr lang="en-U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/>
                        <a:t>0</a:t>
                      </a:r>
                      <a:endParaRPr lang="en-U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8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/>
                        <a:t> </a:t>
                      </a:r>
                      <a:r>
                        <a:rPr lang="fr-FR" sz="1800" b="1" dirty="0"/>
                        <a:t>2015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/>
                        <a:t>30</a:t>
                      </a:r>
                      <a:endParaRPr lang="en-U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/>
                        <a:t>20</a:t>
                      </a:r>
                      <a:endParaRPr lang="en-U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417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/>
                        <a:t> </a:t>
                      </a:r>
                      <a:r>
                        <a:rPr lang="fr-FR" sz="1800" b="1" dirty="0"/>
                        <a:t>2016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/>
                        <a:t>27</a:t>
                      </a:r>
                      <a:endParaRPr lang="en-U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/>
                        <a:t>38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417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/>
                        <a:t> </a:t>
                      </a:r>
                      <a:r>
                        <a:rPr lang="fr-FR" sz="1800" b="1" dirty="0"/>
                        <a:t>2017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/>
                        <a:t>28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/>
                        <a:t>50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417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/>
                        <a:t> </a:t>
                      </a:r>
                      <a:r>
                        <a:rPr lang="fr-FR" sz="1800" b="1" dirty="0"/>
                        <a:t>2018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/>
                        <a:t>13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/>
                        <a:t>14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417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/>
                        <a:t>  total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/>
                        <a:t>112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/>
                        <a:t>122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417"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/>
                        <a:t>          %</a:t>
                      </a:r>
                      <a:endParaRPr lang="en-U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/>
                        <a:t>48 </a:t>
                      </a:r>
                      <a:endParaRPr lang="en-U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/>
                        <a:t>52</a:t>
                      </a:r>
                      <a:endParaRPr lang="en-U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7500958" y="2714620"/>
          <a:ext cx="1333488" cy="2328880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133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779">
                <a:tc>
                  <a:txBody>
                    <a:bodyPr/>
                    <a:lstStyle/>
                    <a:p>
                      <a:pPr rtl="1"/>
                      <a:r>
                        <a:rPr lang="fr-FR" b="1" dirty="0" smtClean="0"/>
                        <a:t>100%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9">
                <a:tc>
                  <a:txBody>
                    <a:bodyPr/>
                    <a:lstStyle/>
                    <a:p>
                      <a:pPr rtl="1"/>
                      <a:r>
                        <a:rPr lang="fr-FR" b="1" dirty="0" smtClean="0"/>
                        <a:t>60%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4">
                <a:tc>
                  <a:txBody>
                    <a:bodyPr/>
                    <a:lstStyle/>
                    <a:p>
                      <a:pPr rtl="1"/>
                      <a:r>
                        <a:rPr lang="fr-FR" b="1" dirty="0" smtClean="0"/>
                        <a:t>41.53%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9">
                <a:tc>
                  <a:txBody>
                    <a:bodyPr/>
                    <a:lstStyle/>
                    <a:p>
                      <a:pPr rtl="1"/>
                      <a:r>
                        <a:rPr lang="fr-FR" b="1" dirty="0" smtClean="0"/>
                        <a:t>35.89%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9">
                <a:tc>
                  <a:txBody>
                    <a:bodyPr/>
                    <a:lstStyle/>
                    <a:p>
                      <a:pPr rtl="1"/>
                      <a:r>
                        <a:rPr lang="fr-FR" b="1" dirty="0" smtClean="0"/>
                        <a:t>48%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سهم للأسفل 5"/>
          <p:cNvSpPr/>
          <p:nvPr/>
        </p:nvSpPr>
        <p:spPr>
          <a:xfrm>
            <a:off x="7643834" y="2857496"/>
            <a:ext cx="357190" cy="164307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49928" cy="1571612"/>
          </a:xfrm>
          <a:prstGeom prst="rect">
            <a:avLst/>
          </a:prstGeom>
        </p:spPr>
      </p:pic>
      <p:pic>
        <p:nvPicPr>
          <p:cNvPr id="8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4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r-FR" b="1" dirty="0" smtClean="0">
                <a:solidFill>
                  <a:srgbClr val="FF0000"/>
                </a:solidFill>
              </a:rPr>
              <a:t>Notre bilan </a:t>
            </a:r>
            <a:endParaRPr lang="ar-AE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عنصر نائب للمحتوى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64399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72866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7572396" y="4000504"/>
          <a:ext cx="1357290" cy="882360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67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600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Oran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Alger</a:t>
                      </a:r>
                      <a:endParaRPr lang="ar-A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22"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1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dirty="0" smtClean="0"/>
                        <a:t>1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رابط مستقيم 12"/>
          <p:cNvCxnSpPr/>
          <p:nvPr/>
        </p:nvCxnSpPr>
        <p:spPr>
          <a:xfrm rot="5400000">
            <a:off x="7858148" y="4429132"/>
            <a:ext cx="857256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143108" cy="1071546"/>
          </a:xfrm>
          <a:prstGeom prst="rect">
            <a:avLst/>
          </a:prstGeom>
        </p:spPr>
      </p:pic>
      <p:pic>
        <p:nvPicPr>
          <p:cNvPr id="9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0"/>
            <a:ext cx="207167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fr-FR" dirty="0" smtClean="0"/>
              <a:t>            </a:t>
            </a:r>
            <a:r>
              <a:rPr lang="fr-FR" b="1" dirty="0" smtClean="0">
                <a:solidFill>
                  <a:srgbClr val="FF0000"/>
                </a:solidFill>
              </a:rPr>
              <a:t>Donneur</a:t>
            </a:r>
            <a:r>
              <a:rPr lang="fr-FR" dirty="0" smtClean="0"/>
              <a:t> </a:t>
            </a:r>
            <a:br>
              <a:rPr lang="fr-FR" dirty="0" smtClean="0"/>
            </a:br>
            <a:endParaRPr lang="ar-A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pPr algn="l" rtl="0">
              <a:buNone/>
            </a:pPr>
            <a:endParaRPr lang="ar-AE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357158" y="2928932"/>
          <a:ext cx="4286280" cy="3824178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683"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Pourcentage 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Effectif 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83"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10.7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25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20 – 30 ans 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83"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20.4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48</a:t>
                      </a:r>
                      <a:endParaRPr lang="ar-AE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b="1" dirty="0" smtClean="0"/>
                        <a:t>31 – 40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83"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31.1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73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41 – 50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83"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22.3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52</a:t>
                      </a:r>
                      <a:endParaRPr lang="ar-AE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51 – 60 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683"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15.5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36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Plus de</a:t>
                      </a:r>
                      <a:r>
                        <a:rPr lang="fr-FR" b="1" baseline="0" dirty="0" smtClean="0"/>
                        <a:t> 60 ans 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683"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100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234</a:t>
                      </a:r>
                      <a:endParaRPr lang="ar-A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b="1" dirty="0" smtClean="0"/>
                        <a:t>Total</a:t>
                      </a:r>
                      <a:r>
                        <a:rPr lang="fr-FR" b="1" baseline="0" dirty="0" smtClean="0"/>
                        <a:t> </a:t>
                      </a:r>
                      <a:endParaRPr lang="ar-A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مخطط 5"/>
          <p:cNvGraphicFramePr/>
          <p:nvPr/>
        </p:nvGraphicFramePr>
        <p:xfrm>
          <a:off x="4857752" y="2143116"/>
          <a:ext cx="39052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شكل بيضاوي 6"/>
          <p:cNvSpPr/>
          <p:nvPr/>
        </p:nvSpPr>
        <p:spPr>
          <a:xfrm>
            <a:off x="1714480" y="3857628"/>
            <a:ext cx="642942" cy="1714512"/>
          </a:xfrm>
          <a:prstGeom prst="ellipse">
            <a:avLst/>
          </a:prstGeom>
          <a:solidFill>
            <a:srgbClr val="FFFF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وسيلة شرح مع سهم إلى الأسفل 7"/>
          <p:cNvSpPr/>
          <p:nvPr/>
        </p:nvSpPr>
        <p:spPr>
          <a:xfrm>
            <a:off x="5786446" y="1357298"/>
            <a:ext cx="2143140" cy="78581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31 – 60 ANS </a:t>
            </a:r>
            <a:endParaRPr lang="ar-AE" b="1" dirty="0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1285860"/>
            <a:ext cx="37147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fr-FR" sz="2000" b="1" i="0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âge des donneurs  de notre s</a:t>
            </a:r>
            <a:r>
              <a:rPr kumimoji="0" lang="fr-FR" sz="2000" b="1" i="0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rie variait entre 26 et 71 ans. La moyenne d</a:t>
            </a:r>
            <a:r>
              <a:rPr kumimoji="0" lang="fr-FR" sz="2000" b="1" i="0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âge </a:t>
            </a:r>
            <a:r>
              <a:rPr kumimoji="0" lang="fr-FR" sz="2000" b="1" i="0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tait de 46± 3 ans.</a:t>
            </a:r>
            <a:endParaRPr kumimoji="0" lang="fr-FR" sz="2000" b="1" i="0" u="none" strike="noStrike" normalizeH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43108" cy="1000108"/>
          </a:xfrm>
          <a:prstGeom prst="rect">
            <a:avLst/>
          </a:prstGeom>
        </p:spPr>
      </p:pic>
      <p:pic>
        <p:nvPicPr>
          <p:cNvPr id="10" name="Picture 2" descr="https://encrypted-tbn1.gstatic.com/images?q=tbn:ANd9GcRW5Vv4pJK8fI8YyyN56V7cwHqhqvcc8zD3c0I3pB_8I-xszc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2071670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9000</TotalTime>
  <Words>947</Words>
  <Application>Microsoft Office PowerPoint</Application>
  <PresentationFormat>Affichage à l'écran (4:3)</PresentationFormat>
  <Paragraphs>336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سمة Office</vt:lpstr>
      <vt:lpstr>REPUBLIQUE ALGERIENNE DEMOCRATIQUE ET POPULAIRE MINISTERE DE LA SANTE ET DE LA POPULATION ET DE LA REFORME HOSPITALIERE CENTRE HOSPITALO-UNIVERSITAIRE DE BATNA  La greffe rénale a Batna : quel bilan après 4 ans ?   </vt:lpstr>
      <vt:lpstr>Problématique  </vt:lpstr>
      <vt:lpstr>Notre bilan </vt:lpstr>
      <vt:lpstr>Greffe rénale : organisation </vt:lpstr>
      <vt:lpstr>Greffe rénale : organisation </vt:lpstr>
      <vt:lpstr>Notre bilan </vt:lpstr>
      <vt:lpstr>Notre bilan </vt:lpstr>
      <vt:lpstr>Notre bilan </vt:lpstr>
      <vt:lpstr>            Donneur  </vt:lpstr>
      <vt:lpstr>Notre bilan </vt:lpstr>
      <vt:lpstr>Donneur </vt:lpstr>
      <vt:lpstr>Receveurs   </vt:lpstr>
      <vt:lpstr>Notre bilan </vt:lpstr>
      <vt:lpstr>Receveur </vt:lpstr>
      <vt:lpstr> Receveur : NI </vt:lpstr>
      <vt:lpstr>Notre bilan </vt:lpstr>
      <vt:lpstr>Notre bilan </vt:lpstr>
      <vt:lpstr>Présentation PowerPoint</vt:lpstr>
      <vt:lpstr>Présentation PowerPoint</vt:lpstr>
      <vt:lpstr>Présentation PowerPoint</vt:lpstr>
      <vt:lpstr>Résultats </vt:lpstr>
      <vt:lpstr>Résultats </vt:lpstr>
      <vt:lpstr>Résultats </vt:lpstr>
      <vt:lpstr>Résultats </vt:lpstr>
      <vt:lpstr>Résultats </vt:lpstr>
      <vt:lpstr>Notre série </vt:lpstr>
      <vt:lpstr>Notre série </vt:lpstr>
      <vt:lpstr>Notre série </vt:lpstr>
      <vt:lpstr>Notre série </vt:lpstr>
      <vt:lpstr>Notre série </vt:lpstr>
      <vt:lpstr>Notre bilan </vt:lpstr>
      <vt:lpstr>Notre bilan </vt:lpstr>
      <vt:lpstr>Notre bilan </vt:lpstr>
      <vt:lpstr>Présentation PowerPoint</vt:lpstr>
      <vt:lpstr>Perspectives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د عمر بوقرورة</dc:creator>
  <cp:lastModifiedBy>timgad informatique</cp:lastModifiedBy>
  <cp:revision>55</cp:revision>
  <dcterms:created xsi:type="dcterms:W3CDTF">2017-12-06T00:24:54Z</dcterms:created>
  <dcterms:modified xsi:type="dcterms:W3CDTF">2021-01-30T19:11:41Z</dcterms:modified>
</cp:coreProperties>
</file>