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73" r:id="rId5"/>
    <p:sldId id="274" r:id="rId6"/>
    <p:sldId id="275" r:id="rId7"/>
    <p:sldId id="276" r:id="rId8"/>
    <p:sldId id="277" r:id="rId9"/>
    <p:sldId id="329" r:id="rId10"/>
    <p:sldId id="330" r:id="rId11"/>
    <p:sldId id="331" r:id="rId12"/>
    <p:sldId id="346" r:id="rId13"/>
    <p:sldId id="347" r:id="rId14"/>
    <p:sldId id="349" r:id="rId15"/>
    <p:sldId id="350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61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291" r:id="rId39"/>
    <p:sldId id="292" r:id="rId40"/>
    <p:sldId id="297" r:id="rId41"/>
    <p:sldId id="354" r:id="rId42"/>
    <p:sldId id="332" r:id="rId43"/>
    <p:sldId id="344" r:id="rId44"/>
    <p:sldId id="342" r:id="rId45"/>
    <p:sldId id="345" r:id="rId46"/>
    <p:sldId id="343" r:id="rId47"/>
    <p:sldId id="351" r:id="rId48"/>
    <p:sldId id="352" r:id="rId49"/>
    <p:sldId id="353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48" r:id="rId60"/>
    <p:sldId id="315" r:id="rId61"/>
    <p:sldId id="327" r:id="rId62"/>
    <p:sldId id="328" r:id="rId63"/>
    <p:sldId id="326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DDEF2-2A0C-4A3F-803E-0C5E25484CAE}" type="doc">
      <dgm:prSet loTypeId="urn:microsoft.com/office/officeart/2005/8/layout/arrow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988C1C3-D6D4-4C98-B9B7-D11EA4C56507}">
      <dgm:prSet phldrT="[Texte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dirty="0" smtClean="0"/>
            <a:t>SORTIES 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b="0" dirty="0" smtClean="0">
              <a:latin typeface="+mn-lt"/>
              <a:cs typeface="Arial" pitchFamily="34" charset="0"/>
            </a:rPr>
            <a:t>Rénales  +++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b="0" dirty="0" smtClean="0">
              <a:latin typeface="+mn-lt"/>
              <a:cs typeface="Arial" pitchFamily="34" charset="0"/>
            </a:rPr>
            <a:t>Extra Rénales </a:t>
          </a:r>
          <a:endParaRPr lang="fr-FR" sz="3200" b="0" dirty="0">
            <a:latin typeface="+mn-lt"/>
            <a:cs typeface="Arial" pitchFamily="34" charset="0"/>
          </a:endParaRPr>
        </a:p>
      </dgm:t>
    </dgm:pt>
    <dgm:pt modelId="{41F1FA72-4B9A-4141-97F4-913047F1F9AE}" type="parTrans" cxnId="{71CCDC7E-0763-4677-BBCD-7EA976FE5270}">
      <dgm:prSet/>
      <dgm:spPr/>
      <dgm:t>
        <a:bodyPr/>
        <a:lstStyle/>
        <a:p>
          <a:endParaRPr lang="fr-FR"/>
        </a:p>
      </dgm:t>
    </dgm:pt>
    <dgm:pt modelId="{26FB60C0-BA81-407C-A33D-784B95A1FAC9}" type="sibTrans" cxnId="{71CCDC7E-0763-4677-BBCD-7EA976FE5270}">
      <dgm:prSet/>
      <dgm:spPr/>
      <dgm:t>
        <a:bodyPr/>
        <a:lstStyle/>
        <a:p>
          <a:endParaRPr lang="fr-FR"/>
        </a:p>
      </dgm:t>
    </dgm:pt>
    <dgm:pt modelId="{2CAECFAE-2EE8-4BFC-A0E7-793FB0F58B2D}">
      <dgm:prSet phldrT="[Texte]"/>
      <dgm:spPr/>
      <dgm:t>
        <a:bodyPr/>
        <a:lstStyle/>
        <a:p>
          <a:r>
            <a:rPr lang="fr-FR" dirty="0" smtClean="0"/>
            <a:t>ENTREES: Alimentaire  8 </a:t>
          </a:r>
          <a:r>
            <a:rPr lang="fr-FR" dirty="0" smtClean="0">
              <a:latin typeface="Sylfaen"/>
            </a:rPr>
            <a:t>à12g de Na </a:t>
          </a:r>
          <a:endParaRPr lang="fr-FR" dirty="0"/>
        </a:p>
      </dgm:t>
    </dgm:pt>
    <dgm:pt modelId="{CEB85CB3-AF6B-4ECE-A9CB-E21EFBAC4A89}" type="parTrans" cxnId="{838C70D3-1DD5-484F-8C50-B4469D9CCCD5}">
      <dgm:prSet/>
      <dgm:spPr/>
      <dgm:t>
        <a:bodyPr/>
        <a:lstStyle/>
        <a:p>
          <a:endParaRPr lang="fr-FR"/>
        </a:p>
      </dgm:t>
    </dgm:pt>
    <dgm:pt modelId="{B5DD11E1-3F82-4B63-AEE8-CE6AEB96F0AB}" type="sibTrans" cxnId="{838C70D3-1DD5-484F-8C50-B4469D9CCCD5}">
      <dgm:prSet/>
      <dgm:spPr/>
      <dgm:t>
        <a:bodyPr/>
        <a:lstStyle/>
        <a:p>
          <a:endParaRPr lang="fr-FR"/>
        </a:p>
      </dgm:t>
    </dgm:pt>
    <dgm:pt modelId="{02F76AEF-F32E-4551-83F7-F6152834C826}">
      <dgm:prSet/>
      <dgm:spPr/>
      <dgm:t>
        <a:bodyPr/>
        <a:lstStyle/>
        <a:p>
          <a:endParaRPr lang="fr-FR" dirty="0"/>
        </a:p>
      </dgm:t>
    </dgm:pt>
    <dgm:pt modelId="{3AE0B6AB-0EC6-4C2E-8D5F-4928D7F12354}" type="parTrans" cxnId="{4010A11C-5ED3-40EF-BA7D-F70BCF7E3EC3}">
      <dgm:prSet/>
      <dgm:spPr/>
      <dgm:t>
        <a:bodyPr/>
        <a:lstStyle/>
        <a:p>
          <a:endParaRPr lang="fr-FR"/>
        </a:p>
      </dgm:t>
    </dgm:pt>
    <dgm:pt modelId="{8ECDF69D-C4D3-4CDB-A229-EFC8653652D4}" type="sibTrans" cxnId="{4010A11C-5ED3-40EF-BA7D-F70BCF7E3EC3}">
      <dgm:prSet/>
      <dgm:spPr/>
      <dgm:t>
        <a:bodyPr/>
        <a:lstStyle/>
        <a:p>
          <a:endParaRPr lang="fr-FR"/>
        </a:p>
      </dgm:t>
    </dgm:pt>
    <dgm:pt modelId="{5E08B8C2-3F11-49EE-A809-CCAC90015670}">
      <dgm:prSet/>
      <dgm:spPr/>
      <dgm:t>
        <a:bodyPr/>
        <a:lstStyle/>
        <a:p>
          <a:endParaRPr lang="fr-FR" dirty="0"/>
        </a:p>
      </dgm:t>
    </dgm:pt>
    <dgm:pt modelId="{F8F859B6-3413-4685-AFF0-3C5D03E9620C}" type="parTrans" cxnId="{07556BE6-3263-4FF9-9265-2D89E71B3FAB}">
      <dgm:prSet/>
      <dgm:spPr/>
      <dgm:t>
        <a:bodyPr/>
        <a:lstStyle/>
        <a:p>
          <a:endParaRPr lang="fr-FR"/>
        </a:p>
      </dgm:t>
    </dgm:pt>
    <dgm:pt modelId="{78A69F1D-147A-429E-B00A-917568D26544}" type="sibTrans" cxnId="{07556BE6-3263-4FF9-9265-2D89E71B3FAB}">
      <dgm:prSet/>
      <dgm:spPr/>
      <dgm:t>
        <a:bodyPr/>
        <a:lstStyle/>
        <a:p>
          <a:endParaRPr lang="fr-FR"/>
        </a:p>
      </dgm:t>
    </dgm:pt>
    <dgm:pt modelId="{3447EB2F-11F9-4DBD-B970-499AF272E837}">
      <dgm:prSet/>
      <dgm:spPr/>
      <dgm:t>
        <a:bodyPr/>
        <a:lstStyle/>
        <a:p>
          <a:endParaRPr lang="fr-FR" dirty="0"/>
        </a:p>
      </dgm:t>
    </dgm:pt>
    <dgm:pt modelId="{A1998340-B30A-4667-A98D-2571329E80FA}" type="parTrans" cxnId="{0A327AB5-343B-4A33-953F-696DC7B013D5}">
      <dgm:prSet/>
      <dgm:spPr/>
      <dgm:t>
        <a:bodyPr/>
        <a:lstStyle/>
        <a:p>
          <a:endParaRPr lang="fr-FR"/>
        </a:p>
      </dgm:t>
    </dgm:pt>
    <dgm:pt modelId="{03912023-C51C-4FEC-831D-EE20DB23E564}" type="sibTrans" cxnId="{0A327AB5-343B-4A33-953F-696DC7B013D5}">
      <dgm:prSet/>
      <dgm:spPr/>
      <dgm:t>
        <a:bodyPr/>
        <a:lstStyle/>
        <a:p>
          <a:endParaRPr lang="fr-FR"/>
        </a:p>
      </dgm:t>
    </dgm:pt>
    <dgm:pt modelId="{D9626150-6A98-45C5-8E10-218FDDAB8904}" type="pres">
      <dgm:prSet presAssocID="{EAEDDEF2-2A0C-4A3F-803E-0C5E25484C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668E70-2B3A-4EEC-B103-E8A20802CC0A}" type="pres">
      <dgm:prSet presAssocID="{EAEDDEF2-2A0C-4A3F-803E-0C5E25484CAE}" presName="divider" presStyleLbl="fgShp" presStyleIdx="0" presStyleCnt="1"/>
      <dgm:spPr/>
    </dgm:pt>
    <dgm:pt modelId="{B35C0AF3-B7B5-4596-BDF1-3B9240D1A8C2}" type="pres">
      <dgm:prSet presAssocID="{7988C1C3-D6D4-4C98-B9B7-D11EA4C56507}" presName="downArrow" presStyleLbl="node1" presStyleIdx="0" presStyleCnt="2"/>
      <dgm:spPr/>
    </dgm:pt>
    <dgm:pt modelId="{49482CCE-192D-4087-B63F-79E8DC90F0C6}" type="pres">
      <dgm:prSet presAssocID="{7988C1C3-D6D4-4C98-B9B7-D11EA4C56507}" presName="downArrowText" presStyleLbl="revTx" presStyleIdx="0" presStyleCnt="2" custScaleX="136345" custScaleY="93592" custLinFactNeighborX="-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5D593-5528-402E-9605-EF0FC45FB19A}" type="pres">
      <dgm:prSet presAssocID="{2CAECFAE-2EE8-4BFC-A0E7-793FB0F58B2D}" presName="upArrow" presStyleLbl="node1" presStyleIdx="1" presStyleCnt="2"/>
      <dgm:spPr/>
    </dgm:pt>
    <dgm:pt modelId="{B2CB5C70-82B4-4EF1-A736-FEB5099B6869}" type="pres">
      <dgm:prSet presAssocID="{2CAECFAE-2EE8-4BFC-A0E7-793FB0F58B2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327AB5-343B-4A33-953F-696DC7B013D5}" srcId="{EAEDDEF2-2A0C-4A3F-803E-0C5E25484CAE}" destId="{3447EB2F-11F9-4DBD-B970-499AF272E837}" srcOrd="2" destOrd="0" parTransId="{A1998340-B30A-4667-A98D-2571329E80FA}" sibTransId="{03912023-C51C-4FEC-831D-EE20DB23E564}"/>
    <dgm:cxn modelId="{1C119323-5761-4ABF-B34D-C36F3790D376}" type="presOf" srcId="{2CAECFAE-2EE8-4BFC-A0E7-793FB0F58B2D}" destId="{B2CB5C70-82B4-4EF1-A736-FEB5099B6869}" srcOrd="0" destOrd="0" presId="urn:microsoft.com/office/officeart/2005/8/layout/arrow3"/>
    <dgm:cxn modelId="{838C70D3-1DD5-484F-8C50-B4469D9CCCD5}" srcId="{EAEDDEF2-2A0C-4A3F-803E-0C5E25484CAE}" destId="{2CAECFAE-2EE8-4BFC-A0E7-793FB0F58B2D}" srcOrd="1" destOrd="0" parTransId="{CEB85CB3-AF6B-4ECE-A9CB-E21EFBAC4A89}" sibTransId="{B5DD11E1-3F82-4B63-AEE8-CE6AEB96F0AB}"/>
    <dgm:cxn modelId="{92CFA778-9DA8-4054-A6D0-0782D14BFFD3}" type="presOf" srcId="{EAEDDEF2-2A0C-4A3F-803E-0C5E25484CAE}" destId="{D9626150-6A98-45C5-8E10-218FDDAB8904}" srcOrd="0" destOrd="0" presId="urn:microsoft.com/office/officeart/2005/8/layout/arrow3"/>
    <dgm:cxn modelId="{07556BE6-3263-4FF9-9265-2D89E71B3FAB}" srcId="{EAEDDEF2-2A0C-4A3F-803E-0C5E25484CAE}" destId="{5E08B8C2-3F11-49EE-A809-CCAC90015670}" srcOrd="4" destOrd="0" parTransId="{F8F859B6-3413-4685-AFF0-3C5D03E9620C}" sibTransId="{78A69F1D-147A-429E-B00A-917568D26544}"/>
    <dgm:cxn modelId="{609A1A49-76DF-4579-8F4F-FE0408EA7AB8}" type="presOf" srcId="{7988C1C3-D6D4-4C98-B9B7-D11EA4C56507}" destId="{49482CCE-192D-4087-B63F-79E8DC90F0C6}" srcOrd="0" destOrd="0" presId="urn:microsoft.com/office/officeart/2005/8/layout/arrow3"/>
    <dgm:cxn modelId="{4010A11C-5ED3-40EF-BA7D-F70BCF7E3EC3}" srcId="{EAEDDEF2-2A0C-4A3F-803E-0C5E25484CAE}" destId="{02F76AEF-F32E-4551-83F7-F6152834C826}" srcOrd="3" destOrd="0" parTransId="{3AE0B6AB-0EC6-4C2E-8D5F-4928D7F12354}" sibTransId="{8ECDF69D-C4D3-4CDB-A229-EFC8653652D4}"/>
    <dgm:cxn modelId="{71CCDC7E-0763-4677-BBCD-7EA976FE5270}" srcId="{EAEDDEF2-2A0C-4A3F-803E-0C5E25484CAE}" destId="{7988C1C3-D6D4-4C98-B9B7-D11EA4C56507}" srcOrd="0" destOrd="0" parTransId="{41F1FA72-4B9A-4141-97F4-913047F1F9AE}" sibTransId="{26FB60C0-BA81-407C-A33D-784B95A1FAC9}"/>
    <dgm:cxn modelId="{A35C14DE-E747-4C0D-BD0A-41A4BA8B148A}" type="presParOf" srcId="{D9626150-6A98-45C5-8E10-218FDDAB8904}" destId="{B6668E70-2B3A-4EEC-B103-E8A20802CC0A}" srcOrd="0" destOrd="0" presId="urn:microsoft.com/office/officeart/2005/8/layout/arrow3"/>
    <dgm:cxn modelId="{918E13CA-591C-4532-A252-67DFBF9858BA}" type="presParOf" srcId="{D9626150-6A98-45C5-8E10-218FDDAB8904}" destId="{B35C0AF3-B7B5-4596-BDF1-3B9240D1A8C2}" srcOrd="1" destOrd="0" presId="urn:microsoft.com/office/officeart/2005/8/layout/arrow3"/>
    <dgm:cxn modelId="{1657365A-F324-4EC0-B99C-F531927E573F}" type="presParOf" srcId="{D9626150-6A98-45C5-8E10-218FDDAB8904}" destId="{49482CCE-192D-4087-B63F-79E8DC90F0C6}" srcOrd="2" destOrd="0" presId="urn:microsoft.com/office/officeart/2005/8/layout/arrow3"/>
    <dgm:cxn modelId="{FB191365-5661-4B2A-900F-D72D8F9D9210}" type="presParOf" srcId="{D9626150-6A98-45C5-8E10-218FDDAB8904}" destId="{ADB5D593-5528-402E-9605-EF0FC45FB19A}" srcOrd="3" destOrd="0" presId="urn:microsoft.com/office/officeart/2005/8/layout/arrow3"/>
    <dgm:cxn modelId="{FEDBF2FF-6917-4F88-9887-A07059F269BB}" type="presParOf" srcId="{D9626150-6A98-45C5-8E10-218FDDAB8904}" destId="{B2CB5C70-82B4-4EF1-A736-FEB5099B6869}" srcOrd="4" destOrd="0" presId="urn:microsoft.com/office/officeart/2005/8/layout/arrow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D890F-8DE9-495A-B82E-DA2E325B6464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6BFFFAEE-98FD-433C-BEFD-05DA5BDA6AB7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AUGMENTATION DE LA PRESSION HYDROSTATIQUE</a:t>
          </a:r>
          <a:endParaRPr lang="fr-FR" sz="2400" b="1" dirty="0">
            <a:solidFill>
              <a:schemeClr val="tx1"/>
            </a:solidFill>
          </a:endParaRPr>
        </a:p>
      </dgm:t>
    </dgm:pt>
    <dgm:pt modelId="{56C9F925-815E-4863-BE10-B1AE44D735DD}" type="parTrans" cxnId="{32C8C624-DF96-46FB-A09A-74EE93679D23}">
      <dgm:prSet/>
      <dgm:spPr/>
      <dgm:t>
        <a:bodyPr/>
        <a:lstStyle/>
        <a:p>
          <a:endParaRPr lang="fr-FR"/>
        </a:p>
      </dgm:t>
    </dgm:pt>
    <dgm:pt modelId="{DCBD6E4F-576F-4C4E-B646-69C141985800}" type="sibTrans" cxnId="{32C8C624-DF96-46FB-A09A-74EE93679D23}">
      <dgm:prSet/>
      <dgm:spPr/>
      <dgm:t>
        <a:bodyPr/>
        <a:lstStyle/>
        <a:p>
          <a:endParaRPr lang="fr-FR"/>
        </a:p>
      </dgm:t>
    </dgm:pt>
    <dgm:pt modelId="{57C48D47-4241-44EC-ADF9-C6639B1439E2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DIMINUTION DE LA PRESSION ONCOTIQUE</a:t>
          </a:r>
          <a:endParaRPr lang="fr-FR" sz="2400" b="1" dirty="0">
            <a:solidFill>
              <a:schemeClr val="tx1"/>
            </a:solidFill>
          </a:endParaRPr>
        </a:p>
      </dgm:t>
    </dgm:pt>
    <dgm:pt modelId="{E82F4D2C-68EC-4344-900C-A96A0AC8A5FF}" type="parTrans" cxnId="{2A01BA12-3C4C-4F20-A61C-F1E7D70CE84F}">
      <dgm:prSet/>
      <dgm:spPr/>
      <dgm:t>
        <a:bodyPr/>
        <a:lstStyle/>
        <a:p>
          <a:endParaRPr lang="fr-FR"/>
        </a:p>
      </dgm:t>
    </dgm:pt>
    <dgm:pt modelId="{63D5C27B-6CDA-41AB-9E9C-3732B88E10FA}" type="sibTrans" cxnId="{2A01BA12-3C4C-4F20-A61C-F1E7D70CE84F}">
      <dgm:prSet/>
      <dgm:spPr/>
      <dgm:t>
        <a:bodyPr/>
        <a:lstStyle/>
        <a:p>
          <a:endParaRPr lang="fr-FR"/>
        </a:p>
      </dgm:t>
    </dgm:pt>
    <dgm:pt modelId="{D0405D1E-4A28-478D-A8ED-7DF0C7853A47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TROUBLES DE LA PERMÉABILITÉ CAPILLAIRE</a:t>
          </a:r>
          <a:endParaRPr lang="fr-FR" sz="2400" b="1" dirty="0">
            <a:solidFill>
              <a:schemeClr val="tx1"/>
            </a:solidFill>
          </a:endParaRPr>
        </a:p>
      </dgm:t>
    </dgm:pt>
    <dgm:pt modelId="{C7E4651E-8EB6-489B-8BBC-29DE29670F70}" type="parTrans" cxnId="{C5511C11-7CD2-4F7B-88A1-622926D4684E}">
      <dgm:prSet/>
      <dgm:spPr/>
      <dgm:t>
        <a:bodyPr/>
        <a:lstStyle/>
        <a:p>
          <a:endParaRPr lang="fr-FR"/>
        </a:p>
      </dgm:t>
    </dgm:pt>
    <dgm:pt modelId="{62CF3AB1-2121-49D1-A693-8C224DB62099}" type="sibTrans" cxnId="{C5511C11-7CD2-4F7B-88A1-622926D4684E}">
      <dgm:prSet/>
      <dgm:spPr/>
      <dgm:t>
        <a:bodyPr/>
        <a:lstStyle/>
        <a:p>
          <a:endParaRPr lang="fr-FR"/>
        </a:p>
      </dgm:t>
    </dgm:pt>
    <dgm:pt modelId="{5660C10E-8D26-403F-B2E7-3D1723B4710E}">
      <dgm:prSet custT="1"/>
      <dgm:spPr/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ALTÉRATION DU DRAINAGE LYMPHATIQUE</a:t>
          </a:r>
          <a:endParaRPr lang="fr-FR" sz="2400" b="1" dirty="0">
            <a:solidFill>
              <a:schemeClr val="tx1"/>
            </a:solidFill>
          </a:endParaRPr>
        </a:p>
      </dgm:t>
    </dgm:pt>
    <dgm:pt modelId="{650F8B5C-A0DC-4697-BB71-A7A0D8BB87ED}" type="parTrans" cxnId="{FAD5A613-C159-4F0A-B144-6F20D1ECEA11}">
      <dgm:prSet/>
      <dgm:spPr/>
      <dgm:t>
        <a:bodyPr/>
        <a:lstStyle/>
        <a:p>
          <a:endParaRPr lang="fr-FR"/>
        </a:p>
      </dgm:t>
    </dgm:pt>
    <dgm:pt modelId="{062BE991-2846-4C99-862A-E4A982E0C99D}" type="sibTrans" cxnId="{FAD5A613-C159-4F0A-B144-6F20D1ECEA11}">
      <dgm:prSet/>
      <dgm:spPr/>
      <dgm:t>
        <a:bodyPr/>
        <a:lstStyle/>
        <a:p>
          <a:endParaRPr lang="fr-FR"/>
        </a:p>
      </dgm:t>
    </dgm:pt>
    <dgm:pt modelId="{DFFFEE91-53A8-41CF-AE8F-B39561E703B4}" type="pres">
      <dgm:prSet presAssocID="{0C9D890F-8DE9-495A-B82E-DA2E325B6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B34ED7-8D32-4E1D-8009-B5ED597295DA}" type="pres">
      <dgm:prSet presAssocID="{6BFFFAEE-98FD-433C-BEFD-05DA5BDA6AB7}" presName="composite" presStyleCnt="0"/>
      <dgm:spPr/>
    </dgm:pt>
    <dgm:pt modelId="{2DA316DE-6AA3-4462-8A8A-1492361F3957}" type="pres">
      <dgm:prSet presAssocID="{6BFFFAEE-98FD-433C-BEFD-05DA5BDA6AB7}" presName="imgShp" presStyleLbl="fgImgPlace1" presStyleIdx="0" presStyleCnt="4"/>
      <dgm:spPr/>
    </dgm:pt>
    <dgm:pt modelId="{4C470CF7-4371-4F7A-B70F-1EDC3DEEB3BE}" type="pres">
      <dgm:prSet presAssocID="{6BFFFAEE-98FD-433C-BEFD-05DA5BDA6AB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AE6C54-55A8-43FA-8EAA-0FCB0EC968A1}" type="pres">
      <dgm:prSet presAssocID="{DCBD6E4F-576F-4C4E-B646-69C141985800}" presName="spacing" presStyleCnt="0"/>
      <dgm:spPr/>
    </dgm:pt>
    <dgm:pt modelId="{016ABEFC-8075-45CC-87AD-CE16110681FB}" type="pres">
      <dgm:prSet presAssocID="{57C48D47-4241-44EC-ADF9-C6639B1439E2}" presName="composite" presStyleCnt="0"/>
      <dgm:spPr/>
    </dgm:pt>
    <dgm:pt modelId="{D28783E9-9031-49AA-97B9-52515AC5CCEA}" type="pres">
      <dgm:prSet presAssocID="{57C48D47-4241-44EC-ADF9-C6639B1439E2}" presName="imgShp" presStyleLbl="fgImgPlace1" presStyleIdx="1" presStyleCnt="4"/>
      <dgm:spPr/>
    </dgm:pt>
    <dgm:pt modelId="{1ED87F5C-E307-45D3-8123-113CAEFECE42}" type="pres">
      <dgm:prSet presAssocID="{57C48D47-4241-44EC-ADF9-C6639B1439E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0436FD-804A-481A-8231-89855F8C448B}" type="pres">
      <dgm:prSet presAssocID="{63D5C27B-6CDA-41AB-9E9C-3732B88E10FA}" presName="spacing" presStyleCnt="0"/>
      <dgm:spPr/>
    </dgm:pt>
    <dgm:pt modelId="{65DC6087-6B39-458A-8C0E-61282D07E76C}" type="pres">
      <dgm:prSet presAssocID="{D0405D1E-4A28-478D-A8ED-7DF0C7853A47}" presName="composite" presStyleCnt="0"/>
      <dgm:spPr/>
    </dgm:pt>
    <dgm:pt modelId="{8293F1AB-5A4A-4706-BCD1-B1E90B721AF7}" type="pres">
      <dgm:prSet presAssocID="{D0405D1E-4A28-478D-A8ED-7DF0C7853A47}" presName="imgShp" presStyleLbl="fgImgPlace1" presStyleIdx="2" presStyleCnt="4"/>
      <dgm:spPr/>
    </dgm:pt>
    <dgm:pt modelId="{76292640-416A-4147-A0EA-3F73E677DCE6}" type="pres">
      <dgm:prSet presAssocID="{D0405D1E-4A28-478D-A8ED-7DF0C7853A4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DEED55-0585-4906-90BC-9C91D37137B2}" type="pres">
      <dgm:prSet presAssocID="{62CF3AB1-2121-49D1-A693-8C224DB62099}" presName="spacing" presStyleCnt="0"/>
      <dgm:spPr/>
    </dgm:pt>
    <dgm:pt modelId="{641F776F-1FC6-4FE6-B593-9C1A3279CDC7}" type="pres">
      <dgm:prSet presAssocID="{5660C10E-8D26-403F-B2E7-3D1723B4710E}" presName="composite" presStyleCnt="0"/>
      <dgm:spPr/>
    </dgm:pt>
    <dgm:pt modelId="{904A1B56-13BE-4A19-ABC7-23066C1E4F31}" type="pres">
      <dgm:prSet presAssocID="{5660C10E-8D26-403F-B2E7-3D1723B4710E}" presName="imgShp" presStyleLbl="fgImgPlace1" presStyleIdx="3" presStyleCnt="4"/>
      <dgm:spPr/>
    </dgm:pt>
    <dgm:pt modelId="{ED6AC9AC-1CD3-4C00-A38F-47074C98DA9B}" type="pres">
      <dgm:prSet presAssocID="{5660C10E-8D26-403F-B2E7-3D1723B4710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AE1DB5-E016-4B85-8543-4AD85E8A85EA}" type="presOf" srcId="{5660C10E-8D26-403F-B2E7-3D1723B4710E}" destId="{ED6AC9AC-1CD3-4C00-A38F-47074C98DA9B}" srcOrd="0" destOrd="0" presId="urn:microsoft.com/office/officeart/2005/8/layout/vList3"/>
    <dgm:cxn modelId="{FAD5A613-C159-4F0A-B144-6F20D1ECEA11}" srcId="{0C9D890F-8DE9-495A-B82E-DA2E325B6464}" destId="{5660C10E-8D26-403F-B2E7-3D1723B4710E}" srcOrd="3" destOrd="0" parTransId="{650F8B5C-A0DC-4697-BB71-A7A0D8BB87ED}" sibTransId="{062BE991-2846-4C99-862A-E4A982E0C99D}"/>
    <dgm:cxn modelId="{752BE9F7-A7AF-4590-859C-9B4B7610384D}" type="presOf" srcId="{D0405D1E-4A28-478D-A8ED-7DF0C7853A47}" destId="{76292640-416A-4147-A0EA-3F73E677DCE6}" srcOrd="0" destOrd="0" presId="urn:microsoft.com/office/officeart/2005/8/layout/vList3"/>
    <dgm:cxn modelId="{C5511C11-7CD2-4F7B-88A1-622926D4684E}" srcId="{0C9D890F-8DE9-495A-B82E-DA2E325B6464}" destId="{D0405D1E-4A28-478D-A8ED-7DF0C7853A47}" srcOrd="2" destOrd="0" parTransId="{C7E4651E-8EB6-489B-8BBC-29DE29670F70}" sibTransId="{62CF3AB1-2121-49D1-A693-8C224DB62099}"/>
    <dgm:cxn modelId="{32C8C624-DF96-46FB-A09A-74EE93679D23}" srcId="{0C9D890F-8DE9-495A-B82E-DA2E325B6464}" destId="{6BFFFAEE-98FD-433C-BEFD-05DA5BDA6AB7}" srcOrd="0" destOrd="0" parTransId="{56C9F925-815E-4863-BE10-B1AE44D735DD}" sibTransId="{DCBD6E4F-576F-4C4E-B646-69C141985800}"/>
    <dgm:cxn modelId="{F08B1B57-E7EB-49E9-BCE2-C568FDECF5E2}" type="presOf" srcId="{0C9D890F-8DE9-495A-B82E-DA2E325B6464}" destId="{DFFFEE91-53A8-41CF-AE8F-B39561E703B4}" srcOrd="0" destOrd="0" presId="urn:microsoft.com/office/officeart/2005/8/layout/vList3"/>
    <dgm:cxn modelId="{2A01BA12-3C4C-4F20-A61C-F1E7D70CE84F}" srcId="{0C9D890F-8DE9-495A-B82E-DA2E325B6464}" destId="{57C48D47-4241-44EC-ADF9-C6639B1439E2}" srcOrd="1" destOrd="0" parTransId="{E82F4D2C-68EC-4344-900C-A96A0AC8A5FF}" sibTransId="{63D5C27B-6CDA-41AB-9E9C-3732B88E10FA}"/>
    <dgm:cxn modelId="{43157440-FAB3-4932-95C1-A991210B6F0A}" type="presOf" srcId="{57C48D47-4241-44EC-ADF9-C6639B1439E2}" destId="{1ED87F5C-E307-45D3-8123-113CAEFECE42}" srcOrd="0" destOrd="0" presId="urn:microsoft.com/office/officeart/2005/8/layout/vList3"/>
    <dgm:cxn modelId="{DBC62243-3E66-40B2-8CB6-B79628C836B8}" type="presOf" srcId="{6BFFFAEE-98FD-433C-BEFD-05DA5BDA6AB7}" destId="{4C470CF7-4371-4F7A-B70F-1EDC3DEEB3BE}" srcOrd="0" destOrd="0" presId="urn:microsoft.com/office/officeart/2005/8/layout/vList3"/>
    <dgm:cxn modelId="{CAB65AA5-D65B-446C-8550-1C205E9C3B16}" type="presParOf" srcId="{DFFFEE91-53A8-41CF-AE8F-B39561E703B4}" destId="{2DB34ED7-8D32-4E1D-8009-B5ED597295DA}" srcOrd="0" destOrd="0" presId="urn:microsoft.com/office/officeart/2005/8/layout/vList3"/>
    <dgm:cxn modelId="{7887B2BF-34B5-4AA7-BA89-E254B65E1D35}" type="presParOf" srcId="{2DB34ED7-8D32-4E1D-8009-B5ED597295DA}" destId="{2DA316DE-6AA3-4462-8A8A-1492361F3957}" srcOrd="0" destOrd="0" presId="urn:microsoft.com/office/officeart/2005/8/layout/vList3"/>
    <dgm:cxn modelId="{3BF0AD81-2CE8-4E36-8EF6-36FFCF419890}" type="presParOf" srcId="{2DB34ED7-8D32-4E1D-8009-B5ED597295DA}" destId="{4C470CF7-4371-4F7A-B70F-1EDC3DEEB3BE}" srcOrd="1" destOrd="0" presId="urn:microsoft.com/office/officeart/2005/8/layout/vList3"/>
    <dgm:cxn modelId="{2A37BC77-FBA5-4443-8B9F-83E07BB2ED90}" type="presParOf" srcId="{DFFFEE91-53A8-41CF-AE8F-B39561E703B4}" destId="{98AE6C54-55A8-43FA-8EAA-0FCB0EC968A1}" srcOrd="1" destOrd="0" presId="urn:microsoft.com/office/officeart/2005/8/layout/vList3"/>
    <dgm:cxn modelId="{472C0E7D-22E3-4EE2-9F45-3B8F5C0CC960}" type="presParOf" srcId="{DFFFEE91-53A8-41CF-AE8F-B39561E703B4}" destId="{016ABEFC-8075-45CC-87AD-CE16110681FB}" srcOrd="2" destOrd="0" presId="urn:microsoft.com/office/officeart/2005/8/layout/vList3"/>
    <dgm:cxn modelId="{F2B097F0-C691-4986-9ED6-DD86486BC951}" type="presParOf" srcId="{016ABEFC-8075-45CC-87AD-CE16110681FB}" destId="{D28783E9-9031-49AA-97B9-52515AC5CCEA}" srcOrd="0" destOrd="0" presId="urn:microsoft.com/office/officeart/2005/8/layout/vList3"/>
    <dgm:cxn modelId="{254C85C9-929D-4565-BD5A-EE2B4EF865F2}" type="presParOf" srcId="{016ABEFC-8075-45CC-87AD-CE16110681FB}" destId="{1ED87F5C-E307-45D3-8123-113CAEFECE42}" srcOrd="1" destOrd="0" presId="urn:microsoft.com/office/officeart/2005/8/layout/vList3"/>
    <dgm:cxn modelId="{AB4D5076-94D1-4D12-8E3D-EB16E671738B}" type="presParOf" srcId="{DFFFEE91-53A8-41CF-AE8F-B39561E703B4}" destId="{050436FD-804A-481A-8231-89855F8C448B}" srcOrd="3" destOrd="0" presId="urn:microsoft.com/office/officeart/2005/8/layout/vList3"/>
    <dgm:cxn modelId="{AA6E9B80-0699-41D0-AD5E-83BE49B816EF}" type="presParOf" srcId="{DFFFEE91-53A8-41CF-AE8F-B39561E703B4}" destId="{65DC6087-6B39-458A-8C0E-61282D07E76C}" srcOrd="4" destOrd="0" presId="urn:microsoft.com/office/officeart/2005/8/layout/vList3"/>
    <dgm:cxn modelId="{1798C66E-D2AB-4F3B-8E10-3EBCDCBC51B2}" type="presParOf" srcId="{65DC6087-6B39-458A-8C0E-61282D07E76C}" destId="{8293F1AB-5A4A-4706-BCD1-B1E90B721AF7}" srcOrd="0" destOrd="0" presId="urn:microsoft.com/office/officeart/2005/8/layout/vList3"/>
    <dgm:cxn modelId="{722E0491-6B66-41B1-82D8-699B8C78702C}" type="presParOf" srcId="{65DC6087-6B39-458A-8C0E-61282D07E76C}" destId="{76292640-416A-4147-A0EA-3F73E677DCE6}" srcOrd="1" destOrd="0" presId="urn:microsoft.com/office/officeart/2005/8/layout/vList3"/>
    <dgm:cxn modelId="{C53591CE-6A76-461C-86FD-D44ABB3DFBB7}" type="presParOf" srcId="{DFFFEE91-53A8-41CF-AE8F-B39561E703B4}" destId="{8EDEED55-0585-4906-90BC-9C91D37137B2}" srcOrd="5" destOrd="0" presId="urn:microsoft.com/office/officeart/2005/8/layout/vList3"/>
    <dgm:cxn modelId="{15B76947-3CB4-4F2D-A42C-B418ADD38C22}" type="presParOf" srcId="{DFFFEE91-53A8-41CF-AE8F-B39561E703B4}" destId="{641F776F-1FC6-4FE6-B593-9C1A3279CDC7}" srcOrd="6" destOrd="0" presId="urn:microsoft.com/office/officeart/2005/8/layout/vList3"/>
    <dgm:cxn modelId="{F13277DF-5326-460E-B6A7-E3FBB8E94C5D}" type="presParOf" srcId="{641F776F-1FC6-4FE6-B593-9C1A3279CDC7}" destId="{904A1B56-13BE-4A19-ABC7-23066C1E4F31}" srcOrd="0" destOrd="0" presId="urn:microsoft.com/office/officeart/2005/8/layout/vList3"/>
    <dgm:cxn modelId="{2E28EB2F-7728-4EC4-AFD8-86A0E893825D}" type="presParOf" srcId="{641F776F-1FC6-4FE6-B593-9C1A3279CDC7}" destId="{ED6AC9AC-1CD3-4C00-A38F-47074C98DA9B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617E4-A786-4C27-9452-C799F32C3936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0638989B-EEAC-480B-8475-651ACC773387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ÉVALUATION INITIALE</a:t>
          </a:r>
          <a:endParaRPr lang="fr-FR" b="1" dirty="0">
            <a:solidFill>
              <a:schemeClr val="tx1"/>
            </a:solidFill>
          </a:endParaRPr>
        </a:p>
      </dgm:t>
    </dgm:pt>
    <dgm:pt modelId="{21462D8E-8E41-41D6-B83B-816D86B45723}" type="parTrans" cxnId="{EF62F664-DB5C-4306-B82D-B0463784F16D}">
      <dgm:prSet/>
      <dgm:spPr/>
      <dgm:t>
        <a:bodyPr/>
        <a:lstStyle/>
        <a:p>
          <a:endParaRPr lang="fr-FR"/>
        </a:p>
      </dgm:t>
    </dgm:pt>
    <dgm:pt modelId="{A212CE1D-CFE0-45EE-A701-BE77C09C58B7}" type="sibTrans" cxnId="{EF62F664-DB5C-4306-B82D-B0463784F16D}">
      <dgm:prSet/>
      <dgm:spPr/>
      <dgm:t>
        <a:bodyPr/>
        <a:lstStyle/>
        <a:p>
          <a:endParaRPr lang="fr-FR"/>
        </a:p>
      </dgm:t>
    </dgm:pt>
    <dgm:pt modelId="{412E2CFC-3939-40E8-B3FD-500F86A59472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ÉTUDE SÉMIOLOGIQUE</a:t>
          </a:r>
          <a:endParaRPr lang="fr-FR" b="1" dirty="0">
            <a:solidFill>
              <a:schemeClr val="tx1"/>
            </a:solidFill>
          </a:endParaRPr>
        </a:p>
      </dgm:t>
    </dgm:pt>
    <dgm:pt modelId="{8845E57A-A295-44F4-BE45-8C880EF5C00C}" type="parTrans" cxnId="{97D51F0A-1564-4E09-BEFB-5A4019085238}">
      <dgm:prSet/>
      <dgm:spPr/>
      <dgm:t>
        <a:bodyPr/>
        <a:lstStyle/>
        <a:p>
          <a:endParaRPr lang="fr-FR"/>
        </a:p>
      </dgm:t>
    </dgm:pt>
    <dgm:pt modelId="{E04FAF0A-74BB-4307-A87D-5C1CE0DCC638}" type="sibTrans" cxnId="{97D51F0A-1564-4E09-BEFB-5A4019085238}">
      <dgm:prSet/>
      <dgm:spPr/>
      <dgm:t>
        <a:bodyPr/>
        <a:lstStyle/>
        <a:p>
          <a:endParaRPr lang="fr-FR"/>
        </a:p>
      </dgm:t>
    </dgm:pt>
    <dgm:pt modelId="{CB38D254-05A2-47BA-BCA3-4532F07EBB5A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DIAGNOSTIC ÉTILOGIQUE</a:t>
          </a:r>
          <a:endParaRPr lang="fr-FR" b="1" dirty="0">
            <a:solidFill>
              <a:schemeClr val="tx1"/>
            </a:solidFill>
          </a:endParaRPr>
        </a:p>
      </dgm:t>
    </dgm:pt>
    <dgm:pt modelId="{A25B2BA2-4729-41AB-A96D-972641126D07}" type="parTrans" cxnId="{CF7E9108-9B13-470E-B263-B5EAC4DF583D}">
      <dgm:prSet/>
      <dgm:spPr/>
      <dgm:t>
        <a:bodyPr/>
        <a:lstStyle/>
        <a:p>
          <a:endParaRPr lang="fr-FR"/>
        </a:p>
      </dgm:t>
    </dgm:pt>
    <dgm:pt modelId="{89A07805-1AFB-4BFB-98D3-80A14E5E27F1}" type="sibTrans" cxnId="{CF7E9108-9B13-470E-B263-B5EAC4DF583D}">
      <dgm:prSet/>
      <dgm:spPr/>
      <dgm:t>
        <a:bodyPr/>
        <a:lstStyle/>
        <a:p>
          <a:endParaRPr lang="fr-FR"/>
        </a:p>
      </dgm:t>
    </dgm:pt>
    <dgm:pt modelId="{422FC830-6BC5-492C-8017-8F6F9245E18E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EXAMENS COMPLÉMENTAIRES</a:t>
          </a:r>
          <a:endParaRPr lang="fr-FR" b="1" dirty="0">
            <a:solidFill>
              <a:schemeClr val="tx1"/>
            </a:solidFill>
          </a:endParaRPr>
        </a:p>
      </dgm:t>
    </dgm:pt>
    <dgm:pt modelId="{BCE9F37C-6B98-4B73-9709-95AB1BE20BD0}" type="parTrans" cxnId="{4B08CBB8-B87A-46CF-AC28-849A0CE9047F}">
      <dgm:prSet/>
      <dgm:spPr/>
      <dgm:t>
        <a:bodyPr/>
        <a:lstStyle/>
        <a:p>
          <a:endParaRPr lang="fr-FR"/>
        </a:p>
      </dgm:t>
    </dgm:pt>
    <dgm:pt modelId="{56CC83A2-A8AE-4B11-B294-3B0556E3085C}" type="sibTrans" cxnId="{4B08CBB8-B87A-46CF-AC28-849A0CE9047F}">
      <dgm:prSet/>
      <dgm:spPr/>
      <dgm:t>
        <a:bodyPr/>
        <a:lstStyle/>
        <a:p>
          <a:endParaRPr lang="fr-FR"/>
        </a:p>
      </dgm:t>
    </dgm:pt>
    <dgm:pt modelId="{56DF2E78-A64A-4A3F-9B25-898AC3F3CFA8}" type="pres">
      <dgm:prSet presAssocID="{642617E4-A786-4C27-9452-C799F32C39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F14BFE-5787-42D3-A522-EFA6ED1827A0}" type="pres">
      <dgm:prSet presAssocID="{0638989B-EEAC-480B-8475-651ACC773387}" presName="composite" presStyleCnt="0"/>
      <dgm:spPr/>
    </dgm:pt>
    <dgm:pt modelId="{DB375016-D5FC-4969-A6ED-E4447822A945}" type="pres">
      <dgm:prSet presAssocID="{0638989B-EEAC-480B-8475-651ACC773387}" presName="imgShp" presStyleLbl="fgImgPlace1" presStyleIdx="0" presStyleCnt="4"/>
      <dgm:spPr/>
    </dgm:pt>
    <dgm:pt modelId="{1AC04B46-8D14-49FD-B8FD-2EE086611B8F}" type="pres">
      <dgm:prSet presAssocID="{0638989B-EEAC-480B-8475-651ACC77338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52E6A9-EA26-4919-8837-9CAC76BFC739}" type="pres">
      <dgm:prSet presAssocID="{A212CE1D-CFE0-45EE-A701-BE77C09C58B7}" presName="spacing" presStyleCnt="0"/>
      <dgm:spPr/>
    </dgm:pt>
    <dgm:pt modelId="{5677E8AF-91B6-4F22-83F6-D9D0EA562A5B}" type="pres">
      <dgm:prSet presAssocID="{412E2CFC-3939-40E8-B3FD-500F86A59472}" presName="composite" presStyleCnt="0"/>
      <dgm:spPr/>
    </dgm:pt>
    <dgm:pt modelId="{83BB783B-8BCC-4F8F-9B27-7B5915463B84}" type="pres">
      <dgm:prSet presAssocID="{412E2CFC-3939-40E8-B3FD-500F86A59472}" presName="imgShp" presStyleLbl="fgImgPlace1" presStyleIdx="1" presStyleCnt="4"/>
      <dgm:spPr/>
    </dgm:pt>
    <dgm:pt modelId="{A6E17131-4D44-4900-8841-9E5AE16833ED}" type="pres">
      <dgm:prSet presAssocID="{412E2CFC-3939-40E8-B3FD-500F86A5947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BF284-7B94-46E0-BB75-C46C1ABEA724}" type="pres">
      <dgm:prSet presAssocID="{E04FAF0A-74BB-4307-A87D-5C1CE0DCC638}" presName="spacing" presStyleCnt="0"/>
      <dgm:spPr/>
    </dgm:pt>
    <dgm:pt modelId="{452C9070-3872-4AE3-B5EB-DCA03BB78B4D}" type="pres">
      <dgm:prSet presAssocID="{CB38D254-05A2-47BA-BCA3-4532F07EBB5A}" presName="composite" presStyleCnt="0"/>
      <dgm:spPr/>
    </dgm:pt>
    <dgm:pt modelId="{B064D4B1-C039-4C44-87EC-7EF71713D7D6}" type="pres">
      <dgm:prSet presAssocID="{CB38D254-05A2-47BA-BCA3-4532F07EBB5A}" presName="imgShp" presStyleLbl="fgImgPlace1" presStyleIdx="2" presStyleCnt="4"/>
      <dgm:spPr/>
    </dgm:pt>
    <dgm:pt modelId="{730B2E9C-CA24-4E12-92A9-E570948BA1B3}" type="pres">
      <dgm:prSet presAssocID="{CB38D254-05A2-47BA-BCA3-4532F07EBB5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CE89D4-439D-4FB9-B00F-92C93C89A435}" type="pres">
      <dgm:prSet presAssocID="{89A07805-1AFB-4BFB-98D3-80A14E5E27F1}" presName="spacing" presStyleCnt="0"/>
      <dgm:spPr/>
    </dgm:pt>
    <dgm:pt modelId="{1C6A8501-D1E2-4B8B-BFA0-D77929B3466A}" type="pres">
      <dgm:prSet presAssocID="{422FC830-6BC5-492C-8017-8F6F9245E18E}" presName="composite" presStyleCnt="0"/>
      <dgm:spPr/>
    </dgm:pt>
    <dgm:pt modelId="{FD5B0293-418F-49CD-8F8A-A66ABE9E23A4}" type="pres">
      <dgm:prSet presAssocID="{422FC830-6BC5-492C-8017-8F6F9245E18E}" presName="imgShp" presStyleLbl="fgImgPlace1" presStyleIdx="3" presStyleCnt="4"/>
      <dgm:spPr/>
    </dgm:pt>
    <dgm:pt modelId="{478CE5E5-3942-417C-99BF-5D50A4DC0609}" type="pres">
      <dgm:prSet presAssocID="{422FC830-6BC5-492C-8017-8F6F9245E18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5C25F4-DC27-49B8-A63D-0E4DDADEBAB9}" type="presOf" srcId="{412E2CFC-3939-40E8-B3FD-500F86A59472}" destId="{A6E17131-4D44-4900-8841-9E5AE16833ED}" srcOrd="0" destOrd="0" presId="urn:microsoft.com/office/officeart/2005/8/layout/vList3"/>
    <dgm:cxn modelId="{97D51F0A-1564-4E09-BEFB-5A4019085238}" srcId="{642617E4-A786-4C27-9452-C799F32C3936}" destId="{412E2CFC-3939-40E8-B3FD-500F86A59472}" srcOrd="1" destOrd="0" parTransId="{8845E57A-A295-44F4-BE45-8C880EF5C00C}" sibTransId="{E04FAF0A-74BB-4307-A87D-5C1CE0DCC638}"/>
    <dgm:cxn modelId="{EF62F664-DB5C-4306-B82D-B0463784F16D}" srcId="{642617E4-A786-4C27-9452-C799F32C3936}" destId="{0638989B-EEAC-480B-8475-651ACC773387}" srcOrd="0" destOrd="0" parTransId="{21462D8E-8E41-41D6-B83B-816D86B45723}" sibTransId="{A212CE1D-CFE0-45EE-A701-BE77C09C58B7}"/>
    <dgm:cxn modelId="{456C9AA4-E79B-4F89-9198-3942C87C6BE3}" type="presOf" srcId="{422FC830-6BC5-492C-8017-8F6F9245E18E}" destId="{478CE5E5-3942-417C-99BF-5D50A4DC0609}" srcOrd="0" destOrd="0" presId="urn:microsoft.com/office/officeart/2005/8/layout/vList3"/>
    <dgm:cxn modelId="{CF7E9108-9B13-470E-B263-B5EAC4DF583D}" srcId="{642617E4-A786-4C27-9452-C799F32C3936}" destId="{CB38D254-05A2-47BA-BCA3-4532F07EBB5A}" srcOrd="2" destOrd="0" parTransId="{A25B2BA2-4729-41AB-A96D-972641126D07}" sibTransId="{89A07805-1AFB-4BFB-98D3-80A14E5E27F1}"/>
    <dgm:cxn modelId="{B85D44A8-5364-4A8E-995C-79FA16821CA7}" type="presOf" srcId="{CB38D254-05A2-47BA-BCA3-4532F07EBB5A}" destId="{730B2E9C-CA24-4E12-92A9-E570948BA1B3}" srcOrd="0" destOrd="0" presId="urn:microsoft.com/office/officeart/2005/8/layout/vList3"/>
    <dgm:cxn modelId="{8A265AA1-7AC0-4D0F-B1E5-DD13AFD78E52}" type="presOf" srcId="{0638989B-EEAC-480B-8475-651ACC773387}" destId="{1AC04B46-8D14-49FD-B8FD-2EE086611B8F}" srcOrd="0" destOrd="0" presId="urn:microsoft.com/office/officeart/2005/8/layout/vList3"/>
    <dgm:cxn modelId="{4B08CBB8-B87A-46CF-AC28-849A0CE9047F}" srcId="{642617E4-A786-4C27-9452-C799F32C3936}" destId="{422FC830-6BC5-492C-8017-8F6F9245E18E}" srcOrd="3" destOrd="0" parTransId="{BCE9F37C-6B98-4B73-9709-95AB1BE20BD0}" sibTransId="{56CC83A2-A8AE-4B11-B294-3B0556E3085C}"/>
    <dgm:cxn modelId="{1B7FAB5F-E73E-47BD-91FD-2C7CC75725C1}" type="presOf" srcId="{642617E4-A786-4C27-9452-C799F32C3936}" destId="{56DF2E78-A64A-4A3F-9B25-898AC3F3CFA8}" srcOrd="0" destOrd="0" presId="urn:microsoft.com/office/officeart/2005/8/layout/vList3"/>
    <dgm:cxn modelId="{55CA9807-ACED-4A3A-9944-0158F8E58731}" type="presParOf" srcId="{56DF2E78-A64A-4A3F-9B25-898AC3F3CFA8}" destId="{AFF14BFE-5787-42D3-A522-EFA6ED1827A0}" srcOrd="0" destOrd="0" presId="urn:microsoft.com/office/officeart/2005/8/layout/vList3"/>
    <dgm:cxn modelId="{0E5CD71E-B2C3-4971-A912-F76D851624FC}" type="presParOf" srcId="{AFF14BFE-5787-42D3-A522-EFA6ED1827A0}" destId="{DB375016-D5FC-4969-A6ED-E4447822A945}" srcOrd="0" destOrd="0" presId="urn:microsoft.com/office/officeart/2005/8/layout/vList3"/>
    <dgm:cxn modelId="{99DD2BE7-400C-4121-AD72-C59D3D0088D2}" type="presParOf" srcId="{AFF14BFE-5787-42D3-A522-EFA6ED1827A0}" destId="{1AC04B46-8D14-49FD-B8FD-2EE086611B8F}" srcOrd="1" destOrd="0" presId="urn:microsoft.com/office/officeart/2005/8/layout/vList3"/>
    <dgm:cxn modelId="{23B4224A-FE20-408A-8A03-C565C3066BFB}" type="presParOf" srcId="{56DF2E78-A64A-4A3F-9B25-898AC3F3CFA8}" destId="{4552E6A9-EA26-4919-8837-9CAC76BFC739}" srcOrd="1" destOrd="0" presId="urn:microsoft.com/office/officeart/2005/8/layout/vList3"/>
    <dgm:cxn modelId="{0AE7F063-D551-482C-B8E1-D785E9230957}" type="presParOf" srcId="{56DF2E78-A64A-4A3F-9B25-898AC3F3CFA8}" destId="{5677E8AF-91B6-4F22-83F6-D9D0EA562A5B}" srcOrd="2" destOrd="0" presId="urn:microsoft.com/office/officeart/2005/8/layout/vList3"/>
    <dgm:cxn modelId="{523F9553-5650-4D52-9672-56A47384BA91}" type="presParOf" srcId="{5677E8AF-91B6-4F22-83F6-D9D0EA562A5B}" destId="{83BB783B-8BCC-4F8F-9B27-7B5915463B84}" srcOrd="0" destOrd="0" presId="urn:microsoft.com/office/officeart/2005/8/layout/vList3"/>
    <dgm:cxn modelId="{542CA7AF-90F2-4178-8F7A-9BE4C8F4FCF9}" type="presParOf" srcId="{5677E8AF-91B6-4F22-83F6-D9D0EA562A5B}" destId="{A6E17131-4D44-4900-8841-9E5AE16833ED}" srcOrd="1" destOrd="0" presId="urn:microsoft.com/office/officeart/2005/8/layout/vList3"/>
    <dgm:cxn modelId="{3D5B37B2-CB63-4A0D-942B-A52B501345AB}" type="presParOf" srcId="{56DF2E78-A64A-4A3F-9B25-898AC3F3CFA8}" destId="{D50BF284-7B94-46E0-BB75-C46C1ABEA724}" srcOrd="3" destOrd="0" presId="urn:microsoft.com/office/officeart/2005/8/layout/vList3"/>
    <dgm:cxn modelId="{3C68B9C4-7F46-481B-A2E9-B445F2A36687}" type="presParOf" srcId="{56DF2E78-A64A-4A3F-9B25-898AC3F3CFA8}" destId="{452C9070-3872-4AE3-B5EB-DCA03BB78B4D}" srcOrd="4" destOrd="0" presId="urn:microsoft.com/office/officeart/2005/8/layout/vList3"/>
    <dgm:cxn modelId="{5AF21158-A8AE-47DC-80B2-5F5D66F52DFC}" type="presParOf" srcId="{452C9070-3872-4AE3-B5EB-DCA03BB78B4D}" destId="{B064D4B1-C039-4C44-87EC-7EF71713D7D6}" srcOrd="0" destOrd="0" presId="urn:microsoft.com/office/officeart/2005/8/layout/vList3"/>
    <dgm:cxn modelId="{99510EF8-EE69-478C-95C4-68190DCAEFD0}" type="presParOf" srcId="{452C9070-3872-4AE3-B5EB-DCA03BB78B4D}" destId="{730B2E9C-CA24-4E12-92A9-E570948BA1B3}" srcOrd="1" destOrd="0" presId="urn:microsoft.com/office/officeart/2005/8/layout/vList3"/>
    <dgm:cxn modelId="{5C50BB42-ED55-412A-9A08-C33622A4093E}" type="presParOf" srcId="{56DF2E78-A64A-4A3F-9B25-898AC3F3CFA8}" destId="{51CE89D4-439D-4FB9-B00F-92C93C89A435}" srcOrd="5" destOrd="0" presId="urn:microsoft.com/office/officeart/2005/8/layout/vList3"/>
    <dgm:cxn modelId="{0702FF23-073D-4FAA-AE90-237F50E95E90}" type="presParOf" srcId="{56DF2E78-A64A-4A3F-9B25-898AC3F3CFA8}" destId="{1C6A8501-D1E2-4B8B-BFA0-D77929B3466A}" srcOrd="6" destOrd="0" presId="urn:microsoft.com/office/officeart/2005/8/layout/vList3"/>
    <dgm:cxn modelId="{510F5690-2C12-4335-B98E-564D54E5C5CA}" type="presParOf" srcId="{1C6A8501-D1E2-4B8B-BFA0-D77929B3466A}" destId="{FD5B0293-418F-49CD-8F8A-A66ABE9E23A4}" srcOrd="0" destOrd="0" presId="urn:microsoft.com/office/officeart/2005/8/layout/vList3"/>
    <dgm:cxn modelId="{D9CC0A69-C61C-4B06-B5EF-083BEA8E3629}" type="presParOf" srcId="{1C6A8501-D1E2-4B8B-BFA0-D77929B3466A}" destId="{478CE5E5-3942-417C-99BF-5D50A4DC0609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CFD88-09E2-482B-95CA-9470ACDFAFF3}" type="doc">
      <dgm:prSet loTypeId="urn:microsoft.com/office/officeart/2005/8/layout/l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07EF7429-1C37-4EB2-B4DB-F3F2B7B00F3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2170386D-A2E4-4B26-8629-490571893EB0}" type="parTrans" cxnId="{42664A86-B4EF-485A-97DE-D1606CDF9283}">
      <dgm:prSet/>
      <dgm:spPr/>
      <dgm:t>
        <a:bodyPr/>
        <a:lstStyle/>
        <a:p>
          <a:endParaRPr lang="fr-FR"/>
        </a:p>
      </dgm:t>
    </dgm:pt>
    <dgm:pt modelId="{082A1B71-24F3-43EC-9D7F-CFDE26D6EE1E}" type="sibTrans" cxnId="{42664A86-B4EF-485A-97DE-D1606CDF9283}">
      <dgm:prSet/>
      <dgm:spPr/>
      <dgm:t>
        <a:bodyPr/>
        <a:lstStyle/>
        <a:p>
          <a:endParaRPr lang="fr-FR"/>
        </a:p>
      </dgm:t>
    </dgm:pt>
    <dgm:pt modelId="{D3751F2A-595E-42CF-9200-99BA8AB65B4C}">
      <dgm:prSet phldrT="[Texte]"/>
      <dgm:spPr/>
      <dgm:t>
        <a:bodyPr/>
        <a:lstStyle/>
        <a:p>
          <a:r>
            <a:rPr lang="fr-FR" dirty="0" smtClean="0"/>
            <a:t>Œdèmes localisés</a:t>
          </a:r>
          <a:endParaRPr lang="fr-FR" dirty="0"/>
        </a:p>
      </dgm:t>
    </dgm:pt>
    <dgm:pt modelId="{772EA923-A5B8-4D3A-AE55-3E459B896355}" type="parTrans" cxnId="{025C012A-8D28-45AD-BC69-D5661370A22A}">
      <dgm:prSet/>
      <dgm:spPr/>
      <dgm:t>
        <a:bodyPr/>
        <a:lstStyle/>
        <a:p>
          <a:endParaRPr lang="fr-FR" dirty="0"/>
        </a:p>
      </dgm:t>
    </dgm:pt>
    <dgm:pt modelId="{5E8989D1-9342-4AE1-88DC-4A15091BA12F}" type="sibTrans" cxnId="{025C012A-8D28-45AD-BC69-D5661370A22A}">
      <dgm:prSet/>
      <dgm:spPr/>
      <dgm:t>
        <a:bodyPr/>
        <a:lstStyle/>
        <a:p>
          <a:endParaRPr lang="fr-FR"/>
        </a:p>
      </dgm:t>
    </dgm:pt>
    <dgm:pt modelId="{04FE01F7-F01E-42A4-A7E9-FDE0B2B54DBC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8997BECE-ADA3-495B-AF4B-339B3024F5D4}" type="parTrans" cxnId="{45EA5EF0-0D5E-4D62-B32D-50292696EAEC}">
      <dgm:prSet/>
      <dgm:spPr/>
      <dgm:t>
        <a:bodyPr/>
        <a:lstStyle/>
        <a:p>
          <a:endParaRPr lang="fr-FR"/>
        </a:p>
      </dgm:t>
    </dgm:pt>
    <dgm:pt modelId="{4EAE11F9-F760-4E8D-8D68-F5CA545E09D1}" type="sibTrans" cxnId="{45EA5EF0-0D5E-4D62-B32D-50292696EAEC}">
      <dgm:prSet/>
      <dgm:spPr/>
      <dgm:t>
        <a:bodyPr/>
        <a:lstStyle/>
        <a:p>
          <a:endParaRPr lang="fr-FR"/>
        </a:p>
      </dgm:t>
    </dgm:pt>
    <dgm:pt modelId="{0F9A2F4A-6D1D-45A3-B0C3-D14EBA1911E2}">
      <dgm:prSet phldrT="[Texte]"/>
      <dgm:spPr/>
      <dgm:t>
        <a:bodyPr/>
        <a:lstStyle/>
        <a:p>
          <a:r>
            <a:rPr lang="fr-FR" dirty="0" smtClean="0"/>
            <a:t>Œdèmes</a:t>
          </a:r>
          <a:r>
            <a:rPr lang="fr-FR" baseline="0" dirty="0" smtClean="0"/>
            <a:t> généralisés</a:t>
          </a:r>
          <a:endParaRPr lang="fr-FR" dirty="0"/>
        </a:p>
      </dgm:t>
    </dgm:pt>
    <dgm:pt modelId="{724C689E-6EDD-438B-A338-4B3D0003A928}" type="parTrans" cxnId="{CEDDC593-622E-4B5F-8851-68557AB638CC}">
      <dgm:prSet/>
      <dgm:spPr/>
      <dgm:t>
        <a:bodyPr/>
        <a:lstStyle/>
        <a:p>
          <a:endParaRPr lang="fr-FR" dirty="0"/>
        </a:p>
      </dgm:t>
    </dgm:pt>
    <dgm:pt modelId="{0192F6A5-375B-4924-92D6-51C40EACE6CA}" type="sibTrans" cxnId="{CEDDC593-622E-4B5F-8851-68557AB638CC}">
      <dgm:prSet/>
      <dgm:spPr/>
      <dgm:t>
        <a:bodyPr/>
        <a:lstStyle/>
        <a:p>
          <a:endParaRPr lang="fr-FR"/>
        </a:p>
      </dgm:t>
    </dgm:pt>
    <dgm:pt modelId="{7BB25A1B-512A-4470-AD79-8C276EBAAA75}" type="pres">
      <dgm:prSet presAssocID="{024CFD88-09E2-482B-95CA-9470ACDFA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E5573-3FA0-4BC7-A572-A639E53CCD41}" type="pres">
      <dgm:prSet presAssocID="{07EF7429-1C37-4EB2-B4DB-F3F2B7B00F3A}" presName="vertFlow" presStyleCnt="0"/>
      <dgm:spPr/>
    </dgm:pt>
    <dgm:pt modelId="{46292639-C604-4508-A316-2FE1EDDA7D71}" type="pres">
      <dgm:prSet presAssocID="{07EF7429-1C37-4EB2-B4DB-F3F2B7B00F3A}" presName="header" presStyleLbl="node1" presStyleIdx="0" presStyleCnt="2"/>
      <dgm:spPr/>
      <dgm:t>
        <a:bodyPr/>
        <a:lstStyle/>
        <a:p>
          <a:endParaRPr lang="fr-FR"/>
        </a:p>
      </dgm:t>
    </dgm:pt>
    <dgm:pt modelId="{BA1615E1-8FB6-461C-ADFC-F404572FD345}" type="pres">
      <dgm:prSet presAssocID="{772EA923-A5B8-4D3A-AE55-3E459B896355}" presName="parTrans" presStyleLbl="sibTrans2D1" presStyleIdx="0" presStyleCnt="2"/>
      <dgm:spPr/>
      <dgm:t>
        <a:bodyPr/>
        <a:lstStyle/>
        <a:p>
          <a:endParaRPr lang="fr-FR"/>
        </a:p>
      </dgm:t>
    </dgm:pt>
    <dgm:pt modelId="{8ADA38A6-7E24-418D-A4DB-84E1367C21C9}" type="pres">
      <dgm:prSet presAssocID="{D3751F2A-595E-42CF-9200-99BA8AB65B4C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FDAA60-800D-4EF9-8A4F-857EF61C3AEB}" type="pres">
      <dgm:prSet presAssocID="{07EF7429-1C37-4EB2-B4DB-F3F2B7B00F3A}" presName="hSp" presStyleCnt="0"/>
      <dgm:spPr/>
    </dgm:pt>
    <dgm:pt modelId="{03225C56-FBFA-47E5-8116-3CAE7C28CCA5}" type="pres">
      <dgm:prSet presAssocID="{04FE01F7-F01E-42A4-A7E9-FDE0B2B54DBC}" presName="vertFlow" presStyleCnt="0"/>
      <dgm:spPr/>
    </dgm:pt>
    <dgm:pt modelId="{9AFC9FDC-B59E-4225-B61B-C794B023E22C}" type="pres">
      <dgm:prSet presAssocID="{04FE01F7-F01E-42A4-A7E9-FDE0B2B54DBC}" presName="header" presStyleLbl="node1" presStyleIdx="1" presStyleCnt="2"/>
      <dgm:spPr/>
      <dgm:t>
        <a:bodyPr/>
        <a:lstStyle/>
        <a:p>
          <a:endParaRPr lang="fr-FR"/>
        </a:p>
      </dgm:t>
    </dgm:pt>
    <dgm:pt modelId="{60028942-A455-447E-9C96-1096FBF57C73}" type="pres">
      <dgm:prSet presAssocID="{724C689E-6EDD-438B-A338-4B3D0003A928}" presName="parTrans" presStyleLbl="sibTrans2D1" presStyleIdx="1" presStyleCnt="2"/>
      <dgm:spPr/>
      <dgm:t>
        <a:bodyPr/>
        <a:lstStyle/>
        <a:p>
          <a:endParaRPr lang="fr-FR"/>
        </a:p>
      </dgm:t>
    </dgm:pt>
    <dgm:pt modelId="{BDBE76D7-33AA-47F5-BFAE-ABAD9F0A95F9}" type="pres">
      <dgm:prSet presAssocID="{0F9A2F4A-6D1D-45A3-B0C3-D14EBA1911E2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EA5EF0-0D5E-4D62-B32D-50292696EAEC}" srcId="{024CFD88-09E2-482B-95CA-9470ACDFAFF3}" destId="{04FE01F7-F01E-42A4-A7E9-FDE0B2B54DBC}" srcOrd="1" destOrd="0" parTransId="{8997BECE-ADA3-495B-AF4B-339B3024F5D4}" sibTransId="{4EAE11F9-F760-4E8D-8D68-F5CA545E09D1}"/>
    <dgm:cxn modelId="{025C012A-8D28-45AD-BC69-D5661370A22A}" srcId="{07EF7429-1C37-4EB2-B4DB-F3F2B7B00F3A}" destId="{D3751F2A-595E-42CF-9200-99BA8AB65B4C}" srcOrd="0" destOrd="0" parTransId="{772EA923-A5B8-4D3A-AE55-3E459B896355}" sibTransId="{5E8989D1-9342-4AE1-88DC-4A15091BA12F}"/>
    <dgm:cxn modelId="{8F5CAE12-6E4B-483A-8E11-D7E3BF652CE2}" type="presOf" srcId="{772EA923-A5B8-4D3A-AE55-3E459B896355}" destId="{BA1615E1-8FB6-461C-ADFC-F404572FD345}" srcOrd="0" destOrd="0" presId="urn:microsoft.com/office/officeart/2005/8/layout/lProcess1"/>
    <dgm:cxn modelId="{CEDDC593-622E-4B5F-8851-68557AB638CC}" srcId="{04FE01F7-F01E-42A4-A7E9-FDE0B2B54DBC}" destId="{0F9A2F4A-6D1D-45A3-B0C3-D14EBA1911E2}" srcOrd="0" destOrd="0" parTransId="{724C689E-6EDD-438B-A338-4B3D0003A928}" sibTransId="{0192F6A5-375B-4924-92D6-51C40EACE6CA}"/>
    <dgm:cxn modelId="{55DCC2EE-B01B-4DF1-9892-4A4323D5A611}" type="presOf" srcId="{0F9A2F4A-6D1D-45A3-B0C3-D14EBA1911E2}" destId="{BDBE76D7-33AA-47F5-BFAE-ABAD9F0A95F9}" srcOrd="0" destOrd="0" presId="urn:microsoft.com/office/officeart/2005/8/layout/lProcess1"/>
    <dgm:cxn modelId="{CE9B1285-1CBE-4F7C-B34F-1016E91D7CFE}" type="presOf" srcId="{724C689E-6EDD-438B-A338-4B3D0003A928}" destId="{60028942-A455-447E-9C96-1096FBF57C73}" srcOrd="0" destOrd="0" presId="urn:microsoft.com/office/officeart/2005/8/layout/lProcess1"/>
    <dgm:cxn modelId="{523B2E06-BB13-44C5-9F24-C12FD8C90F1D}" type="presOf" srcId="{04FE01F7-F01E-42A4-A7E9-FDE0B2B54DBC}" destId="{9AFC9FDC-B59E-4225-B61B-C794B023E22C}" srcOrd="0" destOrd="0" presId="urn:microsoft.com/office/officeart/2005/8/layout/lProcess1"/>
    <dgm:cxn modelId="{A31DBEC0-D04E-4985-8EC7-53885E0A563F}" type="presOf" srcId="{D3751F2A-595E-42CF-9200-99BA8AB65B4C}" destId="{8ADA38A6-7E24-418D-A4DB-84E1367C21C9}" srcOrd="0" destOrd="0" presId="urn:microsoft.com/office/officeart/2005/8/layout/lProcess1"/>
    <dgm:cxn modelId="{42664A86-B4EF-485A-97DE-D1606CDF9283}" srcId="{024CFD88-09E2-482B-95CA-9470ACDFAFF3}" destId="{07EF7429-1C37-4EB2-B4DB-F3F2B7B00F3A}" srcOrd="0" destOrd="0" parTransId="{2170386D-A2E4-4B26-8629-490571893EB0}" sibTransId="{082A1B71-24F3-43EC-9D7F-CFDE26D6EE1E}"/>
    <dgm:cxn modelId="{4273A9EF-EC86-4561-9675-2FCC97BF09FF}" type="presOf" srcId="{024CFD88-09E2-482B-95CA-9470ACDFAFF3}" destId="{7BB25A1B-512A-4470-AD79-8C276EBAAA75}" srcOrd="0" destOrd="0" presId="urn:microsoft.com/office/officeart/2005/8/layout/lProcess1"/>
    <dgm:cxn modelId="{0F6E4255-BAF4-4CFF-8B11-75860B05EEF4}" type="presOf" srcId="{07EF7429-1C37-4EB2-B4DB-F3F2B7B00F3A}" destId="{46292639-C604-4508-A316-2FE1EDDA7D71}" srcOrd="0" destOrd="0" presId="urn:microsoft.com/office/officeart/2005/8/layout/lProcess1"/>
    <dgm:cxn modelId="{8B39A0BE-EC68-420B-B94B-B9420424F543}" type="presParOf" srcId="{7BB25A1B-512A-4470-AD79-8C276EBAAA75}" destId="{367E5573-3FA0-4BC7-A572-A639E53CCD41}" srcOrd="0" destOrd="0" presId="urn:microsoft.com/office/officeart/2005/8/layout/lProcess1"/>
    <dgm:cxn modelId="{CA04E31A-69DC-4A7E-ADA7-C15035E1406A}" type="presParOf" srcId="{367E5573-3FA0-4BC7-A572-A639E53CCD41}" destId="{46292639-C604-4508-A316-2FE1EDDA7D71}" srcOrd="0" destOrd="0" presId="urn:microsoft.com/office/officeart/2005/8/layout/lProcess1"/>
    <dgm:cxn modelId="{6BCE80B5-54FB-4E46-8CD1-2CD16ED5E43D}" type="presParOf" srcId="{367E5573-3FA0-4BC7-A572-A639E53CCD41}" destId="{BA1615E1-8FB6-461C-ADFC-F404572FD345}" srcOrd="1" destOrd="0" presId="urn:microsoft.com/office/officeart/2005/8/layout/lProcess1"/>
    <dgm:cxn modelId="{D3C3C758-E37F-4882-BD94-2C827EBA6B7A}" type="presParOf" srcId="{367E5573-3FA0-4BC7-A572-A639E53CCD41}" destId="{8ADA38A6-7E24-418D-A4DB-84E1367C21C9}" srcOrd="2" destOrd="0" presId="urn:microsoft.com/office/officeart/2005/8/layout/lProcess1"/>
    <dgm:cxn modelId="{E5F1B667-5325-4339-982C-C77CFFD72C0B}" type="presParOf" srcId="{7BB25A1B-512A-4470-AD79-8C276EBAAA75}" destId="{E9FDAA60-800D-4EF9-8A4F-857EF61C3AEB}" srcOrd="1" destOrd="0" presId="urn:microsoft.com/office/officeart/2005/8/layout/lProcess1"/>
    <dgm:cxn modelId="{CA81E75C-0C82-42AA-A975-A111B4B7B734}" type="presParOf" srcId="{7BB25A1B-512A-4470-AD79-8C276EBAAA75}" destId="{03225C56-FBFA-47E5-8116-3CAE7C28CCA5}" srcOrd="2" destOrd="0" presId="urn:microsoft.com/office/officeart/2005/8/layout/lProcess1"/>
    <dgm:cxn modelId="{06B2E29C-EFD1-454B-819C-2BED5F7E7F3B}" type="presParOf" srcId="{03225C56-FBFA-47E5-8116-3CAE7C28CCA5}" destId="{9AFC9FDC-B59E-4225-B61B-C794B023E22C}" srcOrd="0" destOrd="0" presId="urn:microsoft.com/office/officeart/2005/8/layout/lProcess1"/>
    <dgm:cxn modelId="{2879ED9D-ED54-4069-B5B1-FE38C11FFB00}" type="presParOf" srcId="{03225C56-FBFA-47E5-8116-3CAE7C28CCA5}" destId="{60028942-A455-447E-9C96-1096FBF57C73}" srcOrd="1" destOrd="0" presId="urn:microsoft.com/office/officeart/2005/8/layout/lProcess1"/>
    <dgm:cxn modelId="{DC83D824-F750-489B-85EF-979011B9C927}" type="presParOf" srcId="{03225C56-FBFA-47E5-8116-3CAE7C28CCA5}" destId="{BDBE76D7-33AA-47F5-BFAE-ABAD9F0A95F9}" srcOrd="2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D2B2-3180-41B2-B97D-C14E351C5CC5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7DAD-5313-410D-BBA7-7017BBEFEC2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1158-F729-44C4-A6C9-19EA4A63BDF5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1158-F729-44C4-A6C9-19EA4A63BDF5}" type="slidenum">
              <a:rPr lang="fr-FR" smtClean="0"/>
              <a:pPr/>
              <a:t>56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/>
          </a:p>
          <a:p>
            <a:pPr algn="ctr"/>
            <a:endParaRPr lang="fr-FR" sz="1200" b="1" dirty="0" smtClean="0"/>
          </a:p>
          <a:p>
            <a:pPr algn="ctr"/>
            <a:r>
              <a:rPr lang="fr-FR" b="1" dirty="0" smtClean="0"/>
              <a:t>REPUBLIQUE </a:t>
            </a:r>
            <a:r>
              <a:rPr lang="fr-FR" b="1" dirty="0"/>
              <a:t>ALGERIENNE DEMOCRATIQUE ET POPULAIRE </a:t>
            </a:r>
            <a:br>
              <a:rPr lang="fr-FR" b="1" dirty="0"/>
            </a:br>
            <a:r>
              <a:rPr lang="fr-FR" b="1" dirty="0"/>
              <a:t>MINISTERE DE L’ENSEIGNEMENT SUPERIEUR ET DE LA RECHERCHE </a:t>
            </a:r>
            <a:r>
              <a:rPr lang="fr-FR" b="1" dirty="0" smtClean="0"/>
              <a:t> SCIENTIFIQUE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UNIVERSITE </a:t>
            </a:r>
            <a:r>
              <a:rPr lang="fr-FR" b="1" dirty="0" smtClean="0"/>
              <a:t>BATNA 2 FACULTE </a:t>
            </a:r>
            <a:r>
              <a:rPr lang="fr-FR" b="1" dirty="0"/>
              <a:t>DE MEDECINE </a:t>
            </a:r>
            <a:br>
              <a:rPr lang="fr-FR" b="1" dirty="0"/>
            </a:br>
            <a:r>
              <a:rPr lang="fr-FR" b="1" dirty="0" smtClean="0"/>
              <a:t>Département de médecine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21455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</a:rPr>
              <a:t>Orientation diagnostique devant des œdèmes des membres inférieurs</a:t>
            </a:r>
          </a:p>
          <a:p>
            <a:pPr algn="ctr"/>
            <a:endParaRPr lang="fr-FR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8794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Année Universitaire:</a:t>
            </a:r>
          </a:p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dirty="0" smtClean="0"/>
              <a:t>2019/2010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57488" y="3714752"/>
            <a:ext cx="4143404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TD   Cinquième  année de médecine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Module de néphro-urologie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15.10.2019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A.Chinar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0002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24475"/>
            <a:ext cx="4343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38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1647825"/>
            <a:ext cx="2781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29024" cy="37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7147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19550"/>
            <a:ext cx="5743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…A  ne  pas  oublier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5"/>
            <a:ext cx="607223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dirty="0" err="1" smtClean="0">
                <a:solidFill>
                  <a:srgbClr val="FF0000"/>
                </a:solidFill>
              </a:rPr>
              <a:t>Angio</a:t>
            </a:r>
            <a:r>
              <a:rPr lang="fr-FR" sz="3100" dirty="0" smtClean="0">
                <a:solidFill>
                  <a:srgbClr val="FF0000"/>
                </a:solidFill>
              </a:rPr>
              <a:t>-œdème, ou œdème </a:t>
            </a:r>
            <a:r>
              <a:rPr lang="fr-FR" sz="3100" dirty="0" smtClean="0">
                <a:solidFill>
                  <a:srgbClr val="FF0000"/>
                </a:solidFill>
              </a:rPr>
              <a:t>de Quincke , </a:t>
            </a:r>
            <a:r>
              <a:rPr lang="fr-FR" sz="3100" dirty="0" smtClean="0">
                <a:solidFill>
                  <a:srgbClr val="FF0000"/>
                </a:solidFill>
              </a:rPr>
              <a:t>ou œdème </a:t>
            </a:r>
            <a:r>
              <a:rPr lang="fr-FR" sz="3100" dirty="0" smtClean="0">
                <a:solidFill>
                  <a:srgbClr val="FF0000"/>
                </a:solidFill>
              </a:rPr>
              <a:t>angioneurotique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53394"/>
            <a:ext cx="3643338" cy="48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… Des  fois </a:t>
            </a:r>
            <a:r>
              <a:rPr lang="fr-FR" sz="3200" dirty="0" smtClean="0"/>
              <a:t>Œdème</a:t>
            </a:r>
            <a:r>
              <a:rPr lang="fr-FR" sz="3200" dirty="0" smtClean="0"/>
              <a:t> est…</a:t>
            </a:r>
            <a:endParaRPr lang="fr-FR" sz="32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676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143512"/>
            <a:ext cx="251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929198"/>
            <a:ext cx="1924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… Mais ce qui n’est pas œdème !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3965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667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RAPPEL PHYSIOLOGIQUE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Stabilité du milieu intérieur (</a:t>
            </a:r>
            <a:r>
              <a:rPr lang="fr-FR" sz="2800" i="1" dirty="0" smtClean="0">
                <a:solidFill>
                  <a:srgbClr val="FF0000"/>
                </a:solidFill>
              </a:rPr>
              <a:t>homéostasie</a:t>
            </a:r>
            <a:r>
              <a:rPr lang="fr-FR" sz="2800" dirty="0" smtClean="0">
                <a:solidFill>
                  <a:srgbClr val="FF0000"/>
                </a:solidFill>
              </a:rPr>
              <a:t>) </a:t>
            </a:r>
            <a:r>
              <a:rPr lang="fr-FR" sz="2800" dirty="0" smtClean="0"/>
              <a:t>est une condition essentielle à la vie.</a:t>
            </a: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ZoneTexte 4"/>
          <p:cNvSpPr txBox="1"/>
          <p:nvPr/>
        </p:nvSpPr>
        <p:spPr>
          <a:xfrm>
            <a:off x="3571868" y="2428868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3 L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868" y="2928934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11 L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72396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2/3 de ECT</a:t>
            </a:r>
            <a:endParaRPr lang="fr-FR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29520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    1/3 de ECT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AGENDA</a:t>
            </a:r>
            <a:endParaRPr lang="fr-FR" sz="4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Intérêt de la question</a:t>
            </a:r>
          </a:p>
          <a:p>
            <a:r>
              <a:rPr lang="fr-FR" dirty="0" smtClean="0"/>
              <a:t>Objectifs</a:t>
            </a:r>
          </a:p>
          <a:p>
            <a:r>
              <a:rPr lang="fr-FR" dirty="0" smtClean="0"/>
              <a:t>Définitions-Généralités</a:t>
            </a:r>
          </a:p>
          <a:p>
            <a:r>
              <a:rPr lang="fr-FR" dirty="0" smtClean="0"/>
              <a:t>Rappel physiologique</a:t>
            </a:r>
          </a:p>
          <a:p>
            <a:r>
              <a:rPr lang="fr-FR" dirty="0" smtClean="0"/>
              <a:t>Physiopathologie</a:t>
            </a:r>
          </a:p>
          <a:p>
            <a:r>
              <a:rPr lang="fr-FR" dirty="0" smtClean="0"/>
              <a:t>Orientation diagnostique devant un syndrome œdémateux</a:t>
            </a:r>
          </a:p>
          <a:p>
            <a:r>
              <a:rPr lang="fr-FR" dirty="0" smtClean="0"/>
              <a:t>Traitement des œdèmes généralisés et surveillance</a:t>
            </a:r>
          </a:p>
          <a:p>
            <a:r>
              <a:rPr lang="fr-FR" dirty="0" smtClean="0"/>
              <a:t>Conclusion</a:t>
            </a:r>
          </a:p>
          <a:p>
            <a:r>
              <a:rPr lang="fr-FR" dirty="0" smtClean="0"/>
              <a:t>Bibliographie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214290"/>
            <a:ext cx="300036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5357818" y="4357694"/>
            <a:ext cx="3357586" cy="25003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00034" y="4357694"/>
            <a:ext cx="3143272" cy="25003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2 6"/>
          <p:cNvSpPr/>
          <p:nvPr/>
        </p:nvSpPr>
        <p:spPr>
          <a:xfrm>
            <a:off x="285720" y="2143116"/>
            <a:ext cx="1643074" cy="10001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00034" y="1071546"/>
            <a:ext cx="3071834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ENTREES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357818" y="1071546"/>
            <a:ext cx="3071834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SORTIES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2500306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Soif</a:t>
            </a:r>
            <a:r>
              <a:rPr lang="fr-FR" dirty="0" smtClean="0"/>
              <a:t>      </a:t>
            </a:r>
          </a:p>
          <a:p>
            <a:endParaRPr lang="fr-FR" dirty="0" smtClean="0"/>
          </a:p>
          <a:p>
            <a:r>
              <a:rPr lang="fr-FR" dirty="0" err="1" smtClean="0"/>
              <a:t>Rc</a:t>
            </a:r>
            <a:r>
              <a:rPr lang="fr-FR" dirty="0" smtClean="0"/>
              <a:t> hypothalamus: sensible à l’augmentation de l’</a:t>
            </a:r>
            <a:r>
              <a:rPr lang="fr-FR" b="1" dirty="0" smtClean="0"/>
              <a:t>osmolarité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</a:t>
            </a:r>
          </a:p>
          <a:p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3643314"/>
            <a:ext cx="3929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363" lvl="1" indent="-282575">
              <a:lnSpc>
                <a:spcPct val="80000"/>
              </a:lnSpc>
            </a:pPr>
            <a:endParaRPr lang="fr-FR" sz="2000" dirty="0" smtClean="0"/>
          </a:p>
          <a:p>
            <a:pPr marL="868363" lvl="1" indent="-282575">
              <a:lnSpc>
                <a:spcPct val="80000"/>
              </a:lnSpc>
            </a:pPr>
            <a:endParaRPr lang="fr-FR" sz="2000" b="1" dirty="0" smtClean="0"/>
          </a:p>
          <a:p>
            <a:pPr marL="868363" lvl="1" indent="-282575">
              <a:lnSpc>
                <a:spcPct val="80000"/>
              </a:lnSpc>
            </a:pPr>
            <a:endParaRPr lang="fr-FR" sz="2000" b="1" dirty="0" smtClean="0"/>
          </a:p>
          <a:p>
            <a:pPr marL="868363" lvl="1" indent="-282575">
              <a:lnSpc>
                <a:spcPct val="80000"/>
              </a:lnSpc>
            </a:pPr>
            <a:endParaRPr lang="fr-FR" sz="2000" b="1" dirty="0" smtClean="0"/>
          </a:p>
          <a:p>
            <a:pPr marL="868363" lvl="1" indent="-282575">
              <a:lnSpc>
                <a:spcPct val="80000"/>
              </a:lnSpc>
            </a:pPr>
            <a:r>
              <a:rPr lang="fr-FR" sz="2000" b="1" dirty="0" smtClean="0"/>
              <a:t>Eau des boissons</a:t>
            </a:r>
            <a:r>
              <a:rPr lang="fr-FR" sz="2000" dirty="0" smtClean="0"/>
              <a:t> </a:t>
            </a:r>
          </a:p>
          <a:p>
            <a:pPr marL="868363" lvl="1" indent="-282575">
              <a:lnSpc>
                <a:spcPct val="80000"/>
              </a:lnSpc>
            </a:pPr>
            <a:r>
              <a:rPr lang="fr-FR" sz="2000" dirty="0" smtClean="0"/>
              <a:t>                    1000 ml/24H</a:t>
            </a:r>
          </a:p>
          <a:p>
            <a:pPr marL="868363" lvl="1" indent="-282575">
              <a:lnSpc>
                <a:spcPct val="80000"/>
              </a:lnSpc>
            </a:pPr>
            <a:endParaRPr lang="fr-FR" sz="2000" dirty="0" smtClean="0"/>
          </a:p>
          <a:p>
            <a:pPr marL="868363" lvl="1" indent="-282575">
              <a:lnSpc>
                <a:spcPct val="80000"/>
              </a:lnSpc>
            </a:pPr>
            <a:r>
              <a:rPr lang="fr-FR" sz="2000" b="1" dirty="0" smtClean="0"/>
              <a:t>Eau de l’alimentation </a:t>
            </a:r>
          </a:p>
          <a:p>
            <a:pPr marL="868363" lvl="1" indent="-282575">
              <a:lnSpc>
                <a:spcPct val="80000"/>
              </a:lnSpc>
            </a:pPr>
            <a:r>
              <a:rPr lang="fr-FR" sz="2000" dirty="0" smtClean="0"/>
              <a:t>                    1000 ml/24H</a:t>
            </a:r>
          </a:p>
          <a:p>
            <a:pPr marL="868363" lvl="1" indent="-282575">
              <a:lnSpc>
                <a:spcPct val="80000"/>
              </a:lnSpc>
            </a:pPr>
            <a:endParaRPr lang="fr-FR" sz="2000" dirty="0" smtClean="0"/>
          </a:p>
          <a:p>
            <a:pPr marL="868363" lvl="1" indent="-282575">
              <a:lnSpc>
                <a:spcPct val="80000"/>
              </a:lnSpc>
            </a:pPr>
            <a:r>
              <a:rPr lang="fr-FR" sz="2000" b="1" dirty="0" smtClean="0"/>
              <a:t>Eau endogène</a:t>
            </a:r>
            <a:r>
              <a:rPr lang="fr-FR" sz="2000" dirty="0" smtClean="0"/>
              <a:t> </a:t>
            </a:r>
          </a:p>
          <a:p>
            <a:pPr marL="868363" lvl="1" indent="-282575">
              <a:lnSpc>
                <a:spcPct val="80000"/>
              </a:lnSpc>
            </a:pPr>
            <a:r>
              <a:rPr lang="fr-FR" sz="2000" dirty="0" smtClean="0"/>
              <a:t>                    300 ml/24H</a:t>
            </a:r>
          </a:p>
        </p:txBody>
      </p:sp>
      <p:sp>
        <p:nvSpPr>
          <p:cNvPr id="8" name="Explosion 2 7"/>
          <p:cNvSpPr/>
          <p:nvPr/>
        </p:nvSpPr>
        <p:spPr>
          <a:xfrm>
            <a:off x="5214942" y="2143116"/>
            <a:ext cx="1857388" cy="10001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ADH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57752" y="3143248"/>
            <a:ext cx="4786346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363" lvl="1" indent="-282575">
              <a:lnSpc>
                <a:spcPct val="80000"/>
              </a:lnSpc>
              <a:buNone/>
            </a:pPr>
            <a:r>
              <a:rPr lang="fr-FR" sz="2000" dirty="0" smtClean="0"/>
              <a:t>     </a:t>
            </a:r>
            <a:r>
              <a:rPr lang="fr-FR" dirty="0" smtClean="0"/>
              <a:t>Hypothalamus /Posthypophyse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5814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3438" y="3429000"/>
            <a:ext cx="4500562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3475" lvl="2">
              <a:lnSpc>
                <a:spcPct val="80000"/>
              </a:lnSpc>
              <a:buFont typeface="Wingdings" pitchFamily="2" charset="2"/>
              <a:buChar char="§"/>
            </a:pPr>
            <a:r>
              <a:rPr lang="fr-FR" dirty="0" smtClean="0"/>
              <a:t> Augmentation </a:t>
            </a:r>
            <a:r>
              <a:rPr lang="fr-FR" b="1" dirty="0" err="1" smtClean="0"/>
              <a:t>osmolalité</a:t>
            </a:r>
            <a:r>
              <a:rPr lang="fr-FR" dirty="0" smtClean="0"/>
              <a:t> plasmatique</a:t>
            </a:r>
          </a:p>
          <a:p>
            <a:pPr marL="1133475" lvl="2">
              <a:lnSpc>
                <a:spcPct val="80000"/>
              </a:lnSpc>
              <a:buFont typeface="Wingdings" pitchFamily="2" charset="2"/>
              <a:buChar char="§"/>
            </a:pPr>
            <a:r>
              <a:rPr lang="fr-FR" dirty="0" smtClean="0"/>
              <a:t>Diminution du </a:t>
            </a:r>
            <a:r>
              <a:rPr lang="fr-FR" b="1" dirty="0" smtClean="0"/>
              <a:t>volume</a:t>
            </a:r>
            <a:r>
              <a:rPr lang="fr-FR" dirty="0" smtClean="0"/>
              <a:t> plasmatique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15008" y="454967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Diurèse </a:t>
            </a:r>
          </a:p>
          <a:p>
            <a:r>
              <a:rPr lang="fr-FR" dirty="0" smtClean="0"/>
              <a:t>1400 ml/24H</a:t>
            </a:r>
          </a:p>
          <a:p>
            <a:endParaRPr lang="fr-FR" dirty="0" smtClean="0"/>
          </a:p>
          <a:p>
            <a:r>
              <a:rPr lang="fr-FR" b="1" dirty="0" smtClean="0"/>
              <a:t>Pertes insensibles </a:t>
            </a:r>
          </a:p>
          <a:p>
            <a:r>
              <a:rPr lang="fr-FR" dirty="0" smtClean="0"/>
              <a:t>800 ml/24H</a:t>
            </a:r>
          </a:p>
          <a:p>
            <a:endParaRPr lang="fr-FR" dirty="0" smtClean="0"/>
          </a:p>
          <a:p>
            <a:r>
              <a:rPr lang="fr-FR" b="1" dirty="0" smtClean="0"/>
              <a:t>Selles </a:t>
            </a:r>
          </a:p>
          <a:p>
            <a:r>
              <a:rPr lang="fr-FR" dirty="0" smtClean="0"/>
              <a:t>100 ml/24H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BILAN HYDRIQUE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Sd oeudémateux\pHotos\déterminez-vos-valeurs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4572008"/>
            <a:ext cx="2357422" cy="142873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BILAN HYDRIQUE</a:t>
            </a:r>
            <a:endParaRPr lang="fr-FR" sz="4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14282" y="2500306"/>
            <a:ext cx="235745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Nul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14678" y="2500306"/>
            <a:ext cx="235745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Positif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429388" y="2500306"/>
            <a:ext cx="235745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Négatif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214414" y="3357562"/>
            <a:ext cx="357190" cy="107157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7429520" y="3357562"/>
            <a:ext cx="357190" cy="107157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214810" y="3357562"/>
            <a:ext cx="357190" cy="107157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5720" y="46434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Entrées   =   Sorties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428992" y="46434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Entrées &gt; Sorties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572264" y="46434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Entrées &lt; Sorties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071678"/>
            <a:ext cx="9144000" cy="40719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Hydratation intracellulaire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BILAN SODÉ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251520" y="1714488"/>
          <a:ext cx="8568952" cy="459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785926"/>
            <a:ext cx="9144000" cy="47149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Hydratation extracellulaire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5" name="Rectangle 4"/>
          <p:cNvSpPr/>
          <p:nvPr/>
        </p:nvSpPr>
        <p:spPr>
          <a:xfrm>
            <a:off x="642910" y="5643578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PHYSIOPATHOLOGIE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935480"/>
          <a:ext cx="91440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0" y="714356"/>
            <a:ext cx="2500298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PRESSION HYDROSTATIQUE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00298" y="714356"/>
            <a:ext cx="214314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PRESSION    ONCOTIQUE</a:t>
            </a:r>
            <a:r>
              <a:rPr lang="fr-FR" dirty="0" smtClean="0"/>
              <a:t> 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428596" y="928670"/>
            <a:ext cx="214314" cy="28575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786050" y="857232"/>
            <a:ext cx="214314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714488"/>
            <a:ext cx="2500298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>
              <a:buFont typeface="Wingdings" pitchFamily="2" charset="2"/>
              <a:buChar char="v"/>
            </a:pPr>
            <a:endParaRPr lang="fr-FR" sz="1600" b="1" dirty="0" smtClean="0"/>
          </a:p>
          <a:p>
            <a:endParaRPr lang="fr-FR" b="1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Surcharge hydrosodée primitive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Excès d’apport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Ice d’élimination =&gt; rétention </a:t>
            </a:r>
            <a:r>
              <a:rPr lang="fr-FR" dirty="0" err="1" smtClean="0"/>
              <a:t>Hydro-sodée</a:t>
            </a:r>
            <a:r>
              <a:rPr lang="fr-FR" dirty="0" smtClean="0"/>
              <a:t>: IR </a:t>
            </a:r>
            <a:r>
              <a:rPr lang="fr-FR" dirty="0" err="1" smtClean="0"/>
              <a:t>oligo</a:t>
            </a:r>
            <a:r>
              <a:rPr lang="fr-FR" dirty="0" smtClean="0"/>
              <a:t>-</a:t>
            </a:r>
            <a:r>
              <a:rPr lang="fr-FR" dirty="0" err="1" smtClean="0"/>
              <a:t>anurique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Augmentation de la P.V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Obstacle:_</a:t>
            </a:r>
            <a:r>
              <a:rPr lang="fr-FR" i="1" dirty="0" err="1" smtClean="0"/>
              <a:t>intrinsèque</a:t>
            </a:r>
            <a:r>
              <a:rPr lang="fr-FR" i="1" dirty="0" smtClean="0"/>
              <a:t> </a:t>
            </a:r>
            <a:r>
              <a:rPr lang="fr-FR" dirty="0" smtClean="0"/>
              <a:t>(thrombose veineuse)           </a:t>
            </a:r>
          </a:p>
          <a:p>
            <a:r>
              <a:rPr lang="fr-FR" dirty="0" smtClean="0"/>
              <a:t>                 </a:t>
            </a:r>
            <a:r>
              <a:rPr lang="fr-FR" dirty="0" err="1" smtClean="0"/>
              <a:t>_</a:t>
            </a:r>
            <a:r>
              <a:rPr lang="fr-FR" i="1" dirty="0" err="1" smtClean="0"/>
              <a:t>extrinsèque</a:t>
            </a:r>
            <a:r>
              <a:rPr lang="fr-FR" dirty="0" smtClean="0"/>
              <a:t> (compression veineuse, Tm, ADP, hématome)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Ice cardiaque: _IVD par hausse de la P.V.S </a:t>
            </a:r>
          </a:p>
          <a:p>
            <a:r>
              <a:rPr lang="fr-FR" dirty="0" smtClean="0"/>
              <a:t>                         _IVG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2500298" y="1714488"/>
            <a:ext cx="2143140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 smtClean="0"/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Diminution du stock de protide (Albumine)</a:t>
            </a:r>
            <a:r>
              <a:rPr lang="fr-FR" dirty="0" smtClean="0"/>
              <a:t>          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Alb</a:t>
            </a:r>
            <a:r>
              <a:rPr lang="fr-FR" dirty="0" smtClean="0">
                <a:solidFill>
                  <a:srgbClr val="FF0000"/>
                </a:solidFill>
              </a:rPr>
              <a:t> &lt; 25g/l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Ice d’apport (malnutrition)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Ice d’absorption intestinale (malabsorption)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Ice de synthèse (Cirrhose)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Excès d’élimination (protéinurie du SN)</a:t>
            </a:r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Perte de protéines: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Brulures</a:t>
            </a:r>
          </a:p>
          <a:p>
            <a:endParaRPr lang="fr-FR" sz="12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643438" y="714356"/>
            <a:ext cx="2357454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 LA PERMÉABILITÉ CAPILLAIRE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000892" y="714356"/>
            <a:ext cx="2143108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ALTÉRATION DU DRAINAGE LYMPHATIQUE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1714488"/>
            <a:ext cx="2357454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Œdème lésionnel: brulure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Œdème infectieux: </a:t>
            </a:r>
            <a:r>
              <a:rPr lang="fr-FR" dirty="0" err="1" smtClean="0"/>
              <a:t>sepsis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Œdème allergique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Œdèmes iatrogènes: TRT </a:t>
            </a:r>
            <a:r>
              <a:rPr lang="fr-FR" dirty="0" err="1" smtClean="0"/>
              <a:t>antiKc</a:t>
            </a:r>
            <a:r>
              <a:rPr lang="fr-FR" dirty="0" smtClean="0"/>
              <a:t> par l’interleukine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Œdèmes cycliques idiopathiques</a:t>
            </a:r>
          </a:p>
          <a:p>
            <a:endParaRPr lang="fr-FR" dirty="0" smtClean="0"/>
          </a:p>
          <a:p>
            <a:endParaRPr lang="fr-FR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000892" y="1714488"/>
            <a:ext cx="2143108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Blocage du drainage lymphatique =&gt;</a:t>
            </a:r>
            <a:r>
              <a:rPr lang="fr-FR" i="1" dirty="0" smtClean="0"/>
              <a:t>lymphœdème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métastases ganglionnaires d’un néo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fibroses post-irradiation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infectieux</a:t>
            </a:r>
          </a:p>
          <a:p>
            <a:endParaRPr lang="fr-FR" dirty="0" smtClean="0"/>
          </a:p>
        </p:txBody>
      </p:sp>
      <p:sp>
        <p:nvSpPr>
          <p:cNvPr id="18" name="Flèche vers le haut 17"/>
          <p:cNvSpPr/>
          <p:nvPr/>
        </p:nvSpPr>
        <p:spPr>
          <a:xfrm>
            <a:off x="4714876" y="928670"/>
            <a:ext cx="214314" cy="28575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57224" y="2714620"/>
            <a:ext cx="678661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Hyperhydratation extracellulaire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14488"/>
            <a:ext cx="4429124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Rétention d’eau = sel </a:t>
            </a:r>
          </a:p>
          <a:p>
            <a:pPr>
              <a:buFont typeface="Symbol"/>
              <a:buChar char="Þ"/>
            </a:pPr>
            <a:r>
              <a:rPr lang="fr-FR" b="1" dirty="0" smtClean="0"/>
              <a:t>HEC isolée (iso-osmotique)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1) Prise de poids </a:t>
            </a:r>
          </a:p>
          <a:p>
            <a:pPr>
              <a:buNone/>
            </a:pPr>
            <a:r>
              <a:rPr lang="fr-FR" dirty="0" smtClean="0"/>
              <a:t>2) OMI / anasarque </a:t>
            </a:r>
          </a:p>
          <a:p>
            <a:pPr>
              <a:buNone/>
            </a:pPr>
            <a:r>
              <a:rPr lang="fr-FR" dirty="0" smtClean="0"/>
              <a:t>3) Hémodilution </a:t>
            </a:r>
          </a:p>
          <a:p>
            <a:pPr>
              <a:buNone/>
            </a:pPr>
            <a:r>
              <a:rPr lang="fr-FR" dirty="0" smtClean="0"/>
              <a:t>4) Natrémie normale</a:t>
            </a:r>
          </a:p>
          <a:p>
            <a:pPr>
              <a:buNone/>
            </a:pPr>
            <a:r>
              <a:rPr lang="fr-FR" dirty="0" smtClean="0"/>
              <a:t>5) Etat du secteur vasculaire variable : </a:t>
            </a:r>
          </a:p>
          <a:p>
            <a:pPr>
              <a:buFont typeface="Wingdings" pitchFamily="2" charset="2"/>
              <a:buChar char="§"/>
            </a:pPr>
            <a:r>
              <a:rPr lang="fr-FR" dirty="0" err="1" smtClean="0"/>
              <a:t>Hypervolémie</a:t>
            </a:r>
            <a:r>
              <a:rPr lang="fr-FR" dirty="0" smtClean="0"/>
              <a:t>: HTA+ OAP (</a:t>
            </a:r>
            <a:r>
              <a:rPr lang="fr-FR" dirty="0" err="1" smtClean="0"/>
              <a:t>exp</a:t>
            </a:r>
            <a:r>
              <a:rPr lang="fr-FR" dirty="0" smtClean="0"/>
              <a:t> : IRC)</a:t>
            </a:r>
          </a:p>
          <a:p>
            <a:pPr algn="ctr"/>
            <a:r>
              <a:rPr lang="fr-FR" dirty="0" smtClean="0"/>
              <a:t>ou</a:t>
            </a:r>
          </a:p>
          <a:p>
            <a:pPr>
              <a:buFont typeface="Wingdings" pitchFamily="2" charset="2"/>
              <a:buChar char="§"/>
            </a:pPr>
            <a:r>
              <a:rPr lang="fr-FR" dirty="0" err="1" smtClean="0"/>
              <a:t>Hypovolémie</a:t>
            </a:r>
            <a:r>
              <a:rPr lang="fr-FR" dirty="0" smtClean="0"/>
              <a:t> avec </a:t>
            </a:r>
            <a:r>
              <a:rPr lang="fr-FR" dirty="0" err="1" smtClean="0"/>
              <a:t>HypoTA</a:t>
            </a:r>
            <a:r>
              <a:rPr lang="fr-FR" dirty="0" smtClean="0"/>
              <a:t>+ IRA.F (</a:t>
            </a:r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/>
              <a:t>sd</a:t>
            </a:r>
            <a:r>
              <a:rPr lang="fr-FR" dirty="0" smtClean="0"/>
              <a:t>. Néphrotique)</a:t>
            </a: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571472" y="928670"/>
            <a:ext cx="285752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HEC isolée</a:t>
            </a:r>
            <a:endParaRPr lang="fr-FR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072066" y="928670"/>
            <a:ext cx="285752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HEC+HIC</a:t>
            </a:r>
          </a:p>
          <a:p>
            <a:pPr algn="ctr"/>
            <a:r>
              <a:rPr lang="fr-FR" sz="2400" b="1" dirty="0" smtClean="0"/>
              <a:t>(</a:t>
            </a:r>
            <a:r>
              <a:rPr lang="fr-FR" sz="2400" b="1" dirty="0" err="1" smtClean="0"/>
              <a:t>H.Globale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429124" y="1714488"/>
            <a:ext cx="4286280" cy="5143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Rétention d’eau &gt; sel</a:t>
            </a:r>
          </a:p>
          <a:p>
            <a:pPr>
              <a:buFont typeface="Symbol"/>
              <a:buChar char="Þ"/>
            </a:pPr>
            <a:r>
              <a:rPr lang="fr-FR" b="1" dirty="0" smtClean="0"/>
              <a:t>Hyponatrémie + </a:t>
            </a:r>
            <a:r>
              <a:rPr lang="fr-FR" b="1" dirty="0" err="1" smtClean="0"/>
              <a:t>hypoosmolarité</a:t>
            </a:r>
            <a:r>
              <a:rPr lang="fr-FR" b="1" dirty="0" smtClean="0"/>
              <a:t> </a:t>
            </a:r>
            <a:r>
              <a:rPr lang="fr-FR" dirty="0" smtClean="0"/>
              <a:t>=&gt;</a:t>
            </a:r>
            <a:r>
              <a:rPr lang="fr-FR" b="1" dirty="0" smtClean="0"/>
              <a:t>hyperhydratation globale (</a:t>
            </a:r>
            <a:r>
              <a:rPr lang="fr-FR" dirty="0" smtClean="0"/>
              <a:t>activation de l’</a:t>
            </a:r>
            <a:r>
              <a:rPr lang="fr-FR" b="1" dirty="0" smtClean="0"/>
              <a:t>ADH</a:t>
            </a:r>
            <a:r>
              <a:rPr lang="fr-FR" dirty="0" smtClean="0"/>
              <a:t> par l’</a:t>
            </a:r>
            <a:r>
              <a:rPr lang="fr-FR" dirty="0" err="1" smtClean="0"/>
              <a:t>hypovolémie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Nausée-vomissement,</a:t>
            </a:r>
          </a:p>
          <a:p>
            <a:pPr marL="342900" indent="-342900">
              <a:buAutoNum type="arabicParenR"/>
            </a:pPr>
            <a:r>
              <a:rPr lang="fr-FR" dirty="0" smtClean="0"/>
              <a:t>Dégout de l’eau</a:t>
            </a:r>
          </a:p>
          <a:p>
            <a:pPr marL="342900" indent="-342900">
              <a:buAutoNum type="arabicParenR"/>
            </a:pPr>
            <a:r>
              <a:rPr lang="fr-FR" dirty="0" smtClean="0"/>
              <a:t>Troubles neurologiques: Céphalée, obnubilation, confusion,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Hypoosmolarité</a:t>
            </a:r>
            <a:r>
              <a:rPr lang="fr-FR" dirty="0" smtClean="0"/>
              <a:t> &lt; 280mOsm/L</a:t>
            </a:r>
          </a:p>
          <a:p>
            <a:pPr marL="342900" indent="-342900">
              <a:buAutoNum type="arabicParenR"/>
            </a:pPr>
            <a:r>
              <a:rPr lang="fr-FR" dirty="0" smtClean="0"/>
              <a:t>Hyponatrémie &lt; 135 </a:t>
            </a:r>
            <a:r>
              <a:rPr lang="fr-FR" dirty="0" err="1" smtClean="0"/>
              <a:t>mmol</a:t>
            </a:r>
            <a:r>
              <a:rPr lang="fr-FR" dirty="0" smtClean="0"/>
              <a:t>/L</a:t>
            </a:r>
          </a:p>
          <a:p>
            <a:pPr marL="342900" indent="-342900"/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Phase avancée du </a:t>
            </a:r>
            <a:r>
              <a:rPr lang="fr-FR" dirty="0" err="1" smtClean="0"/>
              <a:t>sd</a:t>
            </a:r>
            <a:r>
              <a:rPr lang="fr-FR" dirty="0" smtClean="0"/>
              <a:t>. Œdémateux (ADH)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 Maintien des apports hydriques en cas d’IRA </a:t>
            </a:r>
            <a:r>
              <a:rPr lang="fr-FR" dirty="0" err="1" smtClean="0"/>
              <a:t>anurique</a:t>
            </a:r>
            <a:r>
              <a:rPr lang="fr-FR" dirty="0" smtClean="0"/>
              <a:t> / Insuffisant rénal dialysé au long cours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Erreurs diététiques ou de réa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171" name="Picture 3" descr="H:\Sd oeudémateux\pHotos\pHotos\219-hyperhydratation-intra-cellulai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pic>
        <p:nvPicPr>
          <p:cNvPr id="7172" name="Picture 4" descr="H:\Sd oeudémateux\pHotos\pHotos\219-hyperhydratation-glob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ORIENTATION DIAGNOSTIQUE DEVANT LA PRÉSENCE D’UN SYNDROME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OEDEMATEUX DES MEMBRES INFERIEURS</a:t>
            </a:r>
            <a:endParaRPr lang="fr-FR" sz="32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0" y="2214554"/>
          <a:ext cx="9144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ÉVALUATION INITIALE</a:t>
            </a:r>
            <a:endParaRPr lang="fr-FR" sz="4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5143536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État de conscience </a:t>
            </a:r>
            <a:r>
              <a:rPr lang="fr-FR" sz="2400" dirty="0" smtClean="0"/>
              <a:t>: obnubilation, agitation, confusion, coma.</a:t>
            </a:r>
          </a:p>
          <a:p>
            <a:r>
              <a:rPr lang="fr-FR" sz="2400" b="1" dirty="0" smtClean="0"/>
              <a:t>Liberté des voies aériennes </a:t>
            </a:r>
            <a:r>
              <a:rPr lang="fr-FR" sz="2400" dirty="0" smtClean="0"/>
              <a:t>: FR, coloration </a:t>
            </a:r>
            <a:r>
              <a:rPr lang="fr-FR" sz="2400" dirty="0" err="1" smtClean="0"/>
              <a:t>cutanéo</a:t>
            </a:r>
            <a:r>
              <a:rPr lang="fr-FR" sz="2400" dirty="0" smtClean="0"/>
              <a:t>-muqueuse, oxymétrie, examen de la luette dans les atteintes de la face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 smtClean="0"/>
              <a:t>État hémodynamique </a:t>
            </a:r>
            <a:r>
              <a:rPr lang="fr-FR" sz="2400" dirty="0" smtClean="0"/>
              <a:t>: FC, régularité du rythme, PA, signes périphériques de choc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 smtClean="0"/>
              <a:t>Température corporelle</a:t>
            </a:r>
            <a:r>
              <a:rPr lang="fr-FR" sz="2400" b="1" dirty="0" smtClean="0"/>
              <a:t>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Aspect </a:t>
            </a:r>
            <a:r>
              <a:rPr lang="fr-FR" sz="2400" b="1" dirty="0" smtClean="0"/>
              <a:t>de l’œdème</a:t>
            </a:r>
            <a:r>
              <a:rPr lang="fr-FR" sz="2400" dirty="0" smtClean="0"/>
              <a:t> blanc, mou, indolore prenant le godet ou, au contraire, inflammatoire, sensible, suintant, localisé, étendu.</a:t>
            </a:r>
          </a:p>
          <a:p>
            <a:r>
              <a:rPr lang="fr-FR" sz="2400" b="1" dirty="0" smtClean="0"/>
              <a:t>Recherche des signes de gravité.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C00000"/>
                </a:solidFill>
              </a:rPr>
              <a:t>Les </a:t>
            </a:r>
            <a:r>
              <a:rPr lang="fr-FR" sz="4000" b="1" dirty="0" smtClean="0">
                <a:solidFill>
                  <a:srgbClr val="C00000"/>
                </a:solidFill>
              </a:rPr>
              <a:t>œdèmes </a:t>
            </a:r>
            <a:r>
              <a:rPr lang="fr-FR" sz="4000" b="1" dirty="0" smtClean="0">
                <a:solidFill>
                  <a:srgbClr val="C00000"/>
                </a:solidFill>
              </a:rPr>
              <a:t>sont une manifestation </a:t>
            </a:r>
            <a:r>
              <a:rPr lang="fr-FR" sz="4000" b="1" dirty="0" smtClean="0">
                <a:solidFill>
                  <a:srgbClr val="C00000"/>
                </a:solidFill>
              </a:rPr>
              <a:t>clinique que </a:t>
            </a:r>
            <a:r>
              <a:rPr lang="fr-FR" sz="4000" b="1" dirty="0" smtClean="0">
                <a:solidFill>
                  <a:srgbClr val="C00000"/>
                </a:solidFill>
              </a:rPr>
              <a:t>chaque médecin rencontre dans sa </a:t>
            </a:r>
            <a:r>
              <a:rPr lang="fr-FR" sz="4000" b="1" dirty="0" smtClean="0">
                <a:solidFill>
                  <a:srgbClr val="C00000"/>
                </a:solidFill>
              </a:rPr>
              <a:t>pratique quotidienne.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Alors que le diagnostic </a:t>
            </a:r>
            <a:r>
              <a:rPr lang="fr-FR" dirty="0" smtClean="0"/>
              <a:t>est souvent </a:t>
            </a:r>
            <a:r>
              <a:rPr lang="fr-FR" dirty="0" smtClean="0"/>
              <a:t>aisé, la cause de ces </a:t>
            </a:r>
            <a:r>
              <a:rPr lang="fr-FR" dirty="0" smtClean="0"/>
              <a:t>œdèmes </a:t>
            </a:r>
            <a:r>
              <a:rPr lang="fr-FR" dirty="0" smtClean="0"/>
              <a:t>peut </a:t>
            </a:r>
            <a:r>
              <a:rPr lang="fr-FR" dirty="0" smtClean="0"/>
              <a:t>être difficile </a:t>
            </a:r>
            <a:r>
              <a:rPr lang="fr-FR" dirty="0" smtClean="0"/>
              <a:t>à identifier et une bonne </a:t>
            </a:r>
            <a:r>
              <a:rPr lang="fr-FR" dirty="0" smtClean="0"/>
              <a:t>connaissance des </a:t>
            </a:r>
            <a:r>
              <a:rPr lang="fr-FR" dirty="0" smtClean="0"/>
              <a:t>mécanismes physiopathologiques </a:t>
            </a:r>
            <a:r>
              <a:rPr lang="fr-FR" dirty="0" smtClean="0"/>
              <a:t>menant à </a:t>
            </a:r>
            <a:r>
              <a:rPr lang="fr-FR" dirty="0" smtClean="0"/>
              <a:t>la formation d’</a:t>
            </a:r>
            <a:r>
              <a:rPr lang="fr-FR" dirty="0" err="1" smtClean="0"/>
              <a:t>oedèmes</a:t>
            </a:r>
            <a:r>
              <a:rPr lang="fr-FR" dirty="0" smtClean="0"/>
              <a:t> est essentielle </a:t>
            </a:r>
            <a:r>
              <a:rPr lang="fr-FR" dirty="0" smtClean="0"/>
              <a:t>non seulement </a:t>
            </a:r>
            <a:r>
              <a:rPr lang="fr-FR" dirty="0" smtClean="0"/>
              <a:t>pour identifier la cause mais </a:t>
            </a:r>
            <a:r>
              <a:rPr lang="fr-FR" dirty="0" smtClean="0"/>
              <a:t>aussi pour </a:t>
            </a:r>
            <a:r>
              <a:rPr lang="fr-FR" dirty="0" smtClean="0"/>
              <a:t>assurer un traitement adéquat.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Quoique le rein soit </a:t>
            </a:r>
            <a:r>
              <a:rPr lang="fr-FR" dirty="0" smtClean="0"/>
              <a:t>l’organe effecteur et sur lequel nos</a:t>
            </a:r>
          </a:p>
          <a:p>
            <a:pPr>
              <a:buNone/>
            </a:pPr>
            <a:r>
              <a:rPr lang="fr-FR" dirty="0" smtClean="0"/>
              <a:t>moyens d’action les plus efficaces (</a:t>
            </a:r>
            <a:r>
              <a:rPr lang="fr-FR" dirty="0" smtClean="0"/>
              <a:t>diurétiques) agissent</a:t>
            </a:r>
            <a:r>
              <a:rPr lang="fr-FR" dirty="0" smtClean="0"/>
              <a:t>, il est rarement la cause des </a:t>
            </a:r>
            <a:r>
              <a:rPr lang="fr-FR" dirty="0" smtClean="0"/>
              <a:t>œdèmes, démontrant </a:t>
            </a:r>
            <a:r>
              <a:rPr lang="fr-FR" dirty="0" smtClean="0"/>
              <a:t>par là </a:t>
            </a:r>
            <a:r>
              <a:rPr lang="fr-FR" b="1" dirty="0" smtClean="0">
                <a:solidFill>
                  <a:srgbClr val="C00000"/>
                </a:solidFill>
              </a:rPr>
              <a:t>l’importance des </a:t>
            </a:r>
            <a:r>
              <a:rPr lang="fr-FR" b="1" dirty="0" smtClean="0">
                <a:solidFill>
                  <a:srgbClr val="C00000"/>
                </a:solidFill>
              </a:rPr>
              <a:t>mécanismes extrarénaux </a:t>
            </a:r>
            <a:r>
              <a:rPr lang="fr-FR" b="1" dirty="0" smtClean="0">
                <a:solidFill>
                  <a:srgbClr val="C00000"/>
                </a:solidFill>
              </a:rPr>
              <a:t>dans le contrôle de la </a:t>
            </a:r>
            <a:r>
              <a:rPr lang="fr-FR" b="1" dirty="0" smtClean="0">
                <a:solidFill>
                  <a:srgbClr val="C00000"/>
                </a:solidFill>
              </a:rPr>
              <a:t>rétention hydro sodée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960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fr-FR" sz="49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ÉVALUATION INITIALE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SIDNES DE GRAVITÉ</a:t>
            </a:r>
          </a:p>
          <a:p>
            <a:r>
              <a:rPr lang="fr-FR" sz="2400" b="1" dirty="0" smtClean="0"/>
              <a:t>Atteinte </a:t>
            </a:r>
            <a:r>
              <a:rPr lang="fr-FR" sz="2400" b="1" dirty="0" err="1" smtClean="0"/>
              <a:t>oropharyngée</a:t>
            </a:r>
            <a:r>
              <a:rPr lang="fr-FR" sz="2400" b="1" dirty="0" smtClean="0"/>
              <a:t> ou laryngée </a:t>
            </a:r>
            <a:r>
              <a:rPr lang="fr-FR" sz="2400" dirty="0" smtClean="0"/>
              <a:t>: enrouement, sensation de corps étranger, dysphagie, </a:t>
            </a:r>
            <a:r>
              <a:rPr lang="fr-FR" sz="2400" dirty="0" err="1" smtClean="0"/>
              <a:t>oedème</a:t>
            </a:r>
            <a:r>
              <a:rPr lang="fr-FR" sz="2400" dirty="0" smtClean="0"/>
              <a:t> de la luette, </a:t>
            </a:r>
            <a:r>
              <a:rPr lang="fr-FR" sz="2400" dirty="0" err="1" smtClean="0"/>
              <a:t>oedème</a:t>
            </a:r>
            <a:r>
              <a:rPr lang="fr-FR" sz="2400" dirty="0" smtClean="0"/>
              <a:t> de la langue ou des lèvres, dyspnée inspiratoire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 smtClean="0"/>
              <a:t>Critères d’insuffisance respiratoire aiguë </a:t>
            </a:r>
            <a:r>
              <a:rPr lang="fr-FR" sz="2400" dirty="0" smtClean="0"/>
              <a:t>par </a:t>
            </a:r>
            <a:r>
              <a:rPr lang="fr-FR" sz="2400" dirty="0" err="1" smtClean="0"/>
              <a:t>oedème</a:t>
            </a:r>
            <a:r>
              <a:rPr lang="fr-FR" sz="2400" dirty="0" smtClean="0"/>
              <a:t> pulmonaire, épanchements pleuraux liquidiens ou bronchospasme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 smtClean="0"/>
              <a:t>Signes cardiovasculaires de choc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 smtClean="0"/>
              <a:t>Signes neurologiques </a:t>
            </a:r>
            <a:r>
              <a:rPr lang="fr-FR" sz="2400" dirty="0" smtClean="0"/>
              <a:t>: céphalées, convulsions, troubles de la conscience.</a:t>
            </a:r>
          </a:p>
          <a:p>
            <a:r>
              <a:rPr lang="fr-FR" sz="2400" b="1" dirty="0" smtClean="0"/>
              <a:t>Aspect inflammatoire </a:t>
            </a:r>
            <a:r>
              <a:rPr lang="fr-FR" sz="2400" dirty="0" smtClean="0"/>
              <a:t>qui évoque un processus infectieux (cellulite).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6532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ETUDE SÉMIOLOGIQUE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28596" y="1285860"/>
            <a:ext cx="400052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INTERROGATOIRE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2071678"/>
            <a:ext cx="8358246" cy="4786322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Délai et circonstances d’apparition</a:t>
            </a:r>
            <a:r>
              <a:rPr lang="fr-FR" sz="2000" dirty="0" smtClean="0"/>
              <a:t> de l’</a:t>
            </a:r>
            <a:r>
              <a:rPr lang="fr-FR" sz="2000" dirty="0" err="1" smtClean="0"/>
              <a:t>oedème</a:t>
            </a:r>
            <a:r>
              <a:rPr lang="fr-FR" sz="2000" dirty="0" smtClean="0"/>
              <a:t> :</a:t>
            </a:r>
          </a:p>
          <a:p>
            <a:pPr>
              <a:buNone/>
            </a:pPr>
            <a:r>
              <a:rPr lang="fr-FR" sz="2000" dirty="0" smtClean="0"/>
              <a:t>– apparition progressive ou brutale</a:t>
            </a:r>
          </a:p>
          <a:p>
            <a:pPr>
              <a:buNone/>
            </a:pPr>
            <a:r>
              <a:rPr lang="fr-FR" sz="2000" dirty="0" smtClean="0"/>
              <a:t>– circonstance déclenchante : prise de médicament, prise alimentaire,</a:t>
            </a:r>
          </a:p>
          <a:p>
            <a:pPr>
              <a:buNone/>
            </a:pPr>
            <a:r>
              <a:rPr lang="fr-FR" sz="2000" dirty="0" smtClean="0"/>
              <a:t>foyer infectieux, traumatisme.</a:t>
            </a:r>
          </a:p>
          <a:p>
            <a:pPr>
              <a:buNone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Signes d’accompagnement :</a:t>
            </a:r>
          </a:p>
          <a:p>
            <a:pPr>
              <a:buNone/>
            </a:pPr>
            <a:r>
              <a:rPr lang="fr-FR" sz="2000" dirty="0" smtClean="0"/>
              <a:t>_ prise de poids (le signe le plus précoce) </a:t>
            </a:r>
          </a:p>
          <a:p>
            <a:pPr>
              <a:buNone/>
            </a:pPr>
            <a:r>
              <a:rPr lang="fr-FR" sz="2000" dirty="0" smtClean="0"/>
              <a:t>_cardio-pulmonaires: dyspnée, tachycardie, bronchospasme… </a:t>
            </a:r>
          </a:p>
          <a:p>
            <a:pPr>
              <a:buNone/>
            </a:pPr>
            <a:r>
              <a:rPr lang="fr-FR" sz="2000" dirty="0" smtClean="0"/>
              <a:t>_ digestifs: nausées, vomissements,… </a:t>
            </a:r>
          </a:p>
          <a:p>
            <a:pPr>
              <a:buNone/>
            </a:pPr>
            <a:r>
              <a:rPr lang="fr-FR" sz="2000" dirty="0" smtClean="0"/>
              <a:t>– fièvre 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Antécédents: </a:t>
            </a:r>
          </a:p>
          <a:p>
            <a:pPr>
              <a:buNone/>
            </a:pPr>
            <a:r>
              <a:rPr lang="fr-FR" sz="2000" dirty="0" smtClean="0"/>
              <a:t>rénaux, cardiaques, hépatiques, thyroïdiens, allergiques.</a:t>
            </a:r>
          </a:p>
          <a:p>
            <a:pPr>
              <a:buNone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Traitements</a:t>
            </a:r>
            <a:r>
              <a:rPr lang="fr-FR" sz="2000" dirty="0" smtClean="0"/>
              <a:t>, en particulier les molécules à l’origine des réactions anaphylactiques : IEC, AINS, antibiotiques, Aspirine, topiques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71736" y="0"/>
            <a:ext cx="41434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EXAMEN CLINIQUE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14282" y="642918"/>
            <a:ext cx="2357454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SIÈGE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715108" y="500042"/>
            <a:ext cx="2428892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ASPECT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3050"/>
            <a:ext cx="4500562" cy="5214950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/>
                </a:solidFill>
              </a:rPr>
              <a:t>Localisés</a:t>
            </a:r>
            <a:r>
              <a:rPr lang="fr-FR" sz="2000" dirty="0" smtClean="0"/>
              <a:t> :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Soit aux </a:t>
            </a:r>
            <a:r>
              <a:rPr lang="fr-FR" sz="2000" b="1" dirty="0" smtClean="0"/>
              <a:t>régions déclives </a:t>
            </a:r>
            <a:r>
              <a:rPr lang="fr-FR" sz="2000" dirty="0" smtClean="0"/>
              <a:t>: </a:t>
            </a:r>
          </a:p>
          <a:p>
            <a:pPr>
              <a:buNone/>
            </a:pPr>
            <a:r>
              <a:rPr lang="fr-FR" sz="2000" dirty="0" smtClean="0"/>
              <a:t>     chez le sujet debout : région malléolaire et jambes</a:t>
            </a:r>
          </a:p>
          <a:p>
            <a:pPr>
              <a:buNone/>
            </a:pPr>
            <a:r>
              <a:rPr lang="fr-FR" sz="2000" dirty="0" smtClean="0"/>
              <a:t>     chez le malade couché : région lombaire et face interne des cuisses.           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Soit aux </a:t>
            </a:r>
            <a:r>
              <a:rPr lang="fr-FR" sz="2000" b="1" dirty="0" smtClean="0"/>
              <a:t>régions où le tissu cellulaire est le plus lâche </a:t>
            </a:r>
            <a:r>
              <a:rPr lang="fr-FR" sz="2000" dirty="0" smtClean="0"/>
              <a:t>: paupières, dos des mains.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/>
                </a:solidFill>
              </a:rPr>
              <a:t>Généralisés</a:t>
            </a:r>
            <a:r>
              <a:rPr lang="fr-FR" sz="2000" dirty="0" smtClean="0"/>
              <a:t> : </a:t>
            </a:r>
            <a:r>
              <a:rPr lang="fr-FR" sz="2000" b="1" dirty="0" smtClean="0"/>
              <a:t>bilatéraux</a:t>
            </a:r>
            <a:r>
              <a:rPr lang="fr-FR" sz="2000" dirty="0" smtClean="0"/>
              <a:t> et </a:t>
            </a:r>
            <a:r>
              <a:rPr lang="fr-FR" sz="2000" b="1" dirty="0" smtClean="0"/>
              <a:t>symétriques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/>
                </a:solidFill>
              </a:rPr>
              <a:t>Anasarque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1643050"/>
            <a:ext cx="4500562" cy="5214950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/>
                </a:solidFill>
              </a:rPr>
              <a:t>À l’inspection </a:t>
            </a:r>
            <a:r>
              <a:rPr lang="fr-FR" dirty="0" smtClean="0"/>
              <a:t>: augmentation du volume de la région/ peau: lisse, luisante, effacement des saillies et des méplats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/>
                </a:solidFill>
              </a:rPr>
              <a:t>À la palpation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le signe du godet.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_ Selon la cause 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b="1" dirty="0" smtClean="0"/>
              <a:t>Les œdèmes de type rénal/cardiaque/hépatique:</a:t>
            </a:r>
            <a:r>
              <a:rPr lang="fr-FR" dirty="0" smtClean="0"/>
              <a:t> blancs, mous, indolores, gardant bien le godet 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Lymphoedème/</a:t>
            </a:r>
            <a:r>
              <a:rPr lang="fr-FR" b="1" dirty="0" err="1" smtClean="0"/>
              <a:t>myxoedème</a:t>
            </a:r>
            <a:r>
              <a:rPr lang="fr-FR" b="1" dirty="0" smtClean="0"/>
              <a:t>/</a:t>
            </a:r>
            <a:r>
              <a:rPr lang="fr-FR" b="1" dirty="0" err="1" smtClean="0"/>
              <a:t>oedème</a:t>
            </a:r>
            <a:r>
              <a:rPr lang="fr-FR" b="1" dirty="0" smtClean="0"/>
              <a:t> médicamenteux: </a:t>
            </a:r>
            <a:r>
              <a:rPr lang="fr-FR" dirty="0" smtClean="0"/>
              <a:t>ne prennent pas le godet.</a:t>
            </a:r>
          </a:p>
          <a:p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Ancienneté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dirty="0" smtClean="0"/>
              <a:t>_  récents : ils sont mous, prenant bien le godet;</a:t>
            </a:r>
          </a:p>
          <a:p>
            <a:pPr>
              <a:buNone/>
            </a:pPr>
            <a:r>
              <a:rPr lang="fr-FR" dirty="0" smtClean="0"/>
              <a:t>_  anciens : ils sont fermes et douloureux.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000108"/>
            <a:ext cx="914400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Examen clinique général: </a:t>
            </a:r>
            <a:r>
              <a:rPr lang="fr-FR" dirty="0" smtClean="0"/>
              <a:t>TA, </a:t>
            </a:r>
            <a:r>
              <a:rPr lang="fr-FR" dirty="0" err="1" smtClean="0"/>
              <a:t>Fc</a:t>
            </a:r>
            <a:r>
              <a:rPr lang="fr-FR" dirty="0" smtClean="0"/>
              <a:t>, Fr, T°, poids, auscultation cardio-pulmonaire, diurèse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EXAMEN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Recherches de signes cliniques en faveur d’une étiologie, </a:t>
            </a:r>
            <a:r>
              <a:rPr lang="fr-FR" dirty="0" smtClean="0"/>
              <a:t>par exemple: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Signes d</a:t>
            </a:r>
            <a:r>
              <a:rPr lang="fr-FR" b="1" dirty="0" smtClean="0"/>
              <a:t>’IVD: </a:t>
            </a:r>
            <a:r>
              <a:rPr lang="fr-FR" dirty="0" smtClean="0"/>
              <a:t>TJ, RHJ, HPM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Signes d</a:t>
            </a:r>
            <a:r>
              <a:rPr lang="fr-FR" b="1" dirty="0" smtClean="0"/>
              <a:t>’HTP: </a:t>
            </a:r>
            <a:r>
              <a:rPr lang="fr-FR" dirty="0" smtClean="0"/>
              <a:t>CVC, SPM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Signes</a:t>
            </a:r>
            <a:r>
              <a:rPr lang="fr-FR" b="1" dirty="0" smtClean="0"/>
              <a:t> rénaux: </a:t>
            </a:r>
            <a:r>
              <a:rPr lang="fr-FR" dirty="0" smtClean="0"/>
              <a:t>BU: protéinurie/ Diurèse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Signes de </a:t>
            </a:r>
            <a:r>
              <a:rPr lang="fr-FR" b="1" dirty="0" smtClean="0"/>
              <a:t>phlébite: </a:t>
            </a:r>
            <a:r>
              <a:rPr lang="fr-FR" dirty="0" smtClean="0"/>
              <a:t>diminution du ballotement du mollet, signe de Homans</a:t>
            </a:r>
          </a:p>
          <a:p>
            <a:pPr>
              <a:buNone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En cas d’œdèmes localisés: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dirty="0" smtClean="0"/>
              <a:t>Mesure de </a:t>
            </a:r>
            <a:r>
              <a:rPr lang="fr-FR" sz="2800" b="1" dirty="0" smtClean="0"/>
              <a:t>la circonférence</a:t>
            </a:r>
            <a:r>
              <a:rPr lang="fr-FR" sz="2800" dirty="0" smtClean="0"/>
              <a:t> d’un membre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8596" y="3929066"/>
            <a:ext cx="2428892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OAP</a:t>
            </a:r>
          </a:p>
          <a:p>
            <a:pPr algn="ctr"/>
            <a:r>
              <a:rPr lang="fr-FR" dirty="0" smtClean="0"/>
              <a:t>HTIC</a:t>
            </a:r>
          </a:p>
          <a:p>
            <a:pPr algn="ctr"/>
            <a:r>
              <a:rPr lang="fr-FR" dirty="0" smtClean="0"/>
              <a:t>Œdème glottique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28794" y="1000108"/>
            <a:ext cx="5072098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cas d’œdème généralisé il faut rechercher: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00034" y="2428868"/>
            <a:ext cx="2286016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Œdème viscéral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6286512" y="2357430"/>
            <a:ext cx="2500330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Epanchement séreux</a:t>
            </a:r>
            <a:endParaRPr lang="fr-FR" dirty="0"/>
          </a:p>
        </p:txBody>
      </p:sp>
      <p:sp>
        <p:nvSpPr>
          <p:cNvPr id="9" name="Éclair 8"/>
          <p:cNvSpPr/>
          <p:nvPr/>
        </p:nvSpPr>
        <p:spPr>
          <a:xfrm>
            <a:off x="1357290" y="4929198"/>
            <a:ext cx="571504" cy="64294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72264" y="3929066"/>
            <a:ext cx="2214578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Pleurésie</a:t>
            </a:r>
          </a:p>
          <a:p>
            <a:pPr algn="ctr"/>
            <a:r>
              <a:rPr lang="fr-FR" dirty="0" smtClean="0"/>
              <a:t>Ascite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7358082" y="3214686"/>
            <a:ext cx="357190" cy="6429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929454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Ponction</a:t>
            </a:r>
            <a:endParaRPr lang="fr-FR" b="1" dirty="0"/>
          </a:p>
        </p:txBody>
      </p:sp>
      <p:sp>
        <p:nvSpPr>
          <p:cNvPr id="16" name="Flèche vers le bas 15"/>
          <p:cNvSpPr/>
          <p:nvPr/>
        </p:nvSpPr>
        <p:spPr>
          <a:xfrm>
            <a:off x="1428728" y="3286124"/>
            <a:ext cx="357190" cy="6429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42910" y="55721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Urgence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Thérapeutique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7358082" y="4929198"/>
            <a:ext cx="357190" cy="6429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r-FR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DIAGNOSTIC ÉTIOLOGIQUE</a:t>
            </a:r>
            <a:endParaRPr lang="fr-FR" sz="4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57422" y="714356"/>
            <a:ext cx="414340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ŒDÈMES LOCALISÉS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571612"/>
            <a:ext cx="4214842" cy="5286388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Obstacle veineux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– Thrombophlébite</a:t>
            </a:r>
          </a:p>
          <a:p>
            <a:pPr>
              <a:buNone/>
            </a:pPr>
            <a:r>
              <a:rPr lang="fr-FR" dirty="0" smtClean="0"/>
              <a:t>– Maladie variqueuse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Obstacle lymphatique </a:t>
            </a:r>
          </a:p>
          <a:p>
            <a:r>
              <a:rPr lang="fr-FR" b="1" dirty="0" smtClean="0"/>
              <a:t>        </a:t>
            </a:r>
            <a:r>
              <a:rPr lang="fr-FR" dirty="0" smtClean="0"/>
              <a:t>(</a:t>
            </a:r>
            <a:r>
              <a:rPr lang="fr-FR" b="1" dirty="0" err="1" smtClean="0"/>
              <a:t>lymphoedème</a:t>
            </a:r>
            <a:r>
              <a:rPr lang="fr-FR" dirty="0" smtClean="0"/>
              <a:t>)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Primaire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Secondaire</a:t>
            </a:r>
          </a:p>
          <a:p>
            <a:r>
              <a:rPr lang="fr-FR" dirty="0" err="1" smtClean="0"/>
              <a:t>_Néoplasie</a:t>
            </a:r>
            <a:r>
              <a:rPr lang="fr-FR" dirty="0" smtClean="0"/>
              <a:t> pelvienne et lymphomes avec envahissement ganglionnaire</a:t>
            </a:r>
          </a:p>
          <a:p>
            <a:r>
              <a:rPr lang="fr-FR" dirty="0" err="1" smtClean="0"/>
              <a:t>_Chirurgie</a:t>
            </a:r>
            <a:r>
              <a:rPr lang="fr-FR" dirty="0" smtClean="0"/>
              <a:t> locale ou pelvienne ou aortique</a:t>
            </a:r>
          </a:p>
          <a:p>
            <a:r>
              <a:rPr lang="fr-FR" dirty="0" err="1" smtClean="0"/>
              <a:t>_Radiothérapie</a:t>
            </a:r>
            <a:r>
              <a:rPr lang="fr-FR" dirty="0" smtClean="0"/>
              <a:t> (même &gt; 10 ans)</a:t>
            </a:r>
          </a:p>
          <a:p>
            <a:r>
              <a:rPr lang="fr-FR" dirty="0" err="1" smtClean="0"/>
              <a:t>_Trauma</a:t>
            </a:r>
            <a:r>
              <a:rPr lang="fr-FR" dirty="0" smtClean="0"/>
              <a:t> MI</a:t>
            </a:r>
          </a:p>
          <a:p>
            <a:r>
              <a:rPr lang="fr-FR" dirty="0" err="1" smtClean="0"/>
              <a:t>_Filariose</a:t>
            </a:r>
            <a:r>
              <a:rPr lang="fr-FR" dirty="0" smtClean="0"/>
              <a:t> lymphatique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Médicaments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– Inhibiteurs calciques de type dihydropyridine.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43438" y="1571612"/>
            <a:ext cx="4357718" cy="5286388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Endocrinopathie (myxœdème) :</a:t>
            </a:r>
          </a:p>
          <a:p>
            <a:r>
              <a:rPr lang="fr-FR" dirty="0" smtClean="0"/>
              <a:t>_ Hypothyroïdie (n’est pas un véritable œdème, la peau étant pâle, sèche)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Pathologie inflammatoire locale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– Agression physique, chimique, allergique ou immunologique (œdème de Quincke)</a:t>
            </a:r>
          </a:p>
          <a:p>
            <a:pPr>
              <a:buNone/>
            </a:pPr>
            <a:r>
              <a:rPr lang="fr-FR" dirty="0" smtClean="0"/>
              <a:t>_ Infection type érysipèle </a:t>
            </a:r>
          </a:p>
          <a:p>
            <a:pPr>
              <a:buNone/>
            </a:pPr>
            <a:r>
              <a:rPr lang="fr-FR" dirty="0" smtClean="0"/>
              <a:t>– </a:t>
            </a:r>
            <a:r>
              <a:rPr lang="fr-FR" dirty="0" err="1" smtClean="0"/>
              <a:t>Algodystrophie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– Piqûre d’insecte, Traumatisme, …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Au niveau du visage :</a:t>
            </a:r>
          </a:p>
          <a:p>
            <a:r>
              <a:rPr lang="fr-FR" dirty="0" err="1" smtClean="0"/>
              <a:t>_Staphylococcie</a:t>
            </a:r>
            <a:r>
              <a:rPr lang="fr-FR" dirty="0" smtClean="0"/>
              <a:t> de la face</a:t>
            </a:r>
          </a:p>
          <a:p>
            <a:r>
              <a:rPr lang="fr-FR" dirty="0" err="1" smtClean="0"/>
              <a:t>_Ethmoïdite</a:t>
            </a:r>
            <a:r>
              <a:rPr lang="fr-FR" dirty="0" smtClean="0"/>
              <a:t> aigue (enfant)</a:t>
            </a:r>
          </a:p>
          <a:p>
            <a:r>
              <a:rPr lang="fr-FR" dirty="0" err="1" smtClean="0"/>
              <a:t>_Thrombose</a:t>
            </a:r>
            <a:r>
              <a:rPr lang="fr-FR" dirty="0" smtClean="0"/>
              <a:t> du sinus caverneux</a:t>
            </a:r>
          </a:p>
          <a:p>
            <a:r>
              <a:rPr lang="fr-FR" dirty="0" err="1" smtClean="0"/>
              <a:t>_Œdème</a:t>
            </a:r>
            <a:r>
              <a:rPr lang="fr-FR" dirty="0" smtClean="0"/>
              <a:t> de Quincke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57422" y="642918"/>
            <a:ext cx="400052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ŒDÈMES</a:t>
            </a:r>
            <a:r>
              <a:rPr lang="fr-FR" sz="2400" b="1" dirty="0" smtClean="0"/>
              <a:t> GÉNÉRALISÉS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14282" y="1357298"/>
            <a:ext cx="4000528" cy="5500702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Cardiaques: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Cardiopathie ischémique, hypertensive, valvulaire, obstructive ou dilatée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Insuffisance respiratoire chronique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Cœur pulmonaire chronique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Shunt gauche-droite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Hépatiques: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Cirrhose éthylique, virale,</a:t>
            </a:r>
          </a:p>
          <a:p>
            <a:r>
              <a:rPr lang="fr-FR" dirty="0" smtClean="0"/>
              <a:t>auto-immune, métabolique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Rénales: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Affections glomérulaires : SN, </a:t>
            </a:r>
          </a:p>
          <a:p>
            <a:r>
              <a:rPr lang="fr-FR" dirty="0" err="1" smtClean="0"/>
              <a:t>Sd</a:t>
            </a:r>
            <a:r>
              <a:rPr lang="fr-FR" dirty="0" smtClean="0"/>
              <a:t> néphrétique (GNA)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IRA/IRC préterminale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00562" y="1357298"/>
            <a:ext cx="4500594" cy="5500702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Dénutrition importante: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Anorexie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Carence d’apport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Entéropathie exsudative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Affections responsables de cachexie (cancer)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Perte de poids et de masse musculaire, signes de Kwashiorkor (peau craquelée, décolorée, tombant en lambeaux, cheveux roux et cassants, apathie)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Œdèmes cycliques idiopathiques: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dirty="0" smtClean="0"/>
              <a:t>Dg d’élimination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Femme en période d’activité génitale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Prise de poids rapide en quelques jours ou durant la journée de 1,5 à 2 kg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Localisation déclive.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Liés au cycle menstruel.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4000528" cy="5500702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lnSpc>
                <a:spcPct val="90000"/>
              </a:lnSpc>
            </a:pP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Pré-éclampsie: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HTA, protéinurie, au 3e trimestre de la grossesse</a:t>
            </a:r>
          </a:p>
          <a:p>
            <a:endParaRPr lang="fr-FR" dirty="0" smtClean="0"/>
          </a:p>
          <a:p>
            <a:pPr marL="0" lvl="1">
              <a:buFont typeface="Wingdings" pitchFamily="2" charset="2"/>
              <a:buChar char="Ø"/>
            </a:pPr>
            <a:r>
              <a:rPr lang="fr-FR" b="1" dirty="0" smtClean="0"/>
              <a:t>Capillary </a:t>
            </a:r>
            <a:r>
              <a:rPr lang="fr-FR" b="1" dirty="0" err="1" smtClean="0"/>
              <a:t>leak</a:t>
            </a:r>
            <a:r>
              <a:rPr lang="fr-FR" b="1" dirty="0" smtClean="0"/>
              <a:t> syndrome </a:t>
            </a:r>
          </a:p>
          <a:p>
            <a:pPr marL="0" lvl="1"/>
            <a:r>
              <a:rPr lang="fr-FR" dirty="0" smtClean="0"/>
              <a:t>(syndrome de fuite capillaire)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Diabète de longue date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Sepsis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Grands brûlés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Idiopathique</a:t>
            </a:r>
          </a:p>
          <a:p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00562" y="1357298"/>
            <a:ext cx="4500594" cy="5500702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b="1" dirty="0" smtClean="0"/>
              <a:t>Médicaments</a:t>
            </a:r>
          </a:p>
          <a:p>
            <a:pPr>
              <a:lnSpc>
                <a:spcPct val="90000"/>
              </a:lnSpc>
            </a:pPr>
            <a:endParaRPr lang="fr-FR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dirty="0" smtClean="0"/>
              <a:t>Vasoldilatateurs: surtout Bloqueurs Ca</a:t>
            </a:r>
          </a:p>
          <a:p>
            <a:pPr>
              <a:lnSpc>
                <a:spcPct val="90000"/>
              </a:lnSpc>
            </a:pPr>
            <a:r>
              <a:rPr lang="fr-FR" dirty="0" err="1" smtClean="0"/>
              <a:t>Dihydropyridines</a:t>
            </a:r>
            <a:r>
              <a:rPr lang="fr-FR" dirty="0" smtClean="0"/>
              <a:t> ++ </a:t>
            </a:r>
          </a:p>
          <a:p>
            <a:pPr>
              <a:lnSpc>
                <a:spcPct val="90000"/>
              </a:lnSpc>
            </a:pPr>
            <a:endParaRPr lang="fr-FR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dirty="0" smtClean="0"/>
              <a:t>AINS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fr-FR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dirty="0" smtClean="0"/>
              <a:t>Antiépileptiques</a:t>
            </a:r>
          </a:p>
          <a:p>
            <a:r>
              <a:rPr lang="fr-FR" dirty="0" err="1" smtClean="0"/>
              <a:t>Gabapentine</a:t>
            </a:r>
            <a:r>
              <a:rPr lang="fr-FR" dirty="0" smtClean="0"/>
              <a:t> (</a:t>
            </a:r>
            <a:r>
              <a:rPr lang="fr-FR" dirty="0" err="1" smtClean="0"/>
              <a:t>Neurontin</a:t>
            </a:r>
            <a:r>
              <a:rPr lang="fr-FR" baseline="30000" dirty="0" smtClean="0">
                <a:cs typeface="Arial" charset="0"/>
              </a:rPr>
              <a:t>®</a:t>
            </a:r>
            <a:r>
              <a:rPr lang="fr-FR" dirty="0" smtClean="0"/>
              <a:t>)            </a:t>
            </a:r>
            <a:r>
              <a:rPr lang="fr-FR" dirty="0" err="1" smtClean="0"/>
              <a:t>Prégabaline</a:t>
            </a:r>
            <a:r>
              <a:rPr lang="fr-FR" dirty="0" smtClean="0"/>
              <a:t> (</a:t>
            </a:r>
            <a:r>
              <a:rPr lang="fr-FR" dirty="0" err="1" smtClean="0"/>
              <a:t>Lyrica</a:t>
            </a:r>
            <a:r>
              <a:rPr lang="fr-FR" baseline="30000" dirty="0" smtClean="0">
                <a:cs typeface="Arial" charset="0"/>
              </a:rPr>
              <a:t>®</a:t>
            </a:r>
            <a:r>
              <a:rPr lang="fr-FR" dirty="0" smtClean="0"/>
              <a:t>)</a:t>
            </a:r>
            <a:endParaRPr lang="fr-FR" baseline="30000" dirty="0" smtClean="0">
              <a:cs typeface="Arial" charset="0"/>
            </a:endParaRPr>
          </a:p>
          <a:p>
            <a:endParaRPr lang="fr-FR" baseline="300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Stéroïdes: surtout si </a:t>
            </a:r>
            <a:r>
              <a:rPr lang="fr-FR" dirty="0" err="1" smtClean="0"/>
              <a:t>Prednisone</a:t>
            </a:r>
            <a:r>
              <a:rPr lang="fr-FR" dirty="0" smtClean="0"/>
              <a:t> &gt; 7,5 mg/j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Œstrogènes et progestatifs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Androgènes</a:t>
            </a:r>
            <a:r>
              <a:rPr lang="fr-FR" b="1" dirty="0" smtClean="0"/>
              <a:t> </a:t>
            </a:r>
            <a:r>
              <a:rPr lang="fr-FR" dirty="0" smtClean="0"/>
              <a:t>(si surdosage)</a:t>
            </a:r>
          </a:p>
          <a:p>
            <a:pPr>
              <a:lnSpc>
                <a:spcPct val="90000"/>
              </a:lnSpc>
            </a:pPr>
            <a:endParaRPr lang="fr-FR" baseline="30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fr-FR" baseline="30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1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/>
          <a:lstStyle/>
          <a:p>
            <a:r>
              <a:rPr lang="fr-FR" dirty="0" smtClean="0"/>
              <a:t>Symptôme fréquemment </a:t>
            </a:r>
          </a:p>
          <a:p>
            <a:pPr>
              <a:buNone/>
            </a:pPr>
            <a:r>
              <a:rPr lang="fr-FR" dirty="0" smtClean="0"/>
              <a:t>rencontré en pratique médicale</a:t>
            </a:r>
          </a:p>
          <a:p>
            <a:r>
              <a:rPr lang="fr-FR" dirty="0" smtClean="0"/>
              <a:t>Diagnostic clinique</a:t>
            </a:r>
          </a:p>
          <a:p>
            <a:r>
              <a:rPr lang="fr-FR" dirty="0" smtClean="0"/>
              <a:t>Etiologies multiples</a:t>
            </a:r>
          </a:p>
          <a:p>
            <a:r>
              <a:rPr lang="fr-FR" dirty="0" smtClean="0"/>
              <a:t>Une bonne approche diagnostique </a:t>
            </a:r>
          </a:p>
          <a:p>
            <a:pPr>
              <a:buNone/>
            </a:pPr>
            <a:r>
              <a:rPr lang="fr-FR" dirty="0" smtClean="0"/>
              <a:t>est nécessaire pour déboucher </a:t>
            </a:r>
          </a:p>
          <a:p>
            <a:pPr>
              <a:buNone/>
            </a:pPr>
            <a:r>
              <a:rPr lang="fr-FR" dirty="0" smtClean="0"/>
              <a:t>sur un traitement adapté et efficace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6600" b="1" dirty="0" smtClean="0"/>
              <a:t>Pour le rein</a:t>
            </a:r>
            <a:endParaRPr lang="fr-FR" sz="66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5"/>
            <a:ext cx="8429684" cy="42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92905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5000628" cy="40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1942"/>
            <a:ext cx="537687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</a:rPr>
              <a:t>Comment ?</a:t>
            </a:r>
            <a:endParaRPr lang="fr-FR" sz="6600" b="1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64396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Conséquences  cliniques ?</a:t>
            </a:r>
            <a:endParaRPr lang="fr-FR" b="1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737"/>
            <a:ext cx="478634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2"/>
            <a:ext cx="35718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39243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3116"/>
            <a:ext cx="3186120" cy="34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838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143108" y="1500174"/>
            <a:ext cx="2214578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1490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3429000"/>
            <a:ext cx="42195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267649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Que  faire  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57229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foie </a:t>
            </a:r>
            <a:endParaRPr lang="fr-FR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305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895475"/>
            <a:ext cx="46863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     Le cœur </a:t>
            </a:r>
            <a:endParaRPr lang="fr-F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671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886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1904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Problématique et intérêt ?</a:t>
            </a:r>
            <a:endParaRPr lang="fr-FR" sz="4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Fréquence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r>
              <a:rPr lang="fr-FR" dirty="0" smtClean="0"/>
              <a:t> motif de consultation fréquent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Gravité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parfois grave (pronostic vital ou fonctionnel)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TRAITEMENT DES OEDÈMES GÉNÉRALISÉS ET SURVEILLANCE</a:t>
            </a:r>
            <a:endParaRPr lang="fr-FR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50006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fr-FR" dirty="0" smtClean="0"/>
              <a:t>Le traitement des œdèmes associe celui de leur cause à des</a:t>
            </a:r>
          </a:p>
          <a:p>
            <a:pPr marL="514350" indent="-514350">
              <a:buNone/>
            </a:pPr>
            <a:r>
              <a:rPr lang="fr-FR" dirty="0" smtClean="0"/>
              <a:t>mesures symptomatiques.</a:t>
            </a:r>
            <a:endParaRPr lang="fr-FR" b="1" dirty="0" smtClean="0">
              <a:solidFill>
                <a:srgbClr val="C00000"/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fr-FR" b="1" dirty="0" smtClean="0">
                <a:solidFill>
                  <a:srgbClr val="0070C0"/>
                </a:solidFill>
              </a:rPr>
              <a:t>Buts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/>
              <a:t>Induire un bilan sodé (et éventuellement hydrique) négatif</a:t>
            </a:r>
            <a:endParaRPr lang="fr-FR" b="1" dirty="0" smtClean="0">
              <a:solidFill>
                <a:srgbClr val="C00000"/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fr-FR" b="1" dirty="0" smtClean="0">
                <a:solidFill>
                  <a:srgbClr val="0070C0"/>
                </a:solidFill>
              </a:rPr>
              <a:t>Moyens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/>
              <a:t>Mesures générales: Régime alimentaire et repos(?)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/>
              <a:t>Médicaments: diurétiques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/>
              <a:t>Mesures spécifiques: Epuration extra-rénale/Ponction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/>
              <a:t>Traitement étiologique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RÉGIME ALIMENTAIRE ET REPOS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fr-FR" sz="2400" b="1" dirty="0" smtClean="0"/>
              <a:t>RESTRICTION DES APPORTS SODÉS</a:t>
            </a:r>
          </a:p>
          <a:p>
            <a:pPr marL="457200" indent="-457200">
              <a:buNone/>
            </a:pPr>
            <a:endParaRPr lang="fr-FR" sz="2400" b="1" dirty="0" smtClean="0"/>
          </a:p>
          <a:p>
            <a:r>
              <a:rPr lang="fr-FR" sz="2400" dirty="0" smtClean="0"/>
              <a:t>Régime désodé: </a:t>
            </a:r>
            <a:r>
              <a:rPr lang="fr-FR" sz="2400" b="1" dirty="0" smtClean="0"/>
              <a:t>2 à 4 g de </a:t>
            </a:r>
            <a:r>
              <a:rPr lang="fr-FR" sz="2400" b="1" dirty="0" err="1" smtClean="0"/>
              <a:t>NaCl</a:t>
            </a:r>
            <a:r>
              <a:rPr lang="fr-FR" sz="2400" b="1" dirty="0" smtClean="0"/>
              <a:t>/j </a:t>
            </a:r>
          </a:p>
          <a:p>
            <a:pPr>
              <a:buNone/>
            </a:pPr>
            <a:r>
              <a:rPr lang="fr-FR" sz="2400" dirty="0" smtClean="0"/>
              <a:t>doit être prescrit en première intention.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Restriction hydrique si signes </a:t>
            </a:r>
          </a:p>
          <a:p>
            <a:pPr>
              <a:buNone/>
            </a:pPr>
            <a:r>
              <a:rPr lang="fr-FR" sz="2400" dirty="0" smtClean="0"/>
              <a:t>biologiques (hyponatrémie) ou </a:t>
            </a:r>
          </a:p>
          <a:p>
            <a:pPr>
              <a:buNone/>
            </a:pPr>
            <a:r>
              <a:rPr lang="fr-FR" sz="2400" dirty="0" smtClean="0"/>
              <a:t>cliniques d’HIC</a:t>
            </a:r>
            <a:r>
              <a:rPr lang="fr-FR" sz="2400" smtClean="0"/>
              <a:t>: </a:t>
            </a:r>
            <a:r>
              <a:rPr lang="fr-FR" sz="2400" b="1" smtClean="0"/>
              <a:t>500-700 </a:t>
            </a:r>
            <a:r>
              <a:rPr lang="fr-FR" sz="2400" b="1" dirty="0" smtClean="0"/>
              <a:t>ml/j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REPOS AU LIT DISCUTABLE</a:t>
            </a:r>
            <a:r>
              <a:rPr lang="fr-FR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Utile en cas de syndrome œdémateux important </a:t>
            </a:r>
          </a:p>
          <a:p>
            <a:pPr>
              <a:buNone/>
            </a:pPr>
            <a:r>
              <a:rPr lang="fr-FR" sz="2400" dirty="0" smtClean="0"/>
              <a:t>   mais </a:t>
            </a:r>
            <a:r>
              <a:rPr lang="fr-FR" sz="2400" dirty="0" smtClean="0">
                <a:solidFill>
                  <a:srgbClr val="FF0000"/>
                </a:solidFill>
              </a:rPr>
              <a:t>{Mobilisation des œdème vs. Risque thrombotique}</a:t>
            </a:r>
          </a:p>
          <a:p>
            <a:endParaRPr lang="fr-FR" sz="2400" b="1" dirty="0" smtClean="0"/>
          </a:p>
          <a:p>
            <a:endParaRPr lang="fr-FR" sz="2400" b="1" dirty="0"/>
          </a:p>
        </p:txBody>
      </p:sp>
      <p:pic>
        <p:nvPicPr>
          <p:cNvPr id="2050" name="Picture 2" descr="H:\Sd oeudémateux\pHotos\pHotos\1661981-129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314327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5817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DIURÉTIQUES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42844" y="1357298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Diurétiques de l’anse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071802" y="1357298"/>
            <a:ext cx="278608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Diurétiques thiazidiques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215074" y="1357298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Diurétiques dits épargneurs de potassium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285992"/>
            <a:ext cx="2928926" cy="4572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Furosémide</a:t>
            </a:r>
            <a:r>
              <a:rPr lang="fr-FR" dirty="0" smtClean="0"/>
              <a:t> [</a:t>
            </a:r>
            <a:r>
              <a:rPr lang="fr-FR" dirty="0" err="1" smtClean="0"/>
              <a:t>Lasilix</a:t>
            </a:r>
            <a:r>
              <a:rPr lang="fr-FR" dirty="0" smtClean="0"/>
              <a:t>®]</a:t>
            </a:r>
          </a:p>
          <a:p>
            <a:pPr>
              <a:buFont typeface="Wingdings" pitchFamily="2" charset="2"/>
              <a:buChar char="v"/>
            </a:pPr>
            <a:r>
              <a:rPr lang="fr-FR" b="1" dirty="0" err="1" smtClean="0"/>
              <a:t>Bumétamide</a:t>
            </a:r>
            <a:r>
              <a:rPr lang="fr-FR" dirty="0" smtClean="0"/>
              <a:t> [</a:t>
            </a:r>
            <a:r>
              <a:rPr lang="fr-FR" dirty="0" err="1" smtClean="0"/>
              <a:t>Burinex</a:t>
            </a:r>
            <a:r>
              <a:rPr lang="fr-FR" dirty="0" smtClean="0"/>
              <a:t>®]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Inhibiteurs du </a:t>
            </a:r>
            <a:r>
              <a:rPr lang="fr-FR" dirty="0" err="1" smtClean="0"/>
              <a:t>co</a:t>
            </a:r>
            <a:r>
              <a:rPr lang="fr-FR" dirty="0" smtClean="0"/>
              <a:t>-</a:t>
            </a:r>
          </a:p>
          <a:p>
            <a:r>
              <a:rPr lang="fr-FR" dirty="0" smtClean="0"/>
              <a:t>transport </a:t>
            </a:r>
            <a:r>
              <a:rPr lang="fr-FR" b="1" dirty="0" smtClean="0"/>
              <a:t>Na⁺/K⁺/2Cl⁻ </a:t>
            </a:r>
            <a:r>
              <a:rPr lang="fr-FR" dirty="0" err="1" smtClean="0"/>
              <a:t>br</a:t>
            </a:r>
            <a:r>
              <a:rPr lang="fr-FR" dirty="0" smtClean="0"/>
              <a:t> large ascendante de </a:t>
            </a:r>
            <a:r>
              <a:rPr lang="fr-FR" dirty="0" err="1" smtClean="0"/>
              <a:t>Henlé</a:t>
            </a: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Action rapide: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1 à 4 min par voie IV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30 minutes per os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Durée d’action: 4-6 H</a:t>
            </a:r>
          </a:p>
          <a:p>
            <a:r>
              <a:rPr lang="fr-FR" dirty="0" smtClean="0"/>
              <a:t>proportionnelle à la dose utilisée (plus prolongée si </a:t>
            </a:r>
            <a:r>
              <a:rPr lang="fr-FR" dirty="0" err="1" smtClean="0"/>
              <a:t>Ice</a:t>
            </a:r>
            <a:r>
              <a:rPr lang="fr-FR" dirty="0" smtClean="0"/>
              <a:t> rénale)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00364" y="2285992"/>
            <a:ext cx="3000396" cy="4572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Hydrochlorothiazide</a:t>
            </a:r>
            <a:r>
              <a:rPr lang="fr-FR" dirty="0" smtClean="0"/>
              <a:t> [</a:t>
            </a:r>
            <a:r>
              <a:rPr lang="fr-FR" dirty="0" err="1" smtClean="0"/>
              <a:t>Esidrex</a:t>
            </a:r>
            <a:r>
              <a:rPr lang="fr-FR" dirty="0" smtClean="0"/>
              <a:t>®]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Inhibiteur du </a:t>
            </a:r>
            <a:r>
              <a:rPr lang="fr-FR" dirty="0" err="1" smtClean="0"/>
              <a:t>co</a:t>
            </a:r>
            <a:r>
              <a:rPr lang="fr-FR" dirty="0" smtClean="0"/>
              <a:t>-transport </a:t>
            </a:r>
            <a:r>
              <a:rPr lang="fr-FR" b="1" dirty="0" smtClean="0"/>
              <a:t>Na⁺/Cl⁻ </a:t>
            </a:r>
            <a:r>
              <a:rPr lang="fr-FR" dirty="0" smtClean="0"/>
              <a:t>du TCD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Moins puissants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Durée d’action plus longue.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Effet synergique sur la </a:t>
            </a:r>
            <a:r>
              <a:rPr lang="fr-FR" dirty="0" err="1" smtClean="0"/>
              <a:t>natriurèse</a:t>
            </a:r>
            <a:r>
              <a:rPr lang="fr-FR" dirty="0" smtClean="0"/>
              <a:t> et la </a:t>
            </a:r>
            <a:r>
              <a:rPr lang="fr-FR" dirty="0" err="1" smtClean="0"/>
              <a:t>kaliurèse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L’association aux diurétique de l’anse =&gt; </a:t>
            </a:r>
            <a:r>
              <a:rPr lang="fr-FR" dirty="0" smtClean="0">
                <a:solidFill>
                  <a:srgbClr val="FF0000"/>
                </a:solidFill>
              </a:rPr>
              <a:t>risque d’hypokaliémie.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2198" y="2285992"/>
            <a:ext cx="3071802" cy="4572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Amiloride</a:t>
            </a:r>
            <a:r>
              <a:rPr lang="fr-FR" dirty="0" smtClean="0"/>
              <a:t> [</a:t>
            </a:r>
            <a:r>
              <a:rPr lang="fr-FR" dirty="0" err="1" smtClean="0"/>
              <a:t>Modamide</a:t>
            </a:r>
            <a:r>
              <a:rPr lang="fr-FR" dirty="0" smtClean="0"/>
              <a:t>®]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Inhibiteur du </a:t>
            </a:r>
            <a:r>
              <a:rPr lang="fr-FR" b="1" dirty="0" smtClean="0"/>
              <a:t>canal sodium apical </a:t>
            </a:r>
            <a:r>
              <a:rPr lang="fr-FR" dirty="0" smtClean="0"/>
              <a:t>de la cellule principale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dirty="0" err="1" smtClean="0"/>
              <a:t>Spironolactone</a:t>
            </a:r>
            <a:r>
              <a:rPr lang="fr-FR" dirty="0" smtClean="0"/>
              <a:t> [</a:t>
            </a:r>
            <a:r>
              <a:rPr lang="fr-FR" dirty="0" err="1" smtClean="0"/>
              <a:t>Aldactone</a:t>
            </a:r>
            <a:r>
              <a:rPr lang="fr-FR" dirty="0" smtClean="0"/>
              <a:t>®]</a:t>
            </a:r>
          </a:p>
          <a:p>
            <a:pPr>
              <a:buFont typeface="Wingdings" pitchFamily="2" charset="2"/>
              <a:buChar char="Ø"/>
            </a:pPr>
            <a:r>
              <a:rPr lang="fr-FR" b="1" dirty="0" err="1" smtClean="0"/>
              <a:t>Antialdostérone</a:t>
            </a:r>
            <a:endParaRPr lang="fr-FR" b="1" dirty="0" smtClean="0"/>
          </a:p>
          <a:p>
            <a:r>
              <a:rPr lang="fr-FR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En association en cas d’œdèmes résistants aux diurétiques de l’anse à fortes doses.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RISQUES DU TRAITEMENT </a:t>
            </a:r>
            <a:endParaRPr lang="fr-FR" sz="4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429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sz="2900" dirty="0" smtClean="0"/>
          </a:p>
          <a:p>
            <a:pPr>
              <a:buFont typeface="Wingdings" pitchFamily="2" charset="2"/>
              <a:buChar char="v"/>
            </a:pPr>
            <a:r>
              <a:rPr lang="fr-FR" sz="2900" dirty="0" smtClean="0"/>
              <a:t>Aggravation d’une </a:t>
            </a:r>
            <a:r>
              <a:rPr lang="fr-FR" sz="2900" dirty="0" err="1" smtClean="0"/>
              <a:t>hypovolémie</a:t>
            </a:r>
            <a:r>
              <a:rPr lang="fr-FR" sz="2900" dirty="0" smtClean="0"/>
              <a:t> préexistante au traitement: </a:t>
            </a:r>
            <a:r>
              <a:rPr lang="fr-FR" sz="2900" dirty="0" err="1" smtClean="0"/>
              <a:t>maltolérance</a:t>
            </a:r>
            <a:r>
              <a:rPr lang="fr-FR" sz="2900" dirty="0" smtClean="0"/>
              <a:t> hémodynamique et baisse du </a:t>
            </a:r>
            <a:r>
              <a:rPr lang="fr-FR" sz="2900" dirty="0" err="1" smtClean="0"/>
              <a:t>Qc</a:t>
            </a:r>
            <a:r>
              <a:rPr lang="fr-FR" sz="2900" dirty="0" smtClean="0"/>
              <a:t> responsable d’une part de:</a:t>
            </a:r>
          </a:p>
          <a:p>
            <a:r>
              <a:rPr lang="fr-FR" sz="2900" dirty="0" smtClean="0"/>
              <a:t>Insuffisance de la perfusion viscérale</a:t>
            </a:r>
          </a:p>
          <a:p>
            <a:r>
              <a:rPr lang="fr-FR" sz="2900" dirty="0" smtClean="0"/>
              <a:t>Insuffisance rénale aiguë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r>
              <a:rPr lang="fr-FR" sz="2900" dirty="0" smtClean="0"/>
              <a:t>Et d’autre part il renforce l’</a:t>
            </a:r>
            <a:r>
              <a:rPr lang="fr-FR" sz="2900" dirty="0" err="1" smtClean="0"/>
              <a:t>hyperaldostéronisme</a:t>
            </a:r>
            <a:r>
              <a:rPr lang="fr-FR" sz="2900" dirty="0" smtClean="0"/>
              <a:t> réactionnel à la baisse de la volémie efficace, et ses conséquences (accidents d’hypokaliémie).</a:t>
            </a:r>
            <a:endParaRPr lang="fr-F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MESURES SPÉCIFIQUES</a:t>
            </a:r>
            <a:endParaRPr lang="fr-FR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ÉPURATION EXTRA-RÉNALE </a:t>
            </a:r>
            <a:r>
              <a:rPr lang="fr-FR" sz="2400" dirty="0" smtClean="0"/>
              <a:t>chez l'insuffisant rénal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PONCTION EVACUATRICE: </a:t>
            </a:r>
            <a:r>
              <a:rPr lang="fr-FR" sz="2400" dirty="0" smtClean="0"/>
              <a:t>Pleurésie, Ascite.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PERFUSION D’ALBUMINE:</a:t>
            </a:r>
            <a:r>
              <a:rPr lang="fr-FR" sz="2400" dirty="0" smtClean="0"/>
              <a:t> indications très limitées (cirrhose).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TRAITEMENT ÉTIOLOGIQUE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Selon la cause:</a:t>
            </a:r>
          </a:p>
          <a:p>
            <a:r>
              <a:rPr lang="fr-FR" dirty="0" smtClean="0"/>
              <a:t>Amélioration de l’alimentation protéique dans les œdèmes de carence</a:t>
            </a:r>
          </a:p>
          <a:p>
            <a:r>
              <a:rPr lang="fr-FR" dirty="0" smtClean="0"/>
              <a:t>Remplacement d’un inhibiteur calcique par une autre famille thérapeutique dans l’HTA.</a:t>
            </a:r>
          </a:p>
          <a:p>
            <a:r>
              <a:rPr lang="fr-FR" dirty="0" smtClean="0"/>
              <a:t>Traitement d’une insuffisance cardiaque: BB, IEC,…</a:t>
            </a:r>
          </a:p>
          <a:p>
            <a:r>
              <a:rPr lang="fr-FR" dirty="0" smtClean="0"/>
              <a:t>Corticothérapie dans le syndrome néphrotique.</a:t>
            </a:r>
          </a:p>
          <a:p>
            <a:r>
              <a:rPr lang="fr-FR" dirty="0" smtClean="0"/>
              <a:t>Allergie: CTC, antihistaminiques</a:t>
            </a:r>
          </a:p>
          <a:p>
            <a:r>
              <a:rPr lang="fr-FR" dirty="0" smtClean="0"/>
              <a:t>Médicaments: arrêt</a:t>
            </a:r>
          </a:p>
          <a:p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14876" y="4214818"/>
            <a:ext cx="257176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00562" y="4143380"/>
            <a:ext cx="235745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5817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SURVEILLANCE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28596" y="1285860"/>
            <a:ext cx="292892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Clinique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1928802"/>
            <a:ext cx="3786182" cy="49291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Poids</a:t>
            </a:r>
            <a:r>
              <a:rPr lang="fr-FR" sz="2000" dirty="0" smtClean="0"/>
              <a:t>: évolution des œdèmes</a:t>
            </a:r>
          </a:p>
          <a:p>
            <a:r>
              <a:rPr lang="fr-FR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Pouls, PA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Perte de poids </a:t>
            </a:r>
            <a:r>
              <a:rPr lang="fr-FR" sz="2000" b="1" dirty="0" smtClean="0">
                <a:solidFill>
                  <a:srgbClr val="FF0000"/>
                </a:solidFill>
              </a:rPr>
              <a:t>&lt; 1 kg/j </a:t>
            </a:r>
            <a:r>
              <a:rPr lang="fr-FR" sz="2000" dirty="0" smtClean="0"/>
              <a:t>chez les sujets à risque de développer une IRA fonctionnelle: sujets âgés, diabétiques et insuffisants rénaux chroniques.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Diurèse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Evaluation de </a:t>
            </a:r>
            <a:r>
              <a:rPr lang="fr-FR" sz="2000" b="1" dirty="0" smtClean="0"/>
              <a:t>la tolérance </a:t>
            </a:r>
            <a:r>
              <a:rPr lang="fr-FR" sz="2000" dirty="0" smtClean="0"/>
              <a:t>du traitement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857620" y="1857364"/>
            <a:ext cx="5286380" cy="5000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La natriurèse des 24 h 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L’évaluation objective de l’effet des diurétiques et évaluation des apports sodés:  </a:t>
            </a:r>
            <a:endParaRPr lang="fr-FR" b="1" dirty="0" smtClean="0"/>
          </a:p>
          <a:p>
            <a:r>
              <a:rPr lang="fr-FR" b="1" dirty="0" smtClean="0"/>
              <a:t>      </a:t>
            </a:r>
          </a:p>
          <a:p>
            <a:r>
              <a:rPr lang="fr-FR" b="1" dirty="0" err="1" smtClean="0"/>
              <a:t>Natriurèse</a:t>
            </a:r>
            <a:r>
              <a:rPr lang="fr-FR" b="1" dirty="0" smtClean="0"/>
              <a:t> des 24H (</a:t>
            </a:r>
            <a:r>
              <a:rPr lang="fr-FR" b="1" dirty="0" err="1" smtClean="0"/>
              <a:t>mmol</a:t>
            </a:r>
            <a:r>
              <a:rPr lang="fr-FR" b="1" dirty="0" smtClean="0"/>
              <a:t>/L)</a:t>
            </a:r>
          </a:p>
          <a:p>
            <a:endParaRPr lang="fr-FR" b="1" dirty="0" smtClean="0"/>
          </a:p>
          <a:p>
            <a:r>
              <a:rPr lang="fr-FR" dirty="0" smtClean="0"/>
              <a:t>                                                          </a:t>
            </a:r>
          </a:p>
          <a:p>
            <a:r>
              <a:rPr lang="fr-FR" dirty="0" smtClean="0"/>
              <a:t>                </a:t>
            </a:r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214422"/>
            <a:ext cx="364333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Biologique</a:t>
            </a:r>
            <a:endParaRPr lang="fr-FR" sz="28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214810" y="4714884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715272" y="442913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g/j de </a:t>
            </a:r>
            <a:r>
              <a:rPr lang="fr-FR" b="1" dirty="0" err="1" smtClean="0"/>
              <a:t>NaCl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214942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 17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429520" y="44291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=</a:t>
            </a:r>
            <a:endParaRPr lang="fr-FR" sz="28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14810" y="2143116"/>
            <a:ext cx="4500594" cy="44291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_ Le dosage de l’</a:t>
            </a:r>
            <a:r>
              <a:rPr lang="fr-FR" b="1" dirty="0" smtClean="0"/>
              <a:t>urée</a:t>
            </a:r>
            <a:r>
              <a:rPr lang="fr-FR" dirty="0" smtClean="0"/>
              <a:t> et de la </a:t>
            </a:r>
            <a:r>
              <a:rPr lang="fr-FR" b="1" dirty="0" smtClean="0"/>
              <a:t>créatinine</a:t>
            </a:r>
            <a:r>
              <a:rPr lang="fr-FR" dirty="0" smtClean="0"/>
              <a:t> sanguines, de la </a:t>
            </a:r>
            <a:r>
              <a:rPr lang="fr-FR" b="1" dirty="0" smtClean="0"/>
              <a:t>protidémie</a:t>
            </a:r>
            <a:r>
              <a:rPr lang="fr-FR" dirty="0" smtClean="0"/>
              <a:t>, mesure de l’</a:t>
            </a:r>
            <a:r>
              <a:rPr lang="fr-FR" b="1" dirty="0" smtClean="0"/>
              <a:t>hématocrite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– Ionogramme : K</a:t>
            </a:r>
            <a:r>
              <a:rPr lang="fr-FR" b="1" dirty="0" smtClean="0"/>
              <a:t>aliémie (+++)</a:t>
            </a:r>
            <a:r>
              <a:rPr lang="fr-FR" dirty="0" smtClean="0"/>
              <a:t>, </a:t>
            </a:r>
            <a:r>
              <a:rPr lang="fr-FR" b="1" dirty="0" smtClean="0"/>
              <a:t>natrémie</a:t>
            </a:r>
            <a:endParaRPr lang="fr-FR" dirty="0" smtClean="0"/>
          </a:p>
        </p:txBody>
      </p:sp>
      <p:sp>
        <p:nvSpPr>
          <p:cNvPr id="15" name="Flèche droite 14"/>
          <p:cNvSpPr/>
          <p:nvPr/>
        </p:nvSpPr>
        <p:spPr>
          <a:xfrm>
            <a:off x="3857620" y="5572140"/>
            <a:ext cx="4143404" cy="128586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  </a:t>
            </a:r>
            <a:r>
              <a:rPr lang="fr-FR" sz="2000" b="1" dirty="0" smtClean="0">
                <a:solidFill>
                  <a:srgbClr val="FF0000"/>
                </a:solidFill>
              </a:rPr>
              <a:t>Et  la  courbe  du  poids !!?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Sd oeudémateux\pHotos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CONCLUSION</a:t>
            </a:r>
            <a:endParaRPr lang="fr-FR" sz="4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Le syndrome œdémateux constitue un motif de consultation fréquent.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Sa </a:t>
            </a:r>
            <a:r>
              <a:rPr lang="fr-FR" sz="2400" dirty="0" smtClean="0"/>
              <a:t>sémiologie permet au médecin d’exercer pleinement son art pour mener une enquête rigoureuse permettant d’arriver à cette hypothèse diagnostique qui sera confirmée par des examens paracliniques. </a:t>
            </a:r>
          </a:p>
          <a:p>
            <a:endParaRPr lang="fr-FR" sz="2400" dirty="0" smtClean="0"/>
          </a:p>
          <a:p>
            <a:r>
              <a:rPr lang="fr-FR" sz="2400" dirty="0" smtClean="0"/>
              <a:t>Souvent, la forme généralisée traduit une pathologie grave qui doit être prise en charge sans retard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 smtClean="0"/>
              <a:t>L’expertise du médecin permet cette rapidité d’intervention, source d’amélioration de qualité de vie pour le patient et souvent de meilleur pronostic vital.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sz="6600" b="1" dirty="0" smtClean="0">
                <a:solidFill>
                  <a:srgbClr val="FF0000"/>
                </a:solidFill>
              </a:rPr>
              <a:t>Sans apprentis sages il n'y aurait plus d'apprentissage.</a:t>
            </a:r>
            <a:endParaRPr lang="fr-F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OBJECTIFS  ?</a:t>
            </a:r>
            <a:endParaRPr lang="fr-FR" sz="4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400" dirty="0" smtClean="0"/>
              <a:t>Devant l’apparition d’un syndrome œdémateux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Argumenter les principales hypothèses diagnostiques et justifier les examens complémentaires pertinents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Agir efficacement sur les causes pouvant mettre en jeu le pronostic vital ou fonctionnel du patient.</a:t>
            </a: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Connaître les principes généraux du traitement symptomatique et de la surveillance.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Bibliographie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- </a:t>
            </a:r>
            <a:r>
              <a:rPr lang="fr-FR" dirty="0" smtClean="0"/>
              <a:t>Favre H, </a:t>
            </a:r>
            <a:r>
              <a:rPr lang="fr-FR" dirty="0" err="1" smtClean="0"/>
              <a:t>Feraille</a:t>
            </a:r>
            <a:r>
              <a:rPr lang="fr-FR" dirty="0" smtClean="0"/>
              <a:t> E, Martin </a:t>
            </a:r>
            <a:r>
              <a:rPr lang="fr-FR" dirty="0" smtClean="0"/>
              <a:t>PY. </a:t>
            </a:r>
            <a:r>
              <a:rPr lang="nl-NL" dirty="0" err="1" smtClean="0"/>
              <a:t>Edema</a:t>
            </a:r>
            <a:r>
              <a:rPr lang="nl-NL" dirty="0" smtClean="0"/>
              <a:t>. In: </a:t>
            </a:r>
            <a:r>
              <a:rPr lang="nl-NL" dirty="0" err="1" smtClean="0"/>
              <a:t>Glassock</a:t>
            </a:r>
            <a:r>
              <a:rPr lang="nl-NL" dirty="0" smtClean="0"/>
              <a:t> RJ, </a:t>
            </a:r>
            <a:r>
              <a:rPr lang="nl-NL" dirty="0" err="1" smtClean="0"/>
              <a:t>Massry</a:t>
            </a:r>
            <a:r>
              <a:rPr lang="nl-NL" dirty="0" smtClean="0"/>
              <a:t> </a:t>
            </a:r>
            <a:r>
              <a:rPr lang="nl-NL" dirty="0" smtClean="0"/>
              <a:t>SG, </a:t>
            </a:r>
            <a:r>
              <a:rPr lang="fr-FR" dirty="0" smtClean="0"/>
              <a:t>editors</a:t>
            </a:r>
            <a:r>
              <a:rPr lang="fr-FR" dirty="0" smtClean="0"/>
              <a:t>. </a:t>
            </a:r>
            <a:r>
              <a:rPr lang="fr-FR" dirty="0" err="1" smtClean="0"/>
              <a:t>Textbook</a:t>
            </a:r>
            <a:r>
              <a:rPr lang="fr-FR" dirty="0" smtClean="0"/>
              <a:t> of </a:t>
            </a:r>
            <a:r>
              <a:rPr lang="fr-FR" dirty="0" err="1" smtClean="0"/>
              <a:t>Nephrology</a:t>
            </a:r>
            <a:r>
              <a:rPr lang="fr-FR" dirty="0" smtClean="0"/>
              <a:t>. </a:t>
            </a:r>
            <a:r>
              <a:rPr lang="fr-FR" dirty="0" err="1" smtClean="0"/>
              <a:t>Lippincott</a:t>
            </a:r>
            <a:r>
              <a:rPr lang="fr-FR" dirty="0" smtClean="0"/>
              <a:t> </a:t>
            </a:r>
            <a:r>
              <a:rPr lang="fr-FR" dirty="0" smtClean="0"/>
              <a:t>Williams &amp; </a:t>
            </a:r>
            <a:r>
              <a:rPr lang="fr-FR" dirty="0" smtClean="0"/>
              <a:t>Wilkins; 1088–1101.Philadelphia </a:t>
            </a:r>
            <a:r>
              <a:rPr lang="fr-FR" dirty="0" smtClean="0"/>
              <a:t>2000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de-DE" dirty="0" smtClean="0"/>
              <a:t>- </a:t>
            </a:r>
            <a:r>
              <a:rPr lang="de-DE" dirty="0" smtClean="0"/>
              <a:t>Martin PY, </a:t>
            </a:r>
            <a:r>
              <a:rPr lang="de-DE" dirty="0" err="1" smtClean="0"/>
              <a:t>Schrier</a:t>
            </a:r>
            <a:r>
              <a:rPr lang="de-DE" dirty="0" smtClean="0"/>
              <a:t> RW. </a:t>
            </a:r>
            <a:r>
              <a:rPr lang="de-DE" dirty="0" err="1" smtClean="0"/>
              <a:t>Renal</a:t>
            </a:r>
            <a:r>
              <a:rPr lang="de-DE" dirty="0" smtClean="0"/>
              <a:t> </a:t>
            </a:r>
            <a:r>
              <a:rPr lang="de-DE" dirty="0" err="1" smtClean="0"/>
              <a:t>sodium</a:t>
            </a:r>
            <a:r>
              <a:rPr lang="de-DE" dirty="0" smtClean="0"/>
              <a:t> </a:t>
            </a:r>
            <a:r>
              <a:rPr lang="fr-FR" dirty="0" err="1" smtClean="0"/>
              <a:t>excretion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edematous</a:t>
            </a:r>
            <a:r>
              <a:rPr lang="fr-FR" dirty="0" smtClean="0"/>
              <a:t> </a:t>
            </a:r>
            <a:r>
              <a:rPr lang="fr-FR" dirty="0" err="1" smtClean="0"/>
              <a:t>disorders</a:t>
            </a:r>
            <a:r>
              <a:rPr lang="fr-FR" dirty="0" smtClean="0"/>
              <a:t>. </a:t>
            </a:r>
            <a:r>
              <a:rPr lang="fr-FR" dirty="0" err="1" smtClean="0"/>
              <a:t>Endocrinology</a:t>
            </a:r>
            <a:r>
              <a:rPr lang="fr-FR" dirty="0" smtClean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Metabolism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Clinics of North America </a:t>
            </a:r>
            <a:r>
              <a:rPr lang="en-US" dirty="0" smtClean="0"/>
              <a:t>2004; </a:t>
            </a:r>
            <a:r>
              <a:rPr lang="fr-FR" dirty="0" smtClean="0"/>
              <a:t>24:459–79.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Tabbibizar</a:t>
            </a:r>
            <a:r>
              <a:rPr lang="fr-FR" dirty="0" smtClean="0"/>
              <a:t> R, </a:t>
            </a:r>
            <a:r>
              <a:rPr lang="fr-FR" dirty="0" err="1" smtClean="0"/>
              <a:t>Maisel</a:t>
            </a:r>
            <a:r>
              <a:rPr lang="fr-FR" dirty="0" smtClean="0"/>
              <a:t> A. The </a:t>
            </a:r>
            <a:r>
              <a:rPr lang="fr-FR" dirty="0" smtClean="0"/>
              <a:t>impact </a:t>
            </a:r>
            <a:r>
              <a:rPr lang="en-US" dirty="0" smtClean="0"/>
              <a:t>of </a:t>
            </a:r>
            <a:r>
              <a:rPr lang="en-US" dirty="0" smtClean="0"/>
              <a:t>B-type </a:t>
            </a:r>
            <a:r>
              <a:rPr lang="en-US" dirty="0" err="1" smtClean="0"/>
              <a:t>natriuretic</a:t>
            </a:r>
            <a:r>
              <a:rPr lang="en-US" dirty="0" smtClean="0"/>
              <a:t> peptide </a:t>
            </a:r>
            <a:r>
              <a:rPr lang="en-US" dirty="0" smtClean="0"/>
              <a:t>levels on </a:t>
            </a:r>
            <a:r>
              <a:rPr lang="en-US" dirty="0" smtClean="0"/>
              <a:t>the diagnoses and </a:t>
            </a:r>
            <a:r>
              <a:rPr lang="en-US" dirty="0" smtClean="0"/>
              <a:t>management of </a:t>
            </a:r>
            <a:r>
              <a:rPr lang="en-US" dirty="0" smtClean="0"/>
              <a:t>congestive heart failure.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fr-FR" dirty="0" err="1" smtClean="0"/>
              <a:t>Opin</a:t>
            </a:r>
            <a:r>
              <a:rPr lang="fr-FR" dirty="0" smtClean="0"/>
              <a:t> </a:t>
            </a:r>
            <a:r>
              <a:rPr lang="fr-FR" dirty="0" err="1" smtClean="0"/>
              <a:t>Cardiol</a:t>
            </a:r>
            <a:r>
              <a:rPr lang="fr-FR" dirty="0" smtClean="0"/>
              <a:t> </a:t>
            </a:r>
            <a:r>
              <a:rPr lang="fr-FR" dirty="0" smtClean="0"/>
              <a:t>2015;17:340–5.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Packer</a:t>
            </a:r>
            <a:r>
              <a:rPr lang="fr-FR" dirty="0" smtClean="0"/>
              <a:t> M, Lee WH, Kessler </a:t>
            </a:r>
            <a:r>
              <a:rPr lang="fr-FR" dirty="0" smtClean="0"/>
              <a:t>PD, </a:t>
            </a:r>
            <a:r>
              <a:rPr lang="de-DE" dirty="0" smtClean="0"/>
              <a:t>Gottlieb </a:t>
            </a:r>
            <a:r>
              <a:rPr lang="de-DE" dirty="0" smtClean="0"/>
              <a:t>SS, Bernstein JL, </a:t>
            </a:r>
            <a:r>
              <a:rPr lang="de-DE" dirty="0" err="1" smtClean="0"/>
              <a:t>Kukin</a:t>
            </a:r>
            <a:r>
              <a:rPr lang="de-DE" dirty="0" smtClean="0"/>
              <a:t> </a:t>
            </a:r>
            <a:r>
              <a:rPr lang="de-DE" dirty="0" smtClean="0"/>
              <a:t>ML.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neurohormonal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in </a:t>
            </a:r>
            <a:r>
              <a:rPr lang="fr-FR" dirty="0" err="1" smtClean="0"/>
              <a:t>determining</a:t>
            </a:r>
            <a:r>
              <a:rPr lang="fr-FR" dirty="0" smtClean="0"/>
              <a:t> </a:t>
            </a:r>
            <a:r>
              <a:rPr lang="fr-FR" dirty="0" err="1" smtClean="0"/>
              <a:t>survival</a:t>
            </a:r>
            <a:r>
              <a:rPr lang="fr-FR" dirty="0" smtClean="0"/>
              <a:t> in patients</a:t>
            </a:r>
          </a:p>
          <a:p>
            <a:pPr>
              <a:buNone/>
            </a:pPr>
            <a:r>
              <a:rPr lang="en-US" dirty="0" smtClean="0"/>
              <a:t>with severe chronic heart </a:t>
            </a:r>
            <a:r>
              <a:rPr lang="en-US" dirty="0" smtClean="0"/>
              <a:t>failure. </a:t>
            </a:r>
            <a:r>
              <a:rPr lang="fr-FR" dirty="0" smtClean="0"/>
              <a:t>Circulation 2017;75:IV80–92.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en-US" dirty="0" smtClean="0"/>
              <a:t>-  </a:t>
            </a:r>
            <a:r>
              <a:rPr lang="en-US" dirty="0" err="1" smtClean="0"/>
              <a:t>Schrier</a:t>
            </a:r>
            <a:r>
              <a:rPr lang="en-US" dirty="0" smtClean="0"/>
              <a:t> RW, Martin PY. Recent </a:t>
            </a:r>
            <a:r>
              <a:rPr lang="en-US" dirty="0" smtClean="0"/>
              <a:t>advances </a:t>
            </a:r>
            <a:r>
              <a:rPr lang="fr-FR" dirty="0" smtClean="0"/>
              <a:t>in </a:t>
            </a:r>
            <a:r>
              <a:rPr lang="fr-FR" dirty="0" smtClean="0"/>
              <a:t>the </a:t>
            </a:r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en-US" dirty="0" smtClean="0"/>
              <a:t>water </a:t>
            </a:r>
            <a:r>
              <a:rPr lang="en-US" dirty="0" smtClean="0"/>
              <a:t>metabolism in heart </a:t>
            </a:r>
            <a:r>
              <a:rPr lang="en-US" dirty="0" smtClean="0"/>
              <a:t>failure. </a:t>
            </a:r>
            <a:r>
              <a:rPr lang="fr-FR" dirty="0" err="1" smtClean="0"/>
              <a:t>Adv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 Med </a:t>
            </a:r>
            <a:r>
              <a:rPr lang="fr-FR" dirty="0" err="1" smtClean="0"/>
              <a:t>Biol</a:t>
            </a:r>
            <a:r>
              <a:rPr lang="fr-FR" dirty="0" smtClean="0"/>
              <a:t> </a:t>
            </a:r>
            <a:r>
              <a:rPr lang="fr-FR" dirty="0" smtClean="0"/>
              <a:t>2018 ;449:415– 26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err="1" smtClean="0"/>
              <a:t>_Physiopathologie</a:t>
            </a:r>
            <a:r>
              <a:rPr lang="fr-FR" dirty="0" smtClean="0"/>
              <a:t> des œdèmes Cours de 3eme année Enseignement de la physiopathologie-Dr </a:t>
            </a:r>
            <a:r>
              <a:rPr lang="fr-FR" dirty="0" err="1" smtClean="0"/>
              <a:t>Chibane</a:t>
            </a:r>
            <a:r>
              <a:rPr lang="fr-FR" dirty="0" smtClean="0"/>
              <a:t> Abdelaziz Service de réanimation médicale CHU </a:t>
            </a:r>
            <a:r>
              <a:rPr lang="fr-FR" dirty="0" err="1" smtClean="0"/>
              <a:t>sétif</a:t>
            </a:r>
            <a:r>
              <a:rPr lang="fr-FR" dirty="0" smtClean="0"/>
              <a:t>- </a:t>
            </a:r>
          </a:p>
          <a:p>
            <a:pPr>
              <a:buNone/>
            </a:pPr>
            <a:r>
              <a:rPr lang="fr-FR" dirty="0" err="1" smtClean="0"/>
              <a:t>_Orientation</a:t>
            </a:r>
            <a:r>
              <a:rPr lang="fr-FR" dirty="0" smtClean="0"/>
              <a:t> diagnostique devant des œdèmes des membres inférieurs Dr </a:t>
            </a:r>
            <a:r>
              <a:rPr lang="fr-FR" dirty="0" err="1" smtClean="0"/>
              <a:t>S.TRAULLEItem</a:t>
            </a:r>
            <a:r>
              <a:rPr lang="fr-FR" dirty="0" smtClean="0"/>
              <a:t> 323 –9 décembre 2011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_</a:t>
            </a:r>
            <a:r>
              <a:rPr lang="fr-FR" dirty="0" err="1" smtClean="0"/>
              <a:t>Désordre</a:t>
            </a:r>
            <a:r>
              <a:rPr lang="fr-FR" dirty="0" smtClean="0"/>
              <a:t> de l’eau module intégré C néphrologie  J. Fourcade  faculté de médecine </a:t>
            </a:r>
            <a:r>
              <a:rPr lang="fr-FR" dirty="0" err="1" smtClean="0"/>
              <a:t>montpellier</a:t>
            </a:r>
            <a:r>
              <a:rPr lang="fr-FR" dirty="0" smtClean="0"/>
              <a:t>-</a:t>
            </a:r>
            <a:r>
              <a:rPr lang="fr-FR" dirty="0" err="1" smtClean="0"/>
              <a:t>nîmes</a:t>
            </a:r>
            <a:r>
              <a:rPr lang="fr-FR" dirty="0" smtClean="0"/>
              <a:t> mai </a:t>
            </a:r>
            <a:r>
              <a:rPr lang="fr-FR" dirty="0" smtClean="0"/>
              <a:t>2006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_Désordres</a:t>
            </a:r>
            <a:r>
              <a:rPr lang="fr-FR" dirty="0" smtClean="0"/>
              <a:t> du sodium Module intégré C Néphrologie  J. Fourcade  Faculté de Médecine Montpellier -Nîmes Mai </a:t>
            </a:r>
            <a:r>
              <a:rPr lang="fr-FR" dirty="0" smtClean="0"/>
              <a:t>2006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__ SYNDROMES OEDÉMATEUX Question 323. Module </a:t>
            </a:r>
            <a:r>
              <a:rPr lang="fr-FR" dirty="0" smtClean="0"/>
              <a:t>11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_Les</a:t>
            </a:r>
            <a:r>
              <a:rPr lang="fr-FR" dirty="0" smtClean="0"/>
              <a:t> molécules constitutives du vivant et leur fonction dans les équilibres ou déséquilibres biologiques </a:t>
            </a:r>
            <a:r>
              <a:rPr lang="fr-F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 Patricia PANAIA-FERRARI CHU de Nice IFSI 2012</a:t>
            </a:r>
          </a:p>
          <a:p>
            <a:pPr>
              <a:buNone/>
            </a:pPr>
            <a:r>
              <a:rPr lang="fr-FR" dirty="0" err="1" smtClean="0"/>
              <a:t>_Sémiologie</a:t>
            </a:r>
            <a:r>
              <a:rPr lang="fr-FR" dirty="0" smtClean="0"/>
              <a:t> des œdèmes PTT</a:t>
            </a:r>
          </a:p>
          <a:p>
            <a:pPr>
              <a:buNone/>
            </a:pPr>
            <a:r>
              <a:rPr lang="fr-FR" dirty="0" smtClean="0"/>
              <a:t>_ </a:t>
            </a:r>
            <a:r>
              <a:rPr lang="fr-FR" dirty="0" err="1" smtClean="0"/>
              <a:t>MedG</a:t>
            </a:r>
            <a:r>
              <a:rPr lang="fr-FR" dirty="0" smtClean="0"/>
              <a:t> : Fiches de synthèse pour médecins généralistes futurs et actuels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GARNIER DELAMARE Dictionnaire Illustré des Termes de Médecine -30</a:t>
            </a:r>
            <a:r>
              <a:rPr lang="fr-FR" baseline="30000" dirty="0" smtClean="0"/>
              <a:t>e</a:t>
            </a:r>
            <a:r>
              <a:rPr lang="fr-FR" dirty="0" smtClean="0"/>
              <a:t> Edition-</a:t>
            </a:r>
          </a:p>
          <a:p>
            <a:pPr>
              <a:buNone/>
            </a:pPr>
            <a:r>
              <a:rPr lang="fr-FR" dirty="0" smtClean="0"/>
              <a:t>_COURS D’EXTERNAT D’ALGER (SÉRIE JAUNE) –édition 2016-</a:t>
            </a:r>
          </a:p>
          <a:p>
            <a:pPr>
              <a:buNone/>
            </a:pPr>
            <a:r>
              <a:rPr lang="fr-FR" dirty="0" smtClean="0"/>
              <a:t>_MIKBOOK  -2</a:t>
            </a:r>
            <a:r>
              <a:rPr lang="fr-FR" baseline="30000" dirty="0" smtClean="0"/>
              <a:t>e</a:t>
            </a:r>
            <a:r>
              <a:rPr lang="fr-FR" dirty="0" smtClean="0"/>
              <a:t> Edition-</a:t>
            </a:r>
          </a:p>
          <a:p>
            <a:pPr>
              <a:buNone/>
            </a:pPr>
            <a:r>
              <a:rPr lang="fr-FR" dirty="0" smtClean="0"/>
              <a:t>_COLLECTION ECN Med Néphrologie Urologie-Lucile AMROUCHE, Xavier RICAUD -Editions Pradel-2009-</a:t>
            </a:r>
          </a:p>
          <a:p>
            <a:pPr>
              <a:buNone/>
            </a:pPr>
            <a:r>
              <a:rPr lang="fr-FR" dirty="0" err="1" smtClean="0"/>
              <a:t>_Oedèmes</a:t>
            </a:r>
            <a:r>
              <a:rPr lang="fr-FR" dirty="0" smtClean="0"/>
              <a:t> des membres inférieurs ENC cardiologie</a:t>
            </a:r>
          </a:p>
          <a:p>
            <a:pPr>
              <a:buNone/>
            </a:pPr>
            <a:r>
              <a:rPr lang="fr-FR" dirty="0" smtClean="0"/>
              <a:t>_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VIGNETTE DIAGNOSTQIUE DE L’ÉTUDIANT-Diagnostic différentiel étiologique des œdèmes-J.M. </a:t>
            </a:r>
            <a:r>
              <a:rPr lang="fr-FR" dirty="0" err="1" smtClean="0"/>
              <a:t>Krzesinski</a:t>
            </a:r>
            <a:r>
              <a:rPr lang="fr-FR" dirty="0" smtClean="0"/>
              <a:t> -</a:t>
            </a:r>
          </a:p>
          <a:p>
            <a:pPr>
              <a:buNone/>
            </a:pPr>
            <a:r>
              <a:rPr lang="fr-FR" dirty="0" err="1" smtClean="0"/>
              <a:t>_Item</a:t>
            </a:r>
            <a:r>
              <a:rPr lang="fr-FR" dirty="0" smtClean="0"/>
              <a:t> 323 : Œdèmes des membres inférieurs Ph. ARLET, L. SAILLER, H. BOCCALON-</a:t>
            </a:r>
            <a:r>
              <a:rPr lang="fr-FR" dirty="0" err="1" smtClean="0"/>
              <a:t>Universite</a:t>
            </a:r>
            <a:r>
              <a:rPr lang="fr-FR" dirty="0" smtClean="0"/>
              <a:t> </a:t>
            </a:r>
            <a:r>
              <a:rPr lang="fr-FR" dirty="0" err="1" smtClean="0"/>
              <a:t>paul</a:t>
            </a:r>
            <a:r>
              <a:rPr lang="fr-FR" dirty="0" smtClean="0"/>
              <a:t> </a:t>
            </a:r>
            <a:r>
              <a:rPr lang="fr-FR" dirty="0" err="1" smtClean="0"/>
              <a:t>sabatier</a:t>
            </a:r>
            <a:r>
              <a:rPr lang="fr-FR" dirty="0" smtClean="0"/>
              <a:t> </a:t>
            </a:r>
            <a:r>
              <a:rPr lang="fr-FR" dirty="0" err="1" smtClean="0"/>
              <a:t>faculte</a:t>
            </a:r>
            <a:r>
              <a:rPr lang="fr-FR" dirty="0" smtClean="0"/>
              <a:t> de </a:t>
            </a:r>
            <a:r>
              <a:rPr lang="fr-FR" dirty="0" err="1" smtClean="0"/>
              <a:t>medecine</a:t>
            </a:r>
            <a:r>
              <a:rPr lang="fr-FR" dirty="0" smtClean="0"/>
              <a:t> </a:t>
            </a:r>
            <a:r>
              <a:rPr lang="fr-FR" dirty="0" err="1" smtClean="0"/>
              <a:t>rangueil</a:t>
            </a:r>
            <a:r>
              <a:rPr lang="fr-FR" dirty="0" smtClean="0"/>
              <a:t> DCEM3-</a:t>
            </a:r>
          </a:p>
          <a:p>
            <a:pPr>
              <a:buNone/>
            </a:pPr>
            <a:r>
              <a:rPr lang="fr-FR" dirty="0" smtClean="0"/>
              <a:t>_ANOMALIES DU BILAN DE L’EAU ET DU SODIUM 5</a:t>
            </a:r>
            <a:r>
              <a:rPr lang="fr-FR" baseline="30000" dirty="0" smtClean="0"/>
              <a:t>e</a:t>
            </a:r>
            <a:r>
              <a:rPr lang="fr-FR" dirty="0" smtClean="0"/>
              <a:t> Edition-Collège Universitaire des Enseignants de Néphrologie CUEN-samedi 16 mars 2013-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Sd oeudémateux\pHotos\49a3d002-fe9f-4c5a-8692-af043fe136ff.jpg"/>
          <p:cNvPicPr>
            <a:picLocks noChangeAspect="1" noChangeArrowheads="1"/>
          </p:cNvPicPr>
          <p:nvPr/>
        </p:nvPicPr>
        <p:blipFill>
          <a:blip r:embed="rId2"/>
          <a:srcRect l="13285" r="13285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143240" y="3143248"/>
            <a:ext cx="3071834" cy="23083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MERCI </a:t>
            </a:r>
          </a:p>
          <a:p>
            <a:pPr algn="ctr"/>
            <a:r>
              <a:rPr lang="fr-FR" sz="36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DE </a:t>
            </a:r>
          </a:p>
          <a:p>
            <a:pPr algn="ctr"/>
            <a:r>
              <a:rPr lang="fr-FR" sz="36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VOTRE ATTENTION</a:t>
            </a:r>
            <a:endParaRPr lang="fr-FR" sz="3600" b="1" dirty="0">
              <a:ln/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0"/>
            <a:ext cx="8786842" cy="10715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En  matière d’</a:t>
            </a:r>
            <a:r>
              <a:rPr lang="fr-FR" sz="3600" dirty="0" smtClean="0"/>
              <a:t> Œdème</a:t>
            </a:r>
            <a:r>
              <a:rPr lang="fr-FR" sz="3600" dirty="0" smtClean="0"/>
              <a:t> le REIN  n’est pas RIEN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DEFINITIONS-GENERALITES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Syndrome œdémateux ou syndrome hydropigène ou syndrome de rétention hydrosaline ou hydrosodée ou hydrochlorurée sodique.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Ensemble des phénomènes déterminés par la rétention, dans l’organisme, d’eau et de sel.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consiste en une infiltration générale des tissus (préœdème, puis œdèmes périphériques), en troubles respiratoires (œdème laryngé et pulmonaire, hydrothorax), en troubles digestifs (vomissements, diarrhées), en troubles nerveux (céphalées, éclampsie, coma</a:t>
            </a:r>
            <a:r>
              <a:rPr lang="fr-FR" dirty="0" smtClean="0"/>
              <a:t>)…..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DEFINITIONS-GENERALITES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429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Il faut différencier :</a:t>
            </a:r>
          </a:p>
          <a:p>
            <a:r>
              <a:rPr lang="fr-FR" sz="2000" dirty="0" smtClean="0"/>
              <a:t>les œdèmes de cause </a:t>
            </a:r>
            <a:r>
              <a:rPr lang="fr-FR" sz="2000" b="1" dirty="0" smtClean="0"/>
              <a:t>locale</a:t>
            </a:r>
            <a:r>
              <a:rPr lang="fr-FR" sz="2000" dirty="0" smtClean="0"/>
              <a:t>, par inflammation, insuffisance  veineuse ou lymphatique 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les œdèmes </a:t>
            </a:r>
            <a:r>
              <a:rPr lang="fr-FR" sz="2000" b="1" dirty="0" smtClean="0"/>
              <a:t>généralisés</a:t>
            </a:r>
            <a:r>
              <a:rPr lang="fr-FR" sz="2000" dirty="0" smtClean="0"/>
              <a:t> conséquence d’une positivité de la balance hydrosodée (hyperhydratation extracellulaire). 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L’</a:t>
            </a:r>
            <a:r>
              <a:rPr lang="fr-FR" sz="2000" b="1" dirty="0" smtClean="0"/>
              <a:t>anasarque</a:t>
            </a:r>
            <a:r>
              <a:rPr lang="fr-FR" sz="2000" dirty="0" smtClean="0"/>
              <a:t> qui correspond à un œdème généralisé avec épanchements des séreuses pleurales ± péritonéales± péricardique. </a:t>
            </a:r>
          </a:p>
          <a:p>
            <a:endParaRPr lang="fr-FR" sz="2000" dirty="0" smtClean="0"/>
          </a:p>
          <a:p>
            <a:r>
              <a:rPr lang="fr-FR" sz="2000" b="1" dirty="0" smtClean="0"/>
              <a:t>Le lymphœdème: </a:t>
            </a:r>
            <a:r>
              <a:rPr lang="fr-FR" sz="2000" dirty="0" smtClean="0"/>
              <a:t>lié à une altération du  drainage lymphatique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b="1" dirty="0" smtClean="0"/>
              <a:t>Le myxœdème (myxédème) </a:t>
            </a:r>
            <a:r>
              <a:rPr lang="fr-FR" sz="2000" dirty="0" smtClean="0"/>
              <a:t>: réalise une infiltration particulière des téguments s’accompagnant d’un excès de poids qui se voit dans l’insuffisance thyroïdienne.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2990856" cy="40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2600</Words>
  <PresentationFormat>Affichage à l'écran (4:3)</PresentationFormat>
  <Paragraphs>578</Paragraphs>
  <Slides>63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Thème Office</vt:lpstr>
      <vt:lpstr>Diapositive 1</vt:lpstr>
      <vt:lpstr>AGENDA</vt:lpstr>
      <vt:lpstr>INTRODUCTION</vt:lpstr>
      <vt:lpstr>INTRODUCTION</vt:lpstr>
      <vt:lpstr>Problématique et intérêt ?</vt:lpstr>
      <vt:lpstr>OBJECTIFS  ?</vt:lpstr>
      <vt:lpstr>DEFINITIONS-GENERALITES</vt:lpstr>
      <vt:lpstr>DEFINITIONS-GENERALITES</vt:lpstr>
      <vt:lpstr>Diapositive 9</vt:lpstr>
      <vt:lpstr>Diapositive 10</vt:lpstr>
      <vt:lpstr>Diapositive 11</vt:lpstr>
      <vt:lpstr>…A  ne  pas  oublier</vt:lpstr>
      <vt:lpstr>Angio-œdème, ou œdème de Quincke , ou œdème angioneurotique </vt:lpstr>
      <vt:lpstr>… Des  fois Œdème est…</vt:lpstr>
      <vt:lpstr>… Mais ce qui n’est pas œdème !</vt:lpstr>
      <vt:lpstr>RAPPEL PHYSIOLOGIQUE</vt:lpstr>
      <vt:lpstr>Diapositive 17</vt:lpstr>
      <vt:lpstr>Diapositive 18</vt:lpstr>
      <vt:lpstr>Diapositive 19</vt:lpstr>
      <vt:lpstr>Diapositive 20</vt:lpstr>
      <vt:lpstr>BILAN HYDRIQUE</vt:lpstr>
      <vt:lpstr>BILAN SODÉ</vt:lpstr>
      <vt:lpstr>Diapositive 23</vt:lpstr>
      <vt:lpstr>PHYSIOPATHOLOGIE</vt:lpstr>
      <vt:lpstr>Diapositive 25</vt:lpstr>
      <vt:lpstr>Diapositive 26</vt:lpstr>
      <vt:lpstr>ORIENTATION DIAGNOSTIQUE DEVANT LA PRÉSENCE D’UN SYNDROME OEDEMATEUX DES MEMBRES INFERIEURS</vt:lpstr>
      <vt:lpstr>Diapositive 28</vt:lpstr>
      <vt:lpstr>ÉVALUATION INITIALE</vt:lpstr>
      <vt:lpstr>      ÉVALUATION INITIALE</vt:lpstr>
      <vt:lpstr>ETUDE SÉMIOLOGIQUE</vt:lpstr>
      <vt:lpstr>Diapositive 32</vt:lpstr>
      <vt:lpstr>EXAMEN CLINIQUE</vt:lpstr>
      <vt:lpstr>Diapositive 34</vt:lpstr>
      <vt:lpstr>DIAGNOSTIC ÉTIOLOGIQUE</vt:lpstr>
      <vt:lpstr>Diapositive 36</vt:lpstr>
      <vt:lpstr>Diapositive 37</vt:lpstr>
      <vt:lpstr>Diapositive 38</vt:lpstr>
      <vt:lpstr>Diapositive 39</vt:lpstr>
      <vt:lpstr>Pour le rein</vt:lpstr>
      <vt:lpstr>Diapositive 41</vt:lpstr>
      <vt:lpstr>Comment ?</vt:lpstr>
      <vt:lpstr>Conséquences  cliniques ?</vt:lpstr>
      <vt:lpstr>Diapositive 44</vt:lpstr>
      <vt:lpstr>Diapositive 45</vt:lpstr>
      <vt:lpstr>Que  faire  ?</vt:lpstr>
      <vt:lpstr>Le foie </vt:lpstr>
      <vt:lpstr>L     Le cœur </vt:lpstr>
      <vt:lpstr>Diapositive 49</vt:lpstr>
      <vt:lpstr>TRAITEMENT DES OEDÈMES GÉNÉRALISÉS ET SURVEILLANCE</vt:lpstr>
      <vt:lpstr>RÉGIME ALIMENTAIRE ET REPOS</vt:lpstr>
      <vt:lpstr>DIURÉTIQUES</vt:lpstr>
      <vt:lpstr>RISQUES DU TRAITEMENT </vt:lpstr>
      <vt:lpstr>MESURES SPÉCIFIQUES</vt:lpstr>
      <vt:lpstr>TRAITEMENT ÉTIOLOGIQUE</vt:lpstr>
      <vt:lpstr>SURVEILLANCE</vt:lpstr>
      <vt:lpstr>Diapositive 57</vt:lpstr>
      <vt:lpstr>CONCLUSION</vt:lpstr>
      <vt:lpstr>Diapositive 59</vt:lpstr>
      <vt:lpstr>Bibliographie</vt:lpstr>
      <vt:lpstr>Diapositive 61</vt:lpstr>
      <vt:lpstr>Diapositive 62</vt:lpstr>
      <vt:lpstr>Diapositive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22</cp:revision>
  <dcterms:created xsi:type="dcterms:W3CDTF">2019-10-14T22:32:03Z</dcterms:created>
  <dcterms:modified xsi:type="dcterms:W3CDTF">2019-10-15T06:32:01Z</dcterms:modified>
</cp:coreProperties>
</file>