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5"/>
  </p:notesMasterIdLst>
  <p:sldIdLst>
    <p:sldId id="426" r:id="rId3"/>
    <p:sldId id="330" r:id="rId4"/>
    <p:sldId id="259" r:id="rId5"/>
    <p:sldId id="260" r:id="rId6"/>
    <p:sldId id="261" r:id="rId7"/>
    <p:sldId id="262" r:id="rId8"/>
    <p:sldId id="263" r:id="rId9"/>
    <p:sldId id="267" r:id="rId10"/>
    <p:sldId id="275" r:id="rId11"/>
    <p:sldId id="335" r:id="rId12"/>
    <p:sldId id="328" r:id="rId13"/>
    <p:sldId id="327" r:id="rId14"/>
    <p:sldId id="280" r:id="rId15"/>
    <p:sldId id="281" r:id="rId16"/>
    <p:sldId id="282" r:id="rId17"/>
    <p:sldId id="283" r:id="rId18"/>
    <p:sldId id="332" r:id="rId19"/>
    <p:sldId id="334" r:id="rId20"/>
    <p:sldId id="288" r:id="rId21"/>
    <p:sldId id="289" r:id="rId22"/>
    <p:sldId id="292" r:id="rId23"/>
    <p:sldId id="340" r:id="rId24"/>
    <p:sldId id="344" r:id="rId25"/>
    <p:sldId id="346" r:id="rId26"/>
    <p:sldId id="347" r:id="rId27"/>
    <p:sldId id="306" r:id="rId28"/>
    <p:sldId id="354" r:id="rId29"/>
    <p:sldId id="355" r:id="rId30"/>
    <p:sldId id="356" r:id="rId31"/>
    <p:sldId id="357" r:id="rId32"/>
    <p:sldId id="358" r:id="rId33"/>
    <p:sldId id="363" r:id="rId34"/>
    <p:sldId id="364" r:id="rId35"/>
    <p:sldId id="367" r:id="rId36"/>
    <p:sldId id="368" r:id="rId37"/>
    <p:sldId id="369" r:id="rId38"/>
    <p:sldId id="371" r:id="rId39"/>
    <p:sldId id="372" r:id="rId40"/>
    <p:sldId id="374" r:id="rId41"/>
    <p:sldId id="325" r:id="rId42"/>
    <p:sldId id="377" r:id="rId43"/>
    <p:sldId id="380" r:id="rId44"/>
    <p:sldId id="383" r:id="rId45"/>
    <p:sldId id="382" r:id="rId46"/>
    <p:sldId id="384" r:id="rId47"/>
    <p:sldId id="427" r:id="rId48"/>
    <p:sldId id="385" r:id="rId49"/>
    <p:sldId id="387" r:id="rId50"/>
    <p:sldId id="389" r:id="rId51"/>
    <p:sldId id="390" r:id="rId52"/>
    <p:sldId id="391" r:id="rId53"/>
    <p:sldId id="394" r:id="rId54"/>
    <p:sldId id="395" r:id="rId55"/>
    <p:sldId id="396" r:id="rId56"/>
    <p:sldId id="397" r:id="rId57"/>
    <p:sldId id="398" r:id="rId58"/>
    <p:sldId id="400" r:id="rId59"/>
    <p:sldId id="401" r:id="rId60"/>
    <p:sldId id="402" r:id="rId61"/>
    <p:sldId id="403" r:id="rId62"/>
    <p:sldId id="405" r:id="rId63"/>
    <p:sldId id="406" r:id="rId64"/>
    <p:sldId id="409" r:id="rId65"/>
    <p:sldId id="410" r:id="rId66"/>
    <p:sldId id="411" r:id="rId67"/>
    <p:sldId id="412" r:id="rId68"/>
    <p:sldId id="413" r:id="rId69"/>
    <p:sldId id="414" r:id="rId70"/>
    <p:sldId id="415" r:id="rId71"/>
    <p:sldId id="417" r:id="rId72"/>
    <p:sldId id="419" r:id="rId73"/>
    <p:sldId id="425" r:id="rId7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esktop\THESE\Classeur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Classeur1.xlsx" TargetMode="External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AppData\Roaming\Microsoft\Excel\Classeur1%20(version%201).xlsb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c\Desktop\THESE\Classeur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esktop\THESE\Classeur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esktop\Classeur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c\AppData\Roaming\Microsoft\Excel\Classeur1%20(version%201).xlsb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esktop\Classeur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esktop\THESE\Classeur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pc\Desktop\THESE\Classeur1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pc\Desktop\Classeur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3"/>
  <c:chart>
    <c:title>
      <c:overlay val="1"/>
    </c:title>
    <c:autoTitleDeleted val="0"/>
    <c:plotArea>
      <c:layout/>
      <c:lineChart>
        <c:grouping val="stacked"/>
        <c:varyColors val="1"/>
        <c:ser>
          <c:idx val="0"/>
          <c:order val="0"/>
          <c:tx>
            <c:strRef>
              <c:f>Feuil3!$B$115</c:f>
              <c:strCache>
                <c:ptCount val="1"/>
              </c:strCache>
            </c:strRef>
          </c:tx>
          <c:dLbls>
            <c:dLbl>
              <c:idx val="1"/>
              <c:layout>
                <c:manualLayout>
                  <c:x val="-2.9166666666666671E-2"/>
                  <c:y val="-4.029619476257722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50-4460-9C91-E076E1934973}"/>
                </c:ext>
              </c:extLst>
            </c:dLbl>
            <c:dLbl>
              <c:idx val="2"/>
              <c:layout>
                <c:manualLayout>
                  <c:x val="-3.3333333333333402E-2"/>
                  <c:y val="5.2148016751570506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50-4460-9C91-E076E1934973}"/>
                </c:ext>
              </c:extLst>
            </c:dLbl>
            <c:dLbl>
              <c:idx val="3"/>
              <c:layout>
                <c:manualLayout>
                  <c:x val="-3.6111111111111358E-2"/>
                  <c:y val="-6.1629474342765153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50-4460-9C91-E076E1934973}"/>
                </c:ext>
              </c:extLst>
            </c:dLbl>
            <c:dLbl>
              <c:idx val="4"/>
              <c:layout>
                <c:manualLayout>
                  <c:x val="-2.3611111111111298E-2"/>
                  <c:y val="6.1629474342765153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50-4460-9C91-E076E1934973}"/>
                </c:ext>
              </c:extLst>
            </c:dLbl>
            <c:dLbl>
              <c:idx val="5"/>
              <c:layout>
                <c:manualLayout>
                  <c:x val="-4.3055555555555375E-2"/>
                  <c:y val="-7.348129633175859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50-4460-9C91-E076E1934973}"/>
                </c:ext>
              </c:extLst>
            </c:dLbl>
            <c:dLbl>
              <c:idx val="6"/>
              <c:layout>
                <c:manualLayout>
                  <c:x val="-3.0555555555555652E-2"/>
                  <c:y val="6.3999838740563808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50-4460-9C91-E076E1934973}"/>
                </c:ext>
              </c:extLst>
            </c:dLbl>
            <c:dLbl>
              <c:idx val="7"/>
              <c:layout>
                <c:manualLayout>
                  <c:x val="-2.6388888888888882E-2"/>
                  <c:y val="-5.6888745547167795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50-4460-9C91-E076E1934973}"/>
                </c:ext>
              </c:extLst>
            </c:dLbl>
            <c:dLbl>
              <c:idx val="8"/>
              <c:layout>
                <c:manualLayout>
                  <c:x val="0"/>
                  <c:y val="7.348129633175859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50-4460-9C91-E076E1934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Feuil3!$A$116:$A$124</c:f>
              <c:strCache>
                <c:ptCount val="9"/>
                <c:pt idx="0">
                  <c:v>Année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Feuil3!$B$116:$B$124</c:f>
              <c:numCache>
                <c:formatCode>General</c:formatCode>
                <c:ptCount val="9"/>
                <c:pt idx="0">
                  <c:v>0</c:v>
                </c:pt>
                <c:pt idx="1">
                  <c:v>141.6</c:v>
                </c:pt>
                <c:pt idx="2">
                  <c:v>91.72</c:v>
                </c:pt>
                <c:pt idx="3">
                  <c:v>146.10999999999999</c:v>
                </c:pt>
                <c:pt idx="4">
                  <c:v>119.16</c:v>
                </c:pt>
                <c:pt idx="5">
                  <c:v>155.82000000000087</c:v>
                </c:pt>
                <c:pt idx="6">
                  <c:v>129.12</c:v>
                </c:pt>
                <c:pt idx="7">
                  <c:v>156.41999999999999</c:v>
                </c:pt>
                <c:pt idx="8">
                  <c:v>131.13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8450-4460-9C91-E076E1934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736960"/>
        <c:axId val="51738496"/>
      </c:lineChart>
      <c:catAx>
        <c:axId val="51736960"/>
        <c:scaling>
          <c:orientation val="minMax"/>
        </c:scaling>
        <c:delete val="1"/>
        <c:axPos val="b"/>
        <c:numFmt formatCode="General" sourceLinked="0"/>
        <c:majorTickMark val="none"/>
        <c:minorTickMark val="cross"/>
        <c:tickLblPos val="nextTo"/>
        <c:crossAx val="51738496"/>
        <c:crosses val="autoZero"/>
        <c:auto val="1"/>
        <c:lblAlgn val="ctr"/>
        <c:lblOffset val="100"/>
        <c:noMultiLvlLbl val="1"/>
      </c:catAx>
      <c:valAx>
        <c:axId val="51738496"/>
        <c:scaling>
          <c:orientation val="minMax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fr-FR" sz="1600" b="1"/>
                  <a:t>incidence:pmh/année</a:t>
                </a:r>
              </a:p>
            </c:rich>
          </c:tx>
          <c:layout>
            <c:manualLayout>
              <c:xMode val="edge"/>
              <c:yMode val="edge"/>
              <c:x val="2.4065042106933447E-2"/>
              <c:y val="0.16092496710243789"/>
            </c:manualLayout>
          </c:layout>
          <c:overlay val="1"/>
        </c:title>
        <c:numFmt formatCode="General" sourceLinked="1"/>
        <c:majorTickMark val="none"/>
        <c:minorTickMark val="cross"/>
        <c:tickLblPos val="nextTo"/>
        <c:crossAx val="51736960"/>
        <c:crosses val="autoZero"/>
        <c:crossBetween val="between"/>
      </c:valAx>
    </c:plotArea>
    <c:plotVisOnly val="1"/>
    <c:dispBlanksAs val="zero"/>
    <c:showDLblsOverMax val="1"/>
  </c:chart>
  <c:externalData r:id="rId1">
    <c:autoUpdate val="1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31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1"/>
    </c:view3D>
    <c:floor>
      <c:thickness val="0"/>
    </c:floor>
    <c:sideWall>
      <c:thickness val="0"/>
      <c:spPr>
        <a:solidFill>
          <a:sysClr val="window" lastClr="FFFFFF"/>
        </a:solidFill>
        <a:ln w="25400" cap="flat" cmpd="sng" algn="ctr">
          <a:solidFill>
            <a:sysClr val="windowText" lastClr="000000"/>
          </a:solidFill>
          <a:prstDash val="solid"/>
        </a:ln>
        <a:effectLst/>
      </c:spPr>
    </c:sideWall>
    <c:backWall>
      <c:thickness val="0"/>
      <c:spPr>
        <a:solidFill>
          <a:sysClr val="window" lastClr="FFFFFF"/>
        </a:solidFill>
        <a:ln w="25400" cap="flat" cmpd="sng" algn="ctr">
          <a:solidFill>
            <a:sysClr val="windowText" lastClr="000000"/>
          </a:solidFill>
          <a:prstDash val="solid"/>
        </a:ln>
        <a:effectLst/>
      </c:spPr>
    </c:backWall>
    <c:plotArea>
      <c:layout/>
      <c:bar3DChart>
        <c:barDir val="col"/>
        <c:grouping val="stacked"/>
        <c:varyColors val="1"/>
        <c:ser>
          <c:idx val="0"/>
          <c:order val="0"/>
          <c:invertIfNegative val="1"/>
          <c:dLbls>
            <c:dLbl>
              <c:idx val="1"/>
              <c:layout>
                <c:manualLayout>
                  <c:x val="-2.6618269812462191E-2"/>
                  <c:y val="-0.3805372361871206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F7-4B4B-AD6C-DE656A3864EA}"/>
                </c:ext>
              </c:extLst>
            </c:dLbl>
            <c:dLbl>
              <c:idx val="2"/>
              <c:layout>
                <c:manualLayout>
                  <c:x val="0"/>
                  <c:y val="-0.30999066293185468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F7-4B4B-AD6C-DE656A3864EA}"/>
                </c:ext>
              </c:extLst>
            </c:dLbl>
            <c:dLbl>
              <c:idx val="3"/>
              <c:layout>
                <c:manualLayout>
                  <c:x val="2.4198427102238135E-3"/>
                  <c:y val="-0.23902894491130044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F7-4B4B-AD6C-DE656A3864EA}"/>
                </c:ext>
              </c:extLst>
            </c:dLbl>
            <c:dLbl>
              <c:idx val="4"/>
              <c:layout>
                <c:manualLayout>
                  <c:x val="7.2595281306717515E-3"/>
                  <c:y val="-0.19431486480148141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F7-4B4B-AD6C-DE656A3864EA}"/>
                </c:ext>
              </c:extLst>
            </c:dLbl>
            <c:dLbl>
              <c:idx val="5"/>
              <c:layout>
                <c:manualLayout>
                  <c:x val="4.8396854204477034E-3"/>
                  <c:y val="-0.1234827638080189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F7-4B4B-AD6C-DE656A3864EA}"/>
                </c:ext>
              </c:extLst>
            </c:dLbl>
            <c:dLbl>
              <c:idx val="6"/>
              <c:layout>
                <c:manualLayout>
                  <c:x val="2.4198427102238127E-3"/>
                  <c:y val="-0.11702485733818227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F7-4B4B-AD6C-DE656A3864EA}"/>
                </c:ext>
              </c:extLst>
            </c:dLbl>
            <c:dLbl>
              <c:idx val="7"/>
              <c:layout>
                <c:manualLayout>
                  <c:x val="4.8396854204477034E-3"/>
                  <c:y val="-0.11212304070112168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F7-4B4B-AD6C-DE656A3864EA}"/>
                </c:ext>
              </c:extLst>
            </c:dLbl>
            <c:dLbl>
              <c:idx val="8"/>
              <c:layout>
                <c:manualLayout>
                  <c:x val="-2.4198427102238127E-3"/>
                  <c:y val="-9.3837587771559566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F7-4B4B-AD6C-DE656A3864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Feuil2!$A$103:$A$111</c:f>
              <c:strCache>
                <c:ptCount val="9"/>
                <c:pt idx="0">
                  <c:v>causes 4 ans</c:v>
                </c:pt>
                <c:pt idx="1">
                  <c:v>N,HTA</c:v>
                </c:pt>
                <c:pt idx="2">
                  <c:v>N DIAB</c:v>
                </c:pt>
                <c:pt idx="3">
                  <c:v>INCON</c:v>
                </c:pt>
                <c:pt idx="4">
                  <c:v>GNC</c:v>
                </c:pt>
                <c:pt idx="5">
                  <c:v>PKRA</c:v>
                </c:pt>
                <c:pt idx="6">
                  <c:v>NA</c:v>
                </c:pt>
                <c:pt idx="7">
                  <c:v>PNC</c:v>
                </c:pt>
                <c:pt idx="8">
                  <c:v>NV</c:v>
                </c:pt>
              </c:strCache>
            </c:strRef>
          </c:cat>
          <c:val>
            <c:numRef>
              <c:f>Feuil2!$B$103:$B$111</c:f>
              <c:numCache>
                <c:formatCode>0%</c:formatCode>
                <c:ptCount val="9"/>
                <c:pt idx="0" formatCode="General">
                  <c:v>0</c:v>
                </c:pt>
                <c:pt idx="1">
                  <c:v>0.26</c:v>
                </c:pt>
                <c:pt idx="2" formatCode="0.00%">
                  <c:v>0.23269999999999999</c:v>
                </c:pt>
                <c:pt idx="3" formatCode="0.00%">
                  <c:v>0.14490000000000094</c:v>
                </c:pt>
                <c:pt idx="4" formatCode="0.00%">
                  <c:v>0.12720000000000001</c:v>
                </c:pt>
                <c:pt idx="5">
                  <c:v>7.0000000000000021E-2</c:v>
                </c:pt>
                <c:pt idx="6">
                  <c:v>5.5000000000000014E-2</c:v>
                </c:pt>
                <c:pt idx="7" formatCode="0.00%">
                  <c:v>5.5199999999999999E-2</c:v>
                </c:pt>
                <c:pt idx="8">
                  <c:v>4.5000000000000012E-2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F7-4B4B-AD6C-DE656A386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71201920"/>
        <c:axId val="71203456"/>
        <c:axId val="0"/>
      </c:bar3DChart>
      <c:catAx>
        <c:axId val="71201920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71203456"/>
        <c:crosses val="autoZero"/>
        <c:auto val="1"/>
        <c:lblAlgn val="ctr"/>
        <c:lblOffset val="100"/>
        <c:noMultiLvlLbl val="1"/>
      </c:catAx>
      <c:valAx>
        <c:axId val="7120345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71201920"/>
        <c:crosses val="autoZero"/>
        <c:crossBetween val="between"/>
      </c:valAx>
    </c:plotArea>
    <c:plotVisOnly val="1"/>
    <c:dispBlanksAs val="zero"/>
    <c:showDLblsOverMax val="1"/>
  </c:chart>
  <c:externalData r:id="rId2">
    <c:autoUpdate val="1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pie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6.581135170603683E-2"/>
                  <c:y val="-5.437665058721711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D5-4FBC-BA30-E1B7D9958F79}"/>
                </c:ext>
              </c:extLst>
            </c:dLbl>
            <c:dLbl>
              <c:idx val="2"/>
              <c:layout>
                <c:manualLayout>
                  <c:x val="-2.633150424144013E-2"/>
                  <c:y val="5.8849462693197747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D5-4FBC-BA30-E1B7D9958F79}"/>
                </c:ext>
              </c:extLst>
            </c:dLbl>
            <c:dLbl>
              <c:idx val="3"/>
              <c:layout>
                <c:manualLayout>
                  <c:x val="7.839763151264123E-2"/>
                  <c:y val="1.7402870861740367E-3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4D5-4FBC-BA30-E1B7D9958F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Feuil1!$A$428:$A$431</c:f>
              <c:strCache>
                <c:ptCount val="4"/>
                <c:pt idx="0">
                  <c:v>sup rénale</c:v>
                </c:pt>
                <c:pt idx="1">
                  <c:v>HD</c:v>
                </c:pt>
                <c:pt idx="2">
                  <c:v>DP</c:v>
                </c:pt>
                <c:pt idx="3">
                  <c:v>TR</c:v>
                </c:pt>
              </c:strCache>
            </c:strRef>
          </c:cat>
          <c:val>
            <c:numRef>
              <c:f>Feuil1!$B$428:$B$431</c:f>
              <c:numCache>
                <c:formatCode>0.00%</c:formatCode>
                <c:ptCount val="4"/>
                <c:pt idx="1">
                  <c:v>0.92620000000000002</c:v>
                </c:pt>
                <c:pt idx="2">
                  <c:v>4.5000000000000012E-2</c:v>
                </c:pt>
                <c:pt idx="3">
                  <c:v>2.8799999999999999E-2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D5-4FBC-BA30-E1B7D9958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ayout/>
      <c:overlay val="1"/>
      <c:txPr>
        <a:bodyPr/>
        <a:lstStyle/>
        <a:p>
          <a:pPr>
            <a:defRPr sz="2000" b="1"/>
          </a:pPr>
          <a:endParaRPr lang="fr-FR"/>
        </a:p>
      </c:txPr>
    </c:legend>
    <c:plotVisOnly val="1"/>
    <c:dispBlanksAs val="zero"/>
    <c:showDLblsOverMax val="1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title>
      <c:overlay val="1"/>
    </c:title>
    <c:autoTitleDeleted val="0"/>
    <c:plotArea>
      <c:layout>
        <c:manualLayout>
          <c:layoutTarget val="inner"/>
          <c:xMode val="edge"/>
          <c:yMode val="edge"/>
          <c:x val="8.1312982112089094E-2"/>
          <c:y val="0.11868975242316462"/>
          <c:w val="0.91299814842977434"/>
          <c:h val="0.76675880929717732"/>
        </c:manualLayout>
      </c:layout>
      <c:lineChart>
        <c:grouping val="standard"/>
        <c:varyColors val="1"/>
        <c:ser>
          <c:idx val="1"/>
          <c:order val="0"/>
          <c:tx>
            <c:strRef>
              <c:f>Feuil4!$F$163</c:f>
              <c:strCache>
                <c:ptCount val="1"/>
                <c:pt idx="0">
                  <c:v>prev/pmh</c:v>
                </c:pt>
              </c:strCache>
            </c:strRef>
          </c:tx>
          <c:dLbls>
            <c:dLbl>
              <c:idx val="0"/>
              <c:layout>
                <c:manualLayout>
                  <c:x val="-2.7021216097987792E-2"/>
                  <c:y val="6.3573420624750993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14-4B4E-9E10-ED4EF3F9597B}"/>
                </c:ext>
              </c:extLst>
            </c:dLbl>
            <c:dLbl>
              <c:idx val="1"/>
              <c:layout>
                <c:manualLayout>
                  <c:x val="-0.05"/>
                  <c:y val="-5.6979903591797755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14-4B4E-9E10-ED4EF3F9597B}"/>
                </c:ext>
              </c:extLst>
            </c:dLbl>
            <c:dLbl>
              <c:idx val="2"/>
              <c:layout>
                <c:manualLayout>
                  <c:x val="-4.1666666666666664E-2"/>
                  <c:y val="-7.2934276597501138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14-4B4E-9E10-ED4EF3F9597B}"/>
                </c:ext>
              </c:extLst>
            </c:dLbl>
            <c:dLbl>
              <c:idx val="3"/>
              <c:layout>
                <c:manualLayout>
                  <c:x val="-2.5000000000000001E-2"/>
                  <c:y val="-5.4700707448126627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14-4B4E-9E10-ED4EF3F9597B}"/>
                </c:ext>
              </c:extLst>
            </c:dLbl>
            <c:dLbl>
              <c:idx val="4"/>
              <c:layout>
                <c:manualLayout>
                  <c:x val="-1.6666666666666701E-2"/>
                  <c:y val="-7.6353250277272286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14-4B4E-9E10-ED4EF3F9597B}"/>
                </c:ext>
              </c:extLst>
            </c:dLbl>
            <c:dLbl>
              <c:idx val="5"/>
              <c:layout>
                <c:manualLayout>
                  <c:x val="-2.4367672790901136E-2"/>
                  <c:y val="-8.001611589084270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14-4B4E-9E10-ED4EF3F9597B}"/>
                </c:ext>
              </c:extLst>
            </c:dLbl>
            <c:dLbl>
              <c:idx val="6"/>
              <c:layout>
                <c:manualLayout>
                  <c:x val="-4.0277777777777767E-2"/>
                  <c:y val="5.4700707448126627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14-4B4E-9E10-ED4EF3F9597B}"/>
                </c:ext>
              </c:extLst>
            </c:dLbl>
            <c:dLbl>
              <c:idx val="7"/>
              <c:layout>
                <c:manualLayout>
                  <c:x val="-3.1944444444444345E-2"/>
                  <c:y val="-6.1538295879141933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14-4B4E-9E10-ED4EF3F959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Feuil4!$D$164:$D$171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Feuil4!$F$164:$F$171</c:f>
              <c:numCache>
                <c:formatCode>General</c:formatCode>
                <c:ptCount val="8"/>
                <c:pt idx="0">
                  <c:v>537.44999999999948</c:v>
                </c:pt>
                <c:pt idx="1">
                  <c:v>569.34999999999798</c:v>
                </c:pt>
                <c:pt idx="2">
                  <c:v>659.06</c:v>
                </c:pt>
                <c:pt idx="3">
                  <c:v>757.75</c:v>
                </c:pt>
                <c:pt idx="4">
                  <c:v>603.01</c:v>
                </c:pt>
                <c:pt idx="5">
                  <c:v>571.15</c:v>
                </c:pt>
                <c:pt idx="6">
                  <c:v>541.29999999999995</c:v>
                </c:pt>
                <c:pt idx="7">
                  <c:v>670.2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5114-4B4E-9E10-ED4EF3F95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581632"/>
        <c:axId val="69009408"/>
      </c:lineChart>
      <c:catAx>
        <c:axId val="68581632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69009408"/>
        <c:crosses val="autoZero"/>
        <c:auto val="1"/>
        <c:lblAlgn val="ctr"/>
        <c:lblOffset val="100"/>
        <c:noMultiLvlLbl val="1"/>
      </c:catAx>
      <c:valAx>
        <c:axId val="6900940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68581632"/>
        <c:crosses val="autoZero"/>
        <c:crossBetween val="between"/>
      </c:valAx>
    </c:plotArea>
    <c:plotVisOnly val="1"/>
    <c:dispBlanksAs val="zero"/>
    <c:showDLblsOverMax val="1"/>
  </c:chart>
  <c:externalData r:id="rId1">
    <c:autoUpdate val="1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title>
      <c:overlay val="1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Feuil4!$E$99</c:f>
              <c:strCache>
                <c:ptCount val="1"/>
              </c:strCache>
            </c:strRef>
          </c:tx>
          <c:spPr>
            <a:solidFill>
              <a:srgbClr val="F79646"/>
            </a:solidFill>
          </c:spPr>
          <c:invertIfNegative val="1"/>
          <c:dLbls>
            <c:dLbl>
              <c:idx val="0"/>
              <c:layout>
                <c:manualLayout>
                  <c:x val="3.9043441823888255E-3"/>
                  <c:y val="-7.2249589490968796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C8-43F2-BD85-9D0BFD98C796}"/>
                </c:ext>
              </c:extLst>
            </c:dLbl>
            <c:dLbl>
              <c:idx val="1"/>
              <c:layout>
                <c:manualLayout>
                  <c:x val="-3.9043441823888255E-3"/>
                  <c:y val="-7.5533661740558533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C8-43F2-BD85-9D0BFD98C796}"/>
                </c:ext>
              </c:extLst>
            </c:dLbl>
            <c:dLbl>
              <c:idx val="2"/>
              <c:layout>
                <c:manualLayout>
                  <c:x val="-1.9521720911944329E-3"/>
                  <c:y val="-6.8965517241379309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C8-43F2-BD85-9D0BFD98C796}"/>
                </c:ext>
              </c:extLst>
            </c:dLbl>
            <c:dLbl>
              <c:idx val="3"/>
              <c:layout>
                <c:manualLayout>
                  <c:x val="5.8565162735832376E-3"/>
                  <c:y val="-8.2101806239737229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C8-43F2-BD85-9D0BFD98C796}"/>
                </c:ext>
              </c:extLst>
            </c:dLbl>
            <c:dLbl>
              <c:idx val="4"/>
              <c:layout>
                <c:manualLayout>
                  <c:x val="1.5617376729555302E-2"/>
                  <c:y val="-7.8817733990149103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C8-43F2-BD85-9D0BFD98C796}"/>
                </c:ext>
              </c:extLst>
            </c:dLbl>
            <c:dLbl>
              <c:idx val="5"/>
              <c:layout>
                <c:manualLayout>
                  <c:x val="-3.9043441823888255E-3"/>
                  <c:y val="-8.866995073891724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C8-43F2-BD85-9D0BFD98C796}"/>
                </c:ext>
              </c:extLst>
            </c:dLbl>
            <c:dLbl>
              <c:idx val="6"/>
              <c:layout>
                <c:manualLayout>
                  <c:x val="-3.9044978967267608E-3"/>
                  <c:y val="-4.9261083743842422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C8-43F2-BD85-9D0BFD98C796}"/>
                </c:ext>
              </c:extLst>
            </c:dLbl>
            <c:dLbl>
              <c:idx val="7"/>
              <c:layout>
                <c:manualLayout>
                  <c:x val="1.7569548820749716E-2"/>
                  <c:y val="-6.2397372742200523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C8-43F2-BD85-9D0BFD98C796}"/>
                </c:ext>
              </c:extLst>
            </c:dLbl>
            <c:dLbl>
              <c:idx val="8"/>
              <c:layout>
                <c:manualLayout>
                  <c:x val="2.5378237185527754E-2"/>
                  <c:y val="-5.911330049261090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C8-43F2-BD85-9D0BFD98C796}"/>
                </c:ext>
              </c:extLst>
            </c:dLbl>
            <c:spPr>
              <a:solidFill>
                <a:srgbClr val="FFFF00"/>
              </a:solidFill>
              <a:effectLst>
                <a:innerShdw blurRad="63500" dist="50800" dir="13500000">
                  <a:srgbClr val="CCFFCC">
                    <a:alpha val="49804"/>
                  </a:srgbClr>
                </a:innerShdw>
              </a:effectLst>
            </c:spPr>
            <c:txPr>
              <a:bodyPr/>
              <a:lstStyle/>
              <a:p>
                <a:pPr>
                  <a:defRPr sz="1800" b="1"/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Feuil4!$D$100:$D$108</c:f>
              <c:strCache>
                <c:ptCount val="9"/>
                <c:pt idx="0">
                  <c:v>Classe (age)</c:v>
                </c:pt>
                <c:pt idx="1">
                  <c:v>0-11</c:v>
                </c:pt>
                <c:pt idx="2">
                  <c:v>11-20</c:v>
                </c:pt>
                <c:pt idx="3">
                  <c:v>21-30</c:v>
                </c:pt>
                <c:pt idx="4">
                  <c:v>31-40</c:v>
                </c:pt>
                <c:pt idx="5">
                  <c:v>41-50</c:v>
                </c:pt>
                <c:pt idx="6">
                  <c:v>51-60</c:v>
                </c:pt>
                <c:pt idx="7">
                  <c:v>61-70</c:v>
                </c:pt>
                <c:pt idx="8">
                  <c:v>≥71</c:v>
                </c:pt>
              </c:strCache>
            </c:strRef>
          </c:cat>
          <c:val>
            <c:numRef>
              <c:f>Feuil4!$E$100:$E$108</c:f>
              <c:numCache>
                <c:formatCode>0.00%</c:formatCode>
                <c:ptCount val="9"/>
                <c:pt idx="0" formatCode="General">
                  <c:v>0</c:v>
                </c:pt>
                <c:pt idx="1">
                  <c:v>7.0000000000000114E-3</c:v>
                </c:pt>
                <c:pt idx="2">
                  <c:v>3.3000000000000002E-2</c:v>
                </c:pt>
                <c:pt idx="3">
                  <c:v>9.6000000000000002E-2</c:v>
                </c:pt>
                <c:pt idx="4">
                  <c:v>0.13900000000000001</c:v>
                </c:pt>
                <c:pt idx="5">
                  <c:v>0.16500000000000001</c:v>
                </c:pt>
                <c:pt idx="6">
                  <c:v>0.20800000000000021</c:v>
                </c:pt>
                <c:pt idx="7">
                  <c:v>0.18800000000000044</c:v>
                </c:pt>
                <c:pt idx="8">
                  <c:v>0.16400000000000001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3AC8-43F2-BD85-9D0BFD98C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69054848"/>
        <c:axId val="69056384"/>
        <c:axId val="0"/>
      </c:bar3DChart>
      <c:catAx>
        <c:axId val="69054848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69056384"/>
        <c:crosses val="autoZero"/>
        <c:auto val="1"/>
        <c:lblAlgn val="ctr"/>
        <c:lblOffset val="100"/>
        <c:noMultiLvlLbl val="1"/>
      </c:catAx>
      <c:valAx>
        <c:axId val="6905638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69054848"/>
        <c:crosses val="autoZero"/>
        <c:crossBetween val="between"/>
      </c:valAx>
    </c:plotArea>
    <c:plotVisOnly val="1"/>
    <c:dispBlanksAs val="zero"/>
    <c:showDLblsOverMax val="1"/>
  </c:chart>
  <c:spPr>
    <a:solidFill>
      <a:schemeClr val="bg2"/>
    </a:solidFill>
  </c:spPr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31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1"/>
        <c:ser>
          <c:idx val="0"/>
          <c:order val="0"/>
          <c:invertIfNegative val="1"/>
          <c:dLbls>
            <c:dLbl>
              <c:idx val="1"/>
              <c:layout>
                <c:manualLayout>
                  <c:x val="-2.6618269812462191E-2"/>
                  <c:y val="-0.3805372361871206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1B-4747-9375-1FA0CC2C799F}"/>
                </c:ext>
              </c:extLst>
            </c:dLbl>
            <c:dLbl>
              <c:idx val="2"/>
              <c:layout>
                <c:manualLayout>
                  <c:x val="0"/>
                  <c:y val="-0.30999066293185029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1B-4747-9375-1FA0CC2C799F}"/>
                </c:ext>
              </c:extLst>
            </c:dLbl>
            <c:dLbl>
              <c:idx val="3"/>
              <c:layout>
                <c:manualLayout>
                  <c:x val="2.4198427102238317E-3"/>
                  <c:y val="-0.23902894491130044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1B-4747-9375-1FA0CC2C799F}"/>
                </c:ext>
              </c:extLst>
            </c:dLbl>
            <c:dLbl>
              <c:idx val="4"/>
              <c:layout>
                <c:manualLayout>
                  <c:x val="7.2595281306716847E-3"/>
                  <c:y val="-0.19431486480148141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1B-4747-9375-1FA0CC2C799F}"/>
                </c:ext>
              </c:extLst>
            </c:dLbl>
            <c:dLbl>
              <c:idx val="5"/>
              <c:layout>
                <c:manualLayout>
                  <c:x val="4.8396854204477034E-3"/>
                  <c:y val="-0.1234827638080189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1B-4747-9375-1FA0CC2C799F}"/>
                </c:ext>
              </c:extLst>
            </c:dLbl>
            <c:dLbl>
              <c:idx val="6"/>
              <c:layout>
                <c:manualLayout>
                  <c:x val="2.4198427102238127E-3"/>
                  <c:y val="-0.11702485733818163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1B-4747-9375-1FA0CC2C799F}"/>
                </c:ext>
              </c:extLst>
            </c:dLbl>
            <c:dLbl>
              <c:idx val="7"/>
              <c:layout>
                <c:manualLayout>
                  <c:x val="4.8396854204477034E-3"/>
                  <c:y val="-0.11212304070112065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1B-4747-9375-1FA0CC2C799F}"/>
                </c:ext>
              </c:extLst>
            </c:dLbl>
            <c:dLbl>
              <c:idx val="8"/>
              <c:layout>
                <c:manualLayout>
                  <c:x val="-2.4198427102238127E-3"/>
                  <c:y val="-9.3837587771559566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1B-4747-9375-1FA0CC2C79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Feuil2!$A$103:$A$111</c:f>
              <c:strCache>
                <c:ptCount val="9"/>
                <c:pt idx="0">
                  <c:v>causes 4 ans</c:v>
                </c:pt>
                <c:pt idx="1">
                  <c:v>N,HTA</c:v>
                </c:pt>
                <c:pt idx="2">
                  <c:v>N DIAB</c:v>
                </c:pt>
                <c:pt idx="3">
                  <c:v>INCON</c:v>
                </c:pt>
                <c:pt idx="4">
                  <c:v>GNC</c:v>
                </c:pt>
                <c:pt idx="5">
                  <c:v>PKRA</c:v>
                </c:pt>
                <c:pt idx="6">
                  <c:v>NA</c:v>
                </c:pt>
                <c:pt idx="7">
                  <c:v>PNC</c:v>
                </c:pt>
                <c:pt idx="8">
                  <c:v>NV</c:v>
                </c:pt>
              </c:strCache>
            </c:strRef>
          </c:cat>
          <c:val>
            <c:numRef>
              <c:f>Feuil2!$B$103:$B$111</c:f>
              <c:numCache>
                <c:formatCode>0%</c:formatCode>
                <c:ptCount val="9"/>
                <c:pt idx="0" formatCode="General">
                  <c:v>0</c:v>
                </c:pt>
                <c:pt idx="1">
                  <c:v>0.26</c:v>
                </c:pt>
                <c:pt idx="2" formatCode="0.00%">
                  <c:v>0.23269999999999999</c:v>
                </c:pt>
                <c:pt idx="3" formatCode="0.00%">
                  <c:v>0.14490000000000094</c:v>
                </c:pt>
                <c:pt idx="4" formatCode="0.00%">
                  <c:v>0.12720000000000001</c:v>
                </c:pt>
                <c:pt idx="5">
                  <c:v>7.0000000000000021E-2</c:v>
                </c:pt>
                <c:pt idx="6">
                  <c:v>5.5000000000000014E-2</c:v>
                </c:pt>
                <c:pt idx="7" formatCode="0.00%">
                  <c:v>5.5199999999999999E-2</c:v>
                </c:pt>
                <c:pt idx="8">
                  <c:v>4.5000000000000012E-2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1B-4747-9375-1FA0CC2C7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51853568"/>
        <c:axId val="51888128"/>
        <c:axId val="0"/>
      </c:bar3DChart>
      <c:catAx>
        <c:axId val="51853568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51888128"/>
        <c:crosses val="autoZero"/>
        <c:auto val="1"/>
        <c:lblAlgn val="ctr"/>
        <c:lblOffset val="100"/>
        <c:noMultiLvlLbl val="1"/>
      </c:catAx>
      <c:valAx>
        <c:axId val="5188812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51853568"/>
        <c:crosses val="autoZero"/>
        <c:crossBetween val="between"/>
      </c:valAx>
    </c:plotArea>
    <c:plotVisOnly val="1"/>
    <c:dispBlanksAs val="zero"/>
    <c:showDLblsOverMax val="1"/>
  </c:chart>
  <c:externalData r:id="rId1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pie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6.581135170603683E-2"/>
                  <c:y val="-5.437665058721711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72-4EFB-988C-0EAA6DAAC5A4}"/>
                </c:ext>
              </c:extLst>
            </c:dLbl>
            <c:dLbl>
              <c:idx val="2"/>
              <c:layout>
                <c:manualLayout>
                  <c:x val="-2.2035092835617852E-2"/>
                  <c:y val="1.6559348805988913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72-4EFB-988C-0EAA6DAAC5A4}"/>
                </c:ext>
              </c:extLst>
            </c:dLbl>
            <c:dLbl>
              <c:idx val="3"/>
              <c:layout>
                <c:manualLayout>
                  <c:x val="6.8693496646252572E-2"/>
                  <c:y val="2.128254252189005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72-4EFB-988C-0EAA6DAAC5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Feuil1!$A$428:$A$431</c:f>
              <c:strCache>
                <c:ptCount val="4"/>
                <c:pt idx="0">
                  <c:v>sup rénale</c:v>
                </c:pt>
                <c:pt idx="1">
                  <c:v>HD</c:v>
                </c:pt>
                <c:pt idx="2">
                  <c:v>DP</c:v>
                </c:pt>
                <c:pt idx="3">
                  <c:v>TR</c:v>
                </c:pt>
              </c:strCache>
            </c:strRef>
          </c:cat>
          <c:val>
            <c:numRef>
              <c:f>Feuil1!$B$428:$B$431</c:f>
              <c:numCache>
                <c:formatCode>0.00%</c:formatCode>
                <c:ptCount val="4"/>
                <c:pt idx="1">
                  <c:v>0.92620000000000002</c:v>
                </c:pt>
                <c:pt idx="2">
                  <c:v>4.5000000000000012E-2</c:v>
                </c:pt>
                <c:pt idx="3">
                  <c:v>2.8799999999999999E-2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72-4EFB-988C-0EAA6DAAC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overlay val="1"/>
      <c:txPr>
        <a:bodyPr/>
        <a:lstStyle/>
        <a:p>
          <a:pPr>
            <a:defRPr sz="2800" b="1"/>
          </a:pPr>
          <a:endParaRPr lang="fr-FR"/>
        </a:p>
      </c:txPr>
    </c:legend>
    <c:plotVisOnly val="1"/>
    <c:dispBlanksAs val="zero"/>
    <c:showDLblsOverMax val="1"/>
  </c:chart>
  <c:externalData r:id="rId1">
    <c:autoUpdate val="1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7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1"/>
        <c:ser>
          <c:idx val="0"/>
          <c:order val="0"/>
          <c:invertIfNegative val="1"/>
          <c:dLbls>
            <c:dLbl>
              <c:idx val="0"/>
              <c:layout>
                <c:manualLayout>
                  <c:x val="0.31388888888890842"/>
                  <c:y val="-9.2592592592594766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40-4A8F-8E74-C33F194DEF69}"/>
                </c:ext>
              </c:extLst>
            </c:dLbl>
            <c:dLbl>
              <c:idx val="1"/>
              <c:layout>
                <c:manualLayout>
                  <c:x val="0.16666666666666666"/>
                  <c:y val="-4.6296296296297014E-3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40-4A8F-8E74-C33F194DEF69}"/>
                </c:ext>
              </c:extLst>
            </c:dLbl>
            <c:dLbl>
              <c:idx val="2"/>
              <c:layout>
                <c:manualLayout>
                  <c:x val="0.16388888888888889"/>
                  <c:y val="-1.3888888888889303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40-4A8F-8E74-C33F194DEF69}"/>
                </c:ext>
              </c:extLst>
            </c:dLbl>
            <c:dLbl>
              <c:idx val="3"/>
              <c:layout>
                <c:manualLayout>
                  <c:x val="0.14444444444445206"/>
                  <c:y val="-9.2592592592596421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11.50%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40-4A8F-8E74-C33F194DEF69}"/>
                </c:ext>
              </c:extLst>
            </c:dLbl>
            <c:dLbl>
              <c:idx val="4"/>
              <c:layout>
                <c:manualLayout>
                  <c:x val="0.14722222222222578"/>
                  <c:y val="0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40-4A8F-8E74-C33F194DEF69}"/>
                </c:ext>
              </c:extLst>
            </c:dLbl>
            <c:dLbl>
              <c:idx val="5"/>
              <c:layout>
                <c:manualLayout>
                  <c:x val="0.10833333333333336"/>
                  <c:y val="0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40-4A8F-8E74-C33F194DEF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Feuil3!$A$85:$A$90</c:f>
              <c:strCache>
                <c:ptCount val="6"/>
                <c:pt idx="0">
                  <c:v>CHU BANA</c:v>
                </c:pt>
                <c:pt idx="1">
                  <c:v>RENADIAL</c:v>
                </c:pt>
                <c:pt idx="2">
                  <c:v>SAFIMEDIAL</c:v>
                </c:pt>
                <c:pt idx="3">
                  <c:v>LOUCHENE</c:v>
                </c:pt>
                <c:pt idx="4">
                  <c:v>MAGHREB</c:v>
                </c:pt>
                <c:pt idx="5">
                  <c:v>DIAL PERIT</c:v>
                </c:pt>
              </c:strCache>
            </c:strRef>
          </c:cat>
          <c:val>
            <c:numRef>
              <c:f>Feuil3!$B$85:$B$90</c:f>
              <c:numCache>
                <c:formatCode>0.00%</c:formatCode>
                <c:ptCount val="6"/>
                <c:pt idx="0">
                  <c:v>0.49500000000000038</c:v>
                </c:pt>
                <c:pt idx="1">
                  <c:v>0.125</c:v>
                </c:pt>
                <c:pt idx="2" formatCode="0%">
                  <c:v>0.12000000000000002</c:v>
                </c:pt>
                <c:pt idx="3" formatCode="0%">
                  <c:v>0.115</c:v>
                </c:pt>
                <c:pt idx="4" formatCode="0%">
                  <c:v>0.1</c:v>
                </c:pt>
                <c:pt idx="5">
                  <c:v>4.5000000000000012E-2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40-4A8F-8E74-C33F194DE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604096"/>
        <c:axId val="69605632"/>
        <c:axId val="0"/>
      </c:bar3DChart>
      <c:catAx>
        <c:axId val="69604096"/>
        <c:scaling>
          <c:orientation val="minMax"/>
        </c:scaling>
        <c:delete val="1"/>
        <c:axPos val="l"/>
        <c:numFmt formatCode="General" sourceLinked="0"/>
        <c:majorTickMark val="cross"/>
        <c:minorTickMark val="cross"/>
        <c:tickLblPos val="nextTo"/>
        <c:crossAx val="69605632"/>
        <c:crosses val="autoZero"/>
        <c:auto val="1"/>
        <c:lblAlgn val="ctr"/>
        <c:lblOffset val="100"/>
        <c:noMultiLvlLbl val="1"/>
      </c:catAx>
      <c:valAx>
        <c:axId val="69605632"/>
        <c:scaling>
          <c:orientation val="minMax"/>
        </c:scaling>
        <c:delete val="1"/>
        <c:axPos val="b"/>
        <c:numFmt formatCode="0.00%" sourceLinked="1"/>
        <c:majorTickMark val="cross"/>
        <c:minorTickMark val="cross"/>
        <c:tickLblPos val="nextTo"/>
        <c:crossAx val="69604096"/>
        <c:crosses val="autoZero"/>
        <c:crossBetween val="between"/>
      </c:valAx>
    </c:plotArea>
    <c:plotVisOnly val="1"/>
    <c:dispBlanksAs val="zero"/>
    <c:showDLblsOverMax val="1"/>
  </c:chart>
  <c:externalData r:id="rId1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Feuil4!$E$163</c:f>
              <c:strCache>
                <c:ptCount val="1"/>
                <c:pt idx="0">
                  <c:v>inci/pmh/an</c:v>
                </c:pt>
              </c:strCache>
            </c:strRef>
          </c:tx>
          <c:dLbls>
            <c:dLbl>
              <c:idx val="0"/>
              <c:layout>
                <c:manualLayout>
                  <c:x val="-1.7050298380221658E-3"/>
                  <c:y val="-4.761904761904763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5E-435F-93DB-4AF4C20E2D6A}"/>
                </c:ext>
              </c:extLst>
            </c:dLbl>
            <c:dLbl>
              <c:idx val="1"/>
              <c:layout>
                <c:manualLayout>
                  <c:x val="0"/>
                  <c:y val="-4.761904761904763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5E-435F-93DB-4AF4C20E2D6A}"/>
                </c:ext>
              </c:extLst>
            </c:dLbl>
            <c:dLbl>
              <c:idx val="2"/>
              <c:layout>
                <c:manualLayout>
                  <c:x val="5.1150895140664966E-3"/>
                  <c:y val="-5.079365079365081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5E-435F-93DB-4AF4C20E2D6A}"/>
                </c:ext>
              </c:extLst>
            </c:dLbl>
            <c:dLbl>
              <c:idx val="3"/>
              <c:layout>
                <c:manualLayout>
                  <c:x val="1.7050298380221658E-3"/>
                  <c:y val="-5.079365079365081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5E-435F-93DB-4AF4C20E2D6A}"/>
                </c:ext>
              </c:extLst>
            </c:dLbl>
            <c:dLbl>
              <c:idx val="4"/>
              <c:layout>
                <c:manualLayout>
                  <c:x val="1.7050298380221658E-3"/>
                  <c:y val="-5.7142857142857148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5E-435F-93DB-4AF4C20E2D6A}"/>
                </c:ext>
              </c:extLst>
            </c:dLbl>
            <c:dLbl>
              <c:idx val="5"/>
              <c:layout>
                <c:manualLayout>
                  <c:x val="0"/>
                  <c:y val="-6.0317460317460846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5E-435F-93DB-4AF4C20E2D6A}"/>
                </c:ext>
              </c:extLst>
            </c:dLbl>
            <c:dLbl>
              <c:idx val="6"/>
              <c:layout>
                <c:manualLayout>
                  <c:x val="0"/>
                  <c:y val="-6.3492063492063516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5E-435F-93DB-4AF4C20E2D6A}"/>
                </c:ext>
              </c:extLst>
            </c:dLbl>
            <c:dLbl>
              <c:idx val="7"/>
              <c:layout>
                <c:manualLayout>
                  <c:x val="-3.4100596760443316E-3"/>
                  <c:y val="-4.761904761904763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5E-435F-93DB-4AF4C20E2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Feuil4!$D$164:$D$171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Feuil4!$E$164:$E$171</c:f>
              <c:numCache>
                <c:formatCode>General</c:formatCode>
                <c:ptCount val="8"/>
                <c:pt idx="0">
                  <c:v>150</c:v>
                </c:pt>
                <c:pt idx="1">
                  <c:v>151</c:v>
                </c:pt>
                <c:pt idx="2">
                  <c:v>149</c:v>
                </c:pt>
                <c:pt idx="3">
                  <c:v>154</c:v>
                </c:pt>
                <c:pt idx="4">
                  <c:v>160</c:v>
                </c:pt>
                <c:pt idx="5">
                  <c:v>163</c:v>
                </c:pt>
                <c:pt idx="6">
                  <c:v>166</c:v>
                </c:pt>
                <c:pt idx="7">
                  <c:v>162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EB5E-435F-93DB-4AF4C20E2D6A}"/>
            </c:ext>
          </c:extLst>
        </c:ser>
        <c:ser>
          <c:idx val="1"/>
          <c:order val="1"/>
          <c:tx>
            <c:strRef>
              <c:f>Feuil4!$F$163</c:f>
              <c:strCache>
                <c:ptCount val="1"/>
                <c:pt idx="0">
                  <c:v>prev/pmh</c:v>
                </c:pt>
              </c:strCache>
            </c:strRef>
          </c:tx>
          <c:dLbls>
            <c:dLbl>
              <c:idx val="0"/>
              <c:layout>
                <c:manualLayout>
                  <c:x val="-3.4100596760443316E-3"/>
                  <c:y val="4.761904761904763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5E-435F-93DB-4AF4C20E2D6A}"/>
                </c:ext>
              </c:extLst>
            </c:dLbl>
            <c:dLbl>
              <c:idx val="4"/>
              <c:layout>
                <c:manualLayout>
                  <c:x val="0"/>
                  <c:y val="-4.4444444444444522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B5E-435F-93DB-4AF4C20E2D6A}"/>
                </c:ext>
              </c:extLst>
            </c:dLbl>
            <c:dLbl>
              <c:idx val="5"/>
              <c:layout>
                <c:manualLayout>
                  <c:x val="3.4100596760443316E-3"/>
                  <c:y val="-4.1269841269841262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5E-435F-93DB-4AF4C20E2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Feuil4!$D$164:$D$171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Feuil4!$F$164:$F$171</c:f>
              <c:numCache>
                <c:formatCode>General</c:formatCode>
                <c:ptCount val="8"/>
                <c:pt idx="0">
                  <c:v>537.44999999999948</c:v>
                </c:pt>
                <c:pt idx="1">
                  <c:v>569.34999999999798</c:v>
                </c:pt>
                <c:pt idx="2">
                  <c:v>659.06</c:v>
                </c:pt>
                <c:pt idx="3">
                  <c:v>757.75</c:v>
                </c:pt>
                <c:pt idx="4">
                  <c:v>603.01</c:v>
                </c:pt>
                <c:pt idx="5">
                  <c:v>571.15</c:v>
                </c:pt>
                <c:pt idx="6">
                  <c:v>541.29999999999995</c:v>
                </c:pt>
                <c:pt idx="7">
                  <c:v>670.2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EB5E-435F-93DB-4AF4C20E2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660672"/>
        <c:axId val="69662208"/>
      </c:lineChart>
      <c:catAx>
        <c:axId val="69660672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69662208"/>
        <c:crosses val="autoZero"/>
        <c:auto val="1"/>
        <c:lblAlgn val="ctr"/>
        <c:lblOffset val="100"/>
        <c:noMultiLvlLbl val="1"/>
      </c:catAx>
      <c:valAx>
        <c:axId val="6966220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69660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6759259259265"/>
          <c:y val="0.44925864396151721"/>
          <c:w val="0.13324074074074074"/>
          <c:h val="0.10148249112951208"/>
        </c:manualLayout>
      </c:layout>
      <c:overlay val="1"/>
    </c:legend>
    <c:plotVisOnly val="1"/>
    <c:dispBlanksAs val="zero"/>
    <c:showDLblsOverMax val="1"/>
  </c:chart>
  <c:externalData r:id="rId1">
    <c:autoUpdate val="1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Incid/pmh/an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8.4963035870516193E-2"/>
          <c:y val="0.11967337033350176"/>
          <c:w val="0.91503696412948377"/>
          <c:h val="0.75079869543754518"/>
        </c:manualLayout>
      </c:layout>
      <c:lineChart>
        <c:grouping val="stacked"/>
        <c:varyColors val="1"/>
        <c:ser>
          <c:idx val="0"/>
          <c:order val="0"/>
          <c:tx>
            <c:strRef>
              <c:f>Feuil4!$E$162</c:f>
              <c:strCache>
                <c:ptCount val="1"/>
                <c:pt idx="0">
                  <c:v>invid,France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2.2075051350567286E-3"/>
                  <c:y val="-6.647116324535679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74-4A3B-B49A-1FD886BB06EF}"/>
                </c:ext>
              </c:extLst>
            </c:dLbl>
            <c:dLbl>
              <c:idx val="1"/>
              <c:layout>
                <c:manualLayout>
                  <c:x val="2.2075051350567286E-3"/>
                  <c:y val="-5.8651026392961866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74-4A3B-B49A-1FD886BB06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Feuil4!$D$163:$D$170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Feuil4!$E$163:$E$170</c:f>
              <c:numCache>
                <c:formatCode>General</c:formatCode>
                <c:ptCount val="8"/>
                <c:pt idx="0">
                  <c:v>150</c:v>
                </c:pt>
                <c:pt idx="1">
                  <c:v>151</c:v>
                </c:pt>
                <c:pt idx="2">
                  <c:v>149</c:v>
                </c:pt>
                <c:pt idx="3">
                  <c:v>154</c:v>
                </c:pt>
                <c:pt idx="4">
                  <c:v>160</c:v>
                </c:pt>
                <c:pt idx="5">
                  <c:v>163</c:v>
                </c:pt>
                <c:pt idx="6">
                  <c:v>166</c:v>
                </c:pt>
                <c:pt idx="7">
                  <c:v>162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F74-4A3B-B49A-1FD886BB0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23264"/>
        <c:axId val="69724800"/>
      </c:lineChart>
      <c:catAx>
        <c:axId val="69723264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69724800"/>
        <c:crosses val="autoZero"/>
        <c:auto val="1"/>
        <c:lblAlgn val="ctr"/>
        <c:lblOffset val="100"/>
        <c:noMultiLvlLbl val="1"/>
      </c:catAx>
      <c:valAx>
        <c:axId val="6972480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69723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1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1">
    <c:autoUpdate val="1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7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1"/>
        <c:ser>
          <c:idx val="0"/>
          <c:order val="0"/>
          <c:invertIfNegative val="1"/>
          <c:dLbls>
            <c:dLbl>
              <c:idx val="0"/>
              <c:layout>
                <c:manualLayout>
                  <c:x val="0.31388888888890826"/>
                  <c:y val="-9.2592592592594766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1B-4748-9A80-884925BBBE79}"/>
                </c:ext>
              </c:extLst>
            </c:dLbl>
            <c:dLbl>
              <c:idx val="1"/>
              <c:layout>
                <c:manualLayout>
                  <c:x val="0.16666666666666666"/>
                  <c:y val="-4.6296296296297014E-3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1B-4748-9A80-884925BBBE79}"/>
                </c:ext>
              </c:extLst>
            </c:dLbl>
            <c:dLbl>
              <c:idx val="2"/>
              <c:layout>
                <c:manualLayout>
                  <c:x val="0.16388888888888889"/>
                  <c:y val="-1.388888888888930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1B-4748-9A80-884925BBBE79}"/>
                </c:ext>
              </c:extLst>
            </c:dLbl>
            <c:dLbl>
              <c:idx val="3"/>
              <c:layout>
                <c:manualLayout>
                  <c:x val="0.14444444444445201"/>
                  <c:y val="-9.2592592592596386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11.50%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1B-4748-9A80-884925BBBE79}"/>
                </c:ext>
              </c:extLst>
            </c:dLbl>
            <c:dLbl>
              <c:idx val="4"/>
              <c:layout>
                <c:manualLayout>
                  <c:x val="0.14722222222222575"/>
                  <c:y val="0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1B-4748-9A80-884925BBBE79}"/>
                </c:ext>
              </c:extLst>
            </c:dLbl>
            <c:dLbl>
              <c:idx val="5"/>
              <c:layout>
                <c:manualLayout>
                  <c:x val="0.10833333333333336"/>
                  <c:y val="0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1B-4748-9A80-884925BBBE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Feuil3!$A$85:$A$90</c:f>
              <c:strCache>
                <c:ptCount val="6"/>
                <c:pt idx="0">
                  <c:v>CHU BANA</c:v>
                </c:pt>
                <c:pt idx="1">
                  <c:v>RENADIAL</c:v>
                </c:pt>
                <c:pt idx="2">
                  <c:v>SAFIMEDIAL</c:v>
                </c:pt>
                <c:pt idx="3">
                  <c:v>LOUCHENE</c:v>
                </c:pt>
                <c:pt idx="4">
                  <c:v>MAGHREB</c:v>
                </c:pt>
                <c:pt idx="5">
                  <c:v>DIAL PERIT</c:v>
                </c:pt>
              </c:strCache>
            </c:strRef>
          </c:cat>
          <c:val>
            <c:numRef>
              <c:f>Feuil3!$B$85:$B$90</c:f>
              <c:numCache>
                <c:formatCode>0.00%</c:formatCode>
                <c:ptCount val="6"/>
                <c:pt idx="0">
                  <c:v>0.49500000000000038</c:v>
                </c:pt>
                <c:pt idx="1">
                  <c:v>0.125</c:v>
                </c:pt>
                <c:pt idx="2" formatCode="0%">
                  <c:v>0.12000000000000002</c:v>
                </c:pt>
                <c:pt idx="3" formatCode="0%">
                  <c:v>0.115</c:v>
                </c:pt>
                <c:pt idx="4" formatCode="0%">
                  <c:v>0.1</c:v>
                </c:pt>
                <c:pt idx="5">
                  <c:v>4.5000000000000012E-2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1B-4748-9A80-884925BBB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171072"/>
        <c:axId val="71172864"/>
        <c:axId val="0"/>
      </c:bar3DChart>
      <c:catAx>
        <c:axId val="71171072"/>
        <c:scaling>
          <c:orientation val="minMax"/>
        </c:scaling>
        <c:delete val="1"/>
        <c:axPos val="l"/>
        <c:numFmt formatCode="General" sourceLinked="0"/>
        <c:majorTickMark val="cross"/>
        <c:minorTickMark val="cross"/>
        <c:tickLblPos val="nextTo"/>
        <c:crossAx val="71172864"/>
        <c:crosses val="autoZero"/>
        <c:auto val="1"/>
        <c:lblAlgn val="ctr"/>
        <c:lblOffset val="100"/>
        <c:noMultiLvlLbl val="1"/>
      </c:catAx>
      <c:valAx>
        <c:axId val="71172864"/>
        <c:scaling>
          <c:orientation val="minMax"/>
        </c:scaling>
        <c:delete val="1"/>
        <c:axPos val="b"/>
        <c:numFmt formatCode="0.00%" sourceLinked="1"/>
        <c:majorTickMark val="cross"/>
        <c:minorTickMark val="cross"/>
        <c:tickLblPos val="nextTo"/>
        <c:crossAx val="71171072"/>
        <c:crosses val="autoZero"/>
        <c:crossBetween val="between"/>
      </c:valAx>
    </c:plotArea>
    <c:plotVisOnly val="1"/>
    <c:dispBlanksAs val="zero"/>
    <c:showDLblsOverMax val="1"/>
  </c:chart>
  <c:externalData r:id="rId1">
    <c:autoUpdate val="1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0.608</cdr:x>
      <cdr:y>0.56579</cdr:y>
    </cdr:from>
    <cdr:to>
      <cdr:x>0.936</cdr:x>
      <cdr:y>0.81579</cdr:y>
    </cdr:to>
    <cdr:sp macro="" textlink="">
      <cdr:nvSpPr>
        <cdr:cNvPr id="3" name="Ellipse 2"/>
        <cdr:cNvSpPr/>
      </cdr:nvSpPr>
      <cdr:spPr>
        <a:xfrm xmlns:a="http://schemas.openxmlformats.org/drawingml/2006/main">
          <a:off x="5429256" y="3071834"/>
          <a:ext cx="2928958" cy="135732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fr-FR" sz="1600" b="1" dirty="0" smtClean="0">
              <a:solidFill>
                <a:srgbClr val="C00000"/>
              </a:solidFill>
            </a:rPr>
            <a:t>Prévalence  moyenne</a:t>
          </a:r>
        </a:p>
        <a:p xmlns:a="http://schemas.openxmlformats.org/drawingml/2006/main">
          <a:r>
            <a:rPr lang="fr-FR" sz="1800" b="1" dirty="0" smtClean="0">
              <a:solidFill>
                <a:srgbClr val="C00000"/>
              </a:solidFill>
            </a:rPr>
            <a:t>           613.65</a:t>
          </a:r>
          <a:r>
            <a:rPr lang="fr-FR" sz="1600" b="1" dirty="0" smtClean="0">
              <a:solidFill>
                <a:srgbClr val="C00000"/>
              </a:solidFill>
            </a:rPr>
            <a:t>  </a:t>
          </a:r>
        </a:p>
        <a:p xmlns:a="http://schemas.openxmlformats.org/drawingml/2006/main">
          <a:r>
            <a:rPr lang="fr-FR" sz="1600" b="1" dirty="0" smtClean="0">
              <a:solidFill>
                <a:srgbClr val="C00000"/>
              </a:solidFill>
            </a:rPr>
            <a:t>         Patients pmh</a:t>
          </a:r>
          <a:endParaRPr lang="fr-FR" sz="1600" b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0.68229</cdr:x>
      <cdr:y>0.35672</cdr:y>
    </cdr:from>
    <cdr:to>
      <cdr:x>0.89063</cdr:x>
      <cdr:y>0.41985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614998" y="1614486"/>
          <a:ext cx="1714512" cy="285752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fr-FR" sz="1400" b="1" dirty="0" smtClean="0"/>
            <a:t>Hémodialyse</a:t>
          </a:r>
          <a:endParaRPr lang="fr-FR" sz="1400" b="1" dirty="0"/>
        </a:p>
      </cdr:txBody>
    </cdr:sp>
  </cdr:relSizeAnchor>
  <cdr:relSizeAnchor xmlns:cdr="http://schemas.openxmlformats.org/drawingml/2006/chartDrawing">
    <cdr:from>
      <cdr:x>0.69965</cdr:x>
      <cdr:y>0.4672</cdr:y>
    </cdr:from>
    <cdr:to>
      <cdr:x>0.88195</cdr:x>
      <cdr:y>0.53034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757874" y="2114552"/>
          <a:ext cx="1500198" cy="2857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fr-FR" sz="1200" b="1" dirty="0" smtClean="0"/>
            <a:t>Dialyse péritonéale</a:t>
          </a:r>
          <a:endParaRPr lang="fr-FR" sz="1200" b="1" dirty="0"/>
        </a:p>
      </cdr:txBody>
    </cdr:sp>
  </cdr:relSizeAnchor>
  <cdr:relSizeAnchor xmlns:cdr="http://schemas.openxmlformats.org/drawingml/2006/chartDrawing">
    <cdr:from>
      <cdr:x>0.70833</cdr:x>
      <cdr:y>0.59348</cdr:y>
    </cdr:from>
    <cdr:to>
      <cdr:x>0.88195</cdr:x>
      <cdr:y>0.65661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5829312" y="2686056"/>
          <a:ext cx="1428760" cy="285752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fr-FR" sz="1400" b="1" dirty="0"/>
            <a:t>T</a:t>
          </a:r>
          <a:r>
            <a:rPr lang="fr-FR" sz="1400" b="1" dirty="0" smtClean="0"/>
            <a:t>ransplantation</a:t>
          </a:r>
          <a:endParaRPr lang="fr-FR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0.74999</cdr:x>
      <cdr:y>0.41176</cdr:y>
    </cdr:from>
    <cdr:to>
      <cdr:x>1</cdr:x>
      <cdr:y>0.58897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857909" y="2000264"/>
          <a:ext cx="2286091" cy="860848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 sz="2000" dirty="0" smtClean="0">
            <a:solidFill>
              <a:srgbClr val="FF0000"/>
            </a:solidFill>
          </a:endParaRPr>
        </a:p>
        <a:p xmlns:a="http://schemas.openxmlformats.org/drawingml/2006/main">
          <a:r>
            <a:rPr lang="fr-FR" sz="2000" b="1" dirty="0" smtClean="0">
              <a:solidFill>
                <a:srgbClr val="FF0000"/>
              </a:solidFill>
            </a:rPr>
            <a:t>156.87 p.pmh/an</a:t>
          </a:r>
          <a:endParaRPr lang="fr-FR" sz="2000" b="1" dirty="0">
            <a:solidFill>
              <a:srgbClr val="FF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0.58681</cdr:x>
      <cdr:y>0.05682</cdr:y>
    </cdr:from>
    <cdr:to>
      <cdr:x>0.97743</cdr:x>
      <cdr:y>0.26201</cdr:y>
    </cdr:to>
    <cdr:sp macro="" textlink="">
      <cdr:nvSpPr>
        <cdr:cNvPr id="2" name="Rectangle à coins arrondis 1"/>
        <cdr:cNvSpPr/>
      </cdr:nvSpPr>
      <cdr:spPr>
        <a:xfrm xmlns:a="http://schemas.openxmlformats.org/drawingml/2006/main">
          <a:off x="4829180" y="257164"/>
          <a:ext cx="3214710" cy="92869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fr-FR" sz="1800" b="1" dirty="0" smtClean="0"/>
            <a:t>Secteur  privé :  50.50 %</a:t>
          </a:r>
        </a:p>
        <a:p xmlns:a="http://schemas.openxmlformats.org/drawingml/2006/main">
          <a:endParaRPr lang="fr-FR" sz="1800" b="1" dirty="0"/>
        </a:p>
        <a:p xmlns:a="http://schemas.openxmlformats.org/drawingml/2006/main">
          <a:r>
            <a:rPr lang="fr-FR" sz="1800" b="1" dirty="0" smtClean="0"/>
            <a:t>Secteur public : 49.50 %</a:t>
          </a:r>
          <a:endParaRPr lang="fr-FR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6C8C7-3C80-445D-98CE-1A93DDF7CF49}" type="datetimeFigureOut">
              <a:rPr lang="fr-FR" smtClean="0"/>
              <a:pPr/>
              <a:t>02/12/2021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A01D3-C046-4215-BF48-03AE10A3BD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1200" dirty="0" smtClean="0">
                <a:latin typeface="Arial" pitchFamily="34" charset="0"/>
                <a:cs typeface="Arial" pitchFamily="34" charset="0"/>
              </a:rPr>
              <a:t>et de suivre leurs devenir en terme d’accès aux soins, de survie, de modalités de prise en charge de suppléance rénale (dialyse, transplantation), et des Co morbidités associées.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58CE-9D30-4C19-AB50-A8CB6ABFB8B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Sex-ratio???????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BDFFA-CB18-4D48-B61E-87A579E368F5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4ans????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BDFFA-CB18-4D48-B61E-87A579E368F5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Titres des tableau et des figures c’est le titre de l’article d’origine.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BDFFA-CB18-4D48-B61E-87A579E368F5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893-A361-4FAF-908B-AB758B7F0DD3}" type="datetime1">
              <a:rPr lang="fr-FR" smtClean="0"/>
              <a:pPr/>
              <a:t>02/12/2021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1592-ECC8-463B-B90C-0E2D551E3E2B}" type="datetime1">
              <a:rPr lang="fr-FR" smtClean="0"/>
              <a:pPr/>
              <a:t>02/12/2021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47A3-DFB3-467B-AFEE-CD6FAE314374}" type="datetime1">
              <a:rPr lang="fr-FR" smtClean="0"/>
              <a:pPr/>
              <a:t>02/12/2021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8FB5-C55D-4FCF-B5A3-4AC6C9D5E769}" type="datetime1">
              <a:rPr lang="fr-FR" smtClean="0"/>
              <a:pPr/>
              <a:t>02/12/2021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9CED-C979-42FC-9FA3-8319B63E89DE}" type="datetime1">
              <a:rPr lang="fr-FR" smtClean="0"/>
              <a:pPr/>
              <a:t>02/12/2021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B047-834A-400C-B215-42B5B883F36E}" type="datetime1">
              <a:rPr lang="fr-FR" smtClean="0"/>
              <a:pPr/>
              <a:t>02/12/2021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240E-8F53-4588-A128-619D446177E9}" type="datetime1">
              <a:rPr lang="fr-FR" smtClean="0"/>
              <a:pPr/>
              <a:t>02/12/2021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AAEF-31FB-4C46-85CE-EE7D0F010888}" type="datetime1">
              <a:rPr lang="fr-FR" smtClean="0"/>
              <a:pPr/>
              <a:t>02/12/2021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E869-8614-4AE7-ACFA-007BD0056086}" type="datetime1">
              <a:rPr lang="fr-FR" smtClean="0"/>
              <a:pPr/>
              <a:t>02/12/2021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652B-6FAF-4214-94E1-351FE277991A}" type="datetime1">
              <a:rPr lang="fr-FR" smtClean="0"/>
              <a:pPr/>
              <a:t>02/12/2021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9A63-78EF-406B-95EE-D41E7DB32A97}" type="datetime1">
              <a:rPr lang="fr-FR" smtClean="0"/>
              <a:pPr/>
              <a:t>02/12/2021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02/12/2021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383C-EB4E-4F00-88B0-8B6362CD602A}" type="datetime1">
              <a:rPr lang="fr-FR" smtClean="0"/>
              <a:pPr/>
              <a:t>02/12/2021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82296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85720" y="3995678"/>
            <a:ext cx="88582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Le registre de l’insuffisance rénale chronique terminale traité par dialyse dans la Daïra de Batna  </a:t>
            </a:r>
          </a:p>
          <a:p>
            <a:r>
              <a:rPr lang="fr-FR" sz="2800" b="1" dirty="0" smtClean="0"/>
              <a:t>                                  (entre 2009-2016)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sz="1400" b="1" dirty="0" smtClean="0"/>
              <a:t>A. CHINAR*, D. ROULA**, A. BOUGROURA***, F.LAHOUEL***, Y.BELGAID*** (Service de </a:t>
            </a:r>
            <a:r>
              <a:rPr lang="fr-FR" sz="1400" dirty="0" err="1" smtClean="0"/>
              <a:t>éphrologie</a:t>
            </a:r>
            <a:r>
              <a:rPr lang="fr-FR" sz="1400" dirty="0" smtClean="0"/>
              <a:t>, dialyse, et transplantation rénale ; * Médecine interne, faculté de médecine, université</a:t>
            </a:r>
          </a:p>
          <a:p>
            <a:r>
              <a:rPr lang="fr-FR" sz="1400" dirty="0" smtClean="0"/>
              <a:t>Batna2 ; ** Médecine interne, faculté de médecine de Constantine ; ** *Néphrologie, faculté de</a:t>
            </a:r>
          </a:p>
          <a:p>
            <a:r>
              <a:rPr lang="fr-FR" sz="1400" dirty="0" smtClean="0"/>
              <a:t>médecine, université Batna2)</a:t>
            </a:r>
            <a:endParaRPr lang="fr-FR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800" b="1" dirty="0" smtClean="0">
                <a:latin typeface="Arial" pitchFamily="34" charset="0"/>
                <a:cs typeface="Arial" pitchFamily="34" charset="0"/>
              </a:rPr>
            </a:b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Objectifs du registre de l'insuffisance rénale chronique au stade terminal  </a:t>
            </a:r>
            <a:br>
              <a:rPr lang="fr-FR" sz="2800" b="1" dirty="0" smtClean="0">
                <a:latin typeface="Arial" pitchFamily="34" charset="0"/>
                <a:cs typeface="Arial" pitchFamily="34" charset="0"/>
              </a:rPr>
            </a:b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6868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Mettre en place un dispositif de monitorage et d’analyse des données.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Dénombrer l’ensemble des patients en IRCT.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Evaluer l’incidence, la prévalence.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Dresser un profil des caractéristiques sociodémographiques des malades, la maladie rénale initiale, les comorbidités et les handicaps associés.</a:t>
            </a:r>
          </a:p>
          <a:p>
            <a:pPr>
              <a:lnSpc>
                <a:spcPct val="150000"/>
              </a:lnSpc>
            </a:pPr>
            <a:endParaRPr lang="fr-FR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00100" y="5214950"/>
            <a:ext cx="264320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000100" y="6000768"/>
            <a:ext cx="7358114" cy="571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fr-FR" sz="2200" b="1" dirty="0" smtClean="0">
                <a:latin typeface="Arial" pitchFamily="34" charset="0"/>
                <a:cs typeface="Arial" pitchFamily="34" charset="0"/>
              </a:rPr>
              <a:t>Histoire du registre de l’insuffisance rénale chronique terminale et sont traitement dans le monde :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57256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1142976" y="1071546"/>
            <a:ext cx="1214446" cy="2857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Tableau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b="1" dirty="0" smtClean="0">
                <a:latin typeface="Arial" pitchFamily="34" charset="0"/>
                <a:cs typeface="Arial" pitchFamily="34" charset="0"/>
              </a:rPr>
            </a:br>
            <a:r>
              <a:rPr lang="fr-FR" sz="3100" dirty="0" smtClean="0"/>
              <a:t>Objectifs du registre de l'insuffisance rénale chronique au stade terminal  </a:t>
            </a:r>
            <a:r>
              <a:rPr lang="fr-FR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4000" dirty="0" smtClean="0">
                <a:latin typeface="Arial" pitchFamily="34" charset="0"/>
                <a:cs typeface="Arial" pitchFamily="34" charset="0"/>
              </a:rPr>
            </a:b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2143116"/>
            <a:ext cx="8229600" cy="45005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fr-FR" sz="9600" dirty="0" smtClean="0">
                <a:latin typeface="Arial" pitchFamily="34" charset="0"/>
                <a:cs typeface="Arial" pitchFamily="34" charset="0"/>
              </a:rPr>
              <a:t>-Mettre en place un dispositif de monitorage et d’analyse des données.</a:t>
            </a:r>
          </a:p>
          <a:p>
            <a:pPr>
              <a:lnSpc>
                <a:spcPct val="170000"/>
              </a:lnSpc>
              <a:buNone/>
            </a:pPr>
            <a:r>
              <a:rPr lang="fr-FR" sz="9600" dirty="0" smtClean="0">
                <a:latin typeface="Arial" pitchFamily="34" charset="0"/>
                <a:cs typeface="Arial" pitchFamily="34" charset="0"/>
              </a:rPr>
              <a:t> -  Dénombrer l’ensemble des patients en IRCT.</a:t>
            </a:r>
          </a:p>
          <a:p>
            <a:pPr>
              <a:lnSpc>
                <a:spcPct val="170000"/>
              </a:lnSpc>
              <a:buNone/>
            </a:pPr>
            <a:r>
              <a:rPr lang="fr-FR" sz="9600" dirty="0" smtClean="0">
                <a:latin typeface="Arial" pitchFamily="34" charset="0"/>
                <a:cs typeface="Arial" pitchFamily="34" charset="0"/>
              </a:rPr>
              <a:t> -Evaluer l’incidence, la prévalence.</a:t>
            </a:r>
          </a:p>
          <a:p>
            <a:pPr>
              <a:lnSpc>
                <a:spcPct val="170000"/>
              </a:lnSpc>
              <a:buNone/>
            </a:pPr>
            <a:r>
              <a:rPr lang="fr-FR" sz="9600" dirty="0" smtClean="0">
                <a:latin typeface="Arial" pitchFamily="34" charset="0"/>
                <a:cs typeface="Arial" pitchFamily="34" charset="0"/>
              </a:rPr>
              <a:t>-Dresser un profil des caractéristiques sociodémographiques des malades, la maladie rénale initiale, les comorbidités et les handicaps associés.</a:t>
            </a:r>
          </a:p>
          <a:p>
            <a:pPr>
              <a:buNone/>
            </a:pPr>
            <a:endParaRPr lang="fr-FR" sz="1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4000" b="1" dirty="0" smtClean="0">
              <a:latin typeface="Arial" pitchFamily="34" charset="0"/>
              <a:cs typeface="Arial" pitchFamily="34" charset="0"/>
            </a:endParaRPr>
          </a:p>
          <a:p>
            <a:endParaRPr lang="fr-FR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3100" b="1" dirty="0" smtClean="0">
                <a:latin typeface="Arial" pitchFamily="34" charset="0"/>
                <a:cs typeface="Arial" pitchFamily="34" charset="0"/>
              </a:rPr>
            </a:br>
            <a:r>
              <a:rPr lang="fr-FR" sz="2700" b="1" dirty="0" smtClean="0">
                <a:latin typeface="Arial" pitchFamily="34" charset="0"/>
                <a:cs typeface="Arial" pitchFamily="34" charset="0"/>
              </a:rPr>
              <a:t>Réseau Epidémiologie et Information en Néphrologie</a:t>
            </a:r>
            <a:br>
              <a:rPr lang="fr-FR" sz="2700" b="1" dirty="0" smtClean="0">
                <a:latin typeface="Arial" pitchFamily="34" charset="0"/>
                <a:cs typeface="Arial" pitchFamily="34" charset="0"/>
              </a:rPr>
            </a:br>
            <a:r>
              <a:rPr lang="fr-FR" sz="2700" b="1" dirty="0" smtClean="0">
                <a:latin typeface="Arial" pitchFamily="34" charset="0"/>
                <a:cs typeface="Arial" pitchFamily="34" charset="0"/>
              </a:rPr>
              <a:t>REIN – France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( création en 2002)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3100" dirty="0" smtClean="0">
                <a:latin typeface="Arial" pitchFamily="34" charset="0"/>
                <a:cs typeface="Arial" pitchFamily="34" charset="0"/>
              </a:rPr>
            </a:b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Système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d’information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  d’intérêt commun aux malades et aux professionnels de santé.</a:t>
            </a: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  -  Dédié aux acteurs,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décideurs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et  institutions concernés par la pathologie rénale. 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Une finalité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préventive. 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3600" b="1" u="sng" dirty="0" smtClean="0">
                <a:latin typeface="Arial" pitchFamily="34" charset="0"/>
                <a:cs typeface="Arial" pitchFamily="34" charset="0"/>
              </a:rPr>
              <a:t>Son objectif général est de décrire</a:t>
            </a: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- L’incidence et la prévalence 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          -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Les traitements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de  suppléance de l’insuffisance rénale chronique,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           -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Les caractéristiques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de la population traitée,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            -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La morbi-mortalité</a:t>
            </a: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dirty="0" smtClean="0"/>
              <a:t>(16) Réseau Épidémiologie et information en néphrologie. Rapport annuel Rein 2010. </a:t>
            </a:r>
            <a:r>
              <a:rPr lang="fr-FR" dirty="0" err="1" smtClean="0"/>
              <a:t>Nephrol</a:t>
            </a:r>
            <a:r>
              <a:rPr lang="fr-FR" dirty="0" smtClean="0"/>
              <a:t> </a:t>
            </a:r>
            <a:r>
              <a:rPr lang="fr-FR" dirty="0" err="1" smtClean="0"/>
              <a:t>Ther</a:t>
            </a:r>
            <a:r>
              <a:rPr lang="fr-FR" dirty="0" smtClean="0"/>
              <a:t> 2012, Supplément 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Situation au Canada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800" u="sng" dirty="0" smtClean="0">
                <a:latin typeface="Arial" pitchFamily="34" charset="0"/>
                <a:cs typeface="Arial" pitchFamily="34" charset="0"/>
              </a:rPr>
              <a:t>Registre Canadien: 1995  -  2014</a:t>
            </a:r>
          </a:p>
          <a:p>
            <a:pPr>
              <a:buNone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Incidence :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115.3  et  192  pmh/année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800" u="sng" dirty="0" smtClean="0">
                <a:latin typeface="Arial" pitchFamily="34" charset="0"/>
                <a:cs typeface="Arial" pitchFamily="34" charset="0"/>
              </a:rPr>
              <a:t>Registre Canadien: 2005  -  2014</a:t>
            </a:r>
          </a:p>
          <a:p>
            <a:pPr>
              <a:buNone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- Age moyen : 65 ans</a:t>
            </a:r>
          </a:p>
          <a:p>
            <a:pPr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  - Diabète : 44.4 %  à 55.5%</a:t>
            </a:r>
          </a:p>
          <a:p>
            <a:pPr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  - 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DFGe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: 10 ml/min/1.73 m2 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14992"/>
            <a:ext cx="9144000" cy="1143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(17) Registre Canadien des insuffisances et des transplantations  d’organes 2015, institut Canadien d’information en santé.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Rapport ERA – EDTA  2012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Etude de l’incidence :</a:t>
            </a:r>
          </a:p>
          <a:p>
            <a:pPr>
              <a:buNone/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u="sng" dirty="0" smtClean="0">
                <a:latin typeface="Arial" pitchFamily="34" charset="0"/>
                <a:cs typeface="Arial" pitchFamily="34" charset="0"/>
              </a:rPr>
              <a:t>A-  33 pays européens ( études séparées):</a:t>
            </a:r>
          </a:p>
          <a:p>
            <a:pPr>
              <a:buNone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Iceland : 59 pmh/année.</a:t>
            </a:r>
          </a:p>
          <a:p>
            <a:pPr>
              <a:buNone/>
            </a:pP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- Grèce : 210 pmh/année.</a:t>
            </a:r>
          </a:p>
          <a:p>
            <a:pPr>
              <a:buNone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Moyenne : 133 pmh/année</a:t>
            </a:r>
          </a:p>
          <a:p>
            <a:pPr>
              <a:buNone/>
            </a:pPr>
            <a:endParaRPr lang="fr-FR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u="sng" dirty="0" smtClean="0">
                <a:latin typeface="Arial" pitchFamily="34" charset="0"/>
                <a:cs typeface="Arial" pitchFamily="34" charset="0"/>
              </a:rPr>
              <a:t>B-  14 registres différents en Europe:</a:t>
            </a:r>
            <a:endParaRPr lang="fr-FR" sz="2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Monténégro : 24 pmh/année</a:t>
            </a:r>
          </a:p>
          <a:p>
            <a:pPr>
              <a:buNone/>
            </a:pP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- Portugal : 220 pmh/année</a:t>
            </a:r>
          </a:p>
          <a:p>
            <a:pPr>
              <a:buNone/>
            </a:pPr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Moyenne : 94 pmh/année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Rapport ERA – EDTA  2015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Etude de l’incidence :</a:t>
            </a:r>
          </a:p>
          <a:p>
            <a:pPr>
              <a:lnSpc>
                <a:spcPct val="170000"/>
              </a:lnSpc>
              <a:buNone/>
            </a:pP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A-  54 pays européens ( études séparées):</a:t>
            </a:r>
          </a:p>
          <a:p>
            <a:pPr>
              <a:lnSpc>
                <a:spcPct val="170000"/>
              </a:lnSpc>
              <a:buNone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fr-F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Ukraine : 24 pmh/année.</a:t>
            </a:r>
          </a:p>
          <a:p>
            <a:pPr>
              <a:lnSpc>
                <a:spcPct val="170000"/>
              </a:lnSpc>
              <a:buNone/>
            </a:pPr>
            <a:r>
              <a:rPr lang="fr-F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-  </a:t>
            </a:r>
            <a:r>
              <a:rPr lang="fr-FR" sz="1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Czech</a:t>
            </a:r>
            <a:r>
              <a:rPr lang="fr-F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républic</a:t>
            </a:r>
            <a:r>
              <a:rPr lang="fr-F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: 232pmh/année.</a:t>
            </a:r>
          </a:p>
          <a:p>
            <a:pPr>
              <a:lnSpc>
                <a:spcPct val="170000"/>
              </a:lnSpc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fr-F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Moyenne : 119 pmh/année</a:t>
            </a:r>
          </a:p>
          <a:p>
            <a:pPr>
              <a:lnSpc>
                <a:spcPct val="170000"/>
              </a:lnSpc>
              <a:buNone/>
            </a:pPr>
            <a:r>
              <a:rPr lang="fr-FR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B-  47 registres différents en Europe:</a:t>
            </a:r>
          </a:p>
          <a:p>
            <a:pPr>
              <a:lnSpc>
                <a:spcPct val="170000"/>
              </a:lnSpc>
              <a:buNone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fr-F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Russie: 52pmh/année</a:t>
            </a:r>
          </a:p>
          <a:p>
            <a:pPr>
              <a:lnSpc>
                <a:spcPct val="170000"/>
              </a:lnSpc>
              <a:buNone/>
            </a:pPr>
            <a:r>
              <a:rPr lang="fr-F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- Palestine : 285 pmh/année</a:t>
            </a:r>
          </a:p>
          <a:p>
            <a:pPr>
              <a:lnSpc>
                <a:spcPct val="170000"/>
              </a:lnSpc>
              <a:buNone/>
            </a:pPr>
            <a:r>
              <a:rPr lang="fr-F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Moyenne : 113 pmh/année</a:t>
            </a:r>
            <a:endParaRPr lang="fr-FR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000" b="1" dirty="0" smtClean="0">
                <a:latin typeface="Arial" pitchFamily="34" charset="0"/>
                <a:cs typeface="Arial" pitchFamily="34" charset="0"/>
              </a:rPr>
              <a:t>Situation Algérienne africaine et arabe en 2004</a:t>
            </a:r>
            <a:endParaRPr lang="fr-FR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334010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fr-F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Prévalence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: 189 pmh      ( 5eme .Afrique)</a:t>
            </a:r>
          </a:p>
          <a:p>
            <a:pPr>
              <a:lnSpc>
                <a:spcPct val="170000"/>
              </a:lnSpc>
            </a:pPr>
            <a:r>
              <a:rPr lang="fr-F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Prévalence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: 198 pmh         (8eme. Arabe)</a:t>
            </a:r>
          </a:p>
          <a:p>
            <a:pPr>
              <a:lnSpc>
                <a:spcPct val="17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Incidence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109 pmh/année ( 2eme. Maghreb)</a:t>
            </a:r>
          </a:p>
          <a:p>
            <a:pPr>
              <a:lnSpc>
                <a:spcPct val="17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A.Elmatri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.8 eme congres de l’AFRAN, 17-19 septembre 2004.Agadir Maroc.</a:t>
            </a:r>
          </a:p>
          <a:p>
            <a:pPr>
              <a:lnSpc>
                <a:spcPct val="17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Source : Rapport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Mgredial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2005et 2009.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57982"/>
            <a:ext cx="9144000" cy="6429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A.Elmatri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.8 eme congres de l’AFRAN, 17-19 septembre 2004.Agadir Maroc.</a:t>
            </a:r>
          </a:p>
          <a:p>
            <a:pPr>
              <a:buNone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 Rapport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Mgredial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2005et 2009.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Situation  en Algérie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 2016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: 22000 dialysés dont 11000 en prive.( prise en charge = CNAS)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2 millions de DA est le cout indirect  d’un hémodialysé /patient/ année 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1 320 000 DA par patient / année en dialyse péritonéale.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Transplantation rénale :  300 greffés en 2015, avec un cout indirect de 1 million de DA la première année (5).</a:t>
            </a:r>
          </a:p>
          <a:p>
            <a:pPr>
              <a:lnSpc>
                <a:spcPct val="15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286544"/>
            <a:ext cx="9144000" cy="7143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/>
              <a:t>(5)</a:t>
            </a:r>
            <a:r>
              <a:rPr lang="fr-FR" sz="1400" dirty="0" err="1" smtClean="0"/>
              <a:t>F.Haddoum</a:t>
            </a:r>
            <a:r>
              <a:rPr lang="fr-FR" sz="1400" dirty="0" smtClean="0"/>
              <a:t>. Situation de l’IRCT en Algérie. Journée mondiale du rein. service de néphrologie dialyse et transplantation rénale CHU Mustapha Alger2017.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7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fr-FR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valorisation de l’information du registre du rein 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fr-FR" sz="29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9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fr-FR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Pour la santé publique :</a:t>
            </a:r>
          </a:p>
          <a:p>
            <a:pPr>
              <a:lnSpc>
                <a:spcPct val="170000"/>
              </a:lnSpc>
              <a:buNone/>
            </a:pPr>
            <a:r>
              <a:rPr lang="fr-FR" sz="9600" dirty="0" smtClean="0">
                <a:latin typeface="Arial" pitchFamily="34" charset="0"/>
                <a:cs typeface="Arial" pitchFamily="34" charset="0"/>
              </a:rPr>
              <a:t>- Contribuer à l’élaboration de stratégies sanitaires visant à améliorer les modalités de prise en charge de l’insuffisance rénale chronique en termes d’efficacité, de coût et d’efficience.</a:t>
            </a:r>
          </a:p>
          <a:p>
            <a:pPr>
              <a:lnSpc>
                <a:spcPct val="170000"/>
              </a:lnSpc>
              <a:buNone/>
            </a:pPr>
            <a:r>
              <a:rPr lang="fr-FR" sz="9600" dirty="0" smtClean="0">
                <a:latin typeface="Arial" pitchFamily="34" charset="0"/>
                <a:cs typeface="Arial" pitchFamily="34" charset="0"/>
              </a:rPr>
              <a:t> - Contribuer à l’analyse de la consommation des ressources et de la répartition entre différentes modalités de traitements ; et permettre des comparaisons entre régions.</a:t>
            </a:r>
          </a:p>
          <a:p>
            <a:pPr>
              <a:lnSpc>
                <a:spcPct val="170000"/>
              </a:lnSpc>
              <a:buNone/>
            </a:pPr>
            <a:endParaRPr lang="fr-FR" sz="9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fr-F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6" y="1142984"/>
            <a:ext cx="885828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L’insuffisance rénale chronique terminale (IRCT) est l’un des problèmes majeurs de santé publique à l’échelle mondiale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(1).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En l’absence de données épidémiologiques fiables et exhaustives 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La mesure de l’ampleur de la pathologie, et de la situation la population concernée permettent de proposer une meilleure stratégie de prise en charge . </a:t>
            </a:r>
          </a:p>
          <a:p>
            <a:pPr>
              <a:lnSpc>
                <a:spcPct val="15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" y="6027027"/>
            <a:ext cx="914403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( 1) Haute Autorité de </a:t>
            </a:r>
            <a:r>
              <a:rPr lang="fr-FR" sz="1600" dirty="0" err="1" smtClean="0"/>
              <a:t>santé.Evaluation</a:t>
            </a:r>
            <a:r>
              <a:rPr lang="fr-FR" sz="1600" dirty="0" smtClean="0"/>
              <a:t> </a:t>
            </a:r>
            <a:r>
              <a:rPr lang="fr-FR" sz="1600" dirty="0" err="1" smtClean="0"/>
              <a:t>médico</a:t>
            </a:r>
            <a:r>
              <a:rPr lang="fr-FR" sz="1600" dirty="0" smtClean="0"/>
              <a:t>-économique des stratégies de prise en charge de l’insuffisance rénale chronique terminale en </a:t>
            </a:r>
            <a:r>
              <a:rPr lang="fr-FR" sz="1600" dirty="0" err="1" smtClean="0"/>
              <a:t>France.Analyse</a:t>
            </a:r>
            <a:r>
              <a:rPr lang="fr-FR" sz="1600" dirty="0" smtClean="0"/>
              <a:t> des possibilités de développement de la transplantation rénale en France. juin 2012. 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fr-FR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Pour la recherche</a:t>
            </a:r>
            <a:endParaRPr lang="fr-FR" sz="6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fr-FR" sz="6000" dirty="0" smtClean="0">
                <a:latin typeface="Arial" pitchFamily="34" charset="0"/>
                <a:cs typeface="Arial" pitchFamily="34" charset="0"/>
              </a:rPr>
              <a:t>► Identifier les problèmes nécessitant la mise en œuvre d’études épidémiologiques spécifiques à visée analytique ou évaluative.</a:t>
            </a:r>
          </a:p>
          <a:p>
            <a:pPr>
              <a:lnSpc>
                <a:spcPct val="170000"/>
              </a:lnSpc>
              <a:buNone/>
            </a:pPr>
            <a:endParaRPr lang="fr-FR" sz="6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fr-FR" sz="6000" dirty="0" smtClean="0">
                <a:latin typeface="Arial" pitchFamily="34" charset="0"/>
                <a:cs typeface="Arial" pitchFamily="34" charset="0"/>
              </a:rPr>
              <a:t>► Initier des études </a:t>
            </a:r>
            <a:r>
              <a:rPr lang="fr-FR" sz="6000" dirty="0" err="1" smtClean="0">
                <a:latin typeface="Arial" pitchFamily="34" charset="0"/>
                <a:cs typeface="Arial" pitchFamily="34" charset="0"/>
              </a:rPr>
              <a:t>médico</a:t>
            </a:r>
            <a:r>
              <a:rPr lang="fr-FR" sz="6000" dirty="0" smtClean="0">
                <a:latin typeface="Arial" pitchFamily="34" charset="0"/>
                <a:cs typeface="Arial" pitchFamily="34" charset="0"/>
              </a:rPr>
              <a:t>-économiques. </a:t>
            </a:r>
          </a:p>
          <a:p>
            <a:pPr>
              <a:lnSpc>
                <a:spcPct val="170000"/>
              </a:lnSpc>
              <a:buNone/>
            </a:pPr>
            <a:endParaRPr lang="fr-FR" sz="6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fr-FR" sz="6000" dirty="0" smtClean="0">
                <a:latin typeface="Arial" pitchFamily="34" charset="0"/>
                <a:cs typeface="Arial" pitchFamily="34" charset="0"/>
              </a:rPr>
              <a:t>► Développer des méthodes et des outils d’aide à la décision en matière de Santé Publique. </a:t>
            </a: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Matériel et Méthodes</a:t>
            </a:r>
            <a:endParaRPr lang="fr-FR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3600" b="1" dirty="0" smtClean="0">
                <a:latin typeface="Arial" pitchFamily="34" charset="0"/>
                <a:cs typeface="Arial" pitchFamily="34" charset="0"/>
              </a:rPr>
            </a:b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Population d’étude 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fr-FR" sz="3600" dirty="0" smtClean="0">
                <a:latin typeface="Arial" pitchFamily="34" charset="0"/>
                <a:cs typeface="Arial" pitchFamily="34" charset="0"/>
              </a:rPr>
            </a:br>
            <a:endParaRPr lang="fr-F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452596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Tout patient en IRCT, domiciliés à la Daïra de Batna (depuis au moins 06 mois),  traités par  l’une des méthodes de suppléance rénale (hémodialyse en centre, dialyse péritonéale à domicile, ou transplantation rénale). </a:t>
            </a:r>
          </a:p>
          <a:p>
            <a:pPr>
              <a:lnSpc>
                <a:spcPct val="17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Est considéré en insuffisance rénale chronique terminale traitée, tout patient dialysé plus de 45 jours ou transplanté rénal y compris en préemptif.  (ANAES 2002).</a:t>
            </a:r>
          </a:p>
          <a:p>
            <a:pPr>
              <a:lnSpc>
                <a:spcPct val="170000"/>
              </a:lnSpc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456 patients</a:t>
            </a:r>
          </a:p>
          <a:p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ce réservé du contenu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00200"/>
            <a:ext cx="8501122" cy="461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85918" y="50720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Trois  communes font la Daïra  de Batna :</a:t>
            </a:r>
          </a:p>
          <a:p>
            <a:pPr lvl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   - Commune de Batna chef-lieu de Daïra</a:t>
            </a:r>
          </a:p>
          <a:p>
            <a:pPr lvl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   - Commune d’Oued Chelih.</a:t>
            </a:r>
          </a:p>
          <a:p>
            <a:pPr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   - Commune de Fesdis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Contexte de l’étude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(1)</a:t>
            </a:r>
            <a:endParaRPr lang="fr-F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357686" y="285749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072066" y="2571744"/>
            <a:ext cx="1357322" cy="12144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14282" y="6215082"/>
            <a:ext cx="8797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Figure n°06: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Limites administrative de la wilaya de Batna.2008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2528895"/>
          <a:ext cx="8229600" cy="36861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7457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Centre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/>
                        <a:t>Année</a:t>
                      </a:r>
                      <a:r>
                        <a:rPr lang="fr-FR" sz="2400" b="1" baseline="0" dirty="0" smtClean="0"/>
                        <a:t> d’ouverture</a:t>
                      </a:r>
                      <a:endParaRPr lang="fr-FR" sz="2400" b="1" dirty="0" smtClean="0"/>
                    </a:p>
                    <a:p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Nombre</a:t>
                      </a:r>
                      <a:r>
                        <a:rPr lang="fr-FR" sz="2400" b="1" baseline="0" dirty="0" smtClean="0"/>
                        <a:t> de générateurs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Nombre de patients</a:t>
                      </a:r>
                      <a:r>
                        <a:rPr lang="fr-FR" sz="2400" b="1" baseline="0" dirty="0" smtClean="0"/>
                        <a:t> pris en charge</a:t>
                      </a:r>
                      <a:endParaRPr lang="fr-F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46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Batna  (CHU )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1984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19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120</a:t>
                      </a:r>
                      <a:endParaRPr lang="fr-F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46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Maghreb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2007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13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69</a:t>
                      </a:r>
                      <a:endParaRPr lang="fr-F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46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Renadial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2002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18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83</a:t>
                      </a:r>
                      <a:endParaRPr lang="fr-F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46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Louchene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2008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15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85</a:t>
                      </a:r>
                      <a:endParaRPr lang="fr-F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46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Safémédial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2006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15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85</a:t>
                      </a:r>
                      <a:endParaRPr lang="fr-F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01405" y="1597871"/>
            <a:ext cx="827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Tableau n°08: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Infrastructures sanitaires: Les centres </a:t>
            </a: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                         d'hémodialyse dans la Daïra de Batna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re 5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Contexte de l’étude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(3)</a:t>
            </a:r>
            <a:endParaRPr lang="fr-F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57982"/>
            <a:ext cx="9144000" cy="5000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(22).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b="1" dirty="0" smtClean="0">
                <a:latin typeface="Arial" pitchFamily="34" charset="0"/>
                <a:cs typeface="Arial" pitchFamily="34" charset="0"/>
              </a:rPr>
            </a:b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Type d’étude</a:t>
            </a:r>
            <a:br>
              <a:rPr lang="fr-FR" sz="3600" b="1" dirty="0" smtClean="0">
                <a:latin typeface="Arial" pitchFamily="34" charset="0"/>
                <a:cs typeface="Arial" pitchFamily="34" charset="0"/>
              </a:rPr>
            </a:b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Etude descriptive 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prospective, durant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quatre années: 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fr-FR" sz="2400" u="sng" dirty="0" smtClean="0">
                <a:latin typeface="Arial" pitchFamily="34" charset="0"/>
                <a:cs typeface="Arial" pitchFamily="34" charset="0"/>
              </a:rPr>
              <a:t>du </a:t>
            </a:r>
            <a:r>
              <a:rPr lang="fr-FR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01.01.2009  </a:t>
            </a:r>
            <a:r>
              <a:rPr lang="fr-FR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 </a:t>
            </a:r>
            <a:r>
              <a:rPr lang="fr-FR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31.12.2016</a:t>
            </a:r>
            <a:endParaRPr lang="fr-FR" sz="24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25003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RESULTATS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Evolution de l’incidence de l’IRCT à Batna de 2009 à 2016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42844" y="1643050"/>
          <a:ext cx="900115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lipse 4"/>
          <p:cNvSpPr/>
          <p:nvPr/>
        </p:nvSpPr>
        <p:spPr>
          <a:xfrm>
            <a:off x="5786446" y="5786454"/>
            <a:ext cx="3143272" cy="107154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Incidence moyenne</a:t>
            </a: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133.88 patients pmh/année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-32" y="5929330"/>
            <a:ext cx="5493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Figure n°07: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Evolution de l’incidence de l’IRCT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   à Batna de 2009 à 2016</a:t>
            </a: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Evolution de prévalence de l’IRCT à Batna de 2009 à 2016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892971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-32" y="6221576"/>
            <a:ext cx="9144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Figure n°08: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Evolution de la prévalence de l’IRCT à Batna de 2009 à 2016</a:t>
            </a: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28942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Description de la population d’étude</a:t>
            </a:r>
            <a:endParaRPr lang="fr-F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6868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Les néphrologues ont besoin de données fiables afin d’améliorer  les pratiques, la recherche et prévention.</a:t>
            </a:r>
          </a:p>
          <a:p>
            <a:pPr>
              <a:lnSpc>
                <a:spcPct val="150000"/>
              </a:lnSpc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Conscients de l’importance de cet enjeu, nous avons  établi, dès 2009, un registre des patients traités pour IRCT au niveau de la daïra de Batna. </a:t>
            </a:r>
          </a:p>
          <a:p>
            <a:endParaRPr lang="fr-FR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Introduction (2) </a:t>
            </a:r>
            <a:endParaRPr lang="fr-F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357306"/>
            <a:ext cx="8229600" cy="11430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fr-FR" sz="2300" dirty="0" smtClean="0">
                <a:latin typeface="Arial" pitchFamily="34" charset="0"/>
                <a:cs typeface="Arial" pitchFamily="34" charset="0"/>
              </a:rPr>
              <a:t>   Age moyen:  </a:t>
            </a:r>
            <a:r>
              <a:rPr lang="fr-FR" sz="2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51,39 ±18,08ans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, (de 12ans à 92 ans)</a:t>
            </a:r>
            <a:endParaRPr lang="fr-FR" sz="2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28596" y="2357430"/>
          <a:ext cx="822960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00034" y="2631040"/>
            <a:ext cx="24331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Un sex-ratio est de 1.23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428596" y="214290"/>
            <a:ext cx="8143932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Arial" pitchFamily="34" charset="0"/>
                <a:cs typeface="Arial" pitchFamily="34" charset="0"/>
              </a:rPr>
              <a:t>Distribution des patients selon </a:t>
            </a:r>
          </a:p>
          <a:p>
            <a:pPr algn="ctr"/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les tranches d’âges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6125" y="6215082"/>
            <a:ext cx="7510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Figure n°09: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Distribution des patients selon  les tranches d’âges.</a:t>
            </a: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Distribution des patients en IRCT selon la néphropathie initiale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6072198" y="1714488"/>
            <a:ext cx="2643206" cy="15001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C00000"/>
                </a:solidFill>
              </a:rPr>
              <a:t>1-Hypertension artérielle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2- Diabète  sucré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6125" y="6215082"/>
            <a:ext cx="782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Figure n°10: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Répartition des patients selon la néphropathie initiale.</a:t>
            </a: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44" y="2214554"/>
            <a:ext cx="857256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Répartition des patients selon la créatininémie et sa clairance au recrutement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00034" y="5643554"/>
            <a:ext cx="8229600" cy="1214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créatininémie moyenne est de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104 mg/l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fr-FR" sz="2000" b="1" dirty="0" smtClean="0">
                <a:solidFill>
                  <a:srgbClr val="0070C0"/>
                </a:solidFill>
              </a:rPr>
              <a:t>(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mg/l à 290 mg/l).</a:t>
            </a:r>
            <a:endParaRPr lang="fr-FR" sz="20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smtClean="0">
                <a:solidFill>
                  <a:srgbClr val="C00000"/>
                </a:solidFill>
                <a:latin typeface="Times New Roman"/>
              </a:rPr>
              <a:t>L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a moyenne de la clairance de la créatininémie </a:t>
            </a:r>
            <a:r>
              <a:rPr lang="fr-FR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=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7.55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ml/min/1.73m2,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                         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(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de 02 ml/min/1.73 m2 à 18 ml/min/1.73 m2).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44" y="1571612"/>
            <a:ext cx="8842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latin typeface="Arial" pitchFamily="34" charset="0"/>
                <a:cs typeface="Arial" pitchFamily="34" charset="0"/>
              </a:rPr>
              <a:t>Tableau n°10: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Répartition des patients selon la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créatininémie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et sa </a:t>
            </a:r>
          </a:p>
          <a:p>
            <a:r>
              <a:rPr lang="fr-FR" sz="2200" dirty="0" smtClean="0">
                <a:latin typeface="Arial" pitchFamily="34" charset="0"/>
                <a:cs typeface="Arial" pitchFamily="34" charset="0"/>
              </a:rPr>
              <a:t>                       clairance au recrutement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Profil  anémique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>
                <a:latin typeface="Arial" pitchFamily="34" charset="0"/>
                <a:cs typeface="Arial" pitchFamily="34" charset="0"/>
              </a:rPr>
              <a:t>En phase prédialytique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Hémoglobine moyenne = 7.25 g/dl.</a:t>
            </a:r>
          </a:p>
          <a:p>
            <a:pPr>
              <a:buNone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                  (de 3 à 11 gr/dl),  un écart type de 1.55.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u="sng" dirty="0" smtClean="0">
                <a:latin typeface="Arial" pitchFamily="34" charset="0"/>
                <a:cs typeface="Arial" pitchFamily="34" charset="0"/>
              </a:rPr>
              <a:t>En phase dialytique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Hémoglobine moyenne 8.97 gr/dl.</a:t>
            </a: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                            (de 6 à 13) , un écart type de 8.65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1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842968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00694" y="4857760"/>
            <a:ext cx="2928958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Le sex-ratio est de 1.74</a:t>
            </a:r>
            <a:endParaRPr lang="fr-FR" sz="2000" b="1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Distribution  des  diabétiques selon le type de diabète. 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5643578"/>
            <a:ext cx="542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Moyenne d’</a:t>
            </a:r>
            <a:r>
              <a:rPr lang="fr-FR" b="1" dirty="0" err="1" smtClean="0"/>
              <a:t>age</a:t>
            </a:r>
            <a:r>
              <a:rPr lang="fr-FR" b="1" dirty="0" smtClean="0"/>
              <a:t> =51 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85720" y="6150114"/>
            <a:ext cx="8664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Figure n°11: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Répartition des patients diabétiques selon le type de diabète.</a:t>
            </a: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85720" y="1142984"/>
            <a:ext cx="8229600" cy="100013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73  diabétiques = 23.27 %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8,07 % pour le diabète  type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15,20 % pour le diabète de type 2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b="1" dirty="0" smtClean="0">
                <a:latin typeface="Arial" pitchFamily="34" charset="0"/>
                <a:cs typeface="Arial" pitchFamily="34" charset="0"/>
              </a:rPr>
            </a:b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Description de l’IRCT pédiatrique.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600" dirty="0" smtClean="0">
                <a:latin typeface="Arial" pitchFamily="34" charset="0"/>
                <a:cs typeface="Arial" pitchFamily="34" charset="0"/>
              </a:rPr>
              <a:t>Six enfants </a:t>
            </a:r>
          </a:p>
          <a:p>
            <a:pPr>
              <a:lnSpc>
                <a:spcPct val="150000"/>
              </a:lnSpc>
              <a:buNone/>
            </a:pPr>
            <a:r>
              <a:rPr lang="fr-FR" sz="2600" b="1" dirty="0" smtClean="0">
                <a:latin typeface="Arial" pitchFamily="34" charset="0"/>
                <a:cs typeface="Arial" pitchFamily="34" charset="0"/>
              </a:rPr>
              <a:t>   3.7 %  </a:t>
            </a:r>
            <a:r>
              <a:rPr lang="fr-FR" sz="2600" dirty="0" smtClean="0">
                <a:latin typeface="Arial" pitchFamily="34" charset="0"/>
                <a:cs typeface="Arial" pitchFamily="34" charset="0"/>
              </a:rPr>
              <a:t>du  total  des patients</a:t>
            </a:r>
          </a:p>
          <a:p>
            <a:pPr>
              <a:lnSpc>
                <a:spcPct val="150000"/>
              </a:lnSpc>
              <a:buNone/>
            </a:pPr>
            <a:r>
              <a:rPr lang="fr-FR" sz="26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lnSpc>
                <a:spcPct val="150000"/>
              </a:lnSpc>
              <a:buNone/>
            </a:pPr>
            <a:r>
              <a:rPr lang="fr-FR" sz="2600" b="1" dirty="0" smtClean="0">
                <a:latin typeface="Arial" pitchFamily="34" charset="0"/>
                <a:cs typeface="Arial" pitchFamily="34" charset="0"/>
              </a:rPr>
              <a:t>                       Age: entre 08 et 14 ans.</a:t>
            </a:r>
          </a:p>
          <a:p>
            <a:pPr>
              <a:lnSpc>
                <a:spcPct val="150000"/>
              </a:lnSpc>
              <a:buNone/>
            </a:pPr>
            <a:r>
              <a:rPr lang="fr-FR" sz="2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50000"/>
              </a:lnSpc>
              <a:buNone/>
            </a:pPr>
            <a:r>
              <a:rPr lang="fr-FR" sz="2600" b="1" dirty="0" smtClean="0">
                <a:latin typeface="Arial" pitchFamily="34" charset="0"/>
                <a:cs typeface="Arial" pitchFamily="34" charset="0"/>
              </a:rPr>
              <a:t>Les étiologies  de l’IRCT:</a:t>
            </a:r>
          </a:p>
          <a:p>
            <a:pPr>
              <a:lnSpc>
                <a:spcPct val="150000"/>
              </a:lnSpc>
              <a:buNone/>
            </a:pPr>
            <a:r>
              <a:rPr lang="fr-FR" sz="2600" dirty="0" smtClean="0">
                <a:latin typeface="Arial" pitchFamily="34" charset="0"/>
                <a:cs typeface="Arial" pitchFamily="34" charset="0"/>
              </a:rPr>
              <a:t> - Néphropathie congénitales.</a:t>
            </a:r>
          </a:p>
          <a:p>
            <a:pPr>
              <a:lnSpc>
                <a:spcPct val="150000"/>
              </a:lnSpc>
              <a:buNone/>
            </a:pPr>
            <a:r>
              <a:rPr lang="fr-FR" sz="2600" dirty="0" smtClean="0">
                <a:latin typeface="Arial" pitchFamily="34" charset="0"/>
                <a:cs typeface="Arial" pitchFamily="34" charset="0"/>
              </a:rPr>
              <a:t> -Néphropathies de reflux</a:t>
            </a:r>
          </a:p>
          <a:p>
            <a:pPr>
              <a:lnSpc>
                <a:spcPct val="150000"/>
              </a:lnSpc>
              <a:buNone/>
            </a:pPr>
            <a:r>
              <a:rPr lang="fr-F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latin typeface="Arial" pitchFamily="34" charset="0"/>
                <a:cs typeface="Arial" pitchFamily="34" charset="0"/>
              </a:rPr>
              <a:t>Tous  en hémodialyse.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latin typeface="Arial" pitchFamily="34" charset="0"/>
                <a:cs typeface="Arial" pitchFamily="34" charset="0"/>
              </a:rPr>
              <a:t>Caractéristiques du  sujet âgé</a:t>
            </a:r>
            <a:endParaRPr lang="fr-F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L’âge moyen de 73,5 +/- 1,96 ans.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Sex-ratio  est de 0,75 </a:t>
            </a:r>
          </a:p>
        </p:txBody>
      </p:sp>
      <p:pic>
        <p:nvPicPr>
          <p:cNvPr id="4" name="Graphique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2857496"/>
            <a:ext cx="8643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57158" y="6143644"/>
            <a:ext cx="8367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Figure n°12: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Répartition des patients âgé Selon la néphropathie initiale.</a:t>
            </a: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3100" b="1" dirty="0" smtClean="0">
                <a:latin typeface="Arial" pitchFamily="34" charset="0"/>
                <a:cs typeface="Arial" pitchFamily="34" charset="0"/>
              </a:rPr>
            </a:br>
            <a:r>
              <a:rPr lang="fr-FR" sz="2200" dirty="0" smtClean="0">
                <a:latin typeface="Arial" pitchFamily="34" charset="0"/>
                <a:cs typeface="Arial" pitchFamily="34" charset="0"/>
              </a:rPr>
              <a:t>Délai entre la date de diagnostic et le début de dialyse (en jours).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3100" dirty="0" smtClean="0">
                <a:latin typeface="Arial" pitchFamily="34" charset="0"/>
                <a:cs typeface="Arial" pitchFamily="34" charset="0"/>
              </a:rPr>
            </a:b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Une moyenne de 106.84 jours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                         ( 85 à 961 jours).</a:t>
            </a:r>
          </a:p>
          <a:p>
            <a:pPr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                   Une moyenne de  146.29  jours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                        ( de 99 à 993 jours ).</a:t>
            </a:r>
          </a:p>
          <a:p>
            <a:pPr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   46 %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par fistule artérioveineuse.</a:t>
            </a:r>
          </a:p>
          <a:p>
            <a:pPr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54 %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par voie de cathéter veineux central  temporaire d’hémodialyse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4143380"/>
            <a:ext cx="8072494" cy="785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L’abord vasculaire pour les hémodialysés </a:t>
            </a:r>
            <a:endParaRPr lang="fr-FR" sz="2000" dirty="0" smtClean="0"/>
          </a:p>
          <a:p>
            <a:pPr algn="ctr"/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428596" y="2357430"/>
            <a:ext cx="8286808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Délai entre la date de diagnostic et la date de confection de la FAV (en jours).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Répartition des patients  selon les morbidités cardiovasculaires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3929066"/>
            <a:ext cx="1028707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42910" y="1571612"/>
            <a:ext cx="7858180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Représentent : 75.96   % 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2844" y="3429000"/>
            <a:ext cx="8842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latin typeface="Arial" pitchFamily="34" charset="0"/>
                <a:cs typeface="Arial" pitchFamily="34" charset="0"/>
              </a:rPr>
              <a:t>Tableau n°11: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Répartition des patients selon le type de morbidité cardiovasculaire.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La prise en charge de l’anémie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2786058"/>
            <a:ext cx="935834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42844" y="2214554"/>
            <a:ext cx="8842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latin typeface="Arial" pitchFamily="34" charset="0"/>
                <a:cs typeface="Arial" pitchFamily="34" charset="0"/>
              </a:rPr>
              <a:t>Tableau n°12: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Répartition des patients selon le traitement  de </a:t>
            </a:r>
          </a:p>
          <a:p>
            <a:r>
              <a:rPr lang="fr-FR" sz="2200" dirty="0" smtClean="0">
                <a:latin typeface="Arial" pitchFamily="34" charset="0"/>
                <a:cs typeface="Arial" pitchFamily="34" charset="0"/>
              </a:rPr>
              <a:t>                        l’anémie 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Problématique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b="1" dirty="0" smtClean="0">
                <a:latin typeface="Arial" pitchFamily="34" charset="0"/>
                <a:cs typeface="Arial" pitchFamily="34" charset="0"/>
              </a:rPr>
            </a:b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. En plus de son aspect latent, l’IRCT pose le double problème; de diagnostic précoce et celui de la thérapeutique . (2.3)</a:t>
            </a:r>
          </a:p>
          <a:p>
            <a:pPr>
              <a:lnSpc>
                <a:spcPct val="16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En Algérie on ne dispose pas d’étude qui nous permettra aujourd’hui, d’offrir une image suffisamment précise de l’offre de soins relative à la prise en charge de l’IRCT. </a:t>
            </a:r>
          </a:p>
          <a:p>
            <a:pPr>
              <a:lnSpc>
                <a:spcPct val="16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Afin d’orienter et évaluer cette politique sanitaire et agir selon les données du terrain, la mise en place d’un outil épidémiologique d’évaluation et d’aide à la décision en matière de santé publique est une priorité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86454"/>
            <a:ext cx="9144000" cy="107154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(2) Rapport ERA-EDTA 2016</a:t>
            </a:r>
          </a:p>
          <a:p>
            <a:r>
              <a:rPr lang="fr-FR" dirty="0" smtClean="0"/>
              <a:t>( 3) </a:t>
            </a:r>
            <a:r>
              <a:rPr lang="fr-FR" dirty="0" err="1" smtClean="0"/>
              <a:t>valuation</a:t>
            </a:r>
            <a:r>
              <a:rPr lang="fr-FR" dirty="0" smtClean="0"/>
              <a:t> </a:t>
            </a:r>
            <a:r>
              <a:rPr lang="fr-FR" dirty="0" err="1" smtClean="0"/>
              <a:t>médico-économique</a:t>
            </a:r>
            <a:r>
              <a:rPr lang="fr-FR" dirty="0" smtClean="0"/>
              <a:t> des stratégies de prise en charge de l’insuffisance rénale chronique terminale en France. Volet : Analyse des possibilités de développement de la transplantation rénale en France. Haute Autorité de santé, juin 2012.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Répartition des patients selon la méthode de suppléance rénale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 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-71470" y="6143644"/>
            <a:ext cx="9092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Figure n°13: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Répartition des patients  Selon la méthode de suppléance rénale.</a:t>
            </a: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Distribution des patients en IRCT hémodialysés selon leurs répartitions au niveau des différents centres d’hémodialyse 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32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60362" y="6072206"/>
            <a:ext cx="84836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Figure n°14: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Répartition des patients en IRCT hémodialysés selon leurs 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   répartitions au niveau des différents centres d’hémodialyse .</a:t>
            </a: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7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Discussion</a:t>
            </a:r>
            <a:r>
              <a:rPr lang="fr-FR" sz="6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Incidence et prévalence IRCT France</a:t>
            </a:r>
            <a:br>
              <a:rPr lang="fr-FR" sz="2800" b="1" dirty="0" smtClean="0">
                <a:latin typeface="Arial" pitchFamily="34" charset="0"/>
                <a:cs typeface="Arial" pitchFamily="34" charset="0"/>
              </a:rPr>
            </a:b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2009 - 2016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6500826" y="1428736"/>
            <a:ext cx="1285884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613.65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p.pmh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3702" y="3143248"/>
            <a:ext cx="1357322" cy="57150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133.88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p.pmh/an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0362" y="5929330"/>
            <a:ext cx="8983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Figure n°15: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Incidence et prévalence IRCT France  2009 - 2016.</a:t>
            </a: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(24).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00364" y="5357826"/>
            <a:ext cx="3571900" cy="1285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71470" y="2143116"/>
            <a:ext cx="942978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71406" y="5214950"/>
            <a:ext cx="2928958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/>
              <a:t>Batna</a:t>
            </a:r>
            <a:endParaRPr lang="fr-FR" sz="2800" b="1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57200" y="285728"/>
            <a:ext cx="8229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Incidences mondiales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des patients en IRCT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32" y="1571612"/>
            <a:ext cx="93583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100" b="1" dirty="0" smtClean="0">
                <a:latin typeface="Arial" pitchFamily="34" charset="0"/>
                <a:cs typeface="Arial" pitchFamily="34" charset="0"/>
              </a:rPr>
              <a:t>Tableau n°11: </a:t>
            </a:r>
            <a:r>
              <a:rPr lang="fr-FR" sz="2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Distribution des patients en IRCT, selon certaines incidences </a:t>
            </a:r>
          </a:p>
          <a:p>
            <a:pPr lvl="0"/>
            <a:r>
              <a:rPr lang="fr-FR" sz="2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                       mondiales</a:t>
            </a:r>
            <a:endParaRPr lang="fr-FR" sz="22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endParaRPr lang="fr-FR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(23).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44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0001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Les variations  de l’incidence de l’IRCT en France de 2009 à 2016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500826" y="4286256"/>
            <a:ext cx="2643174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Registre Rein-France 2016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0362" y="5929330"/>
            <a:ext cx="8983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Figure n°16: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Variation de l’incidence de IRCT France  2009 - 2016.</a:t>
            </a: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57982"/>
            <a:ext cx="9144000" cy="5000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(25).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45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700" b="1" dirty="0" smtClean="0">
                <a:latin typeface="Arial" pitchFamily="34" charset="0"/>
                <a:cs typeface="Arial" pitchFamily="34" charset="0"/>
              </a:rPr>
            </a:br>
            <a:r>
              <a:rPr lang="fr-FR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700" b="1" dirty="0" smtClean="0">
                <a:latin typeface="Arial" pitchFamily="34" charset="0"/>
                <a:cs typeface="Arial" pitchFamily="34" charset="0"/>
              </a:rPr>
            </a:br>
            <a:r>
              <a:rPr lang="fr-FR" sz="2700" b="1" dirty="0" smtClean="0">
                <a:latin typeface="Arial" pitchFamily="34" charset="0"/>
                <a:cs typeface="Arial" pitchFamily="34" charset="0"/>
              </a:rPr>
              <a:t>Prévalence de l’IRCT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8680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29454" y="6488668"/>
            <a:ext cx="2008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 Rein-France 2014)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0034" y="1714488"/>
            <a:ext cx="14287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Tableau n°0</a:t>
            </a:r>
            <a:endParaRPr lang="fr-FR" sz="20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000100" y="4857760"/>
          <a:ext cx="550072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0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Algérie 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313.32 pmh (2005)</a:t>
                      </a:r>
                    </a:p>
                    <a:p>
                      <a:r>
                        <a:rPr lang="fr-FR" dirty="0" smtClean="0"/>
                        <a:t>478.26 pmh (2010)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 smtClean="0"/>
                        <a:t>Batna</a:t>
                      </a:r>
                      <a:endParaRPr lang="fr-FR" sz="2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537.45 pmh (2009)</a:t>
                      </a:r>
                    </a:p>
                    <a:p>
                      <a:r>
                        <a:rPr lang="fr-FR" b="1" dirty="0" smtClean="0"/>
                        <a:t>670.2 pmh  (2016)</a:t>
                      </a:r>
                      <a:endParaRPr lang="fr-FR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Ellipse 7"/>
          <p:cNvSpPr/>
          <p:nvPr/>
        </p:nvSpPr>
        <p:spPr>
          <a:xfrm>
            <a:off x="6572264" y="4929198"/>
            <a:ext cx="357190" cy="35719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071538" y="6357958"/>
            <a:ext cx="342902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X : MSPRH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sz="3200" b="1" dirty="0" smtClean="0">
                <a:latin typeface="Arial" pitchFamily="34" charset="0"/>
                <a:cs typeface="Arial" pitchFamily="34" charset="0"/>
              </a:rPr>
              <a:t>ERA – EDTA  2015</a:t>
            </a:r>
            <a:endParaRPr lang="fr-F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Age moyen au recrutement :</a:t>
            </a:r>
          </a:p>
          <a:p>
            <a:pPr>
              <a:lnSpc>
                <a:spcPct val="150000"/>
              </a:lnSpc>
              <a:buNone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A-  34 pays européens ( études séparées):</a:t>
            </a:r>
          </a:p>
          <a:p>
            <a:pPr>
              <a:lnSpc>
                <a:spcPct val="150000"/>
              </a:lnSpc>
              <a:buNone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fr-F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Monténégro : 56.2 ans.</a:t>
            </a:r>
          </a:p>
          <a:p>
            <a:pPr>
              <a:lnSpc>
                <a:spcPct val="150000"/>
              </a:lnSpc>
              <a:buNone/>
            </a:pPr>
            <a:r>
              <a:rPr lang="fr-F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-  Belgique: 70.1 ans.</a:t>
            </a:r>
          </a:p>
          <a:p>
            <a:pPr>
              <a:lnSpc>
                <a:spcPct val="150000"/>
              </a:lnSpc>
              <a:buNone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fr-FR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Moyenne : H 64.9 ans, F 64.8 ans</a:t>
            </a:r>
          </a:p>
          <a:p>
            <a:pPr>
              <a:lnSpc>
                <a:spcPct val="150000"/>
              </a:lnSpc>
              <a:buNone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 B-  13 registres différents en Europe:</a:t>
            </a:r>
          </a:p>
          <a:p>
            <a:pPr>
              <a:lnSpc>
                <a:spcPct val="150000"/>
              </a:lnSpc>
              <a:buNone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fr-F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Albanie : 55.1 ans</a:t>
            </a:r>
          </a:p>
          <a:p>
            <a:pPr>
              <a:lnSpc>
                <a:spcPct val="150000"/>
              </a:lnSpc>
              <a:buNone/>
            </a:pPr>
            <a:r>
              <a:rPr lang="fr-F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- Italie: 68.6 ans</a:t>
            </a:r>
          </a:p>
          <a:p>
            <a:pPr>
              <a:lnSpc>
                <a:spcPct val="150000"/>
              </a:lnSpc>
              <a:buNone/>
            </a:pPr>
            <a:r>
              <a:rPr lang="fr-FR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Moyenne : H 64 ans , F 64.9 ans</a:t>
            </a:r>
            <a:endParaRPr lang="fr-FR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57982"/>
            <a:ext cx="9144000" cy="5000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(26).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214346" y="1785926"/>
            <a:ext cx="964413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-142908" y="5572140"/>
            <a:ext cx="3857652" cy="7143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Batna 2009 - 2016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929322" y="5643578"/>
            <a:ext cx="928694" cy="428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51 ans 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428596" y="142852"/>
            <a:ext cx="8229600" cy="928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L’âge des patients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32" y="1142984"/>
            <a:ext cx="9358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Tableau n°13: </a:t>
            </a:r>
            <a:r>
              <a:rPr lang="fr-FR" sz="2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Distribution de l’ âge moyenne des  patients ,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selon  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       certains pays</a:t>
            </a:r>
            <a:r>
              <a:rPr lang="fr-FR" sz="2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0"/>
            <a:r>
              <a:rPr lang="fr-FR" sz="2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57982"/>
            <a:ext cx="9144000" cy="5000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27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Répartition des patients incidents IRCT incidents selon </a:t>
            </a:r>
            <a:r>
              <a:rPr lang="fr-FR" sz="27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leurs affectations au niveau des différents centres d’hémodialyse de la Daïra de Batna.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60362" y="6143644"/>
            <a:ext cx="8983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Figure n°17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Répartition des patients incidents IRCT incidents selon leurs affectations au niveau des centre de d’hémodialyse de la Daïra de Batna.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L’insuffisance rénale chronique terminale est devenue un défi économique majeur de Santé publique en Algérie.</a:t>
            </a:r>
          </a:p>
          <a:p>
            <a:pPr>
              <a:lnSpc>
                <a:spcPct val="17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L’hémodialyse est la seule offre de soins ( 95% parmi les 24000 patients traités pour IRCT).</a:t>
            </a:r>
          </a:p>
          <a:p>
            <a:pPr>
              <a:lnSpc>
                <a:spcPct val="17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/>
              <a:t>(….)</a:t>
            </a:r>
            <a:r>
              <a:rPr lang="fr-FR" sz="1600" dirty="0" err="1" smtClean="0"/>
              <a:t>F.Haddoum</a:t>
            </a:r>
            <a:r>
              <a:rPr lang="fr-FR" sz="1600" dirty="0" smtClean="0"/>
              <a:t>. Situation de l’IRCT en Algérie. Journée mondiale du rein. service de néphrologie dialyse et transplantation rénale CHU Mustapha Alger2017. </a:t>
            </a:r>
            <a:endParaRPr lang="fr-FR" sz="16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Problématique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700" b="1" dirty="0" smtClean="0">
                <a:latin typeface="Arial" pitchFamily="34" charset="0"/>
                <a:cs typeface="Arial" pitchFamily="34" charset="0"/>
              </a:rPr>
              <a:t>Les variations de la créatinine et de sa clairance en phase prédialytique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00108"/>
            <a:ext cx="9144064" cy="314327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La moyenne des clairances de la créatinine observés est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7.55 ml/min/1.73m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91.82 % de nos patients 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ont des clairances moins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10ml/mn a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u démarrage de suppléance.</a:t>
            </a:r>
          </a:p>
          <a:p>
            <a:pPr>
              <a:lnSpc>
                <a:spcPct val="170000"/>
              </a:lnSpc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En France La moyenne du DFG au démarrage de la dialyse entre  2009et 2014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 8.26ml/min/1.73m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.Il varie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entre 8.7 et 10.2 ml/min/1.73m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33"/>
            <a:ext cx="9144000" cy="207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-32" y="4364188"/>
            <a:ext cx="935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Tableau n°14:</a:t>
            </a:r>
            <a:endParaRPr lang="fr-FR" sz="20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0247"/>
            <a:ext cx="914400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(Rapport-Rein 2015)</a:t>
            </a:r>
            <a:endParaRPr lang="fr-FR" sz="1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50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0" y="1643050"/>
          <a:ext cx="91440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85720" y="357166"/>
            <a:ext cx="814393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Arial" pitchFamily="34" charset="0"/>
                <a:cs typeface="Arial" pitchFamily="34" charset="0"/>
              </a:rPr>
              <a:t>Aspects étiologiques  de l’insuffisance rénale chronique terminale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0362" y="6143644"/>
            <a:ext cx="898363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Figure n°18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Répartition des patients  selon les a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spects étiologiques  de 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    l’insuffisance rénale chronique terminale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Incidences  mondiales de la néphropathie indéterminée dans l’IRCT</a:t>
            </a:r>
            <a:endParaRPr lang="fr-FR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28660" y="1714488"/>
            <a:ext cx="992988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llipse 3"/>
          <p:cNvSpPr/>
          <p:nvPr/>
        </p:nvSpPr>
        <p:spPr>
          <a:xfrm>
            <a:off x="6357950" y="1285860"/>
            <a:ext cx="2428892" cy="5715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3 eme  place </a:t>
            </a:r>
            <a:endParaRPr lang="fr-F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42876" y="4500570"/>
            <a:ext cx="2786050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BATNA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32" y="1462619"/>
            <a:ext cx="935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Tableau n°16:</a:t>
            </a:r>
            <a:endParaRPr lang="fr-FR" sz="20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88692"/>
            <a:ext cx="950122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14282" y="5072074"/>
            <a:ext cx="1428760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44" y="6000768"/>
            <a:ext cx="142876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Fréquence de la glomérulonéphrite chronique 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86439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llipse 3"/>
          <p:cNvSpPr/>
          <p:nvPr/>
        </p:nvSpPr>
        <p:spPr>
          <a:xfrm>
            <a:off x="6572264" y="1142984"/>
            <a:ext cx="2428892" cy="5715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4 eme  place </a:t>
            </a:r>
            <a:endParaRPr lang="fr-F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71472" y="5000636"/>
            <a:ext cx="228601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BATNA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32" y="1363792"/>
            <a:ext cx="935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Tableau n°17:</a:t>
            </a:r>
            <a:endParaRPr lang="fr-FR" sz="20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88692"/>
            <a:ext cx="950122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683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Polykystose rénale cause de l’IRCT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1438" y="1643050"/>
            <a:ext cx="8929718" cy="53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llipse 3"/>
          <p:cNvSpPr/>
          <p:nvPr/>
        </p:nvSpPr>
        <p:spPr>
          <a:xfrm>
            <a:off x="6715108" y="1071546"/>
            <a:ext cx="2428892" cy="114300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5 eme  place </a:t>
            </a:r>
            <a:endParaRPr lang="fr-F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71406" y="5214950"/>
            <a:ext cx="2286016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BATNA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32" y="1292354"/>
            <a:ext cx="935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Tableau n°18:</a:t>
            </a:r>
            <a:endParaRPr lang="fr-FR" sz="20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88692"/>
            <a:ext cx="950122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54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En moyenne de 3.5 mois +/- 0.66 mois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après le diagnostic IRCT.(IC95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[2.82-4.18] mois).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C’est une hémodialyse en urgence (dans les 24 à  48h) d’un patient / deux 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90" y="214290"/>
            <a:ext cx="835821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Le délai entre le diagnostic de l’IRCT et l’initiation de la dialyse </a:t>
            </a:r>
            <a:endParaRPr lang="fr-FR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85804" y="4000512"/>
            <a:ext cx="8229600" cy="12858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Le délai entre le diagnostic de l’IRCT et la confection de la fistule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artérioveineuse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(FAV), pour fin d’hémodialyse</a:t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528638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- 03 mois et demi, en moyenne ; avec un intervalle de confiance à 95% [2.16 - 5.84] mois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55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latin typeface="Arial" pitchFamily="34" charset="0"/>
                <a:cs typeface="Arial" pitchFamily="34" charset="0"/>
              </a:rPr>
              <a:t>L’abord vasculaire pour hémodialyse</a:t>
            </a:r>
            <a:endParaRPr lang="fr-F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>
            <a:normAutofit fontScale="40000" lnSpcReduction="2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Dans l’étude  Boulahia entre 2004 et 2006 :55% des cas on bénéficiés d’un cathéter d’urgence pour hémodialyse, contre 45 % de patients ayant initiés leurs dialyse par une fistule artérioveineuse confectionnée en phase préterminale.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fontAlgn="t"/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En 2003 en France CECIL  et  COUCHAUD rapportent  47.9% de patients dialysés initialement  par cathéter, et 52.1% par fistule,   chez M.KESSLER (44)  en 2006 trouve 40% des patient.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71472" y="2428867"/>
          <a:ext cx="8143932" cy="36586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861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latin typeface="Arial" pitchFamily="34" charset="0"/>
                          <a:cs typeface="Arial" pitchFamily="34" charset="0"/>
                        </a:rPr>
                        <a:t>Etude</a:t>
                      </a:r>
                      <a:endParaRPr lang="fr-F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err="1" smtClean="0">
                          <a:latin typeface="Arial" pitchFamily="34" charset="0"/>
                          <a:cs typeface="Arial" pitchFamily="34" charset="0"/>
                        </a:rPr>
                        <a:t>Cathter</a:t>
                      </a:r>
                      <a:r>
                        <a:rPr lang="fr-FR" sz="2400" b="1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fr-FR" sz="2400" b="1" dirty="0" err="1" smtClean="0">
                          <a:latin typeface="Arial" pitchFamily="34" charset="0"/>
                          <a:cs typeface="Arial" pitchFamily="34" charset="0"/>
                        </a:rPr>
                        <a:t>v.c</a:t>
                      </a:r>
                      <a:endParaRPr lang="fr-F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latin typeface="Arial" pitchFamily="34" charset="0"/>
                          <a:cs typeface="Arial" pitchFamily="34" charset="0"/>
                        </a:rPr>
                        <a:t>F.A.V</a:t>
                      </a:r>
                      <a:endParaRPr lang="fr-F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223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latin typeface="Arial" pitchFamily="34" charset="0"/>
                          <a:cs typeface="Arial" pitchFamily="34" charset="0"/>
                        </a:rPr>
                        <a:t>2003 en France CECIL  et  COUCHAUD </a:t>
                      </a:r>
                      <a:endParaRPr lang="fr-F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latin typeface="Arial" pitchFamily="34" charset="0"/>
                          <a:cs typeface="Arial" pitchFamily="34" charset="0"/>
                        </a:rPr>
                        <a:t>47.9%</a:t>
                      </a:r>
                      <a:endParaRPr lang="fr-F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latin typeface="Arial" pitchFamily="34" charset="0"/>
                          <a:cs typeface="Arial" pitchFamily="34" charset="0"/>
                        </a:rPr>
                        <a:t>52.1% </a:t>
                      </a:r>
                      <a:endParaRPr lang="fr-F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599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latin typeface="Arial" pitchFamily="34" charset="0"/>
                          <a:cs typeface="Arial" pitchFamily="34" charset="0"/>
                        </a:rPr>
                        <a:t>Boulahia entre 2004 et 2006</a:t>
                      </a:r>
                    </a:p>
                    <a:p>
                      <a:endParaRPr lang="fr-FR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fr-FR" sz="1800" b="1" dirty="0" smtClean="0">
                          <a:latin typeface="Arial" pitchFamily="34" charset="0"/>
                          <a:cs typeface="Arial" pitchFamily="34" charset="0"/>
                        </a:rPr>
                        <a:t>M.KESSLER  2006</a:t>
                      </a:r>
                    </a:p>
                    <a:p>
                      <a:endParaRPr lang="fr-FR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fr-FR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fr-FR" sz="1800" b="1" dirty="0" smtClean="0">
                          <a:latin typeface="Arial" pitchFamily="34" charset="0"/>
                          <a:cs typeface="Arial" pitchFamily="34" charset="0"/>
                        </a:rPr>
                        <a:t>Batna 2009-2012</a:t>
                      </a:r>
                      <a:endParaRPr lang="fr-F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  <a:p>
                      <a:endParaRPr lang="fr-FR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fr-FR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fr-FR" sz="1800" b="1" dirty="0" smtClean="0">
                          <a:latin typeface="Arial" pitchFamily="34" charset="0"/>
                          <a:cs typeface="Arial" pitchFamily="34" charset="0"/>
                        </a:rPr>
                        <a:t>47.9% </a:t>
                      </a:r>
                    </a:p>
                    <a:p>
                      <a:endParaRPr lang="fr-FR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fr-FR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fr-FR" sz="2400" b="1" dirty="0" smtClean="0">
                          <a:latin typeface="Arial" pitchFamily="34" charset="0"/>
                          <a:cs typeface="Arial" pitchFamily="34" charset="0"/>
                        </a:rPr>
                        <a:t>54 %</a:t>
                      </a:r>
                      <a:endParaRPr lang="fr-F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latin typeface="Arial" pitchFamily="34" charset="0"/>
                          <a:cs typeface="Arial" pitchFamily="34" charset="0"/>
                        </a:rPr>
                        <a:t>45 %</a:t>
                      </a:r>
                    </a:p>
                    <a:p>
                      <a:endParaRPr lang="fr-FR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fr-FR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fr-FR" sz="1800" b="1" dirty="0" smtClean="0">
                          <a:latin typeface="Arial" pitchFamily="34" charset="0"/>
                          <a:cs typeface="Arial" pitchFamily="34" charset="0"/>
                        </a:rPr>
                        <a:t>52.1 %</a:t>
                      </a:r>
                    </a:p>
                    <a:p>
                      <a:endParaRPr lang="fr-FR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fr-FR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fr-FR" sz="2800" b="1" dirty="0" smtClean="0">
                          <a:latin typeface="Arial" pitchFamily="34" charset="0"/>
                          <a:cs typeface="Arial" pitchFamily="34" charset="0"/>
                        </a:rPr>
                        <a:t>46 % </a:t>
                      </a:r>
                      <a:endParaRPr lang="fr-F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2910" y="5286388"/>
            <a:ext cx="228601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BATNA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32" y="1605495"/>
            <a:ext cx="93583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Tableau n°19: </a:t>
            </a:r>
            <a:r>
              <a:rPr lang="fr-FR" sz="2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Distribution des  patients ,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selon le type d’abord vasculaire pour 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       hémodialyse  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       </a:t>
            </a:r>
            <a:endParaRPr lang="fr-FR" sz="20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sz="2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88692"/>
            <a:ext cx="950122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b="1" dirty="0" smtClean="0">
                <a:latin typeface="Arial" pitchFamily="34" charset="0"/>
                <a:cs typeface="Arial" pitchFamily="34" charset="0"/>
              </a:rPr>
            </a:b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Fréquence de la néphropathie diabétique.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fr-FR" sz="3100" dirty="0" smtClean="0">
                <a:latin typeface="Arial" pitchFamily="34" charset="0"/>
                <a:cs typeface="Arial" pitchFamily="34" charset="0"/>
              </a:rPr>
              <a:t>-  23.27% du total des patients.</a:t>
            </a:r>
          </a:p>
          <a:p>
            <a:pPr>
              <a:lnSpc>
                <a:spcPct val="170000"/>
              </a:lnSpc>
              <a:buNone/>
            </a:pPr>
            <a:r>
              <a:rPr lang="fr-FR" sz="3100" dirty="0" smtClean="0">
                <a:latin typeface="Arial" pitchFamily="34" charset="0"/>
                <a:cs typeface="Arial" pitchFamily="34" charset="0"/>
              </a:rPr>
              <a:t> - Le type 2 ;53%, et le  type 1 ;47%</a:t>
            </a:r>
          </a:p>
          <a:p>
            <a:pPr>
              <a:lnSpc>
                <a:spcPct val="170000"/>
              </a:lnSpc>
              <a:buNone/>
            </a:pPr>
            <a:r>
              <a:rPr lang="fr-FR" sz="3100" dirty="0" smtClean="0">
                <a:latin typeface="Arial" pitchFamily="34" charset="0"/>
                <a:cs typeface="Arial" pitchFamily="34" charset="0"/>
              </a:rPr>
              <a:t>  - Sex-ratio de 1.70</a:t>
            </a:r>
          </a:p>
          <a:p>
            <a:pPr>
              <a:lnSpc>
                <a:spcPct val="170000"/>
              </a:lnSpc>
              <a:buNone/>
            </a:pPr>
            <a:r>
              <a:rPr lang="fr-FR" sz="3100" dirty="0" smtClean="0">
                <a:latin typeface="Arial" pitchFamily="34" charset="0"/>
                <a:cs typeface="Arial" pitchFamily="34" charset="0"/>
              </a:rPr>
              <a:t>  - Age moyen de 51 ans .</a:t>
            </a:r>
          </a:p>
          <a:p>
            <a:pPr>
              <a:lnSpc>
                <a:spcPct val="170000"/>
              </a:lnSpc>
              <a:buNone/>
            </a:pPr>
            <a:endParaRPr lang="fr-FR" sz="31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fr-FR" sz="3100" dirty="0" smtClean="0">
                <a:latin typeface="Arial" pitchFamily="34" charset="0"/>
                <a:cs typeface="Arial" pitchFamily="34" charset="0"/>
              </a:rPr>
              <a:t>La durée de vie des diabétiques  en dialyse est de 3 ans ± 0.48 ans, avec un IC à 95 % (2.52 – 3.48 ans).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La situation du diabète à travers des travaux Algériens.</a:t>
            </a:r>
            <a:endParaRPr lang="fr-FR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28596" y="2428868"/>
          <a:ext cx="82296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Etude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année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fréquence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Classement parmi les étiologies de l’IRCT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Boulahia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2006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1ere</a:t>
                      </a:r>
                      <a:r>
                        <a:rPr lang="fr-FR" baseline="0" dirty="0" smtClean="0"/>
                        <a:t> cause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Bouhabel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2eme</a:t>
                      </a:r>
                      <a:r>
                        <a:rPr lang="fr-FR" baseline="0" dirty="0" smtClean="0"/>
                        <a:t> cause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Bejaia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22.23%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2eme</a:t>
                      </a:r>
                      <a:r>
                        <a:rPr lang="fr-FR" baseline="0" dirty="0" smtClean="0"/>
                        <a:t> cause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Batna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2009-2016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23.27%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2eme</a:t>
                      </a:r>
                      <a:r>
                        <a:rPr lang="fr-FR" baseline="0" dirty="0" smtClean="0"/>
                        <a:t> cause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7158" y="4643446"/>
            <a:ext cx="2000264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BATNA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32" y="1714488"/>
            <a:ext cx="9358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Tableau n°21: </a:t>
            </a:r>
            <a:endParaRPr lang="fr-FR" sz="20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sz="2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88692"/>
            <a:ext cx="950122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76"/>
            <a:ext cx="8229600" cy="10001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Fréquence de la néphropathie diabétique comme cause de l’IRCT à l’échelle d’épidémiologie mondiale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85841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1406" y="5357826"/>
          <a:ext cx="9072594" cy="10109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14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France</a:t>
                      </a:r>
                      <a:r>
                        <a:rPr lang="fr-FR" baseline="0" dirty="0" smtClean="0"/>
                        <a:t> rein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1965 -2003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13 – 26 %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France rein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2012 - 1016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21 %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4282" y="4214818"/>
            <a:ext cx="228601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BATNA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32" y="1292354"/>
            <a:ext cx="935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Tableau n°22:</a:t>
            </a:r>
            <a:endParaRPr lang="fr-FR" sz="20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88692"/>
            <a:ext cx="950122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Objectifs</a:t>
            </a:r>
            <a:endParaRPr lang="fr-FR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fr-FR" sz="28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Objectif principal 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  Déterminer 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l’incidence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de l’IRCT  traitée par suppléance rénale au niveau de la Daïra de Batna.</a:t>
            </a:r>
          </a:p>
          <a:p>
            <a:pPr>
              <a:lnSpc>
                <a:spcPct val="150000"/>
              </a:lnSpc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Fréquence de  La  néphropathie indéterminée </a:t>
            </a:r>
            <a:endParaRPr lang="fr-F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Troisième rang parmi les néphropathies initiales.</a:t>
            </a: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.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14347" y="2571744"/>
          <a:ext cx="7715304" cy="3939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885">
                <a:tc>
                  <a:txBody>
                    <a:bodyPr/>
                    <a:lstStyle/>
                    <a:p>
                      <a:r>
                        <a:rPr lang="fr-FR" dirty="0" smtClean="0"/>
                        <a:t>Etude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année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fréquence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569">
                <a:tc>
                  <a:txBody>
                    <a:bodyPr/>
                    <a:lstStyle/>
                    <a:p>
                      <a:r>
                        <a:rPr lang="fr-FR" dirty="0" smtClean="0"/>
                        <a:t>Rouïba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1985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36.9%,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5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CHU  Mustapha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1982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44%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885">
                <a:tc>
                  <a:txBody>
                    <a:bodyPr/>
                    <a:lstStyle/>
                    <a:p>
                      <a:r>
                        <a:rPr lang="fr-FR" dirty="0" smtClean="0"/>
                        <a:t>HCA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2006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,18 %,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084">
                <a:tc>
                  <a:txBody>
                    <a:bodyPr/>
                    <a:lstStyle/>
                    <a:p>
                      <a:r>
                        <a:rPr lang="fr-FR" dirty="0" smtClean="0"/>
                        <a:t>Batna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Bejaia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2009-2012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2011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14.49 %</a:t>
                      </a:r>
                    </a:p>
                    <a:p>
                      <a:endParaRPr lang="fr-FR" sz="1800" b="0" dirty="0" smtClean="0"/>
                    </a:p>
                    <a:p>
                      <a:r>
                        <a:rPr lang="fr-FR" sz="1800" b="0" dirty="0" smtClean="0"/>
                        <a:t>23.70 %</a:t>
                      </a:r>
                      <a:endParaRPr lang="fr-F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885">
                <a:tc>
                  <a:txBody>
                    <a:bodyPr/>
                    <a:lstStyle/>
                    <a:p>
                      <a:r>
                        <a:rPr lang="fr-FR" dirty="0" smtClean="0"/>
                        <a:t>Bouhabel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26%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885">
                <a:tc>
                  <a:txBody>
                    <a:bodyPr/>
                    <a:lstStyle/>
                    <a:p>
                      <a:r>
                        <a:rPr lang="fr-FR" dirty="0" smtClean="0"/>
                        <a:t>ERA-EDTA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2014-2016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15.4 % et 19.8 %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14348" y="4786322"/>
            <a:ext cx="2071702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BATNA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32" y="2078172"/>
            <a:ext cx="935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Tableau n°23:</a:t>
            </a:r>
            <a:endParaRPr lang="fr-FR" sz="20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88692"/>
            <a:ext cx="950122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60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Les autres  néphropathies: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3432744"/>
          <a:ext cx="8229600" cy="3353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563">
                <a:tc>
                  <a:txBody>
                    <a:bodyPr/>
                    <a:lstStyle/>
                    <a:p>
                      <a:r>
                        <a:rPr lang="fr-FR" dirty="0" smtClean="0"/>
                        <a:t>Étude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année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Fréquence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735">
                <a:tc>
                  <a:txBody>
                    <a:bodyPr/>
                    <a:lstStyle/>
                    <a:p>
                      <a:r>
                        <a:rPr lang="fr-FR" dirty="0" smtClean="0"/>
                        <a:t>Chu Mustapha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1982.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11 %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63">
                <a:tc>
                  <a:txBody>
                    <a:bodyPr/>
                    <a:lstStyle/>
                    <a:p>
                      <a:r>
                        <a:rPr lang="fr-FR" dirty="0" smtClean="0"/>
                        <a:t>Chu Rouïba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1985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13.6 %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563">
                <a:tc>
                  <a:txBody>
                    <a:bodyPr/>
                    <a:lstStyle/>
                    <a:p>
                      <a:r>
                        <a:rPr lang="fr-FR" dirty="0" smtClean="0"/>
                        <a:t>Boulahia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2006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12 %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563">
                <a:tc>
                  <a:txBody>
                    <a:bodyPr/>
                    <a:lstStyle/>
                    <a:p>
                      <a:r>
                        <a:rPr lang="fr-FR" dirty="0" smtClean="0"/>
                        <a:t>Batna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2009-2012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6.52 %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0722">
                <a:tc>
                  <a:txBody>
                    <a:bodyPr/>
                    <a:lstStyle/>
                    <a:p>
                      <a:r>
                        <a:rPr lang="fr-FR" dirty="0" smtClean="0"/>
                        <a:t> rein-France de 2015</a:t>
                      </a:r>
                    </a:p>
                    <a:p>
                      <a:endParaRPr lang="fr-F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rein-France de 2016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2014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2015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4.2% 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4.3 %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5720" y="1071546"/>
            <a:ext cx="8286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dirty="0" smtClean="0"/>
              <a:t>D’origine hématologiques, médicamenteuses, toxiques, maladies de surcharge, représentent  (6%  dans notre étude).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15.1% dans le rapport rein 2014 en France, et  14.5 % en 2015.  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sz="2400" b="1" dirty="0" smtClean="0"/>
              <a:t>Fréquence de la pyélonéphrite chronique </a:t>
            </a:r>
            <a:r>
              <a:rPr lang="fr-FR" b="1" dirty="0" smtClean="0"/>
              <a:t>: </a:t>
            </a:r>
          </a:p>
        </p:txBody>
      </p:sp>
      <p:sp>
        <p:nvSpPr>
          <p:cNvPr id="6" name="Ellipse 5"/>
          <p:cNvSpPr/>
          <p:nvPr/>
        </p:nvSpPr>
        <p:spPr>
          <a:xfrm>
            <a:off x="6000760" y="2714620"/>
            <a:ext cx="2428892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7 eme  place </a:t>
            </a:r>
            <a:endParaRPr lang="fr-FR" sz="2000" b="1" dirty="0"/>
          </a:p>
        </p:txBody>
      </p:sp>
      <p:sp>
        <p:nvSpPr>
          <p:cNvPr id="7" name="Ellipse 6"/>
          <p:cNvSpPr/>
          <p:nvPr/>
        </p:nvSpPr>
        <p:spPr>
          <a:xfrm>
            <a:off x="4643438" y="428604"/>
            <a:ext cx="2428892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6 eme  place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b="1" dirty="0" smtClean="0"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Les néphropathies vasculaires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85720" y="3071810"/>
          <a:ext cx="8215371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Etude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année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fréquence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France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1980-1992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11%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Batna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2009-2012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aseline="0" dirty="0" smtClean="0"/>
                        <a:t> </a:t>
                      </a:r>
                      <a:r>
                        <a:rPr lang="fr-FR" sz="1800" dirty="0" smtClean="0"/>
                        <a:t>5 %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Rein </a:t>
                      </a:r>
                      <a:r>
                        <a:rPr lang="fr-FR" baseline="0" dirty="0" smtClean="0"/>
                        <a:t> France</a:t>
                      </a:r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Rein  France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2014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2015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0.9%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0.8%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Ellipse 4"/>
          <p:cNvSpPr/>
          <p:nvPr/>
        </p:nvSpPr>
        <p:spPr>
          <a:xfrm>
            <a:off x="6357950" y="1357298"/>
            <a:ext cx="2428892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8 eme  place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latin typeface="Arial" pitchFamily="34" charset="0"/>
                <a:cs typeface="Arial" pitchFamily="34" charset="0"/>
              </a:rPr>
              <a:t>Les morbidités liées à l’IRCT  </a:t>
            </a:r>
            <a:endParaRPr lang="fr-FR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2204108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Type de morbidité </a:t>
                      </a:r>
                    </a:p>
                    <a:p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Fréquence</a:t>
                      </a:r>
                      <a:endParaRPr lang="fr-F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Coronaropathies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31.50 % </a:t>
                      </a:r>
                      <a:endParaRPr lang="fr-F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000" b="1" dirty="0" smtClean="0"/>
                        <a:t>Insuffisances cardiaques,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30 % </a:t>
                      </a:r>
                      <a:endParaRPr lang="fr-F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BPCO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/>
                        <a:t>26 %,</a:t>
                      </a:r>
                    </a:p>
                    <a:p>
                      <a:endParaRPr lang="fr-F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000" b="1" dirty="0" smtClean="0"/>
                        <a:t>l’hyperparathyroïdie  secondaire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/>
                        <a:t>50 %, </a:t>
                      </a:r>
                    </a:p>
                    <a:p>
                      <a:endParaRPr lang="fr-F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000" b="1" dirty="0" smtClean="0"/>
                        <a:t>Artériopathies des membres inférieurs,  </a:t>
                      </a:r>
                    </a:p>
                    <a:p>
                      <a:pPr>
                        <a:buNone/>
                      </a:pPr>
                      <a:endParaRPr lang="fr-FR" sz="20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/>
                        <a:t>Accidents vasculaires cérébraux </a:t>
                      </a:r>
                    </a:p>
                    <a:p>
                      <a:pPr>
                        <a:buNone/>
                      </a:pPr>
                      <a:endParaRPr lang="fr-F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13 %</a:t>
                      </a:r>
                    </a:p>
                    <a:p>
                      <a:endParaRPr lang="fr-FR" sz="2000" b="1" dirty="0" smtClean="0"/>
                    </a:p>
                    <a:p>
                      <a:endParaRPr lang="fr-FR" sz="2000" b="1" dirty="0" smtClean="0"/>
                    </a:p>
                    <a:p>
                      <a:r>
                        <a:rPr lang="fr-FR" sz="2000" b="1" dirty="0" smtClean="0"/>
                        <a:t>7.7 %  </a:t>
                      </a:r>
                      <a:endParaRPr lang="fr-F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-32" y="1649544"/>
            <a:ext cx="935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Tableau n°29: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Les morbidités liées à l’IRCT </a:t>
            </a:r>
            <a:endParaRPr lang="fr-FR" sz="20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85720" y="2008842"/>
          <a:ext cx="8644000" cy="4206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Morbidités</a:t>
                      </a:r>
                      <a:r>
                        <a:rPr lang="fr-FR" b="1" baseline="0" dirty="0" smtClean="0"/>
                        <a:t>  </a:t>
                      </a:r>
                      <a:r>
                        <a:rPr lang="fr-FR" b="1" baseline="0" dirty="0" err="1" smtClean="0"/>
                        <a:t>CVx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Angor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IDM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I.Card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Tr.ryt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péricardite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AVC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AMI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Boulahia</a:t>
                      </a:r>
                    </a:p>
                    <a:p>
                      <a:r>
                        <a:rPr lang="fr-FR" b="1" dirty="0" smtClean="0"/>
                        <a:t>2004-2006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80%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15%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25%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11%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11%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18%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Rein-France 2011-2016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25.3 % à</a:t>
                      </a:r>
                    </a:p>
                    <a:p>
                      <a:r>
                        <a:rPr lang="fr-FR" b="1" dirty="0" smtClean="0"/>
                        <a:t>26.3%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25.3%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27%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23%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10.9%à</a:t>
                      </a:r>
                    </a:p>
                    <a:p>
                      <a:r>
                        <a:rPr lang="fr-FR" b="1" dirty="0" smtClean="0"/>
                        <a:t> 11.6%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19%à</a:t>
                      </a:r>
                    </a:p>
                    <a:p>
                      <a:r>
                        <a:rPr lang="fr-FR" b="1" dirty="0" smtClean="0"/>
                        <a:t>20.6%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Notre étude  Batna</a:t>
                      </a:r>
                    </a:p>
                    <a:p>
                      <a:r>
                        <a:rPr lang="fr-FR" b="1" dirty="0" smtClean="0"/>
                        <a:t>2009-2014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19.80%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//////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29.52%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12%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3.43%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5.03%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6.18%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3200" b="1" dirty="0" smtClean="0">
                <a:latin typeface="Arial" pitchFamily="34" charset="0"/>
                <a:cs typeface="Arial" pitchFamily="34" charset="0"/>
              </a:rPr>
            </a:br>
            <a:r>
              <a:rPr lang="fr-FR" sz="3200" b="1" dirty="0" smtClean="0">
                <a:latin typeface="Arial" pitchFamily="34" charset="0"/>
                <a:cs typeface="Arial" pitchFamily="34" charset="0"/>
              </a:rPr>
              <a:t>Les  morbidités liées à l’IRCT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3200" dirty="0" smtClean="0">
                <a:latin typeface="Arial" pitchFamily="34" charset="0"/>
                <a:cs typeface="Arial" pitchFamily="34" charset="0"/>
              </a:rPr>
            </a:br>
            <a: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4857760"/>
            <a:ext cx="92869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BATNA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32" y="1578106"/>
            <a:ext cx="935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Tableau n°30:</a:t>
            </a:r>
            <a:endParaRPr lang="fr-FR" sz="20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88692"/>
            <a:ext cx="950122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64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Incidence de l’hépatite B en hémodialyse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142908" y="1571612"/>
            <a:ext cx="9144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14282" y="5429264"/>
            <a:ext cx="228601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BATNA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929322" y="5357826"/>
            <a:ext cx="857256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13.5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71470" y="1534057"/>
            <a:ext cx="9358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Tableau n°31: </a:t>
            </a:r>
            <a:endParaRPr lang="fr-FR" sz="20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fr-FR" sz="20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sz="2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88692"/>
            <a:ext cx="950122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65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Fréquence de l’hépatite C en hémodialyse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429684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-32" y="6357958"/>
            <a:ext cx="914403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Registre Marocain .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nsuffisance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rénale chronique terminale, recommandations des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experts.rapport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2013.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6446" y="5286388"/>
            <a:ext cx="1000132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8.9 %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85720" y="5286388"/>
            <a:ext cx="228601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BATNA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32" y="1484643"/>
            <a:ext cx="9358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Tableau n°32: </a:t>
            </a:r>
            <a:endParaRPr lang="fr-FR" sz="20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sz="2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fr-FR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4000" b="1" dirty="0" smtClean="0">
                <a:latin typeface="Arial" pitchFamily="34" charset="0"/>
                <a:cs typeface="Arial" pitchFamily="34" charset="0"/>
              </a:rPr>
            </a:br>
            <a:r>
              <a:rPr lang="fr-FR" sz="3100" b="1" dirty="0" smtClean="0">
                <a:latin typeface="Arial" pitchFamily="34" charset="0"/>
                <a:cs typeface="Arial" pitchFamily="34" charset="0"/>
              </a:rPr>
              <a:t>Les caractéristiques de l’IRCT pédiatrique</a:t>
            </a:r>
            <a:r>
              <a:rPr lang="fr-F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fr-FR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4000" dirty="0" smtClean="0">
                <a:latin typeface="Arial" pitchFamily="34" charset="0"/>
                <a:cs typeface="Arial" pitchFamily="34" charset="0"/>
              </a:rPr>
            </a:b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Six enfants </a:t>
            </a: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1.92 %  du  total  des patients .</a:t>
            </a: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L’âge des enfants entre 08 et 14 ans.</a:t>
            </a: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Etiologies de l’IRCT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: Néphropathies congénitales, de reflux, et glomérulaires.</a:t>
            </a: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La suppléance rénale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: hémodialyse à 100%.</a:t>
            </a: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En France entre 2013- 2015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5357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L’ âge médian de 13,3 ans.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(63 % en DP et 28 %en HD). 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Une incidence  de 5 et 10 p.pmh/année(2013).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L’incidence de 8,7 p.pmh/année (2015).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572132" y="1142984"/>
            <a:ext cx="3214678" cy="6429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Registre rein-France 2013-2015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4282" y="3929066"/>
            <a:ext cx="8229600" cy="725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 Tunisie</a:t>
            </a: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4714884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.. L’incidence annuelle moyenne était de 4,25 nouveaux cas/million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85786" y="5072074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dialyse péritonéale pour  (81 %).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00034" y="6143644"/>
            <a:ext cx="8215370" cy="7143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Etude rétrospective des cas d’IRCT diagnostiqués avant l’âge de 15 ans, hospitalisés et suivis aux services de pédiatrie de l’hôpital Charles-Nicolle de Tunis et de l’hôpital </a:t>
            </a:r>
            <a:r>
              <a:rPr lang="fr-FR" sz="1200" dirty="0" err="1" smtClean="0"/>
              <a:t>Hédi</a:t>
            </a:r>
            <a:r>
              <a:rPr lang="fr-FR" sz="1200" dirty="0" smtClean="0"/>
              <a:t> </a:t>
            </a:r>
            <a:r>
              <a:rPr lang="fr-FR" sz="1200" dirty="0" err="1" smtClean="0"/>
              <a:t>Chaker</a:t>
            </a:r>
            <a:r>
              <a:rPr lang="fr-FR" sz="1200" dirty="0" smtClean="0"/>
              <a:t> à Sfax, durant une période de 15 ans (1998–2013), 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3100" b="1" dirty="0" smtClean="0">
                <a:latin typeface="Arial" pitchFamily="34" charset="0"/>
                <a:cs typeface="Arial" pitchFamily="34" charset="0"/>
              </a:rPr>
            </a:br>
            <a:r>
              <a:rPr lang="fr-FR" sz="2700" b="1" dirty="0" smtClean="0">
                <a:latin typeface="Arial" pitchFamily="34" charset="0"/>
                <a:cs typeface="Arial" pitchFamily="34" charset="0"/>
              </a:rPr>
              <a:t>Répartition  des patients IRCT incidents selon la méthode de suppléance rénale.</a:t>
            </a:r>
            <a:r>
              <a:rPr lang="fr-FR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3100" dirty="0" smtClean="0">
                <a:latin typeface="Arial" pitchFamily="34" charset="0"/>
                <a:cs typeface="Arial" pitchFamily="34" charset="0"/>
              </a:rPr>
            </a:b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857224" y="1714488"/>
          <a:ext cx="728667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57158" y="5072074"/>
            <a:ext cx="8572560" cy="15716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Hémodialyse (HD )  92.62 % </a:t>
            </a:r>
          </a:p>
          <a:p>
            <a:pPr algn="ctr"/>
            <a:r>
              <a:rPr lang="fr-FR" sz="2400" b="1" dirty="0" smtClean="0"/>
              <a:t>Dialyse péritonéale ( DP) 4.50 %,</a:t>
            </a:r>
          </a:p>
          <a:p>
            <a:pPr algn="ctr"/>
            <a:r>
              <a:rPr lang="fr-FR" sz="2400" b="1" dirty="0" smtClean="0"/>
              <a:t>Transplantation rénale ( TR) ,9 patients; 2.88 % 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908" y="1600200"/>
            <a:ext cx="91440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Objectifs  secondaires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Fournir des statistiques descriptives de l’IRCT.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Reconnaissance du terrain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Décrire les caractéristiques de l’IRCT.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                        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Mesurer l’ampleur de l’IRCT: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Selon  un recueil des informations concernant les patients atteints d’IRCT. 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Qualifier l’IRCT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Objectifs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225668"/>
          </a:xfr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CVx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: 45.04%</a:t>
            </a:r>
            <a:br>
              <a:rPr lang="fr-FR" sz="2400" b="1" dirty="0" smtClean="0">
                <a:latin typeface="Arial" pitchFamily="34" charset="0"/>
                <a:cs typeface="Arial" pitchFamily="34" charset="0"/>
              </a:rPr>
            </a:b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Etats de chocs: 31.25%</a:t>
            </a:r>
            <a:br>
              <a:rPr lang="fr-FR" sz="2400" b="1" dirty="0" smtClean="0">
                <a:latin typeface="Arial" pitchFamily="34" charset="0"/>
                <a:cs typeface="Arial" pitchFamily="34" charset="0"/>
              </a:rPr>
            </a:b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Mort subite :15.63%</a:t>
            </a:r>
            <a:br>
              <a:rPr lang="fr-FR" sz="2400" b="1" dirty="0" smtClean="0">
                <a:latin typeface="Arial" pitchFamily="34" charset="0"/>
                <a:cs typeface="Arial" pitchFamily="34" charset="0"/>
              </a:rPr>
            </a:b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Troubles métabolique: 8.08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%</a:t>
            </a:r>
            <a:br>
              <a:rPr 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latin typeface="Arial" pitchFamily="34" charset="0"/>
                <a:cs typeface="Arial" pitchFamily="34" charset="0"/>
              </a:rPr>
              <a:t>       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00810"/>
            <a:ext cx="9144000" cy="3571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smtClean="0"/>
              <a:t>Rapport registre-rein 2016</a:t>
            </a:r>
            <a:endParaRPr lang="fr-FR" sz="2000" b="1" dirty="0"/>
          </a:p>
        </p:txBody>
      </p:sp>
      <p:sp>
        <p:nvSpPr>
          <p:cNvPr id="5" name="Flèche droite 4"/>
          <p:cNvSpPr/>
          <p:nvPr/>
        </p:nvSpPr>
        <p:spPr>
          <a:xfrm>
            <a:off x="428596" y="714356"/>
            <a:ext cx="3571900" cy="107157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Les causes de décès à  Batna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fr-FR" b="1" dirty="0" smtClean="0"/>
              <a:t>France 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400" dirty="0" smtClean="0"/>
              <a:t>Cardiovasculaires:   </a:t>
            </a:r>
            <a:r>
              <a:rPr lang="fr-FR" sz="2400" b="1" dirty="0" smtClean="0"/>
              <a:t>30.5 %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400" dirty="0" smtClean="0"/>
              <a:t>Infectieuses</a:t>
            </a:r>
            <a:r>
              <a:rPr lang="fr-FR" sz="2400" b="1" dirty="0" smtClean="0"/>
              <a:t>:            12 %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400" dirty="0" smtClean="0"/>
              <a:t>Cancers:                   </a:t>
            </a:r>
            <a:r>
              <a:rPr lang="fr-FR" sz="2400" b="1" dirty="0" smtClean="0"/>
              <a:t>11.2 %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400" dirty="0" smtClean="0"/>
              <a:t>Mort subite :           </a:t>
            </a:r>
            <a:r>
              <a:rPr lang="fr-FR" sz="2400" b="1" dirty="0" smtClean="0"/>
              <a:t>9.9%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70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Notre étude nous à permis de dresser un profil de notre population</a:t>
            </a:r>
            <a:endParaRPr lang="fr-F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sz="8000" b="1" dirty="0" smtClean="0">
                <a:latin typeface="Arial" pitchFamily="34" charset="0"/>
                <a:cs typeface="Arial" pitchFamily="34" charset="0"/>
              </a:rPr>
              <a:t>1- Objectif principal </a:t>
            </a:r>
            <a:r>
              <a:rPr lang="fr-FR" sz="6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6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L’incidence</a:t>
            </a:r>
            <a:r>
              <a:rPr lang="fr-FR" sz="6200" dirty="0" smtClean="0">
                <a:latin typeface="Arial" pitchFamily="34" charset="0"/>
                <a:cs typeface="Arial" pitchFamily="34" charset="0"/>
              </a:rPr>
              <a:t> de l’IRCT à Batna et la concrétisation du projet ( registre de l’IRCT Batna). Moyenne = 133.3 patients pmh/année</a:t>
            </a:r>
          </a:p>
          <a:p>
            <a:pPr>
              <a:buNone/>
            </a:pPr>
            <a:endParaRPr lang="fr-FR" sz="6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6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8000" b="1" dirty="0" smtClean="0">
                <a:latin typeface="Arial" pitchFamily="34" charset="0"/>
                <a:cs typeface="Arial" pitchFamily="34" charset="0"/>
              </a:rPr>
              <a:t>2- Objectifs secondaires </a:t>
            </a:r>
            <a:r>
              <a:rPr lang="fr-FR" sz="6200" b="1" dirty="0" smtClean="0">
                <a:latin typeface="Arial" pitchFamily="34" charset="0"/>
                <a:cs typeface="Arial" pitchFamily="34" charset="0"/>
              </a:rPr>
              <a:t>, à  travers le constat suivant :</a:t>
            </a:r>
          </a:p>
          <a:p>
            <a:pPr>
              <a:buNone/>
            </a:pPr>
            <a:r>
              <a:rPr lang="fr-FR" sz="6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6200" b="1" dirty="0" smtClean="0">
                <a:latin typeface="Arial" pitchFamily="34" charset="0"/>
                <a:cs typeface="Arial" pitchFamily="34" charset="0"/>
              </a:rPr>
              <a:t>Caractéristiques épidémiologiques </a:t>
            </a:r>
          </a:p>
          <a:p>
            <a:pPr>
              <a:buNone/>
            </a:pPr>
            <a:r>
              <a:rPr lang="fr-FR" sz="6200" b="1" dirty="0" smtClean="0">
                <a:latin typeface="Arial" pitchFamily="34" charset="0"/>
                <a:cs typeface="Arial" pitchFamily="34" charset="0"/>
              </a:rPr>
              <a:t>      - I</a:t>
            </a:r>
            <a:r>
              <a:rPr lang="fr-FR" sz="6200" dirty="0" smtClean="0">
                <a:latin typeface="Arial" pitchFamily="34" charset="0"/>
                <a:cs typeface="Arial" pitchFamily="34" charset="0"/>
              </a:rPr>
              <a:t>ncidence= 133.88 patients pmh/année, </a:t>
            </a:r>
          </a:p>
          <a:p>
            <a:pPr>
              <a:buNone/>
            </a:pPr>
            <a:r>
              <a:rPr lang="fr-FR" sz="6200" dirty="0" smtClean="0">
                <a:latin typeface="Arial" pitchFamily="34" charset="0"/>
                <a:cs typeface="Arial" pitchFamily="34" charset="0"/>
              </a:rPr>
              <a:t>       - Prévalence = 613.65 patients pmh  .</a:t>
            </a:r>
          </a:p>
          <a:p>
            <a:pPr>
              <a:buNone/>
            </a:pPr>
            <a:r>
              <a:rPr lang="fr-FR" sz="6200" b="1" dirty="0" smtClean="0">
                <a:latin typeface="Arial" pitchFamily="34" charset="0"/>
                <a:cs typeface="Arial" pitchFamily="34" charset="0"/>
              </a:rPr>
              <a:t>Profil sociodémographique de la population étudiée</a:t>
            </a:r>
          </a:p>
          <a:p>
            <a:pPr>
              <a:buNone/>
            </a:pPr>
            <a:r>
              <a:rPr lang="fr-FR" sz="6200" b="1" dirty="0" smtClean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fr-FR" sz="6200" dirty="0" smtClean="0">
                <a:latin typeface="Arial" pitchFamily="34" charset="0"/>
                <a:cs typeface="Arial" pitchFamily="34" charset="0"/>
              </a:rPr>
              <a:t>( patients jeunes).</a:t>
            </a:r>
          </a:p>
          <a:p>
            <a:pPr>
              <a:buNone/>
            </a:pPr>
            <a:r>
              <a:rPr lang="fr-FR" sz="6200" b="1" dirty="0" smtClean="0">
                <a:latin typeface="Arial" pitchFamily="34" charset="0"/>
                <a:cs typeface="Arial" pitchFamily="34" charset="0"/>
              </a:rPr>
              <a:t>Aspects cliniques</a:t>
            </a:r>
          </a:p>
          <a:p>
            <a:pPr>
              <a:buNone/>
            </a:pPr>
            <a:r>
              <a:rPr lang="fr-FR" sz="6200" b="1" dirty="0" smtClean="0">
                <a:latin typeface="Arial" pitchFamily="34" charset="0"/>
                <a:cs typeface="Arial" pitchFamily="34" charset="0"/>
              </a:rPr>
              <a:t>   - Prédominance</a:t>
            </a:r>
            <a:r>
              <a:rPr lang="fr-FR" sz="6200" dirty="0" smtClean="0">
                <a:latin typeface="Arial" pitchFamily="34" charset="0"/>
                <a:cs typeface="Arial" pitchFamily="34" charset="0"/>
              </a:rPr>
              <a:t> de l’HTA et le diabète comme étiologies).</a:t>
            </a:r>
          </a:p>
          <a:p>
            <a:pPr>
              <a:buNone/>
            </a:pPr>
            <a:r>
              <a:rPr lang="fr-FR" sz="6200" dirty="0" smtClean="0">
                <a:latin typeface="Arial" pitchFamily="34" charset="0"/>
                <a:cs typeface="Arial" pitchFamily="34" charset="0"/>
              </a:rPr>
              <a:t>   -  Retard  diagnostique ( moyenne de la clairance de créatinine =</a:t>
            </a:r>
            <a:r>
              <a:rPr lang="fr-FR" sz="8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7.55 ml/min/1.73m2) pour 91.82 % des patients.</a:t>
            </a:r>
            <a:endParaRPr lang="fr-FR" sz="6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6200" dirty="0" smtClean="0">
                <a:latin typeface="Arial" pitchFamily="34" charset="0"/>
                <a:cs typeface="Arial" pitchFamily="34" charset="0"/>
              </a:rPr>
              <a:t>    - Importance du syndrome anémique et son retentissement sur l’avenir du patient en IRCT,  un </a:t>
            </a:r>
            <a:r>
              <a:rPr lang="fr-FR" sz="8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taux  moyen d’hémoglobinémie de 7.25 g/dl  au recrutement</a:t>
            </a:r>
            <a:r>
              <a:rPr lang="fr-FR" sz="6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fr-FR" sz="6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lvl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lvl="0"/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b="1" dirty="0" smtClean="0">
                <a:latin typeface="Arial" pitchFamily="34" charset="0"/>
                <a:cs typeface="Arial" pitchFamily="34" charset="0"/>
              </a:rPr>
            </a:br>
            <a:r>
              <a:rPr lang="fr-FR" sz="3100" dirty="0" smtClean="0">
                <a:latin typeface="Arial" pitchFamily="34" charset="0"/>
                <a:cs typeface="Arial" pitchFamily="34" charset="0"/>
              </a:rPr>
              <a:t>Conclusion</a:t>
            </a:r>
            <a:br>
              <a:rPr lang="fr-FR" sz="3100" dirty="0" smtClean="0">
                <a:latin typeface="Arial" pitchFamily="34" charset="0"/>
                <a:cs typeface="Arial" pitchFamily="34" charset="0"/>
              </a:rPr>
            </a:b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fr-FR" sz="2600" dirty="0" smtClean="0">
                <a:latin typeface="Arial" pitchFamily="34" charset="0"/>
                <a:cs typeface="Arial" pitchFamily="34" charset="0"/>
              </a:rPr>
              <a:t>L’insuffisance rénale chronique en Algérie pose un problème de santé publique avec des conséquences socio-économiques considérables.</a:t>
            </a:r>
          </a:p>
          <a:p>
            <a:pPr>
              <a:lnSpc>
                <a:spcPct val="160000"/>
              </a:lnSpc>
            </a:pPr>
            <a:endParaRPr lang="fr-FR" sz="2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</a:pPr>
            <a:r>
              <a:rPr lang="fr-FR" sz="2600" dirty="0" smtClean="0">
                <a:latin typeface="Arial" pitchFamily="34" charset="0"/>
                <a:cs typeface="Arial" pitchFamily="34" charset="0"/>
              </a:rPr>
              <a:t>Notre travail est une étude de l’incidence  de la maladie rénale chronique au stade ultime et sa prise en charge par suppléance rénale.</a:t>
            </a:r>
          </a:p>
          <a:p>
            <a:pPr>
              <a:lnSpc>
                <a:spcPct val="160000"/>
              </a:lnSpc>
              <a:buNone/>
            </a:pPr>
            <a:endParaRPr lang="fr-FR" sz="2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</a:pPr>
            <a:r>
              <a:rPr lang="fr-FR" sz="2600" dirty="0" smtClean="0">
                <a:latin typeface="Arial" pitchFamily="34" charset="0"/>
                <a:cs typeface="Arial" pitchFamily="34" charset="0"/>
              </a:rPr>
              <a:t>C’est une étude transversale prospective  des paramètres cliniques, paracliniques et thérapeutiques, lors d’un suivi de 4 ans, de la  population domiciliés dans la Daïra de Batna. .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maladie rénale chronique (MRC) ?</a:t>
            </a:r>
            <a:endParaRPr lang="fr-F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La  présence, pendant 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plus de 3 mois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, de marqueurs biochimiques, morphologiques rénales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et/ou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d’une baisse du débit de filtration glomérulaire (DFG) inférieur à 60 ml/min/1,73 m2 ((..). 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Classée en 5 stades.</a:t>
            </a:r>
          </a:p>
          <a:p>
            <a:pPr>
              <a:lnSpc>
                <a:spcPct val="150000"/>
              </a:lnSpc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 stade 5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( DFG &lt; 15 ml/min/1,73 m²) 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(IRCT). </a:t>
            </a:r>
          </a:p>
          <a:p>
            <a:pPr>
              <a:lnSpc>
                <a:spcPct val="15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" y="6417254"/>
            <a:ext cx="821537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b="1" dirty="0" smtClean="0"/>
              <a:t>(6) L’ANAES (2002) définit l’IRC par une diminution permanente du DFG.(162.164)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Le registre de l’IRCT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 C’est un recueil de données nominatives intéressant un ou plusieurs événements de santé:</a:t>
            </a:r>
          </a:p>
          <a:p>
            <a:pPr>
              <a:lnSpc>
                <a:spcPct val="170000"/>
              </a:lnSpc>
              <a:buNone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  - Dans une population géographiquement définie,</a:t>
            </a:r>
          </a:p>
          <a:p>
            <a:pPr>
              <a:lnSpc>
                <a:spcPct val="170000"/>
              </a:lnSpc>
              <a:buNone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   - A des fins de recherche et de santé publique,</a:t>
            </a:r>
          </a:p>
          <a:p>
            <a:pPr>
              <a:lnSpc>
                <a:spcPct val="170000"/>
              </a:lnSpc>
              <a:buNone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   - Réalisé par une équipe ayant des compétences appropriées .</a:t>
            </a:r>
          </a:p>
          <a:p>
            <a:pPr>
              <a:lnSpc>
                <a:spcPct val="170000"/>
              </a:lnSpc>
              <a:buNone/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- C’est un déterminant de l’accès aux soins, et des modalités de prise en charge.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5929330"/>
            <a:ext cx="814393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Arrêté du 6 novembre 1995 relatif au Comité national des registres. France</a:t>
            </a: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  <a:r>
              <a:rPr lang="fr-F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4274</TotalTime>
  <Words>3357</Words>
  <Application>Microsoft Office PowerPoint</Application>
  <PresentationFormat>Affichage à l'écran (4:3)</PresentationFormat>
  <Paragraphs>741</Paragraphs>
  <Slides>72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72</vt:i4>
      </vt:variant>
    </vt:vector>
  </HeadingPairs>
  <TitlesOfParts>
    <vt:vector size="77" baseType="lpstr">
      <vt:lpstr>Arial</vt:lpstr>
      <vt:lpstr>Calibri</vt:lpstr>
      <vt:lpstr>Times New Roman</vt:lpstr>
      <vt:lpstr>Thème Office</vt:lpstr>
      <vt:lpstr>1_Thème Office</vt:lpstr>
      <vt:lpstr>Présentation PowerPoint</vt:lpstr>
      <vt:lpstr>Introduction</vt:lpstr>
      <vt:lpstr>Introduction (2) </vt:lpstr>
      <vt:lpstr>  Problématique </vt:lpstr>
      <vt:lpstr>Problématique</vt:lpstr>
      <vt:lpstr>Objectifs</vt:lpstr>
      <vt:lpstr>Présentation PowerPoint</vt:lpstr>
      <vt:lpstr>La maladie rénale chronique (MRC) ?</vt:lpstr>
      <vt:lpstr>Le registre de l’IRCT</vt:lpstr>
      <vt:lpstr> Objectifs du registre de l'insuffisance rénale chronique au stade terminal   </vt:lpstr>
      <vt:lpstr>. Histoire du registre de l’insuffisance rénale chronique terminale et sont traitement dans le monde : </vt:lpstr>
      <vt:lpstr> Objectifs du registre de l'insuffisance rénale chronique au stade terminal   </vt:lpstr>
      <vt:lpstr> Réseau Epidémiologie et Information en Néphrologie REIN – France ( création en 2002) </vt:lpstr>
      <vt:lpstr>Situation au Canada</vt:lpstr>
      <vt:lpstr>Rapport ERA – EDTA  2012</vt:lpstr>
      <vt:lpstr>Rapport ERA – EDTA  2015</vt:lpstr>
      <vt:lpstr>Situation Algérienne africaine et arabe en 2004</vt:lpstr>
      <vt:lpstr>Situation  en Algérie</vt:lpstr>
      <vt:lpstr> La valorisation de l’information du registre du rein </vt:lpstr>
      <vt:lpstr>Présentation PowerPoint</vt:lpstr>
      <vt:lpstr>2. Matériel et Méthodes</vt:lpstr>
      <vt:lpstr> Population d’étude   </vt:lpstr>
      <vt:lpstr>Contexte de l’étude(1)</vt:lpstr>
      <vt:lpstr>Contexte de l’étude(3)</vt:lpstr>
      <vt:lpstr> Type d’étude </vt:lpstr>
      <vt:lpstr>RESULTATS  </vt:lpstr>
      <vt:lpstr>Evolution de l’incidence de l’IRCT à Batna de 2009 à 2016</vt:lpstr>
      <vt:lpstr>Evolution de prévalence de l’IRCT à Batna de 2009 à 2016</vt:lpstr>
      <vt:lpstr>Description de la population d’étude</vt:lpstr>
      <vt:lpstr>   Age moyen:  51,39 ±18,08ans, (de 12ans à 92 ans)</vt:lpstr>
      <vt:lpstr>Distribution des patients en IRCT selon la néphropathie initiale</vt:lpstr>
      <vt:lpstr>Répartition des patients selon la créatininémie et sa clairance au recrutement</vt:lpstr>
      <vt:lpstr>Profil  anémique</vt:lpstr>
      <vt:lpstr>Distribution  des  diabétiques selon le type de diabète. </vt:lpstr>
      <vt:lpstr> Description de l’IRCT pédiatrique. </vt:lpstr>
      <vt:lpstr>Caractéristiques du  sujet âgé</vt:lpstr>
      <vt:lpstr> Délai entre la date de diagnostic et le début de dialyse (en jours). </vt:lpstr>
      <vt:lpstr>Répartition des patients  selon les morbidités cardiovasculaires</vt:lpstr>
      <vt:lpstr>La prise en charge de l’anémie</vt:lpstr>
      <vt:lpstr>Répartition des patients selon la méthode de suppléance rénale </vt:lpstr>
      <vt:lpstr>Distribution des patients en IRCT hémodialysés selon leurs répartitions au niveau des différents centres d’hémodialyse </vt:lpstr>
      <vt:lpstr>Discussion </vt:lpstr>
      <vt:lpstr>Incidence et prévalence IRCT France  2009 - 2016</vt:lpstr>
      <vt:lpstr>Présentation PowerPoint</vt:lpstr>
      <vt:lpstr>Les variations  de l’incidence de l’IRCT en France de 2009 à 2016</vt:lpstr>
      <vt:lpstr>  Prévalence de l’IRCT  </vt:lpstr>
      <vt:lpstr>ERA – EDTA  2015</vt:lpstr>
      <vt:lpstr>Présentation PowerPoint</vt:lpstr>
      <vt:lpstr>Répartition des patients incidents IRCT incidents selon leurs affectations au niveau des différents centres d’hémodialyse de la Daïra de Batna.</vt:lpstr>
      <vt:lpstr>Les variations de la créatinine et de sa clairance en phase prédialytique </vt:lpstr>
      <vt:lpstr>.</vt:lpstr>
      <vt:lpstr>Incidences  mondiales de la néphropathie indéterminée dans l’IRCT</vt:lpstr>
      <vt:lpstr>Fréquence de la glomérulonéphrite chronique </vt:lpstr>
      <vt:lpstr>Polykystose rénale cause de l’IRCT</vt:lpstr>
      <vt:lpstr> </vt:lpstr>
      <vt:lpstr>L’abord vasculaire pour hémodialyse</vt:lpstr>
      <vt:lpstr> Fréquence de la néphropathie diabétique. </vt:lpstr>
      <vt:lpstr>La situation du diabète à travers des travaux Algériens.</vt:lpstr>
      <vt:lpstr>Fréquence de la néphropathie diabétique comme cause de l’IRCT à l’échelle d’épidémiologie mondiale</vt:lpstr>
      <vt:lpstr>Fréquence de  La  néphropathie indéterminée </vt:lpstr>
      <vt:lpstr>Les autres  néphropathies:</vt:lpstr>
      <vt:lpstr>  Les néphropathies vasculaires  </vt:lpstr>
      <vt:lpstr>Les morbidités liées à l’IRCT  </vt:lpstr>
      <vt:lpstr> Les  morbidités liées à l’IRCT .</vt:lpstr>
      <vt:lpstr>Incidence de l’hépatite B en hémodialyse</vt:lpstr>
      <vt:lpstr>Fréquence de l’hépatite C en hémodialyse.</vt:lpstr>
      <vt:lpstr> Les caractéristiques de l’IRCT pédiatrique. </vt:lpstr>
      <vt:lpstr>En France entre 2013- 2015</vt:lpstr>
      <vt:lpstr> Répartition  des patients IRCT incidents selon la méthode de suppléance rénale. </vt:lpstr>
      <vt:lpstr>  CVx: 45.04% Etats de chocs: 31.25% Mort subite :15.63%        Troubles métabolique: 8.08 %          </vt:lpstr>
      <vt:lpstr>Notre étude nous à permis de dresser un profil de notre population</vt:lpstr>
      <vt:lpstr> 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République Algérienne Démocratique et Populaire Ministère de l’Enseignement Supérieur et de la Recherche Scientifique  UNIVERSITE BATNA 2 FACULTE DE MEDECINE DEPARTEMENT DE MEDECINE</dc:title>
  <dc:creator>pc</dc:creator>
  <cp:lastModifiedBy>timgad informatique</cp:lastModifiedBy>
  <cp:revision>32</cp:revision>
  <dcterms:created xsi:type="dcterms:W3CDTF">2017-11-22T22:27:42Z</dcterms:created>
  <dcterms:modified xsi:type="dcterms:W3CDTF">2021-12-02T21:39:00Z</dcterms:modified>
</cp:coreProperties>
</file>