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61" r:id="rId3"/>
    <p:sldId id="257" r:id="rId4"/>
    <p:sldId id="264" r:id="rId5"/>
    <p:sldId id="266" r:id="rId6"/>
    <p:sldId id="258" r:id="rId7"/>
    <p:sldId id="259" r:id="rId8"/>
    <p:sldId id="268" r:id="rId9"/>
    <p:sldId id="295" r:id="rId10"/>
    <p:sldId id="296" r:id="rId11"/>
    <p:sldId id="298" r:id="rId12"/>
    <p:sldId id="269" r:id="rId13"/>
    <p:sldId id="270" r:id="rId14"/>
    <p:sldId id="271" r:id="rId15"/>
    <p:sldId id="277" r:id="rId16"/>
    <p:sldId id="276" r:id="rId17"/>
    <p:sldId id="272" r:id="rId18"/>
    <p:sldId id="273" r:id="rId19"/>
    <p:sldId id="274" r:id="rId20"/>
    <p:sldId id="278" r:id="rId21"/>
    <p:sldId id="275" r:id="rId22"/>
    <p:sldId id="280" r:id="rId23"/>
    <p:sldId id="281" r:id="rId24"/>
    <p:sldId id="282" r:id="rId25"/>
    <p:sldId id="286" r:id="rId26"/>
    <p:sldId id="283" r:id="rId27"/>
    <p:sldId id="290" r:id="rId28"/>
    <p:sldId id="291" r:id="rId29"/>
    <p:sldId id="292" r:id="rId30"/>
    <p:sldId id="297" r:id="rId31"/>
    <p:sldId id="293" r:id="rId32"/>
    <p:sldId id="294" r:id="rId33"/>
    <p:sldId id="260" r:id="rId34"/>
    <p:sldId id="287" r:id="rId35"/>
    <p:sldId id="289"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85" autoAdjust="0"/>
    <p:restoredTop sz="94660"/>
  </p:normalViewPr>
  <p:slideViewPr>
    <p:cSldViewPr>
      <p:cViewPr varScale="1">
        <p:scale>
          <a:sx n="45" d="100"/>
          <a:sy n="45" d="100"/>
        </p:scale>
        <p:origin x="-6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685D87-9C6A-49EA-A95C-2396A5FB6FEF}" type="datetimeFigureOut">
              <a:rPr lang="fr-FR" smtClean="0"/>
              <a:pPr/>
              <a:t>18/11/2014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1B8CC-ED14-4B2C-AD79-2E655B183EC3}"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541B8CC-ED14-4B2C-AD79-2E655B183EC3}" type="slidenum">
              <a:rPr lang="fr-FR" smtClean="0"/>
              <a:pPr/>
              <a:t>7</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541B8CC-ED14-4B2C-AD79-2E655B183EC3}" type="slidenum">
              <a:rPr lang="fr-FR" smtClean="0"/>
              <a:pPr/>
              <a:t>21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23EBB8D-077E-4D74-8355-DA3F42D888AF}" type="datetimeFigureOut">
              <a:rPr lang="fr-FR" smtClean="0"/>
              <a:pPr/>
              <a:t>18/11/2014</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7510AA-36ED-44D8-8586-38A76671EB40}"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023EBB8D-077E-4D74-8355-DA3F42D888AF}" type="datetimeFigureOut">
              <a:rPr lang="fr-FR" smtClean="0"/>
              <a:pPr/>
              <a:t>18/11/2014</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7510AA-36ED-44D8-8586-38A76671EB4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23EBB8D-077E-4D74-8355-DA3F42D888AF}" type="datetimeFigureOut">
              <a:rPr lang="fr-FR" smtClean="0"/>
              <a:pPr/>
              <a:t>18/11/2014</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DF7510AA-36ED-44D8-8586-38A76671EB40}"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023EBB8D-077E-4D74-8355-DA3F42D888AF}" type="datetimeFigureOut">
              <a:rPr lang="fr-FR" smtClean="0"/>
              <a:pPr/>
              <a:t>18/11/2014</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DF7510AA-36ED-44D8-8586-38A76671EB4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023EBB8D-077E-4D74-8355-DA3F42D888AF}" type="datetimeFigureOut">
              <a:rPr lang="fr-FR" smtClean="0"/>
              <a:pPr/>
              <a:t>18/11/2014</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DF7510AA-36ED-44D8-8586-38A76671EB40}" type="slidenum">
              <a:rPr lang="fr-FR" smtClean="0"/>
              <a:pPr/>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23EBB8D-077E-4D74-8355-DA3F42D888AF}" type="datetimeFigureOut">
              <a:rPr lang="fr-FR" smtClean="0"/>
              <a:pPr/>
              <a:t>18/11/2014</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7510AA-36ED-44D8-8586-38A76671EB4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Autofit/>
          </a:bodyPr>
          <a:lstStyle/>
          <a:p>
            <a:r>
              <a:rPr lang="fr-FR" sz="3600" b="1" i="1" u="sng" dirty="0" smtClean="0">
                <a:solidFill>
                  <a:srgbClr val="FF0000"/>
                </a:solidFill>
              </a:rPr>
              <a:t>Conduite a tenir devant:</a:t>
            </a:r>
            <a:br>
              <a:rPr lang="fr-FR" sz="3600" b="1" i="1" u="sng" dirty="0" smtClean="0">
                <a:solidFill>
                  <a:srgbClr val="FF0000"/>
                </a:solidFill>
              </a:rPr>
            </a:br>
            <a:r>
              <a:rPr lang="fr-FR" sz="3600" b="1" i="1" u="sng" dirty="0" smtClean="0">
                <a:solidFill>
                  <a:srgbClr val="FF0000"/>
                </a:solidFill>
              </a:rPr>
              <a:t/>
            </a:r>
            <a:br>
              <a:rPr lang="fr-FR" sz="3600" b="1" i="1" u="sng" dirty="0" smtClean="0">
                <a:solidFill>
                  <a:srgbClr val="FF0000"/>
                </a:solidFill>
              </a:rPr>
            </a:br>
            <a:r>
              <a:rPr lang="fr-FR" sz="3600" b="1" i="1" u="sng" dirty="0" smtClean="0">
                <a:solidFill>
                  <a:srgbClr val="FF0000"/>
                </a:solidFill>
              </a:rPr>
              <a:t> HTA maligne</a:t>
            </a:r>
            <a:endParaRPr lang="fr-FR" sz="3600" b="1" i="1" u="sng" dirty="0">
              <a:solidFill>
                <a:srgbClr val="FF0000"/>
              </a:solidFill>
            </a:endParaRPr>
          </a:p>
        </p:txBody>
      </p:sp>
      <p:sp>
        <p:nvSpPr>
          <p:cNvPr id="6" name="Sous-titre 5"/>
          <p:cNvSpPr>
            <a:spLocks noGrp="1"/>
          </p:cNvSpPr>
          <p:nvPr>
            <p:ph type="subTitle" idx="1"/>
          </p:nvPr>
        </p:nvSpPr>
        <p:spPr/>
        <p:txBody>
          <a:bodyPr/>
          <a:lstStyle/>
          <a:p>
            <a:r>
              <a:rPr lang="fr-FR" dirty="0" smtClean="0"/>
              <a:t>Préparée par l'interne : </a:t>
            </a:r>
          </a:p>
          <a:p>
            <a:r>
              <a:rPr lang="fr-FR" dirty="0" smtClean="0"/>
              <a:t>Boumechaal Meriem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500034" y="1571612"/>
            <a:ext cx="7239000" cy="4846320"/>
          </a:xfrm>
        </p:spPr>
        <p:txBody>
          <a:bodyPr>
            <a:normAutofit/>
          </a:bodyPr>
          <a:lstStyle/>
          <a:p>
            <a:r>
              <a:rPr lang="fr-FR" sz="2400" dirty="0" smtClean="0"/>
              <a:t>L’HTA maligne           système rénine –angiotensine          effets cytotoxiques directs sur l'endothélium vasculaire</a:t>
            </a:r>
          </a:p>
          <a:p>
            <a:r>
              <a:rPr lang="fr-FR" sz="2400" dirty="0" smtClean="0"/>
              <a:t>L'endothélium joue un rôle central dans la régulation tensionnelle ,</a:t>
            </a:r>
          </a:p>
          <a:p>
            <a:r>
              <a:rPr lang="fr-FR" sz="2400" dirty="0" smtClean="0"/>
              <a:t> il compense l'augmentation du tonus vasculaire  par       sécrétion de substances vasodilatatrices </a:t>
            </a:r>
          </a:p>
          <a:p>
            <a:r>
              <a:rPr lang="fr-FR" sz="2400" dirty="0" smtClean="0"/>
              <a:t>Lorsque l'élévation tensionnelle persiste            mécanisme d'adaptation est dépassé         augmentation des chiffres de pression artérielle majorant l'atteinte vasculaire       équilibre est rompu</a:t>
            </a:r>
            <a:endParaRPr lang="fr-FR" sz="2400" dirty="0"/>
          </a:p>
        </p:txBody>
      </p:sp>
      <p:cxnSp>
        <p:nvCxnSpPr>
          <p:cNvPr id="5" name="Connecteur droit avec flèche 4"/>
          <p:cNvCxnSpPr/>
          <p:nvPr/>
        </p:nvCxnSpPr>
        <p:spPr>
          <a:xfrm>
            <a:off x="3000364" y="185736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714612" y="221455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072198" y="500063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5000628" y="571501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1428728" y="421481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8215338" y="542926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sz="2400" dirty="0" smtClean="0"/>
              <a:t>  et les résistances vasculaires augmentent progressivement aggravant davantage l'atteinte vasculaire       cercle vicieux .</a:t>
            </a:r>
          </a:p>
          <a:p>
            <a:endParaRPr lang="fr-FR" sz="2400" dirty="0" smtClean="0"/>
          </a:p>
          <a:p>
            <a:r>
              <a:rPr lang="fr-FR" sz="2400" dirty="0" smtClean="0"/>
              <a:t>les hypertendus chroniques  sont «relativement » protégés vis-à-vis de l’HTA maligne.</a:t>
            </a:r>
          </a:p>
          <a:p>
            <a:endParaRPr lang="fr-FR" dirty="0"/>
          </a:p>
        </p:txBody>
      </p:sp>
      <p:cxnSp>
        <p:nvCxnSpPr>
          <p:cNvPr id="4" name="Connecteur droit avec flèche 3"/>
          <p:cNvCxnSpPr/>
          <p:nvPr/>
        </p:nvCxnSpPr>
        <p:spPr>
          <a:xfrm>
            <a:off x="2285984" y="264318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sz="3200" b="1" u="sng" dirty="0" smtClean="0">
                <a:solidFill>
                  <a:srgbClr val="FF0000"/>
                </a:solidFill>
              </a:rPr>
              <a:t/>
            </a:r>
            <a:br>
              <a:rPr lang="fr-FR" sz="3200" b="1" u="sng" dirty="0" smtClean="0">
                <a:solidFill>
                  <a:srgbClr val="FF0000"/>
                </a:solidFill>
              </a:rPr>
            </a:br>
            <a:r>
              <a:rPr lang="fr-FR" sz="3200" b="1" u="sng" dirty="0" smtClean="0">
                <a:solidFill>
                  <a:srgbClr val="FF0000"/>
                </a:solidFill>
              </a:rPr>
              <a:t>Le diagnostic +:</a:t>
            </a:r>
            <a:br>
              <a:rPr lang="fr-FR" sz="3200" b="1" u="sng" dirty="0" smtClean="0">
                <a:solidFill>
                  <a:srgbClr val="FF0000"/>
                </a:solidFill>
              </a:rPr>
            </a:br>
            <a:endParaRPr lang="fr-FR" sz="2800" b="1" u="sng" dirty="0"/>
          </a:p>
        </p:txBody>
      </p:sp>
      <p:sp>
        <p:nvSpPr>
          <p:cNvPr id="3" name="Espace réservé du contenu 2"/>
          <p:cNvSpPr>
            <a:spLocks noGrp="1"/>
          </p:cNvSpPr>
          <p:nvPr>
            <p:ph idx="1"/>
          </p:nvPr>
        </p:nvSpPr>
        <p:spPr/>
        <p:txBody>
          <a:bodyPr>
            <a:normAutofit/>
          </a:bodyPr>
          <a:lstStyle/>
          <a:p>
            <a:r>
              <a:rPr lang="fr-FR" sz="2400" dirty="0" smtClean="0"/>
              <a:t>L’HTA maligne est très rarement asymptomatique.</a:t>
            </a:r>
          </a:p>
          <a:p>
            <a:r>
              <a:rPr lang="fr-FR" sz="2400" dirty="0" smtClean="0"/>
              <a:t> La présentation clinique reflète l’impact de l’augmentation de PA sur les organes cibles et découle donc des atteintes viscérales.</a:t>
            </a:r>
          </a:p>
          <a:p>
            <a:r>
              <a:rPr lang="fr-FR" sz="2400" dirty="0" smtClean="0"/>
              <a:t> L’interrogatoire permet d’évoquer le diagnostic et doit conduire à la réalisation d’un fond d’oeil en urgence.</a:t>
            </a:r>
          </a:p>
          <a:p>
            <a:r>
              <a:rPr lang="fr-FR" sz="2400" dirty="0" smtClean="0"/>
              <a:t> Une hypertension préexistante stable est usuelle dans les années précédant la survenue de l’HTA maligne</a:t>
            </a:r>
            <a:r>
              <a:rPr lang="fr-FR" dirty="0" smtClean="0"/>
              <a:t>.</a:t>
            </a:r>
          </a:p>
          <a:p>
            <a:pPr>
              <a:buNone/>
            </a:pPr>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dirty="0"/>
          </a:p>
        </p:txBody>
      </p:sp>
      <p:sp>
        <p:nvSpPr>
          <p:cNvPr id="5" name="Espace réservé du contenu 4"/>
          <p:cNvSpPr>
            <a:spLocks noGrp="1"/>
          </p:cNvSpPr>
          <p:nvPr>
            <p:ph idx="1"/>
          </p:nvPr>
        </p:nvSpPr>
        <p:spPr/>
        <p:txBody>
          <a:bodyPr>
            <a:normAutofit/>
          </a:bodyPr>
          <a:lstStyle/>
          <a:p>
            <a:pPr>
              <a:buNone/>
            </a:pPr>
            <a:r>
              <a:rPr lang="fr-FR" sz="2800" b="1" u="sng" dirty="0" smtClean="0"/>
              <a:t>Signes cliniques:</a:t>
            </a:r>
          </a:p>
          <a:p>
            <a:pPr>
              <a:buNone/>
            </a:pPr>
            <a:r>
              <a:rPr lang="fr-FR" sz="2800" b="1" dirty="0" smtClean="0"/>
              <a:t>Les signes généraux: </a:t>
            </a:r>
            <a:r>
              <a:rPr lang="fr-FR" sz="2800" dirty="0" smtClean="0"/>
              <a:t> une altération sévère de l’état général ,asthénie, amaigrissement, pâleur</a:t>
            </a:r>
          </a:p>
          <a:p>
            <a:pPr>
              <a:buNone/>
            </a:pPr>
            <a:r>
              <a:rPr lang="fr-FR" sz="2800" dirty="0" smtClean="0"/>
              <a:t>  </a:t>
            </a:r>
            <a:r>
              <a:rPr lang="fr-FR" sz="2800" b="1" dirty="0" smtClean="0"/>
              <a:t>des signes digestifs </a:t>
            </a:r>
            <a:r>
              <a:rPr lang="fr-FR" sz="2800" dirty="0" smtClean="0"/>
              <a:t>:</a:t>
            </a:r>
          </a:p>
          <a:p>
            <a:r>
              <a:rPr lang="fr-FR" sz="2800" dirty="0" smtClean="0"/>
              <a:t>nausées, anorexie</a:t>
            </a:r>
          </a:p>
          <a:p>
            <a:r>
              <a:rPr lang="fr-FR" sz="2800" dirty="0" smtClean="0"/>
              <a:t> Un syndrome polyuropolydipsique est fréquemment retrouvé dans les jours précédant l’hospitalisation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endParaRPr lang="fr-FR" sz="2400" dirty="0" smtClean="0"/>
          </a:p>
          <a:p>
            <a:pPr>
              <a:buFont typeface="Wingdings" pitchFamily="2" charset="2"/>
              <a:buChar char="ü"/>
            </a:pPr>
            <a:r>
              <a:rPr lang="fr-FR" sz="2800" b="1" i="1" u="sng" dirty="0" smtClean="0">
                <a:solidFill>
                  <a:srgbClr val="FF0000"/>
                </a:solidFill>
              </a:rPr>
              <a:t>Signes oculaires:</a:t>
            </a:r>
          </a:p>
          <a:p>
            <a:endParaRPr lang="fr-FR" sz="2800" dirty="0" smtClean="0"/>
          </a:p>
          <a:p>
            <a:r>
              <a:rPr lang="fr-FR" sz="2800" dirty="0" smtClean="0"/>
              <a:t>les troubles visuels sont fréquents : scotome, baisse de l'acuité visuelle</a:t>
            </a:r>
          </a:p>
          <a:p>
            <a:r>
              <a:rPr lang="fr-FR" sz="2800" dirty="0" smtClean="0"/>
              <a:t>Le fond d’oeil confirme le diagnostic. </a:t>
            </a:r>
          </a:p>
          <a:p>
            <a:pPr>
              <a:buNone/>
            </a:pPr>
            <a:endParaRPr lang="fr-FR" sz="2400" dirty="0" smtClean="0"/>
          </a:p>
          <a:p>
            <a:pPr>
              <a:buNone/>
            </a:pPr>
            <a:r>
              <a:rPr lang="fr-FR" sz="2400" b="1" u="sng" dirty="0" smtClean="0"/>
              <a:t> </a:t>
            </a: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200" b="1" u="sng" dirty="0" smtClean="0">
                <a:solidFill>
                  <a:srgbClr val="FF0000"/>
                </a:solidFill>
              </a:rPr>
              <a:t>Les images au fond d’œil </a:t>
            </a:r>
            <a:r>
              <a:rPr lang="fr-FR" b="1" u="sng" dirty="0" smtClean="0">
                <a:solidFill>
                  <a:srgbClr val="FF0000"/>
                </a:solidFill>
              </a:rPr>
              <a:t>:</a:t>
            </a:r>
            <a:endParaRPr lang="fr-FR" dirty="0"/>
          </a:p>
        </p:txBody>
      </p:sp>
      <p:sp>
        <p:nvSpPr>
          <p:cNvPr id="6" name="Espace réservé du texte 5"/>
          <p:cNvSpPr>
            <a:spLocks noGrp="1"/>
          </p:cNvSpPr>
          <p:nvPr>
            <p:ph type="body" idx="1"/>
          </p:nvPr>
        </p:nvSpPr>
        <p:spPr/>
        <p:txBody>
          <a:bodyPr/>
          <a:lstStyle/>
          <a:p>
            <a:r>
              <a:rPr lang="fr-FR" u="sng" dirty="0" smtClean="0"/>
              <a:t> stade 3</a:t>
            </a:r>
            <a:endParaRPr lang="fr-FR" u="sng" dirty="0"/>
          </a:p>
        </p:txBody>
      </p:sp>
      <p:sp>
        <p:nvSpPr>
          <p:cNvPr id="10" name="Espace réservé du texte 9"/>
          <p:cNvSpPr>
            <a:spLocks noGrp="1"/>
          </p:cNvSpPr>
          <p:nvPr>
            <p:ph type="body" sz="half" idx="3"/>
          </p:nvPr>
        </p:nvSpPr>
        <p:spPr/>
        <p:txBody>
          <a:bodyPr/>
          <a:lstStyle/>
          <a:p>
            <a:r>
              <a:rPr lang="fr-FR" u="sng" dirty="0" smtClean="0"/>
              <a:t>Stade 4</a:t>
            </a:r>
            <a:endParaRPr lang="fr-FR" u="sng" dirty="0"/>
          </a:p>
        </p:txBody>
      </p:sp>
      <p:pic>
        <p:nvPicPr>
          <p:cNvPr id="12" name="Espace réservé du contenu 3" descr="0402.jpg"/>
          <p:cNvPicPr>
            <a:picLocks noGrp="1" noChangeAspect="1"/>
          </p:cNvPicPr>
          <p:nvPr>
            <p:ph sz="quarter" idx="2"/>
          </p:nvPr>
        </p:nvPicPr>
        <p:blipFill>
          <a:blip r:embed="rId2"/>
          <a:stretch>
            <a:fillRect/>
          </a:stretch>
        </p:blipFill>
        <p:spPr>
          <a:xfrm>
            <a:off x="457200" y="2595033"/>
            <a:ext cx="3521075" cy="2347383"/>
          </a:xfrm>
        </p:spPr>
      </p:pic>
      <p:pic>
        <p:nvPicPr>
          <p:cNvPr id="13" name="Espace réservé du contenu 7" descr="copie retino3.jpg"/>
          <p:cNvPicPr>
            <a:picLocks noGrp="1" noChangeAspect="1"/>
          </p:cNvPicPr>
          <p:nvPr>
            <p:ph sz="quarter" idx="4"/>
          </p:nvPr>
        </p:nvPicPr>
        <p:blipFill>
          <a:blip r:embed="rId3"/>
          <a:stretch>
            <a:fillRect/>
          </a:stretch>
        </p:blipFill>
        <p:spPr>
          <a:xfrm>
            <a:off x="4178300" y="2589165"/>
            <a:ext cx="3521075" cy="235912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u="sng" dirty="0" smtClean="0"/>
              <a:t>des signes de retentissement </a:t>
            </a:r>
            <a:r>
              <a:rPr lang="fr-FR" sz="3200" dirty="0" smtClean="0"/>
              <a:t>:</a:t>
            </a:r>
            <a:br>
              <a:rPr lang="fr-FR" sz="3200" dirty="0" smtClean="0"/>
            </a:br>
            <a:endParaRPr lang="fr-FR" sz="3200" dirty="0"/>
          </a:p>
        </p:txBody>
      </p:sp>
      <p:sp>
        <p:nvSpPr>
          <p:cNvPr id="3" name="Espace réservé du contenu 2"/>
          <p:cNvSpPr>
            <a:spLocks noGrp="1"/>
          </p:cNvSpPr>
          <p:nvPr>
            <p:ph idx="1"/>
          </p:nvPr>
        </p:nvSpPr>
        <p:spPr/>
        <p:txBody>
          <a:bodyPr/>
          <a:lstStyle/>
          <a:p>
            <a:pPr>
              <a:buFont typeface="Wingdings" pitchFamily="2" charset="2"/>
              <a:buChar char="ü"/>
            </a:pPr>
            <a:r>
              <a:rPr lang="fr-FR" sz="2400" b="1" i="1" u="sng" dirty="0" smtClean="0">
                <a:solidFill>
                  <a:srgbClr val="FF0000"/>
                </a:solidFill>
              </a:rPr>
              <a:t>l’ atteinte cardiovasculaire</a:t>
            </a:r>
          </a:p>
          <a:p>
            <a:pPr>
              <a:buNone/>
            </a:pPr>
            <a:r>
              <a:rPr lang="fr-FR" sz="2400" dirty="0" smtClean="0"/>
              <a:t>est fréquente</a:t>
            </a:r>
          </a:p>
          <a:p>
            <a:r>
              <a:rPr lang="fr-FR" sz="2400" dirty="0" smtClean="0"/>
              <a:t> Une hypertrophie ventriculaire gauche (HVG)est retrouvée dans 75% des cas. L’absence d’HVG, contrastant avec une PA diastolique supérieure ou égale à 120 mm Hg, fera cependant suspecter une HTA maligne non précédée par une longue période d’HTA bénigne, avec oedème pulmonaire.</a:t>
            </a:r>
          </a:p>
          <a:p>
            <a:r>
              <a:rPr lang="fr-FR" sz="2400" dirty="0" smtClean="0"/>
              <a:t>les complications ischémiques peuvent survenir ( angor  et infarctus du myocarde )</a:t>
            </a:r>
          </a:p>
          <a:p>
            <a:r>
              <a:rPr lang="fr-FR" sz="2400" dirty="0" smtClean="0"/>
              <a:t> La dissection aortique</a:t>
            </a:r>
          </a:p>
          <a:p>
            <a:pPr>
              <a:buNone/>
            </a:pPr>
            <a:endParaRPr lang="fr-FR" sz="2400" dirty="0" smtClean="0"/>
          </a:p>
          <a:p>
            <a:endParaRPr lang="fr-FR" sz="2400" dirty="0" smtClean="0"/>
          </a:p>
          <a:p>
            <a:pPr>
              <a:buNone/>
            </a:pPr>
            <a:endParaRPr lang="fr-FR" sz="2800" dirty="0" smtClean="0"/>
          </a:p>
          <a:p>
            <a:pPr>
              <a:buNone/>
            </a:pPr>
            <a:endParaRPr lang="fr-FR" sz="2800"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buNone/>
            </a:pPr>
            <a:r>
              <a:rPr lang="fr-FR" sz="2400" b="1" i="1" u="sng" dirty="0" smtClean="0">
                <a:solidFill>
                  <a:srgbClr val="FF0000"/>
                </a:solidFill>
              </a:rPr>
              <a:t>Atteinte neurologiques:</a:t>
            </a:r>
          </a:p>
          <a:p>
            <a:r>
              <a:rPr lang="fr-FR" sz="2400" dirty="0" smtClean="0"/>
              <a:t>L'encéphalopathie hypertensive  est la traduction d'un oedème cérébroméningé diffus </a:t>
            </a:r>
          </a:p>
          <a:p>
            <a:r>
              <a:rPr lang="fr-FR" sz="2400" dirty="0" smtClean="0"/>
              <a:t> Elle se manifeste par des céphalées de localisation occipitale prédominante. </a:t>
            </a:r>
          </a:p>
          <a:p>
            <a:r>
              <a:rPr lang="fr-FR" sz="2400" dirty="0" smtClean="0"/>
              <a:t>Non traitée, l'encéphalopathie peut provoquer  des convulsions généralisées, un coma sans signes de localisation</a:t>
            </a:r>
          </a:p>
          <a:p>
            <a:r>
              <a:rPr lang="fr-FR" sz="2400" dirty="0" smtClean="0"/>
              <a:t>Les AVC de l'HTAM sont hémorragiques ou ischémiques , à l'origine de signes neurologiques localisés, le plus souvent hémiplégie</a:t>
            </a:r>
          </a:p>
          <a:p>
            <a:pPr>
              <a:buNone/>
            </a:pPr>
            <a:r>
              <a:rPr lang="fr-FR" sz="2400" dirty="0" smtClean="0"/>
              <a:t>    accompagnée ou non de coma.</a:t>
            </a:r>
            <a:endParaRPr lang="fr-FR" sz="2400" b="1" i="1" u="sng"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0"/>
            <a:ext cx="8229600" cy="4972072"/>
          </a:xfrm>
        </p:spPr>
        <p:txBody>
          <a:bodyPr>
            <a:normAutofit/>
          </a:bodyPr>
          <a:lstStyle/>
          <a:p>
            <a:pPr>
              <a:buFont typeface="Wingdings" pitchFamily="2" charset="2"/>
              <a:buChar char="ü"/>
            </a:pPr>
            <a:r>
              <a:rPr lang="fr-FR" sz="2400" b="1" i="1" u="sng" dirty="0" smtClean="0">
                <a:solidFill>
                  <a:srgbClr val="FF0000"/>
                </a:solidFill>
              </a:rPr>
              <a:t>L’atteinte rénale :</a:t>
            </a:r>
          </a:p>
          <a:p>
            <a:pPr>
              <a:buNone/>
            </a:pPr>
            <a:r>
              <a:rPr lang="fr-FR" sz="2400" dirty="0" smtClean="0"/>
              <a:t>est commune mais de sévérité variable.</a:t>
            </a:r>
          </a:p>
          <a:p>
            <a:r>
              <a:rPr lang="fr-FR" sz="2400" dirty="0" smtClean="0"/>
              <a:t>Elle constitue un facteur d’auto-aggravation </a:t>
            </a:r>
          </a:p>
          <a:p>
            <a:r>
              <a:rPr lang="fr-FR" sz="2400" dirty="0" smtClean="0"/>
              <a:t>l’insuffisance rénale rapidement progressive est habituelle en cas d’HTA maligne, alors que l’insuffisance rénale  oligo -anurique est plus rare. </a:t>
            </a:r>
          </a:p>
          <a:p>
            <a:r>
              <a:rPr lang="fr-FR" sz="2400" dirty="0" smtClean="0"/>
              <a:t>Une protéinurie non néphrotique est fréquente.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2800" b="1" i="1" u="sng" dirty="0" smtClean="0">
                <a:solidFill>
                  <a:srgbClr val="FF0000"/>
                </a:solidFill>
              </a:rPr>
              <a:t>Signes biologiques:</a:t>
            </a:r>
            <a:endParaRPr lang="fr-FR" sz="2800" b="1" i="1" u="sng" dirty="0">
              <a:solidFill>
                <a:srgbClr val="FF0000"/>
              </a:solidFill>
            </a:endParaRPr>
          </a:p>
        </p:txBody>
      </p:sp>
      <p:sp>
        <p:nvSpPr>
          <p:cNvPr id="3" name="Espace réservé du contenu 2"/>
          <p:cNvSpPr>
            <a:spLocks noGrp="1"/>
          </p:cNvSpPr>
          <p:nvPr>
            <p:ph idx="1"/>
          </p:nvPr>
        </p:nvSpPr>
        <p:spPr/>
        <p:txBody>
          <a:bodyPr>
            <a:normAutofit/>
          </a:bodyPr>
          <a:lstStyle/>
          <a:p>
            <a:r>
              <a:rPr lang="fr-FR" sz="2800" dirty="0" smtClean="0"/>
              <a:t>alcalose métabolique</a:t>
            </a:r>
          </a:p>
          <a:p>
            <a:r>
              <a:rPr lang="fr-FR" sz="2800" dirty="0" smtClean="0"/>
              <a:t>hypokaliémie, une hyponatrémie </a:t>
            </a:r>
          </a:p>
          <a:p>
            <a:r>
              <a:rPr lang="fr-FR" sz="2800" dirty="0" smtClean="0"/>
              <a:t>Une anémie hémolytique par micro-angiopathie thrombotique</a:t>
            </a:r>
          </a:p>
          <a:p>
            <a:r>
              <a:rPr lang="fr-FR" sz="2800" dirty="0" smtClean="0"/>
              <a:t>Une augmentation de la VS est commune et secondaire à l’anémie et à l’état inflammatoire</a:t>
            </a:r>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i="1" u="sng" dirty="0" smtClean="0">
                <a:solidFill>
                  <a:srgbClr val="FF0000"/>
                </a:solidFill>
              </a:rPr>
              <a:t>Le plan:</a:t>
            </a:r>
            <a:endParaRPr lang="fr-FR" sz="3600" b="1" i="1" u="sng"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Introduction</a:t>
            </a:r>
          </a:p>
          <a:p>
            <a:r>
              <a:rPr lang="fr-FR" dirty="0" smtClean="0"/>
              <a:t>Intérêt</a:t>
            </a:r>
          </a:p>
          <a:p>
            <a:r>
              <a:rPr lang="fr-FR" dirty="0" smtClean="0"/>
              <a:t>Définition</a:t>
            </a:r>
          </a:p>
          <a:p>
            <a:r>
              <a:rPr lang="fr-FR" dirty="0" smtClean="0"/>
              <a:t>Physiopathe</a:t>
            </a:r>
          </a:p>
          <a:p>
            <a:r>
              <a:rPr lang="fr-FR" dirty="0" smtClean="0"/>
              <a:t>Diagnostic +</a:t>
            </a:r>
          </a:p>
          <a:p>
            <a:r>
              <a:rPr lang="fr-FR" dirty="0" smtClean="0"/>
              <a:t>Diagnostic étiologique</a:t>
            </a:r>
          </a:p>
          <a:p>
            <a:r>
              <a:rPr lang="fr-FR" dirty="0" smtClean="0"/>
              <a:t>Traitement</a:t>
            </a:r>
          </a:p>
          <a:p>
            <a:r>
              <a:rPr lang="fr-FR" dirty="0" smtClean="0"/>
              <a:t>Conclusion</a:t>
            </a:r>
          </a:p>
          <a:p>
            <a:r>
              <a:rPr lang="fr-FR" dirty="0" smtClean="0"/>
              <a:t>Bibliographie</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i="1" u="sng" dirty="0" smtClean="0">
                <a:solidFill>
                  <a:srgbClr val="FF0000"/>
                </a:solidFill>
              </a:rPr>
              <a:t>Diagnostic étiologique:</a:t>
            </a:r>
            <a:endParaRPr lang="fr-FR" sz="3600" b="1" i="1" u="sng"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800" dirty="0" smtClean="0"/>
              <a:t>HTA essentielle</a:t>
            </a:r>
          </a:p>
          <a:p>
            <a:r>
              <a:rPr lang="fr-FR" sz="2800" dirty="0" smtClean="0"/>
              <a:t> Néphropathie parenchymateuse :</a:t>
            </a:r>
          </a:p>
          <a:p>
            <a:pPr>
              <a:buFont typeface="Courier New" pitchFamily="49" charset="0"/>
              <a:buChar char="o"/>
            </a:pPr>
            <a:r>
              <a:rPr lang="fr-FR" sz="2800" dirty="0" smtClean="0"/>
              <a:t> glomérulopathies chroniques</a:t>
            </a:r>
          </a:p>
          <a:p>
            <a:pPr>
              <a:buFont typeface="Courier New" pitchFamily="49" charset="0"/>
              <a:buChar char="o"/>
            </a:pPr>
            <a:r>
              <a:rPr lang="fr-FR" sz="2800" dirty="0" smtClean="0"/>
              <a:t>Polykystose rénale</a:t>
            </a:r>
          </a:p>
          <a:p>
            <a:pPr>
              <a:buFont typeface="Courier New" pitchFamily="49" charset="0"/>
              <a:buChar char="o"/>
            </a:pPr>
            <a:r>
              <a:rPr lang="fr-FR" sz="2800" dirty="0" smtClean="0"/>
              <a:t> néphropathies interstitielles chroniques</a:t>
            </a:r>
          </a:p>
          <a:p>
            <a:pPr>
              <a:buNone/>
            </a:pPr>
            <a:endParaRPr lang="fr-FR" sz="2800" dirty="0" smtClean="0"/>
          </a:p>
          <a:p>
            <a:r>
              <a:rPr lang="fr-FR" sz="2800" dirty="0" smtClean="0"/>
              <a:t>  Étiologies rénovasculaires :</a:t>
            </a:r>
          </a:p>
          <a:p>
            <a:pPr>
              <a:buNone/>
            </a:pPr>
            <a:r>
              <a:rPr lang="fr-FR" sz="2800" dirty="0" smtClean="0"/>
              <a:t>                          -athérome </a:t>
            </a:r>
          </a:p>
          <a:p>
            <a:pPr>
              <a:buNone/>
            </a:pPr>
            <a:r>
              <a:rPr lang="fr-FR" sz="2800" dirty="0" smtClean="0"/>
              <a:t>                          -dysplasie fibromusculaire</a:t>
            </a:r>
          </a:p>
          <a:p>
            <a:pPr>
              <a:buNone/>
            </a:pPr>
            <a:r>
              <a:rPr lang="fr-FR" sz="2800" dirty="0" smtClean="0"/>
              <a:t>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r>
              <a:rPr lang="fr-FR" dirty="0" smtClean="0"/>
              <a:t>                        </a:t>
            </a:r>
            <a:r>
              <a:rPr lang="fr-FR" sz="2800" dirty="0" smtClean="0"/>
              <a:t>-maladie de Takayashu </a:t>
            </a:r>
          </a:p>
          <a:p>
            <a:pPr>
              <a:buNone/>
            </a:pPr>
            <a:r>
              <a:rPr lang="fr-FR" sz="2800" dirty="0" smtClean="0"/>
              <a:t>                       -occlusion artérielle aiguë </a:t>
            </a:r>
          </a:p>
          <a:p>
            <a:pPr>
              <a:buNone/>
            </a:pPr>
            <a:r>
              <a:rPr lang="fr-FR" sz="2800" dirty="0" smtClean="0"/>
              <a:t>                       -péri-artérite noueuse</a:t>
            </a:r>
          </a:p>
          <a:p>
            <a:r>
              <a:rPr lang="fr-FR" sz="2800" dirty="0" smtClean="0"/>
              <a:t> Étiologies endocriniennes </a:t>
            </a:r>
            <a:r>
              <a:rPr lang="fr-FR" dirty="0" smtClean="0"/>
              <a:t>:</a:t>
            </a:r>
          </a:p>
          <a:p>
            <a:pPr>
              <a:buNone/>
            </a:pPr>
            <a:r>
              <a:rPr lang="fr-FR" dirty="0" smtClean="0"/>
              <a:t>                        - </a:t>
            </a:r>
            <a:r>
              <a:rPr lang="fr-FR" sz="2800" dirty="0" smtClean="0"/>
              <a:t>phéochromocytome </a:t>
            </a:r>
          </a:p>
          <a:p>
            <a:pPr>
              <a:buNone/>
            </a:pPr>
            <a:r>
              <a:rPr lang="fr-FR" sz="2800" dirty="0" smtClean="0"/>
              <a:t>                       - syndrome de Conn </a:t>
            </a:r>
          </a:p>
          <a:p>
            <a:pPr>
              <a:buNone/>
            </a:pPr>
            <a:r>
              <a:rPr lang="fr-FR" sz="2800" dirty="0" smtClean="0"/>
              <a:t>                       - syndrome de Cushing</a:t>
            </a:r>
          </a:p>
          <a:p>
            <a:r>
              <a:rPr lang="fr-FR" sz="2800" dirty="0" smtClean="0"/>
              <a:t>Causes médicamenteuses et toxiques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r>
              <a:rPr lang="fr-FR" dirty="0" smtClean="0"/>
              <a:t>                    </a:t>
            </a:r>
            <a:r>
              <a:rPr lang="fr-FR" sz="2800" dirty="0" smtClean="0"/>
              <a:t>- cocaïne </a:t>
            </a:r>
          </a:p>
          <a:p>
            <a:pPr>
              <a:buNone/>
            </a:pPr>
            <a:r>
              <a:rPr lang="fr-FR" sz="2800" dirty="0" smtClean="0"/>
              <a:t>                   -amphétamines</a:t>
            </a:r>
          </a:p>
          <a:p>
            <a:pPr>
              <a:buNone/>
            </a:pPr>
            <a:r>
              <a:rPr lang="fr-FR" sz="2800" dirty="0" smtClean="0"/>
              <a:t>                   -arrêt de la prise de clonidine </a:t>
            </a:r>
          </a:p>
          <a:p>
            <a:pPr>
              <a:buNone/>
            </a:pPr>
            <a:r>
              <a:rPr lang="fr-FR" sz="2800" dirty="0" smtClean="0"/>
              <a:t>                   -interaction avec les IMAO </a:t>
            </a:r>
          </a:p>
          <a:p>
            <a:pPr>
              <a:buNone/>
            </a:pPr>
            <a:r>
              <a:rPr lang="fr-FR" sz="2800" dirty="0" smtClean="0"/>
              <a:t>                   -érythropoïétine </a:t>
            </a:r>
          </a:p>
          <a:p>
            <a:pPr>
              <a:buNone/>
            </a:pPr>
            <a:r>
              <a:rPr lang="fr-FR" sz="2800" dirty="0" smtClean="0"/>
              <a:t>                   -cyclosporine</a:t>
            </a:r>
          </a:p>
          <a:p>
            <a:r>
              <a:rPr lang="fr-FR" sz="2800" dirty="0" smtClean="0"/>
              <a:t>Tumeurs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buNone/>
            </a:pPr>
            <a:r>
              <a:rPr lang="fr-FR" sz="2800" dirty="0" smtClean="0"/>
              <a:t>                     -cancer du rein  </a:t>
            </a:r>
          </a:p>
          <a:p>
            <a:pPr>
              <a:buNone/>
            </a:pPr>
            <a:r>
              <a:rPr lang="fr-FR" sz="2800" dirty="0" smtClean="0"/>
              <a:t>               </a:t>
            </a:r>
          </a:p>
          <a:p>
            <a:r>
              <a:rPr lang="fr-FR" sz="2800" dirty="0" smtClean="0"/>
              <a:t> Coarctation de l’aorte</a:t>
            </a:r>
          </a:p>
          <a:p>
            <a:r>
              <a:rPr lang="fr-FR" sz="2800" dirty="0" smtClean="0"/>
              <a:t> Pré-éclampsie-éclampsie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i="1" u="sng" dirty="0" smtClean="0">
                <a:solidFill>
                  <a:srgbClr val="FF0000"/>
                </a:solidFill>
              </a:rPr>
              <a:t>Traitement:</a:t>
            </a:r>
            <a:br>
              <a:rPr lang="fr-FR" sz="3200" b="1" i="1" u="sng" dirty="0" smtClean="0">
                <a:solidFill>
                  <a:srgbClr val="FF0000"/>
                </a:solidFill>
              </a:rPr>
            </a:br>
            <a:r>
              <a:rPr lang="fr-FR" sz="3200" b="1" u="sng" dirty="0" smtClean="0"/>
              <a:t>but = PAD de 100-110 en 24h</a:t>
            </a:r>
            <a:endParaRPr lang="fr-FR" sz="3200" b="1" i="1" u="sng" dirty="0">
              <a:solidFill>
                <a:srgbClr val="FF0000"/>
              </a:solidFill>
            </a:endParaRPr>
          </a:p>
        </p:txBody>
      </p:sp>
      <p:sp>
        <p:nvSpPr>
          <p:cNvPr id="3" name="Espace réservé du contenu 2"/>
          <p:cNvSpPr>
            <a:spLocks noGrp="1"/>
          </p:cNvSpPr>
          <p:nvPr>
            <p:ph idx="1"/>
          </p:nvPr>
        </p:nvSpPr>
        <p:spPr>
          <a:xfrm>
            <a:off x="500034" y="1571612"/>
            <a:ext cx="7239000" cy="4846320"/>
          </a:xfrm>
        </p:spPr>
        <p:txBody>
          <a:bodyPr>
            <a:normAutofit fontScale="92500" lnSpcReduction="20000"/>
          </a:bodyPr>
          <a:lstStyle/>
          <a:p>
            <a:r>
              <a:rPr lang="fr-FR" sz="2800" dirty="0" smtClean="0"/>
              <a:t>toute HTA maligne nécessite d’être prise en charge immédiatement dans une unité de soins intensifs ou de réanimation de façon urgente avec un monitorage de la pression artérielle et cela avant de compléter les tests diagnostiques, car le risque vital est engagé.</a:t>
            </a:r>
          </a:p>
          <a:p>
            <a:r>
              <a:rPr lang="fr-FR" sz="2800" dirty="0" smtClean="0"/>
              <a:t>Il est urgent de mettre en route un traitement antihypertenseur par voie parentérale dès que l’HTA maligne est reconnue.</a:t>
            </a:r>
          </a:p>
          <a:p>
            <a:r>
              <a:rPr lang="fr-FR" sz="2800" dirty="0" smtClean="0"/>
              <a:t>Un relais par voie orale sera pris dès que la pression artérielle sera contrôlée</a:t>
            </a:r>
            <a:endParaRPr lang="fr-FR"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sz="2800" b="1" dirty="0" smtClean="0"/>
              <a:t>                    PAS&gt;180 et/ou PAD&gt;110)</a:t>
            </a:r>
            <a:br>
              <a:rPr lang="fr-FR" sz="2800" b="1" dirty="0" smtClean="0"/>
            </a:br>
            <a:r>
              <a:rPr lang="fr-FR" sz="2800" b="1" dirty="0" smtClean="0"/>
              <a:t/>
            </a:r>
            <a:br>
              <a:rPr lang="fr-FR" sz="2800" b="1" dirty="0" smtClean="0"/>
            </a:br>
            <a:r>
              <a:rPr lang="fr-FR" sz="2800" b="1" dirty="0" smtClean="0"/>
              <a:t>               </a:t>
            </a:r>
            <a:r>
              <a:rPr lang="fr-FR" sz="2400" dirty="0" smtClean="0"/>
              <a:t> </a:t>
            </a:r>
            <a:r>
              <a:rPr lang="fr-FR" sz="2800" dirty="0" smtClean="0"/>
              <a:t>pas de souffrance viscérale</a:t>
            </a:r>
            <a:endParaRPr lang="fr-FR" sz="2800" dirty="0"/>
          </a:p>
        </p:txBody>
      </p:sp>
      <p:sp>
        <p:nvSpPr>
          <p:cNvPr id="5" name="Espace réservé du contenu 4"/>
          <p:cNvSpPr>
            <a:spLocks noGrp="1"/>
          </p:cNvSpPr>
          <p:nvPr>
            <p:ph sz="half" idx="1"/>
          </p:nvPr>
        </p:nvSpPr>
        <p:spPr>
          <a:xfrm>
            <a:off x="357158" y="1643050"/>
            <a:ext cx="4038600" cy="4525963"/>
          </a:xfrm>
        </p:spPr>
        <p:txBody>
          <a:bodyPr>
            <a:normAutofit/>
          </a:bodyPr>
          <a:lstStyle/>
          <a:p>
            <a:pPr>
              <a:buNone/>
            </a:pPr>
            <a:endParaRPr lang="fr-FR" sz="2400" dirty="0" smtClean="0"/>
          </a:p>
          <a:p>
            <a:pPr>
              <a:buNone/>
            </a:pPr>
            <a:r>
              <a:rPr lang="fr-FR" sz="2400" dirty="0" smtClean="0"/>
              <a:t>Pas de signe d’HTA</a:t>
            </a:r>
          </a:p>
          <a:p>
            <a:pPr>
              <a:buNone/>
            </a:pPr>
            <a:r>
              <a:rPr lang="fr-FR" sz="2400" dirty="0" smtClean="0"/>
              <a:t>Maligne</a:t>
            </a:r>
          </a:p>
          <a:p>
            <a:pPr>
              <a:buNone/>
            </a:pPr>
            <a:endParaRPr lang="fr-FR" sz="2400" dirty="0" smtClean="0"/>
          </a:p>
          <a:p>
            <a:pPr>
              <a:buNone/>
            </a:pPr>
            <a:r>
              <a:rPr lang="fr-FR" sz="2400" dirty="0" smtClean="0"/>
              <a:t>HTA sévère</a:t>
            </a:r>
          </a:p>
          <a:p>
            <a:pPr>
              <a:buNone/>
            </a:pPr>
            <a:endParaRPr lang="fr-FR" sz="2400" dirty="0" smtClean="0"/>
          </a:p>
          <a:p>
            <a:pPr>
              <a:buNone/>
            </a:pPr>
            <a:r>
              <a:rPr lang="fr-FR" sz="2400" dirty="0" smtClean="0"/>
              <a:t>Repos+surveillance TA</a:t>
            </a:r>
          </a:p>
          <a:p>
            <a:pPr>
              <a:buNone/>
            </a:pPr>
            <a:endParaRPr lang="fr-FR" sz="2400" dirty="0" smtClean="0"/>
          </a:p>
          <a:p>
            <a:pPr>
              <a:buNone/>
            </a:pPr>
            <a:r>
              <a:rPr lang="fr-FR" sz="2400" dirty="0" smtClean="0"/>
              <a:t>Trt  par VO</a:t>
            </a:r>
            <a:endParaRPr lang="fr-FR" sz="2400" dirty="0"/>
          </a:p>
        </p:txBody>
      </p:sp>
      <p:sp>
        <p:nvSpPr>
          <p:cNvPr id="6" name="Espace réservé du contenu 5"/>
          <p:cNvSpPr>
            <a:spLocks noGrp="1"/>
          </p:cNvSpPr>
          <p:nvPr>
            <p:ph sz="half" idx="2"/>
          </p:nvPr>
        </p:nvSpPr>
        <p:spPr/>
        <p:txBody>
          <a:bodyPr>
            <a:normAutofit/>
          </a:bodyPr>
          <a:lstStyle/>
          <a:p>
            <a:endParaRPr lang="fr-FR" dirty="0" smtClean="0"/>
          </a:p>
          <a:p>
            <a:pPr>
              <a:buNone/>
            </a:pPr>
            <a:r>
              <a:rPr lang="fr-FR" sz="2400" dirty="0" smtClean="0"/>
              <a:t>       Avec signe d’HTA          maligne</a:t>
            </a:r>
          </a:p>
          <a:p>
            <a:pPr>
              <a:buNone/>
            </a:pPr>
            <a:endParaRPr lang="fr-FR" sz="2400" dirty="0" smtClean="0"/>
          </a:p>
          <a:p>
            <a:pPr>
              <a:buNone/>
            </a:pPr>
            <a:r>
              <a:rPr lang="fr-FR" sz="2400" dirty="0" smtClean="0"/>
              <a:t>                  </a:t>
            </a:r>
          </a:p>
          <a:p>
            <a:pPr>
              <a:buNone/>
            </a:pPr>
            <a:r>
              <a:rPr lang="fr-FR" sz="2400" dirty="0" smtClean="0"/>
              <a:t>                     FO  </a:t>
            </a:r>
          </a:p>
          <a:p>
            <a:pPr>
              <a:buNone/>
            </a:pPr>
            <a:endParaRPr lang="fr-FR" sz="2400" dirty="0" smtClean="0"/>
          </a:p>
          <a:p>
            <a:pPr>
              <a:buNone/>
            </a:pPr>
            <a:endParaRPr lang="fr-FR" sz="2400" dirty="0" smtClean="0"/>
          </a:p>
          <a:p>
            <a:pPr>
              <a:buNone/>
            </a:pPr>
            <a:r>
              <a:rPr lang="fr-FR" sz="2400" dirty="0" smtClean="0"/>
              <a:t> Urgence thérapeutique</a:t>
            </a:r>
          </a:p>
          <a:p>
            <a:pPr>
              <a:buNone/>
            </a:pPr>
            <a:r>
              <a:rPr lang="fr-FR" sz="2400" dirty="0" smtClean="0"/>
              <a:t>          hospitalisation</a:t>
            </a:r>
            <a:endParaRPr lang="fr-FR" sz="2400" dirty="0"/>
          </a:p>
        </p:txBody>
      </p:sp>
      <p:cxnSp>
        <p:nvCxnSpPr>
          <p:cNvPr id="7" name="Connecteur droit avec flèche 6"/>
          <p:cNvCxnSpPr/>
          <p:nvPr/>
        </p:nvCxnSpPr>
        <p:spPr>
          <a:xfrm rot="5400000">
            <a:off x="4393802" y="963992"/>
            <a:ext cx="35719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10800000" flipV="1">
            <a:off x="2714612" y="1500174"/>
            <a:ext cx="185738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572000" y="1500174"/>
            <a:ext cx="164307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1321968" y="3035694"/>
            <a:ext cx="50006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5400000">
            <a:off x="1321968" y="4107264"/>
            <a:ext cx="50006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1357687" y="4857363"/>
            <a:ext cx="42862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5400000">
            <a:off x="5822562" y="3250008"/>
            <a:ext cx="9286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5965438" y="4607330"/>
            <a:ext cx="64294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 calcmode="lin" valueType="num">
                                      <p:cBhvr additive="base">
                                        <p:cTn id="4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nodeType="clickEffect">
                                  <p:stCondLst>
                                    <p:cond delay="0"/>
                                  </p:stCondLst>
                                  <p:childTnLst>
                                    <p:set>
                                      <p:cBhvr>
                                        <p:cTn id="58" dur="1" fill="hold">
                                          <p:stCondLst>
                                            <p:cond delay="0"/>
                                          </p:stCondLst>
                                        </p:cTn>
                                        <p:tgtEl>
                                          <p:spTgt spid="5">
                                            <p:txEl>
                                              <p:pRg st="8" end="8"/>
                                            </p:txEl>
                                          </p:spTgt>
                                        </p:tgtEl>
                                        <p:attrNameLst>
                                          <p:attrName>style.visibility</p:attrName>
                                        </p:attrNameLst>
                                      </p:cBhvr>
                                      <p:to>
                                        <p:strVal val="visible"/>
                                      </p:to>
                                    </p:set>
                                    <p:anim calcmode="lin" valueType="num">
                                      <p:cBhvr additive="base">
                                        <p:cTn id="5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nodeType="clickEffect">
                                  <p:stCondLst>
                                    <p:cond delay="0"/>
                                  </p:stCondLst>
                                  <p:childTnLst>
                                    <p:set>
                                      <p:cBhvr>
                                        <p:cTn id="70" dur="1" fill="hold">
                                          <p:stCondLst>
                                            <p:cond delay="0"/>
                                          </p:stCondLst>
                                        </p:cTn>
                                        <p:tgtEl>
                                          <p:spTgt spid="6">
                                            <p:txEl>
                                              <p:pRg st="1" end="1"/>
                                            </p:txEl>
                                          </p:spTgt>
                                        </p:tgtEl>
                                        <p:attrNameLst>
                                          <p:attrName>style.visibility</p:attrName>
                                        </p:attrNameLst>
                                      </p:cBhvr>
                                      <p:to>
                                        <p:strVal val="visible"/>
                                      </p:to>
                                    </p:set>
                                    <p:anim calcmode="lin" valueType="num">
                                      <p:cBhvr additive="base">
                                        <p:cTn id="7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1" fill="hold" nodeType="clickEffect">
                                  <p:stCondLst>
                                    <p:cond delay="0"/>
                                  </p:stCondLst>
                                  <p:childTnLst>
                                    <p:set>
                                      <p:cBhvr>
                                        <p:cTn id="82" dur="1" fill="hold">
                                          <p:stCondLst>
                                            <p:cond delay="0"/>
                                          </p:stCondLst>
                                        </p:cTn>
                                        <p:tgtEl>
                                          <p:spTgt spid="6">
                                            <p:txEl>
                                              <p:pRg st="4" end="4"/>
                                            </p:txEl>
                                          </p:spTgt>
                                        </p:tgtEl>
                                        <p:attrNameLst>
                                          <p:attrName>style.visibility</p:attrName>
                                        </p:attrNameLst>
                                      </p:cBhvr>
                                      <p:to>
                                        <p:strVal val="visible"/>
                                      </p:to>
                                    </p:set>
                                    <p:anim calcmode="lin" valueType="num">
                                      <p:cBhvr additive="base">
                                        <p:cTn id="8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1" fill="hold" nodeType="click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additive="base">
                                        <p:cTn id="89" dur="500" fill="hold"/>
                                        <p:tgtEl>
                                          <p:spTgt spid="32"/>
                                        </p:tgtEl>
                                        <p:attrNameLst>
                                          <p:attrName>ppt_x</p:attrName>
                                        </p:attrNameLst>
                                      </p:cBhvr>
                                      <p:tavLst>
                                        <p:tav tm="0">
                                          <p:val>
                                            <p:strVal val="#ppt_x"/>
                                          </p:val>
                                        </p:tav>
                                        <p:tav tm="100000">
                                          <p:val>
                                            <p:strVal val="#ppt_x"/>
                                          </p:val>
                                        </p:tav>
                                      </p:tavLst>
                                    </p:anim>
                                    <p:anim calcmode="lin" valueType="num">
                                      <p:cBhvr additive="base">
                                        <p:cTn id="90"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1" fill="hold" nodeType="clickEffect">
                                  <p:stCondLst>
                                    <p:cond delay="0"/>
                                  </p:stCondLst>
                                  <p:childTnLst>
                                    <p:set>
                                      <p:cBhvr>
                                        <p:cTn id="94" dur="1" fill="hold">
                                          <p:stCondLst>
                                            <p:cond delay="0"/>
                                          </p:stCondLst>
                                        </p:cTn>
                                        <p:tgtEl>
                                          <p:spTgt spid="6">
                                            <p:txEl>
                                              <p:pRg st="7" end="7"/>
                                            </p:txEl>
                                          </p:spTgt>
                                        </p:tgtEl>
                                        <p:attrNameLst>
                                          <p:attrName>style.visibility</p:attrName>
                                        </p:attrNameLst>
                                      </p:cBhvr>
                                      <p:to>
                                        <p:strVal val="visible"/>
                                      </p:to>
                                    </p:set>
                                    <p:anim calcmode="lin" valueType="num">
                                      <p:cBhvr additive="base">
                                        <p:cTn id="9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7" end="7"/>
                                            </p:txEl>
                                          </p:spTgt>
                                        </p:tgtEl>
                                        <p:attrNameLst>
                                          <p:attrName>ppt_y</p:attrName>
                                        </p:attrNameLst>
                                      </p:cBhvr>
                                      <p:tavLst>
                                        <p:tav tm="0">
                                          <p:val>
                                            <p:strVal val="0-#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6">
                                            <p:txEl>
                                              <p:pRg st="8" end="8"/>
                                            </p:txEl>
                                          </p:spTgt>
                                        </p:tgtEl>
                                        <p:attrNameLst>
                                          <p:attrName>style.visibility</p:attrName>
                                        </p:attrNameLst>
                                      </p:cBhvr>
                                      <p:to>
                                        <p:strVal val="visible"/>
                                      </p:to>
                                    </p:set>
                                    <p:anim calcmode="lin" valueType="num">
                                      <p:cBhvr additive="base">
                                        <p:cTn id="9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sz="2800" b="1" dirty="0" smtClean="0"/>
              <a:t/>
            </a:r>
            <a:br>
              <a:rPr lang="fr-FR" sz="2800" b="1" dirty="0" smtClean="0"/>
            </a:br>
            <a:r>
              <a:rPr lang="fr-FR" sz="2800" dirty="0" smtClean="0"/>
              <a:t/>
            </a:r>
            <a:br>
              <a:rPr lang="fr-FR" sz="2800" dirty="0" smtClean="0"/>
            </a:br>
            <a:r>
              <a:rPr lang="fr-FR" sz="2800" dirty="0" smtClean="0"/>
              <a:t>                  </a:t>
            </a:r>
            <a:r>
              <a:rPr lang="fr-FR" sz="2800" b="1" dirty="0" smtClean="0"/>
              <a:t>PAS&gt;180 et/ou PAD&gt;110</a:t>
            </a:r>
            <a:br>
              <a:rPr lang="fr-FR" sz="2800" b="1" dirty="0" smtClean="0"/>
            </a:br>
            <a:r>
              <a:rPr lang="fr-FR" sz="2800" b="1" dirty="0" smtClean="0"/>
              <a:t/>
            </a:r>
            <a:br>
              <a:rPr lang="fr-FR" sz="2800" b="1" dirty="0" smtClean="0"/>
            </a:br>
            <a:r>
              <a:rPr lang="fr-FR" sz="2800" b="1" dirty="0" smtClean="0"/>
              <a:t>       avec souffrance </a:t>
            </a:r>
            <a:r>
              <a:rPr lang="fr-FR" sz="2800" dirty="0" smtClean="0"/>
              <a:t> viscérale= urgence                                   </a:t>
            </a:r>
            <a:r>
              <a:rPr lang="fr-FR" sz="2800" b="1" dirty="0" smtClean="0"/>
              <a:t>hypertensive</a:t>
            </a:r>
            <a:endParaRPr lang="fr-FR" sz="2800" dirty="0"/>
          </a:p>
        </p:txBody>
      </p:sp>
      <p:sp>
        <p:nvSpPr>
          <p:cNvPr id="5" name="Espace réservé du contenu 4"/>
          <p:cNvSpPr>
            <a:spLocks noGrp="1"/>
          </p:cNvSpPr>
          <p:nvPr>
            <p:ph sz="half" idx="1"/>
          </p:nvPr>
        </p:nvSpPr>
        <p:spPr/>
        <p:txBody>
          <a:bodyPr/>
          <a:lstStyle/>
          <a:p>
            <a:endParaRPr lang="fr-FR" dirty="0" smtClean="0"/>
          </a:p>
          <a:p>
            <a:pPr>
              <a:buNone/>
            </a:pPr>
            <a:r>
              <a:rPr lang="fr-FR" dirty="0" smtClean="0"/>
              <a:t>        Signe cardio-vx</a:t>
            </a:r>
          </a:p>
          <a:p>
            <a:pPr>
              <a:buNone/>
            </a:pPr>
            <a:endParaRPr lang="fr-FR" dirty="0" smtClean="0"/>
          </a:p>
          <a:p>
            <a:pPr>
              <a:buNone/>
            </a:pPr>
            <a:endParaRPr lang="fr-FR" dirty="0" smtClean="0"/>
          </a:p>
          <a:p>
            <a:pPr>
              <a:buNone/>
            </a:pPr>
            <a:r>
              <a:rPr lang="fr-FR" dirty="0" smtClean="0"/>
              <a:t>          Trt anti hypertenseur</a:t>
            </a:r>
          </a:p>
          <a:p>
            <a:pPr>
              <a:buNone/>
            </a:pPr>
            <a:r>
              <a:rPr lang="fr-FR" dirty="0" smtClean="0"/>
              <a:t>     Par IV d’action rapide</a:t>
            </a:r>
          </a:p>
          <a:p>
            <a:pPr>
              <a:buNone/>
            </a:pPr>
            <a:endParaRPr lang="fr-FR" dirty="0" smtClean="0"/>
          </a:p>
          <a:p>
            <a:pPr>
              <a:buNone/>
            </a:pPr>
            <a:endParaRPr lang="fr-FR" dirty="0"/>
          </a:p>
        </p:txBody>
      </p:sp>
      <p:sp>
        <p:nvSpPr>
          <p:cNvPr id="6" name="Espace réservé du contenu 5"/>
          <p:cNvSpPr>
            <a:spLocks noGrp="1"/>
          </p:cNvSpPr>
          <p:nvPr>
            <p:ph sz="half" idx="2"/>
          </p:nvPr>
        </p:nvSpPr>
        <p:spPr>
          <a:xfrm>
            <a:off x="4643438" y="1571612"/>
            <a:ext cx="4038600" cy="4525963"/>
          </a:xfrm>
        </p:spPr>
        <p:txBody>
          <a:bodyPr/>
          <a:lstStyle/>
          <a:p>
            <a:endParaRPr lang="fr-FR" dirty="0" smtClean="0"/>
          </a:p>
          <a:p>
            <a:pPr>
              <a:buNone/>
            </a:pPr>
            <a:r>
              <a:rPr lang="fr-FR" dirty="0" smtClean="0"/>
              <a:t>Signe neurologique</a:t>
            </a:r>
          </a:p>
          <a:p>
            <a:pPr>
              <a:buNone/>
            </a:pPr>
            <a:endParaRPr lang="fr-FR" dirty="0" smtClean="0"/>
          </a:p>
          <a:p>
            <a:pPr>
              <a:buNone/>
            </a:pPr>
            <a:endParaRPr lang="fr-FR" dirty="0" smtClean="0"/>
          </a:p>
          <a:p>
            <a:pPr>
              <a:buNone/>
            </a:pPr>
            <a:r>
              <a:rPr lang="fr-FR" dirty="0" smtClean="0"/>
              <a:t>Attendre FO et imagerie cérébrale pour traiter</a:t>
            </a:r>
            <a:endParaRPr lang="fr-FR" dirty="0"/>
          </a:p>
        </p:txBody>
      </p:sp>
      <p:cxnSp>
        <p:nvCxnSpPr>
          <p:cNvPr id="8" name="Connecteur droit avec flèche 7"/>
          <p:cNvCxnSpPr/>
          <p:nvPr/>
        </p:nvCxnSpPr>
        <p:spPr>
          <a:xfrm rot="5400000">
            <a:off x="4322761" y="53496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10800000" flipV="1">
            <a:off x="2857488" y="1500174"/>
            <a:ext cx="171451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572000" y="1500174"/>
            <a:ext cx="164307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2108183" y="3178173"/>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5400000">
            <a:off x="5715008" y="314324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 calcmode="lin" valueType="num">
                                      <p:cBhvr additive="base">
                                        <p:cTn id="5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dirty="0"/>
          </a:p>
        </p:txBody>
      </p:sp>
      <p:sp>
        <p:nvSpPr>
          <p:cNvPr id="6" name="Espace réservé du contenu 5"/>
          <p:cNvSpPr>
            <a:spLocks noGrp="1"/>
          </p:cNvSpPr>
          <p:nvPr>
            <p:ph idx="1"/>
          </p:nvPr>
        </p:nvSpPr>
        <p:spPr/>
        <p:txBody>
          <a:bodyPr>
            <a:normAutofit/>
          </a:bodyPr>
          <a:lstStyle/>
          <a:p>
            <a:r>
              <a:rPr lang="fr-FR" sz="2400" dirty="0" smtClean="0"/>
              <a:t>On utilisera de préférence des médicaments d’action rapide par voie veineuse, de durée de vie courte, ayant un bon rapport effet/dose , maniables et avec le moins d’effets secondaires possibles</a:t>
            </a:r>
            <a:r>
              <a:rPr lang="fr-FR" dirty="0" smtClean="0"/>
              <a:t>.</a:t>
            </a:r>
          </a:p>
          <a:p>
            <a:r>
              <a:rPr lang="fr-FR" sz="2400" i="1" dirty="0" smtClean="0">
                <a:solidFill>
                  <a:srgbClr val="FF0000"/>
                </a:solidFill>
              </a:rPr>
              <a:t>antagonistes calciques de type dihydropyridine,</a:t>
            </a:r>
            <a:r>
              <a:rPr lang="es-ES" sz="2400" dirty="0" smtClean="0">
                <a:solidFill>
                  <a:srgbClr val="FF0000"/>
                </a:solidFill>
              </a:rPr>
              <a:t>la nicardipine (Loxen® 10 mg/10ml)</a:t>
            </a:r>
          </a:p>
          <a:p>
            <a:r>
              <a:rPr lang="es-ES" sz="2400" dirty="0" smtClean="0"/>
              <a:t>La dose  sera adaptée de manière à ce que la baisse de pression  arterielle ne  depasse  pas les 25</a:t>
            </a:r>
            <a:r>
              <a:rPr lang="fr-FR" sz="2400" dirty="0" smtClean="0"/>
              <a:t> %</a:t>
            </a:r>
            <a:r>
              <a:rPr lang="es-ES" sz="2400" dirty="0" smtClean="0"/>
              <a:t> du niveau initial dans l’heure suivant l’institution du trt injectable.</a:t>
            </a:r>
            <a:endParaRPr lang="fr-FR"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buNone/>
            </a:pPr>
            <a:r>
              <a:rPr lang="fr-FR" sz="2400" dirty="0" smtClean="0"/>
              <a:t>L'effet antihypertenseur est en fonction de la dose administrée.</a:t>
            </a:r>
          </a:p>
          <a:p>
            <a:pPr>
              <a:buNone/>
            </a:pPr>
            <a:r>
              <a:rPr lang="fr-FR" sz="2400" dirty="0" smtClean="0"/>
              <a:t>  </a:t>
            </a:r>
            <a:r>
              <a:rPr lang="fr-FR" sz="2400" b="1" i="1" u="sng" dirty="0" smtClean="0"/>
              <a:t>Pour un effet rapide</a:t>
            </a:r>
            <a:r>
              <a:rPr lang="fr-FR" sz="2400" dirty="0" smtClean="0"/>
              <a:t> : administration intraveineuse directe, après dilution dans du soluté glucosé à 5 % , à la vitesse de 1 mg/min, jusqu'à une dose cumulée de 10 mg,</a:t>
            </a:r>
          </a:p>
          <a:p>
            <a:r>
              <a:rPr lang="fr-FR" sz="2400" dirty="0" smtClean="0"/>
              <a:t> ou administration intraveineuse directe d'une dose de 2,5 mg renouvelable après 10 minutes jusqu'à une dose cumulée de 10 mg.</a:t>
            </a:r>
          </a:p>
          <a:p>
            <a:pPr>
              <a:buNone/>
            </a:pPr>
            <a:r>
              <a:rPr lang="fr-FR" sz="2400" dirty="0" smtClean="0"/>
              <a:t>  </a:t>
            </a:r>
            <a:r>
              <a:rPr lang="fr-FR" sz="2400" b="1" i="1" u="sng" dirty="0" smtClean="0"/>
              <a:t> Pour un effet plus progressif</a:t>
            </a:r>
            <a:r>
              <a:rPr lang="fr-FR" sz="2400" dirty="0" smtClean="0"/>
              <a:t> : perfusion intraveineuse en dilution dans du soluté glucosé à 5 % , à la vitesse de 8 à 15 mg/h sur 30 min.</a:t>
            </a:r>
          </a:p>
          <a:p>
            <a:pPr>
              <a:buNone/>
            </a:pP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r>
              <a:rPr lang="fr-FR" sz="2400" dirty="0" smtClean="0"/>
              <a:t> </a:t>
            </a:r>
            <a:r>
              <a:rPr lang="fr-FR" sz="2600" dirty="0" smtClean="0"/>
              <a:t> Le relais dans l'un et l'autre cas est possible par une perfusion continue à la vitesse de 2 à 4 mg/h, avec adaptation des doses par palier de 0,5 mg/h.</a:t>
            </a:r>
          </a:p>
          <a:p>
            <a:pPr>
              <a:buNone/>
            </a:pPr>
            <a:r>
              <a:rPr lang="fr-FR" sz="2600" u="sng" dirty="0" smtClean="0"/>
              <a:t>Autres médicaments</a:t>
            </a:r>
            <a:r>
              <a:rPr lang="fr-FR" sz="2600" dirty="0" smtClean="0"/>
              <a:t>: </a:t>
            </a:r>
          </a:p>
          <a:p>
            <a:r>
              <a:rPr lang="fr-FR" sz="2600" i="1" dirty="0" smtClean="0">
                <a:solidFill>
                  <a:srgbClr val="FF0000"/>
                </a:solidFill>
              </a:rPr>
              <a:t>la clonidine (Catapressan®) </a:t>
            </a:r>
            <a:r>
              <a:rPr lang="fr-FR" sz="2600" dirty="0" smtClean="0"/>
              <a:t>un produit de seconde intention dans l’HTA maligne. C’est un agoniste des récepteurs </a:t>
            </a:r>
            <a:r>
              <a:rPr lang="fr-FR" sz="2800" dirty="0" smtClean="0"/>
              <a:t>alpha</a:t>
            </a:r>
            <a:r>
              <a:rPr lang="fr-FR" sz="2600" dirty="0" smtClean="0"/>
              <a:t>2–adrénergiques</a:t>
            </a:r>
          </a:p>
          <a:p>
            <a:r>
              <a:rPr lang="fr-FR" sz="2600" dirty="0" smtClean="0">
                <a:solidFill>
                  <a:srgbClr val="FF0000"/>
                </a:solidFill>
              </a:rPr>
              <a:t>l’urapidil (Eupressyl, Médiatensyl</a:t>
            </a:r>
            <a:r>
              <a:rPr lang="fr-FR" i="1" dirty="0" smtClean="0">
                <a:solidFill>
                  <a:srgbClr val="FF0000"/>
                </a:solidFill>
              </a:rPr>
              <a:t>®</a:t>
            </a:r>
            <a:r>
              <a:rPr lang="fr-FR" sz="2600" dirty="0" smtClean="0">
                <a:solidFill>
                  <a:srgbClr val="FF0000"/>
                </a:solidFill>
              </a:rPr>
              <a:t>) </a:t>
            </a:r>
            <a:r>
              <a:rPr lang="fr-FR" sz="2600" dirty="0" smtClean="0"/>
              <a:t>est également efficace dans les urgences hypertensives. Il agit à la fois en bloquant les récepteurs adrénergiques alpha 1 et en modulant la régulation centrale de la pression artérielle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600" b="1" i="1" u="sng" dirty="0" smtClean="0">
                <a:solidFill>
                  <a:srgbClr val="FF0000"/>
                </a:solidFill>
              </a:rPr>
              <a:t>introduction</a:t>
            </a:r>
            <a:endParaRPr lang="fr-FR" sz="3600" b="1" i="1" u="sng" dirty="0">
              <a:solidFill>
                <a:srgbClr val="FF0000"/>
              </a:solidFill>
            </a:endParaRPr>
          </a:p>
        </p:txBody>
      </p:sp>
      <p:sp>
        <p:nvSpPr>
          <p:cNvPr id="4" name="Espace réservé du contenu 3"/>
          <p:cNvSpPr>
            <a:spLocks noGrp="1"/>
          </p:cNvSpPr>
          <p:nvPr>
            <p:ph idx="1"/>
          </p:nvPr>
        </p:nvSpPr>
        <p:spPr/>
        <p:txBody>
          <a:bodyPr>
            <a:normAutofit lnSpcReduction="10000"/>
          </a:bodyPr>
          <a:lstStyle/>
          <a:p>
            <a:r>
              <a:rPr lang="fr-FR" sz="2800" dirty="0" smtClean="0"/>
              <a:t>la PA normale est inférieure à 140/90 mmHg. </a:t>
            </a:r>
          </a:p>
          <a:p>
            <a:r>
              <a:rPr lang="fr-FR" sz="2800" dirty="0" smtClean="0"/>
              <a:t>HTA sévère est définie par une PAS supérieure ou égale 180 mm Hg et/ou une PAD supérieure ou égale à 110 mm Hg  Cependant, le degré d'urgence thérapeutique est lié  davantage à l'existence d'une souffrance viscérale secondaire qu’à l'élévation des chiffres de pression artérielle. </a:t>
            </a:r>
          </a:p>
          <a:p>
            <a:r>
              <a:rPr lang="fr-FR" sz="2800" dirty="0" smtClean="0"/>
              <a:t> deux situations doivent être distinguées</a:t>
            </a:r>
            <a:r>
              <a:rPr lang="fr-FR" dirty="0" smtClean="0"/>
              <a:t> </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b="1" i="1" u="sng" dirty="0" smtClean="0">
                <a:solidFill>
                  <a:srgbClr val="FF0000"/>
                </a:solidFill>
              </a:rPr>
              <a:t>le labétalol (Trandate®) </a:t>
            </a:r>
            <a:r>
              <a:rPr lang="fr-FR" i="1" dirty="0" smtClean="0"/>
              <a:t>1 mg/kg sur 1 min à renouveler </a:t>
            </a:r>
            <a:r>
              <a:rPr lang="fr-FR" dirty="0" smtClean="0"/>
              <a:t>après 10 min si nécessaire avec un relais soit per os (200–400 mg/6 h), soit par voie IV 0,1 mg /kg/ h</a:t>
            </a:r>
          </a:p>
          <a:p>
            <a:endParaRPr lang="fr-FR" dirty="0" smtClean="0"/>
          </a:p>
          <a:p>
            <a:r>
              <a:rPr lang="fr-FR" dirty="0" smtClean="0"/>
              <a:t>les diurétiques de l’anse ne seront pas donnés en première intention dans l’HTA maligne,  sauf indication spéciale (insuffisance cardiaque avec OAP, surcharge hydro sodée)</a:t>
            </a:r>
          </a:p>
          <a:p>
            <a:pPr>
              <a:buNone/>
            </a:pPr>
            <a:r>
              <a:rPr lang="fr-FR" dirty="0" smtClean="0"/>
              <a:t> </a:t>
            </a:r>
          </a:p>
          <a:p>
            <a:endParaRPr lang="fr-F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sz="2400" dirty="0" smtClean="0"/>
              <a:t>Les IEC et ARAII  sont contre-indiqués en cas de sténose bilatérale des artères rénales ou unilatérale sur rein fonctionnellement unique.</a:t>
            </a:r>
          </a:p>
          <a:p>
            <a:r>
              <a:rPr lang="fr-FR" sz="2400" dirty="0" smtClean="0"/>
              <a:t>Ils ne seront donc utilisés qu’en deuxième intention. </a:t>
            </a:r>
          </a:p>
          <a:p>
            <a:pPr>
              <a:buNone/>
            </a:pPr>
            <a:endParaRPr lang="fr-FR" sz="2400" dirty="0" smtClean="0"/>
          </a:p>
          <a:p>
            <a:pPr>
              <a:buNone/>
            </a:pPr>
            <a:r>
              <a:rPr lang="fr-FR" sz="2400" i="1" u="sng" dirty="0" smtClean="0">
                <a:solidFill>
                  <a:srgbClr val="FF0000"/>
                </a:solidFill>
              </a:rPr>
              <a:t>Un bilan  sera complété afin de  déterminer l’étiologie  et de la traiter</a:t>
            </a:r>
          </a:p>
          <a:p>
            <a:pPr>
              <a:buNone/>
            </a:pPr>
            <a:r>
              <a:rPr lang="fr-FR" sz="2400" b="1" i="1" u="sng" dirty="0" smtClean="0"/>
              <a:t>Bilan Complémentaire</a:t>
            </a:r>
          </a:p>
          <a:p>
            <a:r>
              <a:rPr lang="fr-FR" sz="2400" dirty="0" smtClean="0"/>
              <a:t>Fond d’Oeil</a:t>
            </a:r>
          </a:p>
          <a:p>
            <a:r>
              <a:rPr lang="fr-FR" sz="2400" dirty="0" smtClean="0"/>
              <a:t>ECG : HVG, troubles de repolarisation</a:t>
            </a:r>
          </a:p>
          <a:p>
            <a:pPr>
              <a:buNone/>
            </a:pPr>
            <a:endParaRPr lang="fr-FR" sz="2400" dirty="0" smtClean="0"/>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sz="2400" dirty="0" smtClean="0"/>
              <a:t>Radiographie Thoracique de Face (cardiomégalie, OAP, élargissement médiastinal)</a:t>
            </a:r>
          </a:p>
          <a:p>
            <a:r>
              <a:rPr lang="fr-FR" sz="2400" dirty="0" smtClean="0"/>
              <a:t>BU : (Protéinurie, Hématurie...)</a:t>
            </a:r>
          </a:p>
          <a:p>
            <a:r>
              <a:rPr lang="fr-FR" sz="2400" dirty="0" smtClean="0"/>
              <a:t>Ionogramme sanguin, urée, créatinine sanguine (insuffisance rénale)</a:t>
            </a:r>
          </a:p>
          <a:p>
            <a:r>
              <a:rPr lang="fr-FR" sz="2400" dirty="0" smtClean="0"/>
              <a:t>NFS ,TP-TCA</a:t>
            </a:r>
          </a:p>
          <a:p>
            <a:r>
              <a:rPr lang="fr-FR" sz="2400" dirty="0" smtClean="0"/>
              <a:t>Glycémie</a:t>
            </a:r>
          </a:p>
          <a:p>
            <a:r>
              <a:rPr lang="fr-FR" sz="2400" dirty="0" smtClean="0"/>
              <a:t>Troponine (en fonction des signes cliniques)</a:t>
            </a:r>
          </a:p>
          <a:p>
            <a:r>
              <a:rPr lang="fr-FR" sz="2400" dirty="0" smtClean="0"/>
              <a:t>TDM Cérébral  (si signe neurologiques, troubles de conscience...)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600" b="1" u="sng" dirty="0" smtClean="0">
                <a:solidFill>
                  <a:srgbClr val="FF0000"/>
                </a:solidFill>
              </a:rPr>
              <a:t>conclusion</a:t>
            </a:r>
            <a:endParaRPr lang="fr-FR" sz="3600" b="1" u="sng" dirty="0">
              <a:solidFill>
                <a:srgbClr val="FF0000"/>
              </a:solidFill>
            </a:endParaRPr>
          </a:p>
        </p:txBody>
      </p:sp>
      <p:sp>
        <p:nvSpPr>
          <p:cNvPr id="4" name="Espace réservé du contenu 3"/>
          <p:cNvSpPr>
            <a:spLocks noGrp="1"/>
          </p:cNvSpPr>
          <p:nvPr>
            <p:ph idx="1"/>
          </p:nvPr>
        </p:nvSpPr>
        <p:spPr/>
        <p:txBody>
          <a:bodyPr>
            <a:normAutofit/>
          </a:bodyPr>
          <a:lstStyle/>
          <a:p>
            <a:r>
              <a:rPr lang="fr-FR" dirty="0" smtClean="0"/>
              <a:t>L’HTA maligne est l’une des urgences hypertensives</a:t>
            </a:r>
          </a:p>
          <a:p>
            <a:r>
              <a:rPr lang="fr-FR" dirty="0" smtClean="0"/>
              <a:t> Il s’agit d’une pathologie rare mais grave pouvant, sans traitement, entraîner le décès.</a:t>
            </a:r>
          </a:p>
          <a:p>
            <a:r>
              <a:rPr lang="fr-FR" dirty="0" smtClean="0"/>
              <a:t> Ses complications les plus graves sont : cardiovasculaires, cérébrales et rénales.</a:t>
            </a:r>
          </a:p>
          <a:p>
            <a:r>
              <a:rPr lang="fr-FR" dirty="0" smtClean="0"/>
              <a:t> Elle nécessite une prise en charge en urgence avec hospitalisation en unité de soins intensifs.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i="1" u="sng" dirty="0" smtClean="0">
                <a:solidFill>
                  <a:srgbClr val="FF0000"/>
                </a:solidFill>
              </a:rPr>
              <a:t>bibliographie</a:t>
            </a:r>
            <a:endParaRPr lang="fr-FR" sz="3200" b="1" i="1" u="sng" dirty="0">
              <a:solidFill>
                <a:srgbClr val="FF0000"/>
              </a:solidFill>
            </a:endParaRPr>
          </a:p>
        </p:txBody>
      </p:sp>
      <p:sp>
        <p:nvSpPr>
          <p:cNvPr id="3" name="Espace réservé du contenu 2"/>
          <p:cNvSpPr>
            <a:spLocks noGrp="1"/>
          </p:cNvSpPr>
          <p:nvPr>
            <p:ph idx="1"/>
          </p:nvPr>
        </p:nvSpPr>
        <p:spPr/>
        <p:txBody>
          <a:bodyPr>
            <a:normAutofit/>
          </a:bodyPr>
          <a:lstStyle/>
          <a:p>
            <a:r>
              <a:rPr lang="fr-FR" sz="2400" dirty="0" smtClean="0"/>
              <a:t> Éditions Scientifiques et Médicales Elsevier SAS -1998</a:t>
            </a:r>
          </a:p>
          <a:p>
            <a:r>
              <a:rPr lang="fr-FR" sz="2400" dirty="0" smtClean="0"/>
              <a:t>Hypertension artérielle maligne  S. Samy-Modeliar, B. de Cagny, A. Fournier, M. Slama *Unité de réanimation médicale, service de néphrologie, CHU d’Amiens, 80054 Amiens cedex 1, France Reçu et accepté le 5 mars 2003  . </a:t>
            </a:r>
          </a:p>
          <a:p>
            <a:r>
              <a:rPr lang="fr-FR" sz="2400" dirty="0" smtClean="0"/>
              <a:t>Urgences hypertensives Pr Jean-Louis Teboul   .Service de Réanimation Médicale CHU de Bicêtre 78 Av du général Leclerc 94275 Le Kremlin Bicêtre Cedex.</a:t>
            </a:r>
          </a:p>
          <a:p>
            <a:pPr>
              <a:buNone/>
            </a:pPr>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700102"/>
          </a:xfrm>
        </p:spPr>
        <p:txBody>
          <a:bodyPr>
            <a:noAutofit/>
          </a:bodyPr>
          <a:lstStyle/>
          <a:p>
            <a:pPr algn="l"/>
            <a:r>
              <a:rPr lang="fr-FR" sz="4400" dirty="0" smtClean="0"/>
              <a:t>                                                       </a:t>
            </a:r>
            <a:br>
              <a:rPr lang="fr-FR" sz="4400" dirty="0" smtClean="0"/>
            </a:br>
            <a:r>
              <a:rPr lang="fr-FR" sz="4400" dirty="0" smtClean="0"/>
              <a:t/>
            </a:r>
            <a:br>
              <a:rPr lang="fr-FR" sz="4400" dirty="0" smtClean="0"/>
            </a:br>
            <a:r>
              <a:rPr lang="fr-FR" sz="4400" dirty="0" smtClean="0"/>
              <a:t/>
            </a:r>
            <a:br>
              <a:rPr lang="fr-FR" sz="4400" dirty="0" smtClean="0"/>
            </a:br>
            <a:r>
              <a:rPr lang="fr-FR" sz="4400" dirty="0" smtClean="0"/>
              <a:t/>
            </a:r>
            <a:br>
              <a:rPr lang="fr-FR" sz="4400" dirty="0" smtClean="0"/>
            </a:br>
            <a:r>
              <a:rPr lang="fr-FR" sz="4400" dirty="0" smtClean="0"/>
              <a:t>                               merci</a:t>
            </a:r>
            <a:endParaRPr lang="fr-FR" sz="4400" dirty="0"/>
          </a:p>
        </p:txBody>
      </p:sp>
      <p:sp>
        <p:nvSpPr>
          <p:cNvPr id="6" name="Espace réservé du texte 5"/>
          <p:cNvSpPr>
            <a:spLocks noGrp="1"/>
          </p:cNvSpPr>
          <p:nvPr>
            <p:ph type="body" sz="half" idx="2"/>
          </p:nvPr>
        </p:nvSpPr>
        <p:spPr>
          <a:xfrm>
            <a:off x="1792288" y="5786454"/>
            <a:ext cx="5486400" cy="385746"/>
          </a:xfrm>
        </p:spPr>
        <p:txBody>
          <a:bodyPr/>
          <a:lstStyle/>
          <a:p>
            <a:endParaRPr lang="fr-FR" dirty="0"/>
          </a:p>
        </p:txBody>
      </p:sp>
      <p:pic>
        <p:nvPicPr>
          <p:cNvPr id="4" name="Espace réservé du contenu 3" descr="control-high-blood-pressure-640x428.jpg"/>
          <p:cNvPicPr>
            <a:picLocks noGrp="1" noChangeAspect="1"/>
          </p:cNvPicPr>
          <p:nvPr>
            <p:ph type="pic" idx="1"/>
          </p:nvPr>
        </p:nvPicPr>
        <p:blipFill>
          <a:blip r:embed="rId2"/>
          <a:srcRect l="5417" r="5417"/>
          <a:stretch>
            <a:fillRect/>
          </a:stretch>
        </p:blipFill>
        <p:spPr>
          <a:xfrm>
            <a:off x="500034" y="357166"/>
            <a:ext cx="8072494" cy="437040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buNone/>
            </a:pPr>
            <a:r>
              <a:rPr lang="fr-FR" sz="2800" b="1" i="1" u="sng" dirty="0" smtClean="0"/>
              <a:t>L'élévation tensionelle est transitoire:</a:t>
            </a:r>
          </a:p>
          <a:p>
            <a:r>
              <a:rPr lang="fr-FR" sz="2800" dirty="0" smtClean="0"/>
              <a:t>on parle alors de poussée hypertensive</a:t>
            </a:r>
          </a:p>
          <a:p>
            <a:r>
              <a:rPr lang="fr-FR" sz="2800" dirty="0" smtClean="0"/>
              <a:t>s'accompagne souvent d'un facteur déclenchant</a:t>
            </a:r>
          </a:p>
          <a:p>
            <a:r>
              <a:rPr lang="fr-FR" sz="2800" dirty="0" smtClean="0"/>
              <a:t> le contrôle peut permettre la normalisation des chiffres de pression artérielle, sans même le recours à un traitement antihypertenseur. </a:t>
            </a:r>
          </a:p>
          <a:p>
            <a:pPr>
              <a:buNone/>
            </a:pPr>
            <a:r>
              <a:rPr lang="fr-FR" sz="2800" b="1" i="1" u="sng" dirty="0" smtClean="0"/>
              <a:t>L'élévation tensionnelle avec un retentissement viscéral:</a:t>
            </a:r>
          </a:p>
          <a:p>
            <a:pPr>
              <a:buNone/>
            </a:pPr>
            <a:endParaRPr lang="fr-FR" sz="2800" b="1" i="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sz="2800" dirty="0" smtClean="0"/>
              <a:t>Il s'agit d'une urgence hypertensive qui nécessite une prise en charge immédiate et dont l’HTA maligne fait partie.</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600" b="1" i="1" u="sng" dirty="0" smtClean="0">
                <a:solidFill>
                  <a:srgbClr val="FF0000"/>
                </a:solidFill>
              </a:rPr>
              <a:t>Intérêt:</a:t>
            </a:r>
            <a:endParaRPr lang="fr-FR" sz="3600" b="1" i="1" u="sng" dirty="0">
              <a:solidFill>
                <a:srgbClr val="FF0000"/>
              </a:solidFill>
            </a:endParaRPr>
          </a:p>
        </p:txBody>
      </p:sp>
      <p:sp>
        <p:nvSpPr>
          <p:cNvPr id="4" name="Espace réservé du contenu 3"/>
          <p:cNvSpPr>
            <a:spLocks noGrp="1"/>
          </p:cNvSpPr>
          <p:nvPr>
            <p:ph idx="1"/>
          </p:nvPr>
        </p:nvSpPr>
        <p:spPr/>
        <p:txBody>
          <a:bodyPr>
            <a:normAutofit/>
          </a:bodyPr>
          <a:lstStyle/>
          <a:p>
            <a:r>
              <a:rPr lang="fr-FR" dirty="0" smtClean="0"/>
              <a:t>L’HTA maligne est devenu rare mais peut </a:t>
            </a:r>
            <a:r>
              <a:rPr lang="fr-FR" dirty="0" smtClean="0"/>
              <a:t>mètre </a:t>
            </a:r>
            <a:r>
              <a:rPr lang="fr-FR" dirty="0" smtClean="0"/>
              <a:t>en jeu le pronostic vital </a:t>
            </a:r>
            <a:r>
              <a:rPr lang="fr-FR" dirty="0"/>
              <a:t>en raison du</a:t>
            </a:r>
          </a:p>
          <a:p>
            <a:pPr>
              <a:buNone/>
            </a:pPr>
            <a:r>
              <a:rPr lang="fr-FR" dirty="0" smtClean="0"/>
              <a:t>Risque évolutif </a:t>
            </a:r>
            <a:r>
              <a:rPr lang="fr-FR" dirty="0"/>
              <a:t>vers une </a:t>
            </a:r>
            <a:r>
              <a:rPr lang="fr-FR" dirty="0" smtClean="0"/>
              <a:t>encéphalopathie </a:t>
            </a:r>
            <a:r>
              <a:rPr lang="fr-FR" dirty="0"/>
              <a:t>hypertensive, </a:t>
            </a:r>
            <a:r>
              <a:rPr lang="fr-FR" dirty="0" smtClean="0"/>
              <a:t>une insuffisance rénale progressive  </a:t>
            </a:r>
            <a:r>
              <a:rPr lang="fr-FR" dirty="0"/>
              <a:t>ou une </a:t>
            </a:r>
            <a:r>
              <a:rPr lang="fr-FR" dirty="0" smtClean="0"/>
              <a:t>défaillance  </a:t>
            </a:r>
            <a:r>
              <a:rPr lang="fr-FR" dirty="0"/>
              <a:t>cardiaque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l"/>
            <a:r>
              <a:rPr lang="fr-FR" sz="3600" b="1" i="1" u="sng" dirty="0" smtClean="0">
                <a:solidFill>
                  <a:srgbClr val="FF0000"/>
                </a:solidFill>
              </a:rPr>
              <a:t>définition</a:t>
            </a:r>
            <a:endParaRPr lang="fr-FR" sz="3600" b="1" i="1" u="sng" dirty="0">
              <a:solidFill>
                <a:srgbClr val="FF0000"/>
              </a:solidFill>
            </a:endParaRPr>
          </a:p>
        </p:txBody>
      </p:sp>
      <p:sp>
        <p:nvSpPr>
          <p:cNvPr id="4" name="Espace réservé du contenu 3"/>
          <p:cNvSpPr>
            <a:spLocks noGrp="1"/>
          </p:cNvSpPr>
          <p:nvPr>
            <p:ph idx="1"/>
          </p:nvPr>
        </p:nvSpPr>
        <p:spPr/>
        <p:txBody>
          <a:bodyPr>
            <a:normAutofit/>
          </a:bodyPr>
          <a:lstStyle/>
          <a:p>
            <a:r>
              <a:rPr lang="fr-FR" dirty="0" smtClean="0"/>
              <a:t> </a:t>
            </a:r>
            <a:r>
              <a:rPr lang="fr-FR" dirty="0"/>
              <a:t>Elle est </a:t>
            </a:r>
            <a:r>
              <a:rPr lang="fr-FR" dirty="0" smtClean="0"/>
              <a:t>définie par L’association </a:t>
            </a:r>
            <a:r>
              <a:rPr lang="fr-FR" dirty="0"/>
              <a:t>de chiffres </a:t>
            </a:r>
            <a:r>
              <a:rPr lang="fr-FR" dirty="0" smtClean="0"/>
              <a:t>tensionnels élevés d’apparition récente </a:t>
            </a:r>
            <a:r>
              <a:rPr lang="fr-FR" b="1" dirty="0" smtClean="0"/>
              <a:t>PAD</a:t>
            </a:r>
            <a:r>
              <a:rPr lang="fr-FR" dirty="0" smtClean="0"/>
              <a:t> &gt; 130 mmHg (systolique souvent &gt; 210 mmHg),</a:t>
            </a:r>
            <a:r>
              <a:rPr lang="fr-FR" b="1" dirty="0" smtClean="0"/>
              <a:t>  </a:t>
            </a:r>
            <a:r>
              <a:rPr lang="fr-FR" dirty="0"/>
              <a:t>à</a:t>
            </a:r>
            <a:r>
              <a:rPr lang="fr-FR" dirty="0" smtClean="0"/>
              <a:t> une rétinopathie hypertensive stade III ou IV.</a:t>
            </a:r>
          </a:p>
          <a:p>
            <a:r>
              <a:rPr lang="fr-FR" dirty="0" smtClean="0"/>
              <a:t>Une défaillance multi viscérale peut accompagnée l’HTA maligne (Atteinte cardiaque , une insuffisance rénale, atteinte  cérébrale).</a:t>
            </a:r>
            <a:endParaRPr lang="fr-FR" dirty="0"/>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pPr algn="l"/>
            <a:r>
              <a:rPr lang="fr-FR" sz="3200" b="1" i="1" u="sng" dirty="0" smtClean="0">
                <a:solidFill>
                  <a:srgbClr val="FF0000"/>
                </a:solidFill>
              </a:rPr>
              <a:t>La physiopathologie:</a:t>
            </a:r>
            <a:endParaRPr lang="fr-FR" sz="3200" b="1" i="1" u="sng" dirty="0">
              <a:solidFill>
                <a:srgbClr val="FF0000"/>
              </a:solidFill>
            </a:endParaRPr>
          </a:p>
        </p:txBody>
      </p:sp>
      <p:sp>
        <p:nvSpPr>
          <p:cNvPr id="8" name="Espace réservé du contenu 7"/>
          <p:cNvSpPr>
            <a:spLocks noGrp="1"/>
          </p:cNvSpPr>
          <p:nvPr>
            <p:ph idx="1"/>
          </p:nvPr>
        </p:nvSpPr>
        <p:spPr/>
        <p:txBody>
          <a:bodyPr>
            <a:normAutofit/>
          </a:bodyPr>
          <a:lstStyle/>
          <a:p>
            <a:pPr>
              <a:buNone/>
            </a:pPr>
            <a:r>
              <a:rPr lang="fr-FR" sz="2400" dirty="0" smtClean="0"/>
              <a:t>La physiopathologie de l’HTA maligne reste mal connue.</a:t>
            </a:r>
          </a:p>
          <a:p>
            <a:pPr>
              <a:buNone/>
            </a:pPr>
            <a:r>
              <a:rPr lang="fr-FR" sz="2400" dirty="0" smtClean="0"/>
              <a:t>Le processus, une fois débuté, conduit à un cercle vicieux d’auto-aggravation.</a:t>
            </a:r>
          </a:p>
          <a:p>
            <a:pPr>
              <a:buNone/>
            </a:pPr>
            <a:r>
              <a:rPr lang="fr-FR" sz="2400" dirty="0" smtClean="0"/>
              <a:t> Plusieurs éléments semblent jouer un rôle important :</a:t>
            </a:r>
          </a:p>
          <a:p>
            <a:r>
              <a:rPr lang="fr-FR" sz="2400" dirty="0" smtClean="0"/>
              <a:t> le niveau tensionnel et surtout la rapidité de l’élévation de la PA</a:t>
            </a:r>
          </a:p>
          <a:p>
            <a:r>
              <a:rPr lang="fr-FR" sz="2400" dirty="0" smtClean="0"/>
              <a:t> la présence de facteurs vaso-actifs (facteurs neuro-endocrines) entraînant une vasoconstriction périphérique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sz="2400" dirty="0" smtClean="0"/>
              <a:t> des anomalies des systèmes vasodilatateurs (NO, prostaglandine) </a:t>
            </a:r>
          </a:p>
          <a:p>
            <a:pPr>
              <a:buNone/>
            </a:pPr>
            <a:r>
              <a:rPr lang="fr-FR" sz="2400" dirty="0" smtClean="0"/>
              <a:t>Le rôle du stress mécanique sur les capillaires et les artérioles distales est critique dans la pathogénie. </a:t>
            </a:r>
          </a:p>
          <a:p>
            <a:r>
              <a:rPr lang="fr-FR" sz="2400" dirty="0" smtClean="0"/>
              <a:t> En cas d’agression mécanique sévère             l’autorégulation locale est défaillante         vasodilatation           transmission d’une PA haute aux petits vaisseaux             lésion de l’endothélium         dépôts  extravasculaires de protéines plasmatiques et de fibrinogène + activation de la coagulation .</a:t>
            </a:r>
          </a:p>
        </p:txBody>
      </p:sp>
      <p:cxnSp>
        <p:nvCxnSpPr>
          <p:cNvPr id="5" name="Connecteur droit avec flèche 4"/>
          <p:cNvCxnSpPr/>
          <p:nvPr/>
        </p:nvCxnSpPr>
        <p:spPr>
          <a:xfrm>
            <a:off x="6143636" y="385762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6143636" y="421481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3857620" y="4929198"/>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000364" y="464344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2928926" y="535782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1649</TotalTime>
  <Words>1386</Words>
  <Application>Microsoft Office PowerPoint</Application>
  <PresentationFormat>Affichage à l'écran (4:3)</PresentationFormat>
  <Paragraphs>197</Paragraphs>
  <Slides>35</Slides>
  <Notes>2</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Opulent</vt:lpstr>
      <vt:lpstr>Conduite a tenir devant:   HTA maligne</vt:lpstr>
      <vt:lpstr>Le plan:</vt:lpstr>
      <vt:lpstr>introduction</vt:lpstr>
      <vt:lpstr>Diapositive 4</vt:lpstr>
      <vt:lpstr>Diapositive 5</vt:lpstr>
      <vt:lpstr>Intérêt:</vt:lpstr>
      <vt:lpstr>définition</vt:lpstr>
      <vt:lpstr>La physiopathologie:</vt:lpstr>
      <vt:lpstr>Diapositive 9</vt:lpstr>
      <vt:lpstr>Diapositive 10</vt:lpstr>
      <vt:lpstr>Diapositive 11</vt:lpstr>
      <vt:lpstr> Le diagnostic +: </vt:lpstr>
      <vt:lpstr>Diapositive 13</vt:lpstr>
      <vt:lpstr>Diapositive 14</vt:lpstr>
      <vt:lpstr>Les images au fond d’œil :</vt:lpstr>
      <vt:lpstr>des signes de retentissement : </vt:lpstr>
      <vt:lpstr>Diapositive 17</vt:lpstr>
      <vt:lpstr>Diapositive 18</vt:lpstr>
      <vt:lpstr>Signes biologiques:</vt:lpstr>
      <vt:lpstr>Diagnostic étiologique:</vt:lpstr>
      <vt:lpstr>Diapositive 21</vt:lpstr>
      <vt:lpstr>Diapositive 22</vt:lpstr>
      <vt:lpstr>Diapositive 23</vt:lpstr>
      <vt:lpstr>Traitement: but = PAD de 100-110 en 24h</vt:lpstr>
      <vt:lpstr>                    PAS&gt;180 et/ou PAD&gt;110)                  pas de souffrance viscérale</vt:lpstr>
      <vt:lpstr>                    PAS&gt;180 et/ou PAD&gt;110         avec souffrance  viscérale= urgence                                   hypertensive</vt:lpstr>
      <vt:lpstr>Diapositive 27</vt:lpstr>
      <vt:lpstr>Diapositive 28</vt:lpstr>
      <vt:lpstr>Diapositive 29</vt:lpstr>
      <vt:lpstr>Diapositive 30</vt:lpstr>
      <vt:lpstr>Diapositive 31</vt:lpstr>
      <vt:lpstr>Diapositive 32</vt:lpstr>
      <vt:lpstr>conclusion</vt:lpstr>
      <vt:lpstr>bibliographie</vt:lpstr>
      <vt:lpstr>                                                                                          merci</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Conduite a tenir devant:   HTA maligne</dc:title>
  <dc:creator>TOSHIBA</dc:creator>
  <cp:lastModifiedBy>TOSHIBA</cp:lastModifiedBy>
  <cp:revision>168</cp:revision>
  <dcterms:created xsi:type="dcterms:W3CDTF">2014-10-11T19:21:29Z</dcterms:created>
  <dcterms:modified xsi:type="dcterms:W3CDTF">2014-11-18T08:01:23Z</dcterms:modified>
</cp:coreProperties>
</file>