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slides/slide58.xml" ContentType="application/vnd.openxmlformats-officedocument.presentationml.slide+xml"/>
  <Override PartName="/ppt/slides/slide6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5" r:id="rId20"/>
    <p:sldId id="276" r:id="rId21"/>
    <p:sldId id="277" r:id="rId22"/>
    <p:sldId id="278" r:id="rId23"/>
    <p:sldId id="274" r:id="rId24"/>
    <p:sldId id="279" r:id="rId25"/>
    <p:sldId id="280" r:id="rId26"/>
    <p:sldId id="281" r:id="rId27"/>
    <p:sldId id="282" r:id="rId28"/>
    <p:sldId id="283" r:id="rId29"/>
    <p:sldId id="286" r:id="rId30"/>
    <p:sldId id="284" r:id="rId31"/>
    <p:sldId id="285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8" r:id="rId43"/>
    <p:sldId id="299" r:id="rId44"/>
    <p:sldId id="300" r:id="rId45"/>
    <p:sldId id="301" r:id="rId46"/>
    <p:sldId id="302" r:id="rId47"/>
    <p:sldId id="303" r:id="rId48"/>
    <p:sldId id="304" r:id="rId49"/>
    <p:sldId id="305" r:id="rId50"/>
    <p:sldId id="306" r:id="rId51"/>
    <p:sldId id="307" r:id="rId52"/>
    <p:sldId id="308" r:id="rId53"/>
    <p:sldId id="309" r:id="rId54"/>
    <p:sldId id="310" r:id="rId55"/>
    <p:sldId id="311" r:id="rId56"/>
    <p:sldId id="313" r:id="rId57"/>
    <p:sldId id="314" r:id="rId58"/>
    <p:sldId id="315" r:id="rId59"/>
    <p:sldId id="316" r:id="rId60"/>
    <p:sldId id="312" r:id="rId61"/>
    <p:sldId id="297" r:id="rId62"/>
    <p:sldId id="319" r:id="rId63"/>
    <p:sldId id="317" r:id="rId64"/>
    <p:sldId id="318" r:id="rId65"/>
    <p:sldId id="320" r:id="rId66"/>
    <p:sldId id="321" r:id="rId67"/>
    <p:sldId id="323" r:id="rId68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" Type="http://schemas.openxmlformats.org/officeDocument/2006/relationships/slide" Target="slides/slide6.xml"/><Relationship Id="rId71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17/07/2019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17/07/2019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17/07/2019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17/07/2019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17/07/2019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17/07/2019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17/07/2019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17/07/2019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17/07/2019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17/07/2019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17/07/2019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309A6D-C09C-4548-B29A-6CF363A7E532}" type="datetimeFigureOut">
              <a:rPr lang="fr-FR" smtClean="0"/>
              <a:pPr/>
              <a:t>17/07/2019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chinarathmane@yahoo.fr" TargetMode="External"/><Relationship Id="rId2" Type="http://schemas.openxmlformats.org/officeDocument/2006/relationships/hyperlink" Target="mailto:saaidia2013@yahoo.fr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71472" y="1142984"/>
            <a:ext cx="7772400" cy="1470025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fr-FR" sz="4800" b="1" dirty="0" smtClean="0">
                <a:solidFill>
                  <a:srgbClr val="92D050"/>
                </a:solidFill>
              </a:rPr>
              <a:t>Diabète et  grossesse:</a:t>
            </a:r>
            <a:br>
              <a:rPr lang="fr-FR" sz="4800" b="1" dirty="0" smtClean="0">
                <a:solidFill>
                  <a:srgbClr val="92D050"/>
                </a:solidFill>
              </a:rPr>
            </a:br>
            <a:r>
              <a:rPr lang="fr-FR" sz="4800" b="1" dirty="0" smtClean="0">
                <a:solidFill>
                  <a:schemeClr val="bg1"/>
                </a:solidFill>
              </a:rPr>
              <a:t> </a:t>
            </a:r>
            <a:r>
              <a:rPr lang="fr-FR" sz="4800" b="1" dirty="0" smtClean="0">
                <a:solidFill>
                  <a:schemeClr val="bg1"/>
                </a:solidFill>
              </a:rPr>
              <a:t>Les enjeux pratiques !</a:t>
            </a:r>
            <a:endParaRPr lang="fr-FR" sz="4800" b="1" dirty="0">
              <a:solidFill>
                <a:schemeClr val="bg1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214414" y="3714752"/>
            <a:ext cx="6929486" cy="2038352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55000" lnSpcReduction="20000"/>
          </a:bodyPr>
          <a:lstStyle/>
          <a:p>
            <a:r>
              <a:rPr lang="fr-FR" b="1" dirty="0" smtClean="0">
                <a:solidFill>
                  <a:srgbClr val="FF0000"/>
                </a:solidFill>
              </a:rPr>
              <a:t>A.Saaidia *,  A.Chinar**</a:t>
            </a:r>
          </a:p>
          <a:p>
            <a:r>
              <a:rPr lang="fr-FR" b="1" dirty="0" smtClean="0">
                <a:solidFill>
                  <a:srgbClr val="FF0000"/>
                </a:solidFill>
              </a:rPr>
              <a:t>* Gynécologie obstétrique libérale, Batna</a:t>
            </a:r>
          </a:p>
          <a:p>
            <a:r>
              <a:rPr lang="fr-FR" b="1" dirty="0" smtClean="0">
                <a:solidFill>
                  <a:srgbClr val="FF0000"/>
                </a:solidFill>
              </a:rPr>
              <a:t>** Médecine  interne, faculté de médecine ,Batna</a:t>
            </a:r>
          </a:p>
          <a:p>
            <a:r>
              <a:rPr lang="fr-FR" b="1" dirty="0" smtClean="0">
                <a:solidFill>
                  <a:srgbClr val="FF0000"/>
                </a:solidFill>
              </a:rPr>
              <a:t>FMC . EPH. Maternité  Ain  Touta .W.Batna. Algérie</a:t>
            </a:r>
          </a:p>
          <a:p>
            <a:r>
              <a:rPr lang="fr-FR" b="1" smtClean="0">
                <a:solidFill>
                  <a:srgbClr val="FF0000"/>
                </a:solidFill>
              </a:rPr>
              <a:t>17.07.2019 à 10h</a:t>
            </a:r>
            <a:endParaRPr lang="fr-FR" b="1" dirty="0" smtClean="0">
              <a:solidFill>
                <a:srgbClr val="FF0000"/>
              </a:solidFill>
            </a:endParaRPr>
          </a:p>
          <a:p>
            <a:r>
              <a:rPr lang="fr-FR" b="1" dirty="0" smtClean="0">
                <a:solidFill>
                  <a:srgbClr val="FF0000"/>
                </a:solidFill>
                <a:hlinkClick r:id="rId2"/>
              </a:rPr>
              <a:t>saaidia2013@yahoo.fr</a:t>
            </a:r>
            <a:r>
              <a:rPr lang="fr-FR" b="1" dirty="0" smtClean="0">
                <a:solidFill>
                  <a:srgbClr val="FF0000"/>
                </a:solidFill>
              </a:rPr>
              <a:t>   </a:t>
            </a:r>
            <a:r>
              <a:rPr lang="fr-FR" b="1" dirty="0" smtClean="0">
                <a:solidFill>
                  <a:srgbClr val="FF0000"/>
                </a:solidFill>
                <a:hlinkClick r:id="rId3"/>
              </a:rPr>
              <a:t>chinarathmane@yahoo.fr</a:t>
            </a:r>
            <a:r>
              <a:rPr lang="fr-FR" b="1" dirty="0" smtClean="0">
                <a:solidFill>
                  <a:srgbClr val="FF0000"/>
                </a:solidFill>
              </a:rPr>
              <a:t> </a:t>
            </a:r>
          </a:p>
          <a:p>
            <a:r>
              <a:rPr lang="fr-FR" b="1" dirty="0" smtClean="0">
                <a:solidFill>
                  <a:srgbClr val="FF0000"/>
                </a:solidFill>
              </a:rPr>
              <a:t>0661316368 -  0773121991</a:t>
            </a:r>
            <a:endParaRPr lang="fr-FR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fr-FR" b="1" dirty="0" smtClean="0"/>
              <a:t>I.2.1 Seuil rénal de filtration du glucose</a:t>
            </a:r>
          </a:p>
          <a:p>
            <a:pPr>
              <a:buNone/>
            </a:pPr>
            <a:r>
              <a:rPr lang="fr-FR" sz="2800" dirty="0" smtClean="0"/>
              <a:t> Physiologiquement </a:t>
            </a:r>
            <a:r>
              <a:rPr lang="fr-FR" sz="2800" dirty="0" smtClean="0"/>
              <a:t>Abaissé </a:t>
            </a:r>
            <a:r>
              <a:rPr lang="fr-FR" sz="2800" dirty="0" smtClean="0"/>
              <a:t>:</a:t>
            </a:r>
          </a:p>
          <a:p>
            <a:pPr>
              <a:buNone/>
            </a:pPr>
            <a:r>
              <a:rPr lang="fr-FR" sz="2800" dirty="0" smtClean="0"/>
              <a:t> </a:t>
            </a:r>
            <a:r>
              <a:rPr lang="fr-FR" sz="2800" dirty="0" smtClean="0"/>
              <a:t>souligne l’absence totale d’intérêt de la glycosurie</a:t>
            </a:r>
            <a:r>
              <a:rPr lang="fr-FR" b="1" dirty="0" smtClean="0"/>
              <a:t>.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fr-FR" sz="2800" b="1" dirty="0" smtClean="0"/>
              <a:t>II PRISE EN CHARGE DU </a:t>
            </a:r>
            <a:r>
              <a:rPr lang="fr-FR" sz="2800" b="1" dirty="0" smtClean="0"/>
              <a:t>DIABETE </a:t>
            </a:r>
            <a:r>
              <a:rPr lang="fr-FR" sz="2800" b="1" dirty="0" smtClean="0"/>
              <a:t>DE LA FEMME DANS LE </a:t>
            </a:r>
            <a:r>
              <a:rPr lang="fr-FR" sz="2800" b="1" dirty="0" smtClean="0"/>
              <a:t>CADRE DE </a:t>
            </a:r>
            <a:r>
              <a:rPr lang="fr-FR" sz="2800" b="1" dirty="0" smtClean="0"/>
              <a:t>LA GROSSESSE</a:t>
            </a:r>
            <a:endParaRPr lang="fr-FR" sz="28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FR" sz="2400" b="1" dirty="0" smtClean="0"/>
              <a:t>II.1 EN CAS DE </a:t>
            </a:r>
            <a:r>
              <a:rPr lang="fr-FR" sz="2400" b="1" dirty="0" smtClean="0"/>
              <a:t>DIABETE </a:t>
            </a:r>
            <a:r>
              <a:rPr lang="fr-FR" sz="2400" b="1" dirty="0" smtClean="0"/>
              <a:t>CONNU AVANT LA GROSSESSE : OU </a:t>
            </a:r>
            <a:r>
              <a:rPr lang="fr-FR" sz="2400" b="1" dirty="0" smtClean="0"/>
              <a:t>DIABETE PRRE – GESTATIONNEL</a:t>
            </a:r>
          </a:p>
          <a:p>
            <a:pPr>
              <a:buNone/>
            </a:pPr>
            <a:endParaRPr lang="fr-FR" sz="2400" b="1" dirty="0" smtClean="0"/>
          </a:p>
          <a:p>
            <a:pPr>
              <a:buNone/>
            </a:pPr>
            <a:r>
              <a:rPr lang="fr-FR" dirty="0" smtClean="0">
                <a:solidFill>
                  <a:srgbClr val="FF0000"/>
                </a:solidFill>
              </a:rPr>
              <a:t>Grossesse et diabète </a:t>
            </a:r>
            <a:r>
              <a:rPr lang="fr-FR" dirty="0" smtClean="0"/>
              <a:t>: Une situation métabolique à Risque pour la mère et </a:t>
            </a:r>
            <a:r>
              <a:rPr lang="fr-FR" dirty="0" smtClean="0"/>
              <a:t>l’enfant dominée </a:t>
            </a:r>
            <a:r>
              <a:rPr lang="fr-FR" dirty="0" smtClean="0"/>
              <a:t>par l’</a:t>
            </a:r>
            <a:r>
              <a:rPr lang="fr-FR" dirty="0" err="1" smtClean="0"/>
              <a:t>embryo</a:t>
            </a:r>
            <a:r>
              <a:rPr lang="fr-FR" dirty="0" smtClean="0"/>
              <a:t>-</a:t>
            </a:r>
            <a:r>
              <a:rPr lang="fr-FR" dirty="0" err="1" smtClean="0"/>
              <a:t>foetopathie</a:t>
            </a:r>
            <a:r>
              <a:rPr lang="fr-FR" dirty="0" smtClean="0"/>
              <a:t> diabétique et le retentissement maternel de </a:t>
            </a:r>
            <a:r>
              <a:rPr lang="fr-FR" dirty="0" smtClean="0"/>
              <a:t>la grossesse </a:t>
            </a:r>
            <a:r>
              <a:rPr lang="fr-FR" dirty="0" smtClean="0"/>
              <a:t>sur le diabète.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FR" sz="3000" b="1" dirty="0" smtClean="0">
                <a:solidFill>
                  <a:srgbClr val="FF0000"/>
                </a:solidFill>
              </a:rPr>
              <a:t>Quelque soit la type de diabète (type 1 ou type 2) nécessité de :</a:t>
            </a:r>
          </a:p>
          <a:p>
            <a:pPr>
              <a:buFontTx/>
              <a:buChar char="-"/>
            </a:pPr>
            <a:r>
              <a:rPr lang="fr-FR" sz="2800" dirty="0" smtClean="0"/>
              <a:t>P</a:t>
            </a:r>
            <a:r>
              <a:rPr lang="fr-FR" sz="2800" dirty="0" smtClean="0"/>
              <a:t>rogrammer </a:t>
            </a:r>
            <a:r>
              <a:rPr lang="fr-FR" sz="2800" dirty="0" smtClean="0"/>
              <a:t>la conception avec une prise en charge </a:t>
            </a:r>
            <a:r>
              <a:rPr lang="fr-FR" sz="2800" dirty="0" err="1" smtClean="0"/>
              <a:t>préconceptionnelle</a:t>
            </a:r>
            <a:r>
              <a:rPr lang="fr-FR" sz="2800" dirty="0" smtClean="0"/>
              <a:t> (</a:t>
            </a:r>
            <a:r>
              <a:rPr lang="fr-FR" sz="2800" dirty="0" smtClean="0"/>
              <a:t>équilibre glycémique </a:t>
            </a:r>
            <a:r>
              <a:rPr lang="fr-FR" sz="2800" dirty="0" smtClean="0"/>
              <a:t>optimisé au moins 3 mois avant la conception , traitement spécifique </a:t>
            </a:r>
            <a:r>
              <a:rPr lang="fr-FR" sz="2800" dirty="0" smtClean="0"/>
              <a:t>d’une rétinopathie</a:t>
            </a:r>
            <a:r>
              <a:rPr lang="fr-FR" sz="2800" dirty="0" smtClean="0"/>
              <a:t>) trop souvent insuffisant +++surtout dans le diabète de type </a:t>
            </a:r>
            <a:r>
              <a:rPr lang="fr-FR" sz="2800" dirty="0" smtClean="0"/>
              <a:t>2</a:t>
            </a:r>
          </a:p>
          <a:p>
            <a:pPr>
              <a:buFontTx/>
              <a:buChar char="-"/>
            </a:pPr>
            <a:endParaRPr lang="fr-FR" sz="2800" dirty="0" smtClean="0"/>
          </a:p>
          <a:p>
            <a:pPr>
              <a:buNone/>
            </a:pPr>
            <a:r>
              <a:rPr lang="fr-FR" sz="2800" dirty="0" smtClean="0"/>
              <a:t>- D’anticiper </a:t>
            </a:r>
            <a:r>
              <a:rPr lang="fr-FR" sz="2800" dirty="0" smtClean="0"/>
              <a:t>une prise en charge multidisciplinaire,</a:t>
            </a:r>
            <a:endParaRPr lang="fr-F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fr-FR" sz="2800" dirty="0" smtClean="0">
                <a:solidFill>
                  <a:srgbClr val="FF0000"/>
                </a:solidFill>
              </a:rPr>
              <a:t>Faire </a:t>
            </a:r>
            <a:r>
              <a:rPr lang="fr-FR" sz="2800" dirty="0" smtClean="0">
                <a:solidFill>
                  <a:srgbClr val="FF0000"/>
                </a:solidFill>
              </a:rPr>
              <a:t>le bilan </a:t>
            </a:r>
            <a:r>
              <a:rPr lang="fr-FR" sz="2800" dirty="0" smtClean="0"/>
              <a:t>du retentissement du diabète (= états des lieux avec recherche </a:t>
            </a:r>
            <a:r>
              <a:rPr lang="fr-FR" sz="2800" dirty="0" smtClean="0"/>
              <a:t>éléments pronostiques </a:t>
            </a:r>
            <a:r>
              <a:rPr lang="fr-FR" sz="2800" dirty="0" smtClean="0"/>
              <a:t>pour la grossesse voire recherche de contre-indication</a:t>
            </a:r>
            <a:r>
              <a:rPr lang="fr-FR" sz="2800" dirty="0" smtClean="0"/>
              <a:t>)</a:t>
            </a:r>
          </a:p>
          <a:p>
            <a:pPr>
              <a:buFontTx/>
              <a:buChar char="-"/>
            </a:pPr>
            <a:endParaRPr lang="fr-FR" sz="2800" dirty="0" smtClean="0"/>
          </a:p>
          <a:p>
            <a:pPr>
              <a:buFontTx/>
              <a:buChar char="-"/>
            </a:pPr>
            <a:r>
              <a:rPr lang="fr-FR" sz="2800" dirty="0" smtClean="0">
                <a:solidFill>
                  <a:srgbClr val="FF0000"/>
                </a:solidFill>
              </a:rPr>
              <a:t>Fixer </a:t>
            </a:r>
            <a:r>
              <a:rPr lang="fr-FR" sz="2800" dirty="0" smtClean="0">
                <a:solidFill>
                  <a:srgbClr val="FF0000"/>
                </a:solidFill>
              </a:rPr>
              <a:t>et obtenir </a:t>
            </a:r>
            <a:r>
              <a:rPr lang="fr-FR" sz="2800" dirty="0" smtClean="0"/>
              <a:t>un contrôle glycémique strict (Hémoglobine </a:t>
            </a:r>
            <a:r>
              <a:rPr lang="fr-FR" sz="2800" dirty="0" err="1" smtClean="0"/>
              <a:t>glycosylée</a:t>
            </a:r>
            <a:r>
              <a:rPr lang="fr-FR" sz="2800" dirty="0" smtClean="0"/>
              <a:t> ou </a:t>
            </a:r>
            <a:r>
              <a:rPr lang="fr-FR" sz="2800" dirty="0" smtClean="0"/>
              <a:t>glyquée&lt; 6,5 %),</a:t>
            </a:r>
          </a:p>
          <a:p>
            <a:pPr>
              <a:buFontTx/>
              <a:buChar char="-"/>
            </a:pPr>
            <a:endParaRPr lang="fr-FR" sz="2800" dirty="0" smtClean="0"/>
          </a:p>
          <a:p>
            <a:pPr>
              <a:buNone/>
            </a:pPr>
            <a:r>
              <a:rPr lang="fr-FR" sz="2800" dirty="0" smtClean="0">
                <a:solidFill>
                  <a:srgbClr val="FF0000"/>
                </a:solidFill>
              </a:rPr>
              <a:t>- </a:t>
            </a:r>
            <a:r>
              <a:rPr lang="fr-FR" sz="2800" dirty="0" smtClean="0">
                <a:solidFill>
                  <a:srgbClr val="FF0000"/>
                </a:solidFill>
              </a:rPr>
              <a:t>Modifier </a:t>
            </a:r>
            <a:r>
              <a:rPr lang="fr-FR" sz="2800" dirty="0" smtClean="0">
                <a:solidFill>
                  <a:srgbClr val="FF0000"/>
                </a:solidFill>
              </a:rPr>
              <a:t>le traitement en cours </a:t>
            </a:r>
            <a:r>
              <a:rPr lang="fr-FR" sz="2800" dirty="0" smtClean="0"/>
              <a:t>comme débuter une insulinothérapie dans le </a:t>
            </a:r>
            <a:r>
              <a:rPr lang="fr-FR" sz="2800" dirty="0" smtClean="0"/>
              <a:t>diabète de </a:t>
            </a:r>
            <a:r>
              <a:rPr lang="fr-FR" sz="2800" dirty="0" smtClean="0"/>
              <a:t>type 2 (arrêt des antidiabétiques oraux) ou modifier l’insulinothérapie en </a:t>
            </a:r>
            <a:r>
              <a:rPr lang="fr-FR" sz="2800" dirty="0" smtClean="0"/>
              <a:t>respectant contre-indication </a:t>
            </a:r>
            <a:r>
              <a:rPr lang="fr-FR" sz="2800" dirty="0" smtClean="0"/>
              <a:t>(analogues lents de l’insuline).</a:t>
            </a:r>
            <a:endParaRPr lang="fr-F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fr-FR" sz="3600" b="1" dirty="0" smtClean="0">
                <a:solidFill>
                  <a:srgbClr val="FF0000"/>
                </a:solidFill>
              </a:rPr>
              <a:t>A Retenir pour la grossesse diabétique</a:t>
            </a:r>
            <a:endParaRPr lang="fr-FR" sz="3600" b="1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357298"/>
            <a:ext cx="9144000" cy="5500702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fr-FR" sz="4000" b="1" dirty="0" smtClean="0">
                <a:solidFill>
                  <a:srgbClr val="FF0000"/>
                </a:solidFill>
              </a:rPr>
              <a:t>Exige</a:t>
            </a:r>
            <a:r>
              <a:rPr lang="fr-FR" dirty="0" smtClean="0"/>
              <a:t> normalisation </a:t>
            </a:r>
            <a:r>
              <a:rPr lang="fr-FR" dirty="0" smtClean="0"/>
              <a:t>glycémique +++ depuis </a:t>
            </a:r>
            <a:r>
              <a:rPr lang="fr-FR" dirty="0" err="1" smtClean="0"/>
              <a:t>pré-conception</a:t>
            </a:r>
            <a:r>
              <a:rPr lang="fr-FR" dirty="0" smtClean="0"/>
              <a:t> jusqu’ à </a:t>
            </a:r>
            <a:r>
              <a:rPr lang="fr-FR" dirty="0" smtClean="0"/>
              <a:t>accouchement </a:t>
            </a:r>
            <a:r>
              <a:rPr lang="fr-FR" b="1" dirty="0" smtClean="0">
                <a:solidFill>
                  <a:srgbClr val="FF0000"/>
                </a:solidFill>
              </a:rPr>
              <a:t>(hbA1c </a:t>
            </a:r>
            <a:r>
              <a:rPr lang="fr-FR" b="1" dirty="0" smtClean="0">
                <a:solidFill>
                  <a:srgbClr val="FF0000"/>
                </a:solidFill>
              </a:rPr>
              <a:t>&lt; </a:t>
            </a:r>
            <a:r>
              <a:rPr lang="fr-FR" b="1" dirty="0" smtClean="0">
                <a:solidFill>
                  <a:srgbClr val="FF0000"/>
                </a:solidFill>
              </a:rPr>
              <a:t>6 %).</a:t>
            </a:r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r>
              <a:rPr lang="fr-FR" b="1" dirty="0" smtClean="0"/>
              <a:t>Objectifs </a:t>
            </a:r>
            <a:r>
              <a:rPr lang="fr-FR" b="1" dirty="0" err="1" smtClean="0"/>
              <a:t>normoglycémie</a:t>
            </a:r>
            <a:r>
              <a:rPr lang="fr-FR" b="1" dirty="0" smtClean="0"/>
              <a:t> : </a:t>
            </a:r>
            <a:r>
              <a:rPr lang="fr-FR" b="1" dirty="0" smtClean="0">
                <a:solidFill>
                  <a:srgbClr val="FF0000"/>
                </a:solidFill>
              </a:rPr>
              <a:t>Glycémie à jeun &lt; </a:t>
            </a:r>
            <a:r>
              <a:rPr lang="fr-FR" b="1" dirty="0" smtClean="0">
                <a:solidFill>
                  <a:srgbClr val="FF0000"/>
                </a:solidFill>
              </a:rPr>
              <a:t>0.92 g/l OU </a:t>
            </a:r>
            <a:r>
              <a:rPr lang="fr-FR" b="1" dirty="0" smtClean="0">
                <a:solidFill>
                  <a:srgbClr val="FF0000"/>
                </a:solidFill>
              </a:rPr>
              <a:t>Glycémie </a:t>
            </a:r>
            <a:r>
              <a:rPr lang="fr-FR" b="1" dirty="0" err="1" smtClean="0">
                <a:solidFill>
                  <a:srgbClr val="FF0000"/>
                </a:solidFill>
              </a:rPr>
              <a:t>post-prandiale</a:t>
            </a:r>
            <a:r>
              <a:rPr lang="fr-FR" b="1" dirty="0" smtClean="0">
                <a:solidFill>
                  <a:srgbClr val="FF0000"/>
                </a:solidFill>
              </a:rPr>
              <a:t> &lt; </a:t>
            </a:r>
            <a:r>
              <a:rPr lang="fr-FR" b="1" dirty="0" smtClean="0">
                <a:solidFill>
                  <a:srgbClr val="FF0000"/>
                </a:solidFill>
              </a:rPr>
              <a:t>1,20 </a:t>
            </a:r>
            <a:r>
              <a:rPr lang="fr-FR" dirty="0" smtClean="0">
                <a:solidFill>
                  <a:srgbClr val="FF0000"/>
                </a:solidFill>
              </a:rPr>
              <a:t>g/l </a:t>
            </a:r>
            <a:r>
              <a:rPr lang="fr-FR" dirty="0" smtClean="0"/>
              <a:t>pour éviter aggravation état maternel et malformations</a:t>
            </a:r>
            <a:r>
              <a:rPr lang="fr-FR" dirty="0" smtClean="0"/>
              <a:t>.</a:t>
            </a:r>
          </a:p>
          <a:p>
            <a:endParaRPr lang="fr-FR" dirty="0" smtClean="0"/>
          </a:p>
          <a:p>
            <a:pPr>
              <a:buNone/>
            </a:pPr>
            <a:r>
              <a:rPr lang="fr-FR" b="1" dirty="0" smtClean="0"/>
              <a:t>Possible si suivi rigoureux multidisciplinaire en place et motivation de la patiente</a:t>
            </a:r>
            <a:r>
              <a:rPr lang="fr-FR" b="1" dirty="0" smtClean="0"/>
              <a:t>.</a:t>
            </a:r>
          </a:p>
          <a:p>
            <a:endParaRPr lang="fr-FR" b="1" dirty="0" smtClean="0"/>
          </a:p>
          <a:p>
            <a:pPr>
              <a:buNone/>
            </a:pPr>
            <a:r>
              <a:rPr lang="fr-FR" dirty="0" smtClean="0"/>
              <a:t>1- Fécondité de la femme diabétique Normale (à distinguer des fausses-couches </a:t>
            </a:r>
            <a:r>
              <a:rPr lang="fr-FR" dirty="0" smtClean="0"/>
              <a:t>accrues si </a:t>
            </a:r>
            <a:r>
              <a:rPr lang="fr-FR" dirty="0" smtClean="0"/>
              <a:t>équilibre glycémique insuffisant</a:t>
            </a:r>
            <a:r>
              <a:rPr lang="fr-FR" dirty="0" smtClean="0"/>
              <a:t>).</a:t>
            </a:r>
          </a:p>
          <a:p>
            <a:pPr>
              <a:buNone/>
            </a:pPr>
            <a:r>
              <a:rPr lang="fr-FR" dirty="0" smtClean="0"/>
              <a:t>2 - Influence du diabète sur la grossesse ou les informations à délivrer à la </a:t>
            </a:r>
            <a:r>
              <a:rPr lang="fr-FR" dirty="0" smtClean="0"/>
              <a:t>patiente diabétique </a:t>
            </a:r>
            <a:r>
              <a:rPr lang="fr-FR" dirty="0" smtClean="0"/>
              <a:t>en âge de procréer.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fr-FR" b="1" dirty="0" smtClean="0">
                <a:solidFill>
                  <a:srgbClr val="FF0000"/>
                </a:solidFill>
              </a:rPr>
              <a:t>II- 1.1 Risques pour le fœtus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fr-FR" dirty="0" smtClean="0"/>
              <a:t>Il </a:t>
            </a:r>
            <a:r>
              <a:rPr lang="fr-FR" dirty="0" smtClean="0"/>
              <a:t>est maintenant établi qu'il existe un lien entre le taux d'hémoglobine glyquée à </a:t>
            </a:r>
            <a:r>
              <a:rPr lang="fr-FR" dirty="0" smtClean="0"/>
              <a:t>la conception </a:t>
            </a:r>
            <a:r>
              <a:rPr lang="fr-FR" dirty="0" smtClean="0"/>
              <a:t>et le risque d'avortements spontanés précoces et/ou de mort </a:t>
            </a:r>
            <a:r>
              <a:rPr lang="fr-FR" dirty="0" err="1" smtClean="0"/>
              <a:t>foetale</a:t>
            </a:r>
            <a:r>
              <a:rPr lang="fr-FR" dirty="0" smtClean="0"/>
              <a:t> ou </a:t>
            </a:r>
            <a:r>
              <a:rPr lang="fr-FR" dirty="0" smtClean="0"/>
              <a:t>de malformations </a:t>
            </a:r>
            <a:r>
              <a:rPr lang="fr-FR" dirty="0" err="1" smtClean="0"/>
              <a:t>foetales</a:t>
            </a:r>
            <a:r>
              <a:rPr lang="fr-FR" dirty="0" smtClean="0"/>
              <a:t>.</a:t>
            </a:r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r>
              <a:rPr lang="fr-FR" dirty="0" smtClean="0"/>
              <a:t>De même, le niveau de glycémie durant la grossesse est en relation avec </a:t>
            </a:r>
            <a:r>
              <a:rPr lang="fr-FR" dirty="0" smtClean="0"/>
              <a:t>macrosomie fœtale </a:t>
            </a:r>
            <a:r>
              <a:rPr lang="fr-FR" dirty="0" smtClean="0"/>
              <a:t>et un risque de mortalité périnatale accru.</a:t>
            </a:r>
            <a:endParaRPr lang="fr-FR" dirty="0"/>
          </a:p>
        </p:txBody>
      </p:sp>
      <p:sp>
        <p:nvSpPr>
          <p:cNvPr id="4" name="Rectangle 3"/>
          <p:cNvSpPr/>
          <p:nvPr/>
        </p:nvSpPr>
        <p:spPr>
          <a:xfrm>
            <a:off x="214282" y="6211669"/>
            <a:ext cx="8929718" cy="646331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fr-FR" dirty="0" smtClean="0"/>
              <a:t>2-ADA. Management of </a:t>
            </a:r>
            <a:r>
              <a:rPr lang="fr-FR" dirty="0" err="1" smtClean="0"/>
              <a:t>Diabetes</a:t>
            </a:r>
            <a:r>
              <a:rPr lang="fr-FR" dirty="0" smtClean="0"/>
              <a:t> in </a:t>
            </a:r>
            <a:r>
              <a:rPr lang="fr-FR" dirty="0" err="1" smtClean="0"/>
              <a:t>Pregnancy</a:t>
            </a:r>
            <a:r>
              <a:rPr lang="fr-FR" dirty="0" smtClean="0"/>
              <a:t>. Section 13. In Standards of </a:t>
            </a:r>
            <a:r>
              <a:rPr lang="fr-FR" dirty="0" err="1" smtClean="0"/>
              <a:t>Medical</a:t>
            </a:r>
            <a:r>
              <a:rPr lang="fr-FR" dirty="0" smtClean="0"/>
              <a:t> Care in </a:t>
            </a:r>
            <a:r>
              <a:rPr lang="fr-FR" dirty="0" err="1" smtClean="0"/>
              <a:t>Diabetes</a:t>
            </a:r>
            <a:r>
              <a:rPr lang="fr-FR" dirty="0" smtClean="0"/>
              <a:t> 2017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428736"/>
            <a:ext cx="9144000" cy="5429264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fr-FR" b="1" dirty="0" smtClean="0">
                <a:solidFill>
                  <a:srgbClr val="FF0000"/>
                </a:solidFill>
              </a:rPr>
              <a:t>1 – Fausses couches spontanées </a:t>
            </a:r>
            <a:r>
              <a:rPr lang="fr-FR" b="1" dirty="0" smtClean="0"/>
              <a:t>: plus fréquentes : taux de 32 % si HbA1c &gt; 8 % </a:t>
            </a:r>
            <a:r>
              <a:rPr lang="fr-FR" b="1" dirty="0" smtClean="0"/>
              <a:t>versus </a:t>
            </a:r>
            <a:r>
              <a:rPr lang="fr-FR" dirty="0" smtClean="0"/>
              <a:t>15 </a:t>
            </a:r>
            <a:r>
              <a:rPr lang="fr-FR" dirty="0" smtClean="0"/>
              <a:t>% population générale</a:t>
            </a:r>
            <a:r>
              <a:rPr lang="fr-FR" dirty="0" smtClean="0"/>
              <a:t>.</a:t>
            </a:r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r>
              <a:rPr lang="fr-FR" b="1" dirty="0" smtClean="0">
                <a:solidFill>
                  <a:srgbClr val="FF0000"/>
                </a:solidFill>
              </a:rPr>
              <a:t>2 – Malformations congénitales </a:t>
            </a:r>
            <a:r>
              <a:rPr lang="fr-FR" b="1" dirty="0" smtClean="0"/>
              <a:t>( spécifiques: Système nerveux central </a:t>
            </a:r>
            <a:r>
              <a:rPr lang="fr-FR" b="1" dirty="0" smtClean="0"/>
              <a:t>cœur </a:t>
            </a:r>
            <a:r>
              <a:rPr lang="fr-FR" b="1" dirty="0" smtClean="0"/>
              <a:t>rein </a:t>
            </a:r>
            <a:r>
              <a:rPr lang="fr-FR" b="1" dirty="0" smtClean="0"/>
              <a:t>et non </a:t>
            </a:r>
            <a:r>
              <a:rPr lang="fr-FR" b="1" dirty="0" smtClean="0"/>
              <a:t>spécifiques</a:t>
            </a:r>
            <a:r>
              <a:rPr lang="fr-FR" b="1" dirty="0" smtClean="0"/>
              <a:t>)</a:t>
            </a:r>
          </a:p>
          <a:p>
            <a:pPr>
              <a:buNone/>
            </a:pPr>
            <a:endParaRPr lang="fr-FR" b="1" dirty="0" smtClean="0"/>
          </a:p>
          <a:p>
            <a:pPr>
              <a:buFontTx/>
              <a:buChar char="-"/>
            </a:pPr>
            <a:r>
              <a:rPr lang="fr-FR" dirty="0" smtClean="0"/>
              <a:t>Plus </a:t>
            </a:r>
            <a:r>
              <a:rPr lang="fr-FR" dirty="0" smtClean="0"/>
              <a:t>fréquentes (X par 2 à 3) jusqu’à x 8</a:t>
            </a:r>
            <a:r>
              <a:rPr lang="fr-FR" dirty="0" smtClean="0"/>
              <a:t>,</a:t>
            </a:r>
          </a:p>
          <a:p>
            <a:pPr>
              <a:buFontTx/>
              <a:buChar char="-"/>
            </a:pPr>
            <a:endParaRPr lang="fr-FR" dirty="0" smtClean="0"/>
          </a:p>
          <a:p>
            <a:pPr>
              <a:buFontTx/>
              <a:buChar char="-"/>
            </a:pPr>
            <a:r>
              <a:rPr lang="fr-FR" dirty="0" smtClean="0"/>
              <a:t>Directement </a:t>
            </a:r>
            <a:r>
              <a:rPr lang="fr-FR" dirty="0" smtClean="0"/>
              <a:t>liées à l’équilibre glycémique de début de </a:t>
            </a:r>
            <a:r>
              <a:rPr lang="fr-FR" dirty="0" smtClean="0"/>
              <a:t>grossesse</a:t>
            </a:r>
          </a:p>
          <a:p>
            <a:pPr>
              <a:buNone/>
            </a:pPr>
            <a:r>
              <a:rPr lang="fr-FR" dirty="0" smtClean="0"/>
              <a:t> </a:t>
            </a:r>
          </a:p>
          <a:p>
            <a:pPr>
              <a:buNone/>
            </a:pPr>
            <a:r>
              <a:rPr lang="fr-FR" dirty="0" smtClean="0"/>
              <a:t>(</a:t>
            </a:r>
            <a:r>
              <a:rPr lang="fr-FR" b="1" dirty="0" smtClean="0"/>
              <a:t>1er trimestre </a:t>
            </a:r>
            <a:r>
              <a:rPr lang="fr-FR" b="1" dirty="0" smtClean="0"/>
              <a:t>: organogénèse</a:t>
            </a:r>
            <a:r>
              <a:rPr lang="fr-FR" b="1" dirty="0" smtClean="0"/>
              <a:t>); un contrôle glycémique optimal avant la conception et durant </a:t>
            </a:r>
            <a:r>
              <a:rPr lang="fr-FR" b="1" dirty="0" smtClean="0"/>
              <a:t>les </a:t>
            </a:r>
            <a:r>
              <a:rPr lang="fr-FR" dirty="0" smtClean="0"/>
              <a:t>premières </a:t>
            </a:r>
            <a:r>
              <a:rPr lang="fr-FR" dirty="0" smtClean="0"/>
              <a:t>semaines, rapproche le risque de malformations de celui de la </a:t>
            </a:r>
            <a:r>
              <a:rPr lang="fr-FR" dirty="0" smtClean="0"/>
              <a:t>population générale.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FontTx/>
              <a:buChar char="-"/>
            </a:pPr>
            <a:r>
              <a:rPr lang="fr-FR" dirty="0" smtClean="0"/>
              <a:t>Se </a:t>
            </a:r>
            <a:r>
              <a:rPr lang="fr-FR" dirty="0" smtClean="0"/>
              <a:t>constituent au moment de l’organogénèse (&lt;7 premières semaines de grossesse </a:t>
            </a:r>
            <a:r>
              <a:rPr lang="fr-FR" dirty="0" smtClean="0"/>
              <a:t>).</a:t>
            </a:r>
          </a:p>
          <a:p>
            <a:pPr>
              <a:buFontTx/>
              <a:buChar char="-"/>
            </a:pPr>
            <a:endParaRPr lang="fr-FR" dirty="0" smtClean="0"/>
          </a:p>
          <a:p>
            <a:pPr>
              <a:buFontTx/>
              <a:buChar char="-"/>
            </a:pPr>
            <a:r>
              <a:rPr lang="fr-FR" dirty="0" smtClean="0"/>
              <a:t>Hyperglycémie </a:t>
            </a:r>
            <a:r>
              <a:rPr lang="fr-FR" dirty="0" smtClean="0"/>
              <a:t>et cétonémie sont impliqués dans la fermeture du tube </a:t>
            </a:r>
            <a:r>
              <a:rPr lang="fr-FR" dirty="0" smtClean="0"/>
              <a:t>neural.</a:t>
            </a:r>
          </a:p>
          <a:p>
            <a:pPr>
              <a:buFontTx/>
              <a:buChar char="-"/>
            </a:pPr>
            <a:endParaRPr lang="fr-FR" dirty="0" smtClean="0"/>
          </a:p>
          <a:p>
            <a:pPr>
              <a:buFontTx/>
              <a:buChar char="-"/>
            </a:pPr>
            <a:r>
              <a:rPr lang="fr-FR" dirty="0" smtClean="0"/>
              <a:t>Les </a:t>
            </a:r>
            <a:r>
              <a:rPr lang="fr-FR" dirty="0" smtClean="0"/>
              <a:t>hypoglycémies ne semblent pas </a:t>
            </a:r>
            <a:r>
              <a:rPr lang="fr-FR" dirty="0" smtClean="0"/>
              <a:t>tératogènes.</a:t>
            </a:r>
          </a:p>
          <a:p>
            <a:pPr>
              <a:buFontTx/>
              <a:buChar char="-"/>
            </a:pPr>
            <a:endParaRPr lang="fr-FR" dirty="0" smtClean="0"/>
          </a:p>
          <a:p>
            <a:pPr>
              <a:buNone/>
            </a:pPr>
            <a:r>
              <a:rPr lang="fr-FR" dirty="0" smtClean="0"/>
              <a:t>- Principales causes de morbidité et mortalité néonatales et de fréquence </a:t>
            </a:r>
            <a:r>
              <a:rPr lang="fr-FR" dirty="0" smtClean="0"/>
              <a:t>des avortements </a:t>
            </a:r>
            <a:r>
              <a:rPr lang="fr-FR" dirty="0" smtClean="0"/>
              <a:t>spontanés précoces.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4000" b="1" dirty="0" smtClean="0"/>
              <a:t>Les  morbidités sont</a:t>
            </a:r>
            <a:endParaRPr lang="fr-FR" sz="4000" b="1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1643050"/>
            <a:ext cx="9144000" cy="45005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fr-FR" dirty="0" smtClean="0"/>
              <a:t>- anencéphalie</a:t>
            </a:r>
          </a:p>
          <a:p>
            <a:pPr>
              <a:buNone/>
            </a:pPr>
            <a:r>
              <a:rPr lang="fr-FR" dirty="0" smtClean="0"/>
              <a:t>o malformations rénales.</a:t>
            </a:r>
          </a:p>
          <a:p>
            <a:pPr>
              <a:buNone/>
            </a:pPr>
            <a:r>
              <a:rPr lang="fr-FR" dirty="0" smtClean="0">
                <a:solidFill>
                  <a:srgbClr val="FF0000"/>
                </a:solidFill>
              </a:rPr>
              <a:t>Conséquences de ces malformations :</a:t>
            </a:r>
          </a:p>
          <a:p>
            <a:pPr>
              <a:buNone/>
            </a:pPr>
            <a:r>
              <a:rPr lang="fr-FR" dirty="0" smtClean="0"/>
              <a:t>o fausses couches spontanées accrues</a:t>
            </a:r>
          </a:p>
          <a:p>
            <a:pPr>
              <a:buNone/>
            </a:pPr>
            <a:r>
              <a:rPr lang="fr-FR" dirty="0" smtClean="0"/>
              <a:t>o mortalité </a:t>
            </a:r>
            <a:r>
              <a:rPr lang="fr-FR" dirty="0" err="1" smtClean="0"/>
              <a:t>foetale</a:t>
            </a:r>
            <a:r>
              <a:rPr lang="fr-FR" dirty="0" smtClean="0"/>
              <a:t> et néonatale</a:t>
            </a:r>
          </a:p>
          <a:p>
            <a:pPr>
              <a:buNone/>
            </a:pPr>
            <a:r>
              <a:rPr lang="fr-FR" dirty="0" smtClean="0"/>
              <a:t>o Malformation chez le nouveau né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fr-FR" b="1" dirty="0" smtClean="0">
                <a:solidFill>
                  <a:srgbClr val="FF0000"/>
                </a:solidFill>
              </a:rPr>
              <a:t>INTRODUCTION</a:t>
            </a:r>
            <a:endParaRPr lang="fr-FR" b="1" dirty="0">
              <a:solidFill>
                <a:srgbClr val="FF0000"/>
              </a:solidFill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1500174"/>
            <a:ext cx="9144000" cy="5357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4"/>
          <p:cNvSpPr/>
          <p:nvPr/>
        </p:nvSpPr>
        <p:spPr>
          <a:xfrm>
            <a:off x="1071538" y="6357958"/>
            <a:ext cx="5643602" cy="5000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American </a:t>
            </a:r>
            <a:r>
              <a:rPr lang="fr-FR" dirty="0" err="1" smtClean="0"/>
              <a:t>Diabetes</a:t>
            </a:r>
            <a:r>
              <a:rPr lang="fr-FR" dirty="0" smtClean="0"/>
              <a:t> Association (ADA) – </a:t>
            </a:r>
            <a:r>
              <a:rPr lang="fr-FR" dirty="0" smtClean="0"/>
              <a:t>USA 2017 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500042"/>
            <a:ext cx="9144000" cy="6357958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fr-FR" b="1" dirty="0" smtClean="0"/>
              <a:t>– </a:t>
            </a:r>
            <a:r>
              <a:rPr lang="fr-FR" b="1" dirty="0" smtClean="0">
                <a:solidFill>
                  <a:srgbClr val="FF0000"/>
                </a:solidFill>
              </a:rPr>
              <a:t>3-Au </a:t>
            </a:r>
            <a:r>
              <a:rPr lang="fr-FR" b="1" dirty="0" smtClean="0">
                <a:solidFill>
                  <a:srgbClr val="FF0000"/>
                </a:solidFill>
              </a:rPr>
              <a:t>cours du 2ème trimestre : développement </a:t>
            </a:r>
            <a:r>
              <a:rPr lang="fr-FR" b="1" dirty="0" smtClean="0">
                <a:solidFill>
                  <a:srgbClr val="FF0000"/>
                </a:solidFill>
              </a:rPr>
              <a:t>fœtal</a:t>
            </a:r>
            <a:r>
              <a:rPr lang="fr-FR" b="1" dirty="0" smtClean="0"/>
              <a:t>.</a:t>
            </a:r>
          </a:p>
          <a:p>
            <a:pPr>
              <a:buNone/>
            </a:pPr>
            <a:endParaRPr lang="fr-FR" b="1" dirty="0" smtClean="0"/>
          </a:p>
          <a:p>
            <a:pPr>
              <a:buNone/>
            </a:pPr>
            <a:r>
              <a:rPr lang="fr-FR" dirty="0" smtClean="0"/>
              <a:t>Hyperglycémie maternelle + excès d'acides aminés et d'acides gras libres :</a:t>
            </a:r>
          </a:p>
          <a:p>
            <a:pPr>
              <a:buFont typeface="Symbol"/>
              <a:buChar char="Þ"/>
            </a:pPr>
            <a:r>
              <a:rPr lang="fr-FR" dirty="0" smtClean="0"/>
              <a:t>hyperinsulinisme fœtal</a:t>
            </a:r>
          </a:p>
          <a:p>
            <a:pPr>
              <a:buFont typeface="Symbol"/>
              <a:buChar char="Þ"/>
            </a:pPr>
            <a:endParaRPr lang="fr-FR" dirty="0" smtClean="0"/>
          </a:p>
          <a:p>
            <a:pPr>
              <a:buFont typeface="Symbol"/>
              <a:buChar char="Þ"/>
            </a:pPr>
            <a:r>
              <a:rPr lang="fr-FR" dirty="0" err="1" smtClean="0"/>
              <a:t>Hyperanabolisme</a:t>
            </a:r>
            <a:r>
              <a:rPr lang="fr-FR" dirty="0" smtClean="0"/>
              <a:t> </a:t>
            </a:r>
            <a:r>
              <a:rPr lang="fr-FR" dirty="0" err="1" smtClean="0"/>
              <a:t>foetal</a:t>
            </a:r>
            <a:r>
              <a:rPr lang="fr-FR" dirty="0" smtClean="0"/>
              <a:t> </a:t>
            </a:r>
            <a:endParaRPr lang="fr-FR" dirty="0" smtClean="0"/>
          </a:p>
          <a:p>
            <a:pPr>
              <a:buFont typeface="Symbol"/>
              <a:buChar char="Þ"/>
            </a:pPr>
            <a:endParaRPr lang="fr-FR" dirty="0" smtClean="0"/>
          </a:p>
          <a:p>
            <a:pPr>
              <a:buFont typeface="Symbol"/>
              <a:buChar char="Þ"/>
            </a:pPr>
            <a:r>
              <a:rPr lang="fr-FR" dirty="0" smtClean="0"/>
              <a:t>⇒ </a:t>
            </a:r>
            <a:r>
              <a:rPr lang="fr-FR" b="1" dirty="0" smtClean="0"/>
              <a:t>Les conséquences suivantes :</a:t>
            </a:r>
          </a:p>
          <a:p>
            <a:pPr>
              <a:buNone/>
            </a:pPr>
            <a:r>
              <a:rPr lang="fr-FR" dirty="0" smtClean="0"/>
              <a:t>o </a:t>
            </a:r>
            <a:r>
              <a:rPr lang="fr-FR" dirty="0" smtClean="0"/>
              <a:t>Macrosomie </a:t>
            </a:r>
            <a:r>
              <a:rPr lang="fr-FR" i="1" dirty="0" smtClean="0"/>
              <a:t>(développée </a:t>
            </a:r>
            <a:r>
              <a:rPr lang="fr-FR" i="1" dirty="0" smtClean="0"/>
              <a:t>aux dépends des tissus </a:t>
            </a:r>
            <a:r>
              <a:rPr lang="fr-FR" i="1" dirty="0" err="1" smtClean="0"/>
              <a:t>insulino</a:t>
            </a:r>
            <a:r>
              <a:rPr lang="fr-FR" i="1" dirty="0" smtClean="0"/>
              <a:t>-sensibles avec</a:t>
            </a:r>
          </a:p>
          <a:p>
            <a:pPr>
              <a:buNone/>
            </a:pPr>
            <a:r>
              <a:rPr lang="fr-FR" dirty="0" smtClean="0"/>
              <a:t>augmentation du périmètre abdominal alors que le diamètre </a:t>
            </a:r>
            <a:r>
              <a:rPr lang="fr-FR" dirty="0" err="1" smtClean="0"/>
              <a:t>bi-pariétal</a:t>
            </a:r>
            <a:r>
              <a:rPr lang="fr-FR" dirty="0" smtClean="0"/>
              <a:t> et la </a:t>
            </a:r>
            <a:r>
              <a:rPr lang="fr-FR" dirty="0" smtClean="0"/>
              <a:t>longueur fémorale </a:t>
            </a:r>
            <a:r>
              <a:rPr lang="fr-FR" dirty="0" smtClean="0"/>
              <a:t>restent normaux</a:t>
            </a:r>
            <a:r>
              <a:rPr lang="fr-FR" dirty="0" smtClean="0"/>
              <a:t>),</a:t>
            </a:r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r>
              <a:rPr lang="fr-FR" dirty="0" smtClean="0"/>
              <a:t>o </a:t>
            </a:r>
            <a:r>
              <a:rPr lang="fr-FR" b="1" dirty="0" smtClean="0"/>
              <a:t>Hypoxie </a:t>
            </a:r>
            <a:r>
              <a:rPr lang="fr-FR" b="1" dirty="0" smtClean="0"/>
              <a:t>tissulaire (d'où production excessive d'érythropoïétine</a:t>
            </a:r>
            <a:r>
              <a:rPr lang="fr-FR" b="1" dirty="0" smtClean="0"/>
              <a:t>,</a:t>
            </a:r>
          </a:p>
          <a:p>
            <a:pPr>
              <a:buNone/>
            </a:pPr>
            <a:r>
              <a:rPr lang="fr-FR" b="1" dirty="0" smtClean="0"/>
              <a:t>=&gt;</a:t>
            </a:r>
            <a:r>
              <a:rPr lang="fr-FR" b="1" dirty="0" smtClean="0"/>
              <a:t>polyglobulie </a:t>
            </a:r>
            <a:r>
              <a:rPr lang="fr-FR" b="1" dirty="0" smtClean="0"/>
              <a:t>et </a:t>
            </a:r>
            <a:r>
              <a:rPr lang="fr-FR" dirty="0" err="1" smtClean="0"/>
              <a:t>hyperbilirubinémie</a:t>
            </a:r>
            <a:r>
              <a:rPr lang="fr-FR" dirty="0" smtClean="0"/>
              <a:t>),</a:t>
            </a:r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r>
              <a:rPr lang="fr-FR" dirty="0" smtClean="0"/>
              <a:t>o </a:t>
            </a:r>
            <a:r>
              <a:rPr lang="fr-FR" b="1" dirty="0" smtClean="0"/>
              <a:t>Retard </a:t>
            </a:r>
            <a:r>
              <a:rPr lang="fr-FR" b="1" dirty="0" smtClean="0"/>
              <a:t>de la maturation pulmonaire (lié directement à l'</a:t>
            </a:r>
            <a:r>
              <a:rPr lang="fr-FR" b="1" dirty="0" err="1" smtClean="0"/>
              <a:t>hyperinsulinémie</a:t>
            </a:r>
            <a:r>
              <a:rPr lang="fr-FR" b="1" dirty="0" smtClean="0"/>
              <a:t>),</a:t>
            </a:r>
          </a:p>
          <a:p>
            <a:pPr>
              <a:buNone/>
            </a:pPr>
            <a:r>
              <a:rPr lang="fr-FR" dirty="0" smtClean="0"/>
              <a:t>o </a:t>
            </a:r>
            <a:r>
              <a:rPr lang="fr-FR" b="1" dirty="0" smtClean="0"/>
              <a:t>Hypertrophie </a:t>
            </a:r>
            <a:r>
              <a:rPr lang="fr-FR" b="1" dirty="0" smtClean="0"/>
              <a:t>cardiaque septale.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fr-FR" dirty="0" smtClean="0">
                <a:solidFill>
                  <a:srgbClr val="FF0000"/>
                </a:solidFill>
              </a:rPr>
              <a:t>4 – Au cours du 3ème trimestre </a:t>
            </a:r>
            <a:r>
              <a:rPr lang="fr-FR" b="1" dirty="0" smtClean="0"/>
              <a:t>: mort </a:t>
            </a:r>
            <a:r>
              <a:rPr lang="fr-FR" b="1" dirty="0" smtClean="0"/>
              <a:t>fœtale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fr-FR" sz="3600" dirty="0" smtClean="0">
                <a:solidFill>
                  <a:srgbClr val="FF0000"/>
                </a:solidFill>
              </a:rPr>
              <a:t>5 – Accouchement </a:t>
            </a:r>
            <a:r>
              <a:rPr lang="fr-FR" b="1" dirty="0" smtClean="0"/>
              <a:t>:</a:t>
            </a:r>
          </a:p>
          <a:p>
            <a:pPr>
              <a:buNone/>
            </a:pPr>
            <a:r>
              <a:rPr lang="fr-FR" dirty="0" smtClean="0"/>
              <a:t>Le diabète </a:t>
            </a:r>
            <a:r>
              <a:rPr lang="fr-FR" dirty="0" err="1" smtClean="0"/>
              <a:t>prégestationnel</a:t>
            </a:r>
            <a:r>
              <a:rPr lang="fr-FR" dirty="0" smtClean="0"/>
              <a:t> est associé à une augmentation de la prématurité et </a:t>
            </a:r>
            <a:r>
              <a:rPr lang="fr-FR" dirty="0" smtClean="0"/>
              <a:t>des césariennes</a:t>
            </a:r>
            <a:r>
              <a:rPr lang="fr-FR" dirty="0" smtClean="0"/>
              <a:t>.</a:t>
            </a:r>
          </a:p>
          <a:p>
            <a:pPr>
              <a:buNone/>
            </a:pPr>
            <a:r>
              <a:rPr lang="fr-FR" dirty="0" smtClean="0"/>
              <a:t>On redoutera :</a:t>
            </a:r>
          </a:p>
          <a:p>
            <a:pPr>
              <a:buNone/>
            </a:pPr>
            <a:r>
              <a:rPr lang="fr-FR" dirty="0" smtClean="0"/>
              <a:t>o Traumatisme </a:t>
            </a:r>
            <a:r>
              <a:rPr lang="fr-FR" dirty="0" err="1" smtClean="0"/>
              <a:t>foetal</a:t>
            </a:r>
            <a:r>
              <a:rPr lang="fr-FR" dirty="0" smtClean="0"/>
              <a:t> secondaire à la macrosomie (</a:t>
            </a:r>
            <a:r>
              <a:rPr lang="fr-FR" dirty="0" err="1" smtClean="0"/>
              <a:t>dystoccie</a:t>
            </a:r>
            <a:r>
              <a:rPr lang="fr-FR" dirty="0" smtClean="0"/>
              <a:t> des épaules</a:t>
            </a:r>
            <a:r>
              <a:rPr lang="fr-FR" dirty="0" smtClean="0"/>
              <a:t>).</a:t>
            </a:r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r>
              <a:rPr lang="fr-FR" dirty="0" smtClean="0"/>
              <a:t>o Hypoglycémie sévère du nouveau-né (enfant </a:t>
            </a:r>
            <a:r>
              <a:rPr lang="fr-FR" dirty="0" err="1" smtClean="0"/>
              <a:t>hyperinsulinique</a:t>
            </a:r>
            <a:r>
              <a:rPr lang="fr-FR" dirty="0" smtClean="0"/>
              <a:t> dont les enzymes </a:t>
            </a:r>
            <a:r>
              <a:rPr lang="fr-FR" dirty="0" smtClean="0"/>
              <a:t>de la </a:t>
            </a:r>
            <a:r>
              <a:rPr lang="fr-FR" dirty="0" smtClean="0"/>
              <a:t>glycogénolyse sont inhibées</a:t>
            </a:r>
            <a:r>
              <a:rPr lang="fr-FR" dirty="0" smtClean="0"/>
              <a:t>).</a:t>
            </a:r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r>
              <a:rPr lang="fr-FR" dirty="0" smtClean="0"/>
              <a:t>o Hypocalcémie (carence brutale des apports maternels chez ces enfants </a:t>
            </a:r>
            <a:r>
              <a:rPr lang="fr-FR" dirty="0" smtClean="0"/>
              <a:t>en </a:t>
            </a:r>
            <a:r>
              <a:rPr lang="fr-FR" dirty="0" err="1" smtClean="0"/>
              <a:t>hyperanabolisme</a:t>
            </a:r>
            <a:r>
              <a:rPr lang="fr-FR" dirty="0" smtClean="0"/>
              <a:t>).</a:t>
            </a:r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r>
              <a:rPr lang="fr-FR" dirty="0" smtClean="0"/>
              <a:t>o </a:t>
            </a:r>
            <a:r>
              <a:rPr lang="fr-FR" dirty="0" err="1" smtClean="0"/>
              <a:t>Hyperbilirubinémie</a:t>
            </a:r>
            <a:r>
              <a:rPr lang="fr-FR" dirty="0" smtClean="0"/>
              <a:t>/polyglobulie (secondaire à l'hypoxie</a:t>
            </a:r>
            <a:r>
              <a:rPr lang="fr-FR" dirty="0" smtClean="0"/>
              <a:t>)</a:t>
            </a:r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r>
              <a:rPr lang="fr-FR" dirty="0" smtClean="0"/>
              <a:t>o Détresse respiratoire transitoire par retard de résorption du liquide </a:t>
            </a:r>
            <a:r>
              <a:rPr lang="fr-FR" dirty="0" smtClean="0"/>
              <a:t>amniotique, o </a:t>
            </a:r>
            <a:r>
              <a:rPr lang="fr-FR" dirty="0" smtClean="0"/>
              <a:t>Maladie des membres à hyalines.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42844" y="1600200"/>
            <a:ext cx="8786874" cy="5257800"/>
          </a:xfrm>
        </p:spPr>
        <p:txBody>
          <a:bodyPr/>
          <a:lstStyle/>
          <a:p>
            <a:pPr>
              <a:buNone/>
            </a:pPr>
            <a:r>
              <a:rPr lang="fr-FR" b="1" dirty="0" smtClean="0">
                <a:solidFill>
                  <a:srgbClr val="FF0000"/>
                </a:solidFill>
              </a:rPr>
              <a:t>6 – A long terme </a:t>
            </a:r>
            <a:r>
              <a:rPr lang="fr-FR" b="1" dirty="0" smtClean="0"/>
              <a:t>:</a:t>
            </a:r>
          </a:p>
          <a:p>
            <a:pPr>
              <a:buFontTx/>
              <a:buChar char="-"/>
            </a:pPr>
            <a:r>
              <a:rPr lang="fr-FR" dirty="0" smtClean="0"/>
              <a:t>Accroissement </a:t>
            </a:r>
            <a:r>
              <a:rPr lang="fr-FR" dirty="0" smtClean="0"/>
              <a:t>du risque de développement d’un diabète de type 2 pour </a:t>
            </a:r>
            <a:r>
              <a:rPr lang="fr-FR" dirty="0" smtClean="0"/>
              <a:t>les descendants </a:t>
            </a:r>
            <a:r>
              <a:rPr lang="fr-FR" dirty="0" smtClean="0"/>
              <a:t>ayant été exposé in utero au diabète de type 2 maternel</a:t>
            </a:r>
            <a:r>
              <a:rPr lang="fr-FR" dirty="0" smtClean="0"/>
              <a:t>.</a:t>
            </a:r>
          </a:p>
          <a:p>
            <a:pPr>
              <a:buFontTx/>
              <a:buChar char="-"/>
            </a:pPr>
            <a:endParaRPr lang="fr-FR" dirty="0" smtClean="0"/>
          </a:p>
          <a:p>
            <a:pPr>
              <a:buFontTx/>
              <a:buChar char="-"/>
            </a:pPr>
            <a:endParaRPr lang="fr-FR" dirty="0" smtClean="0"/>
          </a:p>
          <a:p>
            <a:pPr>
              <a:buNone/>
            </a:pPr>
            <a:r>
              <a:rPr lang="fr-FR" dirty="0" smtClean="0"/>
              <a:t>- Déficit de l’</a:t>
            </a:r>
            <a:r>
              <a:rPr lang="fr-FR" dirty="0" err="1" smtClean="0"/>
              <a:t>insulinosécrétion</a:t>
            </a:r>
            <a:r>
              <a:rPr lang="fr-FR" dirty="0" smtClean="0"/>
              <a:t>.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4000" b="1" dirty="0" smtClean="0">
                <a:solidFill>
                  <a:srgbClr val="FF0000"/>
                </a:solidFill>
              </a:rPr>
              <a:t>A Retenir</a:t>
            </a:r>
            <a:endParaRPr lang="fr-FR" sz="4000" b="1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endParaRPr lang="fr-FR" b="1" dirty="0" smtClean="0"/>
          </a:p>
          <a:p>
            <a:pPr>
              <a:buNone/>
            </a:pPr>
            <a:r>
              <a:rPr lang="fr-FR" dirty="0" smtClean="0"/>
              <a:t> Dans le diabète </a:t>
            </a:r>
            <a:r>
              <a:rPr lang="fr-FR" dirty="0" smtClean="0"/>
              <a:t>de type 1 </a:t>
            </a:r>
            <a:r>
              <a:rPr lang="fr-FR" dirty="0" smtClean="0"/>
              <a:t>:</a:t>
            </a:r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r>
              <a:rPr lang="fr-FR" dirty="0" smtClean="0"/>
              <a:t> le bénéfice </a:t>
            </a:r>
            <a:r>
              <a:rPr lang="fr-FR" dirty="0" err="1" smtClean="0"/>
              <a:t>normoglycémie</a:t>
            </a:r>
            <a:r>
              <a:rPr lang="fr-FR" dirty="0" smtClean="0"/>
              <a:t> </a:t>
            </a:r>
            <a:r>
              <a:rPr lang="fr-FR" dirty="0" smtClean="0"/>
              <a:t>+++ avant et pendant la grossesse pour le développement du </a:t>
            </a:r>
            <a:r>
              <a:rPr lang="fr-FR" dirty="0" smtClean="0"/>
              <a:t>fœtus Influence </a:t>
            </a:r>
            <a:r>
              <a:rPr lang="fr-FR" dirty="0" smtClean="0"/>
              <a:t>relative de l’ancienneté du diabète comme des complications </a:t>
            </a:r>
            <a:r>
              <a:rPr lang="fr-FR" dirty="0" err="1" smtClean="0"/>
              <a:t>pré-existantes</a:t>
            </a:r>
            <a:r>
              <a:rPr lang="fr-FR" dirty="0" smtClean="0"/>
              <a:t> sur </a:t>
            </a:r>
            <a:r>
              <a:rPr lang="fr-FR" dirty="0" smtClean="0"/>
              <a:t>le risque malformatif</a:t>
            </a:r>
            <a:r>
              <a:rPr lang="fr-FR" dirty="0" smtClean="0"/>
              <a:t>.</a:t>
            </a:r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r>
              <a:rPr lang="fr-FR" dirty="0" smtClean="0"/>
              <a:t>Sévérité et multiplicité des malformations seraient liées +++à accès d’hyperglycémies </a:t>
            </a:r>
            <a:r>
              <a:rPr lang="fr-FR" dirty="0" smtClean="0"/>
              <a:t>à proximité </a:t>
            </a:r>
            <a:r>
              <a:rPr lang="fr-FR" dirty="0" smtClean="0"/>
              <a:t>de la </a:t>
            </a:r>
            <a:r>
              <a:rPr lang="fr-FR" dirty="0" smtClean="0"/>
              <a:t>conception</a:t>
            </a:r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r>
              <a:rPr lang="fr-FR" dirty="0" smtClean="0"/>
              <a:t> </a:t>
            </a:r>
            <a:r>
              <a:rPr lang="fr-FR" dirty="0" smtClean="0"/>
              <a:t>=&gt; intensifier objectifs au stade précoce de la </a:t>
            </a:r>
            <a:r>
              <a:rPr lang="fr-FR" dirty="0" smtClean="0"/>
              <a:t>grossesse (Organogenèse </a:t>
            </a:r>
            <a:r>
              <a:rPr lang="fr-FR" dirty="0" smtClean="0"/>
              <a:t>&lt; 8Semaine d'aménorrhée </a:t>
            </a:r>
            <a:r>
              <a:rPr lang="fr-FR" dirty="0" smtClean="0"/>
              <a:t>).</a:t>
            </a:r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r>
              <a:rPr lang="fr-FR" dirty="0" smtClean="0"/>
              <a:t>Plus </a:t>
            </a:r>
            <a:r>
              <a:rPr lang="fr-FR" dirty="0" smtClean="0"/>
              <a:t>l’hémoglobine </a:t>
            </a:r>
            <a:r>
              <a:rPr lang="fr-FR" dirty="0" err="1" smtClean="0"/>
              <a:t>glycquée</a:t>
            </a:r>
            <a:r>
              <a:rPr lang="fr-FR" dirty="0" smtClean="0"/>
              <a:t> est élevée plus le risque malformatif est grand.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428736"/>
            <a:ext cx="9144000" cy="5429264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fr-FR" b="1" dirty="0" smtClean="0">
                <a:solidFill>
                  <a:srgbClr val="FF0000"/>
                </a:solidFill>
              </a:rPr>
              <a:t>Macrosomie </a:t>
            </a:r>
            <a:r>
              <a:rPr lang="fr-FR" b="1" dirty="0" smtClean="0">
                <a:solidFill>
                  <a:srgbClr val="FF0000"/>
                </a:solidFill>
              </a:rPr>
              <a:t>fœtale </a:t>
            </a:r>
            <a:r>
              <a:rPr lang="fr-FR" b="1" dirty="0" smtClean="0">
                <a:solidFill>
                  <a:srgbClr val="FF0000"/>
                </a:solidFill>
              </a:rPr>
              <a:t>20 à 30 %</a:t>
            </a:r>
          </a:p>
          <a:p>
            <a:pPr>
              <a:buNone/>
            </a:pPr>
            <a:r>
              <a:rPr lang="fr-FR" dirty="0" smtClean="0"/>
              <a:t>- </a:t>
            </a:r>
            <a:r>
              <a:rPr lang="fr-FR" dirty="0" smtClean="0"/>
              <a:t>Définie </a:t>
            </a:r>
            <a:r>
              <a:rPr lang="fr-FR" dirty="0" smtClean="0"/>
              <a:t>par un poids de naissance &gt; au 90 </a:t>
            </a:r>
            <a:r>
              <a:rPr lang="fr-FR" dirty="0" err="1" smtClean="0"/>
              <a:t>ème</a:t>
            </a:r>
            <a:r>
              <a:rPr lang="fr-FR" dirty="0" smtClean="0"/>
              <a:t> percentile pour l’âge gestationnel et </a:t>
            </a:r>
            <a:r>
              <a:rPr lang="fr-FR" dirty="0" smtClean="0"/>
              <a:t>le sexe </a:t>
            </a:r>
            <a:r>
              <a:rPr lang="fr-FR" dirty="0" smtClean="0"/>
              <a:t>ou un poids de naissance &gt; 4 Kg quelque soit l’âge </a:t>
            </a:r>
            <a:r>
              <a:rPr lang="fr-FR" dirty="0" smtClean="0"/>
              <a:t>gestationnel.</a:t>
            </a:r>
          </a:p>
          <a:p>
            <a:pPr>
              <a:buNone/>
            </a:pPr>
            <a:endParaRPr lang="fr-FR" dirty="0" smtClean="0"/>
          </a:p>
          <a:p>
            <a:pPr>
              <a:buFontTx/>
              <a:buChar char="-"/>
            </a:pPr>
            <a:r>
              <a:rPr lang="fr-FR" dirty="0" smtClean="0"/>
              <a:t>Liée </a:t>
            </a:r>
            <a:r>
              <a:rPr lang="fr-FR" dirty="0" smtClean="0"/>
              <a:t>essentiellement à l’augmentation de l’insulinémie </a:t>
            </a:r>
            <a:r>
              <a:rPr lang="fr-FR" dirty="0" smtClean="0"/>
              <a:t>fœtales </a:t>
            </a:r>
            <a:r>
              <a:rPr lang="fr-FR" dirty="0" smtClean="0"/>
              <a:t>en réponse </a:t>
            </a:r>
            <a:r>
              <a:rPr lang="fr-FR" dirty="0" smtClean="0"/>
              <a:t>à l’hyperglycémie </a:t>
            </a:r>
            <a:r>
              <a:rPr lang="fr-FR" dirty="0" smtClean="0"/>
              <a:t>maternelle au cours de la </a:t>
            </a:r>
            <a:r>
              <a:rPr lang="fr-FR" dirty="0" smtClean="0"/>
              <a:t>grossesse.</a:t>
            </a:r>
          </a:p>
          <a:p>
            <a:pPr>
              <a:buFontTx/>
              <a:buChar char="-"/>
            </a:pPr>
            <a:endParaRPr lang="fr-FR" dirty="0" smtClean="0"/>
          </a:p>
          <a:p>
            <a:pPr>
              <a:buFontTx/>
              <a:buChar char="-"/>
            </a:pPr>
            <a:r>
              <a:rPr lang="fr-FR" dirty="0" smtClean="0"/>
              <a:t>Responsable </a:t>
            </a:r>
            <a:r>
              <a:rPr lang="fr-FR" dirty="0" smtClean="0"/>
              <a:t>de difficultés obstétricales ( dystocie des épaules</a:t>
            </a:r>
            <a:r>
              <a:rPr lang="fr-FR" dirty="0" smtClean="0"/>
              <a:t>).</a:t>
            </a:r>
          </a:p>
          <a:p>
            <a:pPr>
              <a:buFontTx/>
              <a:buChar char="-"/>
            </a:pPr>
            <a:endParaRPr lang="fr-FR" dirty="0" smtClean="0"/>
          </a:p>
          <a:p>
            <a:pPr>
              <a:buNone/>
            </a:pPr>
            <a:r>
              <a:rPr lang="fr-FR" dirty="0" smtClean="0"/>
              <a:t>- </a:t>
            </a:r>
            <a:r>
              <a:rPr lang="fr-FR" dirty="0" smtClean="0"/>
              <a:t>Grave </a:t>
            </a:r>
            <a:r>
              <a:rPr lang="fr-FR" dirty="0" smtClean="0"/>
              <a:t>si hypertrophie du septum </a:t>
            </a:r>
            <a:r>
              <a:rPr lang="fr-FR" dirty="0" err="1" smtClean="0"/>
              <a:t>interventriculaire</a:t>
            </a:r>
            <a:r>
              <a:rPr lang="fr-FR" dirty="0" smtClean="0"/>
              <a:t>.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357298"/>
            <a:ext cx="9144000" cy="5500702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fr-FR" b="1" dirty="0" smtClean="0"/>
              <a:t>Hydramnios</a:t>
            </a:r>
          </a:p>
          <a:p>
            <a:pPr>
              <a:buNone/>
            </a:pPr>
            <a:r>
              <a:rPr lang="fr-FR" dirty="0" smtClean="0"/>
              <a:t>- </a:t>
            </a:r>
            <a:r>
              <a:rPr lang="fr-FR" sz="3000" dirty="0" smtClean="0"/>
              <a:t>Plus </a:t>
            </a:r>
            <a:r>
              <a:rPr lang="fr-FR" sz="3000" dirty="0" smtClean="0"/>
              <a:t>fréquent chez la femme diabétique ( 15 à 30 % ),</a:t>
            </a:r>
          </a:p>
          <a:p>
            <a:pPr>
              <a:buNone/>
            </a:pPr>
            <a:r>
              <a:rPr lang="fr-FR" sz="3000" dirty="0" smtClean="0"/>
              <a:t>- </a:t>
            </a:r>
            <a:r>
              <a:rPr lang="fr-FR" sz="3000" dirty="0" smtClean="0"/>
              <a:t>Dès </a:t>
            </a:r>
            <a:r>
              <a:rPr lang="fr-FR" sz="3000" dirty="0" smtClean="0"/>
              <a:t>26 SA,</a:t>
            </a:r>
          </a:p>
          <a:p>
            <a:pPr>
              <a:buNone/>
            </a:pPr>
            <a:r>
              <a:rPr lang="fr-FR" sz="3000" dirty="0" smtClean="0"/>
              <a:t>- </a:t>
            </a:r>
            <a:r>
              <a:rPr lang="fr-FR" sz="3000" dirty="0" smtClean="0"/>
              <a:t>Présent </a:t>
            </a:r>
            <a:r>
              <a:rPr lang="fr-FR" sz="3000" dirty="0" smtClean="0"/>
              <a:t>même si équilibre glycémique à peu près correct,</a:t>
            </a:r>
          </a:p>
          <a:p>
            <a:pPr>
              <a:buFontTx/>
              <a:buChar char="-"/>
            </a:pPr>
            <a:r>
              <a:rPr lang="fr-FR" sz="3000" dirty="0" smtClean="0"/>
              <a:t>Expose </a:t>
            </a:r>
            <a:r>
              <a:rPr lang="fr-FR" sz="3000" dirty="0" smtClean="0"/>
              <a:t>au risque de prématurité</a:t>
            </a:r>
            <a:r>
              <a:rPr lang="fr-FR" sz="3000" dirty="0" smtClean="0"/>
              <a:t>.</a:t>
            </a:r>
          </a:p>
          <a:p>
            <a:pPr>
              <a:buFontTx/>
              <a:buChar char="-"/>
            </a:pPr>
            <a:endParaRPr lang="fr-FR" sz="3000" dirty="0" smtClean="0"/>
          </a:p>
          <a:p>
            <a:pPr>
              <a:buNone/>
            </a:pPr>
            <a:r>
              <a:rPr lang="fr-FR" b="1" dirty="0" smtClean="0"/>
              <a:t>Hypotrophie ou Retard de croissance intra-utérin (RCIU)</a:t>
            </a:r>
          </a:p>
          <a:p>
            <a:pPr>
              <a:buNone/>
            </a:pPr>
            <a:r>
              <a:rPr lang="fr-FR" dirty="0" smtClean="0"/>
              <a:t>Plus fréquent si la mère a des anomalies vasculaires ou une néphropathie</a:t>
            </a:r>
            <a:r>
              <a:rPr lang="fr-FR" dirty="0" smtClean="0"/>
              <a:t>.</a:t>
            </a:r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r>
              <a:rPr lang="fr-FR" b="1" dirty="0" smtClean="0"/>
              <a:t>Accouchement prématuré</a:t>
            </a:r>
          </a:p>
          <a:p>
            <a:pPr>
              <a:buNone/>
            </a:pPr>
            <a:r>
              <a:rPr lang="fr-FR" dirty="0" smtClean="0"/>
              <a:t>-fréquent si HTA,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fr-FR" dirty="0" smtClean="0"/>
              <a:t>-Problème </a:t>
            </a:r>
            <a:r>
              <a:rPr lang="fr-FR" dirty="0" smtClean="0"/>
              <a:t>des bêtamimétiques qui induisent une </a:t>
            </a:r>
            <a:r>
              <a:rPr lang="fr-FR" dirty="0" err="1" smtClean="0"/>
              <a:t>cétogénèse</a:t>
            </a:r>
            <a:r>
              <a:rPr lang="fr-FR" dirty="0" smtClean="0"/>
              <a:t> parfois très rapide</a:t>
            </a:r>
            <a:r>
              <a:rPr lang="fr-FR" dirty="0" smtClean="0"/>
              <a:t>.</a:t>
            </a:r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r>
              <a:rPr lang="fr-FR" b="1" dirty="0" smtClean="0"/>
              <a:t>Mort in </a:t>
            </a:r>
            <a:r>
              <a:rPr lang="fr-FR" b="1" dirty="0" smtClean="0"/>
              <a:t>utero</a:t>
            </a:r>
          </a:p>
          <a:p>
            <a:pPr>
              <a:buNone/>
            </a:pPr>
            <a:endParaRPr lang="fr-FR" b="1" dirty="0" smtClean="0"/>
          </a:p>
          <a:p>
            <a:pPr>
              <a:buNone/>
            </a:pPr>
            <a:r>
              <a:rPr lang="fr-FR" b="1" dirty="0" smtClean="0"/>
              <a:t>Souffrance </a:t>
            </a:r>
            <a:r>
              <a:rPr lang="fr-FR" b="1" dirty="0" err="1" smtClean="0"/>
              <a:t>foetale</a:t>
            </a:r>
            <a:r>
              <a:rPr lang="fr-FR" b="1" dirty="0" smtClean="0"/>
              <a:t> </a:t>
            </a:r>
            <a:r>
              <a:rPr lang="fr-FR" b="1" dirty="0" smtClean="0"/>
              <a:t>aigüe</a:t>
            </a:r>
          </a:p>
          <a:p>
            <a:pPr>
              <a:buNone/>
            </a:pPr>
            <a:endParaRPr lang="fr-FR" b="1" dirty="0" smtClean="0"/>
          </a:p>
          <a:p>
            <a:pPr>
              <a:buNone/>
            </a:pPr>
            <a:r>
              <a:rPr lang="fr-FR" b="1" dirty="0" smtClean="0"/>
              <a:t>Après la naissance, risques de :</a:t>
            </a:r>
          </a:p>
          <a:p>
            <a:pPr>
              <a:buNone/>
            </a:pPr>
            <a:r>
              <a:rPr lang="fr-FR" dirty="0" smtClean="0"/>
              <a:t>-détresse respiratoire,</a:t>
            </a:r>
          </a:p>
          <a:p>
            <a:pPr>
              <a:buNone/>
            </a:pPr>
            <a:r>
              <a:rPr lang="fr-FR" dirty="0" smtClean="0"/>
              <a:t>-hypoglycémie,</a:t>
            </a:r>
          </a:p>
          <a:p>
            <a:pPr>
              <a:buNone/>
            </a:pPr>
            <a:r>
              <a:rPr lang="fr-FR" dirty="0" smtClean="0"/>
              <a:t>-hypocalcémie</a:t>
            </a:r>
            <a:r>
              <a:rPr lang="fr-FR" dirty="0" smtClean="0"/>
              <a:t>,</a:t>
            </a:r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r>
              <a:rPr lang="fr-FR" dirty="0" smtClean="0"/>
              <a:t>- </a:t>
            </a:r>
            <a:r>
              <a:rPr lang="fr-FR" b="1" dirty="0" smtClean="0"/>
              <a:t>Mortalité périnatale : 1 %.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fr-FR" dirty="0" smtClean="0"/>
              <a:t>La règle est donc d'une part d'obtenir un équilibre glycémique parfait à la fois </a:t>
            </a:r>
            <a:r>
              <a:rPr lang="fr-FR" dirty="0" smtClean="0"/>
              <a:t>au moment </a:t>
            </a:r>
            <a:r>
              <a:rPr lang="fr-FR" dirty="0" smtClean="0"/>
              <a:t>de la conception (ce qui sous-entend une programmation des grossesses</a:t>
            </a:r>
            <a:r>
              <a:rPr lang="fr-FR" dirty="0" smtClean="0"/>
              <a:t>).</a:t>
            </a:r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r>
              <a:rPr lang="fr-FR" dirty="0" smtClean="0"/>
              <a:t>Pendant </a:t>
            </a:r>
            <a:r>
              <a:rPr lang="fr-FR" dirty="0" smtClean="0"/>
              <a:t>la grossesse, mais aussi pendant l'accouchement, et d'autre part, un suivi </a:t>
            </a:r>
            <a:r>
              <a:rPr lang="fr-FR" dirty="0" smtClean="0"/>
              <a:t>mixte </a:t>
            </a:r>
            <a:r>
              <a:rPr lang="fr-FR" dirty="0" err="1" smtClean="0"/>
              <a:t>diabétologique</a:t>
            </a:r>
            <a:r>
              <a:rPr lang="fr-FR" dirty="0" smtClean="0"/>
              <a:t> </a:t>
            </a:r>
            <a:r>
              <a:rPr lang="fr-FR" dirty="0" smtClean="0"/>
              <a:t>et obstétrical rapproché</a:t>
            </a:r>
            <a:r>
              <a:rPr lang="fr-FR" dirty="0" smtClean="0"/>
              <a:t>.</a:t>
            </a:r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r>
              <a:rPr lang="fr-FR" dirty="0" smtClean="0"/>
              <a:t>Grâce à ces progrès dans la prise en charge des grossesses diabétiques le </a:t>
            </a:r>
            <a:r>
              <a:rPr lang="fr-FR" dirty="0" smtClean="0"/>
              <a:t>pourcentage de </a:t>
            </a:r>
            <a:r>
              <a:rPr lang="fr-FR" dirty="0" smtClean="0"/>
              <a:t>mortalité périnatale est proche de celui des autres grossesses (1 % environ</a:t>
            </a:r>
            <a:r>
              <a:rPr lang="fr-FR" dirty="0" smtClean="0"/>
              <a:t>).</a:t>
            </a:r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r>
              <a:rPr lang="fr-FR" b="1" dirty="0" smtClean="0"/>
              <a:t>A l’âge adulte risque accru de diabète de type 2 et d’obésité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fr-FR" b="1" dirty="0" smtClean="0">
                <a:solidFill>
                  <a:srgbClr val="FF0000"/>
                </a:solidFill>
              </a:rPr>
              <a:t>II.1.1 Risque chez la mère diabétique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/>
          <a:lstStyle/>
          <a:p>
            <a:pPr>
              <a:buNone/>
            </a:pPr>
            <a:endParaRPr lang="fr-FR" dirty="0" smtClean="0"/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r>
              <a:rPr lang="fr-FR" dirty="0" smtClean="0"/>
              <a:t>La </a:t>
            </a:r>
            <a:r>
              <a:rPr lang="fr-FR" dirty="0" smtClean="0"/>
              <a:t>grossesse aggrave les complications </a:t>
            </a:r>
            <a:r>
              <a:rPr lang="fr-FR" dirty="0" err="1" smtClean="0"/>
              <a:t>microvasculaires</a:t>
            </a:r>
            <a:r>
              <a:rPr lang="fr-FR" dirty="0" smtClean="0"/>
              <a:t> mais ne semble pas influer </a:t>
            </a:r>
            <a:r>
              <a:rPr lang="fr-FR" dirty="0" smtClean="0"/>
              <a:t>sur le </a:t>
            </a:r>
            <a:r>
              <a:rPr lang="fr-FR" dirty="0" smtClean="0"/>
              <a:t>pronostic des complications à long terme :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fr-FR" b="1" dirty="0" smtClean="0"/>
              <a:t>Objectifs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600200"/>
            <a:ext cx="9001156" cy="5257800"/>
          </a:xfrm>
        </p:spPr>
        <p:txBody>
          <a:bodyPr/>
          <a:lstStyle/>
          <a:p>
            <a:pPr>
              <a:buNone/>
            </a:pPr>
            <a:endParaRPr lang="fr-FR" dirty="0" smtClean="0"/>
          </a:p>
          <a:p>
            <a:pPr>
              <a:buNone/>
            </a:pPr>
            <a:r>
              <a:rPr lang="fr-FR" dirty="0" smtClean="0"/>
              <a:t>Diagnostiquer </a:t>
            </a:r>
            <a:r>
              <a:rPr lang="fr-FR" dirty="0" smtClean="0"/>
              <a:t>et reconnaître les principes de prévention et de prise en charge des</a:t>
            </a:r>
          </a:p>
          <a:p>
            <a:pPr>
              <a:buNone/>
            </a:pPr>
            <a:r>
              <a:rPr lang="fr-FR" dirty="0" smtClean="0"/>
              <a:t>principales complications de la grossesse : </a:t>
            </a:r>
            <a:endParaRPr lang="fr-FR" dirty="0" smtClean="0"/>
          </a:p>
          <a:p>
            <a:pPr>
              <a:buNone/>
            </a:pPr>
            <a:r>
              <a:rPr lang="fr-FR" dirty="0" smtClean="0"/>
              <a:t>Du diabète gestationnel et du diabète préexistant</a:t>
            </a:r>
            <a:endParaRPr lang="fr-FR" dirty="0"/>
          </a:p>
        </p:txBody>
      </p:sp>
      <p:sp>
        <p:nvSpPr>
          <p:cNvPr id="6" name="Rectangle 5"/>
          <p:cNvSpPr/>
          <p:nvPr/>
        </p:nvSpPr>
        <p:spPr>
          <a:xfrm>
            <a:off x="214282" y="6211669"/>
            <a:ext cx="8929718" cy="646331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fr-FR" dirty="0" smtClean="0"/>
              <a:t>2-ADA. Management of </a:t>
            </a:r>
            <a:r>
              <a:rPr lang="fr-FR" dirty="0" err="1" smtClean="0"/>
              <a:t>Diabetes</a:t>
            </a:r>
            <a:r>
              <a:rPr lang="fr-FR" dirty="0" smtClean="0"/>
              <a:t> in </a:t>
            </a:r>
            <a:r>
              <a:rPr lang="fr-FR" dirty="0" err="1" smtClean="0"/>
              <a:t>Pregnancy</a:t>
            </a:r>
            <a:r>
              <a:rPr lang="fr-FR" dirty="0" smtClean="0"/>
              <a:t>. Section 13. In Standards of </a:t>
            </a:r>
            <a:r>
              <a:rPr lang="fr-FR" dirty="0" err="1" smtClean="0"/>
              <a:t>Medical</a:t>
            </a:r>
            <a:r>
              <a:rPr lang="fr-FR" dirty="0" smtClean="0"/>
              <a:t> Care in </a:t>
            </a:r>
            <a:r>
              <a:rPr lang="fr-FR" dirty="0" err="1" smtClean="0"/>
              <a:t>Diabetes</a:t>
            </a:r>
            <a:r>
              <a:rPr lang="fr-FR" dirty="0" smtClean="0"/>
              <a:t> 2017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fr-FR" dirty="0" smtClean="0">
                <a:solidFill>
                  <a:srgbClr val="FF0000"/>
                </a:solidFill>
              </a:rPr>
              <a:t>● </a:t>
            </a:r>
            <a:r>
              <a:rPr lang="fr-FR" b="1" dirty="0" smtClean="0">
                <a:solidFill>
                  <a:srgbClr val="FF0000"/>
                </a:solidFill>
              </a:rPr>
              <a:t>Hypertension artérielle</a:t>
            </a:r>
          </a:p>
          <a:p>
            <a:pPr>
              <a:buNone/>
            </a:pPr>
            <a:r>
              <a:rPr lang="fr-FR" dirty="0" smtClean="0"/>
              <a:t>-Survient dans 25 à 30 %</a:t>
            </a:r>
          </a:p>
          <a:p>
            <a:pPr>
              <a:buNone/>
            </a:pPr>
            <a:r>
              <a:rPr lang="fr-FR" dirty="0" smtClean="0"/>
              <a:t>&lt; 20 SA probablement antérieure à la grossesse</a:t>
            </a:r>
          </a:p>
          <a:p>
            <a:pPr>
              <a:buNone/>
            </a:pPr>
            <a:r>
              <a:rPr lang="fr-FR" dirty="0" smtClean="0"/>
              <a:t>&gt; 20SA risque de toxémie gravidique dont le risque est accru si </a:t>
            </a:r>
            <a:r>
              <a:rPr lang="fr-FR" dirty="0" smtClean="0"/>
              <a:t>complications </a:t>
            </a:r>
            <a:r>
              <a:rPr lang="fr-FR" dirty="0" err="1" smtClean="0"/>
              <a:t>microvasculaires</a:t>
            </a:r>
            <a:r>
              <a:rPr lang="fr-FR" dirty="0" smtClean="0"/>
              <a:t> </a:t>
            </a:r>
            <a:r>
              <a:rPr lang="fr-FR" dirty="0" smtClean="0"/>
              <a:t>du diabète et surtout néphropathie</a:t>
            </a:r>
          </a:p>
          <a:p>
            <a:pPr>
              <a:buFontTx/>
              <a:buChar char="-"/>
            </a:pPr>
            <a:r>
              <a:rPr lang="fr-FR" dirty="0" smtClean="0"/>
              <a:t>G</a:t>
            </a:r>
            <a:r>
              <a:rPr lang="fr-FR" dirty="0" smtClean="0"/>
              <a:t>rave </a:t>
            </a:r>
            <a:r>
              <a:rPr lang="fr-FR" dirty="0" smtClean="0"/>
              <a:t>++ pour la mère et l’enfant</a:t>
            </a:r>
            <a:r>
              <a:rPr lang="fr-FR" dirty="0" smtClean="0"/>
              <a:t>.</a:t>
            </a:r>
          </a:p>
          <a:p>
            <a:pPr>
              <a:buFontTx/>
              <a:buChar char="-"/>
            </a:pPr>
            <a:r>
              <a:rPr lang="fr-FR" dirty="0" smtClean="0"/>
              <a:t> </a:t>
            </a:r>
            <a:r>
              <a:rPr lang="fr-FR" dirty="0" smtClean="0"/>
              <a:t>Risque vital en jeu</a:t>
            </a:r>
          </a:p>
          <a:p>
            <a:pPr>
              <a:buNone/>
            </a:pPr>
            <a:r>
              <a:rPr lang="fr-FR" dirty="0" smtClean="0"/>
              <a:t>- </a:t>
            </a:r>
            <a:r>
              <a:rPr lang="fr-FR" dirty="0" smtClean="0"/>
              <a:t>Problème </a:t>
            </a:r>
            <a:r>
              <a:rPr lang="fr-FR" dirty="0" smtClean="0"/>
              <a:t>de prise en charge anti-hypertensive respecter médicaments contre-indiqués</a:t>
            </a:r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fr-FR" sz="3300" dirty="0" smtClean="0">
                <a:solidFill>
                  <a:srgbClr val="FF0000"/>
                </a:solidFill>
              </a:rPr>
              <a:t>● </a:t>
            </a:r>
            <a:r>
              <a:rPr lang="fr-FR" sz="3300" b="1" dirty="0" smtClean="0">
                <a:solidFill>
                  <a:srgbClr val="FF0000"/>
                </a:solidFill>
              </a:rPr>
              <a:t>La rétinopathie</a:t>
            </a:r>
          </a:p>
          <a:p>
            <a:pPr>
              <a:buNone/>
            </a:pPr>
            <a:r>
              <a:rPr lang="fr-FR" dirty="0" smtClean="0"/>
              <a:t>- </a:t>
            </a:r>
            <a:r>
              <a:rPr lang="fr-FR" dirty="0" smtClean="0"/>
              <a:t>Peut </a:t>
            </a:r>
            <a:r>
              <a:rPr lang="fr-FR" dirty="0" smtClean="0"/>
              <a:t>être aggravée par la grossesse</a:t>
            </a:r>
          </a:p>
          <a:p>
            <a:pPr>
              <a:buNone/>
            </a:pPr>
            <a:r>
              <a:rPr lang="fr-FR" dirty="0" smtClean="0"/>
              <a:t>- </a:t>
            </a:r>
            <a:r>
              <a:rPr lang="fr-FR" dirty="0" smtClean="0"/>
              <a:t>Rarement </a:t>
            </a:r>
            <a:r>
              <a:rPr lang="fr-FR" dirty="0" smtClean="0"/>
              <a:t>déclenchée sur une rétine normale</a:t>
            </a:r>
          </a:p>
          <a:p>
            <a:pPr>
              <a:buNone/>
            </a:pPr>
            <a:r>
              <a:rPr lang="fr-FR" dirty="0" smtClean="0"/>
              <a:t>- </a:t>
            </a:r>
            <a:r>
              <a:rPr lang="fr-FR" dirty="0" smtClean="0"/>
              <a:t>Doit </a:t>
            </a:r>
            <a:r>
              <a:rPr lang="fr-FR" dirty="0" smtClean="0"/>
              <a:t>être dépistée par le Fond d'</a:t>
            </a:r>
            <a:r>
              <a:rPr lang="fr-FR" dirty="0" err="1" smtClean="0"/>
              <a:t>oeil</a:t>
            </a:r>
            <a:r>
              <a:rPr lang="fr-FR" dirty="0" smtClean="0"/>
              <a:t> +/- angiographie avant la grossesse ou au </a:t>
            </a:r>
            <a:r>
              <a:rPr lang="fr-FR" dirty="0" smtClean="0"/>
              <a:t>tout début </a:t>
            </a:r>
            <a:r>
              <a:rPr lang="fr-FR" dirty="0" smtClean="0"/>
              <a:t>puis tous les trimestres voire tous les mois si problème</a:t>
            </a:r>
          </a:p>
          <a:p>
            <a:pPr>
              <a:buNone/>
            </a:pPr>
            <a:r>
              <a:rPr lang="fr-FR" dirty="0" smtClean="0"/>
              <a:t>- </a:t>
            </a:r>
            <a:r>
              <a:rPr lang="fr-FR" dirty="0" smtClean="0"/>
              <a:t>Angiographie </a:t>
            </a:r>
            <a:r>
              <a:rPr lang="fr-FR" dirty="0" smtClean="0"/>
              <a:t>et traitement par laser non contre-indiqués</a:t>
            </a:r>
          </a:p>
          <a:p>
            <a:pPr>
              <a:buNone/>
            </a:pPr>
            <a:r>
              <a:rPr lang="fr-FR" dirty="0" smtClean="0"/>
              <a:t>- Traitement </a:t>
            </a:r>
            <a:r>
              <a:rPr lang="fr-FR" dirty="0" smtClean="0"/>
              <a:t>préalable d’une rétinopathie proliférative </a:t>
            </a:r>
            <a:r>
              <a:rPr lang="fr-FR" dirty="0" smtClean="0"/>
              <a:t>+++</a:t>
            </a:r>
          </a:p>
          <a:p>
            <a:pPr>
              <a:buFontTx/>
              <a:buChar char="-"/>
            </a:pPr>
            <a:endParaRPr lang="fr-FR" dirty="0" smtClean="0"/>
          </a:p>
          <a:p>
            <a:pPr>
              <a:buNone/>
            </a:pPr>
            <a:r>
              <a:rPr lang="fr-FR" dirty="0" smtClean="0"/>
              <a:t>- </a:t>
            </a:r>
            <a:r>
              <a:rPr lang="fr-FR" dirty="0" smtClean="0">
                <a:solidFill>
                  <a:srgbClr val="FF0000"/>
                </a:solidFill>
              </a:rPr>
              <a:t>Seule </a:t>
            </a:r>
            <a:r>
              <a:rPr lang="fr-FR" dirty="0" smtClean="0">
                <a:solidFill>
                  <a:srgbClr val="FF0000"/>
                </a:solidFill>
              </a:rPr>
              <a:t>une rétinopathie proliférative </a:t>
            </a:r>
            <a:r>
              <a:rPr lang="fr-FR" dirty="0" err="1" smtClean="0">
                <a:solidFill>
                  <a:srgbClr val="FF0000"/>
                </a:solidFill>
              </a:rPr>
              <a:t>floride</a:t>
            </a:r>
            <a:r>
              <a:rPr lang="fr-FR" dirty="0" smtClean="0">
                <a:solidFill>
                  <a:srgbClr val="FF0000"/>
                </a:solidFill>
              </a:rPr>
              <a:t> non traitée représente contre-indication</a:t>
            </a:r>
          </a:p>
          <a:p>
            <a:pPr>
              <a:buNone/>
            </a:pPr>
            <a:r>
              <a:rPr lang="fr-FR" dirty="0" smtClean="0"/>
              <a:t>au feu-vert pour exposition à la grossesse</a:t>
            </a:r>
          </a:p>
          <a:p>
            <a:pPr>
              <a:buNone/>
            </a:pPr>
            <a:r>
              <a:rPr lang="fr-FR" dirty="0" smtClean="0"/>
              <a:t>au maintien de la grossesse</a:t>
            </a:r>
          </a:p>
          <a:p>
            <a:pPr>
              <a:buNone/>
            </a:pPr>
            <a:r>
              <a:rPr lang="fr-FR" dirty="0" smtClean="0"/>
              <a:t>et justifie d’un accouchement facilité ( pas d’effort de poussée </a:t>
            </a:r>
            <a:r>
              <a:rPr lang="fr-FR" dirty="0" smtClean="0"/>
              <a:t>).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fr-FR" sz="4500" b="1" dirty="0" smtClean="0">
                <a:solidFill>
                  <a:srgbClr val="FF0000"/>
                </a:solidFill>
              </a:rPr>
              <a:t>● La néphropathie</a:t>
            </a:r>
          </a:p>
          <a:p>
            <a:pPr>
              <a:buNone/>
            </a:pPr>
            <a:r>
              <a:rPr lang="fr-FR" dirty="0" smtClean="0"/>
              <a:t>-</a:t>
            </a:r>
            <a:r>
              <a:rPr lang="fr-FR" b="1" dirty="0" smtClean="0"/>
              <a:t>Facteurs </a:t>
            </a:r>
            <a:r>
              <a:rPr lang="fr-FR" b="1" dirty="0" smtClean="0"/>
              <a:t>de risque HTA</a:t>
            </a:r>
          </a:p>
          <a:p>
            <a:pPr>
              <a:buNone/>
            </a:pPr>
            <a:r>
              <a:rPr lang="fr-FR" dirty="0" smtClean="0"/>
              <a:t>         mauvais </a:t>
            </a:r>
            <a:r>
              <a:rPr lang="fr-FR" dirty="0" smtClean="0"/>
              <a:t>équilibre glycémique</a:t>
            </a:r>
          </a:p>
          <a:p>
            <a:pPr>
              <a:buNone/>
            </a:pPr>
            <a:r>
              <a:rPr lang="fr-FR" dirty="0" smtClean="0"/>
              <a:t>          rétinopathie </a:t>
            </a:r>
            <a:r>
              <a:rPr lang="fr-FR" dirty="0" smtClean="0"/>
              <a:t>évoluée au départ</a:t>
            </a:r>
          </a:p>
          <a:p>
            <a:pPr>
              <a:buNone/>
            </a:pPr>
            <a:r>
              <a:rPr lang="fr-FR" dirty="0" smtClean="0"/>
              <a:t>           ancienneté </a:t>
            </a:r>
            <a:r>
              <a:rPr lang="fr-FR" dirty="0" smtClean="0"/>
              <a:t>du diabète</a:t>
            </a:r>
          </a:p>
          <a:p>
            <a:pPr>
              <a:buNone/>
            </a:pPr>
            <a:r>
              <a:rPr lang="fr-FR" dirty="0" smtClean="0"/>
              <a:t>             insuffisance </a:t>
            </a:r>
            <a:r>
              <a:rPr lang="fr-FR" dirty="0" smtClean="0"/>
              <a:t>rénale et/ou protéinurie</a:t>
            </a:r>
          </a:p>
          <a:p>
            <a:pPr>
              <a:buNone/>
            </a:pPr>
            <a:r>
              <a:rPr lang="fr-FR" dirty="0" smtClean="0"/>
              <a:t>              hydramnios</a:t>
            </a:r>
            <a:endParaRPr lang="fr-FR" dirty="0" smtClean="0"/>
          </a:p>
          <a:p>
            <a:pPr>
              <a:buNone/>
            </a:pPr>
            <a:r>
              <a:rPr lang="fr-FR" dirty="0" smtClean="0"/>
              <a:t>                    correction </a:t>
            </a:r>
            <a:r>
              <a:rPr lang="fr-FR" dirty="0" smtClean="0"/>
              <a:t>trop rapide d’une hyperglycémie </a:t>
            </a:r>
            <a:r>
              <a:rPr lang="fr-FR" dirty="0" smtClean="0"/>
              <a:t>chronique</a:t>
            </a:r>
          </a:p>
          <a:p>
            <a:pPr>
              <a:buNone/>
            </a:pPr>
            <a:endParaRPr lang="fr-FR" dirty="0" smtClean="0"/>
          </a:p>
          <a:p>
            <a:pPr>
              <a:buFontTx/>
              <a:buChar char="-"/>
            </a:pPr>
            <a:r>
              <a:rPr lang="fr-FR" b="1" dirty="0" smtClean="0"/>
              <a:t>P</a:t>
            </a:r>
            <a:r>
              <a:rPr lang="fr-FR" b="1" dirty="0" smtClean="0"/>
              <a:t>eut-être </a:t>
            </a:r>
            <a:r>
              <a:rPr lang="fr-FR" b="1" dirty="0" smtClean="0"/>
              <a:t>aggravée mais en général </a:t>
            </a:r>
            <a:r>
              <a:rPr lang="fr-FR" dirty="0" smtClean="0"/>
              <a:t>l’aggravation est transitoire si la fonction </a:t>
            </a:r>
            <a:r>
              <a:rPr lang="fr-FR" dirty="0" smtClean="0"/>
              <a:t>rénale est normale.</a:t>
            </a:r>
          </a:p>
          <a:p>
            <a:pPr>
              <a:buFontTx/>
              <a:buChar char="-"/>
            </a:pPr>
            <a:endParaRPr lang="fr-FR" dirty="0" smtClean="0"/>
          </a:p>
          <a:p>
            <a:pPr>
              <a:buNone/>
            </a:pPr>
            <a:r>
              <a:rPr lang="fr-FR" dirty="0" smtClean="0"/>
              <a:t>- </a:t>
            </a:r>
            <a:r>
              <a:rPr lang="fr-FR" b="1" dirty="0" smtClean="0"/>
              <a:t>La </a:t>
            </a:r>
            <a:r>
              <a:rPr lang="fr-FR" b="1" dirty="0" smtClean="0"/>
              <a:t>microalbuminurie augmente </a:t>
            </a:r>
            <a:r>
              <a:rPr lang="fr-FR" dirty="0" smtClean="0"/>
              <a:t>durant la grossesse mais revient le plus souvent </a:t>
            </a:r>
            <a:r>
              <a:rPr lang="fr-FR" dirty="0" smtClean="0"/>
              <a:t>au taux </a:t>
            </a:r>
            <a:r>
              <a:rPr lang="fr-FR" dirty="0" smtClean="0"/>
              <a:t>antérieur à la grossesse 3 mois après l’accouchement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fr-FR" dirty="0" smtClean="0"/>
              <a:t>L’insuffisance rénale entraine des risques importants d’hypotrophie </a:t>
            </a:r>
            <a:r>
              <a:rPr lang="fr-FR" dirty="0" err="1" smtClean="0"/>
              <a:t>foetale</a:t>
            </a:r>
            <a:r>
              <a:rPr lang="fr-FR" dirty="0" smtClean="0"/>
              <a:t> et </a:t>
            </a:r>
            <a:r>
              <a:rPr lang="fr-FR" dirty="0" smtClean="0"/>
              <a:t>de </a:t>
            </a:r>
            <a:r>
              <a:rPr lang="fr-FR" dirty="0" err="1" smtClean="0"/>
              <a:t>prééclampsie</a:t>
            </a:r>
            <a:r>
              <a:rPr lang="fr-FR" dirty="0" smtClean="0"/>
              <a:t> </a:t>
            </a:r>
            <a:r>
              <a:rPr lang="fr-FR" dirty="0" smtClean="0"/>
              <a:t>(toxémie). </a:t>
            </a:r>
            <a:endParaRPr lang="fr-FR" dirty="0" smtClean="0"/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r>
              <a:rPr lang="fr-FR" b="1" dirty="0" smtClean="0"/>
              <a:t>Une </a:t>
            </a:r>
            <a:r>
              <a:rPr lang="fr-FR" b="1" dirty="0" smtClean="0"/>
              <a:t>insuffisance rénale préexistante à la grossesse : associée </a:t>
            </a:r>
            <a:r>
              <a:rPr lang="fr-FR" b="1" dirty="0" smtClean="0"/>
              <a:t>à </a:t>
            </a:r>
            <a:r>
              <a:rPr lang="fr-FR" dirty="0" smtClean="0"/>
              <a:t>mortalité </a:t>
            </a:r>
            <a:r>
              <a:rPr lang="fr-FR" dirty="0" err="1" smtClean="0"/>
              <a:t>foetale</a:t>
            </a:r>
            <a:r>
              <a:rPr lang="fr-FR" dirty="0" smtClean="0"/>
              <a:t> in-utéro dans 50 % des cas</a:t>
            </a:r>
            <a:r>
              <a:rPr lang="fr-FR" dirty="0" smtClean="0"/>
              <a:t>.</a:t>
            </a:r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r>
              <a:rPr lang="fr-FR" b="1" dirty="0" smtClean="0"/>
              <a:t>Risques obstétricaux accrus Retard de croissance intra-utérin</a:t>
            </a:r>
          </a:p>
          <a:p>
            <a:pPr>
              <a:buNone/>
            </a:pPr>
            <a:r>
              <a:rPr lang="fr-FR" dirty="0" smtClean="0"/>
              <a:t>        Accouchement </a:t>
            </a:r>
            <a:r>
              <a:rPr lang="fr-FR" dirty="0" smtClean="0"/>
              <a:t>prématuré</a:t>
            </a:r>
          </a:p>
          <a:p>
            <a:pPr>
              <a:buNone/>
            </a:pPr>
            <a:r>
              <a:rPr lang="fr-FR" dirty="0" smtClean="0"/>
              <a:t>         Toxémie</a:t>
            </a:r>
            <a:endParaRPr lang="fr-FR" dirty="0" smtClean="0"/>
          </a:p>
          <a:p>
            <a:pPr>
              <a:buFontTx/>
              <a:buChar char="-"/>
            </a:pPr>
            <a:r>
              <a:rPr lang="fr-FR" dirty="0" smtClean="0"/>
              <a:t>Dépistage </a:t>
            </a:r>
            <a:r>
              <a:rPr lang="fr-FR" dirty="0" smtClean="0"/>
              <a:t>par le dosage de la créatinine plasmatique et de la microalbuminurie </a:t>
            </a:r>
            <a:r>
              <a:rPr lang="fr-FR" dirty="0" smtClean="0"/>
              <a:t>voire de </a:t>
            </a:r>
            <a:r>
              <a:rPr lang="fr-FR" dirty="0" smtClean="0"/>
              <a:t>la protéinurie des 24 </a:t>
            </a:r>
            <a:r>
              <a:rPr lang="fr-FR" dirty="0" smtClean="0"/>
              <a:t>h.</a:t>
            </a:r>
          </a:p>
          <a:p>
            <a:pPr>
              <a:buFontTx/>
              <a:buChar char="-"/>
            </a:pPr>
            <a:endParaRPr lang="fr-FR" dirty="0" smtClean="0"/>
          </a:p>
          <a:p>
            <a:pPr>
              <a:buNone/>
            </a:pPr>
            <a:r>
              <a:rPr lang="fr-FR" dirty="0" smtClean="0"/>
              <a:t>- </a:t>
            </a:r>
            <a:r>
              <a:rPr lang="fr-FR" dirty="0" smtClean="0"/>
              <a:t>Contre-indication </a:t>
            </a:r>
            <a:r>
              <a:rPr lang="fr-FR" dirty="0" smtClean="0"/>
              <a:t>des Inhibiteurs de l'enzyme de conversion (de </a:t>
            </a:r>
            <a:r>
              <a:rPr lang="fr-FR" dirty="0" smtClean="0"/>
              <a:t>l'angiotensine) pendant </a:t>
            </a:r>
            <a:r>
              <a:rPr lang="fr-FR" dirty="0" smtClean="0"/>
              <a:t>la </a:t>
            </a:r>
            <a:r>
              <a:rPr lang="fr-FR" dirty="0" smtClean="0"/>
              <a:t>grossesse.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fr-FR" dirty="0" smtClean="0">
                <a:solidFill>
                  <a:srgbClr val="FF0000"/>
                </a:solidFill>
              </a:rPr>
              <a:t>● </a:t>
            </a:r>
            <a:r>
              <a:rPr lang="fr-FR" b="1" dirty="0" smtClean="0">
                <a:solidFill>
                  <a:srgbClr val="FF0000"/>
                </a:solidFill>
              </a:rPr>
              <a:t>La coronaropathie</a:t>
            </a:r>
          </a:p>
          <a:p>
            <a:pPr>
              <a:buNone/>
            </a:pPr>
            <a:r>
              <a:rPr lang="fr-FR" dirty="0" smtClean="0"/>
              <a:t>- </a:t>
            </a:r>
            <a:r>
              <a:rPr lang="fr-FR" dirty="0" smtClean="0"/>
              <a:t>Exceptionnelle </a:t>
            </a:r>
            <a:r>
              <a:rPr lang="fr-FR" dirty="0" smtClean="0"/>
              <a:t>mais gravissime</a:t>
            </a:r>
          </a:p>
          <a:p>
            <a:pPr>
              <a:buNone/>
            </a:pPr>
            <a:r>
              <a:rPr lang="fr-FR" dirty="0" smtClean="0"/>
              <a:t>- </a:t>
            </a:r>
            <a:r>
              <a:rPr lang="fr-FR" dirty="0" smtClean="0">
                <a:solidFill>
                  <a:srgbClr val="FF0000"/>
                </a:solidFill>
              </a:rPr>
              <a:t>CI absolue à la grossesse car </a:t>
            </a:r>
            <a:r>
              <a:rPr lang="fr-FR" b="1" dirty="0" smtClean="0">
                <a:solidFill>
                  <a:srgbClr val="FF0000"/>
                </a:solidFill>
              </a:rPr>
              <a:t>risque vital pour la mère</a:t>
            </a:r>
          </a:p>
          <a:p>
            <a:pPr>
              <a:buFontTx/>
              <a:buChar char="-"/>
            </a:pPr>
            <a:r>
              <a:rPr lang="fr-FR" dirty="0" smtClean="0"/>
              <a:t>A </a:t>
            </a:r>
            <a:r>
              <a:rPr lang="fr-FR" dirty="0" smtClean="0"/>
              <a:t>dépister en cas de diabète ancien avec des </a:t>
            </a:r>
            <a:r>
              <a:rPr lang="fr-FR" dirty="0" smtClean="0"/>
              <a:t>complications </a:t>
            </a:r>
            <a:r>
              <a:rPr lang="fr-FR" dirty="0" err="1" smtClean="0"/>
              <a:t>microvasculaires</a:t>
            </a:r>
            <a:r>
              <a:rPr lang="fr-FR" dirty="0" smtClean="0"/>
              <a:t> .</a:t>
            </a:r>
          </a:p>
          <a:p>
            <a:pPr>
              <a:buFontTx/>
              <a:buChar char="-"/>
            </a:pPr>
            <a:r>
              <a:rPr lang="fr-FR" dirty="0" smtClean="0"/>
              <a:t>Electrocardiographie </a:t>
            </a:r>
            <a:r>
              <a:rPr lang="fr-FR" dirty="0" smtClean="0"/>
              <a:t>+/-épreuve d’effort(au moindre doute</a:t>
            </a:r>
            <a:r>
              <a:rPr lang="fr-FR" dirty="0" smtClean="0"/>
              <a:t>).</a:t>
            </a:r>
          </a:p>
          <a:p>
            <a:pPr>
              <a:buFontTx/>
              <a:buChar char="-"/>
            </a:pPr>
            <a:endParaRPr lang="fr-FR" dirty="0" smtClean="0"/>
          </a:p>
          <a:p>
            <a:pPr>
              <a:buNone/>
            </a:pPr>
            <a:r>
              <a:rPr lang="fr-FR" b="1" dirty="0" smtClean="0">
                <a:solidFill>
                  <a:srgbClr val="FF0000"/>
                </a:solidFill>
              </a:rPr>
              <a:t>● La neuropathie </a:t>
            </a:r>
            <a:r>
              <a:rPr lang="fr-FR" b="1" dirty="0" smtClean="0">
                <a:solidFill>
                  <a:srgbClr val="FF0000"/>
                </a:solidFill>
              </a:rPr>
              <a:t>.</a:t>
            </a:r>
          </a:p>
          <a:p>
            <a:pPr>
              <a:buNone/>
            </a:pPr>
            <a:endParaRPr lang="fr-FR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fr-FR" b="1" dirty="0" smtClean="0">
                <a:solidFill>
                  <a:srgbClr val="FF0000"/>
                </a:solidFill>
              </a:rPr>
              <a:t>● Le risque infection majoré pour l’infection </a:t>
            </a:r>
            <a:r>
              <a:rPr lang="fr-FR" b="1" dirty="0" smtClean="0">
                <a:solidFill>
                  <a:srgbClr val="FF0000"/>
                </a:solidFill>
              </a:rPr>
              <a:t>urinaire.</a:t>
            </a:r>
          </a:p>
          <a:p>
            <a:pPr>
              <a:buNone/>
            </a:pPr>
            <a:endParaRPr lang="fr-FR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fr-FR" b="1" dirty="0" smtClean="0">
                <a:solidFill>
                  <a:srgbClr val="FF0000"/>
                </a:solidFill>
              </a:rPr>
              <a:t>● </a:t>
            </a:r>
            <a:r>
              <a:rPr lang="fr-FR" b="1" dirty="0" err="1" smtClean="0">
                <a:solidFill>
                  <a:srgbClr val="FF0000"/>
                </a:solidFill>
              </a:rPr>
              <a:t>Dysthyroïdies</a:t>
            </a:r>
            <a:r>
              <a:rPr lang="fr-FR" b="1" dirty="0" smtClean="0">
                <a:solidFill>
                  <a:srgbClr val="FF0000"/>
                </a:solidFill>
              </a:rPr>
              <a:t> </a:t>
            </a:r>
            <a:r>
              <a:rPr lang="fr-FR" b="1" dirty="0" err="1" smtClean="0">
                <a:solidFill>
                  <a:srgbClr val="FF0000"/>
                </a:solidFill>
              </a:rPr>
              <a:t>autoimmunes</a:t>
            </a:r>
            <a:endParaRPr lang="fr-FR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endParaRPr lang="fr-FR" b="1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fr-FR" b="1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fr-FR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fr-FR" b="1" dirty="0" smtClean="0">
                <a:solidFill>
                  <a:srgbClr val="FF0000"/>
                </a:solidFill>
              </a:rPr>
              <a:t>II.1.1.1 </a:t>
            </a:r>
            <a:r>
              <a:rPr lang="fr-FR" b="1" dirty="0" smtClean="0">
                <a:solidFill>
                  <a:srgbClr val="FF0000"/>
                </a:solidFill>
              </a:rPr>
              <a:t>Prise en charge de la patiente avant et pendant la </a:t>
            </a:r>
            <a:r>
              <a:rPr lang="fr-FR" b="1" dirty="0" smtClean="0">
                <a:solidFill>
                  <a:srgbClr val="FF0000"/>
                </a:solidFill>
              </a:rPr>
              <a:t>grossesse.</a:t>
            </a:r>
            <a:endParaRPr lang="fr-FR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>
                <a:solidFill>
                  <a:srgbClr val="FF0000"/>
                </a:solidFill>
              </a:rPr>
              <a:t>1- Avant la grossesse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fr-FR" dirty="0" smtClean="0"/>
              <a:t>Programmation de la conception sous contraception efficace avec :</a:t>
            </a:r>
          </a:p>
          <a:p>
            <a:pPr>
              <a:buNone/>
            </a:pPr>
            <a:r>
              <a:rPr lang="fr-FR" dirty="0" smtClean="0"/>
              <a:t>- Normalisation des glycémies</a:t>
            </a:r>
          </a:p>
          <a:p>
            <a:pPr>
              <a:buNone/>
            </a:pPr>
            <a:r>
              <a:rPr lang="fr-FR" b="1" dirty="0" smtClean="0"/>
              <a:t>Objectifs glycémies préprandiales </a:t>
            </a:r>
            <a:r>
              <a:rPr lang="fr-FR" dirty="0" smtClean="0"/>
              <a:t>0,70 à 1,20 g/l</a:t>
            </a:r>
          </a:p>
          <a:p>
            <a:pPr>
              <a:buNone/>
            </a:pPr>
            <a:r>
              <a:rPr lang="fr-FR" dirty="0" smtClean="0"/>
              <a:t>postprandiales 1 à 1,40 g/l</a:t>
            </a:r>
          </a:p>
          <a:p>
            <a:pPr>
              <a:buNone/>
            </a:pPr>
            <a:r>
              <a:rPr lang="fr-FR" dirty="0" smtClean="0"/>
              <a:t>HbA1c &lt; 6,5 </a:t>
            </a:r>
            <a:r>
              <a:rPr lang="fr-FR" dirty="0" smtClean="0"/>
              <a:t>%.</a:t>
            </a:r>
            <a:endParaRPr lang="fr-FR" dirty="0" smtClean="0"/>
          </a:p>
          <a:p>
            <a:pPr>
              <a:buNone/>
            </a:pPr>
            <a:r>
              <a:rPr lang="fr-FR" dirty="0" smtClean="0"/>
              <a:t>Essentielle pour prévenir </a:t>
            </a:r>
            <a:r>
              <a:rPr lang="fr-FR" dirty="0" err="1" smtClean="0"/>
              <a:t>embryo</a:t>
            </a:r>
            <a:r>
              <a:rPr lang="fr-FR" dirty="0" smtClean="0"/>
              <a:t>-</a:t>
            </a:r>
            <a:r>
              <a:rPr lang="fr-FR" dirty="0" err="1" smtClean="0"/>
              <a:t>foetopathie</a:t>
            </a:r>
            <a:r>
              <a:rPr lang="fr-FR" dirty="0" smtClean="0"/>
              <a:t> et dépister </a:t>
            </a:r>
            <a:r>
              <a:rPr lang="fr-FR" dirty="0" smtClean="0"/>
              <a:t>complications.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>
            <a:normAutofit fontScale="77500" lnSpcReduction="20000"/>
          </a:bodyPr>
          <a:lstStyle/>
          <a:p>
            <a:pPr>
              <a:buFontTx/>
              <a:buChar char="-"/>
            </a:pPr>
            <a:r>
              <a:rPr lang="fr-FR" dirty="0" smtClean="0"/>
              <a:t>Information </a:t>
            </a:r>
            <a:r>
              <a:rPr lang="fr-FR" dirty="0" smtClean="0"/>
              <a:t>spécifique </a:t>
            </a:r>
            <a:r>
              <a:rPr lang="fr-FR" dirty="0" smtClean="0"/>
              <a:t>et </a:t>
            </a:r>
            <a:r>
              <a:rPr lang="fr-FR" dirty="0" smtClean="0"/>
              <a:t>coopération de la </a:t>
            </a:r>
            <a:r>
              <a:rPr lang="fr-FR" dirty="0" smtClean="0"/>
              <a:t>patiente.</a:t>
            </a:r>
          </a:p>
          <a:p>
            <a:pPr>
              <a:buFontTx/>
              <a:buChar char="-"/>
            </a:pPr>
            <a:endParaRPr lang="fr-FR" dirty="0" smtClean="0"/>
          </a:p>
          <a:p>
            <a:pPr>
              <a:buFontTx/>
              <a:buChar char="-"/>
            </a:pPr>
            <a:r>
              <a:rPr lang="fr-FR" dirty="0" smtClean="0"/>
              <a:t>Insulinothérapie </a:t>
            </a:r>
            <a:r>
              <a:rPr lang="fr-FR" dirty="0" smtClean="0"/>
              <a:t>intensifiée dans le diabète de type 1 (basal-bolus) </a:t>
            </a:r>
            <a:r>
              <a:rPr lang="fr-FR" dirty="0" smtClean="0"/>
              <a:t>.</a:t>
            </a:r>
          </a:p>
          <a:p>
            <a:pPr>
              <a:buFontTx/>
              <a:buChar char="-"/>
            </a:pPr>
            <a:endParaRPr lang="fr-FR" dirty="0" smtClean="0"/>
          </a:p>
          <a:p>
            <a:pPr>
              <a:buFontTx/>
              <a:buChar char="-"/>
            </a:pPr>
            <a:r>
              <a:rPr lang="fr-FR" dirty="0" smtClean="0"/>
              <a:t>Insulinothérapie nécessaire </a:t>
            </a:r>
            <a:r>
              <a:rPr lang="fr-FR" dirty="0" smtClean="0"/>
              <a:t>dans le type 2 si le régime seul ne suffit pas et en cas d’</a:t>
            </a:r>
            <a:r>
              <a:rPr lang="fr-FR" dirty="0" err="1" smtClean="0"/>
              <a:t>anti-diabétiques</a:t>
            </a:r>
            <a:r>
              <a:rPr lang="fr-FR" dirty="0" smtClean="0"/>
              <a:t> </a:t>
            </a:r>
            <a:r>
              <a:rPr lang="fr-FR" dirty="0" smtClean="0"/>
              <a:t>oraux à interrompre.</a:t>
            </a:r>
          </a:p>
          <a:p>
            <a:pPr>
              <a:buFontTx/>
              <a:buChar char="-"/>
            </a:pPr>
            <a:endParaRPr lang="fr-FR" dirty="0" smtClean="0"/>
          </a:p>
          <a:p>
            <a:pPr>
              <a:buFontTx/>
              <a:buChar char="-"/>
            </a:pPr>
            <a:r>
              <a:rPr lang="fr-FR" dirty="0" smtClean="0"/>
              <a:t>Education </a:t>
            </a:r>
            <a:r>
              <a:rPr lang="fr-FR" dirty="0" err="1" smtClean="0"/>
              <a:t>nutrionnelle</a:t>
            </a:r>
            <a:r>
              <a:rPr lang="fr-FR" dirty="0" smtClean="0"/>
              <a:t> et adaptation insuline en fonction des objectifs </a:t>
            </a:r>
            <a:r>
              <a:rPr lang="fr-FR" dirty="0" smtClean="0"/>
              <a:t>donnés.</a:t>
            </a:r>
          </a:p>
          <a:p>
            <a:pPr>
              <a:buFontTx/>
              <a:buChar char="-"/>
            </a:pPr>
            <a:endParaRPr lang="fr-FR" dirty="0" smtClean="0"/>
          </a:p>
          <a:p>
            <a:pPr>
              <a:buNone/>
            </a:pPr>
            <a:r>
              <a:rPr lang="fr-FR" dirty="0" smtClean="0"/>
              <a:t>- Recherche et traitement des complications (rétinopathie </a:t>
            </a:r>
            <a:r>
              <a:rPr lang="fr-FR" dirty="0" smtClean="0"/>
              <a:t>).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4000" b="1" dirty="0" smtClean="0">
                <a:solidFill>
                  <a:srgbClr val="FF0000"/>
                </a:solidFill>
              </a:rPr>
              <a:t>2- Pendant la grossesse</a:t>
            </a:r>
            <a:endParaRPr lang="fr-FR" sz="4000" b="1" dirty="0">
              <a:solidFill>
                <a:srgbClr val="FF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fr-FR" b="1" dirty="0" smtClean="0"/>
              <a:t>Equilibre </a:t>
            </a:r>
            <a:r>
              <a:rPr lang="fr-FR" b="1" dirty="0" smtClean="0"/>
              <a:t>glycémique</a:t>
            </a:r>
          </a:p>
          <a:p>
            <a:pPr>
              <a:buNone/>
            </a:pPr>
            <a:r>
              <a:rPr lang="fr-FR" dirty="0" smtClean="0"/>
              <a:t>- Essentiel quelque soit le type de </a:t>
            </a:r>
            <a:r>
              <a:rPr lang="fr-FR" dirty="0" smtClean="0"/>
              <a:t>diabète.</a:t>
            </a:r>
            <a:endParaRPr lang="fr-FR" dirty="0" smtClean="0"/>
          </a:p>
          <a:p>
            <a:pPr>
              <a:buFontTx/>
              <a:buChar char="-"/>
            </a:pPr>
            <a:r>
              <a:rPr lang="fr-FR" dirty="0" smtClean="0"/>
              <a:t>Besoins </a:t>
            </a:r>
            <a:r>
              <a:rPr lang="fr-FR" dirty="0" smtClean="0"/>
              <a:t>en insuline modifiés : diminution en début , puis augmentation d’environ </a:t>
            </a:r>
            <a:r>
              <a:rPr lang="fr-FR" dirty="0" smtClean="0"/>
              <a:t>puis chutent </a:t>
            </a:r>
            <a:r>
              <a:rPr lang="fr-FR" dirty="0" smtClean="0"/>
              <a:t>brutalement après </a:t>
            </a:r>
            <a:r>
              <a:rPr lang="fr-FR" dirty="0" smtClean="0"/>
              <a:t>l’accouchement .</a:t>
            </a:r>
          </a:p>
          <a:p>
            <a:pPr>
              <a:buFontTx/>
              <a:buChar char="-"/>
            </a:pPr>
            <a:endParaRPr lang="fr-FR" dirty="0" smtClean="0"/>
          </a:p>
          <a:p>
            <a:pPr>
              <a:buFontTx/>
              <a:buChar char="-"/>
            </a:pPr>
            <a:r>
              <a:rPr lang="fr-FR" dirty="0" smtClean="0"/>
              <a:t>Danger </a:t>
            </a:r>
            <a:r>
              <a:rPr lang="fr-FR" dirty="0" smtClean="0"/>
              <a:t>des corps cétoniques pour le </a:t>
            </a:r>
            <a:r>
              <a:rPr lang="fr-FR" dirty="0" err="1" smtClean="0"/>
              <a:t>foetus</a:t>
            </a:r>
            <a:r>
              <a:rPr lang="fr-FR" dirty="0" smtClean="0"/>
              <a:t> =&gt; Recherche de cétonurie si glycémie &gt; </a:t>
            </a:r>
            <a:r>
              <a:rPr lang="fr-FR" dirty="0" smtClean="0"/>
              <a:t>2 g/l </a:t>
            </a:r>
            <a:r>
              <a:rPr lang="fr-FR" dirty="0" smtClean="0"/>
              <a:t>et au moins </a:t>
            </a:r>
            <a:r>
              <a:rPr lang="fr-FR" dirty="0" smtClean="0"/>
              <a:t>1/jour.</a:t>
            </a:r>
          </a:p>
          <a:p>
            <a:pPr>
              <a:buFontTx/>
              <a:buChar char="-"/>
            </a:pPr>
            <a:endParaRPr lang="fr-FR" dirty="0" smtClean="0"/>
          </a:p>
          <a:p>
            <a:pPr>
              <a:buFontTx/>
              <a:buChar char="-"/>
            </a:pPr>
            <a:r>
              <a:rPr lang="fr-FR" dirty="0" smtClean="0"/>
              <a:t>6 </a:t>
            </a:r>
            <a:r>
              <a:rPr lang="fr-FR" dirty="0" smtClean="0"/>
              <a:t>glycémies capillaires / jour =&gt;objectifs glycémiques à jeun 0,60 à 0,95 </a:t>
            </a:r>
            <a:r>
              <a:rPr lang="fr-FR" dirty="0" smtClean="0"/>
              <a:t>g/l postprandiale </a:t>
            </a:r>
            <a:r>
              <a:rPr lang="fr-FR" dirty="0" smtClean="0"/>
              <a:t>( 2 h ) &lt; 1,20 </a:t>
            </a:r>
            <a:r>
              <a:rPr lang="fr-FR" dirty="0" smtClean="0"/>
              <a:t>g/l.</a:t>
            </a:r>
          </a:p>
          <a:p>
            <a:pPr>
              <a:buFontTx/>
              <a:buChar char="-"/>
            </a:pPr>
            <a:endParaRPr lang="fr-FR" dirty="0" smtClean="0"/>
          </a:p>
          <a:p>
            <a:pPr>
              <a:buNone/>
            </a:pPr>
            <a:r>
              <a:rPr lang="fr-FR" dirty="0" smtClean="0"/>
              <a:t>- HbA1c 1 / 4 à 6 semaines à interpréter en fonction de l’hémodilution en fin </a:t>
            </a:r>
            <a:r>
              <a:rPr lang="fr-FR" dirty="0" smtClean="0"/>
              <a:t>de grossesse </a:t>
            </a:r>
            <a:r>
              <a:rPr lang="fr-FR" dirty="0" smtClean="0"/>
              <a:t>(en fonction du taux d’hémoglobine</a:t>
            </a:r>
            <a:r>
              <a:rPr lang="fr-FR" dirty="0" smtClean="0"/>
              <a:t>).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Tx/>
              <a:buChar char="-"/>
            </a:pPr>
            <a:r>
              <a:rPr lang="fr-FR" dirty="0" smtClean="0"/>
              <a:t>Diabète </a:t>
            </a:r>
            <a:r>
              <a:rPr lang="fr-FR" dirty="0" smtClean="0"/>
              <a:t>de type 2 : pas d’antidiabétique </a:t>
            </a:r>
            <a:r>
              <a:rPr lang="fr-FR" dirty="0" smtClean="0"/>
              <a:t>oral.</a:t>
            </a:r>
          </a:p>
          <a:p>
            <a:pPr>
              <a:buFontTx/>
              <a:buChar char="-"/>
            </a:pPr>
            <a:endParaRPr lang="fr-FR" dirty="0" smtClean="0"/>
          </a:p>
          <a:p>
            <a:pPr>
              <a:buFontTx/>
              <a:buChar char="-"/>
            </a:pPr>
            <a:r>
              <a:rPr lang="fr-FR" dirty="0" smtClean="0"/>
              <a:t>Alimentation </a:t>
            </a:r>
            <a:r>
              <a:rPr lang="fr-FR" dirty="0" smtClean="0"/>
              <a:t>quantifiée et </a:t>
            </a:r>
            <a:r>
              <a:rPr lang="fr-FR" dirty="0" smtClean="0"/>
              <a:t>répartie.</a:t>
            </a:r>
          </a:p>
          <a:p>
            <a:pPr>
              <a:buFontTx/>
              <a:buChar char="-"/>
            </a:pPr>
            <a:endParaRPr lang="fr-FR" dirty="0" smtClean="0"/>
          </a:p>
          <a:p>
            <a:pPr>
              <a:buNone/>
            </a:pPr>
            <a:r>
              <a:rPr lang="fr-FR" dirty="0" smtClean="0"/>
              <a:t>- insulinothérapie souvent indispensable au moins au dernier trimestre en fonction des</a:t>
            </a:r>
          </a:p>
          <a:p>
            <a:pPr>
              <a:buNone/>
            </a:pPr>
            <a:r>
              <a:rPr lang="fr-FR" dirty="0" smtClean="0"/>
              <a:t>glycémies qui doivent être dans les </a:t>
            </a:r>
            <a:r>
              <a:rPr lang="fr-FR" dirty="0" smtClean="0"/>
              <a:t>objectifs.</a:t>
            </a:r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r>
              <a:rPr lang="fr-FR" b="1" dirty="0" smtClean="0"/>
              <a:t>Alimentation : pas moins de 1600 kcal/j aux 2e et 3e trimestres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fr-FR" b="1" dirty="0" smtClean="0"/>
              <a:t>I-RAPPELS </a:t>
            </a:r>
            <a:r>
              <a:rPr lang="fr-FR" b="1" dirty="0" smtClean="0"/>
              <a:t>PHYSIOLOGIQUES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fr-FR" b="1" dirty="0" smtClean="0"/>
              <a:t>I.1 </a:t>
            </a:r>
            <a:r>
              <a:rPr lang="fr-FR" b="1" dirty="0" smtClean="0"/>
              <a:t>GLYCOREGULATION </a:t>
            </a:r>
            <a:r>
              <a:rPr lang="fr-FR" b="1" dirty="0" smtClean="0"/>
              <a:t>CHEZ LA FEMME ENCEINTE NON </a:t>
            </a:r>
            <a:r>
              <a:rPr lang="fr-FR" b="1" dirty="0" smtClean="0"/>
              <a:t>DIABETIQUE</a:t>
            </a:r>
            <a:endParaRPr lang="fr-FR" b="1" dirty="0" smtClean="0"/>
          </a:p>
          <a:p>
            <a:pPr>
              <a:buNone/>
            </a:pPr>
            <a:r>
              <a:rPr lang="fr-FR" b="1" dirty="0" smtClean="0"/>
              <a:t>2 périodes successives </a:t>
            </a:r>
            <a:r>
              <a:rPr lang="fr-FR" dirty="0" smtClean="0"/>
              <a:t>: tendance </a:t>
            </a:r>
            <a:r>
              <a:rPr lang="fr-FR" dirty="0" err="1" smtClean="0"/>
              <a:t>hypo-glycémique</a:t>
            </a:r>
            <a:r>
              <a:rPr lang="fr-FR" dirty="0" smtClean="0"/>
              <a:t> initiale puis tendance </a:t>
            </a:r>
            <a:r>
              <a:rPr lang="fr-FR" dirty="0" smtClean="0"/>
              <a:t>à l’hyperglycémie </a:t>
            </a:r>
            <a:r>
              <a:rPr lang="fr-FR" dirty="0" smtClean="0"/>
              <a:t>à partir du 2 trimestre.</a:t>
            </a:r>
          </a:p>
          <a:p>
            <a:pPr>
              <a:buNone/>
            </a:pPr>
            <a:r>
              <a:rPr lang="fr-FR" b="1" dirty="0" smtClean="0"/>
              <a:t>I.1.1 </a:t>
            </a:r>
            <a:r>
              <a:rPr lang="fr-FR" b="1" dirty="0" smtClean="0"/>
              <a:t>     1 </a:t>
            </a:r>
            <a:r>
              <a:rPr lang="fr-FR" b="1" dirty="0" smtClean="0"/>
              <a:t>ère moitié de la grossesse</a:t>
            </a:r>
          </a:p>
          <a:p>
            <a:pPr>
              <a:buNone/>
            </a:pPr>
            <a:r>
              <a:rPr lang="fr-FR" sz="3000" dirty="0" smtClean="0"/>
              <a:t>L’insulinémie et </a:t>
            </a:r>
            <a:r>
              <a:rPr lang="fr-FR" sz="3000" dirty="0" smtClean="0"/>
              <a:t>l’</a:t>
            </a:r>
            <a:r>
              <a:rPr lang="fr-FR" sz="3000" dirty="0" err="1" smtClean="0"/>
              <a:t>insulinosensibilité</a:t>
            </a:r>
            <a:r>
              <a:rPr lang="fr-FR" sz="3000" dirty="0" smtClean="0"/>
              <a:t> </a:t>
            </a:r>
            <a:r>
              <a:rPr lang="fr-FR" sz="3000" dirty="0" smtClean="0"/>
              <a:t>augmentent (phase d’anabolisme pour </a:t>
            </a:r>
            <a:r>
              <a:rPr lang="fr-FR" sz="3000" dirty="0" smtClean="0"/>
              <a:t>le développement </a:t>
            </a:r>
            <a:r>
              <a:rPr lang="fr-FR" sz="3000" dirty="0" err="1" smtClean="0"/>
              <a:t>foetal</a:t>
            </a:r>
            <a:r>
              <a:rPr lang="fr-FR" sz="3000" dirty="0" smtClean="0"/>
              <a:t>).</a:t>
            </a:r>
          </a:p>
          <a:p>
            <a:pPr>
              <a:buNone/>
            </a:pPr>
            <a:r>
              <a:rPr lang="fr-FR" sz="3000" dirty="0" smtClean="0"/>
              <a:t> =&gt;</a:t>
            </a:r>
            <a:r>
              <a:rPr lang="fr-FR" sz="3000" dirty="0" smtClean="0"/>
              <a:t>la glycémie baisse surtout la nuit et au réveil.</a:t>
            </a:r>
            <a:endParaRPr lang="fr-FR" sz="3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fr-FR" b="1" dirty="0" smtClean="0"/>
              <a:t>Surveillance des </a:t>
            </a:r>
            <a:r>
              <a:rPr lang="fr-FR" b="1" dirty="0" smtClean="0"/>
              <a:t>complications:</a:t>
            </a:r>
          </a:p>
          <a:p>
            <a:pPr>
              <a:buNone/>
            </a:pPr>
            <a:endParaRPr lang="fr-FR" b="1" dirty="0" smtClean="0"/>
          </a:p>
          <a:p>
            <a:pPr>
              <a:buNone/>
            </a:pPr>
            <a:r>
              <a:rPr lang="fr-FR" dirty="0" smtClean="0"/>
              <a:t>-</a:t>
            </a:r>
            <a:r>
              <a:rPr lang="fr-FR" dirty="0" smtClean="0"/>
              <a:t>Poids.</a:t>
            </a:r>
            <a:endParaRPr lang="fr-FR" dirty="0" smtClean="0"/>
          </a:p>
          <a:p>
            <a:pPr>
              <a:buNone/>
            </a:pPr>
            <a:r>
              <a:rPr lang="fr-FR" dirty="0" smtClean="0"/>
              <a:t>-Tension </a:t>
            </a:r>
            <a:r>
              <a:rPr lang="fr-FR" dirty="0" smtClean="0"/>
              <a:t>artérielle.</a:t>
            </a:r>
            <a:endParaRPr lang="fr-FR" dirty="0" smtClean="0"/>
          </a:p>
          <a:p>
            <a:pPr>
              <a:buNone/>
            </a:pPr>
            <a:r>
              <a:rPr lang="fr-FR" dirty="0" smtClean="0"/>
              <a:t>-Créatinine plasmatique microalbuminurie puis </a:t>
            </a:r>
            <a:r>
              <a:rPr lang="fr-FR" dirty="0" smtClean="0"/>
              <a:t>protéinurie.</a:t>
            </a:r>
            <a:endParaRPr lang="fr-FR" dirty="0" smtClean="0"/>
          </a:p>
          <a:p>
            <a:pPr>
              <a:buNone/>
            </a:pPr>
            <a:r>
              <a:rPr lang="fr-FR" dirty="0" smtClean="0"/>
              <a:t>-Fond d’</a:t>
            </a:r>
            <a:r>
              <a:rPr lang="fr-FR" dirty="0" err="1" smtClean="0"/>
              <a:t>oeil</a:t>
            </a:r>
            <a:r>
              <a:rPr lang="fr-FR" dirty="0" smtClean="0"/>
              <a:t> 1/3 mois 1/mois si </a:t>
            </a:r>
            <a:r>
              <a:rPr lang="fr-FR" dirty="0" smtClean="0"/>
              <a:t>rétinopathie.</a:t>
            </a:r>
            <a:endParaRPr lang="fr-FR" dirty="0" smtClean="0"/>
          </a:p>
          <a:p>
            <a:pPr>
              <a:buNone/>
            </a:pPr>
            <a:r>
              <a:rPr lang="fr-FR" dirty="0" smtClean="0"/>
              <a:t>-bandelette urinaire pour recherche acétone et </a:t>
            </a:r>
            <a:r>
              <a:rPr lang="fr-FR" dirty="0" smtClean="0"/>
              <a:t>albumine.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fr-FR" sz="3800" b="1" dirty="0" smtClean="0"/>
              <a:t>Surveillance obstétricale ( traitée en obstétrique </a:t>
            </a:r>
            <a:r>
              <a:rPr lang="fr-FR" sz="3800" b="1" dirty="0" smtClean="0"/>
              <a:t>)</a:t>
            </a:r>
          </a:p>
          <a:p>
            <a:pPr>
              <a:buNone/>
            </a:pPr>
            <a:endParaRPr lang="fr-FR" sz="3800" b="1" dirty="0" smtClean="0"/>
          </a:p>
          <a:p>
            <a:pPr>
              <a:buNone/>
            </a:pPr>
            <a:r>
              <a:rPr lang="fr-FR" dirty="0" smtClean="0"/>
              <a:t>-</a:t>
            </a:r>
            <a:r>
              <a:rPr lang="fr-FR" dirty="0" smtClean="0">
                <a:solidFill>
                  <a:srgbClr val="FF0000"/>
                </a:solidFill>
              </a:rPr>
              <a:t>Dater </a:t>
            </a:r>
            <a:r>
              <a:rPr lang="fr-FR" dirty="0" smtClean="0">
                <a:solidFill>
                  <a:srgbClr val="FF0000"/>
                </a:solidFill>
              </a:rPr>
              <a:t>la grossesse </a:t>
            </a:r>
            <a:r>
              <a:rPr lang="fr-FR" dirty="0" smtClean="0"/>
              <a:t>++ (une échographie entre 8 et 12 SA </a:t>
            </a:r>
            <a:r>
              <a:rPr lang="fr-FR" dirty="0" smtClean="0"/>
              <a:t>).</a:t>
            </a:r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r>
              <a:rPr lang="fr-FR" dirty="0" smtClean="0"/>
              <a:t>-</a:t>
            </a:r>
            <a:r>
              <a:rPr lang="fr-FR" dirty="0" smtClean="0">
                <a:solidFill>
                  <a:srgbClr val="FF0000"/>
                </a:solidFill>
              </a:rPr>
              <a:t>Rechercher </a:t>
            </a:r>
            <a:r>
              <a:rPr lang="fr-FR" dirty="0" smtClean="0">
                <a:solidFill>
                  <a:srgbClr val="FF0000"/>
                </a:solidFill>
              </a:rPr>
              <a:t>des </a:t>
            </a:r>
            <a:r>
              <a:rPr lang="fr-FR" dirty="0" smtClean="0"/>
              <a:t>malformations </a:t>
            </a:r>
            <a:r>
              <a:rPr lang="fr-FR" dirty="0" err="1" smtClean="0"/>
              <a:t>foetales</a:t>
            </a:r>
            <a:r>
              <a:rPr lang="fr-FR" dirty="0" smtClean="0"/>
              <a:t> ( échographie 20 à 22 SA </a:t>
            </a:r>
            <a:r>
              <a:rPr lang="fr-FR" dirty="0" smtClean="0"/>
              <a:t>).</a:t>
            </a:r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r>
              <a:rPr lang="fr-FR" dirty="0" smtClean="0"/>
              <a:t>-</a:t>
            </a:r>
            <a:r>
              <a:rPr lang="fr-FR" dirty="0" smtClean="0">
                <a:solidFill>
                  <a:srgbClr val="FF0000"/>
                </a:solidFill>
              </a:rPr>
              <a:t>Apprécier </a:t>
            </a:r>
            <a:r>
              <a:rPr lang="fr-FR" dirty="0" smtClean="0">
                <a:solidFill>
                  <a:srgbClr val="FF0000"/>
                </a:solidFill>
              </a:rPr>
              <a:t>l’évolution </a:t>
            </a:r>
            <a:r>
              <a:rPr lang="fr-FR" dirty="0" smtClean="0"/>
              <a:t>de la biométrie </a:t>
            </a:r>
            <a:r>
              <a:rPr lang="fr-FR" dirty="0" err="1" smtClean="0"/>
              <a:t>foetale</a:t>
            </a:r>
            <a:r>
              <a:rPr lang="fr-FR" dirty="0" smtClean="0"/>
              <a:t>, l’aspect du placenta, la quantité </a:t>
            </a:r>
            <a:r>
              <a:rPr lang="fr-FR" dirty="0" smtClean="0"/>
              <a:t>de liquide </a:t>
            </a:r>
            <a:r>
              <a:rPr lang="fr-FR" dirty="0" smtClean="0"/>
              <a:t>amniotique ( écho, doppler </a:t>
            </a:r>
            <a:r>
              <a:rPr lang="fr-FR" dirty="0" smtClean="0"/>
              <a:t>).</a:t>
            </a:r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r>
              <a:rPr lang="fr-FR" dirty="0" smtClean="0"/>
              <a:t>-</a:t>
            </a:r>
            <a:r>
              <a:rPr lang="fr-FR" dirty="0" smtClean="0">
                <a:solidFill>
                  <a:srgbClr val="FF0000"/>
                </a:solidFill>
              </a:rPr>
              <a:t>Rechercher </a:t>
            </a:r>
            <a:r>
              <a:rPr lang="fr-FR" dirty="0" smtClean="0">
                <a:solidFill>
                  <a:srgbClr val="FF0000"/>
                </a:solidFill>
              </a:rPr>
              <a:t>une cardiomyopathie hypertrophique ( écho 32 à 34 SA </a:t>
            </a:r>
            <a:r>
              <a:rPr lang="fr-FR" dirty="0" smtClean="0">
                <a:solidFill>
                  <a:srgbClr val="FF0000"/>
                </a:solidFill>
              </a:rPr>
              <a:t>).</a:t>
            </a:r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r>
              <a:rPr lang="fr-FR" dirty="0" smtClean="0"/>
              <a:t>-</a:t>
            </a:r>
            <a:r>
              <a:rPr lang="fr-FR" b="1" dirty="0" smtClean="0">
                <a:solidFill>
                  <a:srgbClr val="FF0000"/>
                </a:solidFill>
              </a:rPr>
              <a:t>Evaluer </a:t>
            </a:r>
            <a:r>
              <a:rPr lang="fr-FR" b="1" dirty="0" smtClean="0">
                <a:solidFill>
                  <a:srgbClr val="FF0000"/>
                </a:solidFill>
              </a:rPr>
              <a:t>le bien-être </a:t>
            </a:r>
            <a:r>
              <a:rPr lang="fr-FR" b="1" dirty="0" smtClean="0">
                <a:solidFill>
                  <a:srgbClr val="FF0000"/>
                </a:solidFill>
              </a:rPr>
              <a:t>fœtal</a:t>
            </a:r>
            <a:r>
              <a:rPr lang="fr-FR" dirty="0" smtClean="0"/>
              <a:t>.</a:t>
            </a:r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r>
              <a:rPr lang="fr-FR" dirty="0" smtClean="0"/>
              <a:t>-</a:t>
            </a:r>
            <a:r>
              <a:rPr lang="fr-FR" dirty="0" smtClean="0">
                <a:solidFill>
                  <a:srgbClr val="FF0000"/>
                </a:solidFill>
              </a:rPr>
              <a:t>En </a:t>
            </a:r>
            <a:r>
              <a:rPr lang="fr-FR" dirty="0" smtClean="0">
                <a:solidFill>
                  <a:srgbClr val="FF0000"/>
                </a:solidFill>
              </a:rPr>
              <a:t>cas de Menace </a:t>
            </a:r>
            <a:r>
              <a:rPr lang="fr-FR" dirty="0" smtClean="0"/>
              <a:t>d’Accouchement Prématuré (Menace </a:t>
            </a:r>
            <a:r>
              <a:rPr lang="fr-FR" dirty="0" err="1" smtClean="0"/>
              <a:t>d.Accouchement</a:t>
            </a:r>
            <a:r>
              <a:rPr lang="fr-FR" dirty="0" smtClean="0"/>
              <a:t> </a:t>
            </a:r>
            <a:r>
              <a:rPr lang="fr-FR" dirty="0" err="1" smtClean="0"/>
              <a:t>Prémature</a:t>
            </a:r>
            <a:r>
              <a:rPr lang="fr-FR" dirty="0" smtClean="0"/>
              <a:t> </a:t>
            </a:r>
            <a:r>
              <a:rPr lang="fr-FR" dirty="0" smtClean="0"/>
              <a:t>) risque d’hyperglycémie et de cétose si utilisation de </a:t>
            </a:r>
            <a:r>
              <a:rPr lang="fr-FR" dirty="0" err="1" smtClean="0"/>
              <a:t>bêta-mimétiques</a:t>
            </a:r>
            <a:r>
              <a:rPr lang="fr-FR" dirty="0" smtClean="0"/>
              <a:t> </a:t>
            </a:r>
            <a:r>
              <a:rPr lang="fr-FR" dirty="0" smtClean="0"/>
              <a:t>pas de </a:t>
            </a:r>
            <a:r>
              <a:rPr lang="fr-FR" dirty="0" smtClean="0"/>
              <a:t>contre-indication à une corticothérapie pour accélérer la maturation </a:t>
            </a:r>
            <a:r>
              <a:rPr lang="fr-FR" dirty="0" smtClean="0"/>
              <a:t>pulmonaire mais </a:t>
            </a:r>
            <a:r>
              <a:rPr lang="fr-FR" dirty="0" smtClean="0"/>
              <a:t>surveillance ++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1357298"/>
            <a:ext cx="9144000" cy="5500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fr-FR" sz="3600" b="1" dirty="0" smtClean="0">
                <a:solidFill>
                  <a:srgbClr val="FF0000"/>
                </a:solidFill>
              </a:rPr>
              <a:t>II.1.1.1 Accouchement et post-partum</a:t>
            </a:r>
            <a:endParaRPr lang="fr-FR" sz="3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fr-FR" b="1" dirty="0" smtClean="0">
                <a:solidFill>
                  <a:srgbClr val="FF0000"/>
                </a:solidFill>
              </a:rPr>
              <a:t>1 - Accouchement</a:t>
            </a:r>
          </a:p>
          <a:p>
            <a:pPr>
              <a:buNone/>
            </a:pPr>
            <a:r>
              <a:rPr lang="fr-FR" dirty="0" smtClean="0"/>
              <a:t>-Volontiers programmé ( après 38 SA )</a:t>
            </a:r>
          </a:p>
          <a:p>
            <a:pPr>
              <a:buNone/>
            </a:pPr>
            <a:r>
              <a:rPr lang="fr-FR" dirty="0" smtClean="0"/>
              <a:t>Voie basse ou césarienne en fonction des conditions </a:t>
            </a:r>
            <a:r>
              <a:rPr lang="fr-FR" dirty="0" smtClean="0"/>
              <a:t>obstétricales.</a:t>
            </a:r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r>
              <a:rPr lang="fr-FR" dirty="0" smtClean="0"/>
              <a:t>Expulsion facilitée si rétinopathie </a:t>
            </a:r>
            <a:r>
              <a:rPr lang="fr-FR" dirty="0" smtClean="0"/>
              <a:t>sévère.</a:t>
            </a:r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r>
              <a:rPr lang="fr-FR" dirty="0" smtClean="0">
                <a:solidFill>
                  <a:srgbClr val="FF0000"/>
                </a:solidFill>
              </a:rPr>
              <a:t>-Insulinothérapie </a:t>
            </a:r>
            <a:r>
              <a:rPr lang="fr-FR" dirty="0" smtClean="0"/>
              <a:t>sous cutanée ou IV et perfusion de glucosé Surveillance </a:t>
            </a:r>
            <a:r>
              <a:rPr lang="fr-FR" dirty="0" smtClean="0"/>
              <a:t>glycémique horaire </a:t>
            </a:r>
            <a:r>
              <a:rPr lang="fr-FR" dirty="0" smtClean="0"/>
              <a:t>avec un objectif de </a:t>
            </a:r>
            <a:r>
              <a:rPr lang="fr-FR" dirty="0" err="1" smtClean="0"/>
              <a:t>normoglycémie</a:t>
            </a:r>
            <a:r>
              <a:rPr lang="fr-FR" dirty="0" smtClean="0"/>
              <a:t> car l’hyperglycémie maternelle est la cause</a:t>
            </a:r>
          </a:p>
          <a:p>
            <a:pPr>
              <a:buNone/>
            </a:pPr>
            <a:r>
              <a:rPr lang="fr-FR" dirty="0" smtClean="0"/>
              <a:t>principale de l’hypoglycémie néonatale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fr-FR" b="1" dirty="0" smtClean="0">
                <a:solidFill>
                  <a:srgbClr val="FF0000"/>
                </a:solidFill>
              </a:rPr>
              <a:t>2 - Après l’accouchement</a:t>
            </a:r>
          </a:p>
          <a:p>
            <a:pPr>
              <a:buNone/>
            </a:pPr>
            <a:r>
              <a:rPr lang="fr-FR" dirty="0" smtClean="0"/>
              <a:t>-Diminution importante des besoins en insuline</a:t>
            </a:r>
          </a:p>
          <a:p>
            <a:pPr>
              <a:buNone/>
            </a:pPr>
            <a:r>
              <a:rPr lang="fr-FR" dirty="0" smtClean="0"/>
              <a:t>En général arrêt de l’insuline dans le diabète de type </a:t>
            </a:r>
            <a:r>
              <a:rPr lang="fr-FR" dirty="0" smtClean="0"/>
              <a:t>2.</a:t>
            </a:r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r>
              <a:rPr lang="fr-FR" dirty="0" smtClean="0"/>
              <a:t>-Allaitement </a:t>
            </a:r>
            <a:r>
              <a:rPr lang="fr-FR" dirty="0" smtClean="0"/>
              <a:t>possible.</a:t>
            </a:r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r>
              <a:rPr lang="fr-FR" dirty="0" smtClean="0"/>
              <a:t>-</a:t>
            </a:r>
            <a:r>
              <a:rPr lang="fr-FR" dirty="0" smtClean="0"/>
              <a:t>Contraception.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fr-FR" b="1" dirty="0" smtClean="0">
                <a:solidFill>
                  <a:srgbClr val="FF0000"/>
                </a:solidFill>
              </a:rPr>
              <a:t>II.2 EN CAS DE </a:t>
            </a:r>
            <a:r>
              <a:rPr lang="fr-FR" b="1" dirty="0" smtClean="0">
                <a:solidFill>
                  <a:srgbClr val="FF0000"/>
                </a:solidFill>
              </a:rPr>
              <a:t>DIABETE REVELE PAR </a:t>
            </a:r>
            <a:r>
              <a:rPr lang="fr-FR" b="1" dirty="0" smtClean="0">
                <a:solidFill>
                  <a:srgbClr val="FF0000"/>
                </a:solidFill>
              </a:rPr>
              <a:t>LA GROSSESSE OU </a:t>
            </a:r>
            <a:r>
              <a:rPr lang="fr-FR" b="1" dirty="0" smtClean="0">
                <a:solidFill>
                  <a:srgbClr val="FF0000"/>
                </a:solidFill>
              </a:rPr>
              <a:t>DIABETE GESTATIONNEL</a:t>
            </a:r>
            <a:endParaRPr lang="fr-FR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fr-FR" sz="3400" b="1" dirty="0" smtClean="0">
                <a:solidFill>
                  <a:srgbClr val="FF0000"/>
                </a:solidFill>
              </a:rPr>
              <a:t>II.2.1 Définition du diabète </a:t>
            </a:r>
            <a:r>
              <a:rPr lang="fr-FR" sz="3400" b="1" dirty="0" smtClean="0">
                <a:solidFill>
                  <a:srgbClr val="FF0000"/>
                </a:solidFill>
              </a:rPr>
              <a:t>gestationnel</a:t>
            </a:r>
          </a:p>
          <a:p>
            <a:pPr>
              <a:buNone/>
            </a:pPr>
            <a:endParaRPr lang="fr-FR" b="1" dirty="0" smtClean="0"/>
          </a:p>
          <a:p>
            <a:pPr>
              <a:buNone/>
            </a:pPr>
            <a:r>
              <a:rPr lang="fr-FR" dirty="0" smtClean="0"/>
              <a:t>- Trouble de la tolérance glucidique, de sévérité variable, débutant ou </a:t>
            </a:r>
            <a:r>
              <a:rPr lang="fr-FR" dirty="0" smtClean="0"/>
              <a:t>diagnostiqué pour </a:t>
            </a:r>
            <a:r>
              <a:rPr lang="fr-FR" dirty="0" smtClean="0"/>
              <a:t>la première fois pendant la grossesse quelque soit le traitement et l’évolution </a:t>
            </a:r>
            <a:r>
              <a:rPr lang="fr-FR" dirty="0" smtClean="0"/>
              <a:t>dans le post-partum.</a:t>
            </a:r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r>
              <a:rPr lang="fr-FR" dirty="0" smtClean="0"/>
              <a:t>- Le diagnostic différentiel entre un diabète lié uniquement à la grossesse et un </a:t>
            </a:r>
            <a:r>
              <a:rPr lang="fr-FR" dirty="0" smtClean="0"/>
              <a:t>diabète se </a:t>
            </a:r>
            <a:r>
              <a:rPr lang="fr-FR" dirty="0" smtClean="0"/>
              <a:t>déclarant pendant la grossesse ou un préexistant (mais méconnu) est </a:t>
            </a:r>
            <a:r>
              <a:rPr lang="fr-FR" dirty="0" smtClean="0"/>
              <a:t>parfois difficile.</a:t>
            </a:r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r>
              <a:rPr lang="fr-FR" dirty="0" smtClean="0"/>
              <a:t>-La </a:t>
            </a:r>
            <a:r>
              <a:rPr lang="fr-FR" dirty="0" smtClean="0"/>
              <a:t>prévalence varie de 1 à 14 % des grossesses selon les populations et les </a:t>
            </a:r>
            <a:r>
              <a:rPr lang="fr-FR" dirty="0" smtClean="0"/>
              <a:t>critères retenus</a:t>
            </a:r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r>
              <a:rPr lang="fr-FR" dirty="0" smtClean="0"/>
              <a:t> </a:t>
            </a:r>
            <a:r>
              <a:rPr lang="fr-FR" dirty="0" smtClean="0"/>
              <a:t>Elle serait de 3 à 6 % en Europe</a:t>
            </a:r>
            <a:endParaRPr lang="fr-FR" dirty="0"/>
          </a:p>
        </p:txBody>
      </p:sp>
      <p:sp>
        <p:nvSpPr>
          <p:cNvPr id="4" name="Rectangle 3"/>
          <p:cNvSpPr/>
          <p:nvPr/>
        </p:nvSpPr>
        <p:spPr>
          <a:xfrm>
            <a:off x="0" y="6211669"/>
            <a:ext cx="9144000" cy="646331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fr-FR" dirty="0" smtClean="0"/>
              <a:t>NICE Guideline NG3. </a:t>
            </a:r>
            <a:r>
              <a:rPr lang="fr-FR" dirty="0" err="1" smtClean="0"/>
              <a:t>Diabetes</a:t>
            </a:r>
            <a:r>
              <a:rPr lang="fr-FR" dirty="0" smtClean="0"/>
              <a:t> in </a:t>
            </a:r>
            <a:r>
              <a:rPr lang="fr-FR" dirty="0" err="1" smtClean="0"/>
              <a:t>pregnancy</a:t>
            </a:r>
            <a:r>
              <a:rPr lang="fr-FR" dirty="0" smtClean="0"/>
              <a:t>: management </a:t>
            </a:r>
            <a:r>
              <a:rPr lang="fr-FR" dirty="0" err="1" smtClean="0"/>
              <a:t>from</a:t>
            </a:r>
            <a:r>
              <a:rPr lang="fr-FR" dirty="0" smtClean="0"/>
              <a:t> </a:t>
            </a:r>
            <a:r>
              <a:rPr lang="fr-FR" dirty="0" err="1" smtClean="0"/>
              <a:t>preconception</a:t>
            </a:r>
            <a:r>
              <a:rPr lang="fr-FR" dirty="0" smtClean="0"/>
              <a:t> to the postnatal. 2015 (</a:t>
            </a:r>
            <a:r>
              <a:rPr lang="fr-FR" dirty="0" err="1" smtClean="0"/>
              <a:t>Updated</a:t>
            </a:r>
            <a:r>
              <a:rPr lang="fr-FR" dirty="0" smtClean="0"/>
              <a:t> August 2015). Lien Scottish </a:t>
            </a:r>
            <a:r>
              <a:rPr lang="fr-FR" dirty="0" err="1" smtClean="0"/>
              <a:t>Intercollegiate</a:t>
            </a:r>
            <a:r>
              <a:rPr lang="fr-FR" dirty="0" smtClean="0"/>
              <a:t> Guidelines Network (SIGN) – UK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fr-FR" sz="4000" b="1" dirty="0" smtClean="0">
                <a:solidFill>
                  <a:srgbClr val="FF0000"/>
                </a:solidFill>
              </a:rPr>
              <a:t>II.2.1 </a:t>
            </a:r>
            <a:r>
              <a:rPr lang="fr-FR" sz="4000" b="1" dirty="0" smtClean="0">
                <a:solidFill>
                  <a:srgbClr val="FF0000"/>
                </a:solidFill>
              </a:rPr>
              <a:t>Risques</a:t>
            </a:r>
          </a:p>
          <a:p>
            <a:pPr>
              <a:buNone/>
            </a:pPr>
            <a:endParaRPr lang="fr-FR" sz="2600" b="1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fr-FR" sz="2600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fr-FR" dirty="0" smtClean="0"/>
              <a:t>-Si le diabète n’est lié qu’à la grossesse, il apparaît classiquement en 2 </a:t>
            </a:r>
            <a:r>
              <a:rPr lang="fr-FR" dirty="0" err="1" smtClean="0"/>
              <a:t>ème</a:t>
            </a:r>
            <a:r>
              <a:rPr lang="fr-FR" dirty="0" smtClean="0"/>
              <a:t> partie </a:t>
            </a:r>
            <a:r>
              <a:rPr lang="fr-FR" dirty="0" smtClean="0"/>
              <a:t>de grossesse </a:t>
            </a:r>
            <a:r>
              <a:rPr lang="fr-FR" dirty="0" smtClean="0"/>
              <a:t>(période </a:t>
            </a:r>
            <a:r>
              <a:rPr lang="fr-FR" dirty="0" err="1" smtClean="0"/>
              <a:t>hyperglycémiante</a:t>
            </a:r>
            <a:r>
              <a:rPr lang="fr-FR" dirty="0" smtClean="0"/>
              <a:t>) et n’entraîne donc pas de risque </a:t>
            </a:r>
            <a:r>
              <a:rPr lang="fr-FR" dirty="0" smtClean="0"/>
              <a:t>de malformations </a:t>
            </a:r>
            <a:r>
              <a:rPr lang="fr-FR" dirty="0" err="1" smtClean="0"/>
              <a:t>foetales</a:t>
            </a:r>
            <a:r>
              <a:rPr lang="fr-FR" dirty="0" smtClean="0"/>
              <a:t> car la glycémie était normale au moment de </a:t>
            </a:r>
            <a:r>
              <a:rPr lang="fr-FR" dirty="0" smtClean="0"/>
              <a:t>l’organogénèse.</a:t>
            </a:r>
          </a:p>
          <a:p>
            <a:pPr>
              <a:buNone/>
            </a:pPr>
            <a:r>
              <a:rPr lang="fr-FR" dirty="0" smtClean="0"/>
              <a:t> </a:t>
            </a:r>
            <a:r>
              <a:rPr lang="fr-FR" dirty="0" smtClean="0"/>
              <a:t>M</a:t>
            </a:r>
            <a:r>
              <a:rPr lang="fr-FR" dirty="0" smtClean="0"/>
              <a:t>ais les </a:t>
            </a:r>
            <a:r>
              <a:rPr lang="fr-FR" dirty="0" smtClean="0"/>
              <a:t>risques de complications </a:t>
            </a:r>
            <a:r>
              <a:rPr lang="fr-FR" dirty="0" err="1" smtClean="0"/>
              <a:t>foetales</a:t>
            </a:r>
            <a:r>
              <a:rPr lang="fr-FR" dirty="0" smtClean="0"/>
              <a:t> et néonatales liées à l’hyperinsulinisme </a:t>
            </a:r>
            <a:r>
              <a:rPr lang="fr-FR" dirty="0" smtClean="0"/>
              <a:t>réactionnel </a:t>
            </a:r>
            <a:r>
              <a:rPr lang="fr-FR" dirty="0" smtClean="0"/>
              <a:t>du </a:t>
            </a:r>
            <a:r>
              <a:rPr lang="fr-FR" dirty="0" err="1" smtClean="0"/>
              <a:t>foetus</a:t>
            </a:r>
            <a:r>
              <a:rPr lang="fr-FR" dirty="0" smtClean="0"/>
              <a:t> sont les mêmes avec en particulier la macrosomie, favorisée aussi par le </a:t>
            </a:r>
            <a:r>
              <a:rPr lang="fr-FR" dirty="0" smtClean="0"/>
              <a:t>statut pondéral </a:t>
            </a:r>
            <a:r>
              <a:rPr lang="fr-FR" dirty="0" smtClean="0"/>
              <a:t>maternel, la prise de poids pendant la grossesse et la </a:t>
            </a:r>
            <a:r>
              <a:rPr lang="fr-FR" dirty="0" smtClean="0"/>
              <a:t>multiparité.</a:t>
            </a:r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r>
              <a:rPr lang="fr-FR" dirty="0" smtClean="0"/>
              <a:t>- Pour la mère, il existe une prévalence accrue d’HTA et de dysgravidie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fr-FR" b="1" dirty="0" smtClean="0">
                <a:solidFill>
                  <a:srgbClr val="FF0000"/>
                </a:solidFill>
              </a:rPr>
              <a:t>II.2.1 Dépistage du diabète gestationnel</a:t>
            </a:r>
          </a:p>
          <a:p>
            <a:pPr>
              <a:buNone/>
            </a:pPr>
            <a:r>
              <a:rPr lang="fr-FR" dirty="0" smtClean="0"/>
              <a:t>Absence de consensus +++ Mais des recommandations validées par les </a:t>
            </a:r>
            <a:r>
              <a:rPr lang="fr-FR" dirty="0" smtClean="0"/>
              <a:t>instances nationales </a:t>
            </a:r>
            <a:r>
              <a:rPr lang="fr-FR" dirty="0" smtClean="0"/>
              <a:t>de Diabétologie et de Gynécologie-Obstétrique</a:t>
            </a:r>
            <a:r>
              <a:rPr lang="fr-FR" dirty="0" smtClean="0"/>
              <a:t>.</a:t>
            </a:r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r>
              <a:rPr lang="fr-FR" dirty="0" smtClean="0"/>
              <a:t>Y penser chez certaines femmes qui présentent des facteurs de risques de </a:t>
            </a:r>
            <a:r>
              <a:rPr lang="fr-FR" dirty="0" smtClean="0"/>
              <a:t>développer un </a:t>
            </a:r>
            <a:r>
              <a:rPr lang="fr-FR" dirty="0" smtClean="0"/>
              <a:t>diabète </a:t>
            </a:r>
            <a:r>
              <a:rPr lang="fr-FR" dirty="0" err="1" smtClean="0"/>
              <a:t>gestationel</a:t>
            </a:r>
            <a:r>
              <a:rPr lang="fr-FR" dirty="0" smtClean="0"/>
              <a:t> </a:t>
            </a:r>
            <a:r>
              <a:rPr lang="fr-FR" dirty="0" smtClean="0"/>
              <a:t>:</a:t>
            </a:r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r>
              <a:rPr lang="fr-FR" dirty="0" smtClean="0"/>
              <a:t>Obésité avant et pendant la grossesse </a:t>
            </a:r>
            <a:r>
              <a:rPr lang="fr-FR" dirty="0" smtClean="0"/>
              <a:t>:</a:t>
            </a:r>
          </a:p>
          <a:p>
            <a:pPr>
              <a:buNone/>
            </a:pPr>
            <a:endParaRPr lang="fr-FR" dirty="0" smtClean="0"/>
          </a:p>
          <a:p>
            <a:pPr>
              <a:buFontTx/>
              <a:buChar char="-"/>
            </a:pPr>
            <a:r>
              <a:rPr lang="fr-FR" dirty="0" smtClean="0"/>
              <a:t>Age </a:t>
            </a:r>
            <a:r>
              <a:rPr lang="fr-FR" dirty="0" smtClean="0"/>
              <a:t>&gt; &gt; 25 </a:t>
            </a:r>
            <a:r>
              <a:rPr lang="fr-FR" dirty="0" smtClean="0"/>
              <a:t>ans</a:t>
            </a:r>
          </a:p>
          <a:p>
            <a:pPr>
              <a:buFontTx/>
              <a:buChar char="-"/>
            </a:pPr>
            <a:endParaRPr lang="fr-FR" dirty="0" smtClean="0"/>
          </a:p>
          <a:p>
            <a:pPr>
              <a:buNone/>
            </a:pPr>
            <a:r>
              <a:rPr lang="fr-FR" dirty="0" smtClean="0"/>
              <a:t>-Ethnie (peau noire, origine américaine, hispanique, asiatique ou du Maghreb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fr-FR" b="1" dirty="0" smtClean="0"/>
              <a:t>I.1.1 2 </a:t>
            </a:r>
            <a:r>
              <a:rPr lang="fr-FR" b="1" dirty="0" err="1" smtClean="0"/>
              <a:t>ème</a:t>
            </a:r>
            <a:r>
              <a:rPr lang="fr-FR" b="1" dirty="0" smtClean="0"/>
              <a:t> moitié de la </a:t>
            </a:r>
            <a:r>
              <a:rPr lang="fr-FR" b="1" dirty="0" smtClean="0"/>
              <a:t>grossesse:</a:t>
            </a:r>
          </a:p>
          <a:p>
            <a:pPr>
              <a:buNone/>
            </a:pPr>
            <a:endParaRPr lang="fr-FR" b="1" dirty="0" smtClean="0"/>
          </a:p>
          <a:p>
            <a:pPr>
              <a:buNone/>
            </a:pPr>
            <a:r>
              <a:rPr lang="fr-FR" dirty="0" smtClean="0"/>
              <a:t>- </a:t>
            </a:r>
            <a:r>
              <a:rPr lang="fr-FR" sz="2800" dirty="0" smtClean="0"/>
              <a:t>Discrète </a:t>
            </a:r>
            <a:r>
              <a:rPr lang="fr-FR" sz="2800" dirty="0" smtClean="0"/>
              <a:t>insulinorésistance favorisée par les hormones placentaires (</a:t>
            </a:r>
            <a:r>
              <a:rPr lang="fr-FR" sz="2800" dirty="0" smtClean="0"/>
              <a:t>Hormone lactogène </a:t>
            </a:r>
            <a:r>
              <a:rPr lang="fr-FR" sz="2800" dirty="0" smtClean="0"/>
              <a:t>placentaire et progestérone) et l’augmentation des hormones de </a:t>
            </a:r>
            <a:r>
              <a:rPr lang="fr-FR" sz="2800" dirty="0" smtClean="0"/>
              <a:t>contrerégulation glycémique </a:t>
            </a:r>
            <a:r>
              <a:rPr lang="fr-FR" sz="2800" dirty="0" smtClean="0"/>
              <a:t>(cortisol, leptine, hormone de croissance</a:t>
            </a:r>
            <a:r>
              <a:rPr lang="fr-FR" sz="2800" dirty="0" smtClean="0"/>
              <a:t>).</a:t>
            </a:r>
            <a:endParaRPr lang="fr-FR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42844" y="1600200"/>
            <a:ext cx="9001156" cy="4525963"/>
          </a:xfrm>
        </p:spPr>
        <p:txBody>
          <a:bodyPr>
            <a:normAutofit fontScale="92500" lnSpcReduction="10000"/>
          </a:bodyPr>
          <a:lstStyle/>
          <a:p>
            <a:pPr>
              <a:buFontTx/>
              <a:buChar char="-"/>
            </a:pPr>
            <a:r>
              <a:rPr lang="fr-FR" sz="3000" dirty="0" smtClean="0"/>
              <a:t>Antécédent  </a:t>
            </a:r>
            <a:r>
              <a:rPr lang="fr-FR" sz="3000" dirty="0" smtClean="0"/>
              <a:t>de Diabète Gestationnel précédente grossesse ou </a:t>
            </a:r>
            <a:r>
              <a:rPr lang="fr-FR" sz="3000" dirty="0" smtClean="0"/>
              <a:t>Poids de Naissance </a:t>
            </a:r>
            <a:r>
              <a:rPr lang="fr-FR" sz="3000" dirty="0" smtClean="0"/>
              <a:t>( maternel) </a:t>
            </a:r>
            <a:r>
              <a:rPr lang="fr-FR" sz="3900" b="1" dirty="0" smtClean="0">
                <a:solidFill>
                  <a:srgbClr val="FF0000"/>
                </a:solidFill>
              </a:rPr>
              <a:t>&gt; </a:t>
            </a:r>
            <a:r>
              <a:rPr lang="fr-FR" sz="3000" dirty="0" smtClean="0"/>
              <a:t>4100 </a:t>
            </a:r>
            <a:r>
              <a:rPr lang="fr-FR" sz="3000" dirty="0" smtClean="0"/>
              <a:t>g.</a:t>
            </a:r>
          </a:p>
          <a:p>
            <a:pPr>
              <a:buFontTx/>
              <a:buChar char="-"/>
            </a:pPr>
            <a:endParaRPr lang="fr-FR" dirty="0" smtClean="0"/>
          </a:p>
          <a:p>
            <a:pPr>
              <a:buFontTx/>
              <a:buChar char="-"/>
            </a:pPr>
            <a:endParaRPr lang="fr-FR" dirty="0" smtClean="0"/>
          </a:p>
          <a:p>
            <a:pPr>
              <a:buFontTx/>
              <a:buChar char="-"/>
            </a:pPr>
            <a:r>
              <a:rPr lang="fr-FR" dirty="0" smtClean="0"/>
              <a:t>Naissance </a:t>
            </a:r>
            <a:r>
              <a:rPr lang="fr-FR" dirty="0" smtClean="0"/>
              <a:t>d'un </a:t>
            </a:r>
            <a:r>
              <a:rPr lang="fr-FR" dirty="0" err="1" smtClean="0"/>
              <a:t>macrosome</a:t>
            </a:r>
            <a:r>
              <a:rPr lang="fr-FR" dirty="0" smtClean="0"/>
              <a:t> &gt; &gt; 4100 </a:t>
            </a:r>
            <a:r>
              <a:rPr lang="fr-FR" dirty="0" smtClean="0"/>
              <a:t>g.</a:t>
            </a:r>
          </a:p>
          <a:p>
            <a:pPr>
              <a:buFontTx/>
              <a:buChar char="-"/>
            </a:pPr>
            <a:endParaRPr lang="fr-FR" dirty="0" smtClean="0"/>
          </a:p>
          <a:p>
            <a:pPr>
              <a:buFontTx/>
              <a:buChar char="-"/>
            </a:pPr>
            <a:r>
              <a:rPr lang="fr-FR" dirty="0" err="1" smtClean="0"/>
              <a:t>Atcdt</a:t>
            </a:r>
            <a:r>
              <a:rPr lang="fr-FR" dirty="0" smtClean="0"/>
              <a:t> </a:t>
            </a:r>
            <a:r>
              <a:rPr lang="fr-FR" dirty="0" smtClean="0"/>
              <a:t>mort </a:t>
            </a:r>
            <a:r>
              <a:rPr lang="fr-FR" dirty="0" err="1" smtClean="0"/>
              <a:t>foetale</a:t>
            </a:r>
            <a:r>
              <a:rPr lang="fr-FR" dirty="0" smtClean="0"/>
              <a:t>, enfant né </a:t>
            </a:r>
            <a:r>
              <a:rPr lang="fr-FR" dirty="0" smtClean="0"/>
              <a:t>malformé.</a:t>
            </a:r>
          </a:p>
          <a:p>
            <a:pPr>
              <a:buFontTx/>
              <a:buChar char="-"/>
            </a:pPr>
            <a:endParaRPr lang="fr-FR" dirty="0" smtClean="0"/>
          </a:p>
          <a:p>
            <a:pPr>
              <a:buNone/>
            </a:pPr>
            <a:r>
              <a:rPr lang="fr-FR" dirty="0" smtClean="0"/>
              <a:t>- </a:t>
            </a:r>
            <a:r>
              <a:rPr lang="fr-FR" dirty="0" err="1" smtClean="0"/>
              <a:t>Atcdt</a:t>
            </a:r>
            <a:r>
              <a:rPr lang="fr-FR" dirty="0" smtClean="0"/>
              <a:t> familial de diabète de type </a:t>
            </a:r>
            <a:r>
              <a:rPr lang="fr-FR" dirty="0" smtClean="0"/>
              <a:t>2.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fr-FR" b="1" dirty="0" smtClean="0"/>
              <a:t>METHODE</a:t>
            </a:r>
          </a:p>
          <a:p>
            <a:pPr>
              <a:buNone/>
            </a:pPr>
            <a:r>
              <a:rPr lang="fr-FR" b="1" dirty="0" smtClean="0"/>
              <a:t>1 Test de </a:t>
            </a:r>
            <a:r>
              <a:rPr lang="fr-FR" b="1" dirty="0" err="1" smtClean="0"/>
              <a:t>O’Sullivan</a:t>
            </a:r>
            <a:endParaRPr lang="fr-FR" b="1" dirty="0" smtClean="0"/>
          </a:p>
          <a:p>
            <a:pPr>
              <a:buNone/>
            </a:pPr>
            <a:r>
              <a:rPr lang="fr-FR" dirty="0" smtClean="0"/>
              <a:t>- Charge orale de glucose de 50 g à n’importe quel moment de la journée avec </a:t>
            </a:r>
            <a:r>
              <a:rPr lang="fr-FR" dirty="0" smtClean="0"/>
              <a:t>un dosage </a:t>
            </a:r>
            <a:r>
              <a:rPr lang="fr-FR" dirty="0" smtClean="0"/>
              <a:t>de la glycémie 1 h après</a:t>
            </a:r>
          </a:p>
          <a:p>
            <a:pPr>
              <a:buNone/>
            </a:pPr>
            <a:r>
              <a:rPr lang="fr-FR" dirty="0" smtClean="0"/>
              <a:t>- Si la glycémie &gt; 2g/l diagnostic de diabète</a:t>
            </a:r>
          </a:p>
          <a:p>
            <a:pPr>
              <a:buNone/>
            </a:pPr>
            <a:r>
              <a:rPr lang="fr-FR" dirty="0" smtClean="0"/>
              <a:t>Si la glycémie &gt; 1,30 g/l le test est positif =&gt; une </a:t>
            </a:r>
            <a:r>
              <a:rPr lang="fr-FR" dirty="0" err="1" smtClean="0"/>
              <a:t>HyperGlycémie</a:t>
            </a:r>
            <a:r>
              <a:rPr lang="fr-FR" dirty="0" smtClean="0"/>
              <a:t> Provoquée par </a:t>
            </a:r>
            <a:r>
              <a:rPr lang="fr-FR" dirty="0" smtClean="0"/>
              <a:t>voie Orale </a:t>
            </a:r>
            <a:r>
              <a:rPr lang="fr-FR" dirty="0" smtClean="0"/>
              <a:t>doit être réalisée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fr-FR" b="1" dirty="0" smtClean="0"/>
              <a:t>2 HGPO</a:t>
            </a:r>
          </a:p>
          <a:p>
            <a:pPr>
              <a:buNone/>
            </a:pPr>
            <a:r>
              <a:rPr lang="fr-FR" dirty="0" smtClean="0"/>
              <a:t>-Les </a:t>
            </a:r>
            <a:r>
              <a:rPr lang="fr-FR" dirty="0" smtClean="0"/>
              <a:t>recommandations actuelles sont susceptibles d’être </a:t>
            </a:r>
            <a:r>
              <a:rPr lang="fr-FR" dirty="0" smtClean="0"/>
              <a:t>modifiées.</a:t>
            </a:r>
            <a:endParaRPr lang="fr-FR" dirty="0" smtClean="0"/>
          </a:p>
          <a:p>
            <a:pPr>
              <a:buNone/>
            </a:pPr>
            <a:r>
              <a:rPr lang="fr-FR" dirty="0" smtClean="0"/>
              <a:t>-Charge </a:t>
            </a:r>
            <a:r>
              <a:rPr lang="fr-FR" dirty="0" smtClean="0"/>
              <a:t>orale de glucose : 100 g chez une patient à jeun glycémies dosées à 1h, 2h, </a:t>
            </a:r>
            <a:r>
              <a:rPr lang="fr-FR" dirty="0" smtClean="0"/>
              <a:t>3h.</a:t>
            </a:r>
            <a:endParaRPr lang="fr-FR" dirty="0" smtClean="0"/>
          </a:p>
          <a:p>
            <a:pPr>
              <a:buNone/>
            </a:pPr>
            <a:r>
              <a:rPr lang="fr-FR" dirty="0" smtClean="0"/>
              <a:t>-Diagnostic </a:t>
            </a:r>
            <a:r>
              <a:rPr lang="fr-FR" dirty="0" smtClean="0"/>
              <a:t>de diabète gestationnel retenu si 2 chiffres de glycémies sont </a:t>
            </a:r>
            <a:r>
              <a:rPr lang="fr-FR" dirty="0" smtClean="0"/>
              <a:t>pathologiques.</a:t>
            </a:r>
            <a:endParaRPr lang="fr-FR" dirty="0" smtClean="0"/>
          </a:p>
          <a:p>
            <a:r>
              <a:rPr lang="fr-FR" dirty="0" smtClean="0"/>
              <a:t>à jeun &gt;= 0,95 g/l</a:t>
            </a:r>
          </a:p>
          <a:p>
            <a:r>
              <a:rPr lang="fr-FR" dirty="0" smtClean="0"/>
              <a:t>1h &gt;= 1,80 g/l</a:t>
            </a:r>
          </a:p>
          <a:p>
            <a:r>
              <a:rPr lang="fr-FR" dirty="0" smtClean="0"/>
              <a:t>2h &gt;= 1,55 g/l</a:t>
            </a:r>
          </a:p>
          <a:p>
            <a:r>
              <a:rPr lang="fr-FR" dirty="0" smtClean="0"/>
              <a:t>3h &gt;= 1,40 g/l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fr-FR" dirty="0" smtClean="0"/>
              <a:t>-il n’y a pas de consensus sur la prise en charge des femmes n’ayant qu’une seule </a:t>
            </a:r>
            <a:r>
              <a:rPr lang="fr-FR" dirty="0" smtClean="0"/>
              <a:t>valeur pathologique</a:t>
            </a:r>
            <a:r>
              <a:rPr lang="fr-FR" dirty="0" smtClean="0"/>
              <a:t>.</a:t>
            </a:r>
          </a:p>
          <a:p>
            <a:pPr>
              <a:buNone/>
            </a:pPr>
            <a:r>
              <a:rPr lang="fr-FR" dirty="0" smtClean="0"/>
              <a:t>On retient dans ce cas, la notion d’hyperglycémie modérée. </a:t>
            </a:r>
            <a:endParaRPr lang="fr-FR" dirty="0" smtClean="0"/>
          </a:p>
          <a:p>
            <a:pPr>
              <a:buNone/>
            </a:pPr>
            <a:r>
              <a:rPr lang="fr-FR" dirty="0" smtClean="0"/>
              <a:t>La </a:t>
            </a:r>
            <a:r>
              <a:rPr lang="fr-FR" dirty="0" smtClean="0"/>
              <a:t>prise en charge </a:t>
            </a:r>
            <a:r>
              <a:rPr lang="fr-FR" dirty="0" smtClean="0"/>
              <a:t>est volontiers </a:t>
            </a:r>
            <a:r>
              <a:rPr lang="fr-FR" dirty="0" smtClean="0"/>
              <a:t>du même ordre sur le plan diététique que pour le diabète gestationnel. </a:t>
            </a:r>
            <a:endParaRPr lang="fr-FR" dirty="0" smtClean="0"/>
          </a:p>
          <a:p>
            <a:pPr>
              <a:buNone/>
            </a:pPr>
            <a:r>
              <a:rPr lang="fr-FR" dirty="0" smtClean="0"/>
              <a:t>La surveillance </a:t>
            </a:r>
            <a:r>
              <a:rPr lang="fr-FR" dirty="0" smtClean="0"/>
              <a:t>au cours de la grossesse est </a:t>
            </a:r>
            <a:r>
              <a:rPr lang="fr-FR" dirty="0" smtClean="0"/>
              <a:t>justifiée.</a:t>
            </a:r>
            <a:endParaRPr lang="fr-FR" dirty="0" smtClean="0"/>
          </a:p>
          <a:p>
            <a:pPr>
              <a:buNone/>
            </a:pPr>
            <a:r>
              <a:rPr lang="fr-FR" dirty="0" smtClean="0"/>
              <a:t>-Pour l’Organisation mondiale de la Santé : glycémie &gt; ou = 1,40 g/l à 2 h après 75 g </a:t>
            </a:r>
            <a:r>
              <a:rPr lang="fr-FR" dirty="0" smtClean="0"/>
              <a:t>de glucose </a:t>
            </a:r>
            <a:r>
              <a:rPr lang="fr-FR" dirty="0" smtClean="0"/>
              <a:t>= diabète gestationnel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fr-FR" b="1" dirty="0" smtClean="0"/>
              <a:t>3 Moment du </a:t>
            </a:r>
            <a:r>
              <a:rPr lang="fr-FR" b="1" dirty="0" smtClean="0"/>
              <a:t>dépistage</a:t>
            </a:r>
          </a:p>
          <a:p>
            <a:pPr>
              <a:buNone/>
            </a:pPr>
            <a:endParaRPr lang="fr-FR" b="1" dirty="0" smtClean="0"/>
          </a:p>
          <a:p>
            <a:pPr>
              <a:buFontTx/>
              <a:buChar char="-"/>
            </a:pPr>
            <a:r>
              <a:rPr lang="fr-FR" dirty="0" smtClean="0"/>
              <a:t>24 </a:t>
            </a:r>
            <a:r>
              <a:rPr lang="fr-FR" dirty="0" smtClean="0"/>
              <a:t>à 28 SA chez toutes les femmes ( recommandé</a:t>
            </a:r>
            <a:r>
              <a:rPr lang="fr-FR" dirty="0" smtClean="0"/>
              <a:t>)</a:t>
            </a:r>
          </a:p>
          <a:p>
            <a:pPr>
              <a:buFontTx/>
              <a:buChar char="-"/>
            </a:pPr>
            <a:endParaRPr lang="fr-FR" dirty="0" smtClean="0"/>
          </a:p>
          <a:p>
            <a:pPr>
              <a:buNone/>
            </a:pPr>
            <a:r>
              <a:rPr lang="fr-FR" dirty="0" smtClean="0"/>
              <a:t>Dépistage plus précoce : au 1er trimestre (dès le diagnostic de grossesse</a:t>
            </a:r>
            <a:r>
              <a:rPr lang="fr-FR" dirty="0" smtClean="0"/>
              <a:t>).</a:t>
            </a:r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r>
              <a:rPr lang="fr-FR" dirty="0" smtClean="0"/>
              <a:t> </a:t>
            </a:r>
            <a:r>
              <a:rPr lang="fr-FR" dirty="0" smtClean="0"/>
              <a:t>chez </a:t>
            </a:r>
            <a:r>
              <a:rPr lang="fr-FR" dirty="0" smtClean="0"/>
              <a:t>les femmes </a:t>
            </a:r>
            <a:r>
              <a:rPr lang="fr-FR" dirty="0" smtClean="0"/>
              <a:t>à risque élevé c’est à dire avec obésité ou surcharge pondérale antérieure à </a:t>
            </a:r>
            <a:r>
              <a:rPr lang="fr-FR" dirty="0" smtClean="0"/>
              <a:t>la grossesse</a:t>
            </a:r>
            <a:r>
              <a:rPr lang="fr-FR" dirty="0" smtClean="0"/>
              <a:t>, antécédent de diabète gestationnel, de mort-né ou de macrosomie lors </a:t>
            </a:r>
            <a:r>
              <a:rPr lang="fr-FR" dirty="0" smtClean="0"/>
              <a:t>d’une grossesse </a:t>
            </a:r>
            <a:r>
              <a:rPr lang="fr-FR" dirty="0" smtClean="0"/>
              <a:t>précédente, des antécédents familiaux de diabète ou une </a:t>
            </a:r>
            <a:r>
              <a:rPr lang="fr-FR" dirty="0" smtClean="0"/>
              <a:t>prise médicamenteuse </a:t>
            </a:r>
            <a:r>
              <a:rPr lang="fr-FR" dirty="0" smtClean="0"/>
              <a:t>à risque d’induire une intolérance aux hydrates de carbone comme </a:t>
            </a:r>
            <a:r>
              <a:rPr lang="fr-FR" dirty="0" smtClean="0"/>
              <a:t>les corticoïdes.</a:t>
            </a:r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r>
              <a:rPr lang="fr-FR" dirty="0" smtClean="0"/>
              <a:t>Le test est à répéter entre 24 et 28 semaines voire entre 30 et 32 SA dans ce </a:t>
            </a:r>
            <a:r>
              <a:rPr lang="fr-FR" dirty="0" smtClean="0"/>
              <a:t>contexte clinique </a:t>
            </a:r>
            <a:r>
              <a:rPr lang="fr-FR" dirty="0" smtClean="0"/>
              <a:t>s’il s’</a:t>
            </a:r>
            <a:r>
              <a:rPr lang="fr-FR" dirty="0" err="1" smtClean="0"/>
              <a:t>averre</a:t>
            </a:r>
            <a:r>
              <a:rPr lang="fr-FR" dirty="0" smtClean="0"/>
              <a:t> </a:t>
            </a:r>
            <a:r>
              <a:rPr lang="fr-FR" dirty="0" smtClean="0"/>
              <a:t>négatif.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fr-FR" sz="3600" b="1" dirty="0" smtClean="0">
                <a:solidFill>
                  <a:srgbClr val="FF0000"/>
                </a:solidFill>
              </a:rPr>
              <a:t>II.2.1 Traitement du diabète gestationnel</a:t>
            </a:r>
            <a:endParaRPr lang="fr-FR" sz="3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fr-FR" b="1" dirty="0" smtClean="0"/>
              <a:t>A Modalités</a:t>
            </a:r>
          </a:p>
          <a:p>
            <a:pPr>
              <a:buNone/>
            </a:pPr>
            <a:r>
              <a:rPr lang="fr-FR" b="1" dirty="0" smtClean="0"/>
              <a:t>1- Diététique</a:t>
            </a:r>
          </a:p>
          <a:p>
            <a:pPr>
              <a:buNone/>
            </a:pPr>
            <a:r>
              <a:rPr lang="fr-FR" dirty="0" smtClean="0"/>
              <a:t>-Les recommandations existantes conseillent :</a:t>
            </a:r>
          </a:p>
          <a:p>
            <a:pPr>
              <a:buNone/>
            </a:pPr>
            <a:r>
              <a:rPr lang="fr-FR" dirty="0" smtClean="0"/>
              <a:t>Chez la femme de poids normal =&gt;30 à 32 Kcal/kg de poids</a:t>
            </a:r>
          </a:p>
          <a:p>
            <a:pPr>
              <a:buNone/>
            </a:pPr>
            <a:r>
              <a:rPr lang="fr-FR" dirty="0" smtClean="0"/>
              <a:t>Chez la femme en surpoids ou obèse =&gt; 25 Kcal/kg</a:t>
            </a:r>
          </a:p>
          <a:p>
            <a:pPr>
              <a:buNone/>
            </a:pPr>
            <a:r>
              <a:rPr lang="fr-FR" dirty="0" smtClean="0"/>
              <a:t>Pas inférieur à 1600 </a:t>
            </a:r>
            <a:r>
              <a:rPr lang="fr-FR" dirty="0" smtClean="0"/>
              <a:t>Kcal/j.</a:t>
            </a:r>
          </a:p>
          <a:p>
            <a:pPr>
              <a:buNone/>
            </a:pPr>
            <a:endParaRPr lang="fr-FR" dirty="0" smtClean="0"/>
          </a:p>
          <a:p>
            <a:pPr>
              <a:buFontTx/>
              <a:buChar char="-"/>
            </a:pPr>
            <a:r>
              <a:rPr lang="fr-FR" dirty="0" smtClean="0"/>
              <a:t>Le </a:t>
            </a:r>
            <a:r>
              <a:rPr lang="fr-FR" dirty="0" smtClean="0"/>
              <a:t>pourcentage glucidique recommandé varie de 40 à 50 % Il n’y a pas de </a:t>
            </a:r>
            <a:r>
              <a:rPr lang="fr-FR" dirty="0" smtClean="0"/>
              <a:t>consensus pour </a:t>
            </a:r>
            <a:r>
              <a:rPr lang="fr-FR" dirty="0" smtClean="0"/>
              <a:t>la proportion de lipides et Protides</a:t>
            </a:r>
            <a:r>
              <a:rPr lang="fr-FR" dirty="0" smtClean="0"/>
              <a:t>.</a:t>
            </a:r>
          </a:p>
          <a:p>
            <a:pPr>
              <a:buFontTx/>
              <a:buChar char="-"/>
            </a:pPr>
            <a:r>
              <a:rPr lang="fr-FR" dirty="0" smtClean="0"/>
              <a:t> </a:t>
            </a:r>
            <a:r>
              <a:rPr lang="fr-FR" dirty="0" smtClean="0"/>
              <a:t>Toutefois, une restriction protéique n’est </a:t>
            </a:r>
            <a:r>
              <a:rPr lang="fr-FR" dirty="0" smtClean="0"/>
              <a:t>pas souhaitable </a:t>
            </a:r>
            <a:r>
              <a:rPr lang="fr-FR" dirty="0" smtClean="0"/>
              <a:t>au cours de la </a:t>
            </a:r>
            <a:r>
              <a:rPr lang="fr-FR" dirty="0" smtClean="0"/>
              <a:t>grossesse.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fr-FR" b="1" dirty="0" smtClean="0"/>
              <a:t>2- Une activité physique modérée et régulière est recommandée en dehors de </a:t>
            </a:r>
            <a:r>
              <a:rPr lang="fr-FR" b="1" dirty="0" smtClean="0"/>
              <a:t>contre- </a:t>
            </a:r>
            <a:r>
              <a:rPr lang="fr-FR" dirty="0" smtClean="0"/>
              <a:t>indications obstétricales.</a:t>
            </a:r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r>
              <a:rPr lang="fr-FR" b="1" dirty="0" smtClean="0"/>
              <a:t>3- Les antidiabétiques oraux sont contre-indiqués pendant la </a:t>
            </a:r>
            <a:r>
              <a:rPr lang="fr-FR" b="1" dirty="0" smtClean="0"/>
              <a:t>grossesse.</a:t>
            </a:r>
          </a:p>
          <a:p>
            <a:pPr>
              <a:buNone/>
            </a:pPr>
            <a:endParaRPr lang="fr-FR" b="1" dirty="0" smtClean="0"/>
          </a:p>
          <a:p>
            <a:pPr>
              <a:buNone/>
            </a:pPr>
            <a:r>
              <a:rPr lang="fr-FR" b="1" dirty="0" smtClean="0"/>
              <a:t>4- L’insuline est indiquée dès que les objectifs glycémiques ne sont pas atteints par </a:t>
            </a:r>
            <a:r>
              <a:rPr lang="fr-FR" b="1" dirty="0" smtClean="0"/>
              <a:t>le </a:t>
            </a:r>
            <a:r>
              <a:rPr lang="fr-FR" dirty="0" smtClean="0"/>
              <a:t>régime </a:t>
            </a:r>
            <a:r>
              <a:rPr lang="fr-FR" dirty="0" smtClean="0"/>
              <a:t>seul au bout de 8 jours ou d’emblée si </a:t>
            </a:r>
            <a:r>
              <a:rPr lang="fr-FR" dirty="0" err="1" smtClean="0"/>
              <a:t>Gj</a:t>
            </a:r>
            <a:r>
              <a:rPr lang="fr-FR" dirty="0" smtClean="0"/>
              <a:t> &gt; 1,30 g/l.</a:t>
            </a:r>
          </a:p>
          <a:p>
            <a:pPr>
              <a:buNone/>
            </a:pPr>
            <a:r>
              <a:rPr lang="fr-FR" dirty="0" smtClean="0"/>
              <a:t>Insuline rapide aux 3 repas + intermédiaire. Place des analogues rapide de l’insuline :</a:t>
            </a:r>
          </a:p>
          <a:p>
            <a:pPr>
              <a:buNone/>
            </a:pPr>
            <a:r>
              <a:rPr lang="fr-FR" dirty="0" smtClean="0"/>
              <a:t>Efficacité +++ sur Glycémie </a:t>
            </a:r>
            <a:r>
              <a:rPr lang="fr-FR" dirty="0" err="1" smtClean="0"/>
              <a:t>post-Prandiale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fr-FR" b="1" dirty="0" smtClean="0"/>
              <a:t>B- Surveillance</a:t>
            </a:r>
          </a:p>
          <a:p>
            <a:pPr>
              <a:buNone/>
            </a:pPr>
            <a:r>
              <a:rPr lang="fr-FR" dirty="0" smtClean="0"/>
              <a:t>- L’</a:t>
            </a:r>
            <a:r>
              <a:rPr lang="fr-FR" dirty="0" err="1" smtClean="0"/>
              <a:t>autosurveillance</a:t>
            </a:r>
            <a:r>
              <a:rPr lang="fr-FR" dirty="0" smtClean="0"/>
              <a:t> glycémique pluriquotidienne à domicile est recommandée </a:t>
            </a:r>
            <a:r>
              <a:rPr lang="fr-FR" dirty="0" smtClean="0"/>
              <a:t>au minimum </a:t>
            </a:r>
            <a:r>
              <a:rPr lang="fr-FR" dirty="0" smtClean="0"/>
              <a:t>4/jour le matin à jeun et après chacun des 3 </a:t>
            </a:r>
            <a:r>
              <a:rPr lang="fr-FR" dirty="0" smtClean="0"/>
              <a:t>repas.</a:t>
            </a:r>
          </a:p>
          <a:p>
            <a:pPr>
              <a:buNone/>
            </a:pPr>
            <a:endParaRPr lang="fr-FR" dirty="0" smtClean="0"/>
          </a:p>
          <a:p>
            <a:pPr>
              <a:buFontTx/>
              <a:buChar char="-"/>
            </a:pPr>
            <a:r>
              <a:rPr lang="fr-FR" dirty="0" smtClean="0"/>
              <a:t>L’acétonurie </a:t>
            </a:r>
            <a:r>
              <a:rPr lang="fr-FR" dirty="0" smtClean="0"/>
              <a:t>est indispensable si G &gt; 2 </a:t>
            </a:r>
            <a:r>
              <a:rPr lang="fr-FR" dirty="0" smtClean="0"/>
              <a:t>g/l.</a:t>
            </a:r>
          </a:p>
          <a:p>
            <a:pPr>
              <a:buFontTx/>
              <a:buChar char="-"/>
            </a:pPr>
            <a:endParaRPr lang="fr-FR" dirty="0" smtClean="0"/>
          </a:p>
          <a:p>
            <a:pPr>
              <a:buFontTx/>
              <a:buChar char="-"/>
            </a:pPr>
            <a:r>
              <a:rPr lang="fr-FR" dirty="0" smtClean="0"/>
              <a:t>La </a:t>
            </a:r>
            <a:r>
              <a:rPr lang="fr-FR" dirty="0" smtClean="0"/>
              <a:t>fiabilité du lecteur doit être régulièrement validée par une mesure </a:t>
            </a:r>
            <a:r>
              <a:rPr lang="fr-FR" dirty="0" smtClean="0"/>
              <a:t>externe.</a:t>
            </a:r>
          </a:p>
          <a:p>
            <a:pPr>
              <a:buFontTx/>
              <a:buChar char="-"/>
            </a:pPr>
            <a:endParaRPr lang="fr-FR" dirty="0" smtClean="0"/>
          </a:p>
          <a:p>
            <a:pPr>
              <a:buFontTx/>
              <a:buChar char="-"/>
            </a:pPr>
            <a:r>
              <a:rPr lang="fr-FR" dirty="0" smtClean="0"/>
              <a:t>La </a:t>
            </a:r>
            <a:r>
              <a:rPr lang="fr-FR" dirty="0" smtClean="0"/>
              <a:t>prévalence de l’HTA est plus grande au cours de ces grossesses</a:t>
            </a:r>
            <a:r>
              <a:rPr lang="fr-FR" dirty="0" smtClean="0"/>
              <a:t>.</a:t>
            </a:r>
          </a:p>
          <a:p>
            <a:pPr>
              <a:buFontTx/>
              <a:buChar char="-"/>
            </a:pPr>
            <a:r>
              <a:rPr lang="fr-FR" dirty="0" smtClean="0"/>
              <a:t> </a:t>
            </a:r>
            <a:r>
              <a:rPr lang="fr-FR" dirty="0" smtClean="0"/>
              <a:t>La prise en </a:t>
            </a:r>
            <a:r>
              <a:rPr lang="fr-FR" dirty="0" smtClean="0"/>
              <a:t>charge est </a:t>
            </a:r>
            <a:r>
              <a:rPr lang="fr-FR" dirty="0" smtClean="0"/>
              <a:t>similaire à celle de la diabétique hypertendue au cours de la grossesse (voir </a:t>
            </a:r>
            <a:r>
              <a:rPr lang="fr-FR" dirty="0" smtClean="0"/>
              <a:t>tableau traitement </a:t>
            </a:r>
            <a:r>
              <a:rPr lang="fr-FR" dirty="0" smtClean="0"/>
              <a:t>de l’HTA chez la femme enceinte diabétique).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fr-FR" b="1" dirty="0" smtClean="0"/>
              <a:t>C- Objectifs</a:t>
            </a:r>
          </a:p>
          <a:p>
            <a:pPr>
              <a:buNone/>
            </a:pPr>
            <a:r>
              <a:rPr lang="fr-FR" dirty="0" smtClean="0"/>
              <a:t>- Il est recommandé d’avoir une glycémie à jeun &lt; 0,95 g/l</a:t>
            </a:r>
          </a:p>
          <a:p>
            <a:pPr>
              <a:buNone/>
            </a:pPr>
            <a:r>
              <a:rPr lang="fr-FR" dirty="0" smtClean="0"/>
              <a:t>• </a:t>
            </a:r>
            <a:r>
              <a:rPr lang="fr-FR" dirty="0" err="1" smtClean="0"/>
              <a:t>post-prandiale</a:t>
            </a:r>
            <a:r>
              <a:rPr lang="fr-FR" dirty="0" smtClean="0"/>
              <a:t> 1 h &lt; 1,40 g/l</a:t>
            </a:r>
          </a:p>
          <a:p>
            <a:pPr>
              <a:buNone/>
            </a:pPr>
            <a:r>
              <a:rPr lang="fr-FR" dirty="0" smtClean="0"/>
              <a:t>• </a:t>
            </a:r>
            <a:r>
              <a:rPr lang="fr-FR" dirty="0" err="1" smtClean="0"/>
              <a:t>post-prandiale</a:t>
            </a:r>
            <a:r>
              <a:rPr lang="fr-FR" dirty="0" smtClean="0"/>
              <a:t> 2 h &lt; 1,20 g /</a:t>
            </a:r>
            <a:r>
              <a:rPr lang="fr-FR" dirty="0" smtClean="0"/>
              <a:t>l.</a:t>
            </a:r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r>
              <a:rPr lang="fr-FR" dirty="0" smtClean="0"/>
              <a:t>-Il n’y a pas de recommandations sur la surveillance de l’HbA1 c pendant </a:t>
            </a:r>
            <a:r>
              <a:rPr lang="fr-FR" dirty="0" smtClean="0"/>
              <a:t>le diabète gestationnel.</a:t>
            </a:r>
            <a:endParaRPr lang="fr-FR" dirty="0"/>
          </a:p>
        </p:txBody>
      </p:sp>
      <p:sp>
        <p:nvSpPr>
          <p:cNvPr id="4" name="Rectangle 3"/>
          <p:cNvSpPr/>
          <p:nvPr/>
        </p:nvSpPr>
        <p:spPr>
          <a:xfrm>
            <a:off x="0" y="5934670"/>
            <a:ext cx="9144000" cy="58477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fr-FR" sz="1600" dirty="0" smtClean="0"/>
              <a:t>NICE Guideline NG3. </a:t>
            </a:r>
            <a:r>
              <a:rPr lang="fr-FR" sz="1600" dirty="0" err="1" smtClean="0"/>
              <a:t>Diabetes</a:t>
            </a:r>
            <a:r>
              <a:rPr lang="fr-FR" sz="1600" dirty="0" smtClean="0"/>
              <a:t> in </a:t>
            </a:r>
            <a:r>
              <a:rPr lang="fr-FR" sz="1600" dirty="0" err="1" smtClean="0"/>
              <a:t>pregnancy</a:t>
            </a:r>
            <a:r>
              <a:rPr lang="fr-FR" sz="1600" dirty="0" smtClean="0"/>
              <a:t>: management </a:t>
            </a:r>
            <a:r>
              <a:rPr lang="fr-FR" sz="1600" dirty="0" err="1" smtClean="0"/>
              <a:t>from</a:t>
            </a:r>
            <a:r>
              <a:rPr lang="fr-FR" sz="1600" dirty="0" smtClean="0"/>
              <a:t> </a:t>
            </a:r>
            <a:r>
              <a:rPr lang="fr-FR" sz="1600" dirty="0" err="1" smtClean="0"/>
              <a:t>preconception</a:t>
            </a:r>
            <a:r>
              <a:rPr lang="fr-FR" sz="1600" dirty="0" smtClean="0"/>
              <a:t> to the postnatal. 2015 (</a:t>
            </a:r>
            <a:r>
              <a:rPr lang="fr-FR" sz="1600" dirty="0" err="1" smtClean="0"/>
              <a:t>Updated</a:t>
            </a:r>
            <a:r>
              <a:rPr lang="fr-FR" sz="1600" dirty="0" smtClean="0"/>
              <a:t> August 2015). Lien Scottish </a:t>
            </a:r>
            <a:r>
              <a:rPr lang="fr-FR" sz="1600" dirty="0" err="1" smtClean="0"/>
              <a:t>Intercollegiate</a:t>
            </a:r>
            <a:r>
              <a:rPr lang="fr-FR" sz="1600" dirty="0" smtClean="0"/>
              <a:t> Guidelines Network (SIGN) – UK </a:t>
            </a:r>
            <a:endParaRPr lang="fr-FR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Font typeface="Symbol"/>
              <a:buChar char="Þ"/>
            </a:pPr>
            <a:r>
              <a:rPr lang="fr-FR" dirty="0" smtClean="0"/>
              <a:t>diminution </a:t>
            </a:r>
            <a:r>
              <a:rPr lang="fr-FR" dirty="0" smtClean="0"/>
              <a:t>de la tolérance au glucose au cours de la </a:t>
            </a:r>
            <a:r>
              <a:rPr lang="fr-FR" b="1" dirty="0" smtClean="0"/>
              <a:t>grossesse normale </a:t>
            </a:r>
            <a:r>
              <a:rPr lang="fr-FR" b="1" dirty="0" smtClean="0"/>
              <a:t>:</a:t>
            </a:r>
          </a:p>
          <a:p>
            <a:pPr>
              <a:buFont typeface="Symbol"/>
              <a:buChar char="Þ"/>
            </a:pPr>
            <a:endParaRPr lang="fr-FR" b="1" dirty="0" smtClean="0"/>
          </a:p>
          <a:p>
            <a:pPr>
              <a:buNone/>
            </a:pPr>
            <a:r>
              <a:rPr lang="fr-FR" sz="2600" dirty="0" smtClean="0"/>
              <a:t>- Si </a:t>
            </a:r>
            <a:r>
              <a:rPr lang="fr-FR" sz="2600" dirty="0" smtClean="0"/>
              <a:t>fonction pancréatique normale il existe une adaptation avec </a:t>
            </a:r>
            <a:r>
              <a:rPr lang="fr-FR" sz="2600" dirty="0" smtClean="0"/>
              <a:t>hyperinsulinisme réactionnel ( </a:t>
            </a:r>
            <a:r>
              <a:rPr lang="fr-FR" sz="2600" dirty="0" smtClean="0"/>
              <a:t>prédominant en situation post-</a:t>
            </a:r>
            <a:r>
              <a:rPr lang="fr-FR" sz="2600" dirty="0" err="1" smtClean="0"/>
              <a:t>stimulative</a:t>
            </a:r>
            <a:r>
              <a:rPr lang="fr-FR" sz="2600" dirty="0" smtClean="0"/>
              <a:t>), qui permet le maintien </a:t>
            </a:r>
            <a:r>
              <a:rPr lang="fr-FR" sz="2600" dirty="0" smtClean="0"/>
              <a:t>de l’</a:t>
            </a:r>
            <a:r>
              <a:rPr lang="fr-FR" sz="2600" dirty="0" err="1" smtClean="0"/>
              <a:t>euglycémie</a:t>
            </a:r>
            <a:r>
              <a:rPr lang="fr-FR" sz="2600" dirty="0" smtClean="0"/>
              <a:t>.</a:t>
            </a:r>
          </a:p>
          <a:p>
            <a:pPr>
              <a:buFontTx/>
              <a:buChar char="-"/>
            </a:pPr>
            <a:endParaRPr lang="fr-FR" sz="2600" dirty="0" smtClean="0"/>
          </a:p>
          <a:p>
            <a:pPr>
              <a:buNone/>
            </a:pPr>
            <a:r>
              <a:rPr lang="fr-FR" sz="2600" dirty="0" smtClean="0"/>
              <a:t>- </a:t>
            </a:r>
            <a:r>
              <a:rPr lang="fr-FR" sz="2600" dirty="0" smtClean="0"/>
              <a:t>Si </a:t>
            </a:r>
            <a:r>
              <a:rPr lang="fr-FR" sz="2600" dirty="0" smtClean="0"/>
              <a:t>fonction pancréatique déficiente l’</a:t>
            </a:r>
            <a:r>
              <a:rPr lang="fr-FR" sz="2600" dirty="0" err="1" smtClean="0"/>
              <a:t>insulinosécrétion</a:t>
            </a:r>
            <a:r>
              <a:rPr lang="fr-FR" sz="2600" dirty="0" smtClean="0"/>
              <a:t> est insuffisante , en </a:t>
            </a:r>
            <a:r>
              <a:rPr lang="fr-FR" sz="2600" dirty="0" smtClean="0"/>
              <a:t>particulier en </a:t>
            </a:r>
            <a:r>
              <a:rPr lang="fr-FR" sz="2600" dirty="0" smtClean="0"/>
              <a:t>période </a:t>
            </a:r>
            <a:r>
              <a:rPr lang="fr-FR" sz="2600" dirty="0" err="1" smtClean="0"/>
              <a:t>post-prandiale</a:t>
            </a:r>
            <a:r>
              <a:rPr lang="fr-FR" sz="2600" dirty="0" smtClean="0"/>
              <a:t> =&gt; diabète gestationnel.</a:t>
            </a:r>
          </a:p>
          <a:p>
            <a:endParaRPr lang="fr-FR" sz="3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fr-FR" b="1" dirty="0" smtClean="0"/>
              <a:t>D- après l’accouchement</a:t>
            </a:r>
          </a:p>
          <a:p>
            <a:pPr>
              <a:buNone/>
            </a:pPr>
            <a:r>
              <a:rPr lang="fr-FR" dirty="0" smtClean="0"/>
              <a:t>-L’insuline est arrêtée et les glycémies sont surveillées ( ainsi que l’acétonurie si </a:t>
            </a:r>
            <a:r>
              <a:rPr lang="fr-FR" dirty="0" smtClean="0"/>
              <a:t>les glycémies </a:t>
            </a:r>
            <a:r>
              <a:rPr lang="fr-FR" dirty="0" smtClean="0"/>
              <a:t>sont élevées) pour rechercher un diabète non lié à la </a:t>
            </a:r>
            <a:r>
              <a:rPr lang="fr-FR" dirty="0" smtClean="0"/>
              <a:t>grossesse.</a:t>
            </a:r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r>
              <a:rPr lang="fr-FR" dirty="0" smtClean="0"/>
              <a:t>-Il </a:t>
            </a:r>
            <a:r>
              <a:rPr lang="fr-FR" dirty="0" smtClean="0"/>
              <a:t>est nécessaire de vérifier 3 mois après l’accouchement la glycorégulation : </a:t>
            </a:r>
            <a:r>
              <a:rPr lang="fr-FR" dirty="0" smtClean="0"/>
              <a:t>avec glycémie </a:t>
            </a:r>
            <a:r>
              <a:rPr lang="fr-FR" dirty="0" smtClean="0"/>
              <a:t>à jeun / voire HGPO ave 75 g de glucose ( ? ) </a:t>
            </a:r>
            <a:r>
              <a:rPr lang="fr-FR" dirty="0" smtClean="0"/>
              <a:t>.</a:t>
            </a:r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r>
              <a:rPr lang="fr-FR" dirty="0" smtClean="0"/>
              <a:t>-La </a:t>
            </a:r>
            <a:r>
              <a:rPr lang="fr-FR" dirty="0" smtClean="0"/>
              <a:t>contraception doit </a:t>
            </a:r>
            <a:r>
              <a:rPr lang="fr-FR" dirty="0" smtClean="0"/>
              <a:t>tenir compte </a:t>
            </a:r>
            <a:r>
              <a:rPr lang="fr-FR" dirty="0" smtClean="0"/>
              <a:t>de ce trouble de la glycorégulation apparu pendant la </a:t>
            </a:r>
            <a:r>
              <a:rPr lang="fr-FR" dirty="0" smtClean="0"/>
              <a:t>grossesse.</a:t>
            </a:r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r>
              <a:rPr lang="fr-FR" dirty="0" smtClean="0"/>
              <a:t>-En </a:t>
            </a:r>
            <a:r>
              <a:rPr lang="fr-FR" dirty="0" smtClean="0"/>
              <a:t>cas de grossesse ultérieure le diabète risque de récidiver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fr-FR" b="1" dirty="0" smtClean="0"/>
              <a:t>A </a:t>
            </a:r>
            <a:r>
              <a:rPr lang="fr-FR" b="1" dirty="0" smtClean="0"/>
              <a:t>long terme :</a:t>
            </a:r>
          </a:p>
          <a:p>
            <a:pPr>
              <a:buNone/>
            </a:pPr>
            <a:r>
              <a:rPr lang="fr-FR" dirty="0" smtClean="0"/>
              <a:t>- Pour les femmes s risque de développer un diabète de type 2 à 5 ans ou 10 ans (50 %)</a:t>
            </a:r>
          </a:p>
          <a:p>
            <a:pPr>
              <a:buNone/>
            </a:pPr>
            <a:r>
              <a:rPr lang="fr-FR" dirty="0" smtClean="0"/>
              <a:t>- Pour les descendants conçus et développés au cours d’une grossesse « </a:t>
            </a:r>
            <a:r>
              <a:rPr lang="fr-FR" dirty="0" smtClean="0"/>
              <a:t>diabète </a:t>
            </a:r>
            <a:r>
              <a:rPr lang="fr-FR" dirty="0" err="1" smtClean="0"/>
              <a:t>gestationel</a:t>
            </a:r>
            <a:r>
              <a:rPr lang="fr-FR" dirty="0" smtClean="0"/>
              <a:t> </a:t>
            </a:r>
            <a:r>
              <a:rPr lang="fr-FR" dirty="0" smtClean="0"/>
              <a:t>» haut </a:t>
            </a:r>
            <a:r>
              <a:rPr lang="fr-FR" dirty="0" smtClean="0"/>
              <a:t>risque.</a:t>
            </a:r>
          </a:p>
          <a:p>
            <a:r>
              <a:rPr lang="fr-FR" dirty="0" smtClean="0"/>
              <a:t>o d’obésité ,</a:t>
            </a:r>
          </a:p>
          <a:p>
            <a:r>
              <a:rPr lang="fr-FR" dirty="0" smtClean="0"/>
              <a:t>o de diabète de type 2</a:t>
            </a:r>
          </a:p>
          <a:p>
            <a:r>
              <a:rPr lang="fr-FR" dirty="0" smtClean="0"/>
              <a:t>o et d’HTA dès l’adolescence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fr-FR" sz="3600" b="1" dirty="0" smtClean="0">
                <a:solidFill>
                  <a:srgbClr val="FF0000"/>
                </a:solidFill>
              </a:rPr>
              <a:t>III </a:t>
            </a:r>
            <a:r>
              <a:rPr lang="fr-FR" sz="3600" b="1" dirty="0" smtClean="0">
                <a:solidFill>
                  <a:srgbClr val="FF0000"/>
                </a:solidFill>
              </a:rPr>
              <a:t>STRATEGIE </a:t>
            </a:r>
            <a:r>
              <a:rPr lang="fr-FR" sz="3600" b="1" dirty="0" smtClean="0">
                <a:solidFill>
                  <a:srgbClr val="FF0000"/>
                </a:solidFill>
              </a:rPr>
              <a:t>DE PRISE EN CHARGE DE L'HTA GRAVIDIQUE </a:t>
            </a:r>
            <a:r>
              <a:rPr lang="fr-FR" sz="3600" b="1" dirty="0" smtClean="0">
                <a:solidFill>
                  <a:srgbClr val="FF0000"/>
                </a:solidFill>
              </a:rPr>
              <a:t>ET DIABETE.</a:t>
            </a:r>
            <a:endParaRPr lang="fr-FR" sz="3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fr-FR" b="1" dirty="0" smtClean="0"/>
              <a:t>Hypertension artérielle et grossesse : se définit par une pression artérielle systolique</a:t>
            </a:r>
          </a:p>
          <a:p>
            <a:pPr>
              <a:buNone/>
            </a:pPr>
            <a:r>
              <a:rPr lang="fr-FR" dirty="0" smtClean="0"/>
              <a:t>140 </a:t>
            </a:r>
            <a:r>
              <a:rPr lang="fr-FR" dirty="0" err="1" smtClean="0"/>
              <a:t>mmHg</a:t>
            </a:r>
            <a:r>
              <a:rPr lang="fr-FR" dirty="0" smtClean="0"/>
              <a:t> ou une pression diastolique 90 </a:t>
            </a:r>
            <a:r>
              <a:rPr lang="fr-FR" dirty="0" err="1" smtClean="0"/>
              <a:t>mmHg</a:t>
            </a:r>
            <a:r>
              <a:rPr lang="fr-FR" dirty="0" smtClean="0"/>
              <a:t> à 2 reprises (tension artérielle </a:t>
            </a:r>
            <a:r>
              <a:rPr lang="fr-FR" dirty="0" smtClean="0"/>
              <a:t>prise au </a:t>
            </a:r>
            <a:r>
              <a:rPr lang="fr-FR" dirty="0" smtClean="0"/>
              <a:t>repos en décubitus latéral gauche ou assise). </a:t>
            </a:r>
            <a:endParaRPr lang="fr-FR" dirty="0" smtClean="0"/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r>
              <a:rPr lang="fr-FR" dirty="0" smtClean="0"/>
              <a:t>L'hypertension </a:t>
            </a:r>
            <a:r>
              <a:rPr lang="fr-FR" dirty="0" smtClean="0"/>
              <a:t>artérielle est </a:t>
            </a:r>
            <a:r>
              <a:rPr lang="fr-FR" dirty="0" smtClean="0"/>
              <a:t>souvent secondaire </a:t>
            </a:r>
            <a:r>
              <a:rPr lang="fr-FR" dirty="0" smtClean="0"/>
              <a:t>à une insuffisance placentaire, d'où nécessité d'améliorer les débits </a:t>
            </a:r>
            <a:r>
              <a:rPr lang="fr-FR" dirty="0" smtClean="0"/>
              <a:t>sanguins placentaires.</a:t>
            </a:r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r>
              <a:rPr lang="fr-FR" dirty="0" smtClean="0"/>
              <a:t>- Objectifs : diminution progressive de la pression artérielle en évitant de descendre </a:t>
            </a:r>
            <a:r>
              <a:rPr lang="fr-FR" dirty="0" err="1" smtClean="0"/>
              <a:t>endessous</a:t>
            </a:r>
            <a:r>
              <a:rPr lang="fr-FR" dirty="0" smtClean="0"/>
              <a:t> de </a:t>
            </a:r>
            <a:r>
              <a:rPr lang="fr-FR" dirty="0" smtClean="0"/>
              <a:t>130/80.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Traitement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endParaRPr lang="fr-FR" b="1" dirty="0" smtClean="0"/>
          </a:p>
          <a:p>
            <a:pPr>
              <a:buNone/>
            </a:pPr>
            <a:r>
              <a:rPr lang="fr-FR" dirty="0" smtClean="0"/>
              <a:t>• </a:t>
            </a:r>
            <a:r>
              <a:rPr lang="fr-FR" dirty="0" smtClean="0"/>
              <a:t>Repos.</a:t>
            </a:r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r>
              <a:rPr lang="fr-FR" dirty="0" smtClean="0"/>
              <a:t>• </a:t>
            </a:r>
            <a:r>
              <a:rPr lang="fr-FR" dirty="0" smtClean="0"/>
              <a:t>Contre-indication </a:t>
            </a:r>
            <a:r>
              <a:rPr lang="fr-FR" dirty="0" smtClean="0"/>
              <a:t>des régimes désodés, des </a:t>
            </a:r>
            <a:r>
              <a:rPr lang="fr-FR" dirty="0" smtClean="0"/>
              <a:t>diurétique et </a:t>
            </a:r>
            <a:r>
              <a:rPr lang="fr-FR" dirty="0" smtClean="0"/>
              <a:t>des inhibiteurs de </a:t>
            </a:r>
            <a:r>
              <a:rPr lang="fr-FR" dirty="0" smtClean="0"/>
              <a:t>l'enzyme de </a:t>
            </a:r>
            <a:r>
              <a:rPr lang="fr-FR" dirty="0" smtClean="0"/>
              <a:t>conversion</a:t>
            </a:r>
          </a:p>
          <a:p>
            <a:pPr>
              <a:buNone/>
            </a:pPr>
            <a:r>
              <a:rPr lang="fr-FR" dirty="0" smtClean="0"/>
              <a:t>• </a:t>
            </a:r>
            <a:r>
              <a:rPr lang="fr-FR" dirty="0" err="1" smtClean="0"/>
              <a:t>Anti-hypertenseurs</a:t>
            </a:r>
            <a:r>
              <a:rPr lang="fr-FR" dirty="0" smtClean="0"/>
              <a:t> </a:t>
            </a:r>
            <a:r>
              <a:rPr lang="fr-FR" dirty="0" smtClean="0"/>
              <a:t>centraux (ALDOMET*, CATAPRESSAN</a:t>
            </a:r>
            <a:r>
              <a:rPr lang="fr-FR" dirty="0" smtClean="0"/>
              <a:t>*)</a:t>
            </a:r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r>
              <a:rPr lang="fr-FR" dirty="0" smtClean="0"/>
              <a:t>• </a:t>
            </a:r>
            <a:r>
              <a:rPr lang="fr-FR" dirty="0" smtClean="0"/>
              <a:t>Vasodilatateurs </a:t>
            </a:r>
            <a:r>
              <a:rPr lang="fr-FR" dirty="0" smtClean="0"/>
              <a:t>alpha-bloquants (NEPRESSOL*, MINIPRESS*, ALPRESS*)</a:t>
            </a:r>
          </a:p>
          <a:p>
            <a:pPr>
              <a:buNone/>
            </a:pPr>
            <a:r>
              <a:rPr lang="fr-FR" dirty="0" smtClean="0"/>
              <a:t>• </a:t>
            </a:r>
            <a:r>
              <a:rPr lang="fr-FR" dirty="0" smtClean="0"/>
              <a:t>Bêtabloquants </a:t>
            </a:r>
            <a:r>
              <a:rPr lang="fr-FR" dirty="0" err="1" smtClean="0"/>
              <a:t>cardio</a:t>
            </a:r>
            <a:r>
              <a:rPr lang="fr-FR" dirty="0" smtClean="0"/>
              <a:t>-sélectifs</a:t>
            </a:r>
          </a:p>
          <a:p>
            <a:pPr>
              <a:buNone/>
            </a:pPr>
            <a:r>
              <a:rPr lang="fr-FR" dirty="0" smtClean="0"/>
              <a:t>• </a:t>
            </a:r>
            <a:r>
              <a:rPr lang="fr-FR" dirty="0" smtClean="0"/>
              <a:t>Inhibiteurs </a:t>
            </a:r>
            <a:r>
              <a:rPr lang="fr-FR" dirty="0" smtClean="0"/>
              <a:t>calciques tels que le LOXEN</a:t>
            </a:r>
            <a:r>
              <a:rPr lang="fr-FR" dirty="0" smtClean="0"/>
              <a:t>*</a:t>
            </a:r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r>
              <a:rPr lang="fr-FR" dirty="0" smtClean="0"/>
              <a:t>• </a:t>
            </a:r>
            <a:r>
              <a:rPr lang="fr-FR" dirty="0" smtClean="0"/>
              <a:t>Si </a:t>
            </a:r>
            <a:r>
              <a:rPr lang="fr-FR" dirty="0" err="1" smtClean="0"/>
              <a:t>microangiopathie</a:t>
            </a:r>
            <a:r>
              <a:rPr lang="fr-FR" dirty="0" smtClean="0"/>
              <a:t> diabétique et/ou anomalie de signal au doppler utérin lors de </a:t>
            </a:r>
            <a:r>
              <a:rPr lang="fr-FR" dirty="0" smtClean="0"/>
              <a:t>la 2ème </a:t>
            </a:r>
            <a:r>
              <a:rPr lang="fr-FR" dirty="0" smtClean="0"/>
              <a:t>échographie, traitement par ASPIRINE 100 mg/j (à discuter avec l'obstétricien</a:t>
            </a:r>
            <a:r>
              <a:rPr lang="fr-FR" dirty="0" smtClean="0"/>
              <a:t>), avec </a:t>
            </a:r>
            <a:r>
              <a:rPr lang="fr-FR" dirty="0" smtClean="0"/>
              <a:t>interruption de l'ASPIRINE à 34 SA (en prévision de l'accouchement</a:t>
            </a:r>
            <a:r>
              <a:rPr lang="fr-FR" dirty="0" smtClean="0"/>
              <a:t>).</a:t>
            </a:r>
          </a:p>
          <a:p>
            <a:pPr>
              <a:buNone/>
            </a:pPr>
            <a:endParaRPr lang="fr-FR" dirty="0" smtClean="0"/>
          </a:p>
          <a:p>
            <a:r>
              <a:rPr lang="fr-FR" dirty="0" smtClean="0"/>
              <a:t>(</a:t>
            </a:r>
            <a:r>
              <a:rPr lang="fr-FR" b="1" dirty="0" smtClean="0">
                <a:solidFill>
                  <a:srgbClr val="FF0000"/>
                </a:solidFill>
              </a:rPr>
              <a:t> </a:t>
            </a:r>
            <a:r>
              <a:rPr lang="fr-FR" b="1" dirty="0" smtClean="0">
                <a:solidFill>
                  <a:srgbClr val="FF0000"/>
                </a:solidFill>
              </a:rPr>
              <a:t>diurétiques interdits sauf situation d’éclampsie</a:t>
            </a:r>
            <a:r>
              <a:rPr lang="fr-FR" dirty="0" smtClean="0"/>
              <a:t>)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fr-FR" sz="4800" b="1" dirty="0" smtClean="0"/>
              <a:t>Conclusion</a:t>
            </a:r>
            <a:endParaRPr lang="fr-FR" sz="48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endParaRPr lang="fr-FR" dirty="0" smtClean="0"/>
          </a:p>
          <a:p>
            <a:r>
              <a:rPr lang="fr-FR" dirty="0" smtClean="0"/>
              <a:t>Grossesse  chez  la  diabétique.</a:t>
            </a:r>
          </a:p>
          <a:p>
            <a:endParaRPr lang="fr-FR" dirty="0" smtClean="0"/>
          </a:p>
          <a:p>
            <a:r>
              <a:rPr lang="fr-FR" dirty="0" smtClean="0"/>
              <a:t>Le diabète chez une  gestante.</a:t>
            </a:r>
          </a:p>
          <a:p>
            <a:endParaRPr lang="fr-FR" dirty="0" smtClean="0"/>
          </a:p>
          <a:p>
            <a:r>
              <a:rPr lang="fr-FR" b="1" dirty="0" smtClean="0">
                <a:solidFill>
                  <a:srgbClr val="C00000"/>
                </a:solidFill>
              </a:rPr>
              <a:t>Que  faire pour réussir une des  GHR ?</a:t>
            </a:r>
          </a:p>
          <a:p>
            <a:pPr>
              <a:buNone/>
            </a:pPr>
            <a:endParaRPr lang="fr-FR" b="1" dirty="0" smtClean="0">
              <a:solidFill>
                <a:srgbClr val="C00000"/>
              </a:solidFill>
            </a:endParaRPr>
          </a:p>
          <a:p>
            <a:r>
              <a:rPr lang="fr-FR" sz="3000" b="1" dirty="0" smtClean="0">
                <a:solidFill>
                  <a:srgbClr val="C00000"/>
                </a:solidFill>
              </a:rPr>
              <a:t>Eduquer</a:t>
            </a:r>
            <a:r>
              <a:rPr lang="fr-FR" sz="3000" dirty="0" smtClean="0"/>
              <a:t>- </a:t>
            </a:r>
            <a:r>
              <a:rPr lang="fr-FR" sz="3000" b="1" dirty="0" smtClean="0"/>
              <a:t>Planifier</a:t>
            </a:r>
            <a:r>
              <a:rPr lang="fr-FR" sz="3000" dirty="0" smtClean="0"/>
              <a:t>-</a:t>
            </a:r>
            <a:r>
              <a:rPr lang="fr-FR" sz="3000" b="1" dirty="0" smtClean="0">
                <a:solidFill>
                  <a:srgbClr val="92D050"/>
                </a:solidFill>
              </a:rPr>
              <a:t>T</a:t>
            </a:r>
            <a:r>
              <a:rPr lang="fr-FR" sz="3000" b="1" dirty="0" smtClean="0">
                <a:solidFill>
                  <a:srgbClr val="92D050"/>
                </a:solidFill>
              </a:rPr>
              <a:t>ravailler</a:t>
            </a:r>
            <a:r>
              <a:rPr lang="fr-FR" sz="3000" dirty="0" smtClean="0">
                <a:solidFill>
                  <a:srgbClr val="92D050"/>
                </a:solidFill>
              </a:rPr>
              <a:t>  </a:t>
            </a:r>
            <a:r>
              <a:rPr lang="fr-FR" sz="3000" dirty="0" smtClean="0"/>
              <a:t>en multidisciplinarité.</a:t>
            </a:r>
          </a:p>
          <a:p>
            <a:endParaRPr lang="fr-FR" sz="3000" dirty="0" smtClean="0"/>
          </a:p>
          <a:p>
            <a:r>
              <a:rPr lang="fr-FR" sz="3800" b="1" dirty="0" smtClean="0"/>
              <a:t> </a:t>
            </a:r>
            <a:r>
              <a:rPr lang="fr-FR" sz="3800" b="1" dirty="0" smtClean="0"/>
              <a:t>C’est  être  un  </a:t>
            </a:r>
            <a:r>
              <a:rPr lang="fr-FR" dirty="0" smtClean="0"/>
              <a:t>:  </a:t>
            </a:r>
            <a:r>
              <a:rPr lang="fr-FR" sz="3500" b="1" dirty="0" smtClean="0"/>
              <a:t>B   E   L    M    A    D    I</a:t>
            </a:r>
            <a:endParaRPr lang="fr-FR" b="1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72232" y="5715016"/>
            <a:ext cx="2571768" cy="1142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428860" y="1000108"/>
            <a:ext cx="5715040" cy="4929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4"/>
          <p:cNvSpPr/>
          <p:nvPr/>
        </p:nvSpPr>
        <p:spPr>
          <a:xfrm>
            <a:off x="214282" y="5429264"/>
            <a:ext cx="2286016" cy="107157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b="1" dirty="0" smtClean="0"/>
              <a:t>MERCI  DE  VOTRE  AIMABLE   ATTENTION</a:t>
            </a:r>
            <a:endParaRPr lang="fr-F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fr-FR" dirty="0" smtClean="0"/>
              <a:t>Références bibliographiques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endParaRPr lang="fr-FR" b="1" dirty="0" smtClean="0"/>
          </a:p>
          <a:p>
            <a:pPr>
              <a:buNone/>
            </a:pPr>
            <a:r>
              <a:rPr lang="fr-FR" dirty="0" smtClean="0"/>
              <a:t>1-American </a:t>
            </a:r>
            <a:r>
              <a:rPr lang="fr-FR" dirty="0" err="1" smtClean="0"/>
              <a:t>Diabetes</a:t>
            </a:r>
            <a:r>
              <a:rPr lang="fr-FR" dirty="0" smtClean="0"/>
              <a:t> Association (ADA) – USA </a:t>
            </a:r>
            <a:endParaRPr lang="fr-FR" dirty="0" smtClean="0"/>
          </a:p>
          <a:p>
            <a:pPr>
              <a:buNone/>
            </a:pPr>
            <a:r>
              <a:rPr lang="fr-FR" dirty="0" smtClean="0"/>
              <a:t>2-ADA</a:t>
            </a:r>
            <a:r>
              <a:rPr lang="fr-FR" dirty="0" smtClean="0"/>
              <a:t>. Management of </a:t>
            </a:r>
            <a:r>
              <a:rPr lang="fr-FR" dirty="0" err="1" smtClean="0"/>
              <a:t>Diabetes</a:t>
            </a:r>
            <a:r>
              <a:rPr lang="fr-FR" dirty="0" smtClean="0"/>
              <a:t> in </a:t>
            </a:r>
            <a:r>
              <a:rPr lang="fr-FR" dirty="0" err="1" smtClean="0"/>
              <a:t>Pregnancy</a:t>
            </a:r>
            <a:r>
              <a:rPr lang="fr-FR" dirty="0" smtClean="0"/>
              <a:t>. Section 13. In Standards of </a:t>
            </a:r>
            <a:r>
              <a:rPr lang="fr-FR" dirty="0" err="1" smtClean="0"/>
              <a:t>Medical</a:t>
            </a:r>
            <a:r>
              <a:rPr lang="fr-FR" dirty="0" smtClean="0"/>
              <a:t> Care in </a:t>
            </a:r>
            <a:r>
              <a:rPr lang="fr-FR" dirty="0" err="1" smtClean="0"/>
              <a:t>Diabetes</a:t>
            </a:r>
            <a:r>
              <a:rPr lang="fr-FR" dirty="0" smtClean="0"/>
              <a:t> 2017. </a:t>
            </a:r>
            <a:endParaRPr lang="fr-FR" dirty="0" smtClean="0"/>
          </a:p>
          <a:p>
            <a:pPr>
              <a:buNone/>
            </a:pPr>
            <a:r>
              <a:rPr lang="fr-FR" dirty="0" smtClean="0"/>
              <a:t>3-</a:t>
            </a:r>
            <a:r>
              <a:rPr lang="fr-FR" dirty="0" err="1" smtClean="0"/>
              <a:t>Diabetes</a:t>
            </a:r>
            <a:r>
              <a:rPr lang="fr-FR" dirty="0" smtClean="0"/>
              <a:t> </a:t>
            </a:r>
            <a:r>
              <a:rPr lang="fr-FR" dirty="0" smtClean="0"/>
              <a:t>Care 2017; 40 (Suppl.1): S114-S119. Lien Association canadienne du diabète – </a:t>
            </a:r>
            <a:r>
              <a:rPr lang="fr-FR" dirty="0" smtClean="0"/>
              <a:t>Canada</a:t>
            </a:r>
          </a:p>
          <a:p>
            <a:pPr>
              <a:buNone/>
            </a:pPr>
            <a:r>
              <a:rPr lang="fr-FR" dirty="0" smtClean="0"/>
              <a:t>4-  </a:t>
            </a:r>
            <a:r>
              <a:rPr lang="fr-FR" dirty="0" smtClean="0"/>
              <a:t>Comité d’experts des Lignes directrices de pratique clinique de l’Association canadienne du diabète. </a:t>
            </a:r>
            <a:endParaRPr lang="fr-FR" dirty="0" smtClean="0"/>
          </a:p>
          <a:p>
            <a:pPr>
              <a:buNone/>
            </a:pPr>
            <a:r>
              <a:rPr lang="fr-FR" dirty="0" smtClean="0"/>
              <a:t>5-Lignes </a:t>
            </a:r>
            <a:r>
              <a:rPr lang="fr-FR" dirty="0" smtClean="0"/>
              <a:t>directrices de pratique clinique 2013 de l’Association canadienne du diabète pour la prévention et le traitement du diabète au Canada. Can J </a:t>
            </a:r>
            <a:r>
              <a:rPr lang="fr-FR" dirty="0" err="1" smtClean="0"/>
              <a:t>Diabetes</a:t>
            </a:r>
            <a:r>
              <a:rPr lang="fr-FR" dirty="0" smtClean="0"/>
              <a:t>. 2013; 37 (</a:t>
            </a:r>
            <a:r>
              <a:rPr lang="fr-FR" dirty="0" err="1" smtClean="0"/>
              <a:t>suppl</a:t>
            </a:r>
            <a:r>
              <a:rPr lang="fr-FR" dirty="0" smtClean="0"/>
              <a:t> 5): S361-S598. Lien Endocrine Society (ES) – USA </a:t>
            </a:r>
            <a:endParaRPr lang="fr-FR" dirty="0" smtClean="0"/>
          </a:p>
          <a:p>
            <a:pPr>
              <a:buNone/>
            </a:pPr>
            <a:r>
              <a:rPr lang="fr-FR" dirty="0" smtClean="0"/>
              <a:t>6-</a:t>
            </a:r>
            <a:r>
              <a:rPr lang="fr-FR" dirty="0" smtClean="0"/>
              <a:t> </a:t>
            </a:r>
            <a:r>
              <a:rPr lang="fr-FR" dirty="0" smtClean="0"/>
              <a:t>ES. </a:t>
            </a:r>
            <a:r>
              <a:rPr lang="fr-FR" dirty="0" err="1" smtClean="0"/>
              <a:t>Diabetes</a:t>
            </a:r>
            <a:r>
              <a:rPr lang="fr-FR" dirty="0" smtClean="0"/>
              <a:t> and </a:t>
            </a:r>
            <a:r>
              <a:rPr lang="fr-FR" dirty="0" err="1" smtClean="0"/>
              <a:t>Pregnancy</a:t>
            </a:r>
            <a:r>
              <a:rPr lang="fr-FR" dirty="0" smtClean="0"/>
              <a:t>: An Endocrine Society </a:t>
            </a:r>
            <a:r>
              <a:rPr lang="fr-FR" dirty="0" err="1" smtClean="0"/>
              <a:t>Clinical</a:t>
            </a:r>
            <a:r>
              <a:rPr lang="fr-FR" dirty="0" smtClean="0"/>
              <a:t> Practice Guideline. 2013. J Clin </a:t>
            </a:r>
            <a:r>
              <a:rPr lang="fr-FR" dirty="0" err="1" smtClean="0"/>
              <a:t>Endocrinol</a:t>
            </a:r>
            <a:r>
              <a:rPr lang="fr-FR" dirty="0" smtClean="0"/>
              <a:t> </a:t>
            </a:r>
            <a:r>
              <a:rPr lang="fr-FR" dirty="0" err="1" smtClean="0"/>
              <a:t>Metab</a:t>
            </a:r>
            <a:r>
              <a:rPr lang="fr-FR" dirty="0" smtClean="0"/>
              <a:t>. 2013; 98(11):4227–4249. Lien International </a:t>
            </a:r>
            <a:r>
              <a:rPr lang="fr-FR" dirty="0" err="1" smtClean="0"/>
              <a:t>Diabetes</a:t>
            </a:r>
            <a:r>
              <a:rPr lang="fr-FR" dirty="0" smtClean="0"/>
              <a:t> </a:t>
            </a:r>
            <a:r>
              <a:rPr lang="fr-FR" dirty="0" err="1" smtClean="0"/>
              <a:t>Federation</a:t>
            </a:r>
            <a:r>
              <a:rPr lang="fr-FR" dirty="0" smtClean="0"/>
              <a:t> (IDF) </a:t>
            </a:r>
            <a:endParaRPr lang="fr-FR" dirty="0" smtClean="0"/>
          </a:p>
          <a:p>
            <a:pPr>
              <a:buNone/>
            </a:pPr>
            <a:r>
              <a:rPr lang="fr-FR" dirty="0" smtClean="0"/>
              <a:t>7-</a:t>
            </a:r>
            <a:r>
              <a:rPr lang="fr-FR" dirty="0" smtClean="0"/>
              <a:t> </a:t>
            </a:r>
            <a:r>
              <a:rPr lang="fr-FR" dirty="0" smtClean="0"/>
              <a:t>IDF </a:t>
            </a:r>
            <a:r>
              <a:rPr lang="fr-FR" dirty="0" err="1" smtClean="0"/>
              <a:t>Clinical</a:t>
            </a:r>
            <a:r>
              <a:rPr lang="fr-FR" dirty="0" smtClean="0"/>
              <a:t> Guidelines </a:t>
            </a:r>
            <a:r>
              <a:rPr lang="fr-FR" dirty="0" err="1" smtClean="0"/>
              <a:t>Task</a:t>
            </a:r>
            <a:r>
              <a:rPr lang="fr-FR" dirty="0" smtClean="0"/>
              <a:t> Force, Global Guideline on </a:t>
            </a:r>
            <a:r>
              <a:rPr lang="fr-FR" dirty="0" err="1" smtClean="0"/>
              <a:t>Pregnancy</a:t>
            </a:r>
            <a:r>
              <a:rPr lang="fr-FR" dirty="0" smtClean="0"/>
              <a:t> and </a:t>
            </a:r>
            <a:r>
              <a:rPr lang="fr-FR" dirty="0" err="1" smtClean="0"/>
              <a:t>Diabetes</a:t>
            </a:r>
            <a:r>
              <a:rPr lang="fr-FR" dirty="0" smtClean="0"/>
              <a:t>, Brussels: International </a:t>
            </a:r>
            <a:r>
              <a:rPr lang="fr-FR" dirty="0" err="1" smtClean="0"/>
              <a:t>Diabetes</a:t>
            </a:r>
            <a:r>
              <a:rPr lang="fr-FR" dirty="0" smtClean="0"/>
              <a:t> </a:t>
            </a:r>
            <a:r>
              <a:rPr lang="fr-FR" dirty="0" err="1" smtClean="0"/>
              <a:t>Federation</a:t>
            </a:r>
            <a:r>
              <a:rPr lang="fr-FR" dirty="0" smtClean="0"/>
              <a:t>, 2009. Lien National Institute for </a:t>
            </a:r>
            <a:r>
              <a:rPr lang="fr-FR" dirty="0" err="1" smtClean="0"/>
              <a:t>Clinical</a:t>
            </a:r>
            <a:r>
              <a:rPr lang="fr-FR" dirty="0" smtClean="0"/>
              <a:t> Excellence (NICE) – </a:t>
            </a:r>
            <a:r>
              <a:rPr lang="fr-FR" dirty="0" smtClean="0"/>
              <a:t>UK</a:t>
            </a:r>
          </a:p>
          <a:p>
            <a:pPr>
              <a:buNone/>
            </a:pPr>
            <a:r>
              <a:rPr lang="fr-FR" dirty="0" smtClean="0"/>
              <a:t>8-</a:t>
            </a:r>
            <a:r>
              <a:rPr lang="fr-FR" dirty="0" smtClean="0"/>
              <a:t> </a:t>
            </a:r>
            <a:r>
              <a:rPr lang="fr-FR" dirty="0" smtClean="0"/>
              <a:t>NICE Guideline NG3. </a:t>
            </a:r>
            <a:r>
              <a:rPr lang="fr-FR" dirty="0" err="1" smtClean="0"/>
              <a:t>Diabetes</a:t>
            </a:r>
            <a:r>
              <a:rPr lang="fr-FR" dirty="0" smtClean="0"/>
              <a:t> in </a:t>
            </a:r>
            <a:r>
              <a:rPr lang="fr-FR" dirty="0" err="1" smtClean="0"/>
              <a:t>pregnancy</a:t>
            </a:r>
            <a:r>
              <a:rPr lang="fr-FR" dirty="0" smtClean="0"/>
              <a:t>: management </a:t>
            </a:r>
            <a:r>
              <a:rPr lang="fr-FR" dirty="0" err="1" smtClean="0"/>
              <a:t>from</a:t>
            </a:r>
            <a:r>
              <a:rPr lang="fr-FR" dirty="0" smtClean="0"/>
              <a:t> </a:t>
            </a:r>
            <a:r>
              <a:rPr lang="fr-FR" dirty="0" err="1" smtClean="0"/>
              <a:t>preconception</a:t>
            </a:r>
            <a:r>
              <a:rPr lang="fr-FR" dirty="0" smtClean="0"/>
              <a:t> to the postnatal. 2015 (</a:t>
            </a:r>
            <a:r>
              <a:rPr lang="fr-FR" dirty="0" err="1" smtClean="0"/>
              <a:t>Updated</a:t>
            </a:r>
            <a:r>
              <a:rPr lang="fr-FR" dirty="0" smtClean="0"/>
              <a:t> August 2015). Lien Scottish </a:t>
            </a:r>
            <a:r>
              <a:rPr lang="fr-FR" dirty="0" err="1" smtClean="0"/>
              <a:t>Intercollegiate</a:t>
            </a:r>
            <a:r>
              <a:rPr lang="fr-FR" dirty="0" smtClean="0"/>
              <a:t> Guidelines Network (SIGN) – UK </a:t>
            </a:r>
            <a:endParaRPr lang="fr-FR" dirty="0" smtClean="0"/>
          </a:p>
          <a:p>
            <a:pPr>
              <a:buNone/>
            </a:pPr>
            <a:r>
              <a:rPr lang="fr-FR" dirty="0" smtClean="0"/>
              <a:t>9-</a:t>
            </a:r>
            <a:r>
              <a:rPr lang="fr-FR" dirty="0" smtClean="0"/>
              <a:t> </a:t>
            </a:r>
            <a:r>
              <a:rPr lang="fr-FR" dirty="0" smtClean="0"/>
              <a:t>SIGN. Management of </a:t>
            </a:r>
            <a:r>
              <a:rPr lang="fr-FR" dirty="0" err="1" smtClean="0"/>
              <a:t>Diabetes</a:t>
            </a:r>
            <a:r>
              <a:rPr lang="fr-FR" dirty="0" smtClean="0"/>
              <a:t>. A national </a:t>
            </a:r>
            <a:r>
              <a:rPr lang="fr-FR" dirty="0" err="1" smtClean="0"/>
              <a:t>clinical</a:t>
            </a:r>
            <a:r>
              <a:rPr lang="fr-FR" dirty="0" smtClean="0"/>
              <a:t> guideline. Edinburgh: SIGN; 2010. (SIGN publication N°116). Lien.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fr-FR" sz="2800" b="1" dirty="0" smtClean="0"/>
              <a:t>I.2 </a:t>
            </a:r>
            <a:r>
              <a:rPr lang="fr-FR" sz="2800" b="1" dirty="0" smtClean="0"/>
              <a:t>GLYCOREGULATION </a:t>
            </a:r>
            <a:r>
              <a:rPr lang="fr-FR" sz="2800" b="1" dirty="0" smtClean="0"/>
              <a:t>CHEZ LA FEMME </a:t>
            </a:r>
            <a:r>
              <a:rPr lang="fr-FR" sz="2800" b="1" dirty="0" smtClean="0"/>
              <a:t>ENCEINTE ET</a:t>
            </a:r>
            <a:r>
              <a:rPr lang="ar-DZ" sz="2800" b="1" dirty="0" smtClean="0"/>
              <a:t> </a:t>
            </a:r>
            <a:r>
              <a:rPr lang="fr-FR" sz="2800" b="1" dirty="0" smtClean="0"/>
              <a:t>RISQUE DE </a:t>
            </a:r>
            <a:r>
              <a:rPr lang="fr-FR" sz="2800" b="1" dirty="0" smtClean="0"/>
              <a:t>DIABETE</a:t>
            </a:r>
            <a:r>
              <a:rPr lang="fr-FR" sz="2800" b="1" dirty="0" smtClean="0"/>
              <a:t/>
            </a:r>
            <a:br>
              <a:rPr lang="fr-FR" sz="2800" b="1" dirty="0" smtClean="0"/>
            </a:br>
            <a:r>
              <a:rPr lang="fr-FR" sz="2800" b="1" dirty="0" smtClean="0"/>
              <a:t>OU </a:t>
            </a:r>
            <a:r>
              <a:rPr lang="fr-FR" sz="2800" b="1" dirty="0" smtClean="0"/>
              <a:t>DIAB</a:t>
            </a:r>
            <a:r>
              <a:rPr lang="fr-FR" sz="2800" b="1" dirty="0" smtClean="0"/>
              <a:t>E</a:t>
            </a:r>
            <a:r>
              <a:rPr lang="fr-FR" sz="2800" b="1" dirty="0" smtClean="0"/>
              <a:t>TIQUE </a:t>
            </a:r>
            <a:r>
              <a:rPr lang="fr-FR" sz="2800" b="1" dirty="0" smtClean="0"/>
              <a:t>AVANT LA GROSSESSE</a:t>
            </a:r>
            <a:endParaRPr lang="fr-FR" sz="28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FR" b="1" dirty="0" smtClean="0"/>
              <a:t>I.2.1 Variations métaboliques (2 périodes)</a:t>
            </a:r>
          </a:p>
          <a:p>
            <a:pPr>
              <a:buFontTx/>
              <a:buChar char="-"/>
            </a:pPr>
            <a:r>
              <a:rPr lang="fr-FR" dirty="0" smtClean="0">
                <a:solidFill>
                  <a:srgbClr val="FF0000"/>
                </a:solidFill>
              </a:rPr>
              <a:t>1ere </a:t>
            </a:r>
            <a:r>
              <a:rPr lang="fr-FR" dirty="0" smtClean="0">
                <a:solidFill>
                  <a:srgbClr val="FF0000"/>
                </a:solidFill>
              </a:rPr>
              <a:t>moitié </a:t>
            </a:r>
            <a:r>
              <a:rPr lang="fr-FR" dirty="0" smtClean="0"/>
              <a:t>:tendance à l’hypoglycémie (phase d’anabolisme)et la cétose</a:t>
            </a:r>
            <a:r>
              <a:rPr lang="fr-FR" dirty="0" smtClean="0"/>
              <a:t>.</a:t>
            </a:r>
          </a:p>
          <a:p>
            <a:pPr>
              <a:buFontTx/>
              <a:buChar char="-"/>
            </a:pPr>
            <a:endParaRPr lang="fr-FR" dirty="0" smtClean="0"/>
          </a:p>
          <a:p>
            <a:pPr>
              <a:buFontTx/>
              <a:buChar char="-"/>
            </a:pPr>
            <a:r>
              <a:rPr lang="fr-FR" dirty="0" smtClean="0">
                <a:solidFill>
                  <a:srgbClr val="FF0000"/>
                </a:solidFill>
              </a:rPr>
              <a:t>2 </a:t>
            </a:r>
            <a:r>
              <a:rPr lang="fr-FR" dirty="0" err="1" smtClean="0">
                <a:solidFill>
                  <a:srgbClr val="FF0000"/>
                </a:solidFill>
              </a:rPr>
              <a:t>ème</a:t>
            </a:r>
            <a:r>
              <a:rPr lang="fr-FR" dirty="0" smtClean="0">
                <a:solidFill>
                  <a:srgbClr val="FF0000"/>
                </a:solidFill>
              </a:rPr>
              <a:t> moitié </a:t>
            </a:r>
            <a:r>
              <a:rPr lang="fr-FR" dirty="0" smtClean="0"/>
              <a:t>(20 SA) l’</a:t>
            </a:r>
            <a:r>
              <a:rPr lang="fr-FR" dirty="0" err="1" smtClean="0"/>
              <a:t>insulinosécrétion</a:t>
            </a:r>
            <a:r>
              <a:rPr lang="fr-FR" dirty="0" smtClean="0"/>
              <a:t> est insuffisante , en particulier en </a:t>
            </a:r>
            <a:r>
              <a:rPr lang="fr-FR" dirty="0" smtClean="0"/>
              <a:t>période </a:t>
            </a:r>
            <a:r>
              <a:rPr lang="fr-FR" dirty="0" err="1" smtClean="0"/>
              <a:t>post-prandiale</a:t>
            </a:r>
            <a:r>
              <a:rPr lang="fr-FR" dirty="0" smtClean="0"/>
              <a:t>+++ </a:t>
            </a:r>
            <a:endParaRPr lang="fr-FR" dirty="0" smtClean="0"/>
          </a:p>
          <a:p>
            <a:pPr>
              <a:buNone/>
            </a:pPr>
            <a:r>
              <a:rPr lang="fr-FR" dirty="0" smtClean="0"/>
              <a:t> </a:t>
            </a:r>
            <a:r>
              <a:rPr lang="fr-FR" dirty="0" smtClean="0"/>
              <a:t>=&gt; </a:t>
            </a:r>
            <a:r>
              <a:rPr lang="fr-FR" dirty="0" smtClean="0"/>
              <a:t>hyperglycémie si diabète pré-gestationnel ou révélation </a:t>
            </a:r>
            <a:r>
              <a:rPr lang="fr-FR" dirty="0" smtClean="0"/>
              <a:t>d’un diabète </a:t>
            </a:r>
            <a:r>
              <a:rPr lang="fr-FR" dirty="0" smtClean="0"/>
              <a:t>gestationnel</a:t>
            </a:r>
            <a:r>
              <a:rPr lang="fr-FR" dirty="0" smtClean="0"/>
              <a:t>.</a:t>
            </a:r>
          </a:p>
          <a:p>
            <a:pPr>
              <a:buFontTx/>
              <a:buChar char="-"/>
            </a:pPr>
            <a:endParaRPr lang="fr-F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fr-FR" dirty="0" smtClean="0"/>
              <a:t> </a:t>
            </a:r>
            <a:r>
              <a:rPr lang="fr-FR" b="1" dirty="0" smtClean="0">
                <a:solidFill>
                  <a:srgbClr val="FF0000"/>
                </a:solidFill>
              </a:rPr>
              <a:t>En pratique </a:t>
            </a:r>
            <a:r>
              <a:rPr lang="fr-FR" dirty="0" smtClean="0"/>
              <a:t>: </a:t>
            </a:r>
          </a:p>
          <a:p>
            <a:pPr>
              <a:buNone/>
            </a:pPr>
            <a:r>
              <a:rPr lang="fr-FR" dirty="0" smtClean="0"/>
              <a:t>chez la femme dont le diabète préexiste à la grossesse :</a:t>
            </a:r>
          </a:p>
          <a:p>
            <a:pPr>
              <a:buNone/>
            </a:pPr>
            <a:r>
              <a:rPr lang="fr-FR" dirty="0" smtClean="0"/>
              <a:t>cette augmentation des besoins en insuline nécessite une adaptation de doses</a:t>
            </a:r>
            <a:r>
              <a:rPr lang="fr-FR" dirty="0" smtClean="0"/>
              <a:t>.</a:t>
            </a:r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r>
              <a:rPr lang="fr-FR" dirty="0" smtClean="0"/>
              <a:t>• </a:t>
            </a:r>
            <a:r>
              <a:rPr lang="fr-FR" dirty="0" smtClean="0"/>
              <a:t>En cas de diabète gestationnel la mise en route de l’insulinothérapie est fréquente à</a:t>
            </a:r>
          </a:p>
          <a:p>
            <a:pPr>
              <a:buNone/>
            </a:pPr>
            <a:r>
              <a:rPr lang="fr-FR" dirty="0" smtClean="0"/>
              <a:t>cette période de la grossesse.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fr-FR" b="1" dirty="0" smtClean="0"/>
              <a:t>I.2.1 Passage </a:t>
            </a:r>
            <a:r>
              <a:rPr lang="fr-FR" b="1" dirty="0" err="1" smtClean="0"/>
              <a:t>transplacentaire</a:t>
            </a:r>
            <a:endParaRPr lang="fr-FR" b="1" dirty="0" smtClean="0"/>
          </a:p>
          <a:p>
            <a:pPr>
              <a:buNone/>
            </a:pPr>
            <a:r>
              <a:rPr lang="fr-FR" dirty="0" smtClean="0"/>
              <a:t>- passent la barrière </a:t>
            </a:r>
            <a:r>
              <a:rPr lang="fr-FR" dirty="0" err="1" smtClean="0"/>
              <a:t>hématoplacentaire</a:t>
            </a:r>
            <a:r>
              <a:rPr lang="fr-FR" dirty="0" smtClean="0"/>
              <a:t>.</a:t>
            </a:r>
          </a:p>
          <a:p>
            <a:pPr>
              <a:buNone/>
            </a:pPr>
            <a:r>
              <a:rPr lang="fr-FR" dirty="0" smtClean="0"/>
              <a:t>- Glucose</a:t>
            </a:r>
          </a:p>
          <a:p>
            <a:pPr>
              <a:buNone/>
            </a:pPr>
            <a:r>
              <a:rPr lang="fr-FR" dirty="0" smtClean="0"/>
              <a:t>- Corps </a:t>
            </a:r>
            <a:r>
              <a:rPr lang="fr-FR" dirty="0" err="1" smtClean="0"/>
              <a:t>cétoniques,les</a:t>
            </a:r>
            <a:r>
              <a:rPr lang="fr-FR" dirty="0" smtClean="0"/>
              <a:t> acides gras libres, les acides aminés</a:t>
            </a:r>
          </a:p>
          <a:p>
            <a:pPr>
              <a:buNone/>
            </a:pPr>
            <a:r>
              <a:rPr lang="fr-FR" dirty="0" smtClean="0"/>
              <a:t>- l’insuline ne passe pas la barrière </a:t>
            </a:r>
            <a:r>
              <a:rPr lang="fr-FR" dirty="0" err="1" smtClean="0"/>
              <a:t>hématoplacentaire</a:t>
            </a:r>
            <a:r>
              <a:rPr lang="fr-FR" dirty="0" smtClean="0"/>
              <a:t>.</a:t>
            </a:r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533</TotalTime>
  <Words>3995</Words>
  <PresentationFormat>Affichage à l'écran (4:3)</PresentationFormat>
  <Paragraphs>468</Paragraphs>
  <Slides>67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67</vt:i4>
      </vt:variant>
    </vt:vector>
  </HeadingPairs>
  <TitlesOfParts>
    <vt:vector size="68" baseType="lpstr">
      <vt:lpstr>Thème Office</vt:lpstr>
      <vt:lpstr>Diabète et  grossesse:  Les enjeux pratiques !</vt:lpstr>
      <vt:lpstr>INTRODUCTION</vt:lpstr>
      <vt:lpstr>Objectifs</vt:lpstr>
      <vt:lpstr>I-RAPPELS PHYSIOLOGIQUES</vt:lpstr>
      <vt:lpstr>Diapositive 5</vt:lpstr>
      <vt:lpstr>Diapositive 6</vt:lpstr>
      <vt:lpstr>I.2 GLYCOREGULATION CHEZ LA FEMME ENCEINTE ET RISQUE DE DIABETE OU DIABETIQUE AVANT LA GROSSESSE</vt:lpstr>
      <vt:lpstr>Diapositive 8</vt:lpstr>
      <vt:lpstr>Diapositive 9</vt:lpstr>
      <vt:lpstr>Diapositive 10</vt:lpstr>
      <vt:lpstr>II PRISE EN CHARGE DU DIABETE DE LA FEMME DANS LE CADRE DE LA GROSSESSE</vt:lpstr>
      <vt:lpstr>Diapositive 12</vt:lpstr>
      <vt:lpstr>Diapositive 13</vt:lpstr>
      <vt:lpstr>A Retenir pour la grossesse diabétique</vt:lpstr>
      <vt:lpstr>II- 1.1 Risques pour le fœtus</vt:lpstr>
      <vt:lpstr>Diapositive 16</vt:lpstr>
      <vt:lpstr>Diapositive 17</vt:lpstr>
      <vt:lpstr>Les  morbidités sont</vt:lpstr>
      <vt:lpstr>Diapositive 19</vt:lpstr>
      <vt:lpstr>Diapositive 20</vt:lpstr>
      <vt:lpstr>Diapositive 21</vt:lpstr>
      <vt:lpstr>Diapositive 22</vt:lpstr>
      <vt:lpstr>Diapositive 23</vt:lpstr>
      <vt:lpstr>A Retenir</vt:lpstr>
      <vt:lpstr>Diapositive 25</vt:lpstr>
      <vt:lpstr>Diapositive 26</vt:lpstr>
      <vt:lpstr>Diapositive 27</vt:lpstr>
      <vt:lpstr>Diapositive 28</vt:lpstr>
      <vt:lpstr>II.1.1 Risque chez la mère diabétique</vt:lpstr>
      <vt:lpstr>Diapositive 30</vt:lpstr>
      <vt:lpstr>Diapositive 31</vt:lpstr>
      <vt:lpstr>Diapositive 32</vt:lpstr>
      <vt:lpstr>Diapositive 33</vt:lpstr>
      <vt:lpstr>Diapositive 34</vt:lpstr>
      <vt:lpstr>Diapositive 35</vt:lpstr>
      <vt:lpstr>1- Avant la grossesse</vt:lpstr>
      <vt:lpstr>Diapositive 37</vt:lpstr>
      <vt:lpstr>2- Pendant la grossesse</vt:lpstr>
      <vt:lpstr>Diapositive 39</vt:lpstr>
      <vt:lpstr>Diapositive 40</vt:lpstr>
      <vt:lpstr>Diapositive 41</vt:lpstr>
      <vt:lpstr>Diapositive 42</vt:lpstr>
      <vt:lpstr>Diapositive 43</vt:lpstr>
      <vt:lpstr>Diapositive 44</vt:lpstr>
      <vt:lpstr>Diapositive 45</vt:lpstr>
      <vt:lpstr>Diapositive 46</vt:lpstr>
      <vt:lpstr>Diapositive 47</vt:lpstr>
      <vt:lpstr>Diapositive 48</vt:lpstr>
      <vt:lpstr>Diapositive 49</vt:lpstr>
      <vt:lpstr>Diapositive 50</vt:lpstr>
      <vt:lpstr>Diapositive 51</vt:lpstr>
      <vt:lpstr>Diapositive 52</vt:lpstr>
      <vt:lpstr>Diapositive 53</vt:lpstr>
      <vt:lpstr>Diapositive 54</vt:lpstr>
      <vt:lpstr>Diapositive 55</vt:lpstr>
      <vt:lpstr>Diapositive 56</vt:lpstr>
      <vt:lpstr>Diapositive 57</vt:lpstr>
      <vt:lpstr>Diapositive 58</vt:lpstr>
      <vt:lpstr>Diapositive 59</vt:lpstr>
      <vt:lpstr>Diapositive 60</vt:lpstr>
      <vt:lpstr>Diapositive 61</vt:lpstr>
      <vt:lpstr>Diapositive 62</vt:lpstr>
      <vt:lpstr>Diapositive 63</vt:lpstr>
      <vt:lpstr>Traitement</vt:lpstr>
      <vt:lpstr>Conclusion</vt:lpstr>
      <vt:lpstr>Diapositive 66</vt:lpstr>
      <vt:lpstr>Références bibliographiques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pc</dc:creator>
  <cp:lastModifiedBy>pc</cp:lastModifiedBy>
  <cp:revision>45</cp:revision>
  <dcterms:created xsi:type="dcterms:W3CDTF">2019-07-16T23:11:36Z</dcterms:created>
  <dcterms:modified xsi:type="dcterms:W3CDTF">2019-07-17T08:17:35Z</dcterms:modified>
</cp:coreProperties>
</file>