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charts/chart57.xml" ContentType="application/vnd.openxmlformats-officedocument.drawingml.chart+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charts/chart46.xml" ContentType="application/vnd.openxmlformats-officedocument.drawingml.char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charts/chart13.xml" ContentType="application/vnd.openxmlformats-officedocument.drawingml.chart+xml"/>
  <Override PartName="/ppt/charts/chart24.xml" ContentType="application/vnd.openxmlformats-officedocument.drawingml.char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99.xml" ContentType="application/vnd.openxmlformats-officedocument.presentationml.slid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drawings/drawing3.xml" ContentType="application/vnd.openxmlformats-officedocument.drawingml.chartshapes+xml"/>
  <Override PartName="/ppt/charts/chart29.xml" ContentType="application/vnd.openxmlformats-officedocument.drawingml.char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charts/chart18.xml" ContentType="application/vnd.openxmlformats-officedocument.drawingml.char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charts/chart54.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charts/chart32.xml" ContentType="application/vnd.openxmlformats-officedocument.drawingml.chart+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charts/chart8.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10.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diagrams/colors1.xml" ContentType="application/vnd.openxmlformats-officedocument.drawingml.diagramColors+xml"/>
  <Override PartName="/ppt/charts/chart48.xml" ContentType="application/vnd.openxmlformats-officedocument.drawingml.char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charts/chart26.xml" ContentType="application/vnd.openxmlformats-officedocument.drawingml.char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charts/chart15.xml" ContentType="application/vnd.openxmlformats-officedocument.drawingml.chart+xml"/>
  <Override PartName="/ppt/charts/chart51.xml" ContentType="application/vnd.openxmlformats-officedocument.drawingml.chart+xml"/>
  <Override PartName="/ppt/slides/slide30.xml" ContentType="application/vnd.openxmlformats-officedocument.presentationml.slide+xml"/>
  <Override PartName="/ppt/slideLayouts/slideLayout40.xml" ContentType="application/vnd.openxmlformats-officedocument.presentationml.slideLayout+xml"/>
  <Override PartName="/ppt/charts/chart40.xml" ContentType="application/vnd.openxmlformats-officedocument.drawingml.chart+xml"/>
  <Override PartName="/ppt/slides/slide79.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charts/chart56.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charts/chart34.xml" ContentType="application/vnd.openxmlformats-officedocument.drawingml.chart+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charts/chart23.xml" ContentType="application/vnd.openxmlformats-officedocument.drawingml.chart+xml"/>
  <Override PartName="/ppt/charts/chart52.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charts/chart6.xml" ContentType="application/vnd.openxmlformats-officedocument.drawingml.char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theme/theme9.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charts/chart2.xml" ContentType="application/vnd.openxmlformats-officedocument.drawingml.chart+xml"/>
  <Override PartName="/ppt/drawings/drawing6.xml" ContentType="application/vnd.openxmlformats-officedocument.drawingml.chartshapes+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charts/chart17.xml" ContentType="application/vnd.openxmlformats-officedocument.drawingml.chart+xml"/>
  <Override PartName="/ppt/charts/chart53.xml" ContentType="application/vnd.openxmlformats-officedocument.drawingml.char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drawings/drawing7.xml" ContentType="application/vnd.openxmlformats-officedocument.drawingml.chartshape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charts/chart36.xml" ContentType="application/vnd.openxmlformats-officedocument.drawingml.chart+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charts/chart25.xml" ContentType="application/vnd.openxmlformats-officedocument.drawingml.char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charts/chart14.xml" ContentType="application/vnd.openxmlformats-officedocument.drawingml.chart+xml"/>
  <Override PartName="/ppt/slides/slide40.xml" ContentType="application/vnd.openxmlformats-officedocument.presentationml.slide+xml"/>
  <Override PartName="/ppt/slideLayouts/slideLayout50.xml" ContentType="application/vnd.openxmlformats-officedocument.presentationml.slideLayout+xml"/>
  <Override PartName="/ppt/charts/chart50.xml" ContentType="application/vnd.openxmlformats-officedocument.drawingml.char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slides/slide89.xml" ContentType="application/vnd.openxmlformats-officedocument.presentationml.slide+xml"/>
  <Override PartName="/ppt/slideLayouts/slideLayout99.xml" ContentType="application/vnd.openxmlformats-officedocument.presentationml.slideLayout+xml"/>
  <Override PartName="/ppt/charts/chart4.xml" ContentType="application/vnd.openxmlformats-officedocument.drawingml.chart+xml"/>
  <Override PartName="/ppt/slides/slide78.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charts/chart19.xml" ContentType="application/vnd.openxmlformats-officedocument.drawingml.chart+xml"/>
  <Override PartName="/ppt/charts/chart55.xml" ContentType="application/vnd.openxmlformats-officedocument.drawingml.char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Default Extension="xls" ContentType="application/vnd.ms-exce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charts/chart33.xml" ContentType="application/vnd.openxmlformats-officedocument.drawingml.char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97.xml" ContentType="application/vnd.openxmlformats-officedocument.presentationml.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charts/chart38.xml" ContentType="application/vnd.openxmlformats-officedocument.drawingml.chart+xml"/>
  <Override PartName="/ppt/diagrams/drawing1.xml" ContentType="application/vnd.ms-office.drawingml.diagramDrawing+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diagrams/quickStyle1.xml" ContentType="application/vnd.openxmlformats-officedocument.drawingml.diagramStyle+xml"/>
  <Override PartName="/ppt/charts/chart16.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9" r:id="rId5"/>
    <p:sldMasterId id="2147483712" r:id="rId6"/>
    <p:sldMasterId id="2147483724" r:id="rId7"/>
    <p:sldMasterId id="2147483736" r:id="rId8"/>
    <p:sldMasterId id="2147483748" r:id="rId9"/>
    <p:sldMasterId id="2147483760" r:id="rId10"/>
    <p:sldMasterId id="2147483772" r:id="rId11"/>
    <p:sldMasterId id="2147483787" r:id="rId12"/>
  </p:sldMasterIdLst>
  <p:sldIdLst>
    <p:sldId id="258" r:id="rId13"/>
    <p:sldId id="326" r:id="rId14"/>
    <p:sldId id="379" r:id="rId15"/>
    <p:sldId id="382" r:id="rId16"/>
    <p:sldId id="381" r:id="rId17"/>
    <p:sldId id="380" r:id="rId18"/>
    <p:sldId id="377" r:id="rId19"/>
    <p:sldId id="378" r:id="rId20"/>
    <p:sldId id="376" r:id="rId21"/>
    <p:sldId id="368" r:id="rId22"/>
    <p:sldId id="336" r:id="rId23"/>
    <p:sldId id="341" r:id="rId24"/>
    <p:sldId id="328" r:id="rId25"/>
    <p:sldId id="333" r:id="rId26"/>
    <p:sldId id="332" r:id="rId27"/>
    <p:sldId id="344" r:id="rId28"/>
    <p:sldId id="345" r:id="rId29"/>
    <p:sldId id="346" r:id="rId30"/>
    <p:sldId id="369" r:id="rId31"/>
    <p:sldId id="370" r:id="rId32"/>
    <p:sldId id="371" r:id="rId33"/>
    <p:sldId id="372" r:id="rId34"/>
    <p:sldId id="373" r:id="rId35"/>
    <p:sldId id="374" r:id="rId36"/>
    <p:sldId id="375" r:id="rId37"/>
    <p:sldId id="329" r:id="rId38"/>
    <p:sldId id="330" r:id="rId39"/>
    <p:sldId id="331" r:id="rId40"/>
    <p:sldId id="338" r:id="rId41"/>
    <p:sldId id="365" r:id="rId42"/>
    <p:sldId id="340" r:id="rId43"/>
    <p:sldId id="259" r:id="rId44"/>
    <p:sldId id="342" r:id="rId45"/>
    <p:sldId id="348" r:id="rId46"/>
    <p:sldId id="349" r:id="rId47"/>
    <p:sldId id="263" r:id="rId48"/>
    <p:sldId id="350" r:id="rId49"/>
    <p:sldId id="351" r:id="rId50"/>
    <p:sldId id="352" r:id="rId51"/>
    <p:sldId id="354" r:id="rId52"/>
    <p:sldId id="367" r:id="rId53"/>
    <p:sldId id="261" r:id="rId54"/>
    <p:sldId id="355" r:id="rId55"/>
    <p:sldId id="265" r:id="rId56"/>
    <p:sldId id="358" r:id="rId57"/>
    <p:sldId id="356" r:id="rId58"/>
    <p:sldId id="260" r:id="rId59"/>
    <p:sldId id="266" r:id="rId60"/>
    <p:sldId id="267" r:id="rId61"/>
    <p:sldId id="268" r:id="rId62"/>
    <p:sldId id="272" r:id="rId63"/>
    <p:sldId id="273" r:id="rId64"/>
    <p:sldId id="274" r:id="rId65"/>
    <p:sldId id="279" r:id="rId66"/>
    <p:sldId id="357" r:id="rId67"/>
    <p:sldId id="280" r:id="rId68"/>
    <p:sldId id="281" r:id="rId69"/>
    <p:sldId id="282" r:id="rId70"/>
    <p:sldId id="283" r:id="rId71"/>
    <p:sldId id="284" r:id="rId72"/>
    <p:sldId id="285" r:id="rId73"/>
    <p:sldId id="286" r:id="rId74"/>
    <p:sldId id="287" r:id="rId75"/>
    <p:sldId id="288" r:id="rId76"/>
    <p:sldId id="290" r:id="rId77"/>
    <p:sldId id="291" r:id="rId78"/>
    <p:sldId id="292" r:id="rId79"/>
    <p:sldId id="293" r:id="rId80"/>
    <p:sldId id="294" r:id="rId81"/>
    <p:sldId id="295" r:id="rId82"/>
    <p:sldId id="296" r:id="rId83"/>
    <p:sldId id="298" r:id="rId84"/>
    <p:sldId id="299" r:id="rId85"/>
    <p:sldId id="300" r:id="rId86"/>
    <p:sldId id="301" r:id="rId87"/>
    <p:sldId id="302" r:id="rId88"/>
    <p:sldId id="303" r:id="rId89"/>
    <p:sldId id="305" r:id="rId90"/>
    <p:sldId id="306" r:id="rId91"/>
    <p:sldId id="307" r:id="rId92"/>
    <p:sldId id="308" r:id="rId93"/>
    <p:sldId id="309" r:id="rId94"/>
    <p:sldId id="310" r:id="rId95"/>
    <p:sldId id="359" r:id="rId96"/>
    <p:sldId id="312" r:id="rId97"/>
    <p:sldId id="313" r:id="rId98"/>
    <p:sldId id="314" r:id="rId99"/>
    <p:sldId id="315" r:id="rId100"/>
    <p:sldId id="360" r:id="rId101"/>
    <p:sldId id="361" r:id="rId102"/>
    <p:sldId id="362" r:id="rId103"/>
    <p:sldId id="363" r:id="rId104"/>
    <p:sldId id="316" r:id="rId105"/>
    <p:sldId id="317" r:id="rId106"/>
    <p:sldId id="318" r:id="rId107"/>
    <p:sldId id="319" r:id="rId108"/>
    <p:sldId id="320" r:id="rId109"/>
    <p:sldId id="321" r:id="rId110"/>
    <p:sldId id="322" r:id="rId111"/>
    <p:sldId id="323" r:id="rId112"/>
    <p:sldId id="324" r:id="rId113"/>
    <p:sldId id="325" r:id="rId114"/>
    <p:sldId id="334" r:id="rId1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viewProps" Target="viewProps.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slide" Target="slides/slide90.xml"/><Relationship Id="rId110" Type="http://schemas.openxmlformats.org/officeDocument/2006/relationships/slide" Target="slides/slide98.xml"/><Relationship Id="rId115" Type="http://schemas.openxmlformats.org/officeDocument/2006/relationships/slide" Target="slides/slide103.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13" Type="http://schemas.openxmlformats.org/officeDocument/2006/relationships/slide" Target="slides/slide101.xml"/><Relationship Id="rId11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116"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slide" Target="slides/slide102.xml"/><Relationship Id="rId119"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hamoudi\Desktop\RESULTFIN\Classeur1.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hamoudi\Desktop\RESULTFIN\Classeur1.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hamoudi\Desktop\RESULTFIN\Classeur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hamoudi\Desktop\RESULTFIN\Classeur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hamoudi\Desktop\RESULTFIN\Classeur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hamoudi\Desktop\RESULTFIN\Classeur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hamoudi\Desktop\RESULTFIN\Classeur1.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hamoudi\Desktop\RESULTFIN\Classeur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hamoudi\Desktop\RESULTFIN\Classeur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hamoudi\Desktop\RESULTFIN\Classeur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hamoudi\Desktop\RESULTFIN\Classeur1.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hamoudi\Desktop\RESULTFIN\Classeur1.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hamoudi\Desktop\RESULTFIN\Classeur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hamoudi\Desktop\RESULTFIN\Classeur1.xlsx" TargetMode="External"/></Relationships>
</file>

<file path=ppt/charts/_rels/chart24.xml.rels><?xml version="1.0" encoding="UTF-8" standalone="yes"?>
<Relationships xmlns="http://schemas.openxmlformats.org/package/2006/relationships"><Relationship Id="rId2" Type="http://schemas.openxmlformats.org/officeDocument/2006/relationships/oleObject" Target="file:///C:\Users\hamoudi\Desktop\RESULTFIN\Classeur1.xlsx" TargetMode="External"/><Relationship Id="rId1" Type="http://schemas.openxmlformats.org/officeDocument/2006/relationships/image" Target="../media/image25.jpeg"/></Relationships>
</file>

<file path=ppt/charts/_rels/chart25.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amoudi\Desktop\RESULTFIN\Classeur1.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amoudi\Desktop\RESULTFIN\Classeur1.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hamoudi\Desktop\RESULTFIN\Classeur1.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amoudi\Desktop\RESULTFIN\Classeur1.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C:\Users\hamoudi\Desktop\REDACTION\ANALYSE%202011\IRCT2011\INC%202011.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C:\Documents%20and%20Settings\B%20H\Bureau\irct%202010\PREV%202010.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C:\Users\hamoudi\Desktop\RESULTFIN\IRCT(2).xlsx" TargetMode="External"/></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hamoudi\Desktop\analyse%2008-01-2012\Classeur1.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hamoudi\Desktop\RESULTFIN\Classeur1.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hamoudi\Desktop\RESULTFIN\Classeur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hamoudi\Desktop\RESULTFIN\Classeur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hamoudi\Desktop\RESULTFIN\Classeur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dirty="0" smtClean="0"/>
              <a:t> </a:t>
            </a:r>
            <a:r>
              <a:rPr lang="en-US" sz="1800" dirty="0" err="1" smtClean="0"/>
              <a:t>Traitement</a:t>
            </a:r>
            <a:r>
              <a:rPr lang="en-US" sz="1800" dirty="0" smtClean="0"/>
              <a:t> de </a:t>
            </a:r>
            <a:r>
              <a:rPr lang="en-US" sz="1800" dirty="0" err="1" smtClean="0"/>
              <a:t>suppléance</a:t>
            </a:r>
            <a:r>
              <a:rPr lang="en-US" sz="1800" dirty="0" smtClean="0"/>
              <a:t> </a:t>
            </a:r>
            <a:r>
              <a:rPr lang="en-US" sz="1800" dirty="0" err="1" smtClean="0"/>
              <a:t>rénale</a:t>
            </a:r>
            <a:r>
              <a:rPr lang="en-US" sz="1800" dirty="0" smtClean="0"/>
              <a:t> </a:t>
            </a:r>
            <a:r>
              <a:rPr lang="en-US" sz="1800" dirty="0" err="1" smtClean="0"/>
              <a:t>en</a:t>
            </a:r>
            <a:r>
              <a:rPr lang="en-US" sz="1800" dirty="0" smtClean="0"/>
              <a:t> ALGÉRIE</a:t>
            </a:r>
            <a:endParaRPr lang="en-US" sz="1800" dirty="0"/>
          </a:p>
        </c:rich>
      </c:tx>
      <c:layout>
        <c:manualLayout>
          <c:xMode val="edge"/>
          <c:yMode val="edge"/>
          <c:x val="8.0623442046521568E-2"/>
          <c:y val="2.6155414056489381E-2"/>
        </c:manualLayout>
      </c:layout>
      <c:spPr>
        <a:no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Feuil1!$B$1</c:f>
              <c:strCache>
                <c:ptCount val="1"/>
                <c:pt idx="0">
                  <c:v>Traitement de suppléance</c:v>
                </c:pt>
              </c:strCache>
            </c:strRef>
          </c:tx>
          <c:dPt>
            <c:idx val="0"/>
            <c:spPr>
              <a:solidFill>
                <a:srgbClr val="CD777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68C3-4CCC-A3A8-DF90E03066F6}"/>
              </c:ext>
            </c:extLst>
          </c:dPt>
          <c:dPt>
            <c:idx val="1"/>
            <c:spPr>
              <a:solidFill>
                <a:srgbClr val="8B4F69"/>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68C3-4CCC-A3A8-DF90E03066F6}"/>
              </c:ext>
            </c:extLst>
          </c:dPt>
          <c:dPt>
            <c:idx val="2"/>
            <c:spPr>
              <a:solidFill>
                <a:srgbClr val="639D9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68C3-4CCC-A3A8-DF90E03066F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Feuil1!$A$2:$A$4</c:f>
              <c:strCache>
                <c:ptCount val="3"/>
                <c:pt idx="0">
                  <c:v>HD</c:v>
                </c:pt>
                <c:pt idx="1">
                  <c:v>DP</c:v>
                </c:pt>
                <c:pt idx="2">
                  <c:v>TR</c:v>
                </c:pt>
              </c:strCache>
            </c:strRef>
          </c:cat>
          <c:val>
            <c:numRef>
              <c:f>Feuil1!$B$2:$B$4</c:f>
              <c:numCache>
                <c:formatCode>General</c:formatCode>
                <c:ptCount val="3"/>
                <c:pt idx="0" formatCode="#,##0">
                  <c:v>17555</c:v>
                </c:pt>
                <c:pt idx="1">
                  <c:v>563</c:v>
                </c:pt>
                <c:pt idx="2" formatCode="#,##0">
                  <c:v>1300</c:v>
                </c:pt>
              </c:numCache>
            </c:numRef>
          </c:val>
          <c:extLst xmlns:c16r2="http://schemas.microsoft.com/office/drawing/2015/06/chart">
            <c:ext xmlns:c16="http://schemas.microsoft.com/office/drawing/2014/chart" uri="{C3380CC4-5D6E-409C-BE32-E72D297353CC}">
              <c16:uniqueId val="{00000006-68C3-4CCC-A3A8-DF90E03066F6}"/>
            </c:ext>
          </c:extLst>
        </c:ser>
        <c:dLbls>
          <c:showPercent val="1"/>
        </c:dLbls>
      </c:pie3D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4.7222222222222332E-2"/>
          <c:y val="0.19934237386993425"/>
          <c:w val="0.93888888888889366"/>
          <c:h val="0.6939370078740158"/>
        </c:manualLayout>
      </c:layout>
      <c:barChart>
        <c:barDir val="col"/>
        <c:grouping val="stacked"/>
        <c:ser>
          <c:idx val="1"/>
          <c:order val="0"/>
          <c:tx>
            <c:strRef>
              <c:f>Feuil8!$B$27</c:f>
              <c:strCache>
                <c:ptCount val="1"/>
                <c:pt idx="0">
                  <c:v>Percent </c:v>
                </c:pt>
              </c:strCache>
            </c:strRef>
          </c:tx>
          <c:dLbls>
            <c:dLbl>
              <c:idx val="0"/>
              <c:layout>
                <c:manualLayout>
                  <c:x val="2.7777676282344462E-3"/>
                  <c:y val="-9.6140505801260823E-2"/>
                </c:manualLayout>
              </c:layout>
              <c:showVal val="1"/>
            </c:dLbl>
            <c:dLbl>
              <c:idx val="1"/>
              <c:layout>
                <c:manualLayout>
                  <c:x val="2.7776458337139408E-3"/>
                  <c:y val="-0.1255191699168445"/>
                </c:manualLayout>
              </c:layout>
              <c:showVal val="1"/>
            </c:dLbl>
            <c:dLbl>
              <c:idx val="2"/>
              <c:layout>
                <c:manualLayout>
                  <c:x val="4.0087448465693527E-3"/>
                  <c:y val="-0.15978708268943276"/>
                </c:manualLayout>
              </c:layout>
              <c:showVal val="1"/>
            </c:dLbl>
            <c:dLbl>
              <c:idx val="3"/>
              <c:layout>
                <c:manualLayout>
                  <c:x val="4.0087448465693527E-3"/>
                  <c:y val="-0.19859813084112454"/>
                </c:manualLayout>
              </c:layout>
              <c:showVal val="1"/>
            </c:dLbl>
            <c:dLbl>
              <c:idx val="4"/>
              <c:layout>
                <c:manualLayout>
                  <c:x val="5.2397220649044157E-3"/>
                  <c:y val="-0.23740917899281291"/>
                </c:manualLayout>
              </c:layout>
              <c:showVal val="1"/>
            </c:dLbl>
            <c:dLbl>
              <c:idx val="5"/>
              <c:layout>
                <c:manualLayout>
                  <c:x val="6.1871616395978374E-3"/>
                  <c:y val="-0.27414330218068522"/>
                </c:manualLayout>
              </c:layout>
              <c:showVal val="1"/>
            </c:dLbl>
            <c:dLbl>
              <c:idx val="6"/>
              <c:layout>
                <c:manualLayout>
                  <c:x val="3.0935808197990028E-3"/>
                  <c:y val="-0.30841121495327356"/>
                </c:manualLayout>
              </c:layout>
              <c:showVal val="1"/>
            </c:dLbl>
            <c:dLbl>
              <c:idx val="7"/>
              <c:layout>
                <c:manualLayout>
                  <c:x val="-1.5467904098994587E-3"/>
                  <c:y val="-0.3426791277258594"/>
                </c:manualLayout>
              </c:layout>
              <c:showVal val="1"/>
            </c:dLbl>
            <c:dLbl>
              <c:idx val="8"/>
              <c:layout>
                <c:manualLayout>
                  <c:x val="0"/>
                  <c:y val="-0.37071651090342911"/>
                </c:manualLayout>
              </c:layout>
              <c:showVal val="1"/>
            </c:dLbl>
            <c:dLbl>
              <c:idx val="9"/>
              <c:layout>
                <c:manualLayout>
                  <c:x val="0"/>
                  <c:y val="-0.40186915887850461"/>
                </c:manualLayout>
              </c:layout>
              <c:showVal val="1"/>
            </c:dLbl>
            <c:dLbl>
              <c:idx val="10"/>
              <c:layout>
                <c:manualLayout>
                  <c:x val="1.5467904098994587E-3"/>
                  <c:y val="-0.44236760124610597"/>
                </c:manualLayout>
              </c:layout>
              <c:showVal val="1"/>
            </c:dLbl>
            <c:dLbl>
              <c:idx val="11"/>
              <c:layout>
                <c:manualLayout>
                  <c:x val="0"/>
                  <c:y val="-0.47663551401869164"/>
                </c:manualLayout>
              </c:layout>
              <c:showVal val="1"/>
            </c:dLbl>
            <c:dLbl>
              <c:idx val="12"/>
              <c:layout>
                <c:manualLayout>
                  <c:x val="0"/>
                  <c:y val="-0.51090367208771792"/>
                </c:manualLayout>
              </c:layout>
              <c:showVal val="1"/>
            </c:dLbl>
            <c:dLbl>
              <c:idx val="13"/>
              <c:layout>
                <c:manualLayout>
                  <c:x val="0"/>
                  <c:y val="-0.54828660436137067"/>
                </c:manualLayout>
              </c:layout>
              <c:showVal val="1"/>
            </c:dLbl>
            <c:dLbl>
              <c:idx val="14"/>
              <c:layout>
                <c:manualLayout>
                  <c:x val="1.5467904098994587E-3"/>
                  <c:y val="-0.58878504672897192"/>
                </c:manualLayout>
              </c:layout>
              <c:showVal val="1"/>
            </c:dLbl>
            <c:dLbl>
              <c:idx val="15"/>
              <c:layout>
                <c:manualLayout>
                  <c:x val="3.093580819798946E-3"/>
                  <c:y val="-0.6542056074766418"/>
                </c:manualLayout>
              </c:layout>
              <c:showVal val="1"/>
            </c:dLbl>
            <c:txPr>
              <a:bodyPr/>
              <a:lstStyle/>
              <a:p>
                <a:pPr>
                  <a:defRPr lang="en-US" sz="1600" b="1"/>
                </a:pPr>
                <a:endParaRPr lang="fr-FR"/>
              </a:p>
            </c:txPr>
            <c:showVal val="1"/>
          </c:dLbls>
          <c:cat>
            <c:numRef>
              <c:f>Feuil8!$C$28:$C$43</c:f>
              <c:numCache>
                <c:formatCode>General</c:formatCode>
                <c:ptCount val="16"/>
                <c:pt idx="0">
                  <c:v>4</c:v>
                </c:pt>
                <c:pt idx="1">
                  <c:v>14</c:v>
                </c:pt>
                <c:pt idx="2">
                  <c:v>21</c:v>
                </c:pt>
                <c:pt idx="3">
                  <c:v>39</c:v>
                </c:pt>
                <c:pt idx="4">
                  <c:v>39</c:v>
                </c:pt>
                <c:pt idx="5">
                  <c:v>37</c:v>
                </c:pt>
                <c:pt idx="6">
                  <c:v>27</c:v>
                </c:pt>
                <c:pt idx="7">
                  <c:v>21</c:v>
                </c:pt>
                <c:pt idx="8">
                  <c:v>14</c:v>
                </c:pt>
                <c:pt idx="9">
                  <c:v>18</c:v>
                </c:pt>
                <c:pt idx="10">
                  <c:v>10</c:v>
                </c:pt>
                <c:pt idx="11">
                  <c:v>7</c:v>
                </c:pt>
                <c:pt idx="12">
                  <c:v>6</c:v>
                </c:pt>
                <c:pt idx="13">
                  <c:v>4</c:v>
                </c:pt>
                <c:pt idx="14">
                  <c:v>2</c:v>
                </c:pt>
                <c:pt idx="15">
                  <c:v>1</c:v>
                </c:pt>
              </c:numCache>
            </c:numRef>
          </c:cat>
          <c:val>
            <c:numRef>
              <c:f>Feuil8!$B$28:$B$43</c:f>
              <c:numCache>
                <c:formatCode>0.0%</c:formatCode>
                <c:ptCount val="16"/>
                <c:pt idx="0">
                  <c:v>1.5151515151515181E-2</c:v>
                </c:pt>
                <c:pt idx="1">
                  <c:v>5.3030303030303032E-2</c:v>
                </c:pt>
                <c:pt idx="2">
                  <c:v>7.9545454545454544E-2</c:v>
                </c:pt>
                <c:pt idx="3">
                  <c:v>0.14772727272727426</c:v>
                </c:pt>
                <c:pt idx="4">
                  <c:v>0.14772727272727426</c:v>
                </c:pt>
                <c:pt idx="5">
                  <c:v>0.14015151515151467</c:v>
                </c:pt>
                <c:pt idx="6">
                  <c:v>0.10227272727272729</c:v>
                </c:pt>
                <c:pt idx="7">
                  <c:v>7.9545454545454544E-2</c:v>
                </c:pt>
                <c:pt idx="8">
                  <c:v>5.3030303030303032E-2</c:v>
                </c:pt>
                <c:pt idx="9">
                  <c:v>6.8181818181818177E-2</c:v>
                </c:pt>
                <c:pt idx="10">
                  <c:v>3.7878787878788012E-2</c:v>
                </c:pt>
                <c:pt idx="11">
                  <c:v>2.6515151515151516E-2</c:v>
                </c:pt>
                <c:pt idx="12">
                  <c:v>2.2727272727273099E-2</c:v>
                </c:pt>
                <c:pt idx="13">
                  <c:v>1.5151515151515181E-2</c:v>
                </c:pt>
                <c:pt idx="14">
                  <c:v>7.5757575757575924E-3</c:v>
                </c:pt>
                <c:pt idx="15">
                  <c:v>3.7878787878788201E-3</c:v>
                </c:pt>
              </c:numCache>
            </c:numRef>
          </c:val>
        </c:ser>
        <c:ser>
          <c:idx val="0"/>
          <c:order val="1"/>
          <c:tx>
            <c:strRef>
              <c:f>Feuil8!$A$27</c:f>
              <c:strCache>
                <c:ptCount val="1"/>
                <c:pt idx="0">
                  <c:v>Clairance </c:v>
                </c:pt>
              </c:strCache>
            </c:strRef>
          </c:tx>
          <c:dLbls>
            <c:showVal val="1"/>
          </c:dLbls>
          <c:cat>
            <c:numRef>
              <c:f>Feuil8!$C$28:$C$43</c:f>
              <c:numCache>
                <c:formatCode>General</c:formatCode>
                <c:ptCount val="16"/>
                <c:pt idx="0">
                  <c:v>4</c:v>
                </c:pt>
                <c:pt idx="1">
                  <c:v>14</c:v>
                </c:pt>
                <c:pt idx="2">
                  <c:v>21</c:v>
                </c:pt>
                <c:pt idx="3">
                  <c:v>39</c:v>
                </c:pt>
                <c:pt idx="4">
                  <c:v>39</c:v>
                </c:pt>
                <c:pt idx="5">
                  <c:v>37</c:v>
                </c:pt>
                <c:pt idx="6">
                  <c:v>27</c:v>
                </c:pt>
                <c:pt idx="7">
                  <c:v>21</c:v>
                </c:pt>
                <c:pt idx="8">
                  <c:v>14</c:v>
                </c:pt>
                <c:pt idx="9">
                  <c:v>18</c:v>
                </c:pt>
                <c:pt idx="10">
                  <c:v>10</c:v>
                </c:pt>
                <c:pt idx="11">
                  <c:v>7</c:v>
                </c:pt>
                <c:pt idx="12">
                  <c:v>6</c:v>
                </c:pt>
                <c:pt idx="13">
                  <c:v>4</c:v>
                </c:pt>
                <c:pt idx="14">
                  <c:v>2</c:v>
                </c:pt>
                <c:pt idx="15">
                  <c:v>1</c:v>
                </c:pt>
              </c:numCache>
            </c:numRef>
          </c:cat>
          <c:val>
            <c:numRef>
              <c:f>Feuil8!$A$28:$A$43</c:f>
              <c:numCache>
                <c:formatCode>General</c:formatCode>
                <c:ptCount val="16"/>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18</c:v>
                </c:pt>
              </c:numCache>
            </c:numRef>
          </c:val>
        </c:ser>
        <c:dLbls>
          <c:showVal val="1"/>
        </c:dLbls>
        <c:gapWidth val="95"/>
        <c:overlap val="100"/>
        <c:axId val="139551872"/>
        <c:axId val="139553408"/>
      </c:barChart>
      <c:catAx>
        <c:axId val="139551872"/>
        <c:scaling>
          <c:orientation val="minMax"/>
        </c:scaling>
        <c:axPos val="b"/>
        <c:numFmt formatCode="General" sourceLinked="1"/>
        <c:majorTickMark val="none"/>
        <c:tickLblPos val="nextTo"/>
        <c:txPr>
          <a:bodyPr/>
          <a:lstStyle/>
          <a:p>
            <a:pPr>
              <a:defRPr lang="en-US"/>
            </a:pPr>
            <a:endParaRPr lang="fr-FR"/>
          </a:p>
        </c:txPr>
        <c:crossAx val="139553408"/>
        <c:crosses val="autoZero"/>
        <c:auto val="1"/>
        <c:lblAlgn val="ctr"/>
        <c:lblOffset val="100"/>
      </c:catAx>
      <c:valAx>
        <c:axId val="139553408"/>
        <c:scaling>
          <c:orientation val="minMax"/>
        </c:scaling>
        <c:delete val="1"/>
        <c:axPos val="l"/>
        <c:numFmt formatCode="0.0%" sourceLinked="1"/>
        <c:majorTickMark val="none"/>
        <c:tickLblPos val="none"/>
        <c:crossAx val="139551872"/>
        <c:crosses val="autoZero"/>
        <c:crossBetween val="between"/>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bar3DChart>
        <c:barDir val="col"/>
        <c:grouping val="clustered"/>
        <c:ser>
          <c:idx val="1"/>
          <c:order val="0"/>
          <c:tx>
            <c:strRef>
              <c:f>Feuil9!$B$2</c:f>
              <c:strCache>
                <c:ptCount val="1"/>
                <c:pt idx="0">
                  <c:v>Patient</c:v>
                </c:pt>
              </c:strCache>
            </c:strRef>
          </c:tx>
          <c:cat>
            <c:numRef>
              <c:f>Feuil9!$A$3:$A$13</c:f>
              <c:numCache>
                <c:formatCode>General</c:formatCode>
                <c:ptCount val="11"/>
                <c:pt idx="0">
                  <c:v>3</c:v>
                </c:pt>
                <c:pt idx="1">
                  <c:v>4</c:v>
                </c:pt>
                <c:pt idx="2">
                  <c:v>5</c:v>
                </c:pt>
                <c:pt idx="3">
                  <c:v>6</c:v>
                </c:pt>
                <c:pt idx="4">
                  <c:v>7</c:v>
                </c:pt>
                <c:pt idx="5">
                  <c:v>8</c:v>
                </c:pt>
                <c:pt idx="6">
                  <c:v>9</c:v>
                </c:pt>
                <c:pt idx="7">
                  <c:v>10</c:v>
                </c:pt>
                <c:pt idx="8">
                  <c:v>11</c:v>
                </c:pt>
                <c:pt idx="9">
                  <c:v>12</c:v>
                </c:pt>
                <c:pt idx="10">
                  <c:v>14</c:v>
                </c:pt>
              </c:numCache>
            </c:numRef>
          </c:cat>
          <c:val>
            <c:numRef>
              <c:f>Feuil9!$B$3:$B$13</c:f>
              <c:numCache>
                <c:formatCode>General</c:formatCode>
                <c:ptCount val="11"/>
                <c:pt idx="0">
                  <c:v>1</c:v>
                </c:pt>
                <c:pt idx="1">
                  <c:v>1</c:v>
                </c:pt>
                <c:pt idx="2">
                  <c:v>27</c:v>
                </c:pt>
                <c:pt idx="3">
                  <c:v>58</c:v>
                </c:pt>
                <c:pt idx="4">
                  <c:v>67</c:v>
                </c:pt>
                <c:pt idx="5">
                  <c:v>49</c:v>
                </c:pt>
                <c:pt idx="6">
                  <c:v>39</c:v>
                </c:pt>
                <c:pt idx="7">
                  <c:v>17</c:v>
                </c:pt>
                <c:pt idx="8">
                  <c:v>3</c:v>
                </c:pt>
                <c:pt idx="9">
                  <c:v>1</c:v>
                </c:pt>
                <c:pt idx="10">
                  <c:v>1</c:v>
                </c:pt>
              </c:numCache>
            </c:numRef>
          </c:val>
        </c:ser>
        <c:ser>
          <c:idx val="0"/>
          <c:order val="1"/>
          <c:tx>
            <c:strRef>
              <c:f>Feuil9!$C$2</c:f>
              <c:strCache>
                <c:ptCount val="1"/>
                <c:pt idx="0">
                  <c:v>Percent </c:v>
                </c:pt>
              </c:strCache>
            </c:strRef>
          </c:tx>
          <c:dLbls>
            <c:dLbl>
              <c:idx val="0"/>
              <c:layout>
                <c:manualLayout>
                  <c:x val="-2.3154848046309694E-2"/>
                  <c:y val="-7.9681274900399533E-3"/>
                </c:manualLayout>
              </c:layout>
              <c:showVal val="1"/>
            </c:dLbl>
            <c:dLbl>
              <c:idx val="1"/>
              <c:layout>
                <c:manualLayout>
                  <c:x val="-1.929570670525808E-2"/>
                  <c:y val="-1.0624169986719887E-2"/>
                </c:manualLayout>
              </c:layout>
              <c:showVal val="1"/>
            </c:dLbl>
            <c:dLbl>
              <c:idx val="2"/>
              <c:layout>
                <c:manualLayout>
                  <c:x val="-1.1577424023154847E-2"/>
                  <c:y val="-0.3505976095617529"/>
                </c:manualLayout>
              </c:layout>
              <c:showVal val="1"/>
            </c:dLbl>
            <c:dLbl>
              <c:idx val="3"/>
              <c:layout>
                <c:manualLayout>
                  <c:x val="-1.7366136034732287E-2"/>
                  <c:y val="-0.72509960159363274"/>
                </c:manualLayout>
              </c:layout>
              <c:showVal val="1"/>
            </c:dLbl>
            <c:dLbl>
              <c:idx val="4"/>
              <c:layout>
                <c:manualLayout>
                  <c:x val="-2.122527737578421E-2"/>
                  <c:y val="-0.83665338645419074"/>
                </c:manualLayout>
              </c:layout>
              <c:showVal val="1"/>
            </c:dLbl>
            <c:dLbl>
              <c:idx val="5"/>
              <c:layout>
                <c:manualLayout>
                  <c:x val="-7.7182826821033286E-3"/>
                  <c:y val="-0.60557768924302791"/>
                </c:manualLayout>
              </c:layout>
              <c:showVal val="1"/>
            </c:dLbl>
            <c:dLbl>
              <c:idx val="6"/>
              <c:layout>
                <c:manualLayout>
                  <c:x val="-2.1225277375784266E-2"/>
                  <c:y val="-0.48605577689243301"/>
                </c:manualLayout>
              </c:layout>
              <c:showVal val="1"/>
            </c:dLbl>
            <c:dLbl>
              <c:idx val="7"/>
              <c:layout>
                <c:manualLayout>
                  <c:x val="-2.3154848046309694E-2"/>
                  <c:y val="-0.2257636122177954"/>
                </c:manualLayout>
              </c:layout>
              <c:showVal val="1"/>
            </c:dLbl>
            <c:dLbl>
              <c:idx val="8"/>
              <c:layout>
                <c:manualLayout>
                  <c:x val="-1.7366136034732287E-2"/>
                  <c:y val="-5.5776892430278793E-2"/>
                </c:manualLayout>
              </c:layout>
              <c:showVal val="1"/>
            </c:dLbl>
            <c:dLbl>
              <c:idx val="9"/>
              <c:layout>
                <c:manualLayout>
                  <c:x val="-3.8591413410516457E-3"/>
                  <c:y val="-3.4528552456839404E-2"/>
                </c:manualLayout>
              </c:layout>
              <c:showVal val="1"/>
            </c:dLbl>
            <c:dLbl>
              <c:idx val="10"/>
              <c:layout>
                <c:manualLayout>
                  <c:x val="-9.6478533526290523E-3"/>
                  <c:y val="-3.4528552456839404E-2"/>
                </c:manualLayout>
              </c:layout>
              <c:showVal val="1"/>
            </c:dLbl>
            <c:txPr>
              <a:bodyPr/>
              <a:lstStyle/>
              <a:p>
                <a:pPr>
                  <a:defRPr lang="en-US" sz="1400" b="1"/>
                </a:pPr>
                <a:endParaRPr lang="fr-FR"/>
              </a:p>
            </c:txPr>
            <c:showVal val="1"/>
          </c:dLbls>
          <c:val>
            <c:numRef>
              <c:f>Feuil9!$C$3:$C$13</c:f>
              <c:numCache>
                <c:formatCode>0.0%</c:formatCode>
                <c:ptCount val="11"/>
                <c:pt idx="0">
                  <c:v>3.7878787878788201E-3</c:v>
                </c:pt>
                <c:pt idx="1">
                  <c:v>3.7878787878788201E-3</c:v>
                </c:pt>
                <c:pt idx="2">
                  <c:v>0.10227272727272729</c:v>
                </c:pt>
                <c:pt idx="3">
                  <c:v>0.21969696969697086</c:v>
                </c:pt>
                <c:pt idx="4">
                  <c:v>0.25378787878788123</c:v>
                </c:pt>
                <c:pt idx="5">
                  <c:v>0.18560606060606091</c:v>
                </c:pt>
                <c:pt idx="6">
                  <c:v>0.14772727272727426</c:v>
                </c:pt>
                <c:pt idx="7">
                  <c:v>6.439393939394028E-2</c:v>
                </c:pt>
                <c:pt idx="8">
                  <c:v>1.1363636363636367E-2</c:v>
                </c:pt>
                <c:pt idx="9">
                  <c:v>3.7878787878788201E-3</c:v>
                </c:pt>
                <c:pt idx="10">
                  <c:v>3.7878787878788201E-3</c:v>
                </c:pt>
              </c:numCache>
            </c:numRef>
          </c:val>
        </c:ser>
        <c:shape val="box"/>
        <c:axId val="138757248"/>
        <c:axId val="138758784"/>
        <c:axId val="0"/>
      </c:bar3DChart>
      <c:catAx>
        <c:axId val="138757248"/>
        <c:scaling>
          <c:orientation val="minMax"/>
        </c:scaling>
        <c:axPos val="b"/>
        <c:numFmt formatCode="General" sourceLinked="1"/>
        <c:tickLblPos val="nextTo"/>
        <c:txPr>
          <a:bodyPr/>
          <a:lstStyle/>
          <a:p>
            <a:pPr>
              <a:defRPr lang="en-US"/>
            </a:pPr>
            <a:endParaRPr lang="fr-FR"/>
          </a:p>
        </c:txPr>
        <c:crossAx val="138758784"/>
        <c:crosses val="autoZero"/>
        <c:auto val="1"/>
        <c:lblAlgn val="ctr"/>
        <c:lblOffset val="100"/>
      </c:catAx>
      <c:valAx>
        <c:axId val="138758784"/>
        <c:scaling>
          <c:orientation val="minMax"/>
        </c:scaling>
        <c:axPos val="l"/>
        <c:majorGridlines/>
        <c:numFmt formatCode="General" sourceLinked="1"/>
        <c:tickLblPos val="nextTo"/>
        <c:txPr>
          <a:bodyPr/>
          <a:lstStyle/>
          <a:p>
            <a:pPr>
              <a:defRPr lang="en-US"/>
            </a:pPr>
            <a:endParaRPr lang="fr-FR"/>
          </a:p>
        </c:txPr>
        <c:crossAx val="138757248"/>
        <c:crosses val="autoZero"/>
        <c:crossBetween val="between"/>
      </c:valAx>
    </c:plotArea>
    <c:plotVisOnly val="1"/>
  </c:chart>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pie3DChart>
        <c:varyColors val="1"/>
        <c:ser>
          <c:idx val="0"/>
          <c:order val="0"/>
          <c:tx>
            <c:strRef>
              <c:f>Feuil10!$B$1</c:f>
              <c:strCache>
                <c:ptCount val="1"/>
                <c:pt idx="0">
                  <c:v>Erythropoïétine avant la suppléance </c:v>
                </c:pt>
              </c:strCache>
            </c:strRef>
          </c:tx>
          <c:explosion val="25"/>
          <c:dLbls>
            <c:dLbl>
              <c:idx val="0"/>
              <c:layout>
                <c:manualLayout>
                  <c:x val="-0.17205732963935053"/>
                  <c:y val="-0.19210850817825917"/>
                </c:manualLayout>
              </c:layout>
              <c:showPercent val="1"/>
            </c:dLbl>
            <c:dLbl>
              <c:idx val="1"/>
              <c:layout>
                <c:manualLayout>
                  <c:x val="0.10958965198794612"/>
                  <c:y val="9.4859812154894863E-2"/>
                </c:manualLayout>
              </c:layout>
              <c:showPercent val="1"/>
            </c:dLbl>
            <c:txPr>
              <a:bodyPr/>
              <a:lstStyle/>
              <a:p>
                <a:pPr>
                  <a:defRPr lang="en-US" sz="2000" b="1"/>
                </a:pPr>
                <a:endParaRPr lang="fr-FR"/>
              </a:p>
            </c:txPr>
            <c:showPercent val="1"/>
            <c:showLeaderLines val="1"/>
          </c:dLbls>
          <c:cat>
            <c:strRef>
              <c:f>Feuil10!$A$2:$A$3</c:f>
              <c:strCache>
                <c:ptCount val="2"/>
                <c:pt idx="0">
                  <c:v>Non </c:v>
                </c:pt>
                <c:pt idx="1">
                  <c:v>Oui </c:v>
                </c:pt>
              </c:strCache>
            </c:strRef>
          </c:cat>
          <c:val>
            <c:numRef>
              <c:f>Feuil10!$B$2:$B$3</c:f>
              <c:numCache>
                <c:formatCode>General</c:formatCode>
                <c:ptCount val="2"/>
                <c:pt idx="0">
                  <c:v>181</c:v>
                </c:pt>
                <c:pt idx="1">
                  <c:v>83</c:v>
                </c:pt>
              </c:numCache>
            </c:numRef>
          </c:val>
        </c:ser>
      </c:pie3DChart>
    </c:plotArea>
    <c:plotVisOnly val="1"/>
  </c:chart>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AngAx val="1"/>
    </c:view3D>
    <c:plotArea>
      <c:layout>
        <c:manualLayout>
          <c:layoutTarget val="inner"/>
          <c:xMode val="edge"/>
          <c:yMode val="edge"/>
          <c:x val="2.21550855991944E-2"/>
          <c:y val="0.13199694646735546"/>
          <c:w val="0.84555986392939564"/>
          <c:h val="0.7673741476318211"/>
        </c:manualLayout>
      </c:layout>
      <c:bar3DChart>
        <c:barDir val="col"/>
        <c:grouping val="clustered"/>
        <c:ser>
          <c:idx val="1"/>
          <c:order val="0"/>
          <c:tx>
            <c:strRef>
              <c:f>Feuil16!$B$3</c:f>
              <c:strCache>
                <c:ptCount val="1"/>
                <c:pt idx="0">
                  <c:v>Patient</c:v>
                </c:pt>
              </c:strCache>
            </c:strRef>
          </c:tx>
          <c:dLbls>
            <c:dLbl>
              <c:idx val="0"/>
              <c:layout>
                <c:manualLayout>
                  <c:x val="4.0281973816717123E-3"/>
                  <c:y val="9.1194945972629185E-2"/>
                </c:manualLayout>
              </c:layout>
              <c:showVal val="1"/>
            </c:dLbl>
            <c:dLbl>
              <c:idx val="1"/>
              <c:layout>
                <c:manualLayout>
                  <c:x val="1.2084592145015121E-2"/>
                  <c:y val="0.18867919856405721"/>
                </c:manualLayout>
              </c:layout>
              <c:showVal val="1"/>
            </c:dLbl>
            <c:dLbl>
              <c:idx val="2"/>
              <c:layout>
                <c:manualLayout>
                  <c:x val="1.6112789526686811E-2"/>
                  <c:y val="0.49371056957595455"/>
                </c:manualLayout>
              </c:layout>
              <c:showVal val="1"/>
            </c:dLbl>
            <c:dLbl>
              <c:idx val="3"/>
              <c:layout>
                <c:manualLayout>
                  <c:x val="1.8126888217522924E-2"/>
                  <c:y val="0.41194958353152489"/>
                </c:manualLayout>
              </c:layout>
              <c:showVal val="1"/>
            </c:dLbl>
            <c:dLbl>
              <c:idx val="4"/>
              <c:layout>
                <c:manualLayout>
                  <c:x val="1.4098690835850938E-2"/>
                  <c:y val="0.55031432914516121"/>
                </c:manualLayout>
              </c:layout>
              <c:showVal val="1"/>
            </c:dLbl>
            <c:dLbl>
              <c:idx val="5"/>
              <c:layout>
                <c:manualLayout>
                  <c:x val="1.6112789526686811E-2"/>
                  <c:y val="0.76415075418443723"/>
                </c:manualLayout>
              </c:layout>
              <c:showVal val="1"/>
            </c:dLbl>
            <c:dLbl>
              <c:idx val="6"/>
              <c:layout>
                <c:manualLayout>
                  <c:x val="1.8126888217522924E-2"/>
                  <c:y val="0.27044018460848218"/>
                </c:manualLayout>
              </c:layout>
              <c:showVal val="1"/>
            </c:dLbl>
            <c:dLbl>
              <c:idx val="7"/>
              <c:layout>
                <c:manualLayout>
                  <c:x val="8.0563947633434246E-3"/>
                  <c:y val="0.18553454525465618"/>
                </c:manualLayout>
              </c:layout>
              <c:showVal val="1"/>
            </c:dLbl>
            <c:dLbl>
              <c:idx val="8"/>
              <c:layout>
                <c:manualLayout>
                  <c:x val="2.014098690835851E-3"/>
                  <c:y val="0.10377355921023271"/>
                </c:manualLayout>
              </c:layout>
              <c:showVal val="1"/>
            </c:dLbl>
            <c:dLbl>
              <c:idx val="9"/>
              <c:layout>
                <c:manualLayout>
                  <c:x val="8.0563947633434246E-3"/>
                  <c:y val="9.1194945972629032E-2"/>
                </c:manualLayout>
              </c:layout>
              <c:showVal val="1"/>
            </c:dLbl>
            <c:txPr>
              <a:bodyPr/>
              <a:lstStyle/>
              <a:p>
                <a:pPr>
                  <a:defRPr lang="en-US"/>
                </a:pPr>
                <a:endParaRPr lang="fr-FR"/>
              </a:p>
            </c:txPr>
            <c:showVal val="1"/>
          </c:dLbls>
          <c:val>
            <c:numRef>
              <c:f>Feuil16!$B$4:$B$13</c:f>
              <c:numCache>
                <c:formatCode>General</c:formatCode>
                <c:ptCount val="10"/>
                <c:pt idx="0">
                  <c:v>2</c:v>
                </c:pt>
                <c:pt idx="1">
                  <c:v>12</c:v>
                </c:pt>
                <c:pt idx="2">
                  <c:v>46</c:v>
                </c:pt>
                <c:pt idx="3">
                  <c:v>38</c:v>
                </c:pt>
                <c:pt idx="4">
                  <c:v>52</c:v>
                </c:pt>
                <c:pt idx="5">
                  <c:v>75</c:v>
                </c:pt>
                <c:pt idx="6">
                  <c:v>21</c:v>
                </c:pt>
                <c:pt idx="7">
                  <c:v>13</c:v>
                </c:pt>
                <c:pt idx="8">
                  <c:v>4</c:v>
                </c:pt>
                <c:pt idx="9">
                  <c:v>1</c:v>
                </c:pt>
              </c:numCache>
            </c:numRef>
          </c:val>
        </c:ser>
        <c:ser>
          <c:idx val="0"/>
          <c:order val="1"/>
          <c:tx>
            <c:strRef>
              <c:f>Feuil16!$C$3</c:f>
              <c:strCache>
                <c:ptCount val="1"/>
                <c:pt idx="0">
                  <c:v>Percent </c:v>
                </c:pt>
              </c:strCache>
            </c:strRef>
          </c:tx>
          <c:dLbls>
            <c:dLbl>
              <c:idx val="0"/>
              <c:layout>
                <c:manualLayout>
                  <c:x val="-3.8268192306777381E-2"/>
                  <c:y val="-8.1760986044424791E-2"/>
                </c:manualLayout>
              </c:layout>
              <c:showVal val="1"/>
            </c:dLbl>
            <c:dLbl>
              <c:idx val="1"/>
              <c:layout>
                <c:manualLayout>
                  <c:x val="-2.0140986908358503E-2"/>
                  <c:y val="-0.15408801216064671"/>
                </c:manualLayout>
              </c:layout>
              <c:showVal val="1"/>
            </c:dLbl>
            <c:dLbl>
              <c:idx val="2"/>
              <c:layout>
                <c:manualLayout>
                  <c:x val="-1.6112789526686811E-2"/>
                  <c:y val="-0.47169799641014304"/>
                </c:manualLayout>
              </c:layout>
              <c:showVal val="1"/>
            </c:dLbl>
            <c:dLbl>
              <c:idx val="3"/>
              <c:layout>
                <c:manualLayout>
                  <c:x val="-2.0140986908358468E-2"/>
                  <c:y val="-0.38679235705631726"/>
                </c:manualLayout>
              </c:layout>
              <c:showVal val="1"/>
            </c:dLbl>
            <c:dLbl>
              <c:idx val="4"/>
              <c:layout>
                <c:manualLayout>
                  <c:x val="-2.21550855991944E-2"/>
                  <c:y val="-0.51572314274175557"/>
                </c:manualLayout>
              </c:layout>
              <c:showVal val="1"/>
            </c:dLbl>
            <c:dLbl>
              <c:idx val="5"/>
              <c:layout>
                <c:manualLayout>
                  <c:x val="-1.6112789526686811E-2"/>
                  <c:y val="-0.6855344214494079"/>
                </c:manualLayout>
              </c:layout>
              <c:showVal val="1"/>
            </c:dLbl>
            <c:dLbl>
              <c:idx val="6"/>
              <c:layout>
                <c:manualLayout>
                  <c:x val="-2.8197381671701913E-2"/>
                  <c:y val="-0.25157226475207867"/>
                </c:manualLayout>
              </c:layout>
              <c:showVal val="1"/>
            </c:dLbl>
            <c:dLbl>
              <c:idx val="7"/>
              <c:layout>
                <c:manualLayout>
                  <c:x val="-2.4169184290029979E-2"/>
                  <c:y val="-0.1886791985640574"/>
                </c:manualLayout>
              </c:layout>
              <c:showVal val="1"/>
            </c:dLbl>
            <c:dLbl>
              <c:idx val="8"/>
              <c:layout>
                <c:manualLayout>
                  <c:x val="-2.21550855991944E-2"/>
                  <c:y val="-9.7484252591429565E-2"/>
                </c:manualLayout>
              </c:layout>
              <c:showVal val="1"/>
            </c:dLbl>
            <c:dLbl>
              <c:idx val="9"/>
              <c:layout>
                <c:manualLayout>
                  <c:x val="-1.4098690835850938E-2"/>
                  <c:y val="-7.2327026116222132E-2"/>
                </c:manualLayout>
              </c:layout>
              <c:showVal val="1"/>
            </c:dLbl>
            <c:txPr>
              <a:bodyPr/>
              <a:lstStyle/>
              <a:p>
                <a:pPr>
                  <a:defRPr lang="en-US" sz="1400" b="1"/>
                </a:pPr>
                <a:endParaRPr lang="fr-FR"/>
              </a:p>
            </c:txPr>
            <c:showVal val="1"/>
          </c:dLbls>
          <c:val>
            <c:numRef>
              <c:f>Feuil16!$C$4:$C$13</c:f>
              <c:numCache>
                <c:formatCode>0.00%</c:formatCode>
                <c:ptCount val="10"/>
                <c:pt idx="0">
                  <c:v>8.0000000000000227E-3</c:v>
                </c:pt>
                <c:pt idx="1">
                  <c:v>4.5000000000000012E-2</c:v>
                </c:pt>
                <c:pt idx="2">
                  <c:v>0.17400000000000004</c:v>
                </c:pt>
                <c:pt idx="3">
                  <c:v>0.14400000000000004</c:v>
                </c:pt>
                <c:pt idx="4">
                  <c:v>0.19700000000000001</c:v>
                </c:pt>
                <c:pt idx="5">
                  <c:v>0.28400000000000031</c:v>
                </c:pt>
                <c:pt idx="6">
                  <c:v>8.0000000000000043E-2</c:v>
                </c:pt>
                <c:pt idx="7">
                  <c:v>4.9000000000000113E-2</c:v>
                </c:pt>
                <c:pt idx="8">
                  <c:v>1.4999999999999998E-2</c:v>
                </c:pt>
                <c:pt idx="9">
                  <c:v>4.0000000000000114E-3</c:v>
                </c:pt>
              </c:numCache>
            </c:numRef>
          </c:val>
        </c:ser>
        <c:shape val="box"/>
        <c:axId val="139662080"/>
        <c:axId val="139663616"/>
        <c:axId val="0"/>
      </c:bar3DChart>
      <c:catAx>
        <c:axId val="139662080"/>
        <c:scaling>
          <c:orientation val="minMax"/>
        </c:scaling>
        <c:delete val="1"/>
        <c:axPos val="b"/>
        <c:tickLblPos val="none"/>
        <c:crossAx val="139663616"/>
        <c:crosses val="autoZero"/>
        <c:auto val="1"/>
        <c:lblAlgn val="ctr"/>
        <c:lblOffset val="100"/>
      </c:catAx>
      <c:valAx>
        <c:axId val="139663616"/>
        <c:scaling>
          <c:orientation val="minMax"/>
        </c:scaling>
        <c:delete val="1"/>
        <c:axPos val="l"/>
        <c:numFmt formatCode="General" sourceLinked="1"/>
        <c:tickLblPos val="none"/>
        <c:crossAx val="139662080"/>
        <c:crosses val="autoZero"/>
        <c:crossBetween val="between"/>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rotY val="200"/>
      <c:perspective val="30"/>
    </c:view3D>
    <c:plotArea>
      <c:layout/>
      <c:pie3DChart>
        <c:varyColors val="1"/>
        <c:ser>
          <c:idx val="0"/>
          <c:order val="0"/>
          <c:tx>
            <c:strRef>
              <c:f>Feuil5!$E$6</c:f>
              <c:strCache>
                <c:ptCount val="1"/>
                <c:pt idx="0">
                  <c:v>PBR  </c:v>
                </c:pt>
              </c:strCache>
            </c:strRef>
          </c:tx>
          <c:spPr>
            <a:noFill/>
            <a:ln w="57150">
              <a:solidFill>
                <a:schemeClr val="tx1"/>
              </a:solidFill>
            </a:ln>
          </c:spPr>
          <c:explosion val="51"/>
          <c:dLbls>
            <c:dLbl>
              <c:idx val="0"/>
              <c:layout>
                <c:manualLayout>
                  <c:x val="0.27998709536308475"/>
                  <c:y val="-0.13754046369204082"/>
                </c:manualLayout>
              </c:layout>
              <c:spPr/>
              <c:txPr>
                <a:bodyPr/>
                <a:lstStyle/>
                <a:p>
                  <a:pPr>
                    <a:defRPr lang="en-US" sz="1800"/>
                  </a:pPr>
                  <a:endParaRPr lang="fr-FR"/>
                </a:p>
              </c:txPr>
              <c:showPercent val="1"/>
            </c:dLbl>
            <c:dLbl>
              <c:idx val="1"/>
              <c:layout>
                <c:manualLayout>
                  <c:x val="-0.21135531496062993"/>
                  <c:y val="-9.5741469816273267E-2"/>
                </c:manualLayout>
              </c:layout>
              <c:spPr/>
              <c:txPr>
                <a:bodyPr/>
                <a:lstStyle/>
                <a:p>
                  <a:pPr>
                    <a:defRPr lang="en-US" sz="1800"/>
                  </a:pPr>
                  <a:endParaRPr lang="fr-FR"/>
                </a:p>
              </c:txPr>
              <c:showPercent val="1"/>
            </c:dLbl>
            <c:txPr>
              <a:bodyPr/>
              <a:lstStyle/>
              <a:p>
                <a:pPr>
                  <a:defRPr lang="en-US"/>
                </a:pPr>
                <a:endParaRPr lang="fr-FR"/>
              </a:p>
            </c:txPr>
            <c:showPercent val="1"/>
            <c:showLeaderLines val="1"/>
          </c:dLbls>
          <c:cat>
            <c:strRef>
              <c:f>Feuil5!$D$7:$D$8</c:f>
              <c:strCache>
                <c:ptCount val="2"/>
                <c:pt idx="0">
                  <c:v>Non </c:v>
                </c:pt>
                <c:pt idx="1">
                  <c:v>Oui </c:v>
                </c:pt>
              </c:strCache>
            </c:strRef>
          </c:cat>
          <c:val>
            <c:numRef>
              <c:f>Feuil5!$E$7:$E$8</c:f>
              <c:numCache>
                <c:formatCode>General</c:formatCode>
                <c:ptCount val="2"/>
                <c:pt idx="0">
                  <c:v>246</c:v>
                </c:pt>
                <c:pt idx="1">
                  <c:v>18</c:v>
                </c:pt>
              </c:numCache>
            </c:numRef>
          </c:val>
        </c:ser>
      </c:pie3DChart>
    </c:plotArea>
    <c:legend>
      <c:legendPos val="r"/>
      <c:layout/>
      <c:txPr>
        <a:bodyPr/>
        <a:lstStyle/>
        <a:p>
          <a:pPr>
            <a:defRPr lang="en-US"/>
          </a:pPr>
          <a:endParaRPr lang="fr-FR"/>
        </a:p>
      </c:txPr>
    </c:legend>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rotY val="51"/>
      <c:perspective val="30"/>
    </c:view3D>
    <c:plotArea>
      <c:layout/>
      <c:pie3DChart>
        <c:varyColors val="1"/>
        <c:ser>
          <c:idx val="0"/>
          <c:order val="0"/>
          <c:tx>
            <c:strRef>
              <c:f>Feuil17!$B$1</c:f>
              <c:strCache>
                <c:ptCount val="1"/>
                <c:pt idx="0">
                  <c:v>Frequency </c:v>
                </c:pt>
              </c:strCache>
            </c:strRef>
          </c:tx>
          <c:explosion val="65"/>
          <c:dLbls>
            <c:dLbl>
              <c:idx val="0"/>
              <c:layout>
                <c:manualLayout>
                  <c:x val="2.2212015164771243E-2"/>
                  <c:y val="-0.26114884279875905"/>
                </c:manualLayout>
              </c:layout>
              <c:showPercent val="1"/>
            </c:dLbl>
            <c:dLbl>
              <c:idx val="1"/>
              <c:layout>
                <c:manualLayout>
                  <c:x val="-4.510401477593079E-2"/>
                  <c:y val="9.3108140742644688E-2"/>
                </c:manualLayout>
              </c:layout>
              <c:showPercent val="1"/>
            </c:dLbl>
            <c:txPr>
              <a:bodyPr/>
              <a:lstStyle/>
              <a:p>
                <a:pPr>
                  <a:defRPr lang="en-US" sz="2000" b="1"/>
                </a:pPr>
                <a:endParaRPr lang="fr-FR"/>
              </a:p>
            </c:txPr>
            <c:showPercent val="1"/>
            <c:showLeaderLines val="1"/>
          </c:dLbls>
          <c:cat>
            <c:strRef>
              <c:f>Feuil17!$A$2:$A$3</c:f>
              <c:strCache>
                <c:ptCount val="2"/>
                <c:pt idx="0">
                  <c:v>Oui</c:v>
                </c:pt>
                <c:pt idx="1">
                  <c:v>Non</c:v>
                </c:pt>
              </c:strCache>
            </c:strRef>
          </c:cat>
          <c:val>
            <c:numRef>
              <c:f>Feuil17!$B$2:$B$3</c:f>
              <c:numCache>
                <c:formatCode>General</c:formatCode>
                <c:ptCount val="2"/>
                <c:pt idx="0">
                  <c:v>212</c:v>
                </c:pt>
                <c:pt idx="1">
                  <c:v>52</c:v>
                </c:pt>
              </c:numCache>
            </c:numRef>
          </c:val>
        </c:ser>
      </c:pie3DChart>
    </c:plotArea>
    <c:legend>
      <c:legendPos val="r"/>
      <c:layout/>
      <c:txPr>
        <a:bodyPr/>
        <a:lstStyle/>
        <a:p>
          <a:pPr>
            <a:defRPr lang="en-US"/>
          </a:pPr>
          <a:endParaRPr lang="fr-FR"/>
        </a:p>
      </c:txPr>
    </c:legend>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AngAx val="1"/>
    </c:view3D>
    <c:sideWall>
      <c:spPr>
        <a:noFill/>
        <a:ln w="25400">
          <a:noFill/>
        </a:ln>
      </c:spPr>
    </c:sideWall>
    <c:backWall>
      <c:spPr>
        <a:noFill/>
        <a:ln w="25400">
          <a:noFill/>
        </a:ln>
      </c:spPr>
    </c:backWall>
    <c:plotArea>
      <c:layout>
        <c:manualLayout>
          <c:layoutTarget val="inner"/>
          <c:xMode val="edge"/>
          <c:yMode val="edge"/>
          <c:x val="2.2952529994783467E-2"/>
          <c:y val="0.14728083989501459"/>
          <c:w val="0.84506105750866212"/>
          <c:h val="0.6878068794032326"/>
        </c:manualLayout>
      </c:layout>
      <c:bar3DChart>
        <c:barDir val="col"/>
        <c:grouping val="clustered"/>
        <c:ser>
          <c:idx val="1"/>
          <c:order val="0"/>
          <c:tx>
            <c:strRef>
              <c:f>Feuil18!$B$1</c:f>
              <c:strCache>
                <c:ptCount val="1"/>
                <c:pt idx="0">
                  <c:v>patient</c:v>
                </c:pt>
              </c:strCache>
            </c:strRef>
          </c:tx>
          <c:dLbls>
            <c:dLbl>
              <c:idx val="0"/>
              <c:layout>
                <c:manualLayout>
                  <c:x val="6.2597809076682404E-3"/>
                  <c:y val="8.9743589743589855E-2"/>
                </c:manualLayout>
              </c:layout>
              <c:showVal val="1"/>
            </c:dLbl>
            <c:dLbl>
              <c:idx val="1"/>
              <c:layout>
                <c:manualLayout>
                  <c:x val="1.2519561815336465E-2"/>
                  <c:y val="0.73397435897435892"/>
                </c:manualLayout>
              </c:layout>
              <c:showVal val="1"/>
            </c:dLbl>
            <c:dLbl>
              <c:idx val="2"/>
              <c:layout>
                <c:manualLayout>
                  <c:x val="1.0432968179447054E-2"/>
                  <c:y val="0.31410256410256865"/>
                </c:manualLayout>
              </c:layout>
              <c:showVal val="1"/>
            </c:dLbl>
            <c:dLbl>
              <c:idx val="3"/>
              <c:layout>
                <c:manualLayout>
                  <c:x val="1.460615545122588E-2"/>
                  <c:y val="0.1923076923076924"/>
                </c:manualLayout>
              </c:layout>
              <c:showVal val="1"/>
            </c:dLbl>
            <c:dLbl>
              <c:idx val="4"/>
              <c:layout>
                <c:manualLayout>
                  <c:x val="1.2519561815336425E-2"/>
                  <c:y val="0.16987179487179491"/>
                </c:manualLayout>
              </c:layout>
              <c:showVal val="1"/>
            </c:dLbl>
            <c:dLbl>
              <c:idx val="5"/>
              <c:layout>
                <c:manualLayout>
                  <c:x val="8.3463745435576504E-3"/>
                  <c:y val="0.13461538461538491"/>
                </c:manualLayout>
              </c:layout>
              <c:showVal val="1"/>
            </c:dLbl>
            <c:dLbl>
              <c:idx val="6"/>
              <c:layout>
                <c:manualLayout>
                  <c:x val="6.2597809076682404E-3"/>
                  <c:y val="0.10576923076923207"/>
                </c:manualLayout>
              </c:layout>
              <c:showVal val="1"/>
            </c:dLbl>
            <c:dLbl>
              <c:idx val="7"/>
              <c:layout>
                <c:manualLayout>
                  <c:x val="1.2519561815336465E-2"/>
                  <c:y val="0.10256410256410348"/>
                </c:manualLayout>
              </c:layout>
              <c:showVal val="1"/>
            </c:dLbl>
            <c:dLbl>
              <c:idx val="8"/>
              <c:layout>
                <c:manualLayout>
                  <c:x val="1.0432968179447054E-2"/>
                  <c:y val="9.6153846153847727E-2"/>
                </c:manualLayout>
              </c:layout>
              <c:showVal val="1"/>
            </c:dLbl>
            <c:dLbl>
              <c:idx val="9"/>
              <c:layout>
                <c:manualLayout>
                  <c:x val="1.2519561815336465E-2"/>
                  <c:y val="9.6153846153847727E-2"/>
                </c:manualLayout>
              </c:layout>
              <c:showVal val="1"/>
            </c:dLbl>
            <c:dLbl>
              <c:idx val="10"/>
              <c:layout>
                <c:manualLayout>
                  <c:x val="1.0432968179447054E-2"/>
                  <c:y val="9.9358974358974547E-2"/>
                </c:manualLayout>
              </c:layout>
              <c:showVal val="1"/>
            </c:dLbl>
            <c:dLbl>
              <c:idx val="11"/>
              <c:layout>
                <c:manualLayout>
                  <c:x val="8.3463745435576504E-3"/>
                  <c:y val="0.10576923076923227"/>
                </c:manualLayout>
              </c:layout>
              <c:showVal val="1"/>
            </c:dLbl>
            <c:dLbl>
              <c:idx val="12"/>
              <c:layout>
                <c:manualLayout>
                  <c:x val="4.1731872717788209E-3"/>
                  <c:y val="9.9358974358974547E-2"/>
                </c:manualLayout>
              </c:layout>
              <c:showVal val="1"/>
            </c:dLbl>
            <c:txPr>
              <a:bodyPr/>
              <a:lstStyle/>
              <a:p>
                <a:pPr>
                  <a:defRPr lang="en-US" sz="1050" b="1"/>
                </a:pPr>
                <a:endParaRPr lang="fr-FR"/>
              </a:p>
            </c:txPr>
            <c:showVal val="1"/>
          </c:dLbls>
          <c:val>
            <c:numRef>
              <c:f>Feuil18!$B$2:$B$14</c:f>
              <c:numCache>
                <c:formatCode>General</c:formatCode>
                <c:ptCount val="13"/>
                <c:pt idx="0">
                  <c:v>2</c:v>
                </c:pt>
                <c:pt idx="1">
                  <c:v>118</c:v>
                </c:pt>
                <c:pt idx="2">
                  <c:v>42</c:v>
                </c:pt>
                <c:pt idx="3">
                  <c:v>21</c:v>
                </c:pt>
                <c:pt idx="4">
                  <c:v>16</c:v>
                </c:pt>
                <c:pt idx="5">
                  <c:v>10</c:v>
                </c:pt>
                <c:pt idx="6">
                  <c:v>5</c:v>
                </c:pt>
                <c:pt idx="7">
                  <c:v>2</c:v>
                </c:pt>
                <c:pt idx="8">
                  <c:v>2</c:v>
                </c:pt>
                <c:pt idx="9">
                  <c:v>1</c:v>
                </c:pt>
                <c:pt idx="10">
                  <c:v>1</c:v>
                </c:pt>
                <c:pt idx="11">
                  <c:v>1</c:v>
                </c:pt>
                <c:pt idx="12">
                  <c:v>1</c:v>
                </c:pt>
              </c:numCache>
            </c:numRef>
          </c:val>
        </c:ser>
        <c:ser>
          <c:idx val="0"/>
          <c:order val="1"/>
          <c:tx>
            <c:strRef>
              <c:f>Feuil18!$C$1</c:f>
              <c:strCache>
                <c:ptCount val="1"/>
                <c:pt idx="0">
                  <c:v>Percent </c:v>
                </c:pt>
              </c:strCache>
            </c:strRef>
          </c:tx>
          <c:dLbls>
            <c:dLbl>
              <c:idx val="0"/>
              <c:layout>
                <c:manualLayout>
                  <c:x val="-2.0865936358894152E-2"/>
                  <c:y val="-7.6923076923076927E-2"/>
                </c:manualLayout>
              </c:layout>
              <c:showVal val="1"/>
            </c:dLbl>
            <c:dLbl>
              <c:idx val="1"/>
              <c:layout>
                <c:manualLayout>
                  <c:x val="-1.8779342723004692E-2"/>
                  <c:y val="-0.65705128205128849"/>
                </c:manualLayout>
              </c:layout>
              <c:showVal val="1"/>
            </c:dLbl>
            <c:dLbl>
              <c:idx val="2"/>
              <c:layout>
                <c:manualLayout>
                  <c:x val="-6.2597809076682127E-3"/>
                  <c:y val="-0.25320512820512459"/>
                </c:manualLayout>
              </c:layout>
              <c:showVal val="1"/>
            </c:dLbl>
            <c:dLbl>
              <c:idx val="3"/>
              <c:layout>
                <c:manualLayout>
                  <c:x val="-1.2519561815336465E-2"/>
                  <c:y val="-0.14423076923076922"/>
                </c:manualLayout>
              </c:layout>
              <c:showVal val="1"/>
            </c:dLbl>
            <c:dLbl>
              <c:idx val="4"/>
              <c:layout>
                <c:manualLayout>
                  <c:x val="-1.0432968179447054E-2"/>
                  <c:y val="-9.9358974358974367E-2"/>
                </c:manualLayout>
              </c:layout>
              <c:showVal val="1"/>
            </c:dLbl>
            <c:dLbl>
              <c:idx val="5"/>
              <c:layout>
                <c:manualLayout>
                  <c:x val="-1.2519561815336425E-2"/>
                  <c:y val="-6.4102564102564111E-2"/>
                </c:manualLayout>
              </c:layout>
              <c:showVal val="1"/>
            </c:dLbl>
            <c:dLbl>
              <c:idx val="6"/>
              <c:layout>
                <c:manualLayout>
                  <c:x val="-1.6692749087115454E-2"/>
                  <c:y val="-6.7307692307692957E-2"/>
                </c:manualLayout>
              </c:layout>
              <c:showVal val="1"/>
            </c:dLbl>
            <c:dLbl>
              <c:idx val="7"/>
              <c:layout>
                <c:manualLayout>
                  <c:x val="-6.2597809076682404E-3"/>
                  <c:y val="-6.7307692307692957E-2"/>
                </c:manualLayout>
              </c:layout>
              <c:showVal val="1"/>
            </c:dLbl>
            <c:dLbl>
              <c:idx val="8"/>
              <c:layout>
                <c:manualLayout>
                  <c:x val="-6.2597809076683124E-3"/>
                  <c:y val="-5.128205128205128E-2"/>
                </c:manualLayout>
              </c:layout>
              <c:showVal val="1"/>
            </c:dLbl>
            <c:dLbl>
              <c:idx val="9"/>
              <c:layout>
                <c:manualLayout>
                  <c:x val="-1.043296817944713E-2"/>
                  <c:y val="-4.8076923076923114E-2"/>
                </c:manualLayout>
              </c:layout>
              <c:showVal val="1"/>
            </c:dLbl>
            <c:dLbl>
              <c:idx val="10"/>
              <c:layout>
                <c:manualLayout>
                  <c:x val="-1.2519561815336465E-2"/>
                  <c:y val="-4.8076923076923114E-2"/>
                </c:manualLayout>
              </c:layout>
              <c:showVal val="1"/>
            </c:dLbl>
            <c:dLbl>
              <c:idx val="11"/>
              <c:layout>
                <c:manualLayout>
                  <c:x val="-8.3463745435576504E-3"/>
                  <c:y val="-5.128205128205128E-2"/>
                </c:manualLayout>
              </c:layout>
              <c:showVal val="1"/>
            </c:dLbl>
            <c:dLbl>
              <c:idx val="12"/>
              <c:layout>
                <c:manualLayout>
                  <c:x val="-6.2597809076682404E-3"/>
                  <c:y val="-5.128205128205128E-2"/>
                </c:manualLayout>
              </c:layout>
              <c:showVal val="1"/>
            </c:dLbl>
            <c:txPr>
              <a:bodyPr/>
              <a:lstStyle/>
              <a:p>
                <a:pPr>
                  <a:defRPr lang="en-US" sz="1600" b="1"/>
                </a:pPr>
                <a:endParaRPr lang="fr-FR"/>
              </a:p>
            </c:txPr>
            <c:showVal val="1"/>
          </c:dLbls>
          <c:val>
            <c:numRef>
              <c:f>Feuil18!$C$2:$C$14</c:f>
              <c:numCache>
                <c:formatCode>0.00%</c:formatCode>
                <c:ptCount val="13"/>
                <c:pt idx="0">
                  <c:v>9.0000000000000028E-3</c:v>
                </c:pt>
                <c:pt idx="1">
                  <c:v>0.53200000000000003</c:v>
                </c:pt>
                <c:pt idx="2">
                  <c:v>0.18900000000000125</c:v>
                </c:pt>
                <c:pt idx="3">
                  <c:v>9.5000000000000043E-2</c:v>
                </c:pt>
                <c:pt idx="4">
                  <c:v>7.1999999999999995E-2</c:v>
                </c:pt>
                <c:pt idx="5">
                  <c:v>4.5000000000000012E-2</c:v>
                </c:pt>
                <c:pt idx="6">
                  <c:v>2.3E-2</c:v>
                </c:pt>
                <c:pt idx="7">
                  <c:v>9.0000000000000028E-3</c:v>
                </c:pt>
                <c:pt idx="8">
                  <c:v>9.0000000000000028E-3</c:v>
                </c:pt>
                <c:pt idx="9">
                  <c:v>5.0000000000000114E-3</c:v>
                </c:pt>
                <c:pt idx="10">
                  <c:v>5.0000000000000114E-3</c:v>
                </c:pt>
                <c:pt idx="11">
                  <c:v>5.0000000000000114E-3</c:v>
                </c:pt>
                <c:pt idx="12">
                  <c:v>5.0000000000000114E-3</c:v>
                </c:pt>
              </c:numCache>
            </c:numRef>
          </c:val>
        </c:ser>
        <c:shape val="box"/>
        <c:axId val="139780096"/>
        <c:axId val="139781632"/>
        <c:axId val="0"/>
      </c:bar3DChart>
      <c:catAx>
        <c:axId val="139780096"/>
        <c:scaling>
          <c:orientation val="minMax"/>
        </c:scaling>
        <c:delete val="1"/>
        <c:axPos val="b"/>
        <c:numFmt formatCode="General" sourceLinked="1"/>
        <c:tickLblPos val="none"/>
        <c:crossAx val="139781632"/>
        <c:crosses val="autoZero"/>
        <c:auto val="1"/>
        <c:lblAlgn val="ctr"/>
        <c:lblOffset val="100"/>
      </c:catAx>
      <c:valAx>
        <c:axId val="139781632"/>
        <c:scaling>
          <c:orientation val="minMax"/>
        </c:scaling>
        <c:delete val="1"/>
        <c:axPos val="l"/>
        <c:numFmt formatCode="General" sourceLinked="1"/>
        <c:tickLblPos val="none"/>
        <c:crossAx val="139780096"/>
        <c:crosses val="autoZero"/>
        <c:crossBetween val="between"/>
      </c:valAx>
    </c:plotArea>
    <c:legend>
      <c:legendPos val="r"/>
      <c:layout/>
      <c:txPr>
        <a:bodyPr/>
        <a:lstStyle/>
        <a:p>
          <a:pPr>
            <a:defRPr lang="en-US"/>
          </a:pPr>
          <a:endParaRPr lang="fr-FR"/>
        </a:p>
      </c:txPr>
    </c:legend>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AngAx val="1"/>
    </c:view3D>
    <c:plotArea>
      <c:layout/>
      <c:bar3DChart>
        <c:barDir val="col"/>
        <c:grouping val="clustered"/>
        <c:ser>
          <c:idx val="0"/>
          <c:order val="0"/>
          <c:tx>
            <c:strRef>
              <c:f>Feuil15!$I$43</c:f>
              <c:strCache>
                <c:ptCount val="1"/>
                <c:pt idx="0">
                  <c:v>IMC</c:v>
                </c:pt>
              </c:strCache>
            </c:strRef>
          </c:tx>
          <c:dLbls>
            <c:dLbl>
              <c:idx val="0"/>
              <c:layout>
                <c:manualLayout>
                  <c:x val="0"/>
                  <c:y val="-0.12962962962962749"/>
                </c:manualLayout>
              </c:layout>
              <c:showVal val="1"/>
            </c:dLbl>
            <c:dLbl>
              <c:idx val="1"/>
              <c:layout>
                <c:manualLayout>
                  <c:x val="0"/>
                  <c:y val="-2.9569892473118291E-2"/>
                </c:manualLayout>
              </c:layout>
              <c:showVal val="1"/>
            </c:dLbl>
            <c:dLbl>
              <c:idx val="2"/>
              <c:layout>
                <c:manualLayout>
                  <c:x val="0"/>
                  <c:y val="-6.0185185185185147E-2"/>
                </c:manualLayout>
              </c:layout>
              <c:showVal val="1"/>
            </c:dLbl>
            <c:dLbl>
              <c:idx val="3"/>
              <c:layout>
                <c:manualLayout>
                  <c:x val="1.6666666666666701E-2"/>
                  <c:y val="-6.0185185185185147E-2"/>
                </c:manualLayout>
              </c:layout>
              <c:showVal val="1"/>
            </c:dLbl>
            <c:txPr>
              <a:bodyPr/>
              <a:lstStyle/>
              <a:p>
                <a:pPr>
                  <a:defRPr lang="en-US" sz="2000" b="1"/>
                </a:pPr>
                <a:endParaRPr lang="fr-FR"/>
              </a:p>
            </c:txPr>
            <c:showVal val="1"/>
          </c:dLbls>
          <c:cat>
            <c:strRef>
              <c:f>Feuil15!$H$44:$H$47</c:f>
              <c:strCache>
                <c:ptCount val="4"/>
                <c:pt idx="0">
                  <c:v>maigreur</c:v>
                </c:pt>
                <c:pt idx="1">
                  <c:v>normopendiral</c:v>
                </c:pt>
                <c:pt idx="2">
                  <c:v>surcharge</c:v>
                </c:pt>
                <c:pt idx="3">
                  <c:v>obésité</c:v>
                </c:pt>
              </c:strCache>
            </c:strRef>
          </c:cat>
          <c:val>
            <c:numRef>
              <c:f>Feuil15!$I$44:$I$47</c:f>
              <c:numCache>
                <c:formatCode>General</c:formatCode>
                <c:ptCount val="4"/>
                <c:pt idx="0">
                  <c:v>29</c:v>
                </c:pt>
                <c:pt idx="1">
                  <c:v>190</c:v>
                </c:pt>
                <c:pt idx="2">
                  <c:v>26</c:v>
                </c:pt>
                <c:pt idx="3">
                  <c:v>19</c:v>
                </c:pt>
              </c:numCache>
            </c:numRef>
          </c:val>
        </c:ser>
        <c:shape val="box"/>
        <c:axId val="139848320"/>
        <c:axId val="139854208"/>
        <c:axId val="0"/>
      </c:bar3DChart>
      <c:catAx>
        <c:axId val="139848320"/>
        <c:scaling>
          <c:orientation val="minMax"/>
        </c:scaling>
        <c:axPos val="b"/>
        <c:tickLblPos val="nextTo"/>
        <c:txPr>
          <a:bodyPr/>
          <a:lstStyle/>
          <a:p>
            <a:pPr>
              <a:defRPr lang="en-US" sz="1400" b="1"/>
            </a:pPr>
            <a:endParaRPr lang="fr-FR"/>
          </a:p>
        </c:txPr>
        <c:crossAx val="139854208"/>
        <c:crosses val="autoZero"/>
        <c:auto val="1"/>
        <c:lblAlgn val="ctr"/>
        <c:lblOffset val="100"/>
      </c:catAx>
      <c:valAx>
        <c:axId val="139854208"/>
        <c:scaling>
          <c:orientation val="minMax"/>
        </c:scaling>
        <c:axPos val="l"/>
        <c:numFmt formatCode="General" sourceLinked="1"/>
        <c:tickLblPos val="nextTo"/>
        <c:txPr>
          <a:bodyPr/>
          <a:lstStyle/>
          <a:p>
            <a:pPr>
              <a:defRPr lang="en-US"/>
            </a:pPr>
            <a:endParaRPr lang="fr-FR"/>
          </a:p>
        </c:txPr>
        <c:crossAx val="139848320"/>
        <c:crosses val="autoZero"/>
        <c:crossBetween val="between"/>
      </c:valAx>
    </c:plotArea>
    <c:plotVisOnly val="1"/>
  </c:chart>
  <c:externalData r:id="rId1"/>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rotY val="184"/>
      <c:perspective val="30"/>
    </c:view3D>
    <c:plotArea>
      <c:layout/>
      <c:pie3DChart>
        <c:varyColors val="1"/>
        <c:ser>
          <c:idx val="0"/>
          <c:order val="0"/>
          <c:tx>
            <c:strRef>
              <c:f>Feuil19!$B$2</c:f>
              <c:strCache>
                <c:ptCount val="1"/>
                <c:pt idx="0">
                  <c:v>Frequency </c:v>
                </c:pt>
              </c:strCache>
            </c:strRef>
          </c:tx>
          <c:explosion val="25"/>
          <c:dLbls>
            <c:dLbl>
              <c:idx val="0"/>
              <c:layout>
                <c:manualLayout>
                  <c:x val="5.6540779624768965E-2"/>
                  <c:y val="0.18827573270042336"/>
                </c:manualLayout>
              </c:layout>
              <c:showPercent val="1"/>
            </c:dLbl>
            <c:dLbl>
              <c:idx val="1"/>
              <c:layout>
                <c:manualLayout>
                  <c:x val="-9.7504374453193765E-2"/>
                  <c:y val="-0.26823020868707953"/>
                </c:manualLayout>
              </c:layout>
              <c:showPercent val="1"/>
            </c:dLbl>
            <c:txPr>
              <a:bodyPr/>
              <a:lstStyle/>
              <a:p>
                <a:pPr>
                  <a:defRPr lang="en-US" sz="2800" b="1"/>
                </a:pPr>
                <a:endParaRPr lang="fr-FR"/>
              </a:p>
            </c:txPr>
            <c:showPercent val="1"/>
            <c:showLeaderLines val="1"/>
          </c:dLbls>
          <c:cat>
            <c:strRef>
              <c:f>Feuil19!$A$3:$A$4</c:f>
              <c:strCache>
                <c:ptCount val="2"/>
                <c:pt idx="0">
                  <c:v>Non </c:v>
                </c:pt>
                <c:pt idx="1">
                  <c:v>Oui </c:v>
                </c:pt>
              </c:strCache>
            </c:strRef>
          </c:cat>
          <c:val>
            <c:numRef>
              <c:f>Feuil19!$B$3:$B$4</c:f>
              <c:numCache>
                <c:formatCode>General</c:formatCode>
                <c:ptCount val="2"/>
                <c:pt idx="0">
                  <c:v>223</c:v>
                </c:pt>
                <c:pt idx="1">
                  <c:v>41</c:v>
                </c:pt>
              </c:numCache>
            </c:numRef>
          </c:val>
        </c:ser>
      </c:pie3DChart>
    </c:plotArea>
    <c:legend>
      <c:legendPos val="r"/>
      <c:layout/>
      <c:txPr>
        <a:bodyPr/>
        <a:lstStyle/>
        <a:p>
          <a:pPr>
            <a:defRPr lang="en-US"/>
          </a:pPr>
          <a:endParaRPr lang="fr-FR"/>
        </a:p>
      </c:txPr>
    </c:legend>
    <c:plotVisOnly val="1"/>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pie3DChart>
        <c:varyColors val="1"/>
        <c:ser>
          <c:idx val="0"/>
          <c:order val="0"/>
          <c:tx>
            <c:strRef>
              <c:f>Feuil19!$I$2</c:f>
              <c:strCache>
                <c:ptCount val="1"/>
                <c:pt idx="0">
                  <c:v>Frequency </c:v>
                </c:pt>
              </c:strCache>
            </c:strRef>
          </c:tx>
          <c:explosion val="7"/>
          <c:dLbls>
            <c:dLbl>
              <c:idx val="0"/>
              <c:layout>
                <c:manualLayout>
                  <c:x val="-0.18987083211820741"/>
                  <c:y val="-0.103346182900744"/>
                </c:manualLayout>
              </c:layout>
              <c:spPr/>
              <c:txPr>
                <a:bodyPr/>
                <a:lstStyle/>
                <a:p>
                  <a:pPr>
                    <a:defRPr lang="en-US" sz="2000" b="1"/>
                  </a:pPr>
                  <a:endParaRPr lang="fr-FR"/>
                </a:p>
              </c:txPr>
              <c:showPercent val="1"/>
            </c:dLbl>
            <c:dLbl>
              <c:idx val="1"/>
              <c:layout>
                <c:manualLayout>
                  <c:x val="0.18683605521532126"/>
                  <c:y val="5.8185849066817355E-2"/>
                </c:manualLayout>
              </c:layout>
              <c:spPr/>
              <c:txPr>
                <a:bodyPr/>
                <a:lstStyle/>
                <a:p>
                  <a:pPr>
                    <a:defRPr lang="en-US" sz="2400" b="1"/>
                  </a:pPr>
                  <a:endParaRPr lang="fr-FR"/>
                </a:p>
              </c:txPr>
              <c:showPercent val="1"/>
            </c:dLbl>
            <c:txPr>
              <a:bodyPr/>
              <a:lstStyle/>
              <a:p>
                <a:pPr>
                  <a:defRPr lang="en-US" sz="1200" b="1"/>
                </a:pPr>
                <a:endParaRPr lang="fr-FR"/>
              </a:p>
            </c:txPr>
            <c:showPercent val="1"/>
            <c:showLeaderLines val="1"/>
          </c:dLbls>
          <c:cat>
            <c:strRef>
              <c:f>Feuil19!$H$3:$H$4</c:f>
              <c:strCache>
                <c:ptCount val="2"/>
                <c:pt idx="0">
                  <c:v>Non </c:v>
                </c:pt>
                <c:pt idx="1">
                  <c:v>Oui </c:v>
                </c:pt>
              </c:strCache>
            </c:strRef>
          </c:cat>
          <c:val>
            <c:numRef>
              <c:f>Feuil19!$I$3:$I$4</c:f>
              <c:numCache>
                <c:formatCode>General</c:formatCode>
                <c:ptCount val="2"/>
                <c:pt idx="0">
                  <c:v>154</c:v>
                </c:pt>
                <c:pt idx="1">
                  <c:v>110</c:v>
                </c:pt>
              </c:numCache>
            </c:numRef>
          </c:val>
        </c:ser>
      </c:pie3D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8.9701804770344701E-2"/>
          <c:y val="2.4265269629660812E-2"/>
          <c:w val="0.91029819522965538"/>
          <c:h val="0.89865627293763639"/>
        </c:manualLayout>
      </c:layout>
      <c:lineChart>
        <c:grouping val="standard"/>
        <c:ser>
          <c:idx val="0"/>
          <c:order val="0"/>
          <c:tx>
            <c:strRef>
              <c:f>Feuil1!$B$1</c:f>
              <c:strCache>
                <c:ptCount val="1"/>
                <c:pt idx="0">
                  <c:v>         HD</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dLblPos val="ctr"/>
            <c:showVal val="1"/>
            <c:extLst xmlns:c16r2="http://schemas.microsoft.com/office/drawing/2015/06/chart">
              <c:ext xmlns:c15="http://schemas.microsoft.com/office/drawing/2012/chart" uri="{CE6537A1-D6FC-4f65-9D91-7224C49458BB}">
                <c15:showLeaderLines val="0"/>
              </c:ext>
            </c:extLst>
          </c:dLbls>
          <c:cat>
            <c:numRef>
              <c:f>Feuil1!$A$2:$A$12</c:f>
              <c:numCache>
                <c:formatCode>General</c:formatCode>
                <c:ptCount val="11"/>
                <c:pt idx="0">
                  <c:v>1992</c:v>
                </c:pt>
                <c:pt idx="1">
                  <c:v>1997</c:v>
                </c:pt>
                <c:pt idx="2">
                  <c:v>1998</c:v>
                </c:pt>
                <c:pt idx="3">
                  <c:v>2001</c:v>
                </c:pt>
                <c:pt idx="4">
                  <c:v>2003</c:v>
                </c:pt>
                <c:pt idx="5">
                  <c:v>2004</c:v>
                </c:pt>
                <c:pt idx="6">
                  <c:v>2010</c:v>
                </c:pt>
                <c:pt idx="7">
                  <c:v>2012</c:v>
                </c:pt>
                <c:pt idx="8">
                  <c:v>2013</c:v>
                </c:pt>
                <c:pt idx="9">
                  <c:v>2015</c:v>
                </c:pt>
                <c:pt idx="10">
                  <c:v>2016</c:v>
                </c:pt>
              </c:numCache>
            </c:numRef>
          </c:cat>
          <c:val>
            <c:numRef>
              <c:f>Feuil1!$B$2:$B$12</c:f>
              <c:numCache>
                <c:formatCode>General</c:formatCode>
                <c:ptCount val="11"/>
                <c:pt idx="0">
                  <c:v>1720</c:v>
                </c:pt>
                <c:pt idx="1">
                  <c:v>3020</c:v>
                </c:pt>
                <c:pt idx="2">
                  <c:v>3200</c:v>
                </c:pt>
                <c:pt idx="3">
                  <c:v>3900</c:v>
                </c:pt>
                <c:pt idx="4">
                  <c:v>5200</c:v>
                </c:pt>
                <c:pt idx="5">
                  <c:v>5400</c:v>
                </c:pt>
                <c:pt idx="6">
                  <c:v>13500</c:v>
                </c:pt>
                <c:pt idx="7">
                  <c:v>15700</c:v>
                </c:pt>
                <c:pt idx="8">
                  <c:v>17555</c:v>
                </c:pt>
                <c:pt idx="9" formatCode="#,##0">
                  <c:v>19000</c:v>
                </c:pt>
                <c:pt idx="10" formatCode="#,##0">
                  <c:v>21566</c:v>
                </c:pt>
              </c:numCache>
            </c:numRef>
          </c:val>
          <c:extLst xmlns:c16r2="http://schemas.microsoft.com/office/drawing/2015/06/chart">
            <c:ext xmlns:c16="http://schemas.microsoft.com/office/drawing/2014/chart" uri="{C3380CC4-5D6E-409C-BE32-E72D297353CC}">
              <c16:uniqueId val="{00000000-56E5-4BB2-B13C-74480C123920}"/>
            </c:ext>
          </c:extLst>
        </c:ser>
        <c:dLbls>
          <c:showVal val="1"/>
        </c:dLbls>
        <c:dropLines>
          <c:spPr>
            <a:ln w="9525" cap="flat" cmpd="sng" algn="ctr">
              <a:solidFill>
                <a:schemeClr val="dk1">
                  <a:lumMod val="35000"/>
                  <a:lumOff val="65000"/>
                  <a:alpha val="33000"/>
                </a:schemeClr>
              </a:solidFill>
              <a:round/>
            </a:ln>
            <a:effectLst/>
          </c:spPr>
        </c:dropLines>
        <c:marker val="1"/>
        <c:axId val="129846656"/>
        <c:axId val="129864832"/>
      </c:lineChart>
      <c:catAx>
        <c:axId val="129846656"/>
        <c:scaling>
          <c:orientation val="minMax"/>
        </c:scaling>
        <c:axPos val="b"/>
        <c:numFmt formatCode="General" sourceLinked="1"/>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fr-FR"/>
          </a:p>
        </c:txPr>
        <c:crossAx val="129864832"/>
        <c:crosses val="autoZero"/>
        <c:auto val="1"/>
        <c:lblAlgn val="ctr"/>
        <c:lblOffset val="100"/>
      </c:catAx>
      <c:valAx>
        <c:axId val="129864832"/>
        <c:scaling>
          <c:orientation val="minMax"/>
          <c:max val="22000"/>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fr-FR"/>
          </a:p>
        </c:txPr>
        <c:crossAx val="129846656"/>
        <c:crosses val="autoZero"/>
        <c:crossBetween val="between"/>
        <c:majorUnit val="1000"/>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432739574991649"/>
          <c:y val="0.15098139092133608"/>
          <c:w val="9.7759772327357067E-2"/>
          <c:h val="5.7418211001267351E-2"/>
        </c:manualLayout>
      </c:layout>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zero"/>
  </c:chart>
  <c:spPr>
    <a:solidFill>
      <a:schemeClr val="lt1"/>
    </a:solidFill>
    <a:ln>
      <a:noFill/>
    </a:ln>
    <a:effectLst/>
  </c:spPr>
  <c:txPr>
    <a:bodyPr/>
    <a:lstStyle/>
    <a:p>
      <a:pPr>
        <a:defRPr/>
      </a:pPr>
      <a:endParaRPr lang="fr-FR"/>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fr-FR"/>
  <c:style val="10"/>
  <c:chart>
    <c:autoTitleDeleted val="1"/>
    <c:view3D>
      <c:rotX val="30"/>
      <c:perspective val="30"/>
    </c:view3D>
    <c:plotArea>
      <c:layout/>
      <c:pie3DChart>
        <c:varyColors val="1"/>
        <c:ser>
          <c:idx val="0"/>
          <c:order val="0"/>
          <c:tx>
            <c:strRef>
              <c:f>Feuil20!$B$1</c:f>
              <c:strCache>
                <c:ptCount val="1"/>
                <c:pt idx="0">
                  <c:v>Frequency </c:v>
                </c:pt>
              </c:strCache>
            </c:strRef>
          </c:tx>
          <c:explosion val="25"/>
          <c:dLbls>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txPr>
              <a:bodyPr/>
              <a:lstStyle/>
              <a:p>
                <a:pPr>
                  <a:defRPr lang="en-US" sz="2400" b="1"/>
                </a:pPr>
                <a:endParaRPr lang="fr-FR"/>
              </a:p>
            </c:txPr>
            <c:dLblPos val="ctr"/>
            <c:showPercent val="1"/>
            <c:showLeaderLines val="1"/>
          </c:dLbls>
          <c:cat>
            <c:strRef>
              <c:f>Feuil20!$A$2:$A$4</c:f>
              <c:strCache>
                <c:ptCount val="3"/>
                <c:pt idx="0">
                  <c:v>Non </c:v>
                </c:pt>
                <c:pt idx="1">
                  <c:v>type I </c:v>
                </c:pt>
                <c:pt idx="2">
                  <c:v>type II </c:v>
                </c:pt>
              </c:strCache>
            </c:strRef>
          </c:cat>
          <c:val>
            <c:numRef>
              <c:f>Feuil20!$B$2:$B$4</c:f>
              <c:numCache>
                <c:formatCode>General</c:formatCode>
                <c:ptCount val="3"/>
                <c:pt idx="0">
                  <c:v>194</c:v>
                </c:pt>
                <c:pt idx="1">
                  <c:v>33</c:v>
                </c:pt>
                <c:pt idx="2">
                  <c:v>37</c:v>
                </c:pt>
              </c:numCache>
            </c:numRef>
          </c:val>
        </c:ser>
      </c:pie3DChart>
    </c:plotArea>
    <c:legend>
      <c:legendPos val="r"/>
      <c:layout/>
      <c:txPr>
        <a:bodyPr/>
        <a:lstStyle/>
        <a:p>
          <a:pPr>
            <a:defRPr lang="en-US"/>
          </a:pPr>
          <a:endParaRPr lang="fr-FR"/>
        </a:p>
      </c:txPr>
    </c:legend>
    <c:plotVisOnly val="1"/>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rotY val="180"/>
      <c:perspective val="30"/>
    </c:view3D>
    <c:plotArea>
      <c:layout/>
      <c:pie3DChart>
        <c:varyColors val="1"/>
        <c:ser>
          <c:idx val="0"/>
          <c:order val="0"/>
          <c:tx>
            <c:strRef>
              <c:f>Feuil20!$B$19</c:f>
              <c:strCache>
                <c:ptCount val="1"/>
                <c:pt idx="0">
                  <c:v>Frequency </c:v>
                </c:pt>
              </c:strCache>
            </c:strRef>
          </c:tx>
          <c:explosion val="25"/>
          <c:dLbls>
            <c:dLbl>
              <c:idx val="0"/>
              <c:layout>
                <c:manualLayout>
                  <c:x val="3.6083527753475467E-2"/>
                  <c:y val="-0.22820137946333199"/>
                </c:manualLayout>
              </c:layout>
              <c:spPr/>
              <c:txPr>
                <a:bodyPr/>
                <a:lstStyle/>
                <a:p>
                  <a:pPr>
                    <a:defRPr lang="en-US" sz="2800" b="1"/>
                  </a:pPr>
                  <a:endParaRPr lang="fr-FR"/>
                </a:p>
              </c:txPr>
              <c:showPercent val="1"/>
            </c:dLbl>
            <c:dLbl>
              <c:idx val="1"/>
              <c:layout>
                <c:manualLayout>
                  <c:x val="-1.4976062020025258E-2"/>
                  <c:y val="0.21437625539581301"/>
                </c:manualLayout>
              </c:layout>
              <c:spPr/>
              <c:txPr>
                <a:bodyPr/>
                <a:lstStyle/>
                <a:p>
                  <a:pPr>
                    <a:defRPr lang="en-US" sz="2800" b="1"/>
                  </a:pPr>
                  <a:endParaRPr lang="fr-FR"/>
                </a:p>
              </c:txPr>
              <c:showPercent val="1"/>
            </c:dLbl>
            <c:txPr>
              <a:bodyPr/>
              <a:lstStyle/>
              <a:p>
                <a:pPr>
                  <a:defRPr lang="en-US" sz="1200" b="1"/>
                </a:pPr>
                <a:endParaRPr lang="fr-FR"/>
              </a:p>
            </c:txPr>
            <c:showPercent val="1"/>
            <c:showLeaderLines val="1"/>
          </c:dLbls>
          <c:cat>
            <c:strRef>
              <c:f>Feuil20!$A$20:$A$21</c:f>
              <c:strCache>
                <c:ptCount val="2"/>
                <c:pt idx="0">
                  <c:v>Non </c:v>
                </c:pt>
                <c:pt idx="1">
                  <c:v>Oui </c:v>
                </c:pt>
              </c:strCache>
            </c:strRef>
          </c:cat>
          <c:val>
            <c:numRef>
              <c:f>Feuil20!$B$20:$B$21</c:f>
              <c:numCache>
                <c:formatCode>General</c:formatCode>
                <c:ptCount val="2"/>
                <c:pt idx="0">
                  <c:v>6</c:v>
                </c:pt>
                <c:pt idx="1">
                  <c:v>64</c:v>
                </c:pt>
              </c:numCache>
            </c:numRef>
          </c:val>
        </c:ser>
      </c:pie3DChart>
    </c:plotArea>
    <c:plotVisOnly val="1"/>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rotY val="53"/>
      <c:perspective val="30"/>
    </c:view3D>
    <c:plotArea>
      <c:layout/>
      <c:pie3DChart>
        <c:varyColors val="1"/>
        <c:ser>
          <c:idx val="0"/>
          <c:order val="0"/>
          <c:tx>
            <c:strRef>
              <c:f>Feuil21!$B$1</c:f>
              <c:strCache>
                <c:ptCount val="1"/>
                <c:pt idx="0">
                  <c:v>Frequency </c:v>
                </c:pt>
              </c:strCache>
            </c:strRef>
          </c:tx>
          <c:explosion val="19"/>
          <c:dLbls>
            <c:txPr>
              <a:bodyPr/>
              <a:lstStyle/>
              <a:p>
                <a:pPr>
                  <a:defRPr lang="en-US" sz="3200" b="1"/>
                </a:pPr>
                <a:endParaRPr lang="fr-FR"/>
              </a:p>
            </c:txPr>
            <c:showPercent val="1"/>
            <c:showLeaderLines val="1"/>
          </c:dLbls>
          <c:cat>
            <c:strRef>
              <c:f>Feuil21!$A$2:$A$3</c:f>
              <c:strCache>
                <c:ptCount val="2"/>
                <c:pt idx="0">
                  <c:v>Non </c:v>
                </c:pt>
                <c:pt idx="1">
                  <c:v>Oui </c:v>
                </c:pt>
              </c:strCache>
            </c:strRef>
          </c:cat>
          <c:val>
            <c:numRef>
              <c:f>Feuil21!$B$2:$B$3</c:f>
              <c:numCache>
                <c:formatCode>General</c:formatCode>
                <c:ptCount val="2"/>
                <c:pt idx="0">
                  <c:v>70</c:v>
                </c:pt>
                <c:pt idx="1">
                  <c:v>194</c:v>
                </c:pt>
              </c:numCache>
            </c:numRef>
          </c:val>
        </c:ser>
      </c:pie3DChart>
    </c:plotArea>
    <c:plotVisOnly val="1"/>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pie3DChart>
        <c:varyColors val="1"/>
        <c:ser>
          <c:idx val="0"/>
          <c:order val="0"/>
          <c:tx>
            <c:strRef>
              <c:f>Feuil22!$B$2</c:f>
              <c:strCache>
                <c:ptCount val="1"/>
                <c:pt idx="0">
                  <c:v>Frequency </c:v>
                </c:pt>
              </c:strCache>
            </c:strRef>
          </c:tx>
          <c:explosion val="25"/>
          <c:dLbls>
            <c:showPercent val="1"/>
            <c:showLeaderLines val="1"/>
          </c:dLbls>
          <c:cat>
            <c:strRef>
              <c:f>Feuil22!$A$3:$A$7</c:f>
              <c:strCache>
                <c:ptCount val="5"/>
                <c:pt idx="0">
                  <c:v>Angor fonctionnel </c:v>
                </c:pt>
                <c:pt idx="1">
                  <c:v>Angor instable </c:v>
                </c:pt>
                <c:pt idx="2">
                  <c:v>Infarctus du myocarde </c:v>
                </c:pt>
                <c:pt idx="3">
                  <c:v>Non </c:v>
                </c:pt>
                <c:pt idx="4">
                  <c:v>Oui </c:v>
                </c:pt>
              </c:strCache>
            </c:strRef>
          </c:cat>
          <c:val>
            <c:numRef>
              <c:f>Feuil22!$B$3:$B$7</c:f>
              <c:numCache>
                <c:formatCode>General</c:formatCode>
                <c:ptCount val="5"/>
                <c:pt idx="0">
                  <c:v>43</c:v>
                </c:pt>
                <c:pt idx="1">
                  <c:v>35</c:v>
                </c:pt>
                <c:pt idx="2">
                  <c:v>3</c:v>
                </c:pt>
                <c:pt idx="3">
                  <c:v>153</c:v>
                </c:pt>
                <c:pt idx="4">
                  <c:v>30</c:v>
                </c:pt>
              </c:numCache>
            </c:numRef>
          </c:val>
        </c:ser>
      </c:pie3DChart>
    </c:plotArea>
    <c:legend>
      <c:legendPos val="r"/>
      <c:layout>
        <c:manualLayout>
          <c:xMode val="edge"/>
          <c:yMode val="edge"/>
          <c:x val="0.78938259453679349"/>
          <c:y val="0.35616596954062751"/>
          <c:w val="0.20135814620394668"/>
          <c:h val="0.38587920405005738"/>
        </c:manualLayout>
      </c:layout>
      <c:txPr>
        <a:bodyPr/>
        <a:lstStyle/>
        <a:p>
          <a:pPr>
            <a:defRPr lang="en-US" sz="1200"/>
          </a:pPr>
          <a:endParaRPr lang="fr-FR"/>
        </a:p>
      </c:txPr>
    </c:legend>
    <c:plotVisOnly val="1"/>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pie3DChart>
        <c:ser>
          <c:idx val="0"/>
          <c:order val="0"/>
          <c:tx>
            <c:strRef>
              <c:f>Feuil23!$B$2</c:f>
              <c:strCache>
                <c:ptCount val="1"/>
                <c:pt idx="0">
                  <c:v>Frequency </c:v>
                </c:pt>
              </c:strCache>
            </c:strRef>
          </c:tx>
          <c:explosion val="28"/>
          <c:dLbls>
            <c:spPr>
              <a:blipFill>
                <a:blip xmlns:r="http://schemas.openxmlformats.org/officeDocument/2006/relationships" r:embed="rId1"/>
                <a:tile tx="0" ty="0" sx="100000" sy="100000" flip="none" algn="tl"/>
              </a:blipFill>
              <a:effectLst>
                <a:outerShdw blurRad="50800" dist="38100" dir="5400000" algn="t" rotWithShape="0">
                  <a:srgbClr val="FF0000">
                    <a:alpha val="40000"/>
                  </a:srgbClr>
                </a:outerShdw>
              </a:effectLst>
            </c:spPr>
            <c:txPr>
              <a:bodyPr/>
              <a:lstStyle/>
              <a:p>
                <a:pPr>
                  <a:defRPr lang="en-US" sz="3200" b="1"/>
                </a:pPr>
                <a:endParaRPr lang="fr-FR"/>
              </a:p>
            </c:txPr>
            <c:showPercent val="1"/>
            <c:showLeaderLines val="1"/>
          </c:dLbls>
          <c:cat>
            <c:strRef>
              <c:f>Feuil23!$A$3:$A$4</c:f>
              <c:strCache>
                <c:ptCount val="2"/>
                <c:pt idx="0">
                  <c:v>Non </c:v>
                </c:pt>
                <c:pt idx="1">
                  <c:v>Oui </c:v>
                </c:pt>
              </c:strCache>
            </c:strRef>
          </c:cat>
          <c:val>
            <c:numRef>
              <c:f>Feuil23!$B$3:$B$4</c:f>
              <c:numCache>
                <c:formatCode>General</c:formatCode>
                <c:ptCount val="2"/>
                <c:pt idx="0">
                  <c:v>214</c:v>
                </c:pt>
                <c:pt idx="1">
                  <c:v>50</c:v>
                </c:pt>
              </c:numCache>
            </c:numRef>
          </c:val>
        </c:ser>
      </c:pie3DChart>
    </c:plotArea>
    <c:plotVisOnly val="1"/>
  </c:chart>
  <c:externalData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pie3DChart>
        <c:varyColors val="1"/>
        <c:ser>
          <c:idx val="0"/>
          <c:order val="0"/>
          <c:tx>
            <c:strRef>
              <c:f>Feuil1!$B$2</c:f>
              <c:strCache>
                <c:ptCount val="1"/>
                <c:pt idx="0">
                  <c:v>Frequency </c:v>
                </c:pt>
              </c:strCache>
            </c:strRef>
          </c:tx>
          <c:explosion val="25"/>
          <c:dLbls>
            <c:txPr>
              <a:bodyPr/>
              <a:lstStyle/>
              <a:p>
                <a:pPr>
                  <a:defRPr lang="en-US" sz="2000" b="1"/>
                </a:pPr>
                <a:endParaRPr lang="fr-FR"/>
              </a:p>
            </c:txPr>
            <c:showPercent val="1"/>
            <c:showLeaderLines val="1"/>
          </c:dLbls>
          <c:cat>
            <c:strRef>
              <c:f>Feuil1!$A$3:$A$6</c:f>
              <c:strCache>
                <c:ptCount val="4"/>
                <c:pt idx="0">
                  <c:v>I-II </c:v>
                </c:pt>
                <c:pt idx="1">
                  <c:v>III-IV </c:v>
                </c:pt>
                <c:pt idx="2">
                  <c:v>Non </c:v>
                </c:pt>
                <c:pt idx="3">
                  <c:v>Oui </c:v>
                </c:pt>
              </c:strCache>
            </c:strRef>
          </c:cat>
          <c:val>
            <c:numRef>
              <c:f>Feuil1!$B$3:$B$6</c:f>
              <c:numCache>
                <c:formatCode>General</c:formatCode>
                <c:ptCount val="4"/>
                <c:pt idx="0">
                  <c:v>69</c:v>
                </c:pt>
                <c:pt idx="1">
                  <c:v>12</c:v>
                </c:pt>
                <c:pt idx="2">
                  <c:v>166</c:v>
                </c:pt>
                <c:pt idx="3">
                  <c:v>17</c:v>
                </c:pt>
              </c:numCache>
            </c:numRef>
          </c:val>
        </c:ser>
      </c:pie3DChart>
    </c:plotArea>
    <c:plotVisOnly val="1"/>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pie3DChart>
        <c:varyColors val="1"/>
        <c:ser>
          <c:idx val="0"/>
          <c:order val="0"/>
          <c:tx>
            <c:strRef>
              <c:f>Feuil2!$B$2</c:f>
              <c:strCache>
                <c:ptCount val="1"/>
                <c:pt idx="0">
                  <c:v>Frequency </c:v>
                </c:pt>
              </c:strCache>
            </c:strRef>
          </c:tx>
          <c:explosion val="25"/>
          <c:dLbls>
            <c:txPr>
              <a:bodyPr/>
              <a:lstStyle/>
              <a:p>
                <a:pPr>
                  <a:defRPr lang="en-US" sz="2000" b="1"/>
                </a:pPr>
                <a:endParaRPr lang="fr-FR"/>
              </a:p>
            </c:txPr>
            <c:showPercent val="1"/>
            <c:showLeaderLines val="1"/>
          </c:dLbls>
          <c:cat>
            <c:strRef>
              <c:f>Feuil2!$A$3:$A$4</c:f>
              <c:strCache>
                <c:ptCount val="2"/>
                <c:pt idx="0">
                  <c:v>Non </c:v>
                </c:pt>
                <c:pt idx="1">
                  <c:v>Oui </c:v>
                </c:pt>
              </c:strCache>
            </c:strRef>
          </c:cat>
          <c:val>
            <c:numRef>
              <c:f>Feuil2!$B$3:$B$4</c:f>
              <c:numCache>
                <c:formatCode>General</c:formatCode>
                <c:ptCount val="2"/>
                <c:pt idx="0">
                  <c:v>256</c:v>
                </c:pt>
                <c:pt idx="1">
                  <c:v>8</c:v>
                </c:pt>
              </c:numCache>
            </c:numRef>
          </c:val>
        </c:ser>
      </c:pie3DChart>
    </c:plotArea>
    <c:plotVisOnly val="1"/>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pie3DChart>
        <c:varyColors val="1"/>
        <c:ser>
          <c:idx val="0"/>
          <c:order val="0"/>
          <c:tx>
            <c:strRef>
              <c:f>Feuil3!$B$2</c:f>
              <c:strCache>
                <c:ptCount val="1"/>
                <c:pt idx="0">
                  <c:v>Frequency </c:v>
                </c:pt>
              </c:strCache>
            </c:strRef>
          </c:tx>
          <c:explosion val="25"/>
          <c:dLbls>
            <c:dLbl>
              <c:idx val="0"/>
              <c:layout>
                <c:manualLayout>
                  <c:x val="-6.0055993000874837E-2"/>
                  <c:y val="-3.7828813065033856E-2"/>
                </c:manualLayout>
              </c:layout>
              <c:showPercent val="1"/>
            </c:dLbl>
            <c:dLbl>
              <c:idx val="1"/>
              <c:layout>
                <c:manualLayout>
                  <c:x val="3.7449256342957142E-2"/>
                  <c:y val="-1.8068314377369495E-2"/>
                </c:manualLayout>
              </c:layout>
              <c:showPercent val="1"/>
            </c:dLbl>
            <c:dLbl>
              <c:idx val="3"/>
              <c:layout>
                <c:manualLayout>
                  <c:x val="-6.0669728783902005E-2"/>
                  <c:y val="2.4273840769904374E-2"/>
                </c:manualLayout>
              </c:layout>
              <c:showPercent val="1"/>
            </c:dLbl>
            <c:txPr>
              <a:bodyPr/>
              <a:lstStyle/>
              <a:p>
                <a:pPr>
                  <a:defRPr lang="en-US" sz="2000" b="1"/>
                </a:pPr>
                <a:endParaRPr lang="fr-FR"/>
              </a:p>
            </c:txPr>
            <c:showPercent val="1"/>
            <c:showLeaderLines val="1"/>
          </c:dLbls>
          <c:cat>
            <c:strRef>
              <c:f>Feuil3!$A$3:$A$6</c:f>
              <c:strCache>
                <c:ptCount val="4"/>
                <c:pt idx="0">
                  <c:v>I-II </c:v>
                </c:pt>
                <c:pt idx="1">
                  <c:v>III-IV </c:v>
                </c:pt>
                <c:pt idx="2">
                  <c:v>Non </c:v>
                </c:pt>
                <c:pt idx="3">
                  <c:v>Oui </c:v>
                </c:pt>
              </c:strCache>
            </c:strRef>
          </c:cat>
          <c:val>
            <c:numRef>
              <c:f>Feuil3!$B$3:$B$6</c:f>
              <c:numCache>
                <c:formatCode>General</c:formatCode>
                <c:ptCount val="4"/>
                <c:pt idx="0">
                  <c:v>10</c:v>
                </c:pt>
                <c:pt idx="1">
                  <c:v>3</c:v>
                </c:pt>
                <c:pt idx="2">
                  <c:v>237</c:v>
                </c:pt>
                <c:pt idx="3">
                  <c:v>14</c:v>
                </c:pt>
              </c:numCache>
            </c:numRef>
          </c:val>
        </c:ser>
      </c:pie3DChart>
      <c:spPr>
        <a:noFill/>
        <a:ln w="25400">
          <a:noFill/>
        </a:ln>
      </c:spPr>
    </c:plotArea>
    <c:plotVisOnly val="1"/>
  </c:chart>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pie3DChart>
        <c:varyColors val="1"/>
        <c:ser>
          <c:idx val="0"/>
          <c:order val="0"/>
          <c:tx>
            <c:strRef>
              <c:f>Feuil4!$B$2</c:f>
              <c:strCache>
                <c:ptCount val="1"/>
                <c:pt idx="0">
                  <c:v>Frequency </c:v>
                </c:pt>
              </c:strCache>
            </c:strRef>
          </c:tx>
          <c:explosion val="25"/>
          <c:dLbls>
            <c:dLbl>
              <c:idx val="0"/>
              <c:layout>
                <c:manualLayout>
                  <c:x val="0.13554073101973371"/>
                  <c:y val="-0.35126756449400937"/>
                </c:manualLayout>
              </c:layout>
              <c:tx>
                <c:rich>
                  <a:bodyPr/>
                  <a:lstStyle/>
                  <a:p>
                    <a:r>
                      <a:rPr lang="fr-FR" sz="4400" dirty="0" smtClean="0"/>
                      <a:t>97%</a:t>
                    </a:r>
                    <a:endParaRPr lang="en-US" sz="4400" dirty="0"/>
                  </a:p>
                </c:rich>
              </c:tx>
              <c:showPercent val="1"/>
            </c:dLbl>
            <c:dLbl>
              <c:idx val="1"/>
              <c:layout>
                <c:manualLayout>
                  <c:x val="-3.7788956935938561E-2"/>
                  <c:y val="3.5989688824234756E-2"/>
                </c:manualLayout>
              </c:layout>
              <c:tx>
                <c:rich>
                  <a:bodyPr/>
                  <a:lstStyle/>
                  <a:p>
                    <a:r>
                      <a:rPr lang="en-US" sz="4400" dirty="0"/>
                      <a:t>3%</a:t>
                    </a:r>
                  </a:p>
                </c:rich>
              </c:tx>
              <c:showPercent val="1"/>
            </c:dLbl>
            <c:txPr>
              <a:bodyPr/>
              <a:lstStyle/>
              <a:p>
                <a:pPr>
                  <a:defRPr lang="en-US" sz="7200" b="1"/>
                </a:pPr>
                <a:endParaRPr lang="fr-FR"/>
              </a:p>
            </c:txPr>
            <c:showPercent val="1"/>
            <c:showLeaderLines val="1"/>
          </c:dLbls>
          <c:cat>
            <c:strRef>
              <c:f>Feuil4!$A$3:$A$4</c:f>
              <c:strCache>
                <c:ptCount val="2"/>
                <c:pt idx="0">
                  <c:v>Non </c:v>
                </c:pt>
                <c:pt idx="1">
                  <c:v>Oui </c:v>
                </c:pt>
              </c:strCache>
            </c:strRef>
          </c:cat>
          <c:val>
            <c:numRef>
              <c:f>Feuil4!$B$3:$B$4</c:f>
              <c:numCache>
                <c:formatCode>General</c:formatCode>
                <c:ptCount val="2"/>
                <c:pt idx="0">
                  <c:v>255</c:v>
                </c:pt>
                <c:pt idx="1">
                  <c:v>9</c:v>
                </c:pt>
              </c:numCache>
            </c:numRef>
          </c:val>
        </c:ser>
      </c:pie3DChart>
    </c:plotArea>
    <c:plotVisOnly val="1"/>
  </c:chart>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pie3DChart>
        <c:varyColors val="1"/>
        <c:ser>
          <c:idx val="0"/>
          <c:order val="0"/>
          <c:tx>
            <c:strRef>
              <c:f>Feuil4!$B$8</c:f>
              <c:strCache>
                <c:ptCount val="1"/>
                <c:pt idx="0">
                  <c:v>Frequency </c:v>
                </c:pt>
              </c:strCache>
            </c:strRef>
          </c:tx>
          <c:explosion val="25"/>
          <c:dLbls>
            <c:txPr>
              <a:bodyPr/>
              <a:lstStyle/>
              <a:p>
                <a:pPr>
                  <a:defRPr lang="en-US" sz="2400" b="1"/>
                </a:pPr>
                <a:endParaRPr lang="fr-FR"/>
              </a:p>
            </c:txPr>
            <c:showPercent val="1"/>
            <c:showLeaderLines val="1"/>
          </c:dLbls>
          <c:cat>
            <c:strRef>
              <c:f>Feuil4!$A$9:$A$10</c:f>
              <c:strCache>
                <c:ptCount val="2"/>
                <c:pt idx="0">
                  <c:v>Non </c:v>
                </c:pt>
                <c:pt idx="1">
                  <c:v>Oui </c:v>
                </c:pt>
              </c:strCache>
            </c:strRef>
          </c:cat>
          <c:val>
            <c:numRef>
              <c:f>Feuil4!$B$9:$B$10</c:f>
              <c:numCache>
                <c:formatCode>General</c:formatCode>
                <c:ptCount val="2"/>
                <c:pt idx="0">
                  <c:v>224</c:v>
                </c:pt>
                <c:pt idx="1">
                  <c:v>40</c:v>
                </c:pt>
              </c:numCache>
            </c:numRef>
          </c:val>
        </c:ser>
      </c:pie3D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style val="10"/>
  <c:chart>
    <c:autoTitleDeleted val="1"/>
    <c:view3D>
      <c:rAngAx val="1"/>
    </c:view3D>
    <c:plotArea>
      <c:layout/>
      <c:bar3DChart>
        <c:barDir val="col"/>
        <c:grouping val="clustered"/>
        <c:ser>
          <c:idx val="0"/>
          <c:order val="0"/>
          <c:tx>
            <c:strRef>
              <c:f>Feuil1!$B$1</c:f>
              <c:strCache>
                <c:ptCount val="1"/>
                <c:pt idx="0">
                  <c:v>Fréquence </c:v>
                </c:pt>
              </c:strCache>
            </c:strRef>
          </c:tx>
          <c:cat>
            <c:strRef>
              <c:f>Feuil1!$A$2:$A$10</c:f>
              <c:strCache>
                <c:ptCount val="9"/>
                <c:pt idx="0">
                  <c:v>0 -09</c:v>
                </c:pt>
                <c:pt idx="1">
                  <c:v>10 - 19</c:v>
                </c:pt>
                <c:pt idx="2">
                  <c:v>20 -29</c:v>
                </c:pt>
                <c:pt idx="3">
                  <c:v>30 - 39</c:v>
                </c:pt>
                <c:pt idx="4">
                  <c:v>40 -49</c:v>
                </c:pt>
                <c:pt idx="5">
                  <c:v>50 - 59</c:v>
                </c:pt>
                <c:pt idx="6">
                  <c:v>60 - 69</c:v>
                </c:pt>
                <c:pt idx="7">
                  <c:v>70 - 79</c:v>
                </c:pt>
                <c:pt idx="8">
                  <c:v>80  et plus</c:v>
                </c:pt>
              </c:strCache>
            </c:strRef>
          </c:cat>
          <c:val>
            <c:numRef>
              <c:f>Feuil1!$B$2:$B$10</c:f>
            </c:numRef>
          </c:val>
        </c:ser>
        <c:ser>
          <c:idx val="1"/>
          <c:order val="1"/>
          <c:tx>
            <c:strRef>
              <c:f>Feuil1!$C$1</c:f>
              <c:strCache>
                <c:ptCount val="1"/>
                <c:pt idx="0">
                  <c:v>tranche d'age</c:v>
                </c:pt>
              </c:strCache>
            </c:strRef>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95000"/>
                  <a:lumOff val="5000"/>
                </a:schemeClr>
              </a:solidFill>
            </a:ln>
          </c:spPr>
          <c:dLbls>
            <c:dLbl>
              <c:idx val="0"/>
              <c:layout>
                <c:manualLayout>
                  <c:x val="0"/>
                  <c:y val="-4.4896522574312134E-2"/>
                </c:manualLayout>
              </c:layout>
              <c:showVal val="1"/>
            </c:dLbl>
            <c:dLbl>
              <c:idx val="1"/>
              <c:layout>
                <c:manualLayout>
                  <c:x val="-6.1728395061728504E-3"/>
                  <c:y val="-2.2448261287156299E-2"/>
                </c:manualLayout>
              </c:layout>
              <c:showVal val="1"/>
            </c:dLbl>
            <c:dLbl>
              <c:idx val="2"/>
              <c:layout>
                <c:manualLayout>
                  <c:x val="3.0864197530864656E-3"/>
                  <c:y val="-1.9642228626261627E-2"/>
                </c:manualLayout>
              </c:layout>
              <c:showVal val="1"/>
            </c:dLbl>
            <c:dLbl>
              <c:idx val="3"/>
              <c:layout>
                <c:manualLayout>
                  <c:x val="0"/>
                  <c:y val="-5.0508587896101444E-2"/>
                </c:manualLayout>
              </c:layout>
              <c:showVal val="1"/>
            </c:dLbl>
            <c:dLbl>
              <c:idx val="4"/>
              <c:layout>
                <c:manualLayout>
                  <c:x val="1.5432098765432866E-3"/>
                  <c:y val="-4.4896522574312134E-2"/>
                </c:manualLayout>
              </c:layout>
              <c:showVal val="1"/>
            </c:dLbl>
            <c:dLbl>
              <c:idx val="5"/>
              <c:layout>
                <c:manualLayout>
                  <c:x val="-3.0864197530864656E-3"/>
                  <c:y val="-5.3314620556996442E-2"/>
                </c:manualLayout>
              </c:layout>
              <c:showVal val="1"/>
            </c:dLbl>
            <c:dLbl>
              <c:idx val="6"/>
              <c:layout>
                <c:manualLayout>
                  <c:x val="-1.5432098765432326E-3"/>
                  <c:y val="-6.4538751200573924E-2"/>
                </c:manualLayout>
              </c:layout>
              <c:showVal val="1"/>
            </c:dLbl>
            <c:dLbl>
              <c:idx val="7"/>
              <c:layout>
                <c:manualLayout>
                  <c:x val="2.314814814814815E-2"/>
                  <c:y val="-6.7344783861467833E-2"/>
                </c:manualLayout>
              </c:layout>
              <c:showVal val="1"/>
            </c:dLbl>
            <c:dLbl>
              <c:idx val="8"/>
              <c:layout>
                <c:manualLayout>
                  <c:x val="2.4691358024691655E-2"/>
                  <c:y val="-5.8926685878784434E-2"/>
                </c:manualLayout>
              </c:layout>
              <c:showVal val="1"/>
            </c:dLbl>
            <c:txPr>
              <a:bodyPr/>
              <a:lstStyle/>
              <a:p>
                <a:pPr>
                  <a:defRPr sz="1050" b="1"/>
                </a:pPr>
                <a:endParaRPr lang="fr-FR"/>
              </a:p>
            </c:txPr>
            <c:showVal val="1"/>
          </c:dLbls>
          <c:cat>
            <c:strRef>
              <c:f>Feuil1!$A$2:$A$10</c:f>
              <c:strCache>
                <c:ptCount val="9"/>
                <c:pt idx="0">
                  <c:v>0 -09</c:v>
                </c:pt>
                <c:pt idx="1">
                  <c:v>10 - 19</c:v>
                </c:pt>
                <c:pt idx="2">
                  <c:v>20 -29</c:v>
                </c:pt>
                <c:pt idx="3">
                  <c:v>30 - 39</c:v>
                </c:pt>
                <c:pt idx="4">
                  <c:v>40 -49</c:v>
                </c:pt>
                <c:pt idx="5">
                  <c:v>50 - 59</c:v>
                </c:pt>
                <c:pt idx="6">
                  <c:v>60 - 69</c:v>
                </c:pt>
                <c:pt idx="7">
                  <c:v>70 - 79</c:v>
                </c:pt>
                <c:pt idx="8">
                  <c:v>80  et plus</c:v>
                </c:pt>
              </c:strCache>
            </c:strRef>
          </c:cat>
          <c:val>
            <c:numRef>
              <c:f>Feuil1!$C$2:$C$10</c:f>
              <c:numCache>
                <c:formatCode>0.00%</c:formatCode>
                <c:ptCount val="9"/>
                <c:pt idx="0">
                  <c:v>8.0000000000000227E-3</c:v>
                </c:pt>
                <c:pt idx="1">
                  <c:v>3.4000000000000002E-2</c:v>
                </c:pt>
                <c:pt idx="2">
                  <c:v>9.5000000000000265E-2</c:v>
                </c:pt>
                <c:pt idx="3">
                  <c:v>0.14400000000000004</c:v>
                </c:pt>
                <c:pt idx="4">
                  <c:v>0.17</c:v>
                </c:pt>
                <c:pt idx="5">
                  <c:v>0.19700000000000112</c:v>
                </c:pt>
                <c:pt idx="6">
                  <c:v>0.20500000000000004</c:v>
                </c:pt>
                <c:pt idx="7">
                  <c:v>9.1000000000000025E-2</c:v>
                </c:pt>
                <c:pt idx="8">
                  <c:v>5.7000000000000134E-2</c:v>
                </c:pt>
              </c:numCache>
            </c:numRef>
          </c:val>
        </c:ser>
        <c:gapWidth val="0"/>
        <c:shape val="box"/>
        <c:axId val="138720768"/>
        <c:axId val="138722304"/>
        <c:axId val="0"/>
      </c:bar3DChart>
      <c:catAx>
        <c:axId val="138720768"/>
        <c:scaling>
          <c:orientation val="minMax"/>
        </c:scaling>
        <c:axPos val="b"/>
        <c:tickLblPos val="nextTo"/>
        <c:crossAx val="138722304"/>
        <c:crosses val="autoZero"/>
        <c:auto val="1"/>
        <c:lblAlgn val="ctr"/>
        <c:lblOffset val="100"/>
      </c:catAx>
      <c:valAx>
        <c:axId val="138722304"/>
        <c:scaling>
          <c:orientation val="minMax"/>
        </c:scaling>
        <c:axPos val="l"/>
        <c:majorGridlines/>
        <c:numFmt formatCode="0.00%" sourceLinked="1"/>
        <c:majorTickMark val="none"/>
        <c:tickLblPos val="none"/>
        <c:crossAx val="138720768"/>
        <c:crosses val="autoZero"/>
        <c:crossBetween val="between"/>
      </c:valAx>
    </c:plotArea>
    <c:plotVisOnly val="1"/>
  </c:chart>
  <c:externalData r:id="rId1"/>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pie3DChart>
        <c:varyColors val="1"/>
        <c:ser>
          <c:idx val="0"/>
          <c:order val="0"/>
          <c:tx>
            <c:strRef>
              <c:f>Feuil4!$B$14</c:f>
              <c:strCache>
                <c:ptCount val="1"/>
                <c:pt idx="0">
                  <c:v>Frequency </c:v>
                </c:pt>
              </c:strCache>
            </c:strRef>
          </c:tx>
          <c:explosion val="25"/>
          <c:dLbls>
            <c:dLbl>
              <c:idx val="1"/>
              <c:layout>
                <c:manualLayout>
                  <c:x val="5.8066856226305093E-2"/>
                  <c:y val="0.11406191345355673"/>
                </c:manualLayout>
              </c:layout>
              <c:showPercent val="1"/>
            </c:dLbl>
            <c:txPr>
              <a:bodyPr/>
              <a:lstStyle/>
              <a:p>
                <a:pPr>
                  <a:defRPr lang="en-US" sz="2800" b="1"/>
                </a:pPr>
                <a:endParaRPr lang="fr-FR"/>
              </a:p>
            </c:txPr>
            <c:showPercent val="1"/>
            <c:showLeaderLines val="1"/>
          </c:dLbls>
          <c:cat>
            <c:strRef>
              <c:f>Feuil4!$A$15:$A$16</c:f>
              <c:strCache>
                <c:ptCount val="2"/>
                <c:pt idx="0">
                  <c:v>Non </c:v>
                </c:pt>
                <c:pt idx="1">
                  <c:v>Oui </c:v>
                </c:pt>
              </c:strCache>
            </c:strRef>
          </c:cat>
          <c:val>
            <c:numRef>
              <c:f>Feuil4!$B$15:$B$16</c:f>
              <c:numCache>
                <c:formatCode>General</c:formatCode>
                <c:ptCount val="2"/>
                <c:pt idx="0">
                  <c:v>238</c:v>
                </c:pt>
                <c:pt idx="1">
                  <c:v>26</c:v>
                </c:pt>
              </c:numCache>
            </c:numRef>
          </c:val>
        </c:ser>
      </c:pie3DChart>
    </c:plotArea>
    <c:plotVisOnly val="1"/>
  </c:chart>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pie3DChart>
        <c:varyColors val="1"/>
        <c:ser>
          <c:idx val="0"/>
          <c:order val="0"/>
          <c:tx>
            <c:strRef>
              <c:f>Feuil4!$B$31</c:f>
              <c:strCache>
                <c:ptCount val="1"/>
                <c:pt idx="0">
                  <c:v>Frequency </c:v>
                </c:pt>
              </c:strCache>
            </c:strRef>
          </c:tx>
          <c:explosion val="25"/>
          <c:dLbls>
            <c:txPr>
              <a:bodyPr/>
              <a:lstStyle/>
              <a:p>
                <a:pPr>
                  <a:defRPr lang="en-US" sz="3200" b="1"/>
                </a:pPr>
                <a:endParaRPr lang="fr-FR"/>
              </a:p>
            </c:txPr>
            <c:showPercent val="1"/>
            <c:showLeaderLines val="1"/>
          </c:dLbls>
          <c:cat>
            <c:strRef>
              <c:f>Feuil4!$A$32:$A$33</c:f>
              <c:strCache>
                <c:ptCount val="2"/>
                <c:pt idx="0">
                  <c:v>Non </c:v>
                </c:pt>
                <c:pt idx="1">
                  <c:v>Oui </c:v>
                </c:pt>
              </c:strCache>
            </c:strRef>
          </c:cat>
          <c:val>
            <c:numRef>
              <c:f>Feuil4!$B$32:$B$33</c:f>
              <c:numCache>
                <c:formatCode>General</c:formatCode>
                <c:ptCount val="2"/>
                <c:pt idx="0">
                  <c:v>183</c:v>
                </c:pt>
                <c:pt idx="1">
                  <c:v>81</c:v>
                </c:pt>
              </c:numCache>
            </c:numRef>
          </c:val>
        </c:ser>
      </c:pie3DChart>
    </c:plotArea>
    <c:plotVisOnly val="1"/>
  </c:chart>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pie3DChart>
        <c:varyColors val="1"/>
        <c:ser>
          <c:idx val="0"/>
          <c:order val="0"/>
          <c:tx>
            <c:strRef>
              <c:f>Feuil4!$B$37</c:f>
              <c:strCache>
                <c:ptCount val="1"/>
                <c:pt idx="0">
                  <c:v>Frequency </c:v>
                </c:pt>
              </c:strCache>
            </c:strRef>
          </c:tx>
          <c:explosion val="25"/>
          <c:dLbls>
            <c:dLbl>
              <c:idx val="1"/>
              <c:layout>
                <c:manualLayout>
                  <c:x val="-3.1987824438611839E-2"/>
                  <c:y val="5.0508587896100833E-2"/>
                </c:manualLayout>
              </c:layout>
              <c:showPercent val="1"/>
            </c:dLbl>
            <c:txPr>
              <a:bodyPr/>
              <a:lstStyle/>
              <a:p>
                <a:pPr>
                  <a:defRPr lang="en-US" sz="3200" b="1"/>
                </a:pPr>
                <a:endParaRPr lang="fr-FR"/>
              </a:p>
            </c:txPr>
            <c:showPercent val="1"/>
            <c:showLeaderLines val="1"/>
          </c:dLbls>
          <c:cat>
            <c:strRef>
              <c:f>Feuil4!$A$38:$A$39</c:f>
              <c:strCache>
                <c:ptCount val="2"/>
                <c:pt idx="0">
                  <c:v>Non </c:v>
                </c:pt>
                <c:pt idx="1">
                  <c:v>Oui </c:v>
                </c:pt>
              </c:strCache>
            </c:strRef>
          </c:cat>
          <c:val>
            <c:numRef>
              <c:f>Feuil4!$B$38:$B$39</c:f>
              <c:numCache>
                <c:formatCode>General</c:formatCode>
                <c:ptCount val="2"/>
                <c:pt idx="0">
                  <c:v>256</c:v>
                </c:pt>
                <c:pt idx="1">
                  <c:v>8</c:v>
                </c:pt>
              </c:numCache>
            </c:numRef>
          </c:val>
        </c:ser>
      </c:pie3DChart>
    </c:plotArea>
    <c:plotVisOnly val="1"/>
  </c:chart>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pie3DChart>
        <c:varyColors val="1"/>
        <c:ser>
          <c:idx val="0"/>
          <c:order val="0"/>
          <c:tx>
            <c:strRef>
              <c:f>Feuil4!$B$43</c:f>
              <c:strCache>
                <c:ptCount val="1"/>
                <c:pt idx="0">
                  <c:v>Frequency </c:v>
                </c:pt>
              </c:strCache>
            </c:strRef>
          </c:tx>
          <c:explosion val="25"/>
          <c:dLbls>
            <c:txPr>
              <a:bodyPr/>
              <a:lstStyle/>
              <a:p>
                <a:pPr>
                  <a:defRPr lang="en-US" sz="3200" b="1"/>
                </a:pPr>
                <a:endParaRPr lang="fr-FR"/>
              </a:p>
            </c:txPr>
            <c:showPercent val="1"/>
            <c:showLeaderLines val="1"/>
          </c:dLbls>
          <c:cat>
            <c:strRef>
              <c:f>Feuil4!$A$44:$A$45</c:f>
              <c:strCache>
                <c:ptCount val="2"/>
                <c:pt idx="0">
                  <c:v>Non </c:v>
                </c:pt>
                <c:pt idx="1">
                  <c:v>Oui </c:v>
                </c:pt>
              </c:strCache>
            </c:strRef>
          </c:cat>
          <c:val>
            <c:numRef>
              <c:f>Feuil4!$B$44:$B$45</c:f>
              <c:numCache>
                <c:formatCode>General</c:formatCode>
                <c:ptCount val="2"/>
                <c:pt idx="0">
                  <c:v>222</c:v>
                </c:pt>
                <c:pt idx="1">
                  <c:v>42</c:v>
                </c:pt>
              </c:numCache>
            </c:numRef>
          </c:val>
        </c:ser>
      </c:pie3DChart>
    </c:plotArea>
    <c:plotVisOnly val="1"/>
  </c:chart>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pie3DChart>
        <c:varyColors val="1"/>
        <c:ser>
          <c:idx val="0"/>
          <c:order val="0"/>
          <c:tx>
            <c:strRef>
              <c:f>Feuil4!$B$49</c:f>
              <c:strCache>
                <c:ptCount val="1"/>
                <c:pt idx="0">
                  <c:v>Frequency </c:v>
                </c:pt>
              </c:strCache>
            </c:strRef>
          </c:tx>
          <c:explosion val="25"/>
          <c:dLbls>
            <c:dLbl>
              <c:idx val="1"/>
              <c:layout>
                <c:manualLayout>
                  <c:x val="-1.7944250024302461E-2"/>
                  <c:y val="2.7941014983993602E-2"/>
                </c:manualLayout>
              </c:layout>
              <c:showPercent val="1"/>
            </c:dLbl>
            <c:txPr>
              <a:bodyPr/>
              <a:lstStyle/>
              <a:p>
                <a:pPr>
                  <a:defRPr lang="en-US" sz="2400" b="1"/>
                </a:pPr>
                <a:endParaRPr lang="fr-FR"/>
              </a:p>
            </c:txPr>
            <c:showPercent val="1"/>
            <c:showLeaderLines val="1"/>
          </c:dLbls>
          <c:cat>
            <c:strRef>
              <c:f>Feuil4!$A$50:$A$51</c:f>
              <c:strCache>
                <c:ptCount val="2"/>
                <c:pt idx="0">
                  <c:v>Non </c:v>
                </c:pt>
                <c:pt idx="1">
                  <c:v>Oui </c:v>
                </c:pt>
              </c:strCache>
            </c:strRef>
          </c:cat>
          <c:val>
            <c:numRef>
              <c:f>Feuil4!$B$50:$B$51</c:f>
              <c:numCache>
                <c:formatCode>General</c:formatCode>
                <c:ptCount val="2"/>
                <c:pt idx="0">
                  <c:v>249</c:v>
                </c:pt>
                <c:pt idx="1">
                  <c:v>15</c:v>
                </c:pt>
              </c:numCache>
            </c:numRef>
          </c:val>
        </c:ser>
      </c:pie3DChart>
    </c:plotArea>
    <c:plotVisOnly val="1"/>
  </c:chart>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pie3DChart>
        <c:varyColors val="1"/>
        <c:ser>
          <c:idx val="0"/>
          <c:order val="0"/>
          <c:tx>
            <c:strRef>
              <c:f>Feuil5!$B$2</c:f>
              <c:strCache>
                <c:ptCount val="1"/>
                <c:pt idx="0">
                  <c:v>Frequency </c:v>
                </c:pt>
              </c:strCache>
            </c:strRef>
          </c:tx>
          <c:explosion val="25"/>
          <c:dLbls>
            <c:dLbl>
              <c:idx val="1"/>
              <c:layout>
                <c:manualLayout>
                  <c:x val="2.015529308836406E-2"/>
                  <c:y val="-1.523830398083236E-2"/>
                </c:manualLayout>
              </c:layout>
              <c:showPercent val="1"/>
            </c:dLbl>
            <c:txPr>
              <a:bodyPr/>
              <a:lstStyle/>
              <a:p>
                <a:pPr>
                  <a:defRPr lang="en-US" sz="2800" b="1"/>
                </a:pPr>
                <a:endParaRPr lang="fr-FR"/>
              </a:p>
            </c:txPr>
            <c:showPercent val="1"/>
            <c:showLeaderLines val="1"/>
          </c:dLbls>
          <c:cat>
            <c:strRef>
              <c:f>Feuil5!$A$3:$A$4</c:f>
              <c:strCache>
                <c:ptCount val="2"/>
                <c:pt idx="0">
                  <c:v>Non</c:v>
                </c:pt>
                <c:pt idx="1">
                  <c:v>Oui</c:v>
                </c:pt>
              </c:strCache>
            </c:strRef>
          </c:cat>
          <c:val>
            <c:numRef>
              <c:f>Feuil5!$B$3:$B$4</c:f>
              <c:numCache>
                <c:formatCode>General</c:formatCode>
                <c:ptCount val="2"/>
                <c:pt idx="0">
                  <c:v>220</c:v>
                </c:pt>
                <c:pt idx="1">
                  <c:v>44</c:v>
                </c:pt>
              </c:numCache>
            </c:numRef>
          </c:val>
        </c:ser>
      </c:pie3DChart>
    </c:plotArea>
    <c:plotVisOnly val="1"/>
  </c:chart>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pie3DChart>
        <c:varyColors val="1"/>
        <c:ser>
          <c:idx val="0"/>
          <c:order val="0"/>
          <c:tx>
            <c:strRef>
              <c:f>Feuil5!$B$8</c:f>
              <c:strCache>
                <c:ptCount val="1"/>
                <c:pt idx="0">
                  <c:v>Frequency </c:v>
                </c:pt>
              </c:strCache>
            </c:strRef>
          </c:tx>
          <c:explosion val="25"/>
          <c:dLbls>
            <c:dLbl>
              <c:idx val="0"/>
              <c:layout>
                <c:manualLayout>
                  <c:x val="5.7760295756862048E-2"/>
                  <c:y val="-1.8599526910987981E-2"/>
                </c:manualLayout>
              </c:layout>
              <c:tx>
                <c:rich>
                  <a:bodyPr/>
                  <a:lstStyle/>
                  <a:p>
                    <a:pPr>
                      <a:defRPr lang="en-US" sz="2000" b="1"/>
                    </a:pPr>
                    <a:r>
                      <a:rPr lang="en-US" sz="3200" dirty="0" smtClean="0"/>
                      <a:t>03</a:t>
                    </a:r>
                    <a:r>
                      <a:rPr lang="en-US" sz="3200" dirty="0"/>
                      <a:t>%</a:t>
                    </a:r>
                  </a:p>
                </c:rich>
              </c:tx>
              <c:spPr>
                <a:noFill/>
              </c:spPr>
              <c:showPercent val="1"/>
            </c:dLbl>
            <c:dLbl>
              <c:idx val="1"/>
              <c:layout/>
              <c:tx>
                <c:rich>
                  <a:bodyPr/>
                  <a:lstStyle/>
                  <a:p>
                    <a:r>
                      <a:rPr lang="en-US" sz="3600" dirty="0"/>
                      <a:t>97%</a:t>
                    </a:r>
                  </a:p>
                </c:rich>
              </c:tx>
              <c:showPercent val="1"/>
            </c:dLbl>
            <c:spPr>
              <a:noFill/>
            </c:spPr>
            <c:txPr>
              <a:bodyPr/>
              <a:lstStyle/>
              <a:p>
                <a:pPr>
                  <a:defRPr lang="en-US" sz="1100" b="1"/>
                </a:pPr>
                <a:endParaRPr lang="fr-FR"/>
              </a:p>
            </c:txPr>
            <c:showPercent val="1"/>
            <c:showLeaderLines val="1"/>
          </c:dLbls>
          <c:cat>
            <c:strRef>
              <c:f>Feuil5!$A$9:$A$10</c:f>
              <c:strCache>
                <c:ptCount val="2"/>
                <c:pt idx="0">
                  <c:v>Oui</c:v>
                </c:pt>
                <c:pt idx="1">
                  <c:v>Non</c:v>
                </c:pt>
              </c:strCache>
            </c:strRef>
          </c:cat>
          <c:val>
            <c:numRef>
              <c:f>Feuil5!$B$9:$B$10</c:f>
              <c:numCache>
                <c:formatCode>General</c:formatCode>
                <c:ptCount val="2"/>
                <c:pt idx="0">
                  <c:v>9</c:v>
                </c:pt>
                <c:pt idx="1">
                  <c:v>255</c:v>
                </c:pt>
              </c:numCache>
            </c:numRef>
          </c:val>
        </c:ser>
      </c:pie3DChart>
    </c:plotArea>
    <c:plotVisOnly val="1"/>
  </c:chart>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pie3DChart>
        <c:varyColors val="1"/>
        <c:ser>
          <c:idx val="0"/>
          <c:order val="0"/>
          <c:tx>
            <c:strRef>
              <c:f>Feuil5!$B$20</c:f>
              <c:strCache>
                <c:ptCount val="1"/>
                <c:pt idx="0">
                  <c:v>Frequency </c:v>
                </c:pt>
              </c:strCache>
            </c:strRef>
          </c:tx>
          <c:explosion val="25"/>
          <c:dLbls>
            <c:dLbl>
              <c:idx val="0"/>
              <c:layout>
                <c:manualLayout>
                  <c:x val="-9.33371002235832E-2"/>
                  <c:y val="3.0702637206711601E-2"/>
                </c:manualLayout>
              </c:layout>
              <c:showPercent val="1"/>
            </c:dLbl>
            <c:txPr>
              <a:bodyPr/>
              <a:lstStyle/>
              <a:p>
                <a:pPr>
                  <a:defRPr lang="en-US" sz="2800" b="1"/>
                </a:pPr>
                <a:endParaRPr lang="fr-FR"/>
              </a:p>
            </c:txPr>
            <c:showPercent val="1"/>
            <c:showLeaderLines val="1"/>
          </c:dLbls>
          <c:cat>
            <c:strRef>
              <c:f>Feuil5!$A$21:$A$22</c:f>
              <c:strCache>
                <c:ptCount val="2"/>
                <c:pt idx="0">
                  <c:v>Oui</c:v>
                </c:pt>
                <c:pt idx="1">
                  <c:v>Non</c:v>
                </c:pt>
              </c:strCache>
            </c:strRef>
          </c:cat>
          <c:val>
            <c:numRef>
              <c:f>Feuil5!$B$21:$B$22</c:f>
              <c:numCache>
                <c:formatCode>General</c:formatCode>
                <c:ptCount val="2"/>
                <c:pt idx="0">
                  <c:v>13</c:v>
                </c:pt>
                <c:pt idx="1">
                  <c:v>251</c:v>
                </c:pt>
              </c:numCache>
            </c:numRef>
          </c:val>
        </c:ser>
      </c:pie3DChart>
    </c:plotArea>
    <c:plotVisOnly val="1"/>
  </c:chart>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manualLayout>
          <c:layoutTarget val="inner"/>
          <c:xMode val="edge"/>
          <c:yMode val="edge"/>
          <c:x val="8.3439968554657101E-2"/>
          <c:y val="0.24916212396527371"/>
          <c:w val="0.69151127848149463"/>
          <c:h val="0.64608153001854673"/>
        </c:manualLayout>
      </c:layout>
      <c:pie3DChart>
        <c:varyColors val="1"/>
        <c:ser>
          <c:idx val="0"/>
          <c:order val="0"/>
          <c:tx>
            <c:strRef>
              <c:f>Feuil5!$B$26</c:f>
              <c:strCache>
                <c:ptCount val="1"/>
                <c:pt idx="0">
                  <c:v>Frequency </c:v>
                </c:pt>
              </c:strCache>
            </c:strRef>
          </c:tx>
          <c:explosion val="25"/>
          <c:dLbls>
            <c:dLbl>
              <c:idx val="0"/>
              <c:layout>
                <c:manualLayout>
                  <c:x val="-9.0971635791902844E-2"/>
                  <c:y val="-3.0309270781712139E-2"/>
                </c:manualLayout>
              </c:layout>
              <c:showPercent val="1"/>
            </c:dLbl>
            <c:txPr>
              <a:bodyPr/>
              <a:lstStyle/>
              <a:p>
                <a:pPr>
                  <a:defRPr lang="en-US" sz="2800" b="1"/>
                </a:pPr>
                <a:endParaRPr lang="fr-FR"/>
              </a:p>
            </c:txPr>
            <c:showPercent val="1"/>
            <c:showLeaderLines val="1"/>
          </c:dLbls>
          <c:cat>
            <c:strRef>
              <c:f>Feuil5!$A$27:$A$28</c:f>
              <c:strCache>
                <c:ptCount val="2"/>
                <c:pt idx="0">
                  <c:v>Oui</c:v>
                </c:pt>
                <c:pt idx="1">
                  <c:v>Non</c:v>
                </c:pt>
              </c:strCache>
            </c:strRef>
          </c:cat>
          <c:val>
            <c:numRef>
              <c:f>Feuil5!$B$27:$B$28</c:f>
              <c:numCache>
                <c:formatCode>General</c:formatCode>
                <c:ptCount val="2"/>
                <c:pt idx="0">
                  <c:v>10</c:v>
                </c:pt>
                <c:pt idx="1">
                  <c:v>254</c:v>
                </c:pt>
              </c:numCache>
            </c:numRef>
          </c:val>
        </c:ser>
      </c:pie3DChart>
    </c:plotArea>
    <c:plotVisOnly val="1"/>
  </c:chart>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rotY val="163"/>
      <c:perspective val="30"/>
    </c:view3D>
    <c:plotArea>
      <c:layout>
        <c:manualLayout>
          <c:layoutTarget val="inner"/>
          <c:xMode val="edge"/>
          <c:yMode val="edge"/>
          <c:x val="7.3057985807329834E-2"/>
          <c:y val="7.6712955894690121E-4"/>
          <c:w val="0.66478759599494508"/>
          <c:h val="0.81326758526306697"/>
        </c:manualLayout>
      </c:layout>
      <c:pie3DChart>
        <c:varyColors val="1"/>
        <c:ser>
          <c:idx val="0"/>
          <c:order val="0"/>
          <c:tx>
            <c:strRef>
              <c:f>Feuil5!$B$32</c:f>
              <c:strCache>
                <c:ptCount val="1"/>
                <c:pt idx="0">
                  <c:v>Frequency </c:v>
                </c:pt>
              </c:strCache>
            </c:strRef>
          </c:tx>
          <c:explosion val="25"/>
          <c:dLbls>
            <c:dLbl>
              <c:idx val="0"/>
              <c:layout>
                <c:manualLayout>
                  <c:x val="-2.8063210848643882E-2"/>
                  <c:y val="-0.23290071085424274"/>
                </c:manualLayout>
              </c:layout>
              <c:showPercent val="1"/>
            </c:dLbl>
            <c:dLbl>
              <c:idx val="1"/>
              <c:layout>
                <c:manualLayout>
                  <c:x val="-2.0959584912996928E-2"/>
                  <c:y val="0.13468956772293542"/>
                </c:manualLayout>
              </c:layout>
              <c:showPercent val="1"/>
            </c:dLbl>
            <c:dLbl>
              <c:idx val="2"/>
              <c:layout>
                <c:manualLayout>
                  <c:x val="-4.7745090891416687E-2"/>
                  <c:y val="-0.19922831892350865"/>
                </c:manualLayout>
              </c:layout>
              <c:showPercent val="1"/>
            </c:dLbl>
            <c:txPr>
              <a:bodyPr/>
              <a:lstStyle/>
              <a:p>
                <a:pPr>
                  <a:defRPr lang="en-US" sz="2000" b="1"/>
                </a:pPr>
                <a:endParaRPr lang="fr-FR"/>
              </a:p>
            </c:txPr>
            <c:showPercent val="1"/>
            <c:showLeaderLines val="1"/>
          </c:dLbls>
          <c:cat>
            <c:strRef>
              <c:f>Feuil5!$A$33:$A$35</c:f>
              <c:strCache>
                <c:ptCount val="3"/>
                <c:pt idx="0">
                  <c:v>Incapacité totale </c:v>
                </c:pt>
                <c:pt idx="1">
                  <c:v>Marche autonome </c:v>
                </c:pt>
                <c:pt idx="2">
                  <c:v>Nécessité tierce personne </c:v>
                </c:pt>
              </c:strCache>
            </c:strRef>
          </c:cat>
          <c:val>
            <c:numRef>
              <c:f>Feuil5!$B$33:$B$35</c:f>
              <c:numCache>
                <c:formatCode>General</c:formatCode>
                <c:ptCount val="3"/>
                <c:pt idx="0">
                  <c:v>16</c:v>
                </c:pt>
                <c:pt idx="1">
                  <c:v>226</c:v>
                </c:pt>
                <c:pt idx="2">
                  <c:v>22</c:v>
                </c:pt>
              </c:numCache>
            </c:numRef>
          </c:val>
        </c:ser>
      </c:pie3DChart>
    </c:plotArea>
    <c:legend>
      <c:legendPos val="r"/>
      <c:layout/>
      <c:txPr>
        <a:bodyPr/>
        <a:lstStyle/>
        <a:p>
          <a:pPr>
            <a:defRPr lang="en-US"/>
          </a:pPr>
          <a:endParaRPr lang="fr-FR"/>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style val="34"/>
  <c:chart>
    <c:autoTitleDeleted val="1"/>
    <c:view3D>
      <c:rotX val="75"/>
      <c:perspective val="30"/>
    </c:view3D>
    <c:plotArea>
      <c:layout/>
      <c:pie3DChart>
        <c:varyColors val="1"/>
        <c:ser>
          <c:idx val="0"/>
          <c:order val="0"/>
          <c:tx>
            <c:strRef>
              <c:f>Feuil2!$B$1</c:f>
              <c:strCache>
                <c:ptCount val="1"/>
                <c:pt idx="0">
                  <c:v>repartition selon le sexe</c:v>
                </c:pt>
              </c:strCache>
            </c:strRef>
          </c:tx>
          <c:dLbls>
            <c:dLbl>
              <c:idx val="0"/>
              <c:layout>
                <c:manualLayout>
                  <c:x val="-0.12529102264994638"/>
                  <c:y val="2.6217624845806288E-2"/>
                </c:manualLayout>
              </c:layou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txPr>
                <a:bodyPr/>
                <a:lstStyle/>
                <a:p>
                  <a:pPr>
                    <a:defRPr lang="en-US" sz="3200"/>
                  </a:pPr>
                  <a:endParaRPr lang="fr-FR"/>
                </a:p>
              </c:txPr>
              <c:showPercent val="1"/>
            </c:dLbl>
            <c:dLbl>
              <c:idx val="1"/>
              <c:layout>
                <c:manualLayout>
                  <c:x val="0.12244847866238942"/>
                  <c:y val="-9.2236503038137962E-2"/>
                </c:manualLayout>
              </c:layou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txPr>
                <a:bodyPr/>
                <a:lstStyle/>
                <a:p>
                  <a:pPr>
                    <a:defRPr lang="en-US" sz="2800"/>
                  </a:pPr>
                  <a:endParaRPr lang="fr-FR"/>
                </a:p>
              </c:txPr>
              <c:showPercent val="1"/>
            </c:dLbl>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txPr>
              <a:bodyPr/>
              <a:lstStyle/>
              <a:p>
                <a:pPr>
                  <a:defRPr lang="en-US"/>
                </a:pPr>
                <a:endParaRPr lang="fr-FR"/>
              </a:p>
            </c:txPr>
            <c:showPercent val="1"/>
            <c:showLeaderLines val="1"/>
          </c:dLbls>
          <c:cat>
            <c:strRef>
              <c:f>Feuil2!$A$2:$A$3</c:f>
              <c:strCache>
                <c:ptCount val="2"/>
                <c:pt idx="0">
                  <c:v>Féminin </c:v>
                </c:pt>
                <c:pt idx="1">
                  <c:v>Masculin </c:v>
                </c:pt>
              </c:strCache>
            </c:strRef>
          </c:cat>
          <c:val>
            <c:numRef>
              <c:f>Feuil2!$B$2:$B$3</c:f>
              <c:numCache>
                <c:formatCode>General</c:formatCode>
                <c:ptCount val="2"/>
                <c:pt idx="0">
                  <c:v>119</c:v>
                </c:pt>
                <c:pt idx="1">
                  <c:v>145</c:v>
                </c:pt>
              </c:numCache>
            </c:numRef>
          </c:val>
        </c:ser>
      </c:pie3DChart>
    </c:plotArea>
    <c:legend>
      <c:legendPos val="r"/>
      <c:layout/>
      <c:txPr>
        <a:bodyPr/>
        <a:lstStyle/>
        <a:p>
          <a:pPr>
            <a:defRPr lang="en-US"/>
          </a:pPr>
          <a:endParaRPr lang="fr-FR"/>
        </a:p>
      </c:txPr>
    </c:legend>
    <c:plotVisOnly val="1"/>
  </c:chart>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rotY val="59"/>
      <c:perspective val="30"/>
    </c:view3D>
    <c:plotArea>
      <c:layout/>
      <c:pie3DChart>
        <c:varyColors val="1"/>
        <c:ser>
          <c:idx val="0"/>
          <c:order val="0"/>
          <c:tx>
            <c:strRef>
              <c:f>Feuil6!$B$2</c:f>
              <c:strCache>
                <c:ptCount val="1"/>
                <c:pt idx="0">
                  <c:v>Frequency </c:v>
                </c:pt>
              </c:strCache>
            </c:strRef>
          </c:tx>
          <c:explosion val="25"/>
          <c:dLbls>
            <c:txPr>
              <a:bodyPr/>
              <a:lstStyle/>
              <a:p>
                <a:pPr>
                  <a:defRPr sz="3600"/>
                </a:pPr>
                <a:endParaRPr lang="fr-FR"/>
              </a:p>
            </c:txPr>
            <c:showPercent val="1"/>
            <c:showLeaderLines val="1"/>
          </c:dLbls>
          <c:cat>
            <c:strRef>
              <c:f>Feuil6!$A$3:$A$4</c:f>
              <c:strCache>
                <c:ptCount val="2"/>
                <c:pt idx="0">
                  <c:v>Oui </c:v>
                </c:pt>
                <c:pt idx="1">
                  <c:v>Non </c:v>
                </c:pt>
              </c:strCache>
            </c:strRef>
          </c:cat>
          <c:val>
            <c:numRef>
              <c:f>Feuil6!$B$3:$B$4</c:f>
              <c:numCache>
                <c:formatCode>General</c:formatCode>
                <c:ptCount val="2"/>
                <c:pt idx="0">
                  <c:v>89</c:v>
                </c:pt>
                <c:pt idx="1">
                  <c:v>175</c:v>
                </c:pt>
              </c:numCache>
            </c:numRef>
          </c:val>
        </c:ser>
      </c:pie3DChart>
    </c:plotArea>
    <c:plotVisOnly val="1"/>
  </c:chart>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AngAx val="1"/>
    </c:view3D>
    <c:plotArea>
      <c:layout/>
      <c:bar3DChart>
        <c:barDir val="col"/>
        <c:grouping val="clustered"/>
        <c:ser>
          <c:idx val="1"/>
          <c:order val="0"/>
          <c:tx>
            <c:strRef>
              <c:f>Feuil6!$B$8</c:f>
              <c:strCache>
                <c:ptCount val="1"/>
                <c:pt idx="0">
                  <c:v>Frequency </c:v>
                </c:pt>
              </c:strCache>
            </c:strRef>
          </c:tx>
          <c:dLbls>
            <c:txPr>
              <a:bodyPr/>
              <a:lstStyle/>
              <a:p>
                <a:pPr>
                  <a:defRPr lang="en-US" sz="1050" b="1"/>
                </a:pPr>
                <a:endParaRPr lang="fr-FR"/>
              </a:p>
            </c:txPr>
            <c:showVal val="1"/>
          </c:dLbls>
          <c:val>
            <c:numRef>
              <c:f>Feuil6!$B$9:$B$16</c:f>
              <c:numCache>
                <c:formatCode>General</c:formatCode>
                <c:ptCount val="8"/>
                <c:pt idx="0">
                  <c:v>60</c:v>
                </c:pt>
                <c:pt idx="1">
                  <c:v>15</c:v>
                </c:pt>
                <c:pt idx="2">
                  <c:v>8</c:v>
                </c:pt>
                <c:pt idx="3">
                  <c:v>1</c:v>
                </c:pt>
                <c:pt idx="4">
                  <c:v>2</c:v>
                </c:pt>
                <c:pt idx="5">
                  <c:v>1</c:v>
                </c:pt>
                <c:pt idx="6">
                  <c:v>1</c:v>
                </c:pt>
                <c:pt idx="7">
                  <c:v>1</c:v>
                </c:pt>
              </c:numCache>
            </c:numRef>
          </c:val>
        </c:ser>
        <c:shape val="box"/>
        <c:axId val="127905792"/>
        <c:axId val="127907328"/>
        <c:axId val="0"/>
      </c:bar3DChart>
      <c:catAx>
        <c:axId val="127905792"/>
        <c:scaling>
          <c:orientation val="minMax"/>
        </c:scaling>
        <c:axPos val="b"/>
        <c:tickLblPos val="nextTo"/>
        <c:txPr>
          <a:bodyPr/>
          <a:lstStyle/>
          <a:p>
            <a:pPr>
              <a:defRPr lang="en-US"/>
            </a:pPr>
            <a:endParaRPr lang="fr-FR"/>
          </a:p>
        </c:txPr>
        <c:crossAx val="127907328"/>
        <c:crosses val="autoZero"/>
        <c:auto val="1"/>
        <c:lblAlgn val="ctr"/>
        <c:lblOffset val="100"/>
      </c:catAx>
      <c:valAx>
        <c:axId val="127907328"/>
        <c:scaling>
          <c:orientation val="minMax"/>
        </c:scaling>
        <c:delete val="1"/>
        <c:axPos val="l"/>
        <c:numFmt formatCode="General" sourceLinked="1"/>
        <c:tickLblPos val="none"/>
        <c:crossAx val="127905792"/>
        <c:crosses val="autoZero"/>
        <c:crossBetween val="between"/>
      </c:valAx>
    </c:plotArea>
    <c:plotVisOnly val="1"/>
  </c:chart>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pie3DChart>
        <c:varyColors val="1"/>
        <c:ser>
          <c:idx val="0"/>
          <c:order val="0"/>
          <c:tx>
            <c:strRef>
              <c:f>Feuil6!$B$60</c:f>
              <c:strCache>
                <c:ptCount val="1"/>
                <c:pt idx="0">
                  <c:v>Frequency </c:v>
                </c:pt>
              </c:strCache>
            </c:strRef>
          </c:tx>
          <c:explosion val="25"/>
          <c:dLbls>
            <c:dLbl>
              <c:idx val="0"/>
              <c:layout>
                <c:manualLayout>
                  <c:x val="7.1420603674540823E-3"/>
                  <c:y val="-0.10086067366579178"/>
                </c:manualLayout>
              </c:layout>
              <c:showPercent val="1"/>
            </c:dLbl>
            <c:dLbl>
              <c:idx val="1"/>
              <c:layout>
                <c:manualLayout>
                  <c:x val="4.4262029746282024E-2"/>
                  <c:y val="3.9254884806065905E-2"/>
                </c:manualLayout>
              </c:layout>
              <c:showPercent val="1"/>
            </c:dLbl>
            <c:dLbl>
              <c:idx val="2"/>
              <c:layout>
                <c:manualLayout>
                  <c:x val="9.8720472440946734E-3"/>
                  <c:y val="5.6337124526100922E-2"/>
                </c:manualLayout>
              </c:layout>
              <c:showPercent val="1"/>
            </c:dLbl>
            <c:dLbl>
              <c:idx val="3"/>
              <c:layout>
                <c:manualLayout>
                  <c:x val="-5.4581474190727008E-2"/>
                  <c:y val="3.0805993000875418E-2"/>
                </c:manualLayout>
              </c:layout>
              <c:showPercent val="1"/>
            </c:dLbl>
            <c:dLbl>
              <c:idx val="4"/>
              <c:layout>
                <c:manualLayout>
                  <c:x val="-5.8350831146107562E-3"/>
                  <c:y val="-9.9387576552930887E-2"/>
                </c:manualLayout>
              </c:layout>
              <c:showPercent val="1"/>
            </c:dLbl>
            <c:txPr>
              <a:bodyPr/>
              <a:lstStyle/>
              <a:p>
                <a:pPr>
                  <a:defRPr lang="en-US" sz="1800" b="1"/>
                </a:pPr>
                <a:endParaRPr lang="fr-FR"/>
              </a:p>
            </c:txPr>
            <c:showPercent val="1"/>
            <c:showLeaderLines val="1"/>
          </c:dLbls>
          <c:cat>
            <c:strRef>
              <c:f>Feuil6!$A$61:$A$65</c:f>
              <c:strCache>
                <c:ptCount val="5"/>
                <c:pt idx="0">
                  <c:v>Ambulance </c:v>
                </c:pt>
                <c:pt idx="1">
                  <c:v>Autre </c:v>
                </c:pt>
                <c:pt idx="2">
                  <c:v>Taxi </c:v>
                </c:pt>
                <c:pt idx="3">
                  <c:v>Transport en commun </c:v>
                </c:pt>
                <c:pt idx="4">
                  <c:v>Voiture particulière </c:v>
                </c:pt>
              </c:strCache>
            </c:strRef>
          </c:cat>
          <c:val>
            <c:numRef>
              <c:f>Feuil6!$B$61:$B$65</c:f>
              <c:numCache>
                <c:formatCode>General</c:formatCode>
                <c:ptCount val="5"/>
                <c:pt idx="0">
                  <c:v>93</c:v>
                </c:pt>
                <c:pt idx="1">
                  <c:v>7</c:v>
                </c:pt>
                <c:pt idx="2">
                  <c:v>18</c:v>
                </c:pt>
                <c:pt idx="3">
                  <c:v>73</c:v>
                </c:pt>
                <c:pt idx="4">
                  <c:v>73</c:v>
                </c:pt>
              </c:numCache>
            </c:numRef>
          </c:val>
        </c:ser>
      </c:pie3DChart>
    </c:plotArea>
    <c:legend>
      <c:legendPos val="r"/>
      <c:layout/>
      <c:txPr>
        <a:bodyPr/>
        <a:lstStyle/>
        <a:p>
          <a:pPr>
            <a:defRPr lang="en-US"/>
          </a:pPr>
          <a:endParaRPr lang="fr-FR"/>
        </a:p>
      </c:txPr>
    </c:legend>
    <c:plotVisOnly val="1"/>
  </c:chart>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AngAx val="1"/>
    </c:view3D>
    <c:plotArea>
      <c:layout/>
      <c:bar3DChart>
        <c:barDir val="col"/>
        <c:grouping val="clustered"/>
        <c:ser>
          <c:idx val="1"/>
          <c:order val="0"/>
          <c:tx>
            <c:strRef>
              <c:f>Feuil7!$B$2</c:f>
              <c:strCache>
                <c:ptCount val="1"/>
                <c:pt idx="0">
                  <c:v>Frequency </c:v>
                </c:pt>
              </c:strCache>
            </c:strRef>
          </c:tx>
          <c:dLbls>
            <c:txPr>
              <a:bodyPr/>
              <a:lstStyle/>
              <a:p>
                <a:pPr>
                  <a:defRPr lang="en-US" sz="2400" b="1"/>
                </a:pPr>
                <a:endParaRPr lang="fr-FR"/>
              </a:p>
            </c:txPr>
            <c:showVal val="1"/>
          </c:dLbls>
          <c:val>
            <c:numRef>
              <c:f>Feuil7!$B$3:$B$6</c:f>
              <c:numCache>
                <c:formatCode>General</c:formatCode>
                <c:ptCount val="4"/>
                <c:pt idx="0">
                  <c:v>1</c:v>
                </c:pt>
                <c:pt idx="1">
                  <c:v>2</c:v>
                </c:pt>
                <c:pt idx="2">
                  <c:v>2</c:v>
                </c:pt>
                <c:pt idx="3">
                  <c:v>1</c:v>
                </c:pt>
              </c:numCache>
            </c:numRef>
          </c:val>
        </c:ser>
        <c:shape val="box"/>
        <c:axId val="127856640"/>
        <c:axId val="127858176"/>
        <c:axId val="0"/>
      </c:bar3DChart>
      <c:catAx>
        <c:axId val="127856640"/>
        <c:scaling>
          <c:orientation val="minMax"/>
        </c:scaling>
        <c:axPos val="b"/>
        <c:tickLblPos val="nextTo"/>
        <c:txPr>
          <a:bodyPr/>
          <a:lstStyle/>
          <a:p>
            <a:pPr>
              <a:defRPr lang="en-US" sz="1800" b="1"/>
            </a:pPr>
            <a:endParaRPr lang="fr-FR"/>
          </a:p>
        </c:txPr>
        <c:crossAx val="127858176"/>
        <c:crosses val="autoZero"/>
        <c:auto val="1"/>
        <c:lblAlgn val="ctr"/>
        <c:lblOffset val="100"/>
      </c:catAx>
      <c:valAx>
        <c:axId val="127858176"/>
        <c:scaling>
          <c:orientation val="minMax"/>
        </c:scaling>
        <c:delete val="1"/>
        <c:axPos val="l"/>
        <c:numFmt formatCode="General" sourceLinked="1"/>
        <c:tickLblPos val="none"/>
        <c:crossAx val="127856640"/>
        <c:crosses val="autoZero"/>
        <c:crossBetween val="between"/>
      </c:valAx>
    </c:plotArea>
    <c:plotVisOnly val="1"/>
  </c:chart>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AngAx val="1"/>
    </c:view3D>
    <c:plotArea>
      <c:layout/>
      <c:bar3DChart>
        <c:barDir val="col"/>
        <c:grouping val="clustered"/>
        <c:ser>
          <c:idx val="1"/>
          <c:order val="0"/>
          <c:tx>
            <c:strRef>
              <c:f>Feuil7!$B$10</c:f>
              <c:strCache>
                <c:ptCount val="1"/>
                <c:pt idx="0">
                  <c:v>Frequency </c:v>
                </c:pt>
              </c:strCache>
            </c:strRef>
          </c:tx>
          <c:dLbls>
            <c:txPr>
              <a:bodyPr/>
              <a:lstStyle/>
              <a:p>
                <a:pPr>
                  <a:defRPr lang="en-US" sz="2800" b="1">
                    <a:solidFill>
                      <a:schemeClr val="tx1"/>
                    </a:solidFill>
                    <a:effectLst>
                      <a:outerShdw blurRad="38100" dist="38100" dir="2700000" algn="tl">
                        <a:srgbClr val="000000">
                          <a:alpha val="43137"/>
                        </a:srgbClr>
                      </a:outerShdw>
                    </a:effectLst>
                  </a:defRPr>
                </a:pPr>
                <a:endParaRPr lang="fr-FR"/>
              </a:p>
            </c:txPr>
            <c:showVal val="1"/>
          </c:dLbls>
          <c:val>
            <c:numRef>
              <c:f>Feuil7!$B$11:$B$15</c:f>
              <c:numCache>
                <c:formatCode>General</c:formatCode>
                <c:ptCount val="5"/>
                <c:pt idx="0">
                  <c:v>1</c:v>
                </c:pt>
                <c:pt idx="1">
                  <c:v>2</c:v>
                </c:pt>
                <c:pt idx="2">
                  <c:v>1</c:v>
                </c:pt>
                <c:pt idx="3">
                  <c:v>1</c:v>
                </c:pt>
                <c:pt idx="4">
                  <c:v>1</c:v>
                </c:pt>
              </c:numCache>
            </c:numRef>
          </c:val>
        </c:ser>
        <c:shape val="box"/>
        <c:axId val="127998592"/>
        <c:axId val="128008576"/>
        <c:axId val="0"/>
      </c:bar3DChart>
      <c:catAx>
        <c:axId val="127998592"/>
        <c:scaling>
          <c:orientation val="minMax"/>
        </c:scaling>
        <c:axPos val="b"/>
        <c:tickLblPos val="nextTo"/>
        <c:txPr>
          <a:bodyPr/>
          <a:lstStyle/>
          <a:p>
            <a:pPr>
              <a:defRPr lang="en-US" sz="1800" b="1">
                <a:effectLst>
                  <a:outerShdw blurRad="38100" dist="38100" dir="2700000" algn="tl">
                    <a:srgbClr val="000000">
                      <a:alpha val="43137"/>
                    </a:srgbClr>
                  </a:outerShdw>
                </a:effectLst>
              </a:defRPr>
            </a:pPr>
            <a:endParaRPr lang="fr-FR"/>
          </a:p>
        </c:txPr>
        <c:crossAx val="128008576"/>
        <c:crosses val="autoZero"/>
        <c:auto val="1"/>
        <c:lblAlgn val="ctr"/>
        <c:lblOffset val="100"/>
      </c:catAx>
      <c:valAx>
        <c:axId val="128008576"/>
        <c:scaling>
          <c:orientation val="minMax"/>
        </c:scaling>
        <c:delete val="1"/>
        <c:axPos val="l"/>
        <c:numFmt formatCode="General" sourceLinked="1"/>
        <c:tickLblPos val="none"/>
        <c:crossAx val="127998592"/>
        <c:crosses val="autoZero"/>
        <c:crossBetween val="between"/>
      </c:valAx>
    </c:plotArea>
    <c:plotVisOnly val="1"/>
  </c:chart>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rotY val="140"/>
      <c:perspective val="30"/>
    </c:view3D>
    <c:plotArea>
      <c:layout/>
      <c:pie3DChart>
        <c:varyColors val="1"/>
        <c:ser>
          <c:idx val="0"/>
          <c:order val="0"/>
          <c:tx>
            <c:strRef>
              <c:f>Feuil7!$B$19</c:f>
              <c:strCache>
                <c:ptCount val="1"/>
                <c:pt idx="0">
                  <c:v>Frequency </c:v>
                </c:pt>
              </c:strCache>
            </c:strRef>
          </c:tx>
          <c:explosion val="25"/>
          <c:dLbls>
            <c:txPr>
              <a:bodyPr/>
              <a:lstStyle/>
              <a:p>
                <a:pPr>
                  <a:defRPr lang="en-US" sz="2400" b="1"/>
                </a:pPr>
                <a:endParaRPr lang="fr-FR"/>
              </a:p>
            </c:txPr>
            <c:showPercent val="1"/>
            <c:showLeaderLines val="1"/>
          </c:dLbls>
          <c:cat>
            <c:strRef>
              <c:f>Feuil7!$A$20:$A$21</c:f>
              <c:strCache>
                <c:ptCount val="2"/>
                <c:pt idx="0">
                  <c:v>Cycle fondamental </c:v>
                </c:pt>
                <c:pt idx="1">
                  <c:v>secondaire </c:v>
                </c:pt>
              </c:strCache>
            </c:strRef>
          </c:cat>
          <c:val>
            <c:numRef>
              <c:f>Feuil7!$B$20:$B$21</c:f>
              <c:numCache>
                <c:formatCode>General</c:formatCode>
                <c:ptCount val="2"/>
                <c:pt idx="0">
                  <c:v>5</c:v>
                </c:pt>
                <c:pt idx="1">
                  <c:v>1</c:v>
                </c:pt>
              </c:numCache>
            </c:numRef>
          </c:val>
        </c:ser>
      </c:pie3DChart>
    </c:plotArea>
    <c:plotVisOnly val="1"/>
  </c:chart>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rotY val="72"/>
      <c:perspective val="30"/>
    </c:view3D>
    <c:plotArea>
      <c:layout/>
      <c:pie3DChart>
        <c:varyColors val="1"/>
        <c:ser>
          <c:idx val="0"/>
          <c:order val="0"/>
          <c:tx>
            <c:strRef>
              <c:f>Feuil7!$B$30</c:f>
              <c:strCache>
                <c:ptCount val="1"/>
                <c:pt idx="0">
                  <c:v>Frequency </c:v>
                </c:pt>
              </c:strCache>
            </c:strRef>
          </c:tx>
          <c:explosion val="25"/>
          <c:dLbls>
            <c:dLbl>
              <c:idx val="0"/>
              <c:layout>
                <c:manualLayout>
                  <c:x val="-0.24006513074754568"/>
                  <c:y val="-0.21306205994171848"/>
                </c:manualLayout>
              </c:layout>
              <c:spPr/>
              <c:txPr>
                <a:bodyPr/>
                <a:lstStyle/>
                <a:p>
                  <a:pPr>
                    <a:defRPr lang="en-US" sz="3600" b="1"/>
                  </a:pPr>
                  <a:endParaRPr lang="fr-FR"/>
                </a:p>
              </c:txPr>
              <c:showPercent val="1"/>
            </c:dLbl>
            <c:dLbl>
              <c:idx val="1"/>
              <c:layout>
                <c:manualLayout>
                  <c:x val="0.11490698211334695"/>
                  <c:y val="1.1925638808801585E-2"/>
                </c:manualLayout>
              </c:layout>
              <c:spPr/>
              <c:txPr>
                <a:bodyPr/>
                <a:lstStyle/>
                <a:p>
                  <a:pPr>
                    <a:defRPr lang="en-US" sz="3600" b="1"/>
                  </a:pPr>
                  <a:endParaRPr lang="fr-FR"/>
                </a:p>
              </c:txPr>
              <c:showPercent val="1"/>
            </c:dLbl>
            <c:txPr>
              <a:bodyPr/>
              <a:lstStyle/>
              <a:p>
                <a:pPr>
                  <a:defRPr lang="en-US" sz="3600"/>
                </a:pPr>
                <a:endParaRPr lang="fr-FR"/>
              </a:p>
            </c:txPr>
            <c:showPercent val="1"/>
            <c:showLeaderLines val="1"/>
          </c:dLbls>
          <c:cat>
            <c:strRef>
              <c:f>Feuil7!$A$31:$A$32</c:f>
              <c:strCache>
                <c:ptCount val="2"/>
                <c:pt idx="0">
                  <c:v>Oui</c:v>
                </c:pt>
                <c:pt idx="1">
                  <c:v>Non</c:v>
                </c:pt>
              </c:strCache>
            </c:strRef>
          </c:cat>
          <c:val>
            <c:numRef>
              <c:f>Feuil7!$B$31:$B$32</c:f>
              <c:numCache>
                <c:formatCode>General</c:formatCode>
                <c:ptCount val="2"/>
                <c:pt idx="0">
                  <c:v>4</c:v>
                </c:pt>
                <c:pt idx="1">
                  <c:v>2</c:v>
                </c:pt>
              </c:numCache>
            </c:numRef>
          </c:val>
        </c:ser>
      </c:pie3DChart>
    </c:plotArea>
    <c:plotVisOnly val="1"/>
  </c:chart>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fr-FR"/>
  <c:style val="10"/>
  <c:chart>
    <c:autoTitleDeleted val="1"/>
    <c:view3D>
      <c:rotX val="30"/>
      <c:perspective val="30"/>
    </c:view3D>
    <c:plotArea>
      <c:layout/>
      <c:pie3DChart>
        <c:varyColors val="1"/>
        <c:ser>
          <c:idx val="0"/>
          <c:order val="0"/>
          <c:tx>
            <c:strRef>
              <c:f>Feuil11!$B$3</c:f>
              <c:strCache>
                <c:ptCount val="1"/>
                <c:pt idx="0">
                  <c:v>Méthode de dialyse</c:v>
                </c:pt>
              </c:strCache>
            </c:strRef>
          </c:tx>
          <c:explosion val="25"/>
          <c:dLbls>
            <c:dLbl>
              <c:idx val="0"/>
              <c:layout>
                <c:manualLayout>
                  <c:x val="-5.1292529406046533E-2"/>
                  <c:y val="7.6134073566222274E-3"/>
                </c:manualLayout>
              </c:layout>
              <c:showPercent val="1"/>
            </c:dLbl>
            <c:dLbl>
              <c:idx val="1"/>
              <c:layout>
                <c:manualLayout>
                  <c:x val="0.37350126373092285"/>
                  <c:y val="-0.24511733745945369"/>
                </c:manualLayout>
              </c:layout>
              <c:showPercent val="1"/>
            </c:dLbl>
            <c:txPr>
              <a:bodyPr/>
              <a:lstStyle/>
              <a:p>
                <a:pPr>
                  <a:defRPr lang="en-US" sz="2400"/>
                </a:pPr>
                <a:endParaRPr lang="fr-FR"/>
              </a:p>
            </c:txPr>
            <c:showPercent val="1"/>
            <c:showLeaderLines val="1"/>
          </c:dLbls>
          <c:cat>
            <c:strRef>
              <c:f>Feuil11!$A$4:$A$5</c:f>
              <c:strCache>
                <c:ptCount val="2"/>
                <c:pt idx="0">
                  <c:v>Dialyse Péritonéale </c:v>
                </c:pt>
                <c:pt idx="1">
                  <c:v>Hémodialyse </c:v>
                </c:pt>
              </c:strCache>
            </c:strRef>
          </c:cat>
          <c:val>
            <c:numRef>
              <c:f>Feuil11!$B$4:$B$5</c:f>
              <c:numCache>
                <c:formatCode>General</c:formatCode>
                <c:ptCount val="2"/>
                <c:pt idx="0">
                  <c:v>4</c:v>
                </c:pt>
                <c:pt idx="1">
                  <c:v>260</c:v>
                </c:pt>
              </c:numCache>
            </c:numRef>
          </c:val>
        </c:ser>
      </c:pie3DChart>
    </c:plotArea>
    <c:legend>
      <c:legendPos val="r"/>
      <c:legendEntry>
        <c:idx val="0"/>
        <c:txPr>
          <a:bodyPr/>
          <a:lstStyle/>
          <a:p>
            <a:pPr>
              <a:defRPr sz="1100"/>
            </a:pPr>
            <a:endParaRPr lang="fr-FR"/>
          </a:p>
        </c:txPr>
      </c:legendEntry>
      <c:legendEntry>
        <c:idx val="1"/>
        <c:txPr>
          <a:bodyPr/>
          <a:lstStyle/>
          <a:p>
            <a:pPr>
              <a:defRPr sz="1200"/>
            </a:pPr>
            <a:endParaRPr lang="fr-FR"/>
          </a:p>
        </c:txPr>
      </c:legendEntry>
      <c:layout/>
      <c:txPr>
        <a:bodyPr/>
        <a:lstStyle/>
        <a:p>
          <a:pPr>
            <a:defRPr lang="en-US"/>
          </a:pPr>
          <a:endParaRPr lang="fr-FR"/>
        </a:p>
      </c:txPr>
    </c:legend>
    <c:plotVisOnly val="1"/>
  </c:chart>
  <c:externalData r:id="rId1"/>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barChart>
        <c:barDir val="col"/>
        <c:grouping val="clustered"/>
        <c:ser>
          <c:idx val="1"/>
          <c:order val="0"/>
          <c:tx>
            <c:strRef>
              <c:f>Feuil3!$B$1</c:f>
              <c:strCache>
                <c:ptCount val="1"/>
                <c:pt idx="0">
                  <c:v>Effectif  </c:v>
                </c:pt>
              </c:strCache>
            </c:strRef>
          </c:tx>
          <c:cat>
            <c:numLit>
              <c:formatCode>General</c:formatCode>
              <c:ptCount val="25"/>
              <c:pt idx="0">
                <c:v>0</c:v>
              </c:pt>
              <c:pt idx="1">
                <c:v>1</c:v>
              </c:pt>
              <c:pt idx="2">
                <c:v>2</c:v>
              </c:pt>
              <c:pt idx="3">
                <c:v>3</c:v>
              </c:pt>
              <c:pt idx="4">
                <c:v>4</c:v>
              </c:pt>
              <c:pt idx="5">
                <c:v>5</c:v>
              </c:pt>
              <c:pt idx="6">
                <c:v>6</c:v>
              </c:pt>
              <c:pt idx="7">
                <c:v>7</c:v>
              </c:pt>
              <c:pt idx="8">
                <c:v>8</c:v>
              </c:pt>
              <c:pt idx="9">
                <c:v>9</c:v>
              </c:pt>
              <c:pt idx="10">
                <c:v>11</c:v>
              </c:pt>
              <c:pt idx="11">
                <c:v>12</c:v>
              </c:pt>
              <c:pt idx="12">
                <c:v>13</c:v>
              </c:pt>
              <c:pt idx="13">
                <c:v>14</c:v>
              </c:pt>
              <c:pt idx="14">
                <c:v>15</c:v>
              </c:pt>
              <c:pt idx="15">
                <c:v>16</c:v>
              </c:pt>
              <c:pt idx="16">
                <c:v>17</c:v>
              </c:pt>
              <c:pt idx="17">
                <c:v>18</c:v>
              </c:pt>
              <c:pt idx="18">
                <c:v>19</c:v>
              </c:pt>
              <c:pt idx="19">
                <c:v>20</c:v>
              </c:pt>
              <c:pt idx="20">
                <c:v>21</c:v>
              </c:pt>
              <c:pt idx="21">
                <c:v>26</c:v>
              </c:pt>
              <c:pt idx="22">
                <c:v>27</c:v>
              </c:pt>
              <c:pt idx="23">
                <c:v>30</c:v>
              </c:pt>
              <c:pt idx="24">
                <c:v>32</c:v>
              </c:pt>
            </c:numLit>
          </c:cat>
          <c:val>
            <c:numRef>
              <c:f>Feuil3!$B$2:$B$26</c:f>
            </c:numRef>
          </c:val>
        </c:ser>
        <c:ser>
          <c:idx val="2"/>
          <c:order val="1"/>
          <c:tx>
            <c:strRef>
              <c:f>Feuil3!$C$1</c:f>
              <c:strCache>
                <c:ptCount val="1"/>
                <c:pt idx="0">
                  <c:v> %</c:v>
                </c:pt>
              </c:strCache>
            </c:strRef>
          </c:tx>
          <c:dLbls>
            <c:txPr>
              <a:bodyPr/>
              <a:lstStyle/>
              <a:p>
                <a:pPr>
                  <a:defRPr lang="en-US"/>
                </a:pPr>
                <a:endParaRPr lang="fr-FR"/>
              </a:p>
            </c:txPr>
            <c:showVal val="1"/>
          </c:dLbls>
          <c:cat>
            <c:numLit>
              <c:formatCode>General</c:formatCode>
              <c:ptCount val="25"/>
              <c:pt idx="0">
                <c:v>0</c:v>
              </c:pt>
              <c:pt idx="1">
                <c:v>1</c:v>
              </c:pt>
              <c:pt idx="2">
                <c:v>2</c:v>
              </c:pt>
              <c:pt idx="3">
                <c:v>3</c:v>
              </c:pt>
              <c:pt idx="4">
                <c:v>4</c:v>
              </c:pt>
              <c:pt idx="5">
                <c:v>5</c:v>
              </c:pt>
              <c:pt idx="6">
                <c:v>6</c:v>
              </c:pt>
              <c:pt idx="7">
                <c:v>7</c:v>
              </c:pt>
              <c:pt idx="8">
                <c:v>8</c:v>
              </c:pt>
              <c:pt idx="9">
                <c:v>9</c:v>
              </c:pt>
              <c:pt idx="10">
                <c:v>11</c:v>
              </c:pt>
              <c:pt idx="11">
                <c:v>12</c:v>
              </c:pt>
              <c:pt idx="12">
                <c:v>13</c:v>
              </c:pt>
              <c:pt idx="13">
                <c:v>14</c:v>
              </c:pt>
              <c:pt idx="14">
                <c:v>15</c:v>
              </c:pt>
              <c:pt idx="15">
                <c:v>16</c:v>
              </c:pt>
              <c:pt idx="16">
                <c:v>17</c:v>
              </c:pt>
              <c:pt idx="17">
                <c:v>18</c:v>
              </c:pt>
              <c:pt idx="18">
                <c:v>19</c:v>
              </c:pt>
              <c:pt idx="19">
                <c:v>20</c:v>
              </c:pt>
              <c:pt idx="20">
                <c:v>21</c:v>
              </c:pt>
              <c:pt idx="21">
                <c:v>26</c:v>
              </c:pt>
              <c:pt idx="22">
                <c:v>27</c:v>
              </c:pt>
              <c:pt idx="23">
                <c:v>30</c:v>
              </c:pt>
              <c:pt idx="24">
                <c:v>32</c:v>
              </c:pt>
            </c:numLit>
          </c:cat>
          <c:val>
            <c:numRef>
              <c:f>Feuil3!$C$2:$C$26</c:f>
              <c:numCache>
                <c:formatCode>General</c:formatCode>
                <c:ptCount val="25"/>
                <c:pt idx="0">
                  <c:v>38.6</c:v>
                </c:pt>
                <c:pt idx="1">
                  <c:v>15.2</c:v>
                </c:pt>
                <c:pt idx="2">
                  <c:v>8.3000000000000007</c:v>
                </c:pt>
                <c:pt idx="3">
                  <c:v>6.4</c:v>
                </c:pt>
                <c:pt idx="4">
                  <c:v>6.4</c:v>
                </c:pt>
                <c:pt idx="5">
                  <c:v>5.3</c:v>
                </c:pt>
                <c:pt idx="6">
                  <c:v>3.4</c:v>
                </c:pt>
                <c:pt idx="7">
                  <c:v>2.7</c:v>
                </c:pt>
                <c:pt idx="8">
                  <c:v>1.5</c:v>
                </c:pt>
                <c:pt idx="9">
                  <c:v>1.1000000000000001</c:v>
                </c:pt>
                <c:pt idx="10">
                  <c:v>0.4</c:v>
                </c:pt>
                <c:pt idx="11">
                  <c:v>1.9000000000000001</c:v>
                </c:pt>
                <c:pt idx="12">
                  <c:v>1.5</c:v>
                </c:pt>
                <c:pt idx="13">
                  <c:v>1.1000000000000001</c:v>
                </c:pt>
                <c:pt idx="14">
                  <c:v>0.8</c:v>
                </c:pt>
                <c:pt idx="15">
                  <c:v>0.8</c:v>
                </c:pt>
                <c:pt idx="16">
                  <c:v>0.4</c:v>
                </c:pt>
                <c:pt idx="17">
                  <c:v>0.8</c:v>
                </c:pt>
                <c:pt idx="18">
                  <c:v>0.8</c:v>
                </c:pt>
                <c:pt idx="19">
                  <c:v>0.4</c:v>
                </c:pt>
                <c:pt idx="20">
                  <c:v>0.4</c:v>
                </c:pt>
                <c:pt idx="21">
                  <c:v>0.8</c:v>
                </c:pt>
                <c:pt idx="22">
                  <c:v>0.4</c:v>
                </c:pt>
                <c:pt idx="23">
                  <c:v>0.4</c:v>
                </c:pt>
                <c:pt idx="24">
                  <c:v>0.4</c:v>
                </c:pt>
              </c:numCache>
            </c:numRef>
          </c:val>
        </c:ser>
        <c:gapWidth val="0"/>
        <c:axId val="128275968"/>
        <c:axId val="128277504"/>
      </c:barChart>
      <c:catAx>
        <c:axId val="128275968"/>
        <c:scaling>
          <c:orientation val="minMax"/>
        </c:scaling>
        <c:axPos val="b"/>
        <c:numFmt formatCode="General" sourceLinked="1"/>
        <c:tickLblPos val="nextTo"/>
        <c:txPr>
          <a:bodyPr/>
          <a:lstStyle/>
          <a:p>
            <a:pPr>
              <a:defRPr lang="en-US" sz="1100" b="1"/>
            </a:pPr>
            <a:endParaRPr lang="fr-FR"/>
          </a:p>
        </c:txPr>
        <c:crossAx val="128277504"/>
        <c:crosses val="autoZero"/>
        <c:auto val="1"/>
        <c:lblAlgn val="ctr"/>
        <c:lblOffset val="100"/>
      </c:catAx>
      <c:valAx>
        <c:axId val="128277504"/>
        <c:scaling>
          <c:orientation val="minMax"/>
        </c:scaling>
        <c:axPos val="l"/>
        <c:majorGridlines/>
        <c:numFmt formatCode="General" sourceLinked="1"/>
        <c:tickLblPos val="nextTo"/>
        <c:txPr>
          <a:bodyPr/>
          <a:lstStyle/>
          <a:p>
            <a:pPr>
              <a:defRPr lang="en-US" sz="1200" b="1"/>
            </a:pPr>
            <a:endParaRPr lang="fr-FR"/>
          </a:p>
        </c:txPr>
        <c:crossAx val="128275968"/>
        <c:crosses val="autoZero"/>
        <c:crossBetween val="between"/>
      </c:valAx>
    </c:plotArea>
    <c:plotVisOnly val="1"/>
  </c:chart>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AngAx val="1"/>
    </c:view3D>
    <c:plotArea>
      <c:layout/>
      <c:bar3DChart>
        <c:barDir val="col"/>
        <c:grouping val="clustered"/>
        <c:ser>
          <c:idx val="1"/>
          <c:order val="0"/>
          <c:tx>
            <c:strRef>
              <c:f>Feuil4!$B$1</c:f>
              <c:strCache>
                <c:ptCount val="1"/>
                <c:pt idx="0">
                  <c:v>Effectif  </c:v>
                </c:pt>
              </c:strCache>
            </c:strRef>
          </c:tx>
          <c:cat>
            <c:strLit>
              <c:ptCount val="31"/>
              <c:pt idx="0">
                <c:v>NM</c:v>
              </c:pt>
              <c:pt idx="1">
                <c:v>-3</c:v>
              </c:pt>
              <c:pt idx="2">
                <c:v>-2</c:v>
              </c:pt>
              <c:pt idx="3">
                <c:v>-1</c:v>
              </c:pt>
              <c:pt idx="4">
                <c:v>0</c:v>
              </c:pt>
              <c:pt idx="5">
                <c:v>1</c:v>
              </c:pt>
              <c:pt idx="6">
                <c:v>2</c:v>
              </c:pt>
              <c:pt idx="7">
                <c:v>3</c:v>
              </c:pt>
              <c:pt idx="8">
                <c:v>4</c:v>
              </c:pt>
              <c:pt idx="9">
                <c:v>5</c:v>
              </c:pt>
              <c:pt idx="10">
                <c:v>6</c:v>
              </c:pt>
              <c:pt idx="11">
                <c:v>7</c:v>
              </c:pt>
              <c:pt idx="12">
                <c:v>8</c:v>
              </c:pt>
              <c:pt idx="13">
                <c:v>9</c:v>
              </c:pt>
              <c:pt idx="14">
                <c:v>10</c:v>
              </c:pt>
              <c:pt idx="15">
                <c:v>11</c:v>
              </c:pt>
              <c:pt idx="16">
                <c:v>12</c:v>
              </c:pt>
              <c:pt idx="17">
                <c:v>13</c:v>
              </c:pt>
              <c:pt idx="18">
                <c:v>14</c:v>
              </c:pt>
              <c:pt idx="19">
                <c:v>15</c:v>
              </c:pt>
              <c:pt idx="20">
                <c:v>16</c:v>
              </c:pt>
              <c:pt idx="21">
                <c:v>17</c:v>
              </c:pt>
              <c:pt idx="22">
                <c:v>18</c:v>
              </c:pt>
              <c:pt idx="23">
                <c:v>19</c:v>
              </c:pt>
              <c:pt idx="24">
                <c:v>20</c:v>
              </c:pt>
              <c:pt idx="25">
                <c:v>21</c:v>
              </c:pt>
              <c:pt idx="26">
                <c:v>25</c:v>
              </c:pt>
              <c:pt idx="27">
                <c:v>28</c:v>
              </c:pt>
              <c:pt idx="28">
                <c:v>30</c:v>
              </c:pt>
              <c:pt idx="29">
                <c:v>31</c:v>
              </c:pt>
              <c:pt idx="30">
                <c:v>33</c:v>
              </c:pt>
            </c:strLit>
          </c:cat>
          <c:val>
            <c:numRef>
              <c:f>Feuil4!$B$2:$B$32</c:f>
            </c:numRef>
          </c:val>
        </c:ser>
        <c:ser>
          <c:idx val="2"/>
          <c:order val="1"/>
          <c:tx>
            <c:strRef>
              <c:f>Feuil4!$C$1</c:f>
              <c:strCache>
                <c:ptCount val="1"/>
                <c:pt idx="0">
                  <c:v> %</c:v>
                </c:pt>
              </c:strCache>
            </c:strRef>
          </c:tx>
          <c:dLbls>
            <c:txPr>
              <a:bodyPr/>
              <a:lstStyle/>
              <a:p>
                <a:pPr>
                  <a:defRPr lang="en-US"/>
                </a:pPr>
                <a:endParaRPr lang="fr-FR"/>
              </a:p>
            </c:txPr>
            <c:showVal val="1"/>
          </c:dLbls>
          <c:cat>
            <c:strLit>
              <c:ptCount val="31"/>
              <c:pt idx="0">
                <c:v>NM</c:v>
              </c:pt>
              <c:pt idx="1">
                <c:v>-3</c:v>
              </c:pt>
              <c:pt idx="2">
                <c:v>-2</c:v>
              </c:pt>
              <c:pt idx="3">
                <c:v>-1</c:v>
              </c:pt>
              <c:pt idx="4">
                <c:v>0</c:v>
              </c:pt>
              <c:pt idx="5">
                <c:v>1</c:v>
              </c:pt>
              <c:pt idx="6">
                <c:v>2</c:v>
              </c:pt>
              <c:pt idx="7">
                <c:v>3</c:v>
              </c:pt>
              <c:pt idx="8">
                <c:v>4</c:v>
              </c:pt>
              <c:pt idx="9">
                <c:v>5</c:v>
              </c:pt>
              <c:pt idx="10">
                <c:v>6</c:v>
              </c:pt>
              <c:pt idx="11">
                <c:v>7</c:v>
              </c:pt>
              <c:pt idx="12">
                <c:v>8</c:v>
              </c:pt>
              <c:pt idx="13">
                <c:v>9</c:v>
              </c:pt>
              <c:pt idx="14">
                <c:v>10</c:v>
              </c:pt>
              <c:pt idx="15">
                <c:v>11</c:v>
              </c:pt>
              <c:pt idx="16">
                <c:v>12</c:v>
              </c:pt>
              <c:pt idx="17">
                <c:v>13</c:v>
              </c:pt>
              <c:pt idx="18">
                <c:v>14</c:v>
              </c:pt>
              <c:pt idx="19">
                <c:v>15</c:v>
              </c:pt>
              <c:pt idx="20">
                <c:v>16</c:v>
              </c:pt>
              <c:pt idx="21">
                <c:v>17</c:v>
              </c:pt>
              <c:pt idx="22">
                <c:v>18</c:v>
              </c:pt>
              <c:pt idx="23">
                <c:v>19</c:v>
              </c:pt>
              <c:pt idx="24">
                <c:v>20</c:v>
              </c:pt>
              <c:pt idx="25">
                <c:v>21</c:v>
              </c:pt>
              <c:pt idx="26">
                <c:v>25</c:v>
              </c:pt>
              <c:pt idx="27">
                <c:v>28</c:v>
              </c:pt>
              <c:pt idx="28">
                <c:v>30</c:v>
              </c:pt>
              <c:pt idx="29">
                <c:v>31</c:v>
              </c:pt>
              <c:pt idx="30">
                <c:v>33</c:v>
              </c:pt>
            </c:strLit>
          </c:cat>
          <c:val>
            <c:numRef>
              <c:f>Feuil4!$C$2:$C$32</c:f>
              <c:numCache>
                <c:formatCode>General</c:formatCode>
                <c:ptCount val="31"/>
                <c:pt idx="0">
                  <c:v>8.7000000000000011</c:v>
                </c:pt>
                <c:pt idx="1">
                  <c:v>1.1000000000000001</c:v>
                </c:pt>
                <c:pt idx="2">
                  <c:v>2.7</c:v>
                </c:pt>
                <c:pt idx="3">
                  <c:v>4.9000000000000004</c:v>
                </c:pt>
                <c:pt idx="4">
                  <c:v>8.7000000000000011</c:v>
                </c:pt>
                <c:pt idx="5">
                  <c:v>18.2</c:v>
                </c:pt>
                <c:pt idx="6">
                  <c:v>10.200000000000001</c:v>
                </c:pt>
                <c:pt idx="7">
                  <c:v>10.200000000000001</c:v>
                </c:pt>
                <c:pt idx="8">
                  <c:v>5.3</c:v>
                </c:pt>
                <c:pt idx="9">
                  <c:v>2.7</c:v>
                </c:pt>
                <c:pt idx="10">
                  <c:v>2.7</c:v>
                </c:pt>
                <c:pt idx="11">
                  <c:v>4.5</c:v>
                </c:pt>
                <c:pt idx="12">
                  <c:v>0.8</c:v>
                </c:pt>
                <c:pt idx="13">
                  <c:v>3</c:v>
                </c:pt>
                <c:pt idx="14">
                  <c:v>2.7</c:v>
                </c:pt>
                <c:pt idx="15">
                  <c:v>1.9000000000000001</c:v>
                </c:pt>
                <c:pt idx="16">
                  <c:v>1.5</c:v>
                </c:pt>
                <c:pt idx="17">
                  <c:v>1.1000000000000001</c:v>
                </c:pt>
                <c:pt idx="18">
                  <c:v>0.4</c:v>
                </c:pt>
                <c:pt idx="19">
                  <c:v>0.8</c:v>
                </c:pt>
                <c:pt idx="20">
                  <c:v>0.8</c:v>
                </c:pt>
                <c:pt idx="21">
                  <c:v>0.4</c:v>
                </c:pt>
                <c:pt idx="22">
                  <c:v>2.2999999999999998</c:v>
                </c:pt>
                <c:pt idx="23">
                  <c:v>0.8</c:v>
                </c:pt>
                <c:pt idx="24">
                  <c:v>0.4</c:v>
                </c:pt>
                <c:pt idx="25">
                  <c:v>0.8</c:v>
                </c:pt>
                <c:pt idx="26">
                  <c:v>0.4</c:v>
                </c:pt>
                <c:pt idx="27">
                  <c:v>0.4</c:v>
                </c:pt>
                <c:pt idx="28">
                  <c:v>0.8</c:v>
                </c:pt>
                <c:pt idx="29">
                  <c:v>0.8</c:v>
                </c:pt>
                <c:pt idx="30">
                  <c:v>0.4</c:v>
                </c:pt>
              </c:numCache>
            </c:numRef>
          </c:val>
        </c:ser>
        <c:gapWidth val="0"/>
        <c:shape val="box"/>
        <c:axId val="128352256"/>
        <c:axId val="128353792"/>
        <c:axId val="0"/>
      </c:bar3DChart>
      <c:catAx>
        <c:axId val="128352256"/>
        <c:scaling>
          <c:orientation val="minMax"/>
        </c:scaling>
        <c:axPos val="b"/>
        <c:tickLblPos val="nextTo"/>
        <c:txPr>
          <a:bodyPr/>
          <a:lstStyle/>
          <a:p>
            <a:pPr>
              <a:defRPr lang="en-US" sz="1400" b="1"/>
            </a:pPr>
            <a:endParaRPr lang="fr-FR"/>
          </a:p>
        </c:txPr>
        <c:crossAx val="128353792"/>
        <c:crosses val="autoZero"/>
        <c:auto val="1"/>
        <c:lblAlgn val="ctr"/>
        <c:lblOffset val="100"/>
      </c:catAx>
      <c:valAx>
        <c:axId val="128353792"/>
        <c:scaling>
          <c:orientation val="minMax"/>
        </c:scaling>
        <c:axPos val="l"/>
        <c:numFmt formatCode="General" sourceLinked="1"/>
        <c:tickLblPos val="nextTo"/>
        <c:txPr>
          <a:bodyPr/>
          <a:lstStyle/>
          <a:p>
            <a:pPr>
              <a:defRPr lang="en-US" sz="1200" b="1"/>
            </a:pPr>
            <a:endParaRPr lang="fr-FR"/>
          </a:p>
        </c:txPr>
        <c:crossAx val="128352256"/>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AngAx val="1"/>
    </c:view3D>
    <c:sideWall>
      <c:spPr>
        <a:noFill/>
        <a:ln w="25400">
          <a:noFill/>
        </a:ln>
      </c:spPr>
    </c:sideWall>
    <c:backWall>
      <c:spPr>
        <a:noFill/>
        <a:ln w="25400">
          <a:noFill/>
        </a:ln>
      </c:spPr>
    </c:backWall>
    <c:plotArea>
      <c:layout>
        <c:manualLayout>
          <c:layoutTarget val="inner"/>
          <c:xMode val="edge"/>
          <c:yMode val="edge"/>
          <c:x val="1.8196856906534328E-2"/>
          <c:y val="0.10480659018746251"/>
          <c:w val="0.8698436268667461"/>
          <c:h val="0.73372870526015765"/>
        </c:manualLayout>
      </c:layout>
      <c:bar3DChart>
        <c:barDir val="col"/>
        <c:grouping val="clustered"/>
        <c:ser>
          <c:idx val="0"/>
          <c:order val="0"/>
          <c:tx>
            <c:strRef>
              <c:f>Feuil14!$B$2</c:f>
              <c:strCache>
                <c:ptCount val="1"/>
                <c:pt idx="0">
                  <c:v>Patient</c:v>
                </c:pt>
              </c:strCache>
            </c:strRef>
          </c:tx>
          <c:dLbls>
            <c:dLbl>
              <c:idx val="4"/>
              <c:layout>
                <c:manualLayout>
                  <c:x val="1.6542597187758667E-3"/>
                  <c:y val="0"/>
                </c:manualLayout>
              </c:layout>
              <c:showVal val="1"/>
            </c:dLbl>
            <c:txPr>
              <a:bodyPr/>
              <a:lstStyle/>
              <a:p>
                <a:pPr>
                  <a:defRPr lang="en-US" b="1"/>
                </a:pPr>
                <a:endParaRPr lang="fr-FR"/>
              </a:p>
            </c:txPr>
            <c:showVal val="1"/>
          </c:dLbls>
          <c:cat>
            <c:strRef>
              <c:f>Feuil14!$A$3:$A$12</c:f>
              <c:strCache>
                <c:ptCount val="10"/>
                <c:pt idx="0">
                  <c:v>Actif en milieu protégé </c:v>
                </c:pt>
                <c:pt idx="1">
                  <c:v>Actif temps partiel </c:v>
                </c:pt>
                <c:pt idx="2">
                  <c:v>Actif temps plein </c:v>
                </c:pt>
                <c:pt idx="3">
                  <c:v>Arrêt de travail longue maladie </c:v>
                </c:pt>
                <c:pt idx="4">
                  <c:v>Au chômage </c:v>
                </c:pt>
                <c:pt idx="5">
                  <c:v>Au foyer </c:v>
                </c:pt>
                <c:pt idx="6">
                  <c:v>Inactif autre </c:v>
                </c:pt>
                <c:pt idx="7">
                  <c:v>Inactif en invalidité </c:v>
                </c:pt>
                <c:pt idx="8">
                  <c:v>Retraité </c:v>
                </c:pt>
                <c:pt idx="9">
                  <c:v>Scolarisé, étudiant </c:v>
                </c:pt>
              </c:strCache>
            </c:strRef>
          </c:cat>
          <c:val>
            <c:numRef>
              <c:f>Feuil14!$B$3:$B$12</c:f>
              <c:numCache>
                <c:formatCode>General</c:formatCode>
                <c:ptCount val="10"/>
                <c:pt idx="0">
                  <c:v>5</c:v>
                </c:pt>
                <c:pt idx="1">
                  <c:v>15</c:v>
                </c:pt>
                <c:pt idx="2">
                  <c:v>17</c:v>
                </c:pt>
                <c:pt idx="3">
                  <c:v>49</c:v>
                </c:pt>
                <c:pt idx="4">
                  <c:v>42</c:v>
                </c:pt>
                <c:pt idx="5">
                  <c:v>83</c:v>
                </c:pt>
                <c:pt idx="6">
                  <c:v>5</c:v>
                </c:pt>
                <c:pt idx="7">
                  <c:v>14</c:v>
                </c:pt>
                <c:pt idx="8">
                  <c:v>24</c:v>
                </c:pt>
                <c:pt idx="9">
                  <c:v>10</c:v>
                </c:pt>
              </c:numCache>
            </c:numRef>
          </c:val>
        </c:ser>
        <c:ser>
          <c:idx val="1"/>
          <c:order val="1"/>
          <c:tx>
            <c:strRef>
              <c:f>Feuil14!$C$2</c:f>
              <c:strCache>
                <c:ptCount val="1"/>
                <c:pt idx="0">
                  <c:v>Percent </c:v>
                </c:pt>
              </c:strCache>
            </c:strRef>
          </c:tx>
          <c:dLbls>
            <c:dLbl>
              <c:idx val="0"/>
              <c:layout>
                <c:manualLayout>
                  <c:x val="-1.6542597187758561E-2"/>
                  <c:y val="-6.7415730337079094E-2"/>
                </c:manualLayout>
              </c:layout>
              <c:showVal val="1"/>
            </c:dLbl>
            <c:dLbl>
              <c:idx val="1"/>
              <c:layout>
                <c:manualLayout>
                  <c:x val="-2.1505506600756792E-2"/>
                  <c:y val="-0.13982521847690391"/>
                </c:manualLayout>
              </c:layout>
              <c:showVal val="1"/>
            </c:dLbl>
            <c:dLbl>
              <c:idx val="2"/>
              <c:layout>
                <c:manualLayout>
                  <c:x val="-2.150537634408603E-2"/>
                  <c:y val="-0.16229712858926523"/>
                </c:manualLayout>
              </c:layout>
              <c:showVal val="1"/>
            </c:dLbl>
            <c:dLbl>
              <c:idx val="3"/>
              <c:layout>
                <c:manualLayout>
                  <c:x val="-1.9851116625310347E-2"/>
                  <c:y val="-0.40449438202247473"/>
                </c:manualLayout>
              </c:layout>
              <c:showVal val="1"/>
            </c:dLbl>
            <c:dLbl>
              <c:idx val="4"/>
              <c:layout>
                <c:manualLayout>
                  <c:x val="-1.6542597187758561E-2"/>
                  <c:y val="-0.35705368289637951"/>
                </c:manualLayout>
              </c:layout>
              <c:showVal val="1"/>
            </c:dLbl>
            <c:dLbl>
              <c:idx val="5"/>
              <c:layout>
                <c:manualLayout>
                  <c:x val="-1.1579818031430943E-2"/>
                  <c:y val="-0.67415730337079316"/>
                </c:manualLayout>
              </c:layout>
              <c:showVal val="1"/>
            </c:dLbl>
            <c:dLbl>
              <c:idx val="6"/>
              <c:layout>
                <c:manualLayout>
                  <c:x val="-1.323407775020684E-2"/>
                  <c:y val="-7.4906367041199184E-2"/>
                </c:manualLayout>
              </c:layout>
              <c:showVal val="1"/>
            </c:dLbl>
            <c:dLbl>
              <c:idx val="7"/>
              <c:layout>
                <c:manualLayout>
                  <c:x val="-1.4888337468982641E-2"/>
                  <c:y val="-0.14232209737827714"/>
                </c:manualLayout>
              </c:layout>
              <c:showVal val="1"/>
            </c:dLbl>
            <c:dLbl>
              <c:idx val="8"/>
              <c:layout>
                <c:manualLayout>
                  <c:x val="-1.6542597187758561E-2"/>
                  <c:y val="-0.21722846441947777"/>
                </c:manualLayout>
              </c:layout>
              <c:showVal val="1"/>
            </c:dLbl>
            <c:dLbl>
              <c:idx val="9"/>
              <c:layout>
                <c:manualLayout>
                  <c:x val="-1.4888337468982641E-2"/>
                  <c:y val="-0.10736579275905202"/>
                </c:manualLayout>
              </c:layout>
              <c:showVal val="1"/>
            </c:dLbl>
            <c:spPr>
              <a:noFill/>
            </c:spPr>
            <c:txPr>
              <a:bodyPr/>
              <a:lstStyle/>
              <a:p>
                <a:pPr>
                  <a:defRPr lang="en-US" sz="1200" b="1">
                    <a:solidFill>
                      <a:srgbClr val="FF0000"/>
                    </a:solidFill>
                  </a:defRPr>
                </a:pPr>
                <a:endParaRPr lang="fr-FR"/>
              </a:p>
            </c:txPr>
            <c:showVal val="1"/>
          </c:dLbls>
          <c:val>
            <c:numRef>
              <c:f>Feuil14!$C$3:$C$12</c:f>
              <c:numCache>
                <c:formatCode>0.00%</c:formatCode>
                <c:ptCount val="10"/>
                <c:pt idx="0">
                  <c:v>1.9000000000000163E-2</c:v>
                </c:pt>
                <c:pt idx="1">
                  <c:v>5.7000000000000023E-2</c:v>
                </c:pt>
                <c:pt idx="2">
                  <c:v>6.4000000000000112E-2</c:v>
                </c:pt>
                <c:pt idx="3">
                  <c:v>0.18600000000000044</c:v>
                </c:pt>
                <c:pt idx="4">
                  <c:v>0.15900000000000131</c:v>
                </c:pt>
                <c:pt idx="5">
                  <c:v>0.31400000000000244</c:v>
                </c:pt>
                <c:pt idx="6">
                  <c:v>1.9000000000000163E-2</c:v>
                </c:pt>
                <c:pt idx="7">
                  <c:v>5.3000000000000012E-2</c:v>
                </c:pt>
                <c:pt idx="8">
                  <c:v>9.1000000000000025E-2</c:v>
                </c:pt>
                <c:pt idx="9">
                  <c:v>3.7999999999999999E-2</c:v>
                </c:pt>
              </c:numCache>
            </c:numRef>
          </c:val>
        </c:ser>
        <c:shape val="box"/>
        <c:axId val="139265536"/>
        <c:axId val="139267072"/>
        <c:axId val="0"/>
      </c:bar3DChart>
      <c:catAx>
        <c:axId val="139265536"/>
        <c:scaling>
          <c:orientation val="minMax"/>
        </c:scaling>
        <c:axPos val="b"/>
        <c:tickLblPos val="nextTo"/>
        <c:txPr>
          <a:bodyPr/>
          <a:lstStyle/>
          <a:p>
            <a:pPr>
              <a:defRPr lang="en-US" sz="1100" b="1"/>
            </a:pPr>
            <a:endParaRPr lang="fr-FR"/>
          </a:p>
        </c:txPr>
        <c:crossAx val="139267072"/>
        <c:crosses val="autoZero"/>
        <c:auto val="1"/>
        <c:lblAlgn val="ctr"/>
        <c:lblOffset val="100"/>
      </c:catAx>
      <c:valAx>
        <c:axId val="139267072"/>
        <c:scaling>
          <c:orientation val="minMax"/>
        </c:scaling>
        <c:delete val="1"/>
        <c:axPos val="l"/>
        <c:numFmt formatCode="General" sourceLinked="1"/>
        <c:tickLblPos val="none"/>
        <c:crossAx val="139265536"/>
        <c:crosses val="autoZero"/>
        <c:crossBetween val="between"/>
      </c:valAx>
    </c:plotArea>
    <c:plotVisOnly val="1"/>
  </c:chart>
  <c:externalData r:id="rId1"/>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AngAx val="1"/>
    </c:view3D>
    <c:plotArea>
      <c:layout/>
      <c:bar3DChart>
        <c:barDir val="col"/>
        <c:grouping val="clustered"/>
        <c:ser>
          <c:idx val="0"/>
          <c:order val="0"/>
          <c:tx>
            <c:strRef>
              <c:f>Feuil8!$B$9</c:f>
              <c:strCache>
                <c:ptCount val="1"/>
                <c:pt idx="0">
                  <c:v>Frequency </c:v>
                </c:pt>
              </c:strCache>
            </c:strRef>
          </c:tx>
          <c:dLbls>
            <c:txPr>
              <a:bodyPr/>
              <a:lstStyle/>
              <a:p>
                <a:pPr>
                  <a:defRPr lang="en-US" sz="3200" b="1"/>
                </a:pPr>
                <a:endParaRPr lang="fr-FR"/>
              </a:p>
            </c:txPr>
            <c:showVal val="1"/>
          </c:dLbls>
          <c:cat>
            <c:strRef>
              <c:f>Feuil8!$A$10:$A$12</c:f>
              <c:strCache>
                <c:ptCount val="3"/>
                <c:pt idx="0">
                  <c:v>DPA </c:v>
                </c:pt>
                <c:pt idx="1">
                  <c:v>DPCA </c:v>
                </c:pt>
                <c:pt idx="2">
                  <c:v>HD </c:v>
                </c:pt>
              </c:strCache>
            </c:strRef>
          </c:cat>
          <c:val>
            <c:numRef>
              <c:f>Feuil8!$B$10:$B$12</c:f>
              <c:numCache>
                <c:formatCode>General</c:formatCode>
                <c:ptCount val="3"/>
                <c:pt idx="0">
                  <c:v>1</c:v>
                </c:pt>
                <c:pt idx="1">
                  <c:v>7</c:v>
                </c:pt>
                <c:pt idx="2">
                  <c:v>250</c:v>
                </c:pt>
              </c:numCache>
            </c:numRef>
          </c:val>
        </c:ser>
        <c:shape val="box"/>
        <c:axId val="128368000"/>
        <c:axId val="128391424"/>
        <c:axId val="0"/>
      </c:bar3DChart>
      <c:catAx>
        <c:axId val="128368000"/>
        <c:scaling>
          <c:orientation val="minMax"/>
        </c:scaling>
        <c:axPos val="b"/>
        <c:tickLblPos val="nextTo"/>
        <c:txPr>
          <a:bodyPr/>
          <a:lstStyle/>
          <a:p>
            <a:pPr>
              <a:defRPr lang="en-US" sz="1600" b="1"/>
            </a:pPr>
            <a:endParaRPr lang="fr-FR"/>
          </a:p>
        </c:txPr>
        <c:crossAx val="128391424"/>
        <c:crosses val="autoZero"/>
        <c:auto val="1"/>
        <c:lblAlgn val="ctr"/>
        <c:lblOffset val="100"/>
      </c:catAx>
      <c:valAx>
        <c:axId val="128391424"/>
        <c:scaling>
          <c:orientation val="minMax"/>
        </c:scaling>
        <c:delete val="1"/>
        <c:axPos val="l"/>
        <c:numFmt formatCode="General" sourceLinked="1"/>
        <c:tickLblPos val="none"/>
        <c:crossAx val="128368000"/>
        <c:crosses val="autoZero"/>
        <c:crossBetween val="between"/>
      </c:valAx>
    </c:plotArea>
    <c:plotVisOnly val="1"/>
  </c:chart>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AngAx val="1"/>
    </c:view3D>
    <c:plotArea>
      <c:layout/>
      <c:bar3DChart>
        <c:barDir val="col"/>
        <c:grouping val="clustered"/>
        <c:ser>
          <c:idx val="1"/>
          <c:order val="0"/>
          <c:tx>
            <c:strRef>
              <c:f>Feuil8!$B$16</c:f>
              <c:strCache>
                <c:ptCount val="1"/>
                <c:pt idx="0">
                  <c:v>Frequency </c:v>
                </c:pt>
              </c:strCache>
            </c:strRef>
          </c:tx>
          <c:dLbls>
            <c:txPr>
              <a:bodyPr/>
              <a:lstStyle/>
              <a:p>
                <a:pPr>
                  <a:defRPr lang="en-US" sz="2800" b="1" i="1"/>
                </a:pPr>
                <a:endParaRPr lang="fr-FR"/>
              </a:p>
            </c:txPr>
            <c:showVal val="1"/>
          </c:dLbls>
          <c:val>
            <c:numRef>
              <c:f>Feuil8!$B$17:$B$19</c:f>
              <c:numCache>
                <c:formatCode>General</c:formatCode>
                <c:ptCount val="3"/>
                <c:pt idx="0">
                  <c:v>15</c:v>
                </c:pt>
                <c:pt idx="1">
                  <c:v>214</c:v>
                </c:pt>
                <c:pt idx="2">
                  <c:v>21</c:v>
                </c:pt>
              </c:numCache>
            </c:numRef>
          </c:val>
        </c:ser>
        <c:shape val="box"/>
        <c:axId val="128441728"/>
        <c:axId val="128443520"/>
        <c:axId val="0"/>
      </c:bar3DChart>
      <c:catAx>
        <c:axId val="128441728"/>
        <c:scaling>
          <c:orientation val="minMax"/>
        </c:scaling>
        <c:axPos val="b"/>
        <c:tickLblPos val="nextTo"/>
        <c:txPr>
          <a:bodyPr/>
          <a:lstStyle/>
          <a:p>
            <a:pPr>
              <a:defRPr lang="en-US"/>
            </a:pPr>
            <a:endParaRPr lang="fr-FR"/>
          </a:p>
        </c:txPr>
        <c:crossAx val="128443520"/>
        <c:crosses val="autoZero"/>
        <c:auto val="1"/>
        <c:lblAlgn val="ctr"/>
        <c:lblOffset val="100"/>
      </c:catAx>
      <c:valAx>
        <c:axId val="128443520"/>
        <c:scaling>
          <c:orientation val="minMax"/>
        </c:scaling>
        <c:delete val="1"/>
        <c:axPos val="l"/>
        <c:numFmt formatCode="General" sourceLinked="1"/>
        <c:tickLblPos val="none"/>
        <c:crossAx val="128441728"/>
        <c:crosses val="autoZero"/>
        <c:crossBetween val="between"/>
      </c:valAx>
    </c:plotArea>
    <c:plotVisOnly val="1"/>
  </c:chart>
  <c:externalData r:id="rId1"/>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rotY val="72"/>
      <c:perspective val="30"/>
    </c:view3D>
    <c:plotArea>
      <c:layout/>
      <c:pie3DChart>
        <c:varyColors val="1"/>
        <c:ser>
          <c:idx val="0"/>
          <c:order val="0"/>
          <c:tx>
            <c:strRef>
              <c:f>Feuil8!$B$31</c:f>
              <c:strCache>
                <c:ptCount val="1"/>
                <c:pt idx="0">
                  <c:v>Frequency </c:v>
                </c:pt>
              </c:strCache>
            </c:strRef>
          </c:tx>
          <c:explosion val="25"/>
          <c:dLbls>
            <c:dLbl>
              <c:idx val="0"/>
              <c:layout>
                <c:manualLayout>
                  <c:x val="5.634284776902887E-2"/>
                  <c:y val="-2.7064741907261592E-2"/>
                </c:manualLayout>
              </c:layout>
              <c:showVal val="1"/>
            </c:dLbl>
            <c:dLbl>
              <c:idx val="2"/>
              <c:layout>
                <c:manualLayout>
                  <c:x val="-1.5063429571303541E-2"/>
                  <c:y val="8.0427082589937266E-3"/>
                </c:manualLayout>
              </c:layout>
              <c:showVal val="1"/>
            </c:dLbl>
            <c:dLbl>
              <c:idx val="4"/>
              <c:layout>
                <c:manualLayout>
                  <c:x val="-9.7623906386701667E-2"/>
                  <c:y val="-6.8731408573928274E-2"/>
                </c:manualLayout>
              </c:layout>
              <c:showVal val="1"/>
            </c:dLbl>
            <c:txPr>
              <a:bodyPr/>
              <a:lstStyle/>
              <a:p>
                <a:pPr>
                  <a:defRPr lang="en-US" sz="2000" b="1"/>
                </a:pPr>
                <a:endParaRPr lang="fr-FR"/>
              </a:p>
            </c:txPr>
            <c:showVal val="1"/>
            <c:showLeaderLines val="1"/>
          </c:dLbls>
          <c:cat>
            <c:strRef>
              <c:f>Feuil8!$A$32:$A$36</c:f>
              <c:strCache>
                <c:ptCount val="5"/>
                <c:pt idx="0">
                  <c:v>Autre </c:v>
                </c:pt>
                <c:pt idx="1">
                  <c:v>Cathéter temporaire </c:v>
                </c:pt>
                <c:pt idx="2">
                  <c:v>Cathéter tunnélisé </c:v>
                </c:pt>
                <c:pt idx="3">
                  <c:v>FAV native </c:v>
                </c:pt>
                <c:pt idx="4">
                  <c:v>Pontage </c:v>
                </c:pt>
              </c:strCache>
            </c:strRef>
          </c:cat>
          <c:val>
            <c:numRef>
              <c:f>Feuil8!$B$32:$B$36</c:f>
              <c:numCache>
                <c:formatCode>General</c:formatCode>
                <c:ptCount val="5"/>
                <c:pt idx="0">
                  <c:v>1</c:v>
                </c:pt>
                <c:pt idx="1">
                  <c:v>62</c:v>
                </c:pt>
                <c:pt idx="2">
                  <c:v>2</c:v>
                </c:pt>
                <c:pt idx="3">
                  <c:v>184</c:v>
                </c:pt>
                <c:pt idx="4">
                  <c:v>1</c:v>
                </c:pt>
              </c:numCache>
            </c:numRef>
          </c:val>
        </c:ser>
      </c:pie3DChart>
    </c:plotArea>
    <c:legend>
      <c:legendPos val="r"/>
      <c:layout/>
      <c:txPr>
        <a:bodyPr/>
        <a:lstStyle/>
        <a:p>
          <a:pPr>
            <a:defRPr lang="en-US"/>
          </a:pPr>
          <a:endParaRPr lang="fr-FR"/>
        </a:p>
      </c:txPr>
    </c:legend>
    <c:plotVisOnly val="1"/>
  </c:chart>
  <c:externalData r:id="rId1"/>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rotY val="118"/>
      <c:perspective val="30"/>
    </c:view3D>
    <c:plotArea>
      <c:layout/>
      <c:pie3DChart>
        <c:varyColors val="1"/>
        <c:ser>
          <c:idx val="0"/>
          <c:order val="0"/>
          <c:tx>
            <c:strRef>
              <c:f>Feuil8!$B$47</c:f>
              <c:strCache>
                <c:ptCount val="1"/>
                <c:pt idx="0">
                  <c:v>Frequency </c:v>
                </c:pt>
              </c:strCache>
            </c:strRef>
          </c:tx>
          <c:explosion val="25"/>
          <c:dLbls>
            <c:dLbl>
              <c:idx val="1"/>
              <c:layout>
                <c:manualLayout>
                  <c:x val="2.8265468552542038E-2"/>
                  <c:y val="-4.4422811233764022E-2"/>
                </c:manualLayout>
              </c:layout>
              <c:showPercent val="1"/>
            </c:dLbl>
            <c:txPr>
              <a:bodyPr/>
              <a:lstStyle/>
              <a:p>
                <a:pPr>
                  <a:defRPr lang="en-US" sz="2400" b="1"/>
                </a:pPr>
                <a:endParaRPr lang="fr-FR"/>
              </a:p>
            </c:txPr>
            <c:showPercent val="1"/>
            <c:showLeaderLines val="1"/>
          </c:dLbls>
          <c:cat>
            <c:strRef>
              <c:f>Feuil8!$A$48:$A$49</c:f>
              <c:strCache>
                <c:ptCount val="2"/>
                <c:pt idx="0">
                  <c:v>Oui </c:v>
                </c:pt>
                <c:pt idx="1">
                  <c:v>Non </c:v>
                </c:pt>
              </c:strCache>
            </c:strRef>
          </c:cat>
          <c:val>
            <c:numRef>
              <c:f>Feuil8!$B$48:$B$49</c:f>
              <c:numCache>
                <c:formatCode>General</c:formatCode>
                <c:ptCount val="2"/>
                <c:pt idx="0">
                  <c:v>14</c:v>
                </c:pt>
                <c:pt idx="1">
                  <c:v>250</c:v>
                </c:pt>
              </c:numCache>
            </c:numRef>
          </c:val>
        </c:ser>
      </c:pie3DChart>
    </c:plotArea>
    <c:plotVisOnly val="1"/>
  </c:chart>
  <c:externalData r:id="rId1"/>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barChart>
        <c:barDir val="bar"/>
        <c:grouping val="clustered"/>
        <c:ser>
          <c:idx val="0"/>
          <c:order val="0"/>
          <c:tx>
            <c:strRef>
              <c:f>Feuil15!$B$19</c:f>
              <c:strCache>
                <c:ptCount val="1"/>
                <c:pt idx="0">
                  <c:v>Pourcent </c:v>
                </c:pt>
              </c:strCache>
            </c:strRef>
          </c:tx>
          <c:dLbls>
            <c:txPr>
              <a:bodyPr/>
              <a:lstStyle/>
              <a:p>
                <a:pPr>
                  <a:defRPr lang="en-US"/>
                </a:pPr>
                <a:endParaRPr lang="fr-FR"/>
              </a:p>
            </c:txPr>
            <c:showVal val="1"/>
          </c:dLbls>
          <c:cat>
            <c:strRef>
              <c:f>Feuil15!$A$20:$A$24</c:f>
              <c:strCache>
                <c:ptCount val="5"/>
                <c:pt idx="0">
                  <c:v>non mentioner </c:v>
                </c:pt>
                <c:pt idx="1">
                  <c:v>autre </c:v>
                </c:pt>
                <c:pt idx="2">
                  <c:v>bilan en cours </c:v>
                </c:pt>
                <c:pt idx="3">
                  <c:v>CI médicale </c:v>
                </c:pt>
                <c:pt idx="4">
                  <c:v>refus du patient </c:v>
                </c:pt>
              </c:strCache>
            </c:strRef>
          </c:cat>
          <c:val>
            <c:numRef>
              <c:f>Feuil15!$B$20:$B$24</c:f>
              <c:numCache>
                <c:formatCode>0.00%</c:formatCode>
                <c:ptCount val="5"/>
                <c:pt idx="0">
                  <c:v>0.15900000000000128</c:v>
                </c:pt>
                <c:pt idx="1">
                  <c:v>0.38600000000000267</c:v>
                </c:pt>
                <c:pt idx="2">
                  <c:v>0.15900000000000128</c:v>
                </c:pt>
                <c:pt idx="3">
                  <c:v>0.25</c:v>
                </c:pt>
                <c:pt idx="4">
                  <c:v>4.5000000000000012E-2</c:v>
                </c:pt>
              </c:numCache>
            </c:numRef>
          </c:val>
        </c:ser>
        <c:axId val="128494592"/>
        <c:axId val="128717568"/>
      </c:barChart>
      <c:catAx>
        <c:axId val="128494592"/>
        <c:scaling>
          <c:orientation val="minMax"/>
        </c:scaling>
        <c:axPos val="l"/>
        <c:tickLblPos val="nextTo"/>
        <c:txPr>
          <a:bodyPr/>
          <a:lstStyle/>
          <a:p>
            <a:pPr>
              <a:defRPr lang="en-US"/>
            </a:pPr>
            <a:endParaRPr lang="fr-FR"/>
          </a:p>
        </c:txPr>
        <c:crossAx val="128717568"/>
        <c:crosses val="autoZero"/>
        <c:auto val="1"/>
        <c:lblAlgn val="ctr"/>
        <c:lblOffset val="100"/>
      </c:catAx>
      <c:valAx>
        <c:axId val="128717568"/>
        <c:scaling>
          <c:orientation val="minMax"/>
        </c:scaling>
        <c:axPos val="b"/>
        <c:majorGridlines/>
        <c:numFmt formatCode="0.00%" sourceLinked="1"/>
        <c:tickLblPos val="nextTo"/>
        <c:txPr>
          <a:bodyPr/>
          <a:lstStyle/>
          <a:p>
            <a:pPr>
              <a:defRPr lang="en-US"/>
            </a:pPr>
            <a:endParaRPr lang="fr-FR"/>
          </a:p>
        </c:txPr>
        <c:crossAx val="128494592"/>
        <c:crosses val="autoZero"/>
        <c:crossBetween val="between"/>
      </c:valAx>
    </c:plotArea>
    <c:plotVisOnly val="1"/>
  </c:chart>
  <c:txPr>
    <a:bodyPr/>
    <a:lstStyle/>
    <a:p>
      <a:pPr>
        <a:defRPr sz="1600"/>
      </a:pPr>
      <a:endParaRPr lang="fr-FR"/>
    </a:p>
  </c:txPr>
  <c:externalData r:id="rId1"/>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barChart>
        <c:barDir val="col"/>
        <c:grouping val="clustered"/>
        <c:ser>
          <c:idx val="0"/>
          <c:order val="0"/>
          <c:tx>
            <c:strRef>
              <c:f>Feuil9!$B$1</c:f>
              <c:strCache>
                <c:ptCount val="1"/>
                <c:pt idx="0">
                  <c:v>Fréquence </c:v>
                </c:pt>
              </c:strCache>
            </c:strRef>
          </c:tx>
          <c:spPr>
            <a:ln>
              <a:solidFill>
                <a:schemeClr val="tx1"/>
              </a:solidFill>
            </a:ln>
          </c:spPr>
          <c:dLbls>
            <c:txPr>
              <a:bodyPr/>
              <a:lstStyle/>
              <a:p>
                <a:pPr>
                  <a:defRPr lang="en-US"/>
                </a:pPr>
                <a:endParaRPr lang="fr-FR"/>
              </a:p>
            </c:txPr>
            <c:showVal val="1"/>
          </c:dLbls>
          <c:cat>
            <c:strRef>
              <c:f>Feuil9!$A$2:$A$20</c:f>
              <c:strCach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14</c:v>
                </c:pt>
                <c:pt idx="14">
                  <c:v>15</c:v>
                </c:pt>
                <c:pt idx="15">
                  <c:v>17</c:v>
                </c:pt>
                <c:pt idx="16">
                  <c:v>22</c:v>
                </c:pt>
                <c:pt idx="17">
                  <c:v>25</c:v>
                </c:pt>
                <c:pt idx="18">
                  <c:v>29</c:v>
                </c:pt>
              </c:strCache>
            </c:strRef>
          </c:cat>
          <c:val>
            <c:numRef>
              <c:f>Feuil9!$B$2:$B$20</c:f>
              <c:numCache>
                <c:formatCode>General</c:formatCode>
                <c:ptCount val="19"/>
                <c:pt idx="0">
                  <c:v>21</c:v>
                </c:pt>
                <c:pt idx="1">
                  <c:v>52</c:v>
                </c:pt>
                <c:pt idx="2">
                  <c:v>21</c:v>
                </c:pt>
                <c:pt idx="3">
                  <c:v>21</c:v>
                </c:pt>
                <c:pt idx="4">
                  <c:v>20</c:v>
                </c:pt>
                <c:pt idx="5">
                  <c:v>20</c:v>
                </c:pt>
                <c:pt idx="6">
                  <c:v>8</c:v>
                </c:pt>
                <c:pt idx="7">
                  <c:v>2</c:v>
                </c:pt>
                <c:pt idx="8">
                  <c:v>4</c:v>
                </c:pt>
                <c:pt idx="9">
                  <c:v>7</c:v>
                </c:pt>
                <c:pt idx="10">
                  <c:v>3</c:v>
                </c:pt>
                <c:pt idx="11">
                  <c:v>4</c:v>
                </c:pt>
                <c:pt idx="12">
                  <c:v>4</c:v>
                </c:pt>
                <c:pt idx="13">
                  <c:v>1</c:v>
                </c:pt>
                <c:pt idx="14">
                  <c:v>1</c:v>
                </c:pt>
                <c:pt idx="15">
                  <c:v>1</c:v>
                </c:pt>
                <c:pt idx="16">
                  <c:v>1</c:v>
                </c:pt>
                <c:pt idx="17">
                  <c:v>2</c:v>
                </c:pt>
                <c:pt idx="18">
                  <c:v>1</c:v>
                </c:pt>
              </c:numCache>
            </c:numRef>
          </c:val>
        </c:ser>
        <c:gapWidth val="0"/>
        <c:axId val="128749952"/>
        <c:axId val="128751488"/>
      </c:barChart>
      <c:catAx>
        <c:axId val="128749952"/>
        <c:scaling>
          <c:orientation val="minMax"/>
        </c:scaling>
        <c:axPos val="b"/>
        <c:tickLblPos val="nextTo"/>
        <c:txPr>
          <a:bodyPr/>
          <a:lstStyle/>
          <a:p>
            <a:pPr>
              <a:defRPr lang="en-US"/>
            </a:pPr>
            <a:endParaRPr lang="fr-FR"/>
          </a:p>
        </c:txPr>
        <c:crossAx val="128751488"/>
        <c:crosses val="autoZero"/>
        <c:auto val="1"/>
        <c:lblAlgn val="ctr"/>
        <c:lblOffset val="100"/>
      </c:catAx>
      <c:valAx>
        <c:axId val="128751488"/>
        <c:scaling>
          <c:orientation val="minMax"/>
        </c:scaling>
        <c:axPos val="l"/>
        <c:numFmt formatCode="General" sourceLinked="1"/>
        <c:tickLblPos val="nextTo"/>
        <c:txPr>
          <a:bodyPr/>
          <a:lstStyle/>
          <a:p>
            <a:pPr>
              <a:defRPr lang="en-US"/>
            </a:pPr>
            <a:endParaRPr lang="fr-FR"/>
          </a:p>
        </c:txPr>
        <c:crossAx val="128749952"/>
        <c:crosses val="autoZero"/>
        <c:crossBetween val="between"/>
      </c:valAx>
    </c:plotArea>
    <c:plotVisOnly val="1"/>
  </c:chart>
  <c:txPr>
    <a:bodyPr/>
    <a:lstStyle/>
    <a:p>
      <a:pPr>
        <a:defRPr sz="1600" b="1"/>
      </a:pPr>
      <a:endParaRPr lang="fr-FR"/>
    </a:p>
  </c:txPr>
  <c:externalData r:id="rId1"/>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rotY val="138"/>
      <c:perspective val="30"/>
    </c:view3D>
    <c:plotArea>
      <c:layout>
        <c:manualLayout>
          <c:layoutTarget val="inner"/>
          <c:xMode val="edge"/>
          <c:yMode val="edge"/>
          <c:x val="9.4449693788276598E-2"/>
          <c:y val="0.24323636628754741"/>
          <c:w val="0.71674081364831166"/>
          <c:h val="0.64767096821230674"/>
        </c:manualLayout>
      </c:layout>
      <c:pie3DChart>
        <c:varyColors val="1"/>
        <c:ser>
          <c:idx val="0"/>
          <c:order val="0"/>
          <c:tx>
            <c:strRef>
              <c:f>Feuil8!$B$53</c:f>
              <c:strCache>
                <c:ptCount val="1"/>
                <c:pt idx="0">
                  <c:v>Frequency </c:v>
                </c:pt>
              </c:strCache>
            </c:strRef>
          </c:tx>
          <c:explosion val="25"/>
          <c:dLbls>
            <c:dLbl>
              <c:idx val="0"/>
              <c:layout>
                <c:manualLayout>
                  <c:x val="-8.2113079615047949E-2"/>
                  <c:y val="1.5782298046077621E-2"/>
                </c:manualLayout>
              </c:layout>
              <c:showPercent val="1"/>
            </c:dLbl>
            <c:txPr>
              <a:bodyPr/>
              <a:lstStyle/>
              <a:p>
                <a:pPr>
                  <a:defRPr lang="en-US" sz="2800" b="1"/>
                </a:pPr>
                <a:endParaRPr lang="fr-FR"/>
              </a:p>
            </c:txPr>
            <c:showPercent val="1"/>
            <c:showLeaderLines val="1"/>
          </c:dLbls>
          <c:cat>
            <c:strRef>
              <c:f>Feuil8!$A$54:$A$55</c:f>
              <c:strCache>
                <c:ptCount val="2"/>
                <c:pt idx="0">
                  <c:v>Oui</c:v>
                </c:pt>
                <c:pt idx="1">
                  <c:v>Non</c:v>
                </c:pt>
              </c:strCache>
            </c:strRef>
          </c:cat>
          <c:val>
            <c:numRef>
              <c:f>Feuil8!$B$54:$B$55</c:f>
              <c:numCache>
                <c:formatCode>General</c:formatCode>
                <c:ptCount val="2"/>
                <c:pt idx="0">
                  <c:v>5</c:v>
                </c:pt>
                <c:pt idx="1">
                  <c:v>259</c:v>
                </c:pt>
              </c:numCache>
            </c:numRef>
          </c:val>
        </c:ser>
      </c:pie3DChart>
    </c:plotArea>
    <c:plotVisOnly val="1"/>
  </c:chart>
  <c:externalData r:id="rId1"/>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AngAx val="1"/>
    </c:view3D>
    <c:plotArea>
      <c:layout/>
      <c:bar3DChart>
        <c:barDir val="col"/>
        <c:grouping val="clustered"/>
        <c:ser>
          <c:idx val="1"/>
          <c:order val="0"/>
          <c:tx>
            <c:strRef>
              <c:f>Feuil5!$G$1</c:f>
              <c:strCache>
                <c:ptCount val="1"/>
                <c:pt idx="0">
                  <c:v>Fréquence </c:v>
                </c:pt>
              </c:strCache>
            </c:strRef>
          </c:tx>
          <c:val>
            <c:numRef>
              <c:f>Feuil5!$G$2:$G$13</c:f>
            </c:numRef>
          </c:val>
        </c:ser>
        <c:ser>
          <c:idx val="2"/>
          <c:order val="1"/>
          <c:tx>
            <c:strRef>
              <c:f>Feuil5!$H$1</c:f>
              <c:strCache>
                <c:ptCount val="1"/>
                <c:pt idx="0">
                  <c:v>Pourcent </c:v>
                </c:pt>
              </c:strCache>
            </c:strRef>
          </c:tx>
          <c:dLbls>
            <c:txPr>
              <a:bodyPr/>
              <a:lstStyle/>
              <a:p>
                <a:pPr>
                  <a:defRPr lang="en-US"/>
                </a:pPr>
                <a:endParaRPr lang="fr-FR"/>
              </a:p>
            </c:txPr>
            <c:showVal val="1"/>
          </c:dLbls>
          <c:val>
            <c:numRef>
              <c:f>Feuil5!$H$2:$H$13</c:f>
              <c:numCache>
                <c:formatCode>0.00%</c:formatCode>
                <c:ptCount val="12"/>
                <c:pt idx="0">
                  <c:v>0.39500000000000185</c:v>
                </c:pt>
                <c:pt idx="1">
                  <c:v>0.13200000000000001</c:v>
                </c:pt>
                <c:pt idx="2">
                  <c:v>0.13200000000000001</c:v>
                </c:pt>
                <c:pt idx="3">
                  <c:v>2.5999999999999999E-2</c:v>
                </c:pt>
                <c:pt idx="4">
                  <c:v>7.9000000000000348E-2</c:v>
                </c:pt>
                <c:pt idx="5">
                  <c:v>5.3000000000000012E-2</c:v>
                </c:pt>
                <c:pt idx="6">
                  <c:v>2.5999999999999999E-2</c:v>
                </c:pt>
                <c:pt idx="7">
                  <c:v>2.5999999999999999E-2</c:v>
                </c:pt>
                <c:pt idx="8">
                  <c:v>2.5999999999999999E-2</c:v>
                </c:pt>
                <c:pt idx="9">
                  <c:v>5.3000000000000012E-2</c:v>
                </c:pt>
                <c:pt idx="10">
                  <c:v>2.5999999999999999E-2</c:v>
                </c:pt>
                <c:pt idx="11">
                  <c:v>2.5999999999999999E-2</c:v>
                </c:pt>
              </c:numCache>
            </c:numRef>
          </c:val>
        </c:ser>
        <c:gapWidth val="33"/>
        <c:gapDepth val="246"/>
        <c:shape val="box"/>
        <c:axId val="128842368"/>
        <c:axId val="128852352"/>
        <c:axId val="0"/>
      </c:bar3DChart>
      <c:catAx>
        <c:axId val="128842368"/>
        <c:scaling>
          <c:orientation val="minMax"/>
        </c:scaling>
        <c:axPos val="b"/>
        <c:tickLblPos val="nextTo"/>
        <c:txPr>
          <a:bodyPr/>
          <a:lstStyle/>
          <a:p>
            <a:pPr>
              <a:defRPr lang="en-US"/>
            </a:pPr>
            <a:endParaRPr lang="fr-FR"/>
          </a:p>
        </c:txPr>
        <c:crossAx val="128852352"/>
        <c:crosses val="autoZero"/>
        <c:auto val="1"/>
        <c:lblAlgn val="ctr"/>
        <c:lblOffset val="100"/>
      </c:catAx>
      <c:valAx>
        <c:axId val="128852352"/>
        <c:scaling>
          <c:orientation val="minMax"/>
        </c:scaling>
        <c:axPos val="l"/>
        <c:numFmt formatCode="0.00%" sourceLinked="1"/>
        <c:tickLblPos val="nextTo"/>
        <c:txPr>
          <a:bodyPr/>
          <a:lstStyle/>
          <a:p>
            <a:pPr>
              <a:defRPr lang="en-US"/>
            </a:pPr>
            <a:endParaRPr lang="fr-FR"/>
          </a:p>
        </c:txPr>
        <c:crossAx val="128842368"/>
        <c:crosses val="autoZero"/>
        <c:crossBetween val="between"/>
      </c:valAx>
    </c:plotArea>
    <c:plotVisOnly val="1"/>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rotY val="151"/>
      <c:perspective val="30"/>
    </c:view3D>
    <c:plotArea>
      <c:layout/>
      <c:pie3DChart>
        <c:varyColors val="1"/>
        <c:ser>
          <c:idx val="0"/>
          <c:order val="0"/>
          <c:tx>
            <c:strRef>
              <c:f>Feuil3!$B$1</c:f>
              <c:strCache>
                <c:ptCount val="1"/>
                <c:pt idx="0">
                  <c:v>centre de dialyse</c:v>
                </c:pt>
              </c:strCache>
            </c:strRef>
          </c:tx>
          <c:spPr>
            <a:gradFill>
              <a:gsLst>
                <a:gs pos="0">
                  <a:schemeClr val="tx1">
                    <a:lumMod val="50000"/>
                    <a:lumOff val="50000"/>
                  </a:schemeClr>
                </a:gs>
                <a:gs pos="53000">
                  <a:srgbClr val="D4DEFF"/>
                </a:gs>
                <a:gs pos="83000">
                  <a:srgbClr val="D4DEFF"/>
                </a:gs>
                <a:gs pos="100000">
                  <a:srgbClr val="96AB94"/>
                </a:gs>
              </a:gsLst>
              <a:lin ang="5400000" scaled="0"/>
            </a:gradFill>
            <a:ln w="50800">
              <a:solidFill>
                <a:srgbClr val="4F81BD">
                  <a:shade val="50000"/>
                  <a:shade val="95000"/>
                  <a:satMod val="105000"/>
                </a:srgbClr>
              </a:solidFill>
            </a:ln>
          </c:spPr>
          <c:explosion val="26"/>
          <c:dLbls>
            <c:showPercent val="1"/>
            <c:showLeaderLines val="1"/>
          </c:dLbls>
          <c:cat>
            <c:strRef>
              <c:f>Feuil3!$A$2:$A$7</c:f>
              <c:strCache>
                <c:ptCount val="6"/>
                <c:pt idx="0">
                  <c:v>chu batna </c:v>
                </c:pt>
                <c:pt idx="1">
                  <c:v>DPCA A DOMICILE </c:v>
                </c:pt>
                <c:pt idx="2">
                  <c:v>louchene </c:v>
                </c:pt>
                <c:pt idx="3">
                  <c:v>maghreb </c:v>
                </c:pt>
                <c:pt idx="4">
                  <c:v>renadial </c:v>
                </c:pt>
                <c:pt idx="5">
                  <c:v>safimedial </c:v>
                </c:pt>
              </c:strCache>
            </c:strRef>
          </c:cat>
          <c:val>
            <c:numRef>
              <c:f>Feuil3!$B$2:$B$7</c:f>
              <c:numCache>
                <c:formatCode>General</c:formatCode>
                <c:ptCount val="6"/>
                <c:pt idx="0">
                  <c:v>128</c:v>
                </c:pt>
                <c:pt idx="1">
                  <c:v>4</c:v>
                </c:pt>
                <c:pt idx="2">
                  <c:v>25</c:v>
                </c:pt>
                <c:pt idx="3">
                  <c:v>20</c:v>
                </c:pt>
                <c:pt idx="4">
                  <c:v>45</c:v>
                </c:pt>
                <c:pt idx="5">
                  <c:v>42</c:v>
                </c:pt>
              </c:numCache>
            </c:numRef>
          </c:val>
        </c:ser>
      </c:pie3DChart>
    </c:plotArea>
    <c:legend>
      <c:legendPos val="r"/>
      <c:layout/>
    </c:legend>
    <c:plotVisOnly val="1"/>
  </c:chart>
  <c:spPr>
    <a:noFill/>
    <a:ln w="31750" cmpd="sng"/>
  </c:sp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rotY val="151"/>
      <c:perspective val="30"/>
    </c:view3D>
    <c:plotArea>
      <c:layout/>
      <c:pie3DChart>
        <c:varyColors val="1"/>
        <c:ser>
          <c:idx val="0"/>
          <c:order val="0"/>
          <c:tx>
            <c:strRef>
              <c:f>Feuil3!$B$1</c:f>
              <c:strCache>
                <c:ptCount val="1"/>
                <c:pt idx="0">
                  <c:v>centre de dialyse</c:v>
                </c:pt>
              </c:strCache>
            </c:strRef>
          </c:tx>
          <c:explosion val="26"/>
          <c:dLbls>
            <c:txPr>
              <a:bodyPr/>
              <a:lstStyle/>
              <a:p>
                <a:pPr>
                  <a:defRPr lang="en-US"/>
                </a:pPr>
                <a:endParaRPr lang="fr-FR"/>
              </a:p>
            </c:txPr>
            <c:showPercent val="1"/>
            <c:showLeaderLines val="1"/>
          </c:dLbls>
          <c:cat>
            <c:strRef>
              <c:f>Feuil3!$A$2:$A$7</c:f>
              <c:strCache>
                <c:ptCount val="6"/>
                <c:pt idx="0">
                  <c:v>chu batna </c:v>
                </c:pt>
                <c:pt idx="1">
                  <c:v>DPCA A DOMICILE </c:v>
                </c:pt>
                <c:pt idx="2">
                  <c:v>louchene </c:v>
                </c:pt>
                <c:pt idx="3">
                  <c:v>maghreb </c:v>
                </c:pt>
                <c:pt idx="4">
                  <c:v>renadial </c:v>
                </c:pt>
                <c:pt idx="5">
                  <c:v>safimedial </c:v>
                </c:pt>
              </c:strCache>
            </c:strRef>
          </c:cat>
          <c:val>
            <c:numRef>
              <c:f>Feuil3!$B$2:$B$7</c:f>
              <c:numCache>
                <c:formatCode>General</c:formatCode>
                <c:ptCount val="6"/>
                <c:pt idx="0">
                  <c:v>128</c:v>
                </c:pt>
                <c:pt idx="1">
                  <c:v>4</c:v>
                </c:pt>
                <c:pt idx="2">
                  <c:v>25</c:v>
                </c:pt>
                <c:pt idx="3">
                  <c:v>20</c:v>
                </c:pt>
                <c:pt idx="4">
                  <c:v>45</c:v>
                </c:pt>
                <c:pt idx="5">
                  <c:v>42</c:v>
                </c:pt>
              </c:numCache>
            </c:numRef>
          </c:val>
        </c:ser>
      </c:pie3DChart>
    </c:plotArea>
    <c:legend>
      <c:legendPos val="r"/>
      <c:layout/>
      <c:txPr>
        <a:bodyPr/>
        <a:lstStyle/>
        <a:p>
          <a:pPr>
            <a:defRPr lang="en-US"/>
          </a:pPr>
          <a:endParaRPr lang="fr-FR"/>
        </a:p>
      </c:txPr>
    </c:legend>
    <c:plotVisOnly val="1"/>
  </c:chart>
  <c:spPr>
    <a:noFill/>
    <a:ln w="31750" cmpd="sng"/>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doughnutChart>
        <c:varyColors val="1"/>
        <c:ser>
          <c:idx val="0"/>
          <c:order val="0"/>
          <c:tx>
            <c:strRef>
              <c:f>Feuil4!$C$27</c:f>
              <c:strCache>
                <c:ptCount val="1"/>
                <c:pt idx="0">
                  <c:v>Couverture sociale  </c:v>
                </c:pt>
              </c:strCache>
            </c:strRef>
          </c:tx>
          <c:spPr>
            <a:ln>
              <a:solidFill>
                <a:prstClr val="black"/>
              </a:solidFill>
            </a:ln>
          </c:spPr>
          <c:dLbls>
            <c:dLbl>
              <c:idx val="0"/>
              <c:spPr/>
              <c:txPr>
                <a:bodyPr/>
                <a:lstStyle/>
                <a:p>
                  <a:pPr>
                    <a:defRPr lang="en-US" sz="2400"/>
                  </a:pPr>
                  <a:endParaRPr lang="fr-FR"/>
                </a:p>
              </c:txPr>
            </c:dLbl>
            <c:dLbl>
              <c:idx val="1"/>
              <c:spPr/>
              <c:txPr>
                <a:bodyPr/>
                <a:lstStyle/>
                <a:p>
                  <a:pPr>
                    <a:defRPr lang="en-US" sz="3200"/>
                  </a:pPr>
                  <a:endParaRPr lang="fr-FR"/>
                </a:p>
              </c:txPr>
            </c:dLbl>
            <c:dLbl>
              <c:idx val="2"/>
              <c:spPr/>
              <c:txPr>
                <a:bodyPr/>
                <a:lstStyle/>
                <a:p>
                  <a:pPr>
                    <a:defRPr lang="en-US" sz="3200"/>
                  </a:pPr>
                  <a:endParaRPr lang="fr-FR"/>
                </a:p>
              </c:txPr>
            </c:dLbl>
            <c:txPr>
              <a:bodyPr/>
              <a:lstStyle/>
              <a:p>
                <a:pPr>
                  <a:defRPr lang="en-US"/>
                </a:pPr>
                <a:endParaRPr lang="fr-FR"/>
              </a:p>
            </c:txPr>
            <c:showPercent val="1"/>
            <c:showLeaderLines val="1"/>
          </c:dLbls>
          <c:cat>
            <c:multiLvlStrRef>
              <c:f>Feuil4!$A$28:$B$30</c:f>
              <c:multiLvlStrCache>
                <c:ptCount val="3"/>
                <c:lvl>
                  <c:pt idx="0">
                    <c:v>2%</c:v>
                  </c:pt>
                  <c:pt idx="1">
                    <c:v>18%</c:v>
                  </c:pt>
                  <c:pt idx="2">
                    <c:v>79,9% </c:v>
                  </c:pt>
                </c:lvl>
                <c:lvl>
                  <c:pt idx="0">
                    <c:v>Aucune </c:v>
                  </c:pt>
                  <c:pt idx="1">
                    <c:v>CASNOS </c:v>
                  </c:pt>
                  <c:pt idx="2">
                    <c:v>CNAS </c:v>
                  </c:pt>
                </c:lvl>
              </c:multiLvlStrCache>
            </c:multiLvlStrRef>
          </c:cat>
          <c:val>
            <c:numRef>
              <c:f>Feuil4!$C$28:$C$30</c:f>
              <c:numCache>
                <c:formatCode>General</c:formatCode>
                <c:ptCount val="3"/>
                <c:pt idx="0">
                  <c:v>5</c:v>
                </c:pt>
                <c:pt idx="1">
                  <c:v>48</c:v>
                </c:pt>
                <c:pt idx="2">
                  <c:v>211</c:v>
                </c:pt>
              </c:numCache>
            </c:numRef>
          </c:val>
        </c:ser>
        <c:dLbls>
          <c:showPercent val="1"/>
        </c:dLbls>
        <c:firstSliceAng val="144"/>
        <c:holeSize val="50"/>
      </c:doughnutChart>
    </c:plotArea>
    <c:legend>
      <c:legendPos val="t"/>
      <c:layout/>
      <c:txPr>
        <a:bodyPr/>
        <a:lstStyle/>
        <a:p>
          <a:pPr>
            <a:defRPr lang="en-US"/>
          </a:pPr>
          <a:endParaRPr lang="fr-FR"/>
        </a:p>
      </c:txPr>
    </c:legend>
    <c:plotVisOnly val="1"/>
  </c:chart>
  <c:spPr>
    <a:noFill/>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AngAx val="1"/>
    </c:view3D>
    <c:plotArea>
      <c:layout>
        <c:manualLayout>
          <c:layoutTarget val="inner"/>
          <c:xMode val="edge"/>
          <c:yMode val="edge"/>
          <c:x val="0.19226679242227376"/>
          <c:y val="7.0820314127400794E-2"/>
          <c:w val="0.63098903925576066"/>
          <c:h val="0.54864447499618818"/>
        </c:manualLayout>
      </c:layout>
      <c:bar3DChart>
        <c:barDir val="col"/>
        <c:grouping val="clustered"/>
        <c:ser>
          <c:idx val="0"/>
          <c:order val="0"/>
          <c:tx>
            <c:strRef>
              <c:f>Feuil7!$B$1</c:f>
              <c:strCache>
                <c:ptCount val="1"/>
                <c:pt idx="0">
                  <c:v>Maladie renale initiale </c:v>
                </c:pt>
              </c:strCache>
            </c:strRef>
          </c:tx>
          <c:dLbls>
            <c:dLbl>
              <c:idx val="0"/>
              <c:layout/>
              <c:tx>
                <c:rich>
                  <a:bodyPr/>
                  <a:lstStyle/>
                  <a:p>
                    <a:r>
                      <a:rPr lang="en-US" sz="1600"/>
                      <a:t>1</a:t>
                    </a:r>
                    <a:r>
                      <a:rPr lang="en-US"/>
                      <a:t>2.1%</a:t>
                    </a:r>
                  </a:p>
                </c:rich>
              </c:tx>
              <c:showVal val="1"/>
            </c:dLbl>
            <c:dLbl>
              <c:idx val="1"/>
              <c:layout/>
              <c:tx>
                <c:rich>
                  <a:bodyPr/>
                  <a:lstStyle/>
                  <a:p>
                    <a:r>
                      <a:rPr lang="en-US" sz="1600"/>
                      <a:t>1</a:t>
                    </a:r>
                    <a:r>
                      <a:rPr lang="en-US"/>
                      <a:t>1%</a:t>
                    </a:r>
                  </a:p>
                </c:rich>
              </c:tx>
              <c:showVal val="1"/>
            </c:dLbl>
            <c:dLbl>
              <c:idx val="2"/>
              <c:layout/>
              <c:tx>
                <c:rich>
                  <a:bodyPr/>
                  <a:lstStyle/>
                  <a:p>
                    <a:r>
                      <a:rPr lang="en-US" sz="1600" dirty="0" smtClean="0"/>
                      <a:t>2</a:t>
                    </a:r>
                    <a:r>
                      <a:rPr lang="en-US" dirty="0" smtClean="0"/>
                      <a:t>6,5%</a:t>
                    </a:r>
                    <a:endParaRPr lang="en-US" dirty="0"/>
                  </a:p>
                </c:rich>
              </c:tx>
              <c:showVal val="1"/>
            </c:dLbl>
            <c:dLbl>
              <c:idx val="3"/>
              <c:layout/>
              <c:tx>
                <c:rich>
                  <a:bodyPr/>
                  <a:lstStyle/>
                  <a:p>
                    <a:r>
                      <a:rPr lang="en-US" sz="1600"/>
                      <a:t>3</a:t>
                    </a:r>
                    <a:r>
                      <a:rPr lang="en-US"/>
                      <a:t>1.10%</a:t>
                    </a:r>
                  </a:p>
                </c:rich>
              </c:tx>
              <c:showVal val="1"/>
            </c:dLbl>
            <c:dLbl>
              <c:idx val="4"/>
              <c:layout/>
              <c:tx>
                <c:rich>
                  <a:bodyPr/>
                  <a:lstStyle/>
                  <a:p>
                    <a:r>
                      <a:rPr lang="en-US" sz="1600"/>
                      <a:t>2</a:t>
                    </a:r>
                    <a:r>
                      <a:rPr lang="en-US"/>
                      <a:t>.7%</a:t>
                    </a:r>
                  </a:p>
                </c:rich>
              </c:tx>
              <c:showVal val="1"/>
            </c:dLbl>
            <c:dLbl>
              <c:idx val="5"/>
              <c:layout/>
              <c:tx>
                <c:rich>
                  <a:bodyPr/>
                  <a:lstStyle/>
                  <a:p>
                    <a:r>
                      <a:rPr lang="en-US" sz="1600"/>
                      <a:t>3</a:t>
                    </a:r>
                    <a:r>
                      <a:rPr lang="en-US"/>
                      <a:t>.4%</a:t>
                    </a:r>
                  </a:p>
                </c:rich>
              </c:tx>
              <c:showVal val="1"/>
            </c:dLbl>
            <c:dLbl>
              <c:idx val="6"/>
              <c:layout/>
              <c:tx>
                <c:rich>
                  <a:bodyPr/>
                  <a:lstStyle/>
                  <a:p>
                    <a:r>
                      <a:rPr lang="en-US" sz="1600"/>
                      <a:t>4</a:t>
                    </a:r>
                    <a:r>
                      <a:rPr lang="en-US"/>
                      <a:t>.2%</a:t>
                    </a:r>
                  </a:p>
                </c:rich>
              </c:tx>
              <c:showVal val="1"/>
            </c:dLbl>
            <c:dLbl>
              <c:idx val="7"/>
              <c:layout/>
              <c:tx>
                <c:rich>
                  <a:bodyPr/>
                  <a:lstStyle/>
                  <a:p>
                    <a:r>
                      <a:rPr lang="en-US" sz="1600"/>
                      <a:t>1</a:t>
                    </a:r>
                    <a:r>
                      <a:rPr lang="en-US"/>
                      <a:t>0.6%</a:t>
                    </a:r>
                  </a:p>
                </c:rich>
              </c:tx>
              <c:showVal val="1"/>
            </c:dLbl>
            <c:txPr>
              <a:bodyPr/>
              <a:lstStyle/>
              <a:p>
                <a:pPr>
                  <a:defRPr lang="en-US" sz="1600"/>
                </a:pPr>
                <a:endParaRPr lang="fr-FR"/>
              </a:p>
            </c:txPr>
            <c:showVal val="1"/>
          </c:dLbls>
          <c:cat>
            <c:strRef>
              <c:f>Feuil7!$A$2:$A$9</c:f>
              <c:strCache>
                <c:ptCount val="8"/>
                <c:pt idx="0">
                  <c:v>glomérulonéphrite chronique </c:v>
                </c:pt>
                <c:pt idx="1">
                  <c:v>inconnue </c:v>
                </c:pt>
                <c:pt idx="2">
                  <c:v>néphropathie diabétique </c:v>
                </c:pt>
                <c:pt idx="3">
                  <c:v>néphropathie hypertensive </c:v>
                </c:pt>
                <c:pt idx="4">
                  <c:v>néphropathie vasculaire </c:v>
                </c:pt>
                <c:pt idx="5">
                  <c:v>néphropathies autres </c:v>
                </c:pt>
                <c:pt idx="6">
                  <c:v>polykystose rénale autosomique dominante </c:v>
                </c:pt>
                <c:pt idx="7">
                  <c:v>pyélonéphrite chronique </c:v>
                </c:pt>
              </c:strCache>
            </c:strRef>
          </c:cat>
          <c:val>
            <c:numRef>
              <c:f>Feuil7!$B$2:$B$9</c:f>
              <c:numCache>
                <c:formatCode>General</c:formatCode>
                <c:ptCount val="8"/>
                <c:pt idx="0">
                  <c:v>32</c:v>
                </c:pt>
                <c:pt idx="1">
                  <c:v>29</c:v>
                </c:pt>
                <c:pt idx="2">
                  <c:v>66</c:v>
                </c:pt>
                <c:pt idx="3">
                  <c:v>82</c:v>
                </c:pt>
                <c:pt idx="4">
                  <c:v>7</c:v>
                </c:pt>
                <c:pt idx="5">
                  <c:v>9</c:v>
                </c:pt>
                <c:pt idx="6">
                  <c:v>11</c:v>
                </c:pt>
                <c:pt idx="7">
                  <c:v>28</c:v>
                </c:pt>
              </c:numCache>
            </c:numRef>
          </c:val>
        </c:ser>
        <c:shape val="box"/>
        <c:axId val="139372800"/>
        <c:axId val="139378688"/>
        <c:axId val="0"/>
      </c:bar3DChart>
      <c:catAx>
        <c:axId val="139372800"/>
        <c:scaling>
          <c:orientation val="minMax"/>
        </c:scaling>
        <c:axPos val="b"/>
        <c:tickLblPos val="nextTo"/>
        <c:txPr>
          <a:bodyPr/>
          <a:lstStyle/>
          <a:p>
            <a:pPr>
              <a:defRPr lang="en-US" sz="1100" b="0" i="1"/>
            </a:pPr>
            <a:endParaRPr lang="fr-FR"/>
          </a:p>
        </c:txPr>
        <c:crossAx val="139378688"/>
        <c:crosses val="autoZero"/>
        <c:auto val="1"/>
        <c:lblAlgn val="ctr"/>
        <c:lblOffset val="100"/>
      </c:catAx>
      <c:valAx>
        <c:axId val="139378688"/>
        <c:scaling>
          <c:orientation val="minMax"/>
        </c:scaling>
        <c:axPos val="l"/>
        <c:numFmt formatCode="General" sourceLinked="1"/>
        <c:tickLblPos val="nextTo"/>
        <c:txPr>
          <a:bodyPr/>
          <a:lstStyle/>
          <a:p>
            <a:pPr>
              <a:defRPr lang="en-US"/>
            </a:pPr>
            <a:endParaRPr lang="fr-FR"/>
          </a:p>
        </c:txPr>
        <c:crossAx val="139372800"/>
        <c:crosses val="autoZero"/>
        <c:crossBetween val="between"/>
      </c:valAx>
    </c:plotArea>
    <c:legend>
      <c:legendPos val="r"/>
      <c:layout>
        <c:manualLayout>
          <c:xMode val="edge"/>
          <c:yMode val="edge"/>
          <c:x val="0.79218219535589218"/>
          <c:y val="0.67097042557181086"/>
          <c:w val="0.2078178046441079"/>
          <c:h val="5.3818194600674905E-2"/>
        </c:manualLayout>
      </c:layout>
      <c:txPr>
        <a:bodyPr/>
        <a:lstStyle/>
        <a:p>
          <a:pPr>
            <a:defRPr lang="en-US"/>
          </a:pPr>
          <a:endParaRPr lang="fr-FR"/>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415AB-B4FD-4BF8-8B43-60A76CAFA29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E6E6BE6D-6288-4D08-AF6B-08CA04ED6E71}">
      <dgm:prSet/>
      <dgm:spPr/>
      <dgm:t>
        <a:bodyPr/>
        <a:lstStyle/>
        <a:p>
          <a:pPr rtl="0"/>
          <a:r>
            <a:rPr lang="fr-FR" b="1" i="1" dirty="0" smtClean="0"/>
            <a:t>Registre  de l’insuffisance rénale chronique terminale traitée par dialyse. Daïra de   Batna.</a:t>
          </a:r>
          <a:endParaRPr lang="en-US" dirty="0"/>
        </a:p>
      </dgm:t>
    </dgm:pt>
    <dgm:pt modelId="{77B971CC-866D-49EC-A0BA-2CF35EF58BD6}" type="parTrans" cxnId="{331035FA-CC50-462A-B17F-496137406EE6}">
      <dgm:prSet/>
      <dgm:spPr/>
      <dgm:t>
        <a:bodyPr/>
        <a:lstStyle/>
        <a:p>
          <a:endParaRPr lang="en-US"/>
        </a:p>
      </dgm:t>
    </dgm:pt>
    <dgm:pt modelId="{C3087135-EBAD-4E6B-A310-E79AA263CFF8}" type="sibTrans" cxnId="{331035FA-CC50-462A-B17F-496137406EE6}">
      <dgm:prSet/>
      <dgm:spPr/>
      <dgm:t>
        <a:bodyPr/>
        <a:lstStyle/>
        <a:p>
          <a:endParaRPr lang="en-US"/>
        </a:p>
      </dgm:t>
    </dgm:pt>
    <dgm:pt modelId="{078914A9-0176-43F3-A960-B26D1010994B}">
      <dgm:prSet/>
      <dgm:spPr/>
      <dgm:t>
        <a:bodyPr/>
        <a:lstStyle/>
        <a:p>
          <a:pPr rtl="0"/>
          <a:endParaRPr lang="fr-FR" b="1" i="1" dirty="0"/>
        </a:p>
      </dgm:t>
    </dgm:pt>
    <dgm:pt modelId="{FA834A7A-2941-4FBC-8CEC-C4478D0CF085}" type="parTrans" cxnId="{E2BE57A9-7951-4822-A61D-42437E3440CB}">
      <dgm:prSet/>
      <dgm:spPr/>
      <dgm:t>
        <a:bodyPr/>
        <a:lstStyle/>
        <a:p>
          <a:endParaRPr lang="en-US"/>
        </a:p>
      </dgm:t>
    </dgm:pt>
    <dgm:pt modelId="{3D7E03BD-6048-4F49-AC67-B239004E9AF2}" type="sibTrans" cxnId="{E2BE57A9-7951-4822-A61D-42437E3440CB}">
      <dgm:prSet/>
      <dgm:spPr/>
      <dgm:t>
        <a:bodyPr/>
        <a:lstStyle/>
        <a:p>
          <a:endParaRPr lang="en-US"/>
        </a:p>
      </dgm:t>
    </dgm:pt>
    <dgm:pt modelId="{4ABA1972-75F5-44D5-A75F-C702B0C4F92B}">
      <dgm:prSet/>
      <dgm:spPr/>
      <dgm:t>
        <a:bodyPr/>
        <a:lstStyle/>
        <a:p>
          <a:pPr rtl="0"/>
          <a:r>
            <a:rPr lang="fr-FR" b="1" i="1" dirty="0" smtClean="0"/>
            <a:t>A.CHINAR   et  </a:t>
          </a:r>
          <a:r>
            <a:rPr lang="fr-FR" b="1" i="1" dirty="0" err="1" smtClean="0"/>
            <a:t>coll</a:t>
          </a:r>
          <a:r>
            <a:rPr lang="fr-FR" b="1" i="1" dirty="0" smtClean="0"/>
            <a:t>    </a:t>
          </a:r>
          <a:endParaRPr lang="fr-FR" b="1" i="1" dirty="0"/>
        </a:p>
      </dgm:t>
    </dgm:pt>
    <dgm:pt modelId="{0165F548-0E36-4B2D-9D55-79EE41297582}" type="parTrans" cxnId="{FA8C6360-256C-4ADA-9A51-BCAD212CA4DE}">
      <dgm:prSet/>
      <dgm:spPr/>
      <dgm:t>
        <a:bodyPr/>
        <a:lstStyle/>
        <a:p>
          <a:endParaRPr lang="en-US"/>
        </a:p>
      </dgm:t>
    </dgm:pt>
    <dgm:pt modelId="{DA6C3616-C9FB-42D1-A776-C2EC6085817A}" type="sibTrans" cxnId="{FA8C6360-256C-4ADA-9A51-BCAD212CA4DE}">
      <dgm:prSet/>
      <dgm:spPr/>
      <dgm:t>
        <a:bodyPr/>
        <a:lstStyle/>
        <a:p>
          <a:endParaRPr lang="en-US"/>
        </a:p>
      </dgm:t>
    </dgm:pt>
    <dgm:pt modelId="{95953582-DDFC-41CA-A262-D481D7B37CF9}" type="pres">
      <dgm:prSet presAssocID="{4AD415AB-B4FD-4BF8-8B43-60A76CAFA29D}" presName="Name0" presStyleCnt="0">
        <dgm:presLayoutVars>
          <dgm:chMax val="7"/>
          <dgm:dir/>
          <dgm:animLvl val="lvl"/>
          <dgm:resizeHandles val="exact"/>
        </dgm:presLayoutVars>
      </dgm:prSet>
      <dgm:spPr/>
      <dgm:t>
        <a:bodyPr/>
        <a:lstStyle/>
        <a:p>
          <a:endParaRPr lang="fr-FR"/>
        </a:p>
      </dgm:t>
    </dgm:pt>
    <dgm:pt modelId="{D4DE8DAD-4D7A-4D32-8259-8C15CE1FE37A}" type="pres">
      <dgm:prSet presAssocID="{E6E6BE6D-6288-4D08-AF6B-08CA04ED6E71}" presName="circle1" presStyleLbl="node1" presStyleIdx="0" presStyleCnt="3"/>
      <dgm:spPr/>
    </dgm:pt>
    <dgm:pt modelId="{66D04D87-C973-4DED-8F58-04BA70DD348F}" type="pres">
      <dgm:prSet presAssocID="{E6E6BE6D-6288-4D08-AF6B-08CA04ED6E71}" presName="space" presStyleCnt="0"/>
      <dgm:spPr/>
    </dgm:pt>
    <dgm:pt modelId="{A7344706-8717-4FBB-A22C-D96447D3B16A}" type="pres">
      <dgm:prSet presAssocID="{E6E6BE6D-6288-4D08-AF6B-08CA04ED6E71}" presName="rect1" presStyleLbl="alignAcc1" presStyleIdx="0" presStyleCnt="3"/>
      <dgm:spPr/>
      <dgm:t>
        <a:bodyPr/>
        <a:lstStyle/>
        <a:p>
          <a:endParaRPr lang="fr-FR"/>
        </a:p>
      </dgm:t>
    </dgm:pt>
    <dgm:pt modelId="{4070F58D-B615-4E39-A70F-D31978ED1771}" type="pres">
      <dgm:prSet presAssocID="{078914A9-0176-43F3-A960-B26D1010994B}" presName="vertSpace2" presStyleLbl="node1" presStyleIdx="0" presStyleCnt="3"/>
      <dgm:spPr/>
    </dgm:pt>
    <dgm:pt modelId="{BF827448-C2FE-41ED-BAD4-E3E0C6BD0493}" type="pres">
      <dgm:prSet presAssocID="{078914A9-0176-43F3-A960-B26D1010994B}" presName="circle2" presStyleLbl="node1" presStyleIdx="1" presStyleCnt="3"/>
      <dgm:spPr/>
    </dgm:pt>
    <dgm:pt modelId="{9560651E-612D-458F-BB01-D200DDFAE605}" type="pres">
      <dgm:prSet presAssocID="{078914A9-0176-43F3-A960-B26D1010994B}" presName="rect2" presStyleLbl="alignAcc1" presStyleIdx="1" presStyleCnt="3"/>
      <dgm:spPr/>
      <dgm:t>
        <a:bodyPr/>
        <a:lstStyle/>
        <a:p>
          <a:endParaRPr lang="fr-FR"/>
        </a:p>
      </dgm:t>
    </dgm:pt>
    <dgm:pt modelId="{5638276B-7B29-4576-BB02-083531BF1431}" type="pres">
      <dgm:prSet presAssocID="{4ABA1972-75F5-44D5-A75F-C702B0C4F92B}" presName="vertSpace3" presStyleLbl="node1" presStyleIdx="1" presStyleCnt="3"/>
      <dgm:spPr/>
    </dgm:pt>
    <dgm:pt modelId="{AE9CE151-2618-4058-9D86-48832157A964}" type="pres">
      <dgm:prSet presAssocID="{4ABA1972-75F5-44D5-A75F-C702B0C4F92B}" presName="circle3" presStyleLbl="node1" presStyleIdx="2" presStyleCnt="3"/>
      <dgm:spPr/>
    </dgm:pt>
    <dgm:pt modelId="{EA642667-7D53-4BAB-9419-8EB1AC8F80AC}" type="pres">
      <dgm:prSet presAssocID="{4ABA1972-75F5-44D5-A75F-C702B0C4F92B}" presName="rect3" presStyleLbl="alignAcc1" presStyleIdx="2" presStyleCnt="3"/>
      <dgm:spPr/>
      <dgm:t>
        <a:bodyPr/>
        <a:lstStyle/>
        <a:p>
          <a:endParaRPr lang="fr-FR"/>
        </a:p>
      </dgm:t>
    </dgm:pt>
    <dgm:pt modelId="{6CDDF8B4-2494-40F0-AA1C-86EC729C4FD1}" type="pres">
      <dgm:prSet presAssocID="{E6E6BE6D-6288-4D08-AF6B-08CA04ED6E71}" presName="rect1ParTxNoCh" presStyleLbl="alignAcc1" presStyleIdx="2" presStyleCnt="3">
        <dgm:presLayoutVars>
          <dgm:chMax val="1"/>
          <dgm:bulletEnabled val="1"/>
        </dgm:presLayoutVars>
      </dgm:prSet>
      <dgm:spPr/>
      <dgm:t>
        <a:bodyPr/>
        <a:lstStyle/>
        <a:p>
          <a:endParaRPr lang="fr-FR"/>
        </a:p>
      </dgm:t>
    </dgm:pt>
    <dgm:pt modelId="{3E26E956-A84C-41BB-A0C1-A23DBB854B34}" type="pres">
      <dgm:prSet presAssocID="{078914A9-0176-43F3-A960-B26D1010994B}" presName="rect2ParTxNoCh" presStyleLbl="alignAcc1" presStyleIdx="2" presStyleCnt="3">
        <dgm:presLayoutVars>
          <dgm:chMax val="1"/>
          <dgm:bulletEnabled val="1"/>
        </dgm:presLayoutVars>
      </dgm:prSet>
      <dgm:spPr/>
      <dgm:t>
        <a:bodyPr/>
        <a:lstStyle/>
        <a:p>
          <a:endParaRPr lang="fr-FR"/>
        </a:p>
      </dgm:t>
    </dgm:pt>
    <dgm:pt modelId="{6574DECC-DC91-439E-8B30-D4202D510732}" type="pres">
      <dgm:prSet presAssocID="{4ABA1972-75F5-44D5-A75F-C702B0C4F92B}" presName="rect3ParTxNoCh" presStyleLbl="alignAcc1" presStyleIdx="2" presStyleCnt="3">
        <dgm:presLayoutVars>
          <dgm:chMax val="1"/>
          <dgm:bulletEnabled val="1"/>
        </dgm:presLayoutVars>
      </dgm:prSet>
      <dgm:spPr/>
      <dgm:t>
        <a:bodyPr/>
        <a:lstStyle/>
        <a:p>
          <a:endParaRPr lang="fr-FR"/>
        </a:p>
      </dgm:t>
    </dgm:pt>
  </dgm:ptLst>
  <dgm:cxnLst>
    <dgm:cxn modelId="{2BECDDD7-F0CE-42DA-9266-FFD226DAC17E}" type="presOf" srcId="{4ABA1972-75F5-44D5-A75F-C702B0C4F92B}" destId="{EA642667-7D53-4BAB-9419-8EB1AC8F80AC}" srcOrd="0" destOrd="0" presId="urn:microsoft.com/office/officeart/2005/8/layout/target3"/>
    <dgm:cxn modelId="{36B0B141-BE29-4F92-9B42-1B3D875CC034}" type="presOf" srcId="{E6E6BE6D-6288-4D08-AF6B-08CA04ED6E71}" destId="{6CDDF8B4-2494-40F0-AA1C-86EC729C4FD1}" srcOrd="1" destOrd="0" presId="urn:microsoft.com/office/officeart/2005/8/layout/target3"/>
    <dgm:cxn modelId="{D283A4BB-BC16-467B-864B-3E5F401E9900}" type="presOf" srcId="{E6E6BE6D-6288-4D08-AF6B-08CA04ED6E71}" destId="{A7344706-8717-4FBB-A22C-D96447D3B16A}" srcOrd="0" destOrd="0" presId="urn:microsoft.com/office/officeart/2005/8/layout/target3"/>
    <dgm:cxn modelId="{FA8C6360-256C-4ADA-9A51-BCAD212CA4DE}" srcId="{4AD415AB-B4FD-4BF8-8B43-60A76CAFA29D}" destId="{4ABA1972-75F5-44D5-A75F-C702B0C4F92B}" srcOrd="2" destOrd="0" parTransId="{0165F548-0E36-4B2D-9D55-79EE41297582}" sibTransId="{DA6C3616-C9FB-42D1-A776-C2EC6085817A}"/>
    <dgm:cxn modelId="{E2BE57A9-7951-4822-A61D-42437E3440CB}" srcId="{4AD415AB-B4FD-4BF8-8B43-60A76CAFA29D}" destId="{078914A9-0176-43F3-A960-B26D1010994B}" srcOrd="1" destOrd="0" parTransId="{FA834A7A-2941-4FBC-8CEC-C4478D0CF085}" sibTransId="{3D7E03BD-6048-4F49-AC67-B239004E9AF2}"/>
    <dgm:cxn modelId="{FB68123E-804E-4A72-ADD4-73EBF09E2B9B}" type="presOf" srcId="{078914A9-0176-43F3-A960-B26D1010994B}" destId="{3E26E956-A84C-41BB-A0C1-A23DBB854B34}" srcOrd="1" destOrd="0" presId="urn:microsoft.com/office/officeart/2005/8/layout/target3"/>
    <dgm:cxn modelId="{419DF6B3-4775-49F7-9970-43551E57589D}" type="presOf" srcId="{4ABA1972-75F5-44D5-A75F-C702B0C4F92B}" destId="{6574DECC-DC91-439E-8B30-D4202D510732}" srcOrd="1" destOrd="0" presId="urn:microsoft.com/office/officeart/2005/8/layout/target3"/>
    <dgm:cxn modelId="{F6A3AD96-3700-4DBE-A6E9-78829E6A968A}" type="presOf" srcId="{078914A9-0176-43F3-A960-B26D1010994B}" destId="{9560651E-612D-458F-BB01-D200DDFAE605}" srcOrd="0" destOrd="0" presId="urn:microsoft.com/office/officeart/2005/8/layout/target3"/>
    <dgm:cxn modelId="{43F7F8A6-39C5-4445-87A3-949244AD10D4}" type="presOf" srcId="{4AD415AB-B4FD-4BF8-8B43-60A76CAFA29D}" destId="{95953582-DDFC-41CA-A262-D481D7B37CF9}" srcOrd="0" destOrd="0" presId="urn:microsoft.com/office/officeart/2005/8/layout/target3"/>
    <dgm:cxn modelId="{331035FA-CC50-462A-B17F-496137406EE6}" srcId="{4AD415AB-B4FD-4BF8-8B43-60A76CAFA29D}" destId="{E6E6BE6D-6288-4D08-AF6B-08CA04ED6E71}" srcOrd="0" destOrd="0" parTransId="{77B971CC-866D-49EC-A0BA-2CF35EF58BD6}" sibTransId="{C3087135-EBAD-4E6B-A310-E79AA263CFF8}"/>
    <dgm:cxn modelId="{DE64F3FB-FBD9-487E-81C9-1FB8948717B1}" type="presParOf" srcId="{95953582-DDFC-41CA-A262-D481D7B37CF9}" destId="{D4DE8DAD-4D7A-4D32-8259-8C15CE1FE37A}" srcOrd="0" destOrd="0" presId="urn:microsoft.com/office/officeart/2005/8/layout/target3"/>
    <dgm:cxn modelId="{6926004E-E2BE-48CC-A115-C5E4EF4B88DB}" type="presParOf" srcId="{95953582-DDFC-41CA-A262-D481D7B37CF9}" destId="{66D04D87-C973-4DED-8F58-04BA70DD348F}" srcOrd="1" destOrd="0" presId="urn:microsoft.com/office/officeart/2005/8/layout/target3"/>
    <dgm:cxn modelId="{F3FCDF33-C943-405A-B96B-D4AA6F5BB08F}" type="presParOf" srcId="{95953582-DDFC-41CA-A262-D481D7B37CF9}" destId="{A7344706-8717-4FBB-A22C-D96447D3B16A}" srcOrd="2" destOrd="0" presId="urn:microsoft.com/office/officeart/2005/8/layout/target3"/>
    <dgm:cxn modelId="{FC7F1AAA-00F3-4EF7-BA7F-861E17D6CA42}" type="presParOf" srcId="{95953582-DDFC-41CA-A262-D481D7B37CF9}" destId="{4070F58D-B615-4E39-A70F-D31978ED1771}" srcOrd="3" destOrd="0" presId="urn:microsoft.com/office/officeart/2005/8/layout/target3"/>
    <dgm:cxn modelId="{247EF1BD-54A6-416B-B96B-F0E43F5F6109}" type="presParOf" srcId="{95953582-DDFC-41CA-A262-D481D7B37CF9}" destId="{BF827448-C2FE-41ED-BAD4-E3E0C6BD0493}" srcOrd="4" destOrd="0" presId="urn:microsoft.com/office/officeart/2005/8/layout/target3"/>
    <dgm:cxn modelId="{5EE1D1F5-B549-4101-B516-3600549EF59A}" type="presParOf" srcId="{95953582-DDFC-41CA-A262-D481D7B37CF9}" destId="{9560651E-612D-458F-BB01-D200DDFAE605}" srcOrd="5" destOrd="0" presId="urn:microsoft.com/office/officeart/2005/8/layout/target3"/>
    <dgm:cxn modelId="{38BB62F1-73CD-4DD6-B6A2-FB9240575D8F}" type="presParOf" srcId="{95953582-DDFC-41CA-A262-D481D7B37CF9}" destId="{5638276B-7B29-4576-BB02-083531BF1431}" srcOrd="6" destOrd="0" presId="urn:microsoft.com/office/officeart/2005/8/layout/target3"/>
    <dgm:cxn modelId="{4237D4CC-64BD-4D9F-97A0-6A25988EC208}" type="presParOf" srcId="{95953582-DDFC-41CA-A262-D481D7B37CF9}" destId="{AE9CE151-2618-4058-9D86-48832157A964}" srcOrd="7" destOrd="0" presId="urn:microsoft.com/office/officeart/2005/8/layout/target3"/>
    <dgm:cxn modelId="{467ACB52-1F2A-4B26-805F-41CB9D5053AE}" type="presParOf" srcId="{95953582-DDFC-41CA-A262-D481D7B37CF9}" destId="{EA642667-7D53-4BAB-9419-8EB1AC8F80AC}" srcOrd="8" destOrd="0" presId="urn:microsoft.com/office/officeart/2005/8/layout/target3"/>
    <dgm:cxn modelId="{AAE676B5-4F94-4649-9C73-3A02BAF26C1C}" type="presParOf" srcId="{95953582-DDFC-41CA-A262-D481D7B37CF9}" destId="{6CDDF8B4-2494-40F0-AA1C-86EC729C4FD1}" srcOrd="9" destOrd="0" presId="urn:microsoft.com/office/officeart/2005/8/layout/target3"/>
    <dgm:cxn modelId="{83F17FC8-B229-48E0-B62E-E16AB92A2399}" type="presParOf" srcId="{95953582-DDFC-41CA-A262-D481D7B37CF9}" destId="{3E26E956-A84C-41BB-A0C1-A23DBB854B34}" srcOrd="10" destOrd="0" presId="urn:microsoft.com/office/officeart/2005/8/layout/target3"/>
    <dgm:cxn modelId="{AA75EDE9-6C06-4D30-869A-82ACB951DA2B}" type="presParOf" srcId="{95953582-DDFC-41CA-A262-D481D7B37CF9}" destId="{6574DECC-DC91-439E-8B30-D4202D510732}" srcOrd="11" destOrd="0" presId="urn:microsoft.com/office/officeart/2005/8/layout/targe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DE8DAD-4D7A-4D32-8259-8C15CE1FE37A}">
      <dsp:nvSpPr>
        <dsp:cNvPr id="0" name=""/>
        <dsp:cNvSpPr/>
      </dsp:nvSpPr>
      <dsp:spPr>
        <a:xfrm>
          <a:off x="0" y="0"/>
          <a:ext cx="4525963" cy="45259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44706-8717-4FBB-A22C-D96447D3B16A}">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fr-FR" sz="2700" b="1" i="1" kern="1200" dirty="0" smtClean="0"/>
            <a:t>Registre  de l’insuffisance rénale chronique terminale traitée par dialyse. Daïra de   Batna.</a:t>
          </a:r>
          <a:endParaRPr lang="en-US" sz="2700" kern="1200" dirty="0"/>
        </a:p>
      </dsp:txBody>
      <dsp:txXfrm>
        <a:off x="2262981" y="0"/>
        <a:ext cx="5966618" cy="1357791"/>
      </dsp:txXfrm>
    </dsp:sp>
    <dsp:sp modelId="{BF827448-C2FE-41ED-BAD4-E3E0C6BD0493}">
      <dsp:nvSpPr>
        <dsp:cNvPr id="0" name=""/>
        <dsp:cNvSpPr/>
      </dsp:nvSpPr>
      <dsp:spPr>
        <a:xfrm>
          <a:off x="792044" y="1357791"/>
          <a:ext cx="2941873" cy="294187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60651E-612D-458F-BB01-D200DDFAE605}">
      <dsp:nvSpPr>
        <dsp:cNvPr id="0" name=""/>
        <dsp:cNvSpPr/>
      </dsp:nvSpPr>
      <dsp:spPr>
        <a:xfrm>
          <a:off x="2262981" y="1357791"/>
          <a:ext cx="5966618" cy="294187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endParaRPr lang="fr-FR" sz="2700" b="1" i="1" kern="1200" dirty="0"/>
        </a:p>
      </dsp:txBody>
      <dsp:txXfrm>
        <a:off x="2262981" y="1357791"/>
        <a:ext cx="5966618" cy="1357787"/>
      </dsp:txXfrm>
    </dsp:sp>
    <dsp:sp modelId="{AE9CE151-2618-4058-9D86-48832157A964}">
      <dsp:nvSpPr>
        <dsp:cNvPr id="0" name=""/>
        <dsp:cNvSpPr/>
      </dsp:nvSpPr>
      <dsp:spPr>
        <a:xfrm>
          <a:off x="1584087" y="2715579"/>
          <a:ext cx="1357787" cy="135778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42667-7D53-4BAB-9419-8EB1AC8F80AC}">
      <dsp:nvSpPr>
        <dsp:cNvPr id="0" name=""/>
        <dsp:cNvSpPr/>
      </dsp:nvSpPr>
      <dsp:spPr>
        <a:xfrm>
          <a:off x="2262981" y="2715579"/>
          <a:ext cx="5966618" cy="13577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fr-FR" sz="2700" b="1" i="1" kern="1200" dirty="0" smtClean="0"/>
            <a:t>A.CHINAR   et  </a:t>
          </a:r>
          <a:r>
            <a:rPr lang="fr-FR" sz="2700" b="1" i="1" kern="1200" dirty="0" err="1" smtClean="0"/>
            <a:t>coll</a:t>
          </a:r>
          <a:r>
            <a:rPr lang="fr-FR" sz="2700" b="1" i="1" kern="1200" dirty="0" smtClean="0"/>
            <a:t>    </a:t>
          </a:r>
          <a:endParaRPr lang="fr-FR" sz="2700" b="1" i="1" kern="1200" dirty="0"/>
        </a:p>
      </dsp:txBody>
      <dsp:txXfrm>
        <a:off x="2262981" y="2715579"/>
        <a:ext cx="5966618" cy="135778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0.02377</cdr:x>
      <cdr:y>0.11538</cdr:y>
    </cdr:from>
    <cdr:to>
      <cdr:x>0.09847</cdr:x>
      <cdr:y>0.20414</cdr:y>
    </cdr:to>
    <cdr:sp macro="" textlink="">
      <cdr:nvSpPr>
        <cdr:cNvPr id="2" name="ZoneTexte 1"/>
        <cdr:cNvSpPr txBox="1"/>
      </cdr:nvSpPr>
      <cdr:spPr>
        <a:xfrm xmlns:a="http://schemas.openxmlformats.org/drawingml/2006/main">
          <a:off x="133350" y="371475"/>
          <a:ext cx="4191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t>
          </a:r>
        </a:p>
      </cdr:txBody>
    </cdr:sp>
  </cdr:relSizeAnchor>
  <cdr:relSizeAnchor xmlns:cdr="http://schemas.openxmlformats.org/drawingml/2006/chartDrawing">
    <cdr:from>
      <cdr:x>0.94444</cdr:x>
      <cdr:y>0.82353</cdr:y>
    </cdr:from>
    <cdr:to>
      <cdr:x>1</cdr:x>
      <cdr:y>0.89706</cdr:y>
    </cdr:to>
    <cdr:sp macro="" textlink="">
      <cdr:nvSpPr>
        <cdr:cNvPr id="3" name="ZoneTexte 2"/>
        <cdr:cNvSpPr txBox="1"/>
      </cdr:nvSpPr>
      <cdr:spPr>
        <a:xfrm xmlns:a="http://schemas.openxmlformats.org/drawingml/2006/main">
          <a:off x="7848600" y="4267199"/>
          <a:ext cx="457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0.74746</cdr:y>
    </cdr:from>
    <cdr:to>
      <cdr:x>1</cdr:x>
      <cdr:y>1</cdr:y>
    </cdr:to>
    <cdr:sp macro="" textlink="">
      <cdr:nvSpPr>
        <cdr:cNvPr id="2" name="Titre 1"/>
        <cdr:cNvSpPr>
          <a:spLocks xmlns:a="http://schemas.openxmlformats.org/drawingml/2006/main" noGrp="1"/>
        </cdr:cNvSpPr>
      </cdr:nvSpPr>
      <cdr:spPr>
        <a:xfrm xmlns:a="http://schemas.openxmlformats.org/drawingml/2006/main">
          <a:off x="-228600" y="4114800"/>
          <a:ext cx="8229600" cy="1143000"/>
        </a:xfrm>
        <a:prstGeom xmlns:a="http://schemas.openxmlformats.org/drawingml/2006/main" prst="rect">
          <a:avLst/>
        </a:prstGeom>
      </cdr:spPr>
      <cdr:txBody>
        <a:bodyPr xmlns:a="http://schemas.openxmlformats.org/drawingml/2006/main" vert="horz" lIns="91440" tIns="45720" rIns="91440" bIns="45720" rtlCol="0" anchor="ctr">
          <a:normAutofit fontScale="90000"/>
        </a:bodyPr>
        <a:lstStyle xmlns:a="http://schemas.openxmlformats.org/drawingml/2006/main">
          <a:lvl1pPr algn="ctr" defTabSz="914400" rtl="0" eaLnBrk="1" latinLnBrk="0" hangingPunct="1">
            <a:spcBef>
              <a:spcPct val="0"/>
            </a:spcBef>
            <a:buNone/>
            <a:defRPr sz="4400" kern="1200">
              <a:solidFill>
                <a:sysClr val="windowText" lastClr="000000"/>
              </a:solidFill>
              <a:latin typeface="Calibri"/>
            </a:defRPr>
          </a:lvl1pPr>
        </a:lstStyle>
        <a:p xmlns:a="http://schemas.openxmlformats.org/drawingml/2006/main">
          <a:r>
            <a:rPr lang="fr-FR" sz="1800" b="1" dirty="0" smtClean="0">
              <a:effectLst>
                <a:outerShdw blurRad="38100" dist="38100" dir="2700000" algn="tl">
                  <a:srgbClr val="000000">
                    <a:alpha val="43137"/>
                  </a:srgbClr>
                </a:outerShdw>
              </a:effectLst>
            </a:rPr>
            <a:t>Répartition presque égale entre le privé  et le public concernant la prise en charge en hémodialyse, et  un recours très faible a la  dialyse péritonéale</a:t>
          </a:r>
          <a:r>
            <a:rPr lang="fr-FR" sz="3600" b="1" dirty="0" smtClean="0">
              <a:effectLst>
                <a:outerShdw blurRad="38100" dist="38100" dir="2700000" algn="tl">
                  <a:srgbClr val="000000">
                    <a:alpha val="43137"/>
                  </a:srgbClr>
                </a:outerShdw>
              </a:effectLst>
            </a:rPr>
            <a:t> .</a:t>
          </a:r>
          <a:endParaRPr lang="en-US" sz="3600" b="1" dirty="0">
            <a:effectLst>
              <a:outerShdw blurRad="38100" dist="38100" dir="2700000" algn="tl">
                <a:srgbClr val="000000">
                  <a:alpha val="43137"/>
                </a:srgbClr>
              </a:outerShdw>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0.74746</cdr:y>
    </cdr:from>
    <cdr:to>
      <cdr:x>1</cdr:x>
      <cdr:y>1</cdr:y>
    </cdr:to>
    <cdr:sp macro="" textlink="">
      <cdr:nvSpPr>
        <cdr:cNvPr id="2" name="Titre 1"/>
        <cdr:cNvSpPr>
          <a:spLocks xmlns:a="http://schemas.openxmlformats.org/drawingml/2006/main" noGrp="1"/>
        </cdr:cNvSpPr>
      </cdr:nvSpPr>
      <cdr:spPr>
        <a:xfrm xmlns:a="http://schemas.openxmlformats.org/drawingml/2006/main">
          <a:off x="-228600" y="4114800"/>
          <a:ext cx="8229600" cy="1143000"/>
        </a:xfrm>
        <a:prstGeom xmlns:a="http://schemas.openxmlformats.org/drawingml/2006/main" prst="rect">
          <a:avLst/>
        </a:prstGeom>
      </cdr:spPr>
      <cdr:txBody>
        <a:bodyPr xmlns:a="http://schemas.openxmlformats.org/drawingml/2006/main" vert="horz" lIns="91440" tIns="45720" rIns="91440" bIns="45720" rtlCol="0" anchor="ctr">
          <a:normAutofit fontScale="90000"/>
        </a:bodyPr>
        <a:lstStyle xmlns:a="http://schemas.openxmlformats.org/drawingml/2006/main">
          <a:lvl1pPr algn="ctr" defTabSz="914400" rtl="0" eaLnBrk="1" latinLnBrk="0" hangingPunct="1">
            <a:spcBef>
              <a:spcPct val="0"/>
            </a:spcBef>
            <a:buNone/>
            <a:defRPr sz="4400" kern="1200">
              <a:solidFill>
                <a:sysClr val="windowText" lastClr="000000"/>
              </a:solidFill>
              <a:latin typeface="Calibri"/>
            </a:defRPr>
          </a:lvl1pPr>
        </a:lstStyle>
        <a:p xmlns:a="http://schemas.openxmlformats.org/drawingml/2006/main">
          <a:r>
            <a:rPr lang="fr-FR" sz="2200" dirty="0" smtClean="0"/>
            <a:t>Répartition presque égale entre le privé  et le public concernant la prise en charge en hémodialyse, et  un recours très faible a la  dialyse péritonéale</a:t>
          </a:r>
          <a:r>
            <a:rPr lang="fr-FR" dirty="0" smtClean="0"/>
            <a:t> </a:t>
          </a:r>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0.94444</cdr:x>
      <cdr:y>0.89911</cdr:y>
    </cdr:from>
    <cdr:to>
      <cdr:x>1</cdr:x>
      <cdr:y>0.97798</cdr:y>
    </cdr:to>
    <cdr:sp macro="" textlink="">
      <cdr:nvSpPr>
        <cdr:cNvPr id="2" name="ZoneTexte 1"/>
        <cdr:cNvSpPr txBox="1"/>
      </cdr:nvSpPr>
      <cdr:spPr>
        <a:xfrm xmlns:a="http://schemas.openxmlformats.org/drawingml/2006/main">
          <a:off x="8001000" y="4343400"/>
          <a:ext cx="457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0.94915</cdr:x>
      <cdr:y>0.93066</cdr:y>
    </cdr:from>
    <cdr:to>
      <cdr:x>1</cdr:x>
      <cdr:y>0.99376</cdr:y>
    </cdr:to>
    <cdr:sp macro="" textlink="">
      <cdr:nvSpPr>
        <cdr:cNvPr id="3" name="ZoneTexte 2"/>
        <cdr:cNvSpPr txBox="1"/>
      </cdr:nvSpPr>
      <cdr:spPr>
        <a:xfrm xmlns:a="http://schemas.openxmlformats.org/drawingml/2006/main">
          <a:off x="8534400" y="4495800"/>
          <a:ext cx="457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0.94068</cdr:x>
      <cdr:y>0.89911</cdr:y>
    </cdr:from>
    <cdr:to>
      <cdr:x>1</cdr:x>
      <cdr:y>0.97798</cdr:y>
    </cdr:to>
    <cdr:sp macro="" textlink="">
      <cdr:nvSpPr>
        <cdr:cNvPr id="4" name="ZoneTexte 3"/>
        <cdr:cNvSpPr txBox="1"/>
      </cdr:nvSpPr>
      <cdr:spPr>
        <a:xfrm xmlns:a="http://schemas.openxmlformats.org/drawingml/2006/main">
          <a:off x="8458200" y="4343400"/>
          <a:ext cx="533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050" dirty="0" smtClean="0"/>
            <a:t>HGB</a:t>
          </a:r>
          <a:endParaRPr lang="en-US" sz="1050" dirty="0"/>
        </a:p>
      </cdr:txBody>
    </cdr:sp>
  </cdr:relSizeAnchor>
</c:userShapes>
</file>

<file path=ppt/drawings/drawing5.xml><?xml version="1.0" encoding="utf-8"?>
<c:userShapes xmlns:c="http://schemas.openxmlformats.org/drawingml/2006/chart">
  <cdr:relSizeAnchor xmlns:cdr="http://schemas.openxmlformats.org/drawingml/2006/chartDrawing">
    <cdr:from>
      <cdr:x>0.7037</cdr:x>
      <cdr:y>0.26938</cdr:y>
    </cdr:from>
    <cdr:to>
      <cdr:x>0.77778</cdr:x>
      <cdr:y>0.33672</cdr:y>
    </cdr:to>
    <cdr:sp macro="" textlink="">
      <cdr:nvSpPr>
        <cdr:cNvPr id="2" name="ZoneTexte 1"/>
        <cdr:cNvSpPr txBox="1"/>
      </cdr:nvSpPr>
      <cdr:spPr>
        <a:xfrm xmlns:a="http://schemas.openxmlformats.org/drawingml/2006/main">
          <a:off x="5791200" y="1219200"/>
          <a:ext cx="609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600" b="1" dirty="0" smtClean="0"/>
            <a:t>NON</a:t>
          </a:r>
          <a:endParaRPr lang="en-US" sz="1600" b="1" dirty="0"/>
        </a:p>
      </cdr:txBody>
    </cdr:sp>
  </cdr:relSizeAnchor>
  <cdr:relSizeAnchor xmlns:cdr="http://schemas.openxmlformats.org/drawingml/2006/chartDrawing">
    <cdr:from>
      <cdr:x>0.33333</cdr:x>
      <cdr:y>0.1852</cdr:y>
    </cdr:from>
    <cdr:to>
      <cdr:x>0.40741</cdr:x>
      <cdr:y>0.23571</cdr:y>
    </cdr:to>
    <cdr:sp macro="" textlink="">
      <cdr:nvSpPr>
        <cdr:cNvPr id="3" name="ZoneTexte 2"/>
        <cdr:cNvSpPr txBox="1"/>
      </cdr:nvSpPr>
      <cdr:spPr>
        <a:xfrm xmlns:a="http://schemas.openxmlformats.org/drawingml/2006/main">
          <a:off x="2743200" y="838200"/>
          <a:ext cx="609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smtClean="0"/>
            <a:t>OUI</a:t>
          </a:r>
          <a:endParaRPr lang="en-US" sz="14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0.90833</cdr:x>
      <cdr:y>0.80645</cdr:y>
    </cdr:from>
    <cdr:to>
      <cdr:x>0.96667</cdr:x>
      <cdr:y>0.90323</cdr:y>
    </cdr:to>
    <cdr:sp macro="" textlink="">
      <cdr:nvSpPr>
        <cdr:cNvPr id="2" name="ZoneTexte 1"/>
        <cdr:cNvSpPr txBox="1"/>
      </cdr:nvSpPr>
      <cdr:spPr>
        <a:xfrm xmlns:a="http://schemas.openxmlformats.org/drawingml/2006/main">
          <a:off x="8305800" y="3810000"/>
          <a:ext cx="533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600" b="1" dirty="0" smtClean="0">
              <a:solidFill>
                <a:schemeClr val="tx1"/>
              </a:solidFill>
            </a:rPr>
            <a:t>IMC</a:t>
          </a:r>
          <a:endParaRPr lang="en-US" sz="1600" b="1" dirty="0">
            <a:solidFill>
              <a:schemeClr val="tx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0.05768</cdr:x>
      <cdr:y>0.10667</cdr:y>
    </cdr:from>
    <cdr:to>
      <cdr:x>0.09229</cdr:x>
      <cdr:y>0.17778</cdr:y>
    </cdr:to>
    <cdr:sp macro="" textlink="">
      <cdr:nvSpPr>
        <cdr:cNvPr id="3" name="ZoneTexte 2"/>
        <cdr:cNvSpPr txBox="1"/>
      </cdr:nvSpPr>
      <cdr:spPr>
        <a:xfrm xmlns:a="http://schemas.openxmlformats.org/drawingml/2006/main">
          <a:off x="381000" y="457200"/>
          <a:ext cx="2286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400" b="1" dirty="0" smtClean="0"/>
            <a:t>%</a:t>
          </a:r>
          <a:endParaRPr lang="en-US" sz="110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87EAB71-8FE6-448A-9E92-1CA8BE9254B6}" type="datetimeFigureOut">
              <a:rPr lang="fr-FR" smtClean="0"/>
              <a:pPr/>
              <a:t>02/08/2017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402B14-61A2-458C-8382-9F2A6DD88BA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87EAB71-8FE6-448A-9E92-1CA8BE9254B6}" type="datetimeFigureOut">
              <a:rPr lang="fr-FR" smtClean="0"/>
              <a:pPr/>
              <a:t>02/08/2017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402B14-61A2-458C-8382-9F2A6DD88BA1}" type="slidenum">
              <a:rPr lang="fr-FR" smtClean="0"/>
              <a:pPr/>
              <a:t>‹N°›</a:t>
            </a:fld>
            <a:endParaRPr 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US">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US">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87EAB71-8FE6-448A-9E92-1CA8BE9254B6}" type="datetimeFigureOut">
              <a:rPr lang="fr-FR" smtClean="0"/>
              <a:pPr/>
              <a:t>02/08/2017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402B14-61A2-458C-8382-9F2A6DD88BA1}" type="slidenum">
              <a:rPr lang="fr-FR" smtClean="0"/>
              <a:pPr/>
              <a:t>‹N°›</a:t>
            </a:fld>
            <a:endParaRPr lang="fr-F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3"/>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36962107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2" y="447188"/>
            <a:ext cx="7928999" cy="970450"/>
          </a:xfrm>
        </p:spPr>
        <p:txBody>
          <a:bodyPr/>
          <a:lstStyle/>
          <a:p>
            <a:r>
              <a:rPr lang="fr-FR" smtClean="0"/>
              <a:t>Modifiez le style du titre</a:t>
            </a:r>
            <a:endParaRPr lang="en-US" dirty="0"/>
          </a:p>
        </p:txBody>
      </p:sp>
      <p:sp>
        <p:nvSpPr>
          <p:cNvPr id="3" name="Content Placeholder 2"/>
          <p:cNvSpPr>
            <a:spLocks noGrp="1"/>
          </p:cNvSpPr>
          <p:nvPr>
            <p:ph idx="1"/>
          </p:nvPr>
        </p:nvSpPr>
        <p:spPr>
          <a:xfrm>
            <a:off x="614036" y="2222287"/>
            <a:ext cx="7915931" cy="363651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2259765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1"/>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1" y="2951396"/>
            <a:ext cx="7921064" cy="1468800"/>
          </a:xfrm>
        </p:spPr>
        <p:txBody>
          <a:bodyPr anchor="b"/>
          <a:lstStyle>
            <a:lvl1pPr algn="r">
              <a:defRPr sz="4800" b="1" cap="none"/>
            </a:lvl1pPr>
          </a:lstStyle>
          <a:p>
            <a:r>
              <a:rPr lang="fr-FR" smtClean="0"/>
              <a:t>Modifiez le style du titre</a:t>
            </a:r>
            <a:endParaRPr lang="en-US" dirty="0"/>
          </a:p>
        </p:txBody>
      </p:sp>
      <p:sp>
        <p:nvSpPr>
          <p:cNvPr id="3" name="Text Placeholder 2"/>
          <p:cNvSpPr>
            <a:spLocks noGrp="1"/>
          </p:cNvSpPr>
          <p:nvPr>
            <p:ph type="body" idx="1"/>
          </p:nvPr>
        </p:nvSpPr>
        <p:spPr>
          <a:xfrm>
            <a:off x="607501" y="5281206"/>
            <a:ext cx="7921064"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12121530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14036" y="2222292"/>
            <a:ext cx="3889405" cy="363876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0564" y="2222287"/>
            <a:ext cx="3895937" cy="3638764"/>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22714443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11048" y="2174875"/>
            <a:ext cx="389239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11047" y="2751143"/>
            <a:ext cx="3892392" cy="3109913"/>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0564" y="2174875"/>
            <a:ext cx="389593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0564" y="2751143"/>
            <a:ext cx="3895937" cy="3109913"/>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29721983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A6F623A-BFD6-437F-ADF2-B4FF5842ACD3}"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18848352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1174735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2000" b="1"/>
            </a:lvl1pPr>
          </a:lstStyle>
          <a:p>
            <a:r>
              <a:rPr lang="fr-FR" smtClean="0"/>
              <a:t>Modifiez le style du titre</a:t>
            </a:r>
            <a:endParaRPr lang="en-US" dirty="0"/>
          </a:p>
        </p:txBody>
      </p:sp>
      <p:sp>
        <p:nvSpPr>
          <p:cNvPr id="3" name="Content Placeholder 2"/>
          <p:cNvSpPr>
            <a:spLocks noGrp="1"/>
          </p:cNvSpPr>
          <p:nvPr>
            <p:ph idx="1"/>
          </p:nvPr>
        </p:nvSpPr>
        <p:spPr>
          <a:xfrm>
            <a:off x="3641727" y="446089"/>
            <a:ext cx="4689475" cy="541496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04864" y="2260743"/>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0DF5E60-9974-AC48-9591-99C2BB44B7CF}" type="datetimeFigureOut">
              <a:rPr lang="en-US" dirty="0"/>
              <a:pPr/>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10758741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11047" y="727523"/>
            <a:ext cx="3639741" cy="1617163"/>
          </a:xfrm>
        </p:spPr>
        <p:txBody>
          <a:bodyPr anchor="b">
            <a:normAutofit/>
          </a:bodyPr>
          <a:lstStyle>
            <a:lvl1pPr algn="l">
              <a:defRPr sz="2400" b="0"/>
            </a:lvl1pPr>
          </a:lstStyle>
          <a:p>
            <a:r>
              <a:rPr lang="fr-FR" smtClean="0"/>
              <a:t>Modifiez le style du titre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11047" y="2344684"/>
            <a:ext cx="3639741"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2914360" y="6041367"/>
            <a:ext cx="732659" cy="365125"/>
          </a:xfrm>
        </p:spPr>
        <p:txBody>
          <a:bodyPr/>
          <a:lstStyle/>
          <a:p>
            <a:fld id="{18C79C5D-2A6F-F04D-97DA-BEF2467B64E4}" type="datetimeFigureOut">
              <a:rPr lang="en-US" dirty="0"/>
              <a:pPr/>
              <a:t>8/2/2017</a:t>
            </a:fld>
            <a:endParaRPr lang="en-US" dirty="0"/>
          </a:p>
        </p:txBody>
      </p:sp>
      <p:sp>
        <p:nvSpPr>
          <p:cNvPr id="6" name="Footer Placeholder 5"/>
          <p:cNvSpPr>
            <a:spLocks noGrp="1"/>
          </p:cNvSpPr>
          <p:nvPr>
            <p:ph type="ftr" sz="quarter" idx="11"/>
          </p:nvPr>
        </p:nvSpPr>
        <p:spPr>
          <a:xfrm>
            <a:off x="442797" y="6041367"/>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93"/>
            <a:ext cx="796616" cy="490599"/>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1788562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7501" y="4800600"/>
            <a:ext cx="7921064" cy="566738"/>
          </a:xfrm>
        </p:spPr>
        <p:txBody>
          <a:bodyPr anchor="b">
            <a:normAutofit/>
          </a:bodyPr>
          <a:lstStyle>
            <a:lvl1pPr algn="l">
              <a:defRPr sz="2400" b="0"/>
            </a:lvl1pPr>
          </a:lstStyle>
          <a:p>
            <a:r>
              <a:rPr lang="fr-FR" smtClean="0"/>
              <a:t>Modifiez le style du titre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7501" y="5367338"/>
            <a:ext cx="7921064"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8C79C5D-2A6F-F04D-97DA-BEF2467B64E4}" type="datetimeFigureOut">
              <a:rPr lang="en-US" dirty="0"/>
              <a:pPr/>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8028916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4200" b="1" cap="none"/>
            </a:lvl1pPr>
          </a:lstStyle>
          <a:p>
            <a:r>
              <a:rPr lang="fr-FR" smtClean="0"/>
              <a:t>Modifiez le style du titre</a:t>
            </a:r>
            <a:endParaRPr lang="en-US" dirty="0"/>
          </a:p>
        </p:txBody>
      </p:sp>
      <p:sp>
        <p:nvSpPr>
          <p:cNvPr id="3" name="Text Placeholder 2"/>
          <p:cNvSpPr>
            <a:spLocks noGrp="1"/>
          </p:cNvSpPr>
          <p:nvPr>
            <p:ph type="body" idx="1"/>
          </p:nvPr>
        </p:nvSpPr>
        <p:spPr>
          <a:xfrm>
            <a:off x="639892" y="4443685"/>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 name="Text Placeholder 5"/>
          <p:cNvSpPr>
            <a:spLocks noGrp="1"/>
          </p:cNvSpPr>
          <p:nvPr>
            <p:ph type="body" sz="quarter" idx="16"/>
          </p:nvPr>
        </p:nvSpPr>
        <p:spPr>
          <a:xfrm>
            <a:off x="5680984" y="1081460"/>
            <a:ext cx="2857501" cy="4075465"/>
          </a:xfrm>
        </p:spPr>
        <p:txBody>
          <a:bodyPr anchor="t"/>
          <a:lstStyle>
            <a:lvl1pPr marL="0" indent="0">
              <a:buFontTx/>
              <a:buNone/>
              <a:defRPr/>
            </a:lvl1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13755171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8" y="2435961"/>
            <a:ext cx="3286891" cy="2007789"/>
          </a:xfrm>
        </p:spPr>
        <p:txBody>
          <a:bodyPr/>
          <a:lstStyle>
            <a:lvl1pPr>
              <a:defRPr sz="3200"/>
            </a:lvl1pPr>
          </a:lstStyle>
          <a:p>
            <a:r>
              <a:rPr lang="fr-FR" smtClean="0"/>
              <a:t>Modifiez le style du titre</a:t>
            </a:r>
            <a:endParaRPr lang="en-US" dirty="0"/>
          </a:p>
        </p:txBody>
      </p:sp>
      <p:sp>
        <p:nvSpPr>
          <p:cNvPr id="6" name="Text Placeholder 5"/>
          <p:cNvSpPr>
            <a:spLocks noGrp="1"/>
          </p:cNvSpPr>
          <p:nvPr>
            <p:ph type="body" sz="quarter" idx="16"/>
          </p:nvPr>
        </p:nvSpPr>
        <p:spPr>
          <a:xfrm>
            <a:off x="4617002" y="2286003"/>
            <a:ext cx="3660225" cy="2295525"/>
          </a:xfrm>
        </p:spPr>
        <p:txBody>
          <a:bodyPr anchor="t"/>
          <a:lstStyle>
            <a:lvl1pPr marL="0" indent="0">
              <a:buFontTx/>
              <a:buNone/>
              <a:defRPr/>
            </a:lvl1pPr>
          </a:lstStyle>
          <a:p>
            <a:pPr lvl="0"/>
            <a:r>
              <a:rPr lang="fr-FR" smtClean="0"/>
              <a:t>Modifiez les styles du texte du masque</a:t>
            </a:r>
          </a:p>
        </p:txBody>
      </p:sp>
      <p:sp>
        <p:nvSpPr>
          <p:cNvPr id="2" name="Date Placeholder 1"/>
          <p:cNvSpPr>
            <a:spLocks noGrp="1"/>
          </p:cNvSpPr>
          <p:nvPr>
            <p:ph type="dt" sz="half" idx="10"/>
          </p:nvPr>
        </p:nvSpPr>
        <p:spPr/>
        <p:txBody>
          <a:bodyPr/>
          <a:lstStyle/>
          <a:p>
            <a:fld id="{FBF54567-0DE4-3F47-BF90-CB84690072F9}" type="datetimeFigureOut">
              <a:rPr lang="en-US" dirty="0"/>
              <a:pPr/>
              <a:t>8/2/2017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16626880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31985720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8" y="586171"/>
            <a:ext cx="1871093" cy="51347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07502" y="446089"/>
            <a:ext cx="4958655" cy="5414962"/>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41662564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4"/>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36962107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3F5D79A-8A16-45A9-A0BF-2F8F3F378C49}"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fr-FR" smtClean="0"/>
              <a:t>Modifiez le style du titre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2259765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1"/>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nchor="b"/>
          <a:lstStyle>
            <a:lvl1pPr algn="r">
              <a:defRPr sz="4800" b="1" cap="none"/>
            </a:lvl1pPr>
          </a:lstStyle>
          <a:p>
            <a:r>
              <a:rPr lang="fr-FR" smtClean="0"/>
              <a:t>Modifiez le style du titre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12121530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22714443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11047" y="2751139"/>
            <a:ext cx="3892392" cy="3109913"/>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0562" y="2751139"/>
            <a:ext cx="3895937" cy="3109913"/>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29721983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18848352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1174735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2000" b="1"/>
            </a:lvl1pPr>
          </a:lstStyle>
          <a:p>
            <a:r>
              <a:rPr lang="fr-FR" smtClean="0"/>
              <a:t>Modifiez le style du titre</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0DF5E60-9974-AC48-9591-99C2BB44B7CF}" type="datetimeFigureOut">
              <a:rPr lang="en-US" dirty="0"/>
              <a:pPr/>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10758741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chor="b">
            <a:normAutofit/>
          </a:bodyPr>
          <a:lstStyle>
            <a:lvl1pPr algn="l">
              <a:defRPr sz="2400" b="0"/>
            </a:lvl1pPr>
          </a:lstStyle>
          <a:p>
            <a:r>
              <a:rPr lang="fr-FR" smtClean="0"/>
              <a:t>Modifiez le style du titre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11046" y="2344684"/>
            <a:ext cx="3639741"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2914358" y="6041363"/>
            <a:ext cx="732659" cy="365125"/>
          </a:xfrm>
        </p:spPr>
        <p:txBody>
          <a:bodyPr/>
          <a:lstStyle/>
          <a:p>
            <a:fld id="{18C79C5D-2A6F-F04D-97DA-BEF2467B64E4}" type="datetimeFigureOut">
              <a:rPr lang="en-US" dirty="0"/>
              <a:pPr/>
              <a:t>8/2/2017</a:t>
            </a:fld>
            <a:endParaRPr lang="en-US" dirty="0"/>
          </a:p>
        </p:txBody>
      </p:sp>
      <p:sp>
        <p:nvSpPr>
          <p:cNvPr id="6" name="Footer Placeholder 5"/>
          <p:cNvSpPr>
            <a:spLocks noGrp="1"/>
          </p:cNvSpPr>
          <p:nvPr>
            <p:ph type="ftr" sz="quarter" idx="11"/>
          </p:nvPr>
        </p:nvSpPr>
        <p:spPr>
          <a:xfrm>
            <a:off x="442797" y="6041363"/>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9"/>
            <a:ext cx="796616" cy="490599"/>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1788562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2400" b="0"/>
            </a:lvl1pPr>
          </a:lstStyle>
          <a:p>
            <a:r>
              <a:rPr lang="fr-FR" smtClean="0"/>
              <a:t>Modifiez le style du titre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8C79C5D-2A6F-F04D-97DA-BEF2467B64E4}" type="datetimeFigureOut">
              <a:rPr lang="en-US" dirty="0"/>
              <a:pPr/>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8028916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4200" b="1" cap="none"/>
            </a:lvl1pPr>
          </a:lstStyle>
          <a:p>
            <a:r>
              <a:rPr lang="fr-FR" smtClean="0"/>
              <a:t>Modifiez le style du titre</a:t>
            </a:r>
            <a:endParaRPr lang="en-US" dirty="0"/>
          </a:p>
        </p:txBody>
      </p:sp>
      <p:sp>
        <p:nvSpPr>
          <p:cNvPr id="3" name="Text Placeholder 2"/>
          <p:cNvSpPr>
            <a:spLocks noGrp="1"/>
          </p:cNvSpPr>
          <p:nvPr>
            <p:ph type="body" idx="1"/>
          </p:nvPr>
        </p:nvSpPr>
        <p:spPr>
          <a:xfrm>
            <a:off x="639892" y="4443681"/>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13755171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3C28691-6514-48DE-94F7-59412BE517D2}"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3200"/>
            </a:lvl1pPr>
          </a:lstStyle>
          <a:p>
            <a:r>
              <a:rPr lang="fr-FR" smtClean="0"/>
              <a:t>Modifiez le style du titre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fr-FR" smtClean="0"/>
              <a:t>Modifiez les styles du texte du masque</a:t>
            </a:r>
          </a:p>
        </p:txBody>
      </p:sp>
      <p:sp>
        <p:nvSpPr>
          <p:cNvPr id="2" name="Date Placeholder 1"/>
          <p:cNvSpPr>
            <a:spLocks noGrp="1"/>
          </p:cNvSpPr>
          <p:nvPr>
            <p:ph type="dt" sz="half" idx="10"/>
          </p:nvPr>
        </p:nvSpPr>
        <p:spPr/>
        <p:txBody>
          <a:bodyPr/>
          <a:lstStyle/>
          <a:p>
            <a:fld id="{FBF54567-0DE4-3F47-BF90-CB84690072F9}" type="datetimeFigureOut">
              <a:rPr lang="en-US" dirty="0"/>
              <a:pPr/>
              <a:t>8/2/2017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16626880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31985720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41662564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3FFC88B-DD09-45AD-8E3A-D6BD66067996}"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B5C7C81-D1F8-4CB7-BE69-D0B6CBFB1717}"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CF76D340-336D-4D24-B9FE-392F87DCC3FA}"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A4BC70D-4FFD-444C-95E1-39A9E1DFAE34}"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2BFD2FB0-45BB-41B8-86DF-D0F5E45E340E}"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87EAB71-8FE6-448A-9E92-1CA8BE9254B6}" type="datetimeFigureOut">
              <a:rPr lang="fr-FR" smtClean="0"/>
              <a:pPr/>
              <a:t>02/08/2017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402B14-61A2-458C-8382-9F2A6DD88BA1}"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1105B9E-AB64-4F2B-B588-CA8E4121BD16}"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F2AD27F-BECB-4D06-8750-CF7419A221FC}"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E98DE7A-AE31-432A-8F70-2491376EE978}"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4"/>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4"/>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553200" y="6245225"/>
            <a:ext cx="2133600" cy="476250"/>
          </a:xfrm>
        </p:spPr>
        <p:txBody>
          <a:bodyPr/>
          <a:lstStyle>
            <a:lvl1pPr>
              <a:defRPr/>
            </a:lvl1pPr>
          </a:lstStyle>
          <a:p>
            <a:pPr>
              <a:defRPr/>
            </a:pPr>
            <a:endParaRPr lang="fr-FR">
              <a:solidFill>
                <a:prstClr val="black">
                  <a:tint val="75000"/>
                </a:prstClr>
              </a:solidFill>
            </a:endParaRPr>
          </a:p>
        </p:txBody>
      </p:sp>
      <p:sp>
        <p:nvSpPr>
          <p:cNvPr id="6" name="Espace réservé du pied de page 5"/>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7" name="Espace réservé du numéro de diapositive 6"/>
          <p:cNvSpPr>
            <a:spLocks noGrp="1"/>
          </p:cNvSpPr>
          <p:nvPr>
            <p:ph type="sldNum" sz="quarter" idx="12"/>
          </p:nvPr>
        </p:nvSpPr>
        <p:spPr>
          <a:xfrm>
            <a:off x="457200" y="6245225"/>
            <a:ext cx="2133600" cy="476250"/>
          </a:xfrm>
        </p:spPr>
        <p:txBody>
          <a:bodyPr/>
          <a:lstStyle>
            <a:lvl1pPr>
              <a:defRPr/>
            </a:lvl1pPr>
          </a:lstStyle>
          <a:p>
            <a:pPr>
              <a:defRPr/>
            </a:pPr>
            <a:fld id="{AE0E5C1D-4892-44DC-AA2E-66E0DF440379}"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A0BFAFE-6805-47D0-97EA-E3772DD9441F}" type="datetimeFigureOut">
              <a:rPr lang="fr-FR">
                <a:solidFill>
                  <a:srgbClr val="000000"/>
                </a:solidFill>
              </a:rPr>
              <a:pPr>
                <a:defRPr/>
              </a:pPr>
              <a:t>02/08/2017</a:t>
            </a:fld>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0AF1E9-3417-4ECE-8C88-B54E3A8C03A7}"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039B510-2319-46B3-BDB9-50920BA9700A}" type="datetimeFigureOut">
              <a:rPr lang="fr-FR">
                <a:solidFill>
                  <a:srgbClr val="000000"/>
                </a:solidFill>
              </a:rPr>
              <a:pPr>
                <a:defRPr/>
              </a:pPr>
              <a:t>02/08/2017</a:t>
            </a:fld>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26211A-264A-4E30-93B7-007A233DAE95}"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FD45150F-C6AD-4258-902A-35879218A5D3}" type="datetimeFigureOut">
              <a:rPr lang="fr-FR">
                <a:solidFill>
                  <a:srgbClr val="000000"/>
                </a:solidFill>
              </a:rPr>
              <a:pPr>
                <a:defRPr/>
              </a:pPr>
              <a:t>02/08/2017</a:t>
            </a:fld>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FCEE45-138C-48FD-84D9-EBF84F820ABE}"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00E8C25-F884-41E1-BCDD-DD6590ABF97E}" type="datetimeFigureOut">
              <a:rPr lang="fr-FR">
                <a:solidFill>
                  <a:srgbClr val="000000"/>
                </a:solidFill>
              </a:rPr>
              <a:pPr>
                <a:defRPr/>
              </a:pPr>
              <a:t>02/08/2017</a:t>
            </a:fld>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8933B6-7005-4261-A5E5-E0696389DC93}"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4FCA45B-C3DA-4603-AC79-B478728705BE}" type="datetimeFigureOut">
              <a:rPr lang="fr-FR">
                <a:solidFill>
                  <a:srgbClr val="000000"/>
                </a:solidFill>
              </a:rPr>
              <a:pPr>
                <a:defRPr/>
              </a:pPr>
              <a:t>02/08/2017</a:t>
            </a:fld>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B587630-AD31-4040-B60F-5F1376937D80}"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A034C21-6C02-4085-A207-57E0DFC2ACDA}" type="datetimeFigureOut">
              <a:rPr lang="fr-FR">
                <a:solidFill>
                  <a:srgbClr val="000000"/>
                </a:solidFill>
              </a:rPr>
              <a:pPr>
                <a:defRPr/>
              </a:pPr>
              <a:t>02/08/2017</a:t>
            </a:fld>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891D0C-E564-4B72-8609-A1E332B8404D}"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87EAB71-8FE6-448A-9E92-1CA8BE9254B6}" type="datetimeFigureOut">
              <a:rPr lang="fr-FR" smtClean="0"/>
              <a:pPr/>
              <a:t>02/08/2017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402B14-61A2-458C-8382-9F2A6DD88BA1}" type="slidenum">
              <a:rPr lang="fr-FR" smtClean="0"/>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B7D4ED6-472C-418F-B972-51F6192163CD}" type="datetimeFigureOut">
              <a:rPr lang="fr-FR">
                <a:solidFill>
                  <a:srgbClr val="000000"/>
                </a:solidFill>
              </a:rPr>
              <a:pPr>
                <a:defRPr/>
              </a:pPr>
              <a:t>02/08/2017</a:t>
            </a:fld>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CA4598-54A3-4495-A4FE-6F823F62F0F3}"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24CE183E-6505-4F4B-AEC2-9ACE56976C08}" type="datetimeFigureOut">
              <a:rPr lang="fr-FR">
                <a:solidFill>
                  <a:srgbClr val="000000"/>
                </a:solidFill>
              </a:rPr>
              <a:pPr>
                <a:defRPr/>
              </a:pPr>
              <a:t>02/08/2017</a:t>
            </a:fld>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A9A36D-BF92-414D-B52E-7662BCA7F2CA}"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7CF0600E-D22B-4F33-8224-011665239EAB}" type="datetimeFigureOut">
              <a:rPr lang="fr-FR">
                <a:solidFill>
                  <a:srgbClr val="000000"/>
                </a:solidFill>
              </a:rPr>
              <a:pPr>
                <a:defRPr/>
              </a:pPr>
              <a:t>02/08/2017</a:t>
            </a:fld>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75650-4895-4ED5-95E1-1672BAB3A2CE}"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829EE29-A66F-4389-87E1-B87869DACC8F}" type="datetimeFigureOut">
              <a:rPr lang="fr-FR">
                <a:solidFill>
                  <a:srgbClr val="000000"/>
                </a:solidFill>
              </a:rPr>
              <a:pPr>
                <a:defRPr/>
              </a:pPr>
              <a:t>02/08/2017</a:t>
            </a:fld>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921F1E-0502-4358-A187-19F4CFCE04CC}"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AB01663-C453-4803-AC9E-5159B7D8A4A1}" type="datetimeFigureOut">
              <a:rPr lang="fr-FR">
                <a:solidFill>
                  <a:srgbClr val="000000"/>
                </a:solidFill>
              </a:rPr>
              <a:pPr>
                <a:defRPr/>
              </a:pPr>
              <a:t>02/08/2017</a:t>
            </a:fld>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3CBB39-EBFA-4E9F-94DF-FAE355646914}"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2"/>
          <p:cNvGrpSpPr>
            <a:grpSpLocks/>
          </p:cNvGrpSpPr>
          <p:nvPr/>
        </p:nvGrpSpPr>
        <p:grpSpPr bwMode="auto">
          <a:xfrm>
            <a:off x="2084390" y="296863"/>
            <a:ext cx="6823075" cy="5353050"/>
            <a:chOff x="1313" y="187"/>
            <a:chExt cx="4298" cy="3372"/>
          </a:xfrm>
        </p:grpSpPr>
        <p:grpSp>
          <p:nvGrpSpPr>
            <p:cNvPr id="3"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36" name="Oval 5"/>
              <p:cNvSpPr>
                <a:spLocks noChangeArrowheads="1"/>
              </p:cNvSpPr>
              <p:nvPr/>
            </p:nvSpPr>
            <p:spPr bwMode="hidden">
              <a:xfrm>
                <a:off x="276" y="253"/>
                <a:ext cx="186"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4" name="Group 6"/>
            <p:cNvGrpSpPr>
              <a:grpSpLocks/>
            </p:cNvGrpSpPr>
            <p:nvPr/>
          </p:nvGrpSpPr>
          <p:grpSpPr bwMode="auto">
            <a:xfrm>
              <a:off x="1313" y="187"/>
              <a:ext cx="4298" cy="3372"/>
              <a:chOff x="0" y="0"/>
              <a:chExt cx="5533" cy="4341"/>
            </a:xfrm>
          </p:grpSpPr>
          <p:grpSp>
            <p:nvGrpSpPr>
              <p:cNvPr id="5" name="Group 7"/>
              <p:cNvGrpSpPr>
                <a:grpSpLocks/>
              </p:cNvGrpSpPr>
              <p:nvPr/>
            </p:nvGrpSpPr>
            <p:grpSpPr bwMode="auto">
              <a:xfrm>
                <a:off x="0" y="0"/>
                <a:ext cx="5470" cy="4341"/>
                <a:chOff x="0" y="0"/>
                <a:chExt cx="5470" cy="4341"/>
              </a:xfrm>
            </p:grpSpPr>
            <p:grpSp>
              <p:nvGrpSpPr>
                <p:cNvPr id="6" name="Group 8"/>
                <p:cNvGrpSpPr>
                  <a:grpSpLocks/>
                </p:cNvGrpSpPr>
                <p:nvPr/>
              </p:nvGrpSpPr>
              <p:grpSpPr bwMode="auto">
                <a:xfrm>
                  <a:off x="1339" y="786"/>
                  <a:ext cx="2919" cy="2151"/>
                  <a:chOff x="1265" y="814"/>
                  <a:chExt cx="2919" cy="2151"/>
                </a:xfrm>
              </p:grpSpPr>
              <p:sp>
                <p:nvSpPr>
                  <p:cNvPr id="133" name="Oval 9"/>
                  <p:cNvSpPr>
                    <a:spLocks noChangeArrowheads="1"/>
                  </p:cNvSpPr>
                  <p:nvPr/>
                </p:nvSpPr>
                <p:spPr bwMode="hidden">
                  <a:xfrm>
                    <a:off x="1265" y="815"/>
                    <a:ext cx="2920" cy="2150"/>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34"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7" name="Group 11"/>
                <p:cNvGrpSpPr>
                  <a:grpSpLocks/>
                </p:cNvGrpSpPr>
                <p:nvPr/>
              </p:nvGrpSpPr>
              <p:grpSpPr bwMode="auto">
                <a:xfrm>
                  <a:off x="0" y="0"/>
                  <a:ext cx="5470" cy="4341"/>
                  <a:chOff x="0" y="0"/>
                  <a:chExt cx="5470" cy="4341"/>
                </a:xfrm>
              </p:grpSpPr>
              <p:grpSp>
                <p:nvGrpSpPr>
                  <p:cNvPr id="22" name="Group 12"/>
                  <p:cNvGrpSpPr>
                    <a:grpSpLocks/>
                  </p:cNvGrpSpPr>
                  <p:nvPr/>
                </p:nvGrpSpPr>
                <p:grpSpPr bwMode="auto">
                  <a:xfrm>
                    <a:off x="3545" y="1502"/>
                    <a:ext cx="1258" cy="2327"/>
                    <a:chOff x="3471" y="1530"/>
                    <a:chExt cx="1258" cy="2327"/>
                  </a:xfrm>
                </p:grpSpPr>
                <p:sp>
                  <p:nvSpPr>
                    <p:cNvPr id="131" name="Freeform 13"/>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32" name="Freeform 14"/>
                    <p:cNvSpPr>
                      <a:spLocks/>
                    </p:cNvSpPr>
                    <p:nvPr/>
                  </p:nvSpPr>
                  <p:spPr bwMode="hidden">
                    <a:xfrm rot="2711884">
                      <a:off x="4022" y="3149"/>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23" name="Group 15"/>
                  <p:cNvGrpSpPr>
                    <a:grpSpLocks/>
                  </p:cNvGrpSpPr>
                  <p:nvPr/>
                </p:nvGrpSpPr>
                <p:grpSpPr bwMode="auto">
                  <a:xfrm>
                    <a:off x="2938" y="1991"/>
                    <a:ext cx="2463" cy="1332"/>
                    <a:chOff x="2864" y="2019"/>
                    <a:chExt cx="2463" cy="1332"/>
                  </a:xfrm>
                </p:grpSpPr>
                <p:sp>
                  <p:nvSpPr>
                    <p:cNvPr id="129" name="Freeform 16"/>
                    <p:cNvSpPr>
                      <a:spLocks/>
                    </p:cNvSpPr>
                    <p:nvPr/>
                  </p:nvSpPr>
                  <p:spPr bwMode="hidden">
                    <a:xfrm rot="2104081">
                      <a:off x="2864" y="2020"/>
                      <a:ext cx="1814"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30" name="Freeform 17"/>
                    <p:cNvSpPr>
                      <a:spLocks/>
                    </p:cNvSpPr>
                    <p:nvPr/>
                  </p:nvSpPr>
                  <p:spPr bwMode="hidden">
                    <a:xfrm rot="2104081">
                      <a:off x="4352" y="2806"/>
                      <a:ext cx="975"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24" name="Group 18"/>
                  <p:cNvGrpSpPr>
                    <a:grpSpLocks/>
                  </p:cNvGrpSpPr>
                  <p:nvPr/>
                </p:nvGrpSpPr>
                <p:grpSpPr bwMode="auto">
                  <a:xfrm>
                    <a:off x="2971" y="1804"/>
                    <a:ext cx="2477" cy="1064"/>
                    <a:chOff x="2897" y="1832"/>
                    <a:chExt cx="2477" cy="1064"/>
                  </a:xfrm>
                </p:grpSpPr>
                <p:sp>
                  <p:nvSpPr>
                    <p:cNvPr id="127" name="Freeform 19"/>
                    <p:cNvSpPr>
                      <a:spLocks/>
                    </p:cNvSpPr>
                    <p:nvPr/>
                  </p:nvSpPr>
                  <p:spPr bwMode="hidden">
                    <a:xfrm rot="1582915">
                      <a:off x="2897" y="1832"/>
                      <a:ext cx="1735"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28"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680"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26" name="Freeform 23"/>
                    <p:cNvSpPr>
                      <a:spLocks/>
                    </p:cNvSpPr>
                    <p:nvPr/>
                  </p:nvSpPr>
                  <p:spPr bwMode="hidden">
                    <a:xfrm rot="1080363">
                      <a:off x="4495" y="2036"/>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681" name="Group 24"/>
                  <p:cNvGrpSpPr>
                    <a:grpSpLocks/>
                  </p:cNvGrpSpPr>
                  <p:nvPr/>
                </p:nvGrpSpPr>
                <p:grpSpPr bwMode="auto">
                  <a:xfrm>
                    <a:off x="3032" y="1386"/>
                    <a:ext cx="2342" cy="657"/>
                    <a:chOff x="2958" y="1414"/>
                    <a:chExt cx="2342" cy="657"/>
                  </a:xfrm>
                </p:grpSpPr>
                <p:sp>
                  <p:nvSpPr>
                    <p:cNvPr id="123" name="Freeform 25"/>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24" name="Freeform 26"/>
                    <p:cNvSpPr>
                      <a:spLocks/>
                    </p:cNvSpPr>
                    <p:nvPr/>
                  </p:nvSpPr>
                  <p:spPr bwMode="hidden">
                    <a:xfrm rot="463793">
                      <a:off x="4469"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682" name="Group 27"/>
                  <p:cNvGrpSpPr>
                    <a:grpSpLocks/>
                  </p:cNvGrpSpPr>
                  <p:nvPr/>
                </p:nvGrpSpPr>
                <p:grpSpPr bwMode="auto">
                  <a:xfrm>
                    <a:off x="3057" y="1241"/>
                    <a:ext cx="2150" cy="343"/>
                    <a:chOff x="2983" y="1269"/>
                    <a:chExt cx="2150" cy="343"/>
                  </a:xfrm>
                </p:grpSpPr>
                <p:sp>
                  <p:nvSpPr>
                    <p:cNvPr id="121" name="Freeform 28"/>
                    <p:cNvSpPr>
                      <a:spLocks/>
                    </p:cNvSpPr>
                    <p:nvPr/>
                  </p:nvSpPr>
                  <p:spPr bwMode="hidden">
                    <a:xfrm rot="-84182">
                      <a:off x="2983" y="1290"/>
                      <a:ext cx="1404" cy="21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22" name="Freeform 29"/>
                    <p:cNvSpPr>
                      <a:spLocks/>
                    </p:cNvSpPr>
                    <p:nvPr/>
                  </p:nvSpPr>
                  <p:spPr bwMode="hidden">
                    <a:xfrm rot="-84182">
                      <a:off x="4379" y="1269"/>
                      <a:ext cx="754" cy="34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683" name="Group 30"/>
                  <p:cNvGrpSpPr>
                    <a:grpSpLocks/>
                  </p:cNvGrpSpPr>
                  <p:nvPr/>
                </p:nvGrpSpPr>
                <p:grpSpPr bwMode="auto">
                  <a:xfrm>
                    <a:off x="3012" y="889"/>
                    <a:ext cx="1879" cy="427"/>
                    <a:chOff x="2938" y="917"/>
                    <a:chExt cx="1879" cy="427"/>
                  </a:xfrm>
                </p:grpSpPr>
                <p:sp>
                  <p:nvSpPr>
                    <p:cNvPr id="119" name="Freeform 31"/>
                    <p:cNvSpPr>
                      <a:spLocks/>
                    </p:cNvSpPr>
                    <p:nvPr/>
                  </p:nvSpPr>
                  <p:spPr bwMode="hidden">
                    <a:xfrm rot="-802576">
                      <a:off x="2938" y="1129"/>
                      <a:ext cx="1232"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20" name="Freeform 32"/>
                    <p:cNvSpPr>
                      <a:spLocks/>
                    </p:cNvSpPr>
                    <p:nvPr/>
                  </p:nvSpPr>
                  <p:spPr bwMode="hidden">
                    <a:xfrm rot="-802576">
                      <a:off x="4155" y="918"/>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684"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18" name="Freeform 35"/>
                    <p:cNvSpPr>
                      <a:spLocks/>
                    </p:cNvSpPr>
                    <p:nvPr/>
                  </p:nvSpPr>
                  <p:spPr bwMode="hidden">
                    <a:xfrm rot="18888116" flipH="1">
                      <a:off x="419" y="3271"/>
                      <a:ext cx="92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685" name="Group 36"/>
                  <p:cNvGrpSpPr>
                    <a:grpSpLocks/>
                  </p:cNvGrpSpPr>
                  <p:nvPr/>
                </p:nvGrpSpPr>
                <p:grpSpPr bwMode="auto">
                  <a:xfrm>
                    <a:off x="69" y="2168"/>
                    <a:ext cx="2463" cy="1332"/>
                    <a:chOff x="-5" y="2196"/>
                    <a:chExt cx="2463" cy="1332"/>
                  </a:xfrm>
                </p:grpSpPr>
                <p:sp>
                  <p:nvSpPr>
                    <p:cNvPr id="115" name="Freeform 37"/>
                    <p:cNvSpPr>
                      <a:spLocks/>
                    </p:cNvSpPr>
                    <p:nvPr/>
                  </p:nvSpPr>
                  <p:spPr bwMode="hidden">
                    <a:xfrm rot="19495919" flipH="1">
                      <a:off x="644" y="2196"/>
                      <a:ext cx="1814" cy="34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16" name="Freeform 38"/>
                    <p:cNvSpPr>
                      <a:spLocks/>
                    </p:cNvSpPr>
                    <p:nvPr/>
                  </p:nvSpPr>
                  <p:spPr bwMode="hidden">
                    <a:xfrm rot="19495919" flipH="1">
                      <a:off x="-4" y="2984"/>
                      <a:ext cx="975"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686" name="Group 39"/>
                  <p:cNvGrpSpPr>
                    <a:grpSpLocks/>
                  </p:cNvGrpSpPr>
                  <p:nvPr/>
                </p:nvGrpSpPr>
                <p:grpSpPr bwMode="auto">
                  <a:xfrm>
                    <a:off x="22" y="1981"/>
                    <a:ext cx="2477" cy="1064"/>
                    <a:chOff x="-52" y="2009"/>
                    <a:chExt cx="2477" cy="1064"/>
                  </a:xfrm>
                </p:grpSpPr>
                <p:sp>
                  <p:nvSpPr>
                    <p:cNvPr id="113" name="Freeform 40"/>
                    <p:cNvSpPr>
                      <a:spLocks/>
                    </p:cNvSpPr>
                    <p:nvPr/>
                  </p:nvSpPr>
                  <p:spPr bwMode="hidden">
                    <a:xfrm rot="20017085" flipH="1">
                      <a:off x="689" y="2009"/>
                      <a:ext cx="1735"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14" name="Freeform 41"/>
                    <p:cNvSpPr>
                      <a:spLocks/>
                    </p:cNvSpPr>
                    <p:nvPr/>
                  </p:nvSpPr>
                  <p:spPr bwMode="hidden">
                    <a:xfrm rot="20017085" flipH="1">
                      <a:off x="-52" y="2596"/>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689"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0" y="1814"/>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12" name="Freeform 44"/>
                    <p:cNvSpPr>
                      <a:spLocks/>
                    </p:cNvSpPr>
                    <p:nvPr/>
                  </p:nvSpPr>
                  <p:spPr bwMode="hidden">
                    <a:xfrm rot="20519637" flipH="1">
                      <a:off x="-74" y="2214"/>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690" name="Group 45"/>
                  <p:cNvGrpSpPr>
                    <a:grpSpLocks/>
                  </p:cNvGrpSpPr>
                  <p:nvPr/>
                </p:nvGrpSpPr>
                <p:grpSpPr bwMode="auto">
                  <a:xfrm>
                    <a:off x="96" y="1563"/>
                    <a:ext cx="2342" cy="657"/>
                    <a:chOff x="22" y="1591"/>
                    <a:chExt cx="2342" cy="657"/>
                  </a:xfrm>
                </p:grpSpPr>
                <p:sp>
                  <p:nvSpPr>
                    <p:cNvPr id="109" name="Freeform 46"/>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10" name="Freeform 47"/>
                    <p:cNvSpPr>
                      <a:spLocks/>
                    </p:cNvSpPr>
                    <p:nvPr/>
                  </p:nvSpPr>
                  <p:spPr bwMode="hidden">
                    <a:xfrm rot="21136207" flipH="1">
                      <a:off x="23" y="1758"/>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691" name="Group 48"/>
                  <p:cNvGrpSpPr>
                    <a:grpSpLocks/>
                  </p:cNvGrpSpPr>
                  <p:nvPr/>
                </p:nvGrpSpPr>
                <p:grpSpPr bwMode="auto">
                  <a:xfrm>
                    <a:off x="263" y="1418"/>
                    <a:ext cx="2150" cy="343"/>
                    <a:chOff x="189" y="1446"/>
                    <a:chExt cx="2150" cy="343"/>
                  </a:xfrm>
                </p:grpSpPr>
                <p:sp>
                  <p:nvSpPr>
                    <p:cNvPr id="107" name="Freeform 49"/>
                    <p:cNvSpPr>
                      <a:spLocks/>
                    </p:cNvSpPr>
                    <p:nvPr/>
                  </p:nvSpPr>
                  <p:spPr bwMode="hidden">
                    <a:xfrm rot="84182" flipH="1">
                      <a:off x="934"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08" name="Freeform 50"/>
                    <p:cNvSpPr>
                      <a:spLocks/>
                    </p:cNvSpPr>
                    <p:nvPr/>
                  </p:nvSpPr>
                  <p:spPr bwMode="hidden">
                    <a:xfrm rot="84182" flipH="1">
                      <a:off x="189" y="1445"/>
                      <a:ext cx="754" cy="34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692"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2" y="1306"/>
                      <a:ext cx="1232"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06" name="Freeform 53"/>
                    <p:cNvSpPr>
                      <a:spLocks/>
                    </p:cNvSpPr>
                    <p:nvPr/>
                  </p:nvSpPr>
                  <p:spPr bwMode="hidden">
                    <a:xfrm rot="802576" flipH="1">
                      <a:off x="505" y="1094"/>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693" name="Group 54"/>
                  <p:cNvGrpSpPr>
                    <a:grpSpLocks/>
                  </p:cNvGrpSpPr>
                  <p:nvPr/>
                </p:nvGrpSpPr>
                <p:grpSpPr bwMode="auto">
                  <a:xfrm>
                    <a:off x="690" y="871"/>
                    <a:ext cx="1850" cy="554"/>
                    <a:chOff x="616" y="899"/>
                    <a:chExt cx="1850" cy="554"/>
                  </a:xfrm>
                </p:grpSpPr>
                <p:sp>
                  <p:nvSpPr>
                    <p:cNvPr id="103" name="Freeform 55"/>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04" name="Freeform 56"/>
                    <p:cNvSpPr>
                      <a:spLocks/>
                    </p:cNvSpPr>
                    <p:nvPr/>
                  </p:nvSpPr>
                  <p:spPr bwMode="hidden">
                    <a:xfrm rot="1277471" flipH="1">
                      <a:off x="616" y="90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694"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6" y="1117"/>
                      <a:ext cx="1232"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02" name="Freeform 59"/>
                    <p:cNvSpPr>
                      <a:spLocks/>
                    </p:cNvSpPr>
                    <p:nvPr/>
                  </p:nvSpPr>
                  <p:spPr bwMode="hidden">
                    <a:xfrm rot="2028410" flipH="1">
                      <a:off x="911" y="59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695"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00" name="Freeform 62"/>
                    <p:cNvSpPr>
                      <a:spLocks/>
                    </p:cNvSpPr>
                    <p:nvPr/>
                  </p:nvSpPr>
                  <p:spPr bwMode="hidden">
                    <a:xfrm rot="2664424" flipH="1">
                      <a:off x="1120" y="300"/>
                      <a:ext cx="67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696" name="Group 63"/>
                  <p:cNvGrpSpPr>
                    <a:grpSpLocks/>
                  </p:cNvGrpSpPr>
                  <p:nvPr/>
                </p:nvGrpSpPr>
                <p:grpSpPr bwMode="auto">
                  <a:xfrm>
                    <a:off x="1707" y="76"/>
                    <a:ext cx="778" cy="1512"/>
                    <a:chOff x="1633" y="104"/>
                    <a:chExt cx="778" cy="1512"/>
                  </a:xfrm>
                </p:grpSpPr>
                <p:sp>
                  <p:nvSpPr>
                    <p:cNvPr id="97" name="Freeform 64"/>
                    <p:cNvSpPr>
                      <a:spLocks/>
                    </p:cNvSpPr>
                    <p:nvPr/>
                  </p:nvSpPr>
                  <p:spPr bwMode="hidden">
                    <a:xfrm rot="3473776" flipH="1">
                      <a:off x="1753" y="959"/>
                      <a:ext cx="110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98" name="Freeform 65"/>
                    <p:cNvSpPr>
                      <a:spLocks/>
                    </p:cNvSpPr>
                    <p:nvPr/>
                  </p:nvSpPr>
                  <p:spPr bwMode="hidden">
                    <a:xfrm rot="3473776" flipH="1">
                      <a:off x="1506" y="231"/>
                      <a:ext cx="591"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697" name="Group 66"/>
                  <p:cNvGrpSpPr>
                    <a:grpSpLocks/>
                  </p:cNvGrpSpPr>
                  <p:nvPr/>
                </p:nvGrpSpPr>
                <p:grpSpPr bwMode="auto">
                  <a:xfrm>
                    <a:off x="2009" y="0"/>
                    <a:ext cx="634" cy="1534"/>
                    <a:chOff x="1935" y="28"/>
                    <a:chExt cx="634" cy="1534"/>
                  </a:xfrm>
                </p:grpSpPr>
                <p:sp>
                  <p:nvSpPr>
                    <p:cNvPr id="95" name="Freeform 67"/>
                    <p:cNvSpPr>
                      <a:spLocks/>
                    </p:cNvSpPr>
                    <p:nvPr/>
                  </p:nvSpPr>
                  <p:spPr bwMode="hidden">
                    <a:xfrm rot="4126480" flipH="1">
                      <a:off x="1931" y="925"/>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96" name="Freeform 68"/>
                    <p:cNvSpPr>
                      <a:spLocks/>
                    </p:cNvSpPr>
                    <p:nvPr/>
                  </p:nvSpPr>
                  <p:spPr bwMode="hidden">
                    <a:xfrm rot="4126480" flipH="1">
                      <a:off x="1819" y="145"/>
                      <a:ext cx="570"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698" name="Group 69"/>
                  <p:cNvGrpSpPr>
                    <a:grpSpLocks/>
                  </p:cNvGrpSpPr>
                  <p:nvPr/>
                </p:nvGrpSpPr>
                <p:grpSpPr bwMode="auto">
                  <a:xfrm>
                    <a:off x="2896" y="644"/>
                    <a:ext cx="1845" cy="566"/>
                    <a:chOff x="2822" y="672"/>
                    <a:chExt cx="1845" cy="566"/>
                  </a:xfrm>
                </p:grpSpPr>
                <p:sp>
                  <p:nvSpPr>
                    <p:cNvPr id="93" name="Freeform 70"/>
                    <p:cNvSpPr>
                      <a:spLocks/>
                    </p:cNvSpPr>
                    <p:nvPr/>
                  </p:nvSpPr>
                  <p:spPr bwMode="hidden">
                    <a:xfrm rot="-1325434">
                      <a:off x="2823"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94" name="Freeform 71"/>
                    <p:cNvSpPr>
                      <a:spLocks/>
                    </p:cNvSpPr>
                    <p:nvPr/>
                  </p:nvSpPr>
                  <p:spPr bwMode="hidden">
                    <a:xfrm rot="-1325434">
                      <a:off x="4006" y="672"/>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699" name="Group 72"/>
                  <p:cNvGrpSpPr>
                    <a:grpSpLocks/>
                  </p:cNvGrpSpPr>
                  <p:nvPr/>
                </p:nvGrpSpPr>
                <p:grpSpPr bwMode="auto">
                  <a:xfrm>
                    <a:off x="2757" y="417"/>
                    <a:ext cx="1781" cy="717"/>
                    <a:chOff x="2683" y="445"/>
                    <a:chExt cx="1781" cy="717"/>
                  </a:xfrm>
                </p:grpSpPr>
                <p:sp>
                  <p:nvSpPr>
                    <p:cNvPr id="91" name="Freeform 73"/>
                    <p:cNvSpPr>
                      <a:spLocks/>
                    </p:cNvSpPr>
                    <p:nvPr/>
                  </p:nvSpPr>
                  <p:spPr bwMode="hidden">
                    <a:xfrm rot="-1921064">
                      <a:off x="2683" y="947"/>
                      <a:ext cx="1232"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92" name="Freeform 74"/>
                    <p:cNvSpPr>
                      <a:spLocks/>
                    </p:cNvSpPr>
                    <p:nvPr/>
                  </p:nvSpPr>
                  <p:spPr bwMode="hidden">
                    <a:xfrm rot="-1921064">
                      <a:off x="3802" y="445"/>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sp>
                <p:nvSpPr>
                  <p:cNvPr id="56" name="Freeform 75"/>
                  <p:cNvSpPr>
                    <a:spLocks/>
                  </p:cNvSpPr>
                  <p:nvPr/>
                </p:nvSpPr>
                <p:spPr bwMode="hidden">
                  <a:xfrm rot="4578755" flipH="1">
                    <a:off x="2176" y="949"/>
                    <a:ext cx="1026" cy="14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57" name="Freeform 76"/>
                  <p:cNvSpPr>
                    <a:spLocks/>
                  </p:cNvSpPr>
                  <p:nvPr/>
                </p:nvSpPr>
                <p:spPr bwMode="hidden">
                  <a:xfrm rot="4578755" flipH="1">
                    <a:off x="2198"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nvGrpSpPr>
                  <p:cNvPr id="151700" name="Group 77"/>
                  <p:cNvGrpSpPr>
                    <a:grpSpLocks/>
                  </p:cNvGrpSpPr>
                  <p:nvPr/>
                </p:nvGrpSpPr>
                <p:grpSpPr bwMode="auto">
                  <a:xfrm>
                    <a:off x="2874" y="13"/>
                    <a:ext cx="640" cy="1520"/>
                    <a:chOff x="2800" y="41"/>
                    <a:chExt cx="640" cy="1520"/>
                  </a:xfrm>
                </p:grpSpPr>
                <p:sp>
                  <p:nvSpPr>
                    <p:cNvPr id="89" name="Freeform 78"/>
                    <p:cNvSpPr>
                      <a:spLocks/>
                    </p:cNvSpPr>
                    <p:nvPr/>
                  </p:nvSpPr>
                  <p:spPr bwMode="hidden">
                    <a:xfrm rot="-3857755">
                      <a:off x="2360"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90" name="Freeform 79"/>
                    <p:cNvSpPr>
                      <a:spLocks/>
                    </p:cNvSpPr>
                    <p:nvPr/>
                  </p:nvSpPr>
                  <p:spPr bwMode="hidden">
                    <a:xfrm rot="-3857755">
                      <a:off x="3010" y="181"/>
                      <a:ext cx="570" cy="2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701" name="Group 80"/>
                  <p:cNvGrpSpPr>
                    <a:grpSpLocks/>
                  </p:cNvGrpSpPr>
                  <p:nvPr/>
                </p:nvGrpSpPr>
                <p:grpSpPr bwMode="auto">
                  <a:xfrm>
                    <a:off x="3008" y="135"/>
                    <a:ext cx="1017" cy="1464"/>
                    <a:chOff x="2934" y="163"/>
                    <a:chExt cx="1017" cy="1464"/>
                  </a:xfrm>
                </p:grpSpPr>
                <p:sp>
                  <p:nvSpPr>
                    <p:cNvPr id="87" name="Freeform 81"/>
                    <p:cNvSpPr>
                      <a:spLocks/>
                    </p:cNvSpPr>
                    <p:nvPr/>
                  </p:nvSpPr>
                  <p:spPr bwMode="hidden">
                    <a:xfrm rot="-2777260">
                      <a:off x="2492" y="914"/>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88" name="Freeform 82"/>
                    <p:cNvSpPr>
                      <a:spLocks/>
                    </p:cNvSpPr>
                    <p:nvPr/>
                  </p:nvSpPr>
                  <p:spPr bwMode="hidden">
                    <a:xfrm rot="-2777260">
                      <a:off x="3429" y="262"/>
                      <a:ext cx="621" cy="42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702" name="Group 83"/>
                  <p:cNvGrpSpPr>
                    <a:grpSpLocks/>
                  </p:cNvGrpSpPr>
                  <p:nvPr/>
                </p:nvGrpSpPr>
                <p:grpSpPr bwMode="auto">
                  <a:xfrm>
                    <a:off x="2804" y="4"/>
                    <a:ext cx="243" cy="1448"/>
                    <a:chOff x="2730" y="32"/>
                    <a:chExt cx="243" cy="1448"/>
                  </a:xfrm>
                </p:grpSpPr>
                <p:sp>
                  <p:nvSpPr>
                    <p:cNvPr id="85" name="Freeform 84"/>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86" name="Freeform 85"/>
                    <p:cNvSpPr>
                      <a:spLocks/>
                    </p:cNvSpPr>
                    <p:nvPr/>
                  </p:nvSpPr>
                  <p:spPr bwMode="hidden">
                    <a:xfrm rot="-4903748">
                      <a:off x="2649"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703" name="Group 86"/>
                  <p:cNvGrpSpPr>
                    <a:grpSpLocks/>
                  </p:cNvGrpSpPr>
                  <p:nvPr/>
                </p:nvGrpSpPr>
                <p:grpSpPr bwMode="auto">
                  <a:xfrm>
                    <a:off x="1017" y="1741"/>
                    <a:ext cx="1085" cy="2450"/>
                    <a:chOff x="943" y="1769"/>
                    <a:chExt cx="1085" cy="2450"/>
                  </a:xfrm>
                </p:grpSpPr>
                <p:sp>
                  <p:nvSpPr>
                    <p:cNvPr id="83" name="Freeform 87"/>
                    <p:cNvSpPr>
                      <a:spLocks/>
                    </p:cNvSpPr>
                    <p:nvPr/>
                  </p:nvSpPr>
                  <p:spPr bwMode="hidden">
                    <a:xfrm rot="18335692" flipH="1">
                      <a:off x="1011"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84" name="Freeform 88"/>
                    <p:cNvSpPr>
                      <a:spLocks/>
                    </p:cNvSpPr>
                    <p:nvPr/>
                  </p:nvSpPr>
                  <p:spPr bwMode="hidden">
                    <a:xfrm rot="18335692" flipH="1">
                      <a:off x="726" y="3511"/>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704" name="Group 89"/>
                  <p:cNvGrpSpPr>
                    <a:grpSpLocks/>
                  </p:cNvGrpSpPr>
                  <p:nvPr/>
                </p:nvGrpSpPr>
                <p:grpSpPr bwMode="auto">
                  <a:xfrm>
                    <a:off x="1529" y="1908"/>
                    <a:ext cx="766" cy="2373"/>
                    <a:chOff x="1455" y="1936"/>
                    <a:chExt cx="766" cy="2373"/>
                  </a:xfrm>
                </p:grpSpPr>
                <p:sp>
                  <p:nvSpPr>
                    <p:cNvPr id="81" name="Freeform 90"/>
                    <p:cNvSpPr>
                      <a:spLocks/>
                    </p:cNvSpPr>
                    <p:nvPr/>
                  </p:nvSpPr>
                  <p:spPr bwMode="hidden">
                    <a:xfrm rot="17542885" flipH="1">
                      <a:off x="1268"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82" name="Freeform 91"/>
                    <p:cNvSpPr>
                      <a:spLocks/>
                    </p:cNvSpPr>
                    <p:nvPr/>
                  </p:nvSpPr>
                  <p:spPr bwMode="hidden">
                    <a:xfrm rot="17542885" flipH="1">
                      <a:off x="1273" y="3635"/>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705" name="Group 92"/>
                  <p:cNvGrpSpPr>
                    <a:grpSpLocks/>
                  </p:cNvGrpSpPr>
                  <p:nvPr/>
                </p:nvGrpSpPr>
                <p:grpSpPr bwMode="auto">
                  <a:xfrm rot="88588">
                    <a:off x="2061" y="1962"/>
                    <a:ext cx="459" cy="2329"/>
                    <a:chOff x="1956" y="1990"/>
                    <a:chExt cx="492" cy="2604"/>
                  </a:xfrm>
                </p:grpSpPr>
                <p:sp>
                  <p:nvSpPr>
                    <p:cNvPr id="79" name="Freeform 93"/>
                    <p:cNvSpPr>
                      <a:spLocks/>
                    </p:cNvSpPr>
                    <p:nvPr/>
                  </p:nvSpPr>
                  <p:spPr bwMode="hidden">
                    <a:xfrm rot="16782062" flipH="1">
                      <a:off x="1440" y="2694"/>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80" name="Freeform 94"/>
                    <p:cNvSpPr>
                      <a:spLocks/>
                    </p:cNvSpPr>
                    <p:nvPr/>
                  </p:nvSpPr>
                  <p:spPr bwMode="hidden">
                    <a:xfrm rot="16782062" flipH="1">
                      <a:off x="1732" y="3898"/>
                      <a:ext cx="918" cy="47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706" name="Group 95"/>
                  <p:cNvGrpSpPr>
                    <a:grpSpLocks/>
                  </p:cNvGrpSpPr>
                  <p:nvPr/>
                </p:nvGrpSpPr>
                <p:grpSpPr bwMode="auto">
                  <a:xfrm>
                    <a:off x="3408" y="1689"/>
                    <a:ext cx="1125" cy="2426"/>
                    <a:chOff x="3334" y="1717"/>
                    <a:chExt cx="1125" cy="2426"/>
                  </a:xfrm>
                </p:grpSpPr>
                <p:sp>
                  <p:nvSpPr>
                    <p:cNvPr id="77" name="Freeform 96"/>
                    <p:cNvSpPr>
                      <a:spLocks/>
                    </p:cNvSpPr>
                    <p:nvPr/>
                  </p:nvSpPr>
                  <p:spPr bwMode="hidden">
                    <a:xfrm rot="3144576">
                      <a:off x="2627"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78" name="Freeform 97"/>
                    <p:cNvSpPr>
                      <a:spLocks/>
                    </p:cNvSpPr>
                    <p:nvPr/>
                  </p:nvSpPr>
                  <p:spPr bwMode="hidden">
                    <a:xfrm rot="3144576">
                      <a:off x="3751" y="3435"/>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707" name="Group 98"/>
                  <p:cNvGrpSpPr>
                    <a:grpSpLocks/>
                  </p:cNvGrpSpPr>
                  <p:nvPr/>
                </p:nvGrpSpPr>
                <p:grpSpPr bwMode="auto">
                  <a:xfrm>
                    <a:off x="3255" y="1838"/>
                    <a:ext cx="883" cy="2426"/>
                    <a:chOff x="3181" y="1866"/>
                    <a:chExt cx="883" cy="2426"/>
                  </a:xfrm>
                </p:grpSpPr>
                <p:sp>
                  <p:nvSpPr>
                    <p:cNvPr id="75" name="Freeform 99"/>
                    <p:cNvSpPr>
                      <a:spLocks/>
                    </p:cNvSpPr>
                    <p:nvPr/>
                  </p:nvSpPr>
                  <p:spPr bwMode="hidden">
                    <a:xfrm rot="3745735">
                      <a:off x="2505" y="2542"/>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76" name="Freeform 100"/>
                    <p:cNvSpPr>
                      <a:spLocks/>
                    </p:cNvSpPr>
                    <p:nvPr/>
                  </p:nvSpPr>
                  <p:spPr bwMode="hidden">
                    <a:xfrm rot="3745735">
                      <a:off x="3387" y="3615"/>
                      <a:ext cx="884"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708" name="Group 101"/>
                  <p:cNvGrpSpPr>
                    <a:grpSpLocks/>
                  </p:cNvGrpSpPr>
                  <p:nvPr/>
                </p:nvGrpSpPr>
                <p:grpSpPr bwMode="auto">
                  <a:xfrm>
                    <a:off x="3080" y="1955"/>
                    <a:ext cx="619" cy="2386"/>
                    <a:chOff x="3006" y="1983"/>
                    <a:chExt cx="619" cy="2386"/>
                  </a:xfrm>
                </p:grpSpPr>
                <p:sp>
                  <p:nvSpPr>
                    <p:cNvPr id="73" name="Freeform 102"/>
                    <p:cNvSpPr>
                      <a:spLocks/>
                    </p:cNvSpPr>
                    <p:nvPr/>
                  </p:nvSpPr>
                  <p:spPr bwMode="hidden">
                    <a:xfrm rot="4286818">
                      <a:off x="2328" y="2661"/>
                      <a:ext cx="160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74" name="Freeform 103"/>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709" name="Group 104"/>
                  <p:cNvGrpSpPr>
                    <a:grpSpLocks/>
                  </p:cNvGrpSpPr>
                  <p:nvPr/>
                </p:nvGrpSpPr>
                <p:grpSpPr bwMode="auto">
                  <a:xfrm>
                    <a:off x="2893" y="2073"/>
                    <a:ext cx="405" cy="2219"/>
                    <a:chOff x="2819" y="2101"/>
                    <a:chExt cx="405" cy="2219"/>
                  </a:xfrm>
                </p:grpSpPr>
                <p:sp>
                  <p:nvSpPr>
                    <p:cNvPr id="71" name="Freeform 105"/>
                    <p:cNvSpPr>
                      <a:spLocks/>
                    </p:cNvSpPr>
                    <p:nvPr/>
                  </p:nvSpPr>
                  <p:spPr bwMode="hidden">
                    <a:xfrm rot="4898956">
                      <a:off x="2206" y="2713"/>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72" name="Freeform 106"/>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1710" name="Group 107"/>
                  <p:cNvGrpSpPr>
                    <a:grpSpLocks/>
                  </p:cNvGrpSpPr>
                  <p:nvPr/>
                </p:nvGrpSpPr>
                <p:grpSpPr bwMode="auto">
                  <a:xfrm>
                    <a:off x="2372" y="2107"/>
                    <a:ext cx="426" cy="2185"/>
                    <a:chOff x="2287" y="2135"/>
                    <a:chExt cx="426" cy="2185"/>
                  </a:xfrm>
                </p:grpSpPr>
                <p:sp>
                  <p:nvSpPr>
                    <p:cNvPr id="69" name="Freeform 108"/>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70"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grpSp>
          <p:grpSp>
            <p:nvGrpSpPr>
              <p:cNvPr id="151711" name="Group 110"/>
              <p:cNvGrpSpPr>
                <a:grpSpLocks/>
              </p:cNvGrpSpPr>
              <p:nvPr/>
            </p:nvGrpSpPr>
            <p:grpSpPr bwMode="auto">
              <a:xfrm>
                <a:off x="74" y="313"/>
                <a:ext cx="5459" cy="3667"/>
                <a:chOff x="74" y="313"/>
                <a:chExt cx="5459" cy="3667"/>
              </a:xfrm>
            </p:grpSpPr>
            <p:grpSp>
              <p:nvGrpSpPr>
                <p:cNvPr id="33" name="Group 111"/>
                <p:cNvGrpSpPr>
                  <a:grpSpLocks/>
                </p:cNvGrpSpPr>
                <p:nvPr/>
              </p:nvGrpSpPr>
              <p:grpSpPr bwMode="auto">
                <a:xfrm>
                  <a:off x="74" y="313"/>
                  <a:ext cx="5459" cy="3667"/>
                  <a:chOff x="74" y="313"/>
                  <a:chExt cx="5459" cy="3667"/>
                </a:xfrm>
              </p:grpSpPr>
              <p:sp>
                <p:nvSpPr>
                  <p:cNvPr id="26" name="Arc 112"/>
                  <p:cNvSpPr>
                    <a:spLocks/>
                  </p:cNvSpPr>
                  <p:nvPr/>
                </p:nvSpPr>
                <p:spPr bwMode="hidden">
                  <a:xfrm flipV="1">
                    <a:off x="2966" y="456"/>
                    <a:ext cx="2567" cy="2047"/>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27" name="Arc 113"/>
                  <p:cNvSpPr>
                    <a:spLocks/>
                  </p:cNvSpPr>
                  <p:nvPr/>
                </p:nvSpPr>
                <p:spPr bwMode="hidden">
                  <a:xfrm flipH="1">
                    <a:off x="387"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28" name="Arc 114"/>
                  <p:cNvSpPr>
                    <a:spLocks/>
                  </p:cNvSpPr>
                  <p:nvPr/>
                </p:nvSpPr>
                <p:spPr bwMode="hidden">
                  <a:xfrm>
                    <a:off x="3029" y="1181"/>
                    <a:ext cx="1426" cy="2380"/>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29" name="Arc 115"/>
                  <p:cNvSpPr>
                    <a:spLocks/>
                  </p:cNvSpPr>
                  <p:nvPr/>
                </p:nvSpPr>
                <p:spPr bwMode="hidden">
                  <a:xfrm flipH="1">
                    <a:off x="73" y="812"/>
                    <a:ext cx="2540" cy="2380"/>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30" name="Arc 116"/>
                  <p:cNvSpPr>
                    <a:spLocks/>
                  </p:cNvSpPr>
                  <p:nvPr/>
                </p:nvSpPr>
                <p:spPr bwMode="hidden">
                  <a:xfrm flipH="1">
                    <a:off x="789"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31" name="Arc 117"/>
                  <p:cNvSpPr>
                    <a:spLocks/>
                  </p:cNvSpPr>
                  <p:nvPr/>
                </p:nvSpPr>
                <p:spPr bwMode="hidden">
                  <a:xfrm>
                    <a:off x="2763" y="1281"/>
                    <a:ext cx="765"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32" name="Freeform 118"/>
                  <p:cNvSpPr>
                    <a:spLocks/>
                  </p:cNvSpPr>
                  <p:nvPr/>
                </p:nvSpPr>
                <p:spPr bwMode="hidden">
                  <a:xfrm flipH="1">
                    <a:off x="1800"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sp>
              <p:nvSpPr>
                <p:cNvPr id="25" name="Freeform 119"/>
                <p:cNvSpPr>
                  <a:spLocks/>
                </p:cNvSpPr>
                <p:nvPr/>
              </p:nvSpPr>
              <p:spPr bwMode="hidden">
                <a:xfrm rot="20253369">
                  <a:off x="3280" y="1529"/>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grpSp>
          <p:nvGrpSpPr>
            <p:cNvPr id="34" name="Group 120"/>
            <p:cNvGrpSpPr>
              <a:grpSpLocks/>
            </p:cNvGrpSpPr>
            <p:nvPr/>
          </p:nvGrpSpPr>
          <p:grpSpPr bwMode="auto">
            <a:xfrm>
              <a:off x="1476" y="449"/>
              <a:ext cx="4038" cy="2966"/>
              <a:chOff x="210" y="337"/>
              <a:chExt cx="5198" cy="3818"/>
            </a:xfrm>
          </p:grpSpPr>
          <p:sp>
            <p:nvSpPr>
              <p:cNvPr id="8"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9" name="Arc 122"/>
              <p:cNvSpPr>
                <a:spLocks/>
              </p:cNvSpPr>
              <p:nvPr/>
            </p:nvSpPr>
            <p:spPr bwMode="hidden">
              <a:xfrm flipH="1">
                <a:off x="1054" y="1851"/>
                <a:ext cx="2121"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0" name="Arc 123"/>
              <p:cNvSpPr>
                <a:spLocks/>
              </p:cNvSpPr>
              <p:nvPr/>
            </p:nvSpPr>
            <p:spPr bwMode="hidden">
              <a:xfrm flipH="1">
                <a:off x="1266" y="1480"/>
                <a:ext cx="1245"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1" name="Arc 124"/>
              <p:cNvSpPr>
                <a:spLocks/>
              </p:cNvSpPr>
              <p:nvPr/>
            </p:nvSpPr>
            <p:spPr bwMode="hidden">
              <a:xfrm flipH="1">
                <a:off x="210" y="1169"/>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2"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3"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4" name="Freeform 127"/>
              <p:cNvSpPr>
                <a:spLocks/>
              </p:cNvSpPr>
              <p:nvPr/>
            </p:nvSpPr>
            <p:spPr bwMode="hidden">
              <a:xfrm>
                <a:off x="3301"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 name="Freeform 128"/>
              <p:cNvSpPr>
                <a:spLocks/>
              </p:cNvSpPr>
              <p:nvPr/>
            </p:nvSpPr>
            <p:spPr bwMode="hidden">
              <a:xfrm rot="19660755" flipV="1">
                <a:off x="2546" y="2149"/>
                <a:ext cx="442" cy="83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6" name="Freeform 129"/>
              <p:cNvSpPr>
                <a:spLocks/>
              </p:cNvSpPr>
              <p:nvPr/>
            </p:nvSpPr>
            <p:spPr bwMode="hidden">
              <a:xfrm flipH="1">
                <a:off x="489" y="2503"/>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7" name="Freeform 130"/>
              <p:cNvSpPr>
                <a:spLocks/>
              </p:cNvSpPr>
              <p:nvPr/>
            </p:nvSpPr>
            <p:spPr bwMode="hidden">
              <a:xfrm flipH="1">
                <a:off x="1000" y="893"/>
                <a:ext cx="69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8" name="Freeform 131"/>
              <p:cNvSpPr>
                <a:spLocks/>
              </p:cNvSpPr>
              <p:nvPr/>
            </p:nvSpPr>
            <p:spPr bwMode="hidden">
              <a:xfrm>
                <a:off x="4401" y="2279"/>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9" name="Freeform 132"/>
              <p:cNvSpPr>
                <a:spLocks/>
              </p:cNvSpPr>
              <p:nvPr/>
            </p:nvSpPr>
            <p:spPr bwMode="hidden">
              <a:xfrm>
                <a:off x="3877" y="1470"/>
                <a:ext cx="1519"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20" name="Freeform 133"/>
              <p:cNvSpPr>
                <a:spLocks/>
              </p:cNvSpPr>
              <p:nvPr/>
            </p:nvSpPr>
            <p:spPr bwMode="hidden">
              <a:xfrm>
                <a:off x="3934" y="337"/>
                <a:ext cx="663"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21" name="Freeform 134"/>
              <p:cNvSpPr>
                <a:spLocks/>
              </p:cNvSpPr>
              <p:nvPr/>
            </p:nvSpPr>
            <p:spPr bwMode="hidden">
              <a:xfrm rot="1346631" flipH="1">
                <a:off x="1702" y="1506"/>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sp>
        <p:nvSpPr>
          <p:cNvPr id="151687" name="Rectangle 135"/>
          <p:cNvSpPr>
            <a:spLocks noGrp="1" noChangeArrowheads="1"/>
          </p:cNvSpPr>
          <p:nvPr>
            <p:ph type="ctrTitle" sz="quarter"/>
          </p:nvPr>
        </p:nvSpPr>
        <p:spPr>
          <a:xfrm>
            <a:off x="685800" y="1827216"/>
            <a:ext cx="7772400" cy="1627187"/>
          </a:xfrm>
        </p:spPr>
        <p:txBody>
          <a:bodyPr/>
          <a:lstStyle>
            <a:lvl1pPr>
              <a:defRPr/>
            </a:lvl1pPr>
          </a:lstStyle>
          <a:p>
            <a:r>
              <a:rPr lang="fr-FR"/>
              <a:t>Cliquez pour modifier le style du titre</a:t>
            </a:r>
          </a:p>
        </p:txBody>
      </p:sp>
      <p:sp>
        <p:nvSpPr>
          <p:cNvPr id="151688"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fr-FR"/>
              <a:t>Cliquez pour modifier le style des sous-titres du masque</a:t>
            </a:r>
          </a:p>
        </p:txBody>
      </p:sp>
      <p:sp>
        <p:nvSpPr>
          <p:cNvPr id="137" name="Rectangle 137"/>
          <p:cNvSpPr>
            <a:spLocks noGrp="1" noChangeArrowheads="1"/>
          </p:cNvSpPr>
          <p:nvPr>
            <p:ph type="dt" sz="quarter" idx="10"/>
          </p:nvPr>
        </p:nvSpPr>
        <p:spPr/>
        <p:txBody>
          <a:bodyPr/>
          <a:lstStyle>
            <a:lvl1pPr>
              <a:defRPr smtClean="0"/>
            </a:lvl1pPr>
          </a:lstStyle>
          <a:p>
            <a:pPr>
              <a:defRPr/>
            </a:pPr>
            <a:fld id="{6CCFAB91-F97C-452A-81DF-ACE9AEB6999F}" type="datetimeFigureOut">
              <a:rPr lang="fr-FR">
                <a:solidFill>
                  <a:srgbClr val="CCFFFF"/>
                </a:solidFill>
              </a:rPr>
              <a:pPr>
                <a:defRPr/>
              </a:pPr>
              <a:t>02/08/2017</a:t>
            </a:fld>
            <a:endParaRPr lang="fr-FR">
              <a:solidFill>
                <a:srgbClr val="CCFFFF"/>
              </a:solidFill>
            </a:endParaRPr>
          </a:p>
        </p:txBody>
      </p:sp>
      <p:sp>
        <p:nvSpPr>
          <p:cNvPr id="138" name="Rectangle 138"/>
          <p:cNvSpPr>
            <a:spLocks noGrp="1" noChangeArrowheads="1"/>
          </p:cNvSpPr>
          <p:nvPr>
            <p:ph type="ftr" sz="quarter" idx="11"/>
          </p:nvPr>
        </p:nvSpPr>
        <p:spPr/>
        <p:txBody>
          <a:bodyPr/>
          <a:lstStyle>
            <a:lvl1pPr>
              <a:defRPr smtClean="0"/>
            </a:lvl1pPr>
          </a:lstStyle>
          <a:p>
            <a:pPr>
              <a:defRPr/>
            </a:pPr>
            <a:endParaRPr lang="fr-FR">
              <a:solidFill>
                <a:srgbClr val="CCFFFF"/>
              </a:solidFill>
            </a:endParaRPr>
          </a:p>
        </p:txBody>
      </p:sp>
      <p:sp>
        <p:nvSpPr>
          <p:cNvPr id="139" name="Rectangle 139"/>
          <p:cNvSpPr>
            <a:spLocks noGrp="1" noChangeArrowheads="1"/>
          </p:cNvSpPr>
          <p:nvPr>
            <p:ph type="sldNum" sz="quarter" idx="12"/>
          </p:nvPr>
        </p:nvSpPr>
        <p:spPr/>
        <p:txBody>
          <a:bodyPr/>
          <a:lstStyle>
            <a:lvl1pPr>
              <a:defRPr smtClean="0"/>
            </a:lvl1pPr>
          </a:lstStyle>
          <a:p>
            <a:pPr>
              <a:defRPr/>
            </a:pPr>
            <a:fld id="{79B036A8-C9F5-4540-8E6C-8B99D4FFFB6A}" type="slidenum">
              <a:rPr lang="fr-FR">
                <a:solidFill>
                  <a:srgbClr val="CCFFFF"/>
                </a:solidFill>
              </a:rPr>
              <a:pPr>
                <a:defRPr/>
              </a:pPr>
              <a:t>‹N°›</a:t>
            </a:fld>
            <a:endParaRPr lang="fr-FR">
              <a:solidFill>
                <a:srgbClr val="CCFFFF"/>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fld id="{01B6ABB5-9343-4C6A-8271-D5CE004613C1}" type="datetimeFigureOut">
              <a:rPr lang="fr-FR">
                <a:solidFill>
                  <a:srgbClr val="CCFFFF"/>
                </a:solidFill>
              </a:rPr>
              <a:pPr>
                <a:defRPr/>
              </a:pPr>
              <a:t>02/08/2017</a:t>
            </a:fld>
            <a:endParaRPr lang="fr-FR">
              <a:solidFill>
                <a:srgbClr val="CCFFFF"/>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fr-FR">
              <a:solidFill>
                <a:srgbClr val="CCFFFF"/>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0F14E3E8-8B3D-44F0-AF06-94A0DA794477}" type="slidenum">
              <a:rPr lang="fr-FR">
                <a:solidFill>
                  <a:srgbClr val="CCFFFF"/>
                </a:solidFill>
              </a:rPr>
              <a:pPr>
                <a:defRPr/>
              </a:pPr>
              <a:t>‹N°›</a:t>
            </a:fld>
            <a:endParaRPr lang="fr-FR">
              <a:solidFill>
                <a:srgbClr val="CCFFFF"/>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39"/>
          <p:cNvSpPr>
            <a:spLocks noGrp="1" noChangeArrowheads="1"/>
          </p:cNvSpPr>
          <p:nvPr>
            <p:ph type="dt" sz="half" idx="10"/>
          </p:nvPr>
        </p:nvSpPr>
        <p:spPr>
          <a:ln/>
        </p:spPr>
        <p:txBody>
          <a:bodyPr/>
          <a:lstStyle>
            <a:lvl1pPr>
              <a:defRPr/>
            </a:lvl1pPr>
          </a:lstStyle>
          <a:p>
            <a:pPr>
              <a:defRPr/>
            </a:pPr>
            <a:fld id="{E582A3DD-8B97-4EF8-9CB6-C983717D9988}" type="datetimeFigureOut">
              <a:rPr lang="fr-FR">
                <a:solidFill>
                  <a:srgbClr val="CCFFFF"/>
                </a:solidFill>
              </a:rPr>
              <a:pPr>
                <a:defRPr/>
              </a:pPr>
              <a:t>02/08/2017</a:t>
            </a:fld>
            <a:endParaRPr lang="fr-FR">
              <a:solidFill>
                <a:srgbClr val="CCFFFF"/>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fr-FR">
              <a:solidFill>
                <a:srgbClr val="CCFFFF"/>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03939B55-9533-48DD-B4C9-5EE42F624E47}" type="slidenum">
              <a:rPr lang="fr-FR">
                <a:solidFill>
                  <a:srgbClr val="CCFFFF"/>
                </a:solidFill>
              </a:rPr>
              <a:pPr>
                <a:defRPr/>
              </a:pPr>
              <a:t>‹N°›</a:t>
            </a:fld>
            <a:endParaRPr lang="fr-FR">
              <a:solidFill>
                <a:srgbClr val="CCFFFF"/>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fld id="{EE9F58F8-CDC7-4D6C-9595-F06A85CEDB4E}" type="datetimeFigureOut">
              <a:rPr lang="fr-FR">
                <a:solidFill>
                  <a:srgbClr val="CCFFFF"/>
                </a:solidFill>
              </a:rPr>
              <a:pPr>
                <a:defRPr/>
              </a:pPr>
              <a:t>02/08/2017</a:t>
            </a:fld>
            <a:endParaRPr lang="fr-FR">
              <a:solidFill>
                <a:srgbClr val="CCFFFF"/>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fr-FR">
              <a:solidFill>
                <a:srgbClr val="CCFFFF"/>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56826660-BA36-4C8A-9C77-00292A262F00}" type="slidenum">
              <a:rPr lang="fr-FR">
                <a:solidFill>
                  <a:srgbClr val="CCFFFF"/>
                </a:solidFill>
              </a:rPr>
              <a:pPr>
                <a:defRPr/>
              </a:pPr>
              <a:t>‹N°›</a:t>
            </a:fld>
            <a:endParaRPr lang="fr-FR">
              <a:solidFill>
                <a:srgbClr val="CCFFFF"/>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139"/>
          <p:cNvSpPr>
            <a:spLocks noGrp="1" noChangeArrowheads="1"/>
          </p:cNvSpPr>
          <p:nvPr>
            <p:ph type="dt" sz="half" idx="10"/>
          </p:nvPr>
        </p:nvSpPr>
        <p:spPr>
          <a:ln/>
        </p:spPr>
        <p:txBody>
          <a:bodyPr/>
          <a:lstStyle>
            <a:lvl1pPr>
              <a:defRPr/>
            </a:lvl1pPr>
          </a:lstStyle>
          <a:p>
            <a:pPr>
              <a:defRPr/>
            </a:pPr>
            <a:fld id="{2ACC6F73-3B02-4F05-A033-1C03810FD4C0}" type="datetimeFigureOut">
              <a:rPr lang="fr-FR">
                <a:solidFill>
                  <a:srgbClr val="CCFFFF"/>
                </a:solidFill>
              </a:rPr>
              <a:pPr>
                <a:defRPr/>
              </a:pPr>
              <a:t>02/08/2017</a:t>
            </a:fld>
            <a:endParaRPr lang="fr-FR">
              <a:solidFill>
                <a:srgbClr val="CCFFFF"/>
              </a:solidFill>
            </a:endParaRPr>
          </a:p>
        </p:txBody>
      </p:sp>
      <p:sp>
        <p:nvSpPr>
          <p:cNvPr id="8" name="Rectangle 140"/>
          <p:cNvSpPr>
            <a:spLocks noGrp="1" noChangeArrowheads="1"/>
          </p:cNvSpPr>
          <p:nvPr>
            <p:ph type="ftr" sz="quarter" idx="11"/>
          </p:nvPr>
        </p:nvSpPr>
        <p:spPr>
          <a:ln/>
        </p:spPr>
        <p:txBody>
          <a:bodyPr/>
          <a:lstStyle>
            <a:lvl1pPr>
              <a:defRPr/>
            </a:lvl1pPr>
          </a:lstStyle>
          <a:p>
            <a:pPr>
              <a:defRPr/>
            </a:pPr>
            <a:endParaRPr lang="fr-FR">
              <a:solidFill>
                <a:srgbClr val="CCFFFF"/>
              </a:solidFill>
            </a:endParaRPr>
          </a:p>
        </p:txBody>
      </p:sp>
      <p:sp>
        <p:nvSpPr>
          <p:cNvPr id="9" name="Rectangle 141"/>
          <p:cNvSpPr>
            <a:spLocks noGrp="1" noChangeArrowheads="1"/>
          </p:cNvSpPr>
          <p:nvPr>
            <p:ph type="sldNum" sz="quarter" idx="12"/>
          </p:nvPr>
        </p:nvSpPr>
        <p:spPr>
          <a:ln/>
        </p:spPr>
        <p:txBody>
          <a:bodyPr/>
          <a:lstStyle>
            <a:lvl1pPr>
              <a:defRPr/>
            </a:lvl1pPr>
          </a:lstStyle>
          <a:p>
            <a:pPr>
              <a:defRPr/>
            </a:pPr>
            <a:fld id="{12885E51-1861-4560-9A62-1163299F1766}" type="slidenum">
              <a:rPr lang="fr-FR">
                <a:solidFill>
                  <a:srgbClr val="CCFFFF"/>
                </a:solidFill>
              </a:rPr>
              <a:pPr>
                <a:defRPr/>
              </a:pPr>
              <a:t>‹N°›</a:t>
            </a:fld>
            <a:endParaRPr lang="fr-FR">
              <a:solidFill>
                <a:srgbClr val="CCFFFF"/>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87EAB71-8FE6-448A-9E92-1CA8BE9254B6}" type="datetimeFigureOut">
              <a:rPr lang="fr-FR" smtClean="0"/>
              <a:pPr/>
              <a:t>02/08/2017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402B14-61A2-458C-8382-9F2A6DD88BA1}" type="slidenum">
              <a:rPr lang="fr-FR" smtClean="0"/>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fld id="{D18C0AF3-8D83-4CA4-BA0E-DD5A10096463}" type="datetimeFigureOut">
              <a:rPr lang="fr-FR">
                <a:solidFill>
                  <a:srgbClr val="CCFFFF"/>
                </a:solidFill>
              </a:rPr>
              <a:pPr>
                <a:defRPr/>
              </a:pPr>
              <a:t>02/08/2017</a:t>
            </a:fld>
            <a:endParaRPr lang="fr-FR">
              <a:solidFill>
                <a:srgbClr val="CCFFFF"/>
              </a:solidFill>
            </a:endParaRPr>
          </a:p>
        </p:txBody>
      </p:sp>
      <p:sp>
        <p:nvSpPr>
          <p:cNvPr id="4" name="Rectangle 140"/>
          <p:cNvSpPr>
            <a:spLocks noGrp="1" noChangeArrowheads="1"/>
          </p:cNvSpPr>
          <p:nvPr>
            <p:ph type="ftr" sz="quarter" idx="11"/>
          </p:nvPr>
        </p:nvSpPr>
        <p:spPr>
          <a:ln/>
        </p:spPr>
        <p:txBody>
          <a:bodyPr/>
          <a:lstStyle>
            <a:lvl1pPr>
              <a:defRPr/>
            </a:lvl1pPr>
          </a:lstStyle>
          <a:p>
            <a:pPr>
              <a:defRPr/>
            </a:pPr>
            <a:endParaRPr lang="fr-FR">
              <a:solidFill>
                <a:srgbClr val="CCFFFF"/>
              </a:solidFill>
            </a:endParaRPr>
          </a:p>
        </p:txBody>
      </p:sp>
      <p:sp>
        <p:nvSpPr>
          <p:cNvPr id="5" name="Rectangle 141"/>
          <p:cNvSpPr>
            <a:spLocks noGrp="1" noChangeArrowheads="1"/>
          </p:cNvSpPr>
          <p:nvPr>
            <p:ph type="sldNum" sz="quarter" idx="12"/>
          </p:nvPr>
        </p:nvSpPr>
        <p:spPr>
          <a:ln/>
        </p:spPr>
        <p:txBody>
          <a:bodyPr/>
          <a:lstStyle>
            <a:lvl1pPr>
              <a:defRPr/>
            </a:lvl1pPr>
          </a:lstStyle>
          <a:p>
            <a:pPr>
              <a:defRPr/>
            </a:pPr>
            <a:fld id="{5B67AA24-D435-4145-8546-9B145DB0ABF2}" type="slidenum">
              <a:rPr lang="fr-FR">
                <a:solidFill>
                  <a:srgbClr val="CCFFFF"/>
                </a:solidFill>
              </a:rPr>
              <a:pPr>
                <a:defRPr/>
              </a:pPr>
              <a:t>‹N°›</a:t>
            </a:fld>
            <a:endParaRPr lang="fr-FR">
              <a:solidFill>
                <a:srgbClr val="CCFFFF"/>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fld id="{971FBC92-2AE1-4499-BBAA-1066A3F027AE}" type="datetimeFigureOut">
              <a:rPr lang="fr-FR">
                <a:solidFill>
                  <a:srgbClr val="CCFFFF"/>
                </a:solidFill>
              </a:rPr>
              <a:pPr>
                <a:defRPr/>
              </a:pPr>
              <a:t>02/08/2017</a:t>
            </a:fld>
            <a:endParaRPr lang="fr-FR">
              <a:solidFill>
                <a:srgbClr val="CCFFFF"/>
              </a:solidFill>
            </a:endParaRPr>
          </a:p>
        </p:txBody>
      </p:sp>
      <p:sp>
        <p:nvSpPr>
          <p:cNvPr id="3" name="Rectangle 140"/>
          <p:cNvSpPr>
            <a:spLocks noGrp="1" noChangeArrowheads="1"/>
          </p:cNvSpPr>
          <p:nvPr>
            <p:ph type="ftr" sz="quarter" idx="11"/>
          </p:nvPr>
        </p:nvSpPr>
        <p:spPr>
          <a:ln/>
        </p:spPr>
        <p:txBody>
          <a:bodyPr/>
          <a:lstStyle>
            <a:lvl1pPr>
              <a:defRPr/>
            </a:lvl1pPr>
          </a:lstStyle>
          <a:p>
            <a:pPr>
              <a:defRPr/>
            </a:pPr>
            <a:endParaRPr lang="fr-FR">
              <a:solidFill>
                <a:srgbClr val="CCFFFF"/>
              </a:solidFill>
            </a:endParaRPr>
          </a:p>
        </p:txBody>
      </p:sp>
      <p:sp>
        <p:nvSpPr>
          <p:cNvPr id="4" name="Rectangle 141"/>
          <p:cNvSpPr>
            <a:spLocks noGrp="1" noChangeArrowheads="1"/>
          </p:cNvSpPr>
          <p:nvPr>
            <p:ph type="sldNum" sz="quarter" idx="12"/>
          </p:nvPr>
        </p:nvSpPr>
        <p:spPr>
          <a:ln/>
        </p:spPr>
        <p:txBody>
          <a:bodyPr/>
          <a:lstStyle>
            <a:lvl1pPr>
              <a:defRPr/>
            </a:lvl1pPr>
          </a:lstStyle>
          <a:p>
            <a:pPr>
              <a:defRPr/>
            </a:pPr>
            <a:fld id="{5B4A3517-C075-4B80-92D0-23D4698E0F97}" type="slidenum">
              <a:rPr lang="fr-FR">
                <a:solidFill>
                  <a:srgbClr val="CCFFFF"/>
                </a:solidFill>
              </a:rPr>
              <a:pPr>
                <a:defRPr/>
              </a:pPr>
              <a:t>‹N°›</a:t>
            </a:fld>
            <a:endParaRPr lang="fr-FR">
              <a:solidFill>
                <a:srgbClr val="CCFFFF"/>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39"/>
          <p:cNvSpPr>
            <a:spLocks noGrp="1" noChangeArrowheads="1"/>
          </p:cNvSpPr>
          <p:nvPr>
            <p:ph type="dt" sz="half" idx="10"/>
          </p:nvPr>
        </p:nvSpPr>
        <p:spPr>
          <a:ln/>
        </p:spPr>
        <p:txBody>
          <a:bodyPr/>
          <a:lstStyle>
            <a:lvl1pPr>
              <a:defRPr/>
            </a:lvl1pPr>
          </a:lstStyle>
          <a:p>
            <a:pPr>
              <a:defRPr/>
            </a:pPr>
            <a:fld id="{134B800C-5998-4026-9B8A-74CFD6B32C7B}" type="datetimeFigureOut">
              <a:rPr lang="fr-FR">
                <a:solidFill>
                  <a:srgbClr val="CCFFFF"/>
                </a:solidFill>
              </a:rPr>
              <a:pPr>
                <a:defRPr/>
              </a:pPr>
              <a:t>02/08/2017</a:t>
            </a:fld>
            <a:endParaRPr lang="fr-FR">
              <a:solidFill>
                <a:srgbClr val="CCFFFF"/>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fr-FR">
              <a:solidFill>
                <a:srgbClr val="CCFFFF"/>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F5E4DA20-A0DC-460C-9F85-6AF309490529}" type="slidenum">
              <a:rPr lang="fr-FR">
                <a:solidFill>
                  <a:srgbClr val="CCFFFF"/>
                </a:solidFill>
              </a:rPr>
              <a:pPr>
                <a:defRPr/>
              </a:pPr>
              <a:t>‹N°›</a:t>
            </a:fld>
            <a:endParaRPr lang="fr-FR">
              <a:solidFill>
                <a:srgbClr val="CCFFFF"/>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39"/>
          <p:cNvSpPr>
            <a:spLocks noGrp="1" noChangeArrowheads="1"/>
          </p:cNvSpPr>
          <p:nvPr>
            <p:ph type="dt" sz="half" idx="10"/>
          </p:nvPr>
        </p:nvSpPr>
        <p:spPr>
          <a:ln/>
        </p:spPr>
        <p:txBody>
          <a:bodyPr/>
          <a:lstStyle>
            <a:lvl1pPr>
              <a:defRPr/>
            </a:lvl1pPr>
          </a:lstStyle>
          <a:p>
            <a:pPr>
              <a:defRPr/>
            </a:pPr>
            <a:fld id="{CFBC26A4-FB5C-42CC-96B9-2ED30105805E}" type="datetimeFigureOut">
              <a:rPr lang="fr-FR">
                <a:solidFill>
                  <a:srgbClr val="CCFFFF"/>
                </a:solidFill>
              </a:rPr>
              <a:pPr>
                <a:defRPr/>
              </a:pPr>
              <a:t>02/08/2017</a:t>
            </a:fld>
            <a:endParaRPr lang="fr-FR">
              <a:solidFill>
                <a:srgbClr val="CCFFFF"/>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fr-FR">
              <a:solidFill>
                <a:srgbClr val="CCFFFF"/>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9AB7A5C0-0F62-485E-9BD4-98F8B2B9CB06}" type="slidenum">
              <a:rPr lang="fr-FR">
                <a:solidFill>
                  <a:srgbClr val="CCFFFF"/>
                </a:solidFill>
              </a:rPr>
              <a:pPr>
                <a:defRPr/>
              </a:pPr>
              <a:t>‹N°›</a:t>
            </a:fld>
            <a:endParaRPr lang="fr-FR">
              <a:solidFill>
                <a:srgbClr val="CCFFFF"/>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fld id="{D29F3C1F-82B9-4584-9AAB-F4E1F2E53261}" type="datetimeFigureOut">
              <a:rPr lang="fr-FR">
                <a:solidFill>
                  <a:srgbClr val="CCFFFF"/>
                </a:solidFill>
              </a:rPr>
              <a:pPr>
                <a:defRPr/>
              </a:pPr>
              <a:t>02/08/2017</a:t>
            </a:fld>
            <a:endParaRPr lang="fr-FR">
              <a:solidFill>
                <a:srgbClr val="CCFFFF"/>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fr-FR">
              <a:solidFill>
                <a:srgbClr val="CCFFFF"/>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67405992-BB28-40BF-9C9A-524F524D4879}" type="slidenum">
              <a:rPr lang="fr-FR">
                <a:solidFill>
                  <a:srgbClr val="CCFFFF"/>
                </a:solidFill>
              </a:rPr>
              <a:pPr>
                <a:defRPr/>
              </a:pPr>
              <a:t>‹N°›</a:t>
            </a:fld>
            <a:endParaRPr lang="fr-FR">
              <a:solidFill>
                <a:srgbClr val="CCFFFF"/>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301625"/>
            <a:ext cx="1943100" cy="579437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685800" y="301625"/>
            <a:ext cx="5676900" cy="57943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fld id="{EE0B019E-6141-48CF-8D81-D643EE364AA3}" type="datetimeFigureOut">
              <a:rPr lang="fr-FR">
                <a:solidFill>
                  <a:srgbClr val="CCFFFF"/>
                </a:solidFill>
              </a:rPr>
              <a:pPr>
                <a:defRPr/>
              </a:pPr>
              <a:t>02/08/2017</a:t>
            </a:fld>
            <a:endParaRPr lang="fr-FR">
              <a:solidFill>
                <a:srgbClr val="CCFFFF"/>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fr-FR">
              <a:solidFill>
                <a:srgbClr val="CCFFFF"/>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DBA622C0-7C59-4FA2-A1A9-A981F7873E10}" type="slidenum">
              <a:rPr lang="fr-FR">
                <a:solidFill>
                  <a:srgbClr val="CCFFFF"/>
                </a:solidFill>
              </a:rPr>
              <a:pPr>
                <a:defRPr/>
              </a:pPr>
              <a:t>‹N°›</a:t>
            </a:fld>
            <a:endParaRPr lang="fr-FR">
              <a:solidFill>
                <a:srgbClr val="CCFFFF"/>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301625"/>
            <a:ext cx="7772400" cy="57943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fld id="{052ACA4D-9344-4E63-A39F-638D948EA8C5}" type="datetimeFigureOut">
              <a:rPr lang="fr-FR">
                <a:solidFill>
                  <a:srgbClr val="CCFFFF"/>
                </a:solidFill>
              </a:rPr>
              <a:pPr>
                <a:defRPr/>
              </a:pPr>
              <a:t>02/08/2017</a:t>
            </a:fld>
            <a:endParaRPr lang="fr-FR">
              <a:solidFill>
                <a:srgbClr val="CCFFFF"/>
              </a:solidFill>
            </a:endParaRPr>
          </a:p>
        </p:txBody>
      </p:sp>
      <p:sp>
        <p:nvSpPr>
          <p:cNvPr id="4" name="Rectangle 140"/>
          <p:cNvSpPr>
            <a:spLocks noGrp="1" noChangeArrowheads="1"/>
          </p:cNvSpPr>
          <p:nvPr>
            <p:ph type="ftr" sz="quarter" idx="11"/>
          </p:nvPr>
        </p:nvSpPr>
        <p:spPr>
          <a:ln/>
        </p:spPr>
        <p:txBody>
          <a:bodyPr/>
          <a:lstStyle>
            <a:lvl1pPr>
              <a:defRPr/>
            </a:lvl1pPr>
          </a:lstStyle>
          <a:p>
            <a:pPr>
              <a:defRPr/>
            </a:pPr>
            <a:endParaRPr lang="fr-FR">
              <a:solidFill>
                <a:srgbClr val="CCFFFF"/>
              </a:solidFill>
            </a:endParaRPr>
          </a:p>
        </p:txBody>
      </p:sp>
      <p:sp>
        <p:nvSpPr>
          <p:cNvPr id="5" name="Rectangle 141"/>
          <p:cNvSpPr>
            <a:spLocks noGrp="1" noChangeArrowheads="1"/>
          </p:cNvSpPr>
          <p:nvPr>
            <p:ph type="sldNum" sz="quarter" idx="12"/>
          </p:nvPr>
        </p:nvSpPr>
        <p:spPr>
          <a:ln/>
        </p:spPr>
        <p:txBody>
          <a:bodyPr/>
          <a:lstStyle>
            <a:lvl1pPr>
              <a:defRPr/>
            </a:lvl1pPr>
          </a:lstStyle>
          <a:p>
            <a:pPr>
              <a:defRPr/>
            </a:pPr>
            <a:fld id="{11DDFAF3-66F6-4173-A6CB-363609749687}" type="slidenum">
              <a:rPr lang="fr-FR">
                <a:solidFill>
                  <a:srgbClr val="CCFFFF"/>
                </a:solidFill>
              </a:rPr>
              <a:pPr>
                <a:defRPr/>
              </a:pPr>
              <a:t>‹N°›</a:t>
            </a:fld>
            <a:endParaRPr lang="fr-FR">
              <a:solidFill>
                <a:srgbClr val="CCFFFF"/>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301625"/>
            <a:ext cx="7772400" cy="1462088"/>
          </a:xfrm>
        </p:spPr>
        <p:txBody>
          <a:bodyPr/>
          <a:lstStyle/>
          <a:p>
            <a:r>
              <a:rPr lang="fr-FR" smtClean="0"/>
              <a:t>Cliquez pour modifier le style du titre</a:t>
            </a:r>
            <a:endParaRPr lang="en-US"/>
          </a:p>
        </p:txBody>
      </p:sp>
      <p:sp>
        <p:nvSpPr>
          <p:cNvPr id="3" name="Espace réservé du tableau 2"/>
          <p:cNvSpPr>
            <a:spLocks noGrp="1"/>
          </p:cNvSpPr>
          <p:nvPr>
            <p:ph type="tbl" idx="1"/>
          </p:nvPr>
        </p:nvSpPr>
        <p:spPr>
          <a:xfrm>
            <a:off x="685800" y="1981200"/>
            <a:ext cx="7772400" cy="4114800"/>
          </a:xfrm>
        </p:spPr>
        <p:txBody>
          <a:bodyPr/>
          <a:lstStyle/>
          <a:p>
            <a:pPr lvl="0"/>
            <a:endParaRPr lang="en-US" noProof="0" smtClean="0"/>
          </a:p>
        </p:txBody>
      </p:sp>
      <p:sp>
        <p:nvSpPr>
          <p:cNvPr id="4" name="Rectangle 139"/>
          <p:cNvSpPr>
            <a:spLocks noGrp="1" noChangeArrowheads="1"/>
          </p:cNvSpPr>
          <p:nvPr>
            <p:ph type="dt" sz="half" idx="10"/>
          </p:nvPr>
        </p:nvSpPr>
        <p:spPr>
          <a:ln/>
        </p:spPr>
        <p:txBody>
          <a:bodyPr/>
          <a:lstStyle>
            <a:lvl1pPr>
              <a:defRPr/>
            </a:lvl1pPr>
          </a:lstStyle>
          <a:p>
            <a:pPr>
              <a:defRPr/>
            </a:pPr>
            <a:fld id="{ECEA1035-E739-430B-8396-3D9A5D5D1D79}" type="datetimeFigureOut">
              <a:rPr lang="fr-FR">
                <a:solidFill>
                  <a:srgbClr val="CCFFFF"/>
                </a:solidFill>
              </a:rPr>
              <a:pPr>
                <a:defRPr/>
              </a:pPr>
              <a:t>02/08/2017</a:t>
            </a:fld>
            <a:endParaRPr lang="fr-FR">
              <a:solidFill>
                <a:srgbClr val="CCFFFF"/>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fr-FR">
              <a:solidFill>
                <a:srgbClr val="CCFFFF"/>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8123FF5E-E83D-4E21-82C7-97E3035A86B1}" type="slidenum">
              <a:rPr lang="fr-FR">
                <a:solidFill>
                  <a:srgbClr val="CCFFFF"/>
                </a:solidFill>
              </a:rPr>
              <a:pPr>
                <a:defRPr/>
              </a:pPr>
              <a:t>‹N°›</a:t>
            </a:fld>
            <a:endParaRPr lang="fr-FR">
              <a:solidFill>
                <a:srgbClr val="CCFFFF"/>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9268AE-3F36-4B95-B023-45356A49E1F3}"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90291BE-DE97-4E21-83C5-81FC572AC01A}"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87EAB71-8FE6-448A-9E92-1CA8BE9254B6}" type="datetimeFigureOut">
              <a:rPr lang="fr-FR" smtClean="0"/>
              <a:pPr/>
              <a:t>02/08/2017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402B14-61A2-458C-8382-9F2A6DD88BA1}" type="slidenum">
              <a:rPr lang="fr-FR" smtClean="0"/>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A3B0040-1F59-4337-A2F8-5ADDEE102829}"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EAD75F75-BF94-4253-B653-780ECCE32632}"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803238A4-06D7-4D41-BBEE-5563416282DB}"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84E1E093-1019-4F25-BA16-6D1BB53421FA}"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3203502F-6813-45BD-A2B3-B9A3EDE36665}"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A09B0FC7-D9FE-4110-97DF-8D9406577DAE}"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F82F046-2B25-4A39-9B07-623B86CDEA03}"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5CA9BE5B-DC39-47AB-9FDD-64AB3A70B226}"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62F7AA-A2E4-4647-BE9B-74AD0C3164BC}"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4"/>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4"/>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553200" y="6245225"/>
            <a:ext cx="2133600" cy="476250"/>
          </a:xfrm>
        </p:spPr>
        <p:txBody>
          <a:bodyPr/>
          <a:lstStyle>
            <a:lvl1pPr>
              <a:defRPr/>
            </a:lvl1pPr>
          </a:lstStyle>
          <a:p>
            <a:pPr>
              <a:defRPr/>
            </a:pPr>
            <a:endParaRPr lang="fr-FR">
              <a:solidFill>
                <a:prstClr val="black">
                  <a:tint val="75000"/>
                </a:prstClr>
              </a:solidFill>
            </a:endParaRPr>
          </a:p>
        </p:txBody>
      </p:sp>
      <p:sp>
        <p:nvSpPr>
          <p:cNvPr id="6" name="Espace réservé du pied de page 5"/>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7" name="Espace réservé du numéro de diapositive 6"/>
          <p:cNvSpPr>
            <a:spLocks noGrp="1"/>
          </p:cNvSpPr>
          <p:nvPr>
            <p:ph type="sldNum" sz="quarter" idx="12"/>
          </p:nvPr>
        </p:nvSpPr>
        <p:spPr>
          <a:xfrm>
            <a:off x="457200" y="6245225"/>
            <a:ext cx="2133600" cy="476250"/>
          </a:xfrm>
        </p:spPr>
        <p:txBody>
          <a:bodyPr/>
          <a:lstStyle>
            <a:lvl1pPr>
              <a:defRPr/>
            </a:lvl1pPr>
          </a:lstStyle>
          <a:p>
            <a:pPr>
              <a:defRPr/>
            </a:pPr>
            <a:fld id="{562DA782-6678-4E2C-B1F2-0D9C40EEA42C}"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87EAB71-8FE6-448A-9E92-1CA8BE9254B6}" type="datetimeFigureOut">
              <a:rPr lang="fr-FR" smtClean="0"/>
              <a:pPr/>
              <a:t>02/08/2017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402B14-61A2-458C-8382-9F2A6DD88BA1}" type="slidenum">
              <a:rPr lang="fr-FR" smtClean="0"/>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fr-FR" smtClean="0"/>
              <a:t>Cliquez pour modifier le style du titre</a:t>
            </a:r>
            <a:endParaRPr lang="en-US"/>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13"/>
          <p:cNvSpPr>
            <a:spLocks noGrp="1"/>
          </p:cNvSpPr>
          <p:nvPr>
            <p:ph type="dt" sz="half" idx="10"/>
          </p:nvPr>
        </p:nvSpPr>
        <p:spPr/>
        <p:txBody>
          <a:bodyPr/>
          <a:lstStyle>
            <a:lvl1pPr>
              <a:defRPr/>
            </a:lvl1pPr>
          </a:lstStyle>
          <a:p>
            <a:pPr>
              <a:defRPr/>
            </a:pPr>
            <a:fld id="{8D9678FC-9A1B-49C4-B4D4-ED134C50D422}" type="datetimeFigureOut">
              <a:rPr lang="fr-FR">
                <a:solidFill>
                  <a:prstClr val="white">
                    <a:shade val="50000"/>
                  </a:prstClr>
                </a:solidFill>
              </a:rPr>
              <a:pPr>
                <a:defRPr/>
              </a:pPr>
              <a:t>02/08/2017</a:t>
            </a:fld>
            <a:endParaRPr lang="fr-FR">
              <a:solidFill>
                <a:prstClr val="white">
                  <a:shade val="50000"/>
                </a:prstClr>
              </a:solidFill>
            </a:endParaRPr>
          </a:p>
        </p:txBody>
      </p:sp>
      <p:sp>
        <p:nvSpPr>
          <p:cNvPr id="5"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6" name="Espace réservé du numéro de diapositive 22"/>
          <p:cNvSpPr>
            <a:spLocks noGrp="1"/>
          </p:cNvSpPr>
          <p:nvPr>
            <p:ph type="sldNum" sz="quarter" idx="12"/>
          </p:nvPr>
        </p:nvSpPr>
        <p:spPr/>
        <p:txBody>
          <a:bodyPr/>
          <a:lstStyle>
            <a:lvl1pPr>
              <a:defRPr/>
            </a:lvl1pPr>
          </a:lstStyle>
          <a:p>
            <a:pPr>
              <a:defRPr/>
            </a:pPr>
            <a:fld id="{F87BE314-21A3-421E-ADF4-823E397141C1}" type="slidenum">
              <a:rPr lang="fr-FR">
                <a:solidFill>
                  <a:prstClr val="white">
                    <a:shade val="50000"/>
                  </a:prstClr>
                </a:solidFill>
              </a:rPr>
              <a:pPr>
                <a:defRPr/>
              </a:pPr>
              <a:t>‹N°›</a:t>
            </a:fld>
            <a:endParaRPr lang="fr-FR">
              <a:solidFill>
                <a:prstClr val="white">
                  <a:shade val="50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D395717A-7AE9-4BCE-A281-8FD79626BA0B}" type="datetimeFigureOut">
              <a:rPr lang="fr-FR">
                <a:solidFill>
                  <a:prstClr val="white">
                    <a:shade val="50000"/>
                  </a:prstClr>
                </a:solidFill>
              </a:rPr>
              <a:pPr>
                <a:defRPr/>
              </a:pPr>
              <a:t>02/08/2017</a:t>
            </a:fld>
            <a:endParaRPr lang="fr-FR">
              <a:solidFill>
                <a:prstClr val="white">
                  <a:shade val="50000"/>
                </a:prstClr>
              </a:solidFill>
            </a:endParaRPr>
          </a:p>
        </p:txBody>
      </p:sp>
      <p:sp>
        <p:nvSpPr>
          <p:cNvPr id="5"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6" name="Espace réservé du numéro de diapositive 22"/>
          <p:cNvSpPr>
            <a:spLocks noGrp="1"/>
          </p:cNvSpPr>
          <p:nvPr>
            <p:ph type="sldNum" sz="quarter" idx="12"/>
          </p:nvPr>
        </p:nvSpPr>
        <p:spPr/>
        <p:txBody>
          <a:bodyPr/>
          <a:lstStyle>
            <a:lvl1pPr>
              <a:defRPr/>
            </a:lvl1pPr>
          </a:lstStyle>
          <a:p>
            <a:pPr>
              <a:defRPr/>
            </a:pPr>
            <a:fld id="{BE2B8B3B-932A-4BEC-B2A1-4F89F41880A6}" type="slidenum">
              <a:rPr lang="fr-FR">
                <a:solidFill>
                  <a:prstClr val="white">
                    <a:shade val="50000"/>
                  </a:prstClr>
                </a:solidFill>
              </a:rPr>
              <a:pPr>
                <a:defRPr/>
              </a:pPr>
              <a:t>‹N°›</a:t>
            </a:fld>
            <a:endParaRPr lang="fr-FR">
              <a:solidFill>
                <a:prstClr val="white">
                  <a:shade val="50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14699E99-801F-41F7-A72C-12C0AD7910E1}" type="datetimeFigureOut">
              <a:rPr lang="fr-FR">
                <a:solidFill>
                  <a:prstClr val="white">
                    <a:shade val="50000"/>
                  </a:prstClr>
                </a:solidFill>
              </a:rPr>
              <a:pPr>
                <a:defRPr/>
              </a:pPr>
              <a:t>02/08/2017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A56DB00-E0D0-4496-B98F-757C2DDFC090}" type="slidenum">
              <a:rPr lang="fr-FR">
                <a:solidFill>
                  <a:prstClr val="white">
                    <a:shade val="50000"/>
                  </a:prstClr>
                </a:solidFill>
              </a:rPr>
              <a:pPr>
                <a:defRPr/>
              </a:pPr>
              <a:t>‹N°›</a:t>
            </a:fld>
            <a:endParaRPr lang="fr-FR">
              <a:solidFill>
                <a:prstClr val="white">
                  <a:shade val="50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4"/>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4"/>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3CF01C10-5B56-4875-B4C5-DE8C4068B4A0}" type="datetimeFigureOut">
              <a:rPr lang="fr-FR">
                <a:solidFill>
                  <a:prstClr val="white">
                    <a:shade val="50000"/>
                  </a:prstClr>
                </a:solidFill>
              </a:rPr>
              <a:pPr>
                <a:defRPr/>
              </a:pPr>
              <a:t>02/08/2017</a:t>
            </a:fld>
            <a:endParaRPr lang="fr-FR">
              <a:solidFill>
                <a:prstClr val="white">
                  <a:shade val="50000"/>
                </a:prstClr>
              </a:solidFill>
            </a:endParaRPr>
          </a:p>
        </p:txBody>
      </p:sp>
      <p:sp>
        <p:nvSpPr>
          <p:cNvPr id="6"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7" name="Espace réservé du numéro de diapositive 22"/>
          <p:cNvSpPr>
            <a:spLocks noGrp="1"/>
          </p:cNvSpPr>
          <p:nvPr>
            <p:ph type="sldNum" sz="quarter" idx="12"/>
          </p:nvPr>
        </p:nvSpPr>
        <p:spPr/>
        <p:txBody>
          <a:bodyPr/>
          <a:lstStyle>
            <a:lvl1pPr>
              <a:defRPr/>
            </a:lvl1pPr>
          </a:lstStyle>
          <a:p>
            <a:pPr>
              <a:defRPr/>
            </a:pPr>
            <a:fld id="{96564E5D-E9F4-4C32-B1F6-D2279DDAAEB5}" type="slidenum">
              <a:rPr lang="fr-FR">
                <a:solidFill>
                  <a:prstClr val="white">
                    <a:shade val="50000"/>
                  </a:prstClr>
                </a:solidFill>
              </a:rPr>
              <a:pPr>
                <a:defRPr/>
              </a:pPr>
              <a:t>‹N°›</a:t>
            </a:fld>
            <a:endParaRPr lang="fr-FR">
              <a:solidFill>
                <a:prstClr val="white">
                  <a:shade val="50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7"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362204"/>
            <a:ext cx="4040188" cy="37639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7" y="2362204"/>
            <a:ext cx="4041775" cy="37639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13"/>
          <p:cNvSpPr>
            <a:spLocks noGrp="1"/>
          </p:cNvSpPr>
          <p:nvPr>
            <p:ph type="dt" sz="half" idx="10"/>
          </p:nvPr>
        </p:nvSpPr>
        <p:spPr/>
        <p:txBody>
          <a:bodyPr/>
          <a:lstStyle>
            <a:lvl1pPr>
              <a:defRPr/>
            </a:lvl1pPr>
          </a:lstStyle>
          <a:p>
            <a:pPr>
              <a:defRPr/>
            </a:pPr>
            <a:fld id="{9BED0A27-CF70-43F3-8AC6-873C285508C1}" type="datetimeFigureOut">
              <a:rPr lang="fr-FR">
                <a:solidFill>
                  <a:prstClr val="white">
                    <a:shade val="50000"/>
                  </a:prstClr>
                </a:solidFill>
              </a:rPr>
              <a:pPr>
                <a:defRPr/>
              </a:pPr>
              <a:t>02/08/2017</a:t>
            </a:fld>
            <a:endParaRPr lang="fr-FR">
              <a:solidFill>
                <a:prstClr val="white">
                  <a:shade val="50000"/>
                </a:prstClr>
              </a:solidFill>
            </a:endParaRPr>
          </a:p>
        </p:txBody>
      </p:sp>
      <p:sp>
        <p:nvSpPr>
          <p:cNvPr id="8"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9" name="Espace réservé du numéro de diapositive 22"/>
          <p:cNvSpPr>
            <a:spLocks noGrp="1"/>
          </p:cNvSpPr>
          <p:nvPr>
            <p:ph type="sldNum" sz="quarter" idx="12"/>
          </p:nvPr>
        </p:nvSpPr>
        <p:spPr/>
        <p:txBody>
          <a:bodyPr/>
          <a:lstStyle>
            <a:lvl1pPr>
              <a:defRPr/>
            </a:lvl1pPr>
          </a:lstStyle>
          <a:p>
            <a:pPr>
              <a:defRPr/>
            </a:pPr>
            <a:fld id="{52C76550-64EE-4143-B5FC-4E8B6B27B32A}" type="slidenum">
              <a:rPr lang="fr-FR">
                <a:solidFill>
                  <a:prstClr val="white">
                    <a:shade val="50000"/>
                  </a:prstClr>
                </a:solidFill>
              </a:rPr>
              <a:pPr>
                <a:defRPr/>
              </a:pPr>
              <a:t>‹N°›</a:t>
            </a:fld>
            <a:endParaRPr lang="fr-FR">
              <a:solidFill>
                <a:prstClr val="white">
                  <a:shade val="50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13"/>
          <p:cNvSpPr>
            <a:spLocks noGrp="1"/>
          </p:cNvSpPr>
          <p:nvPr>
            <p:ph type="dt" sz="half" idx="10"/>
          </p:nvPr>
        </p:nvSpPr>
        <p:spPr/>
        <p:txBody>
          <a:bodyPr/>
          <a:lstStyle>
            <a:lvl1pPr>
              <a:defRPr/>
            </a:lvl1pPr>
          </a:lstStyle>
          <a:p>
            <a:pPr>
              <a:defRPr/>
            </a:pPr>
            <a:fld id="{78CF8758-6D03-459B-9765-53D1E00C6618}" type="datetimeFigureOut">
              <a:rPr lang="fr-FR">
                <a:solidFill>
                  <a:prstClr val="white">
                    <a:shade val="50000"/>
                  </a:prstClr>
                </a:solidFill>
              </a:rPr>
              <a:pPr>
                <a:defRPr/>
              </a:pPr>
              <a:t>02/08/2017</a:t>
            </a:fld>
            <a:endParaRPr lang="fr-FR">
              <a:solidFill>
                <a:prstClr val="white">
                  <a:shade val="50000"/>
                </a:prstClr>
              </a:solidFill>
            </a:endParaRPr>
          </a:p>
        </p:txBody>
      </p:sp>
      <p:sp>
        <p:nvSpPr>
          <p:cNvPr id="4"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5" name="Espace réservé du numéro de diapositive 22"/>
          <p:cNvSpPr>
            <a:spLocks noGrp="1"/>
          </p:cNvSpPr>
          <p:nvPr>
            <p:ph type="sldNum" sz="quarter" idx="12"/>
          </p:nvPr>
        </p:nvSpPr>
        <p:spPr/>
        <p:txBody>
          <a:bodyPr/>
          <a:lstStyle>
            <a:lvl1pPr>
              <a:defRPr/>
            </a:lvl1pPr>
          </a:lstStyle>
          <a:p>
            <a:pPr>
              <a:defRPr/>
            </a:pPr>
            <a:fld id="{70E49346-2FC5-46A9-A851-EEB59F29B9B7}" type="slidenum">
              <a:rPr lang="fr-FR">
                <a:solidFill>
                  <a:prstClr val="white">
                    <a:shade val="50000"/>
                  </a:prstClr>
                </a:solidFill>
              </a:rPr>
              <a:pPr>
                <a:defRPr/>
              </a:pPr>
              <a:t>‹N°›</a:t>
            </a:fld>
            <a:endParaRPr lang="fr-FR">
              <a:solidFill>
                <a:prstClr val="white">
                  <a:shade val="50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fld id="{9C2D50E3-6FB7-4861-9624-F2A561646B50}" type="datetimeFigureOut">
              <a:rPr lang="fr-FR">
                <a:solidFill>
                  <a:prstClr val="white">
                    <a:shade val="50000"/>
                  </a:prstClr>
                </a:solidFill>
              </a:rPr>
              <a:pPr>
                <a:defRPr/>
              </a:pPr>
              <a:t>02/08/2017</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4" name="Espace réservé du numéro de diapositive 22"/>
          <p:cNvSpPr>
            <a:spLocks noGrp="1"/>
          </p:cNvSpPr>
          <p:nvPr>
            <p:ph type="sldNum" sz="quarter" idx="12"/>
          </p:nvPr>
        </p:nvSpPr>
        <p:spPr/>
        <p:txBody>
          <a:bodyPr/>
          <a:lstStyle>
            <a:lvl1pPr>
              <a:defRPr/>
            </a:lvl1pPr>
          </a:lstStyle>
          <a:p>
            <a:pPr>
              <a:defRPr/>
            </a:pPr>
            <a:fld id="{C2FF8846-C102-4130-B2EF-5937162811C4}" type="slidenum">
              <a:rPr lang="fr-FR">
                <a:solidFill>
                  <a:prstClr val="white">
                    <a:shade val="50000"/>
                  </a:prstClr>
                </a:solidFill>
              </a:rPr>
              <a:pPr>
                <a:defRPr/>
              </a:pPr>
              <a:t>‹N°›</a:t>
            </a:fld>
            <a:endParaRPr lang="fr-FR">
              <a:solidFill>
                <a:prstClr val="white">
                  <a:shade val="50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457202" y="1524004"/>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273052"/>
            <a:ext cx="5111750" cy="5853113"/>
          </a:xfrm>
        </p:spPr>
        <p:txBody>
          <a:bodyPr/>
          <a:lstStyle>
            <a:lvl1pPr>
              <a:defRPr sz="2600"/>
            </a:lvl1pPr>
            <a:lvl2pPr>
              <a:defRPr sz="2400"/>
            </a:lvl2pPr>
            <a:lvl3pPr>
              <a:defRPr sz="22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C72999A3-CE54-4027-BA9D-83F5CDE899A2}" type="datetimeFigureOut">
              <a:rPr lang="fr-FR">
                <a:solidFill>
                  <a:prstClr val="white">
                    <a:shade val="50000"/>
                  </a:prstClr>
                </a:solidFill>
              </a:rPr>
              <a:pPr>
                <a:defRPr/>
              </a:pPr>
              <a:t>02/08/2017</a:t>
            </a:fld>
            <a:endParaRPr lang="fr-FR">
              <a:solidFill>
                <a:prstClr val="white">
                  <a:shade val="50000"/>
                </a:prstClr>
              </a:solidFill>
            </a:endParaRPr>
          </a:p>
        </p:txBody>
      </p:sp>
      <p:sp>
        <p:nvSpPr>
          <p:cNvPr id="6"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7" name="Espace réservé du numéro de diapositive 22"/>
          <p:cNvSpPr>
            <a:spLocks noGrp="1"/>
          </p:cNvSpPr>
          <p:nvPr>
            <p:ph type="sldNum" sz="quarter" idx="12"/>
          </p:nvPr>
        </p:nvSpPr>
        <p:spPr/>
        <p:txBody>
          <a:bodyPr/>
          <a:lstStyle>
            <a:lvl1pPr>
              <a:defRPr/>
            </a:lvl1pPr>
          </a:lstStyle>
          <a:p>
            <a:pPr>
              <a:defRPr/>
            </a:pPr>
            <a:fld id="{5811990B-D7F1-49B2-99C9-2CFBFA70D78F}" type="slidenum">
              <a:rPr lang="fr-FR">
                <a:solidFill>
                  <a:prstClr val="white">
                    <a:shade val="50000"/>
                  </a:prstClr>
                </a:solidFill>
              </a:rPr>
              <a:pPr>
                <a:defRPr/>
              </a:pPr>
              <a:t>‹N°›</a:t>
            </a:fld>
            <a:endParaRPr lang="fr-FR">
              <a:solidFill>
                <a:prstClr val="white">
                  <a:shade val="50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13"/>
          <p:cNvSpPr>
            <a:spLocks noGrp="1"/>
          </p:cNvSpPr>
          <p:nvPr>
            <p:ph type="dt" sz="half" idx="10"/>
          </p:nvPr>
        </p:nvSpPr>
        <p:spPr/>
        <p:txBody>
          <a:bodyPr/>
          <a:lstStyle>
            <a:lvl1pPr>
              <a:defRPr/>
            </a:lvl1pPr>
          </a:lstStyle>
          <a:p>
            <a:pPr>
              <a:defRPr/>
            </a:pPr>
            <a:fld id="{D007F0F0-3F98-44AC-AE6B-9F9EFD5B9207}" type="datetimeFigureOut">
              <a:rPr lang="fr-FR">
                <a:solidFill>
                  <a:prstClr val="white">
                    <a:shade val="50000"/>
                  </a:prstClr>
                </a:solidFill>
              </a:rPr>
              <a:pPr>
                <a:defRPr/>
              </a:pPr>
              <a:t>02/08/2017</a:t>
            </a:fld>
            <a:endParaRPr lang="fr-FR">
              <a:solidFill>
                <a:prstClr val="white">
                  <a:shade val="50000"/>
                </a:prstClr>
              </a:solidFill>
            </a:endParaRPr>
          </a:p>
        </p:txBody>
      </p:sp>
      <p:sp>
        <p:nvSpPr>
          <p:cNvPr id="6"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7" name="Espace réservé du numéro de diapositive 22"/>
          <p:cNvSpPr>
            <a:spLocks noGrp="1"/>
          </p:cNvSpPr>
          <p:nvPr>
            <p:ph type="sldNum" sz="quarter" idx="12"/>
          </p:nvPr>
        </p:nvSpPr>
        <p:spPr/>
        <p:txBody>
          <a:bodyPr/>
          <a:lstStyle>
            <a:lvl1pPr>
              <a:defRPr/>
            </a:lvl1pPr>
          </a:lstStyle>
          <a:p>
            <a:pPr>
              <a:defRPr/>
            </a:pPr>
            <a:fld id="{E5B255A6-4746-4990-AF0D-4E306386DE7E}" type="slidenum">
              <a:rPr lang="fr-FR">
                <a:solidFill>
                  <a:prstClr val="white">
                    <a:shade val="50000"/>
                  </a:prstClr>
                </a:solidFill>
              </a:rPr>
              <a:pPr>
                <a:defRPr/>
              </a:pPr>
              <a:t>‹N°›</a:t>
            </a:fld>
            <a:endParaRPr lang="fr-FR">
              <a:solidFill>
                <a:prstClr val="white">
                  <a:shade val="50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EC02B3FF-D300-414D-913C-73CD8931FA8D}" type="datetimeFigureOut">
              <a:rPr lang="fr-FR">
                <a:solidFill>
                  <a:prstClr val="white">
                    <a:shade val="50000"/>
                  </a:prstClr>
                </a:solidFill>
              </a:rPr>
              <a:pPr>
                <a:defRPr/>
              </a:pPr>
              <a:t>02/08/2017</a:t>
            </a:fld>
            <a:endParaRPr lang="fr-FR">
              <a:solidFill>
                <a:prstClr val="white">
                  <a:shade val="50000"/>
                </a:prstClr>
              </a:solidFill>
            </a:endParaRPr>
          </a:p>
        </p:txBody>
      </p:sp>
      <p:sp>
        <p:nvSpPr>
          <p:cNvPr id="5"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6" name="Espace réservé du numéro de diapositive 22"/>
          <p:cNvSpPr>
            <a:spLocks noGrp="1"/>
          </p:cNvSpPr>
          <p:nvPr>
            <p:ph type="sldNum" sz="quarter" idx="12"/>
          </p:nvPr>
        </p:nvSpPr>
        <p:spPr/>
        <p:txBody>
          <a:bodyPr/>
          <a:lstStyle>
            <a:lvl1pPr>
              <a:defRPr/>
            </a:lvl1pPr>
          </a:lstStyle>
          <a:p>
            <a:pPr>
              <a:defRPr/>
            </a:pPr>
            <a:fld id="{FD5F40C2-CDF4-46EF-AF72-A2789822196E}" type="slidenum">
              <a:rPr lang="fr-FR">
                <a:solidFill>
                  <a:prstClr val="white">
                    <a:shade val="50000"/>
                  </a:prstClr>
                </a:solidFill>
              </a:rPr>
              <a:pPr>
                <a:defRPr/>
              </a:pPr>
              <a:t>‹N°›</a:t>
            </a:fld>
            <a:endParaRPr lang="fr-FR">
              <a:solidFill>
                <a:prstClr val="white">
                  <a:shade val="50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87EAB71-8FE6-448A-9E92-1CA8BE9254B6}" type="datetimeFigureOut">
              <a:rPr lang="fr-FR" smtClean="0"/>
              <a:pPr/>
              <a:t>02/08/2017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402B14-61A2-458C-8382-9F2A6DD88BA1}" type="slidenum">
              <a:rPr lang="fr-FR" smtClean="0"/>
              <a:pPr/>
              <a:t>‹N°›</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A9F92E5C-EA80-4881-A5FF-47A50C1B3A8B}" type="datetimeFigureOut">
              <a:rPr lang="fr-FR">
                <a:solidFill>
                  <a:prstClr val="white">
                    <a:shade val="50000"/>
                  </a:prstClr>
                </a:solidFill>
              </a:rPr>
              <a:pPr>
                <a:defRPr/>
              </a:pPr>
              <a:t>02/08/2017</a:t>
            </a:fld>
            <a:endParaRPr lang="fr-FR">
              <a:solidFill>
                <a:prstClr val="white">
                  <a:shade val="50000"/>
                </a:prstClr>
              </a:solidFill>
            </a:endParaRPr>
          </a:p>
        </p:txBody>
      </p:sp>
      <p:sp>
        <p:nvSpPr>
          <p:cNvPr id="5"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6" name="Espace réservé du numéro de diapositive 22"/>
          <p:cNvSpPr>
            <a:spLocks noGrp="1"/>
          </p:cNvSpPr>
          <p:nvPr>
            <p:ph type="sldNum" sz="quarter" idx="12"/>
          </p:nvPr>
        </p:nvSpPr>
        <p:spPr/>
        <p:txBody>
          <a:bodyPr/>
          <a:lstStyle>
            <a:lvl1pPr>
              <a:defRPr/>
            </a:lvl1pPr>
          </a:lstStyle>
          <a:p>
            <a:pPr>
              <a:defRPr/>
            </a:pPr>
            <a:fld id="{14A080DE-B18C-4D88-BC9D-C04DBF37B671}" type="slidenum">
              <a:rPr lang="fr-FR">
                <a:solidFill>
                  <a:prstClr val="white">
                    <a:shade val="50000"/>
                  </a:prstClr>
                </a:solidFill>
              </a:rPr>
              <a:pPr>
                <a:defRPr/>
              </a:pPr>
              <a:t>‹N°›</a:t>
            </a:fld>
            <a:endParaRPr lang="fr-FR">
              <a:solidFill>
                <a:prstClr val="white">
                  <a:shade val="50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US">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US">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87EAB71-8FE6-448A-9E92-1CA8BE9254B6}" type="datetimeFigureOut">
              <a:rPr lang="fr-FR" smtClean="0"/>
              <a:pPr/>
              <a:t>02/08/2017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402B14-61A2-458C-8382-9F2A6DD88BA1}" type="slidenum">
              <a:rPr lang="fr-FR" smtClean="0"/>
              <a:pPr/>
              <a:t>‹N°›</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US">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US">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87EAB71-8FE6-448A-9E92-1CA8BE9254B6}" type="datetimeFigureOut">
              <a:rPr lang="fr-FR" smtClean="0"/>
              <a:pPr/>
              <a:t>02/08/2017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402B14-61A2-458C-8382-9F2A6DD88BA1}" type="slidenum">
              <a:rPr lang="fr-FR" smtClean="0"/>
              <a:pPr/>
              <a:t>‹N°›</a:t>
            </a:fld>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US">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US">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theme" Target="../theme/theme11.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theme" Target="../theme/theme12.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3.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EAB71-8FE6-448A-9E92-1CA8BE9254B6}" type="datetimeFigureOut">
              <a:rPr lang="fr-FR" smtClean="0"/>
              <a:pPr/>
              <a:t>02/08/2017</a:t>
            </a:fld>
            <a:endParaRPr lang="fr-FR"/>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02B14-61A2-458C-8382-9F2A6DD88BA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2" y="447188"/>
            <a:ext cx="7928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607500" y="2184404"/>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Footer Placeholder 4"/>
          <p:cNvSpPr>
            <a:spLocks noGrp="1"/>
          </p:cNvSpPr>
          <p:nvPr>
            <p:ph type="ftr" sz="quarter" idx="3"/>
          </p:nvPr>
        </p:nvSpPr>
        <p:spPr>
          <a:xfrm>
            <a:off x="338635" y="6041367"/>
            <a:ext cx="648324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7000969" y="6041367"/>
            <a:ext cx="1007780"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8/2/2017</a:t>
            </a:fld>
            <a:endParaRPr lang="en-US" dirty="0"/>
          </a:p>
        </p:txBody>
      </p:sp>
      <p:sp>
        <p:nvSpPr>
          <p:cNvPr id="6" name="Slide Number Placeholder 5"/>
          <p:cNvSpPr>
            <a:spLocks noGrp="1"/>
          </p:cNvSpPr>
          <p:nvPr>
            <p:ph type="sldNum" sz="quarter" idx="4"/>
          </p:nvPr>
        </p:nvSpPr>
        <p:spPr>
          <a:xfrm>
            <a:off x="8008750" y="5915893"/>
            <a:ext cx="796616"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1110015963"/>
      </p:ext>
    </p:extLst>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Lst>
  <mc:AlternateContent xmlns:mc="http://schemas.openxmlformats.org/markup-compatibility/2006">
    <mc:Choice xmlns:p14="http://schemas.microsoft.com/office/powerpoint/2010/main" xmlns="" Requires="p14">
      <p:transition p14:dur="0"/>
    </mc:Choice>
    <mc:Fallback>
      <p:transition/>
    </mc:Fallback>
  </mc:AlternateConten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447188"/>
            <a:ext cx="7928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607500" y="2184402"/>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Footer Placeholder 4"/>
          <p:cNvSpPr>
            <a:spLocks noGrp="1"/>
          </p:cNvSpPr>
          <p:nvPr>
            <p:ph type="ftr" sz="quarter" idx="3"/>
          </p:nvPr>
        </p:nvSpPr>
        <p:spPr>
          <a:xfrm>
            <a:off x="338635" y="6041363"/>
            <a:ext cx="648324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7000969" y="6041363"/>
            <a:ext cx="1007780"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8/2/2017</a:t>
            </a:fld>
            <a:endParaRPr lang="en-US" dirty="0"/>
          </a:p>
        </p:txBody>
      </p:sp>
      <p:sp>
        <p:nvSpPr>
          <p:cNvPr id="6" name="Slide Number Placeholder 5"/>
          <p:cNvSpPr>
            <a:spLocks noGrp="1"/>
          </p:cNvSpPr>
          <p:nvPr>
            <p:ph type="sldNum" sz="quarter" idx="4"/>
          </p:nvPr>
        </p:nvSpPr>
        <p:spPr>
          <a:xfrm>
            <a:off x="8008749" y="5915889"/>
            <a:ext cx="796616"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xmlns="" val="1110015963"/>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Lst>
  <mc:AlternateContent xmlns:mc="http://schemas.openxmlformats.org/markup-compatibility/2006">
    <mc:Choice xmlns:p14="http://schemas.microsoft.com/office/powerpoint/2010/main" xmlns="" Requires="p14">
      <p:transition p14:dur="0"/>
    </mc:Choice>
    <mc:Fallback>
      <p:transition/>
    </mc:Fallback>
  </mc:AlternateConten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8675" name="Espace réservé du texte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rtl="1" fontAlgn="base">
              <a:spcBef>
                <a:spcPct val="0"/>
              </a:spcBef>
              <a:spcAft>
                <a:spcPct val="0"/>
              </a:spcAft>
              <a:defRPr/>
            </a:pPr>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rtl="1" fontAlgn="base">
              <a:spcBef>
                <a:spcPct val="0"/>
              </a:spcBef>
              <a:spcAft>
                <a:spcPct val="0"/>
              </a:spcAft>
              <a:defRPr/>
            </a:pPr>
            <a:endParaRPr lang="en-US">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rtl="1" fontAlgn="base">
              <a:spcBef>
                <a:spcPct val="0"/>
              </a:spcBef>
              <a:spcAft>
                <a:spcPct val="0"/>
              </a:spcAft>
              <a:defRPr/>
            </a:pPr>
            <a:fld id="{A8FF9123-8846-43C6-A9C8-3E0CFE4CA153}" type="slidenum">
              <a:rPr lang="en-US">
                <a:solidFill>
                  <a:prstClr val="black">
                    <a:tint val="75000"/>
                  </a:prstClr>
                </a:solidFill>
              </a:rPr>
              <a:pPr rtl="1" fontAlgn="base">
                <a:spcBef>
                  <a:spcPct val="0"/>
                </a:spcBef>
                <a:spcAft>
                  <a:spcPct val="0"/>
                </a:spcAft>
                <a:defRPr/>
              </a:pPr>
              <a:t>‹N°›</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327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048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latin typeface="+mn-lt"/>
              </a:defRPr>
            </a:lvl1pPr>
          </a:lstStyle>
          <a:p>
            <a:pPr fontAlgn="base">
              <a:spcBef>
                <a:spcPct val="0"/>
              </a:spcBef>
              <a:spcAft>
                <a:spcPct val="0"/>
              </a:spcAft>
              <a:defRPr/>
            </a:pPr>
            <a:fld id="{851451EF-8432-42AC-9264-A0BAE72BB75A}" type="datetimeFigureOut">
              <a:rPr lang="fr-FR">
                <a:solidFill>
                  <a:srgbClr val="000000"/>
                </a:solidFill>
              </a:rPr>
              <a:pPr fontAlgn="base">
                <a:spcBef>
                  <a:spcPct val="0"/>
                </a:spcBef>
                <a:spcAft>
                  <a:spcPct val="0"/>
                </a:spcAft>
                <a:defRPr/>
              </a:pPr>
              <a:t>02/08/2017</a:t>
            </a:fld>
            <a:endParaRPr lang="fr-FR">
              <a:solidFill>
                <a:srgbClr val="000000"/>
              </a:solidFill>
            </a:endParaRPr>
          </a:p>
        </p:txBody>
      </p:sp>
      <p:sp>
        <p:nvSpPr>
          <p:cNvPr id="2048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atin typeface="+mn-lt"/>
              </a:defRPr>
            </a:lvl1pPr>
          </a:lstStyle>
          <a:p>
            <a:pPr fontAlgn="base">
              <a:spcBef>
                <a:spcPct val="0"/>
              </a:spcBef>
              <a:spcAft>
                <a:spcPct val="0"/>
              </a:spcAft>
              <a:defRPr/>
            </a:pPr>
            <a:endParaRPr lang="fr-FR">
              <a:solidFill>
                <a:srgbClr val="000000"/>
              </a:solidFill>
            </a:endParaRPr>
          </a:p>
        </p:txBody>
      </p:sp>
      <p:sp>
        <p:nvSpPr>
          <p:cNvPr id="2048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400">
                <a:latin typeface="+mn-lt"/>
              </a:defRPr>
            </a:lvl1pPr>
          </a:lstStyle>
          <a:p>
            <a:pPr fontAlgn="base">
              <a:spcBef>
                <a:spcPct val="0"/>
              </a:spcBef>
              <a:spcAft>
                <a:spcPct val="0"/>
              </a:spcAft>
              <a:defRPr/>
            </a:pPr>
            <a:fld id="{BB194D52-F3FC-4537-951A-9F0F141CAA37}" type="slidenum">
              <a:rPr lang="fr-FR">
                <a:solidFill>
                  <a:srgbClr val="000000"/>
                </a:solidFill>
              </a:rPr>
              <a:pPr fontAlgn="base">
                <a:spcBef>
                  <a:spcPct val="0"/>
                </a:spcBef>
                <a:spcAft>
                  <a:spcPct val="0"/>
                </a:spcAft>
                <a:defRPr/>
              </a:pPr>
              <a:t>‹N°›</a:t>
            </a:fld>
            <a:endParaRPr lang="fr-FR">
              <a:solidFill>
                <a:srgbClr val="000000"/>
              </a:solidFill>
            </a:endParaRPr>
          </a:p>
        </p:txBody>
      </p:sp>
      <p:sp>
        <p:nvSpPr>
          <p:cNvPr id="204807" name="Text Box 7"/>
          <p:cNvSpPr txBox="1">
            <a:spLocks noChangeArrowheads="1"/>
          </p:cNvSpPr>
          <p:nvPr userDrawn="1"/>
        </p:nvSpPr>
        <p:spPr bwMode="auto">
          <a:xfrm>
            <a:off x="42863" y="6500817"/>
            <a:ext cx="8153400" cy="327025"/>
          </a:xfrm>
          <a:prstGeom prst="rect">
            <a:avLst/>
          </a:prstGeom>
          <a:noFill/>
          <a:ln w="9525">
            <a:noFill/>
            <a:miter lim="800000"/>
            <a:headEnd/>
            <a:tailEnd/>
          </a:ln>
          <a:effectLst/>
        </p:spPr>
        <p:txBody>
          <a:bodyPr lIns="18000" tIns="10800" rIns="18000" bIns="10800">
            <a:spAutoFit/>
          </a:bodyPr>
          <a:lstStyle/>
          <a:p>
            <a:pPr fontAlgn="base">
              <a:spcBef>
                <a:spcPct val="50000"/>
              </a:spcBef>
              <a:spcAft>
                <a:spcPct val="0"/>
              </a:spcAft>
              <a:defRPr/>
            </a:pPr>
            <a:r>
              <a:rPr lang="fr-FR" sz="1000" b="1" u="sng">
                <a:solidFill>
                  <a:srgbClr val="FFFFFF"/>
                </a:solidFill>
              </a:rPr>
              <a:t>Source:</a:t>
            </a:r>
            <a:r>
              <a:rPr lang="fr-FR" sz="1000">
                <a:solidFill>
                  <a:srgbClr val="FFFFFF"/>
                </a:solidFill>
              </a:rPr>
              <a:t> </a:t>
            </a:r>
            <a:r>
              <a:rPr lang="fr-FR" sz="1000" i="1">
                <a:solidFill>
                  <a:srgbClr val="FFFFFF"/>
                </a:solidFill>
              </a:rPr>
              <a:t>MAGREDIAL: </a:t>
            </a:r>
            <a:r>
              <a:rPr lang="fr-FR" sz="1000">
                <a:solidFill>
                  <a:srgbClr val="FFFFFF"/>
                </a:solidFill>
              </a:rPr>
              <a:t>Registre National de l’IRCT . Année 2005. (Ministère de la Santé, Direction des Hôpitaux et des Soins Ambulatoires                              	          – Société Marocaine de Néphrologie – Association des Néphrologues du Maroc)</a:t>
            </a:r>
            <a:endParaRPr lang="fr-FR" sz="1000" i="1">
              <a:solidFill>
                <a:srgbClr val="FFFFFF"/>
              </a:solidFill>
            </a:endParaRPr>
          </a:p>
        </p:txBody>
      </p:sp>
      <p:pic>
        <p:nvPicPr>
          <p:cNvPr id="32776" name="Picture 8"/>
          <p:cNvPicPr>
            <a:picLocks noChangeAspect="1" noChangeArrowheads="1"/>
          </p:cNvPicPr>
          <p:nvPr userDrawn="1"/>
        </p:nvPicPr>
        <p:blipFill>
          <a:blip r:embed="rId13" cstate="print"/>
          <a:srcRect/>
          <a:stretch>
            <a:fillRect/>
          </a:stretch>
        </p:blipFill>
        <p:spPr bwMode="auto">
          <a:xfrm>
            <a:off x="152402" y="152400"/>
            <a:ext cx="608013" cy="838200"/>
          </a:xfrm>
          <a:prstGeom prst="rect">
            <a:avLst/>
          </a:prstGeom>
          <a:solidFill>
            <a:schemeClr val="bg1"/>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303965" y="0"/>
            <a:ext cx="2840037" cy="3254375"/>
            <a:chOff x="3115" y="0"/>
            <a:chExt cx="2170" cy="2486"/>
          </a:xfrm>
        </p:grpSpPr>
        <p:grpSp>
          <p:nvGrpSpPr>
            <p:cNvPr id="3" name="Group 3"/>
            <p:cNvGrpSpPr>
              <a:grpSpLocks/>
            </p:cNvGrpSpPr>
            <p:nvPr/>
          </p:nvGrpSpPr>
          <p:grpSpPr bwMode="auto">
            <a:xfrm>
              <a:off x="4080" y="1910"/>
              <a:ext cx="768" cy="576"/>
              <a:chOff x="0" y="0"/>
              <a:chExt cx="768" cy="576"/>
            </a:xfrm>
          </p:grpSpPr>
          <p:sp>
            <p:nvSpPr>
              <p:cNvPr id="150532" name="Oval 4"/>
              <p:cNvSpPr>
                <a:spLocks noChangeArrowheads="1"/>
              </p:cNvSpPr>
              <p:nvPr/>
            </p:nvSpPr>
            <p:spPr bwMode="hidden">
              <a:xfrm>
                <a:off x="1"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33" name="Oval 5"/>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4" name="Group 6"/>
            <p:cNvGrpSpPr>
              <a:grpSpLocks/>
            </p:cNvGrpSpPr>
            <p:nvPr/>
          </p:nvGrpSpPr>
          <p:grpSpPr bwMode="auto">
            <a:xfrm>
              <a:off x="4257" y="1103"/>
              <a:ext cx="768" cy="576"/>
              <a:chOff x="0" y="0"/>
              <a:chExt cx="768" cy="576"/>
            </a:xfrm>
          </p:grpSpPr>
          <p:sp>
            <p:nvSpPr>
              <p:cNvPr id="150535" name="Oval 7"/>
              <p:cNvSpPr>
                <a:spLocks noChangeArrowheads="1"/>
              </p:cNvSpPr>
              <p:nvPr/>
            </p:nvSpPr>
            <p:spPr bwMode="hidden">
              <a:xfrm>
                <a:off x="-1" y="1"/>
                <a:ext cx="769"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36" name="Oval 8"/>
              <p:cNvSpPr>
                <a:spLocks noChangeArrowheads="1"/>
              </p:cNvSpPr>
              <p:nvPr/>
            </p:nvSpPr>
            <p:spPr bwMode="hidden">
              <a:xfrm>
                <a:off x="276" y="253"/>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5" name="Group 9"/>
            <p:cNvGrpSpPr>
              <a:grpSpLocks/>
            </p:cNvGrpSpPr>
            <p:nvPr/>
          </p:nvGrpSpPr>
          <p:grpSpPr bwMode="auto">
            <a:xfrm>
              <a:off x="3134" y="0"/>
              <a:ext cx="768" cy="576"/>
              <a:chOff x="0" y="0"/>
              <a:chExt cx="768" cy="576"/>
            </a:xfrm>
          </p:grpSpPr>
          <p:sp>
            <p:nvSpPr>
              <p:cNvPr id="150538"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39" name="Oval 11"/>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6" name="Group 12"/>
            <p:cNvGrpSpPr>
              <a:grpSpLocks/>
            </p:cNvGrpSpPr>
            <p:nvPr/>
          </p:nvGrpSpPr>
          <p:grpSpPr bwMode="auto">
            <a:xfrm>
              <a:off x="3115" y="0"/>
              <a:ext cx="2170" cy="1702"/>
              <a:chOff x="3115" y="0"/>
              <a:chExt cx="2170" cy="1702"/>
            </a:xfrm>
          </p:grpSpPr>
          <p:grpSp>
            <p:nvGrpSpPr>
              <p:cNvPr id="7" name="Group 13"/>
              <p:cNvGrpSpPr>
                <a:grpSpLocks/>
              </p:cNvGrpSpPr>
              <p:nvPr/>
            </p:nvGrpSpPr>
            <p:grpSpPr bwMode="auto">
              <a:xfrm>
                <a:off x="3640" y="308"/>
                <a:ext cx="1145" cy="844"/>
                <a:chOff x="1265" y="814"/>
                <a:chExt cx="2919" cy="2151"/>
              </a:xfrm>
            </p:grpSpPr>
            <p:sp>
              <p:nvSpPr>
                <p:cNvPr id="150542"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43"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8" name="Group 16"/>
              <p:cNvGrpSpPr>
                <a:grpSpLocks/>
              </p:cNvGrpSpPr>
              <p:nvPr/>
            </p:nvGrpSpPr>
            <p:grpSpPr bwMode="auto">
              <a:xfrm>
                <a:off x="3115" y="0"/>
                <a:ext cx="2145" cy="1702"/>
                <a:chOff x="3115" y="0"/>
                <a:chExt cx="2145" cy="1702"/>
              </a:xfrm>
            </p:grpSpPr>
            <p:grpSp>
              <p:nvGrpSpPr>
                <p:cNvPr id="9" name="Group 17"/>
                <p:cNvGrpSpPr>
                  <a:grpSpLocks/>
                </p:cNvGrpSpPr>
                <p:nvPr/>
              </p:nvGrpSpPr>
              <p:grpSpPr bwMode="auto">
                <a:xfrm>
                  <a:off x="4505" y="589"/>
                  <a:ext cx="493" cy="912"/>
                  <a:chOff x="3471" y="1530"/>
                  <a:chExt cx="1258" cy="2327"/>
                </a:xfrm>
              </p:grpSpPr>
              <p:sp>
                <p:nvSpPr>
                  <p:cNvPr id="150546" name="Freeform 18"/>
                  <p:cNvSpPr>
                    <a:spLocks/>
                  </p:cNvSpPr>
                  <p:nvPr/>
                </p:nvSpPr>
                <p:spPr bwMode="hidden">
                  <a:xfrm rot="2711884">
                    <a:off x="2767" y="2235"/>
                    <a:ext cx="1720"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47" name="Freeform 19"/>
                  <p:cNvSpPr>
                    <a:spLocks/>
                  </p:cNvSpPr>
                  <p:nvPr/>
                </p:nvSpPr>
                <p:spPr bwMode="hidden">
                  <a:xfrm rot="2711884">
                    <a:off x="4021" y="3148"/>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0" name="Group 20"/>
                <p:cNvGrpSpPr>
                  <a:grpSpLocks/>
                </p:cNvGrpSpPr>
                <p:nvPr/>
              </p:nvGrpSpPr>
              <p:grpSpPr bwMode="auto">
                <a:xfrm>
                  <a:off x="4267" y="781"/>
                  <a:ext cx="966" cy="522"/>
                  <a:chOff x="2864" y="2019"/>
                  <a:chExt cx="2463" cy="1332"/>
                </a:xfrm>
              </p:grpSpPr>
              <p:sp>
                <p:nvSpPr>
                  <p:cNvPr id="150549" name="Freeform 21"/>
                  <p:cNvSpPr>
                    <a:spLocks/>
                  </p:cNvSpPr>
                  <p:nvPr/>
                </p:nvSpPr>
                <p:spPr bwMode="hidden">
                  <a:xfrm rot="2104081">
                    <a:off x="2865" y="2019"/>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50" name="Freeform 22"/>
                  <p:cNvSpPr>
                    <a:spLocks/>
                  </p:cNvSpPr>
                  <p:nvPr/>
                </p:nvSpPr>
                <p:spPr bwMode="hidden">
                  <a:xfrm rot="2104081">
                    <a:off x="4352" y="2805"/>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1" name="Group 23"/>
                <p:cNvGrpSpPr>
                  <a:grpSpLocks/>
                </p:cNvGrpSpPr>
                <p:nvPr/>
              </p:nvGrpSpPr>
              <p:grpSpPr bwMode="auto">
                <a:xfrm>
                  <a:off x="4280" y="707"/>
                  <a:ext cx="971" cy="417"/>
                  <a:chOff x="2897" y="1832"/>
                  <a:chExt cx="2477" cy="1064"/>
                </a:xfrm>
              </p:grpSpPr>
              <p:sp>
                <p:nvSpPr>
                  <p:cNvPr id="150552" name="Freeform 24"/>
                  <p:cNvSpPr>
                    <a:spLocks/>
                  </p:cNvSpPr>
                  <p:nvPr/>
                </p:nvSpPr>
                <p:spPr bwMode="hidden">
                  <a:xfrm rot="1582915">
                    <a:off x="2896" y="1832"/>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53" name="Freeform 25"/>
                  <p:cNvSpPr>
                    <a:spLocks/>
                  </p:cNvSpPr>
                  <p:nvPr/>
                </p:nvSpPr>
                <p:spPr bwMode="hidden">
                  <a:xfrm rot="1582915">
                    <a:off x="4443" y="2420"/>
                    <a:ext cx="931" cy="47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2" name="Group 26"/>
                <p:cNvGrpSpPr>
                  <a:grpSpLocks/>
                </p:cNvGrpSpPr>
                <p:nvPr/>
              </p:nvGrpSpPr>
              <p:grpSpPr bwMode="auto">
                <a:xfrm>
                  <a:off x="4291" y="630"/>
                  <a:ext cx="969" cy="364"/>
                  <a:chOff x="2924" y="1636"/>
                  <a:chExt cx="2472" cy="927"/>
                </a:xfrm>
              </p:grpSpPr>
              <p:sp>
                <p:nvSpPr>
                  <p:cNvPr id="150555" name="Freeform 27"/>
                  <p:cNvSpPr>
                    <a:spLocks/>
                  </p:cNvSpPr>
                  <p:nvPr/>
                </p:nvSpPr>
                <p:spPr bwMode="hidden">
                  <a:xfrm rot="1080363">
                    <a:off x="2922" y="1634"/>
                    <a:ext cx="1677"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56" name="Freeform 28"/>
                  <p:cNvSpPr>
                    <a:spLocks/>
                  </p:cNvSpPr>
                  <p:nvPr/>
                </p:nvSpPr>
                <p:spPr bwMode="hidden">
                  <a:xfrm rot="1080363">
                    <a:off x="4494" y="2036"/>
                    <a:ext cx="900" cy="52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3" name="Group 29"/>
                <p:cNvGrpSpPr>
                  <a:grpSpLocks/>
                </p:cNvGrpSpPr>
                <p:nvPr/>
              </p:nvGrpSpPr>
              <p:grpSpPr bwMode="auto">
                <a:xfrm>
                  <a:off x="4304" y="543"/>
                  <a:ext cx="918" cy="258"/>
                  <a:chOff x="2958" y="1414"/>
                  <a:chExt cx="2342" cy="657"/>
                </a:xfrm>
              </p:grpSpPr>
              <p:sp>
                <p:nvSpPr>
                  <p:cNvPr id="150558" name="Freeform 30"/>
                  <p:cNvSpPr>
                    <a:spLocks/>
                  </p:cNvSpPr>
                  <p:nvPr/>
                </p:nvSpPr>
                <p:spPr bwMode="hidden">
                  <a:xfrm rot="463793">
                    <a:off x="2957" y="1415"/>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59" name="Freeform 31"/>
                  <p:cNvSpPr>
                    <a:spLocks/>
                  </p:cNvSpPr>
                  <p:nvPr/>
                </p:nvSpPr>
                <p:spPr bwMode="hidden">
                  <a:xfrm rot="463793">
                    <a:off x="4470" y="1581"/>
                    <a:ext cx="829" cy="4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4" name="Group 32"/>
                <p:cNvGrpSpPr>
                  <a:grpSpLocks/>
                </p:cNvGrpSpPr>
                <p:nvPr/>
              </p:nvGrpSpPr>
              <p:grpSpPr bwMode="auto">
                <a:xfrm>
                  <a:off x="4314" y="487"/>
                  <a:ext cx="843" cy="134"/>
                  <a:chOff x="2983" y="1269"/>
                  <a:chExt cx="2150" cy="343"/>
                </a:xfrm>
              </p:grpSpPr>
              <p:sp>
                <p:nvSpPr>
                  <p:cNvPr id="150561" name="Freeform 33"/>
                  <p:cNvSpPr>
                    <a:spLocks/>
                  </p:cNvSpPr>
                  <p:nvPr/>
                </p:nvSpPr>
                <p:spPr bwMode="hidden">
                  <a:xfrm rot="-84182">
                    <a:off x="2982" y="1286"/>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62" name="Freeform 34"/>
                  <p:cNvSpPr>
                    <a:spLocks/>
                  </p:cNvSpPr>
                  <p:nvPr/>
                </p:nvSpPr>
                <p:spPr bwMode="hidden">
                  <a:xfrm rot="-84182">
                    <a:off x="4377" y="1267"/>
                    <a:ext cx="755"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 name="Group 35"/>
                <p:cNvGrpSpPr>
                  <a:grpSpLocks/>
                </p:cNvGrpSpPr>
                <p:nvPr/>
              </p:nvGrpSpPr>
              <p:grpSpPr bwMode="auto">
                <a:xfrm>
                  <a:off x="4296" y="349"/>
                  <a:ext cx="737" cy="167"/>
                  <a:chOff x="2938" y="917"/>
                  <a:chExt cx="1879" cy="427"/>
                </a:xfrm>
              </p:grpSpPr>
              <p:sp>
                <p:nvSpPr>
                  <p:cNvPr id="150564" name="Freeform 36"/>
                  <p:cNvSpPr>
                    <a:spLocks/>
                  </p:cNvSpPr>
                  <p:nvPr/>
                </p:nvSpPr>
                <p:spPr bwMode="hidden">
                  <a:xfrm rot="-802576">
                    <a:off x="2936" y="1128"/>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65" name="Freeform 37"/>
                  <p:cNvSpPr>
                    <a:spLocks/>
                  </p:cNvSpPr>
                  <p:nvPr/>
                </p:nvSpPr>
                <p:spPr bwMode="hidden">
                  <a:xfrm rot="-802576">
                    <a:off x="4154" y="918"/>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6" name="Group 38"/>
                <p:cNvGrpSpPr>
                  <a:grpSpLocks/>
                </p:cNvGrpSpPr>
                <p:nvPr/>
              </p:nvGrpSpPr>
              <p:grpSpPr bwMode="auto">
                <a:xfrm>
                  <a:off x="3394" y="637"/>
                  <a:ext cx="493" cy="912"/>
                  <a:chOff x="637" y="1653"/>
                  <a:chExt cx="1257" cy="2326"/>
                </a:xfrm>
              </p:grpSpPr>
              <p:sp>
                <p:nvSpPr>
                  <p:cNvPr id="150567" name="Freeform 39"/>
                  <p:cNvSpPr>
                    <a:spLocks/>
                  </p:cNvSpPr>
                  <p:nvPr/>
                </p:nvSpPr>
                <p:spPr bwMode="hidden">
                  <a:xfrm rot="18888116" flipH="1">
                    <a:off x="875" y="2357"/>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68" name="Freeform 40"/>
                  <p:cNvSpPr>
                    <a:spLocks/>
                  </p:cNvSpPr>
                  <p:nvPr/>
                </p:nvSpPr>
                <p:spPr bwMode="hidden">
                  <a:xfrm rot="18888116" flipH="1">
                    <a:off x="419" y="3271"/>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7" name="Group 41"/>
                <p:cNvGrpSpPr>
                  <a:grpSpLocks/>
                </p:cNvGrpSpPr>
                <p:nvPr/>
              </p:nvGrpSpPr>
              <p:grpSpPr bwMode="auto">
                <a:xfrm>
                  <a:off x="3142" y="850"/>
                  <a:ext cx="966" cy="522"/>
                  <a:chOff x="-5" y="2196"/>
                  <a:chExt cx="2463" cy="1332"/>
                </a:xfrm>
              </p:grpSpPr>
              <p:sp>
                <p:nvSpPr>
                  <p:cNvPr id="150570" name="Freeform 42"/>
                  <p:cNvSpPr>
                    <a:spLocks/>
                  </p:cNvSpPr>
                  <p:nvPr/>
                </p:nvSpPr>
                <p:spPr bwMode="hidden">
                  <a:xfrm rot="19495919" flipH="1">
                    <a:off x="644" y="2196"/>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71" name="Freeform 43"/>
                  <p:cNvSpPr>
                    <a:spLocks/>
                  </p:cNvSpPr>
                  <p:nvPr/>
                </p:nvSpPr>
                <p:spPr bwMode="hidden">
                  <a:xfrm rot="19495919" flipH="1">
                    <a:off x="-6" y="2982"/>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8" name="Group 44"/>
                <p:cNvGrpSpPr>
                  <a:grpSpLocks/>
                </p:cNvGrpSpPr>
                <p:nvPr/>
              </p:nvGrpSpPr>
              <p:grpSpPr bwMode="auto">
                <a:xfrm>
                  <a:off x="3124" y="777"/>
                  <a:ext cx="971" cy="417"/>
                  <a:chOff x="-52" y="2009"/>
                  <a:chExt cx="2477" cy="1064"/>
                </a:xfrm>
              </p:grpSpPr>
              <p:sp>
                <p:nvSpPr>
                  <p:cNvPr id="150573" name="Freeform 45"/>
                  <p:cNvSpPr>
                    <a:spLocks/>
                  </p:cNvSpPr>
                  <p:nvPr/>
                </p:nvSpPr>
                <p:spPr bwMode="hidden">
                  <a:xfrm rot="20017085" flipH="1">
                    <a:off x="689" y="2010"/>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74" name="Freeform 46"/>
                  <p:cNvSpPr>
                    <a:spLocks/>
                  </p:cNvSpPr>
                  <p:nvPr/>
                </p:nvSpPr>
                <p:spPr bwMode="hidden">
                  <a:xfrm rot="20017085" flipH="1">
                    <a:off x="-53" y="2598"/>
                    <a:ext cx="931"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9" name="Group 47"/>
                <p:cNvGrpSpPr>
                  <a:grpSpLocks/>
                </p:cNvGrpSpPr>
                <p:nvPr/>
              </p:nvGrpSpPr>
              <p:grpSpPr bwMode="auto">
                <a:xfrm>
                  <a:off x="3115" y="700"/>
                  <a:ext cx="969" cy="363"/>
                  <a:chOff x="-74" y="1813"/>
                  <a:chExt cx="2472" cy="927"/>
                </a:xfrm>
              </p:grpSpPr>
              <p:sp>
                <p:nvSpPr>
                  <p:cNvPr id="150576" name="Freeform 48"/>
                  <p:cNvSpPr>
                    <a:spLocks/>
                  </p:cNvSpPr>
                  <p:nvPr/>
                </p:nvSpPr>
                <p:spPr bwMode="hidden">
                  <a:xfrm rot="20519637" flipH="1">
                    <a:off x="721" y="1812"/>
                    <a:ext cx="1677"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77" name="Freeform 49"/>
                  <p:cNvSpPr>
                    <a:spLocks/>
                  </p:cNvSpPr>
                  <p:nvPr/>
                </p:nvSpPr>
                <p:spPr bwMode="hidden">
                  <a:xfrm rot="20519637" flipH="1">
                    <a:off x="-74" y="2212"/>
                    <a:ext cx="900"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20" name="Group 50"/>
                <p:cNvGrpSpPr>
                  <a:grpSpLocks/>
                </p:cNvGrpSpPr>
                <p:nvPr/>
              </p:nvGrpSpPr>
              <p:grpSpPr bwMode="auto">
                <a:xfrm>
                  <a:off x="3153" y="613"/>
                  <a:ext cx="918" cy="257"/>
                  <a:chOff x="22" y="1591"/>
                  <a:chExt cx="2342" cy="657"/>
                </a:xfrm>
              </p:grpSpPr>
              <p:sp>
                <p:nvSpPr>
                  <p:cNvPr id="150579" name="Freeform 51"/>
                  <p:cNvSpPr>
                    <a:spLocks/>
                  </p:cNvSpPr>
                  <p:nvPr/>
                </p:nvSpPr>
                <p:spPr bwMode="hidden">
                  <a:xfrm rot="21136207" flipH="1">
                    <a:off x="819" y="1589"/>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80" name="Freeform 52"/>
                  <p:cNvSpPr>
                    <a:spLocks/>
                  </p:cNvSpPr>
                  <p:nvPr/>
                </p:nvSpPr>
                <p:spPr bwMode="hidden">
                  <a:xfrm rot="21136207" flipH="1">
                    <a:off x="21" y="1757"/>
                    <a:ext cx="829"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21" name="Group 53"/>
                <p:cNvGrpSpPr>
                  <a:grpSpLocks/>
                </p:cNvGrpSpPr>
                <p:nvPr/>
              </p:nvGrpSpPr>
              <p:grpSpPr bwMode="auto">
                <a:xfrm>
                  <a:off x="3218" y="556"/>
                  <a:ext cx="843" cy="134"/>
                  <a:chOff x="189" y="1446"/>
                  <a:chExt cx="2150" cy="343"/>
                </a:xfrm>
              </p:grpSpPr>
              <p:sp>
                <p:nvSpPr>
                  <p:cNvPr id="150582" name="Freeform 54"/>
                  <p:cNvSpPr>
                    <a:spLocks/>
                  </p:cNvSpPr>
                  <p:nvPr/>
                </p:nvSpPr>
                <p:spPr bwMode="hidden">
                  <a:xfrm rot="84182" flipH="1">
                    <a:off x="935" y="1463"/>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83" name="Freeform 55"/>
                  <p:cNvSpPr>
                    <a:spLocks/>
                  </p:cNvSpPr>
                  <p:nvPr/>
                </p:nvSpPr>
                <p:spPr bwMode="hidden">
                  <a:xfrm rot="84182" flipH="1">
                    <a:off x="189" y="1444"/>
                    <a:ext cx="755"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22" name="Group 56"/>
                <p:cNvGrpSpPr>
                  <a:grpSpLocks/>
                </p:cNvGrpSpPr>
                <p:nvPr/>
              </p:nvGrpSpPr>
              <p:grpSpPr bwMode="auto">
                <a:xfrm>
                  <a:off x="3342" y="418"/>
                  <a:ext cx="737" cy="167"/>
                  <a:chOff x="505" y="1094"/>
                  <a:chExt cx="1879" cy="427"/>
                </a:xfrm>
              </p:grpSpPr>
              <p:sp>
                <p:nvSpPr>
                  <p:cNvPr id="150585" name="Freeform 57"/>
                  <p:cNvSpPr>
                    <a:spLocks/>
                  </p:cNvSpPr>
                  <p:nvPr/>
                </p:nvSpPr>
                <p:spPr bwMode="hidden">
                  <a:xfrm rot="802576" flipH="1">
                    <a:off x="1151" y="1306"/>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86" name="Freeform 58"/>
                  <p:cNvSpPr>
                    <a:spLocks/>
                  </p:cNvSpPr>
                  <p:nvPr/>
                </p:nvSpPr>
                <p:spPr bwMode="hidden">
                  <a:xfrm rot="802576" flipH="1">
                    <a:off x="505" y="1095"/>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23" name="Group 59"/>
                <p:cNvGrpSpPr>
                  <a:grpSpLocks/>
                </p:cNvGrpSpPr>
                <p:nvPr/>
              </p:nvGrpSpPr>
              <p:grpSpPr bwMode="auto">
                <a:xfrm>
                  <a:off x="3386" y="341"/>
                  <a:ext cx="725" cy="218"/>
                  <a:chOff x="616" y="899"/>
                  <a:chExt cx="1850" cy="554"/>
                </a:xfrm>
              </p:grpSpPr>
              <p:sp>
                <p:nvSpPr>
                  <p:cNvPr id="150588" name="Freeform 60"/>
                  <p:cNvSpPr>
                    <a:spLocks/>
                  </p:cNvSpPr>
                  <p:nvPr/>
                </p:nvSpPr>
                <p:spPr bwMode="hidden">
                  <a:xfrm rot="1277471" flipH="1">
                    <a:off x="1231" y="1237"/>
                    <a:ext cx="1235"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89" name="Freeform 61"/>
                  <p:cNvSpPr>
                    <a:spLocks/>
                  </p:cNvSpPr>
                  <p:nvPr/>
                </p:nvSpPr>
                <p:spPr bwMode="hidden">
                  <a:xfrm rot="1277471" flipH="1">
                    <a:off x="615" y="898"/>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24" name="Group 62"/>
                <p:cNvGrpSpPr>
                  <a:grpSpLocks/>
                </p:cNvGrpSpPr>
                <p:nvPr/>
              </p:nvGrpSpPr>
              <p:grpSpPr bwMode="auto">
                <a:xfrm>
                  <a:off x="3472" y="231"/>
                  <a:ext cx="693" cy="291"/>
                  <a:chOff x="3472" y="231"/>
                  <a:chExt cx="693" cy="291"/>
                </a:xfrm>
              </p:grpSpPr>
              <p:sp>
                <p:nvSpPr>
                  <p:cNvPr id="150591" name="Freeform 63"/>
                  <p:cNvSpPr>
                    <a:spLocks/>
                  </p:cNvSpPr>
                  <p:nvPr/>
                </p:nvSpPr>
                <p:spPr bwMode="hidden">
                  <a:xfrm rot="2028410" flipH="1">
                    <a:off x="3680"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92" name="Freeform 64"/>
                  <p:cNvSpPr>
                    <a:spLocks/>
                  </p:cNvSpPr>
                  <p:nvPr/>
                </p:nvSpPr>
                <p:spPr bwMode="hidden">
                  <a:xfrm rot="2028410" flipH="1">
                    <a:off x="3472" y="230"/>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25" name="Group 65"/>
                <p:cNvGrpSpPr>
                  <a:grpSpLocks/>
                </p:cNvGrpSpPr>
                <p:nvPr/>
              </p:nvGrpSpPr>
              <p:grpSpPr bwMode="auto">
                <a:xfrm>
                  <a:off x="3554" y="118"/>
                  <a:ext cx="664" cy="349"/>
                  <a:chOff x="3554" y="118"/>
                  <a:chExt cx="664" cy="349"/>
                </a:xfrm>
              </p:grpSpPr>
              <p:sp>
                <p:nvSpPr>
                  <p:cNvPr id="150594" name="Freeform 66"/>
                  <p:cNvSpPr>
                    <a:spLocks/>
                  </p:cNvSpPr>
                  <p:nvPr/>
                </p:nvSpPr>
                <p:spPr bwMode="hidden">
                  <a:xfrm rot="2664424" flipH="1">
                    <a:off x="3728" y="383"/>
                    <a:ext cx="490"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95" name="Freeform 67"/>
                  <p:cNvSpPr>
                    <a:spLocks/>
                  </p:cNvSpPr>
                  <p:nvPr/>
                </p:nvSpPr>
                <p:spPr bwMode="hidden">
                  <a:xfrm rot="2664424" flipH="1">
                    <a:off x="3554" y="118"/>
                    <a:ext cx="263"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26" name="Group 68"/>
                <p:cNvGrpSpPr>
                  <a:grpSpLocks/>
                </p:cNvGrpSpPr>
                <p:nvPr/>
              </p:nvGrpSpPr>
              <p:grpSpPr bwMode="auto">
                <a:xfrm>
                  <a:off x="3784" y="30"/>
                  <a:ext cx="305" cy="593"/>
                  <a:chOff x="1633" y="104"/>
                  <a:chExt cx="778" cy="1512"/>
                </a:xfrm>
              </p:grpSpPr>
              <p:sp>
                <p:nvSpPr>
                  <p:cNvPr id="150597" name="Freeform 69"/>
                  <p:cNvSpPr>
                    <a:spLocks/>
                  </p:cNvSpPr>
                  <p:nvPr/>
                </p:nvSpPr>
                <p:spPr bwMode="hidden">
                  <a:xfrm rot="3473776" flipH="1">
                    <a:off x="1752" y="958"/>
                    <a:ext cx="1101" cy="21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598" name="Freeform 70"/>
                  <p:cNvSpPr>
                    <a:spLocks/>
                  </p:cNvSpPr>
                  <p:nvPr/>
                </p:nvSpPr>
                <p:spPr bwMode="hidden">
                  <a:xfrm rot="3473776" flipH="1">
                    <a:off x="1505" y="231"/>
                    <a:ext cx="591"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27" name="Group 71"/>
                <p:cNvGrpSpPr>
                  <a:grpSpLocks/>
                </p:cNvGrpSpPr>
                <p:nvPr/>
              </p:nvGrpSpPr>
              <p:grpSpPr bwMode="auto">
                <a:xfrm>
                  <a:off x="3903" y="0"/>
                  <a:ext cx="248" cy="601"/>
                  <a:chOff x="1935" y="28"/>
                  <a:chExt cx="634" cy="1534"/>
                </a:xfrm>
              </p:grpSpPr>
              <p:sp>
                <p:nvSpPr>
                  <p:cNvPr id="150600" name="Freeform 72"/>
                  <p:cNvSpPr>
                    <a:spLocks/>
                  </p:cNvSpPr>
                  <p:nvPr/>
                </p:nvSpPr>
                <p:spPr bwMode="hidden">
                  <a:xfrm rot="4126480" flipH="1">
                    <a:off x="1932" y="924"/>
                    <a:ext cx="1059"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01" name="Freeform 73"/>
                  <p:cNvSpPr>
                    <a:spLocks/>
                  </p:cNvSpPr>
                  <p:nvPr/>
                </p:nvSpPr>
                <p:spPr bwMode="hidden">
                  <a:xfrm rot="4126480" flipH="1">
                    <a:off x="1820"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28" name="Group 74"/>
                <p:cNvGrpSpPr>
                  <a:grpSpLocks/>
                </p:cNvGrpSpPr>
                <p:nvPr/>
              </p:nvGrpSpPr>
              <p:grpSpPr bwMode="auto">
                <a:xfrm>
                  <a:off x="4251" y="252"/>
                  <a:ext cx="723" cy="222"/>
                  <a:chOff x="2822" y="672"/>
                  <a:chExt cx="1845" cy="566"/>
                </a:xfrm>
              </p:grpSpPr>
              <p:sp>
                <p:nvSpPr>
                  <p:cNvPr id="150603" name="Freeform 75"/>
                  <p:cNvSpPr>
                    <a:spLocks/>
                  </p:cNvSpPr>
                  <p:nvPr/>
                </p:nvSpPr>
                <p:spPr bwMode="hidden">
                  <a:xfrm rot="-1325434">
                    <a:off x="2820" y="1022"/>
                    <a:ext cx="1232"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04" name="Freeform 76"/>
                  <p:cNvSpPr>
                    <a:spLocks/>
                  </p:cNvSpPr>
                  <p:nvPr/>
                </p:nvSpPr>
                <p:spPr bwMode="hidden">
                  <a:xfrm rot="-1325434">
                    <a:off x="4003" y="673"/>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29" name="Group 77"/>
                <p:cNvGrpSpPr>
                  <a:grpSpLocks/>
                </p:cNvGrpSpPr>
                <p:nvPr/>
              </p:nvGrpSpPr>
              <p:grpSpPr bwMode="auto">
                <a:xfrm>
                  <a:off x="4196" y="163"/>
                  <a:ext cx="699" cy="282"/>
                  <a:chOff x="2683" y="445"/>
                  <a:chExt cx="1781" cy="717"/>
                </a:xfrm>
              </p:grpSpPr>
              <p:sp>
                <p:nvSpPr>
                  <p:cNvPr id="150606" name="Freeform 78"/>
                  <p:cNvSpPr>
                    <a:spLocks/>
                  </p:cNvSpPr>
                  <p:nvPr/>
                </p:nvSpPr>
                <p:spPr bwMode="hidden">
                  <a:xfrm rot="-1921064">
                    <a:off x="2682" y="946"/>
                    <a:ext cx="1233"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07" name="Freeform 79"/>
                  <p:cNvSpPr>
                    <a:spLocks/>
                  </p:cNvSpPr>
                  <p:nvPr/>
                </p:nvSpPr>
                <p:spPr bwMode="hidden">
                  <a:xfrm rot="-1921064">
                    <a:off x="3801" y="444"/>
                    <a:ext cx="661"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sp>
              <p:nvSpPr>
                <p:cNvPr id="150608"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09" name="Freeform 81"/>
                <p:cNvSpPr>
                  <a:spLocks/>
                </p:cNvSpPr>
                <p:nvPr/>
              </p:nvSpPr>
              <p:spPr bwMode="hidden">
                <a:xfrm rot="4578755" flipH="1">
                  <a:off x="3977" y="77"/>
                  <a:ext cx="216" cy="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nvGrpSpPr>
                <p:cNvPr id="30" name="Group 82"/>
                <p:cNvGrpSpPr>
                  <a:grpSpLocks/>
                </p:cNvGrpSpPr>
                <p:nvPr/>
              </p:nvGrpSpPr>
              <p:grpSpPr bwMode="auto">
                <a:xfrm>
                  <a:off x="4242" y="5"/>
                  <a:ext cx="251" cy="596"/>
                  <a:chOff x="2800" y="41"/>
                  <a:chExt cx="640" cy="1520"/>
                </a:xfrm>
              </p:grpSpPr>
              <p:sp>
                <p:nvSpPr>
                  <p:cNvPr id="150611" name="Freeform 83"/>
                  <p:cNvSpPr>
                    <a:spLocks/>
                  </p:cNvSpPr>
                  <p:nvPr/>
                </p:nvSpPr>
                <p:spPr bwMode="hidden">
                  <a:xfrm rot="-3857755">
                    <a:off x="2362" y="936"/>
                    <a:ext cx="1061"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12" name="Freeform 84"/>
                  <p:cNvSpPr>
                    <a:spLocks/>
                  </p:cNvSpPr>
                  <p:nvPr/>
                </p:nvSpPr>
                <p:spPr bwMode="hidden">
                  <a:xfrm rot="-3857755">
                    <a:off x="3011" y="181"/>
                    <a:ext cx="569"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31" name="Group 85"/>
                <p:cNvGrpSpPr>
                  <a:grpSpLocks/>
                </p:cNvGrpSpPr>
                <p:nvPr/>
              </p:nvGrpSpPr>
              <p:grpSpPr bwMode="auto">
                <a:xfrm>
                  <a:off x="4295" y="53"/>
                  <a:ext cx="398" cy="574"/>
                  <a:chOff x="2934" y="163"/>
                  <a:chExt cx="1017" cy="1464"/>
                </a:xfrm>
              </p:grpSpPr>
              <p:sp>
                <p:nvSpPr>
                  <p:cNvPr id="150614" name="Freeform 86"/>
                  <p:cNvSpPr>
                    <a:spLocks/>
                  </p:cNvSpPr>
                  <p:nvPr/>
                </p:nvSpPr>
                <p:spPr bwMode="hidden">
                  <a:xfrm rot="-2777260">
                    <a:off x="2493" y="915"/>
                    <a:ext cx="1154"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15" name="Freeform 87"/>
                  <p:cNvSpPr>
                    <a:spLocks/>
                  </p:cNvSpPr>
                  <p:nvPr/>
                </p:nvSpPr>
                <p:spPr bwMode="hidden">
                  <a:xfrm rot="-2777260">
                    <a:off x="3431" y="262"/>
                    <a:ext cx="619"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0528" name="Group 88"/>
                <p:cNvGrpSpPr>
                  <a:grpSpLocks/>
                </p:cNvGrpSpPr>
                <p:nvPr/>
              </p:nvGrpSpPr>
              <p:grpSpPr bwMode="auto">
                <a:xfrm>
                  <a:off x="4215" y="2"/>
                  <a:ext cx="95" cy="567"/>
                  <a:chOff x="2730" y="32"/>
                  <a:chExt cx="243" cy="1448"/>
                </a:xfrm>
              </p:grpSpPr>
              <p:sp>
                <p:nvSpPr>
                  <p:cNvPr id="150617" name="Freeform 89"/>
                  <p:cNvSpPr>
                    <a:spLocks/>
                  </p:cNvSpPr>
                  <p:nvPr/>
                </p:nvSpPr>
                <p:spPr bwMode="hidden">
                  <a:xfrm rot="-4903748">
                    <a:off x="2297" y="959"/>
                    <a:ext cx="954" cy="8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18" name="Freeform 90"/>
                  <p:cNvSpPr>
                    <a:spLocks/>
                  </p:cNvSpPr>
                  <p:nvPr/>
                </p:nvSpPr>
                <p:spPr bwMode="hidden">
                  <a:xfrm rot="-4903748">
                    <a:off x="2650" y="222"/>
                    <a:ext cx="511" cy="13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0529" name="Group 91"/>
                <p:cNvGrpSpPr>
                  <a:grpSpLocks/>
                </p:cNvGrpSpPr>
                <p:nvPr/>
              </p:nvGrpSpPr>
              <p:grpSpPr bwMode="auto">
                <a:xfrm>
                  <a:off x="3514" y="683"/>
                  <a:ext cx="425" cy="960"/>
                  <a:chOff x="943" y="1769"/>
                  <a:chExt cx="1085" cy="2450"/>
                </a:xfrm>
              </p:grpSpPr>
              <p:sp>
                <p:nvSpPr>
                  <p:cNvPr id="150620" name="Freeform 92"/>
                  <p:cNvSpPr>
                    <a:spLocks/>
                  </p:cNvSpPr>
                  <p:nvPr/>
                </p:nvSpPr>
                <p:spPr bwMode="hidden">
                  <a:xfrm rot="18335692" flipH="1">
                    <a:off x="1009" y="2474"/>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21" name="Freeform 93"/>
                  <p:cNvSpPr>
                    <a:spLocks/>
                  </p:cNvSpPr>
                  <p:nvPr/>
                </p:nvSpPr>
                <p:spPr bwMode="hidden">
                  <a:xfrm rot="18335692" flipH="1">
                    <a:off x="725" y="3509"/>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0530" name="Group 94"/>
                <p:cNvGrpSpPr>
                  <a:grpSpLocks/>
                </p:cNvGrpSpPr>
                <p:nvPr/>
              </p:nvGrpSpPr>
              <p:grpSpPr bwMode="auto">
                <a:xfrm>
                  <a:off x="3715" y="748"/>
                  <a:ext cx="300" cy="930"/>
                  <a:chOff x="1455" y="1936"/>
                  <a:chExt cx="766" cy="2373"/>
                </a:xfrm>
              </p:grpSpPr>
              <p:sp>
                <p:nvSpPr>
                  <p:cNvPr id="150623" name="Freeform 95"/>
                  <p:cNvSpPr>
                    <a:spLocks/>
                  </p:cNvSpPr>
                  <p:nvPr/>
                </p:nvSpPr>
                <p:spPr bwMode="hidden">
                  <a:xfrm rot="17542885" flipH="1">
                    <a:off x="1268" y="2577"/>
                    <a:ext cx="159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24" name="Freeform 96"/>
                  <p:cNvSpPr>
                    <a:spLocks/>
                  </p:cNvSpPr>
                  <p:nvPr/>
                </p:nvSpPr>
                <p:spPr bwMode="hidden">
                  <a:xfrm rot="17542885" flipH="1">
                    <a:off x="1274" y="3635"/>
                    <a:ext cx="854"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0531" name="Group 97"/>
                <p:cNvGrpSpPr>
                  <a:grpSpLocks/>
                </p:cNvGrpSpPr>
                <p:nvPr/>
              </p:nvGrpSpPr>
              <p:grpSpPr bwMode="auto">
                <a:xfrm rot="88588">
                  <a:off x="3923" y="769"/>
                  <a:ext cx="180" cy="913"/>
                  <a:chOff x="1956" y="1990"/>
                  <a:chExt cx="492" cy="2604"/>
                </a:xfrm>
              </p:grpSpPr>
              <p:sp>
                <p:nvSpPr>
                  <p:cNvPr id="150626" name="Freeform 98"/>
                  <p:cNvSpPr>
                    <a:spLocks/>
                  </p:cNvSpPr>
                  <p:nvPr/>
                </p:nvSpPr>
                <p:spPr bwMode="hidden">
                  <a:xfrm rot="16782062" flipH="1">
                    <a:off x="1438" y="2692"/>
                    <a:ext cx="1712" cy="3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27" name="Freeform 99"/>
                  <p:cNvSpPr>
                    <a:spLocks/>
                  </p:cNvSpPr>
                  <p:nvPr/>
                </p:nvSpPr>
                <p:spPr bwMode="hidden">
                  <a:xfrm rot="16782062" flipH="1">
                    <a:off x="1730" y="3897"/>
                    <a:ext cx="917" cy="47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0534" name="Group 100"/>
                <p:cNvGrpSpPr>
                  <a:grpSpLocks/>
                </p:cNvGrpSpPr>
                <p:nvPr/>
              </p:nvGrpSpPr>
              <p:grpSpPr bwMode="auto">
                <a:xfrm>
                  <a:off x="4451" y="662"/>
                  <a:ext cx="442" cy="951"/>
                  <a:chOff x="3334" y="1717"/>
                  <a:chExt cx="1125" cy="2426"/>
                </a:xfrm>
              </p:grpSpPr>
              <p:sp>
                <p:nvSpPr>
                  <p:cNvPr id="150629" name="Freeform 101"/>
                  <p:cNvSpPr>
                    <a:spLocks/>
                  </p:cNvSpPr>
                  <p:nvPr/>
                </p:nvSpPr>
                <p:spPr bwMode="hidden">
                  <a:xfrm rot="3144576">
                    <a:off x="2627" y="2423"/>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30" name="Freeform 102"/>
                  <p:cNvSpPr>
                    <a:spLocks/>
                  </p:cNvSpPr>
                  <p:nvPr/>
                </p:nvSpPr>
                <p:spPr bwMode="hidden">
                  <a:xfrm rot="3144576">
                    <a:off x="3752" y="3435"/>
                    <a:ext cx="925"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0537" name="Group 103"/>
                <p:cNvGrpSpPr>
                  <a:grpSpLocks/>
                </p:cNvGrpSpPr>
                <p:nvPr/>
              </p:nvGrpSpPr>
              <p:grpSpPr bwMode="auto">
                <a:xfrm>
                  <a:off x="4391" y="721"/>
                  <a:ext cx="347" cy="951"/>
                  <a:chOff x="3181" y="1866"/>
                  <a:chExt cx="883" cy="2426"/>
                </a:xfrm>
              </p:grpSpPr>
              <p:sp>
                <p:nvSpPr>
                  <p:cNvPr id="150632" name="Freeform 104"/>
                  <p:cNvSpPr>
                    <a:spLocks/>
                  </p:cNvSpPr>
                  <p:nvPr/>
                </p:nvSpPr>
                <p:spPr bwMode="hidden">
                  <a:xfrm rot="3745735">
                    <a:off x="2506" y="2539"/>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33" name="Freeform 105"/>
                  <p:cNvSpPr>
                    <a:spLocks/>
                  </p:cNvSpPr>
                  <p:nvPr/>
                </p:nvSpPr>
                <p:spPr bwMode="hidden">
                  <a:xfrm rot="3745735">
                    <a:off x="3387" y="3613"/>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0540" name="Group 106"/>
                <p:cNvGrpSpPr>
                  <a:grpSpLocks/>
                </p:cNvGrpSpPr>
                <p:nvPr/>
              </p:nvGrpSpPr>
              <p:grpSpPr bwMode="auto">
                <a:xfrm>
                  <a:off x="4323" y="767"/>
                  <a:ext cx="243" cy="935"/>
                  <a:chOff x="3006" y="1983"/>
                  <a:chExt cx="619" cy="2386"/>
                </a:xfrm>
              </p:grpSpPr>
              <p:sp>
                <p:nvSpPr>
                  <p:cNvPr id="150635" name="Freeform 107"/>
                  <p:cNvSpPr>
                    <a:spLocks/>
                  </p:cNvSpPr>
                  <p:nvPr/>
                </p:nvSpPr>
                <p:spPr bwMode="hidden">
                  <a:xfrm rot="4286818">
                    <a:off x="2328" y="2659"/>
                    <a:ext cx="1600" cy="2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36" name="Freeform 108"/>
                  <p:cNvSpPr>
                    <a:spLocks/>
                  </p:cNvSpPr>
                  <p:nvPr/>
                </p:nvSpPr>
                <p:spPr bwMode="hidden">
                  <a:xfrm rot="4286818">
                    <a:off x="3001" y="3744"/>
                    <a:ext cx="86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0541" name="Group 109"/>
                <p:cNvGrpSpPr>
                  <a:grpSpLocks/>
                </p:cNvGrpSpPr>
                <p:nvPr/>
              </p:nvGrpSpPr>
              <p:grpSpPr bwMode="auto">
                <a:xfrm>
                  <a:off x="4249" y="813"/>
                  <a:ext cx="159" cy="870"/>
                  <a:chOff x="2819" y="2101"/>
                  <a:chExt cx="405" cy="2219"/>
                </a:xfrm>
              </p:grpSpPr>
              <p:sp>
                <p:nvSpPr>
                  <p:cNvPr id="150638" name="Freeform 110"/>
                  <p:cNvSpPr>
                    <a:spLocks/>
                  </p:cNvSpPr>
                  <p:nvPr/>
                </p:nvSpPr>
                <p:spPr bwMode="hidden">
                  <a:xfrm rot="4898956">
                    <a:off x="2208" y="2711"/>
                    <a:ext cx="1469" cy="2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39" name="Freeform 111"/>
                  <p:cNvSpPr>
                    <a:spLocks/>
                  </p:cNvSpPr>
                  <p:nvPr/>
                </p:nvSpPr>
                <p:spPr bwMode="hidden">
                  <a:xfrm rot="4898956">
                    <a:off x="2637" y="3730"/>
                    <a:ext cx="78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nvGrpSpPr>
                <p:cNvPr id="150544" name="Group 112"/>
                <p:cNvGrpSpPr>
                  <a:grpSpLocks/>
                </p:cNvGrpSpPr>
                <p:nvPr/>
              </p:nvGrpSpPr>
              <p:grpSpPr bwMode="auto">
                <a:xfrm>
                  <a:off x="4045" y="826"/>
                  <a:ext cx="167" cy="857"/>
                  <a:chOff x="2287" y="2135"/>
                  <a:chExt cx="426" cy="2185"/>
                </a:xfrm>
              </p:grpSpPr>
              <p:sp>
                <p:nvSpPr>
                  <p:cNvPr id="150641" name="Freeform 113"/>
                  <p:cNvSpPr>
                    <a:spLocks/>
                  </p:cNvSpPr>
                  <p:nvPr/>
                </p:nvSpPr>
                <p:spPr bwMode="hidden">
                  <a:xfrm rot="5755659">
                    <a:off x="1902" y="2759"/>
                    <a:ext cx="1435"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42" name="Freeform 114"/>
                  <p:cNvSpPr>
                    <a:spLocks/>
                  </p:cNvSpPr>
                  <p:nvPr/>
                </p:nvSpPr>
                <p:spPr bwMode="hidden">
                  <a:xfrm rot="5755659">
                    <a:off x="2050" y="3786"/>
                    <a:ext cx="770" cy="2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sp>
            <p:nvSpPr>
              <p:cNvPr id="150643" name="Freeform 115"/>
              <p:cNvSpPr>
                <a:spLocks/>
              </p:cNvSpPr>
              <p:nvPr/>
            </p:nvSpPr>
            <p:spPr bwMode="hidden">
              <a:xfrm flipH="1">
                <a:off x="3873" y="934"/>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44" name="Arc 116"/>
              <p:cNvSpPr>
                <a:spLocks/>
              </p:cNvSpPr>
              <p:nvPr/>
            </p:nvSpPr>
            <p:spPr bwMode="hidden">
              <a:xfrm flipH="1">
                <a:off x="3527" y="725"/>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45"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46" name="Arc 118"/>
              <p:cNvSpPr>
                <a:spLocks/>
              </p:cNvSpPr>
              <p:nvPr/>
            </p:nvSpPr>
            <p:spPr bwMode="hidden">
              <a:xfrm flipH="1">
                <a:off x="3612" y="580"/>
                <a:ext cx="486"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47" name="Arc 119"/>
              <p:cNvSpPr>
                <a:spLocks/>
              </p:cNvSpPr>
              <p:nvPr/>
            </p:nvSpPr>
            <p:spPr bwMode="hidden">
              <a:xfrm flipH="1">
                <a:off x="3267" y="628"/>
                <a:ext cx="791" cy="931"/>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48"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49"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50" name="Arc 122"/>
              <p:cNvSpPr>
                <a:spLocks/>
              </p:cNvSpPr>
              <p:nvPr/>
            </p:nvSpPr>
            <p:spPr bwMode="hidden">
              <a:xfrm>
                <a:off x="4269" y="585"/>
                <a:ext cx="393"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51" name="Arc 123"/>
              <p:cNvSpPr>
                <a:spLocks/>
              </p:cNvSpPr>
              <p:nvPr/>
            </p:nvSpPr>
            <p:spPr bwMode="hidden">
              <a:xfrm>
                <a:off x="4302"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52" name="Freeform 124"/>
              <p:cNvSpPr>
                <a:spLocks/>
              </p:cNvSpPr>
              <p:nvPr/>
            </p:nvSpPr>
            <p:spPr bwMode="hidden">
              <a:xfrm>
                <a:off x="4410" y="1033"/>
                <a:ext cx="189"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53" name="Freeform 125"/>
              <p:cNvSpPr>
                <a:spLocks/>
              </p:cNvSpPr>
              <p:nvPr/>
            </p:nvSpPr>
            <p:spPr bwMode="hidden">
              <a:xfrm rot="19660755" flipV="1">
                <a:off x="4114" y="843"/>
                <a:ext cx="172" cy="32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54"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55" name="Arc 127"/>
              <p:cNvSpPr>
                <a:spLocks/>
              </p:cNvSpPr>
              <p:nvPr/>
            </p:nvSpPr>
            <p:spPr bwMode="hidden">
              <a:xfrm flipH="1">
                <a:off x="3426" y="122"/>
                <a:ext cx="724"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56" name="Arc 128"/>
              <p:cNvSpPr>
                <a:spLocks/>
              </p:cNvSpPr>
              <p:nvPr/>
            </p:nvSpPr>
            <p:spPr bwMode="hidden">
              <a:xfrm>
                <a:off x="4199" y="502"/>
                <a:ext cx="298" cy="903"/>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57" name="Freeform 129"/>
              <p:cNvSpPr>
                <a:spLocks/>
              </p:cNvSpPr>
              <p:nvPr/>
            </p:nvSpPr>
            <p:spPr bwMode="hidden">
              <a:xfrm flipH="1">
                <a:off x="3307" y="981"/>
                <a:ext cx="426"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58" name="Freeform 130"/>
              <p:cNvSpPr>
                <a:spLocks/>
              </p:cNvSpPr>
              <p:nvPr/>
            </p:nvSpPr>
            <p:spPr bwMode="hidden">
              <a:xfrm flipH="1">
                <a:off x="3507" y="350"/>
                <a:ext cx="273"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59"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60"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61" name="Freeform 133"/>
              <p:cNvSpPr>
                <a:spLocks/>
              </p:cNvSpPr>
              <p:nvPr/>
            </p:nvSpPr>
            <p:spPr bwMode="hidden">
              <a:xfrm>
                <a:off x="4636" y="576"/>
                <a:ext cx="594" cy="41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62" name="Freeform 134"/>
              <p:cNvSpPr>
                <a:spLocks/>
              </p:cNvSpPr>
              <p:nvPr/>
            </p:nvSpPr>
            <p:spPr bwMode="hidden">
              <a:xfrm>
                <a:off x="4658" y="132"/>
                <a:ext cx="260" cy="56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63" name="Freeform 135"/>
              <p:cNvSpPr>
                <a:spLocks/>
              </p:cNvSpPr>
              <p:nvPr/>
            </p:nvSpPr>
            <p:spPr bwMode="hidden">
              <a:xfrm rot="20253369">
                <a:off x="4401" y="599"/>
                <a:ext cx="175"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sp>
            <p:nvSpPr>
              <p:cNvPr id="150664" name="Freeform 136"/>
              <p:cNvSpPr>
                <a:spLocks/>
              </p:cNvSpPr>
              <p:nvPr/>
            </p:nvSpPr>
            <p:spPr bwMode="hidden">
              <a:xfrm rot="1346631" flipH="1">
                <a:off x="3783" y="589"/>
                <a:ext cx="172" cy="33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rtl="1" fontAlgn="base">
                  <a:spcBef>
                    <a:spcPct val="0"/>
                  </a:spcBef>
                  <a:spcAft>
                    <a:spcPct val="0"/>
                  </a:spcAft>
                  <a:defRPr/>
                </a:pPr>
                <a:endParaRPr lang="en-US">
                  <a:solidFill>
                    <a:srgbClr val="CCFFFF"/>
                  </a:solidFill>
                  <a:latin typeface="Arial" pitchFamily="34" charset="0"/>
                </a:endParaRPr>
              </a:p>
            </p:txBody>
          </p:sp>
        </p:grpSp>
      </p:grpSp>
      <p:sp>
        <p:nvSpPr>
          <p:cNvPr id="29699"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9700"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50667"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smtClean="0">
                <a:latin typeface="+mn-lt"/>
              </a:defRPr>
            </a:lvl1pPr>
          </a:lstStyle>
          <a:p>
            <a:pPr fontAlgn="base">
              <a:spcBef>
                <a:spcPct val="0"/>
              </a:spcBef>
              <a:spcAft>
                <a:spcPct val="0"/>
              </a:spcAft>
              <a:defRPr/>
            </a:pPr>
            <a:fld id="{95FED5AB-1165-4485-8FDA-DFFF7939E8C4}" type="datetimeFigureOut">
              <a:rPr lang="fr-FR">
                <a:solidFill>
                  <a:srgbClr val="CCFFFF"/>
                </a:solidFill>
              </a:rPr>
              <a:pPr fontAlgn="base">
                <a:spcBef>
                  <a:spcPct val="0"/>
                </a:spcBef>
                <a:spcAft>
                  <a:spcPct val="0"/>
                </a:spcAft>
                <a:defRPr/>
              </a:pPr>
              <a:t>02/08/2017</a:t>
            </a:fld>
            <a:endParaRPr lang="fr-FR">
              <a:solidFill>
                <a:srgbClr val="CCFFFF"/>
              </a:solidFill>
            </a:endParaRPr>
          </a:p>
        </p:txBody>
      </p:sp>
      <p:sp>
        <p:nvSpPr>
          <p:cNvPr id="150668"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smtClean="0">
                <a:latin typeface="+mn-lt"/>
              </a:defRPr>
            </a:lvl1pPr>
          </a:lstStyle>
          <a:p>
            <a:pPr fontAlgn="base">
              <a:spcBef>
                <a:spcPct val="0"/>
              </a:spcBef>
              <a:spcAft>
                <a:spcPct val="0"/>
              </a:spcAft>
              <a:defRPr/>
            </a:pPr>
            <a:endParaRPr lang="fr-FR">
              <a:solidFill>
                <a:srgbClr val="CCFFFF"/>
              </a:solidFill>
            </a:endParaRPr>
          </a:p>
        </p:txBody>
      </p:sp>
      <p:sp>
        <p:nvSpPr>
          <p:cNvPr id="150669"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400" smtClean="0">
                <a:latin typeface="+mn-lt"/>
              </a:defRPr>
            </a:lvl1pPr>
          </a:lstStyle>
          <a:p>
            <a:pPr fontAlgn="base">
              <a:spcBef>
                <a:spcPct val="0"/>
              </a:spcBef>
              <a:spcAft>
                <a:spcPct val="0"/>
              </a:spcAft>
              <a:defRPr/>
            </a:pPr>
            <a:fld id="{A8F32EEF-8989-4524-9618-BC308BF911AF}" type="slidenum">
              <a:rPr lang="fr-FR">
                <a:solidFill>
                  <a:srgbClr val="CCFFFF"/>
                </a:solidFill>
              </a:rPr>
              <a:pPr fontAlgn="base">
                <a:spcBef>
                  <a:spcPct val="0"/>
                </a:spcBef>
                <a:spcAft>
                  <a:spcPct val="0"/>
                </a:spcAft>
                <a:defRPr/>
              </a:pPr>
              <a:t>‹N°›</a:t>
            </a:fld>
            <a:endParaRPr lang="fr-FR">
              <a:solidFill>
                <a:srgbClr val="CCFFFF"/>
              </a:solidFill>
            </a:endParaRPr>
          </a:p>
        </p:txBody>
      </p:sp>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cs typeface="Arial" pitchFamily="34" charset="0"/>
        </a:defRPr>
      </a:lvl2pPr>
      <a:lvl3pPr algn="l" rtl="0" eaLnBrk="0" fontAlgn="base" hangingPunct="0">
        <a:spcBef>
          <a:spcPct val="0"/>
        </a:spcBef>
        <a:spcAft>
          <a:spcPct val="0"/>
        </a:spcAft>
        <a:defRPr sz="4400">
          <a:solidFill>
            <a:schemeClr val="tx2"/>
          </a:solidFill>
          <a:latin typeface="Arial Black" pitchFamily="34" charset="0"/>
          <a:cs typeface="Arial" pitchFamily="34" charset="0"/>
        </a:defRPr>
      </a:lvl3pPr>
      <a:lvl4pPr algn="l" rtl="0" eaLnBrk="0" fontAlgn="base" hangingPunct="0">
        <a:spcBef>
          <a:spcPct val="0"/>
        </a:spcBef>
        <a:spcAft>
          <a:spcPct val="0"/>
        </a:spcAft>
        <a:defRPr sz="4400">
          <a:solidFill>
            <a:schemeClr val="tx2"/>
          </a:solidFill>
          <a:latin typeface="Arial Black" pitchFamily="34" charset="0"/>
          <a:cs typeface="Arial" pitchFamily="34" charset="0"/>
        </a:defRPr>
      </a:lvl4pPr>
      <a:lvl5pPr algn="l" rtl="0" eaLnBrk="0" fontAlgn="base" hangingPunct="0">
        <a:spcBef>
          <a:spcPct val="0"/>
        </a:spcBef>
        <a:spcAft>
          <a:spcPct val="0"/>
        </a:spcAft>
        <a:defRPr sz="4400">
          <a:solidFill>
            <a:schemeClr val="tx2"/>
          </a:solidFill>
          <a:latin typeface="Arial Black" pitchFamily="34" charset="0"/>
          <a:cs typeface="Arial" pitchFamily="34" charset="0"/>
        </a:defRPr>
      </a:lvl5pPr>
      <a:lvl6pPr marL="457200" algn="l" rtl="0" fontAlgn="base">
        <a:spcBef>
          <a:spcPct val="0"/>
        </a:spcBef>
        <a:spcAft>
          <a:spcPct val="0"/>
        </a:spcAft>
        <a:defRPr sz="4400">
          <a:solidFill>
            <a:schemeClr val="tx2"/>
          </a:solidFill>
          <a:latin typeface="Arial Black" pitchFamily="34" charset="0"/>
          <a:cs typeface="Arial" pitchFamily="34" charset="0"/>
        </a:defRPr>
      </a:lvl6pPr>
      <a:lvl7pPr marL="914400" algn="l" rtl="0" fontAlgn="base">
        <a:spcBef>
          <a:spcPct val="0"/>
        </a:spcBef>
        <a:spcAft>
          <a:spcPct val="0"/>
        </a:spcAft>
        <a:defRPr sz="4400">
          <a:solidFill>
            <a:schemeClr val="tx2"/>
          </a:solidFill>
          <a:latin typeface="Arial Black" pitchFamily="34" charset="0"/>
          <a:cs typeface="Arial" pitchFamily="34" charset="0"/>
        </a:defRPr>
      </a:lvl7pPr>
      <a:lvl8pPr marL="1371600" algn="l" rtl="0" fontAlgn="base">
        <a:spcBef>
          <a:spcPct val="0"/>
        </a:spcBef>
        <a:spcAft>
          <a:spcPct val="0"/>
        </a:spcAft>
        <a:defRPr sz="4400">
          <a:solidFill>
            <a:schemeClr val="tx2"/>
          </a:solidFill>
          <a:latin typeface="Arial Black" pitchFamily="34" charset="0"/>
          <a:cs typeface="Arial" pitchFamily="34" charset="0"/>
        </a:defRPr>
      </a:lvl8pPr>
      <a:lvl9pPr marL="1828800" algn="l" rtl="0" fontAlgn="base">
        <a:spcBef>
          <a:spcPct val="0"/>
        </a:spcBef>
        <a:spcAft>
          <a:spcPct val="0"/>
        </a:spcAft>
        <a:defRPr sz="4400">
          <a:solidFill>
            <a:schemeClr val="tx2"/>
          </a:solidFill>
          <a:latin typeface="Arial Black"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8675" name="Espace réservé du texte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rtl="1" fontAlgn="base">
              <a:spcBef>
                <a:spcPct val="0"/>
              </a:spcBef>
              <a:spcAft>
                <a:spcPct val="0"/>
              </a:spcAft>
              <a:defRPr/>
            </a:pPr>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rtl="1" fontAlgn="base">
              <a:spcBef>
                <a:spcPct val="0"/>
              </a:spcBef>
              <a:spcAft>
                <a:spcPct val="0"/>
              </a:spcAft>
              <a:defRPr/>
            </a:pPr>
            <a:endParaRPr lang="en-US">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rtl="1" fontAlgn="base">
              <a:spcBef>
                <a:spcPct val="0"/>
              </a:spcBef>
              <a:spcAft>
                <a:spcPct val="0"/>
              </a:spcAft>
              <a:defRPr/>
            </a:pPr>
            <a:fld id="{F8E6A9B0-0837-4194-A7E0-EF519A77DDCF}" type="slidenum">
              <a:rPr lang="en-US">
                <a:solidFill>
                  <a:prstClr val="black">
                    <a:tint val="75000"/>
                  </a:prstClr>
                </a:solidFill>
              </a:rPr>
              <a:pPr rtl="1" fontAlgn="base">
                <a:spcBef>
                  <a:spcPct val="0"/>
                </a:spcBef>
                <a:spcAft>
                  <a:spcPct val="0"/>
                </a:spcAft>
                <a:defRPr/>
              </a:pPr>
              <a:t>‹N°›</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fr-FR" smtClean="0"/>
              <a:t>Cliquez pour modifier le style du titre</a:t>
            </a:r>
            <a:endParaRPr lang="en-US"/>
          </a:p>
        </p:txBody>
      </p:sp>
      <p:sp>
        <p:nvSpPr>
          <p:cNvPr id="1027" name="Espace réservé du texte 12"/>
          <p:cNvSpPr>
            <a:spLocks noGrp="1"/>
          </p:cNvSpPr>
          <p:nvPr>
            <p:ph type="body" idx="1"/>
          </p:nvPr>
        </p:nvSpPr>
        <p:spPr bwMode="auto">
          <a:xfrm>
            <a:off x="457200" y="1600204"/>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a:off x="457200" y="6416679"/>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1C04F427-1F16-49A9-AD41-96D85CBCE760}" type="datetimeFigureOut">
              <a:rPr lang="fr-FR">
                <a:solidFill>
                  <a:prstClr val="white">
                    <a:shade val="50000"/>
                  </a:prstClr>
                </a:solidFill>
              </a:rPr>
              <a:pPr>
                <a:defRPr/>
              </a:pPr>
              <a:t>02/08/2017</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3124200" y="6416679"/>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7924800" y="6416679"/>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63FD7E02-FD63-4B7B-BBD2-3710601F7D59}" type="slidenum">
              <a:rPr lang="fr-FR">
                <a:solidFill>
                  <a:prstClr val="white">
                    <a:shade val="50000"/>
                  </a:prstClr>
                </a:solidFill>
              </a:rPr>
              <a:pPr>
                <a:defRPr/>
              </a:pPr>
              <a:t>‹N°›</a:t>
            </a:fld>
            <a:endParaRPr lang="fr-FR">
              <a:solidFill>
                <a:prstClr val="white">
                  <a:shade val="50000"/>
                </a:prstClr>
              </a:solidFill>
            </a:endParaRPr>
          </a:p>
        </p:txBody>
      </p:sp>
    </p:spTree>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6E14C-7A56-42EC-ACE1-AFE07AF33D08}" type="datetimeFigureOut">
              <a:rPr lang="en-US" smtClean="0">
                <a:solidFill>
                  <a:prstClr val="black">
                    <a:tint val="75000"/>
                  </a:prstClr>
                </a:solidFill>
              </a:rPr>
              <a:pPr/>
              <a:t>8/2/2017</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47375-B0E1-4FA3-A36A-BFEF62FB6175}" type="slidenum">
              <a:rPr lang="en-US" smtClean="0">
                <a:solidFill>
                  <a:prstClr val="black">
                    <a:tint val="75000"/>
                  </a:prstClr>
                </a:solidFill>
              </a:rPr>
              <a:pPr/>
              <a:t>‹N°›</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0.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0.xml"/><Relationship Id="rId1" Type="http://schemas.openxmlformats.org/officeDocument/2006/relationships/vmlDrawing" Target="../drawings/vmlDrawing4.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0.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5.xml"/></Relationships>
</file>

<file path=ppt/slides/_rels/slide4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30.xml"/></Relationships>
</file>

<file path=ppt/slides/_rels/slide5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5.xml"/></Relationships>
</file>

<file path=ppt/slides/_rels/slide6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Feuille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Feuille_Microsoft_Office_Excel_97-20032.xls"/><Relationship Id="rId2" Type="http://schemas.openxmlformats.org/officeDocument/2006/relationships/slideLayout" Target="../slideLayouts/slideLayout116.xml"/><Relationship Id="rId1" Type="http://schemas.openxmlformats.org/officeDocument/2006/relationships/vmlDrawing" Target="../drawings/vmlDrawing2.vml"/></Relationships>
</file>

<file path=ppt/slides/_rels/slide80.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0706" name="Picture 2"/>
          <p:cNvPicPr>
            <a:picLocks noGrp="1" noChangeAspect="1" noChangeArrowheads="1"/>
          </p:cNvPicPr>
          <p:nvPr>
            <p:ph idx="1"/>
          </p:nvPr>
        </p:nvPicPr>
        <p:blipFill>
          <a:blip r:embed="rId2"/>
          <a:srcRect/>
          <a:stretch>
            <a:fillRect/>
          </a:stretch>
        </p:blipFill>
        <p:spPr bwMode="auto">
          <a:xfrm>
            <a:off x="2386013" y="1777206"/>
            <a:ext cx="4371975" cy="4171950"/>
          </a:xfrm>
          <a:prstGeom prst="rect">
            <a:avLst/>
          </a:prstGeom>
          <a:noFill/>
          <a:ln w="9525">
            <a:noFill/>
            <a:miter lim="800000"/>
            <a:headEnd/>
            <a:tailEnd/>
          </a:ln>
          <a:effec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381000" y="1219200"/>
          <a:ext cx="8229600" cy="451612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endParaRPr lang="en-US" sz="1800" b="1" dirty="0"/>
                    </a:p>
                  </a:txBody>
                  <a:tcPr/>
                </a:tc>
                <a:tc>
                  <a:txBody>
                    <a:bodyPr/>
                    <a:lstStyle/>
                    <a:p>
                      <a:r>
                        <a:rPr lang="fr-FR" sz="1800" b="1" dirty="0" smtClean="0"/>
                        <a:t>BM</a:t>
                      </a:r>
                      <a:endParaRPr lang="en-US" sz="1800" b="1" dirty="0"/>
                    </a:p>
                  </a:txBody>
                  <a:tcPr/>
                </a:tc>
                <a:tc>
                  <a:txBody>
                    <a:bodyPr/>
                    <a:lstStyle/>
                    <a:p>
                      <a:r>
                        <a:rPr lang="fr-FR" sz="1800" b="1" dirty="0" smtClean="0"/>
                        <a:t>BD</a:t>
                      </a:r>
                      <a:endParaRPr lang="en-US" sz="1800" b="1" dirty="0"/>
                    </a:p>
                  </a:txBody>
                  <a:tcPr/>
                </a:tc>
                <a:tc>
                  <a:txBody>
                    <a:bodyPr/>
                    <a:lstStyle/>
                    <a:p>
                      <a:r>
                        <a:rPr lang="fr-FR" sz="1800" b="1" dirty="0" smtClean="0"/>
                        <a:t>SM</a:t>
                      </a:r>
                      <a:endParaRPr lang="en-US" sz="1800" b="1" dirty="0"/>
                    </a:p>
                  </a:txBody>
                  <a:tcPr/>
                </a:tc>
                <a:tc>
                  <a:txBody>
                    <a:bodyPr/>
                    <a:lstStyle/>
                    <a:p>
                      <a:r>
                        <a:rPr lang="fr-FR" sz="1800" b="1" dirty="0" smtClean="0"/>
                        <a:t>BF</a:t>
                      </a:r>
                      <a:endParaRPr lang="en-US" sz="1800" b="1" dirty="0"/>
                    </a:p>
                  </a:txBody>
                  <a:tcPr/>
                </a:tc>
                <a:tc>
                  <a:txBody>
                    <a:bodyPr/>
                    <a:lstStyle/>
                    <a:p>
                      <a:r>
                        <a:rPr lang="fr-FR" sz="1800" b="1" dirty="0" smtClean="0"/>
                        <a:t>HL</a:t>
                      </a:r>
                      <a:endParaRPr lang="en-US" sz="1800" b="1" dirty="0"/>
                    </a:p>
                  </a:txBody>
                  <a:tcPr/>
                </a:tc>
              </a:tr>
              <a:tr h="370840">
                <a:tc>
                  <a:txBody>
                    <a:bodyPr/>
                    <a:lstStyle/>
                    <a:p>
                      <a:r>
                        <a:rPr lang="fr-FR" sz="1800" b="1" dirty="0" smtClean="0"/>
                        <a:t>AGE/année</a:t>
                      </a:r>
                      <a:endParaRPr lang="en-US" sz="1800" b="1" dirty="0"/>
                    </a:p>
                  </a:txBody>
                  <a:tcPr/>
                </a:tc>
                <a:tc>
                  <a:txBody>
                    <a:bodyPr/>
                    <a:lstStyle/>
                    <a:p>
                      <a:r>
                        <a:rPr lang="fr-FR" sz="1800" b="1" dirty="0" smtClean="0"/>
                        <a:t>35</a:t>
                      </a:r>
                      <a:endParaRPr lang="en-US" sz="1800" b="1" dirty="0"/>
                    </a:p>
                  </a:txBody>
                  <a:tcPr/>
                </a:tc>
                <a:tc>
                  <a:txBody>
                    <a:bodyPr/>
                    <a:lstStyle/>
                    <a:p>
                      <a:r>
                        <a:rPr lang="fr-FR" sz="1800" b="1" dirty="0" smtClean="0"/>
                        <a:t>41</a:t>
                      </a:r>
                      <a:endParaRPr lang="en-US" sz="1800" b="1" dirty="0"/>
                    </a:p>
                  </a:txBody>
                  <a:tcPr/>
                </a:tc>
                <a:tc>
                  <a:txBody>
                    <a:bodyPr/>
                    <a:lstStyle/>
                    <a:p>
                      <a:r>
                        <a:rPr lang="fr-FR" sz="1800" b="1" dirty="0" smtClean="0"/>
                        <a:t>52</a:t>
                      </a:r>
                      <a:endParaRPr lang="en-US" sz="1800" b="1" dirty="0"/>
                    </a:p>
                  </a:txBody>
                  <a:tcPr/>
                </a:tc>
                <a:tc>
                  <a:txBody>
                    <a:bodyPr/>
                    <a:lstStyle/>
                    <a:p>
                      <a:r>
                        <a:rPr lang="fr-FR" sz="1800" b="1" dirty="0" smtClean="0"/>
                        <a:t>38</a:t>
                      </a:r>
                      <a:endParaRPr lang="en-US" sz="1800" b="1" dirty="0"/>
                    </a:p>
                  </a:txBody>
                  <a:tcPr/>
                </a:tc>
                <a:tc>
                  <a:txBody>
                    <a:bodyPr/>
                    <a:lstStyle/>
                    <a:p>
                      <a:r>
                        <a:rPr lang="fr-FR" sz="1800" b="1" dirty="0" smtClean="0"/>
                        <a:t>52</a:t>
                      </a:r>
                      <a:endParaRPr lang="en-US" sz="1800" b="1" dirty="0"/>
                    </a:p>
                  </a:txBody>
                  <a:tcPr/>
                </a:tc>
              </a:tr>
              <a:tr h="370840">
                <a:tc>
                  <a:txBody>
                    <a:bodyPr/>
                    <a:lstStyle/>
                    <a:p>
                      <a:r>
                        <a:rPr lang="fr-FR" sz="1800" b="1" dirty="0" smtClean="0"/>
                        <a:t>SEXE</a:t>
                      </a:r>
                      <a:endParaRPr lang="en-US" sz="1800" b="1" dirty="0"/>
                    </a:p>
                  </a:txBody>
                  <a:tcPr/>
                </a:tc>
                <a:tc>
                  <a:txBody>
                    <a:bodyPr/>
                    <a:lstStyle/>
                    <a:p>
                      <a:r>
                        <a:rPr lang="fr-FR" sz="1800" b="1" dirty="0" smtClean="0"/>
                        <a:t>M</a:t>
                      </a:r>
                      <a:endParaRPr lang="en-US" sz="1800" b="1" dirty="0"/>
                    </a:p>
                  </a:txBody>
                  <a:tcPr/>
                </a:tc>
                <a:tc>
                  <a:txBody>
                    <a:bodyPr/>
                    <a:lstStyle/>
                    <a:p>
                      <a:r>
                        <a:rPr lang="fr-FR" sz="1800" b="1" dirty="0" smtClean="0"/>
                        <a:t>M</a:t>
                      </a:r>
                      <a:endParaRPr lang="en-US" sz="1800" b="1" dirty="0"/>
                    </a:p>
                  </a:txBody>
                  <a:tcPr/>
                </a:tc>
                <a:tc>
                  <a:txBody>
                    <a:bodyPr/>
                    <a:lstStyle/>
                    <a:p>
                      <a:r>
                        <a:rPr lang="fr-FR" sz="1800" b="1" dirty="0" smtClean="0"/>
                        <a:t>M</a:t>
                      </a:r>
                      <a:endParaRPr lang="en-US" sz="1800" b="1" dirty="0"/>
                    </a:p>
                  </a:txBody>
                  <a:tcPr/>
                </a:tc>
                <a:tc>
                  <a:txBody>
                    <a:bodyPr/>
                    <a:lstStyle/>
                    <a:p>
                      <a:r>
                        <a:rPr lang="fr-FR" sz="1800" b="1" dirty="0" smtClean="0"/>
                        <a:t>F</a:t>
                      </a:r>
                      <a:endParaRPr lang="en-US" sz="1800" b="1" dirty="0"/>
                    </a:p>
                  </a:txBody>
                  <a:tcPr/>
                </a:tc>
                <a:tc>
                  <a:txBody>
                    <a:bodyPr/>
                    <a:lstStyle/>
                    <a:p>
                      <a:r>
                        <a:rPr lang="fr-FR" sz="1800" b="1" dirty="0" smtClean="0"/>
                        <a:t>F</a:t>
                      </a:r>
                      <a:endParaRPr lang="en-US" sz="1800" b="1" dirty="0"/>
                    </a:p>
                  </a:txBody>
                  <a:tcPr/>
                </a:tc>
              </a:tr>
              <a:tr h="370840">
                <a:tc>
                  <a:txBody>
                    <a:bodyPr/>
                    <a:lstStyle/>
                    <a:p>
                      <a:r>
                        <a:rPr lang="fr-FR" sz="1800" b="1" dirty="0" smtClean="0"/>
                        <a:t>ADRESSE</a:t>
                      </a:r>
                      <a:endParaRPr lang="en-US" sz="1800" b="1" dirty="0"/>
                    </a:p>
                  </a:txBody>
                  <a:tcPr/>
                </a:tc>
                <a:tc>
                  <a:txBody>
                    <a:bodyPr/>
                    <a:lstStyle/>
                    <a:p>
                      <a:r>
                        <a:rPr lang="fr-FR" sz="1800" b="1" dirty="0" smtClean="0"/>
                        <a:t>BATNA</a:t>
                      </a:r>
                      <a:endParaRPr lang="en-US" sz="1800" b="1" dirty="0"/>
                    </a:p>
                  </a:txBody>
                  <a:tcPr/>
                </a:tc>
                <a:tc>
                  <a:txBody>
                    <a:bodyPr/>
                    <a:lstStyle/>
                    <a:p>
                      <a:r>
                        <a:rPr lang="fr-FR" sz="1800" b="1" dirty="0" smtClean="0"/>
                        <a:t>BATNA</a:t>
                      </a:r>
                      <a:endParaRPr lang="en-US" sz="1800" b="1" dirty="0"/>
                    </a:p>
                  </a:txBody>
                  <a:tcPr/>
                </a:tc>
                <a:tc>
                  <a:txBody>
                    <a:bodyPr/>
                    <a:lstStyle/>
                    <a:p>
                      <a:r>
                        <a:rPr lang="fr-FR" sz="1800" b="1" dirty="0" smtClean="0"/>
                        <a:t>BATNA</a:t>
                      </a:r>
                      <a:endParaRPr lang="en-US" sz="1800" b="1" dirty="0"/>
                    </a:p>
                  </a:txBody>
                  <a:tcPr/>
                </a:tc>
                <a:tc>
                  <a:txBody>
                    <a:bodyPr/>
                    <a:lstStyle/>
                    <a:p>
                      <a:r>
                        <a:rPr lang="fr-FR" sz="1800" b="1" dirty="0" smtClean="0"/>
                        <a:t>BATNA</a:t>
                      </a:r>
                      <a:endParaRPr lang="en-US" sz="1800" b="1" dirty="0"/>
                    </a:p>
                  </a:txBody>
                  <a:tcPr/>
                </a:tc>
                <a:tc>
                  <a:txBody>
                    <a:bodyPr/>
                    <a:lstStyle/>
                    <a:p>
                      <a:r>
                        <a:rPr lang="fr-FR" sz="1800" b="1" dirty="0" smtClean="0"/>
                        <a:t>BATNA</a:t>
                      </a:r>
                      <a:endParaRPr lang="en-US" sz="1800" b="1" dirty="0"/>
                    </a:p>
                  </a:txBody>
                  <a:tcPr/>
                </a:tc>
              </a:tr>
              <a:tr h="370840">
                <a:tc>
                  <a:txBody>
                    <a:bodyPr/>
                    <a:lstStyle/>
                    <a:p>
                      <a:r>
                        <a:rPr lang="fr-FR" sz="1800" b="1" dirty="0" smtClean="0"/>
                        <a:t>CAUSE IRCT</a:t>
                      </a:r>
                      <a:endParaRPr lang="en-US" sz="1800" b="1" dirty="0"/>
                    </a:p>
                  </a:txBody>
                  <a:tcPr/>
                </a:tc>
                <a:tc>
                  <a:txBody>
                    <a:bodyPr/>
                    <a:lstStyle/>
                    <a:p>
                      <a:r>
                        <a:rPr lang="fr-FR" sz="1800" b="1" dirty="0" smtClean="0"/>
                        <a:t>N.HTA</a:t>
                      </a:r>
                      <a:endParaRPr lang="en-US" sz="1800" b="1" dirty="0"/>
                    </a:p>
                  </a:txBody>
                  <a:tcPr/>
                </a:tc>
                <a:tc>
                  <a:txBody>
                    <a:bodyPr/>
                    <a:lstStyle/>
                    <a:p>
                      <a:r>
                        <a:rPr lang="fr-FR" sz="1800" b="1" dirty="0" smtClean="0"/>
                        <a:t>GNC</a:t>
                      </a:r>
                      <a:endParaRPr lang="en-US" sz="1800" b="1" dirty="0"/>
                    </a:p>
                  </a:txBody>
                  <a:tcPr/>
                </a:tc>
                <a:tc>
                  <a:txBody>
                    <a:bodyPr/>
                    <a:lstStyle/>
                    <a:p>
                      <a:r>
                        <a:rPr lang="fr-FR" sz="1800" b="1" dirty="0" smtClean="0"/>
                        <a:t>INCONNUE</a:t>
                      </a:r>
                      <a:endParaRPr lang="en-US" sz="1800" b="1" dirty="0"/>
                    </a:p>
                  </a:txBody>
                  <a:tcPr/>
                </a:tc>
                <a:tc>
                  <a:txBody>
                    <a:bodyPr/>
                    <a:lstStyle/>
                    <a:p>
                      <a:r>
                        <a:rPr lang="fr-FR" sz="1800" b="1" dirty="0" smtClean="0"/>
                        <a:t>GNC</a:t>
                      </a:r>
                      <a:endParaRPr lang="en-US" sz="1800" b="1" dirty="0"/>
                    </a:p>
                  </a:txBody>
                  <a:tcPr/>
                </a:tc>
                <a:tc>
                  <a:txBody>
                    <a:bodyPr/>
                    <a:lstStyle/>
                    <a:p>
                      <a:r>
                        <a:rPr lang="fr-FR" sz="1800" b="1" dirty="0" smtClean="0"/>
                        <a:t>GNC</a:t>
                      </a:r>
                      <a:endParaRPr lang="en-US" sz="1800" b="1" dirty="0"/>
                    </a:p>
                  </a:txBody>
                  <a:tcPr/>
                </a:tc>
              </a:tr>
              <a:tr h="370840">
                <a:tc>
                  <a:txBody>
                    <a:bodyPr/>
                    <a:lstStyle/>
                    <a:p>
                      <a:r>
                        <a:rPr lang="fr-FR" sz="1800" b="1" dirty="0" smtClean="0"/>
                        <a:t>DUREE  EER</a:t>
                      </a:r>
                      <a:endParaRPr lang="en-US" sz="1800" b="1" dirty="0"/>
                    </a:p>
                  </a:txBody>
                  <a:tcPr/>
                </a:tc>
                <a:tc>
                  <a:txBody>
                    <a:bodyPr/>
                    <a:lstStyle/>
                    <a:p>
                      <a:r>
                        <a:rPr lang="fr-FR" sz="1800" b="1" dirty="0" smtClean="0"/>
                        <a:t>22 MOIS</a:t>
                      </a:r>
                      <a:endParaRPr lang="en-US" sz="1800" b="1" dirty="0"/>
                    </a:p>
                  </a:txBody>
                  <a:tcPr/>
                </a:tc>
                <a:tc>
                  <a:txBody>
                    <a:bodyPr/>
                    <a:lstStyle/>
                    <a:p>
                      <a:r>
                        <a:rPr lang="fr-FR" sz="1800" b="1" dirty="0" smtClean="0"/>
                        <a:t>18 MOIS</a:t>
                      </a:r>
                      <a:endParaRPr lang="en-US" sz="1800" b="1" dirty="0"/>
                    </a:p>
                  </a:txBody>
                  <a:tcPr/>
                </a:tc>
                <a:tc>
                  <a:txBody>
                    <a:bodyPr/>
                    <a:lstStyle/>
                    <a:p>
                      <a:r>
                        <a:rPr lang="fr-FR" sz="1800" b="1" dirty="0" smtClean="0"/>
                        <a:t>36 MOIS</a:t>
                      </a:r>
                      <a:endParaRPr lang="en-US" sz="1800" b="1" dirty="0"/>
                    </a:p>
                  </a:txBody>
                  <a:tcPr/>
                </a:tc>
                <a:tc>
                  <a:txBody>
                    <a:bodyPr/>
                    <a:lstStyle/>
                    <a:p>
                      <a:r>
                        <a:rPr lang="fr-FR" sz="1800" b="1" dirty="0" smtClean="0"/>
                        <a:t>07 MOIS</a:t>
                      </a:r>
                      <a:endParaRPr lang="en-US" sz="1800" b="1" dirty="0"/>
                    </a:p>
                  </a:txBody>
                  <a:tcPr/>
                </a:tc>
                <a:tc>
                  <a:txBody>
                    <a:bodyPr/>
                    <a:lstStyle/>
                    <a:p>
                      <a:r>
                        <a:rPr lang="fr-FR" sz="1800" b="1" dirty="0" smtClean="0"/>
                        <a:t>31 MOIS</a:t>
                      </a:r>
                      <a:endParaRPr lang="en-US" sz="1800" b="1" dirty="0"/>
                    </a:p>
                  </a:txBody>
                  <a:tcPr/>
                </a:tc>
              </a:tr>
              <a:tr h="370840">
                <a:tc>
                  <a:txBody>
                    <a:bodyPr/>
                    <a:lstStyle/>
                    <a:p>
                      <a:r>
                        <a:rPr lang="fr-FR" sz="1800" b="1" dirty="0" smtClean="0"/>
                        <a:t>DATE  GREFFE</a:t>
                      </a:r>
                      <a:endParaRPr lang="en-US" sz="1800" b="1" dirty="0"/>
                    </a:p>
                  </a:txBody>
                  <a:tcPr/>
                </a:tc>
                <a:tc>
                  <a:txBody>
                    <a:bodyPr/>
                    <a:lstStyle/>
                    <a:p>
                      <a:r>
                        <a:rPr lang="fr-FR" sz="1800" b="1" dirty="0" smtClean="0"/>
                        <a:t>07/03/2009</a:t>
                      </a:r>
                      <a:endParaRPr lang="en-US" sz="1800" b="1" dirty="0"/>
                    </a:p>
                  </a:txBody>
                  <a:tcPr/>
                </a:tc>
                <a:tc>
                  <a:txBody>
                    <a:bodyPr/>
                    <a:lstStyle/>
                    <a:p>
                      <a:r>
                        <a:rPr lang="fr-FR" sz="1800" b="1" dirty="0" smtClean="0"/>
                        <a:t>08/11/2001</a:t>
                      </a:r>
                      <a:endParaRPr lang="en-US" sz="1800" b="1" dirty="0"/>
                    </a:p>
                  </a:txBody>
                  <a:tcPr/>
                </a:tc>
                <a:tc>
                  <a:txBody>
                    <a:bodyPr/>
                    <a:lstStyle/>
                    <a:p>
                      <a:r>
                        <a:rPr lang="fr-FR" sz="1800" b="1" dirty="0" smtClean="0"/>
                        <a:t>19/04/2002</a:t>
                      </a:r>
                      <a:endParaRPr lang="en-US" sz="1800" b="1" dirty="0"/>
                    </a:p>
                  </a:txBody>
                  <a:tcPr/>
                </a:tc>
                <a:tc>
                  <a:txBody>
                    <a:bodyPr/>
                    <a:lstStyle/>
                    <a:p>
                      <a:r>
                        <a:rPr lang="fr-FR" sz="1800" b="1" dirty="0" smtClean="0"/>
                        <a:t>19/10/2009</a:t>
                      </a:r>
                      <a:endParaRPr lang="en-US" sz="1800" b="1" dirty="0"/>
                    </a:p>
                  </a:txBody>
                  <a:tcPr/>
                </a:tc>
                <a:tc>
                  <a:txBody>
                    <a:bodyPr/>
                    <a:lstStyle/>
                    <a:p>
                      <a:r>
                        <a:rPr lang="fr-FR" sz="1800" b="1" dirty="0" smtClean="0"/>
                        <a:t>09/08/2011</a:t>
                      </a:r>
                      <a:endParaRPr lang="en-US" sz="1800" b="1" dirty="0"/>
                    </a:p>
                  </a:txBody>
                  <a:tcPr/>
                </a:tc>
              </a:tr>
              <a:tr h="370840">
                <a:tc>
                  <a:txBody>
                    <a:bodyPr/>
                    <a:lstStyle/>
                    <a:p>
                      <a:r>
                        <a:rPr lang="fr-FR" sz="1800" b="1" dirty="0" smtClean="0"/>
                        <a:t>LIEU GREFFE</a:t>
                      </a:r>
                      <a:endParaRPr lang="en-US" sz="1800" b="1" dirty="0"/>
                    </a:p>
                  </a:txBody>
                  <a:tcPr/>
                </a:tc>
                <a:tc>
                  <a:txBody>
                    <a:bodyPr/>
                    <a:lstStyle/>
                    <a:p>
                      <a:r>
                        <a:rPr lang="fr-FR" sz="1800" b="1" dirty="0" smtClean="0"/>
                        <a:t>ALGER</a:t>
                      </a:r>
                      <a:endParaRPr lang="en-US" sz="1800" b="1" dirty="0"/>
                    </a:p>
                  </a:txBody>
                  <a:tcPr/>
                </a:tc>
                <a:tc>
                  <a:txBody>
                    <a:bodyPr/>
                    <a:lstStyle/>
                    <a:p>
                      <a:r>
                        <a:rPr lang="fr-FR" sz="1800" b="1" dirty="0" smtClean="0"/>
                        <a:t>ALGER</a:t>
                      </a:r>
                      <a:endParaRPr lang="en-US" sz="1800" b="1" dirty="0"/>
                    </a:p>
                  </a:txBody>
                  <a:tcPr/>
                </a:tc>
                <a:tc>
                  <a:txBody>
                    <a:bodyPr/>
                    <a:lstStyle/>
                    <a:p>
                      <a:r>
                        <a:rPr lang="fr-FR" sz="1800" b="1" dirty="0" smtClean="0"/>
                        <a:t>CONSTANTINE</a:t>
                      </a:r>
                      <a:endParaRPr lang="en-US" sz="1800" b="1" dirty="0"/>
                    </a:p>
                  </a:txBody>
                  <a:tcPr/>
                </a:tc>
                <a:tc>
                  <a:txBody>
                    <a:bodyPr/>
                    <a:lstStyle/>
                    <a:p>
                      <a:r>
                        <a:rPr lang="fr-FR" sz="1800" b="1" dirty="0" smtClean="0"/>
                        <a:t>ALGER</a:t>
                      </a:r>
                      <a:endParaRPr lang="en-US" sz="1800" b="1" dirty="0"/>
                    </a:p>
                  </a:txBody>
                  <a:tcPr/>
                </a:tc>
                <a:tc>
                  <a:txBody>
                    <a:bodyPr/>
                    <a:lstStyle/>
                    <a:p>
                      <a:r>
                        <a:rPr lang="fr-FR" sz="1800" b="1" dirty="0" smtClean="0"/>
                        <a:t>BLIDA</a:t>
                      </a:r>
                      <a:endParaRPr lang="en-US" sz="1800" b="1" dirty="0"/>
                    </a:p>
                  </a:txBody>
                  <a:tcPr/>
                </a:tc>
              </a:tr>
              <a:tr h="370840">
                <a:tc>
                  <a:txBody>
                    <a:bodyPr/>
                    <a:lstStyle/>
                    <a:p>
                      <a:r>
                        <a:rPr lang="fr-FR" sz="1800" b="1" dirty="0" smtClean="0"/>
                        <a:t>ORIGINE</a:t>
                      </a:r>
                    </a:p>
                    <a:p>
                      <a:r>
                        <a:rPr lang="fr-FR" sz="1800" b="1" dirty="0" smtClean="0"/>
                        <a:t>GREFFON</a:t>
                      </a:r>
                      <a:endParaRPr lang="en-US" sz="1800" b="1" dirty="0"/>
                    </a:p>
                  </a:txBody>
                  <a:tcPr/>
                </a:tc>
                <a:tc>
                  <a:txBody>
                    <a:bodyPr/>
                    <a:lstStyle/>
                    <a:p>
                      <a:r>
                        <a:rPr lang="fr-FR" sz="1800" b="1" dirty="0" smtClean="0"/>
                        <a:t>APPARENTE</a:t>
                      </a:r>
                      <a:endParaRPr lang="en-US" sz="1800" b="1" dirty="0"/>
                    </a:p>
                  </a:txBody>
                  <a:tcPr/>
                </a:tc>
                <a:tc>
                  <a:txBody>
                    <a:bodyPr/>
                    <a:lstStyle/>
                    <a:p>
                      <a:r>
                        <a:rPr lang="fr-FR" sz="1800" b="1" dirty="0" smtClean="0"/>
                        <a:t>APPARENTE</a:t>
                      </a:r>
                      <a:endParaRPr lang="en-US" sz="1800" b="1" dirty="0"/>
                    </a:p>
                  </a:txBody>
                  <a:tcPr/>
                </a:tc>
                <a:tc>
                  <a:txBody>
                    <a:bodyPr/>
                    <a:lstStyle/>
                    <a:p>
                      <a:r>
                        <a:rPr lang="fr-FR" sz="1800" b="1" dirty="0" smtClean="0"/>
                        <a:t>APPARENTE</a:t>
                      </a:r>
                      <a:endParaRPr lang="en-US" sz="1800" b="1" dirty="0"/>
                    </a:p>
                  </a:txBody>
                  <a:tcPr/>
                </a:tc>
                <a:tc>
                  <a:txBody>
                    <a:bodyPr/>
                    <a:lstStyle/>
                    <a:p>
                      <a:r>
                        <a:rPr lang="fr-FR" sz="1800" b="1" dirty="0" smtClean="0"/>
                        <a:t>APPARENTE</a:t>
                      </a:r>
                      <a:endParaRPr lang="en-US" sz="1800" b="1" dirty="0"/>
                    </a:p>
                  </a:txBody>
                  <a:tcPr/>
                </a:tc>
                <a:tc>
                  <a:txBody>
                    <a:bodyPr/>
                    <a:lstStyle/>
                    <a:p>
                      <a:r>
                        <a:rPr lang="fr-FR" sz="1800" b="1" dirty="0" smtClean="0"/>
                        <a:t>APPARENTE</a:t>
                      </a:r>
                      <a:endParaRPr lang="en-US" sz="1800" b="1" dirty="0"/>
                    </a:p>
                  </a:txBody>
                  <a:tcPr/>
                </a:tc>
              </a:tr>
              <a:tr h="370840">
                <a:tc>
                  <a:txBody>
                    <a:bodyPr/>
                    <a:lstStyle/>
                    <a:p>
                      <a:r>
                        <a:rPr lang="fr-FR" sz="1800" b="1" dirty="0" smtClean="0"/>
                        <a:t>TRT</a:t>
                      </a:r>
                      <a:endParaRPr lang="en-US" sz="1800" b="1" dirty="0"/>
                    </a:p>
                  </a:txBody>
                  <a:tcPr/>
                </a:tc>
                <a:tc>
                  <a:txBody>
                    <a:bodyPr/>
                    <a:lstStyle/>
                    <a:p>
                      <a:r>
                        <a:rPr lang="fr-FR" sz="1800" b="1" dirty="0" smtClean="0"/>
                        <a:t>IS/CTC</a:t>
                      </a:r>
                      <a:endParaRPr lang="en-US" sz="1800" b="1" dirty="0"/>
                    </a:p>
                  </a:txBody>
                  <a:tcPr/>
                </a:tc>
                <a:tc>
                  <a:txBody>
                    <a:bodyPr/>
                    <a:lstStyle/>
                    <a:p>
                      <a:r>
                        <a:rPr lang="fr-FR" sz="1800" b="1" dirty="0" smtClean="0"/>
                        <a:t>IS/CTC</a:t>
                      </a:r>
                      <a:endParaRPr lang="en-US" sz="1800" b="1" dirty="0"/>
                    </a:p>
                  </a:txBody>
                  <a:tcPr/>
                </a:tc>
                <a:tc>
                  <a:txBody>
                    <a:bodyPr/>
                    <a:lstStyle/>
                    <a:p>
                      <a:r>
                        <a:rPr lang="fr-FR" sz="1800" b="1" dirty="0" smtClean="0"/>
                        <a:t>IS/CTC</a:t>
                      </a:r>
                      <a:endParaRPr lang="en-US" sz="1800" b="1" dirty="0"/>
                    </a:p>
                  </a:txBody>
                  <a:tcPr/>
                </a:tc>
                <a:tc>
                  <a:txBody>
                    <a:bodyPr/>
                    <a:lstStyle/>
                    <a:p>
                      <a:r>
                        <a:rPr lang="fr-FR" sz="1800" b="1" dirty="0" smtClean="0"/>
                        <a:t>IS/CTC</a:t>
                      </a:r>
                      <a:endParaRPr lang="en-US" sz="1800" b="1" dirty="0"/>
                    </a:p>
                  </a:txBody>
                  <a:tcPr/>
                </a:tc>
                <a:tc>
                  <a:txBody>
                    <a:bodyPr/>
                    <a:lstStyle/>
                    <a:p>
                      <a:r>
                        <a:rPr lang="fr-FR" sz="1800" b="1" dirty="0" smtClean="0"/>
                        <a:t>IS/CTC</a:t>
                      </a:r>
                      <a:endParaRPr lang="en-US" sz="1800" b="1" dirty="0"/>
                    </a:p>
                  </a:txBody>
                  <a:tcPr/>
                </a:tc>
              </a:tr>
            </a:tbl>
          </a:graphicData>
        </a:graphic>
      </p:graphicFrame>
      <p:sp>
        <p:nvSpPr>
          <p:cNvPr id="7" name="Espace réservé du pied de page 3"/>
          <p:cNvSpPr>
            <a:spLocks noGrp="1"/>
          </p:cNvSpPr>
          <p:nvPr>
            <p:ph type="title"/>
          </p:nvPr>
        </p:nvSpPr>
        <p:spPr/>
        <p:txBody>
          <a:bodyPr>
            <a:normAutofit/>
          </a:bodyPr>
          <a:lstStyle/>
          <a:p>
            <a:r>
              <a:rPr lang="fr-FR" sz="2400" dirty="0" smtClean="0">
                <a:solidFill>
                  <a:schemeClr val="bg2">
                    <a:lumMod val="10000"/>
                  </a:schemeClr>
                </a:solidFill>
              </a:rPr>
              <a:t>Tableau130:IRCT et  greffe  rénale, registre </a:t>
            </a:r>
            <a:r>
              <a:rPr lang="fr-FR" sz="2400" dirty="0" err="1" smtClean="0">
                <a:solidFill>
                  <a:schemeClr val="bg2">
                    <a:lumMod val="10000"/>
                  </a:schemeClr>
                </a:solidFill>
              </a:rPr>
              <a:t>batna,Algerie</a:t>
            </a:r>
            <a:r>
              <a:rPr lang="fr-FR" sz="2400" dirty="0" smtClean="0">
                <a:solidFill>
                  <a:schemeClr val="bg2">
                    <a:lumMod val="10000"/>
                  </a:schemeClr>
                </a:solidFill>
              </a:rPr>
              <a:t>.</a:t>
            </a:r>
            <a:endParaRPr lang="en-US" sz="2400" dirty="0">
              <a:solidFill>
                <a:schemeClr val="bg2">
                  <a:lumMod val="10000"/>
                </a:schemeClr>
              </a:solidFill>
            </a:endParaRPr>
          </a:p>
        </p:txBody>
      </p:sp>
      <p:sp>
        <p:nvSpPr>
          <p:cNvPr id="8" name="Rectangle 7"/>
          <p:cNvSpPr/>
          <p:nvPr/>
        </p:nvSpPr>
        <p:spPr>
          <a:xfrm>
            <a:off x="228600" y="6172200"/>
            <a:ext cx="8394990" cy="400110"/>
          </a:xfrm>
          <a:prstGeom prst="rect">
            <a:avLst/>
          </a:prstGeom>
        </p:spPr>
        <p:txBody>
          <a:bodyPr wrap="none">
            <a:spAutoFit/>
          </a:bodyPr>
          <a:lstStyle/>
          <a:p>
            <a:r>
              <a:rPr lang="fr-FR" sz="2000" dirty="0" smtClean="0"/>
              <a:t>Les patients greffés rénaux résidants  à la  </a:t>
            </a:r>
            <a:r>
              <a:rPr lang="fr-FR" sz="2000" dirty="0" err="1" smtClean="0"/>
              <a:t>Daira</a:t>
            </a:r>
            <a:r>
              <a:rPr lang="fr-FR" sz="2000" dirty="0" smtClean="0"/>
              <a:t> de Batna ,jusqu’au 31/12/2011</a:t>
            </a:r>
            <a:endParaRPr lang="en-US" sz="20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La   survie en dialyse selon le registre de Batna  Algérie</a:t>
            </a:r>
            <a:endParaRPr lang="en-US" sz="2800" dirty="0"/>
          </a:p>
        </p:txBody>
      </p:sp>
      <p:sp>
        <p:nvSpPr>
          <p:cNvPr id="3" name="Espace réservé du contenu 2"/>
          <p:cNvSpPr>
            <a:spLocks noGrp="1"/>
          </p:cNvSpPr>
          <p:nvPr>
            <p:ph idx="1"/>
          </p:nvPr>
        </p:nvSpPr>
        <p:spPr/>
        <p:txBody>
          <a:bodyPr>
            <a:normAutofit/>
          </a:bodyPr>
          <a:lstStyle/>
          <a:p>
            <a:pPr>
              <a:buNone/>
            </a:pPr>
            <a:r>
              <a:rPr lang="fr-FR" sz="2800" b="1" i="1" dirty="0" smtClean="0">
                <a:solidFill>
                  <a:srgbClr val="FF0000"/>
                </a:solidFill>
                <a:effectLst>
                  <a:outerShdw blurRad="38100" dist="38100" dir="2700000" algn="tl">
                    <a:srgbClr val="000000">
                      <a:alpha val="43137"/>
                    </a:srgbClr>
                  </a:outerShdw>
                </a:effectLst>
              </a:rPr>
              <a:t>La survie  en dialyse  est de 03 ans+/- 0,48 ans,avec  </a:t>
            </a:r>
            <a:r>
              <a:rPr lang="fr-FR" sz="2800" i="1" dirty="0" smtClean="0"/>
              <a:t>un indice de confiance a 95% =( 2,52  -   3,48 )ans</a:t>
            </a:r>
            <a:r>
              <a:rPr lang="fr-FR" sz="3600" i="1" dirty="0" smtClean="0"/>
              <a:t>.</a:t>
            </a:r>
          </a:p>
          <a:p>
            <a:pPr>
              <a:buNone/>
            </a:pPr>
            <a:endParaRPr lang="fr-FR" sz="3600" i="1" dirty="0" smtClean="0"/>
          </a:p>
          <a:p>
            <a:pPr>
              <a:buNone/>
            </a:pPr>
            <a:r>
              <a:rPr lang="fr-FR" sz="2800" i="1" dirty="0" smtClean="0"/>
              <a:t>Décès avant 1an: 15 cas,39,5 %</a:t>
            </a:r>
          </a:p>
          <a:p>
            <a:pPr>
              <a:buNone/>
            </a:pPr>
            <a:r>
              <a:rPr lang="fr-FR" sz="2800" i="1" dirty="0" smtClean="0"/>
              <a:t>       1  a    2  ans:   5 cas ,13,5 %</a:t>
            </a:r>
          </a:p>
          <a:p>
            <a:pPr>
              <a:buNone/>
            </a:pPr>
            <a:r>
              <a:rPr lang="fr-FR" sz="2800" i="1" dirty="0" smtClean="0"/>
              <a:t>       2  a   3  ans  :  5 cas, 13,5 %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title"/>
          </p:nvPr>
        </p:nvSpPr>
        <p:spPr/>
        <p:txBody>
          <a:bodyPr>
            <a:noAutofit/>
          </a:bodyPr>
          <a:lstStyle/>
          <a:p>
            <a:r>
              <a:rPr lang="fr-FR" sz="2800" dirty="0" smtClean="0"/>
              <a:t>Tableau 129: IRCT selon la durée de vie par année en dialyse registre Batna,Algerie.</a:t>
            </a:r>
            <a:endParaRPr lang="en-US" sz="2800" dirty="0"/>
          </a:p>
        </p:txBody>
      </p:sp>
      <p:graphicFrame>
        <p:nvGraphicFramePr>
          <p:cNvPr id="5" name="Graphique 4"/>
          <p:cNvGraphicFramePr/>
          <p:nvPr/>
        </p:nvGraphicFramePr>
        <p:xfrm>
          <a:off x="228600" y="1752600"/>
          <a:ext cx="83058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p:cNvSpPr txBox="1"/>
          <p:nvPr/>
        </p:nvSpPr>
        <p:spPr>
          <a:xfrm>
            <a:off x="8153400" y="5943604"/>
            <a:ext cx="990600" cy="646331"/>
          </a:xfrm>
          <a:prstGeom prst="rect">
            <a:avLst/>
          </a:prstGeom>
          <a:noFill/>
        </p:spPr>
        <p:txBody>
          <a:bodyPr wrap="square" rtlCol="0">
            <a:spAutoFit/>
          </a:bodyPr>
          <a:lstStyle/>
          <a:p>
            <a:r>
              <a:rPr lang="fr-FR" dirty="0" smtClean="0"/>
              <a:t>Nombre</a:t>
            </a:r>
          </a:p>
          <a:p>
            <a:r>
              <a:rPr lang="fr-FR" dirty="0" smtClean="0"/>
              <a:t>année</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b="1" i="1" dirty="0" smtClean="0">
                <a:solidFill>
                  <a:srgbClr val="FF0000"/>
                </a:solidFill>
                <a:effectLst>
                  <a:outerShdw blurRad="38100" dist="38100" dir="2700000" algn="tl">
                    <a:srgbClr val="000000">
                      <a:alpha val="43137"/>
                    </a:srgbClr>
                  </a:outerShdw>
                </a:effectLst>
              </a:rPr>
              <a:t>CONCLUSION</a:t>
            </a:r>
            <a:endParaRPr lang="en-US" sz="4800" b="1" i="1" dirty="0">
              <a:solidFill>
                <a:srgbClr val="FF0000"/>
              </a:solidFill>
              <a:effectLst>
                <a:outerShdw blurRad="38100" dist="38100" dir="2700000" algn="tl">
                  <a:srgbClr val="000000">
                    <a:alpha val="43137"/>
                  </a:srgbClr>
                </a:outerShdw>
              </a:effectLst>
            </a:endParaRPr>
          </a:p>
        </p:txBody>
      </p:sp>
      <p:sp>
        <p:nvSpPr>
          <p:cNvPr id="4" name="Rectangle 7"/>
          <p:cNvSpPr>
            <a:spLocks noGrp="1" noChangeArrowheads="1"/>
          </p:cNvSpPr>
          <p:nvPr>
            <p:ph idx="1"/>
          </p:nvPr>
        </p:nvSpPr>
        <p:spPr>
          <a:noFill/>
        </p:spPr>
        <p:txBody>
          <a:bodyPr>
            <a:normAutofit fontScale="92500" lnSpcReduction="20000"/>
          </a:bodyPr>
          <a:lstStyle/>
          <a:p>
            <a:pPr eaLnBrk="1" hangingPunct="1">
              <a:lnSpc>
                <a:spcPct val="90000"/>
              </a:lnSpc>
              <a:buFont typeface="Arial" pitchFamily="34" charset="0"/>
              <a:buNone/>
            </a:pPr>
            <a:r>
              <a:rPr lang="fr-FR" sz="2400" dirty="0" smtClean="0">
                <a:solidFill>
                  <a:srgbClr val="000000"/>
                </a:solidFill>
                <a:latin typeface="TimesNewRomanBdMS" charset="0"/>
                <a:cs typeface="Arial" pitchFamily="34" charset="0"/>
              </a:rPr>
              <a:t>Pr</a:t>
            </a:r>
            <a:r>
              <a:rPr lang="fr-FR" sz="2400" dirty="0" smtClean="0">
                <a:solidFill>
                  <a:srgbClr val="000000"/>
                </a:solidFill>
                <a:cs typeface="Arial" pitchFamily="34" charset="0"/>
              </a:rPr>
              <a:t>é</a:t>
            </a:r>
            <a:r>
              <a:rPr lang="fr-FR" sz="2400" dirty="0" smtClean="0">
                <a:solidFill>
                  <a:srgbClr val="000000"/>
                </a:solidFill>
                <a:latin typeface="TimesNewRomanBdMS" charset="0"/>
                <a:cs typeface="Arial" pitchFamily="34" charset="0"/>
              </a:rPr>
              <a:t>venir l</a:t>
            </a:r>
            <a:r>
              <a:rPr lang="fr-FR" sz="2400" dirty="0" smtClean="0">
                <a:solidFill>
                  <a:srgbClr val="000000"/>
                </a:solidFill>
                <a:cs typeface="Arial" pitchFamily="34" charset="0"/>
              </a:rPr>
              <a:t>’</a:t>
            </a:r>
            <a:r>
              <a:rPr lang="fr-FR" sz="2400" dirty="0" smtClean="0">
                <a:solidFill>
                  <a:srgbClr val="000000"/>
                </a:solidFill>
                <a:latin typeface="TimesNewRomanBdMS" charset="0"/>
                <a:cs typeface="Arial" pitchFamily="34" charset="0"/>
              </a:rPr>
              <a:t>insuffisance r</a:t>
            </a:r>
            <a:r>
              <a:rPr lang="fr-FR" sz="2400" dirty="0" smtClean="0">
                <a:solidFill>
                  <a:srgbClr val="000000"/>
                </a:solidFill>
                <a:cs typeface="Arial" pitchFamily="34" charset="0"/>
              </a:rPr>
              <a:t>é</a:t>
            </a:r>
            <a:r>
              <a:rPr lang="fr-FR" sz="2400" dirty="0" smtClean="0">
                <a:solidFill>
                  <a:srgbClr val="000000"/>
                </a:solidFill>
                <a:latin typeface="TimesNewRomanBdMS" charset="0"/>
                <a:cs typeface="Arial" pitchFamily="34" charset="0"/>
              </a:rPr>
              <a:t>nale chronique.</a:t>
            </a:r>
          </a:p>
          <a:p>
            <a:pPr eaLnBrk="1" hangingPunct="1">
              <a:lnSpc>
                <a:spcPct val="90000"/>
              </a:lnSpc>
              <a:buFont typeface="Arial" pitchFamily="34" charset="0"/>
              <a:buNone/>
            </a:pPr>
            <a:endParaRPr lang="fr-FR" sz="2400" dirty="0" smtClean="0">
              <a:solidFill>
                <a:srgbClr val="000000"/>
              </a:solidFill>
              <a:latin typeface="TimesNewRomanBdMS" charset="0"/>
              <a:cs typeface="Arial" pitchFamily="34" charset="0"/>
            </a:endParaRPr>
          </a:p>
          <a:p>
            <a:pPr eaLnBrk="1" hangingPunct="1">
              <a:lnSpc>
                <a:spcPct val="90000"/>
              </a:lnSpc>
              <a:buFont typeface="Arial" pitchFamily="34" charset="0"/>
              <a:buNone/>
            </a:pPr>
            <a:r>
              <a:rPr lang="fr-FR" sz="2400" dirty="0" smtClean="0">
                <a:solidFill>
                  <a:srgbClr val="000000"/>
                </a:solidFill>
                <a:latin typeface="TimesNewRomanBdMS" charset="0"/>
                <a:cs typeface="Arial" pitchFamily="34" charset="0"/>
              </a:rPr>
              <a:t>Conna</a:t>
            </a:r>
            <a:r>
              <a:rPr lang="fr-FR" sz="2400" dirty="0" smtClean="0">
                <a:solidFill>
                  <a:srgbClr val="000000"/>
                </a:solidFill>
                <a:cs typeface="Arial" pitchFamily="34" charset="0"/>
              </a:rPr>
              <a:t>î</a:t>
            </a:r>
            <a:r>
              <a:rPr lang="fr-FR" sz="2400" dirty="0" smtClean="0">
                <a:solidFill>
                  <a:srgbClr val="000000"/>
                </a:solidFill>
                <a:latin typeface="TimesNewRomanBdMS" charset="0"/>
                <a:cs typeface="Arial" pitchFamily="34" charset="0"/>
              </a:rPr>
              <a:t>tre la situation et les besoins des personnes en insuffisance r</a:t>
            </a:r>
            <a:r>
              <a:rPr lang="fr-FR" sz="2400" dirty="0" smtClean="0">
                <a:solidFill>
                  <a:srgbClr val="000000"/>
                </a:solidFill>
                <a:cs typeface="Arial" pitchFamily="34" charset="0"/>
              </a:rPr>
              <a:t>é</a:t>
            </a:r>
            <a:r>
              <a:rPr lang="fr-FR" sz="2400" dirty="0" smtClean="0">
                <a:solidFill>
                  <a:srgbClr val="000000"/>
                </a:solidFill>
                <a:latin typeface="TimesNewRomanBdMS" charset="0"/>
                <a:cs typeface="Arial" pitchFamily="34" charset="0"/>
              </a:rPr>
              <a:t>nale chronique terminale.</a:t>
            </a:r>
          </a:p>
          <a:p>
            <a:pPr eaLnBrk="1" hangingPunct="1">
              <a:lnSpc>
                <a:spcPct val="90000"/>
              </a:lnSpc>
              <a:buFont typeface="Arial" pitchFamily="34" charset="0"/>
              <a:buNone/>
            </a:pPr>
            <a:endParaRPr lang="fr-FR" sz="2400" dirty="0" smtClean="0">
              <a:solidFill>
                <a:srgbClr val="000000"/>
              </a:solidFill>
              <a:latin typeface="TimesNewRomanBdMS" charset="0"/>
              <a:cs typeface="Arial" pitchFamily="34" charset="0"/>
            </a:endParaRPr>
          </a:p>
          <a:p>
            <a:pPr eaLnBrk="1" hangingPunct="1">
              <a:lnSpc>
                <a:spcPct val="90000"/>
              </a:lnSpc>
              <a:buFont typeface="Arial" pitchFamily="34" charset="0"/>
              <a:buNone/>
            </a:pPr>
            <a:r>
              <a:rPr lang="fr-FR" sz="2400" dirty="0" smtClean="0">
                <a:solidFill>
                  <a:srgbClr val="000000"/>
                </a:solidFill>
                <a:latin typeface="TimesNewRomanBdMS" charset="0"/>
                <a:cs typeface="Arial" pitchFamily="34" charset="0"/>
              </a:rPr>
              <a:t>Red</a:t>
            </a:r>
            <a:r>
              <a:rPr lang="fr-FR" sz="2400" dirty="0" smtClean="0">
                <a:solidFill>
                  <a:srgbClr val="000000"/>
                </a:solidFill>
                <a:cs typeface="Arial" pitchFamily="34" charset="0"/>
              </a:rPr>
              <a:t>é</a:t>
            </a:r>
            <a:r>
              <a:rPr lang="fr-FR" sz="2400" dirty="0" smtClean="0">
                <a:solidFill>
                  <a:srgbClr val="000000"/>
                </a:solidFill>
                <a:latin typeface="TimesNewRomanBdMS" charset="0"/>
                <a:cs typeface="Arial" pitchFamily="34" charset="0"/>
              </a:rPr>
              <a:t>finir l</a:t>
            </a:r>
            <a:r>
              <a:rPr lang="fr-FR" sz="2400" dirty="0" smtClean="0">
                <a:solidFill>
                  <a:srgbClr val="000000"/>
                </a:solidFill>
                <a:cs typeface="Arial" pitchFamily="34" charset="0"/>
              </a:rPr>
              <a:t>’</a:t>
            </a:r>
            <a:r>
              <a:rPr lang="fr-FR" sz="2400" dirty="0" smtClean="0">
                <a:solidFill>
                  <a:srgbClr val="000000"/>
                </a:solidFill>
                <a:latin typeface="TimesNewRomanBdMS" charset="0"/>
                <a:cs typeface="Arial" pitchFamily="34" charset="0"/>
              </a:rPr>
              <a:t>organisation des soins de la dialyse.</a:t>
            </a:r>
          </a:p>
          <a:p>
            <a:pPr eaLnBrk="1" hangingPunct="1">
              <a:lnSpc>
                <a:spcPct val="90000"/>
              </a:lnSpc>
              <a:buFont typeface="Arial" pitchFamily="34" charset="0"/>
              <a:buNone/>
            </a:pPr>
            <a:endParaRPr lang="fr-FR" sz="2400" dirty="0" smtClean="0">
              <a:solidFill>
                <a:srgbClr val="000000"/>
              </a:solidFill>
              <a:latin typeface="TimesNewRomanBdMS" charset="0"/>
              <a:cs typeface="Arial" pitchFamily="34" charset="0"/>
            </a:endParaRPr>
          </a:p>
          <a:p>
            <a:pPr eaLnBrk="1" hangingPunct="1">
              <a:lnSpc>
                <a:spcPct val="90000"/>
              </a:lnSpc>
              <a:buFont typeface="Arial" pitchFamily="34" charset="0"/>
              <a:buNone/>
            </a:pPr>
            <a:r>
              <a:rPr lang="fr-FR" sz="2400" dirty="0" smtClean="0">
                <a:solidFill>
                  <a:srgbClr val="000000"/>
                </a:solidFill>
                <a:latin typeface="TimesNewRomanBdMS" charset="0"/>
                <a:cs typeface="Arial" pitchFamily="34" charset="0"/>
              </a:rPr>
              <a:t>Promouvoir la qualit</a:t>
            </a:r>
            <a:r>
              <a:rPr lang="fr-FR" sz="2400" dirty="0" smtClean="0">
                <a:solidFill>
                  <a:srgbClr val="000000"/>
                </a:solidFill>
                <a:cs typeface="Arial" pitchFamily="34" charset="0"/>
              </a:rPr>
              <a:t>é</a:t>
            </a:r>
            <a:r>
              <a:rPr lang="fr-FR" sz="2400" dirty="0" smtClean="0">
                <a:solidFill>
                  <a:srgbClr val="000000"/>
                </a:solidFill>
                <a:latin typeface="TimesNewRomanBdMS" charset="0"/>
                <a:cs typeface="Arial" pitchFamily="34" charset="0"/>
              </a:rPr>
              <a:t> des soins des personnes en insuffisance r</a:t>
            </a:r>
            <a:r>
              <a:rPr lang="fr-FR" sz="2400" dirty="0" smtClean="0">
                <a:solidFill>
                  <a:srgbClr val="000000"/>
                </a:solidFill>
                <a:cs typeface="Arial" pitchFamily="34" charset="0"/>
              </a:rPr>
              <a:t>é</a:t>
            </a:r>
            <a:r>
              <a:rPr lang="fr-FR" sz="2400" dirty="0" smtClean="0">
                <a:solidFill>
                  <a:srgbClr val="000000"/>
                </a:solidFill>
                <a:latin typeface="TimesNewRomanBdMS" charset="0"/>
                <a:cs typeface="Arial" pitchFamily="34" charset="0"/>
              </a:rPr>
              <a:t>nale chronique.</a:t>
            </a:r>
          </a:p>
          <a:p>
            <a:pPr eaLnBrk="1" hangingPunct="1">
              <a:lnSpc>
                <a:spcPct val="90000"/>
              </a:lnSpc>
              <a:buFont typeface="Arial" pitchFamily="34" charset="0"/>
              <a:buNone/>
            </a:pPr>
            <a:endParaRPr lang="fr-FR" sz="2400" dirty="0" smtClean="0">
              <a:solidFill>
                <a:srgbClr val="000000"/>
              </a:solidFill>
              <a:latin typeface="TimesNewRomanBdMS" charset="0"/>
              <a:cs typeface="Arial" pitchFamily="34" charset="0"/>
            </a:endParaRPr>
          </a:p>
          <a:p>
            <a:pPr eaLnBrk="1" hangingPunct="1">
              <a:lnSpc>
                <a:spcPct val="90000"/>
              </a:lnSpc>
              <a:buFont typeface="Arial" pitchFamily="34" charset="0"/>
              <a:buNone/>
            </a:pPr>
            <a:r>
              <a:rPr lang="fr-FR" sz="2400" dirty="0" smtClean="0">
                <a:solidFill>
                  <a:srgbClr val="000000"/>
                </a:solidFill>
                <a:latin typeface="TimesNewRomanBdMS" charset="0"/>
                <a:cs typeface="Arial" pitchFamily="34" charset="0"/>
              </a:rPr>
              <a:t>Favoriser la r</a:t>
            </a:r>
            <a:r>
              <a:rPr lang="fr-FR" sz="2400" dirty="0" smtClean="0">
                <a:solidFill>
                  <a:srgbClr val="000000"/>
                </a:solidFill>
                <a:cs typeface="Arial" pitchFamily="34" charset="0"/>
              </a:rPr>
              <a:t>é</a:t>
            </a:r>
            <a:r>
              <a:rPr lang="fr-FR" sz="2400" dirty="0" smtClean="0">
                <a:solidFill>
                  <a:srgbClr val="000000"/>
                </a:solidFill>
                <a:latin typeface="TimesNewRomanBdMS" charset="0"/>
                <a:cs typeface="Arial" pitchFamily="34" charset="0"/>
              </a:rPr>
              <a:t>insertion sociale et professionnelle.</a:t>
            </a:r>
          </a:p>
          <a:p>
            <a:pPr eaLnBrk="1" hangingPunct="1">
              <a:lnSpc>
                <a:spcPct val="90000"/>
              </a:lnSpc>
              <a:buFont typeface="Arial" pitchFamily="34" charset="0"/>
              <a:buNone/>
            </a:pPr>
            <a:endParaRPr lang="fr-FR" sz="2400" dirty="0" smtClean="0">
              <a:solidFill>
                <a:srgbClr val="000000"/>
              </a:solidFill>
              <a:latin typeface="TimesNewRomanBdMS" charset="0"/>
              <a:cs typeface="Arial" pitchFamily="34" charset="0"/>
            </a:endParaRPr>
          </a:p>
          <a:p>
            <a:pPr eaLnBrk="1" hangingPunct="1">
              <a:lnSpc>
                <a:spcPct val="90000"/>
              </a:lnSpc>
              <a:buFont typeface="Arial" pitchFamily="34" charset="0"/>
              <a:buNone/>
            </a:pPr>
            <a:r>
              <a:rPr lang="fr-FR" sz="2400" dirty="0" smtClean="0">
                <a:solidFill>
                  <a:srgbClr val="000000"/>
                </a:solidFill>
                <a:latin typeface="TimesNewRomanBdMS" charset="0"/>
                <a:cs typeface="Arial" pitchFamily="34" charset="0"/>
              </a:rPr>
              <a:t> Am</a:t>
            </a:r>
            <a:r>
              <a:rPr lang="fr-FR" sz="2400" dirty="0" smtClean="0">
                <a:solidFill>
                  <a:srgbClr val="000000"/>
                </a:solidFill>
                <a:cs typeface="Arial" pitchFamily="34" charset="0"/>
              </a:rPr>
              <a:t>é</a:t>
            </a:r>
            <a:r>
              <a:rPr lang="fr-FR" sz="2400" dirty="0" smtClean="0">
                <a:solidFill>
                  <a:srgbClr val="000000"/>
                </a:solidFill>
                <a:latin typeface="TimesNewRomanBdMS" charset="0"/>
                <a:cs typeface="Arial" pitchFamily="34" charset="0"/>
              </a:rPr>
              <a:t>liorer l</a:t>
            </a:r>
            <a:r>
              <a:rPr lang="fr-FR" sz="2400" dirty="0" smtClean="0">
                <a:solidFill>
                  <a:srgbClr val="000000"/>
                </a:solidFill>
                <a:cs typeface="Arial" pitchFamily="34" charset="0"/>
              </a:rPr>
              <a:t>’</a:t>
            </a:r>
            <a:r>
              <a:rPr lang="fr-FR" sz="2400" dirty="0" smtClean="0">
                <a:solidFill>
                  <a:srgbClr val="000000"/>
                </a:solidFill>
                <a:latin typeface="TimesNewRomanBdMS" charset="0"/>
                <a:cs typeface="Arial" pitchFamily="34" charset="0"/>
              </a:rPr>
              <a:t>acc</a:t>
            </a:r>
            <a:r>
              <a:rPr lang="fr-FR" sz="2400" dirty="0" smtClean="0">
                <a:solidFill>
                  <a:srgbClr val="000000"/>
                </a:solidFill>
                <a:cs typeface="Arial" pitchFamily="34" charset="0"/>
              </a:rPr>
              <a:t>è</a:t>
            </a:r>
            <a:r>
              <a:rPr lang="fr-FR" sz="2400" dirty="0" smtClean="0">
                <a:solidFill>
                  <a:srgbClr val="000000"/>
                </a:solidFill>
                <a:latin typeface="TimesNewRomanBdMS" charset="0"/>
                <a:cs typeface="Arial" pitchFamily="34" charset="0"/>
              </a:rPr>
              <a:t>s </a:t>
            </a:r>
            <a:r>
              <a:rPr lang="fr-FR" sz="2400" dirty="0" smtClean="0">
                <a:solidFill>
                  <a:srgbClr val="000000"/>
                </a:solidFill>
                <a:cs typeface="Arial" pitchFamily="34" charset="0"/>
              </a:rPr>
              <a:t>à</a:t>
            </a:r>
            <a:r>
              <a:rPr lang="fr-FR" sz="2400" dirty="0" smtClean="0">
                <a:solidFill>
                  <a:srgbClr val="000000"/>
                </a:solidFill>
                <a:latin typeface="TimesNewRomanBdMS" charset="0"/>
                <a:cs typeface="Arial" pitchFamily="34" charset="0"/>
              </a:rPr>
              <a:t> la greffe de rein.</a:t>
            </a:r>
          </a:p>
          <a:p>
            <a:pPr eaLnBrk="1" hangingPunct="1">
              <a:lnSpc>
                <a:spcPct val="90000"/>
              </a:lnSpc>
              <a:buFont typeface="Arial" pitchFamily="34" charset="0"/>
              <a:buNone/>
            </a:pPr>
            <a:endParaRPr lang="fr-FR" sz="2400" dirty="0" smtClean="0">
              <a:solidFill>
                <a:srgbClr val="000000"/>
              </a:solidFill>
              <a:latin typeface="TimesNewRomanBdMS" charset="0"/>
              <a:cs typeface="Arial" pitchFamily="34" charset="0"/>
            </a:endParaRPr>
          </a:p>
          <a:p>
            <a:pPr eaLnBrk="1" hangingPunct="1">
              <a:lnSpc>
                <a:spcPct val="90000"/>
              </a:lnSpc>
              <a:buFont typeface="Arial" pitchFamily="34" charset="0"/>
              <a:buNone/>
            </a:pPr>
            <a:r>
              <a:rPr lang="fr-FR" sz="2400" dirty="0" smtClean="0">
                <a:solidFill>
                  <a:srgbClr val="000000"/>
                </a:solidFill>
                <a:latin typeface="TimesNewRomanBdMS" charset="0"/>
                <a:cs typeface="Arial" pitchFamily="34" charset="0"/>
              </a:rPr>
              <a:t> D</a:t>
            </a:r>
            <a:r>
              <a:rPr lang="fr-FR" sz="2400" dirty="0" smtClean="0">
                <a:solidFill>
                  <a:srgbClr val="000000"/>
                </a:solidFill>
                <a:cs typeface="Arial" pitchFamily="34" charset="0"/>
              </a:rPr>
              <a:t>é</a:t>
            </a:r>
            <a:r>
              <a:rPr lang="fr-FR" sz="2400" dirty="0" smtClean="0">
                <a:solidFill>
                  <a:srgbClr val="000000"/>
                </a:solidFill>
                <a:latin typeface="TimesNewRomanBdMS" charset="0"/>
                <a:cs typeface="Arial" pitchFamily="34" charset="0"/>
              </a:rPr>
              <a:t>velopper la recherche clinique.</a:t>
            </a:r>
          </a:p>
          <a:p>
            <a:pPr eaLnBrk="1" hangingPunct="1">
              <a:lnSpc>
                <a:spcPct val="90000"/>
              </a:lnSpc>
              <a:buNone/>
            </a:pPr>
            <a:endParaRPr lang="fr-FR" sz="2400" dirty="0" smtClean="0">
              <a:solidFill>
                <a:srgbClr val="000000"/>
              </a:solidFill>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fontAlgn="auto" hangingPunct="1">
              <a:spcAft>
                <a:spcPts val="0"/>
              </a:spcAft>
              <a:defRPr/>
            </a:pPr>
            <a:endParaRPr lang="fr-FR" smtClean="0">
              <a:solidFill>
                <a:schemeClr val="tx2">
                  <a:satMod val="130000"/>
                </a:schemeClr>
              </a:solidFill>
              <a:ea typeface="+mj-ea"/>
            </a:endParaRPr>
          </a:p>
        </p:txBody>
      </p:sp>
      <p:pic>
        <p:nvPicPr>
          <p:cNvPr id="88067" name="Picture 3"/>
          <p:cNvPicPr>
            <a:picLocks noGrp="1" noChangeAspect="1" noChangeArrowheads="1"/>
          </p:cNvPicPr>
          <p:nvPr>
            <p:ph idx="1"/>
          </p:nvPr>
        </p:nvPicPr>
        <p:blipFill>
          <a:blip r:embed="rId2" cstate="print"/>
          <a:srcRect/>
          <a:stretch>
            <a:fillRect/>
          </a:stretch>
        </p:blipFill>
        <p:spPr>
          <a:xfrm>
            <a:off x="0" y="0"/>
            <a:ext cx="9144000" cy="6858000"/>
          </a:xfrm>
        </p:spPr>
      </p:pic>
      <p:sp>
        <p:nvSpPr>
          <p:cNvPr id="5" name="Espace réservé du numéro de diapositive 4"/>
          <p:cNvSpPr>
            <a:spLocks noGrp="1"/>
          </p:cNvSpPr>
          <p:nvPr>
            <p:ph type="sldNum" sz="quarter" idx="12"/>
          </p:nvPr>
        </p:nvSpPr>
        <p:spPr/>
        <p:txBody>
          <a:bodyPr/>
          <a:lstStyle/>
          <a:p>
            <a:pPr>
              <a:defRPr/>
            </a:pPr>
            <a:fld id="{C2876584-C737-4AB7-918C-C26FEBD1CC70}" type="slidenum">
              <a:rPr lang="fr-FR" smtClean="0"/>
              <a:pPr>
                <a:defRPr/>
              </a:pPr>
              <a:t>11</a:t>
            </a:fld>
            <a:endParaRPr lang="fr-FR"/>
          </a:p>
        </p:txBody>
      </p:sp>
      <p:sp>
        <p:nvSpPr>
          <p:cNvPr id="8" name="Ellipse 7"/>
          <p:cNvSpPr/>
          <p:nvPr/>
        </p:nvSpPr>
        <p:spPr>
          <a:xfrm>
            <a:off x="3059833" y="609600"/>
            <a:ext cx="2664296"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i="1" dirty="0" smtClean="0">
                <a:solidFill>
                  <a:srgbClr val="FFFF00"/>
                </a:solidFill>
                <a:effectLst>
                  <a:outerShdw blurRad="38100" dist="38100" dir="2700000" algn="tl">
                    <a:srgbClr val="000000">
                      <a:alpha val="43137"/>
                    </a:srgbClr>
                  </a:outerShdw>
                </a:effectLst>
              </a:rPr>
              <a:t>MRCT</a:t>
            </a:r>
            <a:endParaRPr lang="en-US" sz="4400" b="1" i="1" dirty="0">
              <a:solidFill>
                <a:srgbClr val="FFFF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eaLnBrk="1" fontAlgn="auto" hangingPunct="1">
              <a:spcAft>
                <a:spcPts val="0"/>
              </a:spcAft>
              <a:defRPr/>
            </a:pPr>
            <a:r>
              <a:rPr lang="fr-FR" dirty="0" smtClean="0">
                <a:solidFill>
                  <a:srgbClr val="FF0000"/>
                </a:solidFill>
              </a:rPr>
              <a:t>Etiologies:</a:t>
            </a:r>
            <a:br>
              <a:rPr lang="fr-FR" dirty="0" smtClean="0">
                <a:solidFill>
                  <a:srgbClr val="FF0000"/>
                </a:solidFill>
              </a:rPr>
            </a:br>
            <a:endParaRPr lang="fr-FR" dirty="0"/>
          </a:p>
        </p:txBody>
      </p:sp>
      <p:sp>
        <p:nvSpPr>
          <p:cNvPr id="3" name="Espace réservé du contenu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548640" indent="-411480" eaLnBrk="1" fontAlgn="auto" hangingPunct="1">
              <a:spcAft>
                <a:spcPts val="0"/>
              </a:spcAft>
              <a:buClr>
                <a:schemeClr val="tx1">
                  <a:shade val="95000"/>
                </a:schemeClr>
              </a:buClr>
              <a:buFont typeface="Wingdings 2"/>
              <a:buNone/>
              <a:defRPr/>
            </a:pPr>
            <a:r>
              <a:rPr lang="fr-FR" sz="3400" dirty="0" smtClean="0">
                <a:solidFill>
                  <a:schemeClr val="bg1"/>
                </a:solidFill>
              </a:rPr>
              <a:t>variables, d'une série à une autre :(</a:t>
            </a:r>
            <a:r>
              <a:rPr lang="fr-FR" sz="3400" dirty="0" err="1" smtClean="0">
                <a:solidFill>
                  <a:schemeClr val="bg1"/>
                </a:solidFill>
              </a:rPr>
              <a:t>Jungers</a:t>
            </a:r>
            <a:r>
              <a:rPr lang="fr-FR" sz="3400" dirty="0" smtClean="0">
                <a:solidFill>
                  <a:schemeClr val="bg1"/>
                </a:solidFill>
              </a:rPr>
              <a:t> et al 1998)</a:t>
            </a:r>
          </a:p>
          <a:p>
            <a:pPr marL="548640" indent="-411480" eaLnBrk="1" fontAlgn="auto" hangingPunct="1">
              <a:spcAft>
                <a:spcPts val="0"/>
              </a:spcAft>
              <a:buClr>
                <a:schemeClr val="tx1">
                  <a:shade val="95000"/>
                </a:schemeClr>
              </a:buClr>
              <a:buFont typeface="Wingdings 2"/>
              <a:buChar char=""/>
              <a:defRPr/>
            </a:pPr>
            <a:endParaRPr lang="fr-FR" sz="1600" dirty="0" smtClean="0">
              <a:solidFill>
                <a:schemeClr val="bg1"/>
              </a:solidFill>
            </a:endParaRPr>
          </a:p>
          <a:p>
            <a:pPr marL="548640" indent="-411480" eaLnBrk="1" fontAlgn="auto" hangingPunct="1">
              <a:spcAft>
                <a:spcPts val="0"/>
              </a:spcAft>
              <a:buClrTx/>
              <a:buFont typeface="Wingdings 2"/>
              <a:buChar char=""/>
              <a:defRPr/>
            </a:pPr>
            <a:r>
              <a:rPr lang="fr-FR" b="1" dirty="0" smtClean="0">
                <a:solidFill>
                  <a:schemeClr val="bg1"/>
                </a:solidFill>
              </a:rPr>
              <a:t>Glomérulonéphrites chroniques  primitives                 </a:t>
            </a:r>
            <a:r>
              <a:rPr lang="fr-FR" b="1" dirty="0" smtClean="0">
                <a:solidFill>
                  <a:srgbClr val="FF0000"/>
                </a:solidFill>
              </a:rPr>
              <a:t>22%</a:t>
            </a:r>
          </a:p>
          <a:p>
            <a:pPr marL="548640" indent="-411480" eaLnBrk="1" fontAlgn="auto" hangingPunct="1">
              <a:spcAft>
                <a:spcPts val="0"/>
              </a:spcAft>
              <a:buClrTx/>
              <a:buFont typeface="Wingdings 2"/>
              <a:buNone/>
              <a:defRPr/>
            </a:pPr>
            <a:endParaRPr lang="fr-FR" dirty="0" smtClean="0">
              <a:solidFill>
                <a:srgbClr val="FF0000"/>
              </a:solidFill>
            </a:endParaRPr>
          </a:p>
          <a:p>
            <a:pPr marL="548640" indent="-411480" eaLnBrk="1" fontAlgn="auto" hangingPunct="1">
              <a:spcAft>
                <a:spcPts val="0"/>
              </a:spcAft>
              <a:buClrTx/>
              <a:buFont typeface="Wingdings 2"/>
              <a:buChar char=""/>
              <a:defRPr/>
            </a:pPr>
            <a:r>
              <a:rPr lang="fr-FR" b="1" dirty="0" smtClean="0">
                <a:solidFill>
                  <a:schemeClr val="bg1"/>
                </a:solidFill>
              </a:rPr>
              <a:t>Néphropathies vasculaires                                          </a:t>
            </a:r>
            <a:r>
              <a:rPr lang="fr-FR" b="1" dirty="0" smtClean="0">
                <a:solidFill>
                  <a:srgbClr val="FF0000"/>
                </a:solidFill>
              </a:rPr>
              <a:t> 15 - 20%</a:t>
            </a:r>
          </a:p>
          <a:p>
            <a:pPr marL="548640" indent="-411480" eaLnBrk="1" fontAlgn="auto" hangingPunct="1">
              <a:spcAft>
                <a:spcPts val="0"/>
              </a:spcAft>
              <a:buClrTx/>
              <a:buFont typeface="Wingdings 2"/>
              <a:buNone/>
              <a:defRPr/>
            </a:pPr>
            <a:endParaRPr lang="fr-FR" dirty="0" smtClean="0">
              <a:solidFill>
                <a:srgbClr val="FF0000"/>
              </a:solidFill>
            </a:endParaRPr>
          </a:p>
          <a:p>
            <a:pPr marL="548640" indent="-411480" eaLnBrk="1" fontAlgn="auto" hangingPunct="1">
              <a:spcAft>
                <a:spcPts val="0"/>
              </a:spcAft>
              <a:buClrTx/>
              <a:buFont typeface="Wingdings 2"/>
              <a:buChar char=""/>
              <a:defRPr/>
            </a:pPr>
            <a:r>
              <a:rPr lang="fr-FR" b="1" dirty="0" smtClean="0">
                <a:solidFill>
                  <a:schemeClr val="bg1"/>
                </a:solidFill>
              </a:rPr>
              <a:t>Néphropathies interstitielles chroniques                  </a:t>
            </a:r>
            <a:r>
              <a:rPr lang="fr-FR" b="1" dirty="0" smtClean="0">
                <a:solidFill>
                  <a:srgbClr val="FF0000"/>
                </a:solidFill>
              </a:rPr>
              <a:t>15-20%</a:t>
            </a:r>
            <a:r>
              <a:rPr lang="fr-FR" dirty="0" smtClean="0">
                <a:solidFill>
                  <a:srgbClr val="FF0000"/>
                </a:solidFill>
              </a:rPr>
              <a:t> </a:t>
            </a:r>
          </a:p>
          <a:p>
            <a:pPr marL="548640" indent="-411480" eaLnBrk="1" fontAlgn="auto" hangingPunct="1">
              <a:spcAft>
                <a:spcPts val="0"/>
              </a:spcAft>
              <a:buClrTx/>
              <a:buFont typeface="Wingdings 2"/>
              <a:buChar char=""/>
              <a:defRPr/>
            </a:pPr>
            <a:endParaRPr lang="fr-FR" dirty="0" smtClean="0">
              <a:solidFill>
                <a:srgbClr val="FF0000"/>
              </a:solidFill>
            </a:endParaRPr>
          </a:p>
          <a:p>
            <a:pPr marL="548640" indent="-411480" eaLnBrk="1" fontAlgn="auto" hangingPunct="1">
              <a:spcAft>
                <a:spcPts val="0"/>
              </a:spcAft>
              <a:buClrTx/>
              <a:buFont typeface="Wingdings 2"/>
              <a:buChar char=""/>
              <a:defRPr/>
            </a:pPr>
            <a:r>
              <a:rPr lang="fr-FR" b="1" dirty="0" smtClean="0">
                <a:solidFill>
                  <a:schemeClr val="bg1"/>
                </a:solidFill>
              </a:rPr>
              <a:t>Néphropathie diabétique (  type II </a:t>
            </a:r>
            <a:r>
              <a:rPr lang="fr-FR" b="1" dirty="0" smtClean="0">
                <a:solidFill>
                  <a:srgbClr val="FF0000"/>
                </a:solidFill>
              </a:rPr>
              <a:t>90%</a:t>
            </a:r>
            <a:r>
              <a:rPr lang="fr-FR" b="1" dirty="0" smtClean="0">
                <a:solidFill>
                  <a:schemeClr val="bg1"/>
                </a:solidFill>
              </a:rPr>
              <a:t>)                   </a:t>
            </a:r>
            <a:r>
              <a:rPr lang="fr-FR" b="1" dirty="0" smtClean="0">
                <a:solidFill>
                  <a:srgbClr val="FF0000"/>
                </a:solidFill>
              </a:rPr>
              <a:t>  12%</a:t>
            </a:r>
            <a:r>
              <a:rPr lang="fr-FR" dirty="0" smtClean="0">
                <a:solidFill>
                  <a:srgbClr val="FF0000"/>
                </a:solidFill>
              </a:rPr>
              <a:t> </a:t>
            </a:r>
          </a:p>
          <a:p>
            <a:pPr marL="548640" indent="-411480" eaLnBrk="1" fontAlgn="auto" hangingPunct="1">
              <a:spcAft>
                <a:spcPts val="0"/>
              </a:spcAft>
              <a:buClrTx/>
              <a:buFont typeface="Wingdings 2"/>
              <a:buChar char=""/>
              <a:defRPr/>
            </a:pPr>
            <a:endParaRPr lang="fr-FR" dirty="0" smtClean="0">
              <a:solidFill>
                <a:srgbClr val="FF0000"/>
              </a:solidFill>
            </a:endParaRPr>
          </a:p>
          <a:p>
            <a:pPr marL="548640" indent="-411480" eaLnBrk="1" fontAlgn="auto" hangingPunct="1">
              <a:spcAft>
                <a:spcPts val="0"/>
              </a:spcAft>
              <a:buClrTx/>
              <a:buFont typeface="Wingdings 2"/>
              <a:buChar char=""/>
              <a:defRPr/>
            </a:pPr>
            <a:r>
              <a:rPr lang="fr-FR" b="1" dirty="0" smtClean="0">
                <a:solidFill>
                  <a:schemeClr val="bg1"/>
                </a:solidFill>
              </a:rPr>
              <a:t>Néphropathies héréditaires ( </a:t>
            </a:r>
            <a:r>
              <a:rPr lang="fr-FR" b="1" dirty="0" err="1" smtClean="0">
                <a:solidFill>
                  <a:schemeClr val="bg1"/>
                </a:solidFill>
              </a:rPr>
              <a:t>polykystose</a:t>
            </a:r>
            <a:r>
              <a:rPr lang="fr-FR" b="1" dirty="0" smtClean="0">
                <a:solidFill>
                  <a:schemeClr val="bg1"/>
                </a:solidFill>
              </a:rPr>
              <a:t> </a:t>
            </a:r>
            <a:r>
              <a:rPr lang="fr-FR" b="1" dirty="0" smtClean="0">
                <a:solidFill>
                  <a:srgbClr val="FF0000"/>
                </a:solidFill>
              </a:rPr>
              <a:t>10%</a:t>
            </a:r>
            <a:r>
              <a:rPr lang="fr-FR" b="1" dirty="0" smtClean="0">
                <a:solidFill>
                  <a:schemeClr val="bg1"/>
                </a:solidFill>
              </a:rPr>
              <a:t>)       </a:t>
            </a:r>
            <a:r>
              <a:rPr lang="fr-FR" b="1" dirty="0" smtClean="0">
                <a:solidFill>
                  <a:srgbClr val="FF0000"/>
                </a:solidFill>
              </a:rPr>
              <a:t>10 -15% </a:t>
            </a:r>
          </a:p>
          <a:p>
            <a:pPr marL="548640" indent="-411480" eaLnBrk="1" fontAlgn="auto" hangingPunct="1">
              <a:spcAft>
                <a:spcPts val="0"/>
              </a:spcAft>
              <a:buClrTx/>
              <a:buFont typeface="Wingdings 2"/>
              <a:buChar char=""/>
              <a:defRPr/>
            </a:pPr>
            <a:endParaRPr lang="fr-FR" dirty="0" smtClean="0">
              <a:solidFill>
                <a:srgbClr val="FF0000"/>
              </a:solidFill>
            </a:endParaRPr>
          </a:p>
          <a:p>
            <a:pPr marL="548640" indent="-411480" eaLnBrk="1" fontAlgn="auto" hangingPunct="1">
              <a:spcAft>
                <a:spcPts val="0"/>
              </a:spcAft>
              <a:buClrTx/>
              <a:buFont typeface="Wingdings 2"/>
              <a:buChar char=""/>
              <a:defRPr/>
            </a:pPr>
            <a:r>
              <a:rPr lang="fr-FR" b="1" dirty="0" smtClean="0">
                <a:solidFill>
                  <a:schemeClr val="bg1"/>
                </a:solidFill>
              </a:rPr>
              <a:t>Maladies de système                                                     </a:t>
            </a:r>
            <a:r>
              <a:rPr lang="fr-FR" b="1" dirty="0" smtClean="0">
                <a:solidFill>
                  <a:srgbClr val="FF0000"/>
                </a:solidFill>
              </a:rPr>
              <a:t>1 0%</a:t>
            </a:r>
            <a:r>
              <a:rPr lang="fr-FR" dirty="0" smtClean="0">
                <a:solidFill>
                  <a:srgbClr val="FF0000"/>
                </a:solidFill>
              </a:rPr>
              <a:t> </a:t>
            </a:r>
          </a:p>
          <a:p>
            <a:pPr marL="548640" indent="-411480" eaLnBrk="1" fontAlgn="auto" hangingPunct="1">
              <a:spcAft>
                <a:spcPts val="0"/>
              </a:spcAft>
              <a:buClrTx/>
              <a:buFont typeface="Wingdings 2"/>
              <a:buChar char=""/>
              <a:defRPr/>
            </a:pPr>
            <a:endParaRPr lang="fr-FR" dirty="0" smtClean="0">
              <a:solidFill>
                <a:srgbClr val="FF0000"/>
              </a:solidFill>
            </a:endParaRPr>
          </a:p>
          <a:p>
            <a:pPr marL="548640" indent="-411480" eaLnBrk="1" fontAlgn="auto" hangingPunct="1">
              <a:spcAft>
                <a:spcPts val="0"/>
              </a:spcAft>
              <a:buClrTx/>
              <a:buFont typeface="Wingdings 2"/>
              <a:buChar char=""/>
              <a:defRPr/>
            </a:pPr>
            <a:r>
              <a:rPr lang="fr-FR" b="1" dirty="0" smtClean="0">
                <a:solidFill>
                  <a:schemeClr val="bg1"/>
                </a:solidFill>
              </a:rPr>
              <a:t>Indéterminées                                                                </a:t>
            </a:r>
            <a:r>
              <a:rPr lang="fr-FR" b="1" dirty="0" smtClean="0">
                <a:solidFill>
                  <a:srgbClr val="FF0000"/>
                </a:solidFill>
              </a:rPr>
              <a:t>10% </a:t>
            </a:r>
            <a:endParaRPr lang="fr-FR" dirty="0" smtClean="0">
              <a:solidFill>
                <a:srgbClr val="FF0000"/>
              </a:solidFill>
            </a:endParaRPr>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0"/>
            <a:ext cx="9144000" cy="6858000"/>
          </a:xfrm>
        </p:spPr>
        <p:txBody>
          <a:bodyPr/>
          <a:lstStyle/>
          <a:p>
            <a:pPr marL="1117600" indent="-1117600" algn="l" eaLnBrk="1" hangingPunct="1"/>
            <a:r>
              <a:rPr lang="fr-FR" sz="2900" b="1" u="sng" dirty="0" smtClean="0">
                <a:solidFill>
                  <a:srgbClr val="990099"/>
                </a:solidFill>
                <a:latin typeface="Comic Sans MS" pitchFamily="66" charset="0"/>
                <a:cs typeface="Times New Roman" pitchFamily="18" charset="0"/>
              </a:rPr>
              <a:t>Historique :</a:t>
            </a:r>
            <a:r>
              <a:rPr lang="fr-FR" sz="4000" dirty="0" smtClean="0">
                <a:cs typeface="Times New Roman" pitchFamily="18" charset="0"/>
              </a:rPr>
              <a:t> </a:t>
            </a:r>
            <a:br>
              <a:rPr lang="fr-FR" sz="4000" dirty="0" smtClean="0">
                <a:cs typeface="Times New Roman" pitchFamily="18" charset="0"/>
              </a:rPr>
            </a:br>
            <a:r>
              <a:rPr lang="fr-FR" sz="4000" dirty="0" smtClean="0">
                <a:cs typeface="Times New Roman" pitchFamily="18" charset="0"/>
              </a:rPr>
              <a:t>   </a:t>
            </a:r>
            <a:r>
              <a:rPr lang="fr-FR" sz="2400" dirty="0" smtClean="0">
                <a:cs typeface="Times New Roman" pitchFamily="18" charset="0"/>
              </a:rPr>
              <a:t/>
            </a:r>
            <a:br>
              <a:rPr lang="fr-FR" sz="2400" dirty="0" smtClean="0">
                <a:cs typeface="Times New Roman" pitchFamily="18" charset="0"/>
              </a:rPr>
            </a:br>
            <a:r>
              <a:rPr lang="fr-FR" sz="2400" dirty="0" smtClean="0">
                <a:cs typeface="Times New Roman" pitchFamily="18" charset="0"/>
              </a:rPr>
              <a:t>      -</a:t>
            </a:r>
            <a:r>
              <a:rPr lang="fr-FR" sz="2400" b="1" dirty="0" smtClean="0">
                <a:latin typeface="Comic Sans MS" pitchFamily="66" charset="0"/>
                <a:cs typeface="Times New Roman" pitchFamily="18" charset="0"/>
              </a:rPr>
              <a:t>en 1964 :</a:t>
            </a:r>
            <a:r>
              <a:rPr lang="en-US" sz="2400" dirty="0" smtClean="0">
                <a:latin typeface="Comic Sans MS" pitchFamily="66" charset="0"/>
                <a:cs typeface="Times New Roman" pitchFamily="18" charset="0"/>
              </a:rPr>
              <a:t> </a:t>
            </a:r>
            <a:r>
              <a:rPr lang="fr-FR" sz="2400" b="1" dirty="0" smtClean="0">
                <a:latin typeface="Comic Sans MS" pitchFamily="66" charset="0"/>
                <a:cs typeface="Times New Roman" pitchFamily="18" charset="0"/>
              </a:rPr>
              <a:t>Le registre de l'</a:t>
            </a:r>
            <a:r>
              <a:rPr lang="fr-FR" sz="2400" b="1" dirty="0" err="1" smtClean="0">
                <a:latin typeface="Comic Sans MS" pitchFamily="66" charset="0"/>
                <a:cs typeface="Times New Roman" pitchFamily="18" charset="0"/>
              </a:rPr>
              <a:t>European</a:t>
            </a:r>
            <a:r>
              <a:rPr lang="fr-FR" sz="2400" b="1" dirty="0" smtClean="0">
                <a:latin typeface="Comic Sans MS" pitchFamily="66" charset="0"/>
                <a:cs typeface="Times New Roman" pitchFamily="18" charset="0"/>
              </a:rPr>
              <a:t> </a:t>
            </a:r>
            <a:br>
              <a:rPr lang="fr-FR" sz="2400" b="1" dirty="0" smtClean="0">
                <a:latin typeface="Comic Sans MS" pitchFamily="66" charset="0"/>
                <a:cs typeface="Times New Roman" pitchFamily="18" charset="0"/>
              </a:rPr>
            </a:br>
            <a:r>
              <a:rPr lang="fr-FR" sz="2400" b="1" dirty="0" err="1" smtClean="0">
                <a:latin typeface="Comic Sans MS" pitchFamily="66" charset="0"/>
                <a:cs typeface="Times New Roman" pitchFamily="18" charset="0"/>
              </a:rPr>
              <a:t>Dialysis</a:t>
            </a:r>
            <a:r>
              <a:rPr lang="fr-FR" sz="2400" b="1" dirty="0" smtClean="0">
                <a:latin typeface="Comic Sans MS" pitchFamily="66" charset="0"/>
                <a:cs typeface="Times New Roman" pitchFamily="18" charset="0"/>
              </a:rPr>
              <a:t> and Transplant Association </a:t>
            </a:r>
            <a:r>
              <a:rPr lang="fr-FR" sz="2400" b="1" dirty="0" smtClean="0">
                <a:solidFill>
                  <a:srgbClr val="FF3399"/>
                </a:solidFill>
                <a:latin typeface="Comic Sans MS" pitchFamily="66" charset="0"/>
                <a:cs typeface="Times New Roman" pitchFamily="18" charset="0"/>
              </a:rPr>
              <a:t>(EDTA).</a:t>
            </a:r>
            <a:r>
              <a:rPr lang="fr-FR" sz="2400" b="1" dirty="0" smtClean="0">
                <a:latin typeface="Comic Sans MS" pitchFamily="66" charset="0"/>
                <a:cs typeface="Times New Roman" pitchFamily="18" charset="0"/>
              </a:rPr>
              <a:t/>
            </a:r>
            <a:br>
              <a:rPr lang="fr-FR" sz="2400" b="1" dirty="0" smtClean="0">
                <a:latin typeface="Comic Sans MS" pitchFamily="66" charset="0"/>
                <a:cs typeface="Times New Roman" pitchFamily="18" charset="0"/>
              </a:rPr>
            </a:br>
            <a:r>
              <a:rPr lang="fr-FR" sz="2400" b="1" dirty="0" smtClean="0">
                <a:latin typeface="Comic Sans MS" pitchFamily="66" charset="0"/>
                <a:cs typeface="Times New Roman" pitchFamily="18" charset="0"/>
              </a:rPr>
              <a:t/>
            </a:r>
            <a:br>
              <a:rPr lang="fr-FR" sz="2400" b="1" dirty="0" smtClean="0">
                <a:latin typeface="Comic Sans MS" pitchFamily="66" charset="0"/>
                <a:cs typeface="Times New Roman" pitchFamily="18" charset="0"/>
              </a:rPr>
            </a:br>
            <a:r>
              <a:rPr lang="fr-FR" sz="2400" b="1" dirty="0" smtClean="0">
                <a:latin typeface="Comic Sans MS" pitchFamily="66" charset="0"/>
                <a:cs typeface="Times New Roman" pitchFamily="18" charset="0"/>
              </a:rPr>
              <a:t/>
            </a:r>
            <a:br>
              <a:rPr lang="fr-FR" sz="2400" b="1" dirty="0" smtClean="0">
                <a:latin typeface="Comic Sans MS" pitchFamily="66" charset="0"/>
                <a:cs typeface="Times New Roman" pitchFamily="18" charset="0"/>
              </a:rPr>
            </a:br>
            <a:r>
              <a:rPr lang="fr-FR" sz="2400" b="1" dirty="0" smtClean="0">
                <a:latin typeface="Comic Sans MS" pitchFamily="66" charset="0"/>
                <a:cs typeface="Times New Roman" pitchFamily="18" charset="0"/>
              </a:rPr>
              <a:t>    </a:t>
            </a:r>
            <a:r>
              <a:rPr lang="fr-FR" sz="2400" dirty="0" smtClean="0">
                <a:latin typeface="Comic Sans MS" pitchFamily="66" charset="0"/>
                <a:cs typeface="Times New Roman" pitchFamily="18" charset="0"/>
              </a:rPr>
              <a:t>-</a:t>
            </a:r>
            <a:r>
              <a:rPr lang="fr-FR" sz="2400" b="1" dirty="0" smtClean="0">
                <a:latin typeface="Comic Sans MS" pitchFamily="66" charset="0"/>
                <a:cs typeface="Times New Roman" pitchFamily="18" charset="0"/>
              </a:rPr>
              <a:t>en 2002 : Le registre </a:t>
            </a:r>
            <a:r>
              <a:rPr lang="fr-FR" sz="2400" b="1" dirty="0" smtClean="0">
                <a:solidFill>
                  <a:srgbClr val="FF3399"/>
                </a:solidFill>
                <a:latin typeface="Comic Sans MS" pitchFamily="66" charset="0"/>
                <a:cs typeface="Times New Roman" pitchFamily="18" charset="0"/>
              </a:rPr>
              <a:t>R.EI.N</a:t>
            </a:r>
            <a:r>
              <a:rPr lang="fr-FR" sz="2400" b="1" dirty="0" smtClean="0">
                <a:latin typeface="Comic Sans MS" pitchFamily="66" charset="0"/>
                <a:cs typeface="Times New Roman" pitchFamily="18" charset="0"/>
              </a:rPr>
              <a:t>. (Réseau épidémiologie et information en néphrologie).</a:t>
            </a:r>
            <a:br>
              <a:rPr lang="fr-FR" sz="2400" b="1" dirty="0" smtClean="0">
                <a:latin typeface="Comic Sans MS" pitchFamily="66" charset="0"/>
                <a:cs typeface="Times New Roman" pitchFamily="18" charset="0"/>
              </a:rPr>
            </a:br>
            <a:r>
              <a:rPr lang="fr-FR" sz="2400" b="1" dirty="0" smtClean="0">
                <a:latin typeface="Comic Sans MS" pitchFamily="66" charset="0"/>
                <a:cs typeface="Times New Roman" pitchFamily="18" charset="0"/>
              </a:rPr>
              <a:t/>
            </a:r>
            <a:br>
              <a:rPr lang="fr-FR" sz="2400" b="1" dirty="0" smtClean="0">
                <a:latin typeface="Comic Sans MS" pitchFamily="66" charset="0"/>
                <a:cs typeface="Times New Roman" pitchFamily="18" charset="0"/>
              </a:rPr>
            </a:br>
            <a:r>
              <a:rPr lang="fr-FR" sz="2400" b="1" dirty="0" smtClean="0">
                <a:latin typeface="Comic Sans MS" pitchFamily="66" charset="0"/>
                <a:cs typeface="Times New Roman" pitchFamily="18" charset="0"/>
              </a:rPr>
              <a:t/>
            </a:r>
            <a:br>
              <a:rPr lang="fr-FR" sz="2400" b="1" dirty="0" smtClean="0">
                <a:latin typeface="Comic Sans MS" pitchFamily="66" charset="0"/>
                <a:cs typeface="Times New Roman" pitchFamily="18" charset="0"/>
              </a:rPr>
            </a:br>
            <a:r>
              <a:rPr lang="fr-FR" sz="2400" dirty="0" smtClean="0">
                <a:latin typeface="Comic Sans MS" pitchFamily="66" charset="0"/>
                <a:cs typeface="Times New Roman" pitchFamily="18" charset="0"/>
              </a:rPr>
              <a:t>      </a:t>
            </a:r>
            <a:r>
              <a:rPr lang="fr-FR" sz="2400" b="1" dirty="0" smtClean="0">
                <a:latin typeface="Comic Sans MS" pitchFamily="66" charset="0"/>
                <a:cs typeface="Times New Roman" pitchFamily="18" charset="0"/>
              </a:rPr>
              <a:t>-en 2004-2006 L’analyse d’implantation du registre </a:t>
            </a:r>
            <a:r>
              <a:rPr lang="fr-FR" sz="2400" b="1" dirty="0" err="1" smtClean="0">
                <a:latin typeface="Comic Sans MS" pitchFamily="66" charset="0"/>
                <a:cs typeface="Times New Roman" pitchFamily="18" charset="0"/>
              </a:rPr>
              <a:t>magredial</a:t>
            </a:r>
            <a:r>
              <a:rPr lang="fr-FR" sz="2400" b="1" dirty="0" smtClean="0">
                <a:latin typeface="Comic Sans MS" pitchFamily="66" charset="0"/>
                <a:cs typeface="Times New Roman" pitchFamily="18" charset="0"/>
              </a:rPr>
              <a:t> au niveau de la région du </a:t>
            </a:r>
            <a:r>
              <a:rPr lang="fr-FR" sz="2400" b="1" dirty="0" smtClean="0">
                <a:solidFill>
                  <a:srgbClr val="FF3399"/>
                </a:solidFill>
                <a:latin typeface="Comic Sans MS" pitchFamily="66" charset="0"/>
                <a:cs typeface="Times New Roman" pitchFamily="18" charset="0"/>
              </a:rPr>
              <a:t>GRAND </a:t>
            </a:r>
            <a:br>
              <a:rPr lang="fr-FR" sz="2400" b="1" dirty="0" smtClean="0">
                <a:solidFill>
                  <a:srgbClr val="FF3399"/>
                </a:solidFill>
                <a:latin typeface="Comic Sans MS" pitchFamily="66" charset="0"/>
                <a:cs typeface="Times New Roman" pitchFamily="18" charset="0"/>
              </a:rPr>
            </a:br>
            <a:r>
              <a:rPr lang="fr-FR" sz="2400" b="1" dirty="0" smtClean="0">
                <a:solidFill>
                  <a:srgbClr val="FF3399"/>
                </a:solidFill>
                <a:latin typeface="Comic Sans MS" pitchFamily="66" charset="0"/>
                <a:cs typeface="Times New Roman" pitchFamily="18" charset="0"/>
              </a:rPr>
              <a:t>CASABLANCA .</a:t>
            </a:r>
            <a:br>
              <a:rPr lang="fr-FR" sz="2400" b="1" dirty="0" smtClean="0">
                <a:solidFill>
                  <a:srgbClr val="FF3399"/>
                </a:solidFill>
                <a:latin typeface="Comic Sans MS" pitchFamily="66" charset="0"/>
                <a:cs typeface="Times New Roman" pitchFamily="18" charset="0"/>
              </a:rPr>
            </a:br>
            <a:r>
              <a:rPr lang="fr-FR" sz="2400" b="1" dirty="0" smtClean="0">
                <a:solidFill>
                  <a:srgbClr val="FF3399"/>
                </a:solidFill>
                <a:latin typeface="Comic Sans MS" pitchFamily="66" charset="0"/>
                <a:cs typeface="Times New Roman" pitchFamily="18" charset="0"/>
              </a:rPr>
              <a:t/>
            </a:r>
            <a:br>
              <a:rPr lang="fr-FR" sz="2400" b="1" dirty="0" smtClean="0">
                <a:solidFill>
                  <a:srgbClr val="FF3399"/>
                </a:solidFill>
                <a:latin typeface="Comic Sans MS" pitchFamily="66" charset="0"/>
                <a:cs typeface="Times New Roman" pitchFamily="18" charset="0"/>
              </a:rPr>
            </a:br>
            <a:r>
              <a:rPr lang="fr-FR" sz="2400" b="1" dirty="0" smtClean="0">
                <a:latin typeface="Comic Sans MS" pitchFamily="66" charset="0"/>
                <a:cs typeface="Times New Roman" pitchFamily="18" charset="0"/>
              </a:rPr>
              <a:t>-L’expérience algérienne : le constat</a:t>
            </a:r>
            <a:endParaRPr lang="en-US" sz="2400" b="1" dirty="0" smtClean="0">
              <a:latin typeface="Comic Sans MS" pitchFamily="66" charset="0"/>
              <a:cs typeface="Times New Roman" pitchFamily="18" charset="0"/>
            </a:endParaRPr>
          </a:p>
        </p:txBody>
      </p:sp>
      <p:sp>
        <p:nvSpPr>
          <p:cNvPr id="4" name="Espace réservé du contenu 3"/>
          <p:cNvSpPr>
            <a:spLocks noGrp="1"/>
          </p:cNvSpPr>
          <p:nvPr>
            <p:ph idx="1"/>
          </p:nvPr>
        </p:nvSpPr>
        <p:spPr>
          <a:xfrm>
            <a:off x="457200" y="1268760"/>
            <a:ext cx="8229600" cy="4857403"/>
          </a:xfrm>
        </p:spPr>
        <p:txBody>
          <a:bodyPr/>
          <a:lstStyle/>
          <a:p>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468315" y="260350"/>
            <a:ext cx="8424862" cy="431800"/>
          </a:xfrm>
          <a:prstGeom prst="rect">
            <a:avLst/>
          </a:prstGeom>
          <a:noFill/>
          <a:ln w="9525">
            <a:noFill/>
            <a:miter lim="800000"/>
            <a:headEnd/>
            <a:tailEnd/>
          </a:ln>
        </p:spPr>
        <p:txBody>
          <a:bodyPr anchor="ctr"/>
          <a:lstStyle/>
          <a:p>
            <a:pPr algn="ctr" fontAlgn="base">
              <a:spcBef>
                <a:spcPct val="0"/>
              </a:spcBef>
              <a:spcAft>
                <a:spcPct val="0"/>
              </a:spcAft>
            </a:pPr>
            <a:r>
              <a:rPr lang="fr-FR" sz="3600" b="1" smtClean="0">
                <a:solidFill>
                  <a:srgbClr val="FFFF66"/>
                </a:solidFill>
                <a:latin typeface="Times New Roman" pitchFamily="18" charset="0"/>
                <a:cs typeface="Times New Roman" pitchFamily="18" charset="0"/>
              </a:rPr>
              <a:t>Rappel Chronologique</a:t>
            </a:r>
            <a:r>
              <a:rPr lang="fr-FR" sz="4000" smtClean="0">
                <a:solidFill>
                  <a:srgbClr val="FFFF66"/>
                </a:solidFill>
                <a:cs typeface="Times New Roman" pitchFamily="18" charset="0"/>
              </a:rPr>
              <a:t> </a:t>
            </a:r>
          </a:p>
        </p:txBody>
      </p:sp>
      <p:sp>
        <p:nvSpPr>
          <p:cNvPr id="68611" name="Rectangle 3"/>
          <p:cNvSpPr>
            <a:spLocks noChangeArrowheads="1"/>
          </p:cNvSpPr>
          <p:nvPr/>
        </p:nvSpPr>
        <p:spPr bwMode="auto">
          <a:xfrm>
            <a:off x="395288" y="836613"/>
            <a:ext cx="8748712" cy="5805487"/>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lstStyle/>
          <a:p>
            <a:pPr marL="342900" indent="-342900" fontAlgn="base">
              <a:lnSpc>
                <a:spcPct val="90000"/>
              </a:lnSpc>
              <a:spcBef>
                <a:spcPct val="20000"/>
              </a:spcBef>
              <a:spcAft>
                <a:spcPct val="0"/>
              </a:spcAft>
              <a:buClr>
                <a:srgbClr val="FF3399"/>
              </a:buClr>
              <a:tabLst>
                <a:tab pos="2419350" algn="l"/>
              </a:tabLst>
            </a:pPr>
            <a:r>
              <a:rPr lang="fr-FR" sz="2800" b="1" dirty="0" smtClean="0">
                <a:solidFill>
                  <a:srgbClr val="CCFFFF"/>
                </a:solidFill>
                <a:latin typeface="Times New Roman" pitchFamily="18" charset="0"/>
                <a:cs typeface="Times New Roman" pitchFamily="18" charset="0"/>
              </a:rPr>
              <a:t>1962:</a:t>
            </a:r>
            <a:r>
              <a:rPr lang="fr-FR" sz="2800" b="1" dirty="0" smtClean="0">
                <a:solidFill>
                  <a:srgbClr val="FFFFFF"/>
                </a:solidFill>
                <a:latin typeface="Times New Roman" pitchFamily="18" charset="0"/>
                <a:cs typeface="Times New Roman" pitchFamily="18" charset="0"/>
              </a:rPr>
              <a:t>  Indépendance nationale</a:t>
            </a:r>
          </a:p>
          <a:p>
            <a:pPr marL="342900" indent="-342900" fontAlgn="base">
              <a:lnSpc>
                <a:spcPct val="90000"/>
              </a:lnSpc>
              <a:spcBef>
                <a:spcPct val="20000"/>
              </a:spcBef>
              <a:spcAft>
                <a:spcPct val="0"/>
              </a:spcAft>
              <a:buClr>
                <a:srgbClr val="FF3399"/>
              </a:buClr>
              <a:tabLst>
                <a:tab pos="2419350" algn="l"/>
              </a:tabLst>
            </a:pPr>
            <a:r>
              <a:rPr lang="fr-FR" sz="2800" b="1" dirty="0" smtClean="0">
                <a:solidFill>
                  <a:srgbClr val="CCFFFF"/>
                </a:solidFill>
                <a:latin typeface="Times New Roman" pitchFamily="18" charset="0"/>
                <a:cs typeface="Times New Roman" pitchFamily="18" charset="0"/>
              </a:rPr>
              <a:t>1974:</a:t>
            </a:r>
            <a:r>
              <a:rPr lang="fr-FR" sz="2800" b="1" dirty="0" smtClean="0">
                <a:solidFill>
                  <a:srgbClr val="FFFFFF"/>
                </a:solidFill>
                <a:latin typeface="Times New Roman" pitchFamily="18" charset="0"/>
                <a:cs typeface="Times New Roman" pitchFamily="18" charset="0"/>
              </a:rPr>
              <a:t>  Gratuité des soins </a:t>
            </a:r>
          </a:p>
          <a:p>
            <a:pPr marL="342900" indent="-342900" fontAlgn="base">
              <a:lnSpc>
                <a:spcPct val="90000"/>
              </a:lnSpc>
              <a:spcBef>
                <a:spcPct val="20000"/>
              </a:spcBef>
              <a:spcAft>
                <a:spcPct val="0"/>
              </a:spcAft>
              <a:buClr>
                <a:srgbClr val="FF3399"/>
              </a:buClr>
              <a:tabLst>
                <a:tab pos="2419350" algn="l"/>
              </a:tabLst>
            </a:pPr>
            <a:r>
              <a:rPr lang="fr-FR" sz="2800" b="1" dirty="0" smtClean="0">
                <a:solidFill>
                  <a:srgbClr val="CCFFFF"/>
                </a:solidFill>
                <a:latin typeface="Times New Roman" pitchFamily="18" charset="0"/>
                <a:cs typeface="Times New Roman" pitchFamily="18" charset="0"/>
              </a:rPr>
              <a:t>1976:</a:t>
            </a:r>
            <a:r>
              <a:rPr lang="fr-FR" sz="2800" b="1" dirty="0" smtClean="0">
                <a:solidFill>
                  <a:srgbClr val="FFFFFF"/>
                </a:solidFill>
                <a:latin typeface="Times New Roman" pitchFamily="18" charset="0"/>
                <a:cs typeface="Times New Roman" pitchFamily="18" charset="0"/>
              </a:rPr>
              <a:t>  Fermeture des cliniques privées</a:t>
            </a:r>
          </a:p>
          <a:p>
            <a:pPr marL="342900" indent="-342900" fontAlgn="base">
              <a:lnSpc>
                <a:spcPct val="90000"/>
              </a:lnSpc>
              <a:spcBef>
                <a:spcPct val="20000"/>
              </a:spcBef>
              <a:spcAft>
                <a:spcPct val="0"/>
              </a:spcAft>
              <a:buClr>
                <a:srgbClr val="FF3399"/>
              </a:buClr>
              <a:tabLst>
                <a:tab pos="2419350" algn="l"/>
              </a:tabLst>
            </a:pPr>
            <a:r>
              <a:rPr lang="fr-FR" sz="2800" b="1" dirty="0" smtClean="0">
                <a:solidFill>
                  <a:srgbClr val="CCFFFF"/>
                </a:solidFill>
                <a:latin typeface="Times New Roman" pitchFamily="18" charset="0"/>
                <a:cs typeface="Times New Roman" pitchFamily="18" charset="0"/>
              </a:rPr>
              <a:t>1978:</a:t>
            </a:r>
            <a:r>
              <a:rPr lang="fr-FR" sz="2800" b="1" dirty="0" smtClean="0">
                <a:solidFill>
                  <a:srgbClr val="FFFFFF"/>
                </a:solidFill>
                <a:latin typeface="Times New Roman" pitchFamily="18" charset="0"/>
                <a:cs typeface="Times New Roman" pitchFamily="18" charset="0"/>
              </a:rPr>
              <a:t> Début de l’hémodialyse (Hôpital) </a:t>
            </a:r>
          </a:p>
          <a:p>
            <a:pPr marL="342900" indent="-342900" fontAlgn="base">
              <a:lnSpc>
                <a:spcPct val="90000"/>
              </a:lnSpc>
              <a:spcBef>
                <a:spcPct val="20000"/>
              </a:spcBef>
              <a:spcAft>
                <a:spcPct val="0"/>
              </a:spcAft>
              <a:buClr>
                <a:srgbClr val="FF3399"/>
              </a:buClr>
              <a:tabLst>
                <a:tab pos="2419350" algn="l"/>
              </a:tabLst>
            </a:pPr>
            <a:r>
              <a:rPr lang="fr-FR" sz="2800" b="1" dirty="0" smtClean="0">
                <a:solidFill>
                  <a:srgbClr val="CCFFFF"/>
                </a:solidFill>
                <a:latin typeface="Times New Roman" pitchFamily="18" charset="0"/>
                <a:cs typeface="Times New Roman" pitchFamily="18" charset="0"/>
              </a:rPr>
              <a:t>1986:</a:t>
            </a:r>
            <a:r>
              <a:rPr lang="fr-FR" sz="2800" b="1" dirty="0" smtClean="0">
                <a:solidFill>
                  <a:srgbClr val="FFFFFF"/>
                </a:solidFill>
                <a:latin typeface="Times New Roman" pitchFamily="18" charset="0"/>
                <a:cs typeface="Times New Roman" pitchFamily="18" charset="0"/>
              </a:rPr>
              <a:t> 1</a:t>
            </a:r>
            <a:r>
              <a:rPr lang="fr-FR" sz="2800" b="1" baseline="30000" dirty="0" smtClean="0">
                <a:solidFill>
                  <a:srgbClr val="FFFFFF"/>
                </a:solidFill>
                <a:latin typeface="Times New Roman" pitchFamily="18" charset="0"/>
                <a:cs typeface="Times New Roman" pitchFamily="18" charset="0"/>
              </a:rPr>
              <a:t>ère</a:t>
            </a:r>
            <a:r>
              <a:rPr lang="fr-FR" sz="2800" b="1" dirty="0" smtClean="0">
                <a:solidFill>
                  <a:srgbClr val="FFFFFF"/>
                </a:solidFill>
                <a:latin typeface="Times New Roman" pitchFamily="18" charset="0"/>
                <a:cs typeface="Times New Roman" pitchFamily="18" charset="0"/>
              </a:rPr>
              <a:t> transplantation rénale (Hôpital)</a:t>
            </a:r>
          </a:p>
          <a:p>
            <a:pPr marL="342900" indent="-342900" fontAlgn="base">
              <a:lnSpc>
                <a:spcPct val="90000"/>
              </a:lnSpc>
              <a:spcBef>
                <a:spcPct val="20000"/>
              </a:spcBef>
              <a:spcAft>
                <a:spcPct val="0"/>
              </a:spcAft>
              <a:buClr>
                <a:srgbClr val="FF3399"/>
              </a:buClr>
              <a:tabLst>
                <a:tab pos="2419350" algn="l"/>
              </a:tabLst>
            </a:pPr>
            <a:r>
              <a:rPr lang="fr-FR" sz="2800" b="1" dirty="0" smtClean="0">
                <a:solidFill>
                  <a:srgbClr val="CCFFFF"/>
                </a:solidFill>
                <a:latin typeface="Times New Roman" pitchFamily="18" charset="0"/>
                <a:cs typeface="Times New Roman" pitchFamily="18" charset="0"/>
              </a:rPr>
              <a:t>1988:</a:t>
            </a:r>
            <a:r>
              <a:rPr lang="fr-FR" sz="2800" b="1" dirty="0" smtClean="0">
                <a:solidFill>
                  <a:srgbClr val="FFFFFF"/>
                </a:solidFill>
                <a:latin typeface="Times New Roman" pitchFamily="18" charset="0"/>
                <a:cs typeface="Times New Roman" pitchFamily="18" charset="0"/>
              </a:rPr>
              <a:t> Arrêté de création des cliniques privées</a:t>
            </a:r>
          </a:p>
          <a:p>
            <a:pPr marL="342900" indent="-342900" fontAlgn="base">
              <a:lnSpc>
                <a:spcPct val="90000"/>
              </a:lnSpc>
              <a:spcBef>
                <a:spcPct val="20000"/>
              </a:spcBef>
              <a:spcAft>
                <a:spcPct val="0"/>
              </a:spcAft>
              <a:buClr>
                <a:srgbClr val="FF3399"/>
              </a:buClr>
              <a:tabLst>
                <a:tab pos="2419350" algn="l"/>
              </a:tabLst>
            </a:pPr>
            <a:r>
              <a:rPr lang="fr-FR" sz="2800" b="1" dirty="0" smtClean="0">
                <a:solidFill>
                  <a:srgbClr val="CCFFFF"/>
                </a:solidFill>
                <a:latin typeface="Times New Roman" pitchFamily="18" charset="0"/>
                <a:cs typeface="Times New Roman" pitchFamily="18" charset="0"/>
              </a:rPr>
              <a:t>1993:</a:t>
            </a:r>
            <a:r>
              <a:rPr lang="fr-FR" sz="2800" b="1" dirty="0" smtClean="0">
                <a:solidFill>
                  <a:srgbClr val="FFFFFF"/>
                </a:solidFill>
                <a:latin typeface="Times New Roman" pitchFamily="18" charset="0"/>
                <a:cs typeface="Times New Roman" pitchFamily="18" charset="0"/>
              </a:rPr>
              <a:t> Début de la dialyse péritonéale (Hôpital) </a:t>
            </a:r>
          </a:p>
          <a:p>
            <a:pPr marL="342900" indent="-342900" fontAlgn="base">
              <a:lnSpc>
                <a:spcPct val="90000"/>
              </a:lnSpc>
              <a:spcBef>
                <a:spcPct val="20000"/>
              </a:spcBef>
              <a:spcAft>
                <a:spcPct val="0"/>
              </a:spcAft>
              <a:buClr>
                <a:srgbClr val="FF3399"/>
              </a:buClr>
              <a:tabLst>
                <a:tab pos="2419350" algn="l"/>
              </a:tabLst>
            </a:pPr>
            <a:r>
              <a:rPr lang="fr-FR" sz="2800" b="1" dirty="0" smtClean="0">
                <a:solidFill>
                  <a:srgbClr val="CCFFFF"/>
                </a:solidFill>
                <a:latin typeface="Times New Roman" pitchFamily="18" charset="0"/>
                <a:cs typeface="Times New Roman" pitchFamily="18" charset="0"/>
              </a:rPr>
              <a:t>1995:</a:t>
            </a:r>
            <a:r>
              <a:rPr lang="fr-FR" sz="2800" b="1" dirty="0" smtClean="0">
                <a:solidFill>
                  <a:srgbClr val="FFFFFF"/>
                </a:solidFill>
                <a:latin typeface="Times New Roman" pitchFamily="18" charset="0"/>
                <a:cs typeface="Times New Roman" pitchFamily="18" charset="0"/>
              </a:rPr>
              <a:t> Arrêté de création des cliniques d’hémodialyse </a:t>
            </a:r>
          </a:p>
          <a:p>
            <a:pPr marL="342900" indent="-342900" fontAlgn="base">
              <a:lnSpc>
                <a:spcPct val="90000"/>
              </a:lnSpc>
              <a:spcBef>
                <a:spcPct val="20000"/>
              </a:spcBef>
              <a:spcAft>
                <a:spcPct val="0"/>
              </a:spcAft>
              <a:buClr>
                <a:srgbClr val="FF3399"/>
              </a:buClr>
              <a:tabLst>
                <a:tab pos="2419350" algn="l"/>
              </a:tabLst>
            </a:pPr>
            <a:r>
              <a:rPr lang="fr-FR" sz="2800" b="1" dirty="0" smtClean="0">
                <a:solidFill>
                  <a:srgbClr val="CCFFFF"/>
                </a:solidFill>
                <a:latin typeface="Times New Roman" pitchFamily="18" charset="0"/>
                <a:cs typeface="Times New Roman" pitchFamily="18" charset="0"/>
              </a:rPr>
              <a:t>2002:</a:t>
            </a:r>
            <a:r>
              <a:rPr lang="fr-FR" sz="2800" b="1" dirty="0" smtClean="0">
                <a:solidFill>
                  <a:srgbClr val="FFFFFF"/>
                </a:solidFill>
                <a:latin typeface="Times New Roman" pitchFamily="18" charset="0"/>
                <a:cs typeface="Times New Roman" pitchFamily="18" charset="0"/>
              </a:rPr>
              <a:t> Arrêté de création des centres d’hémodialyse</a:t>
            </a:r>
          </a:p>
          <a:p>
            <a:pPr marL="342900" indent="-342900" fontAlgn="base">
              <a:lnSpc>
                <a:spcPct val="65000"/>
              </a:lnSpc>
              <a:spcBef>
                <a:spcPct val="10000"/>
              </a:spcBef>
              <a:spcAft>
                <a:spcPct val="0"/>
              </a:spcAft>
              <a:buClr>
                <a:srgbClr val="FF3399"/>
              </a:buClr>
              <a:tabLst>
                <a:tab pos="2419350" algn="l"/>
              </a:tabLst>
            </a:pPr>
            <a:r>
              <a:rPr lang="fr-FR" sz="2800" b="1" dirty="0" smtClean="0">
                <a:solidFill>
                  <a:srgbClr val="FFFFFF"/>
                </a:solidFill>
                <a:latin typeface="Times New Roman" pitchFamily="18" charset="0"/>
                <a:cs typeface="Times New Roman" pitchFamily="18" charset="0"/>
              </a:rPr>
              <a:t>          allégés de    proximité, </a:t>
            </a:r>
            <a:r>
              <a:rPr lang="fr-FR" sz="2800" i="1" dirty="0" smtClean="0">
                <a:solidFill>
                  <a:srgbClr val="FFFFFF"/>
                </a:solidFill>
                <a:latin typeface="Times New Roman" pitchFamily="18" charset="0"/>
                <a:cs typeface="Times New Roman" pitchFamily="18" charset="0"/>
              </a:rPr>
              <a:t>conventionnés avec le</a:t>
            </a:r>
          </a:p>
          <a:p>
            <a:pPr marL="342900" indent="-342900" fontAlgn="base">
              <a:lnSpc>
                <a:spcPct val="65000"/>
              </a:lnSpc>
              <a:spcBef>
                <a:spcPct val="10000"/>
              </a:spcBef>
              <a:spcAft>
                <a:spcPct val="0"/>
              </a:spcAft>
              <a:buClr>
                <a:srgbClr val="FF3399"/>
              </a:buClr>
              <a:tabLst>
                <a:tab pos="2419350" algn="l"/>
              </a:tabLst>
            </a:pPr>
            <a:r>
              <a:rPr lang="fr-FR" sz="2800" i="1" dirty="0" smtClean="0">
                <a:solidFill>
                  <a:srgbClr val="FFFFFF"/>
                </a:solidFill>
                <a:latin typeface="Times New Roman" pitchFamily="18" charset="0"/>
                <a:cs typeface="Times New Roman" pitchFamily="18" charset="0"/>
              </a:rPr>
              <a:t>           service de Néphrologie hospitalier.</a:t>
            </a:r>
          </a:p>
          <a:p>
            <a:pPr marL="342900" indent="-342900" fontAlgn="base">
              <a:lnSpc>
                <a:spcPct val="90000"/>
              </a:lnSpc>
              <a:spcBef>
                <a:spcPct val="20000"/>
              </a:spcBef>
              <a:spcAft>
                <a:spcPct val="0"/>
              </a:spcAft>
              <a:buClr>
                <a:srgbClr val="FF3399"/>
              </a:buClr>
              <a:tabLst>
                <a:tab pos="2419350" algn="l"/>
              </a:tabLst>
            </a:pPr>
            <a:r>
              <a:rPr lang="fr-FR" sz="2800" b="1" dirty="0" smtClean="0">
                <a:solidFill>
                  <a:srgbClr val="CCFFFF"/>
                </a:solidFill>
                <a:latin typeface="Times New Roman" pitchFamily="18" charset="0"/>
                <a:cs typeface="Times New Roman" pitchFamily="18" charset="0"/>
              </a:rPr>
              <a:t>2004:</a:t>
            </a:r>
            <a:r>
              <a:rPr lang="fr-FR" sz="2800" b="1" dirty="0" smtClean="0">
                <a:solidFill>
                  <a:srgbClr val="FFFFFF"/>
                </a:solidFill>
                <a:latin typeface="Times New Roman" pitchFamily="18" charset="0"/>
                <a:cs typeface="Times New Roman" pitchFamily="18" charset="0"/>
              </a:rPr>
              <a:t> Réforme du financement des établissements de</a:t>
            </a:r>
          </a:p>
          <a:p>
            <a:pPr marL="342900" indent="-342900" fontAlgn="base">
              <a:lnSpc>
                <a:spcPct val="90000"/>
              </a:lnSpc>
              <a:spcBef>
                <a:spcPct val="20000"/>
              </a:spcBef>
              <a:spcAft>
                <a:spcPct val="0"/>
              </a:spcAft>
              <a:buClr>
                <a:srgbClr val="FF3399"/>
              </a:buClr>
              <a:tabLst>
                <a:tab pos="2419350" algn="l"/>
              </a:tabLst>
            </a:pPr>
            <a:r>
              <a:rPr lang="fr-FR" sz="2800" b="1" dirty="0" smtClean="0">
                <a:solidFill>
                  <a:srgbClr val="FFFFFF"/>
                </a:solidFill>
                <a:latin typeface="Times New Roman" pitchFamily="18" charset="0"/>
                <a:cs typeface="Times New Roman" pitchFamily="18" charset="0"/>
              </a:rPr>
              <a:t>          santé.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pPr>
              <a:buNone/>
            </a:pPr>
            <a:endParaRPr lang="fr-FR" sz="4000" b="1" i="1" dirty="0" smtClean="0">
              <a:solidFill>
                <a:srgbClr val="FF0000"/>
              </a:solidFill>
              <a:effectLst>
                <a:outerShdw blurRad="38100" dist="38100" dir="2700000" algn="tl">
                  <a:srgbClr val="000000">
                    <a:alpha val="43137"/>
                  </a:srgbClr>
                </a:outerShdw>
              </a:effectLst>
            </a:endParaRPr>
          </a:p>
          <a:p>
            <a:pPr>
              <a:buNone/>
            </a:pPr>
            <a:endParaRPr lang="fr-FR" sz="4000" b="1" i="1" dirty="0" smtClean="0">
              <a:solidFill>
                <a:srgbClr val="FF0000"/>
              </a:solidFill>
              <a:effectLst>
                <a:outerShdw blurRad="38100" dist="38100" dir="2700000" algn="tl">
                  <a:srgbClr val="000000">
                    <a:alpha val="43137"/>
                  </a:srgbClr>
                </a:outerShdw>
              </a:effectLst>
            </a:endParaRPr>
          </a:p>
          <a:p>
            <a:pPr>
              <a:buNone/>
            </a:pPr>
            <a:r>
              <a:rPr lang="fr-FR" sz="4000" b="1" i="1" dirty="0" smtClean="0">
                <a:solidFill>
                  <a:srgbClr val="FF0000"/>
                </a:solidFill>
                <a:effectLst>
                  <a:outerShdw blurRad="38100" dist="38100" dir="2700000" algn="tl">
                    <a:srgbClr val="000000">
                      <a:alpha val="43137"/>
                    </a:srgbClr>
                  </a:outerShdw>
                </a:effectLst>
              </a:rPr>
              <a:t>SITUATION   EPIDEMIOLOGIQUE</a:t>
            </a:r>
            <a:endParaRPr lang="en-US" sz="4000" b="1" i="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0" y="548680"/>
            <a:ext cx="9144000" cy="6309320"/>
          </a:xfrm>
          <a:prstGeom prst="rect">
            <a:avLst/>
          </a:prstGeom>
          <a:noFill/>
          <a:ln w="9525">
            <a:noFill/>
            <a:miter lim="800000"/>
            <a:headEnd/>
            <a:tailEnd/>
          </a:ln>
        </p:spPr>
      </p:pic>
      <p:sp>
        <p:nvSpPr>
          <p:cNvPr id="4" name="Titr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332656"/>
            <a:ext cx="9144000" cy="6525344"/>
          </a:xfrm>
          <a:prstGeom prst="rect">
            <a:avLst/>
          </a:prstGeom>
          <a:noFill/>
          <a:ln w="9525">
            <a:noFill/>
            <a:miter lim="800000"/>
            <a:headEnd/>
            <a:tailEnd/>
          </a:ln>
        </p:spPr>
      </p:pic>
      <p:sp>
        <p:nvSpPr>
          <p:cNvPr id="5" name="Titre 4"/>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332656"/>
            <a:ext cx="8915400" cy="6525344"/>
          </a:xfrm>
          <a:prstGeom prst="rect">
            <a:avLst/>
          </a:prstGeom>
          <a:noFill/>
          <a:ln w="9525">
            <a:noFill/>
            <a:miter lim="800000"/>
            <a:headEnd/>
            <a:tailEnd/>
          </a:ln>
        </p:spPr>
      </p:pic>
      <p:sp>
        <p:nvSpPr>
          <p:cNvPr id="5" name="Titre 4"/>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
            </a:r>
            <a:br>
              <a:rPr lang="en-US" dirty="0" smtClean="0"/>
            </a:br>
            <a:r>
              <a:rPr lang="en-US" sz="2700" dirty="0" smtClean="0">
                <a:solidFill>
                  <a:srgbClr val="203263"/>
                </a:solidFill>
                <a:latin typeface="AdvOT1ab0d708.B"/>
              </a:rPr>
              <a:t>The European Renal Association – European Dialysis</a:t>
            </a:r>
            <a:br>
              <a:rPr lang="en-US" sz="2700" dirty="0" smtClean="0">
                <a:solidFill>
                  <a:srgbClr val="203263"/>
                </a:solidFill>
                <a:latin typeface="AdvOT1ab0d708.B"/>
              </a:rPr>
            </a:br>
            <a:r>
              <a:rPr lang="en-US" sz="2700" dirty="0" smtClean="0">
                <a:solidFill>
                  <a:srgbClr val="203263"/>
                </a:solidFill>
                <a:latin typeface="AdvOT1ab0d708.B"/>
              </a:rPr>
              <a:t>and Transplant Association Registry Annual Report</a:t>
            </a:r>
            <a:br>
              <a:rPr lang="en-US" sz="2700" dirty="0" smtClean="0">
                <a:solidFill>
                  <a:srgbClr val="203263"/>
                </a:solidFill>
                <a:latin typeface="AdvOT1ab0d708.B"/>
              </a:rPr>
            </a:br>
            <a:r>
              <a:rPr lang="en-US" sz="2700" dirty="0" smtClean="0">
                <a:solidFill>
                  <a:srgbClr val="203263"/>
                </a:solidFill>
                <a:latin typeface="AdvOT1ab0d708.B"/>
              </a:rPr>
              <a:t>2014: a summary</a:t>
            </a:r>
            <a:r>
              <a:rPr lang="en-US" sz="2700" dirty="0" smtClean="0"/>
              <a:t> </a:t>
            </a:r>
            <a:endParaRPr lang="fr-FR" dirty="0"/>
          </a:p>
        </p:txBody>
      </p:sp>
      <p:sp>
        <p:nvSpPr>
          <p:cNvPr id="3" name="Espace réservé du contenu 2"/>
          <p:cNvSpPr>
            <a:spLocks noGrp="1"/>
          </p:cNvSpPr>
          <p:nvPr>
            <p:ph idx="1"/>
          </p:nvPr>
        </p:nvSpPr>
        <p:spPr>
          <a:xfrm>
            <a:off x="457200" y="2071678"/>
            <a:ext cx="8229600" cy="4054485"/>
          </a:xfrm>
        </p:spPr>
        <p:txBody>
          <a:bodyPr>
            <a:normAutofit fontScale="62500" lnSpcReduction="20000"/>
          </a:bodyPr>
          <a:lstStyle/>
          <a:p>
            <a:r>
              <a:rPr lang="en-US" dirty="0" smtClean="0"/>
              <a:t>1ERA-EDTA Registry, Department of Medical Informatics, Academic Medical Center, University of Amsterdam, Amsterdam, The Netherlands, 2Hellenic Renal Registry, Board of Registry, Coordination and Control of RRT, General Hospital of Athens ‘G. </a:t>
            </a:r>
            <a:r>
              <a:rPr lang="en-US" dirty="0" err="1" smtClean="0"/>
              <a:t>Gennimatas</a:t>
            </a:r>
            <a:r>
              <a:rPr lang="en-US" dirty="0" smtClean="0"/>
              <a:t>’, Athens, Greece, 3Public Health Directorate, Asturias, Spain, 4Swiss Dialysis Registry, Renal Division, </a:t>
            </a:r>
            <a:r>
              <a:rPr lang="en-US" dirty="0" err="1" smtClean="0"/>
              <a:t>Stadtspital</a:t>
            </a:r>
            <a:r>
              <a:rPr lang="en-US" dirty="0" smtClean="0"/>
              <a:t> </a:t>
            </a:r>
            <a:r>
              <a:rPr lang="en-US" dirty="0" err="1" smtClean="0"/>
              <a:t>Waid</a:t>
            </a:r>
            <a:r>
              <a:rPr lang="en-US" dirty="0" smtClean="0"/>
              <a:t>, Zurich, Switzerland, 5Registro </a:t>
            </a:r>
            <a:r>
              <a:rPr lang="en-US" dirty="0" err="1" smtClean="0"/>
              <a:t>Madrileno</a:t>
            </a:r>
            <a:r>
              <a:rPr lang="en-US" dirty="0" smtClean="0"/>
              <a:t> de.</a:t>
            </a:r>
          </a:p>
          <a:p>
            <a:endParaRPr lang="en-US" dirty="0" smtClean="0"/>
          </a:p>
          <a:p>
            <a:endParaRPr lang="en-US" dirty="0" smtClean="0"/>
          </a:p>
          <a:p>
            <a:pPr>
              <a:buNone/>
            </a:pPr>
            <a:r>
              <a:rPr lang="en-US" dirty="0" smtClean="0"/>
              <a:t/>
            </a:r>
            <a:br>
              <a:rPr lang="en-US" dirty="0" smtClean="0"/>
            </a:br>
            <a:r>
              <a:rPr lang="en-US" dirty="0" smtClean="0"/>
              <a:t/>
            </a:r>
            <a:br>
              <a:rPr lang="en-US" dirty="0" smtClean="0"/>
            </a:br>
            <a:r>
              <a:rPr lang="en-US" dirty="0" smtClean="0"/>
              <a:t>The Author 2017. Published by Oxford University Press on behalf of ERA-EDTA.</a:t>
            </a:r>
            <a:br>
              <a:rPr lang="en-US" dirty="0" smtClean="0"/>
            </a:br>
            <a:r>
              <a:rPr lang="en-US" dirty="0" smtClean="0"/>
              <a:t>.</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i="1" dirty="0" smtClean="0">
                <a:solidFill>
                  <a:srgbClr val="FF0000"/>
                </a:solidFill>
              </a:rPr>
              <a:t>INTRODUCTION</a:t>
            </a:r>
            <a:endParaRPr lang="en-US" sz="6000" b="1" i="1" dirty="0">
              <a:solidFill>
                <a:srgbClr val="FF0000"/>
              </a:solidFill>
            </a:endParaRPr>
          </a:p>
        </p:txBody>
      </p:sp>
      <p:sp>
        <p:nvSpPr>
          <p:cNvPr id="3" name="Espace réservé du contenu 2"/>
          <p:cNvSpPr>
            <a:spLocks noGrp="1"/>
          </p:cNvSpPr>
          <p:nvPr>
            <p:ph idx="1"/>
          </p:nvPr>
        </p:nvSpPr>
        <p:spPr/>
        <p:txBody>
          <a:bodyPr/>
          <a:lstStyle/>
          <a:p>
            <a:pPr>
              <a:buNone/>
            </a:pPr>
            <a:endParaRPr lang="fr-FR" dirty="0" smtClean="0"/>
          </a:p>
          <a:p>
            <a:pPr>
              <a:buNone/>
            </a:pPr>
            <a:endParaRPr lang="fr-FR" dirty="0" smtClean="0"/>
          </a:p>
          <a:p>
            <a:pPr>
              <a:buNone/>
            </a:pPr>
            <a:r>
              <a:rPr lang="fr-FR" dirty="0" smtClean="0"/>
              <a:t>  La  maladie  rénale chronique dite terminale et traitée par dialyse.</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1730" name="Picture 2"/>
          <p:cNvPicPr>
            <a:picLocks noGrp="1" noChangeAspect="1" noChangeArrowheads="1"/>
          </p:cNvPicPr>
          <p:nvPr>
            <p:ph idx="1"/>
          </p:nvPr>
        </p:nvPicPr>
        <p:blipFill>
          <a:blip r:embed="rId2"/>
          <a:srcRect/>
          <a:stretch>
            <a:fillRect/>
          </a:stretch>
        </p:blipFill>
        <p:spPr bwMode="auto">
          <a:xfrm>
            <a:off x="0" y="2"/>
            <a:ext cx="9144000" cy="6715147"/>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3778" name="Picture 2"/>
          <p:cNvPicPr>
            <a:picLocks noGrp="1" noChangeAspect="1" noChangeArrowheads="1"/>
          </p:cNvPicPr>
          <p:nvPr>
            <p:ph idx="1"/>
          </p:nvPr>
        </p:nvPicPr>
        <p:blipFill>
          <a:blip r:embed="rId2"/>
          <a:srcRect/>
          <a:stretch>
            <a:fillRect/>
          </a:stretch>
        </p:blipFill>
        <p:spPr bwMode="auto">
          <a:xfrm>
            <a:off x="214282" y="1357301"/>
            <a:ext cx="8472518" cy="5214973"/>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2754" name="Picture 2"/>
          <p:cNvPicPr>
            <a:picLocks noGrp="1" noChangeAspect="1" noChangeArrowheads="1"/>
          </p:cNvPicPr>
          <p:nvPr>
            <p:ph idx="1"/>
          </p:nvPr>
        </p:nvPicPr>
        <p:blipFill>
          <a:blip r:embed="rId2"/>
          <a:srcRect/>
          <a:stretch>
            <a:fillRect/>
          </a:stretch>
        </p:blipFill>
        <p:spPr bwMode="auto">
          <a:xfrm>
            <a:off x="0" y="1285861"/>
            <a:ext cx="9144000" cy="5286412"/>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39850"/>
          </a:xfrm>
        </p:spPr>
        <p:txBody>
          <a:bodyPr>
            <a:normAutofit fontScale="90000"/>
          </a:bodyPr>
          <a:lstStyle/>
          <a:p>
            <a:r>
              <a:rPr lang="fr-FR" sz="1800" dirty="0" smtClean="0"/>
              <a:t>Source : </a:t>
            </a:r>
            <a:r>
              <a:rPr lang="fr-FR" sz="1800" dirty="0" err="1" smtClean="0"/>
              <a:t>Worldwide</a:t>
            </a:r>
            <a:r>
              <a:rPr lang="fr-FR" sz="1800" dirty="0" smtClean="0"/>
              <a:t> </a:t>
            </a:r>
            <a:r>
              <a:rPr lang="fr-FR" sz="1800" dirty="0" err="1" smtClean="0"/>
              <a:t>access</a:t>
            </a:r>
            <a:r>
              <a:rPr lang="fr-FR" sz="1800" dirty="0" smtClean="0"/>
              <a:t> to </a:t>
            </a:r>
            <a:r>
              <a:rPr lang="fr-FR" sz="1800" dirty="0" err="1" smtClean="0"/>
              <a:t>treatment</a:t>
            </a:r>
            <a:r>
              <a:rPr lang="fr-FR" sz="1800" dirty="0" smtClean="0"/>
              <a:t> for end-stage kidney </a:t>
            </a:r>
            <a:r>
              <a:rPr lang="fr-FR" sz="1800" dirty="0" err="1" smtClean="0"/>
              <a:t>disease</a:t>
            </a:r>
            <a:r>
              <a:rPr lang="fr-FR" sz="1800" dirty="0" smtClean="0"/>
              <a:t>: a </a:t>
            </a:r>
            <a:r>
              <a:rPr lang="fr-FR" sz="1800" dirty="0" err="1" smtClean="0"/>
              <a:t>systematic</a:t>
            </a:r>
            <a:r>
              <a:rPr lang="fr-FR" sz="1800" dirty="0" smtClean="0"/>
              <a:t> </a:t>
            </a:r>
            <a:r>
              <a:rPr lang="fr-FR" sz="1800" dirty="0" err="1" smtClean="0"/>
              <a:t>review</a:t>
            </a:r>
            <a:r>
              <a:rPr lang="fr-FR" sz="1800" dirty="0" smtClean="0"/>
              <a:t/>
            </a:r>
            <a:br>
              <a:rPr lang="fr-FR" sz="1800" dirty="0" smtClean="0"/>
            </a:br>
            <a:r>
              <a:rPr lang="fr-FR" sz="1800" dirty="0" err="1" smtClean="0"/>
              <a:t>Thaminda</a:t>
            </a:r>
            <a:r>
              <a:rPr lang="fr-FR" sz="1800" dirty="0" smtClean="0"/>
              <a:t> </a:t>
            </a:r>
            <a:r>
              <a:rPr lang="fr-FR" sz="1800" dirty="0" err="1" smtClean="0"/>
              <a:t>Liyanage</a:t>
            </a:r>
            <a:r>
              <a:rPr lang="fr-FR" sz="1800" dirty="0" smtClean="0"/>
              <a:t>*, </a:t>
            </a:r>
            <a:r>
              <a:rPr lang="fr-FR" sz="1800" dirty="0" err="1" smtClean="0"/>
              <a:t>Toshiharu</a:t>
            </a:r>
            <a:r>
              <a:rPr lang="fr-FR" sz="1800" dirty="0" smtClean="0"/>
              <a:t> </a:t>
            </a:r>
            <a:r>
              <a:rPr lang="fr-FR" sz="1800" dirty="0" err="1" smtClean="0"/>
              <a:t>Ninomiya</a:t>
            </a:r>
            <a:r>
              <a:rPr lang="fr-FR" sz="1800" dirty="0" smtClean="0"/>
              <a:t>*, </a:t>
            </a:r>
            <a:r>
              <a:rPr lang="fr-FR" sz="1800" dirty="0" err="1" smtClean="0"/>
              <a:t>Vivekanand</a:t>
            </a:r>
            <a:r>
              <a:rPr lang="fr-FR" sz="1800" dirty="0" smtClean="0"/>
              <a:t> </a:t>
            </a:r>
            <a:r>
              <a:rPr lang="fr-FR" sz="1800" dirty="0" err="1" smtClean="0"/>
              <a:t>Jha</a:t>
            </a:r>
            <a:r>
              <a:rPr lang="fr-FR" sz="1800" dirty="0" smtClean="0"/>
              <a:t>, Bruce Neal, Halle Marie Patrice, </a:t>
            </a:r>
            <a:r>
              <a:rPr lang="fr-FR" sz="1800" dirty="0" err="1" smtClean="0"/>
              <a:t>Ikechi</a:t>
            </a:r>
            <a:r>
              <a:rPr lang="fr-FR" sz="1800" dirty="0" smtClean="0"/>
              <a:t> </a:t>
            </a:r>
            <a:r>
              <a:rPr lang="fr-FR" sz="1800" dirty="0" err="1" smtClean="0"/>
              <a:t>Okpechi</a:t>
            </a:r>
            <a:r>
              <a:rPr lang="fr-FR" sz="1800" dirty="0" smtClean="0"/>
              <a:t>, Ming-hui Zhao, </a:t>
            </a:r>
            <a:r>
              <a:rPr lang="fr-FR" sz="1800" dirty="0" err="1" smtClean="0"/>
              <a:t>Jicheng</a:t>
            </a:r>
            <a:r>
              <a:rPr lang="fr-FR" sz="1800" dirty="0" smtClean="0"/>
              <a:t> </a:t>
            </a:r>
            <a:r>
              <a:rPr lang="fr-FR" sz="1800" dirty="0" err="1" smtClean="0"/>
              <a:t>Lv</a:t>
            </a:r>
            <a:r>
              <a:rPr lang="fr-FR" sz="1800" dirty="0" smtClean="0"/>
              <a:t>, </a:t>
            </a:r>
            <a:r>
              <a:rPr lang="fr-FR" sz="1800" dirty="0" err="1" smtClean="0"/>
              <a:t>Amit</a:t>
            </a:r>
            <a:r>
              <a:rPr lang="fr-FR" sz="1800" dirty="0" smtClean="0"/>
              <a:t> X </a:t>
            </a:r>
            <a:r>
              <a:rPr lang="fr-FR" sz="1800" dirty="0" err="1" smtClean="0"/>
              <a:t>Garg</a:t>
            </a:r>
            <a:r>
              <a:rPr lang="fr-FR" sz="1800" dirty="0" smtClean="0"/>
              <a:t>, John Knight, Anthony Rodgers, Martin </a:t>
            </a:r>
            <a:r>
              <a:rPr lang="fr-FR" sz="1800" dirty="0" err="1" smtClean="0"/>
              <a:t>Gallagher</a:t>
            </a:r>
            <a:r>
              <a:rPr lang="fr-FR" sz="1800" dirty="0" smtClean="0"/>
              <a:t>, </a:t>
            </a:r>
            <a:r>
              <a:rPr lang="fr-FR" sz="1800" dirty="0" err="1" smtClean="0"/>
              <a:t>Sradha</a:t>
            </a:r>
            <a:r>
              <a:rPr lang="fr-FR" sz="1800" dirty="0" smtClean="0"/>
              <a:t> </a:t>
            </a:r>
            <a:r>
              <a:rPr lang="fr-FR" sz="1800" dirty="0" err="1" smtClean="0"/>
              <a:t>Kotwal</a:t>
            </a:r>
            <a:r>
              <a:rPr lang="fr-FR" sz="1800" dirty="0" smtClean="0"/>
              <a:t>, Alan </a:t>
            </a:r>
            <a:r>
              <a:rPr lang="fr-FR" sz="1800" dirty="0" err="1" smtClean="0"/>
              <a:t>Cass</a:t>
            </a:r>
            <a:r>
              <a:rPr lang="fr-FR" sz="1800" dirty="0" smtClean="0"/>
              <a:t>, </a:t>
            </a:r>
            <a:r>
              <a:rPr lang="fr-FR" sz="1800" dirty="0" err="1" smtClean="0"/>
              <a:t>Vlado</a:t>
            </a:r>
            <a:r>
              <a:rPr lang="fr-FR" sz="1800" dirty="0" smtClean="0"/>
              <a:t> </a:t>
            </a:r>
            <a:r>
              <a:rPr lang="fr-FR" sz="1800" dirty="0" err="1" smtClean="0"/>
              <a:t>Perkovic</a:t>
            </a:r>
            <a:r>
              <a:rPr lang="fr-FR" sz="1800" dirty="0" smtClean="0"/>
              <a:t>.</a:t>
            </a:r>
            <a:r>
              <a:rPr lang="fr-FR" dirty="0" smtClean="0"/>
              <a:t/>
            </a:r>
            <a:br>
              <a:rPr lang="fr-FR" dirty="0" smtClean="0"/>
            </a:br>
            <a:endParaRPr lang="fr-FR" dirty="0"/>
          </a:p>
        </p:txBody>
      </p:sp>
      <p:pic>
        <p:nvPicPr>
          <p:cNvPr id="4" name="Espace réservé du contenu 3"/>
          <p:cNvPicPr>
            <a:picLocks noGrp="1"/>
          </p:cNvPicPr>
          <p:nvPr>
            <p:ph idx="1"/>
          </p:nvPr>
        </p:nvPicPr>
        <p:blipFill>
          <a:blip r:embed="rId2"/>
          <a:srcRect/>
          <a:stretch>
            <a:fillRect/>
          </a:stretch>
        </p:blipFill>
        <p:spPr bwMode="auto">
          <a:xfrm>
            <a:off x="1556242" y="2214554"/>
            <a:ext cx="6031519" cy="464344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857232"/>
            <a:ext cx="8229600" cy="1143000"/>
          </a:xfrm>
        </p:spPr>
        <p:txBody>
          <a:bodyPr>
            <a:normAutofit fontScale="90000"/>
          </a:bodyPr>
          <a:lstStyle/>
          <a:p>
            <a:r>
              <a:rPr lang="fr-FR" sz="1800" b="1" dirty="0" smtClean="0"/>
              <a:t>Source</a:t>
            </a:r>
            <a:r>
              <a:rPr lang="fr-FR" sz="1800" dirty="0" smtClean="0"/>
              <a:t> ;  Global challenges </a:t>
            </a:r>
            <a:r>
              <a:rPr lang="fr-FR" sz="1800" dirty="0" err="1" smtClean="0"/>
              <a:t>posed</a:t>
            </a:r>
            <a:r>
              <a:rPr lang="fr-FR" sz="1800" dirty="0" smtClean="0"/>
              <a:t> by the growth of end-stage </a:t>
            </a:r>
            <a:r>
              <a:rPr lang="fr-FR" sz="1800" dirty="0" err="1" smtClean="0"/>
              <a:t>renal</a:t>
            </a:r>
            <a:r>
              <a:rPr lang="fr-FR" sz="1800" dirty="0" smtClean="0"/>
              <a:t> </a:t>
            </a:r>
            <a:r>
              <a:rPr lang="fr-FR" sz="1800" dirty="0" err="1" smtClean="0"/>
              <a:t>disease</a:t>
            </a:r>
            <a:r>
              <a:rPr lang="fr-FR" sz="1800" dirty="0" smtClean="0"/>
              <a:t/>
            </a:r>
            <a:br>
              <a:rPr lang="fr-FR" sz="1800" dirty="0" smtClean="0"/>
            </a:br>
            <a:r>
              <a:rPr lang="fr-FR" sz="1800" dirty="0" smtClean="0"/>
              <a:t>James B. Wetmore1,2 and Allan J. Collins1,3*</a:t>
            </a:r>
            <a:br>
              <a:rPr lang="fr-FR" sz="1800" dirty="0" smtClean="0"/>
            </a:br>
            <a:r>
              <a:rPr lang="fr-FR" sz="1800" dirty="0" smtClean="0"/>
              <a:t>1Chronic Disease </a:t>
            </a:r>
            <a:r>
              <a:rPr lang="fr-FR" sz="1800" dirty="0" err="1" smtClean="0"/>
              <a:t>Research</a:t>
            </a:r>
            <a:r>
              <a:rPr lang="fr-FR" sz="1800" dirty="0" smtClean="0"/>
              <a:t> Group, Minneapolis </a:t>
            </a:r>
            <a:r>
              <a:rPr lang="fr-FR" sz="1800" dirty="0" err="1" smtClean="0"/>
              <a:t>Medical</a:t>
            </a:r>
            <a:r>
              <a:rPr lang="fr-FR" sz="1800" dirty="0" smtClean="0"/>
              <a:t> </a:t>
            </a:r>
            <a:r>
              <a:rPr lang="fr-FR" sz="1800" dirty="0" err="1" smtClean="0"/>
              <a:t>Research</a:t>
            </a:r>
            <a:r>
              <a:rPr lang="fr-FR" sz="1800" dirty="0" smtClean="0"/>
              <a:t> Foundation,</a:t>
            </a:r>
            <a:br>
              <a:rPr lang="fr-FR" sz="1800" dirty="0" smtClean="0"/>
            </a:br>
            <a:r>
              <a:rPr lang="fr-FR" sz="1800" dirty="0" smtClean="0"/>
              <a:t>914 South 8th Street, Suite S4.100, Minneapolis, MN 55404, USA</a:t>
            </a:r>
            <a:br>
              <a:rPr lang="fr-FR" sz="1800" dirty="0" smtClean="0"/>
            </a:br>
            <a:r>
              <a:rPr lang="fr-FR" sz="1800" dirty="0" smtClean="0"/>
              <a:t>3Department of </a:t>
            </a:r>
            <a:r>
              <a:rPr lang="fr-FR" sz="1800" dirty="0" err="1" smtClean="0"/>
              <a:t>Medicine</a:t>
            </a:r>
            <a:r>
              <a:rPr lang="fr-FR" sz="1800" dirty="0" smtClean="0"/>
              <a:t>, </a:t>
            </a:r>
            <a:r>
              <a:rPr lang="fr-FR" sz="1800" dirty="0" err="1" smtClean="0"/>
              <a:t>University</a:t>
            </a:r>
            <a:r>
              <a:rPr lang="fr-FR" sz="1800" dirty="0" smtClean="0"/>
              <a:t> of Minnesota, Minneapolis, MN, USA</a:t>
            </a:r>
            <a:br>
              <a:rPr lang="fr-FR" sz="1800" dirty="0" smtClean="0"/>
            </a:br>
            <a:r>
              <a:rPr lang="fr-FR" sz="1800" dirty="0" smtClean="0"/>
              <a:t>Full </a:t>
            </a:r>
            <a:r>
              <a:rPr lang="fr-FR" sz="1800" dirty="0" err="1" smtClean="0"/>
              <a:t>list</a:t>
            </a:r>
            <a:r>
              <a:rPr lang="fr-FR" sz="1800" dirty="0" smtClean="0"/>
              <a:t> of </a:t>
            </a:r>
            <a:r>
              <a:rPr lang="fr-FR" sz="1800" dirty="0" err="1" smtClean="0"/>
              <a:t>author</a:t>
            </a:r>
            <a:r>
              <a:rPr lang="fr-FR" sz="1800" dirty="0" smtClean="0"/>
              <a:t> information </a:t>
            </a:r>
            <a:r>
              <a:rPr lang="fr-FR" sz="1800" dirty="0" err="1" smtClean="0"/>
              <a:t>is</a:t>
            </a:r>
            <a:r>
              <a:rPr lang="fr-FR" sz="1800" dirty="0" smtClean="0"/>
              <a:t> </a:t>
            </a:r>
            <a:r>
              <a:rPr lang="fr-FR" sz="1800" dirty="0" err="1" smtClean="0"/>
              <a:t>available</a:t>
            </a:r>
            <a:r>
              <a:rPr lang="fr-FR" sz="1800" dirty="0" smtClean="0"/>
              <a:t> </a:t>
            </a:r>
            <a:r>
              <a:rPr lang="fr-FR" sz="1800" dirty="0" err="1" smtClean="0"/>
              <a:t>at</a:t>
            </a:r>
            <a:r>
              <a:rPr lang="fr-FR" sz="1800" dirty="0" smtClean="0"/>
              <a:t> the end of the </a:t>
            </a:r>
            <a:r>
              <a:rPr lang="fr-FR" sz="1800" dirty="0" err="1" smtClean="0"/>
              <a:t>articl</a:t>
            </a:r>
            <a:r>
              <a:rPr lang="fr-FR" dirty="0" smtClean="0"/>
              <a:t/>
            </a:r>
            <a:br>
              <a:rPr lang="fr-FR" dirty="0" smtClean="0"/>
            </a:br>
            <a:endParaRPr lang="fr-FR" dirty="0"/>
          </a:p>
        </p:txBody>
      </p:sp>
      <p:pic>
        <p:nvPicPr>
          <p:cNvPr id="4" name="Espace réservé du contenu 3"/>
          <p:cNvPicPr>
            <a:picLocks noGrp="1"/>
          </p:cNvPicPr>
          <p:nvPr>
            <p:ph idx="1"/>
          </p:nvPr>
        </p:nvPicPr>
        <p:blipFill>
          <a:blip r:embed="rId2"/>
          <a:srcRect/>
          <a:stretch>
            <a:fillRect/>
          </a:stretch>
        </p:blipFill>
        <p:spPr bwMode="auto">
          <a:xfrm>
            <a:off x="285720" y="2058194"/>
            <a:ext cx="8572560" cy="479980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fontAlgn="base">
              <a:spcBef>
                <a:spcPct val="0"/>
              </a:spcBef>
              <a:spcAft>
                <a:spcPct val="0"/>
              </a:spcAft>
            </a:pPr>
            <a:r>
              <a:rPr lang="fr-FR" sz="3200" b="1" i="1" u="sng" smtClean="0">
                <a:solidFill>
                  <a:srgbClr val="FFFF00"/>
                </a:solidFill>
                <a:latin typeface="Arial" pitchFamily="34" charset="0"/>
              </a:rPr>
              <a:t>Prévalence de l’IRCT                              traitée par hémodialyse                                            </a:t>
            </a:r>
            <a:r>
              <a:rPr lang="fr-FR" sz="3200" b="1" smtClean="0">
                <a:solidFill>
                  <a:srgbClr val="FF9900"/>
                </a:solidFill>
                <a:latin typeface="Arial" pitchFamily="34" charset="0"/>
              </a:rPr>
              <a:t>Afrique</a:t>
            </a:r>
          </a:p>
        </p:txBody>
      </p:sp>
      <p:graphicFrame>
        <p:nvGraphicFramePr>
          <p:cNvPr id="14338" name="Object 3"/>
          <p:cNvGraphicFramePr>
            <a:graphicFrameLocks noChangeAspect="1"/>
          </p:cNvGraphicFramePr>
          <p:nvPr/>
        </p:nvGraphicFramePr>
        <p:xfrm>
          <a:off x="76200" y="1447804"/>
          <a:ext cx="8923338" cy="4619625"/>
        </p:xfrm>
        <a:graphic>
          <a:graphicData uri="http://schemas.openxmlformats.org/presentationml/2006/ole">
            <p:oleObj spid="_x0000_s4098" name="Graphique" r:id="rId3" imgW="8258301" imgH="4276828" progId="MSGraph.Chart.8">
              <p:embed followColorScheme="full"/>
            </p:oleObj>
          </a:graphicData>
        </a:graphic>
      </p:graphicFrame>
      <p:sp>
        <p:nvSpPr>
          <p:cNvPr id="14340" name="Text Box 4"/>
          <p:cNvSpPr txBox="1">
            <a:spLocks noChangeArrowheads="1"/>
          </p:cNvSpPr>
          <p:nvPr/>
        </p:nvSpPr>
        <p:spPr bwMode="auto">
          <a:xfrm>
            <a:off x="381000" y="1828800"/>
            <a:ext cx="990600" cy="336550"/>
          </a:xfrm>
          <a:prstGeom prst="rect">
            <a:avLst/>
          </a:prstGeom>
          <a:noFill/>
          <a:ln w="9525">
            <a:noFill/>
            <a:miter lim="800000"/>
            <a:headEnd/>
            <a:tailEnd/>
          </a:ln>
        </p:spPr>
        <p:txBody>
          <a:bodyPr>
            <a:spAutoFit/>
          </a:bodyPr>
          <a:lstStyle/>
          <a:p>
            <a:pPr algn="r" fontAlgn="base">
              <a:spcBef>
                <a:spcPct val="50000"/>
              </a:spcBef>
              <a:spcAft>
                <a:spcPct val="0"/>
              </a:spcAft>
            </a:pPr>
            <a:r>
              <a:rPr lang="fr-FR" sz="1600" b="1" smtClean="0">
                <a:solidFill>
                  <a:srgbClr val="FFFFFF"/>
                </a:solidFill>
              </a:rPr>
              <a:t>pmh</a:t>
            </a:r>
          </a:p>
        </p:txBody>
      </p:sp>
      <p:sp>
        <p:nvSpPr>
          <p:cNvPr id="14341" name="Text Box 5"/>
          <p:cNvSpPr txBox="1">
            <a:spLocks noChangeArrowheads="1"/>
          </p:cNvSpPr>
          <p:nvPr/>
        </p:nvSpPr>
        <p:spPr bwMode="auto">
          <a:xfrm>
            <a:off x="228600" y="6172200"/>
            <a:ext cx="8305800" cy="304800"/>
          </a:xfrm>
          <a:prstGeom prst="rect">
            <a:avLst/>
          </a:prstGeom>
          <a:noFill/>
          <a:ln w="9525">
            <a:noFill/>
            <a:miter lim="800000"/>
            <a:headEnd/>
            <a:tailEnd/>
          </a:ln>
        </p:spPr>
        <p:txBody>
          <a:bodyPr>
            <a:spAutoFit/>
          </a:bodyPr>
          <a:lstStyle/>
          <a:p>
            <a:pPr fontAlgn="base">
              <a:spcBef>
                <a:spcPct val="50000"/>
              </a:spcBef>
              <a:spcAft>
                <a:spcPct val="0"/>
              </a:spcAft>
            </a:pPr>
            <a:r>
              <a:rPr lang="fr-FR" sz="1400" b="1" smtClean="0">
                <a:solidFill>
                  <a:srgbClr val="FFFFFF"/>
                </a:solidFill>
              </a:rPr>
              <a:t>Adapté d’après A. El Matri. 8ème Congrès de l’AFRAN. 17-19 Septembre 2004, Agadir, Maroc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fontAlgn="base">
              <a:spcBef>
                <a:spcPct val="0"/>
              </a:spcBef>
              <a:spcAft>
                <a:spcPct val="0"/>
              </a:spcAft>
            </a:pPr>
            <a:r>
              <a:rPr lang="fr-FR" sz="3200" b="1" i="1" u="sng" smtClean="0">
                <a:solidFill>
                  <a:srgbClr val="FFFF00"/>
                </a:solidFill>
                <a:latin typeface="Arial" pitchFamily="34" charset="0"/>
              </a:rPr>
              <a:t>Prévalence de l’IRCT                              traitée par hémodialyse                                            </a:t>
            </a:r>
            <a:r>
              <a:rPr lang="fr-FR" sz="3200" b="1" smtClean="0">
                <a:solidFill>
                  <a:srgbClr val="FF9900"/>
                </a:solidFill>
                <a:latin typeface="Arial" pitchFamily="34" charset="0"/>
              </a:rPr>
              <a:t>Monde Arabe</a:t>
            </a:r>
          </a:p>
        </p:txBody>
      </p:sp>
      <p:graphicFrame>
        <p:nvGraphicFramePr>
          <p:cNvPr id="15362" name="Object 3"/>
          <p:cNvGraphicFramePr>
            <a:graphicFrameLocks noChangeAspect="1"/>
          </p:cNvGraphicFramePr>
          <p:nvPr/>
        </p:nvGraphicFramePr>
        <p:xfrm>
          <a:off x="76200" y="1447804"/>
          <a:ext cx="8923338" cy="4619625"/>
        </p:xfrm>
        <a:graphic>
          <a:graphicData uri="http://schemas.openxmlformats.org/presentationml/2006/ole">
            <p:oleObj spid="_x0000_s5122" name="Graphique" r:id="rId3" imgW="8258301" imgH="4276828" progId="MSGraph.Chart.8">
              <p:embed followColorScheme="full"/>
            </p:oleObj>
          </a:graphicData>
        </a:graphic>
      </p:graphicFrame>
      <p:sp>
        <p:nvSpPr>
          <p:cNvPr id="15364" name="Text Box 4"/>
          <p:cNvSpPr txBox="1">
            <a:spLocks noChangeArrowheads="1"/>
          </p:cNvSpPr>
          <p:nvPr/>
        </p:nvSpPr>
        <p:spPr bwMode="auto">
          <a:xfrm>
            <a:off x="381000" y="1828800"/>
            <a:ext cx="990600" cy="336550"/>
          </a:xfrm>
          <a:prstGeom prst="rect">
            <a:avLst/>
          </a:prstGeom>
          <a:noFill/>
          <a:ln w="9525">
            <a:noFill/>
            <a:miter lim="800000"/>
            <a:headEnd/>
            <a:tailEnd/>
          </a:ln>
        </p:spPr>
        <p:txBody>
          <a:bodyPr>
            <a:spAutoFit/>
          </a:bodyPr>
          <a:lstStyle/>
          <a:p>
            <a:pPr algn="r" fontAlgn="base">
              <a:spcBef>
                <a:spcPct val="50000"/>
              </a:spcBef>
              <a:spcAft>
                <a:spcPct val="0"/>
              </a:spcAft>
            </a:pPr>
            <a:r>
              <a:rPr lang="fr-FR" sz="1600" b="1" smtClean="0">
                <a:solidFill>
                  <a:srgbClr val="FFFFFF"/>
                </a:solidFill>
              </a:rPr>
              <a:t>pmh</a:t>
            </a:r>
          </a:p>
        </p:txBody>
      </p:sp>
      <p:sp>
        <p:nvSpPr>
          <p:cNvPr id="15365" name="Text Box 5"/>
          <p:cNvSpPr txBox="1">
            <a:spLocks noChangeArrowheads="1"/>
          </p:cNvSpPr>
          <p:nvPr/>
        </p:nvSpPr>
        <p:spPr bwMode="auto">
          <a:xfrm>
            <a:off x="228600" y="6172200"/>
            <a:ext cx="8305800" cy="304800"/>
          </a:xfrm>
          <a:prstGeom prst="rect">
            <a:avLst/>
          </a:prstGeom>
          <a:noFill/>
          <a:ln w="9525">
            <a:noFill/>
            <a:miter lim="800000"/>
            <a:headEnd/>
            <a:tailEnd/>
          </a:ln>
        </p:spPr>
        <p:txBody>
          <a:bodyPr>
            <a:spAutoFit/>
          </a:bodyPr>
          <a:lstStyle/>
          <a:p>
            <a:pPr fontAlgn="base">
              <a:spcBef>
                <a:spcPct val="50000"/>
              </a:spcBef>
              <a:spcAft>
                <a:spcPct val="0"/>
              </a:spcAft>
            </a:pPr>
            <a:r>
              <a:rPr lang="fr-FR" sz="1400" b="1" smtClean="0">
                <a:solidFill>
                  <a:srgbClr val="FFFFFF"/>
                </a:solidFill>
              </a:rPr>
              <a:t>Adapté d’après A. El Matri. 8ème Congrès de l’AFRAN. 17-19 Septembre 2004, Agadir, Maroc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304800"/>
            <a:ext cx="8763000" cy="6024563"/>
            <a:chOff x="192" y="192"/>
            <a:chExt cx="5520" cy="3795"/>
          </a:xfrm>
        </p:grpSpPr>
        <p:sp>
          <p:nvSpPr>
            <p:cNvPr id="16389" name="Rectangle 3"/>
            <p:cNvSpPr>
              <a:spLocks noChangeArrowheads="1"/>
            </p:cNvSpPr>
            <p:nvPr/>
          </p:nvSpPr>
          <p:spPr bwMode="auto">
            <a:xfrm>
              <a:off x="500" y="192"/>
              <a:ext cx="4896" cy="720"/>
            </a:xfrm>
            <a:prstGeom prst="rect">
              <a:avLst/>
            </a:prstGeom>
            <a:noFill/>
            <a:ln w="9525">
              <a:noFill/>
              <a:miter lim="800000"/>
              <a:headEnd/>
              <a:tailEnd/>
            </a:ln>
          </p:spPr>
          <p:txBody>
            <a:bodyPr anchor="ctr"/>
            <a:lstStyle/>
            <a:p>
              <a:pPr algn="ctr" fontAlgn="base">
                <a:spcBef>
                  <a:spcPct val="0"/>
                </a:spcBef>
                <a:spcAft>
                  <a:spcPct val="0"/>
                </a:spcAft>
              </a:pPr>
              <a:r>
                <a:rPr lang="fr-FR" sz="3200" b="1" i="1" u="sng" smtClean="0">
                  <a:solidFill>
                    <a:srgbClr val="FFFF00"/>
                  </a:solidFill>
                  <a:latin typeface="Arial" pitchFamily="34" charset="0"/>
                </a:rPr>
                <a:t>MAROC</a:t>
              </a:r>
            </a:p>
            <a:p>
              <a:pPr algn="ctr" fontAlgn="base">
                <a:spcBef>
                  <a:spcPct val="0"/>
                </a:spcBef>
                <a:spcAft>
                  <a:spcPct val="0"/>
                </a:spcAft>
              </a:pPr>
              <a:r>
                <a:rPr lang="fr-FR" sz="3200" b="1" smtClean="0">
                  <a:solidFill>
                    <a:srgbClr val="FF9900"/>
                  </a:solidFill>
                  <a:latin typeface="Arial" pitchFamily="34" charset="0"/>
                </a:rPr>
                <a:t>PATIENTS TRAITES</a:t>
              </a:r>
            </a:p>
          </p:txBody>
        </p:sp>
        <p:graphicFrame>
          <p:nvGraphicFramePr>
            <p:cNvPr id="16386" name="Object 4"/>
            <p:cNvGraphicFramePr>
              <a:graphicFrameLocks noChangeAspect="1"/>
            </p:cNvGraphicFramePr>
            <p:nvPr/>
          </p:nvGraphicFramePr>
          <p:xfrm>
            <a:off x="365" y="912"/>
            <a:ext cx="2755" cy="2976"/>
          </p:xfrm>
          <a:graphic>
            <a:graphicData uri="http://schemas.openxmlformats.org/presentationml/2006/ole">
              <p:oleObj spid="_x0000_s6146" name="Graphique" r:id="rId3" imgW="3809945" imgH="4114867" progId="MSGraph.Chart.8">
                <p:embed followColorScheme="full"/>
              </p:oleObj>
            </a:graphicData>
          </a:graphic>
        </p:graphicFrame>
        <p:sp>
          <p:nvSpPr>
            <p:cNvPr id="233477" name="Text Box 5"/>
            <p:cNvSpPr txBox="1">
              <a:spLocks noChangeArrowheads="1"/>
            </p:cNvSpPr>
            <p:nvPr/>
          </p:nvSpPr>
          <p:spPr bwMode="auto">
            <a:xfrm>
              <a:off x="528" y="1344"/>
              <a:ext cx="2064" cy="291"/>
            </a:xfrm>
            <a:prstGeom prst="rect">
              <a:avLst/>
            </a:prstGeom>
            <a:noFill/>
            <a:ln w="38100">
              <a:solidFill>
                <a:srgbClr val="00FF00"/>
              </a:solidFill>
              <a:miter lim="800000"/>
              <a:headEnd/>
              <a:tailEnd/>
            </a:ln>
            <a:effectLst/>
          </p:spPr>
          <p:txBody>
            <a:bodyPr>
              <a:spAutoFit/>
            </a:bodyPr>
            <a:lstStyle/>
            <a:p>
              <a:pPr algn="ctr" fontAlgn="base">
                <a:spcBef>
                  <a:spcPct val="50000"/>
                </a:spcBef>
                <a:spcAft>
                  <a:spcPct val="0"/>
                </a:spcAft>
                <a:defRPr/>
              </a:pPr>
              <a:r>
                <a:rPr lang="fr-FR" sz="2400" b="1">
                  <a:solidFill>
                    <a:srgbClr val="FFFFFF"/>
                  </a:solidFill>
                  <a:effectLst>
                    <a:outerShdw blurRad="38100" dist="38100" dir="2700000" algn="tl">
                      <a:srgbClr val="808080"/>
                    </a:outerShdw>
                  </a:effectLst>
                </a:rPr>
                <a:t>4 845 patients dialysés*</a:t>
              </a:r>
            </a:p>
          </p:txBody>
        </p:sp>
        <p:sp>
          <p:nvSpPr>
            <p:cNvPr id="16391" name="Text Box 6"/>
            <p:cNvSpPr txBox="1">
              <a:spLocks noChangeArrowheads="1"/>
            </p:cNvSpPr>
            <p:nvPr/>
          </p:nvSpPr>
          <p:spPr bwMode="auto">
            <a:xfrm>
              <a:off x="1824" y="3696"/>
              <a:ext cx="2256" cy="291"/>
            </a:xfrm>
            <a:prstGeom prst="rect">
              <a:avLst/>
            </a:prstGeom>
            <a:noFill/>
            <a:ln w="38100">
              <a:solidFill>
                <a:srgbClr val="FFFF00"/>
              </a:solidFill>
              <a:miter lim="800000"/>
              <a:headEnd/>
              <a:tailEnd/>
            </a:ln>
          </p:spPr>
          <p:txBody>
            <a:bodyPr>
              <a:spAutoFit/>
            </a:bodyPr>
            <a:lstStyle/>
            <a:p>
              <a:pPr algn="ctr" fontAlgn="base">
                <a:spcBef>
                  <a:spcPct val="50000"/>
                </a:spcBef>
                <a:spcAft>
                  <a:spcPct val="0"/>
                </a:spcAft>
              </a:pPr>
              <a:r>
                <a:rPr lang="fr-FR" sz="2400" b="1" smtClean="0">
                  <a:solidFill>
                    <a:srgbClr val="FFFF00"/>
                  </a:solidFill>
                </a:rPr>
                <a:t>Prévalence: 162,09 pmh*</a:t>
              </a:r>
            </a:p>
          </p:txBody>
        </p:sp>
        <p:graphicFrame>
          <p:nvGraphicFramePr>
            <p:cNvPr id="16387" name="Object 7"/>
            <p:cNvGraphicFramePr>
              <a:graphicFrameLocks noChangeAspect="1"/>
            </p:cNvGraphicFramePr>
            <p:nvPr/>
          </p:nvGraphicFramePr>
          <p:xfrm>
            <a:off x="2832" y="1678"/>
            <a:ext cx="2880" cy="1922"/>
          </p:xfrm>
          <a:graphic>
            <a:graphicData uri="http://schemas.openxmlformats.org/presentationml/2006/ole">
              <p:oleObj spid="_x0000_s6147" name="Graphique" r:id="rId4" imgW="6096075" imgH="4067089" progId="MSGraph.Chart.8">
                <p:embed followColorScheme="full"/>
              </p:oleObj>
            </a:graphicData>
          </a:graphic>
        </p:graphicFrame>
        <p:sp>
          <p:nvSpPr>
            <p:cNvPr id="233480" name="Text Box 8"/>
            <p:cNvSpPr txBox="1">
              <a:spLocks noChangeArrowheads="1"/>
            </p:cNvSpPr>
            <p:nvPr/>
          </p:nvSpPr>
          <p:spPr bwMode="auto">
            <a:xfrm>
              <a:off x="3120" y="1248"/>
              <a:ext cx="2448"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fr-FR" sz="2400">
                  <a:solidFill>
                    <a:srgbClr val="FFFF00"/>
                  </a:solidFill>
                  <a:effectLst>
                    <a:outerShdw blurRad="38100" dist="38100" dir="2700000" algn="tl">
                      <a:srgbClr val="FFFFFF"/>
                    </a:outerShdw>
                  </a:effectLst>
                  <a:latin typeface="Arial" pitchFamily="34" charset="0"/>
                </a:rPr>
                <a:t>Ratio patient / générateur*</a:t>
              </a:r>
            </a:p>
          </p:txBody>
        </p:sp>
        <p:sp>
          <p:nvSpPr>
            <p:cNvPr id="16393" name="Text Box 9"/>
            <p:cNvSpPr txBox="1">
              <a:spLocks noChangeArrowheads="1"/>
            </p:cNvSpPr>
            <p:nvPr/>
          </p:nvSpPr>
          <p:spPr bwMode="auto">
            <a:xfrm>
              <a:off x="192" y="3216"/>
              <a:ext cx="2352" cy="288"/>
            </a:xfrm>
            <a:prstGeom prst="rect">
              <a:avLst/>
            </a:prstGeom>
            <a:noFill/>
            <a:ln w="9525">
              <a:noFill/>
              <a:miter lim="800000"/>
              <a:headEnd/>
              <a:tailEnd/>
            </a:ln>
          </p:spPr>
          <p:txBody>
            <a:bodyPr>
              <a:spAutoFit/>
            </a:bodyPr>
            <a:lstStyle/>
            <a:p>
              <a:pPr fontAlgn="base">
                <a:spcBef>
                  <a:spcPct val="50000"/>
                </a:spcBef>
                <a:spcAft>
                  <a:spcPct val="0"/>
                </a:spcAft>
              </a:pPr>
              <a:r>
                <a:rPr lang="fr-FR" sz="2400" b="1" smtClean="0">
                  <a:solidFill>
                    <a:srgbClr val="FFFFFF"/>
                  </a:solidFill>
                </a:rPr>
                <a:t>* 113 centres / 114</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6"/>
          <p:cNvSpPr>
            <a:spLocks noChangeArrowheads="1"/>
          </p:cNvSpPr>
          <p:nvPr/>
        </p:nvSpPr>
        <p:spPr bwMode="auto">
          <a:xfrm>
            <a:off x="1" y="0"/>
            <a:ext cx="184731" cy="369332"/>
          </a:xfrm>
          <a:prstGeom prst="rect">
            <a:avLst/>
          </a:prstGeom>
          <a:noFill/>
          <a:ln w="9525">
            <a:noFill/>
            <a:miter lim="800000"/>
            <a:headEnd/>
            <a:tailEnd/>
          </a:ln>
        </p:spPr>
        <p:txBody>
          <a:bodyPr wrap="none" anchor="ctr">
            <a:spAutoFit/>
          </a:bodyPr>
          <a:lstStyle/>
          <a:p>
            <a:pPr rtl="1" fontAlgn="base">
              <a:spcBef>
                <a:spcPct val="0"/>
              </a:spcBef>
              <a:spcAft>
                <a:spcPct val="0"/>
              </a:spcAft>
            </a:pPr>
            <a:endParaRPr lang="fr-FR" smtClean="0">
              <a:solidFill>
                <a:prstClr val="black"/>
              </a:solidFill>
              <a:latin typeface="Arial" pitchFamily="34" charset="0"/>
              <a:cs typeface="Arial" pitchFamily="34" charset="0"/>
            </a:endParaRPr>
          </a:p>
        </p:txBody>
      </p:sp>
      <p:sp>
        <p:nvSpPr>
          <p:cNvPr id="113667" name="Rectangle 19"/>
          <p:cNvSpPr>
            <a:spLocks noChangeArrowheads="1"/>
          </p:cNvSpPr>
          <p:nvPr/>
        </p:nvSpPr>
        <p:spPr bwMode="auto">
          <a:xfrm>
            <a:off x="1" y="0"/>
            <a:ext cx="184731" cy="369332"/>
          </a:xfrm>
          <a:prstGeom prst="rect">
            <a:avLst/>
          </a:prstGeom>
          <a:noFill/>
          <a:ln w="9525">
            <a:noFill/>
            <a:miter lim="800000"/>
            <a:headEnd/>
            <a:tailEnd/>
          </a:ln>
        </p:spPr>
        <p:txBody>
          <a:bodyPr wrap="none" anchor="ctr">
            <a:spAutoFit/>
          </a:bodyPr>
          <a:lstStyle/>
          <a:p>
            <a:pPr rtl="1" fontAlgn="base">
              <a:spcBef>
                <a:spcPct val="0"/>
              </a:spcBef>
              <a:spcAft>
                <a:spcPct val="0"/>
              </a:spcAft>
            </a:pPr>
            <a:endParaRPr lang="fr-FR" smtClean="0">
              <a:solidFill>
                <a:prstClr val="black"/>
              </a:solidFill>
              <a:latin typeface="Arial" pitchFamily="34" charset="0"/>
              <a:cs typeface="Arial" pitchFamily="34" charset="0"/>
            </a:endParaRPr>
          </a:p>
        </p:txBody>
      </p:sp>
      <p:sp>
        <p:nvSpPr>
          <p:cNvPr id="113668" name="Text Box 21"/>
          <p:cNvSpPr txBox="1">
            <a:spLocks noChangeArrowheads="1"/>
          </p:cNvSpPr>
          <p:nvPr/>
        </p:nvSpPr>
        <p:spPr bwMode="auto">
          <a:xfrm>
            <a:off x="2915818" y="764706"/>
            <a:ext cx="3959225" cy="519113"/>
          </a:xfrm>
          <a:prstGeom prst="rect">
            <a:avLst/>
          </a:prstGeom>
          <a:noFill/>
          <a:ln w="9525">
            <a:noFill/>
            <a:miter lim="800000"/>
            <a:headEnd/>
            <a:tailEnd/>
          </a:ln>
        </p:spPr>
        <p:txBody>
          <a:bodyPr>
            <a:spAutoFit/>
          </a:bodyPr>
          <a:lstStyle/>
          <a:p>
            <a:pPr rtl="1" fontAlgn="base">
              <a:spcBef>
                <a:spcPct val="50000"/>
              </a:spcBef>
              <a:spcAft>
                <a:spcPct val="0"/>
              </a:spcAft>
            </a:pPr>
            <a:r>
              <a:rPr lang="fr-FR" sz="2800" b="1" dirty="0" smtClean="0">
                <a:solidFill>
                  <a:srgbClr val="990099"/>
                </a:solidFill>
                <a:latin typeface="Comic Sans MS" pitchFamily="66" charset="0"/>
                <a:cs typeface="Arial" pitchFamily="34" charset="0"/>
              </a:rPr>
              <a:t>Problématique:</a:t>
            </a:r>
            <a:endParaRPr lang="en-US" sz="2800" b="1" dirty="0" smtClean="0">
              <a:solidFill>
                <a:srgbClr val="990099"/>
              </a:solidFill>
              <a:latin typeface="Comic Sans MS" pitchFamily="66" charset="0"/>
              <a:cs typeface="Arial" pitchFamily="34" charset="0"/>
            </a:endParaRPr>
          </a:p>
        </p:txBody>
      </p:sp>
      <p:sp>
        <p:nvSpPr>
          <p:cNvPr id="113669" name="Text Box 24"/>
          <p:cNvSpPr txBox="1">
            <a:spLocks noChangeArrowheads="1"/>
          </p:cNvSpPr>
          <p:nvPr/>
        </p:nvSpPr>
        <p:spPr bwMode="auto">
          <a:xfrm>
            <a:off x="0" y="1125538"/>
            <a:ext cx="9144000" cy="6694140"/>
          </a:xfrm>
          <a:prstGeom prst="rect">
            <a:avLst/>
          </a:prstGeom>
          <a:noFill/>
          <a:ln w="9525">
            <a:noFill/>
            <a:miter lim="800000"/>
            <a:headEnd/>
            <a:tailEnd/>
          </a:ln>
        </p:spPr>
        <p:txBody>
          <a:bodyPr>
            <a:spAutoFit/>
          </a:bodyPr>
          <a:lstStyle/>
          <a:p>
            <a:pPr fontAlgn="base">
              <a:spcBef>
                <a:spcPct val="50000"/>
              </a:spcBef>
              <a:spcAft>
                <a:spcPct val="0"/>
              </a:spcAft>
              <a:buClr>
                <a:srgbClr val="990099"/>
              </a:buClr>
            </a:pPr>
            <a:endParaRPr lang="fr-FR" sz="2400" b="1" dirty="0" smtClean="0">
              <a:solidFill>
                <a:prstClr val="black"/>
              </a:solidFill>
              <a:latin typeface="Comic Sans MS" pitchFamily="66" charset="0"/>
              <a:cs typeface="Arial" pitchFamily="34" charset="0"/>
            </a:endParaRPr>
          </a:p>
          <a:p>
            <a:pPr fontAlgn="base">
              <a:spcBef>
                <a:spcPct val="50000"/>
              </a:spcBef>
              <a:spcAft>
                <a:spcPct val="0"/>
              </a:spcAft>
              <a:buClr>
                <a:srgbClr val="990099"/>
              </a:buClr>
            </a:pPr>
            <a:r>
              <a:rPr lang="fr-FR" sz="2400" b="1" dirty="0" smtClean="0">
                <a:solidFill>
                  <a:prstClr val="black"/>
                </a:solidFill>
                <a:latin typeface="Comic Sans MS" pitchFamily="66" charset="0"/>
                <a:cs typeface="Arial" pitchFamily="34" charset="0"/>
              </a:rPr>
              <a:t> </a:t>
            </a:r>
            <a:r>
              <a:rPr lang="fr-FR" sz="3600" b="1" dirty="0" err="1" smtClean="0">
                <a:solidFill>
                  <a:prstClr val="black"/>
                </a:solidFill>
                <a:latin typeface="Comic Sans MS" pitchFamily="66" charset="0"/>
                <a:cs typeface="Arial" pitchFamily="34" charset="0"/>
              </a:rPr>
              <a:t>Lincidence</a:t>
            </a:r>
            <a:r>
              <a:rPr lang="fr-FR" sz="3600" b="1" dirty="0" smtClean="0">
                <a:solidFill>
                  <a:prstClr val="black"/>
                </a:solidFill>
                <a:latin typeface="Comic Sans MS" pitchFamily="66" charset="0"/>
                <a:cs typeface="Arial" pitchFamily="34" charset="0"/>
              </a:rPr>
              <a:t> ?</a:t>
            </a:r>
          </a:p>
          <a:p>
            <a:pPr fontAlgn="base">
              <a:spcBef>
                <a:spcPct val="50000"/>
              </a:spcBef>
              <a:spcAft>
                <a:spcPct val="0"/>
              </a:spcAft>
              <a:buClr>
                <a:srgbClr val="990099"/>
              </a:buClr>
            </a:pPr>
            <a:endParaRPr lang="fr-FR" sz="3600" b="1" dirty="0" smtClean="0">
              <a:solidFill>
                <a:prstClr val="black"/>
              </a:solidFill>
              <a:latin typeface="Comic Sans MS" pitchFamily="66" charset="0"/>
              <a:cs typeface="Arial" pitchFamily="34" charset="0"/>
            </a:endParaRPr>
          </a:p>
          <a:p>
            <a:pPr fontAlgn="base">
              <a:spcBef>
                <a:spcPct val="50000"/>
              </a:spcBef>
              <a:spcAft>
                <a:spcPct val="0"/>
              </a:spcAft>
              <a:buClr>
                <a:srgbClr val="990099"/>
              </a:buClr>
            </a:pPr>
            <a:r>
              <a:rPr lang="fr-FR" sz="3600" b="1" dirty="0" smtClean="0">
                <a:solidFill>
                  <a:prstClr val="black"/>
                </a:solidFill>
                <a:latin typeface="Comic Sans MS" pitchFamily="66" charset="0"/>
                <a:cs typeface="Arial" pitchFamily="34" charset="0"/>
              </a:rPr>
              <a:t> Prévalence ?</a:t>
            </a:r>
          </a:p>
          <a:p>
            <a:pPr fontAlgn="base">
              <a:spcBef>
                <a:spcPct val="50000"/>
              </a:spcBef>
              <a:spcAft>
                <a:spcPct val="0"/>
              </a:spcAft>
              <a:buClr>
                <a:srgbClr val="990099"/>
              </a:buClr>
            </a:pPr>
            <a:endParaRPr lang="fr-FR" sz="3600" b="1" dirty="0" smtClean="0">
              <a:solidFill>
                <a:prstClr val="black"/>
              </a:solidFill>
              <a:latin typeface="Comic Sans MS" pitchFamily="66" charset="0"/>
              <a:cs typeface="Arial" pitchFamily="34" charset="0"/>
            </a:endParaRPr>
          </a:p>
          <a:p>
            <a:pPr fontAlgn="base">
              <a:spcBef>
                <a:spcPct val="50000"/>
              </a:spcBef>
              <a:spcAft>
                <a:spcPct val="0"/>
              </a:spcAft>
              <a:buClr>
                <a:srgbClr val="990099"/>
              </a:buClr>
            </a:pPr>
            <a:r>
              <a:rPr lang="fr-FR" sz="3600" b="1" dirty="0" smtClean="0">
                <a:solidFill>
                  <a:prstClr val="black"/>
                </a:solidFill>
                <a:latin typeface="Comic Sans MS" pitchFamily="66" charset="0"/>
                <a:cs typeface="Arial" pitchFamily="34" charset="0"/>
              </a:rPr>
              <a:t> Registre ?</a:t>
            </a:r>
          </a:p>
          <a:p>
            <a:pPr algn="ctr" fontAlgn="base">
              <a:spcBef>
                <a:spcPct val="50000"/>
              </a:spcBef>
              <a:spcAft>
                <a:spcPct val="0"/>
              </a:spcAft>
            </a:pPr>
            <a:r>
              <a:rPr lang="fr-FR" sz="2400" b="1" dirty="0" smtClean="0">
                <a:solidFill>
                  <a:prstClr val="black"/>
                </a:solidFill>
                <a:latin typeface="Comic Sans MS" pitchFamily="66" charset="0"/>
                <a:cs typeface="Arial" pitchFamily="34" charset="0"/>
              </a:rPr>
              <a:t> </a:t>
            </a:r>
          </a:p>
          <a:p>
            <a:pPr fontAlgn="base">
              <a:spcBef>
                <a:spcPct val="50000"/>
              </a:spcBef>
              <a:spcAft>
                <a:spcPct val="0"/>
              </a:spcAft>
            </a:pPr>
            <a:endParaRPr lang="fr-FR" sz="2400" b="1" dirty="0" smtClean="0">
              <a:solidFill>
                <a:prstClr val="black"/>
              </a:solidFill>
              <a:latin typeface="Comic Sans MS" pitchFamily="66" charset="0"/>
              <a:cs typeface="Arial" pitchFamily="34" charset="0"/>
            </a:endParaRPr>
          </a:p>
          <a:p>
            <a:pPr fontAlgn="base">
              <a:spcBef>
                <a:spcPct val="50000"/>
              </a:spcBef>
              <a:spcAft>
                <a:spcPct val="0"/>
              </a:spcAft>
            </a:pPr>
            <a:r>
              <a:rPr lang="fr-FR" sz="2400" b="1" dirty="0" smtClean="0">
                <a:solidFill>
                  <a:prstClr val="black"/>
                </a:solidFill>
                <a:latin typeface="Comic Sans MS" pitchFamily="66" charset="0"/>
                <a:cs typeface="Arial" pitchFamily="34" charset="0"/>
              </a:rPr>
              <a:t> </a:t>
            </a:r>
            <a:endParaRPr lang="fr-FR" sz="2400" b="1" i="1" dirty="0" smtClean="0">
              <a:solidFill>
                <a:srgbClr val="FF3399"/>
              </a:solidFill>
              <a:latin typeface="Comic Sans MS" pitchFamily="66" charset="0"/>
              <a:cs typeface="Arial" pitchFamily="34" charset="0"/>
            </a:endParaRPr>
          </a:p>
          <a:p>
            <a:pPr rtl="1" fontAlgn="base">
              <a:spcBef>
                <a:spcPct val="50000"/>
              </a:spcBef>
              <a:spcAft>
                <a:spcPct val="0"/>
              </a:spcAft>
            </a:pPr>
            <a:r>
              <a:rPr lang="fr-FR" dirty="0" smtClean="0">
                <a:solidFill>
                  <a:prstClr val="black"/>
                </a:solidFill>
                <a:latin typeface="Arial"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13670" name="Rectangle 27"/>
          <p:cNvSpPr>
            <a:spLocks noChangeArrowheads="1"/>
          </p:cNvSpPr>
          <p:nvPr/>
        </p:nvSpPr>
        <p:spPr bwMode="auto">
          <a:xfrm>
            <a:off x="7797800" y="6629400"/>
            <a:ext cx="1358064" cy="230832"/>
          </a:xfrm>
          <a:prstGeom prst="rect">
            <a:avLst/>
          </a:prstGeom>
          <a:noFill/>
          <a:ln w="9525">
            <a:noFill/>
            <a:miter lim="800000"/>
            <a:headEnd/>
            <a:tailEnd/>
          </a:ln>
        </p:spPr>
        <p:txBody>
          <a:bodyPr wrap="none">
            <a:spAutoFit/>
          </a:bodyPr>
          <a:lstStyle/>
          <a:p>
            <a:pPr rtl="1" fontAlgn="base">
              <a:spcBef>
                <a:spcPct val="0"/>
              </a:spcBef>
              <a:spcAft>
                <a:spcPct val="0"/>
              </a:spcAft>
            </a:pPr>
            <a:r>
              <a:rPr lang="en-US" sz="900" b="1" smtClean="0">
                <a:solidFill>
                  <a:prstClr val="black"/>
                </a:solidFill>
                <a:latin typeface="Arial" pitchFamily="34" charset="0"/>
                <a:cs typeface="Arial" pitchFamily="34" charset="0"/>
              </a:rPr>
              <a:t>É</a:t>
            </a:r>
            <a:r>
              <a:rPr lang="fr-FR" sz="900" b="1" smtClean="0">
                <a:solidFill>
                  <a:prstClr val="black"/>
                </a:solidFill>
                <a:latin typeface="Arial" pitchFamily="34" charset="0"/>
                <a:cs typeface="Arial" pitchFamily="34" charset="0"/>
              </a:rPr>
              <a:t>épidémiologie. 2008</a:t>
            </a:r>
            <a:endParaRPr lang="en-US" sz="900" b="1" smtClean="0">
              <a:solidFill>
                <a:prstClr val="black"/>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contenu 3"/>
          <p:cNvSpPr>
            <a:spLocks noGrp="1"/>
          </p:cNvSpPr>
          <p:nvPr>
            <p:ph idx="1"/>
          </p:nvPr>
        </p:nvSpPr>
        <p:spPr>
          <a:xfrm>
            <a:off x="457200" y="1600201"/>
            <a:ext cx="8229600" cy="584968"/>
          </a:xfrm>
          <a:prstGeom prst="rect">
            <a:avLst/>
          </a:prstGeom>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1067" b="0" i="0" u="none" strike="noStrike" kern="1200" cap="none" spc="0" normalizeH="0" baseline="0" noProof="0" dirty="0" err="1">
                <a:ln>
                  <a:noFill/>
                </a:ln>
                <a:solidFill>
                  <a:prstClr val="white"/>
                </a:solidFill>
                <a:effectLst/>
                <a:uLnTx/>
                <a:uFillTx/>
                <a:latin typeface="Century Gothic" panose="020B0502020202020204"/>
                <a:ea typeface="+mn-ea"/>
                <a:cs typeface="+mn-cs"/>
              </a:rPr>
              <a:t>Alashek</a:t>
            </a:r>
            <a:r>
              <a:rPr kumimoji="0" lang="fr-FR" sz="1067" b="0" i="0" u="none" strike="noStrike" kern="1200" cap="none" spc="0" normalizeH="0" baseline="0" noProof="0" dirty="0">
                <a:ln>
                  <a:noFill/>
                </a:ln>
                <a:solidFill>
                  <a:prstClr val="white"/>
                </a:solidFill>
                <a:effectLst/>
                <a:uLnTx/>
                <a:uFillTx/>
                <a:latin typeface="Century Gothic" panose="020B0502020202020204"/>
                <a:ea typeface="+mn-ea"/>
                <a:cs typeface="+mn-cs"/>
              </a:rPr>
              <a:t> W.A. et al. BMC </a:t>
            </a:r>
            <a:r>
              <a:rPr kumimoji="0" lang="fr-FR" sz="1067" b="0" i="0" u="none" strike="noStrike" kern="1200" cap="none" spc="0" normalizeH="0" baseline="0" noProof="0" dirty="0" err="1">
                <a:ln>
                  <a:noFill/>
                </a:ln>
                <a:solidFill>
                  <a:prstClr val="white"/>
                </a:solidFill>
                <a:effectLst/>
                <a:uLnTx/>
                <a:uFillTx/>
                <a:latin typeface="Century Gothic" panose="020B0502020202020204"/>
                <a:ea typeface="+mn-ea"/>
                <a:cs typeface="+mn-cs"/>
              </a:rPr>
              <a:t>Nephrology</a:t>
            </a:r>
            <a:r>
              <a:rPr kumimoji="0" lang="fr-FR" sz="1067" b="0" i="0" u="none" strike="noStrike" kern="1200" cap="none" spc="0" normalizeH="0" baseline="0" noProof="0" dirty="0">
                <a:ln>
                  <a:noFill/>
                </a:ln>
                <a:solidFill>
                  <a:prstClr val="white"/>
                </a:solidFill>
                <a:effectLst/>
                <a:uLnTx/>
                <a:uFillTx/>
                <a:latin typeface="Century Gothic" panose="020B0502020202020204"/>
                <a:ea typeface="+mn-ea"/>
                <a:cs typeface="+mn-cs"/>
              </a:rPr>
              <a:t> 2012, 13:33,</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67"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1067" b="0" i="0" u="none" strike="noStrike" kern="1200" cap="none" spc="0" normalizeH="0" baseline="0" noProof="0" dirty="0" err="1">
                <a:ln>
                  <a:noFill/>
                </a:ln>
                <a:solidFill>
                  <a:prstClr val="white"/>
                </a:solidFill>
                <a:effectLst/>
                <a:uLnTx/>
                <a:uFillTx/>
                <a:latin typeface="Century Gothic" panose="020B0502020202020204"/>
                <a:ea typeface="+mn-ea"/>
                <a:cs typeface="+mn-cs"/>
              </a:rPr>
              <a:t>Helal</a:t>
            </a:r>
            <a:r>
              <a:rPr kumimoji="0" lang="fr-FR" sz="1067" b="0" i="0" u="none" strike="noStrike" kern="1200" cap="none" spc="0" normalizeH="0" baseline="0" noProof="0" dirty="0">
                <a:ln>
                  <a:noFill/>
                </a:ln>
                <a:solidFill>
                  <a:prstClr val="white"/>
                </a:solidFill>
                <a:effectLst/>
                <a:uLnTx/>
                <a:uFillTx/>
                <a:latin typeface="Century Gothic" panose="020B0502020202020204"/>
                <a:ea typeface="+mn-ea"/>
                <a:cs typeface="+mn-cs"/>
              </a:rPr>
              <a:t> K. Enquête Grand Casablanca 2008</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67"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1067" b="0" i="0" u="none" strike="noStrike" kern="1200" cap="none" spc="0" normalizeH="0" baseline="0" noProof="0" dirty="0">
                <a:ln>
                  <a:noFill/>
                </a:ln>
                <a:solidFill>
                  <a:prstClr val="white"/>
                </a:solidFill>
                <a:effectLst/>
                <a:uLnTx/>
                <a:uFillTx/>
                <a:latin typeface="Century Gothic" panose="020B0502020202020204"/>
                <a:ea typeface="+mn-ea"/>
                <a:cs typeface="+mn-cs"/>
              </a:rPr>
              <a:t>Council E et al. Am J Kidney </a:t>
            </a:r>
            <a:r>
              <a:rPr kumimoji="0" lang="en-US" sz="1067" b="0" i="0" u="none" strike="noStrike" kern="1200" cap="none" spc="0" normalizeH="0" baseline="0" noProof="0" dirty="0" err="1">
                <a:ln>
                  <a:noFill/>
                </a:ln>
                <a:solidFill>
                  <a:prstClr val="white"/>
                </a:solidFill>
                <a:effectLst/>
                <a:uLnTx/>
                <a:uFillTx/>
                <a:latin typeface="Century Gothic" panose="020B0502020202020204"/>
                <a:ea typeface="+mn-ea"/>
                <a:cs typeface="+mn-cs"/>
              </a:rPr>
              <a:t>Dis</a:t>
            </a:r>
            <a:r>
              <a:rPr kumimoji="0" lang="en-US" sz="1067" b="0" i="0" u="none" strike="noStrike" kern="1200" cap="none" spc="0" normalizeH="0" baseline="0" noProof="0" dirty="0">
                <a:ln>
                  <a:noFill/>
                </a:ln>
                <a:solidFill>
                  <a:prstClr val="white"/>
                </a:solidFill>
                <a:effectLst/>
                <a:uLnTx/>
                <a:uFillTx/>
                <a:latin typeface="Century Gothic" panose="020B0502020202020204"/>
                <a:ea typeface="+mn-ea"/>
                <a:cs typeface="+mn-cs"/>
              </a:rPr>
              <a:t> 2008, </a:t>
            </a:r>
            <a:r>
              <a:rPr kumimoji="0" lang="fr-FR" sz="1067" b="0" i="0" u="none" strike="noStrike" kern="1200" cap="none" spc="0" normalizeH="0" baseline="0" noProof="0" dirty="0">
                <a:ln>
                  <a:noFill/>
                </a:ln>
                <a:solidFill>
                  <a:prstClr val="white"/>
                </a:solidFill>
                <a:effectLst/>
                <a:uLnTx/>
                <a:uFillTx/>
                <a:latin typeface="Century Gothic" panose="020B0502020202020204"/>
                <a:ea typeface="+mn-ea"/>
                <a:cs typeface="+mn-cs"/>
              </a:rPr>
              <a:t>51(3):463–470.</a:t>
            </a:r>
          </a:p>
        </p:txBody>
      </p:sp>
      <p:sp>
        <p:nvSpPr>
          <p:cNvPr id="5" name="Rectangle 4"/>
          <p:cNvSpPr/>
          <p:nvPr/>
        </p:nvSpPr>
        <p:spPr>
          <a:xfrm>
            <a:off x="2286000" y="2551837"/>
            <a:ext cx="5715024" cy="923330"/>
          </a:xfrm>
          <a:prstGeom prst="rect">
            <a:avLst/>
          </a:prstGeom>
        </p:spPr>
        <p:txBody>
          <a:bodyPr wrap="square">
            <a:spAutoFit/>
          </a:bodyPr>
          <a:lstStyle/>
          <a:p>
            <a:r>
              <a:rPr lang="fr-FR" dirty="0" smtClean="0"/>
              <a:t>*: </a:t>
            </a:r>
            <a:r>
              <a:rPr lang="fr-FR" dirty="0" err="1" smtClean="0"/>
              <a:t>Alashek</a:t>
            </a:r>
            <a:r>
              <a:rPr lang="fr-FR" dirty="0" smtClean="0"/>
              <a:t> W.A. et al. BMC </a:t>
            </a:r>
            <a:r>
              <a:rPr lang="fr-FR" dirty="0" err="1" smtClean="0"/>
              <a:t>Nephrology</a:t>
            </a:r>
            <a:r>
              <a:rPr lang="fr-FR" dirty="0" smtClean="0"/>
              <a:t> 2012, 13:33,</a:t>
            </a:r>
          </a:p>
          <a:p>
            <a:r>
              <a:rPr lang="fr-FR" dirty="0" smtClean="0"/>
              <a:t>**: </a:t>
            </a:r>
            <a:r>
              <a:rPr lang="fr-FR" dirty="0" err="1" smtClean="0"/>
              <a:t>Helal</a:t>
            </a:r>
            <a:r>
              <a:rPr lang="fr-FR" dirty="0" smtClean="0"/>
              <a:t> K. Enquête Grand Casablanca 2008</a:t>
            </a:r>
          </a:p>
          <a:p>
            <a:r>
              <a:rPr lang="fr-FR" dirty="0" smtClean="0"/>
              <a:t>***: Council E et al. Am J Kidney Dis 2008, 51(3):463–470</a:t>
            </a: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1730" name="Picture 2"/>
          <p:cNvPicPr>
            <a:picLocks noGrp="1" noChangeAspect="1" noChangeArrowheads="1"/>
          </p:cNvPicPr>
          <p:nvPr>
            <p:ph idx="1"/>
          </p:nvPr>
        </p:nvPicPr>
        <p:blipFill>
          <a:blip r:embed="rId2"/>
          <a:srcRect/>
          <a:stretch>
            <a:fillRect/>
          </a:stretch>
        </p:blipFill>
        <p:spPr bwMode="auto">
          <a:xfrm>
            <a:off x="2" y="0"/>
            <a:ext cx="9143999" cy="6858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b="1" dirty="0" smtClean="0">
                <a:solidFill>
                  <a:srgbClr val="FF0000"/>
                </a:solidFill>
                <a:effectLst>
                  <a:outerShdw blurRad="38100" dist="38100" dir="2700000" algn="tl">
                    <a:srgbClr val="000000">
                      <a:alpha val="43137"/>
                    </a:srgbClr>
                  </a:outerShdw>
                </a:effectLst>
              </a:rPr>
              <a:t>Définir  le cas  :	IRCT</a:t>
            </a:r>
            <a:endParaRPr lang="fr-FR" b="1" dirty="0">
              <a:solidFill>
                <a:srgbClr val="FF0000"/>
              </a:solidFill>
              <a:effectLst>
                <a:outerShdw blurRad="38100" dist="38100" dir="2700000" algn="tl">
                  <a:srgbClr val="000000">
                    <a:alpha val="43137"/>
                  </a:srgbClr>
                </a:outerShdw>
              </a:effectLst>
            </a:endParaRPr>
          </a:p>
        </p:txBody>
      </p:sp>
      <p:pic>
        <p:nvPicPr>
          <p:cNvPr id="9219" name="Picture 2"/>
          <p:cNvPicPr>
            <a:picLocks noGrp="1" noChangeAspect="1" noChangeArrowheads="1"/>
          </p:cNvPicPr>
          <p:nvPr>
            <p:ph idx="1"/>
          </p:nvPr>
        </p:nvPicPr>
        <p:blipFill>
          <a:blip r:embed="rId2" cstate="print"/>
          <a:srcRect/>
          <a:stretch>
            <a:fillRect/>
          </a:stretch>
        </p:blipFill>
        <p:spPr>
          <a:xfrm>
            <a:off x="88902" y="1571625"/>
            <a:ext cx="8869363" cy="471487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fr-FR" sz="3200" b="1" dirty="0" smtClean="0">
                <a:solidFill>
                  <a:srgbClr val="FF0000"/>
                </a:solidFill>
                <a:effectLst>
                  <a:outerShdw blurRad="38100" dist="38100" dir="2700000" algn="tl">
                    <a:srgbClr val="000000">
                      <a:alpha val="43137"/>
                    </a:srgbClr>
                  </a:outerShdw>
                </a:effectLst>
              </a:rPr>
              <a:t>Résultats  des 03  années du registre IRCT Batna   </a:t>
            </a:r>
            <a:endParaRPr lang="en-US" sz="3200" b="1"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Autofit/>
          </a:bodyPr>
          <a:lstStyle/>
          <a:p>
            <a:r>
              <a:rPr lang="fr-FR" b="1" i="1" dirty="0" smtClean="0"/>
              <a:t>Mise  en place :01/01/2009 au  31/12/2011.</a:t>
            </a:r>
          </a:p>
          <a:p>
            <a:endParaRPr lang="fr-FR" b="1" i="1" dirty="0" smtClean="0"/>
          </a:p>
          <a:p>
            <a:r>
              <a:rPr lang="fr-FR" b="1" i="1" dirty="0" smtClean="0"/>
              <a:t>Habitants de Batna Daïra ( sous préfecture) </a:t>
            </a:r>
          </a:p>
          <a:p>
            <a:pPr>
              <a:buNone/>
            </a:pPr>
            <a:r>
              <a:rPr lang="fr-FR" b="1" i="1" dirty="0" smtClean="0"/>
              <a:t>    320318 habitants(  au  31/12/2011).</a:t>
            </a:r>
          </a:p>
          <a:p>
            <a:pPr>
              <a:buNone/>
            </a:pPr>
            <a:endParaRPr lang="fr-FR" b="1" i="1" dirty="0" smtClean="0"/>
          </a:p>
          <a:p>
            <a:r>
              <a:rPr lang="fr-FR" b="1" i="1" dirty="0" smtClean="0"/>
              <a:t>Total des patients au 31/12/2011: 264 patients.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normAutofit/>
          </a:bodyPr>
          <a:lstStyle/>
          <a:p>
            <a:pPr>
              <a:buNone/>
            </a:pPr>
            <a:r>
              <a:rPr lang="fr-FR" b="1" dirty="0" smtClean="0"/>
              <a:t>Objectifs : </a:t>
            </a:r>
            <a:endParaRPr lang="en-US" dirty="0" smtClean="0"/>
          </a:p>
          <a:p>
            <a:r>
              <a:rPr lang="fr-FR" sz="4000" b="1" i="1" dirty="0" smtClean="0">
                <a:solidFill>
                  <a:srgbClr val="FF0000"/>
                </a:solidFill>
                <a:effectLst>
                  <a:outerShdw blurRad="38100" dist="38100" dir="2700000" algn="tl">
                    <a:srgbClr val="000000">
                      <a:alpha val="43137"/>
                    </a:srgbClr>
                  </a:outerShdw>
                </a:effectLst>
              </a:rPr>
              <a:t>L’incidence.</a:t>
            </a:r>
          </a:p>
          <a:p>
            <a:r>
              <a:rPr lang="fr-FR" dirty="0" smtClean="0"/>
              <a:t>Caractéristiques sociodémographiques et cliniques.</a:t>
            </a:r>
          </a:p>
          <a:p>
            <a:r>
              <a:rPr lang="fr-FR" dirty="0" smtClean="0"/>
              <a:t>Mode de prise en charge.</a:t>
            </a:r>
          </a:p>
          <a:p>
            <a:r>
              <a:rPr lang="fr-FR" dirty="0" smtClean="0"/>
              <a:t> Enregistrement  exhaustif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Autofit/>
          </a:bodyPr>
          <a:lstStyle/>
          <a:p>
            <a:r>
              <a:rPr lang="fr-FR" sz="3200" b="1" i="1" dirty="0" smtClean="0">
                <a:solidFill>
                  <a:srgbClr val="7030A0"/>
                </a:solidFill>
                <a:effectLst>
                  <a:outerShdw blurRad="38100" dist="38100" dir="2700000" algn="tl">
                    <a:srgbClr val="000000">
                      <a:alpha val="43137"/>
                    </a:srgbClr>
                  </a:outerShdw>
                </a:effectLst>
              </a:rPr>
              <a:t>Incidence de L’IRCT Batna en trois ans</a:t>
            </a:r>
            <a:r>
              <a:rPr lang="fr-FR" sz="2800" dirty="0" smtClean="0">
                <a:solidFill>
                  <a:srgbClr val="7030A0"/>
                </a:solidFill>
              </a:rPr>
              <a:t>.   </a:t>
            </a:r>
            <a:endParaRPr lang="en-US" sz="2800" dirty="0">
              <a:solidFill>
                <a:srgbClr val="7030A0"/>
              </a:solidFill>
            </a:endParaRPr>
          </a:p>
        </p:txBody>
      </p:sp>
      <p:sp>
        <p:nvSpPr>
          <p:cNvPr id="3" name="Espace réservé du contenu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92500" lnSpcReduction="20000"/>
          </a:bodyPr>
          <a:lstStyle/>
          <a:p>
            <a:r>
              <a:rPr lang="fr-FR" dirty="0" smtClean="0"/>
              <a:t>Du 01/01/2009 au  31/12/2011.</a:t>
            </a:r>
          </a:p>
          <a:p>
            <a:r>
              <a:rPr lang="fr-FR" dirty="0" smtClean="0"/>
              <a:t>Habitants de Batna Daïra ( sous préfecture) </a:t>
            </a:r>
          </a:p>
          <a:p>
            <a:pPr>
              <a:buNone/>
            </a:pPr>
            <a:r>
              <a:rPr lang="fr-FR" dirty="0" smtClean="0"/>
              <a:t>    320318 habitants(  au  31/12/2011)</a:t>
            </a:r>
          </a:p>
          <a:p>
            <a:r>
              <a:rPr lang="fr-FR" dirty="0" smtClean="0"/>
              <a:t>Total des patients au 31/12/2011: </a:t>
            </a:r>
            <a:r>
              <a:rPr lang="fr-FR" b="1" i="1" dirty="0" smtClean="0">
                <a:solidFill>
                  <a:srgbClr val="FF0000"/>
                </a:solidFill>
                <a:effectLst>
                  <a:outerShdw blurRad="38100" dist="38100" dir="2700000" algn="tl">
                    <a:srgbClr val="000000">
                      <a:alpha val="43137"/>
                    </a:srgbClr>
                  </a:outerShdw>
                </a:effectLst>
              </a:rPr>
              <a:t>264 patients</a:t>
            </a:r>
          </a:p>
          <a:p>
            <a:pPr>
              <a:buNone/>
            </a:pPr>
            <a:r>
              <a:rPr lang="fr-FR" dirty="0" smtClean="0"/>
              <a:t>Décès 38 patients, vivants 226 patients.</a:t>
            </a:r>
          </a:p>
          <a:p>
            <a:r>
              <a:rPr lang="fr-FR" dirty="0" smtClean="0"/>
              <a:t>Recrutement de nouveaux patients:</a:t>
            </a:r>
          </a:p>
          <a:p>
            <a:pPr>
              <a:buFontTx/>
              <a:buChar char="-"/>
            </a:pPr>
            <a:r>
              <a:rPr lang="fr-FR" dirty="0" smtClean="0"/>
              <a:t>2009 =50 patients</a:t>
            </a:r>
          </a:p>
          <a:p>
            <a:pPr>
              <a:buFontTx/>
              <a:buChar char="-"/>
            </a:pPr>
            <a:r>
              <a:rPr lang="fr-FR" dirty="0" smtClean="0"/>
              <a:t>2010 = 23 patients</a:t>
            </a:r>
          </a:p>
          <a:p>
            <a:pPr>
              <a:buFontTx/>
              <a:buChar char="-"/>
            </a:pPr>
            <a:r>
              <a:rPr lang="fr-FR" dirty="0" smtClean="0"/>
              <a:t>2011 = 40patients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descr="C:\Users\hamoudi\Pictures\batna05.jpg"/>
          <p:cNvPicPr>
            <a:picLocks noGrp="1"/>
          </p:cNvPicPr>
          <p:nvPr>
            <p:ph idx="1"/>
          </p:nvPr>
        </p:nvPicPr>
        <p:blipFill>
          <a:blip r:embed="rId2" cstate="print"/>
          <a:srcRect/>
          <a:stretch>
            <a:fillRect/>
          </a:stretch>
        </p:blipFill>
        <p:spPr bwMode="auto">
          <a:xfrm>
            <a:off x="0" y="1571612"/>
            <a:ext cx="9144000" cy="528638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graphicFrame>
        <p:nvGraphicFramePr>
          <p:cNvPr id="5" name="Espace réservé du contenu 4"/>
          <p:cNvGraphicFramePr>
            <a:graphicFrameLocks noGrp="1"/>
          </p:cNvGraphicFramePr>
          <p:nvPr>
            <p:ph idx="1"/>
          </p:nvPr>
        </p:nvGraphicFramePr>
        <p:xfrm>
          <a:off x="2" y="0"/>
          <a:ext cx="9144001" cy="5943602"/>
        </p:xfrm>
        <a:graphic>
          <a:graphicData uri="http://schemas.openxmlformats.org/drawingml/2006/table">
            <a:tbl>
              <a:tblPr firstRow="1" bandRow="1">
                <a:tableStyleId>{5C22544A-7EE6-4342-B048-85BDC9FD1C3A}</a:tableStyleId>
              </a:tblPr>
              <a:tblGrid>
                <a:gridCol w="1100666"/>
                <a:gridCol w="762000"/>
                <a:gridCol w="1516639"/>
                <a:gridCol w="1689653"/>
                <a:gridCol w="1987826"/>
                <a:gridCol w="2087217"/>
              </a:tblGrid>
              <a:tr h="424543">
                <a:tc rowSpan="2">
                  <a:txBody>
                    <a:bodyPr/>
                    <a:lstStyle/>
                    <a:p>
                      <a:pPr algn="ctr" fontAlgn="b"/>
                      <a:r>
                        <a:rPr lang="en-US" sz="1600" b="0" i="0" u="none" strike="noStrike" dirty="0">
                          <a:solidFill>
                            <a:schemeClr val="bg1"/>
                          </a:solidFill>
                          <a:latin typeface="Calibri"/>
                        </a:rPr>
                        <a:t>ANNEES</a:t>
                      </a:r>
                    </a:p>
                  </a:txBody>
                  <a:tcPr marL="9525" marR="9525" marT="9525" marB="0" anchor="ctr"/>
                </a:tc>
                <a:tc gridSpan="4">
                  <a:txBody>
                    <a:bodyPr/>
                    <a:lstStyle/>
                    <a:p>
                      <a:pPr algn="ctr" fontAlgn="b"/>
                      <a:r>
                        <a:rPr lang="en-US" sz="1600" b="0" i="0" u="none" strike="noStrike" dirty="0">
                          <a:solidFill>
                            <a:schemeClr val="bg1"/>
                          </a:solidFill>
                          <a:latin typeface="Calibri"/>
                        </a:rPr>
                        <a:t>COMMUNES</a:t>
                      </a: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b"/>
                      <a:r>
                        <a:rPr lang="en-US" sz="1600" b="0" i="0" u="none" strike="noStrike" dirty="0" err="1">
                          <a:solidFill>
                            <a:schemeClr val="bg1"/>
                          </a:solidFill>
                          <a:latin typeface="Calibri"/>
                        </a:rPr>
                        <a:t>Daira</a:t>
                      </a:r>
                      <a:r>
                        <a:rPr lang="en-US" sz="1600" b="0" i="0" u="none" strike="noStrike" dirty="0">
                          <a:solidFill>
                            <a:schemeClr val="bg1"/>
                          </a:solidFill>
                          <a:latin typeface="Calibri"/>
                        </a:rPr>
                        <a:t> </a:t>
                      </a:r>
                      <a:r>
                        <a:rPr lang="en-US" sz="1600" b="0" i="0" u="none" strike="noStrike" dirty="0" err="1">
                          <a:solidFill>
                            <a:schemeClr val="bg1"/>
                          </a:solidFill>
                          <a:latin typeface="Calibri"/>
                        </a:rPr>
                        <a:t>Batna</a:t>
                      </a:r>
                      <a:endParaRPr lang="en-US" sz="1600" b="0" i="0" u="none" strike="noStrike" dirty="0">
                        <a:solidFill>
                          <a:schemeClr val="bg1"/>
                        </a:solidFill>
                        <a:latin typeface="Calibri"/>
                      </a:endParaRPr>
                    </a:p>
                  </a:txBody>
                  <a:tcPr marL="9525" marR="9525" marT="9525" marB="0" anchor="ctr"/>
                </a:tc>
              </a:tr>
              <a:tr h="424543">
                <a:tc vMerge="1">
                  <a:txBody>
                    <a:bodyPr/>
                    <a:lstStyle/>
                    <a:p>
                      <a:pPr algn="ctr" fontAlgn="b"/>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a:solidFill>
                            <a:srgbClr val="000000"/>
                          </a:solidFill>
                          <a:latin typeface="Calibri"/>
                        </a:rPr>
                        <a:t>Sex</a:t>
                      </a:r>
                    </a:p>
                  </a:txBody>
                  <a:tcPr marL="9525" marR="9525" marT="9525" marB="0" anchor="b"/>
                </a:tc>
                <a:tc>
                  <a:txBody>
                    <a:bodyPr/>
                    <a:lstStyle/>
                    <a:p>
                      <a:pPr algn="ctr" fontAlgn="b"/>
                      <a:r>
                        <a:rPr lang="en-US" sz="1600" b="0" i="0" u="none" strike="noStrike" dirty="0" err="1">
                          <a:solidFill>
                            <a:srgbClr val="000000"/>
                          </a:solidFill>
                          <a:latin typeface="Calibri"/>
                        </a:rPr>
                        <a:t>Batna</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err="1">
                          <a:solidFill>
                            <a:srgbClr val="000000"/>
                          </a:solidFill>
                          <a:latin typeface="Calibri"/>
                        </a:rPr>
                        <a:t>Ouledchelih</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err="1">
                          <a:solidFill>
                            <a:srgbClr val="000000"/>
                          </a:solidFill>
                          <a:latin typeface="Calibri"/>
                        </a:rPr>
                        <a:t>Fisdis</a:t>
                      </a:r>
                      <a:endParaRPr lang="en-US" sz="1600" b="0" i="0" u="none" strike="noStrike" dirty="0">
                        <a:solidFill>
                          <a:srgbClr val="000000"/>
                        </a:solidFill>
                        <a:latin typeface="Calibri"/>
                      </a:endParaRPr>
                    </a:p>
                  </a:txBody>
                  <a:tcPr marL="9525" marR="9525" marT="9525" marB="0" anchor="b"/>
                </a:tc>
                <a:tc vMerge="1">
                  <a:txBody>
                    <a:bodyPr/>
                    <a:lstStyle/>
                    <a:p>
                      <a:pPr algn="ctr" fontAlgn="b"/>
                      <a:endParaRPr lang="en-US" sz="1600" b="0" i="0" u="none" strike="noStrike" dirty="0">
                        <a:solidFill>
                          <a:srgbClr val="000000"/>
                        </a:solidFill>
                        <a:latin typeface="Calibri"/>
                      </a:endParaRPr>
                    </a:p>
                  </a:txBody>
                  <a:tcPr marL="9525" marR="9525" marT="9525" marB="0" anchor="ctr"/>
                </a:tc>
              </a:tr>
              <a:tr h="424543">
                <a:tc>
                  <a:txBody>
                    <a:bodyPr/>
                    <a:lstStyle/>
                    <a:p>
                      <a:pPr algn="ctr" fontAlgn="b"/>
                      <a:r>
                        <a:rPr lang="en-US" sz="1600" b="0" i="0" u="none" strike="noStrike" dirty="0">
                          <a:solidFill>
                            <a:srgbClr val="000000"/>
                          </a:solidFill>
                          <a:latin typeface="Calibri"/>
                        </a:rPr>
                        <a:t> </a:t>
                      </a:r>
                    </a:p>
                  </a:txBody>
                  <a:tcPr marL="9525" marR="9525" marT="9525" marB="0" anchor="b"/>
                </a:tc>
                <a:tc>
                  <a:txBody>
                    <a:bodyPr/>
                    <a:lstStyle/>
                    <a:p>
                      <a:pPr algn="ctr" fontAlgn="b"/>
                      <a:r>
                        <a:rPr lang="en-US" sz="1600" b="0" i="0" u="none" strike="noStrike" dirty="0">
                          <a:solidFill>
                            <a:srgbClr val="000000"/>
                          </a:solidFill>
                          <a:latin typeface="Calibri"/>
                        </a:rPr>
                        <a:t>M</a:t>
                      </a:r>
                    </a:p>
                  </a:txBody>
                  <a:tcPr marL="9525" marR="9525" marT="9525" marB="0" anchor="b"/>
                </a:tc>
                <a:tc>
                  <a:txBody>
                    <a:bodyPr/>
                    <a:lstStyle/>
                    <a:p>
                      <a:pPr algn="r" fontAlgn="b"/>
                      <a:r>
                        <a:rPr lang="en-US" sz="1600" b="0" i="0" u="none" strike="noStrike" dirty="0">
                          <a:solidFill>
                            <a:srgbClr val="000000"/>
                          </a:solidFill>
                          <a:latin typeface="Calibri"/>
                        </a:rPr>
                        <a:t>146619 </a:t>
                      </a:r>
                    </a:p>
                  </a:txBody>
                  <a:tcPr marL="9525" marR="9525" marT="9525" marB="0" anchor="b"/>
                </a:tc>
                <a:tc>
                  <a:txBody>
                    <a:bodyPr/>
                    <a:lstStyle/>
                    <a:p>
                      <a:pPr algn="r" fontAlgn="b"/>
                      <a:r>
                        <a:rPr lang="en-US" sz="1600" b="0" i="0" u="none" strike="noStrike" dirty="0">
                          <a:solidFill>
                            <a:srgbClr val="000000"/>
                          </a:solidFill>
                          <a:latin typeface="Calibri"/>
                        </a:rPr>
                        <a:t>3630 </a:t>
                      </a:r>
                    </a:p>
                  </a:txBody>
                  <a:tcPr marL="9525" marR="9525" marT="9525" marB="0" anchor="b"/>
                </a:tc>
                <a:tc>
                  <a:txBody>
                    <a:bodyPr/>
                    <a:lstStyle/>
                    <a:p>
                      <a:pPr algn="r" fontAlgn="b"/>
                      <a:r>
                        <a:rPr lang="en-US" sz="1600" b="0" i="0" u="none" strike="noStrike" dirty="0">
                          <a:solidFill>
                            <a:srgbClr val="000000"/>
                          </a:solidFill>
                          <a:latin typeface="Calibri"/>
                        </a:rPr>
                        <a:t>3839 </a:t>
                      </a:r>
                    </a:p>
                  </a:txBody>
                  <a:tcPr marL="9525" marR="9525" marT="9525" marB="0" anchor="b"/>
                </a:tc>
                <a:tc>
                  <a:txBody>
                    <a:bodyPr/>
                    <a:lstStyle/>
                    <a:p>
                      <a:pPr algn="r" fontAlgn="b"/>
                      <a:r>
                        <a:rPr lang="en-US" sz="1600" b="0" i="0" u="none" strike="noStrike" dirty="0">
                          <a:solidFill>
                            <a:srgbClr val="000000"/>
                          </a:solidFill>
                          <a:latin typeface="Calibri"/>
                        </a:rPr>
                        <a:t>154088 </a:t>
                      </a:r>
                    </a:p>
                  </a:txBody>
                  <a:tcPr marL="9525" marR="9525" marT="9525" marB="0" anchor="b"/>
                </a:tc>
              </a:tr>
              <a:tr h="424543">
                <a:tc>
                  <a:txBody>
                    <a:bodyPr/>
                    <a:lstStyle/>
                    <a:p>
                      <a:pPr algn="ctr" fontAlgn="b"/>
                      <a:r>
                        <a:rPr lang="en-US" sz="1600" b="0" i="0" u="none" strike="noStrike">
                          <a:solidFill>
                            <a:srgbClr val="000000"/>
                          </a:solidFill>
                          <a:latin typeface="Calibri"/>
                        </a:rPr>
                        <a:t>2008</a:t>
                      </a:r>
                    </a:p>
                  </a:txBody>
                  <a:tcPr marL="9525" marR="9525" marT="9525" marB="0" anchor="b"/>
                </a:tc>
                <a:tc>
                  <a:txBody>
                    <a:bodyPr/>
                    <a:lstStyle/>
                    <a:p>
                      <a:pPr algn="ctr" fontAlgn="b"/>
                      <a:r>
                        <a:rPr lang="en-US" sz="1600" b="0" i="0" u="none" strike="noStrike">
                          <a:solidFill>
                            <a:srgbClr val="000000"/>
                          </a:solidFill>
                          <a:latin typeface="Calibri"/>
                        </a:rPr>
                        <a:t>F</a:t>
                      </a:r>
                    </a:p>
                  </a:txBody>
                  <a:tcPr marL="9525" marR="9525" marT="9525" marB="0" anchor="b"/>
                </a:tc>
                <a:tc>
                  <a:txBody>
                    <a:bodyPr/>
                    <a:lstStyle/>
                    <a:p>
                      <a:pPr algn="r" fontAlgn="b"/>
                      <a:r>
                        <a:rPr lang="en-US" sz="1600" b="0" i="0" u="none" strike="noStrike" dirty="0">
                          <a:solidFill>
                            <a:srgbClr val="000000"/>
                          </a:solidFill>
                          <a:latin typeface="Calibri"/>
                        </a:rPr>
                        <a:t>144026 </a:t>
                      </a:r>
                    </a:p>
                  </a:txBody>
                  <a:tcPr marL="9525" marR="9525" marT="9525" marB="0" anchor="b"/>
                </a:tc>
                <a:tc>
                  <a:txBody>
                    <a:bodyPr/>
                    <a:lstStyle/>
                    <a:p>
                      <a:pPr algn="r" fontAlgn="b"/>
                      <a:r>
                        <a:rPr lang="en-US" sz="1600" b="0" i="0" u="none" strike="noStrike" dirty="0">
                          <a:solidFill>
                            <a:srgbClr val="000000"/>
                          </a:solidFill>
                          <a:latin typeface="Calibri"/>
                        </a:rPr>
                        <a:t>3606 </a:t>
                      </a:r>
                    </a:p>
                  </a:txBody>
                  <a:tcPr marL="9525" marR="9525" marT="9525" marB="0" anchor="b"/>
                </a:tc>
                <a:tc>
                  <a:txBody>
                    <a:bodyPr/>
                    <a:lstStyle/>
                    <a:p>
                      <a:pPr algn="r" fontAlgn="b"/>
                      <a:r>
                        <a:rPr lang="en-US" sz="1600" b="0" i="0" u="none" strike="noStrike" dirty="0">
                          <a:solidFill>
                            <a:srgbClr val="000000"/>
                          </a:solidFill>
                          <a:latin typeface="Calibri"/>
                        </a:rPr>
                        <a:t>3677 </a:t>
                      </a:r>
                    </a:p>
                  </a:txBody>
                  <a:tcPr marL="9525" marR="9525" marT="9525" marB="0" anchor="b"/>
                </a:tc>
                <a:tc>
                  <a:txBody>
                    <a:bodyPr/>
                    <a:lstStyle/>
                    <a:p>
                      <a:pPr algn="r" fontAlgn="b"/>
                      <a:r>
                        <a:rPr lang="en-US" sz="1600" b="0" i="0" u="none" strike="noStrike" dirty="0">
                          <a:solidFill>
                            <a:srgbClr val="000000"/>
                          </a:solidFill>
                          <a:latin typeface="Calibri"/>
                        </a:rPr>
                        <a:t>151309 </a:t>
                      </a:r>
                    </a:p>
                  </a:txBody>
                  <a:tcPr marL="9525" marR="9525" marT="9525" marB="0" anchor="b"/>
                </a:tc>
              </a:tr>
              <a:tr h="424543">
                <a:tc>
                  <a:txBody>
                    <a:bodyPr/>
                    <a:lstStyle/>
                    <a:p>
                      <a:pPr algn="ctr" fontAlgn="b"/>
                      <a:r>
                        <a:rPr lang="en-US" sz="1600" b="0" i="0" u="none" strike="noStrike" dirty="0">
                          <a:solidFill>
                            <a:srgbClr val="000000"/>
                          </a:solidFill>
                          <a:latin typeface="Calibri"/>
                        </a:rPr>
                        <a:t> </a:t>
                      </a:r>
                    </a:p>
                  </a:txBody>
                  <a:tcPr marL="9525" marR="9525" marT="9525" marB="0" anchor="b"/>
                </a:tc>
                <a:tc>
                  <a:txBody>
                    <a:bodyPr/>
                    <a:lstStyle/>
                    <a:p>
                      <a:pPr algn="ctr" fontAlgn="b"/>
                      <a:r>
                        <a:rPr lang="en-US" sz="1600" b="1" i="0" u="none" strike="noStrike" dirty="0">
                          <a:solidFill>
                            <a:srgbClr val="FF0000"/>
                          </a:solidFill>
                          <a:latin typeface="Calibri"/>
                        </a:rPr>
                        <a:t>T</a:t>
                      </a:r>
                    </a:p>
                  </a:txBody>
                  <a:tcPr marL="9525" marR="9525" marT="9525" marB="0" anchor="b"/>
                </a:tc>
                <a:tc>
                  <a:txBody>
                    <a:bodyPr/>
                    <a:lstStyle/>
                    <a:p>
                      <a:pPr algn="r" fontAlgn="b"/>
                      <a:r>
                        <a:rPr lang="en-US" sz="1600" b="1" i="0" u="none" strike="noStrike" dirty="0">
                          <a:solidFill>
                            <a:srgbClr val="FF0000"/>
                          </a:solidFill>
                          <a:latin typeface="Calibri"/>
                        </a:rPr>
                        <a:t>290645 </a:t>
                      </a:r>
                    </a:p>
                  </a:txBody>
                  <a:tcPr marL="9525" marR="9525" marT="9525" marB="0" anchor="b"/>
                </a:tc>
                <a:tc>
                  <a:txBody>
                    <a:bodyPr/>
                    <a:lstStyle/>
                    <a:p>
                      <a:pPr algn="r" fontAlgn="b"/>
                      <a:r>
                        <a:rPr lang="en-US" sz="1600" b="1" i="0" u="none" strike="noStrike" dirty="0">
                          <a:solidFill>
                            <a:srgbClr val="FF0000"/>
                          </a:solidFill>
                          <a:latin typeface="Calibri"/>
                        </a:rPr>
                        <a:t>7236 </a:t>
                      </a:r>
                    </a:p>
                  </a:txBody>
                  <a:tcPr marL="9525" marR="9525" marT="9525" marB="0" anchor="b"/>
                </a:tc>
                <a:tc>
                  <a:txBody>
                    <a:bodyPr/>
                    <a:lstStyle/>
                    <a:p>
                      <a:pPr algn="r" fontAlgn="b"/>
                      <a:r>
                        <a:rPr lang="en-US" sz="1600" b="1" i="0" u="none" strike="noStrike" dirty="0">
                          <a:solidFill>
                            <a:srgbClr val="FF0000"/>
                          </a:solidFill>
                          <a:latin typeface="Calibri"/>
                        </a:rPr>
                        <a:t>7516 </a:t>
                      </a:r>
                    </a:p>
                  </a:txBody>
                  <a:tcPr marL="9525" marR="9525" marT="9525" marB="0" anchor="b"/>
                </a:tc>
                <a:tc>
                  <a:txBody>
                    <a:bodyPr/>
                    <a:lstStyle/>
                    <a:p>
                      <a:pPr algn="r" fontAlgn="b"/>
                      <a:r>
                        <a:rPr lang="en-US" sz="1600" b="1" i="0" u="none" strike="noStrike" dirty="0">
                          <a:solidFill>
                            <a:srgbClr val="FF0000"/>
                          </a:solidFill>
                          <a:latin typeface="Calibri"/>
                        </a:rPr>
                        <a:t>305397 </a:t>
                      </a:r>
                    </a:p>
                  </a:txBody>
                  <a:tcPr marL="9525" marR="9525" marT="9525" marB="0" anchor="b"/>
                </a:tc>
              </a:tr>
              <a:tr h="424543">
                <a:tc>
                  <a:txBody>
                    <a:bodyPr/>
                    <a:lstStyle/>
                    <a:p>
                      <a:pPr algn="ctr" fontAlgn="b"/>
                      <a:r>
                        <a:rPr lang="en-US" sz="1600" b="0" i="0" u="none" strike="noStrike">
                          <a:solidFill>
                            <a:srgbClr val="000000"/>
                          </a:solidFill>
                          <a:latin typeface="Calibri"/>
                        </a:rPr>
                        <a:t> </a:t>
                      </a:r>
                    </a:p>
                  </a:txBody>
                  <a:tcPr marL="9525" marR="9525" marT="9525" marB="0" anchor="b"/>
                </a:tc>
                <a:tc>
                  <a:txBody>
                    <a:bodyPr/>
                    <a:lstStyle/>
                    <a:p>
                      <a:pPr algn="ctr" fontAlgn="b"/>
                      <a:r>
                        <a:rPr lang="en-US" sz="1600" b="0" i="0" u="none" strike="noStrike">
                          <a:solidFill>
                            <a:srgbClr val="000000"/>
                          </a:solidFill>
                          <a:latin typeface="Calibri"/>
                        </a:rPr>
                        <a:t>M</a:t>
                      </a:r>
                    </a:p>
                  </a:txBody>
                  <a:tcPr marL="9525" marR="9525" marT="9525" marB="0" anchor="b"/>
                </a:tc>
                <a:tc>
                  <a:txBody>
                    <a:bodyPr/>
                    <a:lstStyle/>
                    <a:p>
                      <a:pPr algn="r" fontAlgn="b"/>
                      <a:r>
                        <a:rPr lang="en-US" sz="1600" b="0" i="0" u="none" strike="noStrike">
                          <a:solidFill>
                            <a:srgbClr val="000000"/>
                          </a:solidFill>
                          <a:latin typeface="Calibri"/>
                        </a:rPr>
                        <a:t>149112 </a:t>
                      </a:r>
                    </a:p>
                  </a:txBody>
                  <a:tcPr marL="9525" marR="9525" marT="9525" marB="0" anchor="b"/>
                </a:tc>
                <a:tc>
                  <a:txBody>
                    <a:bodyPr/>
                    <a:lstStyle/>
                    <a:p>
                      <a:pPr algn="r" fontAlgn="b"/>
                      <a:r>
                        <a:rPr lang="en-US" sz="1600" b="0" i="0" u="none" strike="noStrike">
                          <a:solidFill>
                            <a:srgbClr val="000000"/>
                          </a:solidFill>
                          <a:latin typeface="Calibri"/>
                        </a:rPr>
                        <a:t>3709 </a:t>
                      </a:r>
                    </a:p>
                  </a:txBody>
                  <a:tcPr marL="9525" marR="9525" marT="9525" marB="0" anchor="b"/>
                </a:tc>
                <a:tc>
                  <a:txBody>
                    <a:bodyPr/>
                    <a:lstStyle/>
                    <a:p>
                      <a:pPr algn="r" fontAlgn="b"/>
                      <a:r>
                        <a:rPr lang="en-US" sz="1600" b="0" i="0" u="none" strike="noStrike" dirty="0">
                          <a:solidFill>
                            <a:srgbClr val="000000"/>
                          </a:solidFill>
                          <a:latin typeface="Calibri"/>
                        </a:rPr>
                        <a:t>3925 </a:t>
                      </a:r>
                    </a:p>
                  </a:txBody>
                  <a:tcPr marL="9525" marR="9525" marT="9525" marB="0" anchor="b"/>
                </a:tc>
                <a:tc>
                  <a:txBody>
                    <a:bodyPr/>
                    <a:lstStyle/>
                    <a:p>
                      <a:pPr algn="r" fontAlgn="b"/>
                      <a:r>
                        <a:rPr lang="en-US" sz="1600" b="0" i="0" u="none" strike="noStrike" dirty="0">
                          <a:solidFill>
                            <a:srgbClr val="000000"/>
                          </a:solidFill>
                          <a:latin typeface="Calibri"/>
                        </a:rPr>
                        <a:t>156553 </a:t>
                      </a:r>
                    </a:p>
                  </a:txBody>
                  <a:tcPr marL="9525" marR="9525" marT="9525" marB="0" anchor="b"/>
                </a:tc>
              </a:tr>
              <a:tr h="424543">
                <a:tc>
                  <a:txBody>
                    <a:bodyPr/>
                    <a:lstStyle/>
                    <a:p>
                      <a:pPr algn="ctr" fontAlgn="b"/>
                      <a:r>
                        <a:rPr lang="en-US" sz="1600" b="0" i="0" u="none" strike="noStrike">
                          <a:solidFill>
                            <a:srgbClr val="000000"/>
                          </a:solidFill>
                          <a:latin typeface="Calibri"/>
                        </a:rPr>
                        <a:t>2OO9</a:t>
                      </a:r>
                    </a:p>
                  </a:txBody>
                  <a:tcPr marL="9525" marR="9525" marT="9525" marB="0" anchor="b"/>
                </a:tc>
                <a:tc>
                  <a:txBody>
                    <a:bodyPr/>
                    <a:lstStyle/>
                    <a:p>
                      <a:pPr algn="ctr" fontAlgn="b"/>
                      <a:r>
                        <a:rPr lang="en-US" sz="1600" b="0" i="0" u="none" strike="noStrike">
                          <a:solidFill>
                            <a:srgbClr val="000000"/>
                          </a:solidFill>
                          <a:latin typeface="Calibri"/>
                        </a:rPr>
                        <a:t>F</a:t>
                      </a:r>
                    </a:p>
                  </a:txBody>
                  <a:tcPr marL="9525" marR="9525" marT="9525" marB="0" anchor="b"/>
                </a:tc>
                <a:tc>
                  <a:txBody>
                    <a:bodyPr/>
                    <a:lstStyle/>
                    <a:p>
                      <a:pPr algn="r" fontAlgn="b"/>
                      <a:r>
                        <a:rPr lang="en-US" sz="1600" b="0" i="0" u="none" strike="noStrike">
                          <a:solidFill>
                            <a:srgbClr val="000000"/>
                          </a:solidFill>
                          <a:latin typeface="Calibri"/>
                        </a:rPr>
                        <a:t>146474 </a:t>
                      </a:r>
                    </a:p>
                  </a:txBody>
                  <a:tcPr marL="9525" marR="9525" marT="9525" marB="0" anchor="b"/>
                </a:tc>
                <a:tc>
                  <a:txBody>
                    <a:bodyPr/>
                    <a:lstStyle/>
                    <a:p>
                      <a:pPr algn="r" fontAlgn="b"/>
                      <a:r>
                        <a:rPr lang="en-US" sz="1600" b="0" i="0" u="none" strike="noStrike">
                          <a:solidFill>
                            <a:srgbClr val="000000"/>
                          </a:solidFill>
                          <a:latin typeface="Calibri"/>
                        </a:rPr>
                        <a:t>3685 </a:t>
                      </a:r>
                    </a:p>
                  </a:txBody>
                  <a:tcPr marL="9525" marR="9525" marT="9525" marB="0" anchor="b"/>
                </a:tc>
                <a:tc>
                  <a:txBody>
                    <a:bodyPr/>
                    <a:lstStyle/>
                    <a:p>
                      <a:pPr algn="r" fontAlgn="b"/>
                      <a:r>
                        <a:rPr lang="en-US" sz="1600" b="0" i="0" u="none" strike="noStrike" dirty="0">
                          <a:solidFill>
                            <a:srgbClr val="000000"/>
                          </a:solidFill>
                          <a:latin typeface="Calibri"/>
                        </a:rPr>
                        <a:t>3776 </a:t>
                      </a:r>
                    </a:p>
                  </a:txBody>
                  <a:tcPr marL="9525" marR="9525" marT="9525" marB="0" anchor="b"/>
                </a:tc>
                <a:tc>
                  <a:txBody>
                    <a:bodyPr/>
                    <a:lstStyle/>
                    <a:p>
                      <a:pPr algn="r" fontAlgn="b"/>
                      <a:r>
                        <a:rPr lang="en-US" sz="1600" b="0" i="0" u="none" strike="noStrike" dirty="0">
                          <a:solidFill>
                            <a:srgbClr val="000000"/>
                          </a:solidFill>
                          <a:latin typeface="Calibri"/>
                        </a:rPr>
                        <a:t>153730 </a:t>
                      </a:r>
                    </a:p>
                  </a:txBody>
                  <a:tcPr marL="9525" marR="9525" marT="9525" marB="0" anchor="b"/>
                </a:tc>
              </a:tr>
              <a:tr h="424543">
                <a:tc>
                  <a:txBody>
                    <a:bodyPr/>
                    <a:lstStyle/>
                    <a:p>
                      <a:pPr algn="ctr" fontAlgn="b"/>
                      <a:r>
                        <a:rPr lang="en-US" sz="1600" b="0" i="0" u="none" strike="noStrike">
                          <a:solidFill>
                            <a:srgbClr val="000000"/>
                          </a:solidFill>
                          <a:latin typeface="Calibri"/>
                        </a:rPr>
                        <a:t> </a:t>
                      </a:r>
                    </a:p>
                  </a:txBody>
                  <a:tcPr marL="9525" marR="9525" marT="9525" marB="0" anchor="b"/>
                </a:tc>
                <a:tc>
                  <a:txBody>
                    <a:bodyPr/>
                    <a:lstStyle/>
                    <a:p>
                      <a:pPr algn="ctr" fontAlgn="b"/>
                      <a:r>
                        <a:rPr lang="en-US" sz="1600" b="1" i="0" u="none" strike="noStrike">
                          <a:solidFill>
                            <a:srgbClr val="FF0000"/>
                          </a:solidFill>
                          <a:latin typeface="Calibri"/>
                        </a:rPr>
                        <a:t>T</a:t>
                      </a:r>
                    </a:p>
                  </a:txBody>
                  <a:tcPr marL="9525" marR="9525" marT="9525" marB="0" anchor="b"/>
                </a:tc>
                <a:tc>
                  <a:txBody>
                    <a:bodyPr/>
                    <a:lstStyle/>
                    <a:p>
                      <a:pPr algn="r" fontAlgn="b"/>
                      <a:r>
                        <a:rPr lang="en-US" sz="1600" b="1" i="0" u="none" strike="noStrike">
                          <a:solidFill>
                            <a:srgbClr val="FF0000"/>
                          </a:solidFill>
                          <a:latin typeface="Calibri"/>
                        </a:rPr>
                        <a:t>295586 </a:t>
                      </a:r>
                    </a:p>
                  </a:txBody>
                  <a:tcPr marL="9525" marR="9525" marT="9525" marB="0" anchor="b"/>
                </a:tc>
                <a:tc>
                  <a:txBody>
                    <a:bodyPr/>
                    <a:lstStyle/>
                    <a:p>
                      <a:pPr algn="r" fontAlgn="b"/>
                      <a:r>
                        <a:rPr lang="en-US" sz="1600" b="1" i="0" u="none" strike="noStrike">
                          <a:solidFill>
                            <a:srgbClr val="FF0000"/>
                          </a:solidFill>
                          <a:latin typeface="Calibri"/>
                        </a:rPr>
                        <a:t>7394 </a:t>
                      </a:r>
                    </a:p>
                  </a:txBody>
                  <a:tcPr marL="9525" marR="9525" marT="9525" marB="0" anchor="b"/>
                </a:tc>
                <a:tc>
                  <a:txBody>
                    <a:bodyPr/>
                    <a:lstStyle/>
                    <a:p>
                      <a:pPr algn="r" fontAlgn="b"/>
                      <a:r>
                        <a:rPr lang="en-US" sz="1600" b="1" i="0" u="none" strike="noStrike" dirty="0">
                          <a:solidFill>
                            <a:srgbClr val="FF0000"/>
                          </a:solidFill>
                          <a:latin typeface="Calibri"/>
                        </a:rPr>
                        <a:t>7701 </a:t>
                      </a:r>
                    </a:p>
                  </a:txBody>
                  <a:tcPr marL="9525" marR="9525" marT="9525" marB="0" anchor="b"/>
                </a:tc>
                <a:tc>
                  <a:txBody>
                    <a:bodyPr/>
                    <a:lstStyle/>
                    <a:p>
                      <a:pPr algn="r" fontAlgn="b"/>
                      <a:r>
                        <a:rPr lang="en-US" sz="1600" b="1" i="0" u="none" strike="noStrike" dirty="0">
                          <a:solidFill>
                            <a:srgbClr val="FF0000"/>
                          </a:solidFill>
                          <a:latin typeface="Calibri"/>
                        </a:rPr>
                        <a:t>310283 </a:t>
                      </a:r>
                    </a:p>
                  </a:txBody>
                  <a:tcPr marL="9525" marR="9525" marT="9525" marB="0" anchor="b"/>
                </a:tc>
              </a:tr>
              <a:tr h="424543">
                <a:tc>
                  <a:txBody>
                    <a:bodyPr/>
                    <a:lstStyle/>
                    <a:p>
                      <a:pPr algn="ctr" fontAlgn="b"/>
                      <a:r>
                        <a:rPr lang="en-US" sz="1600" b="0" i="0" u="none" strike="noStrike">
                          <a:solidFill>
                            <a:srgbClr val="000000"/>
                          </a:solidFill>
                          <a:latin typeface="Calibri"/>
                        </a:rPr>
                        <a:t> </a:t>
                      </a:r>
                    </a:p>
                  </a:txBody>
                  <a:tcPr marL="9525" marR="9525" marT="9525" marB="0" anchor="b"/>
                </a:tc>
                <a:tc>
                  <a:txBody>
                    <a:bodyPr/>
                    <a:lstStyle/>
                    <a:p>
                      <a:pPr algn="ctr" fontAlgn="b"/>
                      <a:r>
                        <a:rPr lang="en-US" sz="1600" b="0" i="0" u="none" strike="noStrike">
                          <a:solidFill>
                            <a:srgbClr val="000000"/>
                          </a:solidFill>
                          <a:latin typeface="Calibri"/>
                        </a:rPr>
                        <a:t>M</a:t>
                      </a:r>
                    </a:p>
                  </a:txBody>
                  <a:tcPr marL="9525" marR="9525" marT="9525" marB="0" anchor="b"/>
                </a:tc>
                <a:tc>
                  <a:txBody>
                    <a:bodyPr/>
                    <a:lstStyle/>
                    <a:p>
                      <a:pPr algn="r" fontAlgn="b"/>
                      <a:r>
                        <a:rPr lang="en-US" sz="1600" b="0" i="0" u="none" strike="noStrike">
                          <a:solidFill>
                            <a:srgbClr val="000000"/>
                          </a:solidFill>
                          <a:latin typeface="Calibri"/>
                        </a:rPr>
                        <a:t>151547 </a:t>
                      </a:r>
                    </a:p>
                  </a:txBody>
                  <a:tcPr marL="9525" marR="9525" marT="9525" marB="0" anchor="b"/>
                </a:tc>
                <a:tc>
                  <a:txBody>
                    <a:bodyPr/>
                    <a:lstStyle/>
                    <a:p>
                      <a:pPr algn="r" fontAlgn="b"/>
                      <a:r>
                        <a:rPr lang="en-US" sz="1600" b="0" i="0" u="none" strike="noStrike">
                          <a:solidFill>
                            <a:srgbClr val="000000"/>
                          </a:solidFill>
                          <a:latin typeface="Calibri"/>
                        </a:rPr>
                        <a:t>3791 </a:t>
                      </a:r>
                    </a:p>
                  </a:txBody>
                  <a:tcPr marL="9525" marR="9525" marT="9525" marB="0" anchor="b"/>
                </a:tc>
                <a:tc>
                  <a:txBody>
                    <a:bodyPr/>
                    <a:lstStyle/>
                    <a:p>
                      <a:pPr algn="r" fontAlgn="b"/>
                      <a:r>
                        <a:rPr lang="en-US" sz="1600" b="0" i="0" u="none" strike="noStrike">
                          <a:solidFill>
                            <a:srgbClr val="000000"/>
                          </a:solidFill>
                          <a:latin typeface="Calibri"/>
                        </a:rPr>
                        <a:t>4031 </a:t>
                      </a:r>
                    </a:p>
                  </a:txBody>
                  <a:tcPr marL="9525" marR="9525" marT="9525" marB="0" anchor="b"/>
                </a:tc>
                <a:tc>
                  <a:txBody>
                    <a:bodyPr/>
                    <a:lstStyle/>
                    <a:p>
                      <a:pPr algn="r" fontAlgn="b"/>
                      <a:r>
                        <a:rPr lang="en-US" sz="1600" b="0" i="0" u="none" strike="noStrike" dirty="0">
                          <a:solidFill>
                            <a:srgbClr val="000000"/>
                          </a:solidFill>
                          <a:latin typeface="Calibri"/>
                        </a:rPr>
                        <a:t>159058 </a:t>
                      </a:r>
                    </a:p>
                  </a:txBody>
                  <a:tcPr marL="9525" marR="9525" marT="9525" marB="0" anchor="b"/>
                </a:tc>
              </a:tr>
              <a:tr h="424543">
                <a:tc>
                  <a:txBody>
                    <a:bodyPr/>
                    <a:lstStyle/>
                    <a:p>
                      <a:pPr algn="ctr" fontAlgn="b"/>
                      <a:r>
                        <a:rPr lang="en-US" sz="1600" b="0" i="0" u="none" strike="noStrike">
                          <a:solidFill>
                            <a:srgbClr val="000000"/>
                          </a:solidFill>
                          <a:latin typeface="Calibri"/>
                        </a:rPr>
                        <a:t>2010</a:t>
                      </a:r>
                    </a:p>
                  </a:txBody>
                  <a:tcPr marL="9525" marR="9525" marT="9525" marB="0" anchor="b"/>
                </a:tc>
                <a:tc>
                  <a:txBody>
                    <a:bodyPr/>
                    <a:lstStyle/>
                    <a:p>
                      <a:pPr algn="ctr" fontAlgn="b"/>
                      <a:r>
                        <a:rPr lang="en-US" sz="1600" b="0" i="0" u="none" strike="noStrike">
                          <a:solidFill>
                            <a:srgbClr val="000000"/>
                          </a:solidFill>
                          <a:latin typeface="Calibri"/>
                        </a:rPr>
                        <a:t>F</a:t>
                      </a:r>
                    </a:p>
                  </a:txBody>
                  <a:tcPr marL="9525" marR="9525" marT="9525" marB="0" anchor="b"/>
                </a:tc>
                <a:tc>
                  <a:txBody>
                    <a:bodyPr/>
                    <a:lstStyle/>
                    <a:p>
                      <a:pPr algn="r" fontAlgn="b"/>
                      <a:r>
                        <a:rPr lang="en-US" sz="1600" b="0" i="0" u="none" strike="noStrike">
                          <a:solidFill>
                            <a:srgbClr val="000000"/>
                          </a:solidFill>
                          <a:latin typeface="Calibri"/>
                        </a:rPr>
                        <a:t>148964 </a:t>
                      </a:r>
                    </a:p>
                  </a:txBody>
                  <a:tcPr marL="9525" marR="9525" marT="9525" marB="0" anchor="b"/>
                </a:tc>
                <a:tc>
                  <a:txBody>
                    <a:bodyPr/>
                    <a:lstStyle/>
                    <a:p>
                      <a:pPr algn="r" fontAlgn="b"/>
                      <a:r>
                        <a:rPr lang="en-US" sz="1600" b="0" i="0" u="none" strike="noStrike">
                          <a:solidFill>
                            <a:srgbClr val="000000"/>
                          </a:solidFill>
                          <a:latin typeface="Calibri"/>
                        </a:rPr>
                        <a:t>3766 </a:t>
                      </a:r>
                    </a:p>
                  </a:txBody>
                  <a:tcPr marL="9525" marR="9525" marT="9525" marB="0" anchor="b"/>
                </a:tc>
                <a:tc>
                  <a:txBody>
                    <a:bodyPr/>
                    <a:lstStyle/>
                    <a:p>
                      <a:pPr algn="r" fontAlgn="b"/>
                      <a:r>
                        <a:rPr lang="en-US" sz="1600" b="0" i="0" u="none" strike="noStrike">
                          <a:solidFill>
                            <a:srgbClr val="000000"/>
                          </a:solidFill>
                          <a:latin typeface="Calibri"/>
                        </a:rPr>
                        <a:t>3878 </a:t>
                      </a:r>
                    </a:p>
                  </a:txBody>
                  <a:tcPr marL="9525" marR="9525" marT="9525" marB="0" anchor="b"/>
                </a:tc>
                <a:tc>
                  <a:txBody>
                    <a:bodyPr/>
                    <a:lstStyle/>
                    <a:p>
                      <a:pPr algn="r" fontAlgn="b"/>
                      <a:r>
                        <a:rPr lang="en-US" sz="1600" b="0" i="0" u="none" strike="noStrike" dirty="0">
                          <a:solidFill>
                            <a:srgbClr val="000000"/>
                          </a:solidFill>
                          <a:latin typeface="Calibri"/>
                        </a:rPr>
                        <a:t>156190 </a:t>
                      </a:r>
                    </a:p>
                  </a:txBody>
                  <a:tcPr marL="9525" marR="9525" marT="9525" marB="0" anchor="b"/>
                </a:tc>
              </a:tr>
              <a:tr h="424543">
                <a:tc>
                  <a:txBody>
                    <a:bodyPr/>
                    <a:lstStyle/>
                    <a:p>
                      <a:pPr algn="ctr" fontAlgn="b"/>
                      <a:r>
                        <a:rPr lang="en-US" sz="1600" b="0" i="0" u="none" strike="noStrike">
                          <a:solidFill>
                            <a:srgbClr val="000000"/>
                          </a:solidFill>
                          <a:latin typeface="Calibri"/>
                        </a:rPr>
                        <a:t> </a:t>
                      </a:r>
                    </a:p>
                  </a:txBody>
                  <a:tcPr marL="9525" marR="9525" marT="9525" marB="0" anchor="b"/>
                </a:tc>
                <a:tc>
                  <a:txBody>
                    <a:bodyPr/>
                    <a:lstStyle/>
                    <a:p>
                      <a:pPr algn="ctr" fontAlgn="b"/>
                      <a:r>
                        <a:rPr lang="en-US" sz="1600" b="1" i="0" u="none" strike="noStrike">
                          <a:solidFill>
                            <a:srgbClr val="FF0000"/>
                          </a:solidFill>
                          <a:latin typeface="Calibri"/>
                        </a:rPr>
                        <a:t>T</a:t>
                      </a:r>
                    </a:p>
                  </a:txBody>
                  <a:tcPr marL="9525" marR="9525" marT="9525" marB="0" anchor="b"/>
                </a:tc>
                <a:tc>
                  <a:txBody>
                    <a:bodyPr/>
                    <a:lstStyle/>
                    <a:p>
                      <a:pPr algn="r" fontAlgn="b"/>
                      <a:r>
                        <a:rPr lang="en-US" sz="1600" b="1" i="0" u="none" strike="noStrike">
                          <a:solidFill>
                            <a:srgbClr val="FF0000"/>
                          </a:solidFill>
                          <a:latin typeface="Calibri"/>
                        </a:rPr>
                        <a:t>300511 </a:t>
                      </a:r>
                    </a:p>
                  </a:txBody>
                  <a:tcPr marL="9525" marR="9525" marT="9525" marB="0" anchor="b"/>
                </a:tc>
                <a:tc>
                  <a:txBody>
                    <a:bodyPr/>
                    <a:lstStyle/>
                    <a:p>
                      <a:pPr algn="r" fontAlgn="b"/>
                      <a:r>
                        <a:rPr lang="en-US" sz="1600" b="1" i="0" u="none" strike="noStrike">
                          <a:solidFill>
                            <a:srgbClr val="FF0000"/>
                          </a:solidFill>
                          <a:latin typeface="Calibri"/>
                        </a:rPr>
                        <a:t>7557 </a:t>
                      </a:r>
                    </a:p>
                  </a:txBody>
                  <a:tcPr marL="9525" marR="9525" marT="9525" marB="0" anchor="b"/>
                </a:tc>
                <a:tc>
                  <a:txBody>
                    <a:bodyPr/>
                    <a:lstStyle/>
                    <a:p>
                      <a:pPr algn="r" fontAlgn="b"/>
                      <a:r>
                        <a:rPr lang="en-US" sz="1600" b="1" i="0" u="none" strike="noStrike">
                          <a:solidFill>
                            <a:srgbClr val="FF0000"/>
                          </a:solidFill>
                          <a:latin typeface="Calibri"/>
                        </a:rPr>
                        <a:t>7909 </a:t>
                      </a:r>
                    </a:p>
                  </a:txBody>
                  <a:tcPr marL="9525" marR="9525" marT="9525" marB="0" anchor="b"/>
                </a:tc>
                <a:tc>
                  <a:txBody>
                    <a:bodyPr/>
                    <a:lstStyle/>
                    <a:p>
                      <a:pPr algn="r" fontAlgn="b"/>
                      <a:r>
                        <a:rPr lang="en-US" sz="1600" b="1" i="0" u="none" strike="noStrike" dirty="0">
                          <a:solidFill>
                            <a:srgbClr val="FF0000"/>
                          </a:solidFill>
                          <a:latin typeface="Calibri"/>
                        </a:rPr>
                        <a:t>315248 </a:t>
                      </a:r>
                    </a:p>
                  </a:txBody>
                  <a:tcPr marL="9525" marR="9525" marT="9525" marB="0" anchor="b"/>
                </a:tc>
              </a:tr>
              <a:tr h="424543">
                <a:tc>
                  <a:txBody>
                    <a:bodyPr/>
                    <a:lstStyle/>
                    <a:p>
                      <a:pPr algn="ctr" fontAlgn="b"/>
                      <a:r>
                        <a:rPr lang="en-US" sz="1600" b="0" i="0" u="none" strike="noStrike" dirty="0">
                          <a:solidFill>
                            <a:srgbClr val="000000"/>
                          </a:solidFill>
                          <a:latin typeface="Calibri"/>
                        </a:rPr>
                        <a:t> </a:t>
                      </a:r>
                    </a:p>
                  </a:txBody>
                  <a:tcPr marL="9525" marR="9525" marT="9525" marB="0" anchor="b"/>
                </a:tc>
                <a:tc>
                  <a:txBody>
                    <a:bodyPr/>
                    <a:lstStyle/>
                    <a:p>
                      <a:pPr algn="ctr" fontAlgn="b"/>
                      <a:r>
                        <a:rPr lang="en-US" sz="1600" b="0" i="0" u="none" strike="noStrike" dirty="0">
                          <a:solidFill>
                            <a:srgbClr val="000000"/>
                          </a:solidFill>
                          <a:latin typeface="Calibri"/>
                        </a:rPr>
                        <a:t>M</a:t>
                      </a:r>
                    </a:p>
                  </a:txBody>
                  <a:tcPr marL="9525" marR="9525" marT="9525" marB="0" anchor="b"/>
                </a:tc>
                <a:tc>
                  <a:txBody>
                    <a:bodyPr/>
                    <a:lstStyle/>
                    <a:p>
                      <a:pPr algn="r" fontAlgn="b"/>
                      <a:r>
                        <a:rPr lang="en-US" sz="1600" b="0" i="0" u="none" strike="noStrike">
                          <a:solidFill>
                            <a:srgbClr val="000000"/>
                          </a:solidFill>
                          <a:latin typeface="Calibri"/>
                        </a:rPr>
                        <a:t>162262 </a:t>
                      </a:r>
                    </a:p>
                  </a:txBody>
                  <a:tcPr marL="9525" marR="9525" marT="9525" marB="0" anchor="b"/>
                </a:tc>
                <a:tc>
                  <a:txBody>
                    <a:bodyPr/>
                    <a:lstStyle/>
                    <a:p>
                      <a:pPr algn="r" fontAlgn="b"/>
                      <a:r>
                        <a:rPr lang="en-US" sz="1600" b="0" i="0" u="none" strike="noStrike">
                          <a:solidFill>
                            <a:srgbClr val="000000"/>
                          </a:solidFill>
                          <a:latin typeface="Calibri"/>
                        </a:rPr>
                        <a:t>3874 </a:t>
                      </a:r>
                    </a:p>
                  </a:txBody>
                  <a:tcPr marL="9525" marR="9525" marT="9525" marB="0" anchor="b"/>
                </a:tc>
                <a:tc>
                  <a:txBody>
                    <a:bodyPr/>
                    <a:lstStyle/>
                    <a:p>
                      <a:pPr algn="r" fontAlgn="b"/>
                      <a:r>
                        <a:rPr lang="en-US" sz="1600" b="0" i="0" u="none" strike="noStrike">
                          <a:solidFill>
                            <a:srgbClr val="000000"/>
                          </a:solidFill>
                          <a:latin typeface="Calibri"/>
                        </a:rPr>
                        <a:t>4139 </a:t>
                      </a:r>
                    </a:p>
                  </a:txBody>
                  <a:tcPr marL="9525" marR="9525" marT="9525" marB="0" anchor="b"/>
                </a:tc>
                <a:tc>
                  <a:txBody>
                    <a:bodyPr/>
                    <a:lstStyle/>
                    <a:p>
                      <a:pPr algn="r" fontAlgn="b"/>
                      <a:r>
                        <a:rPr lang="en-US" sz="1600" b="0" i="0" u="none" strike="noStrike" dirty="0">
                          <a:solidFill>
                            <a:srgbClr val="000000"/>
                          </a:solidFill>
                          <a:latin typeface="Calibri"/>
                        </a:rPr>
                        <a:t>161629 </a:t>
                      </a:r>
                    </a:p>
                  </a:txBody>
                  <a:tcPr marL="9525" marR="9525" marT="9525" marB="0" anchor="b"/>
                </a:tc>
              </a:tr>
              <a:tr h="424543">
                <a:tc>
                  <a:txBody>
                    <a:bodyPr/>
                    <a:lstStyle/>
                    <a:p>
                      <a:pPr algn="ctr" fontAlgn="b"/>
                      <a:r>
                        <a:rPr lang="en-US" sz="1600" b="0" i="0" u="none" strike="noStrike">
                          <a:solidFill>
                            <a:srgbClr val="000000"/>
                          </a:solidFill>
                          <a:latin typeface="Calibri"/>
                        </a:rPr>
                        <a:t>2011</a:t>
                      </a:r>
                    </a:p>
                  </a:txBody>
                  <a:tcPr marL="9525" marR="9525" marT="9525" marB="0" anchor="b"/>
                </a:tc>
                <a:tc>
                  <a:txBody>
                    <a:bodyPr/>
                    <a:lstStyle/>
                    <a:p>
                      <a:pPr algn="ctr" fontAlgn="b"/>
                      <a:r>
                        <a:rPr lang="en-US" sz="1600" b="0" i="0" u="none" strike="noStrike" dirty="0">
                          <a:solidFill>
                            <a:srgbClr val="000000"/>
                          </a:solidFill>
                          <a:latin typeface="Calibri"/>
                        </a:rPr>
                        <a:t>F</a:t>
                      </a:r>
                    </a:p>
                  </a:txBody>
                  <a:tcPr marL="9525" marR="9525" marT="9525" marB="0" anchor="b"/>
                </a:tc>
                <a:tc>
                  <a:txBody>
                    <a:bodyPr/>
                    <a:lstStyle/>
                    <a:p>
                      <a:pPr algn="r" fontAlgn="b"/>
                      <a:r>
                        <a:rPr lang="en-US" sz="1600" b="0" i="0" u="none" strike="noStrike" dirty="0">
                          <a:solidFill>
                            <a:srgbClr val="000000"/>
                          </a:solidFill>
                          <a:latin typeface="Calibri"/>
                        </a:rPr>
                        <a:t>151496 </a:t>
                      </a:r>
                    </a:p>
                  </a:txBody>
                  <a:tcPr marL="9525" marR="9525" marT="9525" marB="0" anchor="b"/>
                </a:tc>
                <a:tc>
                  <a:txBody>
                    <a:bodyPr/>
                    <a:lstStyle/>
                    <a:p>
                      <a:pPr algn="r" fontAlgn="b"/>
                      <a:r>
                        <a:rPr lang="en-US" sz="1600" b="0" i="0" u="none" strike="noStrike" dirty="0">
                          <a:solidFill>
                            <a:srgbClr val="000000"/>
                          </a:solidFill>
                          <a:latin typeface="Calibri"/>
                        </a:rPr>
                        <a:t>3848 </a:t>
                      </a:r>
                    </a:p>
                  </a:txBody>
                  <a:tcPr marL="9525" marR="9525" marT="9525" marB="0" anchor="b"/>
                </a:tc>
                <a:tc>
                  <a:txBody>
                    <a:bodyPr/>
                    <a:lstStyle/>
                    <a:p>
                      <a:pPr algn="r" fontAlgn="b"/>
                      <a:r>
                        <a:rPr lang="en-US" sz="1600" b="0" i="0" u="none" strike="noStrike">
                          <a:solidFill>
                            <a:srgbClr val="000000"/>
                          </a:solidFill>
                          <a:latin typeface="Calibri"/>
                        </a:rPr>
                        <a:t>3982 </a:t>
                      </a:r>
                    </a:p>
                  </a:txBody>
                  <a:tcPr marL="9525" marR="9525" marT="9525" marB="0" anchor="b"/>
                </a:tc>
                <a:tc>
                  <a:txBody>
                    <a:bodyPr/>
                    <a:lstStyle/>
                    <a:p>
                      <a:pPr algn="r" fontAlgn="b"/>
                      <a:r>
                        <a:rPr lang="en-US" sz="1600" b="0" i="0" u="none" strike="noStrike" dirty="0">
                          <a:solidFill>
                            <a:srgbClr val="000000"/>
                          </a:solidFill>
                          <a:latin typeface="Calibri"/>
                        </a:rPr>
                        <a:t>158689 </a:t>
                      </a:r>
                    </a:p>
                  </a:txBody>
                  <a:tcPr marL="9525" marR="9525" marT="9525" marB="0" anchor="b"/>
                </a:tc>
              </a:tr>
              <a:tr h="424543">
                <a:tc>
                  <a:txBody>
                    <a:bodyPr/>
                    <a:lstStyle/>
                    <a:p>
                      <a:pPr algn="ctr" fontAlgn="b"/>
                      <a:r>
                        <a:rPr lang="en-US" sz="1600" b="0" i="0" u="none" strike="noStrike">
                          <a:solidFill>
                            <a:srgbClr val="000000"/>
                          </a:solidFill>
                          <a:latin typeface="Calibri"/>
                        </a:rPr>
                        <a:t> </a:t>
                      </a:r>
                    </a:p>
                  </a:txBody>
                  <a:tcPr marL="9525" marR="9525" marT="9525" marB="0" anchor="b"/>
                </a:tc>
                <a:tc>
                  <a:txBody>
                    <a:bodyPr/>
                    <a:lstStyle/>
                    <a:p>
                      <a:pPr algn="ctr" fontAlgn="b"/>
                      <a:r>
                        <a:rPr lang="en-US" sz="1600" b="1" i="0" u="none" strike="noStrike">
                          <a:solidFill>
                            <a:srgbClr val="FF0000"/>
                          </a:solidFill>
                          <a:latin typeface="Calibri"/>
                        </a:rPr>
                        <a:t>T</a:t>
                      </a:r>
                    </a:p>
                  </a:txBody>
                  <a:tcPr marL="9525" marR="9525" marT="9525" marB="0" anchor="b"/>
                </a:tc>
                <a:tc>
                  <a:txBody>
                    <a:bodyPr/>
                    <a:lstStyle/>
                    <a:p>
                      <a:pPr algn="r" fontAlgn="b"/>
                      <a:r>
                        <a:rPr lang="en-US" sz="1600" b="1" i="0" u="none" strike="noStrike">
                          <a:solidFill>
                            <a:srgbClr val="FF0000"/>
                          </a:solidFill>
                          <a:latin typeface="Calibri"/>
                        </a:rPr>
                        <a:t>313758 </a:t>
                      </a:r>
                    </a:p>
                  </a:txBody>
                  <a:tcPr marL="9525" marR="9525" marT="9525" marB="0" anchor="b"/>
                </a:tc>
                <a:tc>
                  <a:txBody>
                    <a:bodyPr/>
                    <a:lstStyle/>
                    <a:p>
                      <a:pPr algn="r" fontAlgn="b"/>
                      <a:r>
                        <a:rPr lang="en-US" sz="1600" b="1" i="0" u="none" strike="noStrike" dirty="0">
                          <a:solidFill>
                            <a:srgbClr val="FF0000"/>
                          </a:solidFill>
                          <a:latin typeface="Calibri"/>
                        </a:rPr>
                        <a:t>7722 </a:t>
                      </a:r>
                    </a:p>
                  </a:txBody>
                  <a:tcPr marL="9525" marR="9525" marT="9525" marB="0" anchor="b"/>
                </a:tc>
                <a:tc>
                  <a:txBody>
                    <a:bodyPr/>
                    <a:lstStyle/>
                    <a:p>
                      <a:pPr algn="r" fontAlgn="b"/>
                      <a:r>
                        <a:rPr lang="en-US" sz="1600" b="1" i="0" u="none" strike="noStrike" dirty="0">
                          <a:solidFill>
                            <a:srgbClr val="FF0000"/>
                          </a:solidFill>
                          <a:latin typeface="Calibri"/>
                        </a:rPr>
                        <a:t>8121 </a:t>
                      </a:r>
                    </a:p>
                  </a:txBody>
                  <a:tcPr marL="9525" marR="9525" marT="9525" marB="0" anchor="b"/>
                </a:tc>
                <a:tc>
                  <a:txBody>
                    <a:bodyPr/>
                    <a:lstStyle/>
                    <a:p>
                      <a:pPr algn="r" fontAlgn="b"/>
                      <a:r>
                        <a:rPr lang="en-US" sz="1600" b="1" i="0" u="none" strike="noStrike" dirty="0">
                          <a:solidFill>
                            <a:srgbClr val="FF0000"/>
                          </a:solidFill>
                          <a:latin typeface="Calibri"/>
                        </a:rPr>
                        <a:t>320318 </a:t>
                      </a:r>
                    </a:p>
                  </a:txBody>
                  <a:tcPr marL="9525" marR="9525" marT="9525" marB="0" anchor="b"/>
                </a:tc>
              </a:tr>
            </a:tbl>
          </a:graphicData>
        </a:graphic>
      </p:graphicFrame>
      <p:sp>
        <p:nvSpPr>
          <p:cNvPr id="4" name="Espace réservé du pied de page 3"/>
          <p:cNvSpPr>
            <a:spLocks noGrp="1"/>
          </p:cNvSpPr>
          <p:nvPr>
            <p:ph type="ftr" sz="quarter" idx="11"/>
          </p:nvPr>
        </p:nvSpPr>
        <p:spPr>
          <a:xfrm>
            <a:off x="381000" y="6172204"/>
            <a:ext cx="7162800" cy="549275"/>
          </a:xfrm>
        </p:spPr>
        <p:txBody>
          <a:bodyPr/>
          <a:lstStyle/>
          <a:p>
            <a:r>
              <a:rPr lang="fr-FR" sz="2400" b="1" dirty="0" smtClean="0">
                <a:solidFill>
                  <a:srgbClr val="002060"/>
                </a:solidFill>
              </a:rPr>
              <a:t>Tableau 111: IRCT population de la Daïra de Batna </a:t>
            </a:r>
          </a:p>
          <a:p>
            <a:r>
              <a:rPr lang="fr-FR" sz="2400" b="1" dirty="0" smtClean="0">
                <a:solidFill>
                  <a:srgbClr val="002060"/>
                </a:solidFill>
              </a:rPr>
              <a:t> registre Batna,Algerie.</a:t>
            </a:r>
            <a:endParaRPr lang="en-US" sz="2400" b="1" dirty="0">
              <a:solidFill>
                <a:srgbClr val="00206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lvl="0"/>
            <a:r>
              <a:rPr lang="fr-FR" b="1" dirty="0" smtClean="0">
                <a:solidFill>
                  <a:srgbClr val="FF0000"/>
                </a:solidFill>
              </a:rPr>
              <a:t/>
            </a:r>
            <a:br>
              <a:rPr lang="fr-FR" b="1" dirty="0" smtClean="0">
                <a:solidFill>
                  <a:srgbClr val="FF0000"/>
                </a:solidFill>
              </a:rPr>
            </a:br>
            <a:r>
              <a:rPr lang="fr-FR" b="1" dirty="0" smtClean="0">
                <a:solidFill>
                  <a:srgbClr val="FF0000"/>
                </a:solidFill>
              </a:rPr>
              <a:t>Moyens / Méthode</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Espace réservé du contenu 2"/>
          <p:cNvSpPr>
            <a:spLocks noGrp="1"/>
          </p:cNvSpPr>
          <p:nvPr>
            <p:ph idx="1"/>
          </p:nvPr>
        </p:nvSpPr>
        <p:spPr/>
        <p:txBody>
          <a:bodyPr>
            <a:normAutofit fontScale="85000" lnSpcReduction="10000"/>
          </a:bodyPr>
          <a:lstStyle/>
          <a:p>
            <a:pPr>
              <a:buNone/>
            </a:pPr>
            <a:r>
              <a:rPr lang="fr-FR" i="1" u="sng" dirty="0" smtClean="0">
                <a:solidFill>
                  <a:srgbClr val="FF0000"/>
                </a:solidFill>
              </a:rPr>
              <a:t>Population d’étude</a:t>
            </a:r>
            <a:r>
              <a:rPr lang="fr-FR" b="1" dirty="0" smtClean="0">
                <a:solidFill>
                  <a:srgbClr val="FF0000"/>
                </a:solidFill>
              </a:rPr>
              <a:t> </a:t>
            </a:r>
            <a:r>
              <a:rPr lang="fr-FR" b="1" dirty="0" smtClean="0"/>
              <a:t>:</a:t>
            </a:r>
            <a:r>
              <a:rPr lang="fr-FR" dirty="0" smtClean="0"/>
              <a:t> Tous les patients atteints d’IRCT, domiciliés à Batna et traités par dialyse dans tous les centres d’hémodialyse public et privés</a:t>
            </a:r>
            <a:r>
              <a:rPr lang="fr-FR" dirty="0" smtClean="0">
                <a:solidFill>
                  <a:srgbClr val="FF0000"/>
                </a:solidFill>
              </a:rPr>
              <a:t>.</a:t>
            </a:r>
            <a:endParaRPr lang="en-US" dirty="0" smtClean="0">
              <a:solidFill>
                <a:srgbClr val="FF0000"/>
              </a:solidFill>
            </a:endParaRPr>
          </a:p>
          <a:p>
            <a:pPr>
              <a:buNone/>
            </a:pPr>
            <a:r>
              <a:rPr lang="fr-FR" i="1" u="sng" dirty="0" smtClean="0">
                <a:solidFill>
                  <a:srgbClr val="FF0000"/>
                </a:solidFill>
              </a:rPr>
              <a:t>Définition du cas : </a:t>
            </a:r>
            <a:endParaRPr lang="en-US" dirty="0" smtClean="0">
              <a:solidFill>
                <a:srgbClr val="FF0000"/>
              </a:solidFill>
            </a:endParaRPr>
          </a:p>
          <a:p>
            <a:pPr>
              <a:buNone/>
            </a:pPr>
            <a:r>
              <a:rPr lang="fr-FR" dirty="0" smtClean="0"/>
              <a:t>L'insuffisance rénale chronique est dite terminale lorsque le débit de filtration glomérulaire est inférieur à 15 ml/mn .(recommandation ANAES 2002).</a:t>
            </a:r>
            <a:endParaRPr lang="en-US" dirty="0" smtClean="0"/>
          </a:p>
          <a:p>
            <a:pPr>
              <a:buNone/>
            </a:pPr>
            <a:r>
              <a:rPr lang="fr-FR" dirty="0" smtClean="0"/>
              <a:t> </a:t>
            </a:r>
            <a:endParaRPr lang="en-US" dirty="0" smtClean="0"/>
          </a:p>
          <a:p>
            <a:pPr>
              <a:buNone/>
            </a:pPr>
            <a:r>
              <a:rPr lang="fr-FR" dirty="0" smtClean="0"/>
              <a:t>Est considéré en insuffisance rénale chronique traitée, tout patient dialysé plus de 45 jours ou greffé de façon préemptive  (ANAES).</a:t>
            </a:r>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normAutofit fontScale="77500" lnSpcReduction="20000"/>
          </a:bodyPr>
          <a:lstStyle/>
          <a:p>
            <a:pPr>
              <a:buNone/>
            </a:pPr>
            <a:r>
              <a:rPr lang="fr-FR" i="1" u="sng" dirty="0" smtClean="0">
                <a:solidFill>
                  <a:srgbClr val="FF0000"/>
                </a:solidFill>
              </a:rPr>
              <a:t>Critères d’inclusion </a:t>
            </a:r>
            <a:r>
              <a:rPr lang="fr-FR" u="sng" dirty="0" smtClean="0">
                <a:solidFill>
                  <a:srgbClr val="FF0000"/>
                </a:solidFill>
              </a:rPr>
              <a:t>:</a:t>
            </a:r>
          </a:p>
          <a:p>
            <a:pPr>
              <a:buNone/>
            </a:pPr>
            <a:endParaRPr lang="en-US" dirty="0" smtClean="0">
              <a:solidFill>
                <a:srgbClr val="FF0000"/>
              </a:solidFill>
            </a:endParaRPr>
          </a:p>
          <a:p>
            <a:pPr>
              <a:buNone/>
            </a:pPr>
            <a:r>
              <a:rPr lang="fr-FR" dirty="0" smtClean="0"/>
              <a:t>Tous les patients atteints de l’IRCT domiciliés à Batna(</a:t>
            </a:r>
            <a:r>
              <a:rPr lang="fr-FR" dirty="0" err="1" smtClean="0"/>
              <a:t>Daira</a:t>
            </a:r>
            <a:r>
              <a:rPr lang="fr-FR" dirty="0" smtClean="0"/>
              <a:t>) et traités par dialyse a Batna a partir du premier janvier 2009.</a:t>
            </a:r>
          </a:p>
          <a:p>
            <a:pPr>
              <a:buNone/>
            </a:pPr>
            <a:endParaRPr lang="en-US" dirty="0" smtClean="0"/>
          </a:p>
          <a:p>
            <a:pPr>
              <a:buNone/>
            </a:pPr>
            <a:r>
              <a:rPr lang="fr-FR" i="1" u="sng" dirty="0" smtClean="0">
                <a:solidFill>
                  <a:srgbClr val="FF0000"/>
                </a:solidFill>
              </a:rPr>
              <a:t>Critères de non inclusion</a:t>
            </a:r>
            <a:r>
              <a:rPr lang="fr-FR" i="1" u="sng" dirty="0" smtClean="0"/>
              <a:t>:</a:t>
            </a:r>
          </a:p>
          <a:p>
            <a:pPr>
              <a:buNone/>
            </a:pPr>
            <a:endParaRPr lang="en-US" dirty="0" smtClean="0"/>
          </a:p>
          <a:p>
            <a:pPr>
              <a:buNone/>
            </a:pPr>
            <a:r>
              <a:rPr lang="fr-FR" dirty="0" smtClean="0"/>
              <a:t>L'insuffisance rénale aiguë, définie comme un état pour lequel on peut espérer une récupération de la fonction rénale après une dialyse transitoire de quelques semaines.</a:t>
            </a:r>
          </a:p>
          <a:p>
            <a:pPr>
              <a:buNone/>
            </a:pPr>
            <a:endParaRPr lang="en-US" dirty="0" smtClean="0"/>
          </a:p>
          <a:p>
            <a:pPr>
              <a:buNone/>
            </a:pPr>
            <a:r>
              <a:rPr lang="fr-FR" dirty="0" smtClean="0"/>
              <a:t>Patient dialysé résidant hors la daïra de Batna</a:t>
            </a:r>
            <a:endParaRPr lang="en-U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lvl="0"/>
            <a:r>
              <a:rPr lang="fr-FR" b="1" dirty="0" smtClean="0"/>
              <a:t/>
            </a:r>
            <a:br>
              <a:rPr lang="fr-FR" b="1" dirty="0" smtClean="0"/>
            </a:br>
            <a:r>
              <a:rPr lang="fr-FR" b="1" dirty="0" smtClean="0">
                <a:solidFill>
                  <a:srgbClr val="FF0000"/>
                </a:solidFill>
              </a:rPr>
              <a:t>Méthode </a:t>
            </a:r>
            <a:r>
              <a:rPr lang="fr-FR" b="1" dirty="0" smtClean="0"/>
              <a:t>:</a:t>
            </a:r>
            <a:r>
              <a:rPr lang="en-US" dirty="0" smtClean="0"/>
              <a:t/>
            </a:r>
            <a:br>
              <a:rPr lang="en-US" dirty="0" smtClean="0"/>
            </a:br>
            <a:endParaRPr lang="en-US" dirty="0"/>
          </a:p>
        </p:txBody>
      </p:sp>
      <p:sp>
        <p:nvSpPr>
          <p:cNvPr id="3" name="Espace réservé du contenu 2"/>
          <p:cNvSpPr>
            <a:spLocks noGrp="1"/>
          </p:cNvSpPr>
          <p:nvPr>
            <p:ph idx="1"/>
          </p:nvPr>
        </p:nvSpPr>
        <p:spPr/>
        <p:txBody>
          <a:bodyPr>
            <a:normAutofit/>
          </a:bodyPr>
          <a:lstStyle/>
          <a:p>
            <a:r>
              <a:rPr lang="fr-FR" b="1" i="1" u="sng" dirty="0" smtClean="0">
                <a:solidFill>
                  <a:srgbClr val="FF0000"/>
                </a:solidFill>
              </a:rPr>
              <a:t>Type d’enquête</a:t>
            </a:r>
            <a:r>
              <a:rPr lang="fr-FR" dirty="0" smtClean="0"/>
              <a:t> : c’est une étude  longitudinale descriptive étalée sur trois ans .</a:t>
            </a:r>
          </a:p>
          <a:p>
            <a:pPr>
              <a:buNone/>
            </a:pPr>
            <a:r>
              <a:rPr lang="fr-FR" dirty="0" smtClean="0"/>
              <a:t>     2009   -    2010     -    2011 </a:t>
            </a:r>
            <a:endParaRPr lang="en-US" dirty="0" smtClean="0"/>
          </a:p>
          <a:p>
            <a:r>
              <a:rPr lang="fr-FR" dirty="0" smtClean="0"/>
              <a:t>Le recueil de l’information.</a:t>
            </a:r>
            <a:endParaRPr lang="en-US" dirty="0" smtClean="0"/>
          </a:p>
          <a:p>
            <a:r>
              <a:rPr lang="fr-FR" dirty="0" smtClean="0"/>
              <a:t>La saisie des informations.</a:t>
            </a:r>
            <a:endParaRPr lang="en-US" dirty="0" smtClean="0"/>
          </a:p>
          <a:p>
            <a:r>
              <a:rPr lang="fr-FR" dirty="0" smtClean="0"/>
              <a:t>Les informations recueillies : la fiche de déclaration. </a:t>
            </a:r>
            <a:endParaRPr lang="en-US" dirty="0" smtClean="0"/>
          </a:p>
          <a:p>
            <a:r>
              <a:rPr lang="fr-FR" sz="2800" i="1" dirty="0" smtClean="0"/>
              <a:t>Variables étudiées :</a:t>
            </a:r>
            <a:r>
              <a:rPr lang="fr-FR" sz="2800" i="1" dirty="0" err="1" smtClean="0"/>
              <a:t>E.civil</a:t>
            </a:r>
            <a:r>
              <a:rPr lang="fr-FR" sz="2800" i="1" dirty="0" smtClean="0"/>
              <a:t>……</a:t>
            </a:r>
            <a:endParaRPr lang="en-US" sz="28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pPr algn="ctr"/>
            <a:r>
              <a:rPr lang="en-US" sz="2800" b="1" dirty="0" smtClean="0"/>
              <a:t>TRAITEMENT DE L’INSUFFISANCE RÉNALE CHRONIQUE TERMINALE AU MAGHREB(ANNEE 2016)</a:t>
            </a:r>
            <a:endParaRPr lang="fr-FR" sz="2800" b="1" dirty="0"/>
          </a:p>
        </p:txBody>
      </p:sp>
      <p:sp>
        <p:nvSpPr>
          <p:cNvPr id="3" name="Sous-titre 2"/>
          <p:cNvSpPr>
            <a:spLocks noGrp="1"/>
          </p:cNvSpPr>
          <p:nvPr>
            <p:ph type="subTitle" idx="1"/>
          </p:nvPr>
        </p:nvSpPr>
        <p:spPr>
          <a:xfrm>
            <a:off x="428596" y="3786190"/>
            <a:ext cx="7929000" cy="642942"/>
          </a:xfrm>
        </p:spPr>
        <p:txBody>
          <a:bodyPr>
            <a:noAutofit/>
          </a:bodyPr>
          <a:lstStyle/>
          <a:p>
            <a:pPr algn="ctr"/>
            <a:r>
              <a:rPr lang="en-US" sz="2000" b="1" dirty="0" smtClean="0"/>
              <a:t>T. RAYANE, S. CHELGHOUM, L. BELKACEMI, I. ARBAOUI</a:t>
            </a:r>
          </a:p>
          <a:p>
            <a:pPr algn="ctr"/>
            <a:r>
              <a:rPr lang="en-US" sz="1400" b="1" dirty="0" smtClean="0"/>
              <a:t>SERVICE DE NEPHROLOGIE CHU HUSSEIN DEY ALGER</a:t>
            </a:r>
          </a:p>
          <a:p>
            <a:pPr algn="ctr"/>
            <a:r>
              <a:rPr lang="en-US" sz="1400" b="1" dirty="0" smtClean="0"/>
              <a:t>  Les VI  </a:t>
            </a:r>
            <a:r>
              <a:rPr lang="en-US" sz="1400" b="1" dirty="0" err="1" smtClean="0"/>
              <a:t>journées</a:t>
            </a:r>
            <a:r>
              <a:rPr lang="en-US" sz="1400" b="1" dirty="0" smtClean="0"/>
              <a:t>  </a:t>
            </a:r>
            <a:r>
              <a:rPr lang="en-US" sz="1400" b="1" dirty="0" err="1" smtClean="0"/>
              <a:t>nationales</a:t>
            </a:r>
            <a:r>
              <a:rPr lang="en-US" sz="1400" b="1" dirty="0" smtClean="0"/>
              <a:t> de </a:t>
            </a:r>
            <a:r>
              <a:rPr lang="en-US" sz="1400" b="1" dirty="0" err="1" smtClean="0"/>
              <a:t>néphrologie</a:t>
            </a:r>
            <a:r>
              <a:rPr lang="en-US" sz="1400" b="1" dirty="0" smtClean="0"/>
              <a:t> de </a:t>
            </a:r>
            <a:r>
              <a:rPr lang="en-US" sz="1400" b="1" dirty="0" err="1" smtClean="0"/>
              <a:t>Batna</a:t>
            </a:r>
            <a:r>
              <a:rPr lang="en-US" sz="1400" b="1" dirty="0" smtClean="0"/>
              <a:t> : 23.04.2016</a:t>
            </a:r>
            <a:endParaRPr lang="fr-FR" sz="1400" b="1" dirty="0"/>
          </a:p>
        </p:txBody>
      </p:sp>
    </p:spTree>
    <p:extLst>
      <p:ext uri="{BB962C8B-B14F-4D97-AF65-F5344CB8AC3E}">
        <p14:creationId xmlns:p14="http://schemas.microsoft.com/office/powerpoint/2010/main" xmlns="" val="23777337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5" y="1556792"/>
            <a:ext cx="6336704" cy="21602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6000" b="1" i="1" dirty="0" smtClean="0">
                <a:solidFill>
                  <a:srgbClr val="FF0000"/>
                </a:solidFill>
                <a:effectLst>
                  <a:outerShdw blurRad="38100" dist="38100" dir="2700000" algn="tl">
                    <a:srgbClr val="000000">
                      <a:alpha val="43137"/>
                    </a:srgbClr>
                  </a:outerShdw>
                </a:effectLst>
              </a:rPr>
              <a:t>RESULTATS</a:t>
            </a:r>
            <a:endParaRPr lang="en-US" sz="6000" b="1" i="1" dirty="0">
              <a:solidFill>
                <a:srgbClr val="FF0000"/>
              </a:solidFill>
              <a:effectLst>
                <a:outerShdw blurRad="38100" dist="38100" dir="2700000" algn="tl">
                  <a:srgbClr val="000000">
                    <a:alpha val="43137"/>
                  </a:srgbClr>
                </a:outerShdw>
              </a:effectLst>
            </a:endParaRPr>
          </a:p>
        </p:txBody>
      </p:sp>
      <p:sp>
        <p:nvSpPr>
          <p:cNvPr id="3" name="Rectangle à coins arrondis 2"/>
          <p:cNvSpPr/>
          <p:nvPr/>
        </p:nvSpPr>
        <p:spPr>
          <a:xfrm>
            <a:off x="1907704" y="4077072"/>
            <a:ext cx="5976664" cy="23042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4800" b="1" i="1" dirty="0" smtClean="0">
                <a:solidFill>
                  <a:srgbClr val="FF0000"/>
                </a:solidFill>
              </a:rPr>
              <a:t>COMMENTAIRES</a:t>
            </a:r>
            <a:endParaRPr lang="en-US" sz="4800" b="1" i="1" dirty="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200706" name="Picture 2"/>
          <p:cNvPicPr>
            <a:picLocks noGrp="1" noChangeAspect="1" noChangeArrowheads="1"/>
          </p:cNvPicPr>
          <p:nvPr>
            <p:ph idx="1"/>
          </p:nvPr>
        </p:nvPicPr>
        <p:blipFill>
          <a:blip r:embed="rId2"/>
          <a:srcRect/>
          <a:stretch>
            <a:fillRect/>
          </a:stretch>
        </p:blipFill>
        <p:spPr bwMode="auto">
          <a:xfrm>
            <a:off x="285721" y="1428736"/>
            <a:ext cx="8429684" cy="5429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057400" y="6019804"/>
            <a:ext cx="5029200" cy="701675"/>
          </a:xfrm>
        </p:spPr>
        <p:txBody>
          <a:bodyPr/>
          <a:lstStyle/>
          <a:p>
            <a:r>
              <a:rPr lang="fr-FR" sz="1800" b="1" dirty="0" smtClean="0">
                <a:solidFill>
                  <a:schemeClr val="tx1">
                    <a:lumMod val="95000"/>
                    <a:lumOff val="5000"/>
                  </a:schemeClr>
                </a:solidFill>
              </a:rPr>
              <a:t>Tableau 131:IRCT  et  répartition des  malades  au niveau  des 05 centres  de  dialyse, registre Batna,Algerie.</a:t>
            </a:r>
            <a:endParaRPr lang="en-US" sz="1800" b="1" dirty="0">
              <a:solidFill>
                <a:schemeClr val="tx1">
                  <a:lumMod val="95000"/>
                  <a:lumOff val="5000"/>
                </a:schemeClr>
              </a:solidFill>
            </a:endParaRPr>
          </a:p>
        </p:txBody>
      </p:sp>
      <p:graphicFrame>
        <p:nvGraphicFramePr>
          <p:cNvPr id="3" name="Tableau 2"/>
          <p:cNvGraphicFramePr>
            <a:graphicFrameLocks noGrp="1"/>
          </p:cNvGraphicFramePr>
          <p:nvPr/>
        </p:nvGraphicFramePr>
        <p:xfrm>
          <a:off x="381000" y="1397000"/>
          <a:ext cx="8458200" cy="3708402"/>
        </p:xfrm>
        <a:graphic>
          <a:graphicData uri="http://schemas.openxmlformats.org/drawingml/2006/table">
            <a:tbl>
              <a:tblPr firstRow="1" bandRow="1">
                <a:tableStyleId>{00A15C55-8517-42AA-B614-E9B94910E393}</a:tableStyleId>
              </a:tblPr>
              <a:tblGrid>
                <a:gridCol w="2114550"/>
                <a:gridCol w="2114550"/>
                <a:gridCol w="2114550"/>
                <a:gridCol w="2114550"/>
              </a:tblGrid>
              <a:tr h="618067">
                <a:tc>
                  <a:txBody>
                    <a:bodyPr/>
                    <a:lstStyle/>
                    <a:p>
                      <a:r>
                        <a:rPr lang="fr-FR" dirty="0" smtClean="0"/>
                        <a:t>Centre </a:t>
                      </a:r>
                      <a:endParaRPr lang="en-US" dirty="0"/>
                    </a:p>
                  </a:txBody>
                  <a:tcPr/>
                </a:tc>
                <a:tc>
                  <a:txBody>
                    <a:bodyPr/>
                    <a:lstStyle/>
                    <a:p>
                      <a:r>
                        <a:rPr lang="fr-FR" dirty="0" smtClean="0"/>
                        <a:t>2009</a:t>
                      </a:r>
                      <a:endParaRPr lang="en-US" dirty="0"/>
                    </a:p>
                  </a:txBody>
                  <a:tcPr/>
                </a:tc>
                <a:tc>
                  <a:txBody>
                    <a:bodyPr/>
                    <a:lstStyle/>
                    <a:p>
                      <a:r>
                        <a:rPr lang="fr-FR" dirty="0" smtClean="0"/>
                        <a:t>2010</a:t>
                      </a:r>
                      <a:endParaRPr lang="en-US" dirty="0"/>
                    </a:p>
                  </a:txBody>
                  <a:tcPr/>
                </a:tc>
                <a:tc>
                  <a:txBody>
                    <a:bodyPr/>
                    <a:lstStyle/>
                    <a:p>
                      <a:r>
                        <a:rPr lang="fr-FR" dirty="0" smtClean="0"/>
                        <a:t>2011</a:t>
                      </a:r>
                      <a:endParaRPr lang="en-US" dirty="0"/>
                    </a:p>
                  </a:txBody>
                  <a:tcPr/>
                </a:tc>
              </a:tr>
              <a:tr h="618067">
                <a:tc>
                  <a:txBody>
                    <a:bodyPr/>
                    <a:lstStyle/>
                    <a:p>
                      <a:r>
                        <a:rPr lang="fr-FR" dirty="0" smtClean="0"/>
                        <a:t>Chu</a:t>
                      </a:r>
                      <a:r>
                        <a:rPr lang="fr-FR" baseline="0" dirty="0" smtClean="0"/>
                        <a:t> Batna</a:t>
                      </a:r>
                      <a:endParaRPr lang="en-US" dirty="0"/>
                    </a:p>
                  </a:txBody>
                  <a:tcPr/>
                </a:tc>
                <a:tc>
                  <a:txBody>
                    <a:bodyPr/>
                    <a:lstStyle/>
                    <a:p>
                      <a:r>
                        <a:rPr lang="fr-FR" dirty="0" smtClean="0"/>
                        <a:t>68  </a:t>
                      </a:r>
                      <a:r>
                        <a:rPr lang="fr-FR" baseline="0" dirty="0" smtClean="0"/>
                        <a:t>             64,2%</a:t>
                      </a:r>
                      <a:endParaRPr lang="en-US" dirty="0"/>
                    </a:p>
                  </a:txBody>
                  <a:tcPr/>
                </a:tc>
                <a:tc>
                  <a:txBody>
                    <a:bodyPr/>
                    <a:lstStyle/>
                    <a:p>
                      <a:r>
                        <a:rPr lang="fr-FR" dirty="0" smtClean="0"/>
                        <a:t>32           </a:t>
                      </a:r>
                      <a:r>
                        <a:rPr lang="fr-FR" dirty="0" err="1" smtClean="0"/>
                        <a:t>32</a:t>
                      </a:r>
                      <a:r>
                        <a:rPr lang="fr-FR" dirty="0" smtClean="0"/>
                        <a:t>,2%</a:t>
                      </a:r>
                      <a:endParaRPr lang="en-US" dirty="0"/>
                    </a:p>
                  </a:txBody>
                  <a:tcPr/>
                </a:tc>
                <a:tc>
                  <a:txBody>
                    <a:bodyPr/>
                    <a:lstStyle/>
                    <a:p>
                      <a:r>
                        <a:rPr lang="fr-FR" dirty="0" smtClean="0"/>
                        <a:t>28             47,5%</a:t>
                      </a:r>
                      <a:endParaRPr lang="en-US" dirty="0"/>
                    </a:p>
                  </a:txBody>
                  <a:tcPr/>
                </a:tc>
              </a:tr>
              <a:tr h="618067">
                <a:tc>
                  <a:txBody>
                    <a:bodyPr/>
                    <a:lstStyle/>
                    <a:p>
                      <a:r>
                        <a:rPr lang="fr-FR" dirty="0" err="1" smtClean="0"/>
                        <a:t>Louchene</a:t>
                      </a:r>
                      <a:endParaRPr lang="en-US" dirty="0"/>
                    </a:p>
                  </a:txBody>
                  <a:tcPr/>
                </a:tc>
                <a:tc>
                  <a:txBody>
                    <a:bodyPr/>
                    <a:lstStyle/>
                    <a:p>
                      <a:r>
                        <a:rPr lang="fr-FR" dirty="0" smtClean="0"/>
                        <a:t>3                  2,8%</a:t>
                      </a:r>
                      <a:endParaRPr lang="en-US" dirty="0"/>
                    </a:p>
                  </a:txBody>
                  <a:tcPr/>
                </a:tc>
                <a:tc>
                  <a:txBody>
                    <a:bodyPr/>
                    <a:lstStyle/>
                    <a:p>
                      <a:r>
                        <a:rPr lang="fr-FR" dirty="0" smtClean="0"/>
                        <a:t>8           8,1%</a:t>
                      </a:r>
                      <a:endParaRPr lang="en-US" dirty="0"/>
                    </a:p>
                  </a:txBody>
                  <a:tcPr/>
                </a:tc>
                <a:tc>
                  <a:txBody>
                    <a:bodyPr/>
                    <a:lstStyle/>
                    <a:p>
                      <a:r>
                        <a:rPr lang="fr-FR" dirty="0" smtClean="0"/>
                        <a:t>14            23,7%</a:t>
                      </a:r>
                      <a:endParaRPr lang="en-US" dirty="0"/>
                    </a:p>
                  </a:txBody>
                  <a:tcPr/>
                </a:tc>
              </a:tr>
              <a:tr h="618067">
                <a:tc>
                  <a:txBody>
                    <a:bodyPr/>
                    <a:lstStyle/>
                    <a:p>
                      <a:r>
                        <a:rPr lang="fr-FR" dirty="0" smtClean="0"/>
                        <a:t>Maghreb</a:t>
                      </a:r>
                      <a:endParaRPr lang="en-US" dirty="0"/>
                    </a:p>
                  </a:txBody>
                  <a:tcPr/>
                </a:tc>
                <a:tc>
                  <a:txBody>
                    <a:bodyPr/>
                    <a:lstStyle/>
                    <a:p>
                      <a:r>
                        <a:rPr lang="fr-FR" dirty="0" smtClean="0"/>
                        <a:t>9                8,5%</a:t>
                      </a:r>
                      <a:endParaRPr lang="en-US" dirty="0"/>
                    </a:p>
                  </a:txBody>
                  <a:tcPr/>
                </a:tc>
                <a:tc>
                  <a:txBody>
                    <a:bodyPr/>
                    <a:lstStyle/>
                    <a:p>
                      <a:r>
                        <a:rPr lang="fr-FR" dirty="0" smtClean="0"/>
                        <a:t>8              8,1 %</a:t>
                      </a:r>
                      <a:endParaRPr lang="en-US" dirty="0"/>
                    </a:p>
                  </a:txBody>
                  <a:tcPr/>
                </a:tc>
                <a:tc>
                  <a:txBody>
                    <a:bodyPr/>
                    <a:lstStyle/>
                    <a:p>
                      <a:r>
                        <a:rPr lang="fr-FR" dirty="0" smtClean="0"/>
                        <a:t>3                 5,1%</a:t>
                      </a:r>
                      <a:endParaRPr lang="en-US" dirty="0"/>
                    </a:p>
                  </a:txBody>
                  <a:tcPr/>
                </a:tc>
              </a:tr>
              <a:tr h="618067">
                <a:tc>
                  <a:txBody>
                    <a:bodyPr/>
                    <a:lstStyle/>
                    <a:p>
                      <a:r>
                        <a:rPr lang="fr-FR" dirty="0" err="1" smtClean="0"/>
                        <a:t>Renadial</a:t>
                      </a:r>
                      <a:endParaRPr lang="en-US" dirty="0"/>
                    </a:p>
                  </a:txBody>
                  <a:tcPr/>
                </a:tc>
                <a:tc>
                  <a:txBody>
                    <a:bodyPr/>
                    <a:lstStyle/>
                    <a:p>
                      <a:r>
                        <a:rPr lang="fr-FR" dirty="0" smtClean="0"/>
                        <a:t>8                7,5 %</a:t>
                      </a:r>
                      <a:endParaRPr lang="en-US" dirty="0"/>
                    </a:p>
                  </a:txBody>
                  <a:tcPr/>
                </a:tc>
                <a:tc>
                  <a:txBody>
                    <a:bodyPr/>
                    <a:lstStyle/>
                    <a:p>
                      <a:r>
                        <a:rPr lang="fr-FR" dirty="0" smtClean="0"/>
                        <a:t>36              </a:t>
                      </a:r>
                      <a:r>
                        <a:rPr lang="fr-FR" dirty="0" err="1" smtClean="0"/>
                        <a:t>36</a:t>
                      </a:r>
                      <a:r>
                        <a:rPr lang="fr-FR" dirty="0" smtClean="0"/>
                        <a:t>,4%</a:t>
                      </a:r>
                      <a:endParaRPr lang="en-US" dirty="0"/>
                    </a:p>
                  </a:txBody>
                  <a:tcPr/>
                </a:tc>
                <a:tc>
                  <a:txBody>
                    <a:bodyPr/>
                    <a:lstStyle/>
                    <a:p>
                      <a:r>
                        <a:rPr lang="fr-FR" dirty="0" smtClean="0"/>
                        <a:t>1                1,7%</a:t>
                      </a:r>
                      <a:endParaRPr lang="en-US" dirty="0"/>
                    </a:p>
                  </a:txBody>
                  <a:tcPr/>
                </a:tc>
              </a:tr>
              <a:tr h="618067">
                <a:tc>
                  <a:txBody>
                    <a:bodyPr/>
                    <a:lstStyle/>
                    <a:p>
                      <a:r>
                        <a:rPr lang="fr-FR" dirty="0" smtClean="0"/>
                        <a:t>Safi médial</a:t>
                      </a:r>
                      <a:endParaRPr lang="en-US" dirty="0"/>
                    </a:p>
                  </a:txBody>
                  <a:tcPr/>
                </a:tc>
                <a:tc>
                  <a:txBody>
                    <a:bodyPr/>
                    <a:lstStyle/>
                    <a:p>
                      <a:r>
                        <a:rPr lang="fr-FR" dirty="0" smtClean="0"/>
                        <a:t>18              17%</a:t>
                      </a:r>
                      <a:endParaRPr lang="en-US" dirty="0"/>
                    </a:p>
                  </a:txBody>
                  <a:tcPr/>
                </a:tc>
                <a:tc>
                  <a:txBody>
                    <a:bodyPr/>
                    <a:lstStyle/>
                    <a:p>
                      <a:r>
                        <a:rPr lang="fr-FR" dirty="0" smtClean="0"/>
                        <a:t>13               </a:t>
                      </a:r>
                      <a:r>
                        <a:rPr lang="fr-FR" dirty="0" err="1" smtClean="0"/>
                        <a:t>13</a:t>
                      </a:r>
                      <a:r>
                        <a:rPr lang="fr-FR" dirty="0" smtClean="0"/>
                        <a:t>,1%</a:t>
                      </a:r>
                      <a:endParaRPr lang="en-US" dirty="0"/>
                    </a:p>
                  </a:txBody>
                  <a:tcPr/>
                </a:tc>
                <a:tc>
                  <a:txBody>
                    <a:bodyPr/>
                    <a:lstStyle/>
                    <a:p>
                      <a:r>
                        <a:rPr lang="fr-FR" dirty="0" smtClean="0"/>
                        <a:t>11              18,6 %</a:t>
                      </a:r>
                      <a:endParaRPr lang="en-US"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838201"/>
          <a:ext cx="82296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6" name="Espace réservé du pied de page 4"/>
          <p:cNvSpPr>
            <a:spLocks noGrp="1"/>
          </p:cNvSpPr>
          <p:nvPr>
            <p:ph type="title"/>
          </p:nvPr>
        </p:nvSpPr>
        <p:spPr>
          <a:xfrm>
            <a:off x="457200" y="0"/>
            <a:ext cx="8229600" cy="762000"/>
          </a:xfrm>
        </p:spPr>
        <p:txBody>
          <a:bodyPr/>
          <a:lstStyle/>
          <a:p>
            <a:r>
              <a:rPr lang="fr-FR" sz="1600" b="1" dirty="0" smtClean="0">
                <a:solidFill>
                  <a:schemeClr val="tx1">
                    <a:lumMod val="95000"/>
                    <a:lumOff val="5000"/>
                  </a:schemeClr>
                </a:solidFill>
              </a:rPr>
              <a:t>Tableau 112:</a:t>
            </a:r>
            <a:r>
              <a:rPr lang="fr-FR" sz="1600" b="1" dirty="0" err="1" smtClean="0">
                <a:solidFill>
                  <a:schemeClr val="tx1">
                    <a:lumMod val="95000"/>
                    <a:lumOff val="5000"/>
                  </a:schemeClr>
                </a:solidFill>
              </a:rPr>
              <a:t>irct</a:t>
            </a:r>
            <a:r>
              <a:rPr lang="fr-FR" sz="1600" b="1" dirty="0" smtClean="0">
                <a:solidFill>
                  <a:schemeClr val="tx1">
                    <a:lumMod val="95000"/>
                    <a:lumOff val="5000"/>
                  </a:schemeClr>
                </a:solidFill>
              </a:rPr>
              <a:t> selon les tranches d âge registre batna,Algerie2009/2010/2011</a:t>
            </a:r>
            <a:endParaRPr lang="en-US" sz="1600" b="1" dirty="0">
              <a:solidFill>
                <a:schemeClr val="tx1">
                  <a:lumMod val="95000"/>
                  <a:lumOff val="5000"/>
                </a:schemeClr>
              </a:solidFill>
            </a:endParaRPr>
          </a:p>
        </p:txBody>
      </p:sp>
      <p:sp>
        <p:nvSpPr>
          <p:cNvPr id="8" name="Titre 1"/>
          <p:cNvSpPr txBox="1">
            <a:spLocks/>
          </p:cNvSpPr>
          <p:nvPr/>
        </p:nvSpPr>
        <p:spPr>
          <a:xfrm>
            <a:off x="0" y="6172200"/>
            <a:ext cx="8229600" cy="685800"/>
          </a:xfrm>
          <a:prstGeom prst="rect">
            <a:avLst/>
          </a:prstGeom>
        </p:spPr>
        <p:txBody>
          <a:bodyPr vert="horz" lIns="91440" tIns="45720" rIns="91440" bIns="45720" rtlCol="0" anchor="ctr">
            <a:normAutofit fontScale="85000" lnSpcReduction="20000"/>
          </a:bodyPr>
          <a:lstStyle/>
          <a:p>
            <a:pPr algn="ctr" rtl="1">
              <a:spcBef>
                <a:spcPct val="0"/>
              </a:spcBef>
              <a:defRPr/>
            </a:pPr>
            <a:r>
              <a:rPr lang="fr-FR" b="1" dirty="0" smtClean="0">
                <a:solidFill>
                  <a:prstClr val="black"/>
                </a:solidFill>
              </a:rPr>
              <a:t>264 patients : Une  moyenne d âge : 51±35,3 ans,  </a:t>
            </a:r>
            <a:r>
              <a:rPr lang="fr-FR" b="1" dirty="0" err="1" smtClean="0">
                <a:solidFill>
                  <a:prstClr val="black"/>
                </a:solidFill>
              </a:rPr>
              <a:t>Ic</a:t>
            </a:r>
            <a:r>
              <a:rPr lang="fr-FR" b="1" dirty="0" smtClean="0">
                <a:solidFill>
                  <a:prstClr val="black"/>
                </a:solidFill>
              </a:rPr>
              <a:t> a 95 %(15,7 ; 86, 3)</a:t>
            </a:r>
            <a:r>
              <a:rPr lang="en-US" b="1" dirty="0" smtClean="0">
                <a:solidFill>
                  <a:prstClr val="black"/>
                </a:solidFill>
              </a:rPr>
              <a:t/>
            </a:r>
            <a:br>
              <a:rPr lang="en-US" b="1" dirty="0" smtClean="0">
                <a:solidFill>
                  <a:prstClr val="black"/>
                </a:solidFill>
              </a:rPr>
            </a:br>
            <a:r>
              <a:rPr lang="fr-FR" b="1" dirty="0" smtClean="0">
                <a:solidFill>
                  <a:prstClr val="black"/>
                </a:solidFill>
              </a:rPr>
              <a:t>                                   IC : intervalle de confiance </a:t>
            </a:r>
            <a:r>
              <a:rPr lang="en-US" dirty="0" smtClean="0">
                <a:solidFill>
                  <a:prstClr val="black"/>
                </a:solidFill>
              </a:rPr>
              <a:t/>
            </a:r>
            <a:br>
              <a:rPr lang="en-US" dirty="0" smtClean="0">
                <a:solidFill>
                  <a:prstClr val="black"/>
                </a:solidFill>
              </a:rPr>
            </a:br>
            <a:endParaRPr lang="en-US" dirty="0">
              <a:solidFill>
                <a:prstClr val="black"/>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533400" y="990603"/>
          <a:ext cx="8229600" cy="4343401"/>
        </p:xfrm>
        <a:graphic>
          <a:graphicData uri="http://schemas.openxmlformats.org/drawingml/2006/chart">
            <c:chart xmlns:c="http://schemas.openxmlformats.org/drawingml/2006/chart" xmlns:r="http://schemas.openxmlformats.org/officeDocument/2006/relationships" r:id="rId2"/>
          </a:graphicData>
        </a:graphic>
      </p:graphicFrame>
      <p:sp>
        <p:nvSpPr>
          <p:cNvPr id="8" name="Espace réservé du pied de page 4"/>
          <p:cNvSpPr>
            <a:spLocks noGrp="1"/>
          </p:cNvSpPr>
          <p:nvPr>
            <p:ph type="title"/>
          </p:nvPr>
        </p:nvSpPr>
        <p:spPr/>
        <p:txBody>
          <a:bodyPr/>
          <a:lstStyle/>
          <a:p>
            <a:r>
              <a:rPr lang="fr-FR" sz="1600" b="1" dirty="0" smtClean="0">
                <a:solidFill>
                  <a:schemeClr val="tx1">
                    <a:lumMod val="95000"/>
                    <a:lumOff val="5000"/>
                  </a:schemeClr>
                </a:solidFill>
              </a:rPr>
              <a:t>figure 89:  IRCT selon le  sexe registre Batna,Algerie.</a:t>
            </a:r>
            <a:endParaRPr lang="en-US" sz="1600" b="1" dirty="0">
              <a:solidFill>
                <a:schemeClr val="tx1">
                  <a:lumMod val="95000"/>
                  <a:lumOff val="5000"/>
                </a:schemeClr>
              </a:solidFill>
            </a:endParaRPr>
          </a:p>
        </p:txBody>
      </p:sp>
      <p:sp>
        <p:nvSpPr>
          <p:cNvPr id="9" name="Titre 1"/>
          <p:cNvSpPr txBox="1">
            <a:spLocks/>
          </p:cNvSpPr>
          <p:nvPr/>
        </p:nvSpPr>
        <p:spPr>
          <a:xfrm>
            <a:off x="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u="none" strike="noStrike" kern="1200" cap="none" spc="0" normalizeH="0" baseline="0" noProof="0" dirty="0" smtClean="0">
                <a:ln>
                  <a:noFill/>
                </a:ln>
                <a:solidFill>
                  <a:schemeClr val="tx1"/>
                </a:solidFill>
                <a:effectLst/>
                <a:uLnTx/>
                <a:uFillTx/>
                <a:latin typeface="+mj-lt"/>
                <a:ea typeface="+mj-ea"/>
                <a:cs typeface="+mj-cs"/>
              </a:rPr>
              <a:t>145hommes /119 femmes,</a:t>
            </a:r>
            <a:r>
              <a:rPr kumimoji="0" lang="en-US" sz="2400" b="1" u="none" strike="noStrike" kern="1200" cap="none" spc="0" normalizeH="0" baseline="0" noProof="0" dirty="0" smtClean="0">
                <a:ln>
                  <a:noFill/>
                </a:ln>
                <a:solidFill>
                  <a:schemeClr val="tx1"/>
                </a:solidFill>
                <a:effectLst/>
                <a:uLnTx/>
                <a:uFillTx/>
                <a:latin typeface="+mj-lt"/>
                <a:ea typeface="+mj-ea"/>
                <a:cs typeface="+mj-cs"/>
              </a:rPr>
              <a:t> </a:t>
            </a:r>
            <a:r>
              <a:rPr kumimoji="0" lang="en-US" sz="2400" b="1" u="none" strike="noStrike" kern="1200" cap="none" spc="0" normalizeH="0" baseline="0" noProof="0" dirty="0" err="1" smtClean="0">
                <a:ln>
                  <a:noFill/>
                </a:ln>
                <a:solidFill>
                  <a:schemeClr val="tx1"/>
                </a:solidFill>
                <a:effectLst/>
                <a:uLnTx/>
                <a:uFillTx/>
                <a:latin typeface="+mj-lt"/>
                <a:ea typeface="+mj-ea"/>
                <a:cs typeface="+mj-cs"/>
              </a:rPr>
              <a:t>Sexe</a:t>
            </a:r>
            <a:r>
              <a:rPr kumimoji="0" lang="en-US" sz="2400" b="1" u="none" strike="noStrike" kern="1200" cap="none" spc="0" normalizeH="0" baseline="0" noProof="0" dirty="0" smtClean="0">
                <a:ln>
                  <a:noFill/>
                </a:ln>
                <a:solidFill>
                  <a:schemeClr val="tx1"/>
                </a:solidFill>
                <a:effectLst/>
                <a:uLnTx/>
                <a:uFillTx/>
                <a:latin typeface="+mj-lt"/>
                <a:ea typeface="+mj-ea"/>
                <a:cs typeface="+mj-cs"/>
              </a:rPr>
              <a:t> ratio: 1, 2</a:t>
            </a:r>
            <a:br>
              <a:rPr kumimoji="0" lang="en-US" sz="2400" b="1" u="none" strike="noStrike" kern="1200" cap="none" spc="0" normalizeH="0" baseline="0" noProof="0" dirty="0" smtClean="0">
                <a:ln>
                  <a:noFill/>
                </a:ln>
                <a:solidFill>
                  <a:schemeClr val="tx1"/>
                </a:solidFill>
                <a:effectLst/>
                <a:uLnTx/>
                <a:uFillTx/>
                <a:latin typeface="+mj-lt"/>
                <a:ea typeface="+mj-ea"/>
                <a:cs typeface="+mj-cs"/>
              </a:rPr>
            </a:br>
            <a:endParaRPr kumimoji="0" lang="en-US" sz="2400" b="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0" y="1143001"/>
          <a:ext cx="91440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3"/>
          <p:cNvSpPr>
            <a:spLocks noGrp="1"/>
          </p:cNvSpPr>
          <p:nvPr>
            <p:ph type="title"/>
          </p:nvPr>
        </p:nvSpPr>
        <p:spPr/>
        <p:txBody>
          <a:bodyPr>
            <a:normAutofit/>
          </a:bodyPr>
          <a:lstStyle/>
          <a:p>
            <a:r>
              <a:rPr lang="fr-FR" sz="2800" b="1" dirty="0" smtClean="0">
                <a:solidFill>
                  <a:schemeClr val="tx1">
                    <a:lumMod val="95000"/>
                    <a:lumOff val="5000"/>
                  </a:schemeClr>
                </a:solidFill>
              </a:rPr>
              <a:t>Figure 118:IRCT et activité professionnelle ,registre Batna,Algerie.</a:t>
            </a:r>
            <a:endParaRPr lang="en-US" sz="2800" b="1" dirty="0">
              <a:solidFill>
                <a:schemeClr val="tx1">
                  <a:lumMod val="95000"/>
                  <a:lumOff val="5000"/>
                </a:schemeClr>
              </a:solidFill>
            </a:endParaRPr>
          </a:p>
        </p:txBody>
      </p:sp>
      <p:sp>
        <p:nvSpPr>
          <p:cNvPr id="8" name="Titre 1"/>
          <p:cNvSpPr txBox="1">
            <a:spLocks/>
          </p:cNvSpPr>
          <p:nvPr/>
        </p:nvSpPr>
        <p:spPr>
          <a:xfrm>
            <a:off x="4572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1" u="none" strike="noStrike" kern="1200" cap="none" spc="0" normalizeH="0" baseline="0" noProof="0" smtClean="0">
                <a:ln>
                  <a:noFill/>
                </a:ln>
                <a:solidFill>
                  <a:schemeClr val="tx1"/>
                </a:solidFill>
                <a:effectLst/>
                <a:uLnTx/>
                <a:uFillTx/>
                <a:latin typeface="+mj-lt"/>
                <a:ea typeface="+mj-ea"/>
                <a:cs typeface="+mj-cs"/>
              </a:rPr>
              <a:t>75%  des patients sont sans profession</a:t>
            </a:r>
            <a:endParaRPr kumimoji="0" lang="en-US" sz="32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219200"/>
          <a:ext cx="82296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normAutofit/>
          </a:bodyPr>
          <a:lstStyle/>
          <a:p>
            <a:r>
              <a:rPr lang="fr-FR" sz="2000" b="1" i="1" dirty="0" smtClean="0">
                <a:solidFill>
                  <a:schemeClr val="bg2">
                    <a:lumMod val="10000"/>
                  </a:schemeClr>
                </a:solidFill>
                <a:effectLst>
                  <a:outerShdw blurRad="38100" dist="38100" dir="2700000" algn="tl">
                    <a:srgbClr val="000000">
                      <a:alpha val="43137"/>
                    </a:srgbClr>
                  </a:outerShdw>
                </a:effectLst>
              </a:rPr>
              <a:t>figure 90:</a:t>
            </a:r>
            <a:r>
              <a:rPr lang="fr-FR" sz="2000" b="1" i="1" dirty="0" err="1" smtClean="0">
                <a:solidFill>
                  <a:schemeClr val="bg2">
                    <a:lumMod val="10000"/>
                  </a:schemeClr>
                </a:solidFill>
                <a:effectLst>
                  <a:outerShdw blurRad="38100" dist="38100" dir="2700000" algn="tl">
                    <a:srgbClr val="000000">
                      <a:alpha val="43137"/>
                    </a:srgbClr>
                  </a:outerShdw>
                </a:effectLst>
              </a:rPr>
              <a:t>irct</a:t>
            </a:r>
            <a:r>
              <a:rPr lang="fr-FR" sz="2000" b="1" i="1" dirty="0" smtClean="0">
                <a:solidFill>
                  <a:schemeClr val="bg2">
                    <a:lumMod val="10000"/>
                  </a:schemeClr>
                </a:solidFill>
                <a:effectLst>
                  <a:outerShdw blurRad="38100" dist="38100" dir="2700000" algn="tl">
                    <a:srgbClr val="000000">
                      <a:alpha val="43137"/>
                    </a:srgbClr>
                  </a:outerShdw>
                </a:effectLst>
              </a:rPr>
              <a:t>  répartition   aux différents    centres de  dialyse , registre batna,Algerie2009/2010/2011</a:t>
            </a:r>
            <a:endParaRPr lang="en-US" sz="2000" b="1" i="1" dirty="0">
              <a:solidFill>
                <a:schemeClr val="bg2">
                  <a:lumMod val="1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2" y="1600200"/>
          <a:ext cx="9144001" cy="4128654"/>
        </p:xfrm>
        <a:graphic>
          <a:graphicData uri="http://schemas.openxmlformats.org/drawingml/2006/table">
            <a:tbl>
              <a:tblPr/>
              <a:tblGrid>
                <a:gridCol w="990600"/>
                <a:gridCol w="1850250"/>
                <a:gridCol w="979900"/>
                <a:gridCol w="1175017"/>
                <a:gridCol w="907697"/>
                <a:gridCol w="774463"/>
                <a:gridCol w="490807"/>
                <a:gridCol w="733205"/>
                <a:gridCol w="503701"/>
                <a:gridCol w="738361"/>
              </a:tblGrid>
              <a:tr h="1676400">
                <a:tc>
                  <a:txBody>
                    <a:bodyPr/>
                    <a:lstStyle/>
                    <a:p>
                      <a:pPr>
                        <a:lnSpc>
                          <a:spcPct val="115000"/>
                        </a:lnSpc>
                        <a:spcAft>
                          <a:spcPts val="0"/>
                        </a:spcAft>
                      </a:pPr>
                      <a:r>
                        <a:rPr lang="fr-FR" sz="2400" b="1" dirty="0">
                          <a:latin typeface="Times New Roman"/>
                          <a:ea typeface="Calibri"/>
                          <a:cs typeface="Arial"/>
                        </a:rPr>
                        <a:t>A</a:t>
                      </a:r>
                      <a:r>
                        <a:rPr lang="fr-FR" sz="2000" dirty="0">
                          <a:latin typeface="Times New Roman"/>
                          <a:ea typeface="Calibri"/>
                          <a:cs typeface="Arial"/>
                        </a:rPr>
                        <a:t>nnée</a:t>
                      </a:r>
                      <a:endParaRPr lang="fr-FR" sz="1400" dirty="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latin typeface="Times New Roman"/>
                          <a:ea typeface="Calibri"/>
                          <a:cs typeface="Arial"/>
                        </a:rPr>
                        <a:t>Nombre d’habitants</a:t>
                      </a:r>
                      <a:endParaRPr lang="fr-FR" sz="1400" dirty="0">
                        <a:latin typeface="Calibri"/>
                        <a:ea typeface="Calibri"/>
                        <a:cs typeface="Arial"/>
                      </a:endParaRPr>
                    </a:p>
                    <a:p>
                      <a:pPr>
                        <a:lnSpc>
                          <a:spcPct val="115000"/>
                        </a:lnSpc>
                        <a:spcAft>
                          <a:spcPts val="0"/>
                        </a:spcAft>
                      </a:pPr>
                      <a:r>
                        <a:rPr lang="fr-FR" sz="2000" dirty="0">
                          <a:latin typeface="Times New Roman"/>
                          <a:ea typeface="Calibri"/>
                          <a:cs typeface="Arial"/>
                        </a:rPr>
                        <a:t>Daïra Batna </a:t>
                      </a:r>
                      <a:endParaRPr lang="fr-FR" sz="1400" dirty="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latin typeface="Times New Roman"/>
                          <a:ea typeface="Calibri"/>
                          <a:cs typeface="Arial"/>
                        </a:rPr>
                        <a:t>Anciens malades</a:t>
                      </a:r>
                      <a:endParaRPr lang="fr-FR" sz="1400" dirty="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latin typeface="Times New Roman"/>
                          <a:ea typeface="Calibri"/>
                          <a:cs typeface="Arial"/>
                        </a:rPr>
                        <a:t>Nouveaux malades par année</a:t>
                      </a:r>
                      <a:endParaRPr lang="fr-FR" sz="1400" dirty="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latin typeface="Times New Roman"/>
                          <a:ea typeface="Calibri"/>
                          <a:cs typeface="Arial"/>
                        </a:rPr>
                        <a:t>Greffés par année</a:t>
                      </a:r>
                      <a:endParaRPr lang="fr-FR" sz="1400" dirty="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latin typeface="Times New Roman"/>
                          <a:ea typeface="Calibri"/>
                          <a:cs typeface="Arial"/>
                        </a:rPr>
                        <a:t>Décès par année</a:t>
                      </a:r>
                      <a:endParaRPr lang="fr-FR" sz="1400" dirty="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2000" dirty="0">
                          <a:latin typeface="Times New Roman"/>
                          <a:ea typeface="Calibri"/>
                          <a:cs typeface="Arial"/>
                        </a:rPr>
                        <a:t>Incidence par année</a:t>
                      </a:r>
                      <a:endParaRPr lang="fr-FR" sz="1400" dirty="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2000">
                          <a:latin typeface="Times New Roman"/>
                          <a:ea typeface="Calibri"/>
                          <a:cs typeface="Arial"/>
                        </a:rPr>
                        <a:t>Prévalence par année</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817418">
                <a:tc>
                  <a:txBody>
                    <a:bodyPr/>
                    <a:lstStyle/>
                    <a:p>
                      <a:pPr>
                        <a:lnSpc>
                          <a:spcPct val="115000"/>
                        </a:lnSpc>
                        <a:spcAft>
                          <a:spcPts val="0"/>
                        </a:spcAft>
                      </a:pPr>
                      <a:r>
                        <a:rPr lang="fr-FR" sz="2000">
                          <a:latin typeface="Times New Roman"/>
                          <a:ea typeface="Calibri"/>
                          <a:cs typeface="Arial"/>
                        </a:rPr>
                        <a:t>2009</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Times New Roman"/>
                          <a:ea typeface="Calibri"/>
                          <a:cs typeface="Arial"/>
                        </a:rPr>
                        <a:t>310283</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Times New Roman"/>
                          <a:ea typeface="Calibri"/>
                          <a:cs typeface="Arial"/>
                        </a:rPr>
                        <a:t>144</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Times New Roman"/>
                          <a:ea typeface="Calibri"/>
                          <a:cs typeface="Arial"/>
                        </a:rPr>
                        <a:t>44</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Times New Roman"/>
                          <a:ea typeface="Calibri"/>
                          <a:cs typeface="Arial"/>
                        </a:rPr>
                        <a:t>2</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latin typeface="Times New Roman"/>
                          <a:ea typeface="Calibri"/>
                          <a:cs typeface="Arial"/>
                        </a:rPr>
                        <a:t>7</a:t>
                      </a:r>
                      <a:endParaRPr lang="fr-FR" sz="1400" dirty="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latin typeface="Times New Roman"/>
                          <a:ea typeface="Calibri"/>
                          <a:cs typeface="Arial"/>
                        </a:rPr>
                        <a:t>44</a:t>
                      </a:r>
                      <a:endParaRPr lang="fr-FR" sz="1400" dirty="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latin typeface="Times New Roman"/>
                          <a:ea typeface="Calibri"/>
                          <a:cs typeface="Arial"/>
                        </a:rPr>
                        <a:t>141</a:t>
                      </a:r>
                      <a:endParaRPr lang="fr-FR" sz="1400" dirty="0">
                        <a:latin typeface="Calibri"/>
                        <a:ea typeface="Calibri"/>
                        <a:cs typeface="Arial"/>
                      </a:endParaRPr>
                    </a:p>
                    <a:p>
                      <a:pPr>
                        <a:lnSpc>
                          <a:spcPct val="115000"/>
                        </a:lnSpc>
                        <a:spcAft>
                          <a:spcPts val="0"/>
                        </a:spcAft>
                      </a:pPr>
                      <a:r>
                        <a:rPr lang="fr-FR" sz="2000" dirty="0" err="1">
                          <a:latin typeface="Times New Roman"/>
                          <a:ea typeface="Calibri"/>
                          <a:cs typeface="Arial"/>
                        </a:rPr>
                        <a:t>pmh</a:t>
                      </a:r>
                      <a:endParaRPr lang="fr-FR" sz="1400" dirty="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a:latin typeface="Times New Roman"/>
                          <a:ea typeface="Calibri"/>
                          <a:cs typeface="Arial"/>
                        </a:rPr>
                        <a:t>179</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a:latin typeface="Times New Roman"/>
                          <a:ea typeface="Calibri"/>
                          <a:cs typeface="Arial"/>
                        </a:rPr>
                        <a:t>576</a:t>
                      </a:r>
                      <a:endParaRPr lang="fr-FR" sz="1400">
                        <a:latin typeface="Calibri"/>
                        <a:ea typeface="Calibri"/>
                        <a:cs typeface="Arial"/>
                      </a:endParaRPr>
                    </a:p>
                    <a:p>
                      <a:pPr>
                        <a:lnSpc>
                          <a:spcPct val="115000"/>
                        </a:lnSpc>
                        <a:spcAft>
                          <a:spcPts val="0"/>
                        </a:spcAft>
                      </a:pPr>
                      <a:r>
                        <a:rPr lang="fr-FR" sz="2000">
                          <a:latin typeface="Times New Roman"/>
                          <a:ea typeface="Calibri"/>
                          <a:cs typeface="Arial"/>
                        </a:rPr>
                        <a:t>Pmh</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7418">
                <a:tc>
                  <a:txBody>
                    <a:bodyPr/>
                    <a:lstStyle/>
                    <a:p>
                      <a:pPr>
                        <a:lnSpc>
                          <a:spcPct val="115000"/>
                        </a:lnSpc>
                        <a:spcAft>
                          <a:spcPts val="0"/>
                        </a:spcAft>
                      </a:pPr>
                      <a:r>
                        <a:rPr lang="fr-FR" sz="2000">
                          <a:latin typeface="Times New Roman"/>
                          <a:ea typeface="Calibri"/>
                          <a:cs typeface="Arial"/>
                        </a:rPr>
                        <a:t>2010</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Times New Roman"/>
                          <a:ea typeface="Calibri"/>
                          <a:cs typeface="Arial"/>
                        </a:rPr>
                        <a:t>315248</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Times New Roman"/>
                          <a:ea typeface="Calibri"/>
                          <a:cs typeface="Arial"/>
                        </a:rPr>
                        <a:t>179</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Times New Roman"/>
                          <a:ea typeface="Calibri"/>
                          <a:cs typeface="Arial"/>
                        </a:rPr>
                        <a:t>29</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Times New Roman"/>
                          <a:ea typeface="Calibri"/>
                          <a:cs typeface="Arial"/>
                        </a:rPr>
                        <a:t>0</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Times New Roman"/>
                          <a:ea typeface="Calibri"/>
                          <a:cs typeface="Arial"/>
                        </a:rPr>
                        <a:t>6</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latin typeface="Times New Roman"/>
                          <a:ea typeface="Calibri"/>
                          <a:cs typeface="Arial"/>
                        </a:rPr>
                        <a:t>29</a:t>
                      </a:r>
                      <a:endParaRPr lang="fr-FR" sz="1400" dirty="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latin typeface="Times New Roman"/>
                          <a:ea typeface="Calibri"/>
                          <a:cs typeface="Arial"/>
                        </a:rPr>
                        <a:t>91</a:t>
                      </a:r>
                      <a:endParaRPr lang="fr-FR" sz="1400" dirty="0">
                        <a:latin typeface="Calibri"/>
                        <a:ea typeface="Calibri"/>
                        <a:cs typeface="Arial"/>
                      </a:endParaRPr>
                    </a:p>
                    <a:p>
                      <a:pPr>
                        <a:lnSpc>
                          <a:spcPct val="115000"/>
                        </a:lnSpc>
                        <a:spcAft>
                          <a:spcPts val="0"/>
                        </a:spcAft>
                      </a:pPr>
                      <a:r>
                        <a:rPr lang="fr-FR" sz="2000" dirty="0" err="1">
                          <a:latin typeface="Times New Roman"/>
                          <a:ea typeface="Calibri"/>
                          <a:cs typeface="Arial"/>
                        </a:rPr>
                        <a:t>Pmh</a:t>
                      </a:r>
                      <a:endParaRPr lang="fr-FR" sz="1400" dirty="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latin typeface="Times New Roman"/>
                          <a:ea typeface="Calibri"/>
                          <a:cs typeface="Arial"/>
                        </a:rPr>
                        <a:t>202</a:t>
                      </a:r>
                      <a:endParaRPr lang="fr-FR" sz="1400" dirty="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latin typeface="Times New Roman"/>
                          <a:ea typeface="Calibri"/>
                          <a:cs typeface="Arial"/>
                        </a:rPr>
                        <a:t>640</a:t>
                      </a:r>
                      <a:endParaRPr lang="fr-FR" sz="1400" dirty="0">
                        <a:latin typeface="Calibri"/>
                        <a:ea typeface="Calibri"/>
                        <a:cs typeface="Arial"/>
                      </a:endParaRPr>
                    </a:p>
                    <a:p>
                      <a:pPr>
                        <a:lnSpc>
                          <a:spcPct val="115000"/>
                        </a:lnSpc>
                        <a:spcAft>
                          <a:spcPts val="0"/>
                        </a:spcAft>
                      </a:pPr>
                      <a:r>
                        <a:rPr lang="fr-FR" sz="2000" dirty="0" err="1">
                          <a:latin typeface="Times New Roman"/>
                          <a:ea typeface="Calibri"/>
                          <a:cs typeface="Arial"/>
                        </a:rPr>
                        <a:t>Pmh</a:t>
                      </a:r>
                      <a:endParaRPr lang="fr-FR" sz="1400" dirty="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7418">
                <a:tc>
                  <a:txBody>
                    <a:bodyPr/>
                    <a:lstStyle/>
                    <a:p>
                      <a:pPr>
                        <a:lnSpc>
                          <a:spcPct val="115000"/>
                        </a:lnSpc>
                        <a:spcAft>
                          <a:spcPts val="0"/>
                        </a:spcAft>
                      </a:pPr>
                      <a:r>
                        <a:rPr lang="fr-FR" sz="2000">
                          <a:latin typeface="Times New Roman"/>
                          <a:ea typeface="Calibri"/>
                          <a:cs typeface="Arial"/>
                        </a:rPr>
                        <a:t>2011</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Times New Roman"/>
                          <a:ea typeface="Calibri"/>
                          <a:cs typeface="Arial"/>
                        </a:rPr>
                        <a:t>320318</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Times New Roman"/>
                          <a:ea typeface="Calibri"/>
                          <a:cs typeface="Arial"/>
                        </a:rPr>
                        <a:t>202</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Times New Roman"/>
                          <a:ea typeface="Calibri"/>
                          <a:cs typeface="Arial"/>
                        </a:rPr>
                        <a:t>47</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Times New Roman"/>
                          <a:ea typeface="Calibri"/>
                          <a:cs typeface="Arial"/>
                        </a:rPr>
                        <a:t>1</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Times New Roman"/>
                          <a:ea typeface="Calibri"/>
                          <a:cs typeface="Arial"/>
                        </a:rPr>
                        <a:t>25</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a:latin typeface="Times New Roman"/>
                          <a:ea typeface="Calibri"/>
                          <a:cs typeface="Arial"/>
                        </a:rPr>
                        <a:t>47</a:t>
                      </a:r>
                      <a:endParaRPr lang="fr-FR" sz="140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latin typeface="Times New Roman"/>
                          <a:ea typeface="Calibri"/>
                          <a:cs typeface="Arial"/>
                        </a:rPr>
                        <a:t>146</a:t>
                      </a:r>
                      <a:endParaRPr lang="fr-FR" sz="1400" dirty="0">
                        <a:latin typeface="Calibri"/>
                        <a:ea typeface="Calibri"/>
                        <a:cs typeface="Arial"/>
                      </a:endParaRPr>
                    </a:p>
                    <a:p>
                      <a:pPr>
                        <a:lnSpc>
                          <a:spcPct val="115000"/>
                        </a:lnSpc>
                        <a:spcAft>
                          <a:spcPts val="0"/>
                        </a:spcAft>
                      </a:pPr>
                      <a:r>
                        <a:rPr lang="fr-FR" sz="2000" dirty="0" err="1">
                          <a:latin typeface="Times New Roman"/>
                          <a:ea typeface="Calibri"/>
                          <a:cs typeface="Arial"/>
                        </a:rPr>
                        <a:t>pmh</a:t>
                      </a:r>
                      <a:endParaRPr lang="fr-FR" sz="1400" dirty="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latin typeface="Times New Roman"/>
                          <a:ea typeface="Calibri"/>
                          <a:cs typeface="Arial"/>
                        </a:rPr>
                        <a:t>223</a:t>
                      </a:r>
                      <a:endParaRPr lang="fr-FR" sz="1400" dirty="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latin typeface="Times New Roman"/>
                          <a:ea typeface="Calibri"/>
                          <a:cs typeface="Arial"/>
                        </a:rPr>
                        <a:t>696</a:t>
                      </a:r>
                      <a:endParaRPr lang="fr-FR" sz="1400" dirty="0">
                        <a:latin typeface="Calibri"/>
                        <a:ea typeface="Calibri"/>
                        <a:cs typeface="Arial"/>
                      </a:endParaRPr>
                    </a:p>
                    <a:p>
                      <a:pPr>
                        <a:lnSpc>
                          <a:spcPct val="115000"/>
                        </a:lnSpc>
                        <a:spcAft>
                          <a:spcPts val="0"/>
                        </a:spcAft>
                      </a:pPr>
                      <a:r>
                        <a:rPr lang="fr-FR" sz="2000" dirty="0" err="1">
                          <a:latin typeface="Times New Roman"/>
                          <a:ea typeface="Calibri"/>
                          <a:cs typeface="Arial"/>
                        </a:rPr>
                        <a:t>Pmh</a:t>
                      </a:r>
                      <a:endParaRPr lang="fr-FR" sz="1400" dirty="0">
                        <a:latin typeface="Calibri"/>
                        <a:ea typeface="Calibri"/>
                        <a:cs typeface="Arial"/>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219200"/>
          <a:ext cx="82296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normAutofit/>
          </a:bodyPr>
          <a:lstStyle/>
          <a:p>
            <a:r>
              <a:rPr lang="fr-FR" sz="2000" dirty="0" smtClean="0">
                <a:solidFill>
                  <a:schemeClr val="bg2">
                    <a:lumMod val="10000"/>
                  </a:schemeClr>
                </a:solidFill>
              </a:rPr>
              <a:t>figure 90:IRCT  répartition   aux différents    centres de  dialyse , registre Batna,Algerie.</a:t>
            </a:r>
            <a:endParaRPr lang="en-US" sz="2000"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3"/>
          <p:cNvSpPr>
            <a:spLocks noGrp="1"/>
          </p:cNvSpPr>
          <p:nvPr>
            <p:ph type="title"/>
          </p:nvPr>
        </p:nvSpPr>
        <p:spPr>
          <a:xfrm>
            <a:off x="457200" y="304800"/>
            <a:ext cx="8229600" cy="1143000"/>
          </a:xfrm>
        </p:spPr>
        <p:txBody>
          <a:bodyPr/>
          <a:lstStyle/>
          <a:p>
            <a:r>
              <a:rPr lang="fr-FR" sz="2000" b="1" dirty="0" smtClean="0">
                <a:solidFill>
                  <a:srgbClr val="002060"/>
                </a:solidFill>
              </a:rPr>
              <a:t>figure 91 :IRCT  selon la couverture de sécurité sociale Batna,Algerie </a:t>
            </a:r>
            <a:br>
              <a:rPr lang="fr-FR" sz="2000" b="1" dirty="0" smtClean="0">
                <a:solidFill>
                  <a:srgbClr val="002060"/>
                </a:solidFill>
              </a:rPr>
            </a:br>
            <a:endParaRPr lang="en-US" sz="2000" b="1" dirty="0">
              <a:solidFill>
                <a:srgbClr val="002060"/>
              </a:solidFill>
            </a:endParaRPr>
          </a:p>
        </p:txBody>
      </p:sp>
      <p:sp>
        <p:nvSpPr>
          <p:cNvPr id="8" name="Titre 1"/>
          <p:cNvSpPr txBox="1">
            <a:spLocks/>
          </p:cNvSpPr>
          <p:nvPr/>
        </p:nvSpPr>
        <p:spPr>
          <a:xfrm>
            <a:off x="457200" y="5715000"/>
            <a:ext cx="8229600" cy="1143000"/>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100" b="0" i="0" u="none" strike="noStrike" kern="1200" cap="none" spc="0" normalizeH="0" baseline="0" noProof="0" smtClean="0">
                <a:ln>
                  <a:noFill/>
                </a:ln>
                <a:solidFill>
                  <a:schemeClr val="tx1"/>
                </a:solidFill>
                <a:effectLst/>
                <a:uLnTx/>
                <a:uFillTx/>
                <a:latin typeface="+mj-lt"/>
                <a:ea typeface="+mj-ea"/>
                <a:cs typeface="+mj-cs"/>
              </a:rPr>
              <a:t>Une couverture de sécurité sociale  a  97 %, avec prédominance de CNAS</a:t>
            </a:r>
            <a:r>
              <a:rPr kumimoji="0" lang="en-US" sz="4400" b="0" i="0" u="none" strike="noStrike" kern="1200" cap="none" spc="0" normalizeH="0" baseline="0" noProof="0" smtClean="0">
                <a:ln>
                  <a:noFill/>
                </a:ln>
                <a:solidFill>
                  <a:schemeClr val="tx1"/>
                </a:solidFill>
                <a:effectLst/>
                <a:uLnTx/>
                <a:uFillTx/>
                <a:latin typeface="+mj-lt"/>
                <a:ea typeface="+mj-ea"/>
                <a:cs typeface="+mj-cs"/>
              </a:rPr>
              <a:t/>
            </a:r>
            <a:br>
              <a:rPr kumimoji="0" lang="en-US" sz="4400" b="0" i="0" u="none" strike="noStrike" kern="1200" cap="none" spc="0" normalizeH="0" baseline="0" noProof="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 y="923707"/>
            <a:ext cx="9143999" cy="970450"/>
          </a:xfrm>
        </p:spPr>
        <p:txBody>
          <a:bodyPr/>
          <a:lstStyle/>
          <a:p>
            <a:pPr algn="ctr"/>
            <a:r>
              <a:rPr lang="fr-FR" sz="2000" dirty="0" smtClean="0">
                <a:solidFill>
                  <a:srgbClr val="FFFF00"/>
                </a:solidFill>
              </a:rPr>
              <a:t>DISTRIBUTION DES MODALITÉS DE SUPPLÉANCE RÉNALE </a:t>
            </a:r>
            <a:br>
              <a:rPr lang="fr-FR" sz="2000" dirty="0" smtClean="0">
                <a:solidFill>
                  <a:srgbClr val="FFFF00"/>
                </a:solidFill>
              </a:rPr>
            </a:br>
            <a:r>
              <a:rPr lang="fr-FR" sz="2000" dirty="0" smtClean="0">
                <a:solidFill>
                  <a:srgbClr val="FFFF00"/>
                </a:solidFill>
              </a:rPr>
              <a:t>DANS </a:t>
            </a:r>
            <a:br>
              <a:rPr lang="fr-FR" sz="2000" dirty="0" smtClean="0">
                <a:solidFill>
                  <a:srgbClr val="FFFF00"/>
                </a:solidFill>
              </a:rPr>
            </a:br>
            <a:r>
              <a:rPr lang="fr-FR" sz="2000" dirty="0" smtClean="0">
                <a:solidFill>
                  <a:srgbClr val="FFFF00"/>
                </a:solidFill>
              </a:rPr>
              <a:t>LE MONDE vs ALGÉRIE</a:t>
            </a:r>
            <a:endParaRPr lang="fr-FR" sz="2000" dirty="0">
              <a:solidFill>
                <a:srgbClr val="FFFF00"/>
              </a:solidFill>
            </a:endParaRPr>
          </a:p>
        </p:txBody>
      </p:sp>
      <p:pic>
        <p:nvPicPr>
          <p:cNvPr id="4" name="Picture 5"/>
          <p:cNvPicPr>
            <a:picLocks noGrp="1" noChangeAspect="1" noChangeArrowheads="1"/>
          </p:cNvPicPr>
          <p:nvPr>
            <p:ph idx="1"/>
          </p:nvPr>
        </p:nvPicPr>
        <p:blipFill>
          <a:blip r:embed="rId2">
            <a:lum bright="-10000" contrast="40000"/>
            <a:extLst>
              <a:ext uri="{28A0092B-C50C-407E-A947-70E740481C1C}">
                <a14:useLocalDpi xmlns:a14="http://schemas.microsoft.com/office/drawing/2010/main" xmlns="" val="0"/>
              </a:ext>
            </a:extLst>
          </a:blip>
          <a:srcRect/>
          <a:stretch>
            <a:fillRect/>
          </a:stretch>
        </p:blipFill>
        <p:spPr bwMode="auto">
          <a:xfrm>
            <a:off x="256332" y="2342892"/>
            <a:ext cx="4157903" cy="3843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ZoneTexte 4"/>
          <p:cNvSpPr txBox="1"/>
          <p:nvPr/>
        </p:nvSpPr>
        <p:spPr>
          <a:xfrm>
            <a:off x="349131" y="6336078"/>
            <a:ext cx="406510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err="1">
                <a:ln>
                  <a:noFill/>
                </a:ln>
                <a:solidFill>
                  <a:prstClr val="white"/>
                </a:solidFill>
                <a:effectLst/>
                <a:uLnTx/>
                <a:uFillTx/>
                <a:latin typeface="Century Gothic" panose="020B0502020202020204"/>
                <a:ea typeface="+mn-ea"/>
                <a:cs typeface="+mn-cs"/>
              </a:rPr>
              <a:t>Lameire</a:t>
            </a:r>
            <a:r>
              <a:rPr kumimoji="0" lang="fr-FR" sz="1200" b="0" i="1" u="none" strike="noStrike" kern="1200" cap="none" spc="0" normalizeH="0" baseline="0" noProof="0" dirty="0">
                <a:ln>
                  <a:noFill/>
                </a:ln>
                <a:solidFill>
                  <a:prstClr val="white"/>
                </a:solidFill>
                <a:effectLst/>
                <a:uLnTx/>
                <a:uFillTx/>
                <a:latin typeface="Century Gothic" panose="020B0502020202020204"/>
                <a:ea typeface="+mn-ea"/>
                <a:cs typeface="+mn-cs"/>
              </a:rPr>
              <a:t>, N. &amp; Van </a:t>
            </a:r>
            <a:r>
              <a:rPr kumimoji="0" lang="fr-FR" sz="1200" b="0" i="1" u="none" strike="noStrike" kern="1200" cap="none" spc="0" normalizeH="0" baseline="0" noProof="0" dirty="0" err="1">
                <a:ln>
                  <a:noFill/>
                </a:ln>
                <a:solidFill>
                  <a:prstClr val="white"/>
                </a:solidFill>
                <a:effectLst/>
                <a:uLnTx/>
                <a:uFillTx/>
                <a:latin typeface="Century Gothic" panose="020B0502020202020204"/>
                <a:ea typeface="+mn-ea"/>
                <a:cs typeface="+mn-cs"/>
              </a:rPr>
              <a:t>Biesen</a:t>
            </a:r>
            <a:r>
              <a:rPr kumimoji="0" lang="fr-FR" sz="1200" b="0" i="1" u="none" strike="noStrike" kern="1200" cap="none" spc="0" normalizeH="0" baseline="0" noProof="0" dirty="0">
                <a:ln>
                  <a:noFill/>
                </a:ln>
                <a:solidFill>
                  <a:prstClr val="white"/>
                </a:solidFill>
                <a:effectLst/>
                <a:uLnTx/>
                <a:uFillTx/>
                <a:latin typeface="Century Gothic" panose="020B0502020202020204"/>
                <a:ea typeface="+mn-ea"/>
                <a:cs typeface="+mn-cs"/>
              </a:rPr>
              <a:t>, W</a:t>
            </a:r>
            <a:r>
              <a:rPr kumimoji="0" lang="fr-FR" sz="1200" b="0" i="1"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r>
              <a:rPr kumimoji="0" lang="fr-FR" sz="1200" b="0" i="1" u="none" strike="noStrike" kern="1200" cap="none" spc="0" normalizeH="0" baseline="0" noProof="0" dirty="0">
                <a:ln>
                  <a:noFill/>
                </a:ln>
                <a:solidFill>
                  <a:prstClr val="white"/>
                </a:solidFill>
                <a:effectLst/>
                <a:uLnTx/>
                <a:uFillTx/>
                <a:latin typeface="Century Gothic" panose="020B0502020202020204"/>
                <a:ea typeface="+mn-ea"/>
                <a:cs typeface="+mn-cs"/>
              </a:rPr>
              <a:t>Nat. </a:t>
            </a:r>
            <a:r>
              <a:rPr kumimoji="0" lang="fr-FR" sz="1200" b="0" i="1" u="none" strike="noStrike" kern="1200" cap="none" spc="0" normalizeH="0" baseline="0" noProof="0" dirty="0" err="1">
                <a:ln>
                  <a:noFill/>
                </a:ln>
                <a:solidFill>
                  <a:prstClr val="white"/>
                </a:solidFill>
                <a:effectLst/>
                <a:uLnTx/>
                <a:uFillTx/>
                <a:latin typeface="Century Gothic" panose="020B0502020202020204"/>
                <a:ea typeface="+mn-ea"/>
                <a:cs typeface="+mn-cs"/>
              </a:rPr>
              <a:t>Rev</a:t>
            </a:r>
            <a:r>
              <a:rPr kumimoji="0" lang="fr-FR" sz="1200" b="0" i="1"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1200" b="0" i="1" u="none" strike="noStrike" kern="1200" cap="none" spc="0" normalizeH="0" baseline="0" noProof="0" dirty="0" err="1">
                <a:ln>
                  <a:noFill/>
                </a:ln>
                <a:solidFill>
                  <a:prstClr val="white"/>
                </a:solidFill>
                <a:effectLst/>
                <a:uLnTx/>
                <a:uFillTx/>
                <a:latin typeface="Century Gothic" panose="020B0502020202020204"/>
                <a:ea typeface="+mn-ea"/>
                <a:cs typeface="+mn-cs"/>
              </a:rPr>
              <a:t>Nephrol</a:t>
            </a:r>
            <a:r>
              <a:rPr kumimoji="0" lang="fr-FR" sz="1200" b="0" i="1" u="none" strike="noStrike" kern="1200" cap="none" spc="0" normalizeH="0" baseline="0" noProof="0" dirty="0">
                <a:ln>
                  <a:noFill/>
                </a:ln>
                <a:solidFill>
                  <a:prstClr val="white"/>
                </a:solidFill>
                <a:effectLst/>
                <a:uLnTx/>
                <a:uFillTx/>
                <a:latin typeface="Century Gothic" panose="020B0502020202020204"/>
                <a:ea typeface="+mn-ea"/>
                <a:cs typeface="+mn-cs"/>
              </a:rPr>
              <a:t>. 6, 75–82 (2010);</a:t>
            </a:r>
          </a:p>
        </p:txBody>
      </p:sp>
      <p:graphicFrame>
        <p:nvGraphicFramePr>
          <p:cNvPr id="9" name="Graphique 8"/>
          <p:cNvGraphicFramePr/>
          <p:nvPr>
            <p:extLst/>
          </p:nvPr>
        </p:nvGraphicFramePr>
        <p:xfrm>
          <a:off x="4824172" y="2342892"/>
          <a:ext cx="3999538" cy="38434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8462863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p:nvPr/>
        </p:nvGraphicFramePr>
        <p:xfrm>
          <a:off x="0" y="1371600"/>
          <a:ext cx="91440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6" name="Espace réservé du pied de page 3"/>
          <p:cNvSpPr>
            <a:spLocks noGrp="1"/>
          </p:cNvSpPr>
          <p:nvPr>
            <p:ph type="title"/>
          </p:nvPr>
        </p:nvSpPr>
        <p:spPr/>
        <p:txBody>
          <a:bodyPr/>
          <a:lstStyle/>
          <a:p>
            <a:r>
              <a:rPr lang="fr-FR" sz="2800" dirty="0" smtClean="0">
                <a:solidFill>
                  <a:srgbClr val="002060"/>
                </a:solidFill>
              </a:rPr>
              <a:t>Figure 113:IRCT et néphropathie initiale registre </a:t>
            </a:r>
            <a:r>
              <a:rPr lang="fr-FR" sz="2800" dirty="0" err="1" smtClean="0">
                <a:solidFill>
                  <a:srgbClr val="002060"/>
                </a:solidFill>
              </a:rPr>
              <a:t>batna,Algerie</a:t>
            </a:r>
            <a:r>
              <a:rPr lang="fr-FR" sz="2800" dirty="0" smtClean="0">
                <a:solidFill>
                  <a:srgbClr val="002060"/>
                </a:solidFill>
              </a:rPr>
              <a:t>.</a:t>
            </a:r>
            <a:endParaRPr lang="en-US" sz="2800" dirty="0">
              <a:solidFill>
                <a:srgbClr val="00206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457200" y="1295401"/>
          <a:ext cx="8229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3"/>
          <p:cNvSpPr>
            <a:spLocks noGrp="1"/>
          </p:cNvSpPr>
          <p:nvPr>
            <p:ph type="title"/>
          </p:nvPr>
        </p:nvSpPr>
        <p:spPr/>
        <p:txBody>
          <a:bodyPr/>
          <a:lstStyle/>
          <a:p>
            <a:r>
              <a:rPr lang="fr-FR" sz="1800" b="1" dirty="0" smtClean="0">
                <a:solidFill>
                  <a:schemeClr val="bg2">
                    <a:lumMod val="10000"/>
                  </a:schemeClr>
                </a:solidFill>
              </a:rPr>
              <a:t>Tableau 114 :IRCT  et clairance de la créatinine sérique  selon  la  formule  de  Cockcroft  et  Gault au moment du diagnostic .registre </a:t>
            </a:r>
            <a:r>
              <a:rPr lang="fr-FR" sz="1800" b="1" dirty="0" err="1" smtClean="0">
                <a:solidFill>
                  <a:schemeClr val="bg2">
                    <a:lumMod val="10000"/>
                  </a:schemeClr>
                </a:solidFill>
              </a:rPr>
              <a:t>batna,Algerie</a:t>
            </a:r>
            <a:r>
              <a:rPr lang="fr-FR" sz="1800" b="1" dirty="0" smtClean="0">
                <a:solidFill>
                  <a:schemeClr val="bg2">
                    <a:lumMod val="10000"/>
                  </a:schemeClr>
                </a:solidFill>
              </a:rPr>
              <a:t>.</a:t>
            </a:r>
            <a:endParaRPr lang="en-US" sz="1800" b="1" dirty="0">
              <a:solidFill>
                <a:schemeClr val="bg2">
                  <a:lumMod val="10000"/>
                </a:schemeClr>
              </a:solidFill>
            </a:endParaRPr>
          </a:p>
        </p:txBody>
      </p:sp>
      <p:sp>
        <p:nvSpPr>
          <p:cNvPr id="8" name="Titre 1"/>
          <p:cNvSpPr txBox="1">
            <a:spLocks/>
          </p:cNvSpPr>
          <p:nvPr/>
        </p:nvSpPr>
        <p:spPr>
          <a:xfrm>
            <a:off x="228600" y="5715000"/>
            <a:ext cx="8229600" cy="1143000"/>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700" b="1" i="0" u="none" strike="noStrike" kern="1200" cap="none" spc="0" normalizeH="0" baseline="0" noProof="0" smtClean="0">
                <a:ln>
                  <a:noFill/>
                </a:ln>
                <a:solidFill>
                  <a:schemeClr val="bg2">
                    <a:lumMod val="10000"/>
                  </a:schemeClr>
                </a:solidFill>
                <a:effectLst/>
                <a:uLnTx/>
                <a:uFillTx/>
                <a:latin typeface="+mj-lt"/>
                <a:ea typeface="+mj-ea"/>
                <a:cs typeface="+mj-cs"/>
              </a:rPr>
              <a:t>¾  des  patients sont admis avec des clairances de créatinine sérique moins de 10 ml/min, une moyenne des clairances de la créatinine sérique avant mise en dialyse de 09,56 ml/min</a:t>
            </a:r>
            <a:r>
              <a:rPr kumimoji="0" lang="en-US" sz="3200" b="0" i="0" u="none" strike="noStrike" kern="1200" cap="none" spc="0" normalizeH="0" baseline="0" noProof="0" smtClean="0">
                <a:ln>
                  <a:noFill/>
                </a:ln>
                <a:solidFill>
                  <a:schemeClr val="tx1"/>
                </a:solidFill>
                <a:effectLst/>
                <a:uLnTx/>
                <a:uFillTx/>
                <a:latin typeface="+mj-lt"/>
                <a:ea typeface="+mj-ea"/>
                <a:cs typeface="+mj-cs"/>
              </a:rPr>
              <a:t/>
            </a:r>
            <a:br>
              <a:rPr kumimoji="0" lang="en-US" sz="3200" b="0" i="0" u="none" strike="noStrike" kern="1200" cap="none" spc="0" normalizeH="0" baseline="0" noProof="0" smtClean="0">
                <a:ln>
                  <a:noFill/>
                </a:ln>
                <a:solidFill>
                  <a:schemeClr val="tx1"/>
                </a:solidFill>
                <a:effectLst/>
                <a:uLnTx/>
                <a:uFillTx/>
                <a:latin typeface="+mj-lt"/>
                <a:ea typeface="+mj-ea"/>
                <a:cs typeface="+mj-cs"/>
              </a:rPr>
            </a:b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152400" y="1295401"/>
          <a:ext cx="8991600" cy="48307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3"/>
          <p:cNvSpPr>
            <a:spLocks noGrp="1"/>
          </p:cNvSpPr>
          <p:nvPr>
            <p:ph type="title"/>
          </p:nvPr>
        </p:nvSpPr>
        <p:spPr>
          <a:xfrm>
            <a:off x="457200" y="0"/>
            <a:ext cx="8229600" cy="1295400"/>
          </a:xfrm>
        </p:spPr>
        <p:txBody>
          <a:bodyPr/>
          <a:lstStyle/>
          <a:p>
            <a:r>
              <a:rPr lang="fr-FR" sz="2400" b="1" dirty="0" smtClean="0">
                <a:solidFill>
                  <a:srgbClr val="002060"/>
                </a:solidFill>
              </a:rPr>
              <a:t>Figure 115:IRCT et  hémoglobine sérique avant  dialyse   registre Batna,Algerie.</a:t>
            </a:r>
            <a:endParaRPr lang="en-US" sz="2400" b="1" dirty="0">
              <a:solidFill>
                <a:srgbClr val="002060"/>
              </a:solidFill>
            </a:endParaRPr>
          </a:p>
        </p:txBody>
      </p:sp>
      <p:sp>
        <p:nvSpPr>
          <p:cNvPr id="8" name="Titre 1"/>
          <p:cNvSpPr txBox="1">
            <a:spLocks/>
          </p:cNvSpPr>
          <p:nvPr/>
        </p:nvSpPr>
        <p:spPr>
          <a:xfrm>
            <a:off x="0" y="6172200"/>
            <a:ext cx="91440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rgbClr val="002060"/>
                </a:solidFill>
                <a:effectLst/>
                <a:uLnTx/>
                <a:uFillTx/>
                <a:latin typeface="+mj-lt"/>
                <a:ea typeface="+mj-ea"/>
                <a:cs typeface="+mj-cs"/>
              </a:rPr>
              <a:t>¾  des  patients sont admis avec un taux </a:t>
            </a:r>
            <a:br>
              <a:rPr kumimoji="0" lang="fr-FR" sz="2400" b="1" i="0" u="none" strike="noStrike" kern="1200" cap="none" spc="0" normalizeH="0" baseline="0" noProof="0" dirty="0" smtClean="0">
                <a:ln>
                  <a:noFill/>
                </a:ln>
                <a:solidFill>
                  <a:srgbClr val="002060"/>
                </a:solidFill>
                <a:effectLst/>
                <a:uLnTx/>
                <a:uFillTx/>
                <a:latin typeface="+mj-lt"/>
                <a:ea typeface="+mj-ea"/>
                <a:cs typeface="+mj-cs"/>
              </a:rPr>
            </a:br>
            <a:r>
              <a:rPr kumimoji="0" lang="fr-FR" sz="2400" b="1" i="0" u="none" strike="noStrike" kern="1200" cap="none" spc="0" normalizeH="0" baseline="0" noProof="0" dirty="0" smtClean="0">
                <a:ln>
                  <a:noFill/>
                </a:ln>
                <a:solidFill>
                  <a:srgbClr val="002060"/>
                </a:solidFill>
                <a:effectLst/>
                <a:uLnTx/>
                <a:uFillTx/>
                <a:latin typeface="+mj-lt"/>
                <a:ea typeface="+mj-ea"/>
                <a:cs typeface="+mj-cs"/>
              </a:rPr>
              <a:t>d’hémoglobine sérique moins de 08 gr/dl</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
            </a:r>
            <a:br>
              <a:rPr kumimoji="0" lang="en-US" sz="2800" b="0" i="0" u="none" strike="noStrike" kern="1200" cap="none" spc="0" normalizeH="0" baseline="0" noProof="0" dirty="0" smtClean="0">
                <a:ln>
                  <a:noFill/>
                </a:ln>
                <a:solidFill>
                  <a:schemeClr val="tx1"/>
                </a:solidFill>
                <a:effectLst/>
                <a:uLnTx/>
                <a:uFillTx/>
                <a:latin typeface="+mj-lt"/>
                <a:ea typeface="+mj-ea"/>
                <a:cs typeface="+mj-cs"/>
              </a:rPr>
            </a:b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lstStyle/>
          <a:p>
            <a:r>
              <a:rPr lang="fr-FR" sz="2400" b="1" dirty="0" smtClean="0">
                <a:solidFill>
                  <a:srgbClr val="002060"/>
                </a:solidFill>
              </a:rPr>
              <a:t>figure 93:IRCT et mise sous  érythropoïétine    avant   suppléance  rénale ,registre Batna,Algerie.</a:t>
            </a:r>
            <a:endParaRPr lang="en-US" sz="2400" b="1" dirty="0">
              <a:solidFill>
                <a:srgbClr val="002060"/>
              </a:solidFill>
            </a:endParaRPr>
          </a:p>
        </p:txBody>
      </p:sp>
      <p:sp>
        <p:nvSpPr>
          <p:cNvPr id="8" name="Titre 1"/>
          <p:cNvSpPr txBox="1">
            <a:spLocks/>
          </p:cNvSpPr>
          <p:nvPr/>
        </p:nvSpPr>
        <p:spPr>
          <a:xfrm>
            <a:off x="457200" y="6096000"/>
            <a:ext cx="82296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1"/>
                </a:solidFill>
                <a:effectLst/>
                <a:uLnTx/>
                <a:uFillTx/>
                <a:latin typeface="+mj-lt"/>
                <a:ea typeface="+mj-ea"/>
                <a:cs typeface="+mj-cs"/>
              </a:rPr>
              <a:t>Un recourt dans1/3 des cas a l usage de l érythropoïétine dans le traitement de l anémie en phase pré dialytique</a:t>
            </a:r>
            <a:r>
              <a:rPr kumimoji="0" lang="fr-FR" sz="2400" b="0" i="0" u="none" strike="noStrike" kern="1200" cap="none" spc="0" normalizeH="0" baseline="0" noProof="0" dirty="0" smtClean="0">
                <a:ln>
                  <a:noFill/>
                </a:ln>
                <a:solidFill>
                  <a:schemeClr val="tx1"/>
                </a:solidFill>
                <a:effectLst/>
                <a:uLnTx/>
                <a:uFillTx/>
                <a:latin typeface="+mj-lt"/>
                <a:ea typeface="+mj-ea"/>
                <a:cs typeface="+mj-cs"/>
              </a:rPr>
              <a:t>.</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457200" y="1143001"/>
          <a:ext cx="82296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3"/>
          <p:cNvSpPr>
            <a:spLocks noGrp="1"/>
          </p:cNvSpPr>
          <p:nvPr>
            <p:ph type="title"/>
          </p:nvPr>
        </p:nvSpPr>
        <p:spPr/>
        <p:txBody>
          <a:bodyPr/>
          <a:lstStyle/>
          <a:p>
            <a:r>
              <a:rPr lang="fr-FR" sz="1800" b="1" dirty="0" smtClean="0">
                <a:solidFill>
                  <a:srgbClr val="002060"/>
                </a:solidFill>
              </a:rPr>
              <a:t>Figure 120:IRCT selon l’hémoglobine  sérique    du  dernier   mois  de  consultation  Registre Batna,Algerie.</a:t>
            </a:r>
            <a:endParaRPr lang="en-US" sz="1800" b="1" dirty="0">
              <a:solidFill>
                <a:srgbClr val="002060"/>
              </a:solidFill>
            </a:endParaRPr>
          </a:p>
        </p:txBody>
      </p:sp>
      <p:sp>
        <p:nvSpPr>
          <p:cNvPr id="8" name="Titre 1"/>
          <p:cNvSpPr txBox="1">
            <a:spLocks/>
          </p:cNvSpPr>
          <p:nvPr/>
        </p:nvSpPr>
        <p:spPr>
          <a:xfrm>
            <a:off x="457200" y="5715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solidFill>
                  <a:schemeClr val="tx1"/>
                </a:solidFill>
                <a:effectLst/>
                <a:uLnTx/>
                <a:uFillTx/>
                <a:latin typeface="+mj-lt"/>
                <a:ea typeface="+mj-ea"/>
                <a:cs typeface="+mj-cs"/>
              </a:rPr>
              <a:t>L’anémie  est un signe constant lors du recrutement du malade , et la moyenne de</a:t>
            </a:r>
            <a:br>
              <a:rPr kumimoji="0" lang="fr-FR" sz="2000" b="1" i="0" u="none" strike="noStrike" kern="1200" cap="none" spc="0" normalizeH="0" baseline="0" noProof="0" dirty="0" smtClean="0">
                <a:ln>
                  <a:noFill/>
                </a:ln>
                <a:solidFill>
                  <a:schemeClr val="tx1"/>
                </a:solidFill>
                <a:effectLst/>
                <a:uLnTx/>
                <a:uFillTx/>
                <a:latin typeface="+mj-lt"/>
                <a:ea typeface="+mj-ea"/>
                <a:cs typeface="+mj-cs"/>
              </a:rPr>
            </a:br>
            <a:r>
              <a:rPr kumimoji="0" lang="fr-FR" sz="2000" b="1" i="0" u="none" strike="noStrike" kern="1200" cap="none" spc="0" normalizeH="0" baseline="0" noProof="0" dirty="0" smtClean="0">
                <a:ln>
                  <a:noFill/>
                </a:ln>
                <a:solidFill>
                  <a:schemeClr val="tx1"/>
                </a:solidFill>
                <a:effectLst/>
                <a:uLnTx/>
                <a:uFillTx/>
                <a:latin typeface="+mj-lt"/>
                <a:ea typeface="+mj-ea"/>
                <a:cs typeface="+mj-cs"/>
              </a:rPr>
              <a:t> l’hémoglobinémie  de  08,09 g/dl</a:t>
            </a:r>
            <a:r>
              <a:rPr kumimoji="0" lang="fr-FR" sz="2400" b="0" i="0" u="none" strike="noStrike" kern="1200" cap="none" spc="0" normalizeH="0" baseline="0" noProof="0" dirty="0" smtClean="0">
                <a:ln>
                  <a:noFill/>
                </a:ln>
                <a:solidFill>
                  <a:schemeClr val="tx1"/>
                </a:solidFill>
                <a:effectLst/>
                <a:uLnTx/>
                <a:uFillTx/>
                <a:latin typeface="+mj-lt"/>
                <a:ea typeface="+mj-ea"/>
                <a:cs typeface="+mj-cs"/>
              </a:rPr>
              <a:t>.</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lstStyle/>
          <a:p>
            <a:r>
              <a:rPr lang="fr-FR" sz="2400" b="1" dirty="0" smtClean="0">
                <a:solidFill>
                  <a:schemeClr val="bg2">
                    <a:lumMod val="10000"/>
                  </a:schemeClr>
                </a:solidFill>
              </a:rPr>
              <a:t>figure 92 :IRCT et biopsie rénale pour le diagnostic de la néphropathie  initiale  registre Batna,Algerie.</a:t>
            </a:r>
            <a:endParaRPr lang="en-US" sz="2400" b="1" dirty="0">
              <a:solidFill>
                <a:schemeClr val="bg2">
                  <a:lumMod val="10000"/>
                </a:schemeClr>
              </a:solidFill>
            </a:endParaRPr>
          </a:p>
        </p:txBody>
      </p:sp>
      <p:sp>
        <p:nvSpPr>
          <p:cNvPr id="8" name="Titre 1"/>
          <p:cNvSpPr txBox="1">
            <a:spLocks/>
          </p:cNvSpPr>
          <p:nvPr/>
        </p:nvSpPr>
        <p:spPr>
          <a:xfrm>
            <a:off x="228600" y="5715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smtClean="0">
                <a:ln>
                  <a:noFill/>
                </a:ln>
                <a:solidFill>
                  <a:schemeClr val="tx1"/>
                </a:solidFill>
                <a:effectLst/>
                <a:uLnTx/>
                <a:uFillTx/>
                <a:latin typeface="+mj-lt"/>
                <a:ea typeface="+mj-ea"/>
                <a:cs typeface="+mj-cs"/>
              </a:rPr>
              <a:t>Une  pratique rare  de ponction biopsie rénale pour la néphropathie initiale de 7%</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noAutofit/>
          </a:bodyPr>
          <a:lstStyle/>
          <a:p>
            <a:r>
              <a:rPr lang="fr-FR" sz="2800" b="1" dirty="0" smtClean="0">
                <a:solidFill>
                  <a:srgbClr val="002060"/>
                </a:solidFill>
              </a:rPr>
              <a:t>figure 95 :IRCT et traitement  par érythropoïétine </a:t>
            </a:r>
          </a:p>
          <a:p>
            <a:r>
              <a:rPr lang="fr-FR" sz="2800" b="1" dirty="0" smtClean="0">
                <a:solidFill>
                  <a:srgbClr val="002060"/>
                </a:solidFill>
              </a:rPr>
              <a:t> registre Batna,Algerie.</a:t>
            </a:r>
            <a:endParaRPr lang="en-US" sz="2800" b="1" dirty="0">
              <a:solidFill>
                <a:srgbClr val="002060"/>
              </a:solidFill>
            </a:endParaRPr>
          </a:p>
        </p:txBody>
      </p:sp>
      <p:sp>
        <p:nvSpPr>
          <p:cNvPr id="8" name="Titre 1"/>
          <p:cNvSpPr txBox="1">
            <a:spLocks/>
          </p:cNvSpPr>
          <p:nvPr/>
        </p:nvSpPr>
        <p:spPr>
          <a:xfrm>
            <a:off x="228600" y="5715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smtClean="0">
                <a:ln>
                  <a:noFill/>
                </a:ln>
                <a:solidFill>
                  <a:schemeClr val="tx1"/>
                </a:solidFill>
                <a:effectLst/>
                <a:uLnTx/>
                <a:uFillTx/>
                <a:latin typeface="+mj-lt"/>
                <a:ea typeface="+mj-ea"/>
                <a:cs typeface="+mj-cs"/>
              </a:rPr>
              <a:t>20%  des patients  recevaient de</a:t>
            </a:r>
            <a:br>
              <a:rPr kumimoji="0" lang="fr-FR" sz="2800" b="0" i="0" u="none" strike="noStrike" kern="1200" cap="none" spc="0" normalizeH="0" baseline="0" noProof="0" smtClean="0">
                <a:ln>
                  <a:noFill/>
                </a:ln>
                <a:solidFill>
                  <a:schemeClr val="tx1"/>
                </a:solidFill>
                <a:effectLst/>
                <a:uLnTx/>
                <a:uFillTx/>
                <a:latin typeface="+mj-lt"/>
                <a:ea typeface="+mj-ea"/>
                <a:cs typeface="+mj-cs"/>
              </a:rPr>
            </a:br>
            <a:r>
              <a:rPr kumimoji="0" lang="fr-FR" sz="2800" b="0" i="0" u="none" strike="noStrike" kern="1200" cap="none" spc="0" normalizeH="0" baseline="0" noProof="0" smtClean="0">
                <a:ln>
                  <a:noFill/>
                </a:ln>
                <a:solidFill>
                  <a:schemeClr val="tx1"/>
                </a:solidFill>
                <a:effectLst/>
                <a:uLnTx/>
                <a:uFillTx/>
                <a:latin typeface="+mj-lt"/>
                <a:ea typeface="+mj-ea"/>
                <a:cs typeface="+mj-cs"/>
              </a:rPr>
              <a:t> l’ érythropoïétine en phase pré dialytique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3"/>
          <p:cNvSpPr>
            <a:spLocks noGrp="1"/>
          </p:cNvSpPr>
          <p:nvPr>
            <p:ph type="title"/>
          </p:nvPr>
        </p:nvSpPr>
        <p:spPr/>
        <p:txBody>
          <a:bodyPr/>
          <a:lstStyle/>
          <a:p>
            <a:r>
              <a:rPr lang="fr-FR" sz="2400" b="1" dirty="0" smtClean="0">
                <a:solidFill>
                  <a:schemeClr val="bg2">
                    <a:lumMod val="10000"/>
                  </a:schemeClr>
                </a:solidFill>
              </a:rPr>
              <a:t>Tableau 121: IRCT et transfusion sanguine  registre </a:t>
            </a:r>
            <a:r>
              <a:rPr lang="fr-FR" sz="2400" b="1" dirty="0" err="1" smtClean="0">
                <a:solidFill>
                  <a:schemeClr val="bg2">
                    <a:lumMod val="10000"/>
                  </a:schemeClr>
                </a:solidFill>
              </a:rPr>
              <a:t>batna,Algerie</a:t>
            </a:r>
            <a:r>
              <a:rPr lang="fr-FR" sz="2400" b="1" dirty="0" smtClean="0">
                <a:solidFill>
                  <a:schemeClr val="bg2">
                    <a:lumMod val="10000"/>
                  </a:schemeClr>
                </a:solidFill>
              </a:rPr>
              <a:t>.</a:t>
            </a:r>
            <a:endParaRPr lang="en-US" sz="2400" b="1" dirty="0">
              <a:solidFill>
                <a:schemeClr val="bg2">
                  <a:lumMod val="10000"/>
                </a:schemeClr>
              </a:solidFill>
            </a:endParaRPr>
          </a:p>
        </p:txBody>
      </p:sp>
      <p:sp>
        <p:nvSpPr>
          <p:cNvPr id="8" name="Titre 1"/>
          <p:cNvSpPr txBox="1">
            <a:spLocks/>
          </p:cNvSpPr>
          <p:nvPr/>
        </p:nvSpPr>
        <p:spPr>
          <a:xfrm>
            <a:off x="457200" y="5715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smtClean="0">
                <a:ln>
                  <a:noFill/>
                </a:ln>
                <a:solidFill>
                  <a:schemeClr val="tx1"/>
                </a:solidFill>
                <a:effectLst/>
                <a:uLnTx/>
                <a:uFillTx/>
                <a:latin typeface="+mj-lt"/>
                <a:ea typeface="+mj-ea"/>
                <a:cs typeface="+mj-cs"/>
              </a:rPr>
              <a:t>Une moyenne de 08 culots érythrocytaires par patient.</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p:nvPr/>
        </p:nvGraphicFramePr>
        <p:xfrm>
          <a:off x="0" y="1295400"/>
          <a:ext cx="9144000" cy="4724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au 3"/>
          <p:cNvGraphicFramePr>
            <a:graphicFrameLocks noGrp="1"/>
          </p:cNvGraphicFramePr>
          <p:nvPr/>
        </p:nvGraphicFramePr>
        <p:xfrm>
          <a:off x="7467600" y="5905500"/>
          <a:ext cx="1447800" cy="952500"/>
        </p:xfrm>
        <a:graphic>
          <a:graphicData uri="http://schemas.openxmlformats.org/drawingml/2006/table">
            <a:tbl>
              <a:tblPr/>
              <a:tblGrid>
                <a:gridCol w="723900"/>
                <a:gridCol w="723900"/>
              </a:tblGrid>
              <a:tr h="381000">
                <a:tc>
                  <a:txBody>
                    <a:bodyPr/>
                    <a:lstStyle/>
                    <a:p>
                      <a:pPr algn="l" fontAlgn="b"/>
                      <a:r>
                        <a:rPr lang="en-US" sz="1100" b="1" i="0" u="none" strike="noStrike" dirty="0" err="1">
                          <a:solidFill>
                            <a:srgbClr val="000000"/>
                          </a:solidFill>
                          <a:latin typeface="Calibri"/>
                        </a:rPr>
                        <a:t>maigreur</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dirty="0" err="1" smtClean="0">
                          <a:solidFill>
                            <a:srgbClr val="000000"/>
                          </a:solidFill>
                          <a:latin typeface="Calibri"/>
                        </a:rPr>
                        <a:t>normopond</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surcharge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obésité</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Espace réservé du pied de page 1"/>
          <p:cNvSpPr>
            <a:spLocks noGrp="1"/>
          </p:cNvSpPr>
          <p:nvPr>
            <p:ph type="ftr" sz="quarter" idx="11"/>
          </p:nvPr>
        </p:nvSpPr>
        <p:spPr>
          <a:xfrm>
            <a:off x="457200" y="457203"/>
            <a:ext cx="7543800" cy="549275"/>
          </a:xfrm>
        </p:spPr>
        <p:txBody>
          <a:bodyPr/>
          <a:lstStyle/>
          <a:p>
            <a:r>
              <a:rPr lang="fr-FR" sz="2400" b="1" dirty="0" smtClean="0">
                <a:solidFill>
                  <a:schemeClr val="bg2">
                    <a:lumMod val="10000"/>
                  </a:schemeClr>
                </a:solidFill>
              </a:rPr>
              <a:t>Figure 119:IRCT  selon l’indice  de la masse  corporelle Registre Batna,Algerie.</a:t>
            </a:r>
            <a:endParaRPr lang="en-US" sz="2400" b="1" dirty="0">
              <a:solidFill>
                <a:schemeClr val="bg2">
                  <a:lumMod val="10000"/>
                </a:schemeClr>
              </a:solidFill>
            </a:endParaRPr>
          </a:p>
        </p:txBody>
      </p:sp>
      <p:sp>
        <p:nvSpPr>
          <p:cNvPr id="7" name="Rectangle 6"/>
          <p:cNvSpPr/>
          <p:nvPr/>
        </p:nvSpPr>
        <p:spPr>
          <a:xfrm>
            <a:off x="304800" y="6096000"/>
            <a:ext cx="6477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60 %  des patients  sont   normo -pondéraux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lstStyle/>
          <a:p>
            <a:r>
              <a:rPr lang="fr-FR" sz="2400" b="1" dirty="0" smtClean="0">
                <a:solidFill>
                  <a:srgbClr val="002060"/>
                </a:solidFill>
              </a:rPr>
              <a:t>figure 100:IRCT  et consommation tabagique actuelle  ,</a:t>
            </a:r>
          </a:p>
          <a:p>
            <a:r>
              <a:rPr lang="fr-FR" sz="2400" b="1" dirty="0" smtClean="0">
                <a:solidFill>
                  <a:srgbClr val="002060"/>
                </a:solidFill>
              </a:rPr>
              <a:t>registre Batna,Algerie.</a:t>
            </a:r>
            <a:endParaRPr lang="en-US" sz="2400" b="1" dirty="0">
              <a:solidFill>
                <a:srgbClr val="002060"/>
              </a:solidFill>
            </a:endParaRPr>
          </a:p>
        </p:txBody>
      </p:sp>
      <p:sp>
        <p:nvSpPr>
          <p:cNvPr id="8" name="Titre 1"/>
          <p:cNvSpPr txBox="1">
            <a:spLocks/>
          </p:cNvSpPr>
          <p:nvPr/>
        </p:nvSpPr>
        <p:spPr>
          <a:xfrm>
            <a:off x="2286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smtClean="0">
                <a:ln>
                  <a:noFill/>
                </a:ln>
                <a:solidFill>
                  <a:schemeClr val="tx1"/>
                </a:solidFill>
                <a:effectLst/>
                <a:uLnTx/>
                <a:uFillTx/>
                <a:latin typeface="+mj-lt"/>
                <a:ea typeface="+mj-ea"/>
                <a:cs typeface="+mj-cs"/>
              </a:rPr>
              <a:t>16% des patients sont  tabagiques  actifs.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9933" y="447187"/>
            <a:ext cx="8394833" cy="970450"/>
          </a:xfrm>
        </p:spPr>
        <p:txBody>
          <a:bodyPr/>
          <a:lstStyle/>
          <a:p>
            <a:pPr algn="ctr"/>
            <a:r>
              <a:rPr lang="fr-FR" sz="2000" b="1" dirty="0" smtClean="0"/>
              <a:t>PRÉVALENCE DES PATIENTS EN HÉMODIALYSE</a:t>
            </a:r>
            <a:br>
              <a:rPr lang="fr-FR" sz="2000" b="1" dirty="0" smtClean="0"/>
            </a:br>
            <a:r>
              <a:rPr lang="fr-FR" sz="2000" b="1" dirty="0" smtClean="0"/>
              <a:t>1992-2016</a:t>
            </a:r>
            <a:endParaRPr lang="fr-FR" sz="20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1184505241"/>
              </p:ext>
            </p:extLst>
          </p:nvPr>
        </p:nvGraphicFramePr>
        <p:xfrm>
          <a:off x="401861" y="1417642"/>
          <a:ext cx="8346987" cy="53244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078604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normAutofit fontScale="90000"/>
          </a:bodyPr>
          <a:lstStyle/>
          <a:p>
            <a:r>
              <a:rPr lang="fr-FR" sz="2400" b="1" dirty="0" smtClean="0">
                <a:solidFill>
                  <a:schemeClr val="bg2">
                    <a:lumMod val="10000"/>
                  </a:schemeClr>
                </a:solidFill>
              </a:rPr>
              <a:t>figure 97:IRCT et antécédent personnel de consommation tabagique ,</a:t>
            </a:r>
          </a:p>
          <a:p>
            <a:r>
              <a:rPr lang="fr-FR" sz="2400" b="1" dirty="0" smtClean="0">
                <a:solidFill>
                  <a:schemeClr val="bg2">
                    <a:lumMod val="10000"/>
                  </a:schemeClr>
                </a:solidFill>
              </a:rPr>
              <a:t>registre Batna,Algerie.</a:t>
            </a:r>
            <a:endParaRPr lang="en-US" sz="2400" b="1" dirty="0">
              <a:solidFill>
                <a:schemeClr val="bg2">
                  <a:lumMod val="10000"/>
                </a:schemeClr>
              </a:solidFill>
            </a:endParaRPr>
          </a:p>
        </p:txBody>
      </p:sp>
      <p:sp>
        <p:nvSpPr>
          <p:cNvPr id="8" name="Titre 1"/>
          <p:cNvSpPr txBox="1">
            <a:spLocks/>
          </p:cNvSpPr>
          <p:nvPr/>
        </p:nvSpPr>
        <p:spPr>
          <a:xfrm>
            <a:off x="4572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smtClean="0">
                <a:ln>
                  <a:noFill/>
                </a:ln>
                <a:solidFill>
                  <a:schemeClr val="tx1"/>
                </a:solidFill>
                <a:effectLst/>
                <a:uLnTx/>
                <a:uFillTx/>
                <a:latin typeface="+mj-lt"/>
                <a:ea typeface="+mj-ea"/>
                <a:cs typeface="+mj-cs"/>
              </a:rPr>
              <a:t>42% des patients aux passé tabagique.</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Espace réservé du pied de page 4"/>
          <p:cNvSpPr>
            <a:spLocks noGrp="1"/>
          </p:cNvSpPr>
          <p:nvPr>
            <p:ph type="title"/>
          </p:nvPr>
        </p:nvSpPr>
        <p:spPr>
          <a:xfrm>
            <a:off x="381000" y="0"/>
            <a:ext cx="8229600" cy="1143000"/>
          </a:xfrm>
        </p:spPr>
        <p:txBody>
          <a:bodyPr>
            <a:normAutofit/>
          </a:bodyPr>
          <a:lstStyle/>
          <a:p>
            <a:r>
              <a:rPr lang="fr-FR" sz="2800" b="1" dirty="0" smtClean="0">
                <a:solidFill>
                  <a:schemeClr val="bg2">
                    <a:lumMod val="10000"/>
                  </a:schemeClr>
                </a:solidFill>
              </a:rPr>
              <a:t>figure 98:IRCT et diabète sucré, </a:t>
            </a:r>
          </a:p>
          <a:p>
            <a:r>
              <a:rPr lang="fr-FR" sz="2800" b="1" dirty="0" smtClean="0">
                <a:solidFill>
                  <a:schemeClr val="bg2">
                    <a:lumMod val="10000"/>
                  </a:schemeClr>
                </a:solidFill>
              </a:rPr>
              <a:t>registre Batna,Algerie.</a:t>
            </a:r>
            <a:endParaRPr lang="en-US" sz="2800" b="1" dirty="0">
              <a:solidFill>
                <a:schemeClr val="bg2">
                  <a:lumMod val="10000"/>
                </a:schemeClr>
              </a:solidFill>
            </a:endParaRPr>
          </a:p>
        </p:txBody>
      </p:sp>
      <p:sp>
        <p:nvSpPr>
          <p:cNvPr id="9" name="Titre 1"/>
          <p:cNvSpPr txBox="1">
            <a:spLocks/>
          </p:cNvSpPr>
          <p:nvPr/>
        </p:nvSpPr>
        <p:spPr>
          <a:xfrm>
            <a:off x="1524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smtClean="0">
                <a:ln>
                  <a:noFill/>
                </a:ln>
                <a:solidFill>
                  <a:schemeClr val="tx1"/>
                </a:solidFill>
                <a:effectLst/>
                <a:uLnTx/>
                <a:uFillTx/>
                <a:latin typeface="+mj-lt"/>
                <a:ea typeface="+mj-ea"/>
                <a:cs typeface="+mj-cs"/>
              </a:rPr>
              <a:t>Les patients  diabétiques  70:(33 patients type I, et 37patients type II </a:t>
            </a:r>
            <a:r>
              <a:rPr kumimoji="0" lang="fr-FR" sz="2000" b="0" i="0" u="none" strike="noStrike" kern="1200" cap="none" spc="0" normalizeH="0" baseline="0" noProof="0" smtClean="0">
                <a:ln>
                  <a:noFill/>
                </a:ln>
                <a:solidFill>
                  <a:schemeClr val="tx1"/>
                </a:solidFill>
                <a:effectLst/>
                <a:uLnTx/>
                <a:uFillTx/>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Rectangle 9"/>
          <p:cNvSpPr/>
          <p:nvPr/>
        </p:nvSpPr>
        <p:spPr>
          <a:xfrm>
            <a:off x="2209800" y="6488668"/>
            <a:ext cx="4572000" cy="369332"/>
          </a:xfrm>
          <a:prstGeom prst="rect">
            <a:avLst/>
          </a:prstGeom>
        </p:spPr>
        <p:txBody>
          <a:bodyPr>
            <a:spAutoFit/>
          </a:bodyPr>
          <a:lstStyle/>
          <a:p>
            <a:pPr>
              <a:buNone/>
            </a:pPr>
            <a:r>
              <a:rPr lang="en-US" b="1" dirty="0" smtClean="0"/>
              <a:t>DTII : 37 patients, 53% . DTI:  33patients,47</a:t>
            </a:r>
            <a:r>
              <a:rPr lang="en-US" dirty="0" smtClean="0"/>
              <a:t>%</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normAutofit/>
          </a:bodyPr>
          <a:lstStyle/>
          <a:p>
            <a:r>
              <a:rPr lang="fr-FR" sz="2400" b="1" dirty="0" smtClean="0"/>
              <a:t>figure 99 :IRCT et insulinothérapie chez  les diabétiques ,</a:t>
            </a:r>
          </a:p>
          <a:p>
            <a:r>
              <a:rPr lang="fr-FR" sz="2400" b="1" dirty="0" smtClean="0"/>
              <a:t>registre Batna,Algerie.</a:t>
            </a:r>
            <a:endParaRPr lang="en-US" sz="2400" b="1" dirty="0"/>
          </a:p>
        </p:txBody>
      </p:sp>
      <p:sp>
        <p:nvSpPr>
          <p:cNvPr id="8" name="Titre 1"/>
          <p:cNvSpPr txBox="1">
            <a:spLocks/>
          </p:cNvSpPr>
          <p:nvPr/>
        </p:nvSpPr>
        <p:spPr>
          <a:xfrm>
            <a:off x="4572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smtClean="0">
                <a:ln>
                  <a:noFill/>
                </a:ln>
                <a:solidFill>
                  <a:schemeClr val="tx1"/>
                </a:solidFill>
                <a:effectLst/>
                <a:uLnTx/>
                <a:uFillTx/>
                <a:latin typeface="+mj-lt"/>
                <a:ea typeface="+mj-ea"/>
                <a:cs typeface="+mj-cs"/>
              </a:rPr>
              <a:t>90% des diabétiques sont insulino-traités</a:t>
            </a:r>
            <a:r>
              <a:rPr kumimoji="0" lang="fr-FR" sz="3200" b="0" i="0" u="none" strike="noStrike" kern="1200" cap="none" spc="0" normalizeH="0" baseline="0" noProof="0" smtClean="0">
                <a:ln>
                  <a:noFill/>
                </a:ln>
                <a:solidFill>
                  <a:srgbClr val="0070C0"/>
                </a:solidFill>
                <a:effectLst/>
                <a:uLnTx/>
                <a:uFillTx/>
                <a:latin typeface="+mj-lt"/>
                <a:ea typeface="+mj-ea"/>
                <a:cs typeface="+mj-cs"/>
              </a:rPr>
              <a:t>.</a:t>
            </a:r>
            <a:endParaRPr kumimoji="0" lang="en-US" sz="3200" b="0"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normAutofit/>
          </a:bodyPr>
          <a:lstStyle/>
          <a:p>
            <a:r>
              <a:rPr lang="fr-FR" sz="2800" b="1" dirty="0" smtClean="0">
                <a:solidFill>
                  <a:schemeClr val="bg2">
                    <a:lumMod val="10000"/>
                  </a:schemeClr>
                </a:solidFill>
              </a:rPr>
              <a:t>figure 100: IRCT et antécédent personnel d  HTA  </a:t>
            </a:r>
          </a:p>
          <a:p>
            <a:r>
              <a:rPr lang="fr-FR" sz="2800" b="1" dirty="0" smtClean="0">
                <a:solidFill>
                  <a:schemeClr val="bg2">
                    <a:lumMod val="10000"/>
                  </a:schemeClr>
                </a:solidFill>
              </a:rPr>
              <a:t>registre Batna,Algerie.</a:t>
            </a:r>
            <a:endParaRPr lang="en-US" sz="2800" b="1" dirty="0">
              <a:solidFill>
                <a:schemeClr val="bg2">
                  <a:lumMod val="10000"/>
                </a:schemeClr>
              </a:solidFill>
            </a:endParaRPr>
          </a:p>
        </p:txBody>
      </p:sp>
      <p:sp>
        <p:nvSpPr>
          <p:cNvPr id="8" name="Titre 1"/>
          <p:cNvSpPr txBox="1">
            <a:spLocks/>
          </p:cNvSpPr>
          <p:nvPr/>
        </p:nvSpPr>
        <p:spPr>
          <a:xfrm>
            <a:off x="0" y="5715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1"/>
                </a:solidFill>
                <a:effectLst/>
                <a:uLnTx/>
                <a:uFillTx/>
                <a:latin typeface="+mj-lt"/>
                <a:ea typeface="+mj-ea"/>
                <a:cs typeface="+mj-cs"/>
              </a:rPr>
              <a:t>¾ des patients ont un antécédent personnel d  HTA essentielle.</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lstStyle/>
          <a:p>
            <a:r>
              <a:rPr lang="fr-FR" sz="2800" b="1" dirty="0" smtClean="0">
                <a:solidFill>
                  <a:schemeClr val="bg2">
                    <a:lumMod val="10000"/>
                  </a:schemeClr>
                </a:solidFill>
              </a:rPr>
              <a:t>figure 101:IRCT et insuffisance  coronarienne </a:t>
            </a:r>
          </a:p>
          <a:p>
            <a:r>
              <a:rPr lang="fr-FR" sz="2800" b="1" dirty="0" smtClean="0">
                <a:solidFill>
                  <a:schemeClr val="bg2">
                    <a:lumMod val="10000"/>
                  </a:schemeClr>
                </a:solidFill>
              </a:rPr>
              <a:t>registre Batna,Algerie.</a:t>
            </a:r>
            <a:endParaRPr lang="en-US" sz="2800" b="1" dirty="0">
              <a:solidFill>
                <a:schemeClr val="bg2">
                  <a:lumMod val="10000"/>
                </a:schemeClr>
              </a:solidFill>
            </a:endParaRPr>
          </a:p>
        </p:txBody>
      </p:sp>
      <p:sp>
        <p:nvSpPr>
          <p:cNvPr id="8" name="Titre 1"/>
          <p:cNvSpPr txBox="1">
            <a:spLocks/>
          </p:cNvSpPr>
          <p:nvPr/>
        </p:nvSpPr>
        <p:spPr>
          <a:xfrm>
            <a:off x="3810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smtClean="0">
                <a:ln>
                  <a:noFill/>
                </a:ln>
                <a:solidFill>
                  <a:schemeClr val="tx1"/>
                </a:solidFill>
                <a:effectLst/>
                <a:uLnTx/>
                <a:uFillTx/>
                <a:latin typeface="+mj-lt"/>
                <a:ea typeface="+mj-ea"/>
                <a:cs typeface="+mj-cs"/>
              </a:rPr>
              <a:t>40% de pathologie coronarienne</a:t>
            </a:r>
            <a:r>
              <a:rPr kumimoji="0" lang="fr-FR" sz="4400" b="0" i="0" u="none" strike="noStrike" kern="1200" cap="none" spc="0" normalizeH="0" baseline="0" noProof="0" smtClean="0">
                <a:ln>
                  <a:noFill/>
                </a:ln>
                <a:solidFill>
                  <a:schemeClr val="tx1"/>
                </a:solidFill>
                <a:effectLst/>
                <a:uLnTx/>
                <a:uFillTx/>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lstStyle/>
          <a:p>
            <a:r>
              <a:rPr lang="fr-FR" sz="2400" b="1" dirty="0" smtClean="0">
                <a:solidFill>
                  <a:schemeClr val="bg2">
                    <a:lumMod val="10000"/>
                  </a:schemeClr>
                </a:solidFill>
              </a:rPr>
              <a:t>figure 103:IRCT et péricardite urémique, registre Batna,Algerie.</a:t>
            </a:r>
            <a:endParaRPr lang="en-US" sz="2400" b="1" dirty="0">
              <a:solidFill>
                <a:schemeClr val="bg2">
                  <a:lumMod val="10000"/>
                </a:schemeClr>
              </a:solidFill>
            </a:endParaRPr>
          </a:p>
        </p:txBody>
      </p:sp>
      <p:sp>
        <p:nvSpPr>
          <p:cNvPr id="8" name="Titre 1"/>
          <p:cNvSpPr txBox="1">
            <a:spLocks/>
          </p:cNvSpPr>
          <p:nvPr/>
        </p:nvSpPr>
        <p:spPr>
          <a:xfrm>
            <a:off x="3810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smtClean="0">
                <a:ln>
                  <a:noFill/>
                </a:ln>
                <a:solidFill>
                  <a:schemeClr val="tx1"/>
                </a:solidFill>
                <a:effectLst/>
                <a:uLnTx/>
                <a:uFillTx/>
                <a:latin typeface="+mj-lt"/>
                <a:ea typeface="+mj-ea"/>
                <a:cs typeface="+mj-cs"/>
              </a:rPr>
              <a:t>19% de péricardite urémique</a:t>
            </a:r>
            <a:r>
              <a:rPr kumimoji="0" lang="fr-FR" sz="3600" b="0" i="0" u="none" strike="noStrike" kern="1200" cap="none" spc="0" normalizeH="0" baseline="0" noProof="0" smtClean="0">
                <a:ln>
                  <a:noFill/>
                </a:ln>
                <a:solidFill>
                  <a:srgbClr val="0070C0"/>
                </a:solidFill>
                <a:effectLst/>
                <a:uLnTx/>
                <a:uFillTx/>
                <a:latin typeface="+mj-lt"/>
                <a:ea typeface="+mj-ea"/>
                <a:cs typeface="+mj-cs"/>
              </a:rPr>
              <a:t>.</a:t>
            </a:r>
            <a:endParaRPr kumimoji="0" lang="en-US" sz="3600" b="0"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solidFill>
                  <a:srgbClr val="0070C0"/>
                </a:solidFill>
              </a:rPr>
              <a:t>.</a:t>
            </a:r>
            <a:endParaRPr lang="en-US" sz="2800" dirty="0">
              <a:solidFill>
                <a:srgbClr val="0070C0"/>
              </a:solidFill>
            </a:endParaRPr>
          </a:p>
        </p:txBody>
      </p:sp>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pied de page 4"/>
          <p:cNvSpPr>
            <a:spLocks noGrp="1"/>
          </p:cNvSpPr>
          <p:nvPr>
            <p:ph type="ftr" sz="quarter" idx="11"/>
          </p:nvPr>
        </p:nvSpPr>
        <p:spPr>
          <a:xfrm>
            <a:off x="0" y="5791204"/>
            <a:ext cx="8839200" cy="930275"/>
          </a:xfrm>
        </p:spPr>
        <p:txBody>
          <a:bodyPr/>
          <a:lstStyle/>
          <a:p>
            <a:r>
              <a:rPr lang="fr-FR" sz="2800" dirty="0" smtClean="0"/>
              <a:t>¼ des patients présente une insuffisance cardiaque aux différents  stades de la  NYHA.</a:t>
            </a:r>
            <a:endParaRPr lang="en-US" sz="2800" b="1" dirty="0">
              <a:solidFill>
                <a:schemeClr val="bg2">
                  <a:lumMod val="10000"/>
                </a:schemeClr>
              </a:solidFill>
            </a:endParaRPr>
          </a:p>
        </p:txBody>
      </p:sp>
      <p:sp>
        <p:nvSpPr>
          <p:cNvPr id="6" name="Rectangle 5"/>
          <p:cNvSpPr/>
          <p:nvPr/>
        </p:nvSpPr>
        <p:spPr>
          <a:xfrm>
            <a:off x="152400" y="304800"/>
            <a:ext cx="8229600" cy="369332"/>
          </a:xfrm>
          <a:prstGeom prst="rect">
            <a:avLst/>
          </a:prstGeom>
        </p:spPr>
        <p:txBody>
          <a:bodyPr wrap="square">
            <a:spAutoFit/>
          </a:bodyPr>
          <a:lstStyle/>
          <a:p>
            <a:r>
              <a:rPr lang="fr-FR" b="1" dirty="0" smtClean="0">
                <a:solidFill>
                  <a:schemeClr val="bg2">
                    <a:lumMod val="10000"/>
                  </a:schemeClr>
                </a:solidFill>
              </a:rPr>
              <a:t>figure 104 :  IRCT et  insuffisance cardiaque  registre Batna,Algerie.</a:t>
            </a:r>
            <a:endParaRPr lang="en-US" b="1"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lstStyle/>
          <a:p>
            <a:r>
              <a:rPr lang="fr-FR" sz="2400" b="1" dirty="0" smtClean="0">
                <a:solidFill>
                  <a:schemeClr val="bg2">
                    <a:lumMod val="10000"/>
                  </a:schemeClr>
                </a:solidFill>
              </a:rPr>
              <a:t>figure 105:IRCT et accident vasculaire cérébral , </a:t>
            </a:r>
          </a:p>
          <a:p>
            <a:r>
              <a:rPr lang="fr-FR" sz="2400" b="1" dirty="0" smtClean="0">
                <a:solidFill>
                  <a:schemeClr val="bg2">
                    <a:lumMod val="10000"/>
                  </a:schemeClr>
                </a:solidFill>
              </a:rPr>
              <a:t>registre Batna,Algerie.</a:t>
            </a:r>
            <a:endParaRPr lang="en-US" sz="2400" b="1" dirty="0">
              <a:solidFill>
                <a:schemeClr val="bg2">
                  <a:lumMod val="10000"/>
                </a:schemeClr>
              </a:solidFill>
            </a:endParaRPr>
          </a:p>
        </p:txBody>
      </p:sp>
      <p:sp>
        <p:nvSpPr>
          <p:cNvPr id="8" name="Titre 1"/>
          <p:cNvSpPr txBox="1">
            <a:spLocks/>
          </p:cNvSpPr>
          <p:nvPr/>
        </p:nvSpPr>
        <p:spPr>
          <a:xfrm>
            <a:off x="4572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effectLst/>
                <a:uLnTx/>
                <a:uFillTx/>
                <a:latin typeface="+mj-lt"/>
                <a:ea typeface="+mj-ea"/>
                <a:cs typeface="+mj-cs"/>
              </a:rPr>
              <a:t>03</a:t>
            </a:r>
            <a:r>
              <a:rPr lang="fr-FR" sz="3600" baseline="0" dirty="0" smtClean="0">
                <a:latin typeface="+mj-lt"/>
                <a:ea typeface="+mj-ea"/>
                <a:cs typeface="+mj-cs"/>
              </a:rPr>
              <a:t>%</a:t>
            </a:r>
            <a:r>
              <a:rPr lang="fr-FR" sz="3600" dirty="0" smtClean="0">
                <a:latin typeface="+mj-lt"/>
                <a:ea typeface="+mj-ea"/>
                <a:cs typeface="+mj-cs"/>
              </a:rPr>
              <a:t> d’</a:t>
            </a:r>
            <a:r>
              <a:rPr kumimoji="0" lang="fr-FR" sz="3600" b="0" i="0" u="none" strike="noStrike" kern="1200" cap="none" spc="0" normalizeH="0" baseline="0" noProof="0" dirty="0" smtClean="0">
                <a:ln>
                  <a:noFill/>
                </a:ln>
                <a:effectLst/>
                <a:uLnTx/>
                <a:uFillTx/>
                <a:latin typeface="+mj-lt"/>
                <a:ea typeface="+mj-ea"/>
                <a:cs typeface="+mj-cs"/>
              </a:rPr>
              <a:t>accident vasculaire cérébral.</a:t>
            </a:r>
            <a:endParaRPr kumimoji="0" lang="en-US" sz="3600" b="0"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normAutofit/>
          </a:bodyPr>
          <a:lstStyle/>
          <a:p>
            <a:r>
              <a:rPr lang="fr-FR" sz="2400" b="1" dirty="0" smtClean="0">
                <a:solidFill>
                  <a:schemeClr val="bg2">
                    <a:lumMod val="10000"/>
                  </a:schemeClr>
                </a:solidFill>
              </a:rPr>
              <a:t>figure 106:IRCT et artériopathie des membres inferieurs ,</a:t>
            </a:r>
          </a:p>
          <a:p>
            <a:r>
              <a:rPr lang="fr-FR" sz="2400" b="1" dirty="0" smtClean="0">
                <a:solidFill>
                  <a:schemeClr val="bg2">
                    <a:lumMod val="10000"/>
                  </a:schemeClr>
                </a:solidFill>
              </a:rPr>
              <a:t>registre Batna,Algerie.</a:t>
            </a:r>
            <a:endParaRPr lang="en-US" sz="2400" b="1" dirty="0">
              <a:solidFill>
                <a:schemeClr val="bg2">
                  <a:lumMod val="10000"/>
                </a:schemeClr>
              </a:solidFill>
            </a:endParaRPr>
          </a:p>
        </p:txBody>
      </p:sp>
      <p:sp>
        <p:nvSpPr>
          <p:cNvPr id="8" name="Titre 1"/>
          <p:cNvSpPr txBox="1">
            <a:spLocks/>
          </p:cNvSpPr>
          <p:nvPr/>
        </p:nvSpPr>
        <p:spPr>
          <a:xfrm>
            <a:off x="3810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smtClean="0">
                <a:ln>
                  <a:noFill/>
                </a:ln>
                <a:effectLst/>
                <a:uLnTx/>
                <a:uFillTx/>
                <a:latin typeface="+mj-lt"/>
                <a:ea typeface="+mj-ea"/>
                <a:cs typeface="+mj-cs"/>
              </a:rPr>
              <a:t>10% d artérite  des  membres inferieurs, à différents stades</a:t>
            </a:r>
            <a:r>
              <a:rPr kumimoji="0" lang="fr-FR" sz="3200" b="0" i="0" u="none" strike="noStrike" kern="1200" cap="none" spc="0" normalizeH="0" baseline="0" noProof="0" dirty="0" smtClean="0">
                <a:ln>
                  <a:noFill/>
                </a:ln>
                <a:solidFill>
                  <a:srgbClr val="002060"/>
                </a:solidFill>
                <a:effectLst/>
                <a:uLnTx/>
                <a:uFillTx/>
                <a:latin typeface="+mj-lt"/>
                <a:ea typeface="+mj-ea"/>
                <a:cs typeface="+mj-cs"/>
              </a:rPr>
              <a:t>.</a:t>
            </a:r>
            <a:endParaRPr kumimoji="0" lang="en-US" sz="3200" b="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lstStyle/>
          <a:p>
            <a:r>
              <a:rPr lang="fr-FR" sz="2400" b="1" dirty="0" smtClean="0">
                <a:solidFill>
                  <a:schemeClr val="bg2">
                    <a:lumMod val="10000"/>
                  </a:schemeClr>
                </a:solidFill>
              </a:rPr>
              <a:t>figure 107: IRCT et cirrhose hépatique registre Batna,Algerie.</a:t>
            </a:r>
            <a:endParaRPr lang="en-US" sz="2400" b="1" dirty="0">
              <a:solidFill>
                <a:schemeClr val="bg2">
                  <a:lumMod val="10000"/>
                </a:schemeClr>
              </a:solidFill>
            </a:endParaRPr>
          </a:p>
        </p:txBody>
      </p:sp>
      <p:sp>
        <p:nvSpPr>
          <p:cNvPr id="8" name="Titre 1"/>
          <p:cNvSpPr txBox="1">
            <a:spLocks/>
          </p:cNvSpPr>
          <p:nvPr/>
        </p:nvSpPr>
        <p:spPr>
          <a:xfrm>
            <a:off x="2286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smtClean="0">
                <a:ln>
                  <a:noFill/>
                </a:ln>
                <a:solidFill>
                  <a:schemeClr val="tx1"/>
                </a:solidFill>
                <a:effectLst/>
                <a:uLnTx/>
                <a:uFillTx/>
                <a:latin typeface="+mj-lt"/>
                <a:ea typeface="+mj-ea"/>
                <a:cs typeface="+mj-cs"/>
              </a:rPr>
              <a:t>La cirrhose </a:t>
            </a:r>
            <a:r>
              <a:rPr lang="fr-FR" sz="3200" dirty="0" smtClean="0">
                <a:latin typeface="+mj-lt"/>
                <a:ea typeface="+mj-ea"/>
                <a:cs typeface="+mj-cs"/>
              </a:rPr>
              <a:t>présente chez 03 % des patients</a:t>
            </a:r>
            <a:r>
              <a:rPr kumimoji="0" lang="fr-FR" sz="3200" b="0" i="0" u="none" strike="noStrike" kern="1200" cap="none" spc="0" normalizeH="0" baseline="0" noProof="0" dirty="0" smtClean="0">
                <a:ln>
                  <a:noFill/>
                </a:ln>
                <a:solidFill>
                  <a:schemeClr val="tx1"/>
                </a:solidFill>
                <a:effectLst/>
                <a:uLnTx/>
                <a:uFillTx/>
                <a:latin typeface="+mj-lt"/>
                <a:ea typeface="+mj-ea"/>
                <a:cs typeface="+mj-cs"/>
              </a:rPr>
              <a:t>.</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US" b="1" dirty="0" smtClean="0">
                <a:solidFill>
                  <a:srgbClr val="FFFF00"/>
                </a:solidFill>
                <a:ea typeface="ＭＳ Ｐゴシック" panose="020B0600070205080204" pitchFamily="34" charset="-128"/>
              </a:rPr>
              <a:t>ETIOLOGIES DE IRCT DES PATIENTS INCIDENTS (%)</a:t>
            </a:r>
            <a:endParaRPr lang="fr-FR" b="1" dirty="0">
              <a:solidFill>
                <a:srgbClr val="FFFF00"/>
              </a:solidFill>
            </a:endParaRPr>
          </a:p>
        </p:txBody>
      </p:sp>
      <p:graphicFrame>
        <p:nvGraphicFramePr>
          <p:cNvPr id="5" name="Espace réservé du contenu 6"/>
          <p:cNvGraphicFramePr>
            <a:graphicFrameLocks noGrp="1"/>
          </p:cNvGraphicFramePr>
          <p:nvPr>
            <p:ph idx="1"/>
            <p:extLst/>
          </p:nvPr>
        </p:nvGraphicFramePr>
        <p:xfrm>
          <a:off x="1604941" y="2364172"/>
          <a:ext cx="5582738" cy="3636963"/>
        </p:xfrm>
        <a:graphic>
          <a:graphicData uri="http://schemas.openxmlformats.org/presentationml/2006/ole">
            <p:oleObj spid="_x0000_s208898" r:id="rId3" imgW="9260627" imgH="4523624" progId="Excel.Sheet.8">
              <p:embed/>
            </p:oleObj>
          </a:graphicData>
        </a:graphic>
      </p:graphicFrame>
      <p:sp>
        <p:nvSpPr>
          <p:cNvPr id="6" name="Rectangle 5"/>
          <p:cNvSpPr/>
          <p:nvPr/>
        </p:nvSpPr>
        <p:spPr>
          <a:xfrm>
            <a:off x="5473179" y="6114263"/>
            <a:ext cx="3429000" cy="913392"/>
          </a:xfrm>
          <a:prstGeom prst="rect">
            <a:avLst/>
          </a:prstGeom>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1067" b="0" i="0" u="none" strike="noStrike" kern="1200" cap="none" spc="0" normalizeH="0" baseline="0" noProof="0" dirty="0" err="1">
                <a:ln>
                  <a:noFill/>
                </a:ln>
                <a:solidFill>
                  <a:prstClr val="white"/>
                </a:solidFill>
                <a:effectLst/>
                <a:uLnTx/>
                <a:uFillTx/>
                <a:latin typeface="Century Gothic" panose="020B0502020202020204"/>
                <a:ea typeface="+mn-ea"/>
                <a:cs typeface="+mn-cs"/>
              </a:rPr>
              <a:t>Alashek</a:t>
            </a:r>
            <a:r>
              <a:rPr kumimoji="0" lang="fr-FR" sz="1067" b="0" i="0" u="none" strike="noStrike" kern="1200" cap="none" spc="0" normalizeH="0" baseline="0" noProof="0" dirty="0">
                <a:ln>
                  <a:noFill/>
                </a:ln>
                <a:solidFill>
                  <a:prstClr val="white"/>
                </a:solidFill>
                <a:effectLst/>
                <a:uLnTx/>
                <a:uFillTx/>
                <a:latin typeface="Century Gothic" panose="020B0502020202020204"/>
                <a:ea typeface="+mn-ea"/>
                <a:cs typeface="+mn-cs"/>
              </a:rPr>
              <a:t> W.A. et al. BMC </a:t>
            </a:r>
            <a:r>
              <a:rPr kumimoji="0" lang="fr-FR" sz="1067" b="0" i="0" u="none" strike="noStrike" kern="1200" cap="none" spc="0" normalizeH="0" baseline="0" noProof="0" dirty="0" err="1">
                <a:ln>
                  <a:noFill/>
                </a:ln>
                <a:solidFill>
                  <a:prstClr val="white"/>
                </a:solidFill>
                <a:effectLst/>
                <a:uLnTx/>
                <a:uFillTx/>
                <a:latin typeface="Century Gothic" panose="020B0502020202020204"/>
                <a:ea typeface="+mn-ea"/>
                <a:cs typeface="+mn-cs"/>
              </a:rPr>
              <a:t>Nephrology</a:t>
            </a:r>
            <a:r>
              <a:rPr kumimoji="0" lang="fr-FR" sz="1067" b="0" i="0" u="none" strike="noStrike" kern="1200" cap="none" spc="0" normalizeH="0" baseline="0" noProof="0" dirty="0">
                <a:ln>
                  <a:noFill/>
                </a:ln>
                <a:solidFill>
                  <a:prstClr val="white"/>
                </a:solidFill>
                <a:effectLst/>
                <a:uLnTx/>
                <a:uFillTx/>
                <a:latin typeface="Century Gothic" panose="020B0502020202020204"/>
                <a:ea typeface="+mn-ea"/>
                <a:cs typeface="+mn-cs"/>
              </a:rPr>
              <a:t> 2012, 13:33,</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67"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1067" b="0" i="0" u="none" strike="noStrike" kern="1200" cap="none" spc="0" normalizeH="0" baseline="0" noProof="0" dirty="0" err="1">
                <a:ln>
                  <a:noFill/>
                </a:ln>
                <a:solidFill>
                  <a:prstClr val="white"/>
                </a:solidFill>
                <a:effectLst/>
                <a:uLnTx/>
                <a:uFillTx/>
                <a:latin typeface="Century Gothic" panose="020B0502020202020204"/>
                <a:ea typeface="+mn-ea"/>
                <a:cs typeface="+mn-cs"/>
              </a:rPr>
              <a:t>Helal</a:t>
            </a:r>
            <a:r>
              <a:rPr kumimoji="0" lang="fr-FR" sz="1067" b="0" i="0" u="none" strike="noStrike" kern="1200" cap="none" spc="0" normalizeH="0" baseline="0" noProof="0" dirty="0">
                <a:ln>
                  <a:noFill/>
                </a:ln>
                <a:solidFill>
                  <a:prstClr val="white"/>
                </a:solidFill>
                <a:effectLst/>
                <a:uLnTx/>
                <a:uFillTx/>
                <a:latin typeface="Century Gothic" panose="020B0502020202020204"/>
                <a:ea typeface="+mn-ea"/>
                <a:cs typeface="+mn-cs"/>
              </a:rPr>
              <a:t> K. Enquête Grand Casablanca 2008</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67"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1067" b="0" i="0" u="none" strike="noStrike" kern="1200" cap="none" spc="0" normalizeH="0" baseline="0" noProof="0" dirty="0">
                <a:ln>
                  <a:noFill/>
                </a:ln>
                <a:solidFill>
                  <a:prstClr val="white"/>
                </a:solidFill>
                <a:effectLst/>
                <a:uLnTx/>
                <a:uFillTx/>
                <a:latin typeface="Century Gothic" panose="020B0502020202020204"/>
                <a:ea typeface="+mn-ea"/>
                <a:cs typeface="+mn-cs"/>
              </a:rPr>
              <a:t>Council E et al. Am J Kidney </a:t>
            </a:r>
            <a:r>
              <a:rPr kumimoji="0" lang="en-US" sz="1067" b="0" i="0" u="none" strike="noStrike" kern="1200" cap="none" spc="0" normalizeH="0" baseline="0" noProof="0" dirty="0" err="1">
                <a:ln>
                  <a:noFill/>
                </a:ln>
                <a:solidFill>
                  <a:prstClr val="white"/>
                </a:solidFill>
                <a:effectLst/>
                <a:uLnTx/>
                <a:uFillTx/>
                <a:latin typeface="Century Gothic" panose="020B0502020202020204"/>
                <a:ea typeface="+mn-ea"/>
                <a:cs typeface="+mn-cs"/>
              </a:rPr>
              <a:t>Dis</a:t>
            </a:r>
            <a:r>
              <a:rPr kumimoji="0" lang="en-US" sz="1067" b="0" i="0" u="none" strike="noStrike" kern="1200" cap="none" spc="0" normalizeH="0" baseline="0" noProof="0" dirty="0">
                <a:ln>
                  <a:noFill/>
                </a:ln>
                <a:solidFill>
                  <a:prstClr val="white"/>
                </a:solidFill>
                <a:effectLst/>
                <a:uLnTx/>
                <a:uFillTx/>
                <a:latin typeface="Century Gothic" panose="020B0502020202020204"/>
                <a:ea typeface="+mn-ea"/>
                <a:cs typeface="+mn-cs"/>
              </a:rPr>
              <a:t> 2008, </a:t>
            </a:r>
            <a:r>
              <a:rPr kumimoji="0" lang="fr-FR" sz="1067" b="0" i="0" u="none" strike="noStrike" kern="1200" cap="none" spc="0" normalizeH="0" baseline="0" noProof="0" dirty="0">
                <a:ln>
                  <a:noFill/>
                </a:ln>
                <a:solidFill>
                  <a:prstClr val="white"/>
                </a:solidFill>
                <a:effectLst/>
                <a:uLnTx/>
                <a:uFillTx/>
                <a:latin typeface="Century Gothic" panose="020B0502020202020204"/>
                <a:ea typeface="+mn-ea"/>
                <a:cs typeface="+mn-cs"/>
              </a:rPr>
              <a:t>51(3):463–470.</a:t>
            </a:r>
          </a:p>
        </p:txBody>
      </p:sp>
    </p:spTree>
    <p:extLst>
      <p:ext uri="{BB962C8B-B14F-4D97-AF65-F5344CB8AC3E}">
        <p14:creationId xmlns:p14="http://schemas.microsoft.com/office/powerpoint/2010/main" xmlns="" val="18625459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lstStyle/>
          <a:p>
            <a:r>
              <a:rPr lang="fr-FR" sz="2400" b="1" dirty="0" smtClean="0">
                <a:solidFill>
                  <a:schemeClr val="bg2">
                    <a:lumMod val="10000"/>
                  </a:schemeClr>
                </a:solidFill>
              </a:rPr>
              <a:t>figure 108:IRCT et  portage d’</a:t>
            </a:r>
            <a:r>
              <a:rPr lang="fr-FR" sz="2400" b="1" dirty="0" err="1" smtClean="0">
                <a:solidFill>
                  <a:schemeClr val="bg2">
                    <a:lumMod val="10000"/>
                  </a:schemeClr>
                </a:solidFill>
              </a:rPr>
              <a:t>AgHBS</a:t>
            </a:r>
            <a:r>
              <a:rPr lang="fr-FR" sz="2400" b="1" dirty="0" smtClean="0">
                <a:solidFill>
                  <a:schemeClr val="bg2">
                    <a:lumMod val="10000"/>
                  </a:schemeClr>
                </a:solidFill>
              </a:rPr>
              <a:t> registre Batna,Algerie.</a:t>
            </a:r>
            <a:endParaRPr lang="en-US" sz="2400" b="1" dirty="0">
              <a:solidFill>
                <a:schemeClr val="bg2">
                  <a:lumMod val="10000"/>
                </a:schemeClr>
              </a:solidFill>
            </a:endParaRPr>
          </a:p>
        </p:txBody>
      </p:sp>
      <p:sp>
        <p:nvSpPr>
          <p:cNvPr id="8" name="Titre 1"/>
          <p:cNvSpPr txBox="1">
            <a:spLocks/>
          </p:cNvSpPr>
          <p:nvPr/>
        </p:nvSpPr>
        <p:spPr>
          <a:xfrm>
            <a:off x="2286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smtClean="0">
                <a:ln>
                  <a:noFill/>
                </a:ln>
                <a:solidFill>
                  <a:schemeClr val="tx1"/>
                </a:solidFill>
                <a:effectLst/>
                <a:uLnTx/>
                <a:uFillTx/>
                <a:latin typeface="+mj-lt"/>
                <a:ea typeface="+mj-ea"/>
                <a:cs typeface="+mj-cs"/>
              </a:rPr>
              <a:t>15% de porteurs d’</a:t>
            </a:r>
            <a:r>
              <a:rPr kumimoji="0" lang="fr-FR" sz="3200" b="0" i="0" u="none" strike="noStrike" kern="1200" cap="none" spc="0" normalizeH="0" baseline="0" noProof="0" dirty="0" err="1" smtClean="0">
                <a:ln>
                  <a:noFill/>
                </a:ln>
                <a:solidFill>
                  <a:schemeClr val="tx1"/>
                </a:solidFill>
                <a:effectLst/>
                <a:uLnTx/>
                <a:uFillTx/>
                <a:latin typeface="+mj-lt"/>
                <a:ea typeface="+mj-ea"/>
                <a:cs typeface="+mj-cs"/>
              </a:rPr>
              <a:t>AgHBS</a:t>
            </a:r>
            <a:r>
              <a:rPr kumimoji="0" lang="fr-FR" sz="3200" b="0" i="0" u="none" strike="noStrike" kern="1200" cap="none" spc="0" normalizeH="0" baseline="0" noProof="0" dirty="0" smtClean="0">
                <a:ln>
                  <a:noFill/>
                </a:ln>
                <a:solidFill>
                  <a:schemeClr val="tx1"/>
                </a:solidFill>
                <a:effectLst/>
                <a:uLnTx/>
                <a:uFillTx/>
                <a:latin typeface="+mj-lt"/>
                <a:ea typeface="+mj-ea"/>
                <a:cs typeface="+mj-cs"/>
              </a:rPr>
              <a:t> positif</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lstStyle/>
          <a:p>
            <a:r>
              <a:rPr lang="fr-FR" sz="2400" b="1" dirty="0" smtClean="0">
                <a:solidFill>
                  <a:schemeClr val="bg2">
                    <a:lumMod val="10000"/>
                  </a:schemeClr>
                </a:solidFill>
              </a:rPr>
              <a:t>figure 109:IRCT et portage d’ AC anti VHC registre Batna,Algerie</a:t>
            </a:r>
            <a:endParaRPr lang="en-US" sz="2400" b="1" dirty="0">
              <a:solidFill>
                <a:schemeClr val="bg2">
                  <a:lumMod val="10000"/>
                </a:schemeClr>
              </a:solidFill>
            </a:endParaRPr>
          </a:p>
        </p:txBody>
      </p:sp>
      <p:sp>
        <p:nvSpPr>
          <p:cNvPr id="8" name="Titre 1"/>
          <p:cNvSpPr txBox="1">
            <a:spLocks/>
          </p:cNvSpPr>
          <p:nvPr/>
        </p:nvSpPr>
        <p:spPr>
          <a:xfrm>
            <a:off x="5334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smtClean="0">
                <a:ln>
                  <a:noFill/>
                </a:ln>
                <a:solidFill>
                  <a:schemeClr val="tx1"/>
                </a:solidFill>
                <a:effectLst/>
                <a:uLnTx/>
                <a:uFillTx/>
                <a:latin typeface="+mj-lt"/>
                <a:ea typeface="+mj-ea"/>
                <a:cs typeface="+mj-cs"/>
              </a:rPr>
              <a:t>10% de patients sont</a:t>
            </a:r>
            <a:r>
              <a:rPr kumimoji="0" lang="fr-FR" sz="3200" b="0" i="0" u="none" strike="noStrike" kern="1200" cap="none" spc="0" normalizeH="0" noProof="0" dirty="0" smtClean="0">
                <a:ln>
                  <a:noFill/>
                </a:ln>
                <a:solidFill>
                  <a:schemeClr val="tx1"/>
                </a:solidFill>
                <a:effectLst/>
                <a:uLnTx/>
                <a:uFillTx/>
                <a:latin typeface="+mj-lt"/>
                <a:ea typeface="+mj-ea"/>
                <a:cs typeface="+mj-cs"/>
              </a:rPr>
              <a:t> porteurs</a:t>
            </a:r>
            <a:r>
              <a:rPr kumimoji="0" lang="fr-FR" sz="3200" b="0" i="0" u="none" strike="noStrike" kern="1200" cap="none" spc="0" normalizeH="0" baseline="0" noProof="0" dirty="0" smtClean="0">
                <a:ln>
                  <a:noFill/>
                </a:ln>
                <a:solidFill>
                  <a:schemeClr val="tx1"/>
                </a:solidFill>
                <a:effectLst/>
                <a:uLnTx/>
                <a:uFillTx/>
                <a:latin typeface="+mj-lt"/>
                <a:ea typeface="+mj-ea"/>
                <a:cs typeface="+mj-cs"/>
              </a:rPr>
              <a:t> </a:t>
            </a:r>
            <a:r>
              <a:rPr kumimoji="0" lang="fr-FR" sz="3200" b="0" i="0" u="none" strike="noStrike" kern="1200" cap="none" spc="0" normalizeH="0" baseline="0" noProof="0" dirty="0" err="1" smtClean="0">
                <a:ln>
                  <a:noFill/>
                </a:ln>
                <a:solidFill>
                  <a:schemeClr val="tx1"/>
                </a:solidFill>
                <a:effectLst/>
                <a:uLnTx/>
                <a:uFillTx/>
                <a:latin typeface="+mj-lt"/>
                <a:ea typeface="+mj-ea"/>
                <a:cs typeface="+mj-cs"/>
              </a:rPr>
              <a:t>Ac</a:t>
            </a:r>
            <a:r>
              <a:rPr kumimoji="0" lang="fr-FR" sz="3200" b="0" i="0" u="none" strike="noStrike" kern="1200" cap="none" spc="0" normalizeH="0" baseline="0" noProof="0" dirty="0" smtClean="0">
                <a:ln>
                  <a:noFill/>
                </a:ln>
                <a:solidFill>
                  <a:schemeClr val="tx1"/>
                </a:solidFill>
                <a:effectLst/>
                <a:uLnTx/>
                <a:uFillTx/>
                <a:latin typeface="+mj-lt"/>
                <a:ea typeface="+mj-ea"/>
                <a:cs typeface="+mj-cs"/>
              </a:rPr>
              <a:t> anti HCV</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normAutofit fontScale="90000"/>
          </a:bodyPr>
          <a:lstStyle/>
          <a:p>
            <a:r>
              <a:rPr lang="fr-FR" sz="2400" b="1" dirty="0" smtClean="0">
                <a:solidFill>
                  <a:schemeClr val="bg2">
                    <a:lumMod val="10000"/>
                  </a:schemeClr>
                </a:solidFill>
              </a:rPr>
              <a:t>figure 110:IRCT et broncho-pneumopathie chronique obstructive  ,</a:t>
            </a:r>
          </a:p>
          <a:p>
            <a:r>
              <a:rPr lang="fr-FR" sz="2400" b="1" dirty="0" smtClean="0">
                <a:solidFill>
                  <a:schemeClr val="bg2">
                    <a:lumMod val="10000"/>
                  </a:schemeClr>
                </a:solidFill>
              </a:rPr>
              <a:t>registre Batna,Algerie.</a:t>
            </a:r>
            <a:endParaRPr lang="en-US" sz="2400" b="1" dirty="0">
              <a:solidFill>
                <a:schemeClr val="bg2">
                  <a:lumMod val="10000"/>
                </a:schemeClr>
              </a:solidFill>
            </a:endParaRPr>
          </a:p>
        </p:txBody>
      </p:sp>
      <p:sp>
        <p:nvSpPr>
          <p:cNvPr id="8" name="Titre 1"/>
          <p:cNvSpPr txBox="1">
            <a:spLocks/>
          </p:cNvSpPr>
          <p:nvPr/>
        </p:nvSpPr>
        <p:spPr>
          <a:xfrm>
            <a:off x="533400" y="54864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smtClean="0">
                <a:ln>
                  <a:noFill/>
                </a:ln>
                <a:solidFill>
                  <a:schemeClr val="tx1"/>
                </a:solidFill>
                <a:effectLst/>
                <a:uLnTx/>
                <a:uFillTx/>
                <a:latin typeface="+mj-lt"/>
                <a:ea typeface="+mj-ea"/>
                <a:cs typeface="+mj-cs"/>
              </a:rPr>
              <a:t>31%  de broncho-pneumopathie chronique obstructive</a:t>
            </a:r>
            <a:r>
              <a:rPr kumimoji="0" lang="fr-FR" sz="2800" b="0" i="0" u="none" strike="noStrike" kern="1200" cap="none" spc="0" normalizeH="0" baseline="0" noProof="0" smtClean="0">
                <a:ln>
                  <a:noFill/>
                </a:ln>
                <a:solidFill>
                  <a:srgbClr val="002060"/>
                </a:solidFill>
                <a:effectLst/>
                <a:uLnTx/>
                <a:uFillTx/>
                <a:latin typeface="+mj-lt"/>
                <a:ea typeface="+mj-ea"/>
                <a:cs typeface="+mj-cs"/>
              </a:rPr>
              <a:t>.</a:t>
            </a:r>
            <a:endParaRPr kumimoji="0" lang="en-US" sz="2800" b="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lstStyle/>
          <a:p>
            <a:r>
              <a:rPr lang="fr-FR" sz="2800" b="1" dirty="0" smtClean="0">
                <a:solidFill>
                  <a:schemeClr val="bg2">
                    <a:lumMod val="10000"/>
                  </a:schemeClr>
                </a:solidFill>
              </a:rPr>
              <a:t>figure 111:IRCT et tuberculose </a:t>
            </a:r>
          </a:p>
          <a:p>
            <a:r>
              <a:rPr lang="fr-FR" sz="2800" b="1" dirty="0" smtClean="0">
                <a:solidFill>
                  <a:schemeClr val="bg2">
                    <a:lumMod val="10000"/>
                  </a:schemeClr>
                </a:solidFill>
              </a:rPr>
              <a:t>registre Batna,Algerie.</a:t>
            </a:r>
            <a:endParaRPr lang="en-US" sz="2800" b="1" dirty="0">
              <a:solidFill>
                <a:schemeClr val="bg2">
                  <a:lumMod val="10000"/>
                </a:schemeClr>
              </a:solidFill>
            </a:endParaRPr>
          </a:p>
        </p:txBody>
      </p:sp>
      <p:sp>
        <p:nvSpPr>
          <p:cNvPr id="8" name="Titre 1"/>
          <p:cNvSpPr txBox="1">
            <a:spLocks/>
          </p:cNvSpPr>
          <p:nvPr/>
        </p:nvSpPr>
        <p:spPr>
          <a:xfrm>
            <a:off x="4572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smtClean="0">
                <a:ln>
                  <a:noFill/>
                </a:ln>
                <a:solidFill>
                  <a:schemeClr val="tx1"/>
                </a:solidFill>
                <a:effectLst/>
                <a:uLnTx/>
                <a:uFillTx/>
                <a:latin typeface="+mj-lt"/>
                <a:ea typeface="+mj-ea"/>
                <a:cs typeface="+mj-cs"/>
              </a:rPr>
              <a:t>La  tuberculose est</a:t>
            </a:r>
            <a:r>
              <a:rPr kumimoji="0" lang="fr-FR" sz="3200" b="0" i="0" u="none" strike="noStrike" kern="1200" cap="none" spc="0" normalizeH="0" noProof="0" dirty="0" smtClean="0">
                <a:ln>
                  <a:noFill/>
                </a:ln>
                <a:solidFill>
                  <a:schemeClr val="tx1"/>
                </a:solidFill>
                <a:effectLst/>
                <a:uLnTx/>
                <a:uFillTx/>
                <a:latin typeface="+mj-lt"/>
                <a:ea typeface="+mj-ea"/>
                <a:cs typeface="+mj-cs"/>
              </a:rPr>
              <a:t> trouvée chez 03 % de nos patients</a:t>
            </a:r>
            <a:r>
              <a:rPr kumimoji="0" lang="fr-FR" sz="3200" b="0" i="0" u="none" strike="noStrike" kern="1200" cap="none" spc="0" normalizeH="0" baseline="0" noProof="0" dirty="0" smtClean="0">
                <a:ln>
                  <a:noFill/>
                </a:ln>
                <a:solidFill>
                  <a:srgbClr val="002060"/>
                </a:solidFill>
                <a:effectLst/>
                <a:uLnTx/>
                <a:uFillTx/>
                <a:latin typeface="+mj-lt"/>
                <a:ea typeface="+mj-ea"/>
                <a:cs typeface="+mj-cs"/>
              </a:rPr>
              <a:t>.</a:t>
            </a:r>
            <a:endParaRPr kumimoji="0" lang="en-US" sz="3200" b="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lstStyle/>
          <a:p>
            <a:r>
              <a:rPr lang="fr-FR" sz="2400" b="1" dirty="0" smtClean="0">
                <a:solidFill>
                  <a:schemeClr val="bg2">
                    <a:lumMod val="10000"/>
                  </a:schemeClr>
                </a:solidFill>
              </a:rPr>
              <a:t>figure 112 :IRCT et hyperparathyroïdie  registre Batna,Algerie.</a:t>
            </a:r>
            <a:endParaRPr lang="en-US" sz="2400" b="1" dirty="0">
              <a:solidFill>
                <a:schemeClr val="bg2">
                  <a:lumMod val="10000"/>
                </a:schemeClr>
              </a:solidFill>
            </a:endParaRPr>
          </a:p>
        </p:txBody>
      </p:sp>
      <p:sp>
        <p:nvSpPr>
          <p:cNvPr id="8" name="Titre 1"/>
          <p:cNvSpPr txBox="1">
            <a:spLocks/>
          </p:cNvSpPr>
          <p:nvPr/>
        </p:nvSpPr>
        <p:spPr>
          <a:xfrm>
            <a:off x="228600" y="5715000"/>
            <a:ext cx="8229600" cy="11430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3600" dirty="0" smtClean="0">
                <a:latin typeface="+mj-lt"/>
                <a:ea typeface="+mj-ea"/>
                <a:cs typeface="+mj-cs"/>
              </a:rPr>
              <a:t>L’</a:t>
            </a:r>
            <a:r>
              <a:rPr kumimoji="0" lang="fr-FR" sz="3600" b="0" i="0" u="none" strike="noStrike" kern="1200" cap="none" spc="0" normalizeH="0" baseline="0" noProof="0" dirty="0" smtClean="0">
                <a:ln>
                  <a:noFill/>
                </a:ln>
                <a:effectLst/>
                <a:uLnTx/>
                <a:uFillTx/>
                <a:latin typeface="+mj-lt"/>
                <a:ea typeface="+mj-ea"/>
                <a:cs typeface="+mj-cs"/>
              </a:rPr>
              <a:t>hyperparathyroïdie secondaire présente chez 16 % des patients </a:t>
            </a:r>
            <a:r>
              <a:rPr kumimoji="0" lang="fr-FR" sz="3600" b="0" i="0" u="none" strike="noStrike" kern="1200" cap="none" spc="0" normalizeH="0" baseline="0" noProof="0" dirty="0" smtClean="0">
                <a:ln>
                  <a:noFill/>
                </a:ln>
                <a:solidFill>
                  <a:srgbClr val="0070C0"/>
                </a:solidFill>
                <a:effectLst/>
                <a:uLnTx/>
                <a:uFillTx/>
                <a:latin typeface="+mj-lt"/>
                <a:ea typeface="+mj-ea"/>
                <a:cs typeface="+mj-cs"/>
              </a:rPr>
              <a:t>.</a:t>
            </a:r>
            <a:endParaRPr kumimoji="0" lang="en-US" sz="3600" b="0"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lstStyle/>
          <a:p>
            <a:r>
              <a:rPr lang="fr-FR" sz="2400" b="1" dirty="0" smtClean="0">
                <a:solidFill>
                  <a:schemeClr val="bg2">
                    <a:lumMod val="10000"/>
                  </a:schemeClr>
                </a:solidFill>
              </a:rPr>
              <a:t>figure 113 :IRCT et cancer  </a:t>
            </a:r>
          </a:p>
          <a:p>
            <a:r>
              <a:rPr lang="fr-FR" sz="2400" b="1" dirty="0" smtClean="0">
                <a:solidFill>
                  <a:schemeClr val="bg2">
                    <a:lumMod val="10000"/>
                  </a:schemeClr>
                </a:solidFill>
              </a:rPr>
              <a:t>registre Batna,Algerie.</a:t>
            </a:r>
            <a:endParaRPr lang="en-US" sz="2400" b="1" dirty="0">
              <a:solidFill>
                <a:schemeClr val="bg2">
                  <a:lumMod val="10000"/>
                </a:schemeClr>
              </a:solidFill>
            </a:endParaRPr>
          </a:p>
        </p:txBody>
      </p:sp>
      <p:sp>
        <p:nvSpPr>
          <p:cNvPr id="8" name="Titre 1"/>
          <p:cNvSpPr txBox="1">
            <a:spLocks/>
          </p:cNvSpPr>
          <p:nvPr/>
        </p:nvSpPr>
        <p:spPr>
          <a:xfrm>
            <a:off x="5334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smtClean="0">
                <a:ln>
                  <a:noFill/>
                </a:ln>
                <a:solidFill>
                  <a:schemeClr val="tx1"/>
                </a:solidFill>
                <a:effectLst/>
                <a:uLnTx/>
                <a:uFillTx/>
                <a:latin typeface="+mj-lt"/>
                <a:ea typeface="+mj-ea"/>
                <a:cs typeface="+mj-cs"/>
              </a:rPr>
              <a:t>Une incidence du cancer de 06 %.</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lstStyle/>
          <a:p>
            <a:r>
              <a:rPr lang="fr-FR" sz="2400" b="1" dirty="0" smtClean="0">
                <a:solidFill>
                  <a:schemeClr val="bg2">
                    <a:lumMod val="10000"/>
                  </a:schemeClr>
                </a:solidFill>
              </a:rPr>
              <a:t>figure 114 :IRCT  et handicap ,</a:t>
            </a:r>
          </a:p>
          <a:p>
            <a:r>
              <a:rPr lang="fr-FR" sz="2400" b="1" dirty="0" smtClean="0">
                <a:solidFill>
                  <a:schemeClr val="bg2">
                    <a:lumMod val="10000"/>
                  </a:schemeClr>
                </a:solidFill>
              </a:rPr>
              <a:t> registre Batna,Algerie.</a:t>
            </a:r>
            <a:endParaRPr lang="en-US" sz="2400" b="1" dirty="0">
              <a:solidFill>
                <a:schemeClr val="bg2">
                  <a:lumMod val="10000"/>
                </a:schemeClr>
              </a:solidFill>
            </a:endParaRPr>
          </a:p>
        </p:txBody>
      </p:sp>
      <p:sp>
        <p:nvSpPr>
          <p:cNvPr id="8" name="Titre 1"/>
          <p:cNvSpPr txBox="1">
            <a:spLocks/>
          </p:cNvSpPr>
          <p:nvPr/>
        </p:nvSpPr>
        <p:spPr>
          <a:xfrm>
            <a:off x="3048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smtClean="0">
                <a:ln>
                  <a:noFill/>
                </a:ln>
                <a:solidFill>
                  <a:schemeClr val="tx1"/>
                </a:solidFill>
                <a:effectLst/>
                <a:uLnTx/>
                <a:uFillTx/>
                <a:latin typeface="+mj-lt"/>
                <a:ea typeface="+mj-ea"/>
                <a:cs typeface="+mj-cs"/>
              </a:rPr>
              <a:t>17% d’handicap de toutes formes </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noAutofit/>
          </a:bodyPr>
          <a:lstStyle/>
          <a:p>
            <a:r>
              <a:rPr lang="fr-FR" sz="3600" dirty="0" smtClean="0">
                <a:solidFill>
                  <a:schemeClr val="bg2">
                    <a:lumMod val="10000"/>
                  </a:schemeClr>
                </a:solidFill>
              </a:rPr>
              <a:t>figure 115 :IRCT et para/hémiplégie ,</a:t>
            </a:r>
          </a:p>
          <a:p>
            <a:r>
              <a:rPr lang="fr-FR" sz="3600" dirty="0" smtClean="0">
                <a:solidFill>
                  <a:schemeClr val="bg2">
                    <a:lumMod val="10000"/>
                  </a:schemeClr>
                </a:solidFill>
              </a:rPr>
              <a:t> registre Batna,Algerie.</a:t>
            </a:r>
            <a:endParaRPr lang="en-US" sz="3600" dirty="0">
              <a:solidFill>
                <a:schemeClr val="bg2">
                  <a:lumMod val="10000"/>
                </a:schemeClr>
              </a:solidFill>
            </a:endParaRPr>
          </a:p>
        </p:txBody>
      </p:sp>
      <p:sp>
        <p:nvSpPr>
          <p:cNvPr id="8" name="Titre 1"/>
          <p:cNvSpPr txBox="1">
            <a:spLocks/>
          </p:cNvSpPr>
          <p:nvPr/>
        </p:nvSpPr>
        <p:spPr>
          <a:xfrm>
            <a:off x="3048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chemeClr val="tx1"/>
                </a:solidFill>
                <a:effectLst/>
                <a:uLnTx/>
                <a:uFillTx/>
                <a:latin typeface="+mj-lt"/>
                <a:ea typeface="+mj-ea"/>
                <a:cs typeface="+mj-cs"/>
              </a:rPr>
              <a:t>La para/hémiplégie représente 03%.</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lstStyle/>
          <a:p>
            <a:r>
              <a:rPr lang="fr-FR" sz="2800" b="1" dirty="0" smtClean="0">
                <a:solidFill>
                  <a:schemeClr val="bg2">
                    <a:lumMod val="10000"/>
                  </a:schemeClr>
                </a:solidFill>
              </a:rPr>
              <a:t>figure 116:IRCT et cécité ,registre Batna,Algerie.</a:t>
            </a:r>
            <a:endParaRPr lang="en-US" sz="2800" b="1" dirty="0">
              <a:solidFill>
                <a:schemeClr val="bg2">
                  <a:lumMod val="10000"/>
                </a:schemeClr>
              </a:solidFill>
            </a:endParaRPr>
          </a:p>
        </p:txBody>
      </p:sp>
      <p:sp>
        <p:nvSpPr>
          <p:cNvPr id="8" name="Titre 1"/>
          <p:cNvSpPr txBox="1">
            <a:spLocks/>
          </p:cNvSpPr>
          <p:nvPr/>
        </p:nvSpPr>
        <p:spPr>
          <a:xfrm>
            <a:off x="5334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smtClean="0">
                <a:ln>
                  <a:noFill/>
                </a:ln>
                <a:solidFill>
                  <a:schemeClr val="tx1"/>
                </a:solidFill>
                <a:effectLst/>
                <a:uLnTx/>
                <a:uFillTx/>
                <a:latin typeface="+mj-lt"/>
                <a:ea typeface="+mj-ea"/>
                <a:cs typeface="+mj-cs"/>
              </a:rPr>
              <a:t>05% de  cécité</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lstStyle/>
          <a:p>
            <a:r>
              <a:rPr lang="fr-FR" sz="2400" b="1" dirty="0" smtClean="0">
                <a:solidFill>
                  <a:schemeClr val="bg2">
                    <a:lumMod val="10000"/>
                  </a:schemeClr>
                </a:solidFill>
              </a:rPr>
              <a:t>figure 117 : IRCT et troubles du comportement , registre Batna,Algerie.</a:t>
            </a:r>
            <a:endParaRPr lang="en-US" sz="2400" b="1" dirty="0">
              <a:solidFill>
                <a:schemeClr val="bg2">
                  <a:lumMod val="10000"/>
                </a:schemeClr>
              </a:solidFill>
            </a:endParaRPr>
          </a:p>
        </p:txBody>
      </p:sp>
      <p:sp>
        <p:nvSpPr>
          <p:cNvPr id="8" name="Titre 1"/>
          <p:cNvSpPr txBox="1">
            <a:spLocks/>
          </p:cNvSpPr>
          <p:nvPr/>
        </p:nvSpPr>
        <p:spPr>
          <a:xfrm>
            <a:off x="457200" y="5715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smtClean="0">
                <a:ln>
                  <a:noFill/>
                </a:ln>
                <a:solidFill>
                  <a:schemeClr val="tx1"/>
                </a:solidFill>
                <a:effectLst/>
                <a:uLnTx/>
                <a:uFillTx/>
                <a:latin typeface="+mj-lt"/>
                <a:ea typeface="+mj-ea"/>
                <a:cs typeface="+mj-cs"/>
              </a:rPr>
              <a:t>04% de troubles du comportement jugé sévère.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solidFill>
                  <a:srgbClr val="FFFF00"/>
                </a:solidFill>
                <a:ea typeface="ＭＳ Ｐゴシック" panose="020B0600070205080204" pitchFamily="34" charset="-128"/>
              </a:rPr>
              <a:t>ETIOLOGIES DE IRCT DES PATIENTS INCIDENTS (%)</a:t>
            </a:r>
            <a:endParaRPr lang="fr-FR" dirty="0">
              <a:solidFill>
                <a:srgbClr val="FFFF00"/>
              </a:solidFill>
            </a:endParaRPr>
          </a:p>
        </p:txBody>
      </p:sp>
      <p:graphicFrame>
        <p:nvGraphicFramePr>
          <p:cNvPr id="5" name="Espace réservé du contenu 6"/>
          <p:cNvGraphicFramePr>
            <a:graphicFrameLocks noGrp="1"/>
          </p:cNvGraphicFramePr>
          <p:nvPr>
            <p:ph idx="1"/>
            <p:extLst/>
          </p:nvPr>
        </p:nvGraphicFramePr>
        <p:xfrm>
          <a:off x="1571605" y="2357432"/>
          <a:ext cx="5582738" cy="3636963"/>
        </p:xfrm>
        <a:graphic>
          <a:graphicData uri="http://schemas.openxmlformats.org/presentationml/2006/ole">
            <p:oleObj spid="_x0000_s210946" r:id="rId3" imgW="9260627" imgH="4523624" progId="Excel.Sheet.8">
              <p:embed/>
            </p:oleObj>
          </a:graphicData>
        </a:graphic>
      </p:graphicFrame>
      <p:sp>
        <p:nvSpPr>
          <p:cNvPr id="6" name="Rectangle 5"/>
          <p:cNvSpPr/>
          <p:nvPr/>
        </p:nvSpPr>
        <p:spPr>
          <a:xfrm>
            <a:off x="5473179" y="6114263"/>
            <a:ext cx="3429000" cy="913392"/>
          </a:xfrm>
          <a:prstGeom prst="rect">
            <a:avLst/>
          </a:prstGeom>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1067" b="0" i="0" u="none" strike="noStrike" kern="1200" cap="none" spc="0" normalizeH="0" baseline="0" noProof="0" dirty="0" err="1">
                <a:ln>
                  <a:noFill/>
                </a:ln>
                <a:solidFill>
                  <a:prstClr val="white"/>
                </a:solidFill>
                <a:effectLst/>
                <a:uLnTx/>
                <a:uFillTx/>
                <a:latin typeface="Century Gothic" panose="020B0502020202020204"/>
                <a:ea typeface="+mn-ea"/>
                <a:cs typeface="+mn-cs"/>
              </a:rPr>
              <a:t>Alashek</a:t>
            </a:r>
            <a:r>
              <a:rPr kumimoji="0" lang="fr-FR" sz="1067" b="0" i="0" u="none" strike="noStrike" kern="1200" cap="none" spc="0" normalizeH="0" baseline="0" noProof="0" dirty="0">
                <a:ln>
                  <a:noFill/>
                </a:ln>
                <a:solidFill>
                  <a:prstClr val="white"/>
                </a:solidFill>
                <a:effectLst/>
                <a:uLnTx/>
                <a:uFillTx/>
                <a:latin typeface="Century Gothic" panose="020B0502020202020204"/>
                <a:ea typeface="+mn-ea"/>
                <a:cs typeface="+mn-cs"/>
              </a:rPr>
              <a:t> W.A. et al. BMC </a:t>
            </a:r>
            <a:r>
              <a:rPr kumimoji="0" lang="fr-FR" sz="1067" b="0" i="0" u="none" strike="noStrike" kern="1200" cap="none" spc="0" normalizeH="0" baseline="0" noProof="0" dirty="0" err="1">
                <a:ln>
                  <a:noFill/>
                </a:ln>
                <a:solidFill>
                  <a:prstClr val="white"/>
                </a:solidFill>
                <a:effectLst/>
                <a:uLnTx/>
                <a:uFillTx/>
                <a:latin typeface="Century Gothic" panose="020B0502020202020204"/>
                <a:ea typeface="+mn-ea"/>
                <a:cs typeface="+mn-cs"/>
              </a:rPr>
              <a:t>Nephrology</a:t>
            </a:r>
            <a:r>
              <a:rPr kumimoji="0" lang="fr-FR" sz="1067" b="0" i="0" u="none" strike="noStrike" kern="1200" cap="none" spc="0" normalizeH="0" baseline="0" noProof="0" dirty="0">
                <a:ln>
                  <a:noFill/>
                </a:ln>
                <a:solidFill>
                  <a:prstClr val="white"/>
                </a:solidFill>
                <a:effectLst/>
                <a:uLnTx/>
                <a:uFillTx/>
                <a:latin typeface="Century Gothic" panose="020B0502020202020204"/>
                <a:ea typeface="+mn-ea"/>
                <a:cs typeface="+mn-cs"/>
              </a:rPr>
              <a:t> 2012, 13:33,</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67"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1067" b="0" i="0" u="none" strike="noStrike" kern="1200" cap="none" spc="0" normalizeH="0" baseline="0" noProof="0" dirty="0" err="1">
                <a:ln>
                  <a:noFill/>
                </a:ln>
                <a:solidFill>
                  <a:prstClr val="white"/>
                </a:solidFill>
                <a:effectLst/>
                <a:uLnTx/>
                <a:uFillTx/>
                <a:latin typeface="Century Gothic" panose="020B0502020202020204"/>
                <a:ea typeface="+mn-ea"/>
                <a:cs typeface="+mn-cs"/>
              </a:rPr>
              <a:t>Helal</a:t>
            </a:r>
            <a:r>
              <a:rPr kumimoji="0" lang="fr-FR" sz="1067" b="0" i="0" u="none" strike="noStrike" kern="1200" cap="none" spc="0" normalizeH="0" baseline="0" noProof="0" dirty="0">
                <a:ln>
                  <a:noFill/>
                </a:ln>
                <a:solidFill>
                  <a:prstClr val="white"/>
                </a:solidFill>
                <a:effectLst/>
                <a:uLnTx/>
                <a:uFillTx/>
                <a:latin typeface="Century Gothic" panose="020B0502020202020204"/>
                <a:ea typeface="+mn-ea"/>
                <a:cs typeface="+mn-cs"/>
              </a:rPr>
              <a:t> K. Enquête Grand Casablanca 2008</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67"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1067" b="0" i="0" u="none" strike="noStrike" kern="1200" cap="none" spc="0" normalizeH="0" baseline="0" noProof="0" dirty="0">
                <a:ln>
                  <a:noFill/>
                </a:ln>
                <a:solidFill>
                  <a:prstClr val="white"/>
                </a:solidFill>
                <a:effectLst/>
                <a:uLnTx/>
                <a:uFillTx/>
                <a:latin typeface="Century Gothic" panose="020B0502020202020204"/>
                <a:ea typeface="+mn-ea"/>
                <a:cs typeface="+mn-cs"/>
              </a:rPr>
              <a:t>Council E et al. Am J Kidney </a:t>
            </a:r>
            <a:r>
              <a:rPr kumimoji="0" lang="en-US" sz="1067" b="0" i="0" u="none" strike="noStrike" kern="1200" cap="none" spc="0" normalizeH="0" baseline="0" noProof="0" dirty="0" err="1">
                <a:ln>
                  <a:noFill/>
                </a:ln>
                <a:solidFill>
                  <a:prstClr val="white"/>
                </a:solidFill>
                <a:effectLst/>
                <a:uLnTx/>
                <a:uFillTx/>
                <a:latin typeface="Century Gothic" panose="020B0502020202020204"/>
                <a:ea typeface="+mn-ea"/>
                <a:cs typeface="+mn-cs"/>
              </a:rPr>
              <a:t>Dis</a:t>
            </a:r>
            <a:r>
              <a:rPr kumimoji="0" lang="en-US" sz="1067" b="0" i="0" u="none" strike="noStrike" kern="1200" cap="none" spc="0" normalizeH="0" baseline="0" noProof="0" dirty="0">
                <a:ln>
                  <a:noFill/>
                </a:ln>
                <a:solidFill>
                  <a:prstClr val="white"/>
                </a:solidFill>
                <a:effectLst/>
                <a:uLnTx/>
                <a:uFillTx/>
                <a:latin typeface="Century Gothic" panose="020B0502020202020204"/>
                <a:ea typeface="+mn-ea"/>
                <a:cs typeface="+mn-cs"/>
              </a:rPr>
              <a:t> 2008, </a:t>
            </a:r>
            <a:r>
              <a:rPr kumimoji="0" lang="fr-FR" sz="1067" b="0" i="0" u="none" strike="noStrike" kern="1200" cap="none" spc="0" normalizeH="0" baseline="0" noProof="0" dirty="0">
                <a:ln>
                  <a:noFill/>
                </a:ln>
                <a:solidFill>
                  <a:prstClr val="white"/>
                </a:solidFill>
                <a:effectLst/>
                <a:uLnTx/>
                <a:uFillTx/>
                <a:latin typeface="Century Gothic" panose="020B0502020202020204"/>
                <a:ea typeface="+mn-ea"/>
                <a:cs typeface="+mn-cs"/>
              </a:rPr>
              <a:t>51(3):463–470.</a:t>
            </a:r>
          </a:p>
        </p:txBody>
      </p:sp>
    </p:spTree>
    <p:extLst>
      <p:ext uri="{BB962C8B-B14F-4D97-AF65-F5344CB8AC3E}">
        <p14:creationId xmlns:p14="http://schemas.microsoft.com/office/powerpoint/2010/main" xmlns="" val="18625459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lstStyle/>
          <a:p>
            <a:r>
              <a:rPr lang="fr-FR" sz="2800" b="1" dirty="0" smtClean="0">
                <a:solidFill>
                  <a:schemeClr val="bg2">
                    <a:lumMod val="10000"/>
                  </a:schemeClr>
                </a:solidFill>
              </a:rPr>
              <a:t>figure 118:IRCT et marche  des  patients registre Batna,Algerie.</a:t>
            </a:r>
            <a:endParaRPr lang="en-US" sz="2800" b="1" dirty="0">
              <a:solidFill>
                <a:schemeClr val="bg2">
                  <a:lumMod val="10000"/>
                </a:schemeClr>
              </a:solidFill>
            </a:endParaRPr>
          </a:p>
        </p:txBody>
      </p:sp>
      <p:sp>
        <p:nvSpPr>
          <p:cNvPr id="8" name="Titre 1"/>
          <p:cNvSpPr txBox="1">
            <a:spLocks/>
          </p:cNvSpPr>
          <p:nvPr/>
        </p:nvSpPr>
        <p:spPr>
          <a:xfrm>
            <a:off x="3810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smtClean="0">
                <a:ln>
                  <a:noFill/>
                </a:ln>
                <a:solidFill>
                  <a:schemeClr val="tx1"/>
                </a:solidFill>
                <a:effectLst/>
                <a:uLnTx/>
                <a:uFillTx/>
                <a:latin typeface="+mj-lt"/>
                <a:ea typeface="+mj-ea"/>
                <a:cs typeface="+mj-cs"/>
              </a:rPr>
              <a:t>14% d handicaps  moteur a la  marche</a:t>
            </a:r>
            <a:r>
              <a:rPr kumimoji="0" lang="fr-FR" sz="4400" b="0" i="0" u="none" strike="noStrike" kern="1200" cap="none" spc="0" normalizeH="0" baseline="0" noProof="0" smtClean="0">
                <a:ln>
                  <a:noFill/>
                </a:ln>
                <a:solidFill>
                  <a:schemeClr val="tx1"/>
                </a:solidFill>
                <a:effectLst/>
                <a:uLnTx/>
                <a:uFillTx/>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normAutofit/>
          </a:bodyPr>
          <a:lstStyle/>
          <a:p>
            <a:r>
              <a:rPr lang="fr-FR" sz="2400" b="1" dirty="0" smtClean="0">
                <a:solidFill>
                  <a:schemeClr val="bg2">
                    <a:lumMod val="10000"/>
                  </a:schemeClr>
                </a:solidFill>
              </a:rPr>
              <a:t>figure 119: IRCT et  hospitalisation depuis le dernier suivi ,</a:t>
            </a:r>
          </a:p>
          <a:p>
            <a:r>
              <a:rPr lang="fr-FR" sz="2400" b="1" dirty="0" smtClean="0">
                <a:solidFill>
                  <a:schemeClr val="bg2">
                    <a:lumMod val="10000"/>
                  </a:schemeClr>
                </a:solidFill>
              </a:rPr>
              <a:t> registre </a:t>
            </a:r>
            <a:r>
              <a:rPr lang="fr-FR" sz="2400" b="1" dirty="0" err="1" smtClean="0">
                <a:solidFill>
                  <a:schemeClr val="bg2">
                    <a:lumMod val="10000"/>
                  </a:schemeClr>
                </a:solidFill>
              </a:rPr>
              <a:t>batna,Algerie</a:t>
            </a:r>
            <a:r>
              <a:rPr lang="fr-FR" sz="2400" b="1" dirty="0" smtClean="0">
                <a:solidFill>
                  <a:schemeClr val="bg2">
                    <a:lumMod val="10000"/>
                  </a:schemeClr>
                </a:solidFill>
              </a:rPr>
              <a:t>.</a:t>
            </a:r>
            <a:endParaRPr lang="en-US" sz="2400" b="1" dirty="0">
              <a:solidFill>
                <a:schemeClr val="bg2">
                  <a:lumMod val="10000"/>
                </a:schemeClr>
              </a:solidFill>
            </a:endParaRPr>
          </a:p>
        </p:txBody>
      </p:sp>
      <p:sp>
        <p:nvSpPr>
          <p:cNvPr id="8" name="Titre 1"/>
          <p:cNvSpPr txBox="1">
            <a:spLocks/>
          </p:cNvSpPr>
          <p:nvPr/>
        </p:nvSpPr>
        <p:spPr>
          <a:xfrm>
            <a:off x="381000" y="5715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smtClean="0">
                <a:ln>
                  <a:noFill/>
                </a:ln>
                <a:solidFill>
                  <a:schemeClr val="tx1"/>
                </a:solidFill>
                <a:effectLst/>
                <a:uLnTx/>
                <a:uFillTx/>
                <a:latin typeface="+mj-lt"/>
                <a:ea typeface="+mj-ea"/>
                <a:cs typeface="+mj-cs"/>
              </a:rPr>
              <a:t>34%  des patients ont subis une hospitalisation depuis  leurs signalement dans le registre irct  Batna.</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371601"/>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normAutofit/>
          </a:bodyPr>
          <a:lstStyle/>
          <a:p>
            <a:r>
              <a:rPr lang="fr-FR" sz="1800" b="1" dirty="0" smtClean="0">
                <a:solidFill>
                  <a:schemeClr val="bg2">
                    <a:lumMod val="10000"/>
                  </a:schemeClr>
                </a:solidFill>
              </a:rPr>
              <a:t>Tableau  122:IRCT et nombre d’hospitalisations  en néphrologie  ou  autres  services ,</a:t>
            </a:r>
          </a:p>
          <a:p>
            <a:r>
              <a:rPr lang="fr-FR" sz="1800" b="1" dirty="0" smtClean="0">
                <a:solidFill>
                  <a:schemeClr val="bg2">
                    <a:lumMod val="10000"/>
                  </a:schemeClr>
                </a:solidFill>
              </a:rPr>
              <a:t>registre </a:t>
            </a:r>
            <a:r>
              <a:rPr lang="fr-FR" sz="1800" b="1" dirty="0" err="1" smtClean="0">
                <a:solidFill>
                  <a:schemeClr val="bg2">
                    <a:lumMod val="10000"/>
                  </a:schemeClr>
                </a:solidFill>
              </a:rPr>
              <a:t>batna,Algerie</a:t>
            </a:r>
            <a:r>
              <a:rPr lang="fr-FR" sz="1800" b="1" dirty="0" smtClean="0">
                <a:solidFill>
                  <a:schemeClr val="bg2">
                    <a:lumMod val="10000"/>
                  </a:schemeClr>
                </a:solidFill>
              </a:rPr>
              <a:t>.</a:t>
            </a:r>
            <a:endParaRPr lang="en-US" sz="1800" b="1" dirty="0">
              <a:solidFill>
                <a:schemeClr val="bg2">
                  <a:lumMod val="10000"/>
                </a:schemeClr>
              </a:solidFill>
            </a:endParaRPr>
          </a:p>
        </p:txBody>
      </p:sp>
      <p:sp>
        <p:nvSpPr>
          <p:cNvPr id="8" name="Titre 1"/>
          <p:cNvSpPr txBox="1">
            <a:spLocks/>
          </p:cNvSpPr>
          <p:nvPr/>
        </p:nvSpPr>
        <p:spPr>
          <a:xfrm>
            <a:off x="4572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smtClean="0">
                <a:ln>
                  <a:noFill/>
                </a:ln>
                <a:solidFill>
                  <a:schemeClr val="tx1"/>
                </a:solidFill>
                <a:effectLst/>
                <a:uLnTx/>
                <a:uFillTx/>
                <a:latin typeface="+mj-lt"/>
                <a:ea typeface="+mj-ea"/>
                <a:cs typeface="+mj-cs"/>
              </a:rPr>
              <a:t>De une  a  huit hospitalisations par malade</a:t>
            </a:r>
            <a:r>
              <a:rPr kumimoji="0" lang="fr-FR" sz="3200" b="0" i="0" u="none" strike="noStrike" kern="1200" cap="none" spc="0" normalizeH="0" baseline="0" noProof="0" dirty="0" smtClean="0">
                <a:ln>
                  <a:noFill/>
                </a:ln>
                <a:solidFill>
                  <a:srgbClr val="0070C0"/>
                </a:solidFill>
                <a:effectLst/>
                <a:uLnTx/>
                <a:uFillTx/>
                <a:latin typeface="+mj-lt"/>
                <a:ea typeface="+mj-ea"/>
                <a:cs typeface="+mj-cs"/>
              </a:rPr>
              <a:t>.</a:t>
            </a:r>
            <a:endParaRPr kumimoji="0" lang="en-US" sz="3200" b="0" i="0" u="none" strike="noStrike" kern="1200" cap="none" spc="0" normalizeH="0" baseline="0" noProof="0" dirty="0">
              <a:ln>
                <a:noFill/>
              </a:ln>
              <a:solidFill>
                <a:srgbClr val="0070C0"/>
              </a:solidFill>
              <a:effectLst/>
              <a:uLnTx/>
              <a:uFillTx/>
              <a:latin typeface="+mj-lt"/>
              <a:ea typeface="+mj-ea"/>
              <a:cs typeface="+mj-cs"/>
            </a:endParaRPr>
          </a:p>
        </p:txBody>
      </p:sp>
      <p:sp>
        <p:nvSpPr>
          <p:cNvPr id="9" name="ZoneTexte 8"/>
          <p:cNvSpPr txBox="1"/>
          <p:nvPr/>
        </p:nvSpPr>
        <p:spPr>
          <a:xfrm>
            <a:off x="8153400" y="5257804"/>
            <a:ext cx="990600" cy="646331"/>
          </a:xfrm>
          <a:prstGeom prst="rect">
            <a:avLst/>
          </a:prstGeom>
          <a:noFill/>
        </p:spPr>
        <p:txBody>
          <a:bodyPr wrap="square" rtlCol="0">
            <a:spAutoFit/>
          </a:bodyPr>
          <a:lstStyle/>
          <a:p>
            <a:r>
              <a:rPr lang="fr-FR" dirty="0" err="1" smtClean="0"/>
              <a:t>Nbre</a:t>
            </a:r>
            <a:r>
              <a:rPr lang="fr-FR" dirty="0" smtClean="0"/>
              <a:t> HOSPIT</a:t>
            </a:r>
            <a:endParaRPr lang="en-US" dirty="0"/>
          </a:p>
        </p:txBody>
      </p:sp>
      <p:sp>
        <p:nvSpPr>
          <p:cNvPr id="10" name="ZoneTexte 9"/>
          <p:cNvSpPr txBox="1"/>
          <p:nvPr/>
        </p:nvSpPr>
        <p:spPr>
          <a:xfrm>
            <a:off x="457200" y="1447804"/>
            <a:ext cx="609600" cy="646331"/>
          </a:xfrm>
          <a:prstGeom prst="rect">
            <a:avLst/>
          </a:prstGeom>
          <a:noFill/>
        </p:spPr>
        <p:txBody>
          <a:bodyPr wrap="square" rtlCol="0">
            <a:spAutoFit/>
          </a:bodyPr>
          <a:lstStyle/>
          <a:p>
            <a:r>
              <a:rPr lang="fr-FR" dirty="0" err="1" smtClean="0"/>
              <a:t>Nbrmde</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295401"/>
          <a:ext cx="8229600" cy="48307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txBox="1">
            <a:spLocks noGrp="1"/>
          </p:cNvSpPr>
          <p:nvPr>
            <p:ph type="title"/>
          </p:nvPr>
        </p:nvSpPr>
        <p:spPr>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i="0" u="none" strike="noStrike" kern="1200" cap="none" spc="0" normalizeH="0" baseline="0" noProof="0" dirty="0" smtClean="0">
                <a:ln>
                  <a:noFill/>
                </a:ln>
                <a:solidFill>
                  <a:schemeClr val="bg2">
                    <a:lumMod val="10000"/>
                  </a:schemeClr>
                </a:solidFill>
                <a:effectLst/>
                <a:uLnTx/>
                <a:uFillTx/>
                <a:latin typeface="+mn-lt"/>
                <a:ea typeface="+mn-ea"/>
                <a:cs typeface="+mn-cs"/>
              </a:rPr>
              <a:t>figure 120:IRCT</a:t>
            </a:r>
            <a:r>
              <a:rPr kumimoji="0" lang="fr-FR" sz="2400" i="0" u="none" strike="noStrike" kern="1200" cap="none" spc="0" normalizeH="0" noProof="0" dirty="0" smtClean="0">
                <a:ln>
                  <a:noFill/>
                </a:ln>
                <a:solidFill>
                  <a:schemeClr val="bg2">
                    <a:lumMod val="10000"/>
                  </a:schemeClr>
                </a:solidFill>
                <a:effectLst/>
                <a:uLnTx/>
                <a:uFillTx/>
                <a:latin typeface="+mn-lt"/>
                <a:ea typeface="+mn-ea"/>
                <a:cs typeface="+mn-cs"/>
              </a:rPr>
              <a:t> </a:t>
            </a:r>
            <a:r>
              <a:rPr kumimoji="0" lang="fr-FR" sz="2400" i="0" u="none" strike="noStrike" kern="1200" cap="none" spc="0" normalizeH="0" baseline="0" noProof="0" dirty="0" smtClean="0">
                <a:ln>
                  <a:noFill/>
                </a:ln>
                <a:solidFill>
                  <a:schemeClr val="bg2">
                    <a:lumMod val="10000"/>
                  </a:schemeClr>
                </a:solidFill>
                <a:effectLst/>
                <a:uLnTx/>
                <a:uFillTx/>
                <a:latin typeface="+mn-lt"/>
                <a:ea typeface="+mn-ea"/>
                <a:cs typeface="+mn-cs"/>
              </a:rPr>
              <a:t>, modalités</a:t>
            </a:r>
            <a:r>
              <a:rPr kumimoji="0" lang="fr-FR" sz="2400" i="0" u="none" strike="noStrike" kern="1200" cap="none" spc="0" normalizeH="0" noProof="0" dirty="0" smtClean="0">
                <a:ln>
                  <a:noFill/>
                </a:ln>
                <a:solidFill>
                  <a:schemeClr val="bg2">
                    <a:lumMod val="10000"/>
                  </a:schemeClr>
                </a:solidFill>
                <a:effectLst/>
                <a:uLnTx/>
                <a:uFillTx/>
                <a:latin typeface="+mn-lt"/>
                <a:ea typeface="+mn-ea"/>
                <a:cs typeface="+mn-cs"/>
              </a:rPr>
              <a:t> </a:t>
            </a:r>
            <a:r>
              <a:rPr kumimoji="0" lang="fr-FR" sz="2400" i="0" u="none" strike="noStrike" kern="1200" cap="none" spc="0" normalizeH="0" baseline="0" noProof="0" dirty="0" smtClean="0">
                <a:ln>
                  <a:noFill/>
                </a:ln>
                <a:solidFill>
                  <a:schemeClr val="bg2">
                    <a:lumMod val="10000"/>
                  </a:schemeClr>
                </a:solidFill>
                <a:effectLst/>
                <a:uLnTx/>
                <a:uFillTx/>
                <a:latin typeface="+mn-lt"/>
                <a:ea typeface="+mn-ea"/>
                <a:cs typeface="+mn-cs"/>
              </a:rPr>
              <a:t>du</a:t>
            </a:r>
            <a:r>
              <a:rPr kumimoji="0" lang="fr-FR" sz="2400" i="0" u="none" strike="noStrike" kern="1200" cap="none" spc="0" normalizeH="0" noProof="0" dirty="0" smtClean="0">
                <a:ln>
                  <a:noFill/>
                </a:ln>
                <a:solidFill>
                  <a:schemeClr val="bg2">
                    <a:lumMod val="10000"/>
                  </a:schemeClr>
                </a:solidFill>
                <a:effectLst/>
                <a:uLnTx/>
                <a:uFillTx/>
                <a:latin typeface="+mn-lt"/>
                <a:ea typeface="+mn-ea"/>
                <a:cs typeface="+mn-cs"/>
              </a:rPr>
              <a:t> </a:t>
            </a:r>
            <a:r>
              <a:rPr kumimoji="0" lang="fr-FR" sz="2400" i="0" u="none" strike="noStrike" kern="1200" cap="none" spc="0" normalizeH="0" baseline="0" noProof="0" dirty="0" smtClean="0">
                <a:ln>
                  <a:noFill/>
                </a:ln>
                <a:solidFill>
                  <a:schemeClr val="bg2">
                    <a:lumMod val="10000"/>
                  </a:schemeClr>
                </a:solidFill>
                <a:effectLst/>
                <a:uLnTx/>
                <a:uFillTx/>
                <a:latin typeface="+mn-lt"/>
                <a:ea typeface="+mn-ea"/>
                <a:cs typeface="+mn-cs"/>
              </a:rPr>
              <a:t>transport entre</a:t>
            </a:r>
            <a:r>
              <a:rPr kumimoji="0" lang="fr-FR" sz="2400" i="0" u="none" strike="noStrike" kern="1200" cap="none" spc="0" normalizeH="0" noProof="0" dirty="0" smtClean="0">
                <a:ln>
                  <a:noFill/>
                </a:ln>
                <a:solidFill>
                  <a:schemeClr val="bg2">
                    <a:lumMod val="10000"/>
                  </a:schemeClr>
                </a:solidFill>
                <a:effectLst/>
                <a:uLnTx/>
                <a:uFillTx/>
                <a:latin typeface="+mn-lt"/>
                <a:ea typeface="+mn-ea"/>
                <a:cs typeface="+mn-cs"/>
              </a:rPr>
              <a:t> </a:t>
            </a:r>
            <a:r>
              <a:rPr kumimoji="0" lang="fr-FR" sz="2400" i="0" u="none" strike="noStrike" kern="1200" cap="none" spc="0" normalizeH="0" baseline="0" noProof="0" dirty="0" smtClean="0">
                <a:ln>
                  <a:noFill/>
                </a:ln>
                <a:solidFill>
                  <a:schemeClr val="bg2">
                    <a:lumMod val="10000"/>
                  </a:schemeClr>
                </a:solidFill>
                <a:effectLst/>
                <a:uLnTx/>
                <a:uFillTx/>
                <a:latin typeface="+mn-lt"/>
                <a:ea typeface="+mn-ea"/>
                <a:cs typeface="+mn-cs"/>
              </a:rPr>
              <a:t>le centre</a:t>
            </a:r>
            <a:r>
              <a:rPr kumimoji="0" lang="fr-FR" sz="2400" i="0" u="none" strike="noStrike" kern="1200" cap="none" spc="0" normalizeH="0" noProof="0" dirty="0" smtClean="0">
                <a:ln>
                  <a:noFill/>
                </a:ln>
                <a:solidFill>
                  <a:schemeClr val="bg2">
                    <a:lumMod val="10000"/>
                  </a:schemeClr>
                </a:solidFill>
                <a:effectLst/>
                <a:uLnTx/>
                <a:uFillTx/>
                <a:latin typeface="+mn-lt"/>
                <a:ea typeface="+mn-ea"/>
                <a:cs typeface="+mn-cs"/>
              </a:rPr>
              <a:t> </a:t>
            </a:r>
            <a:r>
              <a:rPr kumimoji="0" lang="fr-FR" sz="2400" i="0" u="none" strike="noStrike" kern="1200" cap="none" spc="0" normalizeH="0" baseline="0" noProof="0" dirty="0" smtClean="0">
                <a:ln>
                  <a:noFill/>
                </a:ln>
                <a:solidFill>
                  <a:schemeClr val="bg2">
                    <a:lumMod val="10000"/>
                  </a:schemeClr>
                </a:solidFill>
                <a:effectLst/>
                <a:uLnTx/>
                <a:uFillTx/>
                <a:latin typeface="+mn-lt"/>
                <a:ea typeface="+mn-ea"/>
                <a:cs typeface="+mn-cs"/>
              </a:rPr>
              <a:t>et</a:t>
            </a:r>
            <a:r>
              <a:rPr kumimoji="0" lang="fr-FR" sz="2400" i="0" u="none" strike="noStrike" kern="1200" cap="none" spc="0" normalizeH="0" noProof="0" dirty="0" smtClean="0">
                <a:ln>
                  <a:noFill/>
                </a:ln>
                <a:solidFill>
                  <a:schemeClr val="bg2">
                    <a:lumMod val="10000"/>
                  </a:schemeClr>
                </a:solidFill>
                <a:effectLst/>
                <a:uLnTx/>
                <a:uFillTx/>
                <a:latin typeface="+mn-lt"/>
                <a:ea typeface="+mn-ea"/>
                <a:cs typeface="+mn-cs"/>
              </a:rPr>
              <a:t> </a:t>
            </a:r>
            <a:r>
              <a:rPr kumimoji="0" lang="fr-FR" sz="2400" i="0" u="none" strike="noStrike" kern="1200" cap="none" spc="0" normalizeH="0" baseline="0" noProof="0" dirty="0" smtClean="0">
                <a:ln>
                  <a:noFill/>
                </a:ln>
                <a:solidFill>
                  <a:schemeClr val="bg2">
                    <a:lumMod val="10000"/>
                  </a:schemeClr>
                </a:solidFill>
                <a:effectLst/>
                <a:uLnTx/>
                <a:uFillTx/>
                <a:latin typeface="+mn-lt"/>
                <a:ea typeface="+mn-ea"/>
                <a:cs typeface="+mn-cs"/>
              </a:rPr>
              <a:t>le domicile  du patient , registre </a:t>
            </a:r>
            <a:r>
              <a:rPr kumimoji="0" lang="fr-FR" sz="2400" i="0" u="none" strike="noStrike" kern="1200" cap="none" spc="0" normalizeH="0" baseline="0" noProof="0" dirty="0" err="1" smtClean="0">
                <a:ln>
                  <a:noFill/>
                </a:ln>
                <a:solidFill>
                  <a:schemeClr val="bg2">
                    <a:lumMod val="10000"/>
                  </a:schemeClr>
                </a:solidFill>
                <a:effectLst/>
                <a:uLnTx/>
                <a:uFillTx/>
                <a:latin typeface="+mn-lt"/>
                <a:ea typeface="+mn-ea"/>
                <a:cs typeface="+mn-cs"/>
              </a:rPr>
              <a:t>batna,Algerie</a:t>
            </a:r>
            <a:r>
              <a:rPr kumimoji="0" lang="fr-FR" sz="2400" i="0" u="none" strike="noStrike" kern="1200" cap="none" spc="0" normalizeH="0" baseline="0" noProof="0" dirty="0" smtClean="0">
                <a:ln>
                  <a:noFill/>
                </a:ln>
                <a:solidFill>
                  <a:schemeClr val="bg2">
                    <a:lumMod val="10000"/>
                  </a:schemeClr>
                </a:solidFill>
                <a:effectLst/>
                <a:uLnTx/>
                <a:uFillTx/>
                <a:latin typeface="+mn-lt"/>
                <a:ea typeface="+mn-ea"/>
                <a:cs typeface="+mn-cs"/>
              </a:rPr>
              <a:t>.</a:t>
            </a:r>
            <a:endParaRPr kumimoji="0" lang="en-US" sz="2400" i="0" u="none" strike="noStrike" kern="1200" cap="none" spc="0" normalizeH="0" baseline="0" noProof="0" dirty="0">
              <a:ln>
                <a:noFill/>
              </a:ln>
              <a:solidFill>
                <a:schemeClr val="bg2">
                  <a:lumMod val="10000"/>
                </a:schemeClr>
              </a:solidFill>
              <a:effectLst/>
              <a:uLnTx/>
              <a:uFillTx/>
              <a:latin typeface="+mn-lt"/>
              <a:ea typeface="+mn-ea"/>
              <a:cs typeface="+mn-cs"/>
            </a:endParaRPr>
          </a:p>
        </p:txBody>
      </p:sp>
      <p:sp>
        <p:nvSpPr>
          <p:cNvPr id="9" name="Rectangle à coins arrondis 8"/>
          <p:cNvSpPr/>
          <p:nvPr/>
        </p:nvSpPr>
        <p:spPr>
          <a:xfrm>
            <a:off x="228600" y="6019800"/>
            <a:ext cx="6705600" cy="838200"/>
          </a:xfrm>
          <a:prstGeom prst="round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2400" b="1" dirty="0" smtClean="0"/>
              <a:t>Transport  médicalisé dans   35%  des cas </a:t>
            </a:r>
            <a:r>
              <a:rPr lang="fr-FR" dirty="0" smtClean="0"/>
              <a:t>.</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pPr>
              <a:buNone/>
            </a:pPr>
            <a:r>
              <a:rPr lang="fr-FR" sz="4000" b="1" i="1" dirty="0" smtClean="0">
                <a:solidFill>
                  <a:srgbClr val="FF0000"/>
                </a:solidFill>
              </a:rPr>
              <a:t>L</a:t>
            </a:r>
            <a:r>
              <a:rPr lang="fr-FR" sz="4000" b="1" dirty="0" smtClean="0">
                <a:solidFill>
                  <a:srgbClr val="FF0000"/>
                </a:solidFill>
              </a:rPr>
              <a:t>’ enfant  dans  le  registre de Batna.</a:t>
            </a:r>
            <a:endParaRPr lang="en-US" sz="4000" b="1" dirty="0">
              <a:solidFill>
                <a:srgbClr val="FF000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normAutofit/>
          </a:bodyPr>
          <a:lstStyle/>
          <a:p>
            <a:r>
              <a:rPr lang="fr-FR" sz="3200" dirty="0" smtClean="0">
                <a:solidFill>
                  <a:srgbClr val="002060"/>
                </a:solidFill>
              </a:rPr>
              <a:t>Tableau  123 :IRCT et la taille  des  enfants ,</a:t>
            </a:r>
          </a:p>
          <a:p>
            <a:r>
              <a:rPr lang="fr-FR" sz="3200" dirty="0" smtClean="0">
                <a:solidFill>
                  <a:srgbClr val="002060"/>
                </a:solidFill>
              </a:rPr>
              <a:t> registre </a:t>
            </a:r>
            <a:r>
              <a:rPr lang="fr-FR" sz="3200" dirty="0" err="1" smtClean="0">
                <a:solidFill>
                  <a:srgbClr val="002060"/>
                </a:solidFill>
              </a:rPr>
              <a:t>batna,Algerie</a:t>
            </a:r>
            <a:r>
              <a:rPr lang="fr-FR" sz="3200" dirty="0" smtClean="0">
                <a:solidFill>
                  <a:srgbClr val="002060"/>
                </a:solidFill>
              </a:rPr>
              <a:t>.</a:t>
            </a:r>
            <a:endParaRPr lang="en-US" sz="3200" dirty="0">
              <a:solidFill>
                <a:srgbClr val="002060"/>
              </a:solidFill>
            </a:endParaRPr>
          </a:p>
        </p:txBody>
      </p:sp>
      <p:sp>
        <p:nvSpPr>
          <p:cNvPr id="8" name="Titre 1"/>
          <p:cNvSpPr txBox="1">
            <a:spLocks/>
          </p:cNvSpPr>
          <p:nvPr/>
        </p:nvSpPr>
        <p:spPr>
          <a:xfrm>
            <a:off x="5334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smtClean="0">
                <a:ln>
                  <a:noFill/>
                </a:ln>
                <a:solidFill>
                  <a:schemeClr val="tx1"/>
                </a:solidFill>
                <a:effectLst/>
                <a:uLnTx/>
                <a:uFillTx/>
                <a:latin typeface="+mj-lt"/>
                <a:ea typeface="+mj-ea"/>
                <a:cs typeface="+mj-cs"/>
              </a:rPr>
              <a:t>Taille moyenne de 142 cm</a:t>
            </a:r>
            <a:r>
              <a:rPr kumimoji="0" lang="fr-FR" sz="4400" b="0" i="0" u="none" strike="noStrike" kern="1200" cap="none" spc="0" normalizeH="0" baseline="0" noProof="0" smtClean="0">
                <a:ln>
                  <a:noFill/>
                </a:ln>
                <a:solidFill>
                  <a:schemeClr val="tx1"/>
                </a:solidFill>
                <a:effectLst/>
                <a:uLnTx/>
                <a:uFillTx/>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normAutofit/>
          </a:bodyPr>
          <a:lstStyle/>
          <a:p>
            <a:r>
              <a:rPr lang="fr-FR" sz="2800" b="1" dirty="0" smtClean="0"/>
              <a:t>Figure 124:IRCT poids  des  enfants ,  registre Batna,Algerie</a:t>
            </a:r>
            <a:r>
              <a:rPr lang="fr-FR" sz="3200" b="1" dirty="0" smtClean="0"/>
              <a:t>.</a:t>
            </a:r>
            <a:endParaRPr lang="en-US" sz="3200" b="1" dirty="0"/>
          </a:p>
        </p:txBody>
      </p:sp>
      <p:sp>
        <p:nvSpPr>
          <p:cNvPr id="8" name="Titre 1"/>
          <p:cNvSpPr txBox="1">
            <a:spLocks/>
          </p:cNvSpPr>
          <p:nvPr/>
        </p:nvSpPr>
        <p:spPr>
          <a:xfrm>
            <a:off x="3810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tx1"/>
                </a:solidFill>
                <a:effectLst/>
                <a:uLnTx/>
                <a:uFillTx/>
                <a:latin typeface="+mj-lt"/>
                <a:ea typeface="+mj-ea"/>
                <a:cs typeface="+mj-cs"/>
              </a:rPr>
              <a:t>Le  poids moyen des enfants est de 38,6kg</a:t>
            </a:r>
            <a:r>
              <a:rPr kumimoji="0" lang="fr-FR" sz="4400" b="0" i="0" u="none" strike="noStrike" kern="1200" cap="none" spc="0" normalizeH="0" baseline="0" noProof="0" dirty="0" smtClean="0">
                <a:ln>
                  <a:noFill/>
                </a:ln>
                <a:solidFill>
                  <a:srgbClr val="002060"/>
                </a:solidFill>
                <a:effectLst/>
                <a:uLnTx/>
                <a:uFillTx/>
                <a:latin typeface="+mj-lt"/>
                <a:ea typeface="+mj-ea"/>
                <a:cs typeface="+mj-cs"/>
              </a:rPr>
              <a:t>.</a:t>
            </a:r>
            <a:endParaRPr kumimoji="0" lang="en-US" sz="4400" b="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normAutofit/>
          </a:bodyPr>
          <a:lstStyle/>
          <a:p>
            <a:r>
              <a:rPr lang="fr-FR" sz="2800" dirty="0" smtClean="0"/>
              <a:t>figure 121:IRCT scolarité des enfants  registre </a:t>
            </a:r>
            <a:r>
              <a:rPr lang="fr-FR" sz="2800" dirty="0" err="1" smtClean="0"/>
              <a:t>batna,Algerie</a:t>
            </a:r>
            <a:r>
              <a:rPr lang="fr-FR" sz="2800" dirty="0" smtClean="0"/>
              <a:t>.</a:t>
            </a:r>
            <a:endParaRPr lang="en-US" sz="2800" dirty="0"/>
          </a:p>
        </p:txBody>
      </p:sp>
      <p:sp>
        <p:nvSpPr>
          <p:cNvPr id="8" name="Titre 1"/>
          <p:cNvSpPr txBox="1">
            <a:spLocks/>
          </p:cNvSpPr>
          <p:nvPr/>
        </p:nvSpPr>
        <p:spPr>
          <a:xfrm>
            <a:off x="228600" y="57150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700" b="0" i="0" u="none" strike="noStrike" kern="1200" cap="none" spc="0" normalizeH="0" baseline="0" noProof="0" smtClean="0">
                <a:ln>
                  <a:noFill/>
                </a:ln>
                <a:solidFill>
                  <a:schemeClr val="tx1"/>
                </a:solidFill>
                <a:effectLst/>
                <a:uLnTx/>
                <a:uFillTx/>
                <a:latin typeface="+mj-lt"/>
                <a:ea typeface="+mj-ea"/>
                <a:cs typeface="+mj-cs"/>
              </a:rPr>
              <a:t>05 enfants en cycle fondamental, et  01 en cycle secondaire</a:t>
            </a:r>
            <a:r>
              <a:rPr kumimoji="0" lang="fr-FR" sz="4400" b="0" i="0" u="none" strike="noStrike" kern="1200" cap="none" spc="0" normalizeH="0" baseline="0" noProof="0" smtClean="0">
                <a:ln>
                  <a:noFill/>
                </a:ln>
                <a:solidFill>
                  <a:schemeClr val="tx1"/>
                </a:solidFill>
                <a:effectLst/>
                <a:uLnTx/>
                <a:uFillTx/>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noAutofit/>
          </a:bodyPr>
          <a:lstStyle/>
          <a:p>
            <a:r>
              <a:rPr lang="fr-FR" sz="2800" dirty="0" smtClean="0">
                <a:solidFill>
                  <a:schemeClr val="tx1"/>
                </a:solidFill>
              </a:rPr>
              <a:t>figure 122:IRCT et  traitement par hormones de croissance chez les enfants  registre </a:t>
            </a:r>
            <a:r>
              <a:rPr lang="fr-FR" sz="2800" dirty="0" err="1" smtClean="0">
                <a:solidFill>
                  <a:schemeClr val="tx1"/>
                </a:solidFill>
              </a:rPr>
              <a:t>batna,Algerie</a:t>
            </a:r>
            <a:r>
              <a:rPr lang="fr-FR" sz="2800" dirty="0" smtClean="0">
                <a:solidFill>
                  <a:schemeClr val="tx1"/>
                </a:solidFill>
              </a:rPr>
              <a:t>.</a:t>
            </a:r>
            <a:endParaRPr lang="en-US" sz="2800" dirty="0">
              <a:solidFill>
                <a:schemeClr val="tx1"/>
              </a:solidFill>
            </a:endParaRPr>
          </a:p>
        </p:txBody>
      </p:sp>
      <p:sp>
        <p:nvSpPr>
          <p:cNvPr id="8" name="Titre 1"/>
          <p:cNvSpPr txBox="1">
            <a:spLocks/>
          </p:cNvSpPr>
          <p:nvPr/>
        </p:nvSpPr>
        <p:spPr>
          <a:xfrm>
            <a:off x="457200" y="5715000"/>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100" b="0" i="0" u="none" strike="noStrike" kern="1200" cap="none" spc="0" normalizeH="0" baseline="0" noProof="0" smtClean="0">
                <a:ln>
                  <a:noFill/>
                </a:ln>
                <a:solidFill>
                  <a:schemeClr val="tx1"/>
                </a:solidFill>
                <a:effectLst/>
                <a:uLnTx/>
                <a:uFillTx/>
                <a:latin typeface="+mj-lt"/>
                <a:ea typeface="+mj-ea"/>
                <a:cs typeface="+mj-cs"/>
              </a:rPr>
              <a:t>04 enfants sont recevaient l hormone de croissance</a:t>
            </a:r>
            <a:r>
              <a:rPr kumimoji="0" lang="fr-FR" sz="4400" b="0" i="0" u="none" strike="noStrike" kern="1200" cap="none" spc="0" normalizeH="0" baseline="0" noProof="0" smtClean="0">
                <a:ln>
                  <a:noFill/>
                </a:ln>
                <a:solidFill>
                  <a:schemeClr val="tx1"/>
                </a:solidFill>
                <a:effectLst/>
                <a:uLnTx/>
                <a:uFillTx/>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pPr>
              <a:buNone/>
            </a:pPr>
            <a:r>
              <a:rPr lang="fr-FR" dirty="0" smtClean="0"/>
              <a:t> </a:t>
            </a:r>
            <a:r>
              <a:rPr lang="fr-FR" sz="3600" b="1" dirty="0" smtClean="0">
                <a:solidFill>
                  <a:srgbClr val="FF0000"/>
                </a:solidFill>
              </a:rPr>
              <a:t>Prise  en  charge  en épuration extrarénale.</a:t>
            </a:r>
            <a:endParaRPr lang="en-US" sz="3600"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lstStyle/>
          <a:p>
            <a:r>
              <a:rPr lang="fr-FR" sz="2400" b="1" dirty="0" smtClean="0">
                <a:solidFill>
                  <a:srgbClr val="002060"/>
                </a:solidFill>
              </a:rPr>
              <a:t>figure 94:IRCT et méthode  de suppléance rénale  ,registre Batna,Algerie.</a:t>
            </a:r>
            <a:endParaRPr lang="en-US" sz="2400" b="1" dirty="0">
              <a:solidFill>
                <a:srgbClr val="002060"/>
              </a:solidFill>
            </a:endParaRPr>
          </a:p>
        </p:txBody>
      </p:sp>
      <p:sp>
        <p:nvSpPr>
          <p:cNvPr id="8" name="Titre 1"/>
          <p:cNvSpPr txBox="1">
            <a:spLocks/>
          </p:cNvSpPr>
          <p:nvPr/>
        </p:nvSpPr>
        <p:spPr>
          <a:xfrm>
            <a:off x="304800" y="5715000"/>
            <a:ext cx="8229600" cy="838200"/>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smtClean="0">
                <a:ln>
                  <a:noFill/>
                </a:ln>
                <a:solidFill>
                  <a:schemeClr val="tx1"/>
                </a:solidFill>
                <a:effectLst/>
                <a:uLnTx/>
                <a:uFillTx/>
                <a:latin typeface="+mj-lt"/>
                <a:ea typeface="+mj-ea"/>
                <a:cs typeface="+mj-cs"/>
              </a:rPr>
              <a:t>Une  nette prédominance de l’hémodialyse</a:t>
            </a:r>
            <a:r>
              <a:rPr kumimoji="0" lang="en-US" sz="4400" b="0" i="0" u="none" strike="noStrike" kern="1200" cap="none" spc="0" normalizeH="0" baseline="0" noProof="0" smtClean="0">
                <a:ln>
                  <a:noFill/>
                </a:ln>
                <a:solidFill>
                  <a:schemeClr val="tx1"/>
                </a:solidFill>
                <a:effectLst/>
                <a:uLnTx/>
                <a:uFillTx/>
                <a:latin typeface="+mj-lt"/>
                <a:ea typeface="+mj-ea"/>
                <a:cs typeface="+mj-cs"/>
              </a:rPr>
              <a:t/>
            </a:r>
            <a:br>
              <a:rPr kumimoji="0" lang="en-US" sz="4400" b="0" i="0" u="none" strike="noStrike" kern="1200" cap="none" spc="0" normalizeH="0" baseline="0" noProof="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nvPr>
        </p:nvGraphicFramePr>
        <p:xfrm>
          <a:off x="457200" y="1219202"/>
          <a:ext cx="8229600" cy="4419599"/>
        </p:xfrm>
        <a:graphic>
          <a:graphicData uri="http://schemas.openxmlformats.org/drawingml/2006/chart">
            <c:chart xmlns:c="http://schemas.openxmlformats.org/drawingml/2006/chart" xmlns:r="http://schemas.openxmlformats.org/officeDocument/2006/relationships" r:id="rId2"/>
          </a:graphicData>
        </a:graphic>
      </p:graphicFrame>
      <p:sp>
        <p:nvSpPr>
          <p:cNvPr id="8" name="Espace réservé du pied de page 4"/>
          <p:cNvSpPr>
            <a:spLocks noGrp="1"/>
          </p:cNvSpPr>
          <p:nvPr>
            <p:ph type="title"/>
          </p:nvPr>
        </p:nvSpPr>
        <p:spPr>
          <a:xfrm>
            <a:off x="457200" y="0"/>
            <a:ext cx="8229600" cy="1417638"/>
          </a:xfrm>
        </p:spPr>
        <p:txBody>
          <a:bodyPr>
            <a:normAutofit/>
          </a:bodyPr>
          <a:lstStyle/>
          <a:p>
            <a:r>
              <a:rPr lang="fr-FR" sz="2400" b="1" dirty="0" smtClean="0"/>
              <a:t>Figure : 116 IRCT et délai  entre  son diagnostic et le début de suppléance rénale  registre Batna,Algerie.</a:t>
            </a:r>
            <a:endParaRPr lang="en-US" sz="2400" b="1" dirty="0"/>
          </a:p>
        </p:txBody>
      </p:sp>
      <p:sp>
        <p:nvSpPr>
          <p:cNvPr id="9" name="Titre 1"/>
          <p:cNvSpPr txBox="1">
            <a:spLocks/>
          </p:cNvSpPr>
          <p:nvPr/>
        </p:nvSpPr>
        <p:spPr>
          <a:xfrm>
            <a:off x="228600" y="5715000"/>
            <a:ext cx="8229600" cy="1524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200" b="0" i="0" u="none" strike="noStrike" kern="1200" cap="none" spc="0" normalizeH="0" baseline="0" noProof="0" dirty="0" smtClean="0">
                <a:ln>
                  <a:noFill/>
                </a:ln>
                <a:solidFill>
                  <a:schemeClr val="tx1"/>
                </a:solidFill>
                <a:effectLst/>
                <a:uLnTx/>
                <a:uFillTx/>
                <a:latin typeface="+mj-lt"/>
                <a:ea typeface="+mj-ea"/>
                <a:cs typeface="+mj-cs"/>
              </a:rPr>
              <a:t>Un  délai pour initier la dialyse allant</a:t>
            </a:r>
            <a:r>
              <a:rPr kumimoji="0" lang="fr-FR" sz="2200" b="0" i="0" u="none" strike="noStrike" kern="1200" cap="none" spc="0" normalizeH="0" noProof="0" dirty="0" smtClean="0">
                <a:ln>
                  <a:noFill/>
                </a:ln>
                <a:solidFill>
                  <a:schemeClr val="tx1"/>
                </a:solidFill>
                <a:effectLst/>
                <a:uLnTx/>
                <a:uFillTx/>
                <a:latin typeface="+mj-lt"/>
                <a:ea typeface="+mj-ea"/>
                <a:cs typeface="+mj-cs"/>
              </a:rPr>
              <a:t> de</a:t>
            </a:r>
            <a:r>
              <a:rPr kumimoji="0" lang="fr-FR" sz="2200" b="0" i="0" u="none" strike="noStrike" kern="1200" cap="none" spc="0" normalizeH="0" baseline="0" noProof="0" dirty="0" smtClean="0">
                <a:ln>
                  <a:noFill/>
                </a:ln>
                <a:solidFill>
                  <a:schemeClr val="tx1"/>
                </a:solidFill>
                <a:effectLst/>
                <a:uLnTx/>
                <a:uFillTx/>
                <a:latin typeface="+mj-lt"/>
                <a:ea typeface="+mj-ea"/>
                <a:cs typeface="+mj-cs"/>
              </a:rPr>
              <a:t>  l’urgence immédiatement a </a:t>
            </a:r>
            <a:br>
              <a:rPr kumimoji="0" lang="fr-FR" sz="2200" b="0" i="0" u="none" strike="noStrike" kern="1200" cap="none" spc="0" normalizeH="0" baseline="0" noProof="0" dirty="0" smtClean="0">
                <a:ln>
                  <a:noFill/>
                </a:ln>
                <a:solidFill>
                  <a:schemeClr val="tx1"/>
                </a:solidFill>
                <a:effectLst/>
                <a:uLnTx/>
                <a:uFillTx/>
                <a:latin typeface="+mj-lt"/>
                <a:ea typeface="+mj-ea"/>
                <a:cs typeface="+mj-cs"/>
              </a:rPr>
            </a:br>
            <a:r>
              <a:rPr kumimoji="0" lang="fr-FR" sz="2200" b="0" i="0" u="none" strike="noStrike" kern="1200" cap="none" spc="0" normalizeH="0" baseline="0" noProof="0" dirty="0" smtClean="0">
                <a:ln>
                  <a:noFill/>
                </a:ln>
                <a:solidFill>
                  <a:schemeClr val="tx1"/>
                </a:solidFill>
                <a:effectLst/>
                <a:uLnTx/>
                <a:uFillTx/>
                <a:latin typeface="+mj-lt"/>
                <a:ea typeface="+mj-ea"/>
                <a:cs typeface="+mj-cs"/>
              </a:rPr>
              <a:t>l’admission, jusqu’a  un mois, et une moyenne de 12 jours ,</a:t>
            </a:r>
            <a:r>
              <a:rPr kumimoji="0" lang="fr-FR" sz="2200" b="0" i="0" u="none" strike="noStrike" kern="1200" cap="none" spc="0" normalizeH="0" baseline="0" noProof="0" dirty="0" smtClean="0">
                <a:ln>
                  <a:noFill/>
                </a:ln>
                <a:solidFill>
                  <a:srgbClr val="FF0000"/>
                </a:solidFill>
                <a:effectLst/>
                <a:uLnTx/>
                <a:uFillTx/>
                <a:latin typeface="+mj-lt"/>
                <a:ea typeface="+mj-ea"/>
                <a:cs typeface="+mj-cs"/>
              </a:rPr>
              <a:t>un retard  de </a:t>
            </a:r>
            <a:r>
              <a:rPr kumimoji="0" lang="fr-FR" sz="3100" b="1" i="1" u="none" strike="noStrike" kern="1200" cap="none" spc="0" normalizeH="0" baseline="0" noProof="0" dirty="0" smtClean="0">
                <a:ln>
                  <a:noFill/>
                </a:ln>
                <a:solidFill>
                  <a:srgbClr val="FF0000"/>
                </a:solidFill>
                <a:effectLst/>
                <a:uLnTx/>
                <a:uFillTx/>
                <a:latin typeface="+mj-lt"/>
                <a:ea typeface="+mj-ea"/>
                <a:cs typeface="+mj-cs"/>
              </a:rPr>
              <a:t>75%</a:t>
            </a:r>
            <a:r>
              <a:rPr kumimoji="0" lang="fr-FR" sz="2200" b="0" i="0" u="none" strike="noStrike" kern="1200" cap="none" spc="0" normalizeH="0" baseline="0" noProof="0" dirty="0" smtClean="0">
                <a:ln>
                  <a:noFill/>
                </a:ln>
                <a:solidFill>
                  <a:schemeClr val="tx1"/>
                </a:solidFill>
                <a:effectLst/>
                <a:uLnTx/>
                <a:uFillTx/>
                <a:latin typeface="+mj-lt"/>
                <a:ea typeface="+mj-ea"/>
                <a:cs typeface="+mj-cs"/>
              </a:rPr>
              <a:t> des patients  qui nous sont pas au  RDV  prévu pour débuter la dialyse.</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nvPr>
        </p:nvGraphicFramePr>
        <p:xfrm>
          <a:off x="457200" y="1371601"/>
          <a:ext cx="8229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8" name="Espace réservé du pied de page 4"/>
          <p:cNvSpPr>
            <a:spLocks noGrp="1"/>
          </p:cNvSpPr>
          <p:nvPr>
            <p:ph type="title"/>
          </p:nvPr>
        </p:nvSpPr>
        <p:spPr/>
        <p:txBody>
          <a:bodyPr>
            <a:normAutofit/>
          </a:bodyPr>
          <a:lstStyle/>
          <a:p>
            <a:r>
              <a:rPr lang="fr-FR" sz="1800" b="1" dirty="0" smtClean="0">
                <a:solidFill>
                  <a:schemeClr val="bg2">
                    <a:lumMod val="10000"/>
                  </a:schemeClr>
                </a:solidFill>
              </a:rPr>
              <a:t>Figure 117:IRCT  délai entre  la date du diagnostic et la date de  confection de fistule </a:t>
            </a:r>
            <a:r>
              <a:rPr lang="fr-FR" sz="1800" b="1" dirty="0" err="1" smtClean="0">
                <a:solidFill>
                  <a:schemeClr val="bg2">
                    <a:lumMod val="10000"/>
                  </a:schemeClr>
                </a:solidFill>
              </a:rPr>
              <a:t>artério</a:t>
            </a:r>
            <a:r>
              <a:rPr lang="fr-FR" sz="1800" b="1" dirty="0" smtClean="0">
                <a:solidFill>
                  <a:schemeClr val="bg2">
                    <a:lumMod val="10000"/>
                  </a:schemeClr>
                </a:solidFill>
              </a:rPr>
              <a:t> veineuse d hémodialyse registre </a:t>
            </a:r>
            <a:r>
              <a:rPr lang="fr-FR" sz="1800" b="1" dirty="0" err="1" smtClean="0">
                <a:solidFill>
                  <a:schemeClr val="bg2">
                    <a:lumMod val="10000"/>
                  </a:schemeClr>
                </a:solidFill>
              </a:rPr>
              <a:t>batna,Algerie</a:t>
            </a:r>
            <a:r>
              <a:rPr lang="fr-FR" sz="1800" b="1" dirty="0" smtClean="0">
                <a:solidFill>
                  <a:schemeClr val="bg2">
                    <a:lumMod val="10000"/>
                  </a:schemeClr>
                </a:solidFill>
              </a:rPr>
              <a:t>.</a:t>
            </a:r>
            <a:endParaRPr lang="en-US" sz="1800" b="1" dirty="0">
              <a:solidFill>
                <a:schemeClr val="bg2">
                  <a:lumMod val="10000"/>
                </a:schemeClr>
              </a:solidFill>
            </a:endParaRPr>
          </a:p>
        </p:txBody>
      </p:sp>
      <p:sp>
        <p:nvSpPr>
          <p:cNvPr id="9" name="Titre 1"/>
          <p:cNvSpPr txBox="1">
            <a:spLocks/>
          </p:cNvSpPr>
          <p:nvPr/>
        </p:nvSpPr>
        <p:spPr>
          <a:xfrm>
            <a:off x="533400" y="5715000"/>
            <a:ext cx="8229600" cy="76200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r-FR" sz="2800" b="1" i="0" u="sng" strike="noStrike" kern="1200" cap="none" spc="0" normalizeH="0" baseline="0" noProof="0" dirty="0" smtClean="0">
                <a:ln>
                  <a:noFill/>
                </a:ln>
                <a:solidFill>
                  <a:schemeClr val="tx1"/>
                </a:solidFill>
                <a:effectLst/>
                <a:uLnTx/>
                <a:uFillTx/>
                <a:latin typeface="+mj-lt"/>
                <a:ea typeface="+mj-ea"/>
                <a:cs typeface="+mj-cs"/>
              </a:rPr>
              <a:t> </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
            </a:r>
            <a:br>
              <a:rPr kumimoji="0" lang="en-US" sz="2800" b="0" i="0" u="none" strike="noStrike" kern="1200" cap="none" spc="0" normalizeH="0" baseline="0" noProof="0" dirty="0" smtClean="0">
                <a:ln>
                  <a:noFill/>
                </a:ln>
                <a:solidFill>
                  <a:schemeClr val="tx1"/>
                </a:solidFill>
                <a:effectLst/>
                <a:uLnTx/>
                <a:uFillTx/>
                <a:latin typeface="+mj-lt"/>
                <a:ea typeface="+mj-ea"/>
                <a:cs typeface="+mj-cs"/>
              </a:rPr>
            </a:br>
            <a:r>
              <a:rPr kumimoji="0" lang="ar-DZ" sz="28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
            </a:r>
            <a:br>
              <a:rPr kumimoji="0" lang="en-US" sz="2800" b="0" i="0" u="none" strike="noStrike" kern="1200" cap="none" spc="0" normalizeH="0" baseline="0" noProof="0" dirty="0" smtClean="0">
                <a:ln>
                  <a:noFill/>
                </a:ln>
                <a:solidFill>
                  <a:schemeClr val="tx1"/>
                </a:solidFill>
                <a:effectLst/>
                <a:uLnTx/>
                <a:uFillTx/>
                <a:latin typeface="+mj-lt"/>
                <a:ea typeface="+mj-ea"/>
                <a:cs typeface="+mj-cs"/>
              </a:rPr>
            </a:br>
            <a:r>
              <a:rPr kumimoji="0" lang="fr-FR" sz="2000" b="1" i="0" u="none" strike="noStrike" kern="1200" cap="none" spc="0" normalizeH="0" baseline="0" noProof="0" dirty="0" smtClean="0">
                <a:ln>
                  <a:noFill/>
                </a:ln>
                <a:solidFill>
                  <a:schemeClr val="tx1"/>
                </a:solidFill>
                <a:effectLst/>
                <a:uLnTx/>
                <a:uFillTx/>
                <a:latin typeface="+mj-lt"/>
                <a:ea typeface="+mj-ea"/>
                <a:cs typeface="+mj-cs"/>
              </a:rPr>
              <a:t>La  confection  de fistule </a:t>
            </a:r>
            <a:r>
              <a:rPr kumimoji="0" lang="fr-FR" sz="2000" b="1" i="0" u="none" strike="noStrike" kern="1200" cap="none" spc="0" normalizeH="0" baseline="0" noProof="0" dirty="0" err="1" smtClean="0">
                <a:ln>
                  <a:noFill/>
                </a:ln>
                <a:solidFill>
                  <a:schemeClr val="tx1"/>
                </a:solidFill>
                <a:effectLst/>
                <a:uLnTx/>
                <a:uFillTx/>
                <a:latin typeface="+mj-lt"/>
                <a:ea typeface="+mj-ea"/>
                <a:cs typeface="+mj-cs"/>
              </a:rPr>
              <a:t>artério</a:t>
            </a:r>
            <a:r>
              <a:rPr kumimoji="0" lang="fr-FR" sz="2000" b="1" i="0" u="none" strike="noStrike" kern="1200" cap="none" spc="0" normalizeH="0" baseline="0" noProof="0" dirty="0" smtClean="0">
                <a:ln>
                  <a:noFill/>
                </a:ln>
                <a:solidFill>
                  <a:schemeClr val="tx1"/>
                </a:solidFill>
                <a:effectLst/>
                <a:uLnTx/>
                <a:uFillTx/>
                <a:latin typeface="+mj-lt"/>
                <a:ea typeface="+mj-ea"/>
                <a:cs typeface="+mj-cs"/>
              </a:rPr>
              <a:t>- veineuse comme voie principale d  hémodialyse est   marquée par un  retard ;considérable par  rapport</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solidFill>
                  <a:schemeClr val="tx1"/>
                </a:solidFill>
                <a:effectLst/>
                <a:uLnTx/>
                <a:uFillTx/>
                <a:latin typeface="+mj-lt"/>
                <a:ea typeface="+mj-ea"/>
                <a:cs typeface="+mj-cs"/>
              </a:rPr>
              <a:t>diagnostic et début de mise en dialyse des patients en </a:t>
            </a:r>
            <a:r>
              <a:rPr lang="fr-FR" sz="2000" b="1" dirty="0" smtClean="0">
                <a:latin typeface="+mj-lt"/>
                <a:ea typeface="+mj-ea"/>
                <a:cs typeface="+mj-cs"/>
              </a:rPr>
              <a:t>IRCT</a:t>
            </a:r>
            <a:r>
              <a:rPr kumimoji="0" lang="fr-FR" sz="4000" b="1" i="0" u="none" strike="noStrike" kern="1200" cap="none" spc="0" normalizeH="0" baseline="0" noProof="0" dirty="0" smtClean="0">
                <a:ln>
                  <a:noFill/>
                </a:ln>
                <a:solidFill>
                  <a:schemeClr val="tx1"/>
                </a:solidFill>
                <a:effectLst/>
                <a:uLnTx/>
                <a:uFillTx/>
                <a:latin typeface="+mj-lt"/>
                <a:ea typeface="+mj-ea"/>
                <a:cs typeface="+mj-cs"/>
              </a:rPr>
              <a:t>.</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
            </a:r>
            <a:br>
              <a:rPr kumimoji="0" lang="en-US" sz="2800" b="0" i="0" u="none" strike="noStrike" kern="1200" cap="none" spc="0" normalizeH="0" baseline="0" noProof="0" dirty="0" smtClean="0">
                <a:ln>
                  <a:noFill/>
                </a:ln>
                <a:solidFill>
                  <a:schemeClr val="tx1"/>
                </a:solidFill>
                <a:effectLst/>
                <a:uLnTx/>
                <a:uFillTx/>
                <a:latin typeface="+mj-lt"/>
                <a:ea typeface="+mj-ea"/>
                <a:cs typeface="+mj-cs"/>
              </a:rPr>
            </a:b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normAutofit/>
          </a:bodyPr>
          <a:lstStyle/>
          <a:p>
            <a:r>
              <a:rPr lang="fr-FR" sz="2800" dirty="0" smtClean="0"/>
              <a:t>Tableau 125: </a:t>
            </a:r>
            <a:r>
              <a:rPr lang="fr-FR" sz="2800" dirty="0" err="1" smtClean="0"/>
              <a:t>IRCT,méthodes</a:t>
            </a:r>
            <a:r>
              <a:rPr lang="fr-FR" sz="2800" dirty="0" smtClean="0"/>
              <a:t> de suppléance rénale registre Batna,Algerie.</a:t>
            </a:r>
            <a:endParaRPr lang="en-US" sz="2800" dirty="0"/>
          </a:p>
        </p:txBody>
      </p:sp>
      <p:sp>
        <p:nvSpPr>
          <p:cNvPr id="8" name="Titre 1"/>
          <p:cNvSpPr txBox="1">
            <a:spLocks/>
          </p:cNvSpPr>
          <p:nvPr/>
        </p:nvSpPr>
        <p:spPr>
          <a:xfrm>
            <a:off x="685800" y="5715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0" i="0" u="none" strike="noStrike" kern="1200" cap="none" spc="0" normalizeH="0" baseline="0" noProof="0" dirty="0" smtClean="0">
                <a:ln>
                  <a:noFill/>
                </a:ln>
                <a:effectLst/>
                <a:uLnTx/>
                <a:uFillTx/>
                <a:latin typeface="+mj-lt"/>
                <a:ea typeface="+mj-ea"/>
                <a:cs typeface="+mj-cs"/>
              </a:rPr>
              <a:t>Dans  97% la  méthode de suppléance rénale est</a:t>
            </a:r>
            <a:br>
              <a:rPr kumimoji="0" lang="fr-FR" sz="2000" b="0" i="0" u="none" strike="noStrike" kern="1200" cap="none" spc="0" normalizeH="0" baseline="0" noProof="0" dirty="0" smtClean="0">
                <a:ln>
                  <a:noFill/>
                </a:ln>
                <a:effectLst/>
                <a:uLnTx/>
                <a:uFillTx/>
                <a:latin typeface="+mj-lt"/>
                <a:ea typeface="+mj-ea"/>
                <a:cs typeface="+mj-cs"/>
              </a:rPr>
            </a:br>
            <a:r>
              <a:rPr kumimoji="0" lang="fr-FR" sz="2000" b="0" i="0" u="none" strike="noStrike" kern="1200" cap="none" spc="0" normalizeH="0" baseline="0" noProof="0" dirty="0" smtClean="0">
                <a:ln>
                  <a:noFill/>
                </a:ln>
                <a:effectLst/>
                <a:uLnTx/>
                <a:uFillTx/>
                <a:latin typeface="+mj-lt"/>
                <a:ea typeface="+mj-ea"/>
                <a:cs typeface="+mj-cs"/>
              </a:rPr>
              <a:t> l hémodialyse  dans notre série de 264 patients</a:t>
            </a:r>
            <a:r>
              <a:rPr kumimoji="0" lang="fr-FR" sz="2000" b="0" i="0" u="none" strike="noStrike" kern="1200" cap="none" spc="0" normalizeH="0" baseline="0" noProof="0" dirty="0" smtClean="0">
                <a:ln>
                  <a:noFill/>
                </a:ln>
                <a:solidFill>
                  <a:srgbClr val="002060"/>
                </a:solidFill>
                <a:effectLst/>
                <a:uLnTx/>
                <a:uFillTx/>
                <a:latin typeface="+mj-lt"/>
                <a:ea typeface="+mj-ea"/>
                <a:cs typeface="+mj-cs"/>
              </a:rPr>
              <a:t>.</a:t>
            </a:r>
            <a:endParaRPr kumimoji="0" lang="en-US" sz="2000" b="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295401"/>
          <a:ext cx="8229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Ellipse 5"/>
          <p:cNvSpPr/>
          <p:nvPr/>
        </p:nvSpPr>
        <p:spPr>
          <a:xfrm>
            <a:off x="3733800" y="5334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 </a:t>
            </a:r>
            <a:endParaRPr lang="en-US" dirty="0"/>
          </a:p>
        </p:txBody>
      </p:sp>
      <p:sp>
        <p:nvSpPr>
          <p:cNvPr id="7" name="Ellipse 6"/>
          <p:cNvSpPr/>
          <p:nvPr/>
        </p:nvSpPr>
        <p:spPr>
          <a:xfrm>
            <a:off x="6248400" y="5410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en-US" dirty="0"/>
          </a:p>
        </p:txBody>
      </p:sp>
      <p:sp>
        <p:nvSpPr>
          <p:cNvPr id="8" name="Rectangle 7"/>
          <p:cNvSpPr/>
          <p:nvPr/>
        </p:nvSpPr>
        <p:spPr>
          <a:xfrm>
            <a:off x="1676400" y="5486400"/>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 2</a:t>
            </a:r>
            <a:endParaRPr lang="en-US" dirty="0"/>
          </a:p>
        </p:txBody>
      </p:sp>
      <p:sp>
        <p:nvSpPr>
          <p:cNvPr id="10" name="Espace réservé du pied de page 4"/>
          <p:cNvSpPr>
            <a:spLocks noGrp="1"/>
          </p:cNvSpPr>
          <p:nvPr>
            <p:ph type="title"/>
          </p:nvPr>
        </p:nvSpPr>
        <p:spPr/>
        <p:txBody>
          <a:bodyPr>
            <a:normAutofit/>
          </a:bodyPr>
          <a:lstStyle/>
          <a:p>
            <a:r>
              <a:rPr lang="fr-FR" sz="2800" dirty="0" smtClean="0"/>
              <a:t>Tableau  126 :IRCT et  programme en hémodialyse  registre Batna,Algerie.</a:t>
            </a:r>
            <a:endParaRPr lang="en-US" sz="2800" dirty="0"/>
          </a:p>
        </p:txBody>
      </p:sp>
      <p:sp>
        <p:nvSpPr>
          <p:cNvPr id="11" name="Titre 1"/>
          <p:cNvSpPr txBox="1">
            <a:spLocks/>
          </p:cNvSpPr>
          <p:nvPr/>
        </p:nvSpPr>
        <p:spPr>
          <a:xfrm>
            <a:off x="533400" y="5715000"/>
            <a:ext cx="8229600" cy="11430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000" b="0" i="0" u="none" strike="noStrike" kern="1200" cap="none" spc="0" normalizeH="0" baseline="0" noProof="0" dirty="0" smtClean="0">
                <a:ln>
                  <a:noFill/>
                </a:ln>
                <a:solidFill>
                  <a:schemeClr val="tx1"/>
                </a:solidFill>
                <a:effectLst/>
                <a:uLnTx/>
                <a:uFillTx/>
                <a:latin typeface="+mj-lt"/>
                <a:ea typeface="+mj-ea"/>
                <a:cs typeface="+mj-cs"/>
              </a:rPr>
              <a:t>Le programme d’hémodialyse adopté au niveau de tous les centres est de</a:t>
            </a:r>
            <a:r>
              <a:rPr kumimoji="0" lang="fr-FR" sz="2000" b="0" i="0" u="none" strike="noStrike" kern="1200" cap="none" spc="0" normalizeH="0" noProof="0" dirty="0" smtClean="0">
                <a:ln>
                  <a:noFill/>
                </a:ln>
                <a:solidFill>
                  <a:schemeClr val="tx1"/>
                </a:solidFill>
                <a:effectLst/>
                <a:uLnTx/>
                <a:uFillTx/>
                <a:latin typeface="+mj-lt"/>
                <a:ea typeface="+mj-ea"/>
                <a:cs typeface="+mj-cs"/>
              </a:rPr>
              <a:t> </a:t>
            </a:r>
            <a:r>
              <a:rPr kumimoji="0" lang="fr-FR" sz="2000" b="0" i="0" u="none" strike="noStrike" kern="1200" cap="none" spc="0" normalizeH="0" baseline="0" noProof="0" dirty="0" smtClean="0">
                <a:ln>
                  <a:noFill/>
                </a:ln>
                <a:solidFill>
                  <a:schemeClr val="tx1"/>
                </a:solidFill>
                <a:effectLst/>
                <a:uLnTx/>
                <a:uFillTx/>
                <a:latin typeface="+mj-lt"/>
                <a:ea typeface="+mj-ea"/>
                <a:cs typeface="+mj-cs"/>
              </a:rPr>
              <a:t>03heures/séance/ patient</a:t>
            </a:r>
            <a:r>
              <a:rPr kumimoji="0" lang="fr-FR" sz="3600" b="0" i="0" u="none" strike="noStrike" kern="1200" cap="none" spc="0" normalizeH="0" baseline="0" noProof="0" dirty="0" smtClean="0">
                <a:ln>
                  <a:noFill/>
                </a:ln>
                <a:solidFill>
                  <a:schemeClr val="tx1"/>
                </a:solidFill>
                <a:effectLst/>
                <a:uLnTx/>
                <a:uFillTx/>
                <a:latin typeface="+mj-lt"/>
                <a:ea typeface="+mj-ea"/>
                <a:cs typeface="+mj-cs"/>
              </a:rPr>
              <a:t>.</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a:xfrm>
            <a:off x="457200" y="5562600"/>
            <a:ext cx="8229600" cy="1143000"/>
          </a:xfrm>
        </p:spPr>
        <p:txBody>
          <a:bodyPr>
            <a:noAutofit/>
          </a:bodyPr>
          <a:lstStyle/>
          <a:p>
            <a:pPr lvl="0">
              <a:defRPr/>
            </a:pPr>
            <a:r>
              <a:rPr lang="fr-FR" sz="2400" dirty="0" smtClean="0"/>
              <a:t>Dans ¼ des cas c est  un  recours au cathéter d hémodialyse comme  abord vasculaire</a:t>
            </a:r>
            <a:r>
              <a:rPr lang="fr-FR" sz="2400" dirty="0" smtClean="0">
                <a:solidFill>
                  <a:srgbClr val="0070C0"/>
                </a:solidFill>
              </a:rPr>
              <a:t>.</a:t>
            </a:r>
            <a:endParaRPr lang="en-US" sz="2400" dirty="0">
              <a:solidFill>
                <a:srgbClr val="0070C0"/>
              </a:solidFill>
            </a:endParaRPr>
          </a:p>
        </p:txBody>
      </p:sp>
      <p:sp>
        <p:nvSpPr>
          <p:cNvPr id="10" name="Titre 1"/>
          <p:cNvSpPr txBox="1">
            <a:spLocks/>
          </p:cNvSpPr>
          <p:nvPr/>
        </p:nvSpPr>
        <p:spPr>
          <a:xfrm>
            <a:off x="609600" y="42703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smtClean="0">
                <a:ln>
                  <a:noFill/>
                </a:ln>
                <a:solidFill>
                  <a:srgbClr val="0070C0"/>
                </a:solidFill>
                <a:effectLst/>
                <a:uLnTx/>
                <a:uFillTx/>
                <a:latin typeface="+mj-lt"/>
                <a:ea typeface="+mj-ea"/>
                <a:cs typeface="+mj-cs"/>
              </a:rPr>
              <a:t>.</a:t>
            </a:r>
            <a:endParaRPr kumimoji="0" lang="en-US" sz="2400" b="0" i="0" u="none" strike="noStrike" kern="1200" cap="none" spc="0" normalizeH="0" baseline="0" noProof="0" dirty="0">
              <a:ln>
                <a:noFill/>
              </a:ln>
              <a:solidFill>
                <a:srgbClr val="0070C0"/>
              </a:solidFill>
              <a:effectLst/>
              <a:uLnTx/>
              <a:uFillTx/>
              <a:latin typeface="+mj-lt"/>
              <a:ea typeface="+mj-ea"/>
              <a:cs typeface="+mj-cs"/>
            </a:endParaRPr>
          </a:p>
        </p:txBody>
      </p:sp>
      <p:sp>
        <p:nvSpPr>
          <p:cNvPr id="5" name="Espace réservé du pied de page 4"/>
          <p:cNvSpPr txBox="1">
            <a:spLocks/>
          </p:cNvSpPr>
          <p:nvPr/>
        </p:nvSpPr>
        <p:spPr>
          <a:xfrm>
            <a:off x="457200" y="2286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smtClean="0">
                <a:ln>
                  <a:noFill/>
                </a:ln>
                <a:solidFill>
                  <a:schemeClr val="tx1"/>
                </a:solidFill>
                <a:effectLst/>
                <a:uLnTx/>
                <a:uFillTx/>
                <a:latin typeface="+mj-lt"/>
                <a:ea typeface="+mj-ea"/>
                <a:cs typeface="+mj-cs"/>
              </a:rPr>
              <a:t>figure 123 :</a:t>
            </a:r>
            <a:r>
              <a:rPr lang="fr-FR" sz="2400" dirty="0" smtClean="0">
                <a:latin typeface="+mj-lt"/>
                <a:ea typeface="+mj-ea"/>
                <a:cs typeface="+mj-cs"/>
              </a:rPr>
              <a:t>IRCT </a:t>
            </a:r>
            <a:r>
              <a:rPr kumimoji="0" lang="fr-FR" sz="2400" b="0" i="0" u="none" strike="noStrike" kern="1200" cap="none" spc="0" normalizeH="0" baseline="0" noProof="0" dirty="0" smtClean="0">
                <a:ln>
                  <a:noFill/>
                </a:ln>
                <a:solidFill>
                  <a:schemeClr val="tx1"/>
                </a:solidFill>
                <a:effectLst/>
                <a:uLnTx/>
                <a:uFillTx/>
                <a:latin typeface="+mj-lt"/>
                <a:ea typeface="+mj-ea"/>
                <a:cs typeface="+mj-cs"/>
              </a:rPr>
              <a:t>la voie d abord vasculaire en hémodialyse,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smtClean="0">
                <a:ln>
                  <a:noFill/>
                </a:ln>
                <a:solidFill>
                  <a:schemeClr val="tx1"/>
                </a:solidFill>
                <a:effectLst/>
                <a:uLnTx/>
                <a:uFillTx/>
                <a:latin typeface="+mj-lt"/>
                <a:ea typeface="+mj-ea"/>
                <a:cs typeface="+mj-cs"/>
              </a:rPr>
              <a:t> registre Batna,Algerie.</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normAutofit/>
          </a:bodyPr>
          <a:lstStyle/>
          <a:p>
            <a:r>
              <a:rPr lang="fr-FR" sz="2800" dirty="0" smtClean="0"/>
              <a:t>figure 124 :IRCT , inscription sur liste de greffe rénale ,</a:t>
            </a:r>
          </a:p>
          <a:p>
            <a:r>
              <a:rPr lang="fr-FR" sz="2800" dirty="0" smtClean="0"/>
              <a:t> registre Batna,Algerie.</a:t>
            </a:r>
            <a:endParaRPr lang="en-US" sz="2800" dirty="0"/>
          </a:p>
        </p:txBody>
      </p:sp>
      <p:sp>
        <p:nvSpPr>
          <p:cNvPr id="8" name="Titre 1"/>
          <p:cNvSpPr txBox="1">
            <a:spLocks/>
          </p:cNvSpPr>
          <p:nvPr/>
        </p:nvSpPr>
        <p:spPr>
          <a:xfrm>
            <a:off x="457200" y="5486400"/>
            <a:ext cx="8229600" cy="11430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1"/>
                </a:solidFill>
                <a:effectLst/>
                <a:uLnTx/>
                <a:uFillTx/>
                <a:latin typeface="+mj-lt"/>
                <a:ea typeface="+mj-ea"/>
                <a:cs typeface="+mj-cs"/>
              </a:rPr>
              <a:t>05% patients</a:t>
            </a:r>
            <a:r>
              <a:rPr kumimoji="0" lang="fr-FR" sz="4000" b="0" i="0" u="none" strike="noStrike" kern="1200" cap="none" spc="0" normalizeH="0" noProof="0" dirty="0" smtClean="0">
                <a:ln>
                  <a:noFill/>
                </a:ln>
                <a:solidFill>
                  <a:schemeClr val="tx1"/>
                </a:solidFill>
                <a:effectLst/>
                <a:uLnTx/>
                <a:uFillTx/>
                <a:latin typeface="+mj-lt"/>
                <a:ea typeface="+mj-ea"/>
                <a:cs typeface="+mj-cs"/>
              </a:rPr>
              <a:t> en IRCT sont portés</a:t>
            </a:r>
            <a:r>
              <a:rPr kumimoji="0" lang="fr-FR" sz="4000" b="0" i="0" u="none" strike="noStrike" kern="1200" cap="none" spc="0" normalizeH="0" baseline="0" noProof="0" dirty="0" smtClean="0">
                <a:ln>
                  <a:noFill/>
                </a:ln>
                <a:solidFill>
                  <a:schemeClr val="tx1"/>
                </a:solidFill>
                <a:effectLst/>
                <a:uLnTx/>
                <a:uFillTx/>
                <a:latin typeface="+mj-lt"/>
                <a:ea typeface="+mj-ea"/>
                <a:cs typeface="+mj-cs"/>
              </a:rPr>
              <a:t> une liste de greffe rénale </a:t>
            </a:r>
            <a:r>
              <a:rPr kumimoji="0" lang="fr-FR" sz="4400" b="0" i="0" u="none" strike="noStrike" kern="1200" cap="none" spc="0" normalizeH="0" baseline="0" noProof="0" dirty="0" smtClean="0">
                <a:ln>
                  <a:noFill/>
                </a:ln>
                <a:solidFill>
                  <a:srgbClr val="002060"/>
                </a:solidFill>
                <a:effectLst/>
                <a:uLnTx/>
                <a:uFillTx/>
                <a:latin typeface="+mj-lt"/>
                <a:ea typeface="+mj-ea"/>
                <a:cs typeface="+mj-cs"/>
              </a:rPr>
              <a:t>.</a:t>
            </a:r>
            <a:endParaRPr kumimoji="0" lang="en-US" sz="4400" b="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533400" y="13716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re 6"/>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Tableau  127 : IRCT et causes de non inscription sur liste de greffe rénale, registre Batna Algérie .</a:t>
            </a:r>
            <a:endParaRPr lang="en-US" sz="2400" b="1" dirty="0"/>
          </a:p>
        </p:txBody>
      </p:sp>
      <p:sp>
        <p:nvSpPr>
          <p:cNvPr id="8" name="Rectangle 7"/>
          <p:cNvSpPr/>
          <p:nvPr/>
        </p:nvSpPr>
        <p:spPr>
          <a:xfrm>
            <a:off x="228600" y="6211669"/>
            <a:ext cx="8610600" cy="369332"/>
          </a:xfrm>
          <a:prstGeom prst="rect">
            <a:avLst/>
          </a:prstGeom>
        </p:spPr>
        <p:txBody>
          <a:bodyPr wrap="square">
            <a:spAutoFit/>
          </a:bodyPr>
          <a:lstStyle/>
          <a:p>
            <a:r>
              <a:rPr lang="fr-FR" dirty="0" smtClean="0"/>
              <a:t>Variétés de causes de non inscription de nos patients sur une liste de greffe rénale.</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re 5"/>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Tableau 128 : IRCT et ancienneté en dialyse  par année ,registre  Batna Algérie  .</a:t>
            </a:r>
            <a:endParaRPr lang="en-US" sz="2400" b="1" dirty="0"/>
          </a:p>
        </p:txBody>
      </p:sp>
      <p:sp>
        <p:nvSpPr>
          <p:cNvPr id="7" name="ZoneTexte 6"/>
          <p:cNvSpPr txBox="1"/>
          <p:nvPr/>
        </p:nvSpPr>
        <p:spPr>
          <a:xfrm>
            <a:off x="7315200" y="6019802"/>
            <a:ext cx="1371600" cy="646331"/>
          </a:xfrm>
          <a:prstGeom prst="rect">
            <a:avLst/>
          </a:prstGeom>
          <a:noFill/>
        </p:spPr>
        <p:txBody>
          <a:bodyPr wrap="square" rtlCol="0">
            <a:spAutoFit/>
          </a:bodyPr>
          <a:lstStyle/>
          <a:p>
            <a:r>
              <a:rPr lang="fr-FR" dirty="0" err="1" smtClean="0"/>
              <a:t>Nbre</a:t>
            </a:r>
            <a:r>
              <a:rPr lang="fr-FR" dirty="0" smtClean="0"/>
              <a:t>  années</a:t>
            </a:r>
            <a:endParaRPr lang="en-US" dirty="0"/>
          </a:p>
        </p:txBody>
      </p:sp>
      <p:sp>
        <p:nvSpPr>
          <p:cNvPr id="8" name="ZoneTexte 7"/>
          <p:cNvSpPr txBox="1"/>
          <p:nvPr/>
        </p:nvSpPr>
        <p:spPr>
          <a:xfrm>
            <a:off x="0" y="1752600"/>
            <a:ext cx="1143000" cy="369332"/>
          </a:xfrm>
          <a:prstGeom prst="rect">
            <a:avLst/>
          </a:prstGeom>
          <a:noFill/>
        </p:spPr>
        <p:txBody>
          <a:bodyPr wrap="square" rtlCol="0">
            <a:spAutoFit/>
          </a:bodyPr>
          <a:lstStyle/>
          <a:p>
            <a:r>
              <a:rPr lang="fr-FR" dirty="0" smtClean="0"/>
              <a:t>patients</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title"/>
          </p:nvPr>
        </p:nvSpPr>
        <p:spPr/>
        <p:txBody>
          <a:bodyPr>
            <a:noAutofit/>
          </a:bodyPr>
          <a:lstStyle/>
          <a:p>
            <a:r>
              <a:rPr lang="fr-FR" sz="2800" i="1" dirty="0" smtClean="0">
                <a:solidFill>
                  <a:schemeClr val="bg2">
                    <a:lumMod val="10000"/>
                  </a:schemeClr>
                </a:solidFill>
              </a:rPr>
              <a:t>figure 125 :IRCT , patients porteurs de greffon rénal fonctionnel,</a:t>
            </a:r>
          </a:p>
          <a:p>
            <a:r>
              <a:rPr lang="fr-FR" sz="2800" i="1" dirty="0" smtClean="0">
                <a:solidFill>
                  <a:schemeClr val="bg2">
                    <a:lumMod val="10000"/>
                  </a:schemeClr>
                </a:solidFill>
              </a:rPr>
              <a:t> registre Batna,Algerie.</a:t>
            </a:r>
            <a:endParaRPr lang="en-US" sz="2800" i="1" dirty="0">
              <a:solidFill>
                <a:schemeClr val="bg2">
                  <a:lumMod val="10000"/>
                </a:schemeClr>
              </a:solidFill>
            </a:endParaRPr>
          </a:p>
        </p:txBody>
      </p:sp>
      <p:sp>
        <p:nvSpPr>
          <p:cNvPr id="8" name="Titre 1"/>
          <p:cNvSpPr txBox="1">
            <a:spLocks/>
          </p:cNvSpPr>
          <p:nvPr/>
        </p:nvSpPr>
        <p:spPr>
          <a:xfrm>
            <a:off x="6096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smtClean="0">
                <a:ln>
                  <a:noFill/>
                </a:ln>
                <a:solidFill>
                  <a:schemeClr val="tx1"/>
                </a:solidFill>
                <a:effectLst/>
                <a:uLnTx/>
                <a:uFillTx/>
                <a:latin typeface="+mj-lt"/>
                <a:ea typeface="+mj-ea"/>
                <a:cs typeface="+mj-cs"/>
              </a:rPr>
              <a:t>L’accès a la greffe rénale est de 02%.</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oncis">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12.xml><?xml version="1.0" encoding="utf-8"?>
<a:theme xmlns:a="http://schemas.openxmlformats.org/drawingml/2006/main" name="1_Concis">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eux d'artifice">
  <a:themeElements>
    <a:clrScheme name="Feux d'artifice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fontScheme name="Feux d'artifice">
      <a:majorFont>
        <a:latin typeface="Arial Black"/>
        <a:ea typeface=""/>
        <a:cs typeface="Arial"/>
      </a:majorFont>
      <a:minorFont>
        <a:latin typeface="Arial Blac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eux d'artifice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eux d'artifice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eux d'artifice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eux d'artifice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eux d'artifice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eux d'artifice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2665</Words>
  <Application>Microsoft Office PowerPoint</Application>
  <PresentationFormat>Affichage à l'écran (4:3)</PresentationFormat>
  <Paragraphs>680</Paragraphs>
  <Slides>103</Slides>
  <Notes>0</Notes>
  <HiddenSlides>0</HiddenSlides>
  <MMClips>0</MMClips>
  <ScaleCrop>false</ScaleCrop>
  <HeadingPairs>
    <vt:vector size="6" baseType="variant">
      <vt:variant>
        <vt:lpstr>Thème</vt:lpstr>
      </vt:variant>
      <vt:variant>
        <vt:i4>12</vt:i4>
      </vt:variant>
      <vt:variant>
        <vt:lpstr>Serveurs OLE incorporés</vt:lpstr>
      </vt:variant>
      <vt:variant>
        <vt:i4>2</vt:i4>
      </vt:variant>
      <vt:variant>
        <vt:lpstr>Titres des diapositives</vt:lpstr>
      </vt:variant>
      <vt:variant>
        <vt:i4>103</vt:i4>
      </vt:variant>
    </vt:vector>
  </HeadingPairs>
  <TitlesOfParts>
    <vt:vector size="117" baseType="lpstr">
      <vt:lpstr>Thème Office</vt:lpstr>
      <vt:lpstr>1_Thème Office</vt:lpstr>
      <vt:lpstr>Modèle par défaut</vt:lpstr>
      <vt:lpstr>Feux d'artifice</vt:lpstr>
      <vt:lpstr>2_Thème Office</vt:lpstr>
      <vt:lpstr>Apex</vt:lpstr>
      <vt:lpstr>3_Thème Office</vt:lpstr>
      <vt:lpstr>4_Thème Office</vt:lpstr>
      <vt:lpstr>5_Thème Office</vt:lpstr>
      <vt:lpstr>6_Thème Office</vt:lpstr>
      <vt:lpstr>Concis</vt:lpstr>
      <vt:lpstr>1_Concis</vt:lpstr>
      <vt:lpstr>Feuille Microsoft Office Excel 97-2003</vt:lpstr>
      <vt:lpstr>Graphique</vt:lpstr>
      <vt:lpstr>Diapositive 1</vt:lpstr>
      <vt:lpstr>INTRODUCTION</vt:lpstr>
      <vt:lpstr>Diapositive 3</vt:lpstr>
      <vt:lpstr>TRAITEMENT DE L’INSUFFISANCE RÉNALE CHRONIQUE TERMINALE AU MAGHREB(ANNEE 2016)</vt:lpstr>
      <vt:lpstr>DISTRIBUTION DES MODALITÉS DE SUPPLÉANCE RÉNALE  DANS  LE MONDE vs ALGÉRIE</vt:lpstr>
      <vt:lpstr>PRÉVALENCE DES PATIENTS EN HÉMODIALYSE 1992-2016</vt:lpstr>
      <vt:lpstr>ETIOLOGIES DE IRCT DES PATIENTS INCIDENTS (%)</vt:lpstr>
      <vt:lpstr>ETIOLOGIES DE IRCT DES PATIENTS INCIDENTS (%)</vt:lpstr>
      <vt:lpstr>Diapositive 9</vt:lpstr>
      <vt:lpstr>Diapositive 10</vt:lpstr>
      <vt:lpstr>Diapositive 11</vt:lpstr>
      <vt:lpstr>Etiologies: </vt:lpstr>
      <vt:lpstr>Historique :            -en 1964 : Le registre de l'European  Dialysis and Transplant Association (EDTA).       -en 2002 : Le registre R.EI.N. (Réseau épidémiologie et information en néphrologie).         -en 2004-2006 L’analyse d’implantation du registre magredial au niveau de la région du GRAND  CASABLANCA .  -L’expérience algérienne : le constat</vt:lpstr>
      <vt:lpstr>Diapositive 14</vt:lpstr>
      <vt:lpstr>Diapositive 15</vt:lpstr>
      <vt:lpstr>Diapositive 16</vt:lpstr>
      <vt:lpstr>Diapositive 17</vt:lpstr>
      <vt:lpstr>Diapositive 18</vt:lpstr>
      <vt:lpstr> The European Renal Association – European Dialysis and Transplant Association Registry Annual Report 2014: a summary </vt:lpstr>
      <vt:lpstr>Diapositive 20</vt:lpstr>
      <vt:lpstr>Diapositive 21</vt:lpstr>
      <vt:lpstr>Diapositive 22</vt:lpstr>
      <vt:lpstr>Diapositive 23</vt:lpstr>
      <vt:lpstr>Source : Worldwide access to treatment for end-stage kidney disease: a systematic review Thaminda Liyanage*, Toshiharu Ninomiya*, Vivekanand Jha, Bruce Neal, Halle Marie Patrice, Ikechi Okpechi, Ming-hui Zhao, Jicheng Lv, Amit X Garg, John Knight, Anthony Rodgers, Martin Gallagher, Sradha Kotwal, Alan Cass, Vlado Perkovic. </vt:lpstr>
      <vt:lpstr>Source ;  Global challenges posed by the growth of end-stage renal disease James B. Wetmore1,2 and Allan J. Collins1,3* 1Chronic Disease Research Group, Minneapolis Medical Research Foundation, 914 South 8th Street, Suite S4.100, Minneapolis, MN 55404, USA 3Department of Medicine, University of Minnesota, Minneapolis, MN, USA Full list of author information is available at the end of the articl </vt:lpstr>
      <vt:lpstr>Diapositive 26</vt:lpstr>
      <vt:lpstr>Diapositive 27</vt:lpstr>
      <vt:lpstr>Diapositive 28</vt:lpstr>
      <vt:lpstr>Diapositive 29</vt:lpstr>
      <vt:lpstr>Diapositive 30</vt:lpstr>
      <vt:lpstr>Définir  le cas  : IRCT</vt:lpstr>
      <vt:lpstr>Résultats  des 03  années du registre IRCT Batna   </vt:lpstr>
      <vt:lpstr>Diapositive 33</vt:lpstr>
      <vt:lpstr>Incidence de L’IRCT Batna en trois ans.   </vt:lpstr>
      <vt:lpstr>Diapositive 35</vt:lpstr>
      <vt:lpstr>Diapositive 36</vt:lpstr>
      <vt:lpstr> Moyens / Méthode </vt:lpstr>
      <vt:lpstr>Diapositive 38</vt:lpstr>
      <vt:lpstr> Méthode : </vt:lpstr>
      <vt:lpstr>Diapositive 40</vt:lpstr>
      <vt:lpstr>Diapositive 41</vt:lpstr>
      <vt:lpstr>Diapositive 42</vt:lpstr>
      <vt:lpstr>Tableau 112:irct selon les tranches d âge registre batna,Algerie2009/2010/2011</vt:lpstr>
      <vt:lpstr>figure 89:  IRCT selon le  sexe registre Batna,Algerie.</vt:lpstr>
      <vt:lpstr>Figure 118:IRCT et activité professionnelle ,registre Batna,Algerie.</vt:lpstr>
      <vt:lpstr>figure 90:irct  répartition   aux différents    centres de  dialyse , registre batna,Algerie2009/2010/2011</vt:lpstr>
      <vt:lpstr>Diapositive 47</vt:lpstr>
      <vt:lpstr>figure 90:IRCT  répartition   aux différents    centres de  dialyse , registre Batna,Algerie.</vt:lpstr>
      <vt:lpstr>figure 91 :IRCT  selon la couverture de sécurité sociale Batna,Algerie  </vt:lpstr>
      <vt:lpstr>Figure 113:IRCT et néphropathie initiale registre batna,Algerie.</vt:lpstr>
      <vt:lpstr>Tableau 114 :IRCT  et clairance de la créatinine sérique  selon  la  formule  de  Cockcroft  et  Gault au moment du diagnostic .registre batna,Algerie.</vt:lpstr>
      <vt:lpstr>Figure 115:IRCT et  hémoglobine sérique avant  dialyse   registre Batna,Algerie.</vt:lpstr>
      <vt:lpstr>figure 93:IRCT et mise sous  érythropoïétine    avant   suppléance  rénale ,registre Batna,Algerie.</vt:lpstr>
      <vt:lpstr>Figure 120:IRCT selon l’hémoglobine  sérique    du  dernier   mois  de  consultation  Registre Batna,Algerie.</vt:lpstr>
      <vt:lpstr>figure 92 :IRCT et biopsie rénale pour le diagnostic de la néphropathie  initiale  registre Batna,Algerie.</vt:lpstr>
      <vt:lpstr>figure 95 :IRCT et traitement  par érythropoïétine   registre Batna,Algerie.</vt:lpstr>
      <vt:lpstr>Tableau 121: IRCT et transfusion sanguine  registre batna,Algerie.</vt:lpstr>
      <vt:lpstr>Diapositive 58</vt:lpstr>
      <vt:lpstr>figure 100:IRCT  et consommation tabagique actuelle  , registre Batna,Algerie.</vt:lpstr>
      <vt:lpstr>figure 97:IRCT et antécédent personnel de consommation tabagique , registre Batna,Algerie.</vt:lpstr>
      <vt:lpstr>figure 98:IRCT et diabète sucré,  registre Batna,Algerie.</vt:lpstr>
      <vt:lpstr>figure 99 :IRCT et insulinothérapie chez  les diabétiques , registre Batna,Algerie.</vt:lpstr>
      <vt:lpstr>figure 100: IRCT et antécédent personnel d  HTA   registre Batna,Algerie.</vt:lpstr>
      <vt:lpstr>figure 101:IRCT et insuffisance  coronarienne  registre Batna,Algerie.</vt:lpstr>
      <vt:lpstr>figure 103:IRCT et péricardite urémique, registre Batna,Algerie.</vt:lpstr>
      <vt:lpstr>.</vt:lpstr>
      <vt:lpstr>figure 105:IRCT et accident vasculaire cérébral ,  registre Batna,Algerie.</vt:lpstr>
      <vt:lpstr>figure 106:IRCT et artériopathie des membres inferieurs , registre Batna,Algerie.</vt:lpstr>
      <vt:lpstr>figure 107: IRCT et cirrhose hépatique registre Batna,Algerie.</vt:lpstr>
      <vt:lpstr>figure 108:IRCT et  portage d’AgHBS registre Batna,Algerie.</vt:lpstr>
      <vt:lpstr>figure 109:IRCT et portage d’ AC anti VHC registre Batna,Algerie</vt:lpstr>
      <vt:lpstr>figure 110:IRCT et broncho-pneumopathie chronique obstructive  , registre Batna,Algerie.</vt:lpstr>
      <vt:lpstr>figure 111:IRCT et tuberculose  registre Batna,Algerie.</vt:lpstr>
      <vt:lpstr>figure 112 :IRCT et hyperparathyroïdie  registre Batna,Algerie.</vt:lpstr>
      <vt:lpstr>figure 113 :IRCT et cancer   registre Batna,Algerie.</vt:lpstr>
      <vt:lpstr>figure 114 :IRCT  et handicap ,  registre Batna,Algerie.</vt:lpstr>
      <vt:lpstr>figure 115 :IRCT et para/hémiplégie ,  registre Batna,Algerie.</vt:lpstr>
      <vt:lpstr>figure 116:IRCT et cécité ,registre Batna,Algerie.</vt:lpstr>
      <vt:lpstr>figure 117 : IRCT et troubles du comportement , registre Batna,Algerie.</vt:lpstr>
      <vt:lpstr>figure 118:IRCT et marche  des  patients registre Batna,Algerie.</vt:lpstr>
      <vt:lpstr>figure 119: IRCT et  hospitalisation depuis le dernier suivi ,  registre batna,Algerie.</vt:lpstr>
      <vt:lpstr>Tableau  122:IRCT et nombre d’hospitalisations  en néphrologie  ou  autres  services , registre batna,Algerie.</vt:lpstr>
      <vt:lpstr>figure 120:IRCT , modalités du transport entre le centre et le domicile  du patient , registre batna,Algerie.</vt:lpstr>
      <vt:lpstr>Diapositive 84</vt:lpstr>
      <vt:lpstr>Tableau  123 :IRCT et la taille  des  enfants ,  registre batna,Algerie.</vt:lpstr>
      <vt:lpstr>Figure 124:IRCT poids  des  enfants ,  registre Batna,Algerie.</vt:lpstr>
      <vt:lpstr>figure 121:IRCT scolarité des enfants  registre batna,Algerie.</vt:lpstr>
      <vt:lpstr>figure 122:IRCT et  traitement par hormones de croissance chez les enfants  registre batna,Algerie.</vt:lpstr>
      <vt:lpstr>Diapositive 89</vt:lpstr>
      <vt:lpstr>figure 94:IRCT et méthode  de suppléance rénale  ,registre Batna,Algerie.</vt:lpstr>
      <vt:lpstr>Figure : 116 IRCT et délai  entre  son diagnostic et le début de suppléance rénale  registre Batna,Algerie.</vt:lpstr>
      <vt:lpstr>Figure 117:IRCT  délai entre  la date du diagnostic et la date de  confection de fistule artério veineuse d hémodialyse registre batna,Algerie.</vt:lpstr>
      <vt:lpstr>Tableau 125: IRCT,méthodes de suppléance rénale registre Batna,Algerie.</vt:lpstr>
      <vt:lpstr>Tableau  126 :IRCT et  programme en hémodialyse  registre Batna,Algerie.</vt:lpstr>
      <vt:lpstr>Dans ¼ des cas c est  un  recours au cathéter d hémodialyse comme  abord vasculaire.</vt:lpstr>
      <vt:lpstr>figure 124 :IRCT , inscription sur liste de greffe rénale ,  registre Batna,Algerie.</vt:lpstr>
      <vt:lpstr>Tableau  127 : IRCT et causes de non inscription sur liste de greffe rénale, registre Batna Algérie .</vt:lpstr>
      <vt:lpstr>Tableau 128 : IRCT et ancienneté en dialyse  par année ,registre  Batna Algérie  .</vt:lpstr>
      <vt:lpstr>figure 125 :IRCT , patients porteurs de greffon rénal fonctionnel,  registre Batna,Algerie.</vt:lpstr>
      <vt:lpstr>Tableau130:IRCT et  greffe  rénale, registre batna,Algerie.</vt:lpstr>
      <vt:lpstr>La   survie en dialyse selon le registre de Batna  Algérie</vt:lpstr>
      <vt:lpstr>Tableau 129: IRCT selon la durée de vie par année en dialyse registre Batna,Algerie.</vt:lpstr>
      <vt:lpstr>CONCLUSION</vt:lpstr>
    </vt:vector>
  </TitlesOfParts>
  <Company>dapm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abdelhalimd</dc:creator>
  <cp:lastModifiedBy>pc</cp:lastModifiedBy>
  <cp:revision>24</cp:revision>
  <dcterms:created xsi:type="dcterms:W3CDTF">2012-11-19T09:18:23Z</dcterms:created>
  <dcterms:modified xsi:type="dcterms:W3CDTF">2017-08-02T20:28:41Z</dcterms:modified>
</cp:coreProperties>
</file>