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85" r:id="rId3"/>
    <p:sldId id="280" r:id="rId4"/>
    <p:sldId id="283" r:id="rId5"/>
    <p:sldId id="284" r:id="rId6"/>
    <p:sldId id="286" r:id="rId7"/>
    <p:sldId id="281" r:id="rId8"/>
    <p:sldId id="296" r:id="rId9"/>
    <p:sldId id="282" r:id="rId10"/>
    <p:sldId id="297" r:id="rId11"/>
    <p:sldId id="298" r:id="rId12"/>
    <p:sldId id="299" r:id="rId13"/>
    <p:sldId id="300" r:id="rId14"/>
    <p:sldId id="301" r:id="rId15"/>
    <p:sldId id="302" r:id="rId16"/>
    <p:sldId id="303" r:id="rId17"/>
    <p:sldId id="304" r:id="rId18"/>
    <p:sldId id="287" r:id="rId19"/>
    <p:sldId id="288" r:id="rId20"/>
    <p:sldId id="289" r:id="rId21"/>
    <p:sldId id="290" r:id="rId22"/>
    <p:sldId id="311" r:id="rId23"/>
    <p:sldId id="291" r:id="rId24"/>
    <p:sldId id="316" r:id="rId25"/>
    <p:sldId id="279" r:id="rId26"/>
    <p:sldId id="295" r:id="rId27"/>
    <p:sldId id="260" r:id="rId28"/>
    <p:sldId id="262" r:id="rId29"/>
    <p:sldId id="263" r:id="rId30"/>
    <p:sldId id="264" r:id="rId31"/>
    <p:sldId id="265" r:id="rId32"/>
    <p:sldId id="266" r:id="rId33"/>
    <p:sldId id="317" r:id="rId34"/>
    <p:sldId id="318" r:id="rId35"/>
    <p:sldId id="319" r:id="rId36"/>
    <p:sldId id="320" r:id="rId37"/>
    <p:sldId id="321" r:id="rId38"/>
    <p:sldId id="322" r:id="rId39"/>
    <p:sldId id="323" r:id="rId40"/>
    <p:sldId id="267" r:id="rId41"/>
    <p:sldId id="268" r:id="rId42"/>
    <p:sldId id="292" r:id="rId43"/>
    <p:sldId id="293" r:id="rId44"/>
    <p:sldId id="269" r:id="rId45"/>
    <p:sldId id="258" r:id="rId4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B1119A-C8DE-49B8-A3DA-B6FC71CA2090}" type="datetimeFigureOut">
              <a:rPr lang="fr-FR" smtClean="0"/>
              <a:t>10/02/2021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FE6A8-D8BF-4307-B670-5D7560C366FB}" type="slidenum">
              <a:rPr lang="fr-FR" smtClean="0"/>
              <a:t>‹N°›</a:t>
            </a:fld>
            <a:endParaRPr lang="fr-FR"/>
          </a:p>
        </p:txBody>
      </p:sp>
    </p:spTree>
    <p:extLst>
      <p:ext uri="{BB962C8B-B14F-4D97-AF65-F5344CB8AC3E}">
        <p14:creationId xmlns:p14="http://schemas.microsoft.com/office/powerpoint/2010/main" val="277892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2AFE6A8-D8BF-4307-B670-5D7560C366FB}" type="slidenum">
              <a:rPr lang="fr-FR" smtClean="0"/>
              <a:t>30</a:t>
            </a:fld>
            <a:endParaRPr lang="fr-FR"/>
          </a:p>
        </p:txBody>
      </p:sp>
    </p:spTree>
    <p:extLst>
      <p:ext uri="{BB962C8B-B14F-4D97-AF65-F5344CB8AC3E}">
        <p14:creationId xmlns:p14="http://schemas.microsoft.com/office/powerpoint/2010/main" val="825453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5BCAA2F0-D9FB-4CBD-A294-576C28C9A96D}" type="datetimeFigureOut">
              <a:rPr lang="fr-FR" smtClean="0"/>
              <a:t>10/02/2021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F19FDD-D775-45BB-A1A6-1E778338073A}" type="slidenum">
              <a:rPr lang="fr-FR" smtClean="0"/>
              <a:t>‹N°›</a:t>
            </a:fld>
            <a:endParaRPr lang="fr-FR"/>
          </a:p>
        </p:txBody>
      </p:sp>
    </p:spTree>
    <p:extLst>
      <p:ext uri="{BB962C8B-B14F-4D97-AF65-F5344CB8AC3E}">
        <p14:creationId xmlns:p14="http://schemas.microsoft.com/office/powerpoint/2010/main" val="427676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CAA2F0-D9FB-4CBD-A294-576C28C9A96D}" type="datetimeFigureOut">
              <a:rPr lang="fr-FR" smtClean="0"/>
              <a:t>10/02/2021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F19FDD-D775-45BB-A1A6-1E778338073A}" type="slidenum">
              <a:rPr lang="fr-FR" smtClean="0"/>
              <a:t>‹N°›</a:t>
            </a:fld>
            <a:endParaRPr lang="fr-FR"/>
          </a:p>
        </p:txBody>
      </p:sp>
    </p:spTree>
    <p:extLst>
      <p:ext uri="{BB962C8B-B14F-4D97-AF65-F5344CB8AC3E}">
        <p14:creationId xmlns:p14="http://schemas.microsoft.com/office/powerpoint/2010/main" val="212959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CAA2F0-D9FB-4CBD-A294-576C28C9A96D}" type="datetimeFigureOut">
              <a:rPr lang="fr-FR" smtClean="0"/>
              <a:t>10/02/2021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F19FDD-D775-45BB-A1A6-1E778338073A}" type="slidenum">
              <a:rPr lang="fr-FR" smtClean="0"/>
              <a:t>‹N°›</a:t>
            </a:fld>
            <a:endParaRPr lang="fr-FR"/>
          </a:p>
        </p:txBody>
      </p:sp>
    </p:spTree>
    <p:extLst>
      <p:ext uri="{BB962C8B-B14F-4D97-AF65-F5344CB8AC3E}">
        <p14:creationId xmlns:p14="http://schemas.microsoft.com/office/powerpoint/2010/main" val="1502196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CAA2F0-D9FB-4CBD-A294-576C28C9A96D}" type="datetimeFigureOut">
              <a:rPr lang="fr-FR" smtClean="0"/>
              <a:t>10/02/2021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F19FDD-D775-45BB-A1A6-1E778338073A}" type="slidenum">
              <a:rPr lang="fr-FR" smtClean="0"/>
              <a:t>‹N°›</a:t>
            </a:fld>
            <a:endParaRPr lang="fr-FR"/>
          </a:p>
        </p:txBody>
      </p:sp>
    </p:spTree>
    <p:extLst>
      <p:ext uri="{BB962C8B-B14F-4D97-AF65-F5344CB8AC3E}">
        <p14:creationId xmlns:p14="http://schemas.microsoft.com/office/powerpoint/2010/main" val="131443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5BCAA2F0-D9FB-4CBD-A294-576C28C9A96D}" type="datetimeFigureOut">
              <a:rPr lang="fr-FR" smtClean="0"/>
              <a:t>10/02/2021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F19FDD-D775-45BB-A1A6-1E778338073A}" type="slidenum">
              <a:rPr lang="fr-FR" smtClean="0"/>
              <a:t>‹N°›</a:t>
            </a:fld>
            <a:endParaRPr lang="fr-FR"/>
          </a:p>
        </p:txBody>
      </p:sp>
    </p:spTree>
    <p:extLst>
      <p:ext uri="{BB962C8B-B14F-4D97-AF65-F5344CB8AC3E}">
        <p14:creationId xmlns:p14="http://schemas.microsoft.com/office/powerpoint/2010/main" val="15186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BCAA2F0-D9FB-4CBD-A294-576C28C9A96D}" type="datetimeFigureOut">
              <a:rPr lang="fr-FR" smtClean="0"/>
              <a:t>10/02/2021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F19FDD-D775-45BB-A1A6-1E778338073A}" type="slidenum">
              <a:rPr lang="fr-FR" smtClean="0"/>
              <a:t>‹N°›</a:t>
            </a:fld>
            <a:endParaRPr lang="fr-FR"/>
          </a:p>
        </p:txBody>
      </p:sp>
    </p:spTree>
    <p:extLst>
      <p:ext uri="{BB962C8B-B14F-4D97-AF65-F5344CB8AC3E}">
        <p14:creationId xmlns:p14="http://schemas.microsoft.com/office/powerpoint/2010/main" val="4276571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BCAA2F0-D9FB-4CBD-A294-576C28C9A96D}" type="datetimeFigureOut">
              <a:rPr lang="fr-FR" smtClean="0"/>
              <a:t>10/02/2021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5F19FDD-D775-45BB-A1A6-1E778338073A}" type="slidenum">
              <a:rPr lang="fr-FR" smtClean="0"/>
              <a:t>‹N°›</a:t>
            </a:fld>
            <a:endParaRPr lang="fr-FR"/>
          </a:p>
        </p:txBody>
      </p:sp>
    </p:spTree>
    <p:extLst>
      <p:ext uri="{BB962C8B-B14F-4D97-AF65-F5344CB8AC3E}">
        <p14:creationId xmlns:p14="http://schemas.microsoft.com/office/powerpoint/2010/main" val="842851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BCAA2F0-D9FB-4CBD-A294-576C28C9A96D}" type="datetimeFigureOut">
              <a:rPr lang="fr-FR" smtClean="0"/>
              <a:t>10/02/2021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5F19FDD-D775-45BB-A1A6-1E778338073A}" type="slidenum">
              <a:rPr lang="fr-FR" smtClean="0"/>
              <a:t>‹N°›</a:t>
            </a:fld>
            <a:endParaRPr lang="fr-FR"/>
          </a:p>
        </p:txBody>
      </p:sp>
    </p:spTree>
    <p:extLst>
      <p:ext uri="{BB962C8B-B14F-4D97-AF65-F5344CB8AC3E}">
        <p14:creationId xmlns:p14="http://schemas.microsoft.com/office/powerpoint/2010/main" val="2121292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BCAA2F0-D9FB-4CBD-A294-576C28C9A96D}" type="datetimeFigureOut">
              <a:rPr lang="fr-FR" smtClean="0"/>
              <a:t>10/02/2021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5F19FDD-D775-45BB-A1A6-1E778338073A}" type="slidenum">
              <a:rPr lang="fr-FR" smtClean="0"/>
              <a:t>‹N°›</a:t>
            </a:fld>
            <a:endParaRPr lang="fr-FR"/>
          </a:p>
        </p:txBody>
      </p:sp>
    </p:spTree>
    <p:extLst>
      <p:ext uri="{BB962C8B-B14F-4D97-AF65-F5344CB8AC3E}">
        <p14:creationId xmlns:p14="http://schemas.microsoft.com/office/powerpoint/2010/main" val="289010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BCAA2F0-D9FB-4CBD-A294-576C28C9A96D}" type="datetimeFigureOut">
              <a:rPr lang="fr-FR" smtClean="0"/>
              <a:t>10/02/2021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F19FDD-D775-45BB-A1A6-1E778338073A}" type="slidenum">
              <a:rPr lang="fr-FR" smtClean="0"/>
              <a:t>‹N°›</a:t>
            </a:fld>
            <a:endParaRPr lang="fr-FR"/>
          </a:p>
        </p:txBody>
      </p:sp>
    </p:spTree>
    <p:extLst>
      <p:ext uri="{BB962C8B-B14F-4D97-AF65-F5344CB8AC3E}">
        <p14:creationId xmlns:p14="http://schemas.microsoft.com/office/powerpoint/2010/main" val="2689134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BCAA2F0-D9FB-4CBD-A294-576C28C9A96D}" type="datetimeFigureOut">
              <a:rPr lang="fr-FR" smtClean="0"/>
              <a:t>10/02/2021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F19FDD-D775-45BB-A1A6-1E778338073A}" type="slidenum">
              <a:rPr lang="fr-FR" smtClean="0"/>
              <a:t>‹N°›</a:t>
            </a:fld>
            <a:endParaRPr lang="fr-FR"/>
          </a:p>
        </p:txBody>
      </p:sp>
    </p:spTree>
    <p:extLst>
      <p:ext uri="{BB962C8B-B14F-4D97-AF65-F5344CB8AC3E}">
        <p14:creationId xmlns:p14="http://schemas.microsoft.com/office/powerpoint/2010/main" val="2112275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A2F0-D9FB-4CBD-A294-576C28C9A96D}" type="datetimeFigureOut">
              <a:rPr lang="fr-FR" smtClean="0"/>
              <a:t>10/02/2021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19FDD-D775-45BB-A1A6-1E778338073A}" type="slidenum">
              <a:rPr lang="fr-FR" smtClean="0"/>
              <a:t>‹N°›</a:t>
            </a:fld>
            <a:endParaRPr lang="fr-FR"/>
          </a:p>
        </p:txBody>
      </p:sp>
    </p:spTree>
    <p:extLst>
      <p:ext uri="{BB962C8B-B14F-4D97-AF65-F5344CB8AC3E}">
        <p14:creationId xmlns:p14="http://schemas.microsoft.com/office/powerpoint/2010/main" val="435276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  </a:t>
            </a:r>
            <a:r>
              <a:rPr lang="fr-FR" smtClean="0"/>
              <a:t>bilan  néphrologique</a:t>
            </a:r>
            <a:r>
              <a:rPr lang="fr-FR" dirty="0" smtClean="0"/>
              <a:t/>
            </a:r>
            <a:br>
              <a:rPr lang="fr-FR" dirty="0" smtClean="0"/>
            </a:br>
            <a:r>
              <a:rPr lang="fr-FR" dirty="0" smtClean="0"/>
              <a:t>forme  brute</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2275789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smtClean="0"/>
              <a:t>A. Prélèvement : </a:t>
            </a:r>
            <a:endParaRPr lang="fr-FR" b="1" dirty="0"/>
          </a:p>
        </p:txBody>
      </p:sp>
      <p:sp>
        <p:nvSpPr>
          <p:cNvPr id="3" name="Espace réservé du contenu 2"/>
          <p:cNvSpPr>
            <a:spLocks noGrp="1"/>
          </p:cNvSpPr>
          <p:nvPr>
            <p:ph idx="1"/>
          </p:nvPr>
        </p:nvSpPr>
        <p:spPr/>
        <p:txBody>
          <a:bodyPr>
            <a:normAutofit fontScale="77500" lnSpcReduction="20000"/>
          </a:bodyPr>
          <a:lstStyle/>
          <a:p>
            <a:pPr marL="0" indent="0">
              <a:buNone/>
            </a:pPr>
            <a:r>
              <a:rPr lang="fr-FR" dirty="0" smtClean="0"/>
              <a:t>Il doit être fait avec beaucoup de soins car c’est un prélèvement facile et naturel.</a:t>
            </a:r>
          </a:p>
          <a:p>
            <a:pPr marL="0" indent="0">
              <a:buNone/>
            </a:pPr>
            <a:r>
              <a:rPr lang="fr-FR" dirty="0" smtClean="0"/>
              <a:t> - </a:t>
            </a:r>
            <a:r>
              <a:rPr lang="fr-FR" b="1" dirty="0" smtClean="0">
                <a:solidFill>
                  <a:srgbClr val="FF0000"/>
                </a:solidFill>
              </a:rPr>
              <a:t>Chez l’adulte et l’enfant jeune </a:t>
            </a:r>
            <a:r>
              <a:rPr lang="fr-FR" dirty="0" smtClean="0"/>
              <a:t>: On recueille les urines de préférence le matin après avoir fait un lavage soigneux avec une solution antiseptique. </a:t>
            </a:r>
          </a:p>
          <a:p>
            <a:pPr marL="0" indent="0">
              <a:buNone/>
            </a:pPr>
            <a:r>
              <a:rPr lang="fr-FR" dirty="0" smtClean="0"/>
              <a:t>On rince le méat à l’eau et on élimine la 1ère partie de la miction pour recueillir le milieu du jet dans un flacon stérile.</a:t>
            </a:r>
          </a:p>
          <a:p>
            <a:pPr marL="0" indent="0">
              <a:buNone/>
            </a:pPr>
            <a:endParaRPr lang="fr-FR" dirty="0" smtClean="0"/>
          </a:p>
          <a:p>
            <a:pPr marL="0" indent="0">
              <a:buNone/>
            </a:pPr>
            <a:r>
              <a:rPr lang="fr-FR" b="1" dirty="0" smtClean="0">
                <a:solidFill>
                  <a:srgbClr val="FF0000"/>
                </a:solidFill>
              </a:rPr>
              <a:t> - Chez l’enfant </a:t>
            </a:r>
            <a:r>
              <a:rPr lang="fr-FR" dirty="0" smtClean="0"/>
              <a:t>: On nettoie soigneusement la région périnéale puis on fixe un sac collecteur en plastique à l’aide d’un adhésif. Ce sac ne doit par être laissé plus de 30mn. Au-delà de ce délai, le sac devra être remplacé après avoir refait le nettoyage.</a:t>
            </a:r>
          </a:p>
          <a:p>
            <a:pPr marL="0" indent="0">
              <a:buNone/>
            </a:pPr>
            <a:endParaRPr lang="fr-FR" dirty="0" smtClean="0"/>
          </a:p>
          <a:p>
            <a:pPr marL="0" indent="0">
              <a:buNone/>
            </a:pPr>
            <a:r>
              <a:rPr lang="fr-FR" dirty="0" smtClean="0"/>
              <a:t> - </a:t>
            </a:r>
            <a:r>
              <a:rPr lang="fr-FR" b="1" dirty="0" smtClean="0">
                <a:solidFill>
                  <a:srgbClr val="FF0000"/>
                </a:solidFill>
              </a:rPr>
              <a:t>Chez les porteurs de sondes à demeure </a:t>
            </a:r>
            <a:r>
              <a:rPr lang="fr-FR" dirty="0" smtClean="0"/>
              <a:t>: On clampe le tuyau d’évacuation pendant 10mn pour laisser les urines s’accumuler en amant puis on ponctionne la tubulure après désinfection à l’alcool iodé.</a:t>
            </a:r>
            <a:endParaRPr lang="fr-FR" dirty="0"/>
          </a:p>
        </p:txBody>
      </p:sp>
    </p:spTree>
    <p:extLst>
      <p:ext uri="{BB962C8B-B14F-4D97-AF65-F5344CB8AC3E}">
        <p14:creationId xmlns:p14="http://schemas.microsoft.com/office/powerpoint/2010/main" val="3723157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t/>
            </a:r>
            <a:br>
              <a:rPr lang="fr-FR" sz="3600" b="1" dirty="0" smtClean="0"/>
            </a:br>
            <a:r>
              <a:rPr lang="fr-FR" sz="3600" b="1" dirty="0"/>
              <a:t/>
            </a:r>
            <a:br>
              <a:rPr lang="fr-FR" sz="3600" b="1" dirty="0"/>
            </a:br>
            <a:r>
              <a:rPr lang="fr-FR" sz="3600" b="1" dirty="0" smtClean="0"/>
              <a:t/>
            </a:r>
            <a:br>
              <a:rPr lang="fr-FR" sz="3600" b="1" dirty="0" smtClean="0"/>
            </a:br>
            <a:r>
              <a:rPr lang="fr-FR" sz="3100" b="1" dirty="0" smtClean="0"/>
              <a:t>B. Acheminement :</a:t>
            </a:r>
            <a:r>
              <a:rPr lang="fr-FR" sz="3600" b="1" dirty="0" smtClean="0"/>
              <a:t/>
            </a:r>
            <a:br>
              <a:rPr lang="fr-FR" sz="3600" b="1" dirty="0" smtClean="0"/>
            </a:br>
            <a:endParaRPr lang="fr-FR" b="1" dirty="0"/>
          </a:p>
        </p:txBody>
      </p:sp>
      <p:sp>
        <p:nvSpPr>
          <p:cNvPr id="3" name="Espace réservé du contenu 2"/>
          <p:cNvSpPr>
            <a:spLocks noGrp="1"/>
          </p:cNvSpPr>
          <p:nvPr>
            <p:ph idx="1"/>
          </p:nvPr>
        </p:nvSpPr>
        <p:spPr/>
        <p:txBody>
          <a:bodyPr>
            <a:normAutofit fontScale="85000" lnSpcReduction="10000"/>
          </a:bodyPr>
          <a:lstStyle/>
          <a:p>
            <a:pPr marL="0" indent="0">
              <a:buNone/>
            </a:pPr>
            <a:r>
              <a:rPr lang="fr-FR" dirty="0" smtClean="0"/>
              <a:t>  Le transport au laboratoire doit être rapide, sinon conservation à une température de</a:t>
            </a:r>
          </a:p>
          <a:p>
            <a:pPr marL="0" indent="0">
              <a:buNone/>
            </a:pPr>
            <a:r>
              <a:rPr lang="fr-FR" dirty="0" smtClean="0"/>
              <a:t>     + 4°c.</a:t>
            </a:r>
          </a:p>
          <a:p>
            <a:pPr marL="0" indent="0">
              <a:buNone/>
            </a:pPr>
            <a:r>
              <a:rPr lang="fr-FR" sz="3300" b="1" dirty="0" smtClean="0"/>
              <a:t>C. Techniques de mise en évidence :</a:t>
            </a:r>
          </a:p>
          <a:p>
            <a:pPr marL="0" indent="0">
              <a:buNone/>
            </a:pPr>
            <a:r>
              <a:rPr lang="fr-FR" dirty="0" smtClean="0"/>
              <a:t>L’examen direct sert à la numération des éléments figurés (leucocytes et hématies) à l’aide d’une cellule de numération (cellule de </a:t>
            </a:r>
            <a:r>
              <a:rPr lang="fr-FR" dirty="0" err="1" smtClean="0"/>
              <a:t>Nageotte</a:t>
            </a:r>
            <a:r>
              <a:rPr lang="fr-FR" dirty="0" smtClean="0"/>
              <a:t> ou cellule de </a:t>
            </a:r>
            <a:r>
              <a:rPr lang="fr-FR" dirty="0" err="1" smtClean="0"/>
              <a:t>Malassez</a:t>
            </a:r>
            <a:r>
              <a:rPr lang="fr-FR" dirty="0" smtClean="0"/>
              <a:t>).</a:t>
            </a:r>
          </a:p>
          <a:p>
            <a:pPr marL="0" indent="0">
              <a:buNone/>
            </a:pPr>
            <a:endParaRPr lang="fr-FR" dirty="0" smtClean="0"/>
          </a:p>
          <a:p>
            <a:pPr marL="0" indent="0">
              <a:buNone/>
            </a:pPr>
            <a:r>
              <a:rPr lang="fr-FR" dirty="0" smtClean="0"/>
              <a:t> Le résultat est exprimé en Leucocytes/mm3 et érythrocytes/mm3</a:t>
            </a:r>
          </a:p>
          <a:p>
            <a:pPr marL="0" indent="0">
              <a:buNone/>
            </a:pPr>
            <a:endParaRPr lang="fr-FR" dirty="0" smtClean="0"/>
          </a:p>
          <a:p>
            <a:pPr marL="0" indent="0">
              <a:buNone/>
            </a:pPr>
            <a:r>
              <a:rPr lang="fr-FR" dirty="0" smtClean="0"/>
              <a:t>L’appréciation de l’abondance, la morphologie et l’aspect tinctorial des germes après coloration de Gram</a:t>
            </a:r>
            <a:endParaRPr lang="fr-FR" dirty="0"/>
          </a:p>
        </p:txBody>
      </p:sp>
    </p:spTree>
    <p:extLst>
      <p:ext uri="{BB962C8B-B14F-4D97-AF65-F5344CB8AC3E}">
        <p14:creationId xmlns:p14="http://schemas.microsoft.com/office/powerpoint/2010/main" val="3056177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r>
              <a:rPr lang="fr-FR" dirty="0" smtClean="0"/>
              <a:t>L’analyse microscopique pourrait suffire à elle seul pour les urines normales. </a:t>
            </a:r>
          </a:p>
          <a:p>
            <a:endParaRPr lang="fr-FR" dirty="0" smtClean="0"/>
          </a:p>
          <a:p>
            <a:r>
              <a:rPr lang="fr-FR" dirty="0" smtClean="0"/>
              <a:t>L’</a:t>
            </a:r>
            <a:r>
              <a:rPr lang="fr-FR" dirty="0" err="1" smtClean="0"/>
              <a:t>uroculture</a:t>
            </a:r>
            <a:r>
              <a:rPr lang="fr-FR" dirty="0" smtClean="0"/>
              <a:t> : à la fois quantitative et qualitative.</a:t>
            </a:r>
          </a:p>
          <a:p>
            <a:r>
              <a:rPr lang="fr-FR" dirty="0" smtClean="0"/>
              <a:t> La plupart des germes responsables d’infections urinaires ne sont pas exigeants.</a:t>
            </a:r>
          </a:p>
          <a:p>
            <a:endParaRPr lang="fr-FR" dirty="0" smtClean="0"/>
          </a:p>
          <a:p>
            <a:r>
              <a:rPr lang="fr-FR" dirty="0" smtClean="0"/>
              <a:t> Alors on utilise des milieux comme la gélose nutritive ou la gélose </a:t>
            </a:r>
            <a:r>
              <a:rPr lang="fr-FR" dirty="0" err="1" smtClean="0"/>
              <a:t>lactosée</a:t>
            </a:r>
            <a:r>
              <a:rPr lang="fr-FR" dirty="0" smtClean="0"/>
              <a:t> au </a:t>
            </a:r>
            <a:r>
              <a:rPr lang="fr-FR" dirty="0" err="1" smtClean="0"/>
              <a:t>Bromo</a:t>
            </a:r>
            <a:r>
              <a:rPr lang="fr-FR" dirty="0" smtClean="0"/>
              <a:t>-Crésol pourpre ‘BCP’ ou éventuellement la gélose au sang s’il y a présomption de Streptocoques ou de germes exigeants. </a:t>
            </a:r>
          </a:p>
          <a:p>
            <a:endParaRPr lang="fr-FR" dirty="0" smtClean="0"/>
          </a:p>
          <a:p>
            <a:r>
              <a:rPr lang="fr-FR" dirty="0" smtClean="0"/>
              <a:t>La durée d’incubation est de 24 à 48 heures.</a:t>
            </a:r>
            <a:endParaRPr lang="fr-FR" dirty="0"/>
          </a:p>
        </p:txBody>
      </p:sp>
    </p:spTree>
    <p:extLst>
      <p:ext uri="{BB962C8B-B14F-4D97-AF65-F5344CB8AC3E}">
        <p14:creationId xmlns:p14="http://schemas.microsoft.com/office/powerpoint/2010/main" val="2105060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smtClean="0"/>
              <a:t>D. L’interprétation </a:t>
            </a:r>
            <a:endParaRPr lang="fr-FR" b="1" dirty="0"/>
          </a:p>
        </p:txBody>
      </p:sp>
      <p:sp>
        <p:nvSpPr>
          <p:cNvPr id="3" name="Espace réservé du contenu 2"/>
          <p:cNvSpPr>
            <a:spLocks noGrp="1"/>
          </p:cNvSpPr>
          <p:nvPr>
            <p:ph idx="1"/>
          </p:nvPr>
        </p:nvSpPr>
        <p:spPr>
          <a:xfrm>
            <a:off x="838200" y="1825624"/>
            <a:ext cx="10515600" cy="5032375"/>
          </a:xfrm>
        </p:spPr>
        <p:txBody>
          <a:bodyPr>
            <a:normAutofit fontScale="92500" lnSpcReduction="20000"/>
          </a:bodyPr>
          <a:lstStyle/>
          <a:p>
            <a:pPr marL="0" indent="0">
              <a:buNone/>
            </a:pPr>
            <a:r>
              <a:rPr lang="fr-FR" dirty="0" smtClean="0"/>
              <a:t> Bactériurie Absence d’infection.</a:t>
            </a:r>
          </a:p>
          <a:p>
            <a:pPr marL="0" indent="0">
              <a:buNone/>
            </a:pPr>
            <a:endParaRPr lang="fr-FR" dirty="0" smtClean="0"/>
          </a:p>
          <a:p>
            <a:pPr marL="0" indent="0">
              <a:buNone/>
            </a:pPr>
            <a:r>
              <a:rPr lang="fr-FR" dirty="0" smtClean="0"/>
              <a:t> Bactériurie &gt; 105 élément/ml, leucocyturie significative &gt; 104 élément/ml) =&gt; Infection certaine.</a:t>
            </a:r>
          </a:p>
          <a:p>
            <a:pPr marL="0" indent="0">
              <a:buNone/>
            </a:pPr>
            <a:endParaRPr lang="fr-FR" dirty="0" smtClean="0"/>
          </a:p>
          <a:p>
            <a:pPr marL="0" indent="0">
              <a:buNone/>
            </a:pPr>
            <a:r>
              <a:rPr lang="fr-FR" dirty="0" smtClean="0"/>
              <a:t>  Bactériurie entre 103 et 105 élément/ml =&gt; Confrontation des données cliniques et bactériologiques.</a:t>
            </a:r>
          </a:p>
          <a:p>
            <a:pPr marL="0" indent="0">
              <a:buNone/>
            </a:pPr>
            <a:endParaRPr lang="fr-FR" dirty="0" smtClean="0"/>
          </a:p>
          <a:p>
            <a:pPr marL="0" indent="0">
              <a:buNone/>
            </a:pPr>
            <a:r>
              <a:rPr lang="fr-FR" dirty="0" smtClean="0"/>
              <a:t> Leucocyturie significative &gt;104 éléments/ml, Bactériurie leucocyturie aseptique : </a:t>
            </a:r>
          </a:p>
          <a:p>
            <a:pPr marL="0" indent="0">
              <a:buNone/>
            </a:pPr>
            <a:r>
              <a:rPr lang="fr-FR" dirty="0" smtClean="0"/>
              <a:t>─ Utilisation des antibiotiques.</a:t>
            </a:r>
          </a:p>
          <a:p>
            <a:pPr marL="0" indent="0">
              <a:buNone/>
            </a:pPr>
            <a:r>
              <a:rPr lang="fr-FR" dirty="0" smtClean="0"/>
              <a:t> ─ Germes spécifiques : BK, </a:t>
            </a:r>
            <a:r>
              <a:rPr lang="fr-FR" dirty="0" err="1" smtClean="0"/>
              <a:t>mycoplasma</a:t>
            </a:r>
            <a:r>
              <a:rPr lang="fr-FR" dirty="0" smtClean="0"/>
              <a:t>, </a:t>
            </a:r>
            <a:r>
              <a:rPr lang="fr-FR" dirty="0" err="1" smtClean="0"/>
              <a:t>chlamidia</a:t>
            </a:r>
            <a:r>
              <a:rPr lang="fr-FR" dirty="0" smtClean="0"/>
              <a:t>. </a:t>
            </a:r>
          </a:p>
          <a:p>
            <a:pPr marL="0" indent="0">
              <a:buNone/>
            </a:pPr>
            <a:r>
              <a:rPr lang="fr-FR" dirty="0" smtClean="0"/>
              <a:t>─ Néphropathie interstitielle aigue ou chronique.</a:t>
            </a:r>
            <a:endParaRPr lang="fr-FR" dirty="0"/>
          </a:p>
        </p:txBody>
      </p:sp>
    </p:spTree>
    <p:extLst>
      <p:ext uri="{BB962C8B-B14F-4D97-AF65-F5344CB8AC3E}">
        <p14:creationId xmlns:p14="http://schemas.microsoft.com/office/powerpoint/2010/main" val="1092197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smtClean="0"/>
              <a:t>3. Les cylindres : </a:t>
            </a:r>
            <a:endParaRPr lang="fr-FR" b="1" dirty="0"/>
          </a:p>
        </p:txBody>
      </p:sp>
      <p:sp>
        <p:nvSpPr>
          <p:cNvPr id="3" name="Espace réservé du contenu 2"/>
          <p:cNvSpPr>
            <a:spLocks noGrp="1"/>
          </p:cNvSpPr>
          <p:nvPr>
            <p:ph idx="1"/>
          </p:nvPr>
        </p:nvSpPr>
        <p:spPr/>
        <p:txBody>
          <a:bodyPr>
            <a:normAutofit fontScale="92500"/>
          </a:bodyPr>
          <a:lstStyle/>
          <a:p>
            <a:r>
              <a:rPr lang="fr-FR" dirty="0" smtClean="0"/>
              <a:t>Les cylindre sont des agglomérats de protéines [(matrice organique = </a:t>
            </a:r>
            <a:r>
              <a:rPr lang="fr-FR" dirty="0" err="1" smtClean="0"/>
              <a:t>TammHorsfall</a:t>
            </a:r>
            <a:r>
              <a:rPr lang="fr-FR" dirty="0" smtClean="0"/>
              <a:t> (THP)] et de cellules précipitées formées dans la lumière tubulaire, on a :</a:t>
            </a:r>
          </a:p>
          <a:p>
            <a:r>
              <a:rPr lang="fr-FR" dirty="0" smtClean="0"/>
              <a:t>  cylindres hyalins : physiologique</a:t>
            </a:r>
          </a:p>
          <a:p>
            <a:r>
              <a:rPr lang="fr-FR" dirty="0" smtClean="0"/>
              <a:t>  cylindres cellulaires:</a:t>
            </a:r>
          </a:p>
          <a:p>
            <a:pPr marL="0" indent="0">
              <a:buNone/>
            </a:pPr>
            <a:r>
              <a:rPr lang="fr-FR" dirty="0" smtClean="0"/>
              <a:t>─ cylindres hématiques : l’origine glomérulaire si hématurie microscopique. </a:t>
            </a:r>
          </a:p>
          <a:p>
            <a:pPr marL="0" indent="0">
              <a:buNone/>
            </a:pPr>
            <a:r>
              <a:rPr lang="fr-FR" dirty="0" smtClean="0"/>
              <a:t>─ cylindres leucocytaires : inflammation du parenchyme rénal (NIA ou NIC)</a:t>
            </a:r>
          </a:p>
          <a:p>
            <a:pPr marL="0" indent="0">
              <a:buNone/>
            </a:pPr>
            <a:r>
              <a:rPr lang="fr-FR" dirty="0" smtClean="0"/>
              <a:t> ─ cylindres épithéliaux : desquamation de l’épithélium tubulaire (nécrose tubulaire).</a:t>
            </a:r>
            <a:endParaRPr lang="fr-FR" dirty="0"/>
          </a:p>
        </p:txBody>
      </p:sp>
    </p:spTree>
    <p:extLst>
      <p:ext uri="{BB962C8B-B14F-4D97-AF65-F5344CB8AC3E}">
        <p14:creationId xmlns:p14="http://schemas.microsoft.com/office/powerpoint/2010/main" val="3060182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smtClean="0"/>
              <a:t>4. Dosage pondérale de la protéinurie (DPP) </a:t>
            </a:r>
            <a:endParaRPr lang="fr-FR" b="1" dirty="0"/>
          </a:p>
        </p:txBody>
      </p:sp>
      <p:sp>
        <p:nvSpPr>
          <p:cNvPr id="3" name="Espace réservé du contenu 2"/>
          <p:cNvSpPr>
            <a:spLocks noGrp="1"/>
          </p:cNvSpPr>
          <p:nvPr>
            <p:ph idx="1"/>
          </p:nvPr>
        </p:nvSpPr>
        <p:spPr>
          <a:xfrm>
            <a:off x="838200" y="1825624"/>
            <a:ext cx="10515600" cy="5032375"/>
          </a:xfrm>
        </p:spPr>
        <p:txBody>
          <a:bodyPr>
            <a:normAutofit fontScale="92500" lnSpcReduction="10000"/>
          </a:bodyPr>
          <a:lstStyle/>
          <a:p>
            <a:pPr marL="0" indent="0">
              <a:buNone/>
            </a:pPr>
            <a:r>
              <a:rPr lang="fr-FR" dirty="0" smtClean="0"/>
              <a:t>Toute protéinurie dépistée par la bandelette test doit être confirmée par une DPP effectuée sur la totalité des urines des 24h.</a:t>
            </a:r>
          </a:p>
          <a:p>
            <a:pPr marL="0" indent="0">
              <a:buNone/>
            </a:pPr>
            <a:endParaRPr lang="fr-FR" dirty="0" smtClean="0"/>
          </a:p>
          <a:p>
            <a:pPr marL="0" indent="0">
              <a:buNone/>
            </a:pPr>
            <a:r>
              <a:rPr lang="fr-FR" dirty="0" smtClean="0"/>
              <a:t> Protéinurie physiologique : &lt; 150 mg/24h, faite de 30% d’albumine et 70% des globulines à EPP urinaires.</a:t>
            </a:r>
          </a:p>
          <a:p>
            <a:pPr marL="0" indent="0">
              <a:buNone/>
            </a:pPr>
            <a:endParaRPr lang="fr-FR" dirty="0" smtClean="0"/>
          </a:p>
          <a:p>
            <a:pPr marL="0" indent="0">
              <a:buNone/>
            </a:pPr>
            <a:r>
              <a:rPr lang="fr-FR" dirty="0" smtClean="0"/>
              <a:t> L’étude qualitative et quantitative par l’EPP urinaire permet de caractériser la protéinurie d’origine :</a:t>
            </a:r>
          </a:p>
          <a:p>
            <a:pPr marL="0" indent="0">
              <a:buNone/>
            </a:pPr>
            <a:r>
              <a:rPr lang="fr-FR" dirty="0" smtClean="0"/>
              <a:t> Tubulaire : faible &lt; 2 g/24h, riche en globuline et pauvre en albumine.</a:t>
            </a:r>
          </a:p>
          <a:p>
            <a:pPr marL="0" indent="0">
              <a:buNone/>
            </a:pPr>
            <a:r>
              <a:rPr lang="fr-FR" dirty="0" smtClean="0"/>
              <a:t>  Glomérulaire : riche en albumine &gt; 30% :</a:t>
            </a:r>
          </a:p>
          <a:p>
            <a:pPr marL="0" indent="0">
              <a:buNone/>
            </a:pPr>
            <a:r>
              <a:rPr lang="fr-FR" dirty="0" smtClean="0"/>
              <a:t> ─ Protéinurie sélective : plus de 80% d’albumine.</a:t>
            </a:r>
          </a:p>
          <a:p>
            <a:pPr marL="0" indent="0">
              <a:buNone/>
            </a:pPr>
            <a:r>
              <a:rPr lang="fr-FR" dirty="0" smtClean="0"/>
              <a:t> ─ Protéinurie non sélective : moins de 80% d’albumine.</a:t>
            </a:r>
            <a:endParaRPr lang="fr-FR" dirty="0"/>
          </a:p>
        </p:txBody>
      </p:sp>
    </p:spTree>
    <p:extLst>
      <p:ext uri="{BB962C8B-B14F-4D97-AF65-F5344CB8AC3E}">
        <p14:creationId xmlns:p14="http://schemas.microsoft.com/office/powerpoint/2010/main" val="1862880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smtClean="0"/>
              <a:t>Protéinurie monoclonale : il existe un pic </a:t>
            </a:r>
            <a:r>
              <a:rPr lang="fr-FR" dirty="0" err="1" smtClean="0"/>
              <a:t>monclonal</a:t>
            </a:r>
            <a:r>
              <a:rPr lang="fr-FR" dirty="0" smtClean="0"/>
              <a:t> étroit en position beta et gamma évoquant la présence d’une globuline anormale qui peut être complète ou une chaine légère.</a:t>
            </a:r>
          </a:p>
          <a:p>
            <a:pPr marL="0" indent="0">
              <a:buNone/>
            </a:pPr>
            <a:endParaRPr lang="fr-FR" dirty="0" smtClean="0"/>
          </a:p>
          <a:p>
            <a:pPr marL="0" indent="0">
              <a:buNone/>
            </a:pPr>
            <a:r>
              <a:rPr lang="fr-FR" b="1" dirty="0" smtClean="0"/>
              <a:t> 5. La microalbuminurie </a:t>
            </a:r>
            <a:r>
              <a:rPr lang="fr-FR" dirty="0" smtClean="0"/>
              <a:t>:</a:t>
            </a:r>
          </a:p>
          <a:p>
            <a:pPr marL="0" indent="0">
              <a:buNone/>
            </a:pPr>
            <a:r>
              <a:rPr lang="fr-FR" dirty="0" smtClean="0"/>
              <a:t> Par dosage radio-immunologique. </a:t>
            </a:r>
          </a:p>
          <a:p>
            <a:pPr marL="0" indent="0">
              <a:buNone/>
            </a:pPr>
            <a:r>
              <a:rPr lang="fr-FR" dirty="0" smtClean="0"/>
              <a:t>Dépistage précoce d’une micro-angiopathie rénale au cours du diabète. </a:t>
            </a:r>
          </a:p>
          <a:p>
            <a:pPr marL="0" indent="0">
              <a:buNone/>
            </a:pPr>
            <a:r>
              <a:rPr lang="fr-FR" dirty="0" smtClean="0"/>
              <a:t> Plusieurs dosages : variabilité d’un jour à un autre. </a:t>
            </a:r>
          </a:p>
          <a:p>
            <a:pPr marL="0" indent="0">
              <a:buNone/>
            </a:pPr>
            <a:r>
              <a:rPr lang="fr-FR" dirty="0"/>
              <a:t> </a:t>
            </a:r>
            <a:r>
              <a:rPr lang="fr-FR" dirty="0" smtClean="0"/>
              <a:t>                                               VN : &lt; 20 mg/24h.</a:t>
            </a:r>
            <a:endParaRPr lang="fr-FR" dirty="0"/>
          </a:p>
        </p:txBody>
      </p:sp>
    </p:spTree>
    <p:extLst>
      <p:ext uri="{BB962C8B-B14F-4D97-AF65-F5344CB8AC3E}">
        <p14:creationId xmlns:p14="http://schemas.microsoft.com/office/powerpoint/2010/main" val="315189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b="1" dirty="0" smtClean="0"/>
              <a:t>6. Electrolytes et composés azotés urinaires </a:t>
            </a:r>
            <a:endParaRPr lang="fr-FR" b="1" dirty="0"/>
          </a:p>
        </p:txBody>
      </p:sp>
      <p:sp>
        <p:nvSpPr>
          <p:cNvPr id="3" name="Espace réservé du contenu 2"/>
          <p:cNvSpPr>
            <a:spLocks noGrp="1"/>
          </p:cNvSpPr>
          <p:nvPr>
            <p:ph idx="1"/>
          </p:nvPr>
        </p:nvSpPr>
        <p:spPr>
          <a:xfrm>
            <a:off x="838200" y="1825624"/>
            <a:ext cx="10515600" cy="5032375"/>
          </a:xfrm>
        </p:spPr>
        <p:txBody>
          <a:bodyPr>
            <a:normAutofit lnSpcReduction="10000"/>
          </a:bodyPr>
          <a:lstStyle/>
          <a:p>
            <a:pPr marL="0" indent="0">
              <a:buNone/>
            </a:pPr>
            <a:r>
              <a:rPr lang="fr-FR" dirty="0" smtClean="0"/>
              <a:t>Permettent : </a:t>
            </a:r>
          </a:p>
          <a:p>
            <a:pPr marL="0" indent="0">
              <a:buNone/>
            </a:pPr>
            <a:r>
              <a:rPr lang="fr-FR" dirty="0" smtClean="0"/>
              <a:t> Mécanisme de l’insuffisance rénale.</a:t>
            </a:r>
          </a:p>
          <a:p>
            <a:pPr marL="0" indent="0">
              <a:buNone/>
            </a:pPr>
            <a:r>
              <a:rPr lang="fr-FR" dirty="0" smtClean="0"/>
              <a:t> - Recherche étiologique d’une lithiase rénale.</a:t>
            </a:r>
          </a:p>
          <a:p>
            <a:pPr marL="0" indent="0">
              <a:buNone/>
            </a:pPr>
            <a:r>
              <a:rPr lang="fr-FR" dirty="0" smtClean="0"/>
              <a:t> - Recherche d’anomalie tubulaire. Les principaux paramètres étudiés sont :</a:t>
            </a:r>
          </a:p>
          <a:p>
            <a:pPr marL="0" indent="0">
              <a:buNone/>
            </a:pPr>
            <a:r>
              <a:rPr lang="fr-FR" dirty="0" smtClean="0"/>
              <a:t> - Urée urinaire : 300 à 600 </a:t>
            </a:r>
            <a:r>
              <a:rPr lang="fr-FR" dirty="0" err="1" smtClean="0"/>
              <a:t>mmol</a:t>
            </a:r>
            <a:r>
              <a:rPr lang="fr-FR" dirty="0" smtClean="0"/>
              <a:t>/24h. </a:t>
            </a:r>
          </a:p>
          <a:p>
            <a:pPr marL="0" indent="0">
              <a:buNone/>
            </a:pPr>
            <a:r>
              <a:rPr lang="fr-FR" dirty="0"/>
              <a:t>-</a:t>
            </a:r>
            <a:r>
              <a:rPr lang="fr-FR" dirty="0" smtClean="0"/>
              <a:t> Créatinine urinaire : 600 à 1200 </a:t>
            </a:r>
            <a:r>
              <a:rPr lang="fr-FR" dirty="0" err="1" smtClean="0"/>
              <a:t>mmol</a:t>
            </a:r>
            <a:r>
              <a:rPr lang="fr-FR" dirty="0" smtClean="0"/>
              <a:t>/24h.</a:t>
            </a:r>
          </a:p>
          <a:p>
            <a:pPr marL="0" indent="0">
              <a:buNone/>
            </a:pPr>
            <a:r>
              <a:rPr lang="fr-FR" dirty="0" smtClean="0"/>
              <a:t> - </a:t>
            </a:r>
            <a:r>
              <a:rPr lang="fr-FR" dirty="0" err="1" smtClean="0"/>
              <a:t>Claciurie</a:t>
            </a:r>
            <a:r>
              <a:rPr lang="fr-FR" dirty="0" smtClean="0"/>
              <a:t> : 4 à 6 </a:t>
            </a:r>
            <a:r>
              <a:rPr lang="fr-FR" dirty="0" err="1" smtClean="0"/>
              <a:t>mmol</a:t>
            </a:r>
            <a:r>
              <a:rPr lang="fr-FR" dirty="0" smtClean="0"/>
              <a:t>/24h.</a:t>
            </a:r>
          </a:p>
          <a:p>
            <a:pPr marL="0" indent="0">
              <a:buNone/>
            </a:pPr>
            <a:r>
              <a:rPr lang="fr-FR" dirty="0" smtClean="0"/>
              <a:t> -Phosphaturie : 15 à 30 </a:t>
            </a:r>
            <a:r>
              <a:rPr lang="fr-FR" dirty="0" err="1" smtClean="0"/>
              <a:t>mmol</a:t>
            </a:r>
            <a:r>
              <a:rPr lang="fr-FR" dirty="0" smtClean="0"/>
              <a:t>/24h.</a:t>
            </a:r>
          </a:p>
          <a:p>
            <a:pPr marL="0" indent="0">
              <a:buNone/>
            </a:pPr>
            <a:r>
              <a:rPr lang="fr-FR" dirty="0" smtClean="0"/>
              <a:t> - </a:t>
            </a:r>
            <a:r>
              <a:rPr lang="fr-FR" dirty="0" err="1" smtClean="0"/>
              <a:t>Natriurèse</a:t>
            </a:r>
            <a:r>
              <a:rPr lang="fr-FR" dirty="0" smtClean="0"/>
              <a:t> : 100 à 200 </a:t>
            </a:r>
            <a:r>
              <a:rPr lang="fr-FR" dirty="0" err="1" smtClean="0"/>
              <a:t>mmol</a:t>
            </a:r>
            <a:r>
              <a:rPr lang="fr-FR" dirty="0" smtClean="0"/>
              <a:t>/24h. </a:t>
            </a:r>
          </a:p>
          <a:p>
            <a:pPr marL="0" indent="0">
              <a:buNone/>
            </a:pPr>
            <a:r>
              <a:rPr lang="fr-FR" dirty="0"/>
              <a:t>-</a:t>
            </a:r>
            <a:r>
              <a:rPr lang="fr-FR" dirty="0" smtClean="0"/>
              <a:t> Kaliurèse : 25 à 130 </a:t>
            </a:r>
            <a:r>
              <a:rPr lang="fr-FR" dirty="0" err="1" smtClean="0"/>
              <a:t>mmol</a:t>
            </a:r>
            <a:r>
              <a:rPr lang="fr-FR" dirty="0" smtClean="0"/>
              <a:t>/2h.</a:t>
            </a:r>
            <a:endParaRPr lang="fr-FR" dirty="0"/>
          </a:p>
        </p:txBody>
      </p:sp>
    </p:spTree>
    <p:extLst>
      <p:ext uri="{BB962C8B-B14F-4D97-AF65-F5344CB8AC3E}">
        <p14:creationId xmlns:p14="http://schemas.microsoft.com/office/powerpoint/2010/main" val="3461067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pPr marL="514350" indent="-514350">
              <a:buAutoNum type="alphaUcPeriod"/>
            </a:pPr>
            <a:r>
              <a:rPr lang="fr-FR" dirty="0" smtClean="0">
                <a:solidFill>
                  <a:schemeClr val="bg1">
                    <a:lumMod val="85000"/>
                  </a:schemeClr>
                </a:solidFill>
              </a:rPr>
              <a:t>Examens biologiques des urines</a:t>
            </a:r>
          </a:p>
          <a:p>
            <a:pPr marL="514350" indent="-514350">
              <a:buAutoNum type="alphaUcPeriod"/>
            </a:pPr>
            <a:r>
              <a:rPr lang="fr-FR" dirty="0" smtClean="0">
                <a:solidFill>
                  <a:srgbClr val="FF0000"/>
                </a:solidFill>
              </a:rPr>
              <a:t>Les examens biologiques sanguins  </a:t>
            </a:r>
          </a:p>
          <a:p>
            <a:pPr marL="514350" indent="-514350">
              <a:buAutoNum type="alphaUcPeriod"/>
            </a:pPr>
            <a:r>
              <a:rPr lang="fr-FR" dirty="0" smtClean="0">
                <a:solidFill>
                  <a:schemeClr val="bg1">
                    <a:lumMod val="85000"/>
                  </a:schemeClr>
                </a:solidFill>
              </a:rPr>
              <a:t>Explorations radiologiques ( Imagerie )</a:t>
            </a:r>
          </a:p>
          <a:p>
            <a:pPr marL="514350" indent="-514350">
              <a:buAutoNum type="alphaUcPeriod"/>
            </a:pPr>
            <a:r>
              <a:rPr lang="fr-FR" dirty="0" smtClean="0">
                <a:solidFill>
                  <a:schemeClr val="bg1">
                    <a:lumMod val="85000"/>
                  </a:schemeClr>
                </a:solidFill>
              </a:rPr>
              <a:t>Examen histologique : la biopsie rénale</a:t>
            </a:r>
            <a:endParaRPr lang="fr-FR" dirty="0">
              <a:solidFill>
                <a:schemeClr val="bg1">
                  <a:lumMod val="85000"/>
                </a:schemeClr>
              </a:solidFill>
            </a:endParaRPr>
          </a:p>
        </p:txBody>
      </p:sp>
    </p:spTree>
    <p:extLst>
      <p:ext uri="{BB962C8B-B14F-4D97-AF65-F5344CB8AC3E}">
        <p14:creationId xmlns:p14="http://schemas.microsoft.com/office/powerpoint/2010/main" val="3167374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t>a-Urée sanguine : </a:t>
            </a:r>
            <a:br>
              <a:rPr lang="fr-FR" sz="3600" dirty="0"/>
            </a:br>
            <a:endParaRPr lang="fr-FR" dirty="0"/>
          </a:p>
        </p:txBody>
      </p:sp>
      <p:sp>
        <p:nvSpPr>
          <p:cNvPr id="3" name="Espace réservé du contenu 2"/>
          <p:cNvSpPr>
            <a:spLocks noGrp="1"/>
          </p:cNvSpPr>
          <p:nvPr>
            <p:ph idx="1"/>
          </p:nvPr>
        </p:nvSpPr>
        <p:spPr/>
        <p:txBody>
          <a:bodyPr/>
          <a:lstStyle/>
          <a:p>
            <a:pPr marL="0" indent="0">
              <a:buNone/>
            </a:pPr>
            <a:r>
              <a:rPr lang="fr-FR" dirty="0" smtClean="0"/>
              <a:t>Produit </a:t>
            </a:r>
            <a:r>
              <a:rPr lang="fr-FR" dirty="0" smtClean="0"/>
              <a:t>final du catabolisme protéique. </a:t>
            </a:r>
          </a:p>
          <a:p>
            <a:pPr marL="0" indent="0">
              <a:buNone/>
            </a:pPr>
            <a:r>
              <a:rPr lang="fr-FR" dirty="0" smtClean="0"/>
              <a:t>N’est pas un reflet fiable de la fonction rénale car elle dépend de plusieurs facteurs :</a:t>
            </a:r>
          </a:p>
          <a:p>
            <a:pPr marL="0" indent="0">
              <a:buNone/>
            </a:pPr>
            <a:r>
              <a:rPr lang="fr-FR" dirty="0" smtClean="0"/>
              <a:t>    - Apport azoté. </a:t>
            </a:r>
          </a:p>
          <a:p>
            <a:pPr marL="0" indent="0">
              <a:buNone/>
            </a:pPr>
            <a:r>
              <a:rPr lang="fr-FR" dirty="0"/>
              <a:t> </a:t>
            </a:r>
            <a:r>
              <a:rPr lang="fr-FR" dirty="0" smtClean="0"/>
              <a:t>   - Catabolisme endogène.</a:t>
            </a:r>
          </a:p>
          <a:p>
            <a:pPr marL="0" indent="0">
              <a:buNone/>
            </a:pPr>
            <a:r>
              <a:rPr lang="fr-FR" dirty="0" smtClean="0"/>
              <a:t>     - Volume de la diurèse. </a:t>
            </a:r>
          </a:p>
          <a:p>
            <a:pPr marL="0" indent="0">
              <a:buNone/>
            </a:pPr>
            <a:r>
              <a:rPr lang="fr-FR" dirty="0"/>
              <a:t> </a:t>
            </a:r>
            <a:r>
              <a:rPr lang="fr-FR" dirty="0" smtClean="0"/>
              <a:t>                                             VN : 3 à 7mmol/l.</a:t>
            </a:r>
            <a:endParaRPr lang="fr-FR" dirty="0"/>
          </a:p>
        </p:txBody>
      </p:sp>
    </p:spTree>
    <p:extLst>
      <p:ext uri="{BB962C8B-B14F-4D97-AF65-F5344CB8AC3E}">
        <p14:creationId xmlns:p14="http://schemas.microsoft.com/office/powerpoint/2010/main" val="2787376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C00000"/>
                </a:solidFill>
              </a:rPr>
              <a:t>Agenda</a:t>
            </a:r>
            <a:endParaRPr lang="fr-FR" b="1" dirty="0">
              <a:solidFill>
                <a:srgbClr val="C00000"/>
              </a:solidFill>
            </a:endParaRPr>
          </a:p>
        </p:txBody>
      </p:sp>
      <p:sp>
        <p:nvSpPr>
          <p:cNvPr id="3" name="Espace réservé du contenu 2"/>
          <p:cNvSpPr>
            <a:spLocks noGrp="1"/>
          </p:cNvSpPr>
          <p:nvPr>
            <p:ph idx="1"/>
          </p:nvPr>
        </p:nvSpPr>
        <p:spPr>
          <a:xfrm>
            <a:off x="838200" y="1825624"/>
            <a:ext cx="10515600" cy="4921539"/>
          </a:xfrm>
        </p:spPr>
        <p:style>
          <a:lnRef idx="1">
            <a:schemeClr val="accent4"/>
          </a:lnRef>
          <a:fillRef idx="2">
            <a:schemeClr val="accent4"/>
          </a:fillRef>
          <a:effectRef idx="1">
            <a:schemeClr val="accent4"/>
          </a:effectRef>
          <a:fontRef idx="minor">
            <a:schemeClr val="dk1"/>
          </a:fontRef>
        </p:style>
        <p:txBody>
          <a:bodyPr>
            <a:noAutofit/>
          </a:bodyPr>
          <a:lstStyle/>
          <a:p>
            <a:r>
              <a:rPr lang="fr-FR" dirty="0" smtClean="0"/>
              <a:t>Introduction</a:t>
            </a:r>
          </a:p>
          <a:p>
            <a:r>
              <a:rPr lang="fr-FR" dirty="0" smtClean="0"/>
              <a:t>Intérêt de la question</a:t>
            </a:r>
          </a:p>
          <a:p>
            <a:r>
              <a:rPr lang="fr-FR" dirty="0" smtClean="0"/>
              <a:t>Etude analytique</a:t>
            </a:r>
          </a:p>
          <a:p>
            <a:pPr marL="0" indent="0">
              <a:buNone/>
            </a:pPr>
            <a:r>
              <a:rPr lang="fr-FR" dirty="0" smtClean="0"/>
              <a:t>          A-  Examens biologiques des urines</a:t>
            </a:r>
          </a:p>
          <a:p>
            <a:pPr marL="0" indent="0">
              <a:buNone/>
            </a:pPr>
            <a:r>
              <a:rPr lang="fr-FR" dirty="0" smtClean="0"/>
              <a:t>          B- Les examens biologiques sanguins  </a:t>
            </a:r>
          </a:p>
          <a:p>
            <a:pPr marL="0" indent="0">
              <a:buNone/>
            </a:pPr>
            <a:r>
              <a:rPr lang="fr-FR" dirty="0" smtClean="0"/>
              <a:t>          C-Explorations radiologiques ( Imagerie )</a:t>
            </a:r>
          </a:p>
          <a:p>
            <a:pPr marL="0" indent="0">
              <a:buNone/>
            </a:pPr>
            <a:r>
              <a:rPr lang="fr-FR" dirty="0" smtClean="0"/>
              <a:t>          D- Examen histologique : la biopsie rénale</a:t>
            </a:r>
          </a:p>
          <a:p>
            <a:r>
              <a:rPr lang="fr-FR" dirty="0" smtClean="0"/>
              <a:t>Conclusion</a:t>
            </a:r>
          </a:p>
          <a:p>
            <a:r>
              <a:rPr lang="fr-FR" dirty="0" smtClean="0"/>
              <a:t>Références bibliographiques</a:t>
            </a:r>
            <a:endParaRPr lang="fr-FR" dirty="0"/>
          </a:p>
        </p:txBody>
      </p:sp>
    </p:spTree>
    <p:extLst>
      <p:ext uri="{BB962C8B-B14F-4D97-AF65-F5344CB8AC3E}">
        <p14:creationId xmlns:p14="http://schemas.microsoft.com/office/powerpoint/2010/main" val="1245737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 Créatinine endogène : </a:t>
            </a:r>
            <a:br>
              <a:rPr lang="fr-FR" dirty="0"/>
            </a:br>
            <a:endParaRPr lang="fr-FR" dirty="0"/>
          </a:p>
        </p:txBody>
      </p:sp>
      <p:sp>
        <p:nvSpPr>
          <p:cNvPr id="3" name="Espace réservé du contenu 2"/>
          <p:cNvSpPr>
            <a:spLocks noGrp="1"/>
          </p:cNvSpPr>
          <p:nvPr>
            <p:ph idx="1"/>
          </p:nvPr>
        </p:nvSpPr>
        <p:spPr/>
        <p:txBody>
          <a:bodyPr/>
          <a:lstStyle/>
          <a:p>
            <a:r>
              <a:rPr lang="fr-FR" dirty="0" smtClean="0"/>
              <a:t>Produit </a:t>
            </a:r>
            <a:r>
              <a:rPr lang="fr-FR" dirty="0" smtClean="0"/>
              <a:t>de la dégradation de la créatine musculaire, son taux plasmatique n’est pas influencé par les apports alimentaires, il dépend de la masse musculaire et le DSR, elle est donc le reflet direct de la FG.</a:t>
            </a:r>
          </a:p>
          <a:p>
            <a:r>
              <a:rPr lang="fr-FR" dirty="0" smtClean="0"/>
              <a:t>  Homme : 80 à 110 </a:t>
            </a:r>
            <a:r>
              <a:rPr lang="fr-FR" dirty="0" err="1" smtClean="0"/>
              <a:t>μmol</a:t>
            </a:r>
            <a:r>
              <a:rPr lang="fr-FR" dirty="0" smtClean="0"/>
              <a:t>/l (9 à 13 mg/ l) </a:t>
            </a:r>
          </a:p>
          <a:p>
            <a:r>
              <a:rPr lang="fr-FR" dirty="0" smtClean="0"/>
              <a:t> Femme : 60 à 90 </a:t>
            </a:r>
            <a:r>
              <a:rPr lang="fr-FR" dirty="0" err="1" smtClean="0"/>
              <a:t>μmol</a:t>
            </a:r>
            <a:r>
              <a:rPr lang="fr-FR" dirty="0" smtClean="0"/>
              <a:t>/l (7 à 10 mg/l) La mesure du déficit de la fonction rénale est basée sur la détermination de la clearance de la créatinine. Cl </a:t>
            </a:r>
            <a:r>
              <a:rPr lang="fr-FR" dirty="0" err="1" smtClean="0"/>
              <a:t>céat</a:t>
            </a:r>
            <a:r>
              <a:rPr lang="fr-FR" dirty="0" smtClean="0"/>
              <a:t> = UV/P</a:t>
            </a:r>
            <a:endParaRPr lang="fr-FR" dirty="0"/>
          </a:p>
        </p:txBody>
      </p:sp>
    </p:spTree>
    <p:extLst>
      <p:ext uri="{BB962C8B-B14F-4D97-AF65-F5344CB8AC3E}">
        <p14:creationId xmlns:p14="http://schemas.microsoft.com/office/powerpoint/2010/main" val="4144189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838200" y="1825624"/>
            <a:ext cx="10515600" cy="5032375"/>
          </a:xfrm>
        </p:spPr>
        <p:txBody>
          <a:bodyPr/>
          <a:lstStyle/>
          <a:p>
            <a:r>
              <a:rPr lang="fr-FR" dirty="0" smtClean="0"/>
              <a:t>U = créatinine urinaire (</a:t>
            </a:r>
            <a:r>
              <a:rPr lang="fr-FR" dirty="0" err="1" smtClean="0"/>
              <a:t>μmol</a:t>
            </a:r>
            <a:r>
              <a:rPr lang="fr-FR" dirty="0" smtClean="0"/>
              <a:t>/24 h). </a:t>
            </a:r>
            <a:endParaRPr lang="fr-FR" dirty="0" smtClean="0"/>
          </a:p>
          <a:p>
            <a:r>
              <a:rPr lang="fr-FR" dirty="0" smtClean="0"/>
              <a:t>V </a:t>
            </a:r>
            <a:r>
              <a:rPr lang="fr-FR" dirty="0" smtClean="0"/>
              <a:t>= volume urinaire en ml. </a:t>
            </a:r>
            <a:endParaRPr lang="fr-FR" dirty="0" smtClean="0"/>
          </a:p>
          <a:p>
            <a:r>
              <a:rPr lang="fr-FR" dirty="0" smtClean="0"/>
              <a:t>P </a:t>
            </a:r>
            <a:r>
              <a:rPr lang="fr-FR" dirty="0" smtClean="0"/>
              <a:t>= </a:t>
            </a:r>
            <a:r>
              <a:rPr lang="fr-FR" dirty="0" err="1" smtClean="0"/>
              <a:t>creatinine</a:t>
            </a:r>
            <a:r>
              <a:rPr lang="fr-FR" dirty="0" smtClean="0"/>
              <a:t> plasmatique (</a:t>
            </a:r>
            <a:r>
              <a:rPr lang="fr-FR" dirty="0" err="1" smtClean="0"/>
              <a:t>μmol</a:t>
            </a:r>
            <a:r>
              <a:rPr lang="fr-FR" dirty="0" smtClean="0"/>
              <a:t>/l</a:t>
            </a:r>
            <a:r>
              <a:rPr lang="fr-FR" dirty="0" smtClean="0"/>
              <a:t>).</a:t>
            </a:r>
          </a:p>
          <a:p>
            <a:pPr marL="0" indent="0">
              <a:buNone/>
            </a:pPr>
            <a:r>
              <a:rPr lang="fr-FR" dirty="0" smtClean="0"/>
              <a:t>Nécessite </a:t>
            </a:r>
            <a:r>
              <a:rPr lang="fr-FR" dirty="0" smtClean="0"/>
              <a:t>un bon recueil des urines sur 24 heures. </a:t>
            </a:r>
            <a:endParaRPr lang="fr-FR" dirty="0" smtClean="0"/>
          </a:p>
          <a:p>
            <a:pPr marL="0" indent="0">
              <a:buNone/>
            </a:pPr>
            <a:endParaRPr lang="fr-FR" dirty="0" smtClean="0"/>
          </a:p>
          <a:p>
            <a:r>
              <a:rPr lang="fr-FR" dirty="0" smtClean="0"/>
              <a:t>Une </a:t>
            </a:r>
            <a:r>
              <a:rPr lang="fr-FR" dirty="0" smtClean="0"/>
              <a:t>formule plus pratique : </a:t>
            </a:r>
            <a:endParaRPr lang="fr-FR" dirty="0" smtClean="0"/>
          </a:p>
          <a:p>
            <a:pPr marL="0" indent="0">
              <a:buNone/>
            </a:pPr>
            <a:r>
              <a:rPr lang="fr-FR" dirty="0" smtClean="0"/>
              <a:t>formule </a:t>
            </a:r>
            <a:r>
              <a:rPr lang="fr-FR" dirty="0" smtClean="0"/>
              <a:t>de Cockcroft- Gault : Cl </a:t>
            </a:r>
            <a:r>
              <a:rPr lang="fr-FR" dirty="0" err="1" smtClean="0"/>
              <a:t>créat</a:t>
            </a:r>
            <a:r>
              <a:rPr lang="fr-FR" dirty="0" smtClean="0"/>
              <a:t> = (140 – âge) x poids/</a:t>
            </a:r>
            <a:r>
              <a:rPr lang="fr-FR" dirty="0" err="1" smtClean="0"/>
              <a:t>créat</a:t>
            </a:r>
            <a:r>
              <a:rPr lang="fr-FR" dirty="0" smtClean="0"/>
              <a:t> </a:t>
            </a:r>
            <a:r>
              <a:rPr lang="fr-FR" dirty="0" err="1" smtClean="0"/>
              <a:t>sg</a:t>
            </a:r>
            <a:r>
              <a:rPr lang="fr-FR" dirty="0" smtClean="0"/>
              <a:t> (</a:t>
            </a:r>
            <a:r>
              <a:rPr lang="fr-FR" dirty="0" err="1" smtClean="0"/>
              <a:t>μmol</a:t>
            </a:r>
            <a:r>
              <a:rPr lang="fr-FR" dirty="0" smtClean="0"/>
              <a:t>/l) X 1,23 pour l’homme et x 1,023 pour la femme VN : 110 ± 20 ml/min/1,73 m2</a:t>
            </a:r>
            <a:endParaRPr lang="fr-FR" dirty="0"/>
          </a:p>
        </p:txBody>
      </p:sp>
    </p:spTree>
    <p:extLst>
      <p:ext uri="{BB962C8B-B14F-4D97-AF65-F5344CB8AC3E}">
        <p14:creationId xmlns:p14="http://schemas.microsoft.com/office/powerpoint/2010/main" val="1052423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c) Ionogramme sanguin </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smtClean="0"/>
              <a:t>Doit être fait sans garrot. </a:t>
            </a:r>
            <a:endParaRPr lang="fr-FR" dirty="0" smtClean="0"/>
          </a:p>
          <a:p>
            <a:r>
              <a:rPr lang="fr-FR" dirty="0" smtClean="0"/>
              <a:t>Sodium </a:t>
            </a:r>
            <a:endParaRPr lang="fr-FR" dirty="0"/>
          </a:p>
          <a:p>
            <a:pPr marL="0" indent="0">
              <a:buNone/>
            </a:pPr>
            <a:r>
              <a:rPr lang="fr-FR" dirty="0" smtClean="0"/>
              <a:t> </a:t>
            </a:r>
            <a:r>
              <a:rPr lang="fr-FR" dirty="0" smtClean="0"/>
              <a:t>Valeurs de référence : 135 à 145 </a:t>
            </a:r>
            <a:r>
              <a:rPr lang="fr-FR" dirty="0" err="1" smtClean="0"/>
              <a:t>mmol</a:t>
            </a:r>
            <a:r>
              <a:rPr lang="fr-FR" dirty="0" smtClean="0"/>
              <a:t>/l</a:t>
            </a:r>
            <a:r>
              <a:rPr lang="fr-FR" dirty="0" smtClean="0"/>
              <a:t>.</a:t>
            </a:r>
          </a:p>
          <a:p>
            <a:pPr marL="0" indent="0">
              <a:buNone/>
            </a:pPr>
            <a:r>
              <a:rPr lang="fr-FR" dirty="0"/>
              <a:t> </a:t>
            </a:r>
            <a:r>
              <a:rPr lang="fr-FR" dirty="0" smtClean="0"/>
              <a:t>  </a:t>
            </a:r>
            <a:r>
              <a:rPr lang="fr-FR" dirty="0" smtClean="0"/>
              <a:t>Principales </a:t>
            </a:r>
            <a:r>
              <a:rPr lang="fr-FR" dirty="0" smtClean="0"/>
              <a:t>perturbations </a:t>
            </a:r>
            <a:r>
              <a:rPr lang="fr-FR" dirty="0" smtClean="0"/>
              <a:t>:</a:t>
            </a:r>
          </a:p>
          <a:p>
            <a:pPr marL="0" indent="0">
              <a:buNone/>
            </a:pPr>
            <a:r>
              <a:rPr lang="fr-FR" dirty="0" smtClean="0"/>
              <a:t> </a:t>
            </a:r>
            <a:r>
              <a:rPr lang="fr-FR" dirty="0" smtClean="0"/>
              <a:t>─ Hyponatrémies : Na &lt; 135 </a:t>
            </a:r>
            <a:r>
              <a:rPr lang="fr-FR" dirty="0" err="1" smtClean="0"/>
              <a:t>mmol</a:t>
            </a:r>
            <a:r>
              <a:rPr lang="fr-FR" dirty="0" smtClean="0"/>
              <a:t>/l</a:t>
            </a:r>
            <a:r>
              <a:rPr lang="fr-FR" dirty="0" smtClean="0"/>
              <a:t>.</a:t>
            </a:r>
          </a:p>
          <a:p>
            <a:pPr marL="0" indent="0">
              <a:buNone/>
            </a:pPr>
            <a:r>
              <a:rPr lang="fr-FR" dirty="0" smtClean="0"/>
              <a:t> </a:t>
            </a:r>
            <a:r>
              <a:rPr lang="fr-FR" dirty="0" smtClean="0"/>
              <a:t>─ </a:t>
            </a:r>
            <a:r>
              <a:rPr lang="fr-FR" dirty="0" err="1" smtClean="0"/>
              <a:t>Hypernatrémies</a:t>
            </a:r>
            <a:r>
              <a:rPr lang="fr-FR" dirty="0" smtClean="0"/>
              <a:t> : Na &gt; 145 </a:t>
            </a:r>
            <a:r>
              <a:rPr lang="fr-FR" dirty="0" err="1" smtClean="0"/>
              <a:t>mmol</a:t>
            </a:r>
            <a:r>
              <a:rPr lang="fr-FR" dirty="0" smtClean="0"/>
              <a:t>/l</a:t>
            </a:r>
            <a:r>
              <a:rPr lang="fr-FR" dirty="0" smtClean="0"/>
              <a:t>.</a:t>
            </a:r>
          </a:p>
          <a:p>
            <a:r>
              <a:rPr lang="fr-FR" dirty="0" smtClean="0"/>
              <a:t> </a:t>
            </a:r>
            <a:r>
              <a:rPr lang="fr-FR" dirty="0" smtClean="0"/>
              <a:t>Potassium  Valeurs de référence : 3,5 à 4,5 </a:t>
            </a:r>
            <a:r>
              <a:rPr lang="fr-FR" dirty="0" err="1" smtClean="0"/>
              <a:t>mmol</a:t>
            </a:r>
            <a:r>
              <a:rPr lang="fr-FR" dirty="0" smtClean="0"/>
              <a:t>/l</a:t>
            </a:r>
            <a:r>
              <a:rPr lang="fr-FR" dirty="0" smtClean="0"/>
              <a:t>.</a:t>
            </a:r>
          </a:p>
          <a:p>
            <a:pPr marL="0" indent="0">
              <a:buNone/>
            </a:pPr>
            <a:r>
              <a:rPr lang="fr-FR" dirty="0" smtClean="0"/>
              <a:t> </a:t>
            </a:r>
            <a:r>
              <a:rPr lang="fr-FR" dirty="0" smtClean="0"/>
              <a:t>Principales </a:t>
            </a:r>
            <a:r>
              <a:rPr lang="fr-FR" dirty="0" smtClean="0"/>
              <a:t>perturbations</a:t>
            </a:r>
          </a:p>
          <a:p>
            <a:pPr marL="0" indent="0">
              <a:buNone/>
            </a:pPr>
            <a:r>
              <a:rPr lang="fr-FR" dirty="0" smtClean="0"/>
              <a:t> </a:t>
            </a:r>
            <a:r>
              <a:rPr lang="fr-FR" dirty="0" smtClean="0"/>
              <a:t>─ Hypokaliémies : K &lt; 3 </a:t>
            </a:r>
            <a:r>
              <a:rPr lang="fr-FR" dirty="0" err="1" smtClean="0"/>
              <a:t>mmol</a:t>
            </a:r>
            <a:r>
              <a:rPr lang="fr-FR" dirty="0" smtClean="0"/>
              <a:t>/l</a:t>
            </a:r>
            <a:r>
              <a:rPr lang="fr-FR" dirty="0" smtClean="0"/>
              <a:t>.</a:t>
            </a:r>
          </a:p>
          <a:p>
            <a:pPr marL="0" indent="0">
              <a:buNone/>
            </a:pPr>
            <a:r>
              <a:rPr lang="fr-FR" dirty="0" smtClean="0"/>
              <a:t> </a:t>
            </a:r>
            <a:r>
              <a:rPr lang="fr-FR" dirty="0" smtClean="0"/>
              <a:t>─ Hyperkaliémies : K+ &gt; 5,5 </a:t>
            </a:r>
            <a:r>
              <a:rPr lang="fr-FR" dirty="0" err="1" smtClean="0"/>
              <a:t>mmol</a:t>
            </a:r>
            <a:r>
              <a:rPr lang="fr-FR" dirty="0" smtClean="0"/>
              <a:t>/l. </a:t>
            </a:r>
            <a:endParaRPr lang="fr-FR" dirty="0" smtClean="0"/>
          </a:p>
          <a:p>
            <a:r>
              <a:rPr lang="fr-FR" dirty="0" smtClean="0"/>
              <a:t>Le </a:t>
            </a:r>
            <a:r>
              <a:rPr lang="fr-FR" dirty="0" smtClean="0"/>
              <a:t>chlore plasmatique : chlorémie  Valeurs de référence : 95 à 105 </a:t>
            </a:r>
            <a:r>
              <a:rPr lang="fr-FR" dirty="0" err="1" smtClean="0"/>
              <a:t>mmol</a:t>
            </a:r>
            <a:r>
              <a:rPr lang="fr-FR" dirty="0" smtClean="0"/>
              <a:t>/l</a:t>
            </a:r>
          </a:p>
          <a:p>
            <a:r>
              <a:rPr lang="fr-FR" dirty="0" smtClean="0"/>
              <a:t>Calcémie: 2.25–2.6 </a:t>
            </a:r>
            <a:r>
              <a:rPr lang="fr-FR" dirty="0" err="1" smtClean="0"/>
              <a:t>mmol</a:t>
            </a:r>
            <a:r>
              <a:rPr lang="fr-FR" dirty="0" smtClean="0"/>
              <a:t>/l</a:t>
            </a:r>
            <a:r>
              <a:rPr lang="fr-FR" dirty="0" smtClean="0"/>
              <a:t>.</a:t>
            </a:r>
          </a:p>
          <a:p>
            <a:r>
              <a:rPr lang="fr-FR" dirty="0" smtClean="0"/>
              <a:t> </a:t>
            </a:r>
            <a:r>
              <a:rPr lang="fr-FR" dirty="0" smtClean="0"/>
              <a:t>Magnésium: 0.65–1.05 </a:t>
            </a:r>
            <a:r>
              <a:rPr lang="fr-FR" dirty="0" err="1" smtClean="0"/>
              <a:t>mmol</a:t>
            </a:r>
            <a:r>
              <a:rPr lang="fr-FR" dirty="0" smtClean="0"/>
              <a:t>/l. Phosphate: 0.8–1.45 </a:t>
            </a:r>
            <a:r>
              <a:rPr lang="fr-FR" dirty="0" err="1" smtClean="0"/>
              <a:t>mmol</a:t>
            </a:r>
            <a:r>
              <a:rPr lang="fr-FR" dirty="0" smtClean="0"/>
              <a:t>/</a:t>
            </a:r>
            <a:endParaRPr lang="fr-FR" dirty="0"/>
          </a:p>
        </p:txBody>
      </p:sp>
    </p:spTree>
    <p:extLst>
      <p:ext uri="{BB962C8B-B14F-4D97-AF65-F5344CB8AC3E}">
        <p14:creationId xmlns:p14="http://schemas.microsoft.com/office/powerpoint/2010/main" val="1187678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pPr marL="514350" indent="-514350">
              <a:buAutoNum type="alphaUcPeriod"/>
            </a:pPr>
            <a:r>
              <a:rPr lang="fr-FR" dirty="0" smtClean="0">
                <a:solidFill>
                  <a:schemeClr val="bg1">
                    <a:lumMod val="85000"/>
                  </a:schemeClr>
                </a:solidFill>
              </a:rPr>
              <a:t>Examens biologiques des urines</a:t>
            </a:r>
          </a:p>
          <a:p>
            <a:pPr marL="514350" indent="-514350">
              <a:buAutoNum type="alphaUcPeriod"/>
            </a:pPr>
            <a:r>
              <a:rPr lang="fr-FR" dirty="0" smtClean="0">
                <a:solidFill>
                  <a:schemeClr val="bg1">
                    <a:lumMod val="85000"/>
                  </a:schemeClr>
                </a:solidFill>
              </a:rPr>
              <a:t>Les examens biologiques sanguins  </a:t>
            </a:r>
          </a:p>
          <a:p>
            <a:pPr marL="514350" indent="-514350">
              <a:buAutoNum type="alphaUcPeriod"/>
            </a:pPr>
            <a:r>
              <a:rPr lang="fr-FR" dirty="0" smtClean="0">
                <a:solidFill>
                  <a:srgbClr val="FF0000"/>
                </a:solidFill>
              </a:rPr>
              <a:t>Explorations radiologiques ( Imagerie )</a:t>
            </a:r>
          </a:p>
          <a:p>
            <a:pPr marL="514350" indent="-514350">
              <a:buAutoNum type="alphaUcPeriod"/>
            </a:pPr>
            <a:r>
              <a:rPr lang="fr-FR" dirty="0" smtClean="0">
                <a:solidFill>
                  <a:schemeClr val="bg1">
                    <a:lumMod val="85000"/>
                  </a:schemeClr>
                </a:solidFill>
              </a:rPr>
              <a:t>Examen histologique : la biopsie rénale</a:t>
            </a:r>
            <a:endParaRPr lang="fr-FR" dirty="0">
              <a:solidFill>
                <a:schemeClr val="bg1">
                  <a:lumMod val="85000"/>
                </a:schemeClr>
              </a:solidFill>
            </a:endParaRPr>
          </a:p>
        </p:txBody>
      </p:sp>
    </p:spTree>
    <p:extLst>
      <p:ext uri="{BB962C8B-B14F-4D97-AF65-F5344CB8AC3E}">
        <p14:creationId xmlns:p14="http://schemas.microsoft.com/office/powerpoint/2010/main" val="1876681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1) ASP</a:t>
            </a:r>
            <a:endParaRPr lang="fr-FR" b="1" dirty="0"/>
          </a:p>
        </p:txBody>
      </p:sp>
      <p:sp>
        <p:nvSpPr>
          <p:cNvPr id="3" name="Espace réservé du contenu 2"/>
          <p:cNvSpPr>
            <a:spLocks noGrp="1"/>
          </p:cNvSpPr>
          <p:nvPr>
            <p:ph idx="1"/>
          </p:nvPr>
        </p:nvSpPr>
        <p:spPr/>
        <p:txBody>
          <a:bodyPr/>
          <a:lstStyle/>
          <a:p>
            <a:pPr marL="0" indent="0">
              <a:buNone/>
            </a:pPr>
            <a:r>
              <a:rPr lang="fr-FR" dirty="0" smtClean="0"/>
              <a:t>C’est </a:t>
            </a:r>
            <a:r>
              <a:rPr lang="fr-FR" dirty="0" smtClean="0"/>
              <a:t>un examen à base de rayons X</a:t>
            </a:r>
            <a:r>
              <a:rPr lang="fr-FR" dirty="0" smtClean="0"/>
              <a:t>.</a:t>
            </a:r>
          </a:p>
          <a:p>
            <a:pPr marL="0" indent="0">
              <a:buNone/>
            </a:pPr>
            <a:endParaRPr lang="fr-FR" dirty="0"/>
          </a:p>
          <a:p>
            <a:pPr marL="0" indent="0">
              <a:buNone/>
            </a:pPr>
            <a:r>
              <a:rPr lang="fr-FR" dirty="0" smtClean="0"/>
              <a:t> </a:t>
            </a:r>
            <a:r>
              <a:rPr lang="fr-FR" dirty="0" smtClean="0"/>
              <a:t>Grande importance dans l’identification des masses au niveau des tissus mous, détecte les calcifications et permet la localisation des reins.</a:t>
            </a:r>
            <a:endParaRPr lang="fr-FR" dirty="0"/>
          </a:p>
        </p:txBody>
      </p:sp>
    </p:spTree>
    <p:extLst>
      <p:ext uri="{BB962C8B-B14F-4D97-AF65-F5344CB8AC3E}">
        <p14:creationId xmlns:p14="http://schemas.microsoft.com/office/powerpoint/2010/main" val="422035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dirty="0" smtClean="0"/>
              <a:t>Le cliché sans préparation de l’appareil urinaire est un « abdomen sans préparation » (ASP) dont la technique de réalisation, en particulier les critères de centrage, est adaptée à l’étude de l’appareil urinaire. </a:t>
            </a:r>
          </a:p>
          <a:p>
            <a:r>
              <a:rPr lang="fr-FR" dirty="0" smtClean="0"/>
              <a:t>Il est volontiers dénommé « appareil urinaire sans préparation » (AUSP) par les auteurs francophones à l’instar des anglophones qui utilisent l’abréviation KUB pour </a:t>
            </a:r>
            <a:r>
              <a:rPr lang="fr-FR" dirty="0" err="1" smtClean="0"/>
              <a:t>kidneyureter-bladder</a:t>
            </a:r>
            <a:r>
              <a:rPr lang="fr-FR" dirty="0" smtClean="0"/>
              <a:t>.</a:t>
            </a:r>
          </a:p>
          <a:p>
            <a:r>
              <a:rPr lang="fr-FR" dirty="0" smtClean="0"/>
              <a:t> Une technique trop souvent négligée, sans vérification, explique parfois qu’après plusieurs explorations radiologiques chez un même patient, on soit amené à refaire un ( bon ASP)</a:t>
            </a:r>
            <a:endParaRPr lang="fr-FR" dirty="0"/>
          </a:p>
        </p:txBody>
      </p:sp>
    </p:spTree>
    <p:extLst>
      <p:ext uri="{BB962C8B-B14F-4D97-AF65-F5344CB8AC3E}">
        <p14:creationId xmlns:p14="http://schemas.microsoft.com/office/powerpoint/2010/main" val="3289343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pPr marL="0" indent="0">
              <a:buNone/>
            </a:pPr>
            <a:r>
              <a:rPr lang="fr-FR" dirty="0" smtClean="0"/>
              <a:t>La qualité du résultat nécessite souvent la multiplication des prises de vue et des incidences, adaptées à chaque cas particulier, et dépend toujours d’une vérification attentive et immédiate du cliché en ayant une parfaite connaissance du motif de la demande.</a:t>
            </a:r>
          </a:p>
          <a:p>
            <a:pPr marL="0" indent="0">
              <a:buNone/>
            </a:pPr>
            <a:endParaRPr lang="fr-FR" dirty="0" smtClean="0"/>
          </a:p>
          <a:p>
            <a:pPr marL="0" indent="0">
              <a:buNone/>
            </a:pPr>
            <a:r>
              <a:rPr lang="fr-FR" dirty="0" smtClean="0"/>
              <a:t> Le diagnostic et surtout la surveillance de la maladie lithiasique arrivent au premier rang des indications de l’ASP en pathologie urinaire.</a:t>
            </a:r>
          </a:p>
          <a:p>
            <a:pPr marL="0" indent="0">
              <a:buNone/>
            </a:pPr>
            <a:endParaRPr lang="fr-FR" dirty="0" smtClean="0"/>
          </a:p>
          <a:p>
            <a:pPr marL="0" indent="0">
              <a:buNone/>
            </a:pPr>
            <a:r>
              <a:rPr lang="fr-FR" dirty="0" smtClean="0"/>
              <a:t> La qualité du résultat passe par une bonne connaissance des aspects normaux qui, en outre, est essentielle pour la reconnaissance de certaines images pièges susceptibles de conduire à un diagnostic erroné.</a:t>
            </a:r>
            <a:endParaRPr lang="fr-FR" dirty="0"/>
          </a:p>
        </p:txBody>
      </p:sp>
    </p:spTree>
    <p:extLst>
      <p:ext uri="{BB962C8B-B14F-4D97-AF65-F5344CB8AC3E}">
        <p14:creationId xmlns:p14="http://schemas.microsoft.com/office/powerpoint/2010/main" val="357094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a:blip r:embed="rId2"/>
          <a:stretch>
            <a:fillRect/>
          </a:stretch>
        </p:blipFill>
        <p:spPr>
          <a:xfrm>
            <a:off x="838200" y="235528"/>
            <a:ext cx="5604164" cy="6622472"/>
          </a:xfrm>
          <a:prstGeom prst="rect">
            <a:avLst/>
          </a:prstGeom>
        </p:spPr>
      </p:pic>
      <p:sp>
        <p:nvSpPr>
          <p:cNvPr id="5" name="Rectangle 4"/>
          <p:cNvSpPr/>
          <p:nvPr/>
        </p:nvSpPr>
        <p:spPr>
          <a:xfrm>
            <a:off x="6442363" y="2531101"/>
            <a:ext cx="5611091" cy="4001095"/>
          </a:xfrm>
          <a:prstGeom prst="rect">
            <a:avLst/>
          </a:prstGeom>
        </p:spPr>
        <p:txBody>
          <a:bodyPr wrap="square">
            <a:spAutoFit/>
          </a:bodyPr>
          <a:lstStyle/>
          <a:p>
            <a:r>
              <a:rPr lang="fr-FR" sz="2800" b="1" dirty="0" smtClean="0">
                <a:solidFill>
                  <a:srgbClr val="FF0000"/>
                </a:solidFill>
              </a:rPr>
              <a:t>Cliché sans préparation </a:t>
            </a:r>
            <a:r>
              <a:rPr lang="fr-FR" dirty="0" smtClean="0"/>
              <a:t>de l’appareil urinaire de face centré sur la ligne </a:t>
            </a:r>
            <a:r>
              <a:rPr lang="fr-FR" dirty="0" err="1" smtClean="0"/>
              <a:t>bicrête</a:t>
            </a:r>
            <a:r>
              <a:rPr lang="fr-FR" dirty="0" smtClean="0"/>
              <a:t>. </a:t>
            </a:r>
          </a:p>
          <a:p>
            <a:r>
              <a:rPr lang="fr-FR" sz="2800" b="1" dirty="0" smtClean="0">
                <a:solidFill>
                  <a:srgbClr val="FF0000"/>
                </a:solidFill>
              </a:rPr>
              <a:t>Critères de réussite </a:t>
            </a:r>
            <a:r>
              <a:rPr lang="fr-FR" sz="2800" b="1" dirty="0" smtClean="0"/>
              <a:t>: </a:t>
            </a:r>
          </a:p>
          <a:p>
            <a:r>
              <a:rPr lang="fr-FR" dirty="0"/>
              <a:t>B</a:t>
            </a:r>
            <a:r>
              <a:rPr lang="fr-FR" dirty="0" smtClean="0"/>
              <a:t>onne visibilité du bord des psoas (flèches) .</a:t>
            </a:r>
          </a:p>
          <a:p>
            <a:endParaRPr lang="fr-FR" dirty="0" smtClean="0"/>
          </a:p>
          <a:p>
            <a:r>
              <a:rPr lang="fr-FR" dirty="0" smtClean="0"/>
              <a:t> Clartés gazeuses aux limites nettes (cercle pointillé) .</a:t>
            </a:r>
          </a:p>
          <a:p>
            <a:endParaRPr lang="fr-FR" dirty="0"/>
          </a:p>
          <a:p>
            <a:r>
              <a:rPr lang="fr-FR" dirty="0" smtClean="0"/>
              <a:t> Pôles supérieurs des reins largement visibles (tissu adipeux </a:t>
            </a:r>
            <a:r>
              <a:rPr lang="fr-FR" dirty="0" err="1" smtClean="0"/>
              <a:t>suprarénal</a:t>
            </a:r>
            <a:r>
              <a:rPr lang="fr-FR" dirty="0" smtClean="0"/>
              <a:t> inclus) ou culs-de-sac pleuraux internes (tête de flèche) .</a:t>
            </a:r>
          </a:p>
          <a:p>
            <a:endParaRPr lang="fr-FR" dirty="0"/>
          </a:p>
          <a:p>
            <a:r>
              <a:rPr lang="fr-FR" dirty="0"/>
              <a:t>S</a:t>
            </a:r>
            <a:r>
              <a:rPr lang="fr-FR" dirty="0" smtClean="0"/>
              <a:t>ymphyse pubienne visible (bord inférieur inclus) (cercle plein).</a:t>
            </a:r>
            <a:endParaRPr lang="fr-FR" dirty="0"/>
          </a:p>
        </p:txBody>
      </p:sp>
      <p:sp>
        <p:nvSpPr>
          <p:cNvPr id="6" name="Rectangle 5"/>
          <p:cNvSpPr/>
          <p:nvPr/>
        </p:nvSpPr>
        <p:spPr>
          <a:xfrm>
            <a:off x="6289964" y="432836"/>
            <a:ext cx="5656118" cy="1754326"/>
          </a:xfrm>
          <a:prstGeom prst="rect">
            <a:avLst/>
          </a:prstGeom>
        </p:spPr>
        <p:txBody>
          <a:bodyPr wrap="square">
            <a:spAutoFit/>
          </a:bodyPr>
          <a:lstStyle/>
          <a:p>
            <a:r>
              <a:rPr lang="fr-FR" dirty="0" smtClean="0"/>
              <a:t>Critères de réussite du cliché sans préparation</a:t>
            </a:r>
          </a:p>
          <a:p>
            <a:r>
              <a:rPr lang="fr-FR" dirty="0" smtClean="0"/>
              <a:t>• Bonne visibilité du bord externe des psoas.</a:t>
            </a:r>
          </a:p>
          <a:p>
            <a:r>
              <a:rPr lang="fr-FR" dirty="0" smtClean="0"/>
              <a:t>• Absence de flou cinétique : netteté des gaz intestinaux.</a:t>
            </a:r>
          </a:p>
          <a:p>
            <a:r>
              <a:rPr lang="fr-FR" dirty="0" smtClean="0"/>
              <a:t>• Visibilité des pôles supérieurs des reins ou 11es articulations </a:t>
            </a:r>
            <a:r>
              <a:rPr lang="fr-FR" dirty="0" err="1" smtClean="0"/>
              <a:t>costovertébrales</a:t>
            </a:r>
            <a:r>
              <a:rPr lang="fr-FR" dirty="0" smtClean="0"/>
              <a:t>.</a:t>
            </a:r>
          </a:p>
          <a:p>
            <a:r>
              <a:rPr lang="fr-FR" dirty="0" smtClean="0"/>
              <a:t>• Visibilité du bord inférieur de la symphyse pubienne.</a:t>
            </a:r>
            <a:endParaRPr lang="fr-FR" dirty="0"/>
          </a:p>
        </p:txBody>
      </p:sp>
    </p:spTree>
    <p:extLst>
      <p:ext uri="{BB962C8B-B14F-4D97-AF65-F5344CB8AC3E}">
        <p14:creationId xmlns:p14="http://schemas.microsoft.com/office/powerpoint/2010/main" val="2972730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Indications</a:t>
            </a:r>
            <a:endParaRPr lang="fr-FR" b="1" dirty="0"/>
          </a:p>
        </p:txBody>
      </p:sp>
      <p:sp>
        <p:nvSpPr>
          <p:cNvPr id="3" name="Espace réservé du contenu 2"/>
          <p:cNvSpPr>
            <a:spLocks noGrp="1"/>
          </p:cNvSpPr>
          <p:nvPr>
            <p:ph idx="1"/>
          </p:nvPr>
        </p:nvSpPr>
        <p:spPr/>
        <p:txBody>
          <a:bodyPr>
            <a:normAutofit fontScale="92500"/>
          </a:bodyPr>
          <a:lstStyle/>
          <a:p>
            <a:r>
              <a:rPr lang="fr-FR" dirty="0" smtClean="0"/>
              <a:t>Le cliché sans préparation doit inaugurer toutes les explorations radiologiques conventionnelles de l’appareil urinaire avec opacification (urographie, </a:t>
            </a:r>
            <a:r>
              <a:rPr lang="fr-FR" dirty="0" err="1" smtClean="0"/>
              <a:t>pyélographie</a:t>
            </a:r>
            <a:r>
              <a:rPr lang="fr-FR" dirty="0" smtClean="0"/>
              <a:t>, cystographie, </a:t>
            </a:r>
            <a:r>
              <a:rPr lang="fr-FR" dirty="0" err="1" smtClean="0"/>
              <a:t>urétrographie</a:t>
            </a:r>
            <a:r>
              <a:rPr lang="fr-FR" dirty="0" smtClean="0"/>
              <a:t>, etc.). </a:t>
            </a:r>
          </a:p>
          <a:p>
            <a:r>
              <a:rPr lang="fr-FR" dirty="0" smtClean="0"/>
              <a:t>Son rôle est essentiel car c’est le seul document susceptible de montrer la présence d’un calcul opaque ou de calcifications, une fois le produit de contraste administré, ou, à l’inverse, de démontrer l’absence de calcul devant une image de lacune. </a:t>
            </a:r>
          </a:p>
          <a:p>
            <a:r>
              <a:rPr lang="fr-FR" dirty="0" smtClean="0"/>
              <a:t>Ce premier temps d’une exploration radiologique de l’appareil urinaire doit être considéré comme un examen à part entière, nécessitant la réalisation d’incidences complémentaires et d’autant de films qu’il est nécessaire pour obtenir un résultat aussi parfait que possible. </a:t>
            </a:r>
            <a:endParaRPr lang="fr-FR" dirty="0"/>
          </a:p>
        </p:txBody>
      </p:sp>
    </p:spTree>
    <p:extLst>
      <p:ext uri="{BB962C8B-B14F-4D97-AF65-F5344CB8AC3E}">
        <p14:creationId xmlns:p14="http://schemas.microsoft.com/office/powerpoint/2010/main" val="3294326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623455" y="775855"/>
            <a:ext cx="10834253" cy="6082145"/>
          </a:xfrm>
          <a:prstGeom prst="rect">
            <a:avLst/>
          </a:prstGeom>
        </p:spPr>
      </p:pic>
    </p:spTree>
    <p:extLst>
      <p:ext uri="{BB962C8B-B14F-4D97-AF65-F5344CB8AC3E}">
        <p14:creationId xmlns:p14="http://schemas.microsoft.com/office/powerpoint/2010/main" val="539822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I-  Introduction</a:t>
            </a:r>
            <a:endParaRPr lang="fr-FR" dirty="0">
              <a:solidFill>
                <a:srgbClr val="FF0000"/>
              </a:solidFill>
            </a:endParaRPr>
          </a:p>
        </p:txBody>
      </p:sp>
      <p:sp>
        <p:nvSpPr>
          <p:cNvPr id="3" name="Espace réservé du contenu 2"/>
          <p:cNvSpPr>
            <a:spLocks noGrp="1"/>
          </p:cNvSpPr>
          <p:nvPr>
            <p:ph idx="1"/>
          </p:nvPr>
        </p:nvSpPr>
        <p:spPr/>
        <p:txBody>
          <a:bodyPr/>
          <a:lstStyle/>
          <a:p>
            <a:r>
              <a:rPr lang="fr-FR" dirty="0" smtClean="0"/>
              <a:t>L’étude de la sémiologie urinaire repose sur l’interrogatoire, l’examen clinique complet et les examens complémentaires, permettant à la fois de :</a:t>
            </a:r>
          </a:p>
          <a:p>
            <a:r>
              <a:rPr lang="fr-FR" dirty="0" smtClean="0"/>
              <a:t>  Poser le diagnostic.</a:t>
            </a:r>
          </a:p>
          <a:p>
            <a:r>
              <a:rPr lang="fr-FR" dirty="0" smtClean="0"/>
              <a:t>  Rechercher l’étiologie de l’atteinte rénale.</a:t>
            </a:r>
          </a:p>
          <a:p>
            <a:r>
              <a:rPr lang="fr-FR" dirty="0" smtClean="0"/>
              <a:t>  La prise en charge ultérieure</a:t>
            </a:r>
            <a:endParaRPr lang="fr-FR" dirty="0"/>
          </a:p>
        </p:txBody>
      </p:sp>
    </p:spTree>
    <p:extLst>
      <p:ext uri="{BB962C8B-B14F-4D97-AF65-F5344CB8AC3E}">
        <p14:creationId xmlns:p14="http://schemas.microsoft.com/office/powerpoint/2010/main" val="189190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3"/>
          <a:stretch>
            <a:fillRect/>
          </a:stretch>
        </p:blipFill>
        <p:spPr>
          <a:xfrm>
            <a:off x="-1" y="0"/>
            <a:ext cx="12011891" cy="6954981"/>
          </a:xfrm>
          <a:prstGeom prst="rect">
            <a:avLst/>
          </a:prstGeom>
        </p:spPr>
      </p:pic>
    </p:spTree>
    <p:extLst>
      <p:ext uri="{BB962C8B-B14F-4D97-AF65-F5344CB8AC3E}">
        <p14:creationId xmlns:p14="http://schemas.microsoft.com/office/powerpoint/2010/main" val="1184345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55418" y="0"/>
            <a:ext cx="12247418" cy="6858000"/>
          </a:xfrm>
          <a:prstGeom prst="rect">
            <a:avLst/>
          </a:prstGeom>
        </p:spPr>
      </p:pic>
    </p:spTree>
    <p:extLst>
      <p:ext uri="{BB962C8B-B14F-4D97-AF65-F5344CB8AC3E}">
        <p14:creationId xmlns:p14="http://schemas.microsoft.com/office/powerpoint/2010/main" val="3459529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568036" y="0"/>
            <a:ext cx="10986655" cy="6858000"/>
          </a:xfrm>
          <a:prstGeom prst="rect">
            <a:avLst/>
          </a:prstGeom>
        </p:spPr>
      </p:pic>
    </p:spTree>
    <p:extLst>
      <p:ext uri="{BB962C8B-B14F-4D97-AF65-F5344CB8AC3E}">
        <p14:creationId xmlns:p14="http://schemas.microsoft.com/office/powerpoint/2010/main" val="3193837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2) Echographie abdominale </a:t>
            </a:r>
            <a:endParaRPr lang="fr-FR" b="1" dirty="0"/>
          </a:p>
        </p:txBody>
      </p:sp>
      <p:sp>
        <p:nvSpPr>
          <p:cNvPr id="3" name="Espace réservé du contenu 2"/>
          <p:cNvSpPr>
            <a:spLocks noGrp="1"/>
          </p:cNvSpPr>
          <p:nvPr>
            <p:ph idx="1"/>
          </p:nvPr>
        </p:nvSpPr>
        <p:spPr>
          <a:xfrm>
            <a:off x="838200" y="1825624"/>
            <a:ext cx="10515600" cy="5032375"/>
          </a:xfrm>
        </p:spPr>
        <p:txBody>
          <a:bodyPr>
            <a:normAutofit/>
          </a:bodyPr>
          <a:lstStyle/>
          <a:p>
            <a:r>
              <a:rPr lang="fr-FR" dirty="0" smtClean="0"/>
              <a:t>C’est un examen peu couteux, à base d’ultra son, elle permet une évaluation rapide de la position des reins, leurs contours et leurs tailles. </a:t>
            </a:r>
            <a:endParaRPr lang="fr-FR" dirty="0" smtClean="0"/>
          </a:p>
          <a:p>
            <a:r>
              <a:rPr lang="fr-FR" dirty="0" smtClean="0"/>
              <a:t>L’échographie </a:t>
            </a:r>
            <a:r>
              <a:rPr lang="fr-FR" dirty="0" smtClean="0"/>
              <a:t>permet aussi de détecter la présence des calculs et des masses rénales soit kystiques ou solides. </a:t>
            </a:r>
            <a:endParaRPr lang="fr-FR" dirty="0" smtClean="0"/>
          </a:p>
          <a:p>
            <a:r>
              <a:rPr lang="fr-FR" dirty="0" smtClean="0"/>
              <a:t>Elle </a:t>
            </a:r>
            <a:r>
              <a:rPr lang="fr-FR" dirty="0" smtClean="0"/>
              <a:t>permet d’évaluer la progression ou la régression d’une hydronéphrose. </a:t>
            </a:r>
            <a:endParaRPr lang="fr-FR" dirty="0" smtClean="0"/>
          </a:p>
          <a:p>
            <a:r>
              <a:rPr lang="fr-FR" dirty="0" smtClean="0"/>
              <a:t>Elle </a:t>
            </a:r>
            <a:r>
              <a:rPr lang="fr-FR" dirty="0" smtClean="0"/>
              <a:t>permet des ponctions </a:t>
            </a:r>
            <a:r>
              <a:rPr lang="fr-FR" dirty="0" err="1" smtClean="0"/>
              <a:t>échoguidées</a:t>
            </a:r>
            <a:r>
              <a:rPr lang="fr-FR" dirty="0" smtClean="0"/>
              <a:t> (PBR, </a:t>
            </a:r>
            <a:r>
              <a:rPr lang="fr-FR" dirty="0" err="1" smtClean="0"/>
              <a:t>poction</a:t>
            </a:r>
            <a:r>
              <a:rPr lang="fr-FR" dirty="0" smtClean="0"/>
              <a:t> d’un kyste rénal, ponction du bassinet pour </a:t>
            </a:r>
            <a:r>
              <a:rPr lang="fr-FR" dirty="0" err="1" smtClean="0"/>
              <a:t>pyélographie</a:t>
            </a:r>
            <a:r>
              <a:rPr lang="fr-FR" dirty="0" smtClean="0"/>
              <a:t> antérograde</a:t>
            </a:r>
            <a:r>
              <a:rPr lang="fr-FR" dirty="0" smtClean="0"/>
              <a:t>).</a:t>
            </a:r>
          </a:p>
          <a:p>
            <a:r>
              <a:rPr lang="fr-FR" dirty="0" smtClean="0"/>
              <a:t> </a:t>
            </a:r>
            <a:r>
              <a:rPr lang="fr-FR" dirty="0" smtClean="0"/>
              <a:t>Et aussi l’étude des artères rénales lorsque elle est couplée à un doppler</a:t>
            </a:r>
            <a:endParaRPr lang="fr-FR" dirty="0"/>
          </a:p>
        </p:txBody>
      </p:sp>
    </p:spTree>
    <p:extLst>
      <p:ext uri="{BB962C8B-B14F-4D97-AF65-F5344CB8AC3E}">
        <p14:creationId xmlns:p14="http://schemas.microsoft.com/office/powerpoint/2010/main" val="1338104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taille des reins : </a:t>
            </a:r>
            <a:br>
              <a:rPr lang="fr-FR" dirty="0"/>
            </a:br>
            <a:endParaRPr lang="fr-FR" dirty="0"/>
          </a:p>
        </p:txBody>
      </p:sp>
      <p:sp>
        <p:nvSpPr>
          <p:cNvPr id="3" name="Espace réservé du contenu 2"/>
          <p:cNvSpPr>
            <a:spLocks noGrp="1"/>
          </p:cNvSpPr>
          <p:nvPr>
            <p:ph idx="1"/>
          </p:nvPr>
        </p:nvSpPr>
        <p:spPr>
          <a:xfrm>
            <a:off x="838200" y="1825624"/>
            <a:ext cx="10515600" cy="5032375"/>
          </a:xfrm>
        </p:spPr>
        <p:txBody>
          <a:bodyPr>
            <a:normAutofit fontScale="77500" lnSpcReduction="20000"/>
          </a:bodyPr>
          <a:lstStyle/>
          <a:p>
            <a:pPr marL="0" indent="0">
              <a:buNone/>
            </a:pPr>
            <a:r>
              <a:rPr lang="fr-FR" dirty="0" smtClean="0"/>
              <a:t>9 </a:t>
            </a:r>
            <a:r>
              <a:rPr lang="fr-FR" dirty="0" smtClean="0"/>
              <a:t>à 12 cm chez l’adulte. </a:t>
            </a:r>
            <a:endParaRPr lang="fr-FR" dirty="0" smtClean="0"/>
          </a:p>
          <a:p>
            <a:pPr marL="0" indent="0">
              <a:buNone/>
            </a:pPr>
            <a:r>
              <a:rPr lang="fr-FR" dirty="0" smtClean="0"/>
              <a:t>L’</a:t>
            </a:r>
            <a:r>
              <a:rPr lang="fr-FR" dirty="0" err="1" smtClean="0"/>
              <a:t>échogénicité</a:t>
            </a:r>
            <a:r>
              <a:rPr lang="fr-FR" dirty="0" smtClean="0"/>
              <a:t> </a:t>
            </a:r>
            <a:r>
              <a:rPr lang="fr-FR" dirty="0" smtClean="0"/>
              <a:t>des reins </a:t>
            </a:r>
            <a:r>
              <a:rPr lang="fr-FR" dirty="0" smtClean="0"/>
              <a:t>:</a:t>
            </a:r>
          </a:p>
          <a:p>
            <a:pPr marL="0" indent="0">
              <a:buNone/>
            </a:pPr>
            <a:r>
              <a:rPr lang="fr-FR" dirty="0" smtClean="0"/>
              <a:t>  </a:t>
            </a:r>
            <a:r>
              <a:rPr lang="fr-FR" dirty="0" smtClean="0"/>
              <a:t>Le cortex rénal est hypo échogène par rapport aux sinus rénaux</a:t>
            </a:r>
            <a:r>
              <a:rPr lang="fr-FR" dirty="0" smtClean="0"/>
              <a:t>.</a:t>
            </a:r>
          </a:p>
          <a:p>
            <a:pPr marL="0" indent="0">
              <a:buNone/>
            </a:pPr>
            <a:r>
              <a:rPr lang="fr-FR" dirty="0" smtClean="0"/>
              <a:t> Les </a:t>
            </a:r>
            <a:r>
              <a:rPr lang="fr-FR" dirty="0" smtClean="0"/>
              <a:t>pyramides de Malpighi sont hypo échogènes chez l’enfant par rapport au foie et la rate, tandis que le cortex est hyper échogène</a:t>
            </a:r>
            <a:r>
              <a:rPr lang="fr-FR" dirty="0" smtClean="0"/>
              <a:t>.</a:t>
            </a:r>
          </a:p>
          <a:p>
            <a:pPr marL="0" indent="0">
              <a:buNone/>
            </a:pPr>
            <a:r>
              <a:rPr lang="fr-FR" dirty="0" smtClean="0"/>
              <a:t>  </a:t>
            </a:r>
            <a:r>
              <a:rPr lang="fr-FR" dirty="0" smtClean="0"/>
              <a:t>Chez l’adulte ; l’augmentation de l’</a:t>
            </a:r>
            <a:r>
              <a:rPr lang="fr-FR" dirty="0" err="1" smtClean="0"/>
              <a:t>échogénicité</a:t>
            </a:r>
            <a:r>
              <a:rPr lang="fr-FR" dirty="0" smtClean="0"/>
              <a:t> corticale signe l’atteinte du parenchyme rénal, mais elle est non spécifique</a:t>
            </a:r>
            <a:r>
              <a:rPr lang="fr-FR" dirty="0" smtClean="0"/>
              <a:t>.</a:t>
            </a:r>
          </a:p>
          <a:p>
            <a:pPr marL="0" indent="0">
              <a:buNone/>
            </a:pPr>
            <a:r>
              <a:rPr lang="fr-FR" dirty="0" smtClean="0"/>
              <a:t>  </a:t>
            </a:r>
            <a:r>
              <a:rPr lang="fr-FR" dirty="0" smtClean="0"/>
              <a:t>Le cortex devient hypo échogène aux cours des PNA, thrombose aigue des veines rénales</a:t>
            </a:r>
            <a:r>
              <a:rPr lang="fr-FR" dirty="0" smtClean="0"/>
              <a:t>.</a:t>
            </a:r>
          </a:p>
          <a:p>
            <a:pPr marL="0" indent="0">
              <a:buNone/>
            </a:pPr>
            <a:r>
              <a:rPr lang="fr-FR" dirty="0" smtClean="0"/>
              <a:t>  </a:t>
            </a:r>
            <a:r>
              <a:rPr lang="fr-FR" dirty="0" smtClean="0"/>
              <a:t>L’épaisseur du cortex rénal normal est 15 à 25 </a:t>
            </a:r>
            <a:r>
              <a:rPr lang="fr-FR" dirty="0" err="1" smtClean="0"/>
              <a:t>mm.</a:t>
            </a:r>
            <a:endParaRPr lang="fr-FR" dirty="0" smtClean="0"/>
          </a:p>
          <a:p>
            <a:pPr marL="0" indent="0">
              <a:buNone/>
            </a:pPr>
            <a:r>
              <a:rPr lang="fr-FR" dirty="0" smtClean="0"/>
              <a:t>L’uretère est </a:t>
            </a:r>
            <a:r>
              <a:rPr lang="fr-FR" dirty="0" err="1" smtClean="0"/>
              <a:t>anéchogène</a:t>
            </a:r>
            <a:r>
              <a:rPr lang="fr-FR" dirty="0" smtClean="0"/>
              <a:t>, seulement l’uretère pelvien peut être individualisé à l’état normal. </a:t>
            </a:r>
            <a:endParaRPr lang="fr-FR" dirty="0" smtClean="0"/>
          </a:p>
          <a:p>
            <a:pPr marL="0" indent="0">
              <a:buNone/>
            </a:pPr>
            <a:r>
              <a:rPr lang="fr-FR" dirty="0" smtClean="0"/>
              <a:t> </a:t>
            </a:r>
            <a:r>
              <a:rPr lang="fr-FR" dirty="0" smtClean="0"/>
              <a:t>Les kystes sont </a:t>
            </a:r>
            <a:r>
              <a:rPr lang="fr-FR" dirty="0" err="1" smtClean="0"/>
              <a:t>anéchogènes</a:t>
            </a:r>
            <a:r>
              <a:rPr lang="fr-FR" dirty="0" smtClean="0"/>
              <a:t>.</a:t>
            </a:r>
          </a:p>
          <a:p>
            <a:pPr marL="0" indent="0">
              <a:buNone/>
            </a:pPr>
            <a:r>
              <a:rPr lang="fr-FR" dirty="0" smtClean="0"/>
              <a:t>  </a:t>
            </a:r>
            <a:r>
              <a:rPr lang="fr-FR" dirty="0" smtClean="0"/>
              <a:t>Les lithiases rénales sont hyper échogènes avec présence d’un cône d’ombre postérieur.</a:t>
            </a:r>
            <a:endParaRPr lang="fr-FR" dirty="0"/>
          </a:p>
        </p:txBody>
      </p:sp>
    </p:spTree>
    <p:extLst>
      <p:ext uri="{BB962C8B-B14F-4D97-AF65-F5344CB8AC3E}">
        <p14:creationId xmlns:p14="http://schemas.microsoft.com/office/powerpoint/2010/main" val="1338289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3. TDM abdominal </a:t>
            </a:r>
            <a:endParaRPr lang="fr-FR" b="1" dirty="0"/>
          </a:p>
        </p:txBody>
      </p:sp>
      <p:sp>
        <p:nvSpPr>
          <p:cNvPr id="3" name="Espace réservé du contenu 2"/>
          <p:cNvSpPr>
            <a:spLocks noGrp="1"/>
          </p:cNvSpPr>
          <p:nvPr>
            <p:ph idx="1"/>
          </p:nvPr>
        </p:nvSpPr>
        <p:spPr/>
        <p:txBody>
          <a:bodyPr>
            <a:normAutofit fontScale="92500" lnSpcReduction="20000"/>
          </a:bodyPr>
          <a:lstStyle/>
          <a:p>
            <a:r>
              <a:rPr lang="fr-FR" dirty="0" smtClean="0"/>
              <a:t>Examen à base des Rayons X Techniques d’imagerie médicale en néphrologie qui permet une </a:t>
            </a:r>
            <a:r>
              <a:rPr lang="fr-FR" dirty="0" smtClean="0"/>
              <a:t> </a:t>
            </a:r>
            <a:r>
              <a:rPr lang="fr-FR" dirty="0" smtClean="0"/>
              <a:t>analyse morphologique basée sur les différences de densité (os, </a:t>
            </a:r>
            <a:r>
              <a:rPr lang="fr-FR" dirty="0" smtClean="0"/>
              <a:t>muscle , eau</a:t>
            </a:r>
            <a:r>
              <a:rPr lang="fr-FR" dirty="0" smtClean="0"/>
              <a:t>, air</a:t>
            </a:r>
            <a:r>
              <a:rPr lang="fr-FR" dirty="0" smtClean="0"/>
              <a:t>).</a:t>
            </a:r>
          </a:p>
          <a:p>
            <a:r>
              <a:rPr lang="fr-FR" dirty="0" smtClean="0"/>
              <a:t>  </a:t>
            </a:r>
            <a:r>
              <a:rPr lang="fr-FR" dirty="0" smtClean="0"/>
              <a:t>analyse fonctionnelle qualitative : sécrétion /excrétion</a:t>
            </a:r>
            <a:r>
              <a:rPr lang="fr-FR" dirty="0" smtClean="0"/>
              <a:t>.</a:t>
            </a:r>
          </a:p>
          <a:p>
            <a:r>
              <a:rPr lang="fr-FR" dirty="0" smtClean="0"/>
              <a:t> </a:t>
            </a:r>
            <a:r>
              <a:rPr lang="fr-FR" dirty="0" smtClean="0"/>
              <a:t>Risque : </a:t>
            </a:r>
            <a:endParaRPr lang="fr-FR" dirty="0" smtClean="0"/>
          </a:p>
          <a:p>
            <a:r>
              <a:rPr lang="fr-FR" dirty="0" smtClean="0"/>
              <a:t>Radique</a:t>
            </a:r>
          </a:p>
          <a:p>
            <a:r>
              <a:rPr lang="fr-FR" dirty="0" smtClean="0"/>
              <a:t>  </a:t>
            </a:r>
            <a:r>
              <a:rPr lang="fr-FR" dirty="0" smtClean="0"/>
              <a:t>allergie à l’iode </a:t>
            </a:r>
            <a:endParaRPr lang="fr-FR" dirty="0" smtClean="0"/>
          </a:p>
          <a:p>
            <a:r>
              <a:rPr lang="fr-FR" dirty="0" smtClean="0"/>
              <a:t>insuffisance </a:t>
            </a:r>
            <a:r>
              <a:rPr lang="fr-FR" dirty="0" smtClean="0"/>
              <a:t>rénale Indications</a:t>
            </a:r>
            <a:r>
              <a:rPr lang="fr-FR" dirty="0" smtClean="0"/>
              <a:t>:</a:t>
            </a:r>
          </a:p>
          <a:p>
            <a:pPr marL="0" indent="0">
              <a:buNone/>
            </a:pPr>
            <a:r>
              <a:rPr lang="fr-FR" dirty="0" smtClean="0"/>
              <a:t>Le </a:t>
            </a:r>
            <a:r>
              <a:rPr lang="fr-FR" dirty="0" smtClean="0"/>
              <a:t>diagnostic et exploration rénale (tumeurs, traumatisme, infection</a:t>
            </a:r>
            <a:r>
              <a:rPr lang="fr-FR" dirty="0" smtClean="0"/>
              <a:t>…)</a:t>
            </a:r>
          </a:p>
          <a:p>
            <a:pPr marL="0" indent="0">
              <a:buNone/>
            </a:pPr>
            <a:r>
              <a:rPr lang="fr-FR" dirty="0" smtClean="0"/>
              <a:t>  </a:t>
            </a:r>
            <a:r>
              <a:rPr lang="fr-FR" dirty="0" smtClean="0"/>
              <a:t>L’exploration de l’espace rétro </a:t>
            </a:r>
            <a:r>
              <a:rPr lang="fr-FR" dirty="0" smtClean="0"/>
              <a:t>péritonéal</a:t>
            </a:r>
          </a:p>
          <a:p>
            <a:pPr marL="0" indent="0">
              <a:buNone/>
            </a:pPr>
            <a:r>
              <a:rPr lang="fr-FR" dirty="0" smtClean="0"/>
              <a:t> </a:t>
            </a:r>
            <a:r>
              <a:rPr lang="fr-FR" dirty="0" smtClean="0"/>
              <a:t>Examen de deuxième intention après l’échographie</a:t>
            </a:r>
            <a:endParaRPr lang="fr-FR" dirty="0"/>
          </a:p>
        </p:txBody>
      </p:sp>
    </p:spTree>
    <p:extLst>
      <p:ext uri="{BB962C8B-B14F-4D97-AF65-F5344CB8AC3E}">
        <p14:creationId xmlns:p14="http://schemas.microsoft.com/office/powerpoint/2010/main" val="3385456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4. IRM </a:t>
            </a:r>
            <a:endParaRPr lang="fr-FR" b="1" dirty="0"/>
          </a:p>
        </p:txBody>
      </p:sp>
      <p:sp>
        <p:nvSpPr>
          <p:cNvPr id="3" name="Espace réservé du contenu 2"/>
          <p:cNvSpPr>
            <a:spLocks noGrp="1"/>
          </p:cNvSpPr>
          <p:nvPr>
            <p:ph idx="1"/>
          </p:nvPr>
        </p:nvSpPr>
        <p:spPr/>
        <p:txBody>
          <a:bodyPr/>
          <a:lstStyle/>
          <a:p>
            <a:pPr marL="0" indent="0">
              <a:buNone/>
            </a:pPr>
            <a:r>
              <a:rPr lang="fr-FR" dirty="0" smtClean="0"/>
              <a:t>Examen de deuxième intention, permet </a:t>
            </a:r>
            <a:r>
              <a:rPr lang="fr-FR" dirty="0" smtClean="0"/>
              <a:t>:</a:t>
            </a:r>
          </a:p>
          <a:p>
            <a:endParaRPr lang="fr-FR" dirty="0"/>
          </a:p>
          <a:p>
            <a:r>
              <a:rPr lang="fr-FR" dirty="0" smtClean="0"/>
              <a:t>  </a:t>
            </a:r>
            <a:r>
              <a:rPr lang="fr-FR" dirty="0" smtClean="0"/>
              <a:t>L’analyse morphologique excellente </a:t>
            </a:r>
            <a:endParaRPr lang="fr-FR" dirty="0" smtClean="0"/>
          </a:p>
          <a:p>
            <a:r>
              <a:rPr lang="fr-FR" dirty="0" smtClean="0"/>
              <a:t> </a:t>
            </a:r>
            <a:r>
              <a:rPr lang="fr-FR" dirty="0" smtClean="0"/>
              <a:t>L’analyse fonctionnelle qualitative et </a:t>
            </a:r>
            <a:r>
              <a:rPr lang="fr-FR" dirty="0" smtClean="0"/>
              <a:t>quantitative</a:t>
            </a:r>
          </a:p>
          <a:p>
            <a:pPr marL="0" indent="0">
              <a:buNone/>
            </a:pPr>
            <a:endParaRPr lang="fr-FR" dirty="0" smtClean="0"/>
          </a:p>
          <a:p>
            <a:pPr marL="0" indent="0">
              <a:buNone/>
            </a:pPr>
            <a:r>
              <a:rPr lang="fr-FR" dirty="0" smtClean="0"/>
              <a:t> </a:t>
            </a:r>
            <a:r>
              <a:rPr lang="fr-FR" dirty="0" smtClean="0"/>
              <a:t>Contre-indications </a:t>
            </a:r>
            <a:r>
              <a:rPr lang="fr-FR" dirty="0" smtClean="0"/>
              <a:t>:</a:t>
            </a:r>
          </a:p>
          <a:p>
            <a:r>
              <a:rPr lang="fr-FR" dirty="0" smtClean="0"/>
              <a:t> </a:t>
            </a:r>
            <a:r>
              <a:rPr lang="fr-FR" dirty="0" smtClean="0"/>
              <a:t>patient porteur d’objet ferromagnétique, ou pacemaker</a:t>
            </a:r>
            <a:endParaRPr lang="fr-FR" dirty="0"/>
          </a:p>
        </p:txBody>
      </p:sp>
    </p:spTree>
    <p:extLst>
      <p:ext uri="{BB962C8B-B14F-4D97-AF65-F5344CB8AC3E}">
        <p14:creationId xmlns:p14="http://schemas.microsoft.com/office/powerpoint/2010/main" val="807659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5. Scintigraphie rénale </a:t>
            </a:r>
            <a:endParaRPr lang="fr-FR" b="1" dirty="0"/>
          </a:p>
        </p:txBody>
      </p:sp>
      <p:sp>
        <p:nvSpPr>
          <p:cNvPr id="3" name="Espace réservé du contenu 2"/>
          <p:cNvSpPr>
            <a:spLocks noGrp="1"/>
          </p:cNvSpPr>
          <p:nvPr>
            <p:ph idx="1"/>
          </p:nvPr>
        </p:nvSpPr>
        <p:spPr/>
        <p:txBody>
          <a:bodyPr/>
          <a:lstStyle/>
          <a:p>
            <a:pPr marL="0" indent="0">
              <a:buNone/>
            </a:pPr>
            <a:r>
              <a:rPr lang="fr-FR" dirty="0" smtClean="0"/>
              <a:t>Techniques </a:t>
            </a:r>
            <a:r>
              <a:rPr lang="fr-FR" dirty="0" smtClean="0"/>
              <a:t>d’imagerie médicale en néphrologie qui permet par l’enregistrement de la </a:t>
            </a:r>
            <a:r>
              <a:rPr lang="fr-FR" dirty="0" err="1" smtClean="0"/>
              <a:t>radio-activité</a:t>
            </a:r>
            <a:r>
              <a:rPr lang="fr-FR" dirty="0" smtClean="0"/>
              <a:t> obtenue après l’injection d’un traceur isotopique</a:t>
            </a:r>
            <a:r>
              <a:rPr lang="fr-FR" dirty="0" smtClean="0"/>
              <a:t>:</a:t>
            </a:r>
          </a:p>
          <a:p>
            <a:pPr marL="0" indent="0">
              <a:buNone/>
            </a:pPr>
            <a:endParaRPr lang="fr-FR" dirty="0" smtClean="0"/>
          </a:p>
          <a:p>
            <a:pPr marL="0" indent="0">
              <a:buNone/>
            </a:pPr>
            <a:r>
              <a:rPr lang="fr-FR" dirty="0" smtClean="0"/>
              <a:t> De </a:t>
            </a:r>
            <a:r>
              <a:rPr lang="fr-FR" dirty="0" smtClean="0"/>
              <a:t>visualiser la taille, la situation, les contours des 2 reins</a:t>
            </a:r>
            <a:r>
              <a:rPr lang="fr-FR" dirty="0" smtClean="0"/>
              <a:t>.</a:t>
            </a:r>
          </a:p>
          <a:p>
            <a:pPr marL="0" indent="0">
              <a:buNone/>
            </a:pPr>
            <a:endParaRPr lang="fr-FR" dirty="0"/>
          </a:p>
          <a:p>
            <a:pPr marL="0" indent="0">
              <a:buNone/>
            </a:pPr>
            <a:r>
              <a:rPr lang="fr-FR" dirty="0" smtClean="0"/>
              <a:t>  </a:t>
            </a:r>
            <a:r>
              <a:rPr lang="fr-FR" dirty="0" smtClean="0"/>
              <a:t>De faire une évaluation fonctionnelle relative de chaque rein.</a:t>
            </a:r>
            <a:endParaRPr lang="fr-FR" dirty="0"/>
          </a:p>
        </p:txBody>
      </p:sp>
    </p:spTree>
    <p:extLst>
      <p:ext uri="{BB962C8B-B14F-4D97-AF65-F5344CB8AC3E}">
        <p14:creationId xmlns:p14="http://schemas.microsoft.com/office/powerpoint/2010/main" val="3229700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6. Angiographie numérisée</a:t>
            </a:r>
            <a:endParaRPr lang="fr-FR" b="1" dirty="0"/>
          </a:p>
        </p:txBody>
      </p:sp>
      <p:sp>
        <p:nvSpPr>
          <p:cNvPr id="3" name="Espace réservé du contenu 2"/>
          <p:cNvSpPr>
            <a:spLocks noGrp="1"/>
          </p:cNvSpPr>
          <p:nvPr>
            <p:ph idx="1"/>
          </p:nvPr>
        </p:nvSpPr>
        <p:spPr/>
        <p:txBody>
          <a:bodyPr/>
          <a:lstStyle/>
          <a:p>
            <a:endParaRPr lang="fr-FR" dirty="0"/>
          </a:p>
        </p:txBody>
      </p:sp>
    </p:spTree>
    <p:extLst>
      <p:ext uri="{BB962C8B-B14F-4D97-AF65-F5344CB8AC3E}">
        <p14:creationId xmlns:p14="http://schemas.microsoft.com/office/powerpoint/2010/main" val="42372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smtClean="0"/>
              <a:t>7. L'urographie intraveineuse (UIV) </a:t>
            </a:r>
            <a:endParaRPr lang="fr-FR" b="1" dirty="0"/>
          </a:p>
        </p:txBody>
      </p:sp>
      <p:sp>
        <p:nvSpPr>
          <p:cNvPr id="3" name="Espace réservé du contenu 2"/>
          <p:cNvSpPr>
            <a:spLocks noGrp="1"/>
          </p:cNvSpPr>
          <p:nvPr>
            <p:ph idx="1"/>
          </p:nvPr>
        </p:nvSpPr>
        <p:spPr/>
        <p:txBody>
          <a:bodyPr>
            <a:normAutofit fontScale="92500" lnSpcReduction="10000"/>
          </a:bodyPr>
          <a:lstStyle/>
          <a:p>
            <a:pPr marL="0" indent="0">
              <a:buNone/>
            </a:pPr>
            <a:r>
              <a:rPr lang="fr-FR" dirty="0" smtClean="0"/>
              <a:t>Est </a:t>
            </a:r>
            <a:r>
              <a:rPr lang="fr-FR" dirty="0" smtClean="0"/>
              <a:t>la radiographie minutée de l'appareil urinaire après injection intraveineuse de produit opaque éliminé par les reins, cet examen permet de visualiser les voies excrétrices : calices, bassinet, uretères et vessie et d'avoir une image indirecte des reins</a:t>
            </a:r>
            <a:r>
              <a:rPr lang="fr-FR" dirty="0" smtClean="0"/>
              <a:t>.</a:t>
            </a:r>
          </a:p>
          <a:p>
            <a:r>
              <a:rPr lang="fr-FR" dirty="0" smtClean="0"/>
              <a:t> </a:t>
            </a:r>
            <a:r>
              <a:rPr lang="fr-FR" dirty="0" smtClean="0"/>
              <a:t>On réalise habituellement : </a:t>
            </a:r>
            <a:r>
              <a:rPr lang="fr-FR" dirty="0" smtClean="0"/>
              <a:t>Des </a:t>
            </a:r>
            <a:r>
              <a:rPr lang="fr-FR" dirty="0" smtClean="0"/>
              <a:t>clichés précoces entre la 15ème et 30ème seconde pour l’étude des temps artériels et néphrographique. </a:t>
            </a:r>
            <a:endParaRPr lang="fr-FR" dirty="0" smtClean="0"/>
          </a:p>
          <a:p>
            <a:r>
              <a:rPr lang="fr-FR" dirty="0" smtClean="0"/>
              <a:t> </a:t>
            </a:r>
            <a:r>
              <a:rPr lang="fr-FR" dirty="0" smtClean="0"/>
              <a:t>Cliché de sécrétion à la 3ème minute (opacification des calices). </a:t>
            </a:r>
            <a:endParaRPr lang="fr-FR" dirty="0" smtClean="0"/>
          </a:p>
          <a:p>
            <a:r>
              <a:rPr lang="fr-FR" dirty="0" smtClean="0"/>
              <a:t> </a:t>
            </a:r>
            <a:r>
              <a:rPr lang="fr-FR" dirty="0" smtClean="0"/>
              <a:t>Puis des clichés toutes les 5 à 10 minutes, visualisant les voies urinaires hautes. </a:t>
            </a:r>
            <a:endParaRPr lang="fr-FR" dirty="0"/>
          </a:p>
          <a:p>
            <a:r>
              <a:rPr lang="fr-FR" dirty="0" smtClean="0"/>
              <a:t>Des </a:t>
            </a:r>
            <a:r>
              <a:rPr lang="fr-FR" dirty="0" smtClean="0"/>
              <a:t>clichés de cystographie </a:t>
            </a:r>
            <a:r>
              <a:rPr lang="fr-FR" dirty="0" smtClean="0"/>
              <a:t>pré mictionnelle, per mictionnelle </a:t>
            </a:r>
            <a:r>
              <a:rPr lang="fr-FR" dirty="0" smtClean="0"/>
              <a:t>et post mictionnelle. </a:t>
            </a:r>
            <a:endParaRPr lang="fr-FR" dirty="0"/>
          </a:p>
        </p:txBody>
      </p:sp>
    </p:spTree>
    <p:extLst>
      <p:ext uri="{BB962C8B-B14F-4D97-AF65-F5344CB8AC3E}">
        <p14:creationId xmlns:p14="http://schemas.microsoft.com/office/powerpoint/2010/main" val="2884620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II- Intérêt de la question</a:t>
            </a:r>
            <a:r>
              <a:rPr lang="fr-FR" dirty="0" smtClean="0"/>
              <a:t/>
            </a:r>
            <a:br>
              <a:rPr lang="fr-FR" dirty="0" smtClean="0"/>
            </a:br>
            <a:endParaRPr lang="fr-FR" dirty="0">
              <a:solidFill>
                <a:srgbClr val="FF0000"/>
              </a:solidFill>
            </a:endParaRPr>
          </a:p>
        </p:txBody>
      </p:sp>
      <p:sp>
        <p:nvSpPr>
          <p:cNvPr id="3" name="Espace réservé du contenu 2"/>
          <p:cNvSpPr>
            <a:spLocks noGrp="1"/>
          </p:cNvSpPr>
          <p:nvPr>
            <p:ph idx="1"/>
          </p:nvPr>
        </p:nvSpPr>
        <p:spPr/>
        <p:txBody>
          <a:bodyPr/>
          <a:lstStyle/>
          <a:p>
            <a:endParaRPr lang="fr-FR" dirty="0"/>
          </a:p>
        </p:txBody>
      </p:sp>
    </p:spTree>
    <p:extLst>
      <p:ext uri="{BB962C8B-B14F-4D97-AF65-F5344CB8AC3E}">
        <p14:creationId xmlns:p14="http://schemas.microsoft.com/office/powerpoint/2010/main" val="2634261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pPr marL="514350" indent="-514350">
              <a:buAutoNum type="alphaUcPeriod"/>
            </a:pPr>
            <a:r>
              <a:rPr lang="fr-FR" dirty="0" smtClean="0">
                <a:solidFill>
                  <a:schemeClr val="bg1">
                    <a:lumMod val="85000"/>
                  </a:schemeClr>
                </a:solidFill>
              </a:rPr>
              <a:t>Examens biologiques des urines</a:t>
            </a:r>
          </a:p>
          <a:p>
            <a:pPr marL="514350" indent="-514350">
              <a:buAutoNum type="alphaUcPeriod"/>
            </a:pPr>
            <a:r>
              <a:rPr lang="fr-FR" dirty="0" smtClean="0">
                <a:solidFill>
                  <a:schemeClr val="bg1">
                    <a:lumMod val="85000"/>
                  </a:schemeClr>
                </a:solidFill>
              </a:rPr>
              <a:t>Les examens biologiques sanguins  </a:t>
            </a:r>
          </a:p>
          <a:p>
            <a:pPr marL="514350" indent="-514350">
              <a:buAutoNum type="alphaUcPeriod"/>
            </a:pPr>
            <a:r>
              <a:rPr lang="fr-FR" dirty="0" smtClean="0">
                <a:solidFill>
                  <a:schemeClr val="bg1">
                    <a:lumMod val="85000"/>
                  </a:schemeClr>
                </a:solidFill>
              </a:rPr>
              <a:t>Explorations radiologiques ( Imagerie )</a:t>
            </a:r>
          </a:p>
          <a:p>
            <a:pPr marL="514350" indent="-514350">
              <a:buAutoNum type="alphaUcPeriod"/>
            </a:pPr>
            <a:r>
              <a:rPr lang="fr-FR" dirty="0" smtClean="0">
                <a:solidFill>
                  <a:srgbClr val="FF0000"/>
                </a:solidFill>
              </a:rPr>
              <a:t>Examen histologique : la biopsie rénale</a:t>
            </a:r>
          </a:p>
          <a:p>
            <a:endParaRPr lang="fr-FR" dirty="0"/>
          </a:p>
        </p:txBody>
      </p:sp>
    </p:spTree>
    <p:extLst>
      <p:ext uri="{BB962C8B-B14F-4D97-AF65-F5344CB8AC3E}">
        <p14:creationId xmlns:p14="http://schemas.microsoft.com/office/powerpoint/2010/main" val="513521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dirty="0" smtClean="0"/>
              <a:t>Indications de la biopsie rénale </a:t>
            </a:r>
            <a:r>
              <a:rPr lang="fr-FR" dirty="0" smtClean="0"/>
              <a:t>:</a:t>
            </a:r>
          </a:p>
          <a:p>
            <a:pPr marL="0" indent="0">
              <a:buNone/>
            </a:pPr>
            <a:endParaRPr lang="fr-FR" dirty="0" smtClean="0"/>
          </a:p>
          <a:p>
            <a:pPr marL="0" indent="0">
              <a:buNone/>
            </a:pPr>
            <a:r>
              <a:rPr lang="fr-FR" dirty="0" smtClean="0"/>
              <a:t> - les syndromes de néphropathie glomérulaire chez l’adulte</a:t>
            </a:r>
            <a:r>
              <a:rPr lang="fr-FR" dirty="0" smtClean="0"/>
              <a:t>.</a:t>
            </a:r>
          </a:p>
          <a:p>
            <a:pPr marL="0" indent="0">
              <a:buNone/>
            </a:pPr>
            <a:endParaRPr lang="fr-FR" dirty="0" smtClean="0"/>
          </a:p>
          <a:p>
            <a:pPr marL="0" indent="0">
              <a:buNone/>
            </a:pPr>
            <a:r>
              <a:rPr lang="fr-FR" dirty="0" smtClean="0"/>
              <a:t> - Syndrome néphrotique corticorésistant chez l’enfant</a:t>
            </a:r>
            <a:r>
              <a:rPr lang="fr-FR" dirty="0" smtClean="0"/>
              <a:t>.</a:t>
            </a:r>
          </a:p>
          <a:p>
            <a:pPr marL="0" indent="0">
              <a:buNone/>
            </a:pPr>
            <a:endParaRPr lang="fr-FR" dirty="0" smtClean="0"/>
          </a:p>
          <a:p>
            <a:pPr marL="0" indent="0">
              <a:buNone/>
            </a:pPr>
            <a:r>
              <a:rPr lang="fr-FR" dirty="0" smtClean="0"/>
              <a:t> - Insuffisance rénale aigue sans cause évidente.</a:t>
            </a:r>
          </a:p>
        </p:txBody>
      </p:sp>
    </p:spTree>
    <p:extLst>
      <p:ext uri="{BB962C8B-B14F-4D97-AF65-F5344CB8AC3E}">
        <p14:creationId xmlns:p14="http://schemas.microsoft.com/office/powerpoint/2010/main" val="1561732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Intérêt : </a:t>
            </a:r>
            <a:endParaRPr lang="fr-FR" dirty="0"/>
          </a:p>
        </p:txBody>
      </p:sp>
      <p:sp>
        <p:nvSpPr>
          <p:cNvPr id="3" name="Espace réservé du contenu 2"/>
          <p:cNvSpPr>
            <a:spLocks noGrp="1"/>
          </p:cNvSpPr>
          <p:nvPr>
            <p:ph idx="1"/>
          </p:nvPr>
        </p:nvSpPr>
        <p:spPr/>
        <p:txBody>
          <a:bodyPr/>
          <a:lstStyle/>
          <a:p>
            <a:pPr marL="0" indent="0">
              <a:buNone/>
            </a:pPr>
            <a:r>
              <a:rPr lang="fr-FR" dirty="0" smtClean="0"/>
              <a:t>Il </a:t>
            </a:r>
            <a:r>
              <a:rPr lang="fr-FR" dirty="0" smtClean="0"/>
              <a:t>est triple : </a:t>
            </a:r>
          </a:p>
          <a:p>
            <a:pPr marL="0" indent="0">
              <a:buNone/>
            </a:pPr>
            <a:r>
              <a:rPr lang="fr-FR" dirty="0" smtClean="0"/>
              <a:t>Intérêt </a:t>
            </a:r>
            <a:r>
              <a:rPr lang="fr-FR" dirty="0" smtClean="0"/>
              <a:t>diagnostique : </a:t>
            </a:r>
            <a:endParaRPr lang="fr-FR" dirty="0" smtClean="0"/>
          </a:p>
          <a:p>
            <a:pPr marL="0" indent="0">
              <a:buNone/>
            </a:pPr>
            <a:endParaRPr lang="fr-FR" dirty="0"/>
          </a:p>
          <a:p>
            <a:pPr marL="0" indent="0">
              <a:buNone/>
            </a:pPr>
            <a:r>
              <a:rPr lang="fr-FR" dirty="0" smtClean="0"/>
              <a:t>le </a:t>
            </a:r>
            <a:r>
              <a:rPr lang="fr-FR" dirty="0" smtClean="0"/>
              <a:t>type histologique oriente l’enquête étiologique. </a:t>
            </a:r>
          </a:p>
          <a:p>
            <a:pPr marL="0" indent="0">
              <a:buNone/>
            </a:pPr>
            <a:r>
              <a:rPr lang="fr-FR" dirty="0" smtClean="0"/>
              <a:t>Intérêt </a:t>
            </a:r>
            <a:r>
              <a:rPr lang="fr-FR" dirty="0" smtClean="0"/>
              <a:t>thérapeutique.</a:t>
            </a:r>
          </a:p>
          <a:p>
            <a:pPr marL="0" indent="0">
              <a:buNone/>
            </a:pPr>
            <a:r>
              <a:rPr lang="fr-FR" dirty="0" smtClean="0"/>
              <a:t> </a:t>
            </a:r>
            <a:r>
              <a:rPr lang="fr-FR" dirty="0" smtClean="0"/>
              <a:t>Intérêt </a:t>
            </a:r>
            <a:r>
              <a:rPr lang="fr-FR" dirty="0" smtClean="0"/>
              <a:t>pronostique. </a:t>
            </a:r>
          </a:p>
          <a:p>
            <a:pPr marL="0" indent="0">
              <a:buNone/>
            </a:pPr>
            <a:r>
              <a:rPr lang="fr-FR" dirty="0" smtClean="0"/>
              <a:t>. </a:t>
            </a:r>
          </a:p>
          <a:p>
            <a:endParaRPr lang="fr-FR" dirty="0"/>
          </a:p>
        </p:txBody>
      </p:sp>
    </p:spTree>
    <p:extLst>
      <p:ext uri="{BB962C8B-B14F-4D97-AF65-F5344CB8AC3E}">
        <p14:creationId xmlns:p14="http://schemas.microsoft.com/office/powerpoint/2010/main" val="36526407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Modalités :</a:t>
            </a:r>
            <a:br>
              <a:rPr lang="fr-FR" dirty="0" smtClean="0"/>
            </a:br>
            <a:endParaRPr lang="fr-FR" dirty="0"/>
          </a:p>
        </p:txBody>
      </p:sp>
      <p:sp>
        <p:nvSpPr>
          <p:cNvPr id="3" name="Espace réservé du contenu 2"/>
          <p:cNvSpPr>
            <a:spLocks noGrp="1"/>
          </p:cNvSpPr>
          <p:nvPr>
            <p:ph idx="1"/>
          </p:nvPr>
        </p:nvSpPr>
        <p:spPr/>
        <p:txBody>
          <a:bodyPr/>
          <a:lstStyle/>
          <a:p>
            <a:pPr marL="0" indent="0">
              <a:buNone/>
            </a:pPr>
            <a:r>
              <a:rPr lang="fr-FR" dirty="0" smtClean="0"/>
              <a:t>Hospitalisation </a:t>
            </a:r>
            <a:r>
              <a:rPr lang="fr-FR" dirty="0" smtClean="0"/>
              <a:t>indispensable.</a:t>
            </a:r>
          </a:p>
          <a:p>
            <a:pPr marL="0" indent="0">
              <a:buNone/>
            </a:pPr>
            <a:endParaRPr lang="fr-FR" dirty="0"/>
          </a:p>
          <a:p>
            <a:pPr marL="0" indent="0">
              <a:buNone/>
            </a:pPr>
            <a:endParaRPr lang="fr-FR" dirty="0" smtClean="0"/>
          </a:p>
          <a:p>
            <a:pPr marL="0" indent="0">
              <a:buNone/>
            </a:pPr>
            <a:r>
              <a:rPr lang="fr-FR" dirty="0" smtClean="0"/>
              <a:t> </a:t>
            </a:r>
            <a:r>
              <a:rPr lang="fr-FR" dirty="0" smtClean="0"/>
              <a:t>Biopsie percutanée sous contrôle échographique</a:t>
            </a:r>
            <a:endParaRPr lang="fr-FR" dirty="0"/>
          </a:p>
        </p:txBody>
      </p:sp>
    </p:spTree>
    <p:extLst>
      <p:ext uri="{BB962C8B-B14F-4D97-AF65-F5344CB8AC3E}">
        <p14:creationId xmlns:p14="http://schemas.microsoft.com/office/powerpoint/2010/main" val="927669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Complications :</a:t>
            </a:r>
            <a:br>
              <a:rPr lang="fr-FR" dirty="0"/>
            </a:br>
            <a:endParaRPr lang="fr-FR" dirty="0"/>
          </a:p>
        </p:txBody>
      </p:sp>
      <p:sp>
        <p:nvSpPr>
          <p:cNvPr id="3" name="Espace réservé du contenu 2"/>
          <p:cNvSpPr>
            <a:spLocks noGrp="1"/>
          </p:cNvSpPr>
          <p:nvPr>
            <p:ph idx="1"/>
          </p:nvPr>
        </p:nvSpPr>
        <p:spPr/>
        <p:txBody>
          <a:bodyPr/>
          <a:lstStyle/>
          <a:p>
            <a:r>
              <a:rPr lang="fr-FR" dirty="0" smtClean="0"/>
              <a:t>Hématurie </a:t>
            </a:r>
            <a:r>
              <a:rPr lang="fr-FR" dirty="0" smtClean="0"/>
              <a:t>macroscopique, hématomes, fistules artério-veineuses. Contre-indications : </a:t>
            </a:r>
            <a:endParaRPr lang="fr-FR" dirty="0" smtClean="0"/>
          </a:p>
          <a:p>
            <a:r>
              <a:rPr lang="fr-FR" dirty="0" smtClean="0"/>
              <a:t>Rein </a:t>
            </a:r>
            <a:r>
              <a:rPr lang="fr-FR" dirty="0" smtClean="0"/>
              <a:t>unique. </a:t>
            </a:r>
            <a:endParaRPr lang="fr-FR" dirty="0" smtClean="0"/>
          </a:p>
          <a:p>
            <a:r>
              <a:rPr lang="fr-FR" dirty="0" smtClean="0"/>
              <a:t>HTA </a:t>
            </a:r>
            <a:r>
              <a:rPr lang="fr-FR" dirty="0" smtClean="0"/>
              <a:t>mal contrôlée</a:t>
            </a:r>
            <a:r>
              <a:rPr lang="fr-FR" dirty="0" smtClean="0"/>
              <a:t>.</a:t>
            </a:r>
          </a:p>
          <a:p>
            <a:r>
              <a:rPr lang="fr-FR" dirty="0" smtClean="0"/>
              <a:t>  </a:t>
            </a:r>
            <a:r>
              <a:rPr lang="fr-FR" dirty="0" smtClean="0"/>
              <a:t>Thrombopénie, troubles de la coagulation</a:t>
            </a:r>
            <a:r>
              <a:rPr lang="fr-FR" dirty="0" smtClean="0"/>
              <a:t>.</a:t>
            </a:r>
          </a:p>
          <a:p>
            <a:r>
              <a:rPr lang="fr-FR" dirty="0" smtClean="0"/>
              <a:t>  </a:t>
            </a:r>
            <a:r>
              <a:rPr lang="fr-FR" dirty="0" smtClean="0"/>
              <a:t>Kystes multiples, cancer du rein, infections.</a:t>
            </a:r>
          </a:p>
          <a:p>
            <a:endParaRPr lang="fr-FR" dirty="0"/>
          </a:p>
        </p:txBody>
      </p:sp>
    </p:spTree>
    <p:extLst>
      <p:ext uri="{BB962C8B-B14F-4D97-AF65-F5344CB8AC3E}">
        <p14:creationId xmlns:p14="http://schemas.microsoft.com/office/powerpoint/2010/main" val="1682103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Références bibliographiques</a:t>
            </a:r>
            <a:endParaRPr lang="fr-FR" b="1" dirty="0">
              <a:solidFill>
                <a:srgbClr val="FF0000"/>
              </a:solidFill>
            </a:endParaRPr>
          </a:p>
        </p:txBody>
      </p:sp>
      <p:sp>
        <p:nvSpPr>
          <p:cNvPr id="3" name="Espace réservé du contenu 2"/>
          <p:cNvSpPr>
            <a:spLocks noGrp="1"/>
          </p:cNvSpPr>
          <p:nvPr>
            <p:ph idx="1"/>
          </p:nvPr>
        </p:nvSpPr>
        <p:spPr>
          <a:xfrm>
            <a:off x="838200" y="1825624"/>
            <a:ext cx="10515600" cy="5032375"/>
          </a:xfrm>
        </p:spPr>
        <p:txBody>
          <a:bodyPr>
            <a:normAutofit fontScale="62500" lnSpcReduction="20000"/>
          </a:bodyPr>
          <a:lstStyle/>
          <a:p>
            <a:pPr marL="0" indent="0">
              <a:buNone/>
            </a:pPr>
            <a:r>
              <a:rPr lang="fr-FR" dirty="0" smtClean="0"/>
              <a:t>[1] </a:t>
            </a:r>
            <a:r>
              <a:rPr lang="fr-FR" dirty="0" err="1" smtClean="0"/>
              <a:t>Berdon</a:t>
            </a:r>
            <a:r>
              <a:rPr lang="fr-FR" dirty="0" smtClean="0"/>
              <a:t> WE, Baker DH, Leonidas J. </a:t>
            </a:r>
            <a:r>
              <a:rPr lang="fr-FR" dirty="0" err="1" smtClean="0"/>
              <a:t>Advantages</a:t>
            </a:r>
            <a:r>
              <a:rPr lang="fr-FR" dirty="0" smtClean="0"/>
              <a:t> of </a:t>
            </a:r>
            <a:r>
              <a:rPr lang="fr-FR" dirty="0" err="1" smtClean="0"/>
              <a:t>prone</a:t>
            </a:r>
            <a:r>
              <a:rPr lang="fr-FR" dirty="0" smtClean="0"/>
              <a:t> </a:t>
            </a:r>
            <a:r>
              <a:rPr lang="fr-FR" dirty="0" err="1" smtClean="0"/>
              <a:t>positioning</a:t>
            </a:r>
            <a:r>
              <a:rPr lang="fr-FR" dirty="0" smtClean="0"/>
              <a:t> in gastro-intestinal and </a:t>
            </a:r>
            <a:r>
              <a:rPr lang="fr-FR" dirty="0" err="1" smtClean="0"/>
              <a:t>genitourinary</a:t>
            </a:r>
            <a:r>
              <a:rPr lang="fr-FR" dirty="0" smtClean="0"/>
              <a:t> </a:t>
            </a:r>
            <a:r>
              <a:rPr lang="fr-FR" dirty="0" err="1" smtClean="0"/>
              <a:t>roentgenologic</a:t>
            </a:r>
            <a:r>
              <a:rPr lang="fr-FR" dirty="0" smtClean="0"/>
              <a:t> </a:t>
            </a:r>
            <a:r>
              <a:rPr lang="fr-FR" dirty="0" err="1" smtClean="0"/>
              <a:t>studies</a:t>
            </a:r>
            <a:r>
              <a:rPr lang="fr-FR" dirty="0" smtClean="0"/>
              <a:t> in infants and </a:t>
            </a:r>
            <a:r>
              <a:rPr lang="fr-FR" dirty="0" err="1" smtClean="0"/>
              <a:t>children</a:t>
            </a:r>
            <a:r>
              <a:rPr lang="fr-FR" dirty="0" smtClean="0"/>
              <a:t>. AJR Am J </a:t>
            </a:r>
            <a:r>
              <a:rPr lang="fr-FR" dirty="0" err="1" smtClean="0"/>
              <a:t>Roentgenol</a:t>
            </a:r>
            <a:r>
              <a:rPr lang="fr-FR" dirty="0" smtClean="0"/>
              <a:t> 1968;103:444–5. </a:t>
            </a:r>
          </a:p>
          <a:p>
            <a:endParaRPr lang="fr-FR" dirty="0" smtClean="0"/>
          </a:p>
          <a:p>
            <a:pPr marL="0" indent="0">
              <a:buNone/>
            </a:pPr>
            <a:r>
              <a:rPr lang="fr-FR" dirty="0" smtClean="0"/>
              <a:t>[2] Michel JR. L’imagerie dans la lithiase urinaire. </a:t>
            </a:r>
            <a:r>
              <a:rPr lang="fr-FR" dirty="0" err="1" smtClean="0"/>
              <a:t>Feuill</a:t>
            </a:r>
            <a:r>
              <a:rPr lang="fr-FR" dirty="0" smtClean="0"/>
              <a:t> </a:t>
            </a:r>
            <a:r>
              <a:rPr lang="fr-FR" dirty="0" err="1" smtClean="0"/>
              <a:t>Radiol</a:t>
            </a:r>
            <a:r>
              <a:rPr lang="fr-FR" dirty="0" smtClean="0"/>
              <a:t> 1989;29:344–59.</a:t>
            </a:r>
          </a:p>
          <a:p>
            <a:pPr marL="0" indent="0">
              <a:buNone/>
            </a:pPr>
            <a:endParaRPr lang="fr-FR" dirty="0" smtClean="0"/>
          </a:p>
          <a:p>
            <a:pPr marL="0" indent="0">
              <a:buNone/>
            </a:pPr>
            <a:r>
              <a:rPr lang="fr-FR" dirty="0" smtClean="0"/>
              <a:t> [3] </a:t>
            </a:r>
            <a:r>
              <a:rPr lang="fr-FR" dirty="0" err="1" smtClean="0"/>
              <a:t>Gatewood</a:t>
            </a:r>
            <a:r>
              <a:rPr lang="fr-FR" dirty="0" smtClean="0"/>
              <a:t> OM, </a:t>
            </a:r>
            <a:r>
              <a:rPr lang="fr-FR" dirty="0" err="1" smtClean="0"/>
              <a:t>Berkowitz</a:t>
            </a:r>
            <a:r>
              <a:rPr lang="fr-FR" dirty="0" smtClean="0"/>
              <a:t> JE. Oblique plain </a:t>
            </a:r>
            <a:r>
              <a:rPr lang="fr-FR" dirty="0" err="1" smtClean="0"/>
              <a:t>radiographs</a:t>
            </a:r>
            <a:r>
              <a:rPr lang="fr-FR" dirty="0" smtClean="0"/>
              <a:t> are </a:t>
            </a:r>
            <a:r>
              <a:rPr lang="fr-FR" dirty="0" err="1" smtClean="0"/>
              <a:t>useful</a:t>
            </a:r>
            <a:r>
              <a:rPr lang="fr-FR" dirty="0" smtClean="0"/>
              <a:t> for </a:t>
            </a:r>
            <a:r>
              <a:rPr lang="fr-FR" dirty="0" err="1" smtClean="0"/>
              <a:t>detecting</a:t>
            </a:r>
            <a:r>
              <a:rPr lang="fr-FR" dirty="0" smtClean="0"/>
              <a:t> opaque </a:t>
            </a:r>
            <a:r>
              <a:rPr lang="fr-FR" dirty="0" err="1" smtClean="0"/>
              <a:t>presacral</a:t>
            </a:r>
            <a:r>
              <a:rPr lang="fr-FR" dirty="0" smtClean="0"/>
              <a:t> </a:t>
            </a:r>
            <a:r>
              <a:rPr lang="fr-FR" dirty="0" err="1" smtClean="0"/>
              <a:t>ureteral</a:t>
            </a:r>
            <a:r>
              <a:rPr lang="fr-FR" dirty="0" smtClean="0"/>
              <a:t> </a:t>
            </a:r>
            <a:r>
              <a:rPr lang="fr-FR" dirty="0" err="1" smtClean="0"/>
              <a:t>calculi</a:t>
            </a:r>
            <a:r>
              <a:rPr lang="fr-FR" dirty="0" smtClean="0"/>
              <a:t>. AJR Am J </a:t>
            </a:r>
            <a:r>
              <a:rPr lang="fr-FR" dirty="0" err="1" smtClean="0"/>
              <a:t>Roentgenol</a:t>
            </a:r>
            <a:r>
              <a:rPr lang="fr-FR" dirty="0" smtClean="0"/>
              <a:t> 1990;155:89–90. </a:t>
            </a:r>
          </a:p>
          <a:p>
            <a:pPr marL="0" indent="0">
              <a:buNone/>
            </a:pPr>
            <a:endParaRPr lang="fr-FR" dirty="0" smtClean="0"/>
          </a:p>
          <a:p>
            <a:pPr marL="0" indent="0">
              <a:buNone/>
            </a:pPr>
            <a:r>
              <a:rPr lang="fr-FR" dirty="0" smtClean="0"/>
              <a:t>[4] </a:t>
            </a:r>
            <a:r>
              <a:rPr lang="fr-FR" dirty="0" err="1" smtClean="0"/>
              <a:t>Neisius</a:t>
            </a:r>
            <a:r>
              <a:rPr lang="fr-FR" dirty="0" smtClean="0"/>
              <a:t> A, </a:t>
            </a:r>
            <a:r>
              <a:rPr lang="fr-FR" dirty="0" err="1" smtClean="0"/>
              <a:t>Astroza</a:t>
            </a:r>
            <a:r>
              <a:rPr lang="fr-FR" dirty="0" smtClean="0"/>
              <a:t> GM, Wang C. Digital </a:t>
            </a:r>
            <a:r>
              <a:rPr lang="fr-FR" dirty="0" err="1" smtClean="0"/>
              <a:t>tomosynthesis</a:t>
            </a:r>
            <a:r>
              <a:rPr lang="fr-FR" dirty="0" smtClean="0"/>
              <a:t>: a new technique for </a:t>
            </a:r>
            <a:r>
              <a:rPr lang="fr-FR" dirty="0" err="1" smtClean="0"/>
              <a:t>imaging</a:t>
            </a:r>
            <a:r>
              <a:rPr lang="fr-FR" dirty="0" smtClean="0"/>
              <a:t> </a:t>
            </a:r>
            <a:r>
              <a:rPr lang="fr-FR" dirty="0" err="1" smtClean="0"/>
              <a:t>nephrolithiasis</a:t>
            </a:r>
            <a:r>
              <a:rPr lang="fr-FR" dirty="0" smtClean="0"/>
              <a:t>. </a:t>
            </a:r>
            <a:r>
              <a:rPr lang="fr-FR" dirty="0" err="1" smtClean="0"/>
              <a:t>Specific</a:t>
            </a:r>
            <a:r>
              <a:rPr lang="fr-FR" dirty="0" smtClean="0"/>
              <a:t> </a:t>
            </a:r>
            <a:r>
              <a:rPr lang="fr-FR" dirty="0" err="1" smtClean="0"/>
              <a:t>organ</a:t>
            </a:r>
            <a:r>
              <a:rPr lang="fr-FR" dirty="0" smtClean="0"/>
              <a:t> doses and effective doses </a:t>
            </a:r>
            <a:r>
              <a:rPr lang="fr-FR" dirty="0" err="1" smtClean="0"/>
              <a:t>compared</a:t>
            </a:r>
            <a:r>
              <a:rPr lang="fr-FR" dirty="0" smtClean="0"/>
              <a:t> </a:t>
            </a:r>
            <a:r>
              <a:rPr lang="fr-FR" dirty="0" err="1" smtClean="0"/>
              <a:t>with</a:t>
            </a:r>
            <a:r>
              <a:rPr lang="fr-FR" dirty="0" smtClean="0"/>
              <a:t> </a:t>
            </a:r>
            <a:r>
              <a:rPr lang="fr-FR" dirty="0" err="1" smtClean="0"/>
              <a:t>renalstone</a:t>
            </a:r>
            <a:r>
              <a:rPr lang="fr-FR" dirty="0" smtClean="0"/>
              <a:t> </a:t>
            </a:r>
            <a:r>
              <a:rPr lang="fr-FR" dirty="0" err="1" smtClean="0"/>
              <a:t>protocol</a:t>
            </a:r>
            <a:r>
              <a:rPr lang="fr-FR" dirty="0" smtClean="0"/>
              <a:t> </a:t>
            </a:r>
            <a:r>
              <a:rPr lang="fr-FR" dirty="0" err="1" smtClean="0"/>
              <a:t>noncontrast</a:t>
            </a:r>
            <a:r>
              <a:rPr lang="fr-FR" dirty="0" smtClean="0"/>
              <a:t> </a:t>
            </a:r>
            <a:r>
              <a:rPr lang="fr-FR" dirty="0" err="1" smtClean="0"/>
              <a:t>computed</a:t>
            </a:r>
            <a:r>
              <a:rPr lang="fr-FR" dirty="0" smtClean="0"/>
              <a:t> </a:t>
            </a:r>
            <a:r>
              <a:rPr lang="fr-FR" dirty="0" err="1" smtClean="0"/>
              <a:t>tomography</a:t>
            </a:r>
            <a:r>
              <a:rPr lang="fr-FR" dirty="0" smtClean="0"/>
              <a:t>. </a:t>
            </a:r>
            <a:r>
              <a:rPr lang="fr-FR" dirty="0" err="1" smtClean="0"/>
              <a:t>Urology</a:t>
            </a:r>
            <a:r>
              <a:rPr lang="fr-FR" dirty="0" smtClean="0"/>
              <a:t> 2014;83:282–7.</a:t>
            </a:r>
          </a:p>
          <a:p>
            <a:pPr marL="0" indent="0">
              <a:buNone/>
            </a:pPr>
            <a:endParaRPr lang="fr-FR" dirty="0" smtClean="0"/>
          </a:p>
          <a:p>
            <a:pPr marL="0" indent="0">
              <a:buNone/>
            </a:pPr>
            <a:r>
              <a:rPr lang="fr-FR" dirty="0" smtClean="0"/>
              <a:t> [5] </a:t>
            </a:r>
            <a:r>
              <a:rPr lang="fr-FR" dirty="0" err="1" smtClean="0"/>
              <a:t>Mermuys</a:t>
            </a:r>
            <a:r>
              <a:rPr lang="fr-FR" dirty="0" smtClean="0"/>
              <a:t> K, De </a:t>
            </a:r>
            <a:r>
              <a:rPr lang="fr-FR" dirty="0" err="1" smtClean="0"/>
              <a:t>Geeter</a:t>
            </a:r>
            <a:r>
              <a:rPr lang="fr-FR" dirty="0" smtClean="0"/>
              <a:t> </a:t>
            </a:r>
            <a:r>
              <a:rPr lang="fr-FR" dirty="0" err="1" smtClean="0"/>
              <a:t>F,Bacher</a:t>
            </a:r>
            <a:r>
              <a:rPr lang="fr-FR" dirty="0" smtClean="0"/>
              <a:t> K, Van De </a:t>
            </a:r>
            <a:r>
              <a:rPr lang="fr-FR" dirty="0" err="1" smtClean="0"/>
              <a:t>Moortele</a:t>
            </a:r>
            <a:r>
              <a:rPr lang="fr-FR" dirty="0" smtClean="0"/>
              <a:t> </a:t>
            </a:r>
            <a:r>
              <a:rPr lang="fr-FR" dirty="0" err="1" smtClean="0"/>
              <a:t>K,Coenegrachts</a:t>
            </a:r>
            <a:r>
              <a:rPr lang="fr-FR" dirty="0" smtClean="0"/>
              <a:t> K, </a:t>
            </a:r>
            <a:r>
              <a:rPr lang="fr-FR" dirty="0" err="1" smtClean="0"/>
              <a:t>Steyaert</a:t>
            </a:r>
            <a:r>
              <a:rPr lang="fr-FR" dirty="0" smtClean="0"/>
              <a:t> L, et al. Digital </a:t>
            </a:r>
            <a:r>
              <a:rPr lang="fr-FR" dirty="0" err="1" smtClean="0"/>
              <a:t>tomosynthesis</a:t>
            </a:r>
            <a:r>
              <a:rPr lang="fr-FR" dirty="0" smtClean="0"/>
              <a:t> in the </a:t>
            </a:r>
            <a:r>
              <a:rPr lang="fr-FR" dirty="0" err="1" smtClean="0"/>
              <a:t>detection</a:t>
            </a:r>
            <a:r>
              <a:rPr lang="fr-FR" dirty="0" smtClean="0"/>
              <a:t> of </a:t>
            </a:r>
            <a:r>
              <a:rPr lang="fr-FR" dirty="0" err="1" smtClean="0"/>
              <a:t>urolithiasis</a:t>
            </a:r>
            <a:r>
              <a:rPr lang="fr-FR" dirty="0" smtClean="0"/>
              <a:t>: diagnostic performance and </a:t>
            </a:r>
            <a:r>
              <a:rPr lang="fr-FR" dirty="0" err="1" smtClean="0"/>
              <a:t>dosimetry</a:t>
            </a:r>
            <a:r>
              <a:rPr lang="fr-FR" dirty="0" smtClean="0"/>
              <a:t> </a:t>
            </a:r>
            <a:r>
              <a:rPr lang="fr-FR" dirty="0" err="1" smtClean="0"/>
              <a:t>compared</a:t>
            </a:r>
            <a:r>
              <a:rPr lang="fr-FR" dirty="0" smtClean="0"/>
              <a:t> </a:t>
            </a:r>
            <a:r>
              <a:rPr lang="fr-FR" dirty="0" err="1" smtClean="0"/>
              <a:t>with</a:t>
            </a:r>
            <a:r>
              <a:rPr lang="fr-FR" dirty="0" smtClean="0"/>
              <a:t> MDCT as the </a:t>
            </a:r>
            <a:r>
              <a:rPr lang="fr-FR" dirty="0" err="1" smtClean="0"/>
              <a:t>reference</a:t>
            </a:r>
            <a:r>
              <a:rPr lang="fr-FR" dirty="0" smtClean="0"/>
              <a:t> standard. AJR Am J </a:t>
            </a:r>
            <a:r>
              <a:rPr lang="fr-FR" dirty="0" err="1" smtClean="0"/>
              <a:t>Roentgenol</a:t>
            </a:r>
            <a:r>
              <a:rPr lang="fr-FR" dirty="0" smtClean="0"/>
              <a:t> 2010;195:161–7. </a:t>
            </a:r>
          </a:p>
          <a:p>
            <a:pPr marL="0" indent="0">
              <a:buNone/>
            </a:pPr>
            <a:endParaRPr lang="fr-FR" dirty="0" smtClean="0"/>
          </a:p>
          <a:p>
            <a:pPr marL="0" indent="0">
              <a:buNone/>
            </a:pPr>
            <a:r>
              <a:rPr lang="fr-FR" dirty="0" smtClean="0"/>
              <a:t>[6] </a:t>
            </a:r>
            <a:r>
              <a:rPr lang="fr-FR" dirty="0" err="1" smtClean="0"/>
              <a:t>Lacout</a:t>
            </a:r>
            <a:r>
              <a:rPr lang="fr-FR" dirty="0" smtClean="0"/>
              <a:t> A, </a:t>
            </a:r>
            <a:r>
              <a:rPr lang="fr-FR" dirty="0" err="1" smtClean="0"/>
              <a:t>Marcy</a:t>
            </a:r>
            <a:r>
              <a:rPr lang="fr-FR" dirty="0" smtClean="0"/>
              <a:t> PY. Digital </a:t>
            </a:r>
            <a:r>
              <a:rPr lang="fr-FR" dirty="0" err="1" smtClean="0"/>
              <a:t>tomosynthesis</a:t>
            </a:r>
            <a:r>
              <a:rPr lang="fr-FR" dirty="0" smtClean="0"/>
              <a:t>: an alternative </a:t>
            </a:r>
            <a:r>
              <a:rPr lang="fr-FR" dirty="0" err="1" smtClean="0"/>
              <a:t>tool</a:t>
            </a:r>
            <a:r>
              <a:rPr lang="fr-FR" dirty="0" smtClean="0"/>
              <a:t> for </a:t>
            </a:r>
            <a:r>
              <a:rPr lang="fr-FR" dirty="0" err="1" smtClean="0"/>
              <a:t>challenging</a:t>
            </a:r>
            <a:r>
              <a:rPr lang="fr-FR" dirty="0" smtClean="0"/>
              <a:t> </a:t>
            </a:r>
            <a:r>
              <a:rPr lang="fr-FR" dirty="0" err="1" smtClean="0"/>
              <a:t>diagnosis</a:t>
            </a:r>
            <a:r>
              <a:rPr lang="fr-FR" dirty="0" smtClean="0"/>
              <a:t> in </a:t>
            </a:r>
            <a:r>
              <a:rPr lang="fr-FR" dirty="0" err="1" smtClean="0"/>
              <a:t>urology</a:t>
            </a:r>
            <a:r>
              <a:rPr lang="fr-FR" dirty="0" smtClean="0"/>
              <a:t>. </a:t>
            </a:r>
            <a:r>
              <a:rPr lang="fr-FR" dirty="0" err="1" smtClean="0"/>
              <a:t>Urol</a:t>
            </a:r>
            <a:r>
              <a:rPr lang="fr-FR" dirty="0" smtClean="0"/>
              <a:t> J 2014;11:1511–3.</a:t>
            </a:r>
            <a:endParaRPr lang="fr-FR" dirty="0"/>
          </a:p>
        </p:txBody>
      </p:sp>
    </p:spTree>
    <p:extLst>
      <p:ext uri="{BB962C8B-B14F-4D97-AF65-F5344CB8AC3E}">
        <p14:creationId xmlns:p14="http://schemas.microsoft.com/office/powerpoint/2010/main" val="448881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III-Etude analytique</a:t>
            </a:r>
            <a:endParaRPr lang="fr-FR" dirty="0">
              <a:solidFill>
                <a:srgbClr val="FF0000"/>
              </a:solidFill>
            </a:endParaRPr>
          </a:p>
        </p:txBody>
      </p:sp>
      <p:sp>
        <p:nvSpPr>
          <p:cNvPr id="3" name="Espace réservé du contenu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pPr marL="514350" indent="-514350">
              <a:buAutoNum type="alphaUcPeriod"/>
            </a:pPr>
            <a:r>
              <a:rPr lang="fr-FR" dirty="0" smtClean="0">
                <a:solidFill>
                  <a:srgbClr val="FF0000"/>
                </a:solidFill>
              </a:rPr>
              <a:t>Examens biologiques des urines</a:t>
            </a:r>
          </a:p>
          <a:p>
            <a:pPr marL="514350" indent="-514350">
              <a:buAutoNum type="alphaUcPeriod"/>
            </a:pPr>
            <a:r>
              <a:rPr lang="fr-FR" dirty="0" smtClean="0">
                <a:solidFill>
                  <a:srgbClr val="FF0000"/>
                </a:solidFill>
              </a:rPr>
              <a:t>Les examens biologiques sanguins  </a:t>
            </a:r>
          </a:p>
          <a:p>
            <a:pPr marL="514350" indent="-514350">
              <a:buAutoNum type="alphaUcPeriod"/>
            </a:pPr>
            <a:r>
              <a:rPr lang="fr-FR" dirty="0" smtClean="0">
                <a:solidFill>
                  <a:srgbClr val="FF0000"/>
                </a:solidFill>
              </a:rPr>
              <a:t>Explorations radiologiques ( Imagerie )</a:t>
            </a:r>
          </a:p>
          <a:p>
            <a:pPr marL="514350" indent="-514350">
              <a:buAutoNum type="alphaUcPeriod"/>
            </a:pPr>
            <a:r>
              <a:rPr lang="fr-FR" dirty="0" smtClean="0">
                <a:solidFill>
                  <a:srgbClr val="FF0000"/>
                </a:solidFill>
              </a:rPr>
              <a:t>Examen histologique : la biopsie rénale</a:t>
            </a:r>
            <a:endParaRPr lang="fr-FR" dirty="0">
              <a:solidFill>
                <a:srgbClr val="FF0000"/>
              </a:solidFill>
            </a:endParaRPr>
          </a:p>
        </p:txBody>
      </p:sp>
    </p:spTree>
    <p:extLst>
      <p:ext uri="{BB962C8B-B14F-4D97-AF65-F5344CB8AC3E}">
        <p14:creationId xmlns:p14="http://schemas.microsoft.com/office/powerpoint/2010/main" val="1798508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514350" indent="-514350">
              <a:buAutoNum type="alphaUcPeriod"/>
            </a:pPr>
            <a:r>
              <a:rPr lang="fr-FR" dirty="0" smtClean="0">
                <a:solidFill>
                  <a:srgbClr val="FF0000"/>
                </a:solidFill>
              </a:rPr>
              <a:t>Examens biologiques des urines</a:t>
            </a:r>
          </a:p>
          <a:p>
            <a:pPr marL="514350" indent="-514350">
              <a:buAutoNum type="alphaUcPeriod"/>
            </a:pPr>
            <a:r>
              <a:rPr lang="fr-FR" dirty="0" smtClean="0">
                <a:solidFill>
                  <a:schemeClr val="bg1">
                    <a:lumMod val="85000"/>
                  </a:schemeClr>
                </a:solidFill>
              </a:rPr>
              <a:t>Les examens biologiques sanguins  </a:t>
            </a:r>
          </a:p>
          <a:p>
            <a:pPr marL="514350" indent="-514350">
              <a:buAutoNum type="alphaUcPeriod"/>
            </a:pPr>
            <a:r>
              <a:rPr lang="fr-FR" dirty="0" smtClean="0">
                <a:solidFill>
                  <a:schemeClr val="bg1">
                    <a:lumMod val="85000"/>
                  </a:schemeClr>
                </a:solidFill>
              </a:rPr>
              <a:t>Explorations radiologiques ( Imagerie )</a:t>
            </a:r>
          </a:p>
          <a:p>
            <a:pPr marL="514350" indent="-514350">
              <a:buAutoNum type="alphaUcPeriod"/>
            </a:pPr>
            <a:r>
              <a:rPr lang="fr-FR" dirty="0" smtClean="0">
                <a:solidFill>
                  <a:schemeClr val="bg1">
                    <a:lumMod val="85000"/>
                  </a:schemeClr>
                </a:solidFill>
              </a:rPr>
              <a:t>Examen histologique : la biopsie rénale</a:t>
            </a:r>
          </a:p>
          <a:p>
            <a:endParaRPr lang="fr-FR" dirty="0"/>
          </a:p>
        </p:txBody>
      </p:sp>
    </p:spTree>
    <p:extLst>
      <p:ext uri="{BB962C8B-B14F-4D97-AF65-F5344CB8AC3E}">
        <p14:creationId xmlns:p14="http://schemas.microsoft.com/office/powerpoint/2010/main" val="3435731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A</a:t>
            </a:r>
            <a:r>
              <a:rPr lang="fr-FR" dirty="0" smtClean="0">
                <a:solidFill>
                  <a:srgbClr val="FF0000"/>
                </a:solidFill>
              </a:rPr>
              <a:t>. Examens biologiques des urines </a:t>
            </a:r>
            <a:endParaRPr lang="fr-FR" dirty="0">
              <a:solidFill>
                <a:srgbClr val="FF0000"/>
              </a:solidFill>
            </a:endParaRPr>
          </a:p>
        </p:txBody>
      </p:sp>
      <p:sp>
        <p:nvSpPr>
          <p:cNvPr id="3" name="Espace réservé du contenu 2"/>
          <p:cNvSpPr>
            <a:spLocks noGrp="1"/>
          </p:cNvSpPr>
          <p:nvPr>
            <p:ph idx="1"/>
          </p:nvPr>
        </p:nvSpPr>
        <p:spPr/>
        <p:txBody>
          <a:bodyPr>
            <a:normAutofit fontScale="85000" lnSpcReduction="20000"/>
          </a:bodyPr>
          <a:lstStyle/>
          <a:p>
            <a:pPr marL="514350" indent="-514350">
              <a:buAutoNum type="arabicPeriod"/>
            </a:pPr>
            <a:r>
              <a:rPr lang="fr-FR" b="1" dirty="0" smtClean="0"/>
              <a:t>Examen à la bandelette test : CHIMIE   URINAIRE</a:t>
            </a:r>
          </a:p>
          <a:p>
            <a:pPr marL="0" indent="0">
              <a:buNone/>
            </a:pPr>
            <a:r>
              <a:rPr lang="fr-FR" dirty="0" smtClean="0"/>
              <a:t>    - Examen simple.</a:t>
            </a:r>
          </a:p>
          <a:p>
            <a:pPr marL="0" indent="0">
              <a:buNone/>
            </a:pPr>
            <a:r>
              <a:rPr lang="fr-FR" dirty="0" smtClean="0"/>
              <a:t>     - </a:t>
            </a:r>
            <a:r>
              <a:rPr lang="fr-FR" b="1" dirty="0" smtClean="0">
                <a:solidFill>
                  <a:srgbClr val="FF0000"/>
                </a:solidFill>
              </a:rPr>
              <a:t>Fait partie de l’examen clinique.</a:t>
            </a:r>
          </a:p>
          <a:p>
            <a:pPr marL="0" indent="0">
              <a:buNone/>
            </a:pPr>
            <a:endParaRPr lang="fr-FR" b="1" dirty="0" smtClean="0">
              <a:solidFill>
                <a:srgbClr val="FF0000"/>
              </a:solidFill>
            </a:endParaRPr>
          </a:p>
          <a:p>
            <a:pPr marL="0" indent="0">
              <a:buNone/>
            </a:pPr>
            <a:r>
              <a:rPr lang="fr-FR" dirty="0" smtClean="0"/>
              <a:t> </a:t>
            </a:r>
            <a:r>
              <a:rPr lang="fr-FR" b="1" dirty="0" smtClean="0"/>
              <a:t>Permet une étude qualitative des urines à la recherche de :</a:t>
            </a:r>
          </a:p>
          <a:p>
            <a:pPr marL="0" indent="0">
              <a:buNone/>
            </a:pPr>
            <a:r>
              <a:rPr lang="fr-FR" dirty="0" smtClean="0"/>
              <a:t> - Protéinurie,</a:t>
            </a:r>
          </a:p>
          <a:p>
            <a:pPr marL="0" indent="0">
              <a:buNone/>
            </a:pPr>
            <a:r>
              <a:rPr lang="fr-FR" dirty="0" smtClean="0"/>
              <a:t> - Glycosurie, </a:t>
            </a:r>
          </a:p>
          <a:p>
            <a:pPr marL="0" indent="0">
              <a:buNone/>
            </a:pPr>
            <a:r>
              <a:rPr lang="fr-FR" dirty="0" smtClean="0"/>
              <a:t>- Hématurie,</a:t>
            </a:r>
          </a:p>
          <a:p>
            <a:pPr marL="0" indent="0">
              <a:buNone/>
            </a:pPr>
            <a:r>
              <a:rPr lang="fr-FR" dirty="0" smtClean="0"/>
              <a:t> - Leucocyturie,</a:t>
            </a:r>
          </a:p>
          <a:p>
            <a:pPr marL="0" indent="0">
              <a:buNone/>
            </a:pPr>
            <a:r>
              <a:rPr lang="fr-FR" dirty="0" smtClean="0"/>
              <a:t> - Mesure du PH, </a:t>
            </a:r>
          </a:p>
          <a:p>
            <a:pPr marL="0" indent="0">
              <a:buNone/>
            </a:pPr>
            <a:r>
              <a:rPr lang="fr-FR" dirty="0"/>
              <a:t> </a:t>
            </a:r>
            <a:r>
              <a:rPr lang="fr-FR" dirty="0" smtClean="0"/>
              <a:t>- Densité urinaire. </a:t>
            </a:r>
          </a:p>
          <a:p>
            <a:pPr marL="0" indent="0">
              <a:buNone/>
            </a:pPr>
            <a:endParaRPr lang="fr-FR" dirty="0"/>
          </a:p>
        </p:txBody>
      </p:sp>
    </p:spTree>
    <p:extLst>
      <p:ext uri="{BB962C8B-B14F-4D97-AF65-F5344CB8AC3E}">
        <p14:creationId xmlns:p14="http://schemas.microsoft.com/office/powerpoint/2010/main" val="88184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a:bodyPr>
          <a:lstStyle/>
          <a:p>
            <a:r>
              <a:rPr lang="fr-FR" dirty="0" smtClean="0"/>
              <a:t>Il est basé sur la modification d’un papier réactif sur un support plastique rigide, l’étude se fait par comparaison à une échelle colorimétrique sur la boite de chimie en respectant le temps de lecture. </a:t>
            </a:r>
          </a:p>
          <a:p>
            <a:endParaRPr lang="fr-FR" dirty="0" smtClean="0"/>
          </a:p>
          <a:p>
            <a:r>
              <a:rPr lang="fr-FR" dirty="0" smtClean="0"/>
              <a:t>Il doit se fait sur des urines fraiches, après toilette génitale dans un récipient soigneusement rincé à fin d’éviter la contamination par un détergent. </a:t>
            </a:r>
          </a:p>
          <a:p>
            <a:endParaRPr lang="fr-FR" dirty="0" smtClean="0"/>
          </a:p>
          <a:p>
            <a:r>
              <a:rPr lang="fr-FR" dirty="0" smtClean="0"/>
              <a:t>Les résultats anormaux doivent être compléter par des examens biologique appropriés</a:t>
            </a:r>
            <a:endParaRPr lang="fr-FR" dirty="0"/>
          </a:p>
        </p:txBody>
      </p:sp>
    </p:spTree>
    <p:extLst>
      <p:ext uri="{BB962C8B-B14F-4D97-AF65-F5344CB8AC3E}">
        <p14:creationId xmlns:p14="http://schemas.microsoft.com/office/powerpoint/2010/main" val="454881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a:t>2</a:t>
            </a:r>
            <a:r>
              <a:rPr lang="fr-FR" sz="2400" b="1" dirty="0"/>
              <a:t>. L’ETUDE CYTOBACTERIOLOGIQUE DES INFECTIONS URINAIRES </a:t>
            </a:r>
            <a:endParaRPr lang="fr-FR" b="1" dirty="0"/>
          </a:p>
        </p:txBody>
      </p:sp>
      <p:sp>
        <p:nvSpPr>
          <p:cNvPr id="3" name="Espace réservé du contenu 2"/>
          <p:cNvSpPr>
            <a:spLocks noGrp="1"/>
          </p:cNvSpPr>
          <p:nvPr>
            <p:ph idx="1"/>
          </p:nvPr>
        </p:nvSpPr>
        <p:spPr/>
        <p:txBody>
          <a:bodyPr/>
          <a:lstStyle/>
          <a:p>
            <a:r>
              <a:rPr lang="fr-FR" dirty="0" smtClean="0"/>
              <a:t>Les infections urinaires sont très fréquentes et très graves chez la femme enceinte, le diabétique et l’immunodéprimé.</a:t>
            </a:r>
          </a:p>
          <a:p>
            <a:endParaRPr lang="fr-FR" dirty="0" smtClean="0"/>
          </a:p>
          <a:p>
            <a:r>
              <a:rPr lang="fr-FR" dirty="0" smtClean="0"/>
              <a:t> Les infections urinaires évoluent souvent vers une guérison rapide. </a:t>
            </a:r>
          </a:p>
          <a:p>
            <a:endParaRPr lang="fr-FR" dirty="0" smtClean="0"/>
          </a:p>
          <a:p>
            <a:r>
              <a:rPr lang="fr-FR" dirty="0" smtClean="0"/>
              <a:t>Mais parfois, elles évoluent vers la persistance et l’extension vers le parenchyme rénal d’où risque de septicémie et de pyélonéphrite</a:t>
            </a:r>
            <a:endParaRPr lang="fr-FR" dirty="0"/>
          </a:p>
        </p:txBody>
      </p:sp>
    </p:spTree>
    <p:extLst>
      <p:ext uri="{BB962C8B-B14F-4D97-AF65-F5344CB8AC3E}">
        <p14:creationId xmlns:p14="http://schemas.microsoft.com/office/powerpoint/2010/main" val="193050455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6395</TotalTime>
  <Words>2737</Words>
  <Application>Microsoft Office PowerPoint</Application>
  <PresentationFormat>Grand écran</PresentationFormat>
  <Paragraphs>281</Paragraphs>
  <Slides>45</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45</vt:i4>
      </vt:variant>
    </vt:vector>
  </HeadingPairs>
  <TitlesOfParts>
    <vt:vector size="49" baseType="lpstr">
      <vt:lpstr>Arial</vt:lpstr>
      <vt:lpstr>Calibri</vt:lpstr>
      <vt:lpstr>Calibri Light</vt:lpstr>
      <vt:lpstr>Thème Office</vt:lpstr>
      <vt:lpstr>Le  bilan  néphrologique forme  brute</vt:lpstr>
      <vt:lpstr>Agenda</vt:lpstr>
      <vt:lpstr>I-  Introduction</vt:lpstr>
      <vt:lpstr>II- Intérêt de la question </vt:lpstr>
      <vt:lpstr>III-Etude analytique</vt:lpstr>
      <vt:lpstr>Présentation PowerPoint</vt:lpstr>
      <vt:lpstr>A. Examens biologiques des urines </vt:lpstr>
      <vt:lpstr>Présentation PowerPoint</vt:lpstr>
      <vt:lpstr>2. L’ETUDE CYTOBACTERIOLOGIQUE DES INFECTIONS URINAIRES </vt:lpstr>
      <vt:lpstr>A. Prélèvement : </vt:lpstr>
      <vt:lpstr>   B. Acheminement : </vt:lpstr>
      <vt:lpstr>Présentation PowerPoint</vt:lpstr>
      <vt:lpstr>D. L’interprétation </vt:lpstr>
      <vt:lpstr>3. Les cylindres : </vt:lpstr>
      <vt:lpstr>4. Dosage pondérale de la protéinurie (DPP) </vt:lpstr>
      <vt:lpstr>Présentation PowerPoint</vt:lpstr>
      <vt:lpstr>6. Electrolytes et composés azotés urinaires </vt:lpstr>
      <vt:lpstr>Présentation PowerPoint</vt:lpstr>
      <vt:lpstr>a-Urée sanguine :  </vt:lpstr>
      <vt:lpstr>b) Créatinine endogène :  </vt:lpstr>
      <vt:lpstr>Présentation PowerPoint</vt:lpstr>
      <vt:lpstr>c) Ionogramme sanguin </vt:lpstr>
      <vt:lpstr>Présentation PowerPoint</vt:lpstr>
      <vt:lpstr>1) ASP</vt:lpstr>
      <vt:lpstr>Présentation PowerPoint</vt:lpstr>
      <vt:lpstr>Présentation PowerPoint</vt:lpstr>
      <vt:lpstr>Présentation PowerPoint</vt:lpstr>
      <vt:lpstr>Indications</vt:lpstr>
      <vt:lpstr>Présentation PowerPoint</vt:lpstr>
      <vt:lpstr>Présentation PowerPoint</vt:lpstr>
      <vt:lpstr>Présentation PowerPoint</vt:lpstr>
      <vt:lpstr>Présentation PowerPoint</vt:lpstr>
      <vt:lpstr>2) Echographie abdominale </vt:lpstr>
      <vt:lpstr>La taille des reins :  </vt:lpstr>
      <vt:lpstr>3. TDM abdominal </vt:lpstr>
      <vt:lpstr>4. IRM </vt:lpstr>
      <vt:lpstr>5. Scintigraphie rénale </vt:lpstr>
      <vt:lpstr>6. Angiographie numérisée</vt:lpstr>
      <vt:lpstr>7. L'urographie intraveineuse (UIV) </vt:lpstr>
      <vt:lpstr>Présentation PowerPoint</vt:lpstr>
      <vt:lpstr>Présentation PowerPoint</vt:lpstr>
      <vt:lpstr>Intérêt : </vt:lpstr>
      <vt:lpstr>Modalités : </vt:lpstr>
      <vt:lpstr>Complications : </vt:lpstr>
      <vt:lpstr>Références bibliographiques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timgad informatique</dc:creator>
  <cp:lastModifiedBy>timgad informatique</cp:lastModifiedBy>
  <cp:revision>33</cp:revision>
  <dcterms:created xsi:type="dcterms:W3CDTF">2021-02-06T18:52:49Z</dcterms:created>
  <dcterms:modified xsi:type="dcterms:W3CDTF">2021-02-13T13:37:44Z</dcterms:modified>
</cp:coreProperties>
</file>