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57" r:id="rId5"/>
    <p:sldId id="261" r:id="rId6"/>
    <p:sldId id="326" r:id="rId7"/>
    <p:sldId id="333" r:id="rId8"/>
    <p:sldId id="328" r:id="rId9"/>
    <p:sldId id="329" r:id="rId10"/>
    <p:sldId id="263" r:id="rId11"/>
    <p:sldId id="283" r:id="rId12"/>
    <p:sldId id="337" r:id="rId13"/>
    <p:sldId id="336" r:id="rId14"/>
    <p:sldId id="286" r:id="rId15"/>
    <p:sldId id="287" r:id="rId16"/>
    <p:sldId id="288" r:id="rId17"/>
    <p:sldId id="353" r:id="rId18"/>
    <p:sldId id="270" r:id="rId19"/>
    <p:sldId id="271" r:id="rId20"/>
    <p:sldId id="338" r:id="rId21"/>
    <p:sldId id="339" r:id="rId22"/>
    <p:sldId id="272" r:id="rId23"/>
    <p:sldId id="274" r:id="rId24"/>
    <p:sldId id="354" r:id="rId25"/>
    <p:sldId id="275" r:id="rId26"/>
    <p:sldId id="340" r:id="rId27"/>
    <p:sldId id="341" r:id="rId28"/>
    <p:sldId id="342" r:id="rId29"/>
    <p:sldId id="343" r:id="rId30"/>
    <p:sldId id="355" r:id="rId31"/>
    <p:sldId id="276" r:id="rId32"/>
    <p:sldId id="344" r:id="rId33"/>
    <p:sldId id="277" r:id="rId34"/>
    <p:sldId id="345" r:id="rId35"/>
    <p:sldId id="347" r:id="rId36"/>
    <p:sldId id="278" r:id="rId37"/>
    <p:sldId id="279" r:id="rId38"/>
    <p:sldId id="280" r:id="rId39"/>
    <p:sldId id="349" r:id="rId40"/>
    <p:sldId id="281" r:id="rId41"/>
    <p:sldId id="290" r:id="rId42"/>
    <p:sldId id="298" r:id="rId43"/>
    <p:sldId id="307" r:id="rId44"/>
    <p:sldId id="292" r:id="rId45"/>
    <p:sldId id="293" r:id="rId46"/>
    <p:sldId id="294" r:id="rId47"/>
    <p:sldId id="299" r:id="rId48"/>
    <p:sldId id="301" r:id="rId49"/>
    <p:sldId id="295" r:id="rId50"/>
    <p:sldId id="351" r:id="rId51"/>
    <p:sldId id="352" r:id="rId52"/>
    <p:sldId id="305" r:id="rId53"/>
    <p:sldId id="306" r:id="rId54"/>
    <p:sldId id="309" r:id="rId55"/>
    <p:sldId id="311" r:id="rId56"/>
    <p:sldId id="312" r:id="rId57"/>
    <p:sldId id="313" r:id="rId58"/>
    <p:sldId id="315" r:id="rId59"/>
    <p:sldId id="316" r:id="rId60"/>
    <p:sldId id="317" r:id="rId61"/>
    <p:sldId id="327" r:id="rId62"/>
    <p:sldId id="318" r:id="rId63"/>
    <p:sldId id="319" r:id="rId64"/>
    <p:sldId id="320" r:id="rId65"/>
    <p:sldId id="323" r:id="rId66"/>
    <p:sldId id="324" r:id="rId67"/>
    <p:sldId id="325" r:id="rId68"/>
    <p:sldId id="334" r:id="rId6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0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464-1625-494C-9A4A-8162586778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3C6-03ED-4023-88A5-BC69C85DA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36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464-1625-494C-9A4A-8162586778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3C6-03ED-4023-88A5-BC69C85DA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02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464-1625-494C-9A4A-8162586778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3C6-03ED-4023-88A5-BC69C85DA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94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464-1625-494C-9A4A-8162586778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3C6-03ED-4023-88A5-BC69C85DA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9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464-1625-494C-9A4A-8162586778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3C6-03ED-4023-88A5-BC69C85DA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98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464-1625-494C-9A4A-8162586778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3C6-03ED-4023-88A5-BC69C85DA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63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464-1625-494C-9A4A-8162586778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3C6-03ED-4023-88A5-BC69C85DA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9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464-1625-494C-9A4A-8162586778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3C6-03ED-4023-88A5-BC69C85DA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63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464-1625-494C-9A4A-8162586778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3C6-03ED-4023-88A5-BC69C85DA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51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464-1625-494C-9A4A-8162586778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3C6-03ED-4023-88A5-BC69C85DA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81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464-1625-494C-9A4A-8162586778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43C6-03ED-4023-88A5-BC69C85DA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80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464-1625-494C-9A4A-816258677888}" type="datetimeFigureOut">
              <a:rPr lang="fr-FR" smtClean="0"/>
              <a:t>24/05/2021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E43C6-03ED-4023-88A5-BC69C85DA0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23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2218" y="166400"/>
            <a:ext cx="9144000" cy="2387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</a:rPr>
              <a:t>Explorations paracliniques en néphrologie 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22218" y="3214255"/>
            <a:ext cx="9144000" cy="250074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A. Chinar ( interniste )</a:t>
            </a:r>
          </a:p>
          <a:p>
            <a:r>
              <a:rPr lang="fr-FR" dirty="0" smtClean="0"/>
              <a:t>Université de Batna 2 ,faculté de médecine, département de médecine</a:t>
            </a:r>
          </a:p>
          <a:p>
            <a:r>
              <a:rPr lang="fr-FR" dirty="0" smtClean="0"/>
              <a:t>Chu  Batna, service de néphrologie, dialyse, et </a:t>
            </a:r>
            <a:r>
              <a:rPr lang="fr-FR" dirty="0"/>
              <a:t>t</a:t>
            </a:r>
            <a:r>
              <a:rPr lang="fr-FR" dirty="0" smtClean="0"/>
              <a:t>ransplantation </a:t>
            </a:r>
            <a:r>
              <a:rPr lang="fr-FR" dirty="0"/>
              <a:t>r</a:t>
            </a:r>
            <a:r>
              <a:rPr lang="fr-FR" dirty="0" smtClean="0"/>
              <a:t>énale</a:t>
            </a:r>
          </a:p>
          <a:p>
            <a:r>
              <a:rPr lang="fr-FR" dirty="0" smtClean="0"/>
              <a:t>Cours de 5eme année de médecine</a:t>
            </a:r>
          </a:p>
          <a:p>
            <a:r>
              <a:rPr lang="fr-FR" dirty="0" smtClean="0"/>
              <a:t>Mail: chinarathmane@yahoo.fr </a:t>
            </a:r>
          </a:p>
          <a:p>
            <a:r>
              <a:rPr lang="fr-FR" dirty="0" smtClean="0"/>
              <a:t>Fax:  213 33308317  -     Tel   0772121991  - </a:t>
            </a:r>
            <a:r>
              <a:rPr lang="fr-FR" dirty="0" smtClean="0"/>
              <a:t>25/05/ 2021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359237" y="6375255"/>
            <a:ext cx="61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Journée</a:t>
            </a:r>
            <a:r>
              <a:rPr lang="en-US" sz="2400" dirty="0" smtClean="0">
                <a:solidFill>
                  <a:srgbClr val="FF0000"/>
                </a:solidFill>
              </a:rPr>
              <a:t> international de la </a:t>
            </a:r>
            <a:r>
              <a:rPr lang="en-US" sz="2400" dirty="0" err="1" smtClean="0">
                <a:solidFill>
                  <a:srgbClr val="FF0000"/>
                </a:solidFill>
              </a:rPr>
              <a:t>thyroide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IV - C’est quoi un examen paraclinique en néphrologie, et pour  quels objectifs ?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327" y="1825625"/>
            <a:ext cx="1109749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L’étude de la sémiologie urinaire repose sur l’interrogatoire, l’examen clinique complet et les examens complémentaires, permettant à la fois de: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Poser le diagnostic.</a:t>
            </a:r>
          </a:p>
          <a:p>
            <a:endParaRPr lang="fr-FR" dirty="0" smtClean="0"/>
          </a:p>
          <a:p>
            <a:r>
              <a:rPr lang="fr-FR" dirty="0" smtClean="0"/>
              <a:t> Rechercher l’étiologie de l’atteinte rénale.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La prise en charge ultérieure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914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</a:rPr>
              <a:t>V. Examens biologiques des urines</a:t>
            </a:r>
            <a:endParaRPr lang="fr-FR" sz="5400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621" y="1825625"/>
            <a:ext cx="81587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7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V. Examens biologiques des urines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V</a:t>
            </a:r>
            <a:r>
              <a:rPr lang="fr-FR" dirty="0" smtClean="0"/>
              <a:t>.</a:t>
            </a:r>
            <a:r>
              <a:rPr lang="fr-FR" b="1" dirty="0" smtClean="0">
                <a:solidFill>
                  <a:srgbClr val="FF0000"/>
                </a:solidFill>
              </a:rPr>
              <a:t> 1. EXAMEN A LA BANDELETTE </a:t>
            </a:r>
            <a:r>
              <a:rPr lang="fr-FR" b="1" dirty="0" smtClean="0">
                <a:solidFill>
                  <a:srgbClr val="FF0000"/>
                </a:solidFill>
              </a:rPr>
              <a:t>URINAIRE</a:t>
            </a: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V.</a:t>
            </a:r>
            <a:r>
              <a:rPr lang="fr-FR" b="1" dirty="0">
                <a:solidFill>
                  <a:srgbClr val="FF0000"/>
                </a:solidFill>
              </a:rPr>
              <a:t> 2. L’ETUDE CYTOBACTERIOLOGIQUE DES INFECTIONS URINAIRES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371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1. Examen à la bandelette test :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073" y="1690688"/>
            <a:ext cx="7869382" cy="489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35526"/>
            <a:ext cx="10321636" cy="66224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2526" y="786063"/>
            <a:ext cx="9817769" cy="15560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Comment   faire   ?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3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85551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0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8929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02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L’infection  urinaire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1-  Evoquée :  signes fonctionnel !?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2-  suspectée: la bandelette .?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3- confirmée:  trouver l’agent (s) causal (s)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4-Traitée:  médicament approprié, dose efficace, et durée efficace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7363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/>
            </a:r>
            <a:br>
              <a:rPr lang="fr-FR" sz="3600" b="1" dirty="0" smtClean="0">
                <a:solidFill>
                  <a:srgbClr val="FF0000"/>
                </a:solidFill>
              </a:rPr>
            </a:br>
            <a:r>
              <a:rPr lang="fr-FR" sz="3600" b="1" dirty="0" smtClean="0">
                <a:solidFill>
                  <a:srgbClr val="FF0000"/>
                </a:solidFill>
              </a:rPr>
              <a:t>2</a:t>
            </a:r>
            <a:r>
              <a:rPr lang="fr-FR" sz="3600" b="1" dirty="0" smtClean="0">
                <a:solidFill>
                  <a:srgbClr val="FF0000"/>
                </a:solidFill>
              </a:rPr>
              <a:t>. L’ETUDE CYTOBACTERIOLOGIQUE DES INFECTIONS URINAIRES</a:t>
            </a:r>
            <a:br>
              <a:rPr lang="fr-FR" sz="3600" b="1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infections urinaires sont très fréquentes et  graves chez la femme enceinte, le diabétique et l’immunodéprimé. </a:t>
            </a:r>
          </a:p>
          <a:p>
            <a:endParaRPr lang="fr-FR" dirty="0"/>
          </a:p>
          <a:p>
            <a:r>
              <a:rPr lang="fr-FR" dirty="0" smtClean="0"/>
              <a:t>Les infections urinaires évoluent souvent vers une guérison rapide. </a:t>
            </a:r>
          </a:p>
          <a:p>
            <a:endParaRPr lang="fr-FR" dirty="0"/>
          </a:p>
          <a:p>
            <a:r>
              <a:rPr lang="fr-FR" dirty="0"/>
              <a:t>P</a:t>
            </a:r>
            <a:r>
              <a:rPr lang="fr-FR" dirty="0" smtClean="0"/>
              <a:t>arfois</a:t>
            </a:r>
            <a:r>
              <a:rPr lang="fr-FR" dirty="0" smtClean="0"/>
              <a:t>, elles évoluent vers la persistance et l’extension vers le</a:t>
            </a:r>
          </a:p>
          <a:p>
            <a:pPr marL="0" indent="0">
              <a:buNone/>
            </a:pPr>
            <a:r>
              <a:rPr lang="fr-FR" dirty="0" smtClean="0"/>
              <a:t>parenchyme rénal d’où risque de septicémie et de pyélonéphrite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98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/>
            </a:r>
            <a:br>
              <a:rPr lang="fr-FR" sz="4000" b="1" dirty="0" smtClean="0">
                <a:solidFill>
                  <a:srgbClr val="FF0000"/>
                </a:solidFill>
              </a:rPr>
            </a:b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</a:rPr>
              <a:t>   </a:t>
            </a:r>
            <a:r>
              <a:rPr lang="fr-FR" sz="4000" b="1" dirty="0" smtClean="0">
                <a:solidFill>
                  <a:srgbClr val="FF0000"/>
                </a:solidFill>
              </a:rPr>
              <a:t>A</a:t>
            </a:r>
            <a:r>
              <a:rPr lang="fr-FR" sz="4000" b="1" dirty="0" smtClean="0">
                <a:solidFill>
                  <a:srgbClr val="FF0000"/>
                </a:solidFill>
              </a:rPr>
              <a:t>. Prélèvement :</a:t>
            </a:r>
            <a:br>
              <a:rPr lang="fr-FR" sz="4000" b="1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Il doit être fait avec beaucoup de soins car c’est un prélèvement facile et naturel.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C00000"/>
                </a:solidFill>
              </a:rPr>
              <a:t>Chez l’adulte et l’enfant jeune :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On recueille les urines de préférence le matin après avoir fait un lavage soigneux avec une solution antiseptique.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On rince le méat à l’eau et on élimine la 1ère partie de la miction pour recueillir le milieu du jet dans un flacon stérile.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293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AGENDA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88472"/>
            <a:ext cx="10515600" cy="5569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I .Introduction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II .Le reins dans ses états habituels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III. Si le rein est malade !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IV. C’est quoi un EP en néphrologie, et pour quels objectifs ?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V. Examens biologiques des urines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VI. Les examens biologiques sanguins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VII. Explorations radiologiques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VIII. Examen histologique : la biopsie rénale 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IX. Autres  examens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X. Conclusion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XI. Références bibliographiques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9408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C00000"/>
                </a:solidFill>
              </a:rPr>
              <a:t>Chez l’enfant 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On nettoie soigneusement la région périnéale puis on fixe un sac collecteur en plastique à l’aide d’un adhésif.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Ce sac ne doit par être laissé plus de 30mn.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Au-delà de ce délai, le sac devra être remplacé après avoir refait le nettoyage.</a:t>
            </a:r>
          </a:p>
          <a:p>
            <a:pPr marL="0" indent="0">
              <a:buNone/>
            </a:pPr>
            <a:r>
              <a:rPr lang="fr-FR" dirty="0" smtClean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9435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C00000"/>
                </a:solidFill>
              </a:rPr>
              <a:t>Chez les porteurs de sondes à demeure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 - On clampe le tuyau d’évacuation pendant 10mn </a:t>
            </a:r>
          </a:p>
          <a:p>
            <a:pPr marL="0" indent="0">
              <a:buNone/>
            </a:pPr>
            <a:r>
              <a:rPr lang="fr-FR" dirty="0" smtClean="0"/>
              <a:t>pour laisser les urines s’accumuler en amant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- On ponctionne la tubulure après</a:t>
            </a:r>
          </a:p>
          <a:p>
            <a:pPr marL="0" indent="0">
              <a:buNone/>
            </a:pPr>
            <a:r>
              <a:rPr lang="fr-FR" dirty="0" smtClean="0"/>
              <a:t> désinfection à l’alcool iodé.</a:t>
            </a:r>
            <a:endParaRPr lang="fr-FR" dirty="0"/>
          </a:p>
        </p:txBody>
      </p:sp>
      <p:pic>
        <p:nvPicPr>
          <p:cNvPr id="5" name="Picture 2" descr="24: Pression intra-abdominale | Medicine 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437" y="0"/>
            <a:ext cx="3851564" cy="52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3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>
                <a:solidFill>
                  <a:srgbClr val="FF0000"/>
                </a:solidFill>
              </a:rPr>
              <a:t>B. Acheminement : </a:t>
            </a:r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/>
              <a:t>Le </a:t>
            </a:r>
            <a:r>
              <a:rPr lang="fr-FR" dirty="0" smtClean="0"/>
              <a:t>transport au laboratoire doit être rapide, sinon conservation à une température de + 4°c.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3600" dirty="0" smtClean="0">
                <a:solidFill>
                  <a:srgbClr val="FF0000"/>
                </a:solidFill>
              </a:rPr>
              <a:t>C .  L’</a:t>
            </a:r>
            <a:r>
              <a:rPr lang="fr-FR" sz="3600" dirty="0" err="1" smtClean="0">
                <a:solidFill>
                  <a:srgbClr val="FF0000"/>
                </a:solidFill>
              </a:rPr>
              <a:t>uroculture</a:t>
            </a:r>
            <a:r>
              <a:rPr lang="fr-FR" dirty="0" smtClean="0"/>
              <a:t> 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dirty="0"/>
              <a:t> Elle est à la fois quantitative et qualitative.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362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D. L’interprétation :***</a:t>
            </a:r>
            <a:br>
              <a:rPr lang="fr-FR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825624"/>
            <a:ext cx="11194473" cy="50323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Bactériurie </a:t>
            </a:r>
            <a:r>
              <a:rPr lang="fr-FR" b="1" dirty="0" smtClean="0">
                <a:solidFill>
                  <a:srgbClr val="002060"/>
                </a:solidFill>
              </a:rPr>
              <a:t>&lt;103élément/ml =&gt; Absence d’infection</a:t>
            </a:r>
            <a:r>
              <a:rPr lang="fr-FR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Bactériurie </a:t>
            </a:r>
            <a:r>
              <a:rPr lang="fr-FR" b="1" dirty="0" smtClean="0">
                <a:solidFill>
                  <a:srgbClr val="C00000"/>
                </a:solidFill>
              </a:rPr>
              <a:t>&gt; 105 élément/ml, leucocyturie significative &gt; 104 élément/ml) =&gt; Infection certaine.</a:t>
            </a:r>
          </a:p>
          <a:p>
            <a:pPr marL="0" indent="0">
              <a:buNone/>
            </a:pPr>
            <a:endParaRPr lang="fr-FR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dirty="0" smtClean="0"/>
              <a:t>Bactériurie entre </a:t>
            </a:r>
            <a:r>
              <a:rPr lang="fr-FR" b="1" dirty="0" smtClean="0">
                <a:solidFill>
                  <a:srgbClr val="C00000"/>
                </a:solidFill>
              </a:rPr>
              <a:t>103 et 105 élément/ml =&gt; Confrontation des données cliniques et bactériologiques.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>
                <a:solidFill>
                  <a:srgbClr val="002060"/>
                </a:solidFill>
              </a:rPr>
              <a:t>Leucocyturie significative &gt;104 éléments/ml, Bactériurie &lt;103 élément/ml =&gt;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02060"/>
                </a:solidFill>
              </a:rPr>
              <a:t>leucocyturie aseptique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─ Utilisation des antibiotiques.</a:t>
            </a:r>
          </a:p>
          <a:p>
            <a:pPr marL="0" indent="0">
              <a:buNone/>
            </a:pPr>
            <a:r>
              <a:rPr lang="fr-FR" dirty="0" smtClean="0"/>
              <a:t>─ Germes spécifiques : BK, </a:t>
            </a:r>
            <a:r>
              <a:rPr lang="fr-FR" dirty="0" err="1" smtClean="0"/>
              <a:t>mycoplasma</a:t>
            </a:r>
            <a:r>
              <a:rPr lang="fr-FR" dirty="0" smtClean="0"/>
              <a:t>, </a:t>
            </a:r>
            <a:r>
              <a:rPr lang="fr-FR" dirty="0" err="1" smtClean="0"/>
              <a:t>chlamidia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─ Néphropathie interstitielle aigue ou chronique.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598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La découverte d’une cylindrurie .?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C’est qui ?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Quelles   valeurs  sémiologiques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9352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3. Les cylindres :***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06904"/>
            <a:ext cx="10515600" cy="57510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r>
              <a:rPr lang="fr-FR" sz="2600" dirty="0" smtClean="0"/>
              <a:t>Les </a:t>
            </a:r>
            <a:r>
              <a:rPr lang="fr-FR" sz="2600" dirty="0" smtClean="0"/>
              <a:t>cylindre sont des agglomérats de protéines [(matrice organique = </a:t>
            </a:r>
            <a:r>
              <a:rPr lang="fr-FR" sz="2600" dirty="0" err="1" smtClean="0"/>
              <a:t>TammHorsfall</a:t>
            </a:r>
            <a:r>
              <a:rPr lang="fr-FR" sz="2600" dirty="0" smtClean="0"/>
              <a:t> (THP)] et de cellules précipitées formées dans la lumière tubulaire, on a :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>
                <a:solidFill>
                  <a:srgbClr val="002060"/>
                </a:solidFill>
              </a:rPr>
              <a:t>C</a:t>
            </a:r>
            <a:r>
              <a:rPr lang="fr-FR" b="1" dirty="0" smtClean="0">
                <a:solidFill>
                  <a:srgbClr val="002060"/>
                </a:solidFill>
              </a:rPr>
              <a:t>ylindres hyalins </a:t>
            </a:r>
            <a:r>
              <a:rPr lang="fr-FR" dirty="0" smtClean="0"/>
              <a:t>: physiologique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sz="4300" dirty="0" smtClean="0">
                <a:solidFill>
                  <a:srgbClr val="FF0000"/>
                </a:solidFill>
              </a:rPr>
              <a:t>Cylindres cellulaires</a:t>
            </a:r>
            <a:r>
              <a:rPr lang="fr-FR" sz="4300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─ </a:t>
            </a:r>
            <a:r>
              <a:rPr lang="fr-FR" b="1" dirty="0" smtClean="0"/>
              <a:t>cylindres hématiques : l’origine glomérulaire si hématurie microscopique.</a:t>
            </a:r>
          </a:p>
          <a:p>
            <a:pPr marL="0" indent="0">
              <a:buNone/>
            </a:pPr>
            <a:r>
              <a:rPr lang="fr-FR" b="1" dirty="0" smtClean="0"/>
              <a:t>─ cylindres leucocytaires : inflammation du parenchyme rénal (NIA ou NIC)</a:t>
            </a:r>
          </a:p>
          <a:p>
            <a:pPr marL="0" indent="0">
              <a:buNone/>
            </a:pPr>
            <a:r>
              <a:rPr lang="fr-FR" b="1" dirty="0" smtClean="0"/>
              <a:t>─ cylindres épithéliaux : desquamation de l’épithélium tubulaire (nécrose</a:t>
            </a:r>
          </a:p>
          <a:p>
            <a:pPr marL="0" indent="0">
              <a:buNone/>
            </a:pPr>
            <a:r>
              <a:rPr lang="fr-FR" b="1" dirty="0" smtClean="0"/>
              <a:t>tubulaire).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2816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4" name="Picture 4" descr="https://vincentbourquin.files.wordpress.com/2010/11/3_formation_of_pigment1.jpg?w=8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8666017" cy="625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6880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                                      </a:t>
            </a:r>
            <a:r>
              <a:rPr lang="fr-FR" sz="3200" b="1" dirty="0" smtClean="0">
                <a:solidFill>
                  <a:srgbClr val="FF0000"/>
                </a:solidFill>
              </a:rPr>
              <a:t>cc cylindres GR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s://vincentbourquin.files.wordpress.com/2010/11/2_formation_of_red-cel.jpg?w=8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" y="172244"/>
            <a:ext cx="62484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vincentbourquin.files.wordpress.com/2010/11/1_red-cell_cast.jpg?w=8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48" y="3809999"/>
            <a:ext cx="42100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102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                       </a:t>
            </a:r>
            <a:r>
              <a:rPr lang="fr-FR" dirty="0" smtClean="0"/>
              <a:t>cc cylindres </a:t>
            </a:r>
            <a:r>
              <a:rPr lang="fr-FR" dirty="0" smtClean="0"/>
              <a:t>GB</a:t>
            </a:r>
            <a:endParaRPr lang="fr-FR" dirty="0"/>
          </a:p>
        </p:txBody>
      </p:sp>
      <p:pic>
        <p:nvPicPr>
          <p:cNvPr id="7170" name="Picture 2" descr="https://vincentbourquin.files.wordpress.com/2010/11/2_formation_of_intratu.jpg?w=8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0" y="483393"/>
            <a:ext cx="6758041" cy="477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vincentbourquin.files.wordpress.com/2010/11/1_intratubular_white-c.jpg?w=8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032" y="3208421"/>
            <a:ext cx="4837059" cy="364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62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4"/>
            <a:ext cx="10856495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3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I - Introduction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05345"/>
            <a:ext cx="10515600" cy="54725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 recours à l’exploration paraclinique en néphrologie, chercher la justification.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Après  un examen clinique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Prendre en considération la fonction rénale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Un cout rénal  et  financier.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951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Une  protéinurie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  physiologie</a:t>
            </a:r>
          </a:p>
          <a:p>
            <a:endParaRPr lang="fr-FR" dirty="0"/>
          </a:p>
          <a:p>
            <a:r>
              <a:rPr lang="fr-FR" dirty="0" smtClean="0"/>
              <a:t>La  pathologique :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- quand  la suspecter ?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- Existe-t</a:t>
            </a:r>
            <a:r>
              <a:rPr lang="fr-FR" dirty="0"/>
              <a:t>-</a:t>
            </a:r>
            <a:r>
              <a:rPr lang="fr-FR" dirty="0" smtClean="0"/>
              <a:t>il des  signes F/P  ..?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Que faire si positive à la bandelette urinaire .?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Chez  qui demander une protéinurie .?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2781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/>
            </a:r>
            <a:br>
              <a:rPr lang="fr-FR" sz="2800" b="1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817" y="1330036"/>
            <a:ext cx="11665527" cy="5527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Toute </a:t>
            </a:r>
            <a:r>
              <a:rPr lang="fr-FR" dirty="0" smtClean="0"/>
              <a:t>protéinurie dépistée par la bandelette test doit être confirmée par une DPP effectuée sur la totalité des urines des 24h.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Protéinurie physiologique 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/>
              <a:t> &lt; 150 mg/24h,composée de </a:t>
            </a:r>
          </a:p>
          <a:p>
            <a:pPr marL="0" indent="0">
              <a:buNone/>
            </a:pPr>
            <a:r>
              <a:rPr lang="fr-FR" dirty="0" smtClean="0"/>
              <a:t>- Faite de 30% d’albumine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- Et de 70% des globulines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70558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262" y="0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Dosage pondérale de la protéinurie (DPP)</a:t>
            </a:r>
            <a:endParaRPr lang="fr-FR" sz="2800" dirty="0"/>
          </a:p>
        </p:txBody>
      </p:sp>
      <p:pic>
        <p:nvPicPr>
          <p:cNvPr id="8194" name="Picture 2" descr="Hématurie et protéinurie chez l'enfant : attitude pratique - Revue Médicale  Suis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1593273"/>
            <a:ext cx="11283434" cy="526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8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/>
              <a:t>Mais  avant la macro protéinurie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5786" y="1986562"/>
            <a:ext cx="10515600" cy="4351338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La microalbuminurie :</a:t>
            </a:r>
          </a:p>
          <a:p>
            <a:r>
              <a:rPr lang="fr-FR" dirty="0" smtClean="0"/>
              <a:t>Par dosage radio-immunologique.</a:t>
            </a:r>
          </a:p>
          <a:p>
            <a:r>
              <a:rPr lang="fr-FR" dirty="0" smtClean="0"/>
              <a:t> Dépistage précoce d’une micro-angiopathie rénale au </a:t>
            </a:r>
            <a:r>
              <a:rPr lang="fr-FR" dirty="0" smtClean="0"/>
              <a:t>c </a:t>
            </a:r>
            <a:endParaRPr lang="fr-FR" dirty="0" smtClean="0"/>
          </a:p>
          <a:p>
            <a:r>
              <a:rPr lang="fr-FR" dirty="0" smtClean="0"/>
              <a:t> Plusieurs dosages : variabilité d’un jour à un autre.</a:t>
            </a:r>
          </a:p>
          <a:p>
            <a:r>
              <a:rPr lang="fr-FR" dirty="0" smtClean="0"/>
              <a:t>VN : &lt; 20 mg/24h.</a:t>
            </a:r>
            <a:endParaRPr lang="fr-FR" dirty="0"/>
          </a:p>
        </p:txBody>
      </p:sp>
      <p:pic>
        <p:nvPicPr>
          <p:cNvPr id="4" name="Picture 4" descr="Hypertension : détection précoce des lésions des organes cibles - Revue  Médicale Sui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6" y="3054927"/>
            <a:ext cx="8322572" cy="380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99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****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43788"/>
            <a:ext cx="10515600" cy="5277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L’étude qualitative et quantitative par l’EPS urinaire permet de caractériser la</a:t>
            </a:r>
          </a:p>
          <a:p>
            <a:pPr marL="0" indent="0">
              <a:buNone/>
            </a:pPr>
            <a:r>
              <a:rPr lang="fr-FR" dirty="0" smtClean="0"/>
              <a:t>protéinurie d’origine :</a:t>
            </a:r>
          </a:p>
          <a:p>
            <a:r>
              <a:rPr lang="fr-FR" dirty="0" smtClean="0"/>
              <a:t> Tubulaire : faible &lt; 2 g/24h, riche en globuline et pauvre en albumine.</a:t>
            </a:r>
          </a:p>
          <a:p>
            <a:r>
              <a:rPr lang="fr-FR" dirty="0" smtClean="0"/>
              <a:t> Glomérulaire : riche en albumine &gt; 30% :</a:t>
            </a:r>
          </a:p>
          <a:p>
            <a:pPr marL="0" indent="0">
              <a:buNone/>
            </a:pPr>
            <a:r>
              <a:rPr lang="fr-FR" dirty="0" smtClean="0"/>
              <a:t>─ Protéinurie sélective : plus de 80% d’albumine.</a:t>
            </a:r>
          </a:p>
          <a:p>
            <a:pPr marL="0" indent="0">
              <a:buNone/>
            </a:pPr>
            <a:r>
              <a:rPr lang="fr-FR" dirty="0" smtClean="0"/>
              <a:t>─ Protéinurie non sélective : moins de 80% d’albumine</a:t>
            </a:r>
          </a:p>
          <a:p>
            <a:r>
              <a:rPr lang="fr-FR" dirty="0" smtClean="0"/>
              <a:t> Protéinurie monoclonale : il existe un pic </a:t>
            </a:r>
            <a:r>
              <a:rPr lang="fr-FR" dirty="0" err="1" smtClean="0"/>
              <a:t>monclonal</a:t>
            </a:r>
            <a:r>
              <a:rPr lang="fr-FR" dirty="0" smtClean="0"/>
              <a:t> étroit en position beta et gamma évoquant la présence d’une globuline anormale qui peut être complète ou une chaine légère.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145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Biochimie - Orbio laboratoi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1" y="0"/>
            <a:ext cx="7531039" cy="676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7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6. Electrolytes et composés azotés urinaires</a:t>
            </a:r>
            <a:br>
              <a:rPr lang="fr-FR" sz="2800" b="1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455" y="2390274"/>
            <a:ext cx="10730345" cy="43291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Permettent :</a:t>
            </a:r>
          </a:p>
          <a:p>
            <a:r>
              <a:rPr lang="fr-FR" dirty="0" smtClean="0"/>
              <a:t> Mécanisme de l’insuffisance rénale.</a:t>
            </a:r>
          </a:p>
          <a:p>
            <a:r>
              <a:rPr lang="fr-FR" dirty="0" smtClean="0"/>
              <a:t> Recherche étiologique d’une lithiase rénale.</a:t>
            </a:r>
          </a:p>
          <a:p>
            <a:r>
              <a:rPr lang="fr-FR" dirty="0" smtClean="0"/>
              <a:t> Recherche d’anomalie tubulaire.</a:t>
            </a:r>
          </a:p>
          <a:p>
            <a:pPr marL="0" indent="0">
              <a:buNone/>
            </a:pPr>
            <a:r>
              <a:rPr lang="fr-FR" sz="3600" b="1" dirty="0" smtClean="0"/>
              <a:t>Les principaux paramètres étudiés sont :</a:t>
            </a:r>
          </a:p>
          <a:p>
            <a:r>
              <a:rPr lang="fr-FR" dirty="0" smtClean="0"/>
              <a:t> Urée urinaire : 300 à 600 </a:t>
            </a:r>
            <a:r>
              <a:rPr lang="fr-FR" dirty="0" err="1" smtClean="0"/>
              <a:t>mmol</a:t>
            </a:r>
            <a:r>
              <a:rPr lang="fr-FR" dirty="0" smtClean="0"/>
              <a:t>/24h.</a:t>
            </a:r>
          </a:p>
          <a:p>
            <a:r>
              <a:rPr lang="fr-FR" dirty="0" smtClean="0"/>
              <a:t> Créatinine urinaire : 600 à 1200 </a:t>
            </a:r>
            <a:r>
              <a:rPr lang="fr-FR" dirty="0" err="1" smtClean="0"/>
              <a:t>mmol</a:t>
            </a:r>
            <a:r>
              <a:rPr lang="fr-FR" dirty="0" smtClean="0"/>
              <a:t>/24h.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Claciurie</a:t>
            </a:r>
            <a:r>
              <a:rPr lang="fr-FR" dirty="0" smtClean="0"/>
              <a:t> : 4 à 6 </a:t>
            </a:r>
            <a:r>
              <a:rPr lang="fr-FR" dirty="0" err="1" smtClean="0"/>
              <a:t>mmol</a:t>
            </a:r>
            <a:r>
              <a:rPr lang="fr-FR" dirty="0" smtClean="0"/>
              <a:t>/24h.</a:t>
            </a:r>
          </a:p>
          <a:p>
            <a:r>
              <a:rPr lang="fr-FR" dirty="0" smtClean="0"/>
              <a:t> Phosphaturie : 15 à 30 </a:t>
            </a:r>
            <a:r>
              <a:rPr lang="fr-FR" dirty="0" err="1" smtClean="0"/>
              <a:t>mmol</a:t>
            </a:r>
            <a:r>
              <a:rPr lang="fr-FR" dirty="0" smtClean="0"/>
              <a:t>/24h.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Natriurèse</a:t>
            </a:r>
            <a:r>
              <a:rPr lang="fr-FR" dirty="0" smtClean="0"/>
              <a:t> : 100 à 200 </a:t>
            </a:r>
            <a:r>
              <a:rPr lang="fr-FR" dirty="0" err="1" smtClean="0"/>
              <a:t>mmol</a:t>
            </a:r>
            <a:r>
              <a:rPr lang="fr-FR" dirty="0" smtClean="0"/>
              <a:t>/24h.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Kaliurèse</a:t>
            </a:r>
            <a:r>
              <a:rPr lang="fr-FR" dirty="0" smtClean="0"/>
              <a:t> : 25 à 130 </a:t>
            </a:r>
            <a:r>
              <a:rPr lang="fr-FR" dirty="0" err="1" smtClean="0"/>
              <a:t>mmol</a:t>
            </a:r>
            <a:r>
              <a:rPr lang="fr-FR" dirty="0" smtClean="0"/>
              <a:t>/2h.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5725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VI. Les examens biologiques sanguins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VI</a:t>
            </a:r>
            <a:r>
              <a:rPr lang="fr-FR" dirty="0" smtClean="0"/>
              <a:t>. </a:t>
            </a:r>
            <a:r>
              <a:rPr lang="fr-FR" b="1" dirty="0">
                <a:solidFill>
                  <a:srgbClr val="FF0000"/>
                </a:solidFill>
              </a:rPr>
              <a:t>a) Urée sanguine 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VI .b</a:t>
            </a:r>
            <a:r>
              <a:rPr lang="fr-FR" b="1" dirty="0">
                <a:solidFill>
                  <a:srgbClr val="FF0000"/>
                </a:solidFill>
              </a:rPr>
              <a:t>) Créatinine endogène 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/>
            </a:r>
            <a:br>
              <a:rPr lang="fr-FR" b="1" dirty="0">
                <a:solidFill>
                  <a:srgbClr val="FF0000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2079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a) Urée sanguine :</a:t>
            </a:r>
            <a:br>
              <a:rPr lang="fr-FR" sz="3600" b="1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51710"/>
            <a:ext cx="10515600" cy="5306290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Produit final du catabolisme protéique.</a:t>
            </a:r>
          </a:p>
          <a:p>
            <a:r>
              <a:rPr lang="fr-FR" dirty="0" smtClean="0"/>
              <a:t>N’est pas un reflet fiable de la fonction rénale car elle dépend de plusieurs facteurs :</a:t>
            </a:r>
          </a:p>
          <a:p>
            <a:r>
              <a:rPr lang="fr-FR" dirty="0" smtClean="0"/>
              <a:t>Apport azoté.</a:t>
            </a:r>
          </a:p>
          <a:p>
            <a:r>
              <a:rPr lang="fr-FR" dirty="0" smtClean="0"/>
              <a:t> Catabolisme endogène.</a:t>
            </a:r>
          </a:p>
          <a:p>
            <a:r>
              <a:rPr lang="fr-FR" dirty="0" smtClean="0"/>
              <a:t> Volume de la diurèse.</a:t>
            </a:r>
          </a:p>
          <a:p>
            <a:r>
              <a:rPr lang="fr-FR" dirty="0" smtClean="0"/>
              <a:t>VN : 3 à 7mmol/l.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4011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 descr="https://slideplayer.fr/slide/1308203/3/images/2/Introduction+%281%29+Cr%C3%A9atinine+%3A+marqueur+de+la+fonction+r%C3%A9nale%2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0280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199" y="365125"/>
            <a:ext cx="8735291" cy="798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b) Créatinine endogène </a:t>
            </a:r>
            <a:r>
              <a:rPr lang="fr-FR" b="1" dirty="0">
                <a:solidFill>
                  <a:srgbClr val="FF0000"/>
                </a:solidFill>
              </a:rPr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756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29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4690"/>
            <a:ext cx="8101212" cy="6733309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0" y="124690"/>
            <a:ext cx="8939411" cy="11637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II</a:t>
            </a:r>
            <a:r>
              <a:rPr lang="fr-FR" sz="3200" b="1" dirty="0" smtClean="0">
                <a:solidFill>
                  <a:srgbClr val="FF0000"/>
                </a:solidFill>
              </a:rPr>
              <a:t>  -  Le rein dans ses états habituels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299" y="1528908"/>
            <a:ext cx="3980701" cy="481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7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FF0000"/>
                </a:solidFill>
              </a:rPr>
              <a:t/>
            </a:r>
            <a:br>
              <a:rPr lang="fr-FR" sz="3600" b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08364"/>
            <a:ext cx="10515600" cy="5068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Homme : 80 à 110 </a:t>
            </a:r>
            <a:r>
              <a:rPr lang="fr-FR" dirty="0" err="1" smtClean="0"/>
              <a:t>μmol</a:t>
            </a:r>
            <a:r>
              <a:rPr lang="fr-FR" dirty="0" smtClean="0"/>
              <a:t>/l (9 à 13 mg/ l)</a:t>
            </a:r>
          </a:p>
          <a:p>
            <a:r>
              <a:rPr lang="fr-FR" dirty="0" smtClean="0"/>
              <a:t> Femme : 60 à 90 </a:t>
            </a:r>
            <a:r>
              <a:rPr lang="fr-FR" dirty="0" err="1" smtClean="0"/>
              <a:t>μmol</a:t>
            </a:r>
            <a:r>
              <a:rPr lang="fr-FR" dirty="0" smtClean="0"/>
              <a:t>/l (7 à 10 mg/l)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La mesure du déficit de la fonction rénale est basée sur la détermination de la clearance de la créatinine. </a:t>
            </a:r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C’EST  </a:t>
            </a:r>
            <a:r>
              <a:rPr lang="fr-FR" dirty="0" smtClean="0">
                <a:solidFill>
                  <a:srgbClr val="FF0000"/>
                </a:solidFill>
              </a:rPr>
              <a:t>UNE  ESTIMATION***</a:t>
            </a:r>
          </a:p>
          <a:p>
            <a:r>
              <a:rPr lang="fr-FR" dirty="0" smtClean="0"/>
              <a:t>Cl </a:t>
            </a:r>
            <a:r>
              <a:rPr lang="fr-FR" dirty="0" err="1" smtClean="0"/>
              <a:t>céat</a:t>
            </a:r>
            <a:r>
              <a:rPr lang="fr-FR" dirty="0" smtClean="0"/>
              <a:t> = UV/P</a:t>
            </a:r>
          </a:p>
          <a:p>
            <a:r>
              <a:rPr lang="fr-FR" dirty="0" smtClean="0"/>
              <a:t>U = créatinine urinaire (</a:t>
            </a:r>
            <a:r>
              <a:rPr lang="fr-FR" dirty="0" err="1" smtClean="0"/>
              <a:t>μmol</a:t>
            </a:r>
            <a:r>
              <a:rPr lang="fr-FR" dirty="0" smtClean="0"/>
              <a:t>/24 h).</a:t>
            </a:r>
          </a:p>
          <a:p>
            <a:r>
              <a:rPr lang="fr-FR" dirty="0" smtClean="0"/>
              <a:t>V = volume urinaire en ml.</a:t>
            </a:r>
          </a:p>
          <a:p>
            <a:r>
              <a:rPr lang="fr-FR" dirty="0" smtClean="0"/>
              <a:t>P = </a:t>
            </a:r>
            <a:r>
              <a:rPr lang="fr-FR" dirty="0" err="1" smtClean="0"/>
              <a:t>creatinine</a:t>
            </a:r>
            <a:r>
              <a:rPr lang="fr-FR" dirty="0" smtClean="0"/>
              <a:t> plasmatique (</a:t>
            </a:r>
            <a:r>
              <a:rPr lang="fr-FR" dirty="0" err="1" smtClean="0"/>
              <a:t>μmol</a:t>
            </a:r>
            <a:r>
              <a:rPr lang="fr-FR" dirty="0" smtClean="0"/>
              <a:t>/l).</a:t>
            </a:r>
          </a:p>
          <a:p>
            <a:r>
              <a:rPr lang="fr-FR" dirty="0" smtClean="0"/>
              <a:t>Nécessite un bon recueil des urines sur 24 heures.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620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4"/>
            <a:ext cx="10515601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35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(born May 27, 1946 ) </a:t>
            </a:r>
            <a:r>
              <a:rPr lang="en-US" dirty="0" err="1" smtClean="0"/>
              <a:t>i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237" y="365125"/>
            <a:ext cx="7897776" cy="58118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54439" y="2662443"/>
            <a:ext cx="2309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(born May 27, 1946 ) </a:t>
            </a:r>
            <a:r>
              <a:rPr lang="en-US" dirty="0" err="1" smtClean="0"/>
              <a:t>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399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455" y="365126"/>
            <a:ext cx="10730345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93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>
                <a:solidFill>
                  <a:srgbClr val="FF0000"/>
                </a:solidFill>
              </a:rPr>
              <a:t>c) Ionogramme sanguin</a:t>
            </a:r>
            <a:br>
              <a:rPr lang="fr-FR" sz="3200" b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177636"/>
            <a:ext cx="11173691" cy="56803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Doit être fait sans garrot.</a:t>
            </a:r>
          </a:p>
          <a:p>
            <a:r>
              <a:rPr lang="fr-FR" sz="3800" b="1" dirty="0" smtClean="0">
                <a:solidFill>
                  <a:srgbClr val="FF0000"/>
                </a:solidFill>
              </a:rPr>
              <a:t>Sodium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- Valeurs de référence : 135 à 145 </a:t>
            </a:r>
            <a:r>
              <a:rPr lang="fr-FR" dirty="0" err="1" smtClean="0"/>
              <a:t>mmol</a:t>
            </a:r>
            <a:r>
              <a:rPr lang="fr-FR" dirty="0" smtClean="0"/>
              <a:t>/l.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-  Principales perturbations :</a:t>
            </a:r>
          </a:p>
          <a:p>
            <a:r>
              <a:rPr lang="fr-FR" dirty="0" smtClean="0"/>
              <a:t>─ Hyponatrémies : Na &lt; 135 </a:t>
            </a:r>
            <a:r>
              <a:rPr lang="fr-FR" dirty="0" err="1" smtClean="0"/>
              <a:t>mmol</a:t>
            </a:r>
            <a:r>
              <a:rPr lang="fr-FR" dirty="0" smtClean="0"/>
              <a:t>/l.</a:t>
            </a:r>
          </a:p>
          <a:p>
            <a:r>
              <a:rPr lang="fr-FR" dirty="0" smtClean="0"/>
              <a:t>─ </a:t>
            </a:r>
            <a:r>
              <a:rPr lang="fr-FR" dirty="0" err="1" smtClean="0"/>
              <a:t>Hypernatrémies</a:t>
            </a:r>
            <a:r>
              <a:rPr lang="fr-FR" dirty="0" smtClean="0"/>
              <a:t> : Na &gt; 145 </a:t>
            </a:r>
            <a:r>
              <a:rPr lang="fr-FR" dirty="0" err="1" smtClean="0"/>
              <a:t>mmol</a:t>
            </a:r>
            <a:r>
              <a:rPr lang="fr-FR" dirty="0" smtClean="0"/>
              <a:t>/l.</a:t>
            </a:r>
          </a:p>
          <a:p>
            <a:r>
              <a:rPr lang="fr-FR" sz="3600" b="1" dirty="0" smtClean="0">
                <a:solidFill>
                  <a:srgbClr val="FF0000"/>
                </a:solidFill>
              </a:rPr>
              <a:t>Potassium</a:t>
            </a:r>
          </a:p>
          <a:p>
            <a:pPr marL="0" indent="0">
              <a:buNone/>
            </a:pPr>
            <a:r>
              <a:rPr lang="fr-FR" dirty="0"/>
              <a:t>-</a:t>
            </a:r>
            <a:r>
              <a:rPr lang="fr-FR" dirty="0" smtClean="0"/>
              <a:t> Valeurs de référence : 3,5 à 4,5 </a:t>
            </a:r>
            <a:r>
              <a:rPr lang="fr-FR" dirty="0" err="1" smtClean="0"/>
              <a:t>mmol</a:t>
            </a:r>
            <a:r>
              <a:rPr lang="fr-FR" dirty="0" smtClean="0"/>
              <a:t>/l.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-  Principales perturbations</a:t>
            </a:r>
          </a:p>
          <a:p>
            <a:r>
              <a:rPr lang="fr-FR" dirty="0" smtClean="0"/>
              <a:t>─ Hypokaliémies : K &lt; 3 </a:t>
            </a:r>
            <a:r>
              <a:rPr lang="fr-FR" dirty="0" err="1" smtClean="0"/>
              <a:t>mmol</a:t>
            </a:r>
            <a:r>
              <a:rPr lang="fr-FR" dirty="0" smtClean="0"/>
              <a:t>/l.</a:t>
            </a:r>
          </a:p>
          <a:p>
            <a:r>
              <a:rPr lang="fr-FR" dirty="0" smtClean="0"/>
              <a:t>─ Hyperkaliémies : K+ &gt; 5,5 </a:t>
            </a:r>
            <a:r>
              <a:rPr lang="fr-FR" dirty="0" err="1" smtClean="0"/>
              <a:t>mmol</a:t>
            </a:r>
            <a:r>
              <a:rPr lang="fr-FR" dirty="0" smtClean="0"/>
              <a:t>/l.</a:t>
            </a:r>
          </a:p>
          <a:p>
            <a:r>
              <a:rPr lang="fr-FR" sz="3100" b="1" dirty="0" smtClean="0">
                <a:solidFill>
                  <a:srgbClr val="FF0000"/>
                </a:solidFill>
              </a:rPr>
              <a:t>Le chlore plasmatique : chlorémie</a:t>
            </a:r>
          </a:p>
          <a:p>
            <a:pPr marL="0" indent="0">
              <a:buNone/>
            </a:pPr>
            <a:r>
              <a:rPr lang="fr-FR" dirty="0"/>
              <a:t>-</a:t>
            </a:r>
            <a:r>
              <a:rPr lang="fr-FR" dirty="0" smtClean="0"/>
              <a:t> Valeurs de référence : 95 à 105 </a:t>
            </a:r>
            <a:r>
              <a:rPr lang="fr-FR" dirty="0" err="1" smtClean="0"/>
              <a:t>mmol</a:t>
            </a:r>
            <a:r>
              <a:rPr lang="fr-FR" dirty="0" smtClean="0"/>
              <a:t>/l.</a:t>
            </a:r>
          </a:p>
          <a:p>
            <a:r>
              <a:rPr lang="fr-FR" sz="3100" b="1" dirty="0" smtClean="0">
                <a:solidFill>
                  <a:srgbClr val="FF0000"/>
                </a:solidFill>
              </a:rPr>
              <a:t>Calcémi</a:t>
            </a:r>
            <a:r>
              <a:rPr lang="fr-FR" dirty="0" smtClean="0"/>
              <a:t>e: 2.25–2.6 </a:t>
            </a:r>
            <a:r>
              <a:rPr lang="fr-FR" dirty="0" err="1" smtClean="0"/>
              <a:t>mmol</a:t>
            </a:r>
            <a:r>
              <a:rPr lang="fr-FR" dirty="0" smtClean="0"/>
              <a:t>/l. Magnésium: 0.65–1.05 </a:t>
            </a:r>
            <a:r>
              <a:rPr lang="fr-FR" dirty="0" err="1" smtClean="0"/>
              <a:t>mmol</a:t>
            </a:r>
            <a:r>
              <a:rPr lang="fr-FR" dirty="0" smtClean="0"/>
              <a:t>/l. Phosphate: 0.8–1.45 </a:t>
            </a:r>
            <a:r>
              <a:rPr lang="fr-FR" dirty="0" err="1" smtClean="0"/>
              <a:t>mmol</a:t>
            </a:r>
            <a:r>
              <a:rPr lang="fr-FR" dirty="0" smtClean="0"/>
              <a:t>/l.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85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6000" b="1" dirty="0" smtClean="0">
                <a:solidFill>
                  <a:srgbClr val="FF0000"/>
                </a:solidFill>
              </a:rPr>
              <a:t>VII. Explorations radiologiques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26" name="Picture 2" descr="Vector cartoon radiologue Photo Stock - Alam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28" y="1825625"/>
            <a:ext cx="488914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21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1) Radio de l’abdomen sans préparation (ASP): 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C’est un examen à base de rayons X. </a:t>
            </a:r>
          </a:p>
          <a:p>
            <a:r>
              <a:rPr lang="fr-FR" dirty="0" smtClean="0"/>
              <a:t>Grande importance dans l’identification des masses au niveau des tissus mous, détecte les calcifications et permet la localisation des reins.</a:t>
            </a:r>
          </a:p>
          <a:p>
            <a:r>
              <a:rPr lang="fr-FR" dirty="0" smtClean="0"/>
              <a:t>Radiographie simple de l'abdomen prise de face.</a:t>
            </a:r>
          </a:p>
          <a:p>
            <a:r>
              <a:rPr lang="fr-FR" dirty="0" smtClean="0"/>
              <a:t> Ce cliché est souvent demandé en première intention par les médecins pour rechercher la cause des douleurs abdominales, notamment en urgence.</a:t>
            </a:r>
          </a:p>
          <a:p>
            <a:r>
              <a:rPr lang="fr-FR" dirty="0" smtClean="0"/>
              <a:t> Il oriente le diagnostic et permet au chirurgien, dans une certaine mesure, de décider si une intervention chirurgicale est envisageable ou pas.</a:t>
            </a:r>
          </a:p>
          <a:p>
            <a:r>
              <a:rPr lang="fr-FR" dirty="0" smtClean="0"/>
              <a:t> Cet examen radiographique permet de visualiser si un organe contenu dans l'abdomen (tel que l'estomac, les reins, les intestins, etc…) présente une pathologie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5568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909" y="365125"/>
            <a:ext cx="5153891" cy="6354330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" y="113290"/>
            <a:ext cx="96092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067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515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986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sz="3600" b="1" dirty="0">
                <a:solidFill>
                  <a:srgbClr val="FF0000"/>
                </a:solidFill>
              </a:rPr>
              <a:t>2</a:t>
            </a:r>
            <a:r>
              <a:rPr lang="fr-FR" sz="3600" b="1" dirty="0" smtClean="0">
                <a:solidFill>
                  <a:srgbClr val="FF0000"/>
                </a:solidFill>
              </a:rPr>
              <a:t>) L’examen </a:t>
            </a:r>
            <a:r>
              <a:rPr lang="fr-FR" sz="3600" b="1" dirty="0" err="1" smtClean="0">
                <a:solidFill>
                  <a:srgbClr val="FF0000"/>
                </a:solidFill>
              </a:rPr>
              <a:t>ultrasonographique</a:t>
            </a:r>
            <a:r>
              <a:rPr lang="fr-FR" sz="3600" b="1" dirty="0" smtClean="0">
                <a:solidFill>
                  <a:srgbClr val="FF0000"/>
                </a:solidFill>
              </a:rPr>
              <a:t> rénal</a:t>
            </a:r>
            <a:r>
              <a:rPr lang="fr-FR" sz="3600" b="1" dirty="0">
                <a:solidFill>
                  <a:srgbClr val="FF0000"/>
                </a:solidFill>
              </a:rPr>
              <a:t/>
            </a:r>
            <a:br>
              <a:rPr lang="fr-FR" sz="3600" b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85474"/>
            <a:ext cx="10515600" cy="467554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C’est un examen peu couteux, à base d’ultra son, elle permet une évaluation rapide de la position des reins, leurs contours et leurs tailles.</a:t>
            </a:r>
          </a:p>
          <a:p>
            <a:endParaRPr lang="fr-FR" dirty="0" smtClean="0"/>
          </a:p>
          <a:p>
            <a:r>
              <a:rPr lang="fr-FR" dirty="0" smtClean="0"/>
              <a:t>L’échographie permet aussi de détecter la présence des calculs et des masses rénales soit kystiques ou solides.</a:t>
            </a:r>
          </a:p>
          <a:p>
            <a:endParaRPr lang="fr-FR" dirty="0" smtClean="0"/>
          </a:p>
          <a:p>
            <a:r>
              <a:rPr lang="fr-FR" dirty="0" smtClean="0"/>
              <a:t>Elle permet d’évaluer la progression ou la régression d’une hydronéphrose.</a:t>
            </a:r>
          </a:p>
          <a:p>
            <a:endParaRPr lang="fr-FR" dirty="0" smtClean="0"/>
          </a:p>
          <a:p>
            <a:r>
              <a:rPr lang="fr-FR" dirty="0" smtClean="0"/>
              <a:t>Elle permet des ponctions </a:t>
            </a:r>
            <a:r>
              <a:rPr lang="fr-FR" dirty="0" err="1" smtClean="0"/>
              <a:t>échoguidées</a:t>
            </a:r>
            <a:r>
              <a:rPr lang="fr-FR" dirty="0" smtClean="0"/>
              <a:t> (PBR, </a:t>
            </a:r>
            <a:r>
              <a:rPr lang="fr-FR" dirty="0" err="1" smtClean="0"/>
              <a:t>poction</a:t>
            </a:r>
            <a:r>
              <a:rPr lang="fr-FR" dirty="0" smtClean="0"/>
              <a:t> d’un kyste rénal, ponction du bassinet pour </a:t>
            </a:r>
            <a:r>
              <a:rPr lang="fr-FR" dirty="0" err="1" smtClean="0"/>
              <a:t>pyélographie</a:t>
            </a:r>
            <a:r>
              <a:rPr lang="fr-FR" dirty="0" smtClean="0"/>
              <a:t> antérograde).</a:t>
            </a:r>
          </a:p>
          <a:p>
            <a:endParaRPr lang="fr-FR" dirty="0" smtClean="0"/>
          </a:p>
          <a:p>
            <a:r>
              <a:rPr lang="fr-FR" dirty="0" smtClean="0"/>
              <a:t>Et aussi l’étude des artères rénales lorsque elle est couplée à un doppler.</a:t>
            </a:r>
          </a:p>
          <a:p>
            <a:endParaRPr lang="fr-FR" dirty="0" smtClean="0"/>
          </a:p>
          <a:p>
            <a:r>
              <a:rPr lang="fr-FR" dirty="0" smtClean="0"/>
              <a:t>La taille des reins : 9 à 12 cm chez l’adulte.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538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036" y="0"/>
            <a:ext cx="8565245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38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072" y="381216"/>
            <a:ext cx="3359727" cy="22511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882246" cy="48881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964" y="2881745"/>
            <a:ext cx="4987636" cy="34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779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26474"/>
            <a:ext cx="5140036" cy="36796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236" y="140710"/>
            <a:ext cx="5417126" cy="34476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581" y="3812743"/>
            <a:ext cx="4793673" cy="265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447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/>
            </a:r>
            <a:br>
              <a:rPr lang="fr-FR" sz="3600" b="1" dirty="0" smtClean="0">
                <a:solidFill>
                  <a:srgbClr val="FF0000"/>
                </a:solidFill>
              </a:rPr>
            </a:br>
            <a:r>
              <a:rPr lang="fr-FR" sz="3600" b="1" dirty="0">
                <a:solidFill>
                  <a:srgbClr val="FF0000"/>
                </a:solidFill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    </a:t>
            </a:r>
            <a:r>
              <a:rPr lang="fr-FR" sz="3600" b="1" dirty="0" smtClean="0">
                <a:solidFill>
                  <a:srgbClr val="FF0000"/>
                </a:solidFill>
              </a:rPr>
              <a:t>3.La </a:t>
            </a:r>
            <a:r>
              <a:rPr lang="fr-FR" sz="3600" b="1" dirty="0" smtClean="0">
                <a:solidFill>
                  <a:srgbClr val="FF0000"/>
                </a:solidFill>
              </a:rPr>
              <a:t>tomodensitométrie  rénale</a:t>
            </a:r>
            <a:r>
              <a:rPr lang="fr-FR" b="1" dirty="0">
                <a:solidFill>
                  <a:srgbClr val="FF0000"/>
                </a:solidFill>
              </a:rPr>
              <a:t/>
            </a:r>
            <a:br>
              <a:rPr lang="fr-FR" b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Examen à base des Rayons X</a:t>
            </a:r>
          </a:p>
          <a:p>
            <a:pPr marL="0" indent="0">
              <a:buNone/>
            </a:pPr>
            <a:r>
              <a:rPr lang="fr-FR" dirty="0" smtClean="0"/>
              <a:t>Techniques d’imagerie médicale en néphrologie qui permet une  analyse morphologique basée sur les différences de densité (os, </a:t>
            </a:r>
            <a:r>
              <a:rPr lang="fr-FR" dirty="0" err="1" smtClean="0"/>
              <a:t>muscle,eau</a:t>
            </a:r>
            <a:r>
              <a:rPr lang="fr-FR" dirty="0" smtClean="0"/>
              <a:t>, air).</a:t>
            </a:r>
          </a:p>
          <a:p>
            <a:pPr marL="0" indent="0">
              <a:buNone/>
            </a:pPr>
            <a:r>
              <a:rPr lang="fr-FR" dirty="0" smtClean="0"/>
              <a:t>-Analyse fonctionnelle qualitative : sécrétion /excrétion.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Risque :</a:t>
            </a:r>
          </a:p>
          <a:p>
            <a:pPr marL="0" indent="0">
              <a:buNone/>
            </a:pPr>
            <a:r>
              <a:rPr lang="fr-FR" dirty="0" smtClean="0"/>
              <a:t>- </a:t>
            </a:r>
            <a:r>
              <a:rPr lang="fr-FR" dirty="0" err="1" smtClean="0"/>
              <a:t>Radique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-Allergie à l’iode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- </a:t>
            </a:r>
            <a:r>
              <a:rPr lang="fr-FR" dirty="0"/>
              <a:t>I</a:t>
            </a:r>
            <a:r>
              <a:rPr lang="fr-FR" dirty="0" smtClean="0"/>
              <a:t>nsuffisance rénale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Indications:</a:t>
            </a:r>
          </a:p>
          <a:p>
            <a:r>
              <a:rPr lang="fr-FR" dirty="0" smtClean="0"/>
              <a:t> Le diagnostic et exploration rénale (tumeurs, traumatisme, infection…)</a:t>
            </a:r>
          </a:p>
          <a:p>
            <a:r>
              <a:rPr lang="fr-FR" dirty="0" smtClean="0"/>
              <a:t> L’exploration de l’espace rétro péritonéal</a:t>
            </a:r>
          </a:p>
          <a:p>
            <a:r>
              <a:rPr lang="fr-FR" dirty="0" smtClean="0"/>
              <a:t>Examen de deuxième intention après l’échographie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78200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91" y="365125"/>
            <a:ext cx="6909521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362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4. Imagerie par résonnance magnétique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Examen de deuxième intention, permet :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- L’analyse morphologique excellente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-</a:t>
            </a:r>
            <a:r>
              <a:rPr lang="fr-FR" dirty="0" smtClean="0"/>
              <a:t> L’analyse fonctionnelle qualitative et quantitative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b="1" dirty="0" smtClean="0"/>
              <a:t>Contre-indications :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patient porteur d’objet ferromagnétique, ou pacemaker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61888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109" y="0"/>
            <a:ext cx="7773266" cy="67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sz="4000" b="1" dirty="0">
                <a:solidFill>
                  <a:srgbClr val="FF0000"/>
                </a:solidFill>
              </a:rPr>
              <a:t>5. Scintigraphie rénale :</a:t>
            </a:r>
            <a:br>
              <a:rPr lang="fr-FR" sz="4000" b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Techniques d’imagerie médicale en néphrologie qui permet par l’enregistrement de la </a:t>
            </a:r>
            <a:r>
              <a:rPr lang="fr-FR" dirty="0" err="1" smtClean="0"/>
              <a:t>radio-activité</a:t>
            </a:r>
            <a:r>
              <a:rPr lang="fr-FR" dirty="0" smtClean="0"/>
              <a:t> obtenue après l’injection d’un traceur isotopique: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- De visualiser la taille, la situation, les contours des 2 reins.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-  De faire une évaluation fonctionnelle relative de chaque rein.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33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363" y="1316182"/>
            <a:ext cx="3773632" cy="37627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946" y="762000"/>
            <a:ext cx="4364182" cy="5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427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sz="3600" b="1" dirty="0">
                <a:solidFill>
                  <a:srgbClr val="FF0000"/>
                </a:solidFill>
              </a:rPr>
              <a:t>7. L'urographie intraveineuse (UIV) </a:t>
            </a:r>
            <a:r>
              <a:rPr lang="fr-FR" sz="3600" dirty="0" smtClean="0"/>
              <a:t>:</a:t>
            </a:r>
            <a:br>
              <a:rPr lang="fr-FR" sz="3600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261937"/>
            <a:ext cx="10515600" cy="45960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Est la radiographie minutée de l'appareil urinaire après injection intraveineuse de</a:t>
            </a:r>
          </a:p>
          <a:p>
            <a:pPr marL="0" indent="0">
              <a:buNone/>
            </a:pPr>
            <a:r>
              <a:rPr lang="fr-FR" dirty="0" smtClean="0"/>
              <a:t>produit opaque éliminé par les reins, cet examen permet de visualiser les voies</a:t>
            </a:r>
          </a:p>
          <a:p>
            <a:pPr marL="0" indent="0">
              <a:buNone/>
            </a:pPr>
            <a:r>
              <a:rPr lang="fr-FR" dirty="0" smtClean="0"/>
              <a:t>excrétrices : calices, bassinet, uretères et vessie et d'avoir une image indirecte des reins.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On réalise habituellement :</a:t>
            </a:r>
          </a:p>
          <a:p>
            <a:pPr>
              <a:buFontTx/>
              <a:buChar char="-"/>
            </a:pPr>
            <a:r>
              <a:rPr lang="fr-FR" dirty="0" smtClean="0"/>
              <a:t>Des clichés précoces entre la 15ème et 30ème seconde pour l’étude des temps artériels et néphrographique.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Cliché de sécrétion à la 3ème minute (opacification des calices).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Puis des clichés toutes les 5 à 10 minutes, visualisant les voies urinaires hautes.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-Des clichés de cystographie pré mictionnelle, per mictionnelle et post mictionnelle.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85927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1" y="129597"/>
            <a:ext cx="4591050" cy="5264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470" y="365125"/>
            <a:ext cx="3814330" cy="33617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618508"/>
            <a:ext cx="3658466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382" y="96982"/>
            <a:ext cx="9892145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004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900" b="1" dirty="0" smtClean="0">
                <a:solidFill>
                  <a:srgbClr val="FF0000"/>
                </a:solidFill>
              </a:rPr>
              <a:t>VIII. Examen histologique : la biopsie rénale</a:t>
            </a:r>
            <a:r>
              <a:rPr lang="fr-FR" dirty="0" smtClean="0"/>
              <a:t>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127" y="1842655"/>
            <a:ext cx="6733309" cy="50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328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311236" cy="36298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163" y="602673"/>
            <a:ext cx="7301345" cy="54379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346" y="2366963"/>
            <a:ext cx="2905125" cy="438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565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b="1" dirty="0" smtClean="0">
                <a:solidFill>
                  <a:srgbClr val="FF0000"/>
                </a:solidFill>
              </a:rPr>
              <a:t>Indications de la biopsie rénale </a:t>
            </a:r>
            <a:r>
              <a:rPr lang="fr-FR" sz="3600" dirty="0" smtClean="0"/>
              <a:t>:</a:t>
            </a:r>
            <a:br>
              <a:rPr lang="fr-FR" sz="3600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- les syndromes de néphropathie glomérulaire chez l’adulte.</a:t>
            </a:r>
          </a:p>
          <a:p>
            <a:pPr marL="0" indent="0">
              <a:buNone/>
            </a:pPr>
            <a:r>
              <a:rPr lang="fr-FR" dirty="0" smtClean="0"/>
              <a:t>- Syndrome néphrotique corticorésistant chez l’enfant.</a:t>
            </a:r>
          </a:p>
          <a:p>
            <a:pPr>
              <a:buFontTx/>
              <a:buChar char="-"/>
            </a:pPr>
            <a:r>
              <a:rPr lang="fr-FR" dirty="0" smtClean="0"/>
              <a:t>Insuffisance rénale aigue sans cause évidente.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Intérêt : Il est triple :</a:t>
            </a:r>
          </a:p>
          <a:p>
            <a:r>
              <a:rPr lang="fr-FR" dirty="0" smtClean="0"/>
              <a:t> Intérêt diagnostique : le type histologique oriente l’enquête étiologique.</a:t>
            </a:r>
          </a:p>
          <a:p>
            <a:r>
              <a:rPr lang="fr-FR" dirty="0" smtClean="0"/>
              <a:t> Intérêt thérapeutique.</a:t>
            </a:r>
          </a:p>
          <a:p>
            <a:r>
              <a:rPr lang="fr-FR" dirty="0" smtClean="0"/>
              <a:t> Intérêt pronostique.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Modalités :</a:t>
            </a:r>
          </a:p>
          <a:p>
            <a:r>
              <a:rPr lang="fr-FR" dirty="0" smtClean="0"/>
              <a:t>Hospitalisation indispensable.</a:t>
            </a:r>
          </a:p>
          <a:p>
            <a:r>
              <a:rPr lang="fr-FR" dirty="0" smtClean="0"/>
              <a:t> Biopsie percutanée sous contrôle échographique.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3216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Lesions élementaires rena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0"/>
            <a:ext cx="110974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602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Complications :</a:t>
            </a:r>
          </a:p>
          <a:p>
            <a:pPr marL="0" indent="0">
              <a:buNone/>
            </a:pPr>
            <a:r>
              <a:rPr lang="fr-FR" dirty="0" smtClean="0"/>
              <a:t>Hématurie macroscopique, hématomes, fistules artério-veineuses.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Contre-indications :</a:t>
            </a:r>
          </a:p>
          <a:p>
            <a:r>
              <a:rPr lang="fr-FR" dirty="0" smtClean="0"/>
              <a:t> Rein unique.</a:t>
            </a:r>
          </a:p>
          <a:p>
            <a:r>
              <a:rPr lang="fr-FR" dirty="0" smtClean="0"/>
              <a:t> HTA mal contrôlée.</a:t>
            </a:r>
          </a:p>
          <a:p>
            <a:r>
              <a:rPr lang="fr-FR" dirty="0" smtClean="0"/>
              <a:t> Thrombopénie, troubles de la coagulation.</a:t>
            </a:r>
          </a:p>
          <a:p>
            <a:r>
              <a:rPr lang="fr-FR" dirty="0" smtClean="0"/>
              <a:t> Kystes multiples, cancer du rein, infections.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78138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</a:rPr>
              <a:t>IX -Autres  examens: </a:t>
            </a:r>
            <a:r>
              <a:rPr lang="fr-FR" sz="3200" b="1" dirty="0" smtClean="0">
                <a:solidFill>
                  <a:srgbClr val="FF0000"/>
                </a:solidFill>
              </a:rPr>
              <a:t>selon le contexte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Hémogramme</a:t>
            </a:r>
            <a:r>
              <a:rPr lang="fr-FR" dirty="0"/>
              <a:t>,</a:t>
            </a:r>
            <a:r>
              <a:rPr lang="fr-FR" dirty="0" smtClean="0"/>
              <a:t> myélogramme</a:t>
            </a:r>
          </a:p>
          <a:p>
            <a:r>
              <a:rPr lang="fr-FR" dirty="0" smtClean="0"/>
              <a:t>Phosphocalcique et parathormonémie</a:t>
            </a:r>
          </a:p>
          <a:p>
            <a:r>
              <a:rPr lang="fr-FR" dirty="0" smtClean="0"/>
              <a:t>Protidogramme</a:t>
            </a:r>
          </a:p>
          <a:p>
            <a:r>
              <a:rPr lang="fr-FR" dirty="0"/>
              <a:t>L</a:t>
            </a:r>
            <a:r>
              <a:rPr lang="fr-FR" dirty="0" smtClean="0"/>
              <a:t>ipidogramme</a:t>
            </a:r>
          </a:p>
          <a:p>
            <a:r>
              <a:rPr lang="fr-FR" dirty="0" smtClean="0"/>
              <a:t>Uricémie</a:t>
            </a:r>
          </a:p>
          <a:p>
            <a:r>
              <a:rPr lang="fr-FR" dirty="0" smtClean="0"/>
              <a:t>Hormonologie</a:t>
            </a:r>
          </a:p>
          <a:p>
            <a:r>
              <a:rPr lang="fr-FR" dirty="0" smtClean="0"/>
              <a:t>Marqueurs tumoraux</a:t>
            </a:r>
          </a:p>
          <a:p>
            <a:r>
              <a:rPr lang="fr-FR" dirty="0" smtClean="0"/>
              <a:t>IMMUNOLOGIQUE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9315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5300" b="1" dirty="0" smtClean="0">
                <a:solidFill>
                  <a:srgbClr val="FF0000"/>
                </a:solidFill>
              </a:rPr>
              <a:t>              </a:t>
            </a:r>
            <a:br>
              <a:rPr lang="fr-FR" sz="5300" b="1" dirty="0" smtClean="0">
                <a:solidFill>
                  <a:srgbClr val="FF0000"/>
                </a:solidFill>
              </a:rPr>
            </a:br>
            <a:r>
              <a:rPr lang="fr-FR" sz="5300" b="1" dirty="0">
                <a:solidFill>
                  <a:srgbClr val="FF0000"/>
                </a:solidFill>
              </a:rPr>
              <a:t> </a:t>
            </a:r>
            <a:r>
              <a:rPr lang="fr-FR" sz="5300" b="1" dirty="0" smtClean="0">
                <a:solidFill>
                  <a:srgbClr val="FF0000"/>
                </a:solidFill>
              </a:rPr>
              <a:t>              </a:t>
            </a:r>
            <a:r>
              <a:rPr lang="fr-FR" sz="5300" b="1" dirty="0" smtClean="0">
                <a:solidFill>
                  <a:srgbClr val="FF0000"/>
                </a:solidFill>
              </a:rPr>
              <a:t>X </a:t>
            </a:r>
            <a:r>
              <a:rPr lang="fr-FR" sz="5300" b="1" dirty="0" smtClean="0">
                <a:solidFill>
                  <a:srgbClr val="FF0000"/>
                </a:solidFill>
              </a:rPr>
              <a:t>- Conclusion</a:t>
            </a:r>
            <a:br>
              <a:rPr lang="fr-FR" sz="5300" b="1" dirty="0" smtClean="0">
                <a:solidFill>
                  <a:srgbClr val="FF0000"/>
                </a:solidFill>
              </a:rPr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L’étude de la sémiologie néphrologique repose sur l’interrogatoire, l’examen clinique complet et les examens complémentaires.</a:t>
            </a:r>
          </a:p>
          <a:p>
            <a:r>
              <a:rPr lang="fr-FR" dirty="0" smtClean="0"/>
              <a:t>Un examen complémentaire permet à la fois de : 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      - Poser le diagnostic.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dirty="0" smtClean="0"/>
              <a:t>   - Rechercher l’étiologie de l’atteinte rénale.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dirty="0" smtClean="0"/>
              <a:t>   - La prise en charge ultérieure. </a:t>
            </a:r>
          </a:p>
          <a:p>
            <a:pPr marL="0" indent="0">
              <a:buNone/>
            </a:pPr>
            <a:r>
              <a:rPr lang="fr-FR" dirty="0" smtClean="0"/>
              <a:t>C’est un acte reflexe, doit être bien réfléchie, succédant à une consultation, en respectant la priorité, efficacité , le moins agressif pour le corps , et le moins cher…Un consentement préalable du patient.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3899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XI - Références bibliographiques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8035" y="1066800"/>
            <a:ext cx="11457709" cy="57911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dirty="0" smtClean="0"/>
              <a:t>Publication du CUEN : Physiologie et physiopathologie rénales] Chap... http://cuen.fr/lmd/ecrire/?exec=article&amp;id_article=129 BURKITT, H.G., YOUNG, B., HEATH, J.W. L’appareil </a:t>
            </a:r>
            <a:r>
              <a:rPr lang="fr-FR" dirty="0" err="1" smtClean="0"/>
              <a:t>urinaire.In</a:t>
            </a:r>
            <a:r>
              <a:rPr lang="fr-FR" dirty="0" smtClean="0"/>
              <a:t>: Histologie fonctionnelle </a:t>
            </a:r>
            <a:r>
              <a:rPr lang="fr-FR" dirty="0" err="1" smtClean="0"/>
              <a:t>Wheater</a:t>
            </a:r>
            <a:r>
              <a:rPr lang="fr-FR" dirty="0" smtClean="0"/>
              <a:t>, 3ième édition. Paris: </a:t>
            </a:r>
            <a:r>
              <a:rPr lang="fr-FR" dirty="0" err="1" smtClean="0"/>
              <a:t>Arnette</a:t>
            </a:r>
            <a:r>
              <a:rPr lang="fr-FR" dirty="0" smtClean="0"/>
              <a:t>, 1993, 283-290. 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ROSS, M.H., ROMRELL, L.J., KAYEG, I. </a:t>
            </a:r>
            <a:r>
              <a:rPr lang="fr-FR" dirty="0" err="1" smtClean="0"/>
              <a:t>Urinary</a:t>
            </a:r>
            <a:r>
              <a:rPr lang="fr-FR" dirty="0" smtClean="0"/>
              <a:t> system In: Histologie, 3rd </a:t>
            </a:r>
            <a:r>
              <a:rPr lang="fr-FR" dirty="0" err="1" smtClean="0"/>
              <a:t>edition</a:t>
            </a:r>
            <a:r>
              <a:rPr lang="fr-FR" dirty="0" smtClean="0"/>
              <a:t>. A </a:t>
            </a:r>
            <a:r>
              <a:rPr lang="fr-FR" dirty="0" err="1" smtClean="0"/>
              <a:t>Text</a:t>
            </a:r>
            <a:r>
              <a:rPr lang="fr-FR" dirty="0" smtClean="0"/>
              <a:t> and Atlas. International </a:t>
            </a:r>
            <a:r>
              <a:rPr lang="fr-FR" dirty="0" err="1" smtClean="0"/>
              <a:t>edition</a:t>
            </a:r>
            <a:r>
              <a:rPr lang="fr-FR" dirty="0" smtClean="0"/>
              <a:t>, 558-583 REECE, W.O. The </a:t>
            </a:r>
            <a:r>
              <a:rPr lang="fr-FR" dirty="0" err="1" smtClean="0"/>
              <a:t>Kidneys</a:t>
            </a:r>
            <a:r>
              <a:rPr lang="fr-FR" dirty="0" smtClean="0"/>
              <a:t> In: </a:t>
            </a:r>
            <a:r>
              <a:rPr lang="fr-FR" dirty="0" err="1" smtClean="0"/>
              <a:t>Duke’s</a:t>
            </a:r>
            <a:r>
              <a:rPr lang="fr-FR" dirty="0" smtClean="0"/>
              <a:t> </a:t>
            </a:r>
            <a:r>
              <a:rPr lang="fr-FR" dirty="0" err="1" smtClean="0"/>
              <a:t>physiology</a:t>
            </a:r>
            <a:r>
              <a:rPr lang="fr-FR" dirty="0" smtClean="0"/>
              <a:t> of </a:t>
            </a:r>
            <a:r>
              <a:rPr lang="fr-FR" dirty="0" err="1" smtClean="0"/>
              <a:t>domestic</a:t>
            </a:r>
            <a:r>
              <a:rPr lang="fr-FR" dirty="0" smtClean="0"/>
              <a:t> </a:t>
            </a:r>
            <a:r>
              <a:rPr lang="fr-FR" dirty="0" err="1" smtClean="0"/>
              <a:t>animals</a:t>
            </a:r>
            <a:r>
              <a:rPr lang="fr-FR" dirty="0" smtClean="0"/>
              <a:t>, 11th </a:t>
            </a:r>
            <a:r>
              <a:rPr lang="fr-FR" dirty="0" err="1" smtClean="0"/>
              <a:t>edition</a:t>
            </a:r>
            <a:r>
              <a:rPr lang="fr-FR" dirty="0" smtClean="0"/>
              <a:t>. </a:t>
            </a:r>
            <a:r>
              <a:rPr lang="fr-FR" dirty="0" err="1" smtClean="0"/>
              <a:t>Swenson</a:t>
            </a:r>
            <a:r>
              <a:rPr lang="fr-FR" dirty="0" smtClean="0"/>
              <a:t>, M.J., REECE, W.O., 1993, 573-603.</a:t>
            </a:r>
          </a:p>
          <a:p>
            <a:pPr marL="0" indent="0">
              <a:buNone/>
            </a:pPr>
            <a:r>
              <a:rPr lang="fr-FR" dirty="0" smtClean="0"/>
              <a:t> SCHUSTER, V.L., SELDIN D.W </a:t>
            </a:r>
            <a:r>
              <a:rPr lang="fr-FR" dirty="0" err="1" smtClean="0"/>
              <a:t>Renal</a:t>
            </a:r>
            <a:r>
              <a:rPr lang="fr-FR" dirty="0" smtClean="0"/>
              <a:t> clearance. In: The </a:t>
            </a:r>
            <a:r>
              <a:rPr lang="fr-FR" dirty="0" err="1" smtClean="0"/>
              <a:t>kidney</a:t>
            </a:r>
            <a:r>
              <a:rPr lang="fr-FR" dirty="0" smtClean="0"/>
              <a:t>: </a:t>
            </a:r>
            <a:r>
              <a:rPr lang="fr-FR" dirty="0" err="1" smtClean="0"/>
              <a:t>physiology</a:t>
            </a:r>
            <a:r>
              <a:rPr lang="fr-FR" dirty="0" smtClean="0"/>
              <a:t> and </a:t>
            </a:r>
            <a:r>
              <a:rPr lang="fr-FR" dirty="0" err="1" smtClean="0"/>
              <a:t>pathophysiology</a:t>
            </a:r>
            <a:r>
              <a:rPr lang="fr-FR" dirty="0" smtClean="0"/>
              <a:t>, 2nd </a:t>
            </a:r>
            <a:r>
              <a:rPr lang="fr-FR" dirty="0" err="1" smtClean="0"/>
              <a:t>edition</a:t>
            </a:r>
            <a:r>
              <a:rPr lang="fr-FR" dirty="0" smtClean="0"/>
              <a:t>, volume 1. Raven </a:t>
            </a:r>
            <a:r>
              <a:rPr lang="fr-FR" dirty="0" err="1" smtClean="0"/>
              <a:t>Press</a:t>
            </a:r>
            <a:r>
              <a:rPr lang="fr-FR" dirty="0" smtClean="0"/>
              <a:t> LTD 1992, 943-977. </a:t>
            </a:r>
          </a:p>
          <a:p>
            <a:pPr marL="0" indent="0">
              <a:buNone/>
            </a:pPr>
            <a:r>
              <a:rPr lang="fr-FR" dirty="0" smtClean="0"/>
              <a:t>STEVENS, A., LOWE, J. L’appareil urinaire. In: Histologie. Paris: édition Pradel, 1993, 271-299. Jacobson HR, </a:t>
            </a:r>
            <a:r>
              <a:rPr lang="fr-FR" dirty="0" err="1" smtClean="0"/>
              <a:t>Seldin</a:t>
            </a:r>
            <a:r>
              <a:rPr lang="fr-FR" dirty="0" smtClean="0"/>
              <a:t> DW. Proximal </a:t>
            </a:r>
            <a:r>
              <a:rPr lang="fr-FR" dirty="0" err="1" smtClean="0"/>
              <a:t>tubular</a:t>
            </a:r>
            <a:r>
              <a:rPr lang="fr-FR" dirty="0" smtClean="0"/>
              <a:t> </a:t>
            </a:r>
            <a:r>
              <a:rPr lang="fr-FR" dirty="0" err="1" smtClean="0"/>
              <a:t>reabsorption</a:t>
            </a:r>
            <a:r>
              <a:rPr lang="fr-FR" dirty="0" smtClean="0"/>
              <a:t> and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. </a:t>
            </a:r>
            <a:r>
              <a:rPr lang="fr-FR" dirty="0" err="1" smtClean="0"/>
              <a:t>Annu</a:t>
            </a:r>
            <a:r>
              <a:rPr lang="fr-FR" dirty="0" smtClean="0"/>
              <a:t> </a:t>
            </a:r>
            <a:r>
              <a:rPr lang="fr-FR" dirty="0" err="1" smtClean="0"/>
              <a:t>Rev</a:t>
            </a:r>
            <a:r>
              <a:rPr lang="fr-FR" dirty="0" smtClean="0"/>
              <a:t> </a:t>
            </a:r>
            <a:r>
              <a:rPr lang="fr-FR" dirty="0" err="1" smtClean="0"/>
              <a:t>Pharmacol</a:t>
            </a:r>
            <a:r>
              <a:rPr lang="fr-FR" dirty="0" smtClean="0"/>
              <a:t> </a:t>
            </a:r>
            <a:r>
              <a:rPr lang="fr-FR" dirty="0" err="1" smtClean="0"/>
              <a:t>Toxicol</a:t>
            </a:r>
            <a:r>
              <a:rPr lang="fr-FR" dirty="0" smtClean="0"/>
              <a:t> 1977;17:623- 46.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[</a:t>
            </a:r>
            <a:r>
              <a:rPr lang="fr-FR" dirty="0" err="1" smtClean="0"/>
              <a:t>Medline</a:t>
            </a:r>
            <a:r>
              <a:rPr lang="fr-FR" dirty="0" smtClean="0"/>
              <a:t>] </a:t>
            </a:r>
            <a:r>
              <a:rPr lang="fr-FR" dirty="0" err="1" smtClean="0"/>
              <a:t>Laski</a:t>
            </a:r>
            <a:r>
              <a:rPr lang="fr-FR" dirty="0" smtClean="0"/>
              <a:t> ME, Kurtzman NA. The </a:t>
            </a:r>
            <a:r>
              <a:rPr lang="fr-FR" dirty="0" err="1" smtClean="0"/>
              <a:t>renal</a:t>
            </a:r>
            <a:r>
              <a:rPr lang="fr-FR" dirty="0" smtClean="0"/>
              <a:t> </a:t>
            </a:r>
            <a:r>
              <a:rPr lang="fr-FR" dirty="0" err="1" smtClean="0"/>
              <a:t>adenosine</a:t>
            </a:r>
            <a:r>
              <a:rPr lang="fr-FR" dirty="0" smtClean="0"/>
              <a:t> </a:t>
            </a:r>
            <a:r>
              <a:rPr lang="fr-FR" dirty="0" err="1" smtClean="0"/>
              <a:t>triphosphatases</a:t>
            </a:r>
            <a:r>
              <a:rPr lang="fr-FR" dirty="0" smtClean="0"/>
              <a:t> : </a:t>
            </a:r>
            <a:r>
              <a:rPr lang="fr-FR" dirty="0" err="1" smtClean="0"/>
              <a:t>Functional</a:t>
            </a:r>
            <a:r>
              <a:rPr lang="fr-FR" dirty="0" smtClean="0"/>
              <a:t> </a:t>
            </a:r>
            <a:r>
              <a:rPr lang="fr-FR" dirty="0" err="1" smtClean="0"/>
              <a:t>integration</a:t>
            </a:r>
            <a:r>
              <a:rPr lang="fr-FR" dirty="0" smtClean="0"/>
              <a:t> and </a:t>
            </a:r>
            <a:r>
              <a:rPr lang="fr-FR" dirty="0" err="1" smtClean="0"/>
              <a:t>clinical</a:t>
            </a:r>
            <a:r>
              <a:rPr lang="fr-FR" dirty="0" smtClean="0"/>
              <a:t> </a:t>
            </a:r>
            <a:r>
              <a:rPr lang="fr-FR" dirty="0" err="1" smtClean="0"/>
              <a:t>significance</a:t>
            </a:r>
            <a:r>
              <a:rPr lang="fr-FR" dirty="0" smtClean="0"/>
              <a:t>. Miner Electrolyte </a:t>
            </a:r>
            <a:r>
              <a:rPr lang="fr-FR" dirty="0" err="1" smtClean="0"/>
              <a:t>Metab</a:t>
            </a:r>
            <a:r>
              <a:rPr lang="fr-FR" dirty="0" smtClean="0"/>
              <a:t> 1996;22:410-22.</a:t>
            </a:r>
          </a:p>
          <a:p>
            <a:pPr marL="0" indent="0">
              <a:buNone/>
            </a:pPr>
            <a:r>
              <a:rPr lang="fr-FR" dirty="0" smtClean="0"/>
              <a:t> [</a:t>
            </a:r>
            <a:r>
              <a:rPr lang="fr-FR" dirty="0" err="1" smtClean="0"/>
              <a:t>Medline</a:t>
            </a:r>
            <a:r>
              <a:rPr lang="fr-FR" dirty="0" smtClean="0"/>
              <a:t>] Dr. Chantal KOHLER ;L'appareil urinaire ;Collège universitaire et hospitalier des histologistes, embryologistes, cytologistes et cytogénéticiens (CHEC) La filtration glomérulaire et sa régulation Chapitre 4 :Pr. Diane GODIN-RIBUOT ; 2011/2012 </a:t>
            </a:r>
          </a:p>
          <a:p>
            <a:pPr marL="0" indent="0">
              <a:buNone/>
            </a:pPr>
            <a:r>
              <a:rPr lang="fr-FR" dirty="0" smtClean="0"/>
              <a:t>;</a:t>
            </a:r>
            <a:r>
              <a:rPr lang="fr-FR" dirty="0" err="1" smtClean="0"/>
              <a:t>Univ.Joseph</a:t>
            </a:r>
            <a:r>
              <a:rPr lang="fr-FR" dirty="0" smtClean="0"/>
              <a:t> Fourier de Grenoble . Réabsorption et sécrétion tubulaires ; Chapitre 6:Pr. Diane GODIN-RIBUOT ; 2011/2012</a:t>
            </a:r>
          </a:p>
          <a:p>
            <a:pPr marL="0" indent="0">
              <a:buNone/>
            </a:pPr>
            <a:r>
              <a:rPr lang="fr-FR" dirty="0" smtClean="0"/>
              <a:t> ;</a:t>
            </a:r>
            <a:r>
              <a:rPr lang="fr-FR" dirty="0" err="1" smtClean="0"/>
              <a:t>Univ</a:t>
            </a:r>
            <a:r>
              <a:rPr lang="fr-FR" dirty="0" smtClean="0"/>
              <a:t> Joseph Fourier de Grenoble . Physiologie Humaine H </a:t>
            </a:r>
            <a:r>
              <a:rPr lang="fr-FR" dirty="0" err="1" smtClean="0"/>
              <a:t>Guenard</a:t>
            </a:r>
            <a:r>
              <a:rPr lang="fr-FR" dirty="0" smtClean="0"/>
              <a:t> , Ed : </a:t>
            </a:r>
            <a:r>
              <a:rPr lang="fr-FR" dirty="0" err="1" smtClean="0"/>
              <a:t>Wolters</a:t>
            </a:r>
            <a:r>
              <a:rPr lang="fr-FR" dirty="0" smtClean="0"/>
              <a:t> Kluwer 2009 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Etienne Roux : Laboratoire de physiologie cellulaire INSERM U885 Université Victor Segalen Bordeaux 2 Physiologie Humaine DU Silverton Pearson éducation 2007 </a:t>
            </a:r>
            <a:r>
              <a:rPr lang="fr-FR" dirty="0" err="1" smtClean="0"/>
              <a:t>Guénard</a:t>
            </a:r>
            <a:r>
              <a:rPr lang="fr-FR" dirty="0" smtClean="0"/>
              <a:t>, H. ; Physiologie Humaine | </a:t>
            </a:r>
            <a:r>
              <a:rPr lang="fr-FR" dirty="0" err="1" smtClean="0"/>
              <a:t>Somabec</a:t>
            </a:r>
            <a:r>
              <a:rPr lang="fr-FR" dirty="0" smtClean="0"/>
              <a:t> Éditeur : PRADEL : 2009 ISBN : 9782913996762 </a:t>
            </a:r>
          </a:p>
          <a:p>
            <a:pPr marL="0" indent="0">
              <a:buNone/>
            </a:pPr>
            <a:r>
              <a:rPr lang="fr-FR" dirty="0" smtClean="0"/>
              <a:t>Physiologie humaine - Sherwood </a:t>
            </a:r>
            <a:r>
              <a:rPr lang="fr-FR" dirty="0" err="1" smtClean="0"/>
              <a:t>Lauralee</a:t>
            </a:r>
            <a:r>
              <a:rPr lang="fr-FR" dirty="0" smtClean="0"/>
              <a:t> - Librairie Eyrolles </a:t>
            </a:r>
            <a:r>
              <a:rPr lang="fr-FR" dirty="0" err="1" smtClean="0"/>
              <a:t>Silverthorn</a:t>
            </a:r>
            <a:r>
              <a:rPr lang="fr-FR" dirty="0" smtClean="0"/>
              <a:t>, Dee </a:t>
            </a:r>
            <a:r>
              <a:rPr lang="fr-FR" dirty="0" err="1" smtClean="0"/>
              <a:t>Unglaub</a:t>
            </a:r>
            <a:r>
              <a:rPr lang="fr-FR" dirty="0" smtClean="0"/>
              <a:t> ; Physiologie humaine ; 4e édition ; Editeur : Pearson ;2007 ;</a:t>
            </a:r>
          </a:p>
          <a:p>
            <a:pPr marL="0" indent="0">
              <a:buNone/>
            </a:pPr>
            <a:r>
              <a:rPr lang="fr-FR" dirty="0" smtClean="0"/>
              <a:t> ISBN : 978-2-7440-7227-7 </a:t>
            </a:r>
            <a:r>
              <a:rPr lang="fr-FR" dirty="0" err="1" smtClean="0"/>
              <a:t>Gerard</a:t>
            </a:r>
            <a:r>
              <a:rPr lang="fr-FR" dirty="0" smtClean="0"/>
              <a:t> Tortora, Bryan </a:t>
            </a:r>
            <a:r>
              <a:rPr lang="fr-FR" dirty="0" err="1" smtClean="0"/>
              <a:t>Derrickson</a:t>
            </a:r>
            <a:r>
              <a:rPr lang="fr-FR" dirty="0" smtClean="0"/>
              <a:t> Manuel d'anatomie et de physiologie humaines ; Editeur :De </a:t>
            </a:r>
            <a:r>
              <a:rPr lang="fr-FR" dirty="0" err="1" smtClean="0"/>
              <a:t>boeck</a:t>
            </a:r>
            <a:r>
              <a:rPr lang="fr-FR" dirty="0" smtClean="0"/>
              <a:t> GHOUINI Ahmed COURS DE PHYSIOLOGIE RÉNALE ET DIGESTIVE ; Numéro d'édition: 5492 ISBN: 978.9961.0.1739.5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3050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491" y="365125"/>
            <a:ext cx="10924309" cy="1325563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( Enseigner, c’est </a:t>
            </a:r>
            <a:r>
              <a:rPr lang="fr-FR" b="1" dirty="0" smtClean="0">
                <a:solidFill>
                  <a:srgbClr val="C00000"/>
                </a:solidFill>
              </a:rPr>
              <a:t>apprendre</a:t>
            </a:r>
            <a:r>
              <a:rPr lang="fr-FR" b="1" dirty="0" smtClean="0">
                <a:solidFill>
                  <a:srgbClr val="002060"/>
                </a:solidFill>
              </a:rPr>
              <a:t> une seconde fois )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593273"/>
            <a:ext cx="4351338" cy="4583690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568036" y="3034145"/>
            <a:ext cx="3546764" cy="232756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MERCI   DE  VORE  ATTENTION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80916" y="3325090"/>
            <a:ext cx="3463637" cy="17456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rgbClr val="FF0000"/>
                </a:solidFill>
              </a:rPr>
              <a:t>Le   Rein   n’est pas rien </a:t>
            </a:r>
            <a:endParaRPr lang="fr-F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59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382" y="193964"/>
            <a:ext cx="8589818" cy="666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6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" y="0"/>
            <a:ext cx="12058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0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sz="5300" b="1" dirty="0" smtClean="0">
                <a:solidFill>
                  <a:srgbClr val="C00000"/>
                </a:solidFill>
              </a:rPr>
              <a:t>III. Si le rein est malade !</a:t>
            </a:r>
            <a:br>
              <a:rPr lang="fr-FR" sz="5300" b="1" dirty="0" smtClean="0">
                <a:solidFill>
                  <a:srgbClr val="C00000"/>
                </a:solidFill>
              </a:rPr>
            </a:br>
            <a:endParaRPr lang="fr-FR" sz="53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La dysfonction rénale est à l’origine de :</a:t>
            </a:r>
          </a:p>
          <a:p>
            <a:pPr>
              <a:buFontTx/>
              <a:buChar char="-"/>
            </a:pPr>
            <a:r>
              <a:rPr lang="fr-FR" dirty="0" smtClean="0"/>
              <a:t>Troubles hydriques</a:t>
            </a:r>
          </a:p>
          <a:p>
            <a:pPr>
              <a:buFontTx/>
              <a:buChar char="-"/>
            </a:pPr>
            <a:r>
              <a:rPr lang="fr-FR" dirty="0" smtClean="0"/>
              <a:t>Troubles électrolytiques</a:t>
            </a:r>
          </a:p>
          <a:p>
            <a:pPr>
              <a:buFontTx/>
              <a:buChar char="-"/>
            </a:pPr>
            <a:r>
              <a:rPr lang="fr-FR" dirty="0" smtClean="0"/>
              <a:t>Retentissement acidobasique</a:t>
            </a:r>
          </a:p>
          <a:p>
            <a:pPr>
              <a:buFontTx/>
              <a:buChar char="-"/>
            </a:pPr>
            <a:r>
              <a:rPr lang="fr-FR" dirty="0" smtClean="0"/>
              <a:t>Déséquilibre tensionnel</a:t>
            </a:r>
          </a:p>
          <a:p>
            <a:pPr>
              <a:buFontTx/>
              <a:buChar char="-"/>
            </a:pPr>
            <a:r>
              <a:rPr lang="fr-FR" dirty="0" smtClean="0"/>
              <a:t>Répercussions sur l’hémogramme</a:t>
            </a:r>
          </a:p>
          <a:p>
            <a:pPr>
              <a:buFontTx/>
              <a:buChar char="-"/>
            </a:pPr>
            <a:r>
              <a:rPr lang="fr-FR" dirty="0" smtClean="0"/>
              <a:t> impact sur l’os</a:t>
            </a:r>
          </a:p>
          <a:p>
            <a:pPr>
              <a:buFontTx/>
              <a:buChar char="-"/>
            </a:pPr>
            <a:r>
              <a:rPr lang="fr-FR" dirty="0" smtClean="0"/>
              <a:t>Autres : gastro-peau-neuro-ORL-</a:t>
            </a:r>
            <a:r>
              <a:rPr lang="fr-FR" dirty="0" err="1" smtClean="0"/>
              <a:t>hormono</a:t>
            </a:r>
            <a:r>
              <a:rPr lang="fr-FR" dirty="0" smtClean="0"/>
              <a:t>-immuno-……..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68631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2472</Words>
  <Application>Microsoft Office PowerPoint</Application>
  <PresentationFormat>Grand écran</PresentationFormat>
  <Paragraphs>341</Paragraphs>
  <Slides>68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72" baseType="lpstr">
      <vt:lpstr>Arial</vt:lpstr>
      <vt:lpstr>Calibri</vt:lpstr>
      <vt:lpstr>Calibri Light</vt:lpstr>
      <vt:lpstr>Thème Office</vt:lpstr>
      <vt:lpstr>Explorations paracliniques en néphrologie </vt:lpstr>
      <vt:lpstr>AGENDA</vt:lpstr>
      <vt:lpstr>I - Introduction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III. Si le rein est malade ! </vt:lpstr>
      <vt:lpstr>IV - C’est quoi un examen paraclinique en néphrologie, et pour  quels objectifs ?</vt:lpstr>
      <vt:lpstr>V. Examens biologiques des urines</vt:lpstr>
      <vt:lpstr>V. Examens biologiques des urines</vt:lpstr>
      <vt:lpstr>1. Examen à la bandelette test :</vt:lpstr>
      <vt:lpstr>Présentation PowerPoint</vt:lpstr>
      <vt:lpstr>Présentation PowerPoint</vt:lpstr>
      <vt:lpstr>Présentation PowerPoint</vt:lpstr>
      <vt:lpstr>L’infection  urinaire</vt:lpstr>
      <vt:lpstr> 2. L’ETUDE CYTOBACTERIOLOGIQUE DES INFECTIONS URINAIRES </vt:lpstr>
      <vt:lpstr>     A. Prélèvement : </vt:lpstr>
      <vt:lpstr>Présentation PowerPoint</vt:lpstr>
      <vt:lpstr>Présentation PowerPoint</vt:lpstr>
      <vt:lpstr>Présentation PowerPoint</vt:lpstr>
      <vt:lpstr>D. L’interprétation :*** </vt:lpstr>
      <vt:lpstr>La découverte d’une cylindrurie .?</vt:lpstr>
      <vt:lpstr>3. Les cylindres :*** </vt:lpstr>
      <vt:lpstr>Présentation PowerPoint</vt:lpstr>
      <vt:lpstr>C                                      cc cylindres GR</vt:lpstr>
      <vt:lpstr>                                          cc cylindres GB</vt:lpstr>
      <vt:lpstr>Présentation PowerPoint</vt:lpstr>
      <vt:lpstr>Une  protéinurie </vt:lpstr>
      <vt:lpstr> </vt:lpstr>
      <vt:lpstr> Dosage pondérale de la protéinurie (DPP)</vt:lpstr>
      <vt:lpstr>Mais  avant la macro protéinurie ?</vt:lpstr>
      <vt:lpstr>****</vt:lpstr>
      <vt:lpstr>Présentation PowerPoint</vt:lpstr>
      <vt:lpstr>6. Electrolytes et composés azotés urinaires </vt:lpstr>
      <vt:lpstr>VI. Les examens biologiques sanguins </vt:lpstr>
      <vt:lpstr>a) Urée sanguine : </vt:lpstr>
      <vt:lpstr>Présentation PowerPoint</vt:lpstr>
      <vt:lpstr> </vt:lpstr>
      <vt:lpstr>Présentation PowerPoint</vt:lpstr>
      <vt:lpstr> (born May 27, 1946 ) i</vt:lpstr>
      <vt:lpstr>Présentation PowerPoint</vt:lpstr>
      <vt:lpstr>c) Ionogramme sanguin </vt:lpstr>
      <vt:lpstr>VII. Explorations radiologiques </vt:lpstr>
      <vt:lpstr>1) Radio de l’abdomen sans préparation (ASP): </vt:lpstr>
      <vt:lpstr>Présentation PowerPoint</vt:lpstr>
      <vt:lpstr>Présentation PowerPoint</vt:lpstr>
      <vt:lpstr>2) L’examen ultrasonographique rénal </vt:lpstr>
      <vt:lpstr>Présentation PowerPoint</vt:lpstr>
      <vt:lpstr>Présentation PowerPoint</vt:lpstr>
      <vt:lpstr>      3.La tomodensitométrie  rénale </vt:lpstr>
      <vt:lpstr>Présentation PowerPoint</vt:lpstr>
      <vt:lpstr>4. Imagerie par résonnance magnétique</vt:lpstr>
      <vt:lpstr>Présentation PowerPoint</vt:lpstr>
      <vt:lpstr>5. Scintigraphie rénale : </vt:lpstr>
      <vt:lpstr>Présentation PowerPoint</vt:lpstr>
      <vt:lpstr>7. L'urographie intraveineuse (UIV) : </vt:lpstr>
      <vt:lpstr>Présentation PowerPoint</vt:lpstr>
      <vt:lpstr>VIII. Examen histologique : la biopsie rénale  </vt:lpstr>
      <vt:lpstr>Présentation PowerPoint</vt:lpstr>
      <vt:lpstr>   Indications de la biopsie rénale : </vt:lpstr>
      <vt:lpstr>Présentation PowerPoint</vt:lpstr>
      <vt:lpstr>Présentation PowerPoint</vt:lpstr>
      <vt:lpstr>IX -Autres  examens: selon le contexte</vt:lpstr>
      <vt:lpstr>                              X - Conclusion </vt:lpstr>
      <vt:lpstr> XI - Références bibliographiques </vt:lpstr>
      <vt:lpstr>( Enseigner, c’est apprendre une seconde fois 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Explorations paracliniques en néphrologie</dc:title>
  <dc:creator>timgad informatique</dc:creator>
  <cp:lastModifiedBy>timgad informatique</cp:lastModifiedBy>
  <cp:revision>69</cp:revision>
  <dcterms:created xsi:type="dcterms:W3CDTF">2020-12-19T19:21:51Z</dcterms:created>
  <dcterms:modified xsi:type="dcterms:W3CDTF">2021-05-25T09:24:49Z</dcterms:modified>
</cp:coreProperties>
</file>