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88" r:id="rId3"/>
    <p:sldId id="465" r:id="rId4"/>
    <p:sldId id="414" r:id="rId5"/>
    <p:sldId id="415" r:id="rId6"/>
    <p:sldId id="416" r:id="rId7"/>
    <p:sldId id="386" r:id="rId8"/>
    <p:sldId id="319" r:id="rId9"/>
    <p:sldId id="419" r:id="rId10"/>
    <p:sldId id="389" r:id="rId11"/>
    <p:sldId id="420" r:id="rId12"/>
    <p:sldId id="466" r:id="rId13"/>
    <p:sldId id="390" r:id="rId14"/>
    <p:sldId id="320" r:id="rId15"/>
    <p:sldId id="450" r:id="rId16"/>
    <p:sldId id="391" r:id="rId17"/>
    <p:sldId id="421" r:id="rId18"/>
    <p:sldId id="451" r:id="rId19"/>
    <p:sldId id="452" r:id="rId20"/>
    <p:sldId id="323" r:id="rId21"/>
    <p:sldId id="324" r:id="rId22"/>
    <p:sldId id="422" r:id="rId23"/>
    <p:sldId id="325" r:id="rId24"/>
    <p:sldId id="392" r:id="rId25"/>
    <p:sldId id="326" r:id="rId26"/>
    <p:sldId id="423" r:id="rId27"/>
    <p:sldId id="327" r:id="rId28"/>
    <p:sldId id="393" r:id="rId29"/>
    <p:sldId id="453" r:id="rId30"/>
    <p:sldId id="394" r:id="rId31"/>
    <p:sldId id="424" r:id="rId32"/>
    <p:sldId id="395" r:id="rId33"/>
    <p:sldId id="396" r:id="rId34"/>
    <p:sldId id="397" r:id="rId35"/>
    <p:sldId id="425" r:id="rId36"/>
    <p:sldId id="398" r:id="rId37"/>
    <p:sldId id="399" r:id="rId38"/>
    <p:sldId id="328" r:id="rId39"/>
    <p:sldId id="333" r:id="rId40"/>
    <p:sldId id="334" r:id="rId41"/>
    <p:sldId id="335" r:id="rId42"/>
    <p:sldId id="336" r:id="rId43"/>
    <p:sldId id="329" r:id="rId44"/>
    <p:sldId id="330" r:id="rId45"/>
    <p:sldId id="331" r:id="rId46"/>
    <p:sldId id="471" r:id="rId47"/>
    <p:sldId id="470" r:id="rId48"/>
    <p:sldId id="402" r:id="rId49"/>
    <p:sldId id="454" r:id="rId50"/>
    <p:sldId id="427" r:id="rId51"/>
    <p:sldId id="417" r:id="rId52"/>
    <p:sldId id="403" r:id="rId53"/>
    <p:sldId id="404" r:id="rId54"/>
    <p:sldId id="405" r:id="rId55"/>
    <p:sldId id="455" r:id="rId56"/>
    <p:sldId id="460" r:id="rId57"/>
    <p:sldId id="456" r:id="rId58"/>
    <p:sldId id="407" r:id="rId59"/>
    <p:sldId id="458" r:id="rId60"/>
    <p:sldId id="408" r:id="rId61"/>
    <p:sldId id="459" r:id="rId62"/>
    <p:sldId id="457" r:id="rId63"/>
    <p:sldId id="429" r:id="rId64"/>
    <p:sldId id="461" r:id="rId65"/>
    <p:sldId id="409" r:id="rId66"/>
    <p:sldId id="410" r:id="rId67"/>
    <p:sldId id="411" r:id="rId68"/>
    <p:sldId id="418" r:id="rId69"/>
    <p:sldId id="356" r:id="rId70"/>
    <p:sldId id="355" r:id="rId71"/>
    <p:sldId id="467" r:id="rId72"/>
    <p:sldId id="468" r:id="rId73"/>
    <p:sldId id="462" r:id="rId74"/>
    <p:sldId id="472" r:id="rId75"/>
    <p:sldId id="473" r:id="rId76"/>
    <p:sldId id="474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7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0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84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3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56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22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1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91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9116-8AB0-4AE7-BA85-D4ED7F50ECB4}" type="datetimeFigureOut">
              <a:rPr lang="fr-FR" smtClean="0"/>
              <a:t>28/11/2021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8FED-2407-4E59-948E-B336CE76F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taff.univ-batna2.dz/chinar_athman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3333" y="130845"/>
            <a:ext cx="9865572" cy="1872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Conduite à tenir devant une hématurie</a:t>
            </a:r>
            <a:br>
              <a:rPr lang="fr-FR" sz="4000" b="1" dirty="0" smtClean="0">
                <a:solidFill>
                  <a:srgbClr val="FF0000"/>
                </a:solidFill>
              </a:rPr>
            </a:b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4119" y="3289110"/>
            <a:ext cx="9144000" cy="3332795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A . Chinar </a:t>
            </a:r>
            <a:r>
              <a:rPr lang="fr-FR" b="1" dirty="0">
                <a:solidFill>
                  <a:prstClr val="black"/>
                </a:solidFill>
              </a:rPr>
              <a:t>( Pr  en médecine  interne )</a:t>
            </a:r>
            <a:endParaRPr lang="fr-FR" b="1" dirty="0" smtClean="0"/>
          </a:p>
          <a:p>
            <a:r>
              <a:rPr lang="fr-FR" b="1" dirty="0" smtClean="0"/>
              <a:t>Algérie ,Université de Batna 2, faculté de médecine, département de médecine 05000</a:t>
            </a:r>
          </a:p>
          <a:p>
            <a:r>
              <a:rPr lang="fr-FR" b="1" dirty="0" smtClean="0"/>
              <a:t>Chu  Batna, Service de Néphrologie, Dialyse, Et Transplantation Rénale</a:t>
            </a:r>
          </a:p>
          <a:p>
            <a:r>
              <a:rPr lang="fr-FR" b="1" dirty="0" smtClean="0"/>
              <a:t>a.chinar-univ@batna2.dz</a:t>
            </a:r>
          </a:p>
          <a:p>
            <a:r>
              <a:rPr lang="fr-FR" b="1" dirty="0" smtClean="0"/>
              <a:t>chinarathmane@yahoo.fr </a:t>
            </a:r>
          </a:p>
          <a:p>
            <a:r>
              <a:rPr lang="fr-FR" b="1" dirty="0" smtClean="0"/>
              <a:t>TD de néphrologie , </a:t>
            </a:r>
            <a:r>
              <a:rPr lang="fr-FR" b="1" dirty="0"/>
              <a:t>5</a:t>
            </a:r>
            <a:r>
              <a:rPr lang="fr-FR" b="1" dirty="0" smtClean="0"/>
              <a:t>eme année médecine</a:t>
            </a:r>
          </a:p>
          <a:p>
            <a:r>
              <a:rPr lang="fr-FR" b="1" u="sng" dirty="0">
                <a:hlinkClick r:id="rId2"/>
              </a:rPr>
              <a:t>http://staff.univ-batna2.dz/chinar_athmane</a:t>
            </a:r>
            <a:endParaRPr lang="fr-FR" b="1" dirty="0" smtClean="0"/>
          </a:p>
          <a:p>
            <a:r>
              <a:rPr lang="fr-FR" b="1" dirty="0" smtClean="0"/>
              <a:t>Fax:  213 33308317  -     Tel   213772121991 -  29/11/2021 à 10h30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62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412" y="464024"/>
            <a:ext cx="8884692" cy="639397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1282890" y="614149"/>
            <a:ext cx="2088107" cy="88710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87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L’hématurie microscopique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 smtClean="0">
                <a:solidFill>
                  <a:srgbClr val="FF0000"/>
                </a:solidFill>
              </a:rPr>
              <a:t>nvisible </a:t>
            </a:r>
            <a:r>
              <a:rPr lang="fr-FR" dirty="0">
                <a:solidFill>
                  <a:srgbClr val="FF0000"/>
                </a:solidFill>
              </a:rPr>
              <a:t>à l’œil nu (hématies ≥ 10/mm3</a:t>
            </a:r>
            <a:r>
              <a:rPr lang="fr-FR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dirty="0" smtClean="0"/>
              <a:t>Le</a:t>
            </a:r>
            <a:r>
              <a:rPr lang="fr-FR" dirty="0" smtClean="0"/>
              <a:t> </a:t>
            </a:r>
            <a:r>
              <a:rPr lang="fr-FR" dirty="0"/>
              <a:t>diagnostic est évoqué par l’examen à la bandelette urinaire fait lors d’exploration d’une hypertension artérielle, la présence d’œdèmes ou de néphropathie. 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présence de l’hématurie à l’examen à la bandelette urinaire doit être confirmée par l’examen cytologique quantitatif des urines.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compte d’</a:t>
            </a:r>
            <a:r>
              <a:rPr lang="fr-FR" dirty="0" err="1"/>
              <a:t>Addis</a:t>
            </a:r>
            <a:r>
              <a:rPr lang="fr-FR" dirty="0"/>
              <a:t> n’est plus réalisé en routine.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82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8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39390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4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La valeur sémiologique d’une hématurie: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Hématurie physiologique   </a:t>
            </a:r>
            <a:r>
              <a:rPr lang="fr-FR" dirty="0" err="1" smtClean="0"/>
              <a:t>inf</a:t>
            </a:r>
            <a:r>
              <a:rPr lang="fr-FR" dirty="0" smtClean="0"/>
              <a:t>  à  10/mm3</a:t>
            </a:r>
          </a:p>
          <a:p>
            <a:endParaRPr lang="fr-FR" dirty="0"/>
          </a:p>
          <a:p>
            <a:r>
              <a:rPr lang="fr-FR" dirty="0" smtClean="0"/>
              <a:t>L’hématurie macroscopique a la même valeur diagnostique que l’hématurie microscopique.</a:t>
            </a:r>
          </a:p>
          <a:p>
            <a:endParaRPr lang="fr-FR" dirty="0"/>
          </a:p>
          <a:p>
            <a:r>
              <a:rPr lang="fr-FR" dirty="0" smtClean="0"/>
              <a:t>Il n’y a pas de parallélisme  entre l’importance du saignement et la gravité de la maladie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39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Problématique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L’hématurie constitue un signe d'alarme </a:t>
            </a:r>
            <a:r>
              <a:rPr lang="fr-FR" dirty="0" smtClean="0"/>
              <a:t>majeur</a:t>
            </a:r>
          </a:p>
          <a:p>
            <a:endParaRPr lang="fr-FR" dirty="0" smtClean="0"/>
          </a:p>
          <a:p>
            <a:r>
              <a:rPr lang="fr-FR" dirty="0" smtClean="0"/>
              <a:t> Imposant </a:t>
            </a:r>
            <a:r>
              <a:rPr lang="fr-FR" dirty="0"/>
              <a:t>une enquête clinique, biologique, et radiologique à la recherche d’une </a:t>
            </a:r>
            <a:r>
              <a:rPr lang="fr-FR" dirty="0" smtClean="0"/>
              <a:t>étiologie</a:t>
            </a:r>
          </a:p>
          <a:p>
            <a:endParaRPr lang="fr-FR" dirty="0"/>
          </a:p>
          <a:p>
            <a:r>
              <a:rPr lang="fr-FR" dirty="0" smtClean="0"/>
              <a:t> Dominée </a:t>
            </a:r>
            <a:r>
              <a:rPr lang="fr-FR" dirty="0"/>
              <a:t>par les tumeurs rénales ou de la voie excrétrice, les lithiases et les néphropathies.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169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P</a:t>
            </a:r>
            <a:r>
              <a:rPr lang="fr-FR" sz="3200" b="1" dirty="0" smtClean="0">
                <a:solidFill>
                  <a:srgbClr val="FF0000"/>
                </a:solidFill>
              </a:rPr>
              <a:t>hysiopathologie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Les hématuries micro- et macroscopiques peuvent intervenir dans deux cadres nosologiques :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4300" dirty="0" smtClean="0">
                <a:solidFill>
                  <a:srgbClr val="FF0000"/>
                </a:solidFill>
              </a:rPr>
              <a:t>A-</a:t>
            </a:r>
            <a:r>
              <a:rPr lang="fr-FR" sz="4300" dirty="0" smtClean="0">
                <a:solidFill>
                  <a:srgbClr val="FF0000"/>
                </a:solidFill>
              </a:rPr>
              <a:t> </a:t>
            </a:r>
            <a:r>
              <a:rPr lang="fr-FR" sz="4300" dirty="0">
                <a:solidFill>
                  <a:srgbClr val="FF0000"/>
                </a:solidFill>
              </a:rPr>
              <a:t>S</a:t>
            </a:r>
            <a:r>
              <a:rPr lang="fr-FR" sz="4300" dirty="0" smtClean="0">
                <a:solidFill>
                  <a:srgbClr val="FF0000"/>
                </a:solidFill>
              </a:rPr>
              <a:t>oit il s’agit d’un cadre urologique. </a:t>
            </a:r>
          </a:p>
          <a:p>
            <a:pPr marL="0" indent="0">
              <a:buNone/>
            </a:pPr>
            <a:r>
              <a:rPr lang="fr-FR" dirty="0" smtClean="0"/>
              <a:t>La présence des hématies dans les urines est liée à une </a:t>
            </a:r>
            <a:r>
              <a:rPr lang="fr-FR" dirty="0" smtClean="0">
                <a:solidFill>
                  <a:srgbClr val="C00000"/>
                </a:solidFill>
              </a:rPr>
              <a:t>lésion du parenchyme ou de l’arbre urinaire.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Celle-ci conduit à l’effraction (micro- ou macroscopique) de vaisseaux sanguins, dont le contenu va se retrouver en contact avec la lumière de la voie excrétrice urinaire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67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B- Soit </a:t>
            </a:r>
            <a:r>
              <a:rPr lang="fr-FR" sz="4000" dirty="0">
                <a:solidFill>
                  <a:srgbClr val="FF0000"/>
                </a:solidFill>
              </a:rPr>
              <a:t>il s’agit d’un cadre néphrologique. 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/>
              <a:t>L’hématurie </a:t>
            </a:r>
            <a:r>
              <a:rPr lang="fr-FR" dirty="0"/>
              <a:t>est liée au </a:t>
            </a:r>
            <a:r>
              <a:rPr lang="fr-FR" dirty="0">
                <a:solidFill>
                  <a:srgbClr val="C00000"/>
                </a:solidFill>
              </a:rPr>
              <a:t>passage des hématies à travers une membrane basale glomérulaire altérée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 qui </a:t>
            </a:r>
            <a:r>
              <a:rPr lang="fr-FR" dirty="0"/>
              <a:t>explique </a:t>
            </a:r>
            <a:r>
              <a:rPr lang="fr-FR" b="1" dirty="0">
                <a:solidFill>
                  <a:srgbClr val="C00000"/>
                </a:solidFill>
              </a:rPr>
              <a:t>l’absence de caillots </a:t>
            </a:r>
            <a:r>
              <a:rPr lang="fr-FR" dirty="0"/>
              <a:t>lors d’une hématurie macroscopique d’origine néphrologique, en raison de </a:t>
            </a:r>
            <a:r>
              <a:rPr lang="fr-FR" dirty="0">
                <a:solidFill>
                  <a:srgbClr val="C00000"/>
                </a:solidFill>
              </a:rPr>
              <a:t>l’action fibrinolytique de l’urokinase tubulaire </a:t>
            </a:r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b="1" dirty="0">
                <a:solidFill>
                  <a:srgbClr val="C00000"/>
                </a:solidFill>
              </a:rPr>
              <a:t>présence</a:t>
            </a:r>
            <a:r>
              <a:rPr lang="fr-FR" dirty="0"/>
              <a:t> de </a:t>
            </a:r>
            <a:r>
              <a:rPr lang="fr-FR" b="1" dirty="0">
                <a:solidFill>
                  <a:srgbClr val="C00000"/>
                </a:solidFill>
              </a:rPr>
              <a:t>cylindres hématiques </a:t>
            </a:r>
            <a:r>
              <a:rPr lang="fr-FR" dirty="0"/>
              <a:t>ou </a:t>
            </a:r>
            <a:r>
              <a:rPr lang="fr-FR" b="1" dirty="0">
                <a:solidFill>
                  <a:srgbClr val="C00000"/>
                </a:solidFill>
              </a:rPr>
              <a:t>d’hématies déformées </a:t>
            </a:r>
            <a:r>
              <a:rPr lang="fr-FR" dirty="0"/>
              <a:t>sur l’analyse du culot urinaire 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L</a:t>
            </a:r>
            <a:r>
              <a:rPr lang="fr-FR" b="1" dirty="0" smtClean="0">
                <a:solidFill>
                  <a:srgbClr val="C00000"/>
                </a:solidFill>
              </a:rPr>
              <a:t>’association</a:t>
            </a:r>
            <a:r>
              <a:rPr lang="fr-FR" dirty="0" smtClean="0"/>
              <a:t> </a:t>
            </a:r>
            <a:r>
              <a:rPr lang="fr-FR" dirty="0"/>
              <a:t>fréquente à une protéinurie (≥ 0,3 g/24 h), voire à un syndrome néphrotique ou néphritique.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58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0"/>
            <a:ext cx="7048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" y="365124"/>
            <a:ext cx="1083128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Agenda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Introduction</a:t>
            </a:r>
          </a:p>
          <a:p>
            <a:pPr marL="0" indent="0">
              <a:buNone/>
            </a:pPr>
            <a:r>
              <a:rPr lang="fr-FR" dirty="0" smtClean="0"/>
              <a:t>Définition</a:t>
            </a:r>
          </a:p>
          <a:p>
            <a:pPr marL="0" indent="0">
              <a:buNone/>
            </a:pPr>
            <a:r>
              <a:rPr lang="fr-FR" dirty="0" smtClean="0"/>
              <a:t>Physiologie</a:t>
            </a:r>
          </a:p>
          <a:p>
            <a:pPr marL="0" indent="0">
              <a:buNone/>
            </a:pPr>
            <a:r>
              <a:rPr lang="fr-FR" dirty="0" smtClean="0"/>
              <a:t>Objectifs</a:t>
            </a:r>
          </a:p>
          <a:p>
            <a:pPr marL="0" indent="0">
              <a:buNone/>
            </a:pPr>
            <a:r>
              <a:rPr lang="fr-FR" dirty="0" smtClean="0"/>
              <a:t>Problématiques</a:t>
            </a:r>
          </a:p>
          <a:p>
            <a:pPr marL="0" indent="0">
              <a:buNone/>
            </a:pPr>
            <a:r>
              <a:rPr lang="fr-FR" dirty="0" smtClean="0"/>
              <a:t>Approche diagnostique</a:t>
            </a:r>
          </a:p>
          <a:p>
            <a:pPr marL="0" indent="0">
              <a:buNone/>
            </a:pPr>
            <a:r>
              <a:rPr lang="fr-FR" dirty="0" smtClean="0"/>
              <a:t>Conclusion</a:t>
            </a:r>
          </a:p>
          <a:p>
            <a:pPr marL="0" indent="0">
              <a:buNone/>
            </a:pPr>
            <a:r>
              <a:rPr lang="fr-FR" dirty="0" smtClean="0"/>
              <a:t>Références bibliographiques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65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Diagnostic différentiel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sz="2400" b="1" dirty="0" smtClean="0"/>
              <a:t>Distinguer </a:t>
            </a:r>
            <a:r>
              <a:rPr lang="fr-FR" sz="2400" b="1" dirty="0"/>
              <a:t>une hématurie d’une coloration anormale des urines d’une autre origine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 smtClean="0">
                <a:solidFill>
                  <a:srgbClr val="C00000"/>
                </a:solidFill>
              </a:rPr>
              <a:t>Urines sanglantes contaminées </a:t>
            </a:r>
            <a:r>
              <a:rPr lang="fr-FR" dirty="0" smtClean="0"/>
              <a:t>: hémorragie de voisinage </a:t>
            </a:r>
            <a:endParaRPr lang="fr-FR" dirty="0" smtClean="0"/>
          </a:p>
          <a:p>
            <a:pPr marL="514350" indent="-514350">
              <a:buAutoNum type="arabicPeriod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- </a:t>
            </a:r>
            <a:r>
              <a:rPr lang="fr-FR" dirty="0" smtClean="0">
                <a:solidFill>
                  <a:srgbClr val="C00000"/>
                </a:solidFill>
              </a:rPr>
              <a:t>Chez la femme </a:t>
            </a:r>
            <a:r>
              <a:rPr lang="fr-FR" dirty="0" smtClean="0"/>
              <a:t>: sang venu des voies génitales (règles, métrorragies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- </a:t>
            </a:r>
            <a:r>
              <a:rPr lang="fr-FR" dirty="0" smtClean="0">
                <a:solidFill>
                  <a:srgbClr val="C00000"/>
                </a:solidFill>
              </a:rPr>
              <a:t>Chez l’homme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*Urétrorragie</a:t>
            </a:r>
            <a:r>
              <a:rPr lang="fr-FR" dirty="0"/>
              <a:t>,</a:t>
            </a:r>
            <a:r>
              <a:rPr lang="fr-FR" dirty="0" smtClean="0"/>
              <a:t> persistance d’un saignement en dehors des mictions.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*Hémospermie : présence de sang dans l'éjaculation spermatique.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Le sondage vésical rend toute hématurie microscopique insignifiante et peut perturber l'interprétation d'une hématurie macroscopique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6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/>
            </a:r>
            <a:br>
              <a:rPr lang="fr-FR" sz="3600" b="1" dirty="0" smtClean="0">
                <a:solidFill>
                  <a:srgbClr val="C00000"/>
                </a:solidFill>
              </a:rPr>
            </a:br>
            <a:r>
              <a:rPr lang="fr-FR" sz="3600" b="1" dirty="0">
                <a:solidFill>
                  <a:srgbClr val="C00000"/>
                </a:solidFill>
              </a:rPr>
              <a:t/>
            </a:r>
            <a:br>
              <a:rPr lang="fr-FR" sz="3600" b="1" dirty="0">
                <a:solidFill>
                  <a:srgbClr val="C00000"/>
                </a:solidFill>
              </a:rPr>
            </a:br>
            <a:r>
              <a:rPr lang="fr-FR" sz="3600" b="1" dirty="0" smtClean="0">
                <a:solidFill>
                  <a:srgbClr val="C00000"/>
                </a:solidFill>
              </a:rPr>
              <a:t>2</a:t>
            </a:r>
            <a:r>
              <a:rPr lang="fr-FR" sz="3600" b="1" dirty="0">
                <a:solidFill>
                  <a:srgbClr val="C00000"/>
                </a:solidFill>
              </a:rPr>
              <a:t>. Urines colorées non hématuriques </a:t>
            </a:r>
            <a:br>
              <a:rPr lang="fr-FR" sz="3600" b="1" dirty="0">
                <a:solidFill>
                  <a:srgbClr val="C00000"/>
                </a:solidFill>
              </a:rPr>
            </a:b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La bandelette urinaire détecte la présence de sang dans les urines grâce aux propriétés </a:t>
            </a:r>
            <a:r>
              <a:rPr lang="fr-FR" dirty="0" err="1" smtClean="0"/>
              <a:t>péroxydasiques</a:t>
            </a:r>
            <a:r>
              <a:rPr lang="fr-FR" dirty="0" smtClean="0"/>
              <a:t> de l’hémoglobine.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sensibilité de cet examen est de 90 %.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Toutefois, il existe des faux-positifs : </a:t>
            </a:r>
            <a:r>
              <a:rPr lang="fr-FR" dirty="0" err="1" smtClean="0"/>
              <a:t>myoglobinurie</a:t>
            </a:r>
            <a:r>
              <a:rPr lang="fr-FR" dirty="0" smtClean="0"/>
              <a:t>, hémoglobinurie.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a. Coloration d’origine alimentaire </a:t>
            </a:r>
          </a:p>
          <a:p>
            <a:pPr marL="0" indent="0">
              <a:buNone/>
            </a:pPr>
            <a:r>
              <a:rPr lang="fr-FR" dirty="0" smtClean="0"/>
              <a:t>● Betteraves, mûres, myrtilles, rhubarbe, choux rouge,…</a:t>
            </a:r>
          </a:p>
          <a:p>
            <a:pPr marL="0" indent="0">
              <a:buNone/>
            </a:pPr>
            <a:r>
              <a:rPr lang="fr-FR" dirty="0" smtClean="0"/>
              <a:t> ● Colorant alimentaire : rhodamine </a:t>
            </a:r>
          </a:p>
        </p:txBody>
      </p:sp>
    </p:spTree>
    <p:extLst>
      <p:ext uri="{BB962C8B-B14F-4D97-AF65-F5344CB8AC3E}">
        <p14:creationId xmlns:p14="http://schemas.microsoft.com/office/powerpoint/2010/main" val="424522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b. Coloration liée à une prise </a:t>
            </a:r>
            <a:r>
              <a:rPr lang="fr-FR" dirty="0" smtClean="0">
                <a:solidFill>
                  <a:srgbClr val="C00000"/>
                </a:solidFill>
              </a:rPr>
              <a:t>médicamenteuse</a:t>
            </a: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dirty="0"/>
              <a:t> ● Antibiotiques : rifampicine, érythromycine, métronidazole.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● Anti-inflammatoires : acide </a:t>
            </a:r>
            <a:r>
              <a:rPr lang="fr-FR" dirty="0" err="1"/>
              <a:t>amino</a:t>
            </a:r>
            <a:r>
              <a:rPr lang="fr-FR" dirty="0"/>
              <a:t>-salicylique, </a:t>
            </a:r>
            <a:r>
              <a:rPr lang="fr-FR" dirty="0" err="1"/>
              <a:t>salazopyrine</a:t>
            </a:r>
            <a:r>
              <a:rPr lang="fr-FR" dirty="0"/>
              <a:t>, ibuprofène.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● Vitamines : B12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● Laxatifs contenant de la phénolphtaléine.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03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C00000"/>
                </a:solidFill>
              </a:rPr>
              <a:t>C. Coloration d'origine métabolique </a:t>
            </a:r>
            <a:br>
              <a:rPr lang="fr-FR" sz="3200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Hémoglobinurie par hémolyse.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● Myoglobinurie par rhabdomyolyse.</a:t>
            </a:r>
          </a:p>
          <a:p>
            <a:pPr marL="0" indent="0">
              <a:buNone/>
            </a:pPr>
            <a:r>
              <a:rPr lang="fr-FR" dirty="0" smtClean="0"/>
              <a:t> ● Urobilinurie, porphyrie. </a:t>
            </a:r>
          </a:p>
          <a:p>
            <a:pPr marL="0" indent="0">
              <a:buNone/>
            </a:pPr>
            <a:r>
              <a:rPr lang="fr-FR" dirty="0" smtClean="0"/>
              <a:t>● Intoxication : plomb, mercure.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600" dirty="0" smtClean="0">
                <a:solidFill>
                  <a:srgbClr val="C00000"/>
                </a:solidFill>
              </a:rPr>
              <a:t>3. Contamination du récipient par des agents oxydants </a:t>
            </a:r>
            <a:r>
              <a:rPr lang="fr-FR" sz="3600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Contact avec un antiseptique : </a:t>
            </a:r>
            <a:r>
              <a:rPr lang="fr-FR" dirty="0" err="1" smtClean="0"/>
              <a:t>povidone-iodine</a:t>
            </a:r>
            <a:r>
              <a:rPr lang="fr-FR" dirty="0" smtClean="0"/>
              <a:t>, eau de Javel.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857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 </a:t>
            </a:r>
            <a:r>
              <a:rPr lang="fr-FR" sz="2200" dirty="0"/>
              <a:t>Enumérer les éléments cliniques et biologiques permettant d’évaluer le retentissement d’une hématurie ainsi que le degré de sa gravité.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Pour apprécier le retentissement clinique de l’hématurie, il faut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Prendre la pression artérielle.</a:t>
            </a:r>
          </a:p>
          <a:p>
            <a:pPr marL="0" indent="0">
              <a:buNone/>
            </a:pPr>
            <a:r>
              <a:rPr lang="fr-FR" dirty="0" smtClean="0"/>
              <a:t> ● Mesurer la fréquence cardiaque. </a:t>
            </a:r>
          </a:p>
          <a:p>
            <a:pPr marL="0" indent="0">
              <a:buNone/>
            </a:pPr>
            <a:r>
              <a:rPr lang="fr-FR" dirty="0" smtClean="0"/>
              <a:t> ● Rechercher des signes de choc périphérique.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En cas d’hématurie macroscopique massive, une hypovolémie peut se voir associant une tachycardie, une hypotension artérielle et des marbrures.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753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apprécier le retentissement biologique de l’hématurie, il faut demander </a:t>
            </a:r>
            <a:r>
              <a:rPr lang="fr-FR" dirty="0" smtClean="0"/>
              <a:t>un hémogramme sanguin pour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● </a:t>
            </a:r>
            <a:r>
              <a:rPr lang="fr-FR" dirty="0" smtClean="0"/>
              <a:t>Evaluer </a:t>
            </a:r>
            <a:r>
              <a:rPr lang="fr-FR" dirty="0"/>
              <a:t>l</a:t>
            </a:r>
            <a:r>
              <a:rPr lang="fr-FR" dirty="0">
                <a:solidFill>
                  <a:srgbClr val="C00000"/>
                </a:solidFill>
              </a:rPr>
              <a:t>’importance</a:t>
            </a:r>
            <a:r>
              <a:rPr lang="fr-FR" dirty="0"/>
              <a:t> du saignement en phase aiguë (déglobulisation massive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● </a:t>
            </a:r>
            <a:r>
              <a:rPr lang="fr-FR" dirty="0" smtClean="0"/>
              <a:t>Evaluer </a:t>
            </a:r>
            <a:r>
              <a:rPr lang="fr-FR" dirty="0"/>
              <a:t>le</a:t>
            </a:r>
            <a:r>
              <a:rPr lang="fr-FR" dirty="0">
                <a:solidFill>
                  <a:srgbClr val="C00000"/>
                </a:solidFill>
              </a:rPr>
              <a:t> retentissement </a:t>
            </a:r>
            <a:r>
              <a:rPr lang="fr-FR" dirty="0"/>
              <a:t>en cas de chronicité (anémie).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00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>
                <a:solidFill>
                  <a:srgbClr val="C00000"/>
                </a:solidFill>
              </a:rPr>
              <a:t>bilan d’hémostase </a:t>
            </a:r>
            <a:r>
              <a:rPr lang="fr-FR" dirty="0" smtClean="0"/>
              <a:t>peut être demandé à la recherche de facteurs favorisants du saignement, surtout s’il y a une notion de traitement </a:t>
            </a:r>
            <a:r>
              <a:rPr lang="fr-FR" dirty="0" err="1" smtClean="0"/>
              <a:t>anti-coagulant</a:t>
            </a:r>
            <a:r>
              <a:rPr lang="fr-FR" dirty="0" smtClean="0"/>
              <a:t> ou de prise d’antiagrégant plaquettaire. </a:t>
            </a:r>
          </a:p>
          <a:p>
            <a:endParaRPr lang="fr-FR" dirty="0" smtClean="0"/>
          </a:p>
          <a:p>
            <a:r>
              <a:rPr lang="fr-FR" dirty="0" smtClean="0"/>
              <a:t>L’évaluation de la </a:t>
            </a:r>
            <a:r>
              <a:rPr lang="fr-FR" dirty="0" smtClean="0">
                <a:solidFill>
                  <a:srgbClr val="C00000"/>
                </a:solidFill>
              </a:rPr>
              <a:t>fonction rénale </a:t>
            </a:r>
            <a:r>
              <a:rPr lang="fr-FR" dirty="0" smtClean="0"/>
              <a:t>par le dosage de l’urée sanguine, la créatinine sanguine et le calcul de la clairance par la formule de Cockcroft ou MDRD est utile. </a:t>
            </a: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rgbClr val="C00000"/>
                </a:solidFill>
              </a:rPr>
              <a:t>I</a:t>
            </a:r>
            <a:r>
              <a:rPr lang="fr-FR" dirty="0" smtClean="0">
                <a:solidFill>
                  <a:srgbClr val="C00000"/>
                </a:solidFill>
              </a:rPr>
              <a:t>nsuffisance rénale d’origine </a:t>
            </a:r>
            <a:r>
              <a:rPr lang="fr-FR" dirty="0" smtClean="0"/>
              <a:t>néphrologique ou urologique obstructive (tumeur, lithiase ou </a:t>
            </a:r>
            <a:r>
              <a:rPr lang="fr-FR" dirty="0" err="1" smtClean="0"/>
              <a:t>caillotage</a:t>
            </a:r>
            <a:r>
              <a:rPr lang="fr-FR" dirty="0" smtClean="0"/>
              <a:t> des voies excrétrices urinaires supérieures ou rétention aiguë d’urine sur un </a:t>
            </a:r>
            <a:r>
              <a:rPr lang="fr-FR" dirty="0" err="1" smtClean="0"/>
              <a:t>caillotage</a:t>
            </a:r>
            <a:r>
              <a:rPr lang="fr-FR" dirty="0" smtClean="0"/>
              <a:t> </a:t>
            </a:r>
            <a:r>
              <a:rPr lang="fr-FR" dirty="0" err="1" smtClean="0"/>
              <a:t>urétro</a:t>
            </a:r>
            <a:r>
              <a:rPr lang="fr-FR" dirty="0" smtClean="0"/>
              <a:t>-vésical).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201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Approche  diagnostique d’une hématurie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14" y="1161144"/>
            <a:ext cx="10729686" cy="5696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0" indent="0">
              <a:buNone/>
            </a:pPr>
            <a:endParaRPr lang="fr-FR" sz="4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600" dirty="0" smtClean="0">
                <a:solidFill>
                  <a:srgbClr val="FF0000"/>
                </a:solidFill>
              </a:rPr>
              <a:t>Examen </a:t>
            </a:r>
            <a:r>
              <a:rPr lang="fr-FR" sz="3600" dirty="0" smtClean="0">
                <a:solidFill>
                  <a:srgbClr val="FF0000"/>
                </a:solidFill>
              </a:rPr>
              <a:t>clinique</a:t>
            </a:r>
          </a:p>
          <a:p>
            <a:pPr marL="0" indent="0">
              <a:buNone/>
            </a:pPr>
            <a:r>
              <a:rPr lang="fr-FR" dirty="0" smtClean="0"/>
              <a:t>L’examen clinique initial </a:t>
            </a:r>
            <a:r>
              <a:rPr lang="fr-FR" dirty="0" smtClean="0"/>
              <a:t>permet 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D</a:t>
            </a:r>
            <a:r>
              <a:rPr lang="fr-FR" dirty="0" smtClean="0"/>
              <a:t>’orienter</a:t>
            </a:r>
            <a:r>
              <a:rPr lang="fr-FR" dirty="0" smtClean="0"/>
              <a:t>, dans la majorité des </a:t>
            </a:r>
            <a:r>
              <a:rPr lang="fr-FR" dirty="0" smtClean="0"/>
              <a:t>cas, le </a:t>
            </a:r>
            <a:r>
              <a:rPr lang="fr-FR" dirty="0" smtClean="0"/>
              <a:t>bilan vers une étiologie urologique ou </a:t>
            </a:r>
            <a:r>
              <a:rPr lang="fr-FR" dirty="0" smtClean="0"/>
              <a:t>néphrologique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Et </a:t>
            </a:r>
            <a:r>
              <a:rPr lang="fr-FR" dirty="0" smtClean="0"/>
              <a:t>conditionne le choix d’examens complémentaires adaptés.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53493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dirty="0">
                <a:solidFill>
                  <a:srgbClr val="FF0000"/>
                </a:solidFill>
              </a:rPr>
              <a:t>) Interrogatoire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Le </a:t>
            </a:r>
            <a:r>
              <a:rPr lang="fr-FR" dirty="0">
                <a:solidFill>
                  <a:srgbClr val="C00000"/>
                </a:solidFill>
              </a:rPr>
              <a:t>mode de vie </a:t>
            </a:r>
            <a:r>
              <a:rPr lang="fr-FR" dirty="0"/>
              <a:t>,l’origine ethnique, la notion de voyage en zone d’endémie pour certaines expositions environnementales ou infectieuses (bilharziose, tuberculose).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D</a:t>
            </a:r>
            <a:r>
              <a:rPr lang="fr-FR" dirty="0" smtClean="0">
                <a:solidFill>
                  <a:srgbClr val="C00000"/>
                </a:solidFill>
              </a:rPr>
              <a:t>es </a:t>
            </a:r>
            <a:r>
              <a:rPr lang="fr-FR" dirty="0">
                <a:solidFill>
                  <a:srgbClr val="C00000"/>
                </a:solidFill>
              </a:rPr>
              <a:t>facteurs de risques </a:t>
            </a:r>
            <a:r>
              <a:rPr lang="fr-FR" dirty="0"/>
              <a:t>de carcinomes </a:t>
            </a:r>
            <a:r>
              <a:rPr lang="fr-FR" dirty="0" err="1"/>
              <a:t>urothéliaux</a:t>
            </a:r>
            <a:r>
              <a:rPr lang="fr-FR" dirty="0"/>
              <a:t> comme une exposition professionnelle à des carcinogènes (amines aromatiques, goudron, colorants) ou un tabagisme actif ou sevré.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</a:rPr>
              <a:t>Antécédents familiaux</a:t>
            </a:r>
            <a:r>
              <a:rPr lang="fr-FR" dirty="0"/>
              <a:t>, comme une </a:t>
            </a:r>
            <a:r>
              <a:rPr lang="fr-FR" dirty="0" err="1"/>
              <a:t>polykystose</a:t>
            </a:r>
            <a:r>
              <a:rPr lang="fr-FR" dirty="0"/>
              <a:t> hépatorénale ou des cancers (rénaux, prostatiques ou </a:t>
            </a:r>
            <a:r>
              <a:rPr lang="fr-FR" dirty="0" err="1"/>
              <a:t>urothéliaux</a:t>
            </a:r>
            <a:r>
              <a:rPr lang="fr-FR" dirty="0"/>
              <a:t>).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U</a:t>
            </a:r>
            <a:r>
              <a:rPr lang="fr-FR" dirty="0" smtClean="0"/>
              <a:t>ne </a:t>
            </a:r>
            <a:r>
              <a:rPr lang="fr-FR" dirty="0"/>
              <a:t>surdité héréditaire (syndrome d’</a:t>
            </a:r>
            <a:r>
              <a:rPr lang="fr-FR" dirty="0" err="1"/>
              <a:t>Alport</a:t>
            </a:r>
            <a:r>
              <a:rPr lang="fr-FR" dirty="0"/>
              <a:t>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23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Introduction</a:t>
            </a:r>
            <a:endParaRPr lang="fr-FR" sz="48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743" y="1690688"/>
            <a:ext cx="926011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smtClean="0">
                <a:solidFill>
                  <a:srgbClr val="C00000"/>
                </a:solidFill>
              </a:rPr>
              <a:t>  Antécédents </a:t>
            </a:r>
            <a:r>
              <a:rPr lang="fr-FR" sz="4000" dirty="0">
                <a:solidFill>
                  <a:srgbClr val="C00000"/>
                </a:solidFill>
              </a:rPr>
              <a:t>personnels:</a:t>
            </a:r>
            <a:br>
              <a:rPr lang="fr-FR" sz="4000" dirty="0">
                <a:solidFill>
                  <a:srgbClr val="C0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961914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     - </a:t>
            </a:r>
            <a:r>
              <a:rPr lang="fr-FR" dirty="0"/>
              <a:t>D</a:t>
            </a:r>
            <a:r>
              <a:rPr lang="fr-FR" dirty="0" smtClean="0"/>
              <a:t>iabète </a:t>
            </a:r>
          </a:p>
          <a:p>
            <a:pPr marL="0" indent="0">
              <a:buNone/>
            </a:pPr>
            <a:r>
              <a:rPr lang="fr-FR" dirty="0" smtClean="0"/>
              <a:t>     - </a:t>
            </a:r>
            <a:r>
              <a:rPr lang="fr-FR" dirty="0"/>
              <a:t>D</a:t>
            </a:r>
            <a:r>
              <a:rPr lang="fr-FR" dirty="0" smtClean="0"/>
              <a:t>répanocytose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-Troubles de la coagulation </a:t>
            </a:r>
            <a:r>
              <a:rPr lang="fr-FR" sz="2000" dirty="0" smtClean="0"/>
              <a:t>(épistaxis, hémorragie digestive</a:t>
            </a:r>
            <a:r>
              <a:rPr lang="fr-FR" sz="2000" dirty="0" smtClean="0"/>
              <a:t>,</a:t>
            </a:r>
            <a:r>
              <a:rPr lang="fr-FR" sz="2000" dirty="0" smtClean="0"/>
              <a:t> </a:t>
            </a:r>
            <a:r>
              <a:rPr lang="fr-FR" sz="2000" dirty="0" smtClean="0"/>
              <a:t>hématomes </a:t>
            </a:r>
            <a:r>
              <a:rPr lang="fr-FR" sz="2000" dirty="0" smtClean="0"/>
              <a:t>sous cutanés</a:t>
            </a:r>
            <a:r>
              <a:rPr lang="fr-FR" sz="2000" dirty="0" smtClean="0"/>
              <a:t>) </a:t>
            </a:r>
            <a:endParaRPr lang="fr-FR" sz="2000" dirty="0"/>
          </a:p>
          <a:p>
            <a:pPr marL="0" indent="0">
              <a:buNone/>
            </a:pPr>
            <a:r>
              <a:rPr lang="fr-FR" dirty="0" smtClean="0"/>
              <a:t>     - Infections </a:t>
            </a:r>
            <a:r>
              <a:rPr lang="fr-FR" dirty="0" smtClean="0"/>
              <a:t>urinaires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- lithiases urinaires/coliques </a:t>
            </a:r>
            <a:r>
              <a:rPr lang="fr-FR" dirty="0" smtClean="0"/>
              <a:t>néphrétiques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- </a:t>
            </a:r>
            <a:r>
              <a:rPr lang="fr-FR" dirty="0"/>
              <a:t>T</a:t>
            </a:r>
            <a:r>
              <a:rPr lang="fr-FR" dirty="0" smtClean="0"/>
              <a:t>umeurs </a:t>
            </a:r>
            <a:r>
              <a:rPr lang="fr-FR" dirty="0" smtClean="0"/>
              <a:t>urologiques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   - Infection ORL récente (glomérulonéphrites post-streptococciques).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50706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traitements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Anticoagulant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- </a:t>
            </a:r>
            <a:r>
              <a:rPr lang="fr-FR" dirty="0"/>
              <a:t>A</a:t>
            </a:r>
            <a:r>
              <a:rPr lang="fr-FR" dirty="0" smtClean="0"/>
              <a:t>ntiagrégants </a:t>
            </a:r>
            <a:r>
              <a:rPr lang="fr-FR" dirty="0"/>
              <a:t>plaquettaires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   - AINS </a:t>
            </a:r>
            <a:r>
              <a:rPr lang="fr-FR" dirty="0"/>
              <a:t>(responsables de néphropathie</a:t>
            </a:r>
            <a:r>
              <a:rPr lang="fr-FR" dirty="0" smtClean="0"/>
              <a:t>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facteurs de risque de carcinome </a:t>
            </a:r>
            <a:r>
              <a:rPr lang="fr-FR" dirty="0" err="1"/>
              <a:t>urothélial</a:t>
            </a:r>
            <a:r>
              <a:rPr lang="fr-FR" dirty="0"/>
              <a:t> comme le </a:t>
            </a:r>
            <a:r>
              <a:rPr lang="fr-FR" dirty="0" err="1"/>
              <a:t>cyclophosphamide</a:t>
            </a:r>
            <a:r>
              <a:rPr lang="fr-FR" dirty="0"/>
              <a:t>, ou </a:t>
            </a:r>
            <a:r>
              <a:rPr lang="fr-FR" dirty="0" smtClean="0"/>
              <a:t>une irradiation </a:t>
            </a:r>
            <a:r>
              <a:rPr lang="fr-FR" dirty="0"/>
              <a:t>pelvienne.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89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circonstances de découverte peuvent aussi aider à établir le diagnostic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ontexte évocateur évident comme un traumatisme, une chirurgie urologique ou une manœuvre </a:t>
            </a:r>
            <a:r>
              <a:rPr lang="fr-FR" dirty="0" err="1" smtClean="0"/>
              <a:t>endourologique</a:t>
            </a:r>
            <a:r>
              <a:rPr lang="fr-FR" dirty="0" smtClean="0"/>
              <a:t> récente (sondage, cystoscopie).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réciser au patient s’il s’agit d’un premier épisode ou d’une récidive, la date de survenue, la durée d’évolution, et le caractère cyclique ou non du </a:t>
            </a:r>
            <a:r>
              <a:rPr lang="fr-FR" b="1" dirty="0" smtClean="0">
                <a:solidFill>
                  <a:srgbClr val="C00000"/>
                </a:solidFill>
              </a:rPr>
              <a:t>saignement (endométriose). 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1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00752"/>
            <a:ext cx="10612271" cy="59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6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L’examen général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031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R</a:t>
            </a:r>
            <a:r>
              <a:rPr lang="fr-FR" dirty="0" smtClean="0"/>
              <a:t>echerche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* Une </a:t>
            </a:r>
            <a:r>
              <a:rPr lang="fr-FR" dirty="0" smtClean="0"/>
              <a:t>fièvre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*  </a:t>
            </a:r>
            <a:r>
              <a:rPr lang="fr-FR" dirty="0"/>
              <a:t>P</a:t>
            </a:r>
            <a:r>
              <a:rPr lang="fr-FR" dirty="0" smtClean="0"/>
              <a:t>erte de </a:t>
            </a:r>
            <a:r>
              <a:rPr lang="fr-FR" dirty="0" smtClean="0"/>
              <a:t>poids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* </a:t>
            </a:r>
            <a:r>
              <a:rPr lang="fr-FR" dirty="0"/>
              <a:t>A</a:t>
            </a:r>
            <a:r>
              <a:rPr lang="fr-FR" dirty="0" smtClean="0"/>
              <a:t>sthénie (insuffisance rénale, cancer), ou de douleurs osseuses.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*L’existence </a:t>
            </a:r>
            <a:r>
              <a:rPr lang="fr-FR" dirty="0" smtClean="0"/>
              <a:t>de signes fonctionnels urologiques peut avoir </a:t>
            </a:r>
            <a:r>
              <a:rPr lang="fr-FR" dirty="0" smtClean="0"/>
              <a:t>valeur d’orientation</a:t>
            </a:r>
            <a:r>
              <a:rPr lang="fr-F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471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En effet, une </a:t>
            </a:r>
            <a:r>
              <a:rPr lang="fr-FR" dirty="0">
                <a:solidFill>
                  <a:srgbClr val="C00000"/>
                </a:solidFill>
              </a:rPr>
              <a:t>pollakiurie et une dysurie </a:t>
            </a:r>
            <a:r>
              <a:rPr lang="fr-FR" dirty="0"/>
              <a:t>évoqueront une étiologie du bas appareil.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Des </a:t>
            </a:r>
            <a:r>
              <a:rPr lang="fr-FR" dirty="0">
                <a:solidFill>
                  <a:srgbClr val="C00000"/>
                </a:solidFill>
              </a:rPr>
              <a:t>douleurs lombaires chroniques ou des coliques néphrétiques </a:t>
            </a:r>
            <a:r>
              <a:rPr lang="fr-FR" dirty="0"/>
              <a:t>feront évoquer plutôt un </a:t>
            </a:r>
            <a:r>
              <a:rPr lang="fr-FR" dirty="0" err="1"/>
              <a:t>caillotage</a:t>
            </a:r>
            <a:r>
              <a:rPr lang="fr-FR" dirty="0"/>
              <a:t> de la voie excrétrice ou une pathologie lithiasique.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>
                <a:solidFill>
                  <a:srgbClr val="C00000"/>
                </a:solidFill>
              </a:rPr>
              <a:t>hyperthermie</a:t>
            </a:r>
            <a:r>
              <a:rPr lang="fr-FR" dirty="0"/>
              <a:t>, des brûlures mictionnelles feront penser à un processus infectieux.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Enfin</a:t>
            </a:r>
            <a:r>
              <a:rPr lang="fr-FR" dirty="0"/>
              <a:t>, il existe </a:t>
            </a:r>
            <a:r>
              <a:rPr lang="fr-FR" dirty="0">
                <a:solidFill>
                  <a:srgbClr val="C00000"/>
                </a:solidFill>
              </a:rPr>
              <a:t>des symptômes évocateurs de néphropathie </a:t>
            </a:r>
            <a:r>
              <a:rPr lang="fr-FR" dirty="0"/>
              <a:t>comme la prise de poids, la présence d’œdèmes, et l’existence de signes indirects d’HTA (céphalées, acouphènes…).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1503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600" dirty="0">
                <a:solidFill>
                  <a:srgbClr val="FF0000"/>
                </a:solidFill>
              </a:rPr>
              <a:t>2) Examen physique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Il recherche des signes de gravité avec évaluation du retentissement hémodynamique en prenant le pouls et la tension artérielle :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Hypovolémie </a:t>
            </a:r>
            <a:r>
              <a:rPr lang="fr-FR" dirty="0" smtClean="0"/>
              <a:t>en cas d’hématurie macroscopique massive </a:t>
            </a:r>
            <a:r>
              <a:rPr lang="fr-FR" dirty="0" smtClean="0"/>
              <a:t>tachycardie</a:t>
            </a:r>
            <a:r>
              <a:rPr lang="fr-FR" dirty="0" smtClean="0"/>
              <a:t>, hypotension artérielle, marbrures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Hypertension </a:t>
            </a:r>
            <a:r>
              <a:rPr lang="fr-FR" dirty="0" smtClean="0"/>
              <a:t>maligne en cas de néphropathie glomérulaire sévère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La palpation hypogastrique est indispensable à la recherche d’un globe vésical (rétention aiguë sur </a:t>
            </a:r>
            <a:r>
              <a:rPr lang="fr-FR" dirty="0" err="1" smtClean="0"/>
              <a:t>caillotage</a:t>
            </a:r>
            <a:r>
              <a:rPr lang="fr-FR" dirty="0" smtClean="0"/>
              <a:t>).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Il faut être vigilant vis-à-vis des signes d’anémie (en cas d’hématurie chronique) : pâleur </a:t>
            </a:r>
            <a:r>
              <a:rPr lang="fr-FR" dirty="0" err="1" smtClean="0"/>
              <a:t>cutanéo-muqueuse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248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84" y="846160"/>
            <a:ext cx="10644116" cy="5773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8229" y="4252686"/>
            <a:ext cx="957942" cy="348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61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2800" dirty="0"/>
              <a:t>Suspecter l’origine d’une hématurie selon son caractère initial, terminal ou total lors de la miction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La chronologie de l’hématurie sur le temps mictionnel a une valeur localisatrice.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Ainsi, l'hématurie peut être </a:t>
            </a:r>
            <a:r>
              <a:rPr lang="fr-FR" dirty="0" smtClean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Initiale </a:t>
            </a:r>
            <a:r>
              <a:rPr lang="fr-FR" dirty="0" smtClean="0"/>
              <a:t>(survenant au début de la miction) suggérant une localisation </a:t>
            </a:r>
            <a:r>
              <a:rPr lang="fr-FR" dirty="0" err="1" smtClean="0"/>
              <a:t>urétroprostatique</a:t>
            </a:r>
            <a:r>
              <a:rPr lang="fr-FR" dirty="0" smtClean="0"/>
              <a:t>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</a:t>
            </a:r>
            <a:r>
              <a:rPr lang="fr-FR" dirty="0" smtClean="0"/>
              <a:t>Terminale </a:t>
            </a:r>
            <a:r>
              <a:rPr lang="fr-FR" dirty="0" smtClean="0"/>
              <a:t>(en fin de miction) signant une localisation vésicale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</a:t>
            </a:r>
            <a:r>
              <a:rPr lang="fr-FR" dirty="0" smtClean="0"/>
              <a:t>Totale </a:t>
            </a:r>
            <a:r>
              <a:rPr lang="fr-FR" dirty="0" smtClean="0"/>
              <a:t>(sur toute la durée de la miction) pouvant être d’origine rénale ; Cependant, en cas d’hématurie abondante, la chronologie de l’hématurie n’a plus de valeur localisatrice (toute hématurie abondante quelque soit son origine est totale)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932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892" y="365125"/>
            <a:ext cx="11188908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100" dirty="0">
                <a:solidFill>
                  <a:srgbClr val="FF0000"/>
                </a:solidFill>
              </a:rPr>
              <a:t>Épreuve des trois verres. </a:t>
            </a:r>
            <a:r>
              <a:rPr lang="fr-FR" sz="3100" dirty="0" smtClean="0">
                <a:solidFill>
                  <a:srgbClr val="FF0000"/>
                </a:solidFill>
              </a:rPr>
              <a:t/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Le </a:t>
            </a:r>
            <a:r>
              <a:rPr lang="fr-FR" sz="3100" dirty="0">
                <a:solidFill>
                  <a:srgbClr val="FF0000"/>
                </a:solidFill>
              </a:rPr>
              <a:t>recueil dans trois verres du début, du milieu et de la fin d’une miction sanglante apporte des informations précieuses sur l’origine du saignement.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65925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Présence d’hématies en nombre anormal dans les </a:t>
            </a:r>
            <a:r>
              <a:rPr lang="fr-FR" dirty="0" smtClean="0"/>
              <a:t>urines</a:t>
            </a:r>
          </a:p>
          <a:p>
            <a:endParaRPr lang="fr-FR" dirty="0"/>
          </a:p>
          <a:p>
            <a:r>
              <a:rPr lang="fr-FR" dirty="0" smtClean="0"/>
              <a:t>Symptôme </a:t>
            </a:r>
            <a:r>
              <a:rPr lang="fr-FR" dirty="0"/>
              <a:t>fréquent, </a:t>
            </a:r>
            <a:r>
              <a:rPr lang="fr-FR" dirty="0" smtClean="0"/>
              <a:t>inquiétant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Causes multiples, néphrologiques (++) ou </a:t>
            </a:r>
            <a:r>
              <a:rPr lang="fr-FR" dirty="0" smtClean="0"/>
              <a:t>urologiques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plus bénignes aux plus </a:t>
            </a:r>
            <a:r>
              <a:rPr lang="fr-FR" dirty="0" smtClean="0"/>
              <a:t>graves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Démarche diagnostique et étiologique </a:t>
            </a:r>
            <a:r>
              <a:rPr lang="fr-FR" dirty="0" smtClean="0"/>
              <a:t>importante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10 à 15 % des hématuries restent </a:t>
            </a:r>
            <a:r>
              <a:rPr lang="fr-FR" dirty="0" smtClean="0"/>
              <a:t>inexpliquées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C</a:t>
            </a:r>
            <a:r>
              <a:rPr lang="fr-FR" dirty="0" smtClean="0"/>
              <a:t>ertaines </a:t>
            </a:r>
            <a:r>
              <a:rPr lang="fr-FR" dirty="0"/>
              <a:t>étant prolongées ou récidivantes</a:t>
            </a:r>
          </a:p>
        </p:txBody>
      </p:sp>
    </p:spTree>
    <p:extLst>
      <p:ext uri="{BB962C8B-B14F-4D97-AF65-F5344CB8AC3E}">
        <p14:creationId xmlns:p14="http://schemas.microsoft.com/office/powerpoint/2010/main" val="3165364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47" y="365125"/>
            <a:ext cx="1077792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26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6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Question n°5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sz="2700" dirty="0" smtClean="0">
                <a:solidFill>
                  <a:srgbClr val="FF0000"/>
                </a:solidFill>
              </a:rPr>
              <a:t>L’hématurie est-elle urologique ou néphrologique ?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Distinguer </a:t>
            </a:r>
            <a:r>
              <a:rPr lang="fr-FR" dirty="0"/>
              <a:t>l’origine urologique d’une origine néphrologique d’une hématurie à partir des données cliniques et biologiques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980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Sont en faveur de l'origine urologique: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64344"/>
            <a:ext cx="11049000" cy="5239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Age &gt;50 ans</a:t>
            </a:r>
          </a:p>
          <a:p>
            <a:pPr marL="0" indent="0">
              <a:buNone/>
            </a:pPr>
            <a:r>
              <a:rPr lang="fr-FR" dirty="0" smtClean="0"/>
              <a:t>● Tabagisme</a:t>
            </a:r>
          </a:p>
          <a:p>
            <a:pPr marL="0" indent="0">
              <a:buNone/>
            </a:pPr>
            <a:r>
              <a:rPr lang="fr-FR" dirty="0" smtClean="0"/>
              <a:t>● Origine africaine (bilharziose)</a:t>
            </a:r>
          </a:p>
          <a:p>
            <a:pPr marL="0" indent="0">
              <a:buNone/>
            </a:pPr>
            <a:r>
              <a:rPr lang="fr-FR" dirty="0" smtClean="0"/>
              <a:t>● Exposition toxique (aniline, colorants)</a:t>
            </a:r>
          </a:p>
          <a:p>
            <a:pPr marL="0" indent="0">
              <a:buNone/>
            </a:pPr>
            <a:r>
              <a:rPr lang="fr-FR" dirty="0" smtClean="0"/>
              <a:t>● Présence de caillots</a:t>
            </a:r>
          </a:p>
          <a:p>
            <a:pPr marL="0" indent="0">
              <a:buNone/>
            </a:pPr>
            <a:r>
              <a:rPr lang="fr-FR" dirty="0" smtClean="0"/>
              <a:t>● Fièvre</a:t>
            </a:r>
          </a:p>
          <a:p>
            <a:pPr marL="0" indent="0">
              <a:buNone/>
            </a:pPr>
            <a:r>
              <a:rPr lang="fr-FR" dirty="0" smtClean="0"/>
              <a:t>● Douleurs lombaires unilatérales</a:t>
            </a:r>
          </a:p>
          <a:p>
            <a:pPr marL="0" indent="0">
              <a:buNone/>
            </a:pPr>
            <a:r>
              <a:rPr lang="fr-FR" dirty="0" smtClean="0"/>
              <a:t>● Cystite (signes fonctionnels urinaires)</a:t>
            </a:r>
          </a:p>
          <a:p>
            <a:pPr marL="0" indent="0">
              <a:buNone/>
            </a:pPr>
            <a:r>
              <a:rPr lang="fr-FR" dirty="0" smtClean="0"/>
              <a:t>● Présence d'anomalies radiologiques</a:t>
            </a:r>
          </a:p>
          <a:p>
            <a:pPr marL="0" indent="0">
              <a:buNone/>
            </a:pPr>
            <a:r>
              <a:rPr lang="fr-FR" dirty="0" smtClean="0"/>
              <a:t>● Saignement unilatéral à la cystoscopie</a:t>
            </a:r>
          </a:p>
          <a:p>
            <a:pPr marL="0" indent="0">
              <a:buNone/>
            </a:pPr>
            <a:r>
              <a:rPr lang="fr-FR" dirty="0" smtClean="0"/>
              <a:t>● Absence d'une protéinurie associée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857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Sont en faveur de l'origine néphrologique: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65942"/>
            <a:ext cx="10903857" cy="539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● </a:t>
            </a:r>
            <a:r>
              <a:rPr lang="fr-FR" dirty="0" smtClean="0"/>
              <a:t>Présence de cylindres hématiques</a:t>
            </a:r>
          </a:p>
          <a:p>
            <a:pPr marL="0" indent="0">
              <a:buNone/>
            </a:pPr>
            <a:r>
              <a:rPr lang="fr-FR" dirty="0" smtClean="0"/>
              <a:t>● Présence d'une protéinurie</a:t>
            </a:r>
          </a:p>
          <a:p>
            <a:pPr marL="0" indent="0">
              <a:buNone/>
            </a:pPr>
            <a:r>
              <a:rPr lang="fr-FR" dirty="0" smtClean="0"/>
              <a:t>● Présence d'une HTA</a:t>
            </a:r>
          </a:p>
          <a:p>
            <a:pPr marL="0" indent="0">
              <a:buNone/>
            </a:pPr>
            <a:r>
              <a:rPr lang="fr-FR" dirty="0" smtClean="0"/>
              <a:t>● Présence des œdèmes</a:t>
            </a:r>
          </a:p>
          <a:p>
            <a:pPr marL="0" indent="0">
              <a:buNone/>
            </a:pPr>
            <a:r>
              <a:rPr lang="fr-FR" dirty="0" smtClean="0"/>
              <a:t>● Absence de caillots</a:t>
            </a:r>
          </a:p>
          <a:p>
            <a:pPr marL="0" indent="0">
              <a:buNone/>
            </a:pPr>
            <a:r>
              <a:rPr lang="fr-FR" dirty="0" smtClean="0"/>
              <a:t>● Absence de signes urinaires associés</a:t>
            </a:r>
          </a:p>
          <a:p>
            <a:pPr marL="0" indent="0">
              <a:buNone/>
            </a:pPr>
            <a:r>
              <a:rPr lang="fr-FR" dirty="0" smtClean="0"/>
              <a:t>● Imagerie </a:t>
            </a:r>
            <a:r>
              <a:rPr lang="fr-FR" dirty="0" smtClean="0"/>
              <a:t>normale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Remarque : </a:t>
            </a:r>
            <a:r>
              <a:rPr lang="fr-FR" dirty="0" smtClean="0"/>
              <a:t>l’insuffisance </a:t>
            </a:r>
            <a:r>
              <a:rPr lang="fr-FR" dirty="0" smtClean="0"/>
              <a:t>rénale peut être associée à l’hématurie </a:t>
            </a:r>
            <a:r>
              <a:rPr lang="fr-FR" dirty="0" smtClean="0"/>
              <a:t>d’origine urologique </a:t>
            </a:r>
            <a:r>
              <a:rPr lang="fr-FR" dirty="0" smtClean="0"/>
              <a:t>ou néphrologique.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162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486" y="116114"/>
            <a:ext cx="7242628" cy="6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5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Une terminologie intéressante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Hématurie </a:t>
            </a:r>
            <a:r>
              <a:rPr lang="fr-FR" dirty="0">
                <a:solidFill>
                  <a:srgbClr val="FF0000"/>
                </a:solidFill>
              </a:rPr>
              <a:t>microscopique asymptomatique</a:t>
            </a:r>
          </a:p>
          <a:p>
            <a:pPr marL="0" indent="0">
              <a:buNone/>
            </a:pPr>
            <a:r>
              <a:rPr lang="fr-FR" dirty="0"/>
              <a:t>Découverte fortuite lors d’un examen d’urine, en absence d’un tableau clinique </a:t>
            </a:r>
            <a:r>
              <a:rPr lang="fr-FR" dirty="0" smtClean="0"/>
              <a:t>évocateur d’une </a:t>
            </a:r>
            <a:r>
              <a:rPr lang="fr-FR" dirty="0"/>
              <a:t>étiologie sous-jacente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Hématurie microscopique isolée</a:t>
            </a:r>
            <a:r>
              <a:rPr lang="fr-FR" dirty="0"/>
              <a:t>: en l’absence d’atteinte rénale (pas de diminution </a:t>
            </a:r>
            <a:r>
              <a:rPr lang="fr-FR" dirty="0" smtClean="0"/>
              <a:t>du taux </a:t>
            </a:r>
            <a:r>
              <a:rPr lang="fr-FR" dirty="0"/>
              <a:t>de filtration glomérulaire (</a:t>
            </a:r>
            <a:r>
              <a:rPr lang="fr-FR" dirty="0" err="1"/>
              <a:t>eGFR</a:t>
            </a:r>
            <a:r>
              <a:rPr lang="fr-FR" dirty="0"/>
              <a:t> selon MDRD par exemple) et/ou de protéinurie </a:t>
            </a:r>
            <a:r>
              <a:rPr lang="fr-FR" dirty="0" smtClean="0"/>
              <a:t>et/ou d’hypertension)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Hématurie microscopique glomérulaire </a:t>
            </a:r>
            <a:r>
              <a:rPr lang="fr-FR" dirty="0"/>
              <a:t>: si &gt;80% de GR </a:t>
            </a:r>
            <a:r>
              <a:rPr lang="fr-FR" dirty="0" err="1"/>
              <a:t>dysmorphiques</a:t>
            </a:r>
            <a:r>
              <a:rPr lang="fr-FR" dirty="0"/>
              <a:t> et/ou cylindres hématiques (pathognomonique mais peu sensible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Hématurie microscopique non-glomérulaire </a:t>
            </a:r>
            <a:r>
              <a:rPr lang="fr-FR" dirty="0"/>
              <a:t>: si &gt;80% de GR normaux (valeurs intermédiaires non-discriminantes) </a:t>
            </a:r>
          </a:p>
        </p:txBody>
      </p:sp>
    </p:spTree>
    <p:extLst>
      <p:ext uri="{BB962C8B-B14F-4D97-AF65-F5344CB8AC3E}">
        <p14:creationId xmlns:p14="http://schemas.microsoft.com/office/powerpoint/2010/main" val="1144267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Examens complémentaires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Ils sont de 4 ordres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Biologique</a:t>
            </a:r>
          </a:p>
          <a:p>
            <a:r>
              <a:rPr lang="fr-FR" dirty="0" smtClean="0"/>
              <a:t> Morphologique</a:t>
            </a:r>
          </a:p>
          <a:p>
            <a:r>
              <a:rPr lang="fr-FR" dirty="0"/>
              <a:t>E</a:t>
            </a:r>
            <a:r>
              <a:rPr lang="fr-FR" dirty="0" smtClean="0"/>
              <a:t>ndoscopique </a:t>
            </a:r>
          </a:p>
          <a:p>
            <a:r>
              <a:rPr lang="fr-FR" dirty="0" smtClean="0"/>
              <a:t> </a:t>
            </a:r>
            <a:r>
              <a:rPr lang="fr-FR" dirty="0"/>
              <a:t>A</a:t>
            </a:r>
            <a:r>
              <a:rPr lang="fr-FR" dirty="0" smtClean="0"/>
              <a:t>natomopathologique.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La pertinence de leur choix sera définie par l’orientation établie à l’issue de la phase clinique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1758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FF0000"/>
                </a:solidFill>
              </a:rPr>
              <a:t>1) Biologiques </a:t>
            </a:r>
            <a:br>
              <a:rPr lang="fr-FR" sz="4000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À </a:t>
            </a:r>
            <a:r>
              <a:rPr lang="fr-FR" dirty="0"/>
              <a:t>visée diagnostique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→ ECBU L’analyse bactériologique permet d’éliminer une infection urinaire.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cas de contexte évocateur, une recherche spécifique d’infection </a:t>
            </a:r>
            <a:r>
              <a:rPr lang="fr-FR" dirty="0" err="1"/>
              <a:t>bilharzienne</a:t>
            </a:r>
            <a:r>
              <a:rPr lang="fr-FR" dirty="0"/>
              <a:t> ou tuberculeuse doit être mentionnée.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L’analyse cytologique confirme le diagnostic d’hématurie en cas de doute et précise la morphologie érythrocytaire ou la présence de cylindres hématiques orientant vers une origine néphrologique.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40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D’où vient le  sang ?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43" y="1690688"/>
            <a:ext cx="6174586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3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→ </a:t>
            </a:r>
            <a:r>
              <a:rPr lang="fr-FR" dirty="0"/>
              <a:t>La protéinurie des 24 </a:t>
            </a:r>
            <a:r>
              <a:rPr lang="fr-FR" dirty="0" smtClean="0"/>
              <a:t>heures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La protéinurie des 24 heures est possiblement liée à la présence de sang jusqu’à 1 g/24 h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Elle sera idéalement dosée en dehors d’un épisode hématurique.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Son </a:t>
            </a:r>
            <a:r>
              <a:rPr lang="fr-FR" dirty="0"/>
              <a:t>taux est spécifique d’une atteinte glomérulaire au-delà de 2 g/24 h.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655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2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→ Pour apprécier le retentissement de l’hématurie</a:t>
            </a:r>
            <a:br>
              <a:rPr lang="fr-FR" sz="40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Faire un hémogramme sanguin </a:t>
            </a:r>
            <a:r>
              <a:rPr lang="fr-FR" dirty="0" smtClean="0"/>
              <a:t>et un bilan d’hémostase (TP/TCA) </a:t>
            </a:r>
            <a:r>
              <a:rPr lang="fr-FR" dirty="0" smtClean="0"/>
              <a:t>qui permet :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’évaluer </a:t>
            </a:r>
            <a:r>
              <a:rPr lang="fr-FR" dirty="0" smtClean="0"/>
              <a:t>l’importance du saignement (déglobulisation massive) en phase </a:t>
            </a:r>
            <a:r>
              <a:rPr lang="fr-FR" dirty="0" smtClean="0"/>
              <a:t>aiguë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smtClean="0"/>
              <a:t>connaître le retentissement en cas de chronicité (anémie inflammatoire, syndrome paranéoplasique avec anémie ou polyglobulie</a:t>
            </a:r>
            <a:r>
              <a:rPr lang="fr-FR" dirty="0" smtClean="0"/>
              <a:t>).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Evaluation de la fonction rénale.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017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2) </a:t>
            </a:r>
            <a:r>
              <a:rPr lang="fr-FR" sz="4000" dirty="0">
                <a:solidFill>
                  <a:srgbClr val="FF0000"/>
                </a:solidFill>
              </a:rPr>
              <a:t>Morphologiques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L’échographie </a:t>
            </a:r>
            <a:r>
              <a:rPr lang="fr-FR" dirty="0" smtClean="0"/>
              <a:t>vésico-rénale permet de rechercher des lithiases, des tumeurs du parenchyme rénal, des cavités </a:t>
            </a:r>
            <a:r>
              <a:rPr lang="fr-FR" dirty="0" err="1" smtClean="0"/>
              <a:t>pyélocalicielles</a:t>
            </a:r>
            <a:r>
              <a:rPr lang="fr-FR" dirty="0" smtClean="0"/>
              <a:t> ou vésicales ou encore des kystes rénaux.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eut mettre </a:t>
            </a:r>
            <a:r>
              <a:rPr lang="fr-FR" dirty="0" smtClean="0"/>
              <a:t>en évidence des signes indirects (</a:t>
            </a:r>
            <a:r>
              <a:rPr lang="fr-FR" dirty="0" err="1" smtClean="0"/>
              <a:t>urétéro</a:t>
            </a:r>
            <a:r>
              <a:rPr lang="fr-FR" dirty="0" smtClean="0"/>
              <a:t>-hydronéphrose, </a:t>
            </a:r>
            <a:r>
              <a:rPr lang="fr-FR" dirty="0" err="1" smtClean="0"/>
              <a:t>caillotage</a:t>
            </a:r>
            <a:r>
              <a:rPr lang="fr-FR" dirty="0" smtClean="0"/>
              <a:t>…).</a:t>
            </a:r>
          </a:p>
          <a:p>
            <a:r>
              <a:rPr lang="fr-FR" dirty="0" smtClean="0"/>
              <a:t> </a:t>
            </a:r>
            <a:r>
              <a:rPr lang="fr-FR" dirty="0" smtClean="0"/>
              <a:t>Un </a:t>
            </a:r>
            <a:r>
              <a:rPr lang="fr-FR" dirty="0"/>
              <a:t>d</a:t>
            </a:r>
            <a:r>
              <a:rPr lang="fr-FR" dirty="0" smtClean="0"/>
              <a:t>oppler </a:t>
            </a:r>
            <a:r>
              <a:rPr lang="fr-FR" dirty="0" smtClean="0"/>
              <a:t>peut révéler une thrombose veineuse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L’échographie est de par son innocuité et son accessibilité un examen de 1re intention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 Cependant, sa sensibilité est limitée pour les lésions de petites tailles, et sa négativité ne dispense pas d’une imagerie plus sensible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4872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L’</a:t>
            </a:r>
            <a:r>
              <a:rPr lang="fr-FR" b="1" dirty="0" err="1">
                <a:solidFill>
                  <a:srgbClr val="FF0000"/>
                </a:solidFill>
              </a:rPr>
              <a:t>uroscanner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L’UROSCANNER </a:t>
            </a:r>
            <a:r>
              <a:rPr lang="fr-FR" dirty="0" smtClean="0"/>
              <a:t>est l’examen de référence pour l’étude du parenchyme rénal et des voies excrétrices urinaires supérieures.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tend à remplacer l’urographie intraveineuse (UIV).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En cas de contre-indication, il sera remplacé par une </a:t>
            </a:r>
            <a:r>
              <a:rPr lang="fr-FR" dirty="0" err="1" smtClean="0"/>
              <a:t>uro</a:t>
            </a:r>
            <a:r>
              <a:rPr lang="fr-FR" dirty="0" smtClean="0"/>
              <a:t>-IRM.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503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479832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24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0"/>
            <a:ext cx="769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044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6" y="365125"/>
            <a:ext cx="10863618" cy="63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06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FF0000"/>
                </a:solidFill>
              </a:rPr>
              <a:t>L’abdomen sans préparation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F</a:t>
            </a:r>
            <a:r>
              <a:rPr lang="fr-FR" dirty="0" smtClean="0"/>
              <a:t>acile </a:t>
            </a:r>
            <a:r>
              <a:rPr lang="fr-FR" dirty="0" smtClean="0"/>
              <a:t>d’accès, il est souvent réalisé (couplé à l’échographie) pour la recherche d’une image lithiasique lors d’une colique néphrétique.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Sa sensibilité est cependant inférieure au scanner, ce qui n’en fait plus un examen de première intention lors d’un bilan d’hématurie. 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2514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" y="0"/>
            <a:ext cx="7596899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36" y="990600"/>
            <a:ext cx="3924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7" y="2267744"/>
            <a:ext cx="4619625" cy="3467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287"/>
            <a:ext cx="4514850" cy="3409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49" y="3590925"/>
            <a:ext cx="4552950" cy="326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463947"/>
            <a:ext cx="5138057" cy="12267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Structure  glomérulaire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4164884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0000"/>
                </a:solidFill>
              </a:rPr>
              <a:t>3) Endoscopiques </a:t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</a:t>
            </a:r>
            <a:r>
              <a:rPr lang="fr-FR" dirty="0" err="1" smtClean="0"/>
              <a:t>urétrocystoscopie</a:t>
            </a:r>
            <a:r>
              <a:rPr lang="fr-FR" dirty="0" smtClean="0"/>
              <a:t> est réalisée en consultation après vérification de la stérilité des </a:t>
            </a:r>
            <a:r>
              <a:rPr lang="fr-FR" dirty="0" smtClean="0"/>
              <a:t>urines.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Il permet la détection de lésions tumorales en reliefs mais également planes, moins facilement visualisées en imagerie.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L’étude de la filière urétrale est indispensable en cas d’hématurie initiale.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61195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ystoscopie examen - docteurclic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51543"/>
            <a:ext cx="10120086" cy="63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947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714"/>
            <a:ext cx="10515600" cy="66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026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La CYSTOSCOPIE est un examen important du bilan d’hématurie.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Elle devient indispensable chez le patient de plus de 50 ans et/ou présentant des facteurs de risque de tumeurs </a:t>
            </a:r>
            <a:r>
              <a:rPr lang="fr-FR" b="1" dirty="0" err="1">
                <a:solidFill>
                  <a:srgbClr val="FF0000"/>
                </a:solidFill>
              </a:rPr>
              <a:t>urothéliales</a:t>
            </a:r>
            <a:r>
              <a:rPr lang="fr-FR" b="1" dirty="0">
                <a:solidFill>
                  <a:srgbClr val="FF0000"/>
                </a:solidFill>
              </a:rPr>
              <a:t> (tabac, exposition professionnelle, consommation d’herbes chinoises…).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838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1" y="162139"/>
            <a:ext cx="3265514" cy="4351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82" y="280988"/>
            <a:ext cx="3810000" cy="2819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2683775"/>
            <a:ext cx="6191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17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4) Anatomopathologiques 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smtClean="0"/>
              <a:t>cytologie urinaire est réalisée sur les urines du matin, 3 jours de suite, ou lors d’un examen endoscopique.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peut contribuer au diagnostic initial de tumeurs </a:t>
            </a:r>
            <a:r>
              <a:rPr lang="fr-FR" dirty="0" err="1" smtClean="0"/>
              <a:t>urothéliales</a:t>
            </a:r>
            <a:r>
              <a:rPr lang="fr-FR" dirty="0" smtClean="0"/>
              <a:t>, mais sa sensibilité est faible, notamment pour les lésions de bas grade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Une cytologie urinaire négative ne dispense pas d’un bilan endoscopique.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42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solidFill>
                  <a:srgbClr val="FF0000"/>
                </a:solidFill>
              </a:rPr>
              <a:t>La ponction biopsie rénale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</a:t>
            </a:r>
            <a:r>
              <a:rPr lang="fr-FR" dirty="0" smtClean="0"/>
              <a:t>a </a:t>
            </a:r>
            <a:r>
              <a:rPr lang="fr-FR" dirty="0" smtClean="0"/>
              <a:t>place dans le bilan d’une hématurie microscopique associée à une protéinurie glomérulaire et/ou une hypertension artérielle.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permet d’obtenir la confirmation diagnostique et la caractérisation histologique de la néphropathie.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Dans un contexte d’hématurie macroscopique, elle est le plus souvent réalisée à la recherche d’une maladie de Berger, après avoir éliminé les causes urologiques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Elle sera guidée par l’échographie après vérification du bilan d’hémostase et anesthésie locale.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397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linique Néphrologique, d&amp;#39;Hémodialyse et de Consultation Médicale Nosymed -  Posts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1" y="150126"/>
            <a:ext cx="9840037" cy="64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3581" y="5540991"/>
            <a:ext cx="9949219" cy="1078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201" y="0"/>
            <a:ext cx="10025418" cy="13238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77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Néphropathies Glomérulaires - ppt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1"/>
            <a:ext cx="11059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4949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7" y="2267744"/>
            <a:ext cx="4619625" cy="34671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4850" cy="3409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886" y="3590925"/>
            <a:ext cx="45529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5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171" y="365125"/>
            <a:ext cx="10671629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 :  7  points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171" y="1690688"/>
            <a:ext cx="10671629" cy="51673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● Devant une hématurie, argumenter les principales hypothèses diagnostiques et justifier les examens complémentaires pertinents.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Connaître les critères de définition d’une hématurie.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● Citer les principales causes d’hématurie.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Énumérer les principaux diagnostics différentiels d’une hématurie.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Connaître les principales orientations étiologiques.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Savoir qu’une hématurie microscopique a la même signification qu’une hématurie macroscopique et nécessite la même démarche diagnostique.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● Savoir localiser l’origine du saignement sur l’arbre urinaire.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4786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Maladies héréditaires de la membrane basale glomérulaire - ppt téléchar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7" y="204716"/>
            <a:ext cx="710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79" y="2443126"/>
            <a:ext cx="4139821" cy="3275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4716"/>
            <a:ext cx="2133600" cy="8257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Exemple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0479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Conduite pratique </a:t>
            </a:r>
            <a:r>
              <a:rPr lang="fr-FR" sz="3200" dirty="0" smtClean="0"/>
              <a:t>:</a:t>
            </a:r>
            <a:r>
              <a:rPr lang="fr-FR" sz="2400" dirty="0" smtClean="0"/>
              <a:t>Hématurie </a:t>
            </a:r>
            <a:r>
              <a:rPr lang="fr-FR" sz="2400" dirty="0"/>
              <a:t>macroscopique avec caillots</a:t>
            </a:r>
            <a:r>
              <a:rPr lang="fr-FR" sz="3200" dirty="0"/>
              <a:t/>
            </a:r>
            <a:br>
              <a:rPr lang="fr-FR" sz="32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61144"/>
            <a:ext cx="10515600" cy="5696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1</a:t>
            </a:r>
            <a:r>
              <a:rPr lang="fr-FR" dirty="0">
                <a:solidFill>
                  <a:srgbClr val="FF0000"/>
                </a:solidFill>
              </a:rPr>
              <a:t>. Identification et signes de gravité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Recherche </a:t>
            </a:r>
            <a:r>
              <a:rPr lang="fr-FR" dirty="0"/>
              <a:t>d’une rétention urinaire aiguë sur </a:t>
            </a:r>
            <a:r>
              <a:rPr lang="fr-FR" dirty="0" err="1"/>
              <a:t>caillotage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Évaluation </a:t>
            </a:r>
            <a:r>
              <a:rPr lang="fr-FR" dirty="0"/>
              <a:t>hémodynamique, identification d’un choc hémorragique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Présence </a:t>
            </a:r>
            <a:r>
              <a:rPr lang="fr-FR" dirty="0"/>
              <a:t>d’une douleur lombaire avec colique néphrétique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Recherche </a:t>
            </a:r>
            <a:r>
              <a:rPr lang="fr-FR" dirty="0"/>
              <a:t>d’une fièvre, d’une pyélonéphrite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Histoire </a:t>
            </a:r>
            <a:r>
              <a:rPr lang="fr-FR" dirty="0"/>
              <a:t>de la maladie et antécédents </a:t>
            </a:r>
            <a:r>
              <a:rPr lang="fr-FR" dirty="0" err="1"/>
              <a:t>uro</a:t>
            </a:r>
            <a:r>
              <a:rPr lang="fr-FR" dirty="0"/>
              <a:t>-néphrologiques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Recherche </a:t>
            </a:r>
            <a:r>
              <a:rPr lang="fr-FR" dirty="0"/>
              <a:t>d’une prise d’anticoagulant ou d’antiagrégant plaquettaire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7981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rgbClr val="FF0000"/>
                </a:solidFill>
              </a:rPr>
              <a:t/>
            </a:r>
            <a:br>
              <a:rPr lang="fr-FR" sz="3100" b="1" dirty="0" smtClean="0">
                <a:solidFill>
                  <a:srgbClr val="FF0000"/>
                </a:solidFill>
              </a:rPr>
            </a:br>
            <a:r>
              <a:rPr lang="fr-FR" sz="3100" b="1" dirty="0">
                <a:solidFill>
                  <a:srgbClr val="FF0000"/>
                </a:solidFill>
              </a:rPr>
              <a:t> </a:t>
            </a:r>
            <a:r>
              <a:rPr lang="fr-FR" sz="3100" b="1" dirty="0" smtClean="0">
                <a:solidFill>
                  <a:srgbClr val="FF0000"/>
                </a:solidFill>
              </a:rPr>
              <a:t>   2</a:t>
            </a:r>
            <a:r>
              <a:rPr lang="fr-FR" sz="3100" b="1" dirty="0">
                <a:solidFill>
                  <a:srgbClr val="FF0000"/>
                </a:solidFill>
              </a:rPr>
              <a:t>. Prise en charge</a:t>
            </a:r>
            <a:r>
              <a:rPr lang="fr-FR" sz="3600" b="1" dirty="0">
                <a:solidFill>
                  <a:srgbClr val="FF0000"/>
                </a:solidFill>
              </a:rPr>
              <a:t/>
            </a:r>
            <a:br>
              <a:rPr lang="fr-FR" sz="36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* Si </a:t>
            </a:r>
            <a:r>
              <a:rPr lang="fr-FR" dirty="0"/>
              <a:t>émission de caillots en grande quantité ou rétention urinaire : hospitalisation et avis spécialisé demandé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Sonde </a:t>
            </a:r>
            <a:r>
              <a:rPr lang="fr-FR" dirty="0"/>
              <a:t>vésicale à double courant pour irrigation vésicale avec mise en place </a:t>
            </a:r>
            <a:r>
              <a:rPr lang="fr-FR" dirty="0" smtClean="0"/>
              <a:t>d’un lavage </a:t>
            </a:r>
            <a:r>
              <a:rPr lang="fr-FR" dirty="0"/>
              <a:t>continu au sérum physiologique, avec surveillance des volumes d’entrées et </a:t>
            </a:r>
            <a:r>
              <a:rPr lang="fr-FR" dirty="0" smtClean="0"/>
              <a:t>sorties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Parfois </a:t>
            </a:r>
            <a:r>
              <a:rPr lang="fr-FR" dirty="0"/>
              <a:t>nécessité d’un décaillotage endoscopique au bloc opératoire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- Hydratation.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- Surveillance </a:t>
            </a:r>
            <a:r>
              <a:rPr lang="fr-FR" dirty="0"/>
              <a:t>: volume de la diurèse, coloration des urines.</a:t>
            </a:r>
          </a:p>
          <a:p>
            <a:endParaRPr lang="fr-FR" dirty="0" smtClean="0"/>
          </a:p>
          <a:p>
            <a:r>
              <a:rPr lang="fr-FR" dirty="0" smtClean="0"/>
              <a:t>NB : - L’hématurie microscopique relève d’un traitement étiologique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-  Elle fait parfois l’objet d’une  enquête sur une anémie chronique ferriprive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2371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sz="6000" b="1" dirty="0">
                <a:solidFill>
                  <a:srgbClr val="FF0000"/>
                </a:solidFill>
              </a:rPr>
              <a:t>Conclusion: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9567" y="1825624"/>
            <a:ext cx="10822899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De définition </a:t>
            </a:r>
            <a:r>
              <a:rPr lang="fr-FR" dirty="0"/>
              <a:t>cytologique 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diagnostic est posé sur la base d’un sédiment urinaire</a:t>
            </a:r>
          </a:p>
          <a:p>
            <a:pPr marL="0" indent="0">
              <a:buNone/>
            </a:pPr>
            <a:r>
              <a:rPr lang="fr-FR" dirty="0"/>
              <a:t>• Toute </a:t>
            </a:r>
            <a:r>
              <a:rPr lang="fr-FR" dirty="0" smtClean="0"/>
              <a:t>hématurie </a:t>
            </a:r>
            <a:r>
              <a:rPr lang="fr-FR" dirty="0"/>
              <a:t>doit être confirmée, faire l’objet d’un bilan et être suivie</a:t>
            </a:r>
          </a:p>
          <a:p>
            <a:pPr marL="0" indent="0">
              <a:buNone/>
            </a:pPr>
            <a:r>
              <a:rPr lang="fr-FR" dirty="0"/>
              <a:t>• Une anamnèse détaillée et un examen clinique oriente vers une étiologie dans la majorité des cas</a:t>
            </a:r>
          </a:p>
          <a:p>
            <a:pPr marL="0" indent="0">
              <a:buNone/>
            </a:pPr>
            <a:r>
              <a:rPr lang="fr-FR" dirty="0"/>
              <a:t>• Une atteinte rénale et les facteurs de risque néoplasiques doivent être recherchés</a:t>
            </a:r>
          </a:p>
          <a:p>
            <a:pPr marL="0" indent="0">
              <a:buNone/>
            </a:pPr>
            <a:r>
              <a:rPr lang="fr-FR" dirty="0"/>
              <a:t>• Une </a:t>
            </a:r>
            <a:r>
              <a:rPr lang="fr-FR" dirty="0" smtClean="0"/>
              <a:t>hématurie </a:t>
            </a:r>
            <a:r>
              <a:rPr lang="fr-FR" dirty="0"/>
              <a:t>isolée et asymptomatique doit faire l’objet d’un suivi néphrologique et/ou urologique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9510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1. Davis R, Jones JS, </a:t>
            </a:r>
            <a:r>
              <a:rPr lang="fr-FR" dirty="0" err="1"/>
              <a:t>Barocas</a:t>
            </a:r>
            <a:r>
              <a:rPr lang="fr-FR" dirty="0"/>
              <a:t> DA, et al. </a:t>
            </a:r>
            <a:r>
              <a:rPr lang="fr-FR" dirty="0" err="1"/>
              <a:t>Diagnosis</a:t>
            </a:r>
            <a:r>
              <a:rPr lang="fr-FR" dirty="0"/>
              <a:t>, Evaluation and </a:t>
            </a:r>
            <a:r>
              <a:rPr lang="fr-FR" dirty="0" err="1"/>
              <a:t>Follow</a:t>
            </a:r>
            <a:r>
              <a:rPr lang="fr-FR" dirty="0"/>
              <a:t>-up </a:t>
            </a:r>
            <a:r>
              <a:rPr lang="fr-FR" dirty="0" smtClean="0"/>
              <a:t>of </a:t>
            </a:r>
            <a:r>
              <a:rPr lang="fr-FR" dirty="0" err="1" smtClean="0"/>
              <a:t>asymptomatic</a:t>
            </a:r>
            <a:r>
              <a:rPr lang="fr-FR" dirty="0" smtClean="0"/>
              <a:t> </a:t>
            </a:r>
            <a:r>
              <a:rPr lang="fr-FR" dirty="0" err="1"/>
              <a:t>microhematuria</a:t>
            </a:r>
            <a:r>
              <a:rPr lang="fr-FR" dirty="0"/>
              <a:t> (AMH) in </a:t>
            </a:r>
            <a:r>
              <a:rPr lang="fr-FR" dirty="0" err="1"/>
              <a:t>Adults</a:t>
            </a:r>
            <a:r>
              <a:rPr lang="fr-FR" dirty="0"/>
              <a:t>: AUA Guideline American </a:t>
            </a:r>
            <a:r>
              <a:rPr lang="fr-FR" dirty="0" err="1" smtClean="0"/>
              <a:t>Urological</a:t>
            </a:r>
            <a:r>
              <a:rPr lang="fr-FR" dirty="0" smtClean="0"/>
              <a:t> Association</a:t>
            </a:r>
            <a:r>
              <a:rPr lang="fr-FR" dirty="0"/>
              <a:t>. J </a:t>
            </a:r>
            <a:r>
              <a:rPr lang="fr-FR" dirty="0" err="1"/>
              <a:t>Urol</a:t>
            </a:r>
            <a:r>
              <a:rPr lang="fr-FR" dirty="0"/>
              <a:t>. 2012 Dec;188(6 </a:t>
            </a:r>
            <a:r>
              <a:rPr lang="fr-FR" dirty="0" err="1"/>
              <a:t>Suppl</a:t>
            </a:r>
            <a:r>
              <a:rPr lang="fr-FR" dirty="0"/>
              <a:t>):2473-81.</a:t>
            </a:r>
          </a:p>
          <a:p>
            <a:pPr marL="0" indent="0">
              <a:buNone/>
            </a:pPr>
            <a:r>
              <a:rPr lang="fr-FR" dirty="0"/>
              <a:t>2. </a:t>
            </a:r>
            <a:r>
              <a:rPr lang="fr-FR" dirty="0" err="1"/>
              <a:t>A.S.Feldman</a:t>
            </a:r>
            <a:r>
              <a:rPr lang="fr-FR" dirty="0"/>
              <a:t>, </a:t>
            </a:r>
            <a:r>
              <a:rPr lang="fr-FR" dirty="0" err="1"/>
              <a:t>A.Hsu</a:t>
            </a:r>
            <a:r>
              <a:rPr lang="fr-FR" dirty="0"/>
              <a:t>, M </a:t>
            </a:r>
            <a:r>
              <a:rPr lang="fr-FR" dirty="0" err="1"/>
              <a:t>Kurtz</a:t>
            </a:r>
            <a:r>
              <a:rPr lang="fr-FR" dirty="0"/>
              <a:t>, </a:t>
            </a:r>
            <a:r>
              <a:rPr lang="fr-FR" dirty="0" err="1"/>
              <a:t>K.C.Cho</a:t>
            </a:r>
            <a:r>
              <a:rPr lang="fr-FR" dirty="0"/>
              <a:t>. </a:t>
            </a:r>
            <a:r>
              <a:rPr lang="fr-FR" dirty="0" err="1"/>
              <a:t>Etiology</a:t>
            </a:r>
            <a:r>
              <a:rPr lang="fr-FR" dirty="0"/>
              <a:t> and </a:t>
            </a:r>
            <a:r>
              <a:rPr lang="fr-FR" dirty="0" err="1"/>
              <a:t>evaluation</a:t>
            </a:r>
            <a:r>
              <a:rPr lang="fr-FR" dirty="0"/>
              <a:t> of </a:t>
            </a:r>
            <a:r>
              <a:rPr lang="fr-FR" dirty="0" err="1"/>
              <a:t>hematuria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adults</a:t>
            </a:r>
            <a:r>
              <a:rPr lang="fr-FR" dirty="0"/>
              <a:t>. </a:t>
            </a:r>
            <a:r>
              <a:rPr lang="fr-FR" dirty="0" err="1"/>
              <a:t>UpToDate</a:t>
            </a:r>
            <a:r>
              <a:rPr lang="fr-FR" dirty="0"/>
              <a:t> version Février 2013</a:t>
            </a:r>
          </a:p>
          <a:p>
            <a:pPr marL="0" indent="0">
              <a:buNone/>
            </a:pPr>
            <a:r>
              <a:rPr lang="fr-FR" dirty="0"/>
              <a:t>3. Schröder FH. </a:t>
            </a:r>
            <a:r>
              <a:rPr lang="fr-FR" dirty="0" err="1"/>
              <a:t>Microscopic</a:t>
            </a:r>
            <a:r>
              <a:rPr lang="fr-FR" dirty="0"/>
              <a:t> </a:t>
            </a:r>
            <a:r>
              <a:rPr lang="fr-FR" dirty="0" err="1"/>
              <a:t>haematuria</a:t>
            </a:r>
            <a:r>
              <a:rPr lang="fr-FR" dirty="0"/>
              <a:t>. BMJ. 1994;309(6947):70.</a:t>
            </a:r>
          </a:p>
          <a:p>
            <a:pPr marL="0" indent="0">
              <a:buNone/>
            </a:pPr>
            <a:r>
              <a:rPr lang="fr-FR" dirty="0"/>
              <a:t>4. </a:t>
            </a:r>
            <a:r>
              <a:rPr lang="fr-FR" dirty="0" err="1"/>
              <a:t>Mazouz</a:t>
            </a:r>
            <a:r>
              <a:rPr lang="fr-FR" dirty="0"/>
              <a:t> B, </a:t>
            </a:r>
            <a:r>
              <a:rPr lang="fr-FR" dirty="0" err="1"/>
              <a:t>Almagor</a:t>
            </a:r>
            <a:r>
              <a:rPr lang="fr-FR" dirty="0"/>
              <a:t> M. False-positive </a:t>
            </a:r>
            <a:r>
              <a:rPr lang="fr-FR" dirty="0" err="1"/>
              <a:t>microhematuria</a:t>
            </a:r>
            <a:r>
              <a:rPr lang="fr-FR" dirty="0"/>
              <a:t> in </a:t>
            </a:r>
            <a:r>
              <a:rPr lang="fr-FR" dirty="0" err="1"/>
              <a:t>dipsticks</a:t>
            </a:r>
            <a:r>
              <a:rPr lang="fr-FR" dirty="0"/>
              <a:t> </a:t>
            </a:r>
            <a:r>
              <a:rPr lang="fr-FR" dirty="0" err="1"/>
              <a:t>urinalysis</a:t>
            </a:r>
            <a:r>
              <a:rPr lang="fr-FR" dirty="0"/>
              <a:t> </a:t>
            </a:r>
            <a:r>
              <a:rPr lang="fr-FR" dirty="0" err="1" smtClean="0"/>
              <a:t>caused</a:t>
            </a:r>
            <a:r>
              <a:rPr lang="fr-FR" dirty="0" smtClean="0"/>
              <a:t> by </a:t>
            </a:r>
            <a:r>
              <a:rPr lang="fr-FR" dirty="0"/>
              <a:t>the </a:t>
            </a:r>
            <a:r>
              <a:rPr lang="fr-FR" dirty="0" err="1"/>
              <a:t>presence</a:t>
            </a:r>
            <a:r>
              <a:rPr lang="fr-FR" dirty="0"/>
              <a:t> of </a:t>
            </a:r>
            <a:r>
              <a:rPr lang="fr-FR" dirty="0" err="1"/>
              <a:t>semen</a:t>
            </a:r>
            <a:r>
              <a:rPr lang="fr-FR" dirty="0"/>
              <a:t> in urine. Clin </a:t>
            </a:r>
            <a:r>
              <a:rPr lang="fr-FR" dirty="0" err="1"/>
              <a:t>Biochem</a:t>
            </a:r>
            <a:r>
              <a:rPr lang="fr-FR" dirty="0"/>
              <a:t>. 2003;36(3):229.</a:t>
            </a:r>
          </a:p>
          <a:p>
            <a:pPr marL="0" indent="0">
              <a:buNone/>
            </a:pPr>
            <a:r>
              <a:rPr lang="fr-FR" dirty="0"/>
              <a:t>5. </a:t>
            </a:r>
            <a:r>
              <a:rPr lang="fr-FR" dirty="0" err="1"/>
              <a:t>Culclasure</a:t>
            </a:r>
            <a:r>
              <a:rPr lang="fr-FR" dirty="0"/>
              <a:t> TF, Bray VJ, </a:t>
            </a:r>
            <a:r>
              <a:rPr lang="fr-FR" dirty="0" err="1"/>
              <a:t>Hasbargen</a:t>
            </a:r>
            <a:r>
              <a:rPr lang="fr-FR" dirty="0"/>
              <a:t> JA. The </a:t>
            </a:r>
            <a:r>
              <a:rPr lang="fr-FR" dirty="0" err="1"/>
              <a:t>significance</a:t>
            </a:r>
            <a:r>
              <a:rPr lang="fr-FR" dirty="0"/>
              <a:t> of </a:t>
            </a:r>
            <a:r>
              <a:rPr lang="fr-FR" dirty="0" err="1"/>
              <a:t>hematuria</a:t>
            </a:r>
            <a:r>
              <a:rPr lang="fr-FR" dirty="0"/>
              <a:t> in the </a:t>
            </a:r>
            <a:r>
              <a:rPr lang="fr-FR" dirty="0" err="1"/>
              <a:t>anticoagulated</a:t>
            </a:r>
            <a:r>
              <a:rPr lang="fr-FR" dirty="0"/>
              <a:t> patient. Arch </a:t>
            </a:r>
            <a:r>
              <a:rPr lang="fr-FR" dirty="0" err="1"/>
              <a:t>Intern</a:t>
            </a:r>
            <a:r>
              <a:rPr lang="fr-FR" dirty="0"/>
              <a:t> Med. 1994;154(6):649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Références bibliographiques 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520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6. McGregor DO, Lynn KL, Bailey RR, et al. </a:t>
            </a:r>
            <a:r>
              <a:rPr lang="fr-FR" dirty="0" err="1"/>
              <a:t>Clinical</a:t>
            </a:r>
            <a:r>
              <a:rPr lang="fr-FR" dirty="0"/>
              <a:t> audit of the use of </a:t>
            </a:r>
            <a:r>
              <a:rPr lang="fr-FR" dirty="0" err="1"/>
              <a:t>renal</a:t>
            </a:r>
            <a:r>
              <a:rPr lang="fr-FR" dirty="0"/>
              <a:t> </a:t>
            </a:r>
            <a:r>
              <a:rPr lang="fr-FR" dirty="0" err="1"/>
              <a:t>biopsy</a:t>
            </a:r>
            <a:r>
              <a:rPr lang="fr-FR" dirty="0"/>
              <a:t> in the management of </a:t>
            </a:r>
            <a:r>
              <a:rPr lang="fr-FR" dirty="0" err="1"/>
              <a:t>isolated</a:t>
            </a:r>
            <a:r>
              <a:rPr lang="fr-FR" dirty="0"/>
              <a:t> </a:t>
            </a:r>
            <a:r>
              <a:rPr lang="fr-FR" dirty="0" err="1"/>
              <a:t>microscopic</a:t>
            </a:r>
            <a:r>
              <a:rPr lang="fr-FR" dirty="0"/>
              <a:t> </a:t>
            </a:r>
            <a:r>
              <a:rPr lang="fr-FR" dirty="0" err="1"/>
              <a:t>hematuria</a:t>
            </a:r>
            <a:r>
              <a:rPr lang="fr-FR" dirty="0"/>
              <a:t>. Clin </a:t>
            </a:r>
            <a:r>
              <a:rPr lang="fr-FR" dirty="0" err="1"/>
              <a:t>Nephrol</a:t>
            </a:r>
            <a:r>
              <a:rPr lang="fr-FR" dirty="0"/>
              <a:t>. 1998;49(6):345.</a:t>
            </a:r>
          </a:p>
          <a:p>
            <a:pPr marL="0" indent="0">
              <a:buNone/>
            </a:pPr>
            <a:r>
              <a:rPr lang="fr-FR" dirty="0"/>
              <a:t>7. Yamagata K, Yamagata Y, Kobayashi M, </a:t>
            </a:r>
            <a:r>
              <a:rPr lang="fr-FR" dirty="0" err="1"/>
              <a:t>Koyama</a:t>
            </a:r>
            <a:r>
              <a:rPr lang="fr-FR" dirty="0"/>
              <a:t> A. A 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follow</a:t>
            </a:r>
            <a:r>
              <a:rPr lang="fr-FR" dirty="0"/>
              <a:t>-up </a:t>
            </a:r>
            <a:r>
              <a:rPr lang="fr-FR" dirty="0" err="1"/>
              <a:t>study</a:t>
            </a:r>
            <a:r>
              <a:rPr lang="fr-FR" dirty="0"/>
              <a:t> of </a:t>
            </a:r>
            <a:r>
              <a:rPr lang="fr-FR" dirty="0" err="1"/>
              <a:t>asymptomatic</a:t>
            </a:r>
            <a:r>
              <a:rPr lang="fr-FR" dirty="0"/>
              <a:t> </a:t>
            </a:r>
            <a:r>
              <a:rPr lang="fr-FR" dirty="0" err="1"/>
              <a:t>hematuria</a:t>
            </a:r>
            <a:r>
              <a:rPr lang="fr-FR" dirty="0"/>
              <a:t> and/or </a:t>
            </a:r>
            <a:r>
              <a:rPr lang="fr-FR" dirty="0" err="1"/>
              <a:t>proteinuria</a:t>
            </a:r>
            <a:r>
              <a:rPr lang="fr-FR" dirty="0"/>
              <a:t> in </a:t>
            </a:r>
            <a:r>
              <a:rPr lang="fr-FR" dirty="0" err="1"/>
              <a:t>adults</a:t>
            </a:r>
            <a:r>
              <a:rPr lang="fr-FR" dirty="0"/>
              <a:t>. Clin </a:t>
            </a:r>
            <a:r>
              <a:rPr lang="fr-FR" dirty="0" err="1"/>
              <a:t>Nephrol</a:t>
            </a:r>
            <a:r>
              <a:rPr lang="fr-FR" dirty="0"/>
              <a:t>. 1996;45(5):281.</a:t>
            </a:r>
          </a:p>
          <a:p>
            <a:pPr marL="0" indent="0">
              <a:buNone/>
            </a:pPr>
            <a:r>
              <a:rPr lang="fr-FR" dirty="0"/>
              <a:t>8. </a:t>
            </a:r>
            <a:r>
              <a:rPr lang="fr-FR" dirty="0" err="1"/>
              <a:t>Khadra</a:t>
            </a:r>
            <a:r>
              <a:rPr lang="fr-FR" dirty="0"/>
              <a:t> MH, </a:t>
            </a:r>
            <a:r>
              <a:rPr lang="fr-FR" dirty="0" err="1"/>
              <a:t>Pickard</a:t>
            </a:r>
            <a:r>
              <a:rPr lang="fr-FR" dirty="0"/>
              <a:t> RS, Charlton M, et al. A prospective </a:t>
            </a:r>
            <a:r>
              <a:rPr lang="fr-FR" dirty="0" err="1"/>
              <a:t>analysis</a:t>
            </a:r>
            <a:r>
              <a:rPr lang="fr-FR" dirty="0"/>
              <a:t> of 1,930 patients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hematuria</a:t>
            </a:r>
            <a:r>
              <a:rPr lang="fr-FR" dirty="0"/>
              <a:t> to </a:t>
            </a:r>
            <a:r>
              <a:rPr lang="fr-FR" dirty="0" err="1"/>
              <a:t>evaluate</a:t>
            </a:r>
            <a:r>
              <a:rPr lang="fr-FR" dirty="0"/>
              <a:t> </a:t>
            </a:r>
            <a:r>
              <a:rPr lang="fr-FR" dirty="0" err="1"/>
              <a:t>current</a:t>
            </a:r>
            <a:r>
              <a:rPr lang="fr-FR" dirty="0"/>
              <a:t> diagnostic practice. J </a:t>
            </a:r>
            <a:r>
              <a:rPr lang="fr-FR" dirty="0" err="1"/>
              <a:t>Urol</a:t>
            </a:r>
            <a:r>
              <a:rPr lang="fr-FR" dirty="0"/>
              <a:t>. 2000;163(2):524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9. </a:t>
            </a:r>
            <a:r>
              <a:rPr lang="fr-FR" dirty="0" err="1"/>
              <a:t>Messing</a:t>
            </a:r>
            <a:r>
              <a:rPr lang="fr-FR" dirty="0"/>
              <a:t> EM, Young TB, Hunt VB, et al. The </a:t>
            </a:r>
            <a:r>
              <a:rPr lang="fr-FR" dirty="0" err="1"/>
              <a:t>significance</a:t>
            </a:r>
            <a:r>
              <a:rPr lang="fr-FR" dirty="0"/>
              <a:t> of </a:t>
            </a:r>
            <a:r>
              <a:rPr lang="fr-FR" dirty="0" err="1"/>
              <a:t>asymptomatic</a:t>
            </a:r>
            <a:r>
              <a:rPr lang="fr-FR" dirty="0"/>
              <a:t> </a:t>
            </a:r>
            <a:r>
              <a:rPr lang="fr-FR" dirty="0" err="1"/>
              <a:t>microhematuria</a:t>
            </a:r>
            <a:r>
              <a:rPr lang="fr-FR" dirty="0"/>
              <a:t> in men 50 or more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old</a:t>
            </a:r>
            <a:r>
              <a:rPr lang="fr-FR" dirty="0"/>
              <a:t>: </a:t>
            </a:r>
            <a:r>
              <a:rPr lang="fr-FR" dirty="0" err="1"/>
              <a:t>findings</a:t>
            </a:r>
            <a:r>
              <a:rPr lang="fr-FR" dirty="0"/>
              <a:t> of a home screening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urinary</a:t>
            </a:r>
            <a:r>
              <a:rPr lang="fr-FR" dirty="0"/>
              <a:t> </a:t>
            </a:r>
            <a:r>
              <a:rPr lang="fr-FR" dirty="0" err="1"/>
              <a:t>dipsticks</a:t>
            </a:r>
            <a:r>
              <a:rPr lang="fr-FR" dirty="0"/>
              <a:t>. J </a:t>
            </a:r>
            <a:r>
              <a:rPr lang="fr-FR" dirty="0" err="1"/>
              <a:t>Urol</a:t>
            </a:r>
            <a:r>
              <a:rPr lang="fr-FR" dirty="0"/>
              <a:t>. 1987;137(5):919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10. </a:t>
            </a:r>
            <a:r>
              <a:rPr lang="fr-FR" dirty="0" err="1"/>
              <a:t>Kirkali</a:t>
            </a:r>
            <a:r>
              <a:rPr lang="fr-FR" dirty="0"/>
              <a:t> Z, Chan T, </a:t>
            </a:r>
            <a:r>
              <a:rPr lang="fr-FR" dirty="0" err="1"/>
              <a:t>Manoharan</a:t>
            </a:r>
            <a:r>
              <a:rPr lang="fr-FR" dirty="0"/>
              <a:t> </a:t>
            </a:r>
            <a:r>
              <a:rPr lang="fr-FR" dirty="0" err="1"/>
              <a:t>M,et</a:t>
            </a:r>
            <a:r>
              <a:rPr lang="fr-FR" dirty="0"/>
              <a:t> </a:t>
            </a:r>
            <a:r>
              <a:rPr lang="fr-FR" dirty="0" err="1"/>
              <a:t>al.Bladder</a:t>
            </a:r>
            <a:r>
              <a:rPr lang="fr-FR" dirty="0"/>
              <a:t> cancer: </a:t>
            </a:r>
            <a:r>
              <a:rPr lang="fr-FR" dirty="0" err="1"/>
              <a:t>epidemiology</a:t>
            </a:r>
            <a:r>
              <a:rPr lang="fr-FR" dirty="0"/>
              <a:t>, </a:t>
            </a:r>
            <a:r>
              <a:rPr lang="fr-FR" dirty="0" err="1"/>
              <a:t>staging</a:t>
            </a:r>
            <a:r>
              <a:rPr lang="fr-FR" dirty="0"/>
              <a:t> and </a:t>
            </a:r>
            <a:r>
              <a:rPr lang="fr-FR" dirty="0" err="1"/>
              <a:t>grading</a:t>
            </a:r>
            <a:r>
              <a:rPr lang="fr-FR" dirty="0"/>
              <a:t>, and </a:t>
            </a:r>
            <a:r>
              <a:rPr lang="fr-FR" dirty="0" err="1"/>
              <a:t>diagnosis</a:t>
            </a:r>
            <a:r>
              <a:rPr lang="fr-FR" dirty="0"/>
              <a:t>. </a:t>
            </a:r>
            <a:r>
              <a:rPr lang="fr-FR" dirty="0" err="1"/>
              <a:t>Urology</a:t>
            </a:r>
            <a:r>
              <a:rPr lang="fr-FR" dirty="0"/>
              <a:t>. 2005 Dec;66(6 </a:t>
            </a:r>
            <a:r>
              <a:rPr lang="fr-FR" dirty="0" err="1"/>
              <a:t>Suppl</a:t>
            </a:r>
            <a:r>
              <a:rPr lang="fr-FR" dirty="0"/>
              <a:t> 1):4-34.</a:t>
            </a:r>
          </a:p>
          <a:p>
            <a:pPr marL="0" indent="0">
              <a:buNone/>
            </a:pPr>
            <a:r>
              <a:rPr lang="fr-FR" dirty="0"/>
              <a:t>11. Vanessa Latini Keller, Noëlle </a:t>
            </a:r>
            <a:r>
              <a:rPr lang="fr-FR" dirty="0" err="1"/>
              <a:t>Junod</a:t>
            </a:r>
            <a:r>
              <a:rPr lang="fr-FR" dirty="0"/>
              <a:t> Perron, Jean-Daniel Graf, Catherine </a:t>
            </a:r>
            <a:r>
              <a:rPr lang="fr-FR" dirty="0" err="1"/>
              <a:t>Stoermann</a:t>
            </a:r>
            <a:r>
              <a:rPr lang="fr-FR" dirty="0"/>
              <a:t> </a:t>
            </a:r>
            <a:r>
              <a:rPr lang="fr-FR" dirty="0" err="1"/>
              <a:t>Chopard</a:t>
            </a:r>
            <a:r>
              <a:rPr lang="fr-FR" dirty="0"/>
              <a:t>. Analyse d’urines : l’ABC du praticien. </a:t>
            </a:r>
            <a:r>
              <a:rPr lang="fr-FR" dirty="0" err="1"/>
              <a:t>Rev</a:t>
            </a:r>
            <a:r>
              <a:rPr lang="fr-FR" dirty="0"/>
              <a:t> Med Suisse 2009;5:1870-1875 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Références bibliographiques 2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027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Merci  de  votre  attention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456" y="1690688"/>
            <a:ext cx="669108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Définition</a:t>
            </a:r>
            <a:r>
              <a:rPr lang="fr-FR" sz="4800" b="1" dirty="0" smtClean="0">
                <a:solidFill>
                  <a:srgbClr val="FF0000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:</a:t>
            </a:r>
            <a:br>
              <a:rPr lang="fr-FR" sz="4800" b="1" dirty="0" smtClean="0">
                <a:solidFill>
                  <a:srgbClr val="FF0000"/>
                </a:solidFill>
              </a:rPr>
            </a:br>
            <a:r>
              <a:rPr lang="fr-FR" sz="3200" dirty="0" smtClean="0"/>
              <a:t>Définir </a:t>
            </a:r>
            <a:r>
              <a:rPr lang="fr-FR" sz="3200" dirty="0"/>
              <a:t>l’hématurie macroscopique et l’hématurie microscopique 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L’hématurie </a:t>
            </a:r>
            <a:r>
              <a:rPr lang="fr-FR" dirty="0" smtClean="0"/>
              <a:t>est la présence en quantité anormale d’hématies à l’examen cytologique quantitatif des urines émises lors d’une miction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b="1" dirty="0" smtClean="0">
                <a:solidFill>
                  <a:srgbClr val="FF0000"/>
                </a:solidFill>
              </a:rPr>
              <a:t>(≥ 10/mm³ ou 10 000/ml).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5905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On distingue :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7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*</a:t>
            </a:r>
            <a:r>
              <a:rPr lang="fr-FR" dirty="0">
                <a:solidFill>
                  <a:srgbClr val="FF0000"/>
                </a:solidFill>
              </a:rPr>
              <a:t>L’hématurie macroscopique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V</a:t>
            </a:r>
            <a:r>
              <a:rPr lang="fr-FR" dirty="0" smtClean="0">
                <a:solidFill>
                  <a:srgbClr val="FF0000"/>
                </a:solidFill>
              </a:rPr>
              <a:t>isible </a:t>
            </a:r>
            <a:r>
              <a:rPr lang="fr-FR" dirty="0">
                <a:solidFill>
                  <a:srgbClr val="FF0000"/>
                </a:solidFill>
              </a:rPr>
              <a:t>à l’œil </a:t>
            </a:r>
            <a:r>
              <a:rPr lang="fr-FR" dirty="0" smtClean="0">
                <a:solidFill>
                  <a:srgbClr val="FF0000"/>
                </a:solidFill>
              </a:rPr>
              <a:t>nu ** </a:t>
            </a:r>
            <a:r>
              <a:rPr lang="fr-FR" sz="3200" dirty="0" smtClean="0">
                <a:solidFill>
                  <a:srgbClr val="002060"/>
                </a:solidFill>
              </a:rPr>
              <a:t>l’urine </a:t>
            </a:r>
            <a:r>
              <a:rPr lang="fr-FR" sz="3200" dirty="0">
                <a:solidFill>
                  <a:srgbClr val="002060"/>
                </a:solidFill>
              </a:rPr>
              <a:t>peut être de couleur </a:t>
            </a:r>
            <a:r>
              <a:rPr lang="fr-FR" sz="3200" dirty="0">
                <a:solidFill>
                  <a:srgbClr val="FFC000"/>
                </a:solidFill>
              </a:rPr>
              <a:t>rose claire</a:t>
            </a:r>
            <a:r>
              <a:rPr lang="fr-FR" sz="3200" dirty="0">
                <a:solidFill>
                  <a:srgbClr val="002060"/>
                </a:solidFill>
              </a:rPr>
              <a:t>, </a:t>
            </a:r>
            <a:r>
              <a:rPr lang="fr-FR" sz="3200" b="1" dirty="0">
                <a:solidFill>
                  <a:srgbClr val="C00000"/>
                </a:solidFill>
              </a:rPr>
              <a:t>rouge</a:t>
            </a:r>
            <a:r>
              <a:rPr lang="fr-FR" sz="3200" dirty="0">
                <a:solidFill>
                  <a:srgbClr val="002060"/>
                </a:solidFill>
              </a:rPr>
              <a:t>,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marron</a:t>
            </a:r>
            <a:r>
              <a:rPr lang="fr-FR" sz="3200" dirty="0">
                <a:solidFill>
                  <a:srgbClr val="002060"/>
                </a:solidFill>
              </a:rPr>
              <a:t> voir </a:t>
            </a:r>
            <a:r>
              <a:rPr lang="fr-FR" sz="3200" b="1" dirty="0"/>
              <a:t>noire</a:t>
            </a:r>
            <a:r>
              <a:rPr lang="fr-FR" sz="3200" dirty="0">
                <a:solidFill>
                  <a:srgbClr val="002060"/>
                </a:solidFill>
              </a:rPr>
              <a:t> avec parfois la présence de caillots sanguins </a:t>
            </a:r>
            <a:r>
              <a:rPr lang="fr-FR" sz="3200" dirty="0" smtClean="0">
                <a:solidFill>
                  <a:srgbClr val="002060"/>
                </a:solidFill>
              </a:rPr>
              <a:t>**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02060"/>
                </a:solidFill>
              </a:rPr>
              <a:t> </a:t>
            </a:r>
            <a:r>
              <a:rPr lang="fr-FR" sz="3200" dirty="0" smtClean="0">
                <a:solidFill>
                  <a:srgbClr val="002060"/>
                </a:solidFill>
              </a:rPr>
              <a:t>                        </a:t>
            </a:r>
            <a:r>
              <a:rPr lang="fr-FR" dirty="0" smtClean="0">
                <a:solidFill>
                  <a:srgbClr val="FF0000"/>
                </a:solidFill>
              </a:rPr>
              <a:t>(hématies </a:t>
            </a:r>
            <a:r>
              <a:rPr lang="fr-FR" dirty="0">
                <a:solidFill>
                  <a:srgbClr val="FF0000"/>
                </a:solidFill>
              </a:rPr>
              <a:t>≥ 500/mm³, ≥ 500 000/ml).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3279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3013</Words>
  <Application>Microsoft Office PowerPoint</Application>
  <PresentationFormat>Grand écran</PresentationFormat>
  <Paragraphs>402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Thème Office</vt:lpstr>
      <vt:lpstr>Conduite à tenir devant une hématurie  </vt:lpstr>
      <vt:lpstr>Agenda</vt:lpstr>
      <vt:lpstr>Introduction</vt:lpstr>
      <vt:lpstr>Introduction</vt:lpstr>
      <vt:lpstr>D’où vient le  sang ?</vt:lpstr>
      <vt:lpstr>Présentation PowerPoint</vt:lpstr>
      <vt:lpstr>Objectifs  :  7  points</vt:lpstr>
      <vt:lpstr>Définition : Définir l’hématurie macroscopique et l’hématurie microscopique </vt:lpstr>
      <vt:lpstr>On distingue : </vt:lpstr>
      <vt:lpstr>Présentation PowerPoint</vt:lpstr>
      <vt:lpstr>L’hématurie microscopique </vt:lpstr>
      <vt:lpstr>Présentation PowerPoint</vt:lpstr>
      <vt:lpstr>Présentation PowerPoint</vt:lpstr>
      <vt:lpstr>La valeur sémiologique d’une hématurie:</vt:lpstr>
      <vt:lpstr>Problématique</vt:lpstr>
      <vt:lpstr>Physiopathologie </vt:lpstr>
      <vt:lpstr>B- Soit il s’agit d’un cadre néphrologique. </vt:lpstr>
      <vt:lpstr>Présentation PowerPoint</vt:lpstr>
      <vt:lpstr>Présentation PowerPoint</vt:lpstr>
      <vt:lpstr>Diagnostic différentiel Distinguer une hématurie d’une coloration anormale des urines d’une autre origine </vt:lpstr>
      <vt:lpstr>  2. Urines colorées non hématuriques  </vt:lpstr>
      <vt:lpstr>Présentation PowerPoint</vt:lpstr>
      <vt:lpstr>C. Coloration d'origine métabolique  </vt:lpstr>
      <vt:lpstr>Présentation PowerPoint</vt:lpstr>
      <vt:lpstr> Enumérer les éléments cliniques et biologiques permettant d’évaluer le retentissement d’une hématurie ainsi que le degré de sa gravité. </vt:lpstr>
      <vt:lpstr>Présentation PowerPoint</vt:lpstr>
      <vt:lpstr>Présentation PowerPoint</vt:lpstr>
      <vt:lpstr>      Approche  diagnostique d’une hématurie </vt:lpstr>
      <vt:lpstr> 1) Interrogatoire </vt:lpstr>
      <vt:lpstr>    Antécédents personnels: </vt:lpstr>
      <vt:lpstr>Présentation PowerPoint</vt:lpstr>
      <vt:lpstr>Présentation PowerPoint</vt:lpstr>
      <vt:lpstr>Présentation PowerPoint</vt:lpstr>
      <vt:lpstr>L’examen général </vt:lpstr>
      <vt:lpstr>Présentation PowerPoint</vt:lpstr>
      <vt:lpstr>2) Examen physique </vt:lpstr>
      <vt:lpstr>Présentation PowerPoint</vt:lpstr>
      <vt:lpstr> Suspecter l’origine d’une hématurie selon son caractère initial, terminal ou total lors de la miction</vt:lpstr>
      <vt:lpstr>Épreuve des trois verres.  Le recueil dans trois verres du début, du milieu et de la fin d’une miction sanglante apporte des informations précieuses sur l’origine du saignement.</vt:lpstr>
      <vt:lpstr>Présentation PowerPoint</vt:lpstr>
      <vt:lpstr>Présentation PowerPoint</vt:lpstr>
      <vt:lpstr>Présentation PowerPoint</vt:lpstr>
      <vt:lpstr>Question n°5 : L’hématurie est-elle urologique ou néphrologique ? </vt:lpstr>
      <vt:lpstr>Sont en faveur de l'origine urologique: </vt:lpstr>
      <vt:lpstr>Sont en faveur de l'origine néphrologique: </vt:lpstr>
      <vt:lpstr>Présentation PowerPoint</vt:lpstr>
      <vt:lpstr>    Une terminologie intéressante  </vt:lpstr>
      <vt:lpstr>Examens complémentaires </vt:lpstr>
      <vt:lpstr>1) Biologiques  </vt:lpstr>
      <vt:lpstr>Présentation PowerPoint</vt:lpstr>
      <vt:lpstr>Présentation PowerPoint</vt:lpstr>
      <vt:lpstr>→ Pour apprécier le retentissement de l’hématurie </vt:lpstr>
      <vt:lpstr>2) Morphologiques  </vt:lpstr>
      <vt:lpstr>L’uroscanner  </vt:lpstr>
      <vt:lpstr>Présentation PowerPoint</vt:lpstr>
      <vt:lpstr>Présentation PowerPoint</vt:lpstr>
      <vt:lpstr>Présentation PowerPoint</vt:lpstr>
      <vt:lpstr>L’abdomen sans préparation </vt:lpstr>
      <vt:lpstr>Présentation PowerPoint</vt:lpstr>
      <vt:lpstr>3) Endoscopiques  </vt:lpstr>
      <vt:lpstr>Présentation PowerPoint</vt:lpstr>
      <vt:lpstr>Présentation PowerPoint</vt:lpstr>
      <vt:lpstr>Présentation PowerPoint</vt:lpstr>
      <vt:lpstr>Présentation PowerPoint</vt:lpstr>
      <vt:lpstr>4) Anatomopathologiques  </vt:lpstr>
      <vt:lpstr>La ponction biopsie rénale </vt:lpstr>
      <vt:lpstr>Présentation PowerPoint</vt:lpstr>
      <vt:lpstr>Présentation PowerPoint</vt:lpstr>
      <vt:lpstr>Présentation PowerPoint</vt:lpstr>
      <vt:lpstr>Présentation PowerPoint</vt:lpstr>
      <vt:lpstr>Conduite pratique :Hématurie macroscopique avec caillots </vt:lpstr>
      <vt:lpstr>     2. Prise en charge </vt:lpstr>
      <vt:lpstr>Conclusion: </vt:lpstr>
      <vt:lpstr>Références bibliographiques 1</vt:lpstr>
      <vt:lpstr>Références bibliographiques 2</vt:lpstr>
      <vt:lpstr>Merci  de  votre 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Conduite à tenir devant une hématurie</dc:title>
  <dc:creator>timgad informatique</dc:creator>
  <cp:lastModifiedBy>timgad informatique</cp:lastModifiedBy>
  <cp:revision>101</cp:revision>
  <dcterms:created xsi:type="dcterms:W3CDTF">2021-11-26T19:24:07Z</dcterms:created>
  <dcterms:modified xsi:type="dcterms:W3CDTF">2021-11-28T22:30:27Z</dcterms:modified>
</cp:coreProperties>
</file>