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91" r:id="rId3"/>
    <p:sldId id="293" r:id="rId4"/>
    <p:sldId id="292" r:id="rId5"/>
    <p:sldId id="259" r:id="rId6"/>
    <p:sldId id="260" r:id="rId7"/>
    <p:sldId id="261" r:id="rId8"/>
    <p:sldId id="257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983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1148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34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37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21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1924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525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2076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36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377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8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23CE8-0C95-4D57-9632-42242E3CF384}" type="datetimeFigureOut">
              <a:rPr lang="fr-FR" smtClean="0"/>
              <a:t>24/12/2020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DFFB9-1A5B-4BF4-AF07-0E28213D26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4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22218" y="166400"/>
            <a:ext cx="9144000" cy="2387600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Hypertension artérielle  et rein 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757055"/>
            <a:ext cx="9144000" cy="2500745"/>
          </a:xfrm>
        </p:spPr>
        <p:txBody>
          <a:bodyPr/>
          <a:lstStyle/>
          <a:p>
            <a:r>
              <a:rPr lang="fr-FR" dirty="0" smtClean="0"/>
              <a:t>A, Chinar (  interniste )</a:t>
            </a:r>
          </a:p>
          <a:p>
            <a:r>
              <a:rPr lang="fr-FR" dirty="0" smtClean="0"/>
              <a:t>Université de Batna 2, faculté de médecine, département de médecine</a:t>
            </a:r>
          </a:p>
          <a:p>
            <a:r>
              <a:rPr lang="fr-FR" dirty="0" smtClean="0"/>
              <a:t>Chu  Batna, Service de Néphrologie, Dialyse, Et Transplantation Rénale</a:t>
            </a:r>
          </a:p>
          <a:p>
            <a:r>
              <a:rPr lang="fr-FR" dirty="0" smtClean="0"/>
              <a:t>Mail: chinarathmane@yahoo,fr </a:t>
            </a:r>
          </a:p>
          <a:p>
            <a:r>
              <a:rPr lang="fr-FR" dirty="0" smtClean="0"/>
              <a:t>Fax:  213 33308317  -     Tel   0772121991  - </a:t>
            </a:r>
            <a:r>
              <a:rPr lang="fr-FR" dirty="0" smtClean="0"/>
              <a:t>24.12.</a:t>
            </a:r>
            <a:r>
              <a:rPr lang="fr-FR" dirty="0" smtClean="0"/>
              <a:t> </a:t>
            </a:r>
            <a:r>
              <a:rPr lang="fr-FR" dirty="0" smtClean="0"/>
              <a:t>2020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691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022" y="365124"/>
            <a:ext cx="9719734" cy="6396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146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Les conditions de mesure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Mesures de la PA au cabinet médical et en ambulatoire </a:t>
            </a:r>
          </a:p>
          <a:p>
            <a:r>
              <a:rPr lang="fr-FR" dirty="0" smtClean="0"/>
              <a:t>minimum 2 mesures par consultation (une mesure à chaque bras au cours de la 1re consultation) </a:t>
            </a:r>
          </a:p>
          <a:p>
            <a:r>
              <a:rPr lang="fr-FR" dirty="0" smtClean="0"/>
              <a:t>Mesurer la PA à distance d’une émotion, d’une prise de café, consommation d’alcool ou effort physique.</a:t>
            </a:r>
          </a:p>
          <a:p>
            <a:pPr marL="0" indent="0">
              <a:buNone/>
            </a:pPr>
            <a:r>
              <a:rPr lang="fr-FR" dirty="0" smtClean="0"/>
              <a:t> * avec un appareil validé, un brassard adapté à la taille du bras et placé sur le plan du cœur. </a:t>
            </a:r>
          </a:p>
          <a:p>
            <a:r>
              <a:rPr lang="fr-FR" dirty="0" smtClean="0"/>
              <a:t>chez un patient en position couchée ou en position assise depuis plusieurs minutes.</a:t>
            </a:r>
          </a:p>
          <a:p>
            <a:r>
              <a:rPr lang="fr-FR" dirty="0" smtClean="0"/>
              <a:t> * avec recherche systématique d’une hypotension orthostatique (particulièrement sujet âgé, diabétique)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6440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Auto mesure :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Règle des 3 = 3 mesures consécutives, en position assise, matin et soir, pendant 3 jours, en période d’activité habituelle, Calculer la moyenne des mesures MAPA : Mesure Ambulatoire de la PA</a:t>
            </a:r>
          </a:p>
          <a:p>
            <a:pPr marL="0" indent="0">
              <a:buNone/>
            </a:pPr>
            <a:r>
              <a:rPr lang="fr-FR" dirty="0" smtClean="0"/>
              <a:t> * Variabilité inhabituelle de la pression artérielle mesurée en consultation. </a:t>
            </a:r>
          </a:p>
          <a:p>
            <a:r>
              <a:rPr lang="fr-FR" dirty="0" smtClean="0"/>
              <a:t>Hypertension résistante au traitement médicamenteux.</a:t>
            </a:r>
          </a:p>
          <a:p>
            <a:pPr marL="0" indent="0">
              <a:buNone/>
            </a:pPr>
            <a:r>
              <a:rPr lang="fr-FR" dirty="0" smtClean="0"/>
              <a:t> * Symptômes suggestifs d’hypotension.</a:t>
            </a:r>
          </a:p>
          <a:p>
            <a:pPr marL="0" indent="0">
              <a:buNone/>
            </a:pPr>
            <a:r>
              <a:rPr lang="fr-FR" dirty="0" smtClean="0"/>
              <a:t> * Pour faire le diagnostic d’hypertension "blouse blanche".</a:t>
            </a:r>
          </a:p>
          <a:p>
            <a:pPr marL="0" indent="0">
              <a:buNone/>
            </a:pPr>
            <a:r>
              <a:rPr lang="fr-FR" dirty="0" smtClean="0"/>
              <a:t> Seuil de l’HTA : </a:t>
            </a:r>
          </a:p>
          <a:p>
            <a:pPr marL="0" indent="0">
              <a:buNone/>
            </a:pPr>
            <a:r>
              <a:rPr lang="fr-FR" dirty="0" smtClean="0"/>
              <a:t>MAPA 24h : 130 / 80 </a:t>
            </a:r>
            <a:r>
              <a:rPr lang="fr-FR" dirty="0" err="1" smtClean="0"/>
              <a:t>mmHg</a:t>
            </a:r>
            <a:r>
              <a:rPr lang="fr-FR" dirty="0" smtClean="0"/>
              <a:t> - MAPA éveil : 135 / 85 </a:t>
            </a:r>
          </a:p>
          <a:p>
            <a:pPr marL="0" indent="0">
              <a:buNone/>
            </a:pPr>
            <a:r>
              <a:rPr lang="fr-FR" dirty="0" smtClean="0"/>
              <a:t>- MAPA sommeil : 120/ 70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864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HTA Blouse Blanche </a:t>
            </a:r>
          </a:p>
          <a:p>
            <a:r>
              <a:rPr lang="fr-FR" dirty="0" smtClean="0"/>
              <a:t>L’HTA blouse blanche est définie par une PA au cabinet &gt; 140 /90 </a:t>
            </a:r>
            <a:r>
              <a:rPr lang="fr-FR" dirty="0" err="1" smtClean="0"/>
              <a:t>mmHg</a:t>
            </a:r>
            <a:r>
              <a:rPr lang="fr-FR" dirty="0" smtClean="0"/>
              <a:t> alors que la PA ambulatoire est &lt; 135/85 </a:t>
            </a:r>
            <a:r>
              <a:rPr lang="fr-FR" dirty="0" err="1" smtClean="0"/>
              <a:t>mmHg</a:t>
            </a:r>
            <a:r>
              <a:rPr lang="fr-FR" dirty="0" smtClean="0"/>
              <a:t> : nécessite une surveillance annuelle Bilan initial :</a:t>
            </a:r>
          </a:p>
          <a:p>
            <a:pPr marL="0" indent="0">
              <a:buNone/>
            </a:pPr>
            <a:r>
              <a:rPr lang="fr-FR" dirty="0" smtClean="0"/>
              <a:t> * créatininémie et estimation du DFG (formule de Cockcroft et Gault) </a:t>
            </a:r>
          </a:p>
          <a:p>
            <a:r>
              <a:rPr lang="fr-FR" dirty="0" smtClean="0"/>
              <a:t>bandelette réactive urinaire (protéinurie, hématurie) et quantification si positivité </a:t>
            </a:r>
          </a:p>
          <a:p>
            <a:r>
              <a:rPr lang="fr-FR" dirty="0" smtClean="0"/>
              <a:t>kaliémie (sans garrot) </a:t>
            </a:r>
          </a:p>
          <a:p>
            <a:r>
              <a:rPr lang="fr-FR" dirty="0" smtClean="0"/>
              <a:t>glycémie, cholestérol total et HDL-cholestérol, triglycérides, LDL-cholestérol (prélèvements à jeun)</a:t>
            </a:r>
          </a:p>
          <a:p>
            <a:pPr marL="0" indent="0">
              <a:buNone/>
            </a:pPr>
            <a:r>
              <a:rPr lang="fr-FR" dirty="0" smtClean="0"/>
              <a:t> * ECG de repos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5704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ÉVALUATION DU RISQUE CARDIO-VASCULAIRE FACTEURS DE RISQUE UTILISÉS POUR ESTIMER LE RCV GLOBAL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* Âge (&gt; 50 ans chez l’homme et &gt; 60 ans chez la femme) </a:t>
            </a:r>
          </a:p>
          <a:p>
            <a:r>
              <a:rPr lang="fr-FR" dirty="0" smtClean="0"/>
              <a:t>Tabagisme (tabagisme actuel ou arrêté depuis moins de 3 ans</a:t>
            </a:r>
            <a:r>
              <a:rPr lang="fr-FR" dirty="0" smtClean="0"/>
              <a:t>)</a:t>
            </a:r>
          </a:p>
          <a:p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* Antécédents familiaux d’accident cardio-vasculaire précoce</a:t>
            </a:r>
          </a:p>
          <a:p>
            <a:pPr marL="0" indent="0">
              <a:buNone/>
            </a:pPr>
            <a:r>
              <a:rPr lang="fr-FR" dirty="0" smtClean="0"/>
              <a:t> Infarctus du myocarde ou mort subite, avant l’âge de 55 ans chez le père ou chez un parent du 1er degré de sexe </a:t>
            </a:r>
            <a:r>
              <a:rPr lang="fr-FR" dirty="0" smtClean="0"/>
              <a:t>masculin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Infarctus du myocarde ou mort subite, avant l’âge de 65 ans chez la mère ou chez un parent du 1er degré de sexe féminin</a:t>
            </a:r>
          </a:p>
          <a:p>
            <a:pPr marL="0" indent="0">
              <a:buNone/>
            </a:pPr>
            <a:r>
              <a:rPr lang="fr-FR" dirty="0" smtClean="0"/>
              <a:t>  AVC précoce (&lt; 45 ans)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Diabète (diabète traité ou non traité)</a:t>
            </a:r>
          </a:p>
          <a:p>
            <a:r>
              <a:rPr lang="fr-FR" dirty="0" smtClean="0"/>
              <a:t> * Dyslipidémie : LDL-cholestérol &gt; 1,60 g/l (4,1 </a:t>
            </a:r>
            <a:r>
              <a:rPr lang="fr-FR" dirty="0" err="1" smtClean="0"/>
              <a:t>mmol</a:t>
            </a:r>
            <a:r>
              <a:rPr lang="fr-FR" dirty="0" smtClean="0"/>
              <a:t>/l) HDL-cholestérol &lt; 0,40 g/l (1 </a:t>
            </a:r>
            <a:r>
              <a:rPr lang="fr-FR" dirty="0" err="1" smtClean="0"/>
              <a:t>mmol</a:t>
            </a:r>
            <a:r>
              <a:rPr lang="fr-FR" dirty="0" smtClean="0"/>
              <a:t>/l) quel que soit le sexe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108394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381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8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RETENTISSEMENT SUR LES ORGANES </a:t>
            </a:r>
          </a:p>
          <a:p>
            <a:r>
              <a:rPr lang="fr-FR" dirty="0" smtClean="0"/>
              <a:t>Cœur :</a:t>
            </a:r>
          </a:p>
          <a:p>
            <a:pPr marL="0" indent="0">
              <a:buNone/>
            </a:pPr>
            <a:r>
              <a:rPr lang="fr-FR" dirty="0" smtClean="0"/>
              <a:t> - Hypertrophie Ventriculaire Gauche</a:t>
            </a:r>
          </a:p>
          <a:p>
            <a:pPr marL="0" indent="0">
              <a:buNone/>
            </a:pPr>
            <a:r>
              <a:rPr lang="fr-FR" dirty="0" smtClean="0"/>
              <a:t> - Cardiopathie hypertensive </a:t>
            </a:r>
          </a:p>
          <a:p>
            <a:pPr>
              <a:buFontTx/>
              <a:buChar char="-"/>
            </a:pPr>
            <a:r>
              <a:rPr lang="fr-FR" dirty="0" smtClean="0"/>
              <a:t>Insuffisance cardiaque Cerveau :</a:t>
            </a:r>
          </a:p>
          <a:p>
            <a:pPr marL="0" indent="0">
              <a:buNone/>
            </a:pPr>
            <a:r>
              <a:rPr lang="fr-FR" dirty="0" smtClean="0"/>
              <a:t> - AVC hémorragique lors des poussées hypertensives</a:t>
            </a:r>
          </a:p>
          <a:p>
            <a:pPr marL="0" indent="0">
              <a:buNone/>
            </a:pPr>
            <a:r>
              <a:rPr lang="fr-FR" dirty="0" smtClean="0"/>
              <a:t> - AVC ischémique Rein : </a:t>
            </a:r>
          </a:p>
          <a:p>
            <a:pPr marL="0" indent="0">
              <a:buNone/>
            </a:pPr>
            <a:r>
              <a:rPr lang="fr-FR" dirty="0" smtClean="0"/>
              <a:t>Insuffisance rénale aigue, chronique Aorte :</a:t>
            </a:r>
          </a:p>
          <a:p>
            <a:pPr marL="0" indent="0">
              <a:buNone/>
            </a:pPr>
            <a:r>
              <a:rPr lang="fr-FR" dirty="0" smtClean="0"/>
              <a:t> Dissection aortique Œil :</a:t>
            </a:r>
          </a:p>
          <a:p>
            <a:pPr marL="0" indent="0">
              <a:buNone/>
            </a:pPr>
            <a:r>
              <a:rPr lang="fr-FR" dirty="0" smtClean="0"/>
              <a:t> Rétinopathie hypertensive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31681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HTA essentielle :</a:t>
            </a:r>
          </a:p>
          <a:p>
            <a:pPr marL="0" indent="0">
              <a:buNone/>
            </a:pPr>
            <a:r>
              <a:rPr lang="fr-FR" dirty="0" smtClean="0"/>
              <a:t> 90-95% *</a:t>
            </a:r>
          </a:p>
          <a:p>
            <a:pPr marL="0" indent="0">
              <a:buNone/>
            </a:pPr>
            <a:r>
              <a:rPr lang="fr-FR" dirty="0" smtClean="0"/>
              <a:t> Aucune étiologie décelable </a:t>
            </a:r>
          </a:p>
          <a:p>
            <a:pPr marL="0" indent="0">
              <a:buNone/>
            </a:pPr>
            <a:r>
              <a:rPr lang="fr-FR" dirty="0" smtClean="0"/>
              <a:t>ATCD familiaux ++</a:t>
            </a:r>
          </a:p>
          <a:p>
            <a:pPr marL="0" indent="0">
              <a:buNone/>
            </a:pPr>
            <a:r>
              <a:rPr lang="fr-FR" dirty="0" smtClean="0"/>
              <a:t> * Âge souvent supérieur à 40 ans</a:t>
            </a:r>
          </a:p>
          <a:p>
            <a:pPr marL="0" indent="0">
              <a:buNone/>
            </a:pPr>
            <a:r>
              <a:rPr lang="fr-FR" dirty="0" smtClean="0"/>
              <a:t> * Facteurs génétiques ± surpoids et consommation excessive de sel HTA secondaire : 5% des cas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77603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1- Néphropathies parenchymateuse : </a:t>
            </a:r>
          </a:p>
          <a:p>
            <a:pPr marL="0" indent="0">
              <a:buNone/>
            </a:pPr>
            <a:r>
              <a:rPr lang="fr-FR" dirty="0" smtClean="0"/>
              <a:t>Mécanisme :</a:t>
            </a:r>
          </a:p>
          <a:p>
            <a:pPr marL="0" indent="0">
              <a:buNone/>
            </a:pPr>
            <a:r>
              <a:rPr lang="fr-FR" dirty="0" smtClean="0"/>
              <a:t> Destruction du parenchyme rénal</a:t>
            </a:r>
          </a:p>
          <a:p>
            <a:pPr marL="0" indent="0">
              <a:buNone/>
            </a:pPr>
            <a:r>
              <a:rPr lang="fr-FR" dirty="0" smtClean="0"/>
              <a:t>→ </a:t>
            </a:r>
            <a:r>
              <a:rPr lang="fr-FR" dirty="0" err="1" smtClean="0"/>
              <a:t>Hypoperfusion</a:t>
            </a:r>
            <a:r>
              <a:rPr lang="fr-FR" dirty="0" smtClean="0"/>
              <a:t> avec ischémie rénale</a:t>
            </a:r>
          </a:p>
          <a:p>
            <a:pPr marL="0" indent="0">
              <a:buNone/>
            </a:pPr>
            <a:r>
              <a:rPr lang="fr-FR" dirty="0" smtClean="0"/>
              <a:t> → Hypersécrétion de rénine et activation du SRAA = </a:t>
            </a:r>
            <a:r>
              <a:rPr lang="fr-FR" dirty="0" err="1" smtClean="0"/>
              <a:t>hyperaldostéronisme</a:t>
            </a:r>
            <a:r>
              <a:rPr lang="fr-FR" dirty="0" smtClean="0"/>
              <a:t> </a:t>
            </a:r>
            <a:r>
              <a:rPr lang="fr-FR" dirty="0" err="1" smtClean="0"/>
              <a:t>IIaire</a:t>
            </a:r>
            <a:r>
              <a:rPr lang="fr-FR" dirty="0" smtClean="0"/>
              <a:t> Etiologies : </a:t>
            </a:r>
          </a:p>
          <a:p>
            <a:pPr>
              <a:buFontTx/>
              <a:buChar char="-"/>
            </a:pPr>
            <a:r>
              <a:rPr lang="fr-FR" dirty="0" smtClean="0"/>
              <a:t>Destruction rénale : </a:t>
            </a:r>
            <a:r>
              <a:rPr lang="fr-FR" dirty="0" err="1" smtClean="0"/>
              <a:t>Polykystose</a:t>
            </a:r>
            <a:r>
              <a:rPr lang="fr-FR" dirty="0" smtClean="0"/>
              <a:t> rénale, hydronéphrose, pyélonéphrite chronique</a:t>
            </a:r>
          </a:p>
          <a:p>
            <a:pPr marL="0" indent="0">
              <a:buNone/>
            </a:pPr>
            <a:r>
              <a:rPr lang="fr-FR" dirty="0" smtClean="0"/>
              <a:t> - Glomérulonéphrites aigues ou chroniques</a:t>
            </a:r>
          </a:p>
          <a:p>
            <a:pPr marL="0" indent="0">
              <a:buNone/>
            </a:pPr>
            <a:r>
              <a:rPr lang="fr-FR" dirty="0" smtClean="0"/>
              <a:t> - Néphropathie diabétique ou interstitielle chronique</a:t>
            </a:r>
          </a:p>
          <a:p>
            <a:pPr marL="0" indent="0">
              <a:buNone/>
            </a:pPr>
            <a:r>
              <a:rPr lang="fr-FR" dirty="0" smtClean="0"/>
              <a:t> - Vascularites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1138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2- HTA </a:t>
            </a:r>
            <a:r>
              <a:rPr lang="fr-FR" b="1" dirty="0" err="1" smtClean="0">
                <a:solidFill>
                  <a:srgbClr val="FF0000"/>
                </a:solidFill>
              </a:rPr>
              <a:t>réno</a:t>
            </a:r>
            <a:r>
              <a:rPr lang="fr-FR" b="1" dirty="0" smtClean="0">
                <a:solidFill>
                  <a:srgbClr val="FF0000"/>
                </a:solidFill>
              </a:rPr>
              <a:t>-vasculaire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Mécanisme Sténose artérielle rénale uni</a:t>
            </a:r>
          </a:p>
          <a:p>
            <a:pPr>
              <a:buFontTx/>
              <a:buChar char="-"/>
            </a:pPr>
            <a:r>
              <a:rPr lang="fr-FR" dirty="0" smtClean="0"/>
              <a:t>ou bilatérale</a:t>
            </a:r>
          </a:p>
          <a:p>
            <a:pPr marL="0" indent="0">
              <a:buNone/>
            </a:pPr>
            <a:r>
              <a:rPr lang="fr-FR" dirty="0" smtClean="0"/>
              <a:t> → </a:t>
            </a:r>
            <a:r>
              <a:rPr lang="fr-FR" dirty="0" err="1" smtClean="0"/>
              <a:t>Hypoperfusion</a:t>
            </a:r>
            <a:r>
              <a:rPr lang="fr-FR" dirty="0" smtClean="0"/>
              <a:t> avec ischémie rénale</a:t>
            </a:r>
          </a:p>
          <a:p>
            <a:pPr marL="0" indent="0">
              <a:buNone/>
            </a:pPr>
            <a:r>
              <a:rPr lang="fr-FR" dirty="0" smtClean="0"/>
              <a:t> → Hypersécrétion de rénine et activation du SRAA = </a:t>
            </a:r>
            <a:r>
              <a:rPr lang="fr-FR" dirty="0" err="1" smtClean="0"/>
              <a:t>Hyperaldostéronisme</a:t>
            </a:r>
            <a:r>
              <a:rPr lang="fr-FR" dirty="0" smtClean="0"/>
              <a:t> </a:t>
            </a:r>
            <a:r>
              <a:rPr lang="fr-FR" dirty="0" err="1" smtClean="0"/>
              <a:t>IIaire</a:t>
            </a:r>
            <a:r>
              <a:rPr lang="fr-FR" dirty="0" smtClean="0"/>
              <a:t> Terrain :</a:t>
            </a:r>
          </a:p>
          <a:p>
            <a:pPr marL="0" indent="0">
              <a:buNone/>
            </a:pPr>
            <a:r>
              <a:rPr lang="fr-FR" dirty="0" smtClean="0"/>
              <a:t> Athérosclérose (90% des cas)</a:t>
            </a:r>
          </a:p>
          <a:p>
            <a:pPr marL="0" indent="0">
              <a:buNone/>
            </a:pPr>
            <a:r>
              <a:rPr lang="fr-FR" dirty="0" smtClean="0"/>
              <a:t> </a:t>
            </a:r>
            <a:r>
              <a:rPr lang="fr-FR" dirty="0" err="1" smtClean="0"/>
              <a:t>Fibrodysplasie</a:t>
            </a:r>
            <a:r>
              <a:rPr lang="fr-FR" dirty="0" smtClean="0"/>
              <a:t> (Femme jeune sans FDRCV particulier)</a:t>
            </a:r>
          </a:p>
          <a:p>
            <a:pPr marL="0" indent="0">
              <a:buNone/>
            </a:pPr>
            <a:r>
              <a:rPr lang="fr-FR" dirty="0" smtClean="0"/>
              <a:t> Causes aigues : dissection de l’artère rénale, embolie rénale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923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HTA  :  d’origine rénale (  rein coupable)</a:t>
            </a:r>
          </a:p>
          <a:p>
            <a:endParaRPr lang="fr-FR" dirty="0"/>
          </a:p>
          <a:p>
            <a:r>
              <a:rPr lang="fr-FR" dirty="0" smtClean="0"/>
              <a:t>HTA : retentissement rénal ( rein victime).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Dans des situations particulières et fréquentes: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- Qui est la victime ?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   -  Qui est le coupable ? 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7128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Clinique :</a:t>
            </a:r>
          </a:p>
          <a:p>
            <a:pPr marL="0" indent="0">
              <a:buNone/>
            </a:pPr>
            <a:r>
              <a:rPr lang="fr-FR" dirty="0" smtClean="0"/>
              <a:t> - Terrain poly athéromateux </a:t>
            </a:r>
          </a:p>
          <a:p>
            <a:pPr>
              <a:buFontTx/>
              <a:buChar char="-"/>
            </a:pPr>
            <a:r>
              <a:rPr lang="fr-FR" dirty="0" smtClean="0"/>
              <a:t>Souffle lombaire ou para-ombilical</a:t>
            </a:r>
          </a:p>
          <a:p>
            <a:pPr marL="0" indent="0">
              <a:buNone/>
            </a:pPr>
            <a:r>
              <a:rPr lang="fr-FR" dirty="0" smtClean="0"/>
              <a:t> - OAP flash </a:t>
            </a:r>
          </a:p>
          <a:p>
            <a:pPr>
              <a:buFontTx/>
              <a:buChar char="-"/>
            </a:pPr>
            <a:r>
              <a:rPr lang="fr-FR" dirty="0" smtClean="0"/>
              <a:t>HTA maligne</a:t>
            </a:r>
          </a:p>
          <a:p>
            <a:pPr marL="0" indent="0">
              <a:buNone/>
            </a:pPr>
            <a:r>
              <a:rPr lang="fr-FR" dirty="0" smtClean="0"/>
              <a:t> - Amélioration franche de l’HTA après IEC si sténose unilatérale</a:t>
            </a:r>
          </a:p>
          <a:p>
            <a:pPr marL="0" indent="0">
              <a:buNone/>
            </a:pPr>
            <a:r>
              <a:rPr lang="fr-FR" dirty="0" smtClean="0"/>
              <a:t> - Aggravation de la fonction rénale après IEC si sténose bilatérale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2195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Paraclinique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*biologie </a:t>
            </a:r>
          </a:p>
          <a:p>
            <a:pPr marL="0" indent="0">
              <a:buNone/>
            </a:pPr>
            <a:r>
              <a:rPr lang="fr-FR" dirty="0" smtClean="0"/>
              <a:t>-Hypokaliémie</a:t>
            </a:r>
          </a:p>
          <a:p>
            <a:pPr marL="0" indent="0">
              <a:buNone/>
            </a:pPr>
            <a:r>
              <a:rPr lang="fr-FR" dirty="0" smtClean="0"/>
              <a:t> -Insuffisance rénale +/- </a:t>
            </a:r>
          </a:p>
          <a:p>
            <a:pPr marL="0" indent="0">
              <a:buNone/>
            </a:pPr>
            <a:r>
              <a:rPr lang="fr-FR" dirty="0" smtClean="0"/>
              <a:t>-Protéinurie minime </a:t>
            </a:r>
          </a:p>
          <a:p>
            <a:pPr marL="0" indent="0">
              <a:buNone/>
            </a:pPr>
            <a:r>
              <a:rPr lang="fr-FR" dirty="0" smtClean="0"/>
              <a:t>*radiologie </a:t>
            </a:r>
          </a:p>
          <a:p>
            <a:pPr marL="0" indent="0">
              <a:buNone/>
            </a:pPr>
            <a:r>
              <a:rPr lang="fr-FR" dirty="0" smtClean="0"/>
              <a:t>-Echographie rénale : asymétrie rénale</a:t>
            </a:r>
          </a:p>
          <a:p>
            <a:pPr marL="0" indent="0">
              <a:buNone/>
            </a:pPr>
            <a:r>
              <a:rPr lang="fr-FR" dirty="0" smtClean="0"/>
              <a:t> - </a:t>
            </a:r>
            <a:r>
              <a:rPr lang="fr-FR" dirty="0" err="1" smtClean="0"/>
              <a:t>Echodoppler</a:t>
            </a:r>
            <a:r>
              <a:rPr lang="fr-FR" dirty="0" smtClean="0"/>
              <a:t> rénal : diminution de flux artériel ;puis confirmation par: </a:t>
            </a:r>
          </a:p>
          <a:p>
            <a:pPr>
              <a:buFontTx/>
              <a:buChar char="-"/>
            </a:pPr>
            <a:r>
              <a:rPr lang="fr-FR" dirty="0" smtClean="0"/>
              <a:t>Angio-IRM des artères rénales </a:t>
            </a:r>
          </a:p>
          <a:p>
            <a:pPr>
              <a:buFontTx/>
              <a:buChar char="-"/>
            </a:pPr>
            <a:r>
              <a:rPr lang="fr-FR" dirty="0" err="1" smtClean="0"/>
              <a:t>Angio-scanner</a:t>
            </a:r>
            <a:r>
              <a:rPr lang="fr-FR" dirty="0" smtClean="0"/>
              <a:t> parfois impossible du fait de l’insuffisance rénale)</a:t>
            </a:r>
          </a:p>
          <a:p>
            <a:pPr marL="0" indent="0">
              <a:buNone/>
            </a:pPr>
            <a:r>
              <a:rPr lang="fr-FR" dirty="0" smtClean="0"/>
              <a:t> - Scintigraphie avec test à l’IEC (</a:t>
            </a:r>
            <a:r>
              <a:rPr lang="fr-FR" dirty="0" err="1" smtClean="0"/>
              <a:t>Captopril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 - Artériographie des artères rénales seulement en </a:t>
            </a:r>
            <a:r>
              <a:rPr lang="fr-FR" dirty="0" err="1" smtClean="0"/>
              <a:t>per-opératoire</a:t>
            </a:r>
            <a:r>
              <a:rPr lang="fr-FR" dirty="0" smtClean="0"/>
              <a:t> et associée à une angioplastie rénale. </a:t>
            </a:r>
          </a:p>
          <a:p>
            <a:pPr marL="0" indent="0">
              <a:buNone/>
            </a:pPr>
            <a:r>
              <a:rPr lang="fr-FR" dirty="0" smtClean="0"/>
              <a:t>Prise en charge thérapeutique : traitement anti HTA + un geste de revascularisation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899969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/>
              <a:t>3- </a:t>
            </a:r>
            <a:r>
              <a:rPr lang="fr-FR" sz="2800" dirty="0" err="1" smtClean="0"/>
              <a:t>Hyperaldostéronisme</a:t>
            </a:r>
            <a:r>
              <a:rPr lang="fr-FR" sz="2800" dirty="0" smtClean="0"/>
              <a:t> primaire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Mécanisme : Augmentation de la production d’aldostérone</a:t>
            </a:r>
          </a:p>
          <a:p>
            <a:pPr marL="0" indent="0">
              <a:buNone/>
            </a:pPr>
            <a:r>
              <a:rPr lang="fr-FR" dirty="0" smtClean="0"/>
              <a:t> → Augmentation de la réabsorption sodique et de l’élimination potassique (hypokaliémie)</a:t>
            </a:r>
          </a:p>
          <a:p>
            <a:pPr marL="0" indent="0">
              <a:buNone/>
            </a:pPr>
            <a:r>
              <a:rPr lang="fr-FR" dirty="0" smtClean="0"/>
              <a:t> → Inhibition de la sécrétion de rénine (rénine basse)</a:t>
            </a:r>
          </a:p>
          <a:p>
            <a:pPr marL="0" indent="0">
              <a:buNone/>
            </a:pPr>
            <a:r>
              <a:rPr lang="fr-FR" dirty="0" smtClean="0"/>
              <a:t> Etiologies :</a:t>
            </a:r>
          </a:p>
          <a:p>
            <a:pPr marL="0" indent="0">
              <a:buNone/>
            </a:pPr>
            <a:r>
              <a:rPr lang="fr-FR" dirty="0" smtClean="0"/>
              <a:t> - Adénome de Conn = Adénome surrénalien (30%)</a:t>
            </a:r>
          </a:p>
          <a:p>
            <a:pPr marL="0" indent="0">
              <a:buNone/>
            </a:pPr>
            <a:r>
              <a:rPr lang="fr-FR" dirty="0" smtClean="0"/>
              <a:t> - Hyperplasie bilatérale des surrénales (70%)</a:t>
            </a:r>
          </a:p>
          <a:p>
            <a:pPr marL="0" indent="0">
              <a:buNone/>
            </a:pPr>
            <a:r>
              <a:rPr lang="fr-FR" dirty="0" smtClean="0"/>
              <a:t> Orientation diagnostique :</a:t>
            </a:r>
          </a:p>
          <a:p>
            <a:pPr marL="0" indent="0">
              <a:buNone/>
            </a:pPr>
            <a:r>
              <a:rPr lang="fr-FR" dirty="0" smtClean="0"/>
              <a:t> Clinique : Signes d’hypokaliémie : Crampes, paresthésie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57492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Paraclinique 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Hypokaliémie avec </a:t>
            </a:r>
            <a:r>
              <a:rPr lang="fr-FR" dirty="0" err="1" smtClean="0"/>
              <a:t>natriurése</a:t>
            </a:r>
            <a:r>
              <a:rPr lang="fr-FR" dirty="0" smtClean="0"/>
              <a:t> basse et </a:t>
            </a:r>
            <a:r>
              <a:rPr lang="fr-FR" dirty="0" err="1" smtClean="0"/>
              <a:t>kaliurèse</a:t>
            </a:r>
            <a:r>
              <a:rPr lang="fr-FR" dirty="0" smtClean="0"/>
              <a:t> élevée (inadaptée)</a:t>
            </a:r>
          </a:p>
          <a:p>
            <a:pPr marL="0" indent="0">
              <a:buNone/>
            </a:pPr>
            <a:r>
              <a:rPr lang="fr-FR" dirty="0" smtClean="0"/>
              <a:t> * Dosage de la rénine et de l’aldostérone plasmatique</a:t>
            </a:r>
          </a:p>
          <a:p>
            <a:pPr marL="0" indent="0">
              <a:buNone/>
            </a:pPr>
            <a:r>
              <a:rPr lang="fr-FR" dirty="0" smtClean="0"/>
              <a:t> - Rénine effondrée </a:t>
            </a:r>
          </a:p>
          <a:p>
            <a:pPr>
              <a:buFontTx/>
              <a:buChar char="-"/>
            </a:pPr>
            <a:r>
              <a:rPr lang="fr-FR" dirty="0" smtClean="0"/>
              <a:t>Aldostérone élevée Dosages réalisés après arrêt des anti-aldostérones depuis 6 semaines et des autres TTT antihypertenseur depuis au moins 2 semaines </a:t>
            </a:r>
          </a:p>
          <a:p>
            <a:pPr marL="0" indent="0">
              <a:buNone/>
            </a:pPr>
            <a:r>
              <a:rPr lang="fr-FR" dirty="0" smtClean="0"/>
              <a:t>*IRM de surrénales</a:t>
            </a:r>
          </a:p>
          <a:p>
            <a:pPr marL="0" indent="0">
              <a:buNone/>
            </a:pPr>
            <a:r>
              <a:rPr lang="fr-FR" dirty="0" smtClean="0"/>
              <a:t> *Scintigraphie surrénalienne au </a:t>
            </a:r>
            <a:r>
              <a:rPr lang="fr-FR" dirty="0" err="1" smtClean="0"/>
              <a:t>iodo</a:t>
            </a:r>
            <a:r>
              <a:rPr lang="fr-FR" dirty="0" smtClean="0"/>
              <a:t>-cholestérol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484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Prise en charge thérapeutique : </a:t>
            </a:r>
          </a:p>
          <a:p>
            <a:r>
              <a:rPr lang="fr-FR" dirty="0" smtClean="0"/>
              <a:t>Supplémentation potassique ++</a:t>
            </a:r>
          </a:p>
          <a:p>
            <a:r>
              <a:rPr lang="fr-FR" dirty="0" smtClean="0"/>
              <a:t>Adénome = </a:t>
            </a:r>
            <a:r>
              <a:rPr lang="fr-FR" dirty="0" err="1" smtClean="0"/>
              <a:t>Spironolactone</a:t>
            </a:r>
            <a:r>
              <a:rPr lang="fr-FR" dirty="0" smtClean="0"/>
              <a:t> + TTT chirurgical </a:t>
            </a:r>
          </a:p>
          <a:p>
            <a:r>
              <a:rPr lang="fr-FR" dirty="0" smtClean="0"/>
              <a:t>Hyperplasie = </a:t>
            </a:r>
            <a:r>
              <a:rPr lang="fr-FR" dirty="0" err="1" smtClean="0"/>
              <a:t>Spironolactone</a:t>
            </a:r>
            <a:r>
              <a:rPr lang="fr-FR" dirty="0" smtClean="0"/>
              <a:t> ou </a:t>
            </a:r>
            <a:r>
              <a:rPr lang="fr-FR" dirty="0" err="1" smtClean="0"/>
              <a:t>éplérénone</a:t>
            </a:r>
            <a:r>
              <a:rPr lang="fr-FR" dirty="0" smtClean="0"/>
              <a:t> si gynécomastie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54318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4- </a:t>
            </a:r>
            <a:r>
              <a:rPr lang="fr-FR" sz="3200" dirty="0" err="1" smtClean="0"/>
              <a:t>Hyperminéralocorticisme</a:t>
            </a:r>
            <a:r>
              <a:rPr lang="fr-FR" sz="3200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 Mécanisme :</a:t>
            </a:r>
          </a:p>
          <a:p>
            <a:pPr marL="0" indent="0">
              <a:buNone/>
            </a:pPr>
            <a:r>
              <a:rPr lang="fr-FR" dirty="0" smtClean="0"/>
              <a:t> Augmentation de la sécrétion de cortisol</a:t>
            </a:r>
          </a:p>
          <a:p>
            <a:pPr marL="0" indent="0">
              <a:buNone/>
            </a:pPr>
            <a:r>
              <a:rPr lang="fr-FR" dirty="0" smtClean="0"/>
              <a:t> → Rétention hydro-sodée </a:t>
            </a:r>
          </a:p>
          <a:p>
            <a:pPr marL="0" indent="0">
              <a:buNone/>
            </a:pPr>
            <a:r>
              <a:rPr lang="fr-FR" dirty="0" smtClean="0"/>
              <a:t>→ Augmentation de la volémie</a:t>
            </a:r>
          </a:p>
          <a:p>
            <a:pPr marL="0" indent="0">
              <a:buNone/>
            </a:pPr>
            <a:r>
              <a:rPr lang="fr-FR" dirty="0" smtClean="0"/>
              <a:t> → Diminution de la sécrétion de rénine et du SRAA Etiologies :</a:t>
            </a:r>
          </a:p>
          <a:p>
            <a:pPr marL="0" indent="0">
              <a:buNone/>
            </a:pPr>
            <a:r>
              <a:rPr lang="fr-FR" dirty="0" smtClean="0"/>
              <a:t> * Maladie de Cushing = adénome hypophysaire </a:t>
            </a:r>
            <a:r>
              <a:rPr lang="fr-FR" dirty="0" err="1" smtClean="0"/>
              <a:t>corticotrope</a:t>
            </a:r>
            <a:r>
              <a:rPr lang="fr-FR" dirty="0" smtClean="0"/>
              <a:t> ACTH dépendant </a:t>
            </a:r>
          </a:p>
          <a:p>
            <a:r>
              <a:rPr lang="fr-FR" dirty="0" smtClean="0"/>
              <a:t>Syndrome de Cushing ACTH indépendant = Adénome surrénalien, </a:t>
            </a:r>
            <a:r>
              <a:rPr lang="fr-FR" dirty="0" err="1" smtClean="0"/>
              <a:t>corticosurrénalome</a:t>
            </a:r>
            <a:r>
              <a:rPr lang="fr-FR" dirty="0" smtClean="0"/>
              <a:t> malin, corticothérapie au long cours </a:t>
            </a:r>
          </a:p>
          <a:p>
            <a:r>
              <a:rPr lang="fr-FR" dirty="0" smtClean="0"/>
              <a:t>Sécrétion paranéoplasique d’ACTH</a:t>
            </a:r>
          </a:p>
          <a:p>
            <a:pPr marL="0" indent="0">
              <a:buNone/>
            </a:pPr>
            <a:r>
              <a:rPr lang="fr-FR" dirty="0" smtClean="0"/>
              <a:t>* Hyperplasie congénitale des surrénales par blocs enzymatiques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4178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5-Phéochromocytome: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Mécanisme : </a:t>
            </a:r>
          </a:p>
          <a:p>
            <a:pPr marL="0" indent="0">
              <a:buNone/>
            </a:pPr>
            <a:r>
              <a:rPr lang="fr-FR" dirty="0" smtClean="0"/>
              <a:t>Tumeur médullosurrénale à cellules </a:t>
            </a:r>
            <a:r>
              <a:rPr lang="fr-FR" dirty="0" err="1" smtClean="0"/>
              <a:t>chromatoffines</a:t>
            </a:r>
            <a:r>
              <a:rPr lang="fr-FR" dirty="0" smtClean="0"/>
              <a:t> </a:t>
            </a:r>
            <a:r>
              <a:rPr lang="fr-FR" dirty="0" err="1" smtClean="0"/>
              <a:t>sécrétante</a:t>
            </a:r>
            <a:r>
              <a:rPr lang="fr-FR" dirty="0" smtClean="0"/>
              <a:t> de </a:t>
            </a:r>
            <a:r>
              <a:rPr lang="fr-FR" dirty="0" err="1" smtClean="0"/>
              <a:t>cathécholamines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Etiologies :</a:t>
            </a:r>
          </a:p>
          <a:p>
            <a:pPr marL="0" indent="0">
              <a:buNone/>
            </a:pPr>
            <a:r>
              <a:rPr lang="fr-FR" dirty="0" smtClean="0"/>
              <a:t> *Isolé </a:t>
            </a:r>
          </a:p>
          <a:p>
            <a:pPr marL="0" indent="0">
              <a:buNone/>
            </a:pPr>
            <a:r>
              <a:rPr lang="fr-FR" dirty="0" smtClean="0"/>
              <a:t>*NEM </a:t>
            </a:r>
          </a:p>
          <a:p>
            <a:pPr marL="0" indent="0">
              <a:buNone/>
            </a:pPr>
            <a:r>
              <a:rPr lang="fr-FR" dirty="0" smtClean="0"/>
              <a:t>*Maladie de Von </a:t>
            </a:r>
            <a:r>
              <a:rPr lang="fr-FR" dirty="0" err="1" smtClean="0"/>
              <a:t>Hippel</a:t>
            </a:r>
            <a:r>
              <a:rPr lang="fr-FR" dirty="0" smtClean="0"/>
              <a:t> Lindau</a:t>
            </a:r>
          </a:p>
          <a:p>
            <a:pPr marL="0" indent="0">
              <a:buNone/>
            </a:pPr>
            <a:r>
              <a:rPr lang="fr-FR" dirty="0" smtClean="0"/>
              <a:t> *Neurofibromatose de type I = Von Recklinghausen </a:t>
            </a:r>
          </a:p>
          <a:p>
            <a:pPr marL="0" indent="0">
              <a:buNone/>
            </a:pPr>
            <a:r>
              <a:rPr lang="fr-FR" dirty="0" smtClean="0"/>
              <a:t>Clinique : triade de Ménard :</a:t>
            </a:r>
          </a:p>
          <a:p>
            <a:pPr marL="0" indent="0">
              <a:buNone/>
            </a:pPr>
            <a:r>
              <a:rPr lang="fr-FR" dirty="0" smtClean="0"/>
              <a:t> *Céphalée + Sueurs + Palpitations avec Flush lors des poussées hypertensives</a:t>
            </a:r>
          </a:p>
          <a:p>
            <a:pPr marL="0" indent="0">
              <a:buNone/>
            </a:pPr>
            <a:r>
              <a:rPr lang="fr-FR" dirty="0" smtClean="0"/>
              <a:t> * HTA permanente ou paroxystique</a:t>
            </a:r>
          </a:p>
          <a:p>
            <a:pPr marL="0" indent="0">
              <a:buNone/>
            </a:pPr>
            <a:r>
              <a:rPr lang="fr-FR" dirty="0" smtClean="0"/>
              <a:t> * Dosages urinaires de la </a:t>
            </a:r>
            <a:r>
              <a:rPr lang="fr-FR" dirty="0" err="1" smtClean="0"/>
              <a:t>métanéphrine</a:t>
            </a:r>
            <a:r>
              <a:rPr lang="fr-FR" dirty="0" smtClean="0"/>
              <a:t> et </a:t>
            </a:r>
            <a:r>
              <a:rPr lang="fr-FR" dirty="0" err="1" smtClean="0"/>
              <a:t>normétanéphrine</a:t>
            </a:r>
            <a:r>
              <a:rPr lang="fr-FR" dirty="0" smtClean="0"/>
              <a:t> ou plasmatiques</a:t>
            </a:r>
          </a:p>
          <a:p>
            <a:pPr marL="0" indent="0">
              <a:buNone/>
            </a:pPr>
            <a:r>
              <a:rPr lang="fr-FR" dirty="0" smtClean="0"/>
              <a:t> * IRM surrénalienne Scintigraphie surrénalienne au MIBG pour localiser un phéochromocytome extra-surrénalien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95436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6- COARCTATION DE L’AORTE : </a:t>
            </a:r>
          </a:p>
          <a:p>
            <a:r>
              <a:rPr lang="fr-FR" dirty="0" smtClean="0"/>
              <a:t>chez l’enfant ou l’adolescent</a:t>
            </a:r>
          </a:p>
          <a:p>
            <a:pPr marL="0" indent="0">
              <a:buNone/>
            </a:pPr>
            <a:r>
              <a:rPr lang="fr-FR" dirty="0" smtClean="0"/>
              <a:t> * Abolition ou diminution des pouls fémoraux </a:t>
            </a:r>
          </a:p>
          <a:p>
            <a:r>
              <a:rPr lang="fr-FR" dirty="0" smtClean="0"/>
              <a:t>Asymétrie tensionnelle entre les membres supérieur et inférieur.</a:t>
            </a:r>
          </a:p>
          <a:p>
            <a:pPr marL="0" indent="0">
              <a:buNone/>
            </a:pPr>
            <a:r>
              <a:rPr lang="fr-FR" dirty="0" smtClean="0"/>
              <a:t> * souffle systolique </a:t>
            </a:r>
            <a:r>
              <a:rPr lang="fr-FR" dirty="0" err="1" smtClean="0"/>
              <a:t>laterosternal</a:t>
            </a:r>
            <a:r>
              <a:rPr lang="fr-FR" dirty="0" smtClean="0"/>
              <a:t> et inter-</a:t>
            </a:r>
            <a:r>
              <a:rPr lang="fr-FR" dirty="0" err="1" smtClean="0"/>
              <a:t>scapulo</a:t>
            </a:r>
            <a:r>
              <a:rPr lang="fr-FR" dirty="0" smtClean="0"/>
              <a:t> vertébral gauche </a:t>
            </a:r>
          </a:p>
          <a:p>
            <a:r>
              <a:rPr lang="fr-FR" dirty="0" smtClean="0"/>
              <a:t>Radiographie thoracique : </a:t>
            </a:r>
          </a:p>
          <a:p>
            <a:r>
              <a:rPr lang="fr-FR" dirty="0" smtClean="0"/>
              <a:t>Encoches du bord inférieur des côtes.</a:t>
            </a:r>
          </a:p>
          <a:p>
            <a:r>
              <a:rPr lang="fr-FR" dirty="0" smtClean="0"/>
              <a:t> *Confirmer par l’angiographie.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85064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7- Iatrogènes </a:t>
            </a:r>
          </a:p>
          <a:p>
            <a:r>
              <a:rPr lang="fr-FR" dirty="0" smtClean="0"/>
              <a:t>AINS</a:t>
            </a:r>
          </a:p>
          <a:p>
            <a:pPr marL="0" indent="0">
              <a:buNone/>
            </a:pPr>
            <a:r>
              <a:rPr lang="fr-FR" dirty="0" smtClean="0"/>
              <a:t> * Corticoïdes</a:t>
            </a:r>
          </a:p>
          <a:p>
            <a:pPr marL="0" indent="0">
              <a:buNone/>
            </a:pPr>
            <a:r>
              <a:rPr lang="fr-FR" dirty="0" smtClean="0"/>
              <a:t> * </a:t>
            </a:r>
            <a:r>
              <a:rPr lang="fr-FR" dirty="0" err="1" smtClean="0"/>
              <a:t>Oestroprogestatifs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* Sympathomimétiques (vasoconstricteurs nasaux)</a:t>
            </a:r>
          </a:p>
          <a:p>
            <a:pPr marL="0" indent="0">
              <a:buNone/>
            </a:pPr>
            <a:r>
              <a:rPr lang="fr-FR" dirty="0" smtClean="0"/>
              <a:t> * Dérivés de l’ergot de seigle (ergotamine)</a:t>
            </a:r>
          </a:p>
          <a:p>
            <a:pPr marL="0" indent="0">
              <a:buNone/>
            </a:pPr>
            <a:r>
              <a:rPr lang="fr-FR" dirty="0" smtClean="0"/>
              <a:t> * ciclosporine.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07230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FF0000"/>
                </a:solidFill>
              </a:rPr>
              <a:t>TRAITEMENT NON PHARMACOLOGIQUE 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 MESURES HYGIÉNO-DIÉTÉTIQUES</a:t>
            </a:r>
          </a:p>
          <a:p>
            <a:pPr marL="0" indent="0">
              <a:buNone/>
            </a:pPr>
            <a:r>
              <a:rPr lang="fr-FR" dirty="0" smtClean="0"/>
              <a:t> * limitation de la consommation en sel (</a:t>
            </a:r>
            <a:r>
              <a:rPr lang="fr-FR" dirty="0" err="1" smtClean="0"/>
              <a:t>NaCl</a:t>
            </a:r>
            <a:r>
              <a:rPr lang="fr-FR" dirty="0" smtClean="0"/>
              <a:t>) jusqu’à 6 g/j</a:t>
            </a:r>
          </a:p>
          <a:p>
            <a:pPr marL="0" indent="0">
              <a:buNone/>
            </a:pPr>
            <a:r>
              <a:rPr lang="fr-FR" dirty="0" smtClean="0"/>
              <a:t> * réduction du poids en cas de surcharge pondérale, afin de maintenir l’IMC (indice de masse corporelle) en dessous de 25 kg/m2, ou à défaut, afin d’obtenir une baisse de 10 % du poids initial</a:t>
            </a:r>
          </a:p>
          <a:p>
            <a:pPr marL="0" indent="0">
              <a:buNone/>
            </a:pPr>
            <a:r>
              <a:rPr lang="fr-FR" dirty="0" smtClean="0"/>
              <a:t> * pratique d’une activité physique régulière, adaptée à l’état clinique du patient, d’au moins 30 min, environ 3 fois par semaine</a:t>
            </a:r>
          </a:p>
          <a:p>
            <a:pPr marL="0" indent="0">
              <a:buNone/>
            </a:pPr>
            <a:r>
              <a:rPr lang="fr-FR" dirty="0" smtClean="0"/>
              <a:t> * régime alimentaire riche en légumes, en fruits et pauvre en graisses saturées (graisse d’origine animale)</a:t>
            </a:r>
          </a:p>
          <a:p>
            <a:pPr marL="0" indent="0">
              <a:buNone/>
            </a:pPr>
            <a:r>
              <a:rPr lang="fr-FR" dirty="0" smtClean="0"/>
              <a:t> * arrêt du tabac, associé si besoin à un accompagnement du sevrage tabagique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4899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Problématique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HTA :  problème de santé publique.</a:t>
            </a:r>
          </a:p>
          <a:p>
            <a:endParaRPr lang="fr-FR" dirty="0"/>
          </a:p>
          <a:p>
            <a:r>
              <a:rPr lang="fr-FR" dirty="0" smtClean="0"/>
              <a:t>HTA : Une des causes de l’IRCT </a:t>
            </a:r>
          </a:p>
          <a:p>
            <a:endParaRPr lang="fr-FR" dirty="0"/>
          </a:p>
          <a:p>
            <a:r>
              <a:rPr lang="fr-FR" dirty="0" smtClean="0"/>
              <a:t>Triples prévention :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-  </a:t>
            </a:r>
            <a:r>
              <a:rPr lang="fr-FR" dirty="0"/>
              <a:t>P</a:t>
            </a:r>
            <a:r>
              <a:rPr lang="fr-FR" dirty="0" smtClean="0"/>
              <a:t>rimaire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 Secondaire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- Tertiaire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59052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TRAITEMENT PHARMACOLOGIQUE : </a:t>
            </a:r>
          </a:p>
          <a:p>
            <a:pPr marL="0" indent="0">
              <a:buNone/>
            </a:pPr>
            <a:r>
              <a:rPr lang="fr-FR" dirty="0" smtClean="0"/>
              <a:t>7 familles </a:t>
            </a:r>
          </a:p>
          <a:p>
            <a:pPr marL="0" indent="0">
              <a:buNone/>
            </a:pPr>
            <a:r>
              <a:rPr lang="fr-FR" dirty="0" smtClean="0"/>
              <a:t>Objectifs tensionnels :</a:t>
            </a:r>
          </a:p>
          <a:p>
            <a:pPr marL="0" indent="0">
              <a:buNone/>
            </a:pPr>
            <a:r>
              <a:rPr lang="fr-FR" dirty="0" smtClean="0"/>
              <a:t> HTA essentielle PAS &lt; 140 et PAD &lt; 90 </a:t>
            </a:r>
            <a:r>
              <a:rPr lang="fr-FR" dirty="0" err="1" smtClean="0"/>
              <a:t>mmHg</a:t>
            </a:r>
            <a:r>
              <a:rPr lang="fr-FR" dirty="0" smtClean="0"/>
              <a:t> </a:t>
            </a:r>
          </a:p>
          <a:p>
            <a:pPr marL="0" indent="0">
              <a:buNone/>
            </a:pPr>
            <a:r>
              <a:rPr lang="fr-FR" dirty="0" smtClean="0"/>
              <a:t>HTA chez le diabétique PAS &lt; 130 et PAD &lt; 80 </a:t>
            </a:r>
            <a:r>
              <a:rPr lang="fr-FR" dirty="0" err="1" smtClean="0"/>
              <a:t>mmHg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Si </a:t>
            </a:r>
            <a:r>
              <a:rPr lang="fr-FR" dirty="0" err="1" smtClean="0"/>
              <a:t>proteinurie</a:t>
            </a:r>
            <a:r>
              <a:rPr lang="fr-FR" dirty="0" smtClean="0"/>
              <a:t> &gt; 1g/24h PAS &lt; 125 et PAD &lt; 75 </a:t>
            </a:r>
            <a:r>
              <a:rPr lang="fr-FR" dirty="0" err="1" smtClean="0"/>
              <a:t>mmHg</a:t>
            </a:r>
            <a:r>
              <a:rPr lang="fr-FR" dirty="0" smtClean="0"/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7760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Les antihypertenseurs : </a:t>
            </a:r>
          </a:p>
          <a:p>
            <a:pPr marL="0" indent="0">
              <a:buNone/>
            </a:pPr>
            <a:r>
              <a:rPr lang="fr-FR" dirty="0" smtClean="0"/>
              <a:t>Les diurétiques :</a:t>
            </a:r>
          </a:p>
          <a:p>
            <a:pPr marL="0" indent="0">
              <a:buNone/>
            </a:pPr>
            <a:r>
              <a:rPr lang="fr-FR" dirty="0" smtClean="0"/>
              <a:t> * Avantages : efficacité dans l’HTA du sujet âgé et celle avec signes de surcharge</a:t>
            </a:r>
          </a:p>
          <a:p>
            <a:pPr marL="0" indent="0">
              <a:buNone/>
            </a:pPr>
            <a:r>
              <a:rPr lang="fr-FR" dirty="0" smtClean="0"/>
              <a:t> * Inconvénients : effets secondaires métaboliques : Glucides, lipides, acide urique... </a:t>
            </a:r>
            <a:r>
              <a:rPr lang="fr-FR" dirty="0" err="1" smtClean="0"/>
              <a:t>Dyskaliémie</a:t>
            </a:r>
            <a:r>
              <a:rPr lang="fr-FR" dirty="0" smtClean="0"/>
              <a:t> +++ </a:t>
            </a:r>
          </a:p>
          <a:p>
            <a:r>
              <a:rPr lang="fr-FR" dirty="0" smtClean="0"/>
              <a:t>Les thiazidiques sont les plus appropriés en cas de fonction rénale normale Ils sont utilisés souvent à faible dose volontiers sous forme combinée au sein d’une association</a:t>
            </a:r>
          </a:p>
          <a:p>
            <a:pPr marL="0" indent="0">
              <a:buNone/>
            </a:pPr>
            <a:r>
              <a:rPr lang="fr-FR" dirty="0" smtClean="0"/>
              <a:t> Les β-bloquants : </a:t>
            </a:r>
          </a:p>
          <a:p>
            <a:r>
              <a:rPr lang="fr-FR" dirty="0" smtClean="0"/>
              <a:t>Privilégiés en cas de maladie coronarienne </a:t>
            </a:r>
          </a:p>
          <a:p>
            <a:r>
              <a:rPr lang="fr-FR" dirty="0" smtClean="0"/>
              <a:t>Inconvénients : majorent l’</a:t>
            </a:r>
            <a:r>
              <a:rPr lang="fr-FR" dirty="0" err="1" smtClean="0"/>
              <a:t>insulino</a:t>
            </a:r>
            <a:r>
              <a:rPr lang="fr-FR" dirty="0" smtClean="0"/>
              <a:t>-résistance, et la dyslipidémie </a:t>
            </a:r>
          </a:p>
          <a:p>
            <a:r>
              <a:rPr lang="fr-FR" dirty="0" smtClean="0"/>
              <a:t>Les inhibiteurs calciques : * Effets favorables sur la cardiopathie hypertensive</a:t>
            </a:r>
          </a:p>
          <a:p>
            <a:pPr marL="0" indent="0">
              <a:buNone/>
            </a:pPr>
            <a:r>
              <a:rPr lang="fr-FR" dirty="0" smtClean="0"/>
              <a:t> * Neutralité métabolique, mono-prise ++ </a:t>
            </a:r>
          </a:p>
          <a:p>
            <a:pPr marL="0" indent="0">
              <a:buNone/>
            </a:pPr>
            <a:r>
              <a:rPr lang="fr-FR" dirty="0" smtClean="0"/>
              <a:t>* Effets secondaires : œdèmes, céphalées, flushs, tachycardie…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2617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 smtClean="0"/>
              <a:t>Les Inhibiteurs de l’Enzyme de Conversion : </a:t>
            </a:r>
          </a:p>
          <a:p>
            <a:r>
              <a:rPr lang="fr-FR" dirty="0" smtClean="0"/>
              <a:t>Effet favorable sur le cœur, les Vaisseaux, le rein sans effets métaboliques délétères</a:t>
            </a:r>
          </a:p>
          <a:p>
            <a:pPr marL="0" indent="0">
              <a:buNone/>
            </a:pPr>
            <a:r>
              <a:rPr lang="fr-FR" dirty="0" smtClean="0"/>
              <a:t> * Accessibles à la mono-prise, bien tolérées</a:t>
            </a:r>
          </a:p>
          <a:p>
            <a:pPr marL="0" indent="0">
              <a:buNone/>
            </a:pPr>
            <a:r>
              <a:rPr lang="fr-FR" dirty="0" smtClean="0"/>
              <a:t> * Effet secondaire essentiel : la toux</a:t>
            </a:r>
          </a:p>
          <a:p>
            <a:pPr marL="0" indent="0">
              <a:buNone/>
            </a:pPr>
            <a:r>
              <a:rPr lang="fr-FR" dirty="0" smtClean="0"/>
              <a:t> * Attention aux situations d’hypo perfusion rénale Les Antagonistes des Récepteurs de l’Angiotensine II : </a:t>
            </a:r>
          </a:p>
          <a:p>
            <a:r>
              <a:rPr lang="fr-FR" dirty="0" smtClean="0"/>
              <a:t>Agissent par blocage spécifique des récepteurs ATI de l’angiotensine II (vasoconstriction, rétention sodée, la stimulation sympathique et la croissance des fibres musculaires lisses et myocardiques) </a:t>
            </a:r>
          </a:p>
          <a:p>
            <a:r>
              <a:rPr lang="fr-FR" dirty="0" smtClean="0"/>
              <a:t>Privilégiés chez le diabétique type 2, surtout avec micro-albuminurie et/ou HVG </a:t>
            </a:r>
          </a:p>
          <a:p>
            <a:pPr marL="0" indent="0">
              <a:buNone/>
            </a:pPr>
            <a:r>
              <a:rPr lang="fr-FR" dirty="0" smtClean="0"/>
              <a:t>* Pas de toux ++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1763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Autres classes : </a:t>
            </a:r>
          </a:p>
          <a:p>
            <a:pPr marL="0" indent="0">
              <a:buNone/>
            </a:pPr>
            <a:r>
              <a:rPr lang="fr-FR" dirty="0" smtClean="0"/>
              <a:t>Les antihypertenseurs d’action centrale Les α-bloquants Stratégie thérapeutique : </a:t>
            </a:r>
          </a:p>
          <a:p>
            <a:r>
              <a:rPr lang="fr-FR" dirty="0" smtClean="0"/>
              <a:t>Instaurer les règles hygiéno-diététiques pour tout hypertendu </a:t>
            </a:r>
          </a:p>
          <a:p>
            <a:r>
              <a:rPr lang="fr-FR" dirty="0" smtClean="0"/>
              <a:t>Débuter par une monothérapie, mono prise</a:t>
            </a:r>
          </a:p>
          <a:p>
            <a:pPr marL="0" indent="0">
              <a:buNone/>
            </a:pPr>
            <a:r>
              <a:rPr lang="fr-FR" dirty="0" smtClean="0"/>
              <a:t> * Le choix de la classe de première intention :</a:t>
            </a:r>
          </a:p>
          <a:p>
            <a:pPr marL="0" indent="0">
              <a:buNone/>
            </a:pPr>
            <a:r>
              <a:rPr lang="fr-FR" dirty="0" smtClean="0"/>
              <a:t> - Respect des contre-indications</a:t>
            </a:r>
          </a:p>
          <a:p>
            <a:pPr marL="0" indent="0">
              <a:buNone/>
            </a:pPr>
            <a:r>
              <a:rPr lang="fr-FR" dirty="0" smtClean="0"/>
              <a:t> - Pathologies associées </a:t>
            </a:r>
          </a:p>
          <a:p>
            <a:pPr marL="0" indent="0">
              <a:buNone/>
            </a:pPr>
            <a:r>
              <a:rPr lang="fr-FR" dirty="0" smtClean="0"/>
              <a:t>* Si échec de la monothérapie, passage à la bithérapie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7084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dirty="0" smtClean="0"/>
              <a:t>Choix du traitement en fonction du contexte : </a:t>
            </a:r>
          </a:p>
          <a:p>
            <a:r>
              <a:rPr lang="fr-FR" dirty="0" smtClean="0"/>
              <a:t>Sujet âgé : </a:t>
            </a:r>
          </a:p>
          <a:p>
            <a:pPr marL="0" indent="0">
              <a:buNone/>
            </a:pPr>
            <a:r>
              <a:rPr lang="fr-FR" dirty="0" smtClean="0"/>
              <a:t>Diurétiques</a:t>
            </a:r>
          </a:p>
          <a:p>
            <a:pPr marL="0" indent="0">
              <a:buNone/>
            </a:pPr>
            <a:r>
              <a:rPr lang="fr-FR" dirty="0" smtClean="0"/>
              <a:t> – inhibiteurs calciques </a:t>
            </a:r>
          </a:p>
          <a:p>
            <a:r>
              <a:rPr lang="fr-FR" dirty="0" smtClean="0"/>
              <a:t>Diabète type 1 : Inhibiteurs de l’Enzyme de Conversion</a:t>
            </a:r>
          </a:p>
          <a:p>
            <a:pPr marL="0" indent="0">
              <a:buNone/>
            </a:pPr>
            <a:r>
              <a:rPr lang="fr-FR" dirty="0" smtClean="0"/>
              <a:t> * Diabète type 2 : Antagonistes des Récepteurs de l’Angiotensine II</a:t>
            </a:r>
          </a:p>
          <a:p>
            <a:pPr marL="0" indent="0">
              <a:buNone/>
            </a:pPr>
            <a:r>
              <a:rPr lang="fr-FR" dirty="0" smtClean="0"/>
              <a:t> * Grossesse : méthyl-dopa – inhibiteurs calciques </a:t>
            </a:r>
          </a:p>
          <a:p>
            <a:r>
              <a:rPr lang="fr-FR" dirty="0" smtClean="0"/>
              <a:t>Micro-albuminurie : Inhibiteurs de l’Enzyme de Conversion – Antagonistes des Récepteurs de l’Angiotensine II </a:t>
            </a:r>
          </a:p>
          <a:p>
            <a:r>
              <a:rPr lang="fr-FR" dirty="0" smtClean="0"/>
              <a:t>Hypertrophie ventriculaire gauche : Inhibiteurs de l’Enzyme de Conversion – Antagonistes des Récepteurs de l’Angiotensine II – inhibiteurs calciques</a:t>
            </a:r>
          </a:p>
          <a:p>
            <a:pPr marL="0" indent="0">
              <a:buNone/>
            </a:pPr>
            <a:r>
              <a:rPr lang="fr-FR" dirty="0" smtClean="0"/>
              <a:t> * Coronaropathie : β-bloquants – Inhibiteurs de l’Enzyme de Conversion</a:t>
            </a:r>
          </a:p>
          <a:p>
            <a:pPr marL="0" indent="0">
              <a:buNone/>
            </a:pPr>
            <a:r>
              <a:rPr lang="fr-FR" dirty="0" smtClean="0"/>
              <a:t> * Insuffisance cardiaque : Inhibiteurs de l’Enzyme de Conversion – diurétiques – β-bloquants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51340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Conclusion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En matière d’hypertension artérielle , le rein est toujours coupable et/ou victime,</a:t>
            </a:r>
          </a:p>
          <a:p>
            <a:pPr marL="0" indent="0">
              <a:buNone/>
            </a:pPr>
            <a:r>
              <a:rPr lang="fr-FR" dirty="0" smtClean="0"/>
              <a:t>Il est parfois difficile de distinguer le coupable de la victime,</a:t>
            </a:r>
          </a:p>
          <a:p>
            <a:pPr marL="0" indent="0">
              <a:buNone/>
            </a:pPr>
            <a:r>
              <a:rPr lang="fr-FR" dirty="0" smtClean="0"/>
              <a:t>Il est recommander dans tus les cas de faire un inventaire de la maladie et apprécier son retentissement,</a:t>
            </a:r>
          </a:p>
          <a:p>
            <a:pPr marL="0" indent="0">
              <a:buNone/>
            </a:pPr>
            <a:r>
              <a:rPr lang="fr-FR" dirty="0" smtClean="0"/>
              <a:t>La prise en charge est globale, doit tenir compte de tous les facteurs de risque ,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41800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Références bibliographiques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 smtClean="0"/>
              <a:t>1, ANDERSON S, VORA ]P. </a:t>
            </a:r>
            <a:r>
              <a:rPr lang="fr-FR" dirty="0" err="1" smtClean="0"/>
              <a:t>Current</a:t>
            </a:r>
            <a:r>
              <a:rPr lang="fr-FR" dirty="0" smtClean="0"/>
              <a:t> concepts of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hemodynamics</a:t>
            </a:r>
            <a:r>
              <a:rPr lang="fr-FR" dirty="0" smtClean="0"/>
              <a:t> in </a:t>
            </a:r>
            <a:r>
              <a:rPr lang="fr-FR" dirty="0" err="1" smtClean="0"/>
              <a:t>diabetes</a:t>
            </a:r>
            <a:r>
              <a:rPr lang="fr-FR" dirty="0" smtClean="0"/>
              <a:t>. ] </a:t>
            </a:r>
            <a:r>
              <a:rPr lang="fr-FR" dirty="0" err="1" smtClean="0"/>
              <a:t>Diabetes</a:t>
            </a:r>
            <a:r>
              <a:rPr lang="fr-FR" dirty="0" smtClean="0"/>
              <a:t> </a:t>
            </a:r>
            <a:r>
              <a:rPr lang="fr-FR" dirty="0" err="1" smtClean="0"/>
              <a:t>Camplie</a:t>
            </a:r>
            <a:r>
              <a:rPr lang="fr-FR" dirty="0" smtClean="0"/>
              <a:t> 1995 9 : 304-307 </a:t>
            </a:r>
          </a:p>
          <a:p>
            <a:pPr marL="0" indent="0">
              <a:buNone/>
            </a:pPr>
            <a:r>
              <a:rPr lang="fr-FR" dirty="0" smtClean="0"/>
              <a:t>2,BIDANI AK, </a:t>
            </a:r>
            <a:r>
              <a:rPr lang="fr-FR" dirty="0" err="1" smtClean="0"/>
              <a:t>GRlFFIN</a:t>
            </a:r>
            <a:r>
              <a:rPr lang="fr-FR" dirty="0" smtClean="0"/>
              <a:t> KA. Calcium </a:t>
            </a:r>
            <a:r>
              <a:rPr lang="fr-FR" dirty="0" err="1" smtClean="0"/>
              <a:t>channel</a:t>
            </a:r>
            <a:r>
              <a:rPr lang="fr-FR" dirty="0" smtClean="0"/>
              <a:t> </a:t>
            </a:r>
            <a:r>
              <a:rPr lang="fr-FR" dirty="0" err="1" smtClean="0"/>
              <a:t>blockers</a:t>
            </a:r>
            <a:r>
              <a:rPr lang="fr-FR" dirty="0" smtClean="0"/>
              <a:t> and </a:t>
            </a:r>
            <a:r>
              <a:rPr lang="fr-FR" dirty="0" err="1" smtClean="0"/>
              <a:t>renal</a:t>
            </a:r>
            <a:r>
              <a:rPr lang="fr-FR" dirty="0" smtClean="0"/>
              <a:t> protection: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an optimal dose? ] </a:t>
            </a:r>
            <a:r>
              <a:rPr lang="fr-FR" dirty="0" err="1" smtClean="0"/>
              <a:t>Lab</a:t>
            </a:r>
            <a:r>
              <a:rPr lang="fr-FR" dirty="0" smtClean="0"/>
              <a:t> Clin Med 1995 125: 553-555. </a:t>
            </a:r>
          </a:p>
          <a:p>
            <a:pPr marL="0" indent="0">
              <a:buNone/>
            </a:pPr>
            <a:r>
              <a:rPr lang="fr-FR" dirty="0" smtClean="0"/>
              <a:t>3,BRAZY Pc. </a:t>
            </a:r>
            <a:r>
              <a:rPr lang="fr-FR" dirty="0" err="1" smtClean="0"/>
              <a:t>Epidemiology</a:t>
            </a:r>
            <a:r>
              <a:rPr lang="fr-FR" dirty="0" smtClean="0"/>
              <a:t> and </a:t>
            </a:r>
            <a:r>
              <a:rPr lang="fr-FR" dirty="0" err="1" smtClean="0"/>
              <a:t>prevention</a:t>
            </a:r>
            <a:r>
              <a:rPr lang="fr-FR" dirty="0" smtClean="0"/>
              <a:t> of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disease</a:t>
            </a:r>
            <a:r>
              <a:rPr lang="fr-FR" dirty="0" smtClean="0"/>
              <a:t>. </a:t>
            </a:r>
            <a:r>
              <a:rPr lang="fr-FR" dirty="0" err="1" smtClean="0"/>
              <a:t>Cur</a:t>
            </a:r>
            <a:r>
              <a:rPr lang="fr-FR" dirty="0" smtClean="0"/>
              <a:t> </a:t>
            </a:r>
            <a:r>
              <a:rPr lang="fr-FR" dirty="0" err="1" smtClean="0"/>
              <a:t>Opin</a:t>
            </a:r>
            <a:r>
              <a:rPr lang="fr-FR" dirty="0" smtClean="0"/>
              <a:t> </a:t>
            </a:r>
            <a:r>
              <a:rPr lang="fr-FR" dirty="0" err="1" smtClean="0"/>
              <a:t>Nephra</a:t>
            </a:r>
            <a:r>
              <a:rPr lang="fr-FR" dirty="0" smtClean="0"/>
              <a:t>! </a:t>
            </a:r>
            <a:r>
              <a:rPr lang="fr-FR" dirty="0" err="1" smtClean="0"/>
              <a:t>Hypertens</a:t>
            </a:r>
            <a:r>
              <a:rPr lang="fr-FR" dirty="0" smtClean="0"/>
              <a:t> 1997 ,2: 211-215.</a:t>
            </a:r>
          </a:p>
          <a:p>
            <a:pPr marL="0" indent="0">
              <a:buNone/>
            </a:pPr>
            <a:r>
              <a:rPr lang="fr-FR" dirty="0" smtClean="0"/>
              <a:t>4, </a:t>
            </a:r>
            <a:r>
              <a:rPr lang="fr-FR" dirty="0" err="1" smtClean="0"/>
              <a:t>ErSTEIN</a:t>
            </a:r>
            <a:r>
              <a:rPr lang="fr-FR" dirty="0" smtClean="0"/>
              <a:t> M. Calcium </a:t>
            </a:r>
            <a:r>
              <a:rPr lang="fr-FR" dirty="0" err="1" smtClean="0"/>
              <a:t>antagonists</a:t>
            </a:r>
            <a:r>
              <a:rPr lang="fr-FR" dirty="0" smtClean="0"/>
              <a:t> and the </a:t>
            </a:r>
            <a:r>
              <a:rPr lang="fr-FR" dirty="0" err="1" smtClean="0"/>
              <a:t>kidney</a:t>
            </a:r>
            <a:r>
              <a:rPr lang="fr-FR" dirty="0" smtClean="0"/>
              <a:t>. ] </a:t>
            </a:r>
            <a:r>
              <a:rPr lang="fr-FR" dirty="0" err="1" smtClean="0"/>
              <a:t>Cardiavase</a:t>
            </a:r>
            <a:r>
              <a:rPr lang="fr-FR" dirty="0" smtClean="0"/>
              <a:t> </a:t>
            </a:r>
            <a:r>
              <a:rPr lang="fr-FR" dirty="0" err="1" smtClean="0"/>
              <a:t>Pharmaea</a:t>
            </a:r>
            <a:r>
              <a:rPr lang="fr-FR" dirty="0" smtClean="0"/>
              <a:t>! 1994 24 (Suppl. A) : SI8-24. </a:t>
            </a:r>
            <a:r>
              <a:rPr lang="fr-FR" dirty="0" err="1" smtClean="0"/>
              <a:t>ErSTEIN</a:t>
            </a:r>
            <a:r>
              <a:rPr lang="fr-FR" dirty="0" smtClean="0"/>
              <a:t> M. Hypertension as a </a:t>
            </a:r>
            <a:r>
              <a:rPr lang="fr-FR" dirty="0" err="1" smtClean="0"/>
              <a:t>risk</a:t>
            </a:r>
            <a:r>
              <a:rPr lang="fr-FR" dirty="0" smtClean="0"/>
              <a:t> factor for progression of </a:t>
            </a:r>
            <a:r>
              <a:rPr lang="fr-FR" dirty="0" err="1" smtClean="0"/>
              <a:t>chronic</a:t>
            </a:r>
            <a:r>
              <a:rPr lang="fr-FR" dirty="0" smtClean="0"/>
              <a:t>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disease</a:t>
            </a:r>
            <a:r>
              <a:rPr lang="fr-FR" dirty="0" smtClean="0"/>
              <a:t>. </a:t>
            </a:r>
            <a:r>
              <a:rPr lang="fr-FR" dirty="0" err="1" smtClean="0"/>
              <a:t>Blaad</a:t>
            </a:r>
            <a:r>
              <a:rPr lang="fr-FR" dirty="0" smtClean="0"/>
              <a:t> </a:t>
            </a:r>
            <a:r>
              <a:rPr lang="fr-FR" dirty="0" err="1" smtClean="0"/>
              <a:t>Press</a:t>
            </a:r>
            <a:r>
              <a:rPr lang="fr-FR" dirty="0" smtClean="0"/>
              <a:t> 1998, 3 (Suppl. 1) 23-28. </a:t>
            </a:r>
          </a:p>
          <a:p>
            <a:pPr marL="0" indent="0">
              <a:buNone/>
            </a:pPr>
            <a:r>
              <a:rPr lang="fr-FR" dirty="0" smtClean="0"/>
              <a:t>5,GORDON WALKER W. Hypertension-</a:t>
            </a:r>
            <a:r>
              <a:rPr lang="fr-FR" dirty="0" err="1" smtClean="0"/>
              <a:t>related</a:t>
            </a:r>
            <a:r>
              <a:rPr lang="fr-FR" dirty="0" smtClean="0"/>
              <a:t>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injury</a:t>
            </a:r>
            <a:r>
              <a:rPr lang="fr-FR" dirty="0" smtClean="0"/>
              <a:t> : a major </a:t>
            </a:r>
            <a:r>
              <a:rPr lang="fr-FR" dirty="0" err="1" smtClean="0"/>
              <a:t>contributor</a:t>
            </a:r>
            <a:r>
              <a:rPr lang="fr-FR" dirty="0" smtClean="0"/>
              <a:t> to </a:t>
            </a:r>
            <a:r>
              <a:rPr lang="fr-FR" dirty="0" err="1" smtClean="0"/>
              <a:t>endstage</a:t>
            </a:r>
            <a:r>
              <a:rPr lang="fr-FR" dirty="0" smtClean="0"/>
              <a:t>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disease</a:t>
            </a:r>
            <a:r>
              <a:rPr lang="fr-FR" dirty="0" smtClean="0"/>
              <a:t>. Am] </a:t>
            </a:r>
            <a:r>
              <a:rPr lang="fr-FR" dirty="0" err="1" smtClean="0"/>
              <a:t>Kidney</a:t>
            </a:r>
            <a:r>
              <a:rPr lang="fr-FR" dirty="0" smtClean="0"/>
              <a:t> Dis 1999 22 : 164-173.</a:t>
            </a:r>
          </a:p>
          <a:p>
            <a:pPr marL="0" indent="0">
              <a:buNone/>
            </a:pPr>
            <a:r>
              <a:rPr lang="fr-FR" dirty="0" smtClean="0"/>
              <a:t>6, KLAG M], WHELTON PK, RANDALL BI et al. Blood pressure and end-stage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disease</a:t>
            </a:r>
            <a:r>
              <a:rPr lang="fr-FR" dirty="0" smtClean="0"/>
              <a:t> in men. N Eng! ] Med 2000, 334 : 13-18.</a:t>
            </a:r>
          </a:p>
          <a:p>
            <a:pPr marL="0" indent="0">
              <a:buNone/>
            </a:pPr>
            <a:r>
              <a:rPr lang="fr-FR" dirty="0" smtClean="0"/>
              <a:t>7, LEWIS E], HUNSIKER LG, BAIN RP et al. for the collaborative </a:t>
            </a:r>
            <a:r>
              <a:rPr lang="fr-FR" dirty="0" err="1" smtClean="0"/>
              <a:t>study</a:t>
            </a:r>
            <a:r>
              <a:rPr lang="fr-FR" dirty="0" smtClean="0"/>
              <a:t> group. The </a:t>
            </a:r>
            <a:r>
              <a:rPr lang="fr-FR" dirty="0" err="1" smtClean="0"/>
              <a:t>effect</a:t>
            </a:r>
            <a:r>
              <a:rPr lang="fr-FR" dirty="0" smtClean="0"/>
              <a:t> of ACE inhibition on </a:t>
            </a:r>
            <a:r>
              <a:rPr lang="fr-FR" dirty="0" err="1" smtClean="0"/>
              <a:t>diabetic</a:t>
            </a:r>
            <a:r>
              <a:rPr lang="fr-FR" dirty="0" smtClean="0"/>
              <a:t> </a:t>
            </a:r>
            <a:r>
              <a:rPr lang="fr-FR" dirty="0" err="1" smtClean="0"/>
              <a:t>nephropathy</a:t>
            </a:r>
            <a:r>
              <a:rPr lang="fr-FR" dirty="0" smtClean="0"/>
              <a:t>. N Eng!] Med 2001, 329: 1456-1462.</a:t>
            </a:r>
          </a:p>
          <a:p>
            <a:pPr marL="0" indent="0">
              <a:buNone/>
            </a:pPr>
            <a:r>
              <a:rPr lang="fr-FR" dirty="0" smtClean="0"/>
              <a:t>8, </a:t>
            </a:r>
            <a:r>
              <a:rPr lang="fr-FR" dirty="0" err="1" smtClean="0"/>
              <a:t>LrNDEMAN</a:t>
            </a:r>
            <a:r>
              <a:rPr lang="fr-FR" dirty="0" smtClean="0"/>
              <a:t> RD, TOBIN ]D, SHOCK NW. Association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blood</a:t>
            </a:r>
            <a:r>
              <a:rPr lang="fr-FR" dirty="0" smtClean="0"/>
              <a:t> pressure and the rate of </a:t>
            </a:r>
            <a:r>
              <a:rPr lang="fr-FR" dirty="0" err="1" smtClean="0"/>
              <a:t>decIine</a:t>
            </a:r>
            <a:r>
              <a:rPr lang="fr-FR" dirty="0" smtClean="0"/>
              <a:t> in </a:t>
            </a:r>
            <a:r>
              <a:rPr lang="fr-FR" dirty="0" err="1" smtClean="0"/>
              <a:t>renal</a:t>
            </a:r>
            <a:r>
              <a:rPr lang="fr-FR" dirty="0" smtClean="0"/>
              <a:t> </a:t>
            </a:r>
            <a:r>
              <a:rPr lang="fr-FR" dirty="0" err="1" smtClean="0"/>
              <a:t>function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age</a:t>
            </a:r>
            <a:r>
              <a:rPr lang="fr-FR" dirty="0" smtClean="0"/>
              <a:t>. </a:t>
            </a:r>
            <a:r>
              <a:rPr lang="fr-FR" dirty="0" err="1" smtClean="0"/>
              <a:t>Kidney</a:t>
            </a:r>
            <a:r>
              <a:rPr lang="fr-FR" dirty="0" smtClean="0"/>
              <a:t> Int 2011, 26 : 861-864.</a:t>
            </a:r>
          </a:p>
          <a:p>
            <a:pPr marL="0" indent="0">
              <a:buNone/>
            </a:pPr>
            <a:r>
              <a:rPr lang="fr-FR" dirty="0" smtClean="0"/>
              <a:t>9, MARRE M, BERNADET P, GALLOIS </a:t>
            </a:r>
            <a:r>
              <a:rPr lang="fr-FR" dirty="0" err="1" smtClean="0"/>
              <a:t>Yet</a:t>
            </a:r>
            <a:r>
              <a:rPr lang="fr-FR" dirty="0" smtClean="0"/>
              <a:t> al. </a:t>
            </a:r>
            <a:r>
              <a:rPr lang="fr-FR" dirty="0" err="1" smtClean="0"/>
              <a:t>Relationships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ACE </a:t>
            </a:r>
            <a:r>
              <a:rPr lang="fr-FR" dirty="0" err="1" smtClean="0"/>
              <a:t>gene</a:t>
            </a:r>
            <a:r>
              <a:rPr lang="fr-FR" dirty="0" smtClean="0"/>
              <a:t> </a:t>
            </a:r>
            <a:r>
              <a:rPr lang="fr-FR" dirty="0" err="1" smtClean="0"/>
              <a:t>polymorphism</a:t>
            </a:r>
            <a:r>
              <a:rPr lang="fr-FR" dirty="0" smtClean="0"/>
              <a:t>, plasma </a:t>
            </a:r>
            <a:r>
              <a:rPr lang="fr-FR" dirty="0" err="1" smtClean="0"/>
              <a:t>levels</a:t>
            </a:r>
            <a:r>
              <a:rPr lang="fr-FR" dirty="0" smtClean="0"/>
              <a:t>, and </a:t>
            </a:r>
            <a:r>
              <a:rPr lang="fr-FR" dirty="0" err="1" smtClean="0"/>
              <a:t>diabetic</a:t>
            </a:r>
            <a:r>
              <a:rPr lang="fr-FR" dirty="0" smtClean="0"/>
              <a:t> </a:t>
            </a:r>
            <a:r>
              <a:rPr lang="fr-FR" dirty="0" err="1" smtClean="0"/>
              <a:t>retinal</a:t>
            </a:r>
            <a:r>
              <a:rPr lang="fr-FR" dirty="0" smtClean="0"/>
              <a:t> and </a:t>
            </a:r>
            <a:r>
              <a:rPr lang="fr-FR" dirty="0" err="1" smtClean="0"/>
              <a:t>renal</a:t>
            </a:r>
            <a:r>
              <a:rPr lang="fr-FR" dirty="0" smtClean="0"/>
              <a:t> complications. </a:t>
            </a:r>
            <a:r>
              <a:rPr lang="fr-FR" dirty="0" err="1" smtClean="0"/>
              <a:t>Diabetes</a:t>
            </a:r>
            <a:r>
              <a:rPr lang="fr-FR" dirty="0" smtClean="0"/>
              <a:t> 2014, 43 : 384-388. </a:t>
            </a:r>
          </a:p>
          <a:p>
            <a:pPr marL="0" indent="0">
              <a:buNone/>
            </a:pPr>
            <a:r>
              <a:rPr lang="fr-FR" dirty="0" smtClean="0"/>
              <a:t>10,MARRE M, CHATELLIER G, </a:t>
            </a:r>
            <a:r>
              <a:rPr lang="fr-FR" dirty="0" err="1" smtClean="0"/>
              <a:t>LEBlANC</a:t>
            </a:r>
            <a:r>
              <a:rPr lang="fr-FR" dirty="0" smtClean="0"/>
              <a:t> H et al. </a:t>
            </a:r>
            <a:r>
              <a:rPr lang="fr-FR" dirty="0" err="1" smtClean="0"/>
              <a:t>Prevention</a:t>
            </a:r>
            <a:r>
              <a:rPr lang="fr-FR" dirty="0" smtClean="0"/>
              <a:t> of </a:t>
            </a:r>
            <a:r>
              <a:rPr lang="fr-FR" dirty="0" err="1" smtClean="0"/>
              <a:t>diabetic</a:t>
            </a:r>
            <a:r>
              <a:rPr lang="fr-FR" dirty="0" smtClean="0"/>
              <a:t> </a:t>
            </a:r>
            <a:r>
              <a:rPr lang="fr-FR" dirty="0" err="1" smtClean="0"/>
              <a:t>nephropathy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enalapril</a:t>
            </a:r>
            <a:r>
              <a:rPr lang="fr-FR" dirty="0" smtClean="0"/>
              <a:t> in </a:t>
            </a:r>
            <a:r>
              <a:rPr lang="fr-FR" dirty="0" err="1" smtClean="0"/>
              <a:t>normotensive</a:t>
            </a:r>
            <a:r>
              <a:rPr lang="fr-FR" dirty="0" smtClean="0"/>
              <a:t> </a:t>
            </a:r>
            <a:r>
              <a:rPr lang="fr-FR" dirty="0" err="1" smtClean="0"/>
              <a:t>diabetics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microalbuminuria</a:t>
            </a:r>
            <a:r>
              <a:rPr lang="fr-FR" dirty="0" smtClean="0"/>
              <a:t>. BM] 2018 306: 175-182.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7748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800" b="1" dirty="0" smtClean="0">
                <a:solidFill>
                  <a:srgbClr val="FF0000"/>
                </a:solidFill>
              </a:rPr>
              <a:t>Intérêt de la question </a:t>
            </a:r>
            <a:endParaRPr lang="fr-FR" sz="48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   Une   HTA  est une maladie de toute la vie.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 Prendre en charge tous les facteurs de risque.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  Surveillance rénale </a:t>
            </a:r>
            <a:r>
              <a:rPr lang="fr-FR" dirty="0" err="1" smtClean="0"/>
              <a:t>particuliere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3085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Définition de l’HTA 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L’HTA est définie de façon consensuelle par une PA systolique ≥ 140 </a:t>
            </a:r>
            <a:r>
              <a:rPr lang="fr-FR" dirty="0" err="1" smtClean="0"/>
              <a:t>mmHg</a:t>
            </a:r>
            <a:r>
              <a:rPr lang="fr-FR" dirty="0" smtClean="0"/>
              <a:t> et/ou une PA diastolique ≥ 90 </a:t>
            </a:r>
            <a:r>
              <a:rPr lang="fr-FR" dirty="0" err="1" smtClean="0"/>
              <a:t>mmHg</a:t>
            </a:r>
            <a:r>
              <a:rPr lang="fr-FR" dirty="0" smtClean="0"/>
              <a:t>, mesurée au cabinet médical et confirmée au minimum par 2 mesures au cours de 3 consultations sur 3 à 6 mois. </a:t>
            </a:r>
          </a:p>
          <a:p>
            <a:endParaRPr lang="fr-FR" dirty="0" smtClean="0"/>
          </a:p>
          <a:p>
            <a:r>
              <a:rPr lang="fr-FR" dirty="0" smtClean="0"/>
              <a:t>Au-delà de 50 ans, la PA systolique est un facteur pronostique plus important que la PA diastolique. </a:t>
            </a:r>
          </a:p>
          <a:p>
            <a:endParaRPr lang="fr-FR" dirty="0" smtClean="0"/>
          </a:p>
          <a:p>
            <a:r>
              <a:rPr lang="fr-FR" dirty="0" smtClean="0"/>
              <a:t>Classification de l’hypertension artérielle selon l’Organisation Mondiale de la Santé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5654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3645" y="1690687"/>
            <a:ext cx="8161866" cy="5003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641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RAPPEL PHYSIOLOGIQUE : 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pression artérielle est la pression qui règne dans les vaisseaux systémiques et qui assure l’écoulement du sang vers les différents organes et tissus. </a:t>
            </a:r>
          </a:p>
          <a:p>
            <a:r>
              <a:rPr lang="fr-FR" dirty="0" smtClean="0"/>
              <a:t>La pression artérielle oscille entre 2 valeurs : PA systolique (la + élevée) et PA diastolique (la+ basse) La PA moyenne = PA.D +1/3 (PA.S – PA.D) </a:t>
            </a:r>
          </a:p>
          <a:p>
            <a:r>
              <a:rPr lang="fr-FR" dirty="0" smtClean="0"/>
              <a:t>* facteurs déterminent la PA = selon la formule de Frank : PA = DC x RPT PA = FC x VES x RPT RPT,FC et volume circulant sont les 03 facteurs déterminants la PA et sont soumis au contrôle de mécanisme de régulation.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5058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Régulation de la PA :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10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*Le DC dépend de la force de contraction du </a:t>
            </a:r>
            <a:r>
              <a:rPr lang="fr-FR" dirty="0" smtClean="0"/>
              <a:t>myocarde.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*La FC est sous la dépendance du système nerveux </a:t>
            </a:r>
            <a:r>
              <a:rPr lang="fr-FR" dirty="0" smtClean="0"/>
              <a:t>sympathique, et parasympathique.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 *Les résistances périphériques sont sous plusieurs influences : Le système sympathique est vasoconstricteur</a:t>
            </a:r>
            <a:r>
              <a:rPr lang="ar-DZ" dirty="0" smtClean="0"/>
              <a:t>٬ </a:t>
            </a:r>
            <a:r>
              <a:rPr lang="fr-FR" dirty="0" smtClean="0"/>
              <a:t>l’</a:t>
            </a:r>
            <a:r>
              <a:rPr lang="fr-FR" dirty="0" err="1" smtClean="0"/>
              <a:t>angiotensime</a:t>
            </a:r>
            <a:r>
              <a:rPr lang="fr-FR" dirty="0" smtClean="0"/>
              <a:t> </a:t>
            </a:r>
            <a:r>
              <a:rPr lang="fr-FR" dirty="0" err="1" smtClean="0"/>
              <a:t>ll</a:t>
            </a:r>
            <a:r>
              <a:rPr lang="fr-FR" dirty="0" smtClean="0"/>
              <a:t> a une action vasoconstrictrice</a:t>
            </a:r>
            <a:r>
              <a:rPr lang="ar-DZ" dirty="0" smtClean="0"/>
              <a:t>٬ </a:t>
            </a:r>
            <a:r>
              <a:rPr lang="fr-FR" dirty="0" smtClean="0"/>
              <a:t>les prostaglandines et les bradykinines exercent une action vasodilatatrice.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5152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Une régulation à court terme ou immédiate : </a:t>
            </a:r>
          </a:p>
          <a:p>
            <a:pPr marL="0" indent="0">
              <a:buNone/>
            </a:pPr>
            <a:r>
              <a:rPr lang="fr-FR" dirty="0" smtClean="0"/>
              <a:t>Assurée par les barorécepteurs qui se trouvent au niveau des carotides et de la crosse de l’aorte. 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L’étirement pariétal exerce une action inhibitrice sur le système sympathique</a:t>
            </a:r>
            <a:r>
              <a:rPr lang="ar-DZ" dirty="0" smtClean="0"/>
              <a:t>٬ </a:t>
            </a:r>
            <a:r>
              <a:rPr lang="fr-FR" dirty="0" smtClean="0"/>
              <a:t>donc le baroréflexe exerce une action modulatrice. </a:t>
            </a:r>
          </a:p>
          <a:p>
            <a:pPr marL="0" indent="0">
              <a:buNone/>
            </a:pPr>
            <a:r>
              <a:rPr lang="fr-FR" dirty="0" smtClean="0"/>
              <a:t>Une régulation à moyen terme : Sous l’influence du système rénine angiotensine aldostérone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 Une régulation à long terme : repose sur la </a:t>
            </a:r>
            <a:r>
              <a:rPr lang="fr-FR" dirty="0" err="1" smtClean="0"/>
              <a:t>natriurése</a:t>
            </a:r>
            <a:r>
              <a:rPr lang="fr-FR" dirty="0" smtClean="0"/>
              <a:t> et donc sur le contrôle du volume sanguin circulant par le rein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9519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2481</Words>
  <Application>Microsoft Office PowerPoint</Application>
  <PresentationFormat>Grand écran</PresentationFormat>
  <Paragraphs>268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Thème Office</vt:lpstr>
      <vt:lpstr>Hypertension artérielle  et rein </vt:lpstr>
      <vt:lpstr>Introduction</vt:lpstr>
      <vt:lpstr>Problématique </vt:lpstr>
      <vt:lpstr>Intérêt de la question </vt:lpstr>
      <vt:lpstr>Définition de l’HTA </vt:lpstr>
      <vt:lpstr>Présentation PowerPoint</vt:lpstr>
      <vt:lpstr>RAPPEL PHYSIOLOGIQUE : </vt:lpstr>
      <vt:lpstr>Régulation de la PA : </vt:lpstr>
      <vt:lpstr>Présentation PowerPoint</vt:lpstr>
      <vt:lpstr>Présentation PowerPoint</vt:lpstr>
      <vt:lpstr>Les conditions de mesure</vt:lpstr>
      <vt:lpstr>Auto mesure : </vt:lpstr>
      <vt:lpstr>Présentation PowerPoint</vt:lpstr>
      <vt:lpstr>ÉVALUATION DU RISQUE CARDIO-VASCULAIRE FACTEURS DE RISQUE UTILISÉS POUR ESTIMER LE RCV GLOBAL </vt:lpstr>
      <vt:lpstr>Présentation PowerPoint</vt:lpstr>
      <vt:lpstr>Présentation PowerPoint</vt:lpstr>
      <vt:lpstr>Présentation PowerPoint</vt:lpstr>
      <vt:lpstr>Présentation PowerPoint</vt:lpstr>
      <vt:lpstr>2- HTA réno-vasculaire </vt:lpstr>
      <vt:lpstr>Présentation PowerPoint</vt:lpstr>
      <vt:lpstr>Paraclinique </vt:lpstr>
      <vt:lpstr>3- Hyperaldostéronisme primaire </vt:lpstr>
      <vt:lpstr>Paraclinique : </vt:lpstr>
      <vt:lpstr>Présentation PowerPoint</vt:lpstr>
      <vt:lpstr>4- Hyperminéralocorticisme </vt:lpstr>
      <vt:lpstr>5-Phéochromocytome: </vt:lpstr>
      <vt:lpstr>Présentation PowerPoint</vt:lpstr>
      <vt:lpstr>Présentation PowerPoint</vt:lpstr>
      <vt:lpstr>TRAITEMENT NON PHARMACOLOGIQUE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</vt:lpstr>
      <vt:lpstr>Références bibliographiques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timgad informatique</dc:creator>
  <cp:lastModifiedBy>timgad informatique</cp:lastModifiedBy>
  <cp:revision>19</cp:revision>
  <dcterms:created xsi:type="dcterms:W3CDTF">2020-09-09T19:04:26Z</dcterms:created>
  <dcterms:modified xsi:type="dcterms:W3CDTF">2020-12-24T11:05:59Z</dcterms:modified>
</cp:coreProperties>
</file>