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90" r:id="rId3"/>
    <p:sldId id="304" r:id="rId4"/>
    <p:sldId id="300" r:id="rId5"/>
    <p:sldId id="257" r:id="rId6"/>
    <p:sldId id="258" r:id="rId7"/>
    <p:sldId id="280" r:id="rId8"/>
    <p:sldId id="303" r:id="rId9"/>
    <p:sldId id="316" r:id="rId10"/>
    <p:sldId id="299" r:id="rId11"/>
    <p:sldId id="315" r:id="rId12"/>
    <p:sldId id="281" r:id="rId13"/>
    <p:sldId id="282" r:id="rId14"/>
    <p:sldId id="292" r:id="rId15"/>
    <p:sldId id="293" r:id="rId16"/>
    <p:sldId id="294" r:id="rId17"/>
    <p:sldId id="295" r:id="rId18"/>
    <p:sldId id="262" r:id="rId19"/>
    <p:sldId id="263" r:id="rId20"/>
    <p:sldId id="308" r:id="rId21"/>
    <p:sldId id="307" r:id="rId22"/>
    <p:sldId id="306" r:id="rId23"/>
    <p:sldId id="264" r:id="rId24"/>
    <p:sldId id="265" r:id="rId25"/>
    <p:sldId id="266" r:id="rId26"/>
    <p:sldId id="267" r:id="rId27"/>
    <p:sldId id="286" r:id="rId28"/>
    <p:sldId id="287" r:id="rId29"/>
    <p:sldId id="288" r:id="rId30"/>
    <p:sldId id="305" r:id="rId31"/>
    <p:sldId id="289" r:id="rId32"/>
    <p:sldId id="268" r:id="rId33"/>
    <p:sldId id="309" r:id="rId34"/>
    <p:sldId id="310" r:id="rId35"/>
    <p:sldId id="313" r:id="rId36"/>
    <p:sldId id="311" r:id="rId37"/>
    <p:sldId id="312" r:id="rId38"/>
    <p:sldId id="269" r:id="rId39"/>
    <p:sldId id="301" r:id="rId40"/>
    <p:sldId id="270" r:id="rId41"/>
    <p:sldId id="271" r:id="rId42"/>
    <p:sldId id="273" r:id="rId43"/>
    <p:sldId id="259" r:id="rId44"/>
    <p:sldId id="274" r:id="rId45"/>
    <p:sldId id="275" r:id="rId46"/>
    <p:sldId id="314" r:id="rId47"/>
    <p:sldId id="278" r:id="rId48"/>
    <p:sldId id="283" r:id="rId49"/>
    <p:sldId id="277" r:id="rId50"/>
    <p:sldId id="302" r:id="rId51"/>
    <p:sldId id="319" r:id="rId52"/>
    <p:sldId id="320" r:id="rId53"/>
    <p:sldId id="260" r:id="rId54"/>
    <p:sldId id="279" r:id="rId55"/>
    <p:sldId id="284" r:id="rId56"/>
    <p:sldId id="285" r:id="rId57"/>
    <p:sldId id="318" r:id="rId58"/>
    <p:sldId id="261"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66" d="100"/>
          <a:sy n="66"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145729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188019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96916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600201"/>
            <a:ext cx="53848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33FDDF6-893D-436F-907C-214E391D1A6A}" type="slidenum">
              <a:rPr lang="fr-FR" altLang="fr-FR"/>
              <a:pPr>
                <a:defRPr/>
              </a:pPr>
              <a:t>‹N°›</a:t>
            </a:fld>
            <a:endParaRPr lang="fr-FR" altLang="fr-FR"/>
          </a:p>
        </p:txBody>
      </p:sp>
    </p:spTree>
    <p:extLst>
      <p:ext uri="{BB962C8B-B14F-4D97-AF65-F5344CB8AC3E}">
        <p14:creationId xmlns:p14="http://schemas.microsoft.com/office/powerpoint/2010/main" val="125929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33254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5772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04C421-63AA-4E47-A810-C5EA5A57C16E}" type="datetimeFigureOut">
              <a:rPr lang="fr-FR" smtClean="0"/>
              <a:t>21/03/2021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83434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804C421-63AA-4E47-A810-C5EA5A57C16E}" type="datetimeFigureOut">
              <a:rPr lang="fr-FR" smtClean="0"/>
              <a:t>21/03/2021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3403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804C421-63AA-4E47-A810-C5EA5A57C16E}" type="datetimeFigureOut">
              <a:rPr lang="fr-FR" smtClean="0"/>
              <a:t>21/03/2021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6168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04C421-63AA-4E47-A810-C5EA5A57C16E}" type="datetimeFigureOut">
              <a:rPr lang="fr-FR" smtClean="0"/>
              <a:t>21/03/2021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234089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804C421-63AA-4E47-A810-C5EA5A57C16E}" type="datetimeFigureOut">
              <a:rPr lang="fr-FR" smtClean="0"/>
              <a:t>21/03/2021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60932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804C421-63AA-4E47-A810-C5EA5A57C16E}" type="datetimeFigureOut">
              <a:rPr lang="fr-FR" smtClean="0"/>
              <a:t>21/03/2021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EBE44D-3980-4DCE-96CD-918BB14E3F09}" type="slidenum">
              <a:rPr lang="fr-FR" smtClean="0"/>
              <a:t>‹N°›</a:t>
            </a:fld>
            <a:endParaRPr lang="fr-FR"/>
          </a:p>
        </p:txBody>
      </p:sp>
    </p:spTree>
    <p:extLst>
      <p:ext uri="{BB962C8B-B14F-4D97-AF65-F5344CB8AC3E}">
        <p14:creationId xmlns:p14="http://schemas.microsoft.com/office/powerpoint/2010/main" val="324397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4C421-63AA-4E47-A810-C5EA5A57C16E}" type="datetimeFigureOut">
              <a:rPr lang="fr-FR" smtClean="0"/>
              <a:t>21/03/2021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BE44D-3980-4DCE-96CD-918BB14E3F09}" type="slidenum">
              <a:rPr lang="fr-FR" smtClean="0"/>
              <a:t>‹N°›</a:t>
            </a:fld>
            <a:endParaRPr lang="fr-FR"/>
          </a:p>
        </p:txBody>
      </p:sp>
    </p:spTree>
    <p:extLst>
      <p:ext uri="{BB962C8B-B14F-4D97-AF65-F5344CB8AC3E}">
        <p14:creationId xmlns:p14="http://schemas.microsoft.com/office/powerpoint/2010/main" val="387842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search?q=Innocence&amp;spell=1&amp;sa=X&amp;ved=2ahUKEwiYkODnjsHvAhUkpnEKHUy1DWwQkeECKAB6BAgBEDQ" TargetMode="External"/><Relationship Id="rId2" Type="http://schemas.openxmlformats.org/officeDocument/2006/relationships/hyperlink" Target="http://staff.univ-batna2.dz/chinar_athman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53028" y="3555341"/>
            <a:ext cx="9144000" cy="2500745"/>
          </a:xfrm>
        </p:spPr>
        <p:txBody>
          <a:bodyPr>
            <a:normAutofit fontScale="70000" lnSpcReduction="20000"/>
          </a:bodyPr>
          <a:lstStyle/>
          <a:p>
            <a:r>
              <a:rPr lang="fr-FR" dirty="0" smtClean="0"/>
              <a:t>A, Chinar (  interniste )</a:t>
            </a:r>
          </a:p>
          <a:p>
            <a:r>
              <a:rPr lang="fr-FR" dirty="0" smtClean="0"/>
              <a:t>Université de Batna 2, faculté de médecine, département de médecine</a:t>
            </a:r>
          </a:p>
          <a:p>
            <a:r>
              <a:rPr lang="fr-FR" dirty="0" smtClean="0"/>
              <a:t>Chu  Batna, Service de Néphrologie, Dialyse, Et Transplantation Rénale</a:t>
            </a:r>
          </a:p>
          <a:p>
            <a:r>
              <a:rPr lang="fr-FR" dirty="0" smtClean="0"/>
              <a:t>Cours de 6eme année de médecine</a:t>
            </a:r>
          </a:p>
          <a:p>
            <a:r>
              <a:rPr lang="fr-FR" b="1" dirty="0" smtClean="0"/>
              <a:t>a.chinar-univ@batna2.dz</a:t>
            </a:r>
          </a:p>
          <a:p>
            <a:r>
              <a:rPr lang="fr-FR" b="1" dirty="0" smtClean="0"/>
              <a:t>chinarathmane@yahoo.fr </a:t>
            </a:r>
          </a:p>
          <a:p>
            <a:r>
              <a:rPr lang="fr-FR" b="1" u="sng" dirty="0" smtClean="0">
                <a:hlinkClick r:id="rId2"/>
              </a:rPr>
              <a:t>http://staff.univ-batna2.dz/chinar_athmane</a:t>
            </a:r>
            <a:endParaRPr lang="fr-FR" b="1" dirty="0" smtClean="0"/>
          </a:p>
          <a:p>
            <a:r>
              <a:rPr lang="fr-FR" dirty="0" smtClean="0"/>
              <a:t>Fax:  213 33308317  -     Tel   0772121991  - 21/03/2021 à 14h</a:t>
            </a:r>
            <a:endParaRPr lang="fr-FR" dirty="0"/>
          </a:p>
        </p:txBody>
      </p:sp>
      <p:sp>
        <p:nvSpPr>
          <p:cNvPr id="5" name="Titre 1"/>
          <p:cNvSpPr>
            <a:spLocks noGrp="1"/>
          </p:cNvSpPr>
          <p:nvPr>
            <p:ph type="ctrTitle"/>
          </p:nvPr>
        </p:nvSpPr>
        <p:spPr>
          <a:xfrm>
            <a:off x="333829" y="935945"/>
            <a:ext cx="11495314" cy="2387600"/>
          </a:xfrm>
        </p:spPr>
        <p:txBody>
          <a:bodyPr>
            <a:normAutofit fontScale="90000"/>
          </a:bodyPr>
          <a:lstStyle/>
          <a:p>
            <a:r>
              <a:rPr lang="fr-FR" sz="4900" b="1" dirty="0" smtClean="0">
                <a:solidFill>
                  <a:srgbClr val="002060"/>
                </a:solidFill>
              </a:rPr>
              <a:t>Prescrire chez l’insuffisant rénal: </a:t>
            </a:r>
            <a:r>
              <a:rPr lang="fr-FR" sz="4900" b="1" dirty="0" smtClean="0">
                <a:solidFill>
                  <a:srgbClr val="002060"/>
                </a:solidFill>
              </a:rPr>
              <a:t/>
            </a:r>
            <a:br>
              <a:rPr lang="fr-FR" sz="4900" b="1" dirty="0" smtClean="0">
                <a:solidFill>
                  <a:srgbClr val="002060"/>
                </a:solidFill>
              </a:rPr>
            </a:br>
            <a:r>
              <a:rPr lang="fr-FR" sz="4900" b="1" dirty="0" smtClean="0">
                <a:solidFill>
                  <a:srgbClr val="002060"/>
                </a:solidFill>
              </a:rPr>
              <a:t>le </a:t>
            </a:r>
            <a:r>
              <a:rPr lang="fr-FR" sz="4900" b="1" dirty="0" smtClean="0">
                <a:solidFill>
                  <a:srgbClr val="002060"/>
                </a:solidFill>
              </a:rPr>
              <a:t>pourquoi et </a:t>
            </a:r>
            <a:r>
              <a:rPr lang="fr-FR" sz="4900" b="1" dirty="0" smtClean="0">
                <a:solidFill>
                  <a:srgbClr val="002060"/>
                </a:solidFill>
              </a:rPr>
              <a:t>comment adapter la posologie?</a:t>
            </a:r>
            <a:r>
              <a:rPr lang="fr-FR" b="1" dirty="0" smtClean="0">
                <a:solidFill>
                  <a:srgbClr val="002060"/>
                </a:solidFill>
              </a:rPr>
              <a:t/>
            </a:r>
            <a:br>
              <a:rPr lang="fr-FR" b="1" dirty="0" smtClean="0">
                <a:solidFill>
                  <a:srgbClr val="002060"/>
                </a:solidFill>
              </a:rPr>
            </a:br>
            <a:r>
              <a:rPr lang="fr-FR" sz="3600" dirty="0" smtClean="0"/>
              <a:t>( Ne tirez pas sur l’</a:t>
            </a:r>
            <a:r>
              <a:rPr lang="fr-FR" sz="3600" b="1" i="1" u="sng" dirty="0" smtClean="0">
                <a:hlinkClick r:id="rId3"/>
              </a:rPr>
              <a:t>Innocence</a:t>
            </a:r>
            <a:r>
              <a:rPr lang="fr-FR" sz="3600" dirty="0" smtClean="0"/>
              <a:t> )</a:t>
            </a:r>
            <a:br>
              <a:rPr lang="fr-FR" sz="3600" dirty="0" smtClean="0"/>
            </a:br>
            <a:endParaRPr lang="fr-FR" sz="3600" b="1" dirty="0">
              <a:solidFill>
                <a:srgbClr val="002060"/>
              </a:solidFill>
            </a:endParaRPr>
          </a:p>
        </p:txBody>
      </p:sp>
    </p:spTree>
    <p:extLst>
      <p:ext uri="{BB962C8B-B14F-4D97-AF65-F5344CB8AC3E}">
        <p14:creationId xmlns:p14="http://schemas.microsoft.com/office/powerpoint/2010/main" val="1257906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EXCRETION des medicaments - constantine ~ COURS de la pharmac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1051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2457" y="0"/>
            <a:ext cx="2264229"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3200" b="1" dirty="0" smtClean="0">
                <a:solidFill>
                  <a:srgbClr val="FF0000"/>
                </a:solidFill>
              </a:rPr>
              <a:t>Le  rein  </a:t>
            </a:r>
            <a:endParaRPr lang="fr-FR" sz="3200" b="1" dirty="0">
              <a:solidFill>
                <a:srgbClr val="FF0000"/>
              </a:solidFill>
            </a:endParaRPr>
          </a:p>
        </p:txBody>
      </p:sp>
    </p:spTree>
    <p:extLst>
      <p:ext uri="{BB962C8B-B14F-4D97-AF65-F5344CB8AC3E}">
        <p14:creationId xmlns:p14="http://schemas.microsoft.com/office/powerpoint/2010/main" val="121793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FR" altLang="fr-FR" smtClean="0"/>
              <a:t>NEPHRON</a:t>
            </a:r>
          </a:p>
        </p:txBody>
      </p:sp>
      <p:pic>
        <p:nvPicPr>
          <p:cNvPr id="8195" name="Picture 4" descr="neph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41438"/>
            <a:ext cx="9144000"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253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Comment estimer la fonction rénale ?</a:t>
            </a:r>
            <a:endParaRPr lang="fr-FR"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407886" y="1407886"/>
            <a:ext cx="8926285" cy="5450113"/>
          </a:xfrm>
          <a:prstGeom prst="rect">
            <a:avLst/>
          </a:prstGeom>
        </p:spPr>
      </p:pic>
    </p:spTree>
    <p:extLst>
      <p:ext uri="{BB962C8B-B14F-4D97-AF65-F5344CB8AC3E}">
        <p14:creationId xmlns:p14="http://schemas.microsoft.com/office/powerpoint/2010/main" val="194552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640113" y="0"/>
            <a:ext cx="9477829" cy="6858000"/>
          </a:xfrm>
          <a:prstGeom prst="rect">
            <a:avLst/>
          </a:prstGeom>
        </p:spPr>
      </p:pic>
    </p:spTree>
    <p:extLst>
      <p:ext uri="{BB962C8B-B14F-4D97-AF65-F5344CB8AC3E}">
        <p14:creationId xmlns:p14="http://schemas.microsoft.com/office/powerpoint/2010/main" val="262456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25714" y="0"/>
            <a:ext cx="10628085" cy="6858000"/>
          </a:xfrm>
          <a:prstGeom prst="rect">
            <a:avLst/>
          </a:prstGeom>
        </p:spPr>
      </p:pic>
    </p:spTree>
    <p:extLst>
      <p:ext uri="{BB962C8B-B14F-4D97-AF65-F5344CB8AC3E}">
        <p14:creationId xmlns:p14="http://schemas.microsoft.com/office/powerpoint/2010/main" val="198599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53144" y="0"/>
            <a:ext cx="10232570" cy="6858000"/>
          </a:xfrm>
          <a:prstGeom prst="rect">
            <a:avLst/>
          </a:prstGeom>
        </p:spPr>
      </p:pic>
    </p:spTree>
    <p:extLst>
      <p:ext uri="{BB962C8B-B14F-4D97-AF65-F5344CB8AC3E}">
        <p14:creationId xmlns:p14="http://schemas.microsoft.com/office/powerpoint/2010/main" val="202061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a:stretch>
            <a:fillRect/>
          </a:stretch>
        </p:blipFill>
        <p:spPr>
          <a:xfrm>
            <a:off x="1248228" y="0"/>
            <a:ext cx="10105571" cy="6858000"/>
          </a:xfrm>
          <a:prstGeom prst="rect">
            <a:avLst/>
          </a:prstGeom>
        </p:spPr>
      </p:pic>
    </p:spTree>
    <p:extLst>
      <p:ext uri="{BB962C8B-B14F-4D97-AF65-F5344CB8AC3E}">
        <p14:creationId xmlns:p14="http://schemas.microsoft.com/office/powerpoint/2010/main" val="389630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96686" y="0"/>
            <a:ext cx="10130971" cy="6858000"/>
          </a:xfrm>
          <a:prstGeom prst="rect">
            <a:avLst/>
          </a:prstGeom>
        </p:spPr>
      </p:pic>
    </p:spTree>
    <p:extLst>
      <p:ext uri="{BB962C8B-B14F-4D97-AF65-F5344CB8AC3E}">
        <p14:creationId xmlns:p14="http://schemas.microsoft.com/office/powerpoint/2010/main" val="26202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rPr>
              <a:t>Adaptation posologique des médicaments à la fonction rénale</a:t>
            </a:r>
            <a:br>
              <a:rPr lang="fr-FR" b="1" dirty="0" smtClean="0">
                <a:solidFill>
                  <a:srgbClr val="C00000"/>
                </a:solidFill>
              </a:rPr>
            </a:br>
            <a:endParaRPr lang="fr-FR" b="1" dirty="0">
              <a:solidFill>
                <a:srgbClr val="C00000"/>
              </a:solidFill>
            </a:endParaRPr>
          </a:p>
        </p:txBody>
      </p:sp>
      <p:sp>
        <p:nvSpPr>
          <p:cNvPr id="3" name="Espace réservé du contenu 2"/>
          <p:cNvSpPr>
            <a:spLocks noGrp="1"/>
          </p:cNvSpPr>
          <p:nvPr>
            <p:ph idx="1"/>
          </p:nvPr>
        </p:nvSpPr>
        <p:spPr>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endParaRPr lang="fr-FR" dirty="0"/>
          </a:p>
        </p:txBody>
      </p:sp>
    </p:spTree>
    <p:extLst>
      <p:ext uri="{BB962C8B-B14F-4D97-AF65-F5344CB8AC3E}">
        <p14:creationId xmlns:p14="http://schemas.microsoft.com/office/powerpoint/2010/main" val="381142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pourquoi d’une adaptation posologique </a:t>
            </a:r>
            <a:r>
              <a:rPr lang="fr-FR" dirty="0" smtClean="0">
                <a:solidFill>
                  <a:srgbClr val="FF0000"/>
                </a:solidFill>
              </a:rPr>
              <a:t>?</a:t>
            </a:r>
            <a:endParaRPr lang="fr-FR"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a:bodyPr>
          <a:lstStyle/>
          <a:p>
            <a:pPr marL="0" indent="0">
              <a:buNone/>
            </a:pPr>
            <a:r>
              <a:rPr lang="fr-FR" dirty="0" smtClean="0"/>
              <a:t>L'IR modifie la pharmacocinétique des médicaments.</a:t>
            </a:r>
          </a:p>
          <a:p>
            <a:pPr marL="0" indent="0">
              <a:buNone/>
            </a:pPr>
            <a:r>
              <a:rPr lang="fr-FR" dirty="0" smtClean="0"/>
              <a:t> </a:t>
            </a:r>
            <a:r>
              <a:rPr lang="fr-FR" dirty="0"/>
              <a:t> </a:t>
            </a:r>
            <a:r>
              <a:rPr lang="fr-FR" dirty="0" smtClean="0">
                <a:solidFill>
                  <a:srgbClr val="C00000"/>
                </a:solidFill>
              </a:rPr>
              <a:t>Elle diminue l'élimination rénale des médicaments.</a:t>
            </a:r>
          </a:p>
          <a:p>
            <a:pPr marL="0" indent="0">
              <a:buNone/>
            </a:pPr>
            <a:r>
              <a:rPr lang="fr-FR" dirty="0" smtClean="0"/>
              <a:t> </a:t>
            </a:r>
            <a:r>
              <a:rPr lang="fr-FR" dirty="0"/>
              <a:t> </a:t>
            </a:r>
            <a:r>
              <a:rPr lang="fr-FR" dirty="0" smtClean="0"/>
              <a:t>* </a:t>
            </a:r>
            <a:r>
              <a:rPr lang="fr-FR" dirty="0" smtClean="0">
                <a:solidFill>
                  <a:srgbClr val="C00000"/>
                </a:solidFill>
              </a:rPr>
              <a:t>Augmentation de la demi-vie d’élimination </a:t>
            </a:r>
            <a:r>
              <a:rPr lang="fr-FR" dirty="0" smtClean="0"/>
              <a:t>et de la concentration plasmatique du médicament.</a:t>
            </a:r>
          </a:p>
          <a:p>
            <a:pPr marL="0" indent="0">
              <a:buNone/>
            </a:pPr>
            <a:r>
              <a:rPr lang="fr-FR" dirty="0" smtClean="0"/>
              <a:t>* Risque </a:t>
            </a:r>
            <a:r>
              <a:rPr lang="fr-FR" dirty="0" smtClean="0">
                <a:solidFill>
                  <a:srgbClr val="C00000"/>
                </a:solidFill>
              </a:rPr>
              <a:t>d'accumulation du médicament </a:t>
            </a:r>
            <a:r>
              <a:rPr lang="fr-FR" dirty="0" smtClean="0"/>
              <a:t>et donc de </a:t>
            </a:r>
            <a:r>
              <a:rPr lang="fr-FR" dirty="0" smtClean="0">
                <a:solidFill>
                  <a:srgbClr val="C00000"/>
                </a:solidFill>
              </a:rPr>
              <a:t>surdosage.</a:t>
            </a:r>
          </a:p>
          <a:p>
            <a:pPr marL="0" indent="0">
              <a:buNone/>
            </a:pPr>
            <a:r>
              <a:rPr lang="fr-FR" dirty="0" smtClean="0"/>
              <a:t> *  La posologie usuelle (qui permet normalement d'obtenir le meilleur rapport bénéfice/risque) des médicaments n'est </a:t>
            </a:r>
            <a:r>
              <a:rPr lang="fr-FR" dirty="0" smtClean="0">
                <a:solidFill>
                  <a:srgbClr val="C00000"/>
                </a:solidFill>
              </a:rPr>
              <a:t>donc plus adaptée et doit être réévaluée.</a:t>
            </a:r>
          </a:p>
          <a:p>
            <a:pPr marL="0" indent="0">
              <a:buNone/>
            </a:pPr>
            <a:r>
              <a:rPr lang="fr-FR" dirty="0"/>
              <a:t>*</a:t>
            </a:r>
            <a:r>
              <a:rPr lang="fr-FR" dirty="0" smtClean="0"/>
              <a:t> Les médicaments principalement concernés sont ceux éliminés par voie rénale, sous forme </a:t>
            </a:r>
            <a:r>
              <a:rPr lang="fr-FR" dirty="0" smtClean="0">
                <a:solidFill>
                  <a:srgbClr val="C00000"/>
                </a:solidFill>
              </a:rPr>
              <a:t>active</a:t>
            </a:r>
            <a:r>
              <a:rPr lang="fr-FR" dirty="0" smtClean="0"/>
              <a:t> ou sous forme de </a:t>
            </a:r>
            <a:r>
              <a:rPr lang="fr-FR" dirty="0" smtClean="0">
                <a:solidFill>
                  <a:srgbClr val="C00000"/>
                </a:solidFill>
              </a:rPr>
              <a:t>métabolites,</a:t>
            </a:r>
            <a:r>
              <a:rPr lang="fr-FR" dirty="0" smtClean="0"/>
              <a:t> </a:t>
            </a:r>
            <a:r>
              <a:rPr lang="fr-FR" dirty="0" smtClean="0">
                <a:solidFill>
                  <a:srgbClr val="C00000"/>
                </a:solidFill>
              </a:rPr>
              <a:t>toxiques ou actifs.</a:t>
            </a:r>
            <a:endParaRPr lang="fr-FR" dirty="0">
              <a:solidFill>
                <a:srgbClr val="C00000"/>
              </a:solidFill>
            </a:endParaRPr>
          </a:p>
        </p:txBody>
      </p:sp>
    </p:spTree>
    <p:extLst>
      <p:ext uri="{BB962C8B-B14F-4D97-AF65-F5344CB8AC3E}">
        <p14:creationId xmlns:p14="http://schemas.microsoft.com/office/powerpoint/2010/main" val="389730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38200" y="1004887"/>
            <a:ext cx="8829675" cy="5686199"/>
          </a:xfrm>
          <a:prstGeom prst="rect">
            <a:avLst/>
          </a:prstGeom>
        </p:spPr>
      </p:pic>
      <p:pic>
        <p:nvPicPr>
          <p:cNvPr id="4" name="Image 3"/>
          <p:cNvPicPr>
            <a:picLocks noChangeAspect="1"/>
          </p:cNvPicPr>
          <p:nvPr/>
        </p:nvPicPr>
        <p:blipFill>
          <a:blip r:embed="rId3"/>
          <a:stretch>
            <a:fillRect/>
          </a:stretch>
        </p:blipFill>
        <p:spPr>
          <a:xfrm>
            <a:off x="8210967" y="783771"/>
            <a:ext cx="3981033" cy="3603048"/>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365124"/>
            <a:ext cx="10515600" cy="6492875"/>
          </a:xfrm>
        </p:spPr>
        <p:txBody>
          <a:bodyPr/>
          <a:lstStyle/>
          <a:p>
            <a:r>
              <a:rPr lang="fr-FR" b="1" dirty="0">
                <a:solidFill>
                  <a:srgbClr val="002060"/>
                </a:solidFill>
              </a:rPr>
              <a:t>Journée Mondiale de la Poésies</a:t>
            </a:r>
          </a:p>
          <a:p>
            <a:r>
              <a:rPr lang="fr-FR" b="1" dirty="0">
                <a:solidFill>
                  <a:srgbClr val="002060"/>
                </a:solidFill>
              </a:rPr>
              <a:t>Journée européenne de la musique ancienne</a:t>
            </a:r>
          </a:p>
          <a:p>
            <a:r>
              <a:rPr lang="fr-FR" b="1" dirty="0">
                <a:solidFill>
                  <a:srgbClr val="002060"/>
                </a:solidFill>
              </a:rPr>
              <a:t>Journée Mondiale de la Trisomie 21</a:t>
            </a:r>
          </a:p>
          <a:p>
            <a:r>
              <a:rPr lang="fr-FR" b="1" dirty="0">
                <a:solidFill>
                  <a:srgbClr val="002060"/>
                </a:solidFill>
              </a:rPr>
              <a:t>Journée mondiale de la marionnette</a:t>
            </a:r>
          </a:p>
          <a:p>
            <a:r>
              <a:rPr lang="fr-FR" b="1" dirty="0">
                <a:solidFill>
                  <a:srgbClr val="002060"/>
                </a:solidFill>
              </a:rPr>
              <a:t>Journée mondiale du rangement de bureaux</a:t>
            </a:r>
          </a:p>
          <a:p>
            <a:r>
              <a:rPr lang="fr-FR" b="1" dirty="0">
                <a:solidFill>
                  <a:srgbClr val="002060"/>
                </a:solidFill>
              </a:rPr>
              <a:t>Journée Internationale des forêts</a:t>
            </a:r>
          </a:p>
          <a:p>
            <a:r>
              <a:rPr lang="fr-FR" b="1" dirty="0">
                <a:solidFill>
                  <a:srgbClr val="002060"/>
                </a:solidFill>
              </a:rPr>
              <a:t>Journée Internationale pour l'élimination de la discrimination raciale</a:t>
            </a:r>
          </a:p>
          <a:p>
            <a:endParaRPr lang="fr-FR" dirty="0"/>
          </a:p>
        </p:txBody>
      </p:sp>
    </p:spTree>
    <p:extLst>
      <p:ext uri="{BB962C8B-B14F-4D97-AF65-F5344CB8AC3E}">
        <p14:creationId xmlns:p14="http://schemas.microsoft.com/office/powerpoint/2010/main" val="412599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2060"/>
                </a:solidFill>
              </a:rPr>
              <a:t>D'autres étapes pharmacocinétiques des médicaments peuvent aussi être altérées en cas d'IR: </a:t>
            </a:r>
            <a:endParaRPr lang="fr-FR" b="1" dirty="0">
              <a:solidFill>
                <a:srgbClr val="002060"/>
              </a:solidFill>
            </a:endParaRPr>
          </a:p>
        </p:txBody>
      </p:sp>
      <p:sp>
        <p:nvSpPr>
          <p:cNvPr id="3" name="Espace réservé du contenu 2"/>
          <p:cNvSpPr>
            <a:spLocks noGrp="1"/>
          </p:cNvSpPr>
          <p:nvPr>
            <p:ph idx="1"/>
          </p:nvPr>
        </p:nvSpPr>
        <p:spPr>
          <a:xfrm>
            <a:off x="696687" y="1825625"/>
            <a:ext cx="10929256" cy="4351338"/>
          </a:xfrm>
        </p:spPr>
        <p:txBody>
          <a:bodyPr>
            <a:normAutofit fontScale="77500" lnSpcReduction="20000"/>
          </a:bodyPr>
          <a:lstStyle/>
          <a:p>
            <a:pPr marL="0" indent="0">
              <a:buNone/>
            </a:pPr>
            <a:r>
              <a:rPr lang="fr-FR" dirty="0" smtClean="0"/>
              <a:t>1- </a:t>
            </a:r>
            <a:r>
              <a:rPr lang="fr-FR" dirty="0">
                <a:solidFill>
                  <a:srgbClr val="FF0000"/>
                </a:solidFill>
              </a:rPr>
              <a:t>L</a:t>
            </a:r>
            <a:r>
              <a:rPr lang="fr-FR" dirty="0" smtClean="0">
                <a:solidFill>
                  <a:srgbClr val="FF0000"/>
                </a:solidFill>
              </a:rPr>
              <a:t>a résorption gastrique</a:t>
            </a:r>
            <a:r>
              <a:rPr lang="fr-FR" dirty="0" smtClean="0"/>
              <a:t>: l'hypochlorhydrie qui accompagne fréquemment l'insuffisance rénale chronique sévère ralentit la résorption des acides faibles ;</a:t>
            </a:r>
          </a:p>
          <a:p>
            <a:pPr marL="0" indent="0">
              <a:buNone/>
            </a:pPr>
            <a:endParaRPr lang="fr-FR" dirty="0" smtClean="0"/>
          </a:p>
          <a:p>
            <a:pPr marL="0" indent="0">
              <a:buNone/>
            </a:pPr>
            <a:r>
              <a:rPr lang="fr-FR" dirty="0"/>
              <a:t>2</a:t>
            </a:r>
            <a:r>
              <a:rPr lang="fr-FR" dirty="0" smtClean="0"/>
              <a:t> - L'effet de premier </a:t>
            </a:r>
            <a:r>
              <a:rPr lang="fr-FR" dirty="0" smtClean="0">
                <a:solidFill>
                  <a:srgbClr val="FF0000"/>
                </a:solidFill>
              </a:rPr>
              <a:t>passage hépatique</a:t>
            </a:r>
            <a:r>
              <a:rPr lang="fr-FR" dirty="0" smtClean="0"/>
              <a:t>: l'IR diminue l'ampleur de ce processus ;</a:t>
            </a:r>
          </a:p>
          <a:p>
            <a:pPr marL="0" indent="0">
              <a:buNone/>
            </a:pPr>
            <a:endParaRPr lang="fr-FR" dirty="0" smtClean="0"/>
          </a:p>
          <a:p>
            <a:pPr marL="0" indent="0">
              <a:buNone/>
            </a:pPr>
            <a:r>
              <a:rPr lang="fr-FR" dirty="0"/>
              <a:t>3</a:t>
            </a:r>
            <a:r>
              <a:rPr lang="fr-FR" dirty="0" smtClean="0"/>
              <a:t> - La </a:t>
            </a:r>
            <a:r>
              <a:rPr lang="fr-FR" dirty="0" smtClean="0">
                <a:solidFill>
                  <a:srgbClr val="FF0000"/>
                </a:solidFill>
              </a:rPr>
              <a:t>fixation aux protéines plasmatiques</a:t>
            </a:r>
            <a:r>
              <a:rPr lang="fr-FR" dirty="0" smtClean="0"/>
              <a:t>: un syndrome néphrotique s'accompagne d'une hypoalbuminémie liée à une protéinurie; la diminution des protéines plasmatiques </a:t>
            </a:r>
            <a:r>
              <a:rPr lang="fr-FR" b="1" dirty="0" smtClean="0">
                <a:solidFill>
                  <a:srgbClr val="FF0000"/>
                </a:solidFill>
              </a:rPr>
              <a:t>augmente la fraction libre du médicament avec un risque de toxicité </a:t>
            </a:r>
            <a:r>
              <a:rPr lang="fr-FR" dirty="0" smtClean="0"/>
              <a:t>;</a:t>
            </a:r>
          </a:p>
          <a:p>
            <a:pPr marL="0" indent="0">
              <a:buNone/>
            </a:pPr>
            <a:endParaRPr lang="fr-FR" dirty="0" smtClean="0"/>
          </a:p>
          <a:p>
            <a:pPr marL="0" indent="0">
              <a:buNone/>
            </a:pPr>
            <a:r>
              <a:rPr lang="fr-FR" dirty="0" smtClean="0"/>
              <a:t>4 -</a:t>
            </a:r>
            <a:r>
              <a:rPr lang="fr-FR" dirty="0" smtClean="0">
                <a:solidFill>
                  <a:srgbClr val="FF0000"/>
                </a:solidFill>
              </a:rPr>
              <a:t> La distribution</a:t>
            </a:r>
            <a:r>
              <a:rPr lang="fr-FR" dirty="0" smtClean="0"/>
              <a:t>: elle est modifiée par la rétention œdémateuse augmentant le compartiment</a:t>
            </a:r>
            <a:r>
              <a:rPr lang="fr-FR" b="1" dirty="0" smtClean="0">
                <a:solidFill>
                  <a:srgbClr val="FF0000"/>
                </a:solidFill>
              </a:rPr>
              <a:t> extracellulaire</a:t>
            </a:r>
            <a:r>
              <a:rPr lang="fr-FR" dirty="0" smtClean="0"/>
              <a:t>.</a:t>
            </a:r>
          </a:p>
          <a:p>
            <a:pPr marL="0" indent="0">
              <a:buNone/>
            </a:pPr>
            <a:r>
              <a:rPr lang="fr-FR" dirty="0" smtClean="0"/>
              <a:t> Les médicaments acides faibles, les médicaments métabolisés par le foie ou les médicaments fortement liés aux protéines plasmatiques sont donc également concernés par la modification de pharmacocinétique en cas d'IR. </a:t>
            </a:r>
            <a:endParaRPr lang="fr-FR" dirty="0"/>
          </a:p>
        </p:txBody>
      </p:sp>
    </p:spTree>
    <p:extLst>
      <p:ext uri="{BB962C8B-B14F-4D97-AF65-F5344CB8AC3E}">
        <p14:creationId xmlns:p14="http://schemas.microsoft.com/office/powerpoint/2010/main" val="249896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Il est crucial de connaître : </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smtClean="0"/>
              <a:t>Les médicaments qui ne nécessitent pas d’adaptation posologique et qui peuvent donc être administrés à leur posologie usuelle. </a:t>
            </a:r>
          </a:p>
          <a:p>
            <a:endParaRPr lang="fr-FR" dirty="0" smtClean="0"/>
          </a:p>
          <a:p>
            <a:r>
              <a:rPr lang="fr-FR" dirty="0" smtClean="0"/>
              <a:t>En effet, réduire la dose de ces médicaments expose à un risque d’inefficacité par sous-dosage. </a:t>
            </a:r>
          </a:p>
          <a:p>
            <a:endParaRPr lang="fr-FR" dirty="0" smtClean="0"/>
          </a:p>
          <a:p>
            <a:pPr marL="0" indent="0">
              <a:buNone/>
            </a:pPr>
            <a:r>
              <a:rPr lang="fr-FR" dirty="0" smtClean="0"/>
              <a:t>- Les médicaments qui nécessitent une adaptation posologique afin d’éviter un surdosage, et les modalités de cette adaptation de façon à rééquilibrer le rapport bénéfice/risque chez ces patients.</a:t>
            </a:r>
            <a:endParaRPr lang="fr-FR" dirty="0"/>
          </a:p>
        </p:txBody>
      </p:sp>
    </p:spTree>
    <p:extLst>
      <p:ext uri="{BB962C8B-B14F-4D97-AF65-F5344CB8AC3E}">
        <p14:creationId xmlns:p14="http://schemas.microsoft.com/office/powerpoint/2010/main" val="387836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Des  facteurs qui exposent au risque rénal</a:t>
            </a:r>
            <a:endParaRPr lang="fr-FR" b="1" dirty="0">
              <a:solidFill>
                <a:srgbClr val="002060"/>
              </a:solidFill>
            </a:endParaRPr>
          </a:p>
        </p:txBody>
      </p:sp>
      <p:sp>
        <p:nvSpPr>
          <p:cNvPr id="3" name="Espace réservé du contenu 2"/>
          <p:cNvSpPr>
            <a:spLocks noGrp="1"/>
          </p:cNvSpPr>
          <p:nvPr>
            <p:ph idx="1"/>
          </p:nvPr>
        </p:nvSpPr>
        <p:spPr/>
        <p:txBody>
          <a:bodyPr>
            <a:normAutofit lnSpcReduction="10000"/>
          </a:bodyPr>
          <a:lstStyle/>
          <a:p>
            <a:r>
              <a:rPr lang="fr-FR" dirty="0" smtClean="0"/>
              <a:t>Les deux extrêmes d'âge</a:t>
            </a:r>
          </a:p>
          <a:p>
            <a:r>
              <a:rPr lang="fr-FR" dirty="0" smtClean="0"/>
              <a:t> Insuffisance rénale préexistante </a:t>
            </a:r>
          </a:p>
          <a:p>
            <a:r>
              <a:rPr lang="fr-FR" dirty="0" smtClean="0"/>
              <a:t>Comorbidités (cancer, cirrhose, infections, chocs septiques) </a:t>
            </a:r>
          </a:p>
          <a:p>
            <a:r>
              <a:rPr lang="fr-FR" dirty="0" smtClean="0"/>
              <a:t>Déshydratation Perturbations métaboliques (hypokaliémie, hypomagnésémie, hypercalcémie...) </a:t>
            </a:r>
          </a:p>
          <a:p>
            <a:r>
              <a:rPr lang="fr-FR" dirty="0" smtClean="0"/>
              <a:t>Effet néphrotoxique direct du médicament ou de ses métabolites </a:t>
            </a:r>
          </a:p>
          <a:p>
            <a:r>
              <a:rPr lang="fr-FR" dirty="0" smtClean="0"/>
              <a:t>Temps d’exposition prolongé </a:t>
            </a:r>
          </a:p>
          <a:p>
            <a:r>
              <a:rPr lang="fr-FR" dirty="0" smtClean="0"/>
              <a:t>Posologie non adaptée </a:t>
            </a:r>
          </a:p>
          <a:p>
            <a:r>
              <a:rPr lang="fr-FR" dirty="0" smtClean="0"/>
              <a:t>Association de plusieurs médicaments néphrotoxiques</a:t>
            </a:r>
            <a:endParaRPr lang="fr-FR" dirty="0"/>
          </a:p>
        </p:txBody>
      </p:sp>
    </p:spTree>
    <p:extLst>
      <p:ext uri="{BB962C8B-B14F-4D97-AF65-F5344CB8AC3E}">
        <p14:creationId xmlns:p14="http://schemas.microsoft.com/office/powerpoint/2010/main" val="322716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principaux médicaments néphrotoxiques</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Anti-infectieux : aminosides, céphalosporines, pénicillines, quinolones, rifampicine, </a:t>
            </a:r>
            <a:r>
              <a:rPr lang="fr-FR" dirty="0" err="1" smtClean="0"/>
              <a:t>Bactrim</a:t>
            </a:r>
            <a:r>
              <a:rPr lang="fr-FR" dirty="0" smtClean="0"/>
              <a:t>®, vancomycine </a:t>
            </a:r>
          </a:p>
          <a:p>
            <a:r>
              <a:rPr lang="fr-FR" dirty="0" smtClean="0"/>
              <a:t>Antiviraux : </a:t>
            </a:r>
            <a:r>
              <a:rPr lang="fr-FR" dirty="0" err="1" smtClean="0"/>
              <a:t>aciclovir</a:t>
            </a:r>
            <a:r>
              <a:rPr lang="fr-FR" dirty="0" smtClean="0"/>
              <a:t>, </a:t>
            </a:r>
            <a:r>
              <a:rPr lang="fr-FR" dirty="0" err="1" smtClean="0"/>
              <a:t>ganciclovir</a:t>
            </a:r>
            <a:r>
              <a:rPr lang="fr-FR" dirty="0" smtClean="0"/>
              <a:t>, </a:t>
            </a:r>
            <a:r>
              <a:rPr lang="fr-FR" dirty="0" err="1" smtClean="0"/>
              <a:t>foscarnet</a:t>
            </a:r>
            <a:r>
              <a:rPr lang="fr-FR" dirty="0" smtClean="0"/>
              <a:t> </a:t>
            </a:r>
          </a:p>
          <a:p>
            <a:r>
              <a:rPr lang="fr-FR" dirty="0" smtClean="0"/>
              <a:t> Méthotrexate </a:t>
            </a:r>
          </a:p>
          <a:p>
            <a:r>
              <a:rPr lang="fr-FR" dirty="0" smtClean="0"/>
              <a:t> Immunosuppresseurs : ciclosporine, tacrolimus </a:t>
            </a:r>
          </a:p>
          <a:p>
            <a:r>
              <a:rPr lang="fr-FR" dirty="0" smtClean="0"/>
              <a:t> AINS</a:t>
            </a:r>
          </a:p>
          <a:p>
            <a:r>
              <a:rPr lang="fr-FR" dirty="0" smtClean="0"/>
              <a:t> Allopurinol </a:t>
            </a:r>
          </a:p>
          <a:p>
            <a:r>
              <a:rPr lang="fr-FR" dirty="0" smtClean="0"/>
              <a:t> Lithium </a:t>
            </a:r>
          </a:p>
          <a:p>
            <a:r>
              <a:rPr lang="fr-FR" dirty="0" smtClean="0"/>
              <a:t> Diurétiques, ARA II, IEC </a:t>
            </a:r>
          </a:p>
          <a:p>
            <a:r>
              <a:rPr lang="fr-FR" dirty="0" smtClean="0"/>
              <a:t> IPP</a:t>
            </a:r>
            <a:endParaRPr lang="fr-FR" dirty="0"/>
          </a:p>
        </p:txBody>
      </p:sp>
    </p:spTree>
    <p:extLst>
      <p:ext uri="{BB962C8B-B14F-4D97-AF65-F5344CB8AC3E}">
        <p14:creationId xmlns:p14="http://schemas.microsoft.com/office/powerpoint/2010/main" val="117505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Principaux médicaments à adapter à la fonction rénale</a:t>
            </a:r>
            <a:endParaRPr lang="fr-FR"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Antibiotiques : </a:t>
            </a:r>
            <a:r>
              <a:rPr lang="el-GR" dirty="0" smtClean="0"/>
              <a:t>β-</a:t>
            </a:r>
            <a:r>
              <a:rPr lang="fr-FR" dirty="0" err="1" smtClean="0"/>
              <a:t>lactamines</a:t>
            </a:r>
            <a:r>
              <a:rPr lang="fr-FR" dirty="0" smtClean="0"/>
              <a:t>, </a:t>
            </a:r>
            <a:r>
              <a:rPr lang="fr-FR" dirty="0" err="1" smtClean="0"/>
              <a:t>fluoroquinolones</a:t>
            </a:r>
            <a:r>
              <a:rPr lang="fr-FR" dirty="0" smtClean="0"/>
              <a:t>, macrolides </a:t>
            </a:r>
          </a:p>
          <a:p>
            <a:endParaRPr lang="fr-FR" dirty="0" smtClean="0"/>
          </a:p>
          <a:p>
            <a:r>
              <a:rPr lang="fr-FR" dirty="0" smtClean="0"/>
              <a:t> Antihypertenseurs : IEC, certains </a:t>
            </a:r>
            <a:r>
              <a:rPr lang="el-GR" dirty="0" smtClean="0"/>
              <a:t>β- (</a:t>
            </a:r>
            <a:r>
              <a:rPr lang="fr-FR" dirty="0" err="1" smtClean="0"/>
              <a:t>aténolol</a:t>
            </a:r>
            <a:r>
              <a:rPr lang="fr-FR" dirty="0" smtClean="0"/>
              <a:t>, </a:t>
            </a:r>
            <a:r>
              <a:rPr lang="fr-FR" dirty="0" err="1" smtClean="0"/>
              <a:t>bisoprolol</a:t>
            </a:r>
            <a:r>
              <a:rPr lang="fr-FR" dirty="0" smtClean="0"/>
              <a:t>)</a:t>
            </a:r>
          </a:p>
          <a:p>
            <a:endParaRPr lang="fr-FR" dirty="0" smtClean="0"/>
          </a:p>
          <a:p>
            <a:r>
              <a:rPr lang="fr-FR" dirty="0" smtClean="0"/>
              <a:t> Allopurinol, colchicine </a:t>
            </a:r>
          </a:p>
          <a:p>
            <a:endParaRPr lang="fr-FR" dirty="0" smtClean="0"/>
          </a:p>
          <a:p>
            <a:r>
              <a:rPr lang="fr-FR" dirty="0" smtClean="0"/>
              <a:t> Metformine, sulfamides hypoglycémiants </a:t>
            </a:r>
          </a:p>
          <a:p>
            <a:endParaRPr lang="fr-FR" dirty="0" smtClean="0"/>
          </a:p>
          <a:p>
            <a:r>
              <a:rPr lang="fr-FR" dirty="0" smtClean="0"/>
              <a:t> Anticoagulants oraux directs (AOD)</a:t>
            </a:r>
          </a:p>
          <a:p>
            <a:endParaRPr lang="fr-FR" dirty="0" smtClean="0"/>
          </a:p>
          <a:p>
            <a:r>
              <a:rPr lang="fr-FR" dirty="0" smtClean="0"/>
              <a:t>  Antalgiques : paracétamol, opiacés, </a:t>
            </a:r>
            <a:r>
              <a:rPr lang="fr-FR" dirty="0" err="1" smtClean="0"/>
              <a:t>prégabaline</a:t>
            </a:r>
            <a:endParaRPr lang="fr-FR" dirty="0"/>
          </a:p>
        </p:txBody>
      </p:sp>
    </p:spTree>
    <p:extLst>
      <p:ext uri="{BB962C8B-B14F-4D97-AF65-F5344CB8AC3E}">
        <p14:creationId xmlns:p14="http://schemas.microsoft.com/office/powerpoint/2010/main" val="99526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principes de l’adaptation posologique</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Il est indispensable </a:t>
            </a:r>
            <a:r>
              <a:rPr lang="fr-FR" dirty="0" smtClean="0">
                <a:solidFill>
                  <a:srgbClr val="FF0000"/>
                </a:solidFill>
              </a:rPr>
              <a:t>d’optimiser le rapport bénéfice/risque </a:t>
            </a:r>
            <a:r>
              <a:rPr lang="fr-FR" dirty="0" smtClean="0"/>
              <a:t>en administrant la posologie adaptée au niveau de fonction rénale (DFG) du patient. </a:t>
            </a:r>
          </a:p>
          <a:p>
            <a:endParaRPr lang="fr-FR" dirty="0" smtClean="0"/>
          </a:p>
          <a:p>
            <a:r>
              <a:rPr lang="fr-FR" dirty="0" smtClean="0">
                <a:solidFill>
                  <a:srgbClr val="FF0000"/>
                </a:solidFill>
              </a:rPr>
              <a:t>Méthode la dose </a:t>
            </a:r>
            <a:r>
              <a:rPr lang="fr-FR" dirty="0" smtClean="0"/>
              <a:t>: réduction de la dose unitaire sans modification de l’intervalle d’administration « donner moins mais aussi souvent » </a:t>
            </a:r>
          </a:p>
          <a:p>
            <a:endParaRPr lang="fr-FR" dirty="0" smtClean="0"/>
          </a:p>
          <a:p>
            <a:r>
              <a:rPr lang="fr-FR" dirty="0" smtClean="0">
                <a:solidFill>
                  <a:srgbClr val="FF0000"/>
                </a:solidFill>
              </a:rPr>
              <a:t>Méthode de l’intervalle </a:t>
            </a:r>
            <a:r>
              <a:rPr lang="fr-FR" dirty="0" smtClean="0"/>
              <a:t>: maintien de la dose unitaire usuelle mais espacement entre les administrations « donner autant de médicament mais moins souvent » </a:t>
            </a:r>
          </a:p>
          <a:p>
            <a:endParaRPr lang="fr-FR" dirty="0" smtClean="0"/>
          </a:p>
          <a:p>
            <a:r>
              <a:rPr lang="fr-FR" dirty="0" smtClean="0"/>
              <a:t>Méthode combinant </a:t>
            </a:r>
            <a:r>
              <a:rPr lang="fr-FR" dirty="0" smtClean="0">
                <a:solidFill>
                  <a:srgbClr val="FF0000"/>
                </a:solidFill>
              </a:rPr>
              <a:t>les deux </a:t>
            </a:r>
            <a:r>
              <a:rPr lang="fr-FR" dirty="0" smtClean="0"/>
              <a:t>« </a:t>
            </a:r>
            <a:r>
              <a:rPr lang="fr-FR" b="1" dirty="0" smtClean="0">
                <a:solidFill>
                  <a:srgbClr val="FF0000"/>
                </a:solidFill>
              </a:rPr>
              <a:t>donner moins et moins souvent </a:t>
            </a:r>
            <a:r>
              <a:rPr lang="fr-FR" dirty="0" smtClean="0"/>
              <a:t>»</a:t>
            </a:r>
            <a:endParaRPr lang="fr-FR" dirty="0"/>
          </a:p>
        </p:txBody>
      </p:sp>
    </p:spTree>
    <p:extLst>
      <p:ext uri="{BB962C8B-B14F-4D97-AF65-F5344CB8AC3E}">
        <p14:creationId xmlns:p14="http://schemas.microsoft.com/office/powerpoint/2010/main" val="216731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Attention</a:t>
            </a:r>
            <a:r>
              <a:rPr lang="fr-FR" dirty="0" smtClean="0"/>
              <a:t>: </a:t>
            </a:r>
            <a:r>
              <a:rPr lang="fr-FR" dirty="0" smtClean="0">
                <a:solidFill>
                  <a:srgbClr val="FF0000"/>
                </a:solidFill>
              </a:rPr>
              <a:t>médicaments en vente libre</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Antalgiques</a:t>
            </a:r>
          </a:p>
          <a:p>
            <a:r>
              <a:rPr lang="fr-FR" dirty="0" smtClean="0"/>
              <a:t>Anti-inflammatoire nan stéroïdiens</a:t>
            </a:r>
          </a:p>
          <a:p>
            <a:r>
              <a:rPr lang="fr-FR" dirty="0" smtClean="0"/>
              <a:t>Antibiotiques</a:t>
            </a:r>
          </a:p>
          <a:p>
            <a:r>
              <a:rPr lang="fr-FR" dirty="0" smtClean="0"/>
              <a:t>Aspirine</a:t>
            </a:r>
          </a:p>
          <a:p>
            <a:r>
              <a:rPr lang="fr-FR" dirty="0" smtClean="0"/>
              <a:t>Laxatifs</a:t>
            </a:r>
          </a:p>
          <a:p>
            <a:pPr marL="0" indent="0">
              <a:buNone/>
            </a:pPr>
            <a:endParaRPr lang="fr-FR" dirty="0"/>
          </a:p>
          <a:p>
            <a:pPr marL="0" indent="0">
              <a:buNone/>
            </a:pPr>
            <a:r>
              <a:rPr lang="fr-FR" b="1" dirty="0" smtClean="0">
                <a:solidFill>
                  <a:srgbClr val="FF0000"/>
                </a:solidFill>
              </a:rPr>
              <a:t>AUTRES: plantes-recettes (maigrir/grossir)-tabac-dopage-alcool-toxicomanie-produits de contrats iodés……AUTOMEDICATION</a:t>
            </a:r>
          </a:p>
          <a:p>
            <a:endParaRPr lang="fr-FR" dirty="0" smtClean="0"/>
          </a:p>
          <a:p>
            <a:endParaRPr lang="fr-FR" dirty="0" smtClean="0"/>
          </a:p>
          <a:p>
            <a:endParaRPr lang="fr-FR" dirty="0"/>
          </a:p>
        </p:txBody>
      </p:sp>
    </p:spTree>
    <p:extLst>
      <p:ext uri="{BB962C8B-B14F-4D97-AF65-F5344CB8AC3E}">
        <p14:creationId xmlns:p14="http://schemas.microsoft.com/office/powerpoint/2010/main" val="2728377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Et la fonction rénale ?</a:t>
            </a:r>
            <a:endParaRPr lang="fr-FR"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712686" y="1393372"/>
            <a:ext cx="8461828" cy="5464628"/>
          </a:xfrm>
          <a:prstGeom prst="rect">
            <a:avLst/>
          </a:prstGeom>
        </p:spPr>
      </p:pic>
    </p:spTree>
    <p:extLst>
      <p:ext uri="{BB962C8B-B14F-4D97-AF65-F5344CB8AC3E}">
        <p14:creationId xmlns:p14="http://schemas.microsoft.com/office/powerpoint/2010/main" val="173365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1200" y="0"/>
            <a:ext cx="10642600" cy="6858000"/>
          </a:xfrm>
          <a:prstGeom prst="rect">
            <a:avLst/>
          </a:prstGeom>
        </p:spPr>
      </p:pic>
    </p:spTree>
    <p:extLst>
      <p:ext uri="{BB962C8B-B14F-4D97-AF65-F5344CB8AC3E}">
        <p14:creationId xmlns:p14="http://schemas.microsoft.com/office/powerpoint/2010/main" val="183752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37028" y="0"/>
            <a:ext cx="10987315" cy="6857999"/>
          </a:xfrm>
          <a:prstGeom prst="rect">
            <a:avLst/>
          </a:prstGeom>
        </p:spPr>
      </p:pic>
    </p:spTree>
    <p:extLst>
      <p:ext uri="{BB962C8B-B14F-4D97-AF65-F5344CB8AC3E}">
        <p14:creationId xmlns:p14="http://schemas.microsoft.com/office/powerpoint/2010/main" val="38146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solidFill>
                  <a:srgbClr val="7030A0"/>
                </a:solidFill>
              </a:rPr>
              <a:t>Agenda</a:t>
            </a:r>
            <a:endParaRPr lang="fr-FR" sz="5400" b="1" dirty="0">
              <a:solidFill>
                <a:srgbClr val="7030A0"/>
              </a:solidFill>
            </a:endParaRPr>
          </a:p>
        </p:txBody>
      </p:sp>
      <p:sp>
        <p:nvSpPr>
          <p:cNvPr id="3" name="Espace réservé du contenu 2"/>
          <p:cNvSpPr>
            <a:spLocks noGrp="1"/>
          </p:cNvSpPr>
          <p:nvPr>
            <p:ph idx="1"/>
          </p:nvPr>
        </p:nvSpPr>
        <p:spPr>
          <a:xfrm>
            <a:off x="838200" y="1825624"/>
            <a:ext cx="10515600" cy="5032375"/>
          </a:xfrm>
        </p:spPr>
        <p:txBody>
          <a:bodyPr>
            <a:normAutofit fontScale="92500" lnSpcReduction="20000"/>
          </a:bodyPr>
          <a:lstStyle/>
          <a:p>
            <a:r>
              <a:rPr lang="fr-FR" b="1" dirty="0" smtClean="0">
                <a:solidFill>
                  <a:srgbClr val="7030A0"/>
                </a:solidFill>
              </a:rPr>
              <a:t>Introduction</a:t>
            </a:r>
          </a:p>
          <a:p>
            <a:r>
              <a:rPr lang="fr-FR" b="1" dirty="0" smtClean="0">
                <a:solidFill>
                  <a:srgbClr val="7030A0"/>
                </a:solidFill>
              </a:rPr>
              <a:t>Le constat</a:t>
            </a:r>
          </a:p>
          <a:p>
            <a:r>
              <a:rPr lang="fr-FR" b="1" dirty="0" smtClean="0">
                <a:solidFill>
                  <a:srgbClr val="7030A0"/>
                </a:solidFill>
              </a:rPr>
              <a:t>objectifs</a:t>
            </a:r>
          </a:p>
          <a:p>
            <a:r>
              <a:rPr lang="fr-FR" b="1" dirty="0" smtClean="0">
                <a:solidFill>
                  <a:srgbClr val="7030A0"/>
                </a:solidFill>
              </a:rPr>
              <a:t>Problématique</a:t>
            </a:r>
          </a:p>
          <a:p>
            <a:r>
              <a:rPr lang="fr-FR" b="1" dirty="0" smtClean="0">
                <a:solidFill>
                  <a:srgbClr val="7030A0"/>
                </a:solidFill>
              </a:rPr>
              <a:t>Comment estimer la fonction rénale</a:t>
            </a:r>
          </a:p>
          <a:p>
            <a:r>
              <a:rPr lang="fr-FR" b="1" dirty="0" smtClean="0">
                <a:solidFill>
                  <a:srgbClr val="7030A0"/>
                </a:solidFill>
              </a:rPr>
              <a:t>Pourquoi adapter la posologie du médicament ?</a:t>
            </a:r>
          </a:p>
          <a:p>
            <a:r>
              <a:rPr lang="fr-FR" b="1" dirty="0" smtClean="0">
                <a:solidFill>
                  <a:srgbClr val="7030A0"/>
                </a:solidFill>
              </a:rPr>
              <a:t>Quand? </a:t>
            </a:r>
          </a:p>
          <a:p>
            <a:r>
              <a:rPr lang="fr-FR" b="1" dirty="0" smtClean="0">
                <a:solidFill>
                  <a:srgbClr val="7030A0"/>
                </a:solidFill>
              </a:rPr>
              <a:t> Comment?</a:t>
            </a:r>
          </a:p>
          <a:p>
            <a:r>
              <a:rPr lang="fr-FR" b="1" dirty="0" smtClean="0">
                <a:solidFill>
                  <a:srgbClr val="7030A0"/>
                </a:solidFill>
              </a:rPr>
              <a:t>Quelle est la meilleur méthode ? </a:t>
            </a:r>
          </a:p>
          <a:p>
            <a:r>
              <a:rPr lang="fr-FR" b="1" dirty="0" smtClean="0">
                <a:solidFill>
                  <a:srgbClr val="7030A0"/>
                </a:solidFill>
              </a:rPr>
              <a:t>Pour la pratique</a:t>
            </a:r>
          </a:p>
          <a:p>
            <a:r>
              <a:rPr lang="fr-FR" b="1" dirty="0" smtClean="0">
                <a:solidFill>
                  <a:srgbClr val="7030A0"/>
                </a:solidFill>
              </a:rPr>
              <a:t>Conclusion</a:t>
            </a:r>
          </a:p>
          <a:p>
            <a:r>
              <a:rPr lang="fr-FR" b="1" dirty="0" smtClean="0">
                <a:solidFill>
                  <a:srgbClr val="7030A0"/>
                </a:solidFill>
              </a:rPr>
              <a:t>Références bibliographiques</a:t>
            </a:r>
            <a:endParaRPr lang="fr-FR" b="1" dirty="0">
              <a:solidFill>
                <a:srgbClr val="7030A0"/>
              </a:solidFill>
            </a:endParaRPr>
          </a:p>
        </p:txBody>
      </p:sp>
    </p:spTree>
    <p:extLst>
      <p:ext uri="{BB962C8B-B14F-4D97-AF65-F5344CB8AC3E}">
        <p14:creationId xmlns:p14="http://schemas.microsoft.com/office/powerpoint/2010/main" val="2196981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377371" y="0"/>
            <a:ext cx="11596915" cy="6858000"/>
          </a:xfrm>
          <a:prstGeom prst="rect">
            <a:avLst/>
          </a:prstGeom>
        </p:spPr>
      </p:pic>
    </p:spTree>
    <p:extLst>
      <p:ext uri="{BB962C8B-B14F-4D97-AF65-F5344CB8AC3E}">
        <p14:creationId xmlns:p14="http://schemas.microsoft.com/office/powerpoint/2010/main" val="3397626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24114" y="365124"/>
            <a:ext cx="11117943" cy="6492875"/>
          </a:xfrm>
          <a:prstGeom prst="rect">
            <a:avLst/>
          </a:prstGeom>
        </p:spPr>
      </p:pic>
    </p:spTree>
    <p:extLst>
      <p:ext uri="{BB962C8B-B14F-4D97-AF65-F5344CB8AC3E}">
        <p14:creationId xmlns:p14="http://schemas.microsoft.com/office/powerpoint/2010/main" val="191354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Quelle formule utiliser pour l’adaptation des médicaments ?</a:t>
            </a:r>
            <a:endParaRPr lang="fr-FR"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2496457" y="1538514"/>
            <a:ext cx="7561943" cy="5319485"/>
          </a:xfrm>
          <a:prstGeom prst="rect">
            <a:avLst/>
          </a:prstGeom>
        </p:spPr>
      </p:pic>
    </p:spTree>
    <p:extLst>
      <p:ext uri="{BB962C8B-B14F-4D97-AF65-F5344CB8AC3E}">
        <p14:creationId xmlns:p14="http://schemas.microsoft.com/office/powerpoint/2010/main" val="1724960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FF0000"/>
                </a:solidFill>
              </a:rPr>
              <a:t>. Evaluation de la fonction rénale </a:t>
            </a:r>
            <a:endParaRPr lang="fr-FR"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a:bodyPr>
          <a:lstStyle/>
          <a:p>
            <a:r>
              <a:rPr lang="fr-FR" dirty="0" smtClean="0"/>
              <a:t>Tout d'abord, il est donc primordial d’évaluer la fonction rénale du patient en estimant le:</a:t>
            </a:r>
          </a:p>
          <a:p>
            <a:endParaRPr lang="fr-FR" dirty="0"/>
          </a:p>
          <a:p>
            <a:pPr marL="0" indent="0">
              <a:buNone/>
            </a:pPr>
            <a:r>
              <a:rPr lang="fr-FR" dirty="0" smtClean="0"/>
              <a:t> Débit de Filtration Glomérulaire (DFG), la détermination classique de la clairance de la créatinine étant très souvent difficile à réaliser (manque de fiabilité du recueil urinaire). </a:t>
            </a:r>
          </a:p>
          <a:p>
            <a:endParaRPr lang="fr-FR" dirty="0"/>
          </a:p>
        </p:txBody>
      </p:sp>
    </p:spTree>
    <p:extLst>
      <p:ext uri="{BB962C8B-B14F-4D97-AF65-F5344CB8AC3E}">
        <p14:creationId xmlns:p14="http://schemas.microsoft.com/office/powerpoint/2010/main" val="1087826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0070C0"/>
                </a:solidFill>
              </a:rPr>
              <a:t>1. Formule de Cockcroft et Gault </a:t>
            </a:r>
            <a:endParaRPr lang="fr-FR" dirty="0">
              <a:solidFill>
                <a:srgbClr val="0070C0"/>
              </a:solidFill>
            </a:endParaRPr>
          </a:p>
        </p:txBody>
      </p:sp>
      <p:sp>
        <p:nvSpPr>
          <p:cNvPr id="3" name="Espace réservé du contenu 2"/>
          <p:cNvSpPr>
            <a:spLocks noGrp="1"/>
          </p:cNvSpPr>
          <p:nvPr>
            <p:ph idx="1"/>
          </p:nvPr>
        </p:nvSpPr>
        <p:spPr/>
        <p:txBody>
          <a:bodyPr>
            <a:normAutofit fontScale="85000" lnSpcReduction="20000"/>
          </a:bodyPr>
          <a:lstStyle/>
          <a:p>
            <a:r>
              <a:rPr lang="fr-FR" sz="3800" b="1" dirty="0" err="1" smtClean="0">
                <a:solidFill>
                  <a:srgbClr val="C00000"/>
                </a:solidFill>
              </a:rPr>
              <a:t>ClCr</a:t>
            </a:r>
            <a:r>
              <a:rPr lang="fr-FR" sz="3800" b="1" dirty="0" smtClean="0">
                <a:solidFill>
                  <a:srgbClr val="C00000"/>
                </a:solidFill>
              </a:rPr>
              <a:t> (ml/min) = k x [(140 – Age) x Poids]/ </a:t>
            </a:r>
            <a:r>
              <a:rPr lang="fr-FR" sz="3800" b="1" dirty="0" err="1" smtClean="0">
                <a:solidFill>
                  <a:srgbClr val="C00000"/>
                </a:solidFill>
              </a:rPr>
              <a:t>SCr</a:t>
            </a:r>
            <a:r>
              <a:rPr lang="fr-FR" sz="3800" b="1" dirty="0" smtClean="0">
                <a:solidFill>
                  <a:srgbClr val="C00000"/>
                </a:solidFill>
              </a:rPr>
              <a:t> ( µmol/l)</a:t>
            </a:r>
          </a:p>
          <a:p>
            <a:pPr marL="0" indent="0">
              <a:buNone/>
            </a:pPr>
            <a:r>
              <a:rPr lang="fr-FR" dirty="0"/>
              <a:t> </a:t>
            </a:r>
            <a:r>
              <a:rPr lang="fr-FR" dirty="0" smtClean="0"/>
              <a:t>               k = 1,23 chez l'homme et 1,04 chez la femme </a:t>
            </a:r>
          </a:p>
          <a:p>
            <a:r>
              <a:rPr lang="fr-FR" dirty="0" smtClean="0"/>
              <a:t>Cette formule est une estimation de la clairance de la créatinine. </a:t>
            </a:r>
          </a:p>
          <a:p>
            <a:endParaRPr lang="fr-FR" dirty="0" smtClean="0"/>
          </a:p>
          <a:p>
            <a:r>
              <a:rPr lang="fr-FR" dirty="0"/>
              <a:t>N</a:t>
            </a:r>
            <a:r>
              <a:rPr lang="fr-FR" dirty="0" smtClean="0"/>
              <a:t>’est  pas validée chez les sujets âgés de plus de 75 ans (minore le DFG) ni chez l'enfant (majore le DFG)</a:t>
            </a:r>
          </a:p>
          <a:p>
            <a:endParaRPr lang="fr-FR" dirty="0" smtClean="0"/>
          </a:p>
          <a:p>
            <a:r>
              <a:rPr lang="fr-FR" dirty="0"/>
              <a:t>P</a:t>
            </a:r>
            <a:r>
              <a:rPr lang="fr-FR" dirty="0" smtClean="0"/>
              <a:t>as valable chez les sujets dont l’Indice de Masse Corporelle (IMC) est supérieur à 30 kg/m2 (majore le DFG) </a:t>
            </a:r>
          </a:p>
          <a:p>
            <a:endParaRPr lang="fr-FR" dirty="0" smtClean="0"/>
          </a:p>
          <a:p>
            <a:r>
              <a:rPr lang="fr-FR" dirty="0"/>
              <a:t>P</a:t>
            </a:r>
            <a:r>
              <a:rPr lang="fr-FR" dirty="0" smtClean="0"/>
              <a:t>as valable chez les sujets dont l’IMC est inférieur à 18,5 kg/m2 (minore le DFG).</a:t>
            </a:r>
          </a:p>
          <a:p>
            <a:endParaRPr lang="fr-FR" dirty="0"/>
          </a:p>
        </p:txBody>
      </p:sp>
    </p:spTree>
    <p:extLst>
      <p:ext uri="{BB962C8B-B14F-4D97-AF65-F5344CB8AC3E}">
        <p14:creationId xmlns:p14="http://schemas.microsoft.com/office/powerpoint/2010/main" val="22217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Limites de </a:t>
            </a:r>
            <a:r>
              <a:rPr lang="fr-FR" b="1" dirty="0" err="1" smtClean="0"/>
              <a:t>Cockroft</a:t>
            </a:r>
            <a:endParaRPr lang="fr-FR" b="1" dirty="0"/>
          </a:p>
        </p:txBody>
      </p:sp>
      <p:pic>
        <p:nvPicPr>
          <p:cNvPr id="4" name="Espace réservé du contenu 3"/>
          <p:cNvPicPr>
            <a:picLocks noGrp="1" noChangeAspect="1"/>
          </p:cNvPicPr>
          <p:nvPr>
            <p:ph idx="1"/>
          </p:nvPr>
        </p:nvPicPr>
        <p:blipFill>
          <a:blip r:embed="rId2"/>
          <a:stretch>
            <a:fillRect/>
          </a:stretch>
        </p:blipFill>
        <p:spPr>
          <a:xfrm>
            <a:off x="2032000" y="1436914"/>
            <a:ext cx="8229600" cy="5421086"/>
          </a:xfrm>
          <a:prstGeom prst="rect">
            <a:avLst/>
          </a:prstGeom>
        </p:spPr>
      </p:pic>
    </p:spTree>
    <p:extLst>
      <p:ext uri="{BB962C8B-B14F-4D97-AF65-F5344CB8AC3E}">
        <p14:creationId xmlns:p14="http://schemas.microsoft.com/office/powerpoint/2010/main" val="3661555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0070C0"/>
                </a:solidFill>
              </a:rPr>
              <a:t>2. Formule abrégée MDRD (</a:t>
            </a:r>
            <a:r>
              <a:rPr lang="fr-FR" sz="3600" dirty="0" err="1" smtClean="0">
                <a:solidFill>
                  <a:srgbClr val="0070C0"/>
                </a:solidFill>
              </a:rPr>
              <a:t>aMDRD</a:t>
            </a:r>
            <a:r>
              <a:rPr lang="fr-FR" sz="3600" dirty="0" smtClean="0">
                <a:solidFill>
                  <a:srgbClr val="0070C0"/>
                </a:solidFill>
              </a:rPr>
              <a:t>) </a:t>
            </a:r>
            <a:endParaRPr lang="fr-FR" sz="3600" dirty="0">
              <a:solidFill>
                <a:srgbClr val="0070C0"/>
              </a:solidFill>
            </a:endParaRPr>
          </a:p>
        </p:txBody>
      </p:sp>
      <p:pic>
        <p:nvPicPr>
          <p:cNvPr id="4" name="Espace réservé du contenu 3"/>
          <p:cNvPicPr>
            <a:picLocks noGrp="1" noChangeAspect="1"/>
          </p:cNvPicPr>
          <p:nvPr>
            <p:ph idx="1"/>
          </p:nvPr>
        </p:nvPicPr>
        <p:blipFill>
          <a:blip r:embed="rId2"/>
          <a:stretch>
            <a:fillRect/>
          </a:stretch>
        </p:blipFill>
        <p:spPr>
          <a:xfrm>
            <a:off x="2850469" y="1690688"/>
            <a:ext cx="7396617" cy="2083026"/>
          </a:xfrm>
          <a:prstGeom prst="rect">
            <a:avLst/>
          </a:prstGeom>
        </p:spPr>
      </p:pic>
      <p:sp>
        <p:nvSpPr>
          <p:cNvPr id="5" name="Rectangle 4"/>
          <p:cNvSpPr/>
          <p:nvPr/>
        </p:nvSpPr>
        <p:spPr>
          <a:xfrm>
            <a:off x="711200" y="3995678"/>
            <a:ext cx="10334171" cy="2031325"/>
          </a:xfrm>
          <a:prstGeom prst="rect">
            <a:avLst/>
          </a:prstGeom>
        </p:spPr>
        <p:txBody>
          <a:bodyPr wrap="square">
            <a:spAutoFit/>
          </a:bodyPr>
          <a:lstStyle/>
          <a:p>
            <a:r>
              <a:rPr lang="fr-FR" dirty="0" smtClean="0"/>
              <a:t>Elle est validée chez l'adulte de 18 à 70 ans et probablement valable chez le sujet âgé de plus </a:t>
            </a:r>
          </a:p>
          <a:p>
            <a:r>
              <a:rPr lang="fr-FR" dirty="0" smtClean="0"/>
              <a:t>de 70 ans (mais non validée). </a:t>
            </a:r>
          </a:p>
          <a:p>
            <a:endParaRPr lang="fr-FR" dirty="0"/>
          </a:p>
          <a:p>
            <a:r>
              <a:rPr lang="fr-FR" dirty="0" smtClean="0"/>
              <a:t>La comparaison du MDRD à d'autres formules (comme celle de </a:t>
            </a:r>
          </a:p>
          <a:p>
            <a:r>
              <a:rPr lang="fr-FR" dirty="0" smtClean="0"/>
              <a:t>Cockcroft-Gault) a montré sa supériorité dans certaines circonstances : production basale de </a:t>
            </a:r>
          </a:p>
          <a:p>
            <a:r>
              <a:rPr lang="fr-FR" dirty="0" smtClean="0"/>
              <a:t>créatinine anormale, masse musculaire anormale (obésité, amputés, paraplégie, </a:t>
            </a:r>
          </a:p>
          <a:p>
            <a:r>
              <a:rPr lang="fr-FR" dirty="0" smtClean="0"/>
              <a:t>dénutrition), apports diététiques inhabituels (végétariens, supplémentation en créatine).</a:t>
            </a:r>
            <a:endParaRPr lang="fr-FR" dirty="0"/>
          </a:p>
        </p:txBody>
      </p:sp>
    </p:spTree>
    <p:extLst>
      <p:ext uri="{BB962C8B-B14F-4D97-AF65-F5344CB8AC3E}">
        <p14:creationId xmlns:p14="http://schemas.microsoft.com/office/powerpoint/2010/main" val="393519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fin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Il est nécessaire de convertir en ml/min la valeur du DFG exprimée en ml/min/1,73m2 . </a:t>
            </a:r>
          </a:p>
          <a:p>
            <a:r>
              <a:rPr lang="fr-FR" dirty="0" smtClean="0"/>
              <a:t>En effet, pour déterminer </a:t>
            </a:r>
            <a:r>
              <a:rPr lang="fr-FR" dirty="0" err="1" smtClean="0"/>
              <a:t>pharmacologiquement</a:t>
            </a:r>
            <a:r>
              <a:rPr lang="fr-FR" dirty="0" smtClean="0"/>
              <a:t> la posologie adaptée, il est nécessaire de </a:t>
            </a:r>
            <a:r>
              <a:rPr lang="fr-FR" dirty="0" smtClean="0">
                <a:solidFill>
                  <a:srgbClr val="FF0000"/>
                </a:solidFill>
              </a:rPr>
              <a:t>connaître le « vrai » DFG du patient</a:t>
            </a:r>
            <a:r>
              <a:rPr lang="fr-FR" dirty="0" smtClean="0"/>
              <a:t>, </a:t>
            </a:r>
            <a:r>
              <a:rPr lang="fr-FR" dirty="0" smtClean="0">
                <a:solidFill>
                  <a:srgbClr val="FF0000"/>
                </a:solidFill>
              </a:rPr>
              <a:t>pour sa « vraie » surface corporelle</a:t>
            </a:r>
            <a:r>
              <a:rPr lang="fr-FR" dirty="0" smtClean="0"/>
              <a:t>, et pas « le DFG du patient si sa surface corporelle était de 1,73m2 ». </a:t>
            </a:r>
          </a:p>
          <a:p>
            <a:endParaRPr lang="fr-FR" dirty="0"/>
          </a:p>
          <a:p>
            <a:r>
              <a:rPr lang="fr-FR" dirty="0" smtClean="0"/>
              <a:t>Cette conversion est primordiale en particulier chez les sujets les plus susceptibles d’avoir une surface corporelle très différente de 1,73m2, c’est-à-dire </a:t>
            </a:r>
            <a:r>
              <a:rPr lang="fr-FR" dirty="0" smtClean="0">
                <a:solidFill>
                  <a:srgbClr val="FF0000"/>
                </a:solidFill>
              </a:rPr>
              <a:t>« les obèses, les grands, les maigres, les petits».</a:t>
            </a:r>
          </a:p>
          <a:p>
            <a:pPr marL="0" indent="0">
              <a:buNone/>
            </a:pPr>
            <a:r>
              <a:rPr lang="fr-FR" dirty="0"/>
              <a:t> </a:t>
            </a:r>
            <a:r>
              <a:rPr lang="fr-FR" dirty="0" smtClean="0"/>
              <a:t>               </a:t>
            </a:r>
            <a:r>
              <a:rPr lang="fr-FR" b="1" dirty="0" smtClean="0">
                <a:solidFill>
                  <a:srgbClr val="FF0000"/>
                </a:solidFill>
              </a:rPr>
              <a:t>(cf. calculateur sur le site GPR http://www.sitegpr.com/) </a:t>
            </a:r>
            <a:endParaRPr lang="fr-FR" b="1" dirty="0">
              <a:solidFill>
                <a:srgbClr val="FF0000"/>
              </a:solidFill>
            </a:endParaRPr>
          </a:p>
        </p:txBody>
      </p:sp>
    </p:spTree>
    <p:extLst>
      <p:ext uri="{BB962C8B-B14F-4D97-AF65-F5344CB8AC3E}">
        <p14:creationId xmlns:p14="http://schemas.microsoft.com/office/powerpoint/2010/main" val="1954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La formule de </a:t>
            </a:r>
            <a:r>
              <a:rPr lang="fr-FR" sz="3600" b="1" dirty="0" err="1" smtClean="0">
                <a:solidFill>
                  <a:srgbClr val="FF0000"/>
                </a:solidFill>
              </a:rPr>
              <a:t>Cockroft</a:t>
            </a:r>
            <a:r>
              <a:rPr lang="fr-FR" sz="3600" b="1" dirty="0" smtClean="0">
                <a:solidFill>
                  <a:srgbClr val="FF0000"/>
                </a:solidFill>
              </a:rPr>
              <a:t>-Gault</a:t>
            </a:r>
            <a:endParaRPr lang="fr-FR" sz="3600"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dirty="0" smtClean="0"/>
              <a:t>Formule ancienne (1976) : </a:t>
            </a:r>
          </a:p>
          <a:p>
            <a:pPr marL="0" indent="0">
              <a:buNone/>
            </a:pPr>
            <a:r>
              <a:rPr lang="fr-FR" dirty="0"/>
              <a:t>N</a:t>
            </a:r>
            <a:r>
              <a:rPr lang="fr-FR" dirty="0" smtClean="0"/>
              <a:t>e fait plus consensus pour l’évaluation de la fonction rénale :</a:t>
            </a:r>
          </a:p>
          <a:p>
            <a:pPr marL="0" indent="0">
              <a:buNone/>
            </a:pPr>
            <a:endParaRPr lang="fr-FR" dirty="0" smtClean="0"/>
          </a:p>
          <a:p>
            <a:r>
              <a:rPr lang="fr-FR" dirty="0" smtClean="0"/>
              <a:t>  Performances moindres par rapport aux formules MDRD puis CKD – EPI</a:t>
            </a:r>
          </a:p>
          <a:p>
            <a:pPr marL="0" indent="0">
              <a:buNone/>
            </a:pPr>
            <a:endParaRPr lang="fr-FR" dirty="0" smtClean="0"/>
          </a:p>
          <a:p>
            <a:r>
              <a:rPr lang="fr-FR" dirty="0" smtClean="0"/>
              <a:t> Son utilisation fait cependant toujours débat pour l’adaptation posologique avec pour argument principal le fait que les RCP ont été établies sur la base de cette formule</a:t>
            </a:r>
            <a:endParaRPr lang="fr-FR" dirty="0"/>
          </a:p>
        </p:txBody>
      </p:sp>
    </p:spTree>
    <p:extLst>
      <p:ext uri="{BB962C8B-B14F-4D97-AF65-F5344CB8AC3E}">
        <p14:creationId xmlns:p14="http://schemas.microsoft.com/office/powerpoint/2010/main" val="78331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7030A0"/>
                </a:solidFill>
              </a:rPr>
              <a:t>Cependant :</a:t>
            </a:r>
            <a:endParaRPr lang="fr-FR" sz="3600" dirty="0">
              <a:solidFill>
                <a:srgbClr val="7030A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Les arguments mis en avant en faveur de l’utilisation de la formule de Cockcroft sont :</a:t>
            </a:r>
          </a:p>
          <a:p>
            <a:pPr marL="0" indent="0">
              <a:buNone/>
            </a:pPr>
            <a:endParaRPr lang="fr-FR" dirty="0"/>
          </a:p>
          <a:p>
            <a:pPr marL="0" indent="0">
              <a:buNone/>
            </a:pPr>
            <a:r>
              <a:rPr lang="fr-FR" dirty="0" smtClean="0"/>
              <a:t>  - </a:t>
            </a:r>
            <a:r>
              <a:rPr lang="fr-FR" dirty="0"/>
              <a:t>E</a:t>
            </a:r>
            <a:r>
              <a:rPr lang="fr-FR" dirty="0" smtClean="0"/>
              <a:t>lle a été préférentiellement utilisée pour décider des adaptations posologiques avant la mise sur le marché des médicaments.</a:t>
            </a:r>
          </a:p>
          <a:p>
            <a:pPr marL="0" indent="0">
              <a:buNone/>
            </a:pPr>
            <a:endParaRPr lang="fr-FR" dirty="0" smtClean="0"/>
          </a:p>
          <a:p>
            <a:pPr marL="0" indent="0">
              <a:buNone/>
            </a:pPr>
            <a:r>
              <a:rPr lang="fr-FR" dirty="0" smtClean="0"/>
              <a:t>-</a:t>
            </a:r>
            <a:r>
              <a:rPr lang="fr-FR" dirty="0"/>
              <a:t> </a:t>
            </a:r>
            <a:r>
              <a:rPr lang="fr-FR" dirty="0" smtClean="0"/>
              <a:t>Permettrait une meilleure prédiction du risque de survenue des effets indésirables à l’accumulation des médicaments.</a:t>
            </a:r>
          </a:p>
          <a:p>
            <a:pPr marL="0" indent="0">
              <a:buNone/>
            </a:pPr>
            <a:endParaRPr lang="fr-FR" dirty="0" smtClean="0"/>
          </a:p>
          <a:p>
            <a:pPr marL="0" indent="0">
              <a:buNone/>
            </a:pPr>
            <a:r>
              <a:rPr lang="fr-FR" dirty="0"/>
              <a:t>-</a:t>
            </a:r>
            <a:r>
              <a:rPr lang="fr-FR" dirty="0" smtClean="0"/>
              <a:t> </a:t>
            </a:r>
            <a:r>
              <a:rPr lang="fr-FR" dirty="0"/>
              <a:t>Q</a:t>
            </a:r>
            <a:r>
              <a:rPr lang="fr-FR" dirty="0" smtClean="0"/>
              <a:t>u’elle permettrait de limiter le surdosage médicamenteux chez la </a:t>
            </a:r>
            <a:r>
              <a:rPr lang="fr-FR" dirty="0" smtClean="0">
                <a:solidFill>
                  <a:srgbClr val="C00000"/>
                </a:solidFill>
              </a:rPr>
              <a:t>personne âgée.</a:t>
            </a:r>
            <a:endParaRPr lang="fr-FR" dirty="0">
              <a:solidFill>
                <a:srgbClr val="C00000"/>
              </a:solidFill>
            </a:endParaRPr>
          </a:p>
        </p:txBody>
      </p:sp>
    </p:spTree>
    <p:extLst>
      <p:ext uri="{BB962C8B-B14F-4D97-AF65-F5344CB8AC3E}">
        <p14:creationId xmlns:p14="http://schemas.microsoft.com/office/powerpoint/2010/main" val="32913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smtClean="0">
                <a:solidFill>
                  <a:srgbClr val="C00000"/>
                </a:solidFill>
              </a:rPr>
              <a:t>Introduction</a:t>
            </a:r>
            <a:endParaRPr lang="fr-FR" b="1" dirty="0">
              <a:solidFill>
                <a:srgbClr val="C00000"/>
              </a:solidFill>
            </a:endParaRPr>
          </a:p>
        </p:txBody>
      </p:sp>
      <p:sp>
        <p:nvSpPr>
          <p:cNvPr id="3" name="Espace réservé du contenu 2"/>
          <p:cNvSpPr>
            <a:spLocks noGrp="1"/>
          </p:cNvSpPr>
          <p:nvPr>
            <p:ph idx="1"/>
          </p:nvPr>
        </p:nvSpPr>
        <p:spPr>
          <a:xfrm>
            <a:off x="838200" y="1325564"/>
            <a:ext cx="10515600" cy="5532436"/>
          </a:xfrm>
        </p:spPr>
        <p:txBody>
          <a:bodyPr>
            <a:normAutofit fontScale="77500" lnSpcReduction="20000"/>
          </a:bodyPr>
          <a:lstStyle/>
          <a:p>
            <a:r>
              <a:rPr lang="fr-FR" dirty="0" smtClean="0"/>
              <a:t>Le rein joue un </a:t>
            </a:r>
            <a:r>
              <a:rPr lang="fr-FR" dirty="0" smtClean="0">
                <a:solidFill>
                  <a:srgbClr val="FF0000"/>
                </a:solidFill>
              </a:rPr>
              <a:t>rôle central </a:t>
            </a:r>
            <a:r>
              <a:rPr lang="fr-FR" dirty="0" smtClean="0"/>
              <a:t>en pharmacologie. </a:t>
            </a:r>
          </a:p>
          <a:p>
            <a:r>
              <a:rPr lang="fr-FR" dirty="0" smtClean="0"/>
              <a:t>Son importance ne se limite pas </a:t>
            </a:r>
            <a:r>
              <a:rPr lang="fr-FR" dirty="0" smtClean="0">
                <a:solidFill>
                  <a:srgbClr val="FF0000"/>
                </a:solidFill>
              </a:rPr>
              <a:t>aux médicaments hydrosolubles </a:t>
            </a:r>
            <a:r>
              <a:rPr lang="fr-FR" dirty="0" smtClean="0"/>
              <a:t>qui sont éliminés par voie urinaire. </a:t>
            </a:r>
          </a:p>
          <a:p>
            <a:r>
              <a:rPr lang="fr-FR" dirty="0" smtClean="0"/>
              <a:t>La clairance non rénale des médicaments est également </a:t>
            </a:r>
            <a:r>
              <a:rPr lang="fr-FR" dirty="0" smtClean="0">
                <a:solidFill>
                  <a:srgbClr val="FF0000"/>
                </a:solidFill>
              </a:rPr>
              <a:t>influencée par le milieu urémique.</a:t>
            </a:r>
          </a:p>
          <a:p>
            <a:r>
              <a:rPr lang="fr-FR" dirty="0" smtClean="0"/>
              <a:t> L’insuffisance rénale peut ainsi théoriquement </a:t>
            </a:r>
            <a:r>
              <a:rPr lang="fr-FR" dirty="0" smtClean="0">
                <a:solidFill>
                  <a:srgbClr val="FF0000"/>
                </a:solidFill>
              </a:rPr>
              <a:t>interférer avec le métabolisme </a:t>
            </a:r>
            <a:r>
              <a:rPr lang="fr-FR" dirty="0" smtClean="0"/>
              <a:t>des médicaments à tout niveau du processus, à savoir lors de leur absorption intestinale, de leur distribution dans l’organisme et, enfin et surtout, de leur élimination .</a:t>
            </a:r>
          </a:p>
          <a:p>
            <a:pPr>
              <a:lnSpc>
                <a:spcPct val="120000"/>
              </a:lnSpc>
            </a:pPr>
            <a:r>
              <a:rPr lang="fr-FR" dirty="0" smtClean="0"/>
              <a:t> Ceci justifie </a:t>
            </a:r>
            <a:r>
              <a:rPr lang="fr-FR" b="1" dirty="0" smtClean="0">
                <a:solidFill>
                  <a:srgbClr val="FF0000"/>
                </a:solidFill>
              </a:rPr>
              <a:t>l’</a:t>
            </a:r>
            <a:r>
              <a:rPr lang="fr-FR" b="1" dirty="0">
                <a:solidFill>
                  <a:srgbClr val="FF0000"/>
                </a:solidFill>
              </a:rPr>
              <a:t>é</a:t>
            </a:r>
            <a:r>
              <a:rPr lang="fr-FR" b="1" dirty="0" smtClean="0">
                <a:solidFill>
                  <a:srgbClr val="FF0000"/>
                </a:solidFill>
              </a:rPr>
              <a:t>tude</a:t>
            </a:r>
            <a:r>
              <a:rPr lang="fr-FR" dirty="0" smtClean="0">
                <a:solidFill>
                  <a:srgbClr val="FF0000"/>
                </a:solidFill>
              </a:rPr>
              <a:t> du comportement pharmacocinétique</a:t>
            </a:r>
            <a:r>
              <a:rPr lang="fr-FR" dirty="0" smtClean="0"/>
              <a:t> de tout médicament en situation de maladie rénale chronique (MRC). </a:t>
            </a:r>
          </a:p>
          <a:p>
            <a:pPr>
              <a:lnSpc>
                <a:spcPct val="120000"/>
              </a:lnSpc>
            </a:pPr>
            <a:r>
              <a:rPr lang="fr-FR" dirty="0" smtClean="0"/>
              <a:t>De la même manière, la forte influence de </a:t>
            </a:r>
            <a:r>
              <a:rPr lang="fr-FR" dirty="0" smtClean="0">
                <a:solidFill>
                  <a:srgbClr val="FF0000"/>
                </a:solidFill>
              </a:rPr>
              <a:t>la fonction rénale sur la pharmacocinétique des médicaments justifie tout autant le recours</a:t>
            </a:r>
            <a:r>
              <a:rPr lang="fr-FR" dirty="0" smtClean="0"/>
              <a:t> à une estimation précise du débit de filtration glomérulaire (DFG) dans les problématiques de prescription médicamenteuse.</a:t>
            </a:r>
          </a:p>
          <a:p>
            <a:pPr>
              <a:lnSpc>
                <a:spcPct val="120000"/>
              </a:lnSpc>
            </a:pPr>
            <a:r>
              <a:rPr lang="fr-FR" dirty="0" smtClean="0"/>
              <a:t> Ceci est d’autant plus vrai que </a:t>
            </a:r>
            <a:r>
              <a:rPr lang="fr-FR" dirty="0" smtClean="0">
                <a:solidFill>
                  <a:srgbClr val="FF0000"/>
                </a:solidFill>
              </a:rPr>
              <a:t>le niveau de fonction rénale du patient est proche des seuils d’adaptation posologique o</a:t>
            </a:r>
            <a:r>
              <a:rPr lang="fr-FR" dirty="0" smtClean="0"/>
              <a:t>u de contre-indication médicamenteuse</a:t>
            </a:r>
            <a:endParaRPr lang="fr-FR" dirty="0"/>
          </a:p>
        </p:txBody>
      </p:sp>
    </p:spTree>
    <p:extLst>
      <p:ext uri="{BB962C8B-B14F-4D97-AF65-F5344CB8AC3E}">
        <p14:creationId xmlns:p14="http://schemas.microsoft.com/office/powerpoint/2010/main" val="354690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1"/>
            <a:ext cx="10744200" cy="6858000"/>
          </a:xfrm>
          <a:prstGeom prst="rect">
            <a:avLst/>
          </a:prstGeom>
        </p:spPr>
      </p:pic>
    </p:spTree>
    <p:extLst>
      <p:ext uri="{BB962C8B-B14F-4D97-AF65-F5344CB8AC3E}">
        <p14:creationId xmlns:p14="http://schemas.microsoft.com/office/powerpoint/2010/main" val="3074949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381343" cy="6858000"/>
          </a:xfrm>
          <a:prstGeom prst="rect">
            <a:avLst/>
          </a:prstGeom>
        </p:spPr>
      </p:pic>
    </p:spTree>
    <p:extLst>
      <p:ext uri="{BB962C8B-B14F-4D97-AF65-F5344CB8AC3E}">
        <p14:creationId xmlns:p14="http://schemas.microsoft.com/office/powerpoint/2010/main" val="3204332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4"/>
            <a:ext cx="10337800" cy="6492875"/>
          </a:xfrm>
          <a:prstGeom prst="rect">
            <a:avLst/>
          </a:prstGeom>
        </p:spPr>
      </p:pic>
    </p:spTree>
    <p:extLst>
      <p:ext uri="{BB962C8B-B14F-4D97-AF65-F5344CB8AC3E}">
        <p14:creationId xmlns:p14="http://schemas.microsoft.com/office/powerpoint/2010/main" val="82015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Un peu de de pratique, devant un médicament à adapter à la fonction rénale</a:t>
            </a:r>
            <a:endParaRPr lang="fr-FR" sz="3600"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973943" y="1393372"/>
            <a:ext cx="8142514" cy="5464628"/>
          </a:xfrm>
          <a:prstGeom prst="rect">
            <a:avLst/>
          </a:prstGeom>
        </p:spPr>
      </p:pic>
    </p:spTree>
    <p:extLst>
      <p:ext uri="{BB962C8B-B14F-4D97-AF65-F5344CB8AC3E}">
        <p14:creationId xmlns:p14="http://schemas.microsoft.com/office/powerpoint/2010/main" val="178927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994400" y="1335313"/>
            <a:ext cx="6197600" cy="5638801"/>
          </a:xfrm>
          <a:prstGeom prst="rect">
            <a:avLst/>
          </a:prstGeom>
        </p:spPr>
      </p:pic>
      <p:pic>
        <p:nvPicPr>
          <p:cNvPr id="5" name="Espace réservé du contenu 3"/>
          <p:cNvPicPr>
            <a:picLocks noChangeAspect="1"/>
          </p:cNvPicPr>
          <p:nvPr/>
        </p:nvPicPr>
        <p:blipFill>
          <a:blip r:embed="rId3"/>
          <a:stretch>
            <a:fillRect/>
          </a:stretch>
        </p:blipFill>
        <p:spPr>
          <a:xfrm>
            <a:off x="0" y="1509486"/>
            <a:ext cx="6154057" cy="5464628"/>
          </a:xfrm>
          <a:prstGeom prst="rect">
            <a:avLst/>
          </a:prstGeom>
        </p:spPr>
      </p:pic>
    </p:spTree>
    <p:extLst>
      <p:ext uri="{BB962C8B-B14F-4D97-AF65-F5344CB8AC3E}">
        <p14:creationId xmlns:p14="http://schemas.microsoft.com/office/powerpoint/2010/main" val="2488606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62514" y="701675"/>
            <a:ext cx="5324475" cy="1123950"/>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smtClean="0"/>
              <a:t>    * Données des RCP</a:t>
            </a:r>
          </a:p>
          <a:p>
            <a:pPr marL="0" indent="0">
              <a:buNone/>
            </a:pPr>
            <a:r>
              <a:rPr lang="fr-FR" dirty="0" smtClean="0"/>
              <a:t>   **</a:t>
            </a:r>
            <a:endParaRPr lang="fr-FR" dirty="0"/>
          </a:p>
          <a:p>
            <a:pPr marL="0" indent="0">
              <a:buNone/>
            </a:pPr>
            <a:r>
              <a:rPr lang="fr-FR" dirty="0" smtClean="0"/>
              <a:t>  </a:t>
            </a:r>
          </a:p>
          <a:p>
            <a:pPr marL="0" indent="0">
              <a:buNone/>
            </a:pPr>
            <a:endParaRPr lang="fr-FR" dirty="0"/>
          </a:p>
          <a:p>
            <a:pPr marL="0" indent="0">
              <a:buNone/>
            </a:pPr>
            <a:endParaRPr lang="fr-FR" dirty="0" smtClean="0"/>
          </a:p>
          <a:p>
            <a:pPr marL="0" indent="0">
              <a:buNone/>
            </a:pPr>
            <a:r>
              <a:rPr lang="fr-FR" dirty="0" smtClean="0"/>
              <a:t>*** VIDAL</a:t>
            </a:r>
            <a:endParaRPr lang="fr-FR" dirty="0"/>
          </a:p>
        </p:txBody>
      </p:sp>
      <p:pic>
        <p:nvPicPr>
          <p:cNvPr id="5" name="Image 4"/>
          <p:cNvPicPr>
            <a:picLocks noChangeAspect="1"/>
          </p:cNvPicPr>
          <p:nvPr/>
        </p:nvPicPr>
        <p:blipFill>
          <a:blip r:embed="rId3"/>
          <a:stretch>
            <a:fillRect/>
          </a:stretch>
        </p:blipFill>
        <p:spPr>
          <a:xfrm>
            <a:off x="1656669" y="2448718"/>
            <a:ext cx="6353175" cy="1552575"/>
          </a:xfrm>
          <a:prstGeom prst="rect">
            <a:avLst/>
          </a:prstGeom>
        </p:spPr>
      </p:pic>
    </p:spTree>
    <p:extLst>
      <p:ext uri="{BB962C8B-B14F-4D97-AF65-F5344CB8AC3E}">
        <p14:creationId xmlns:p14="http://schemas.microsoft.com/office/powerpoint/2010/main" val="2246343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Sans  oublier </a:t>
            </a: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Les dosages plasmatiques de médicaments</a:t>
            </a:r>
          </a:p>
          <a:p>
            <a:endParaRPr lang="fr-FR" dirty="0" smtClean="0"/>
          </a:p>
          <a:p>
            <a:r>
              <a:rPr lang="fr-FR" dirty="0" smtClean="0"/>
              <a:t>Toutes les évaluations du DFG sont approximatives.</a:t>
            </a:r>
          </a:p>
          <a:p>
            <a:endParaRPr lang="fr-FR" dirty="0" smtClean="0"/>
          </a:p>
          <a:p>
            <a:r>
              <a:rPr lang="fr-FR" dirty="0" smtClean="0"/>
              <a:t> Pour certaines molécules, notamment  celles à marge thérapeutique étroite, des dosages plasmatiques sont réalisables. </a:t>
            </a:r>
          </a:p>
          <a:p>
            <a:endParaRPr lang="fr-FR" dirty="0" smtClean="0"/>
          </a:p>
          <a:p>
            <a:r>
              <a:rPr lang="fr-FR" dirty="0" smtClean="0"/>
              <a:t>Ces </a:t>
            </a:r>
            <a:r>
              <a:rPr lang="fr-FR" dirty="0"/>
              <a:t> </a:t>
            </a:r>
            <a:r>
              <a:rPr lang="fr-FR" dirty="0" smtClean="0"/>
              <a:t>dosages permettent une adaptation optimale de la posologie et doivent être préconisés en cas d'IR, en particulier chez le sujet âgé ou à poids extrême. </a:t>
            </a:r>
            <a:endParaRPr lang="fr-FR" dirty="0"/>
          </a:p>
        </p:txBody>
      </p:sp>
    </p:spTree>
    <p:extLst>
      <p:ext uri="{BB962C8B-B14F-4D97-AF65-F5344CB8AC3E}">
        <p14:creationId xmlns:p14="http://schemas.microsoft.com/office/powerpoint/2010/main" val="4096027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Prévention de néphrotoxicité</a:t>
            </a:r>
            <a:endParaRPr lang="fr-FR" dirty="0"/>
          </a:p>
        </p:txBody>
      </p:sp>
      <p:sp>
        <p:nvSpPr>
          <p:cNvPr id="3" name="Espace réservé du contenu 2"/>
          <p:cNvSpPr>
            <a:spLocks noGrp="1"/>
          </p:cNvSpPr>
          <p:nvPr>
            <p:ph idx="1"/>
          </p:nvPr>
        </p:nvSpPr>
        <p:spPr/>
        <p:txBody>
          <a:bodyPr/>
          <a:lstStyle/>
          <a:p>
            <a:pPr marL="0" indent="0">
              <a:buNone/>
            </a:pPr>
            <a:r>
              <a:rPr lang="fr-FR" dirty="0" smtClean="0"/>
              <a:t>Éviter la déshydratation;</a:t>
            </a:r>
          </a:p>
          <a:p>
            <a:pPr marL="0" indent="0">
              <a:buNone/>
            </a:pPr>
            <a:r>
              <a:rPr lang="fr-FR" dirty="0" smtClean="0"/>
              <a:t> Utiliser un médicament moins néphrotoxique, si possible;</a:t>
            </a:r>
          </a:p>
          <a:p>
            <a:pPr marL="0" indent="0">
              <a:buNone/>
            </a:pPr>
            <a:r>
              <a:rPr lang="fr-FR" dirty="0" smtClean="0"/>
              <a:t>  Éviter les combinaisons de </a:t>
            </a:r>
            <a:r>
              <a:rPr lang="fr-FR" dirty="0" err="1" smtClean="0"/>
              <a:t>néphrotoxines</a:t>
            </a:r>
            <a:r>
              <a:rPr lang="fr-FR" dirty="0" smtClean="0"/>
              <a:t>;</a:t>
            </a:r>
          </a:p>
          <a:p>
            <a:pPr marL="0" indent="0">
              <a:buNone/>
            </a:pPr>
            <a:r>
              <a:rPr lang="fr-FR" dirty="0" smtClean="0"/>
              <a:t>  Ajuster la posologie des médicaments et limiter la durée du traitement; </a:t>
            </a:r>
          </a:p>
          <a:p>
            <a:pPr marL="0" indent="0">
              <a:buNone/>
            </a:pPr>
            <a:r>
              <a:rPr lang="fr-FR" dirty="0" smtClean="0"/>
              <a:t> Surveiller les concentrations sanguines, si applicable;</a:t>
            </a:r>
          </a:p>
          <a:p>
            <a:pPr marL="0" indent="0">
              <a:buNone/>
            </a:pPr>
            <a:r>
              <a:rPr lang="fr-FR" dirty="0" smtClean="0"/>
              <a:t>  Surveiller la créatinémie et la fonction rénale; </a:t>
            </a:r>
          </a:p>
          <a:p>
            <a:pPr marL="0" indent="0">
              <a:buNone/>
            </a:pPr>
            <a:r>
              <a:rPr lang="fr-FR" dirty="0" smtClean="0"/>
              <a:t> Réévaluer régulièrement la liste des médicaments selon la condition clinique du patient. </a:t>
            </a:r>
            <a:endParaRPr lang="fr-FR" dirty="0"/>
          </a:p>
        </p:txBody>
      </p:sp>
    </p:spTree>
    <p:extLst>
      <p:ext uri="{BB962C8B-B14F-4D97-AF65-F5344CB8AC3E}">
        <p14:creationId xmlns:p14="http://schemas.microsoft.com/office/powerpoint/2010/main" val="1751356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515600" cy="6966857"/>
          </a:xfrm>
          <a:prstGeom prst="rect">
            <a:avLst/>
          </a:prstGeom>
        </p:spPr>
      </p:pic>
    </p:spTree>
    <p:extLst>
      <p:ext uri="{BB962C8B-B14F-4D97-AF65-F5344CB8AC3E}">
        <p14:creationId xmlns:p14="http://schemas.microsoft.com/office/powerpoint/2010/main" val="2624903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En pratique, 4 propositions</a:t>
            </a:r>
            <a:r>
              <a:rPr lang="fr-FR" dirty="0" smtClean="0"/>
              <a:t>:</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 </a:t>
            </a:r>
            <a:r>
              <a:rPr lang="fr-FR" b="1" dirty="0" smtClean="0">
                <a:solidFill>
                  <a:srgbClr val="C00000"/>
                </a:solidFill>
              </a:rPr>
              <a:t>Proposition 1 </a:t>
            </a:r>
            <a:r>
              <a:rPr lang="fr-FR" dirty="0" smtClean="0"/>
              <a:t>:</a:t>
            </a:r>
          </a:p>
          <a:p>
            <a:pPr marL="0" indent="0">
              <a:buNone/>
            </a:pPr>
            <a:r>
              <a:rPr lang="fr-FR" dirty="0" smtClean="0"/>
              <a:t> </a:t>
            </a:r>
            <a:r>
              <a:rPr lang="fr-FR" dirty="0"/>
              <a:t>L</a:t>
            </a:r>
            <a:r>
              <a:rPr lang="fr-FR" dirty="0" smtClean="0"/>
              <a:t>’estimation du DFG par le laboratoire d’analyses médicales est systématiquement et exclusivement rendue par l’</a:t>
            </a:r>
            <a:r>
              <a:rPr lang="fr-FR" dirty="0"/>
              <a:t>é</a:t>
            </a:r>
            <a:r>
              <a:rPr lang="fr-FR" dirty="0" smtClean="0"/>
              <a:t>quation CKD-EPI en </a:t>
            </a:r>
            <a:r>
              <a:rPr lang="fr-FR" dirty="0" err="1" smtClean="0"/>
              <a:t>mL</a:t>
            </a:r>
            <a:r>
              <a:rPr lang="fr-FR" dirty="0" smtClean="0"/>
              <a:t>/min/ 1,73 m2 .</a:t>
            </a:r>
          </a:p>
          <a:p>
            <a:pPr marL="0" indent="0">
              <a:buNone/>
            </a:pPr>
            <a:endParaRPr lang="fr-FR" dirty="0" smtClean="0"/>
          </a:p>
          <a:p>
            <a:pPr marL="0" indent="0">
              <a:buNone/>
            </a:pPr>
            <a:r>
              <a:rPr lang="fr-FR" b="1" dirty="0" smtClean="0">
                <a:solidFill>
                  <a:srgbClr val="C00000"/>
                </a:solidFill>
              </a:rPr>
              <a:t>  Proposition 2 </a:t>
            </a:r>
            <a:r>
              <a:rPr lang="fr-FR" dirty="0" smtClean="0"/>
              <a:t>: </a:t>
            </a:r>
          </a:p>
          <a:p>
            <a:pPr marL="0" indent="0">
              <a:buNone/>
            </a:pPr>
            <a:r>
              <a:rPr lang="fr-FR" dirty="0"/>
              <a:t>E</a:t>
            </a:r>
            <a:r>
              <a:rPr lang="fr-FR" dirty="0" smtClean="0"/>
              <a:t>n cas d’</a:t>
            </a:r>
            <a:r>
              <a:rPr lang="fr-FR" dirty="0"/>
              <a:t>é</a:t>
            </a:r>
            <a:r>
              <a:rPr lang="fr-FR" dirty="0" smtClean="0"/>
              <a:t>valuation du DFG dans le but d’adapter la posologie d’un médicament, le médecin prescripteur procède lui-même à la désindexation de la valeur donnée par le laboratoire à partir du poids et de la taille du patient (www.kidney.org/professionals/ KDOQI/</a:t>
            </a:r>
            <a:r>
              <a:rPr lang="fr-FR" dirty="0" err="1" smtClean="0"/>
              <a:t>gfr_calculator</a:t>
            </a:r>
            <a:r>
              <a:rPr lang="fr-FR" dirty="0" smtClean="0"/>
              <a:t>). </a:t>
            </a:r>
          </a:p>
        </p:txBody>
      </p:sp>
    </p:spTree>
    <p:extLst>
      <p:ext uri="{BB962C8B-B14F-4D97-AF65-F5344CB8AC3E}">
        <p14:creationId xmlns:p14="http://schemas.microsoft.com/office/powerpoint/2010/main" val="25814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7030A0"/>
                </a:solidFill>
              </a:rPr>
              <a:t>Le  constat</a:t>
            </a:r>
            <a:endParaRPr lang="fr-FR" b="1" dirty="0">
              <a:solidFill>
                <a:srgbClr val="7030A0"/>
              </a:solidFill>
            </a:endParaRPr>
          </a:p>
        </p:txBody>
      </p:sp>
      <p:sp>
        <p:nvSpPr>
          <p:cNvPr id="3" name="Espace réservé du contenu 2"/>
          <p:cNvSpPr>
            <a:spLocks noGrp="1"/>
          </p:cNvSpPr>
          <p:nvPr>
            <p:ph idx="1"/>
          </p:nvPr>
        </p:nvSpPr>
        <p:spPr/>
        <p:txBody>
          <a:bodyPr/>
          <a:lstStyle/>
          <a:p>
            <a:r>
              <a:rPr lang="fr-FR" dirty="0" smtClean="0"/>
              <a:t>Les effets indésirables médicamenteux seraient responsables de 2,5 à 15,8 % des admissions hospitalières, constituant de fait des effets indésirables graves . </a:t>
            </a:r>
          </a:p>
          <a:p>
            <a:endParaRPr lang="fr-FR" dirty="0"/>
          </a:p>
          <a:p>
            <a:pPr marL="0" indent="0">
              <a:buNone/>
            </a:pPr>
            <a:endParaRPr lang="fr-FR" dirty="0" smtClean="0"/>
          </a:p>
          <a:p>
            <a:r>
              <a:rPr lang="fr-FR" dirty="0" smtClean="0"/>
              <a:t>L’âge, le sexe ou encore la polymédication sont des facteurs de risque d’hospitalisation pour iatrogénie médicamenteuse bien connus .</a:t>
            </a:r>
          </a:p>
          <a:p>
            <a:r>
              <a:rPr lang="fr-FR" altLang="fr-FR" dirty="0"/>
              <a:t>20%  </a:t>
            </a:r>
            <a:r>
              <a:rPr lang="fr-FR" altLang="fr-FR" dirty="0" smtClean="0"/>
              <a:t>des  ARA</a:t>
            </a:r>
            <a:endParaRPr lang="fr-FR" altLang="fr-FR" dirty="0"/>
          </a:p>
          <a:p>
            <a:endParaRPr lang="fr-FR" dirty="0"/>
          </a:p>
        </p:txBody>
      </p:sp>
      <p:sp>
        <p:nvSpPr>
          <p:cNvPr id="4" name="Rectangle 3"/>
          <p:cNvSpPr/>
          <p:nvPr/>
        </p:nvSpPr>
        <p:spPr>
          <a:xfrm>
            <a:off x="838200" y="5850235"/>
            <a:ext cx="10947400" cy="615553"/>
          </a:xfrm>
          <a:prstGeom prst="rect">
            <a:avLst/>
          </a:prstGeom>
        </p:spPr>
        <p:txBody>
          <a:bodyPr wrap="square">
            <a:spAutoFit/>
          </a:bodyPr>
          <a:lstStyle/>
          <a:p>
            <a:r>
              <a:rPr lang="fr-FR" sz="1600" dirty="0" smtClean="0"/>
              <a:t>Queneau P, </a:t>
            </a:r>
            <a:r>
              <a:rPr lang="fr-FR" sz="1600" dirty="0" err="1" smtClean="0"/>
              <a:t>Bannwarth</a:t>
            </a:r>
            <a:r>
              <a:rPr lang="fr-FR" sz="1600" dirty="0" smtClean="0"/>
              <a:t> B, Carpentier F et al. Effets indésirables médicamenteux observés dans des services d’accueil et d’</a:t>
            </a:r>
            <a:r>
              <a:rPr lang="fr-FR" sz="1600" dirty="0" err="1" smtClean="0"/>
              <a:t>urgen</a:t>
            </a:r>
            <a:r>
              <a:rPr lang="fr-FR" sz="1600" dirty="0" smtClean="0"/>
              <a:t> ces français (Étude prospective de l’APNET et propositions pour des mesures préventives). Bull </a:t>
            </a:r>
            <a:r>
              <a:rPr lang="fr-FR" sz="1600" dirty="0" err="1" smtClean="0"/>
              <a:t>Acad</a:t>
            </a:r>
            <a:r>
              <a:rPr lang="fr-FR" sz="1600" dirty="0" smtClean="0"/>
              <a:t> </a:t>
            </a:r>
            <a:r>
              <a:rPr lang="fr-FR" sz="1600" dirty="0" err="1" smtClean="0"/>
              <a:t>Natle</a:t>
            </a:r>
            <a:r>
              <a:rPr lang="fr-FR" sz="1600" dirty="0" smtClean="0"/>
              <a:t> Med. 2019;187(4):647-70</a:t>
            </a:r>
            <a:r>
              <a:rPr lang="fr-FR" dirty="0" smtClean="0"/>
              <a:t>.</a:t>
            </a:r>
            <a:endParaRPr lang="fr-FR" dirty="0"/>
          </a:p>
        </p:txBody>
      </p:sp>
    </p:spTree>
    <p:extLst>
      <p:ext uri="{BB962C8B-B14F-4D97-AF65-F5344CB8AC3E}">
        <p14:creationId xmlns:p14="http://schemas.microsoft.com/office/powerpoint/2010/main" val="2358161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1117600"/>
            <a:ext cx="10515600" cy="5849257"/>
          </a:xfrm>
        </p:spPr>
        <p:txBody>
          <a:bodyPr>
            <a:normAutofit fontScale="92500" lnSpcReduction="20000"/>
          </a:bodyPr>
          <a:lstStyle/>
          <a:p>
            <a:pPr marL="0" indent="0">
              <a:buNone/>
            </a:pPr>
            <a:r>
              <a:rPr lang="fr-FR" dirty="0" smtClean="0"/>
              <a:t> </a:t>
            </a:r>
            <a:r>
              <a:rPr lang="fr-FR" b="1" dirty="0" smtClean="0">
                <a:solidFill>
                  <a:srgbClr val="C00000"/>
                </a:solidFill>
              </a:rPr>
              <a:t>Proposition 3 </a:t>
            </a:r>
            <a:r>
              <a:rPr lang="fr-FR" dirty="0" smtClean="0"/>
              <a:t>: </a:t>
            </a:r>
          </a:p>
          <a:p>
            <a:pPr marL="0" indent="0">
              <a:buNone/>
            </a:pPr>
            <a:endParaRPr lang="fr-FR" dirty="0" smtClean="0"/>
          </a:p>
          <a:p>
            <a:pPr marL="0" indent="0">
              <a:buNone/>
            </a:pPr>
            <a:r>
              <a:rPr lang="fr-FR" dirty="0" smtClean="0"/>
              <a:t>chez la personne augée et/ou chez le sujet de gabarit hors norme, en cas de prescription de médicaments nécessitant une adaptation posologique en fonction du DFG, il est recommandé d’utiliser en priorité des médicaments pour lesquels un suivi pharmacologique est disponible.</a:t>
            </a:r>
          </a:p>
          <a:p>
            <a:pPr marL="0" indent="0">
              <a:buNone/>
            </a:pPr>
            <a:endParaRPr lang="fr-FR" dirty="0" smtClean="0"/>
          </a:p>
          <a:p>
            <a:pPr marL="0" indent="0">
              <a:buNone/>
            </a:pPr>
            <a:r>
              <a:rPr lang="fr-FR" dirty="0" smtClean="0"/>
              <a:t> Dans le cas contraire, le recours a` une méthode de référence de mesure du DFG doit être envisagé et ce, d’autant plus que la fenêtre thérapeutique du dit médicament est étroite.</a:t>
            </a:r>
          </a:p>
          <a:p>
            <a:pPr marL="0" indent="0">
              <a:buNone/>
            </a:pPr>
            <a:endParaRPr lang="fr-FR" dirty="0" smtClean="0"/>
          </a:p>
          <a:p>
            <a:pPr marL="0" indent="0">
              <a:buNone/>
            </a:pPr>
            <a:r>
              <a:rPr lang="fr-FR" dirty="0" smtClean="0"/>
              <a:t>  </a:t>
            </a:r>
            <a:r>
              <a:rPr lang="fr-FR" b="1" dirty="0" smtClean="0">
                <a:solidFill>
                  <a:srgbClr val="C00000"/>
                </a:solidFill>
              </a:rPr>
              <a:t>Proposition 4 </a:t>
            </a:r>
            <a:r>
              <a:rPr lang="fr-FR" dirty="0" smtClean="0"/>
              <a:t>:</a:t>
            </a:r>
          </a:p>
          <a:p>
            <a:pPr marL="0" indent="0">
              <a:buNone/>
            </a:pPr>
            <a:endParaRPr lang="fr-FR" dirty="0" smtClean="0"/>
          </a:p>
          <a:p>
            <a:pPr marL="0" indent="0">
              <a:buNone/>
            </a:pPr>
            <a:r>
              <a:rPr lang="fr-FR" dirty="0" smtClean="0"/>
              <a:t> les schémas d’adaptations posologiques selon le niveau de DFG des médicaments en cours de développement doivent systématiquement être établis en fonction d’un DFG « vrai », c’est - a` -dire mesure´ par une méthode de référence.</a:t>
            </a:r>
          </a:p>
          <a:p>
            <a:endParaRPr lang="fr-FR" dirty="0"/>
          </a:p>
        </p:txBody>
      </p:sp>
    </p:spTree>
    <p:extLst>
      <p:ext uri="{BB962C8B-B14F-4D97-AF65-F5344CB8AC3E}">
        <p14:creationId xmlns:p14="http://schemas.microsoft.com/office/powerpoint/2010/main" val="371576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r-FR" dirty="0" smtClean="0">
                <a:solidFill>
                  <a:srgbClr val="FF0000"/>
                </a:solidFill>
              </a:rPr>
              <a:t>Trois mots pour la fin</a:t>
            </a:r>
            <a:endParaRPr lang="fr-FR"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201784" y="1690688"/>
            <a:ext cx="9705702" cy="5167312"/>
          </a:xfrm>
          <a:prstGeom prst="rect">
            <a:avLst/>
          </a:prstGeom>
        </p:spPr>
      </p:pic>
    </p:spTree>
    <p:extLst>
      <p:ext uri="{BB962C8B-B14F-4D97-AF65-F5344CB8AC3E}">
        <p14:creationId xmlns:p14="http://schemas.microsoft.com/office/powerpoint/2010/main" val="1669626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llipse 4"/>
          <p:cNvSpPr/>
          <p:nvPr/>
        </p:nvSpPr>
        <p:spPr>
          <a:xfrm>
            <a:off x="27689" y="1690688"/>
            <a:ext cx="3222171" cy="190137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Médecine factuelle</a:t>
            </a:r>
          </a:p>
          <a:p>
            <a:pPr algn="ctr"/>
            <a:r>
              <a:rPr lang="fr-FR" dirty="0" smtClean="0"/>
              <a:t>Obligatoire</a:t>
            </a:r>
            <a:endParaRPr lang="fr-FR" dirty="0"/>
          </a:p>
        </p:txBody>
      </p:sp>
      <p:sp>
        <p:nvSpPr>
          <p:cNvPr id="6" name="Flèche droite 5"/>
          <p:cNvSpPr/>
          <p:nvPr/>
        </p:nvSpPr>
        <p:spPr>
          <a:xfrm>
            <a:off x="8403771" y="2356313"/>
            <a:ext cx="2950029" cy="1195832"/>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err="1" smtClean="0"/>
              <a:t>Néphrovigilance</a:t>
            </a:r>
            <a:endParaRPr lang="fr-FR" dirty="0" smtClean="0"/>
          </a:p>
          <a:p>
            <a:pPr algn="ctr"/>
            <a:r>
              <a:rPr lang="fr-FR" dirty="0" smtClean="0"/>
              <a:t>Nécessité </a:t>
            </a:r>
            <a:endParaRPr lang="fr-FR" dirty="0"/>
          </a:p>
        </p:txBody>
      </p:sp>
      <p:sp>
        <p:nvSpPr>
          <p:cNvPr id="7" name="Ellipse 6"/>
          <p:cNvSpPr/>
          <p:nvPr/>
        </p:nvSpPr>
        <p:spPr>
          <a:xfrm>
            <a:off x="4288683" y="1938229"/>
            <a:ext cx="3048575" cy="1016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Sécurité   rénale </a:t>
            </a:r>
            <a:endParaRPr lang="fr-FR" sz="2800" b="1" dirty="0"/>
          </a:p>
        </p:txBody>
      </p:sp>
      <p:sp>
        <p:nvSpPr>
          <p:cNvPr id="9" name="Flèche droite 8"/>
          <p:cNvSpPr/>
          <p:nvPr/>
        </p:nvSpPr>
        <p:spPr>
          <a:xfrm>
            <a:off x="1012372" y="4048007"/>
            <a:ext cx="9095875" cy="220765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200" b="1" dirty="0" smtClean="0"/>
              <a:t>……Ne tirez   par  sur l’innocence </a:t>
            </a:r>
            <a:endParaRPr lang="fr-FR" sz="3200" b="1" dirty="0"/>
          </a:p>
        </p:txBody>
      </p:sp>
      <p:sp>
        <p:nvSpPr>
          <p:cNvPr id="8" name="Espace réservé du contenu 7"/>
          <p:cNvSpPr>
            <a:spLocks noGrp="1"/>
          </p:cNvSpPr>
          <p:nvPr>
            <p:ph idx="1"/>
          </p:nvPr>
        </p:nvSpPr>
        <p:spPr>
          <a:xfrm>
            <a:off x="783772" y="608797"/>
            <a:ext cx="10515600" cy="4351338"/>
          </a:xfrm>
        </p:spPr>
        <p:txBody>
          <a:bodyPr/>
          <a:lstStyle/>
          <a:p>
            <a:endParaRPr lang="fr-FR" dirty="0"/>
          </a:p>
        </p:txBody>
      </p:sp>
    </p:spTree>
    <p:extLst>
      <p:ext uri="{BB962C8B-B14F-4D97-AF65-F5344CB8AC3E}">
        <p14:creationId xmlns:p14="http://schemas.microsoft.com/office/powerpoint/2010/main" val="3895453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710056" y="4184650"/>
            <a:ext cx="2325461" cy="2571750"/>
          </a:xfrm>
          <a:prstGeom prst="rect">
            <a:avLst/>
          </a:prstGeom>
        </p:spPr>
      </p:pic>
      <p:sp>
        <p:nvSpPr>
          <p:cNvPr id="2" name="Titre 1"/>
          <p:cNvSpPr>
            <a:spLocks noGrp="1"/>
          </p:cNvSpPr>
          <p:nvPr>
            <p:ph type="title"/>
          </p:nvPr>
        </p:nvSpPr>
        <p:spPr/>
        <p:txBody>
          <a:bodyPr/>
          <a:lstStyle/>
          <a:p>
            <a:r>
              <a:rPr lang="fr-FR" b="1" dirty="0" smtClean="0">
                <a:solidFill>
                  <a:srgbClr val="FF0000"/>
                </a:solidFill>
              </a:rPr>
              <a:t>Conclusion</a:t>
            </a: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 Connaître les médicaments dont l’élimination est rénale (et donc à risque d’accumulation en cas d’IRC/IRA)</a:t>
            </a:r>
          </a:p>
          <a:p>
            <a:r>
              <a:rPr lang="fr-FR" dirty="0" smtClean="0"/>
              <a:t>  Savoir se détourner des RCP pour s’informer sur les modalités d’adaptation </a:t>
            </a:r>
          </a:p>
          <a:p>
            <a:r>
              <a:rPr lang="fr-FR" dirty="0" smtClean="0"/>
              <a:t> Guide Prescription et Rein : information dont la qualité scientifique est reconnue et </a:t>
            </a:r>
            <a:r>
              <a:rPr lang="fr-FR" dirty="0" err="1" smtClean="0"/>
              <a:t>evidence-based</a:t>
            </a:r>
            <a:endParaRPr lang="fr-FR" dirty="0" smtClean="0"/>
          </a:p>
          <a:p>
            <a:r>
              <a:rPr lang="fr-FR" dirty="0" smtClean="0"/>
              <a:t>  Adapter son raisonnement au type de patient (âge, poids, taille) et à la balance bénéfice/risque</a:t>
            </a:r>
            <a:endParaRPr lang="fr-FR" dirty="0"/>
          </a:p>
        </p:txBody>
      </p:sp>
    </p:spTree>
    <p:extLst>
      <p:ext uri="{BB962C8B-B14F-4D97-AF65-F5344CB8AC3E}">
        <p14:creationId xmlns:p14="http://schemas.microsoft.com/office/powerpoint/2010/main" val="2918106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030514" y="159656"/>
            <a:ext cx="9085943" cy="6545943"/>
          </a:xfrm>
          <a:prstGeom prst="rect">
            <a:avLst/>
          </a:prstGeom>
        </p:spPr>
      </p:pic>
      <p:sp>
        <p:nvSpPr>
          <p:cNvPr id="5" name="Titre 4"/>
          <p:cNvSpPr>
            <a:spLocks noGrp="1"/>
          </p:cNvSpPr>
          <p:nvPr>
            <p:ph type="title"/>
          </p:nvPr>
        </p:nvSpPr>
        <p:spPr>
          <a:xfrm>
            <a:off x="7823200" y="5380036"/>
            <a:ext cx="3603171" cy="132556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000" b="1" dirty="0" smtClean="0">
                <a:solidFill>
                  <a:srgbClr val="FF0000"/>
                </a:solidFill>
              </a:rPr>
              <a:t>Intérêt d’une néphrovigilence</a:t>
            </a:r>
            <a:endParaRPr lang="fr-FR" sz="4000" b="1" dirty="0">
              <a:solidFill>
                <a:srgbClr val="FF0000"/>
              </a:solidFill>
            </a:endParaRPr>
          </a:p>
        </p:txBody>
      </p:sp>
    </p:spTree>
    <p:extLst>
      <p:ext uri="{BB962C8B-B14F-4D97-AF65-F5344CB8AC3E}">
        <p14:creationId xmlns:p14="http://schemas.microsoft.com/office/powerpoint/2010/main" val="2179730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srgbClr val="FF0000"/>
                </a:solidFill>
              </a:rPr>
              <a:t>Références bibliographiques</a:t>
            </a:r>
            <a:endParaRPr lang="fr-FR" sz="4000"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fontScale="92500" lnSpcReduction="10000"/>
          </a:bodyPr>
          <a:lstStyle/>
          <a:p>
            <a:pPr marL="0" indent="0">
              <a:buNone/>
            </a:pPr>
            <a:r>
              <a:rPr lang="fr-FR" dirty="0" smtClean="0"/>
              <a:t>1- KDIGO – </a:t>
            </a:r>
            <a:r>
              <a:rPr lang="fr-FR" dirty="0" err="1" smtClean="0"/>
              <a:t>Kidney</a:t>
            </a:r>
            <a:r>
              <a:rPr lang="fr-FR" dirty="0" smtClean="0"/>
              <a:t> international </a:t>
            </a:r>
            <a:r>
              <a:rPr lang="fr-FR" dirty="0" err="1" smtClean="0"/>
              <a:t>Supplements</a:t>
            </a:r>
            <a:r>
              <a:rPr lang="fr-FR" dirty="0" smtClean="0"/>
              <a:t> (2013) 3 S-14.</a:t>
            </a:r>
          </a:p>
          <a:p>
            <a:pPr marL="0" indent="0">
              <a:buNone/>
            </a:pPr>
            <a:r>
              <a:rPr lang="fr-FR" dirty="0" smtClean="0"/>
              <a:t>2- </a:t>
            </a:r>
            <a:r>
              <a:rPr lang="fr-FR" dirty="0" err="1" smtClean="0"/>
              <a:t>Legris</a:t>
            </a:r>
            <a:r>
              <a:rPr lang="fr-FR" dirty="0" smtClean="0"/>
              <a:t> ME, </a:t>
            </a:r>
            <a:r>
              <a:rPr lang="fr-FR" dirty="0" err="1" smtClean="0"/>
              <a:t>Desforges</a:t>
            </a:r>
            <a:r>
              <a:rPr lang="fr-FR" dirty="0" smtClean="0"/>
              <a:t> K. Ajustement posologique: pour un choix éclairé de la formule d’estimation de la fonction rénale, </a:t>
            </a:r>
            <a:r>
              <a:rPr lang="fr-FR" dirty="0" err="1" smtClean="0"/>
              <a:t>Pharmactuel</a:t>
            </a:r>
            <a:r>
              <a:rPr lang="fr-FR" dirty="0" smtClean="0"/>
              <a:t> 2017;50 (1).</a:t>
            </a:r>
          </a:p>
          <a:p>
            <a:pPr marL="0" indent="0">
              <a:buNone/>
            </a:pPr>
            <a:r>
              <a:rPr lang="fr-FR" dirty="0" smtClean="0"/>
              <a:t>3- Acute </a:t>
            </a:r>
            <a:r>
              <a:rPr lang="fr-FR" dirty="0" err="1" smtClean="0"/>
              <a:t>Kidney</a:t>
            </a:r>
            <a:r>
              <a:rPr lang="fr-FR" dirty="0" smtClean="0"/>
              <a:t> </a:t>
            </a:r>
            <a:r>
              <a:rPr lang="fr-FR" dirty="0" err="1" smtClean="0"/>
              <a:t>Injury</a:t>
            </a:r>
            <a:r>
              <a:rPr lang="fr-FR" dirty="0" smtClean="0"/>
              <a:t>. </a:t>
            </a:r>
            <a:r>
              <a:rPr lang="fr-FR" dirty="0" err="1" smtClean="0"/>
              <a:t>Kidney</a:t>
            </a:r>
            <a:r>
              <a:rPr lang="fr-FR" dirty="0" smtClean="0"/>
              <a:t> International </a:t>
            </a:r>
            <a:r>
              <a:rPr lang="fr-FR" dirty="0" err="1" smtClean="0"/>
              <a:t>Supplements</a:t>
            </a:r>
            <a:r>
              <a:rPr lang="fr-FR" dirty="0" smtClean="0"/>
              <a:t> (2012) 2, 8–12.</a:t>
            </a:r>
          </a:p>
          <a:p>
            <a:pPr marL="0" indent="0">
              <a:buNone/>
            </a:pPr>
            <a:r>
              <a:rPr lang="fr-FR" dirty="0" smtClean="0"/>
              <a:t>4- Prud’homme L. Insuffisance rénale aigue chez le patient hospitalisé. Le Médecin du Québec, vol 39, no 3, mars 2004. </a:t>
            </a:r>
          </a:p>
          <a:p>
            <a:pPr marL="0" indent="0">
              <a:buNone/>
            </a:pPr>
            <a:r>
              <a:rPr lang="fr-FR" dirty="0" smtClean="0"/>
              <a:t>5- </a:t>
            </a:r>
            <a:r>
              <a:rPr lang="fr-FR" dirty="0" err="1" smtClean="0"/>
              <a:t>Naughton</a:t>
            </a:r>
            <a:r>
              <a:rPr lang="fr-FR" dirty="0" smtClean="0"/>
              <a:t> AC. Drug-</a:t>
            </a:r>
            <a:r>
              <a:rPr lang="fr-FR" dirty="0" err="1" smtClean="0"/>
              <a:t>induced</a:t>
            </a:r>
            <a:r>
              <a:rPr lang="fr-FR" dirty="0" smtClean="0"/>
              <a:t> </a:t>
            </a:r>
            <a:r>
              <a:rPr lang="fr-FR" dirty="0" err="1" smtClean="0"/>
              <a:t>nephrotoxicity</a:t>
            </a:r>
            <a:r>
              <a:rPr lang="fr-FR" dirty="0" smtClean="0"/>
              <a:t>. Am Fam </a:t>
            </a:r>
            <a:r>
              <a:rPr lang="fr-FR" dirty="0" err="1" smtClean="0"/>
              <a:t>Physician</a:t>
            </a:r>
            <a:r>
              <a:rPr lang="fr-FR" dirty="0" smtClean="0"/>
              <a:t>. 2008;78(6):743-750.</a:t>
            </a:r>
          </a:p>
          <a:p>
            <a:pPr marL="0" indent="0">
              <a:buNone/>
            </a:pPr>
            <a:r>
              <a:rPr lang="fr-FR" dirty="0" smtClean="0"/>
              <a:t>6- Association canadienne des radiologistes. Lignes directrices consensuelles pour la néphropathie provoquée par un produit de contraste. 2011. </a:t>
            </a:r>
          </a:p>
          <a:p>
            <a:pPr marL="0" indent="0">
              <a:buNone/>
            </a:pPr>
            <a:r>
              <a:rPr lang="fr-FR" dirty="0" smtClean="0"/>
              <a:t>7- Bennett. Drug </a:t>
            </a:r>
            <a:r>
              <a:rPr lang="fr-FR" dirty="0" err="1" smtClean="0"/>
              <a:t>Prescribing</a:t>
            </a:r>
            <a:r>
              <a:rPr lang="fr-FR" dirty="0" smtClean="0"/>
              <a:t> in </a:t>
            </a:r>
            <a:r>
              <a:rPr lang="fr-FR" dirty="0" err="1" smtClean="0"/>
              <a:t>Renal</a:t>
            </a:r>
            <a:r>
              <a:rPr lang="fr-FR" dirty="0" smtClean="0"/>
              <a:t> </a:t>
            </a:r>
            <a:r>
              <a:rPr lang="fr-FR" dirty="0" err="1" smtClean="0"/>
              <a:t>Failure</a:t>
            </a:r>
            <a:r>
              <a:rPr lang="fr-FR" dirty="0" smtClean="0"/>
              <a:t>. 5th </a:t>
            </a:r>
            <a:r>
              <a:rPr lang="fr-FR" dirty="0" err="1" smtClean="0"/>
              <a:t>edition</a:t>
            </a:r>
            <a:r>
              <a:rPr lang="fr-FR" dirty="0" smtClean="0"/>
              <a:t>. </a:t>
            </a:r>
          </a:p>
          <a:p>
            <a:pPr marL="0" indent="0">
              <a:buNone/>
            </a:pPr>
            <a:r>
              <a:rPr lang="fr-FR" dirty="0" smtClean="0"/>
              <a:t>8- Association canadienne du diabète 2016.</a:t>
            </a:r>
          </a:p>
        </p:txBody>
      </p:sp>
    </p:spTree>
    <p:extLst>
      <p:ext uri="{BB962C8B-B14F-4D97-AF65-F5344CB8AC3E}">
        <p14:creationId xmlns:p14="http://schemas.microsoft.com/office/powerpoint/2010/main" val="1769389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Références bibliographiques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9- </a:t>
            </a:r>
            <a:r>
              <a:rPr lang="fr-FR" dirty="0" err="1" smtClean="0"/>
              <a:t>Wanner</a:t>
            </a:r>
            <a:r>
              <a:rPr lang="fr-FR" dirty="0" smtClean="0"/>
              <a:t> and al. </a:t>
            </a:r>
            <a:r>
              <a:rPr lang="fr-FR" dirty="0" err="1" smtClean="0"/>
              <a:t>Empagliflozin</a:t>
            </a:r>
            <a:r>
              <a:rPr lang="fr-FR" dirty="0" smtClean="0"/>
              <a:t> and progression of </a:t>
            </a:r>
            <a:r>
              <a:rPr lang="fr-FR" dirty="0" err="1" smtClean="0"/>
              <a:t>kidney</a:t>
            </a:r>
            <a:r>
              <a:rPr lang="fr-FR" dirty="0" smtClean="0"/>
              <a:t> </a:t>
            </a:r>
            <a:r>
              <a:rPr lang="fr-FR" dirty="0" err="1" smtClean="0"/>
              <a:t>disease</a:t>
            </a:r>
            <a:r>
              <a:rPr lang="fr-FR" dirty="0" smtClean="0"/>
              <a:t> in type 2 </a:t>
            </a:r>
            <a:r>
              <a:rPr lang="fr-FR" dirty="0" err="1" smtClean="0"/>
              <a:t>diabetes</a:t>
            </a:r>
            <a:r>
              <a:rPr lang="fr-FR" dirty="0" smtClean="0"/>
              <a:t>. N Eng J Med 2016;375:323-34. </a:t>
            </a:r>
          </a:p>
          <a:p>
            <a:pPr marL="0" indent="0">
              <a:buNone/>
            </a:pPr>
            <a:r>
              <a:rPr lang="fr-FR" dirty="0" smtClean="0"/>
              <a:t>10-Marso and al. </a:t>
            </a:r>
            <a:r>
              <a:rPr lang="fr-FR" dirty="0" err="1" smtClean="0"/>
              <a:t>Liraglutide</a:t>
            </a:r>
            <a:r>
              <a:rPr lang="fr-FR" dirty="0" smtClean="0"/>
              <a:t> and </a:t>
            </a:r>
            <a:r>
              <a:rPr lang="fr-FR" dirty="0" err="1" smtClean="0"/>
              <a:t>cardiovascular</a:t>
            </a:r>
            <a:r>
              <a:rPr lang="fr-FR" dirty="0" smtClean="0"/>
              <a:t> </a:t>
            </a:r>
            <a:r>
              <a:rPr lang="fr-FR" dirty="0" err="1" smtClean="0"/>
              <a:t>outcomes</a:t>
            </a:r>
            <a:r>
              <a:rPr lang="fr-FR" dirty="0" smtClean="0"/>
              <a:t> in type 2 </a:t>
            </a:r>
            <a:r>
              <a:rPr lang="fr-FR" dirty="0" err="1" smtClean="0"/>
              <a:t>diabetes</a:t>
            </a:r>
            <a:r>
              <a:rPr lang="fr-FR" dirty="0" smtClean="0"/>
              <a:t>. N Eng J Med 2016;375(4):311-321.</a:t>
            </a:r>
          </a:p>
          <a:p>
            <a:pPr marL="0" indent="0">
              <a:buNone/>
            </a:pPr>
            <a:r>
              <a:rPr lang="fr-FR" dirty="0" smtClean="0"/>
              <a:t>11- American </a:t>
            </a:r>
            <a:r>
              <a:rPr lang="fr-FR" dirty="0" err="1" smtClean="0"/>
              <a:t>College</a:t>
            </a:r>
            <a:r>
              <a:rPr lang="fr-FR" dirty="0" smtClean="0"/>
              <a:t> of </a:t>
            </a:r>
            <a:r>
              <a:rPr lang="fr-FR" dirty="0" err="1" smtClean="0"/>
              <a:t>Rheumatology</a:t>
            </a:r>
            <a:r>
              <a:rPr lang="fr-FR" dirty="0" smtClean="0"/>
              <a:t> guidelines for management of gout. Part 1: </a:t>
            </a:r>
            <a:r>
              <a:rPr lang="fr-FR" dirty="0" err="1" smtClean="0"/>
              <a:t>systematic</a:t>
            </a:r>
            <a:r>
              <a:rPr lang="fr-FR" dirty="0" smtClean="0"/>
              <a:t> </a:t>
            </a:r>
            <a:r>
              <a:rPr lang="fr-FR" dirty="0" err="1" smtClean="0"/>
              <a:t>nonpharmacologic</a:t>
            </a:r>
            <a:r>
              <a:rPr lang="fr-FR" dirty="0" smtClean="0"/>
              <a:t> and </a:t>
            </a:r>
            <a:r>
              <a:rPr lang="fr-FR" dirty="0" err="1" smtClean="0"/>
              <a:t>pharmacologic</a:t>
            </a:r>
            <a:r>
              <a:rPr lang="fr-FR" dirty="0" smtClean="0"/>
              <a:t> </a:t>
            </a:r>
            <a:r>
              <a:rPr lang="fr-FR" dirty="0" err="1" smtClean="0"/>
              <a:t>therapeutic</a:t>
            </a:r>
            <a:r>
              <a:rPr lang="fr-FR" dirty="0" smtClean="0"/>
              <a:t> </a:t>
            </a:r>
            <a:r>
              <a:rPr lang="fr-FR" dirty="0" err="1" smtClean="0"/>
              <a:t>approaches</a:t>
            </a:r>
            <a:r>
              <a:rPr lang="fr-FR" dirty="0" smtClean="0"/>
              <a:t> to </a:t>
            </a:r>
            <a:r>
              <a:rPr lang="fr-FR" dirty="0" err="1" smtClean="0"/>
              <a:t>hyperuricemia</a:t>
            </a:r>
            <a:r>
              <a:rPr lang="fr-FR" dirty="0" smtClean="0"/>
              <a:t>. </a:t>
            </a:r>
            <a:r>
              <a:rPr lang="fr-FR" dirty="0" err="1" smtClean="0"/>
              <a:t>Arthritis</a:t>
            </a:r>
            <a:r>
              <a:rPr lang="fr-FR" dirty="0" smtClean="0"/>
              <a:t> Care </a:t>
            </a:r>
            <a:r>
              <a:rPr lang="fr-FR" dirty="0" err="1" smtClean="0"/>
              <a:t>Res</a:t>
            </a:r>
            <a:r>
              <a:rPr lang="fr-FR" dirty="0" smtClean="0"/>
              <a:t>. 2012;64(10):1431-46.</a:t>
            </a:r>
          </a:p>
          <a:p>
            <a:pPr marL="0" indent="0">
              <a:buNone/>
            </a:pPr>
            <a:r>
              <a:rPr lang="fr-FR" dirty="0" smtClean="0"/>
              <a:t>12- Monographie des différents médicaments.</a:t>
            </a:r>
          </a:p>
          <a:p>
            <a:pPr marL="0" indent="0">
              <a:buNone/>
            </a:pPr>
            <a:r>
              <a:rPr lang="fr-FR" dirty="0" smtClean="0"/>
              <a:t>13-Rivoseccchi et al. Drug Class </a:t>
            </a:r>
            <a:r>
              <a:rPr lang="fr-FR" dirty="0" err="1" smtClean="0"/>
              <a:t>Combination</a:t>
            </a:r>
            <a:r>
              <a:rPr lang="fr-FR" dirty="0" smtClean="0"/>
              <a:t>-Associated Acute </a:t>
            </a:r>
            <a:r>
              <a:rPr lang="fr-FR" dirty="0" err="1" smtClean="0"/>
              <a:t>Kidney</a:t>
            </a:r>
            <a:r>
              <a:rPr lang="fr-FR" dirty="0" smtClean="0"/>
              <a:t> </a:t>
            </a:r>
            <a:r>
              <a:rPr lang="fr-FR" dirty="0" err="1" smtClean="0"/>
              <a:t>Injury</a:t>
            </a:r>
            <a:r>
              <a:rPr lang="fr-FR" dirty="0" smtClean="0"/>
              <a:t>. Ann of </a:t>
            </a:r>
            <a:r>
              <a:rPr lang="fr-FR" dirty="0" err="1" smtClean="0"/>
              <a:t>Pharmacotherapy</a:t>
            </a:r>
            <a:r>
              <a:rPr lang="fr-FR" dirty="0" smtClean="0"/>
              <a:t> 2016; 50 (11): 953-972,</a:t>
            </a:r>
          </a:p>
          <a:p>
            <a:pPr marL="0" indent="0">
              <a:buNone/>
            </a:pPr>
            <a:r>
              <a:rPr lang="fr-FR" dirty="0" smtClean="0"/>
              <a:t>14-Xie and al. Long-</a:t>
            </a:r>
            <a:r>
              <a:rPr lang="fr-FR" dirty="0" err="1" smtClean="0"/>
              <a:t>term</a:t>
            </a:r>
            <a:r>
              <a:rPr lang="fr-FR" dirty="0" smtClean="0"/>
              <a:t> </a:t>
            </a:r>
            <a:r>
              <a:rPr lang="fr-FR" dirty="0" err="1" smtClean="0"/>
              <a:t>kidney</a:t>
            </a:r>
            <a:r>
              <a:rPr lang="fr-FR" dirty="0" smtClean="0"/>
              <a:t> </a:t>
            </a:r>
            <a:r>
              <a:rPr lang="fr-FR" dirty="0" err="1" smtClean="0"/>
              <a:t>outcomes</a:t>
            </a:r>
            <a:r>
              <a:rPr lang="fr-FR" dirty="0" smtClean="0"/>
              <a:t> </a:t>
            </a:r>
            <a:r>
              <a:rPr lang="fr-FR" dirty="0" err="1" smtClean="0"/>
              <a:t>among</a:t>
            </a:r>
            <a:r>
              <a:rPr lang="fr-FR" dirty="0" smtClean="0"/>
              <a:t> </a:t>
            </a:r>
            <a:r>
              <a:rPr lang="fr-FR" dirty="0" err="1" smtClean="0"/>
              <a:t>users</a:t>
            </a:r>
            <a:r>
              <a:rPr lang="fr-FR" dirty="0" smtClean="0"/>
              <a:t> of proton </a:t>
            </a:r>
            <a:r>
              <a:rPr lang="fr-FR" dirty="0" err="1" smtClean="0"/>
              <a:t>pump</a:t>
            </a:r>
            <a:r>
              <a:rPr lang="fr-FR" dirty="0" smtClean="0"/>
              <a:t> </a:t>
            </a:r>
            <a:r>
              <a:rPr lang="fr-FR" dirty="0" err="1" smtClean="0"/>
              <a:t>inhibitors</a:t>
            </a:r>
            <a:r>
              <a:rPr lang="fr-FR" dirty="0" smtClean="0"/>
              <a:t> </a:t>
            </a:r>
            <a:r>
              <a:rPr lang="fr-FR" dirty="0" err="1" smtClean="0"/>
              <a:t>without</a:t>
            </a:r>
            <a:r>
              <a:rPr lang="fr-FR" dirty="0" smtClean="0"/>
              <a:t> </a:t>
            </a:r>
            <a:r>
              <a:rPr lang="fr-FR" dirty="0" err="1" smtClean="0"/>
              <a:t>intervening</a:t>
            </a:r>
            <a:r>
              <a:rPr lang="fr-FR" dirty="0" smtClean="0"/>
              <a:t> acute </a:t>
            </a:r>
            <a:r>
              <a:rPr lang="fr-FR" dirty="0" err="1" smtClean="0"/>
              <a:t>kidney</a:t>
            </a:r>
            <a:r>
              <a:rPr lang="fr-FR" dirty="0" smtClean="0"/>
              <a:t> </a:t>
            </a:r>
            <a:r>
              <a:rPr lang="fr-FR" dirty="0" err="1" smtClean="0"/>
              <a:t>injury</a:t>
            </a:r>
            <a:r>
              <a:rPr lang="fr-FR" dirty="0" smtClean="0"/>
              <a:t>. </a:t>
            </a:r>
            <a:r>
              <a:rPr lang="fr-FR" dirty="0" err="1" smtClean="0"/>
              <a:t>Kidney</a:t>
            </a:r>
            <a:r>
              <a:rPr lang="fr-FR" dirty="0" smtClean="0"/>
              <a:t> International (2017) 91, 1482–1494.</a:t>
            </a:r>
          </a:p>
          <a:p>
            <a:endParaRPr lang="fr-FR" dirty="0"/>
          </a:p>
        </p:txBody>
      </p:sp>
    </p:spTree>
    <p:extLst>
      <p:ext uri="{BB962C8B-B14F-4D97-AF65-F5344CB8AC3E}">
        <p14:creationId xmlns:p14="http://schemas.microsoft.com/office/powerpoint/2010/main" val="1808090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FR" dirty="0"/>
          </a:p>
        </p:txBody>
      </p:sp>
      <p:pic>
        <p:nvPicPr>
          <p:cNvPr id="4" name="Image 3"/>
          <p:cNvPicPr>
            <a:picLocks noChangeAspect="1"/>
          </p:cNvPicPr>
          <p:nvPr/>
        </p:nvPicPr>
        <p:blipFill>
          <a:blip r:embed="rId2"/>
          <a:stretch>
            <a:fillRect/>
          </a:stretch>
        </p:blipFill>
        <p:spPr>
          <a:xfrm>
            <a:off x="838200" y="143691"/>
            <a:ext cx="10657114" cy="6714309"/>
          </a:xfrm>
          <a:prstGeom prst="rect">
            <a:avLst/>
          </a:prstGeom>
        </p:spPr>
      </p:pic>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813730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199" y="365124"/>
            <a:ext cx="10671629" cy="6492875"/>
          </a:xfrm>
          <a:prstGeom prst="rect">
            <a:avLst/>
          </a:prstGeom>
        </p:spPr>
      </p:pic>
      <p:pic>
        <p:nvPicPr>
          <p:cNvPr id="5" name="Espace réservé du contenu 3"/>
          <p:cNvPicPr>
            <a:picLocks noChangeAspect="1"/>
          </p:cNvPicPr>
          <p:nvPr/>
        </p:nvPicPr>
        <p:blipFill>
          <a:blip r:embed="rId3"/>
          <a:stretch>
            <a:fillRect/>
          </a:stretch>
        </p:blipFill>
        <p:spPr>
          <a:xfrm>
            <a:off x="3441851" y="3062513"/>
            <a:ext cx="5801784" cy="3535363"/>
          </a:xfrm>
          <a:prstGeom prst="rect">
            <a:avLst/>
          </a:prstGeom>
        </p:spPr>
      </p:pic>
    </p:spTree>
    <p:extLst>
      <p:ext uri="{BB962C8B-B14F-4D97-AF65-F5344CB8AC3E}">
        <p14:creationId xmlns:p14="http://schemas.microsoft.com/office/powerpoint/2010/main" val="408432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002060"/>
                </a:solidFill>
              </a:rPr>
              <a:t>Trois classes sont fortement impliquées : </a:t>
            </a:r>
            <a:br>
              <a:rPr lang="fr-FR" sz="3600" b="1" dirty="0" smtClean="0">
                <a:solidFill>
                  <a:srgbClr val="002060"/>
                </a:solidFill>
              </a:rPr>
            </a:br>
            <a:endParaRPr lang="fr-FR" b="1" dirty="0">
              <a:solidFill>
                <a:srgbClr val="002060"/>
              </a:solidFill>
            </a:endParaRPr>
          </a:p>
        </p:txBody>
      </p:sp>
      <p:sp>
        <p:nvSpPr>
          <p:cNvPr id="3" name="Espace réservé du contenu 2"/>
          <p:cNvSpPr>
            <a:spLocks noGrp="1"/>
          </p:cNvSpPr>
          <p:nvPr>
            <p:ph idx="1"/>
          </p:nvPr>
        </p:nvSpPr>
        <p:spPr>
          <a:xfrm>
            <a:off x="838200" y="1825624"/>
            <a:ext cx="10515600" cy="5032375"/>
          </a:xfrm>
        </p:spPr>
        <p:txBody>
          <a:bodyPr>
            <a:normAutofit lnSpcReduction="10000"/>
          </a:bodyPr>
          <a:lstStyle/>
          <a:p>
            <a:pPr marL="0" indent="0">
              <a:buNone/>
            </a:pPr>
            <a:endParaRPr lang="fr-FR" dirty="0" smtClean="0"/>
          </a:p>
          <a:p>
            <a:r>
              <a:rPr lang="fr-FR" dirty="0"/>
              <a:t>L</a:t>
            </a:r>
            <a:r>
              <a:rPr lang="fr-FR" dirty="0" smtClean="0"/>
              <a:t>es anti-vitamines K, les diurétiques et les neuroleptiques. </a:t>
            </a:r>
          </a:p>
          <a:p>
            <a:pPr marL="0" indent="0">
              <a:buNone/>
            </a:pPr>
            <a:endParaRPr lang="fr-FR" dirty="0" smtClean="0"/>
          </a:p>
          <a:p>
            <a:r>
              <a:rPr lang="fr-FR" dirty="0" smtClean="0"/>
              <a:t>Les mécanismes en cause sont :</a:t>
            </a:r>
          </a:p>
          <a:p>
            <a:endParaRPr lang="fr-FR" dirty="0" smtClean="0"/>
          </a:p>
          <a:p>
            <a:pPr marL="0" indent="0">
              <a:buNone/>
            </a:pPr>
            <a:r>
              <a:rPr lang="fr-FR" dirty="0" smtClean="0"/>
              <a:t> -  Déficit de communication entre soignants, </a:t>
            </a:r>
          </a:p>
          <a:p>
            <a:pPr marL="0" indent="0">
              <a:buNone/>
            </a:pPr>
            <a:endParaRPr lang="fr-FR" dirty="0" smtClean="0"/>
          </a:p>
          <a:p>
            <a:pPr marL="0" indent="0">
              <a:buNone/>
            </a:pPr>
            <a:r>
              <a:rPr lang="fr-FR" dirty="0" smtClean="0"/>
              <a:t>  -  Manque de réévaluation régulière des traitements ou de l’état de santé,</a:t>
            </a:r>
          </a:p>
          <a:p>
            <a:pPr marL="0" indent="0">
              <a:buNone/>
            </a:pPr>
            <a:endParaRPr lang="fr-FR" dirty="0" smtClean="0"/>
          </a:p>
          <a:p>
            <a:pPr marL="0" indent="0">
              <a:buNone/>
            </a:pPr>
            <a:r>
              <a:rPr lang="fr-FR" dirty="0" smtClean="0"/>
              <a:t> -  Difficulté d’accès aux soins.</a:t>
            </a:r>
            <a:endParaRPr lang="fr-FR" dirty="0"/>
          </a:p>
        </p:txBody>
      </p:sp>
    </p:spTree>
    <p:extLst>
      <p:ext uri="{BB962C8B-B14F-4D97-AF65-F5344CB8AC3E}">
        <p14:creationId xmlns:p14="http://schemas.microsoft.com/office/powerpoint/2010/main" val="248660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2060"/>
                </a:solidFill>
              </a:rPr>
              <a:t>Objectifs:</a:t>
            </a:r>
            <a:endParaRPr lang="fr-FR" b="1" dirty="0">
              <a:solidFill>
                <a:srgbClr val="002060"/>
              </a:solidFill>
            </a:endParaRPr>
          </a:p>
        </p:txBody>
      </p:sp>
      <p:sp>
        <p:nvSpPr>
          <p:cNvPr id="3" name="Espace réservé du contenu 2"/>
          <p:cNvSpPr>
            <a:spLocks noGrp="1"/>
          </p:cNvSpPr>
          <p:nvPr>
            <p:ph idx="1"/>
          </p:nvPr>
        </p:nvSpPr>
        <p:spPr>
          <a:xfrm>
            <a:off x="838200" y="1422400"/>
            <a:ext cx="10515600" cy="5435599"/>
          </a:xfrm>
        </p:spPr>
        <p:txBody>
          <a:bodyPr>
            <a:normAutofit fontScale="92500" lnSpcReduction="10000"/>
          </a:bodyPr>
          <a:lstStyle/>
          <a:p>
            <a:r>
              <a:rPr lang="fr-FR" dirty="0" smtClean="0"/>
              <a:t> Connaître les formules à utiliser pour l’ajustement posologique des médicaments.</a:t>
            </a:r>
          </a:p>
          <a:p>
            <a:endParaRPr lang="fr-FR" dirty="0" smtClean="0"/>
          </a:p>
          <a:p>
            <a:r>
              <a:rPr lang="fr-FR" dirty="0" smtClean="0"/>
              <a:t>Reconnaître les principaux médicaments néphrotoxiques.</a:t>
            </a:r>
          </a:p>
          <a:p>
            <a:endParaRPr lang="fr-FR" dirty="0" smtClean="0"/>
          </a:p>
          <a:p>
            <a:r>
              <a:rPr lang="fr-FR" dirty="0" smtClean="0"/>
              <a:t> Ajuster les traitements courants chez un patient insuffisant rénal chronique:</a:t>
            </a:r>
          </a:p>
          <a:p>
            <a:pPr marL="0" indent="0">
              <a:buNone/>
            </a:pPr>
            <a:r>
              <a:rPr lang="fr-FR" dirty="0"/>
              <a:t> </a:t>
            </a:r>
            <a:r>
              <a:rPr lang="fr-FR" dirty="0" smtClean="0"/>
              <a:t>      - Infections;</a:t>
            </a:r>
          </a:p>
          <a:p>
            <a:pPr marL="0" indent="0">
              <a:buNone/>
            </a:pPr>
            <a:r>
              <a:rPr lang="fr-FR" dirty="0"/>
              <a:t> </a:t>
            </a:r>
            <a:r>
              <a:rPr lang="fr-FR" dirty="0" smtClean="0"/>
              <a:t>      - Hypertension;</a:t>
            </a:r>
          </a:p>
          <a:p>
            <a:pPr marL="0" indent="0">
              <a:buNone/>
            </a:pPr>
            <a:r>
              <a:rPr lang="fr-FR" dirty="0"/>
              <a:t> </a:t>
            </a:r>
            <a:r>
              <a:rPr lang="fr-FR" dirty="0" smtClean="0"/>
              <a:t>       - Diabète;</a:t>
            </a:r>
          </a:p>
          <a:p>
            <a:pPr marL="0" indent="0">
              <a:buNone/>
            </a:pPr>
            <a:r>
              <a:rPr lang="fr-FR" dirty="0"/>
              <a:t> </a:t>
            </a:r>
            <a:r>
              <a:rPr lang="fr-FR" dirty="0" smtClean="0"/>
              <a:t>        - Goutte;</a:t>
            </a:r>
          </a:p>
          <a:p>
            <a:pPr marL="0" indent="0">
              <a:buNone/>
            </a:pPr>
            <a:r>
              <a:rPr lang="fr-FR" dirty="0"/>
              <a:t> </a:t>
            </a:r>
            <a:r>
              <a:rPr lang="fr-FR" dirty="0" smtClean="0"/>
              <a:t>         - Douleur .</a:t>
            </a:r>
            <a:endParaRPr lang="fr-FR" dirty="0"/>
          </a:p>
        </p:txBody>
      </p:sp>
    </p:spTree>
    <p:extLst>
      <p:ext uri="{BB962C8B-B14F-4D97-AF65-F5344CB8AC3E}">
        <p14:creationId xmlns:p14="http://schemas.microsoft.com/office/powerpoint/2010/main" val="384229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Problématique</a:t>
            </a:r>
            <a:endParaRPr lang="fr-FR" b="1" dirty="0">
              <a:solidFill>
                <a:srgbClr val="C00000"/>
              </a:solidFill>
            </a:endParaRPr>
          </a:p>
        </p:txBody>
      </p:sp>
      <p:sp>
        <p:nvSpPr>
          <p:cNvPr id="3" name="Espace réservé du contenu 2"/>
          <p:cNvSpPr>
            <a:spLocks noGrp="1"/>
          </p:cNvSpPr>
          <p:nvPr>
            <p:ph idx="1"/>
          </p:nvPr>
        </p:nvSpPr>
        <p:spPr/>
        <p:txBody>
          <a:bodyPr>
            <a:normAutofit fontScale="92500"/>
          </a:bodyPr>
          <a:lstStyle/>
          <a:p>
            <a:r>
              <a:rPr lang="fr-FR" dirty="0" smtClean="0"/>
              <a:t>La problématique d’adaptation de la dose d’un médicament est par définition une problématique individuelle. </a:t>
            </a:r>
          </a:p>
          <a:p>
            <a:endParaRPr lang="fr-FR" dirty="0" smtClean="0"/>
          </a:p>
          <a:p>
            <a:r>
              <a:rPr lang="fr-FR" dirty="0"/>
              <a:t>L</a:t>
            </a:r>
            <a:r>
              <a:rPr lang="fr-FR" dirty="0" smtClean="0"/>
              <a:t>e choix de la méthode d’</a:t>
            </a:r>
            <a:r>
              <a:rPr lang="fr-FR" dirty="0"/>
              <a:t>é</a:t>
            </a:r>
            <a:r>
              <a:rPr lang="fr-FR" dirty="0" smtClean="0"/>
              <a:t>valuation du DFG (choix du marqueur, formule d’estimation, mesure du DFG) repose sur la confrontation, à l’</a:t>
            </a:r>
            <a:r>
              <a:rPr lang="fr-FR" dirty="0"/>
              <a:t>é</a:t>
            </a:r>
            <a:r>
              <a:rPr lang="fr-FR" dirty="0" smtClean="0"/>
              <a:t>chelon individuel, du besoin de précision imposé par la situation clinique et de la précision attendue de chacune de ces méthodes.</a:t>
            </a:r>
          </a:p>
          <a:p>
            <a:endParaRPr lang="fr-FR" dirty="0" smtClean="0"/>
          </a:p>
          <a:p>
            <a:r>
              <a:rPr lang="fr-FR" dirty="0" smtClean="0"/>
              <a:t>Ceci s’oppose en partie aux recommandations d’utilisation qui reposent parfois sur des considérations plus épidémiologiques que de précision.</a:t>
            </a:r>
            <a:endParaRPr lang="fr-FR" dirty="0"/>
          </a:p>
        </p:txBody>
      </p:sp>
    </p:spTree>
    <p:extLst>
      <p:ext uri="{BB962C8B-B14F-4D97-AF65-F5344CB8AC3E}">
        <p14:creationId xmlns:p14="http://schemas.microsoft.com/office/powerpoint/2010/main" val="52770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1" y="609600"/>
            <a:ext cx="7781925" cy="1143000"/>
          </a:xfrm>
        </p:spPr>
        <p:txBody>
          <a:bodyPr>
            <a:normAutofit fontScale="90000"/>
          </a:bodyPr>
          <a:lstStyle/>
          <a:p>
            <a:pPr eaLnBrk="1" hangingPunct="1"/>
            <a:r>
              <a:rPr lang="fr-FR" altLang="fr-FR" smtClean="0"/>
              <a:t> </a:t>
            </a:r>
            <a:br>
              <a:rPr lang="fr-FR" altLang="fr-FR" smtClean="0"/>
            </a:br>
            <a:endParaRPr lang="fr-FR" altLang="fr-FR" smtClean="0"/>
          </a:p>
        </p:txBody>
      </p:sp>
      <p:sp>
        <p:nvSpPr>
          <p:cNvPr id="43011" name="Rectangle 3"/>
          <p:cNvSpPr>
            <a:spLocks noGrp="1" noChangeArrowheads="1"/>
          </p:cNvSpPr>
          <p:nvPr>
            <p:ph type="body" sz="half" idx="1"/>
          </p:nvPr>
        </p:nvSpPr>
        <p:spPr/>
        <p:txBody>
          <a:bodyPr/>
          <a:lstStyle/>
          <a:p>
            <a:pPr eaLnBrk="1" hangingPunct="1">
              <a:buFontTx/>
              <a:buNone/>
            </a:pPr>
            <a:r>
              <a:rPr lang="fr-FR" altLang="fr-FR"/>
              <a:t> </a:t>
            </a:r>
          </a:p>
          <a:p>
            <a:pPr eaLnBrk="1" hangingPunct="1">
              <a:buFontTx/>
              <a:buNone/>
            </a:pPr>
            <a:r>
              <a:rPr lang="fr-FR" altLang="fr-FR"/>
              <a:t> </a:t>
            </a:r>
          </a:p>
          <a:p>
            <a:pPr eaLnBrk="1" hangingPunct="1">
              <a:buFontTx/>
              <a:buNone/>
            </a:pPr>
            <a:r>
              <a:rPr lang="fr-FR" altLang="fr-FR"/>
              <a:t>    </a:t>
            </a:r>
          </a:p>
        </p:txBody>
      </p:sp>
      <p:sp>
        <p:nvSpPr>
          <p:cNvPr id="43012" name="Text Box 4"/>
          <p:cNvSpPr txBox="1">
            <a:spLocks noChangeArrowheads="1"/>
          </p:cNvSpPr>
          <p:nvPr/>
        </p:nvSpPr>
        <p:spPr bwMode="auto">
          <a:xfrm>
            <a:off x="1524001" y="-171450"/>
            <a:ext cx="91551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altLang="fr-FR" sz="8000" b="1" i="1">
                <a:solidFill>
                  <a:srgbClr val="0099FF"/>
                </a:solidFill>
                <a:effectLst>
                  <a:outerShdw blurRad="38100" dist="38100" dir="2700000" algn="tl">
                    <a:srgbClr val="C0C0C0"/>
                  </a:outerShdw>
                </a:effectLst>
                <a:latin typeface="Comic Sans MS" panose="030F0702030302020204" pitchFamily="66" charset="0"/>
              </a:rPr>
              <a:t>Comment peut on décrire les reins?</a:t>
            </a:r>
          </a:p>
        </p:txBody>
      </p:sp>
      <p:pic>
        <p:nvPicPr>
          <p:cNvPr id="43013" name="Picture 5" descr="2_0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1" y="2133600"/>
            <a:ext cx="915511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573351367"/>
      </p:ext>
    </p:extLst>
  </p:cSld>
  <p:clrMapOvr>
    <a:masterClrMapping/>
  </p:clrMapOvr>
  <p:transition advClick="0" advTm="6208">
    <p:blinds/>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fade">
                                      <p:cBhvr>
                                        <p:cTn id="7" dur="2000"/>
                                        <p:tgtEl>
                                          <p:spTgt spid="43012">
                                            <p:txEl>
                                              <p:pRg st="0" end="0"/>
                                            </p:txEl>
                                          </p:spTgt>
                                        </p:tgtEl>
                                      </p:cBhvr>
                                    </p:animEffect>
                                    <p:anim calcmode="lin" valueType="num">
                                      <p:cBhvr>
                                        <p:cTn id="8" dur="2000" fill="hold"/>
                                        <p:tgtEl>
                                          <p:spTgt spid="4301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301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301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blinds(horizontal)">
                                      <p:cBhvr>
                                        <p:cTn id="15" dur="500"/>
                                        <p:tgtEl>
                                          <p:spTgt spid="430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xit" presetSubtype="4" fill="hold" grpId="0" nodeType="clickEffect">
                                  <p:stCondLst>
                                    <p:cond delay="0"/>
                                  </p:stCondLst>
                                  <p:childTnLst>
                                    <p:animEffect transition="out" filter="slide(fromBottom)">
                                      <p:cBhvr>
                                        <p:cTn id="19" dur="500"/>
                                        <p:tgtEl>
                                          <p:spTgt spid="43010"/>
                                        </p:tgtEl>
                                      </p:cBhvr>
                                    </p:animEffect>
                                    <p:set>
                                      <p:cBhvr>
                                        <p:cTn id="20" dur="1" fill="hold">
                                          <p:stCondLst>
                                            <p:cond delay="499"/>
                                          </p:stCondLst>
                                        </p:cTn>
                                        <p:tgtEl>
                                          <p:spTgt spid="43010"/>
                                        </p:tgtEl>
                                        <p:attrNameLst>
                                          <p:attrName>style.visibility</p:attrName>
                                        </p:attrNameLst>
                                      </p:cBhvr>
                                      <p:to>
                                        <p:strVal val="hidden"/>
                                      </p:to>
                                    </p:set>
                                  </p:childTnLst>
                                </p:cTn>
                              </p:par>
                              <p:par>
                                <p:cTn id="21" presetID="12" presetClass="exit" presetSubtype="4" fill="hold" grpId="0" nodeType="withEffect">
                                  <p:stCondLst>
                                    <p:cond delay="0"/>
                                  </p:stCondLst>
                                  <p:childTnLst>
                                    <p:animEffect transition="out" filter="slide(fromBottom)">
                                      <p:cBhvr>
                                        <p:cTn id="22" dur="500"/>
                                        <p:tgtEl>
                                          <p:spTgt spid="43011">
                                            <p:txEl>
                                              <p:pRg st="0" end="0"/>
                                            </p:txEl>
                                          </p:spTgt>
                                        </p:tgtEl>
                                      </p:cBhvr>
                                    </p:animEffect>
                                    <p:set>
                                      <p:cBhvr>
                                        <p:cTn id="23" dur="1" fill="hold">
                                          <p:stCondLst>
                                            <p:cond delay="499"/>
                                          </p:stCondLst>
                                        </p:cTn>
                                        <p:tgtEl>
                                          <p:spTgt spid="43011">
                                            <p:txEl>
                                              <p:pRg st="0" end="0"/>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xit" presetSubtype="4" fill="hold" grpId="0" nodeType="clickEffect">
                                  <p:stCondLst>
                                    <p:cond delay="0"/>
                                  </p:stCondLst>
                                  <p:childTnLst>
                                    <p:animEffect transition="out" filter="slide(fromBottom)">
                                      <p:cBhvr>
                                        <p:cTn id="27" dur="500"/>
                                        <p:tgtEl>
                                          <p:spTgt spid="43011">
                                            <p:txEl>
                                              <p:pRg st="1" end="1"/>
                                            </p:txEl>
                                          </p:spTgt>
                                        </p:tgtEl>
                                      </p:cBhvr>
                                    </p:animEffect>
                                    <p:set>
                                      <p:cBhvr>
                                        <p:cTn id="28" dur="1" fill="hold">
                                          <p:stCondLst>
                                            <p:cond delay="499"/>
                                          </p:stCondLst>
                                        </p:cTn>
                                        <p:tgtEl>
                                          <p:spTgt spid="43011">
                                            <p:txEl>
                                              <p:pRg st="1" end="1"/>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xit" presetSubtype="4" fill="hold" grpId="0" nodeType="clickEffect">
                                  <p:stCondLst>
                                    <p:cond delay="0"/>
                                  </p:stCondLst>
                                  <p:childTnLst>
                                    <p:animEffect transition="out" filter="slide(fromBottom)">
                                      <p:cBhvr>
                                        <p:cTn id="32" dur="500"/>
                                        <p:tgtEl>
                                          <p:spTgt spid="43011">
                                            <p:txEl>
                                              <p:pRg st="2" end="2"/>
                                            </p:txEl>
                                          </p:spTgt>
                                        </p:tgtEl>
                                      </p:cBhvr>
                                    </p:animEffect>
                                    <p:set>
                                      <p:cBhvr>
                                        <p:cTn id="33" dur="1" fill="hold">
                                          <p:stCondLst>
                                            <p:cond delay="499"/>
                                          </p:stCondLst>
                                        </p:cTn>
                                        <p:tgtEl>
                                          <p:spTgt spid="43011">
                                            <p:txEl>
                                              <p:pRg st="2" end="2"/>
                                            </p:txEl>
                                          </p:spTgt>
                                        </p:tgtEl>
                                        <p:attrNameLst>
                                          <p:attrName>style.visibility</p:attrName>
                                        </p:attrNameLst>
                                      </p:cBhvr>
                                      <p:to>
                                        <p:strVal val="hidden"/>
                                      </p:to>
                                    </p:set>
                                  </p:childTnLst>
                                </p:cTn>
                              </p:par>
                              <p:par>
                                <p:cTn id="34" presetID="12" presetClass="exit" presetSubtype="4" fill="hold" grpId="0" nodeType="withEffect">
                                  <p:stCondLst>
                                    <p:cond delay="0"/>
                                  </p:stCondLst>
                                  <p:childTnLst>
                                    <p:animEffect transition="out" filter="slide(fromBottom)">
                                      <p:cBhvr>
                                        <p:cTn id="35" dur="500"/>
                                        <p:tgtEl>
                                          <p:spTgt spid="43012">
                                            <p:txEl>
                                              <p:pRg st="0" end="0"/>
                                            </p:txEl>
                                          </p:spTgt>
                                        </p:tgtEl>
                                      </p:cBhvr>
                                    </p:animEffect>
                                    <p:set>
                                      <p:cBhvr>
                                        <p:cTn id="36" dur="1" fill="hold">
                                          <p:stCondLst>
                                            <p:cond delay="499"/>
                                          </p:stCondLst>
                                        </p:cTn>
                                        <p:tgtEl>
                                          <p:spTgt spid="43012">
                                            <p:txEl>
                                              <p:pRg st="0" end="0"/>
                                            </p:txEl>
                                          </p:spTgt>
                                        </p:tgtEl>
                                        <p:attrNameLst>
                                          <p:attrName>style.visibility</p:attrName>
                                        </p:attrNameLst>
                                      </p:cBhvr>
                                      <p:to>
                                        <p:strVal val="hidden"/>
                                      </p:to>
                                    </p:set>
                                  </p:childTnLst>
                                </p:cTn>
                              </p:par>
                              <p:par>
                                <p:cTn id="37" presetID="12" presetClass="exit" presetSubtype="4" fill="hold" nodeType="withEffect">
                                  <p:stCondLst>
                                    <p:cond delay="0"/>
                                  </p:stCondLst>
                                  <p:childTnLst>
                                    <p:animEffect transition="out" filter="slide(fromBottom)">
                                      <p:cBhvr>
                                        <p:cTn id="38" dur="500"/>
                                        <p:tgtEl>
                                          <p:spTgt spid="43013"/>
                                        </p:tgtEl>
                                      </p:cBhvr>
                                    </p:animEffect>
                                    <p:set>
                                      <p:cBhvr>
                                        <p:cTn id="39" dur="1" fill="hold">
                                          <p:stCondLst>
                                            <p:cond delay="499"/>
                                          </p:stCondLst>
                                        </p:cTn>
                                        <p:tgtEl>
                                          <p:spTgt spid="43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4|1.2|1.3|0.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2289</Words>
  <Application>Microsoft Office PowerPoint</Application>
  <PresentationFormat>Grand écran</PresentationFormat>
  <Paragraphs>264</Paragraphs>
  <Slides>58</Slides>
  <Notes>0</Notes>
  <HiddenSlides>7</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58</vt:i4>
      </vt:variant>
    </vt:vector>
  </HeadingPairs>
  <TitlesOfParts>
    <vt:vector size="63" baseType="lpstr">
      <vt:lpstr>Arial</vt:lpstr>
      <vt:lpstr>Calibri</vt:lpstr>
      <vt:lpstr>Calibri Light</vt:lpstr>
      <vt:lpstr>Comic Sans MS</vt:lpstr>
      <vt:lpstr>Thème Office</vt:lpstr>
      <vt:lpstr>Prescrire chez l’insuffisant rénal:  le pourquoi et comment adapter la posologie? ( Ne tirez pas sur l’Innocence ) </vt:lpstr>
      <vt:lpstr>Présentation PowerPoint</vt:lpstr>
      <vt:lpstr>Agenda</vt:lpstr>
      <vt:lpstr>Introduction</vt:lpstr>
      <vt:lpstr>Le  constat</vt:lpstr>
      <vt:lpstr>Trois classes sont fortement impliquées :  </vt:lpstr>
      <vt:lpstr>Objectifs:</vt:lpstr>
      <vt:lpstr>Problématique</vt:lpstr>
      <vt:lpstr>  </vt:lpstr>
      <vt:lpstr>Présentation PowerPoint</vt:lpstr>
      <vt:lpstr>NEPHRON</vt:lpstr>
      <vt:lpstr>Comment estimer la fonction rénale ?</vt:lpstr>
      <vt:lpstr>Présentation PowerPoint</vt:lpstr>
      <vt:lpstr>Présentation PowerPoint</vt:lpstr>
      <vt:lpstr>Présentation PowerPoint</vt:lpstr>
      <vt:lpstr>Présentation PowerPoint</vt:lpstr>
      <vt:lpstr>Présentation PowerPoint</vt:lpstr>
      <vt:lpstr>Adaptation posologique des médicaments à la fonction rénale </vt:lpstr>
      <vt:lpstr>Le pourquoi d’une adaptation posologique ?</vt:lpstr>
      <vt:lpstr>D'autres étapes pharmacocinétiques des médicaments peuvent aussi être altérées en cas d'IR: </vt:lpstr>
      <vt:lpstr>Il est crucial de connaître : </vt:lpstr>
      <vt:lpstr>Des  facteurs qui exposent au risque rénal</vt:lpstr>
      <vt:lpstr>Les principaux médicaments néphrotoxiques</vt:lpstr>
      <vt:lpstr>Principaux médicaments à adapter à la fonction rénale</vt:lpstr>
      <vt:lpstr>Les principes de l’adaptation posologique</vt:lpstr>
      <vt:lpstr>Attention: médicaments en vente libre</vt:lpstr>
      <vt:lpstr>Et la fonction rénale ?</vt:lpstr>
      <vt:lpstr>Présentation PowerPoint</vt:lpstr>
      <vt:lpstr>Présentation PowerPoint</vt:lpstr>
      <vt:lpstr>Présentation PowerPoint</vt:lpstr>
      <vt:lpstr>Présentation PowerPoint</vt:lpstr>
      <vt:lpstr>Quelle formule utiliser pour l’adaptation des médicaments ?</vt:lpstr>
      <vt:lpstr>. Evaluation de la fonction rénale </vt:lpstr>
      <vt:lpstr>1. Formule de Cockcroft et Gault </vt:lpstr>
      <vt:lpstr>Limites de Cockroft</vt:lpstr>
      <vt:lpstr>2. Formule abrégée MDRD (aMDRD) </vt:lpstr>
      <vt:lpstr>En fin</vt:lpstr>
      <vt:lpstr>La formule de Cockroft-Gault</vt:lpstr>
      <vt:lpstr>Cependant :</vt:lpstr>
      <vt:lpstr>Présentation PowerPoint</vt:lpstr>
      <vt:lpstr>Présentation PowerPoint</vt:lpstr>
      <vt:lpstr>Présentation PowerPoint</vt:lpstr>
      <vt:lpstr>Un peu de de pratique, devant un médicament à adapter à la fonction rénale</vt:lpstr>
      <vt:lpstr>Présentation PowerPoint</vt:lpstr>
      <vt:lpstr>Présentation PowerPoint</vt:lpstr>
      <vt:lpstr>Sans  oublier </vt:lpstr>
      <vt:lpstr>Prévention de néphrotoxicité</vt:lpstr>
      <vt:lpstr>Présentation PowerPoint</vt:lpstr>
      <vt:lpstr>En pratique, 4 propositions:</vt:lpstr>
      <vt:lpstr>Présentation PowerPoint</vt:lpstr>
      <vt:lpstr>Trois mots pour la fin</vt:lpstr>
      <vt:lpstr>Présentation PowerPoint</vt:lpstr>
      <vt:lpstr>Conclusion</vt:lpstr>
      <vt:lpstr>Intérêt d’une néphrovigilence</vt:lpstr>
      <vt:lpstr>Références bibliographiques</vt:lpstr>
      <vt:lpstr>Références bibliographiques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timgad informatique</dc:creator>
  <cp:lastModifiedBy>timgad informatique</cp:lastModifiedBy>
  <cp:revision>61</cp:revision>
  <dcterms:created xsi:type="dcterms:W3CDTF">2021-03-20T18:28:59Z</dcterms:created>
  <dcterms:modified xsi:type="dcterms:W3CDTF">2021-03-21T18:39:20Z</dcterms:modified>
</cp:coreProperties>
</file>