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69" r:id="rId4"/>
    <p:sldId id="360" r:id="rId5"/>
    <p:sldId id="330" r:id="rId6"/>
    <p:sldId id="361" r:id="rId7"/>
    <p:sldId id="260" r:id="rId8"/>
    <p:sldId id="301" r:id="rId9"/>
    <p:sldId id="316" r:id="rId10"/>
    <p:sldId id="317" r:id="rId11"/>
    <p:sldId id="318" r:id="rId12"/>
    <p:sldId id="319" r:id="rId13"/>
    <p:sldId id="320" r:id="rId14"/>
    <p:sldId id="321" r:id="rId15"/>
    <p:sldId id="322" r:id="rId16"/>
    <p:sldId id="287"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6" r:id="rId40"/>
    <p:sldId id="384" r:id="rId41"/>
    <p:sldId id="385" r:id="rId42"/>
    <p:sldId id="387" r:id="rId43"/>
    <p:sldId id="397" r:id="rId44"/>
    <p:sldId id="388" r:id="rId45"/>
    <p:sldId id="389" r:id="rId46"/>
    <p:sldId id="390" r:id="rId47"/>
    <p:sldId id="391" r:id="rId48"/>
    <p:sldId id="396" r:id="rId49"/>
    <p:sldId id="392" r:id="rId50"/>
    <p:sldId id="393" r:id="rId51"/>
    <p:sldId id="394" r:id="rId52"/>
    <p:sldId id="395" r:id="rId53"/>
    <p:sldId id="303" r:id="rId54"/>
    <p:sldId id="261" r:id="rId55"/>
    <p:sldId id="270" r:id="rId56"/>
    <p:sldId id="272" r:id="rId57"/>
    <p:sldId id="296" r:id="rId58"/>
    <p:sldId id="304" r:id="rId59"/>
    <p:sldId id="327" r:id="rId60"/>
    <p:sldId id="297" r:id="rId61"/>
    <p:sldId id="305" r:id="rId62"/>
    <p:sldId id="281" r:id="rId63"/>
    <p:sldId id="273" r:id="rId64"/>
    <p:sldId id="331" r:id="rId65"/>
    <p:sldId id="332" r:id="rId66"/>
    <p:sldId id="333" r:id="rId67"/>
    <p:sldId id="335" r:id="rId68"/>
    <p:sldId id="336" r:id="rId69"/>
    <p:sldId id="337" r:id="rId70"/>
    <p:sldId id="338" r:id="rId71"/>
    <p:sldId id="339" r:id="rId72"/>
    <p:sldId id="340" r:id="rId73"/>
    <p:sldId id="341" r:id="rId74"/>
    <p:sldId id="342" r:id="rId75"/>
    <p:sldId id="343" r:id="rId76"/>
    <p:sldId id="358" r:id="rId77"/>
    <p:sldId id="359" r:id="rId78"/>
    <p:sldId id="355" r:id="rId79"/>
    <p:sldId id="354" r:id="rId80"/>
    <p:sldId id="344" r:id="rId81"/>
    <p:sldId id="345" r:id="rId82"/>
    <p:sldId id="353" r:id="rId83"/>
    <p:sldId id="352" r:id="rId84"/>
    <p:sldId id="346" r:id="rId85"/>
    <p:sldId id="347" r:id="rId86"/>
    <p:sldId id="348" r:id="rId87"/>
    <p:sldId id="293" r:id="rId88"/>
    <p:sldId id="324" r:id="rId89"/>
    <p:sldId id="325" r:id="rId90"/>
    <p:sldId id="265" r:id="rId91"/>
    <p:sldId id="356" r:id="rId92"/>
    <p:sldId id="357" r:id="rId93"/>
    <p:sldId id="351" r:id="rId94"/>
    <p:sldId id="315" r:id="rId95"/>
    <p:sldId id="285" r:id="rId96"/>
    <p:sldId id="283" r:id="rId97"/>
    <p:sldId id="284" r:id="rId98"/>
    <p:sldId id="294" r:id="rId9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792" y="96"/>
      </p:cViewPr>
      <p:guideLst/>
    </p:cSldViewPr>
  </p:slideViewPr>
  <p:notesTextViewPr>
    <p:cViewPr>
      <p:scale>
        <a:sx n="1" d="1"/>
        <a:sy n="1" d="1"/>
      </p:scale>
      <p:origin x="0" y="0"/>
    </p:cViewPr>
  </p:notesTextViewPr>
  <p:sorterViewPr>
    <p:cViewPr>
      <p:scale>
        <a:sx n="100" d="100"/>
        <a:sy n="100" d="100"/>
      </p:scale>
      <p:origin x="0" y="-164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7056EE6-C900-470C-8C4E-5BC8A1AF730F}"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F5941E-D64D-4F0D-AD9E-52FB541FF58F}" type="slidenum">
              <a:rPr lang="fr-FR" smtClean="0"/>
              <a:t>‹N°›</a:t>
            </a:fld>
            <a:endParaRPr lang="fr-FR"/>
          </a:p>
        </p:txBody>
      </p:sp>
    </p:spTree>
    <p:extLst>
      <p:ext uri="{BB962C8B-B14F-4D97-AF65-F5344CB8AC3E}">
        <p14:creationId xmlns:p14="http://schemas.microsoft.com/office/powerpoint/2010/main" val="492852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056EE6-C900-470C-8C4E-5BC8A1AF730F}"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F5941E-D64D-4F0D-AD9E-52FB541FF58F}" type="slidenum">
              <a:rPr lang="fr-FR" smtClean="0"/>
              <a:t>‹N°›</a:t>
            </a:fld>
            <a:endParaRPr lang="fr-FR"/>
          </a:p>
        </p:txBody>
      </p:sp>
    </p:spTree>
    <p:extLst>
      <p:ext uri="{BB962C8B-B14F-4D97-AF65-F5344CB8AC3E}">
        <p14:creationId xmlns:p14="http://schemas.microsoft.com/office/powerpoint/2010/main" val="3762400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056EE6-C900-470C-8C4E-5BC8A1AF730F}"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F5941E-D64D-4F0D-AD9E-52FB541FF58F}" type="slidenum">
              <a:rPr lang="fr-FR" smtClean="0"/>
              <a:t>‹N°›</a:t>
            </a:fld>
            <a:endParaRPr lang="fr-FR"/>
          </a:p>
        </p:txBody>
      </p:sp>
    </p:spTree>
    <p:extLst>
      <p:ext uri="{BB962C8B-B14F-4D97-AF65-F5344CB8AC3E}">
        <p14:creationId xmlns:p14="http://schemas.microsoft.com/office/powerpoint/2010/main" val="26231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056EE6-C900-470C-8C4E-5BC8A1AF730F}"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F5941E-D64D-4F0D-AD9E-52FB541FF58F}" type="slidenum">
              <a:rPr lang="fr-FR" smtClean="0"/>
              <a:t>‹N°›</a:t>
            </a:fld>
            <a:endParaRPr lang="fr-FR"/>
          </a:p>
        </p:txBody>
      </p:sp>
    </p:spTree>
    <p:extLst>
      <p:ext uri="{BB962C8B-B14F-4D97-AF65-F5344CB8AC3E}">
        <p14:creationId xmlns:p14="http://schemas.microsoft.com/office/powerpoint/2010/main" val="194186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7056EE6-C900-470C-8C4E-5BC8A1AF730F}" type="datetimeFigureOut">
              <a:rPr lang="fr-FR" smtClean="0"/>
              <a:t>16/01/2021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F5941E-D64D-4F0D-AD9E-52FB541FF58F}" type="slidenum">
              <a:rPr lang="fr-FR" smtClean="0"/>
              <a:t>‹N°›</a:t>
            </a:fld>
            <a:endParaRPr lang="fr-FR"/>
          </a:p>
        </p:txBody>
      </p:sp>
    </p:spTree>
    <p:extLst>
      <p:ext uri="{BB962C8B-B14F-4D97-AF65-F5344CB8AC3E}">
        <p14:creationId xmlns:p14="http://schemas.microsoft.com/office/powerpoint/2010/main" val="326844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7056EE6-C900-470C-8C4E-5BC8A1AF730F}" type="datetimeFigureOut">
              <a:rPr lang="fr-FR" smtClean="0"/>
              <a:t>16/01/2021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F5941E-D64D-4F0D-AD9E-52FB541FF58F}" type="slidenum">
              <a:rPr lang="fr-FR" smtClean="0"/>
              <a:t>‹N°›</a:t>
            </a:fld>
            <a:endParaRPr lang="fr-FR"/>
          </a:p>
        </p:txBody>
      </p:sp>
    </p:spTree>
    <p:extLst>
      <p:ext uri="{BB962C8B-B14F-4D97-AF65-F5344CB8AC3E}">
        <p14:creationId xmlns:p14="http://schemas.microsoft.com/office/powerpoint/2010/main" val="332813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7056EE6-C900-470C-8C4E-5BC8A1AF730F}" type="datetimeFigureOut">
              <a:rPr lang="fr-FR" smtClean="0"/>
              <a:t>16/01/2021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EF5941E-D64D-4F0D-AD9E-52FB541FF58F}" type="slidenum">
              <a:rPr lang="fr-FR" smtClean="0"/>
              <a:t>‹N°›</a:t>
            </a:fld>
            <a:endParaRPr lang="fr-FR"/>
          </a:p>
        </p:txBody>
      </p:sp>
    </p:spTree>
    <p:extLst>
      <p:ext uri="{BB962C8B-B14F-4D97-AF65-F5344CB8AC3E}">
        <p14:creationId xmlns:p14="http://schemas.microsoft.com/office/powerpoint/2010/main" val="160324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7056EE6-C900-470C-8C4E-5BC8A1AF730F}" type="datetimeFigureOut">
              <a:rPr lang="fr-FR" smtClean="0"/>
              <a:t>16/01/2021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EF5941E-D64D-4F0D-AD9E-52FB541FF58F}" type="slidenum">
              <a:rPr lang="fr-FR" smtClean="0"/>
              <a:t>‹N°›</a:t>
            </a:fld>
            <a:endParaRPr lang="fr-FR"/>
          </a:p>
        </p:txBody>
      </p:sp>
    </p:spTree>
    <p:extLst>
      <p:ext uri="{BB962C8B-B14F-4D97-AF65-F5344CB8AC3E}">
        <p14:creationId xmlns:p14="http://schemas.microsoft.com/office/powerpoint/2010/main" val="353113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7056EE6-C900-470C-8C4E-5BC8A1AF730F}" type="datetimeFigureOut">
              <a:rPr lang="fr-FR" smtClean="0"/>
              <a:t>16/01/2021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EF5941E-D64D-4F0D-AD9E-52FB541FF58F}" type="slidenum">
              <a:rPr lang="fr-FR" smtClean="0"/>
              <a:t>‹N°›</a:t>
            </a:fld>
            <a:endParaRPr lang="fr-FR"/>
          </a:p>
        </p:txBody>
      </p:sp>
    </p:spTree>
    <p:extLst>
      <p:ext uri="{BB962C8B-B14F-4D97-AF65-F5344CB8AC3E}">
        <p14:creationId xmlns:p14="http://schemas.microsoft.com/office/powerpoint/2010/main" val="116369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7056EE6-C900-470C-8C4E-5BC8A1AF730F}" type="datetimeFigureOut">
              <a:rPr lang="fr-FR" smtClean="0"/>
              <a:t>16/01/2021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F5941E-D64D-4F0D-AD9E-52FB541FF58F}" type="slidenum">
              <a:rPr lang="fr-FR" smtClean="0"/>
              <a:t>‹N°›</a:t>
            </a:fld>
            <a:endParaRPr lang="fr-FR"/>
          </a:p>
        </p:txBody>
      </p:sp>
    </p:spTree>
    <p:extLst>
      <p:ext uri="{BB962C8B-B14F-4D97-AF65-F5344CB8AC3E}">
        <p14:creationId xmlns:p14="http://schemas.microsoft.com/office/powerpoint/2010/main" val="112015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7056EE6-C900-470C-8C4E-5BC8A1AF730F}" type="datetimeFigureOut">
              <a:rPr lang="fr-FR" smtClean="0"/>
              <a:t>16/01/2021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F5941E-D64D-4F0D-AD9E-52FB541FF58F}" type="slidenum">
              <a:rPr lang="fr-FR" smtClean="0"/>
              <a:t>‹N°›</a:t>
            </a:fld>
            <a:endParaRPr lang="fr-FR"/>
          </a:p>
        </p:txBody>
      </p:sp>
    </p:spTree>
    <p:extLst>
      <p:ext uri="{BB962C8B-B14F-4D97-AF65-F5344CB8AC3E}">
        <p14:creationId xmlns:p14="http://schemas.microsoft.com/office/powerpoint/2010/main" val="426711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56EE6-C900-470C-8C4E-5BC8A1AF730F}" type="datetimeFigureOut">
              <a:rPr lang="fr-FR" smtClean="0"/>
              <a:t>16/01/2021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5941E-D64D-4F0D-AD9E-52FB541FF58F}" type="slidenum">
              <a:rPr lang="fr-FR" smtClean="0"/>
              <a:t>‹N°›</a:t>
            </a:fld>
            <a:endParaRPr lang="fr-FR"/>
          </a:p>
        </p:txBody>
      </p:sp>
    </p:spTree>
    <p:extLst>
      <p:ext uri="{BB962C8B-B14F-4D97-AF65-F5344CB8AC3E}">
        <p14:creationId xmlns:p14="http://schemas.microsoft.com/office/powerpoint/2010/main" val="3018095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chinarathmane@yahoo.fr"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8473" y="526473"/>
            <a:ext cx="9144000" cy="1274617"/>
          </a:xfrm>
        </p:spPr>
        <p:style>
          <a:lnRef idx="1">
            <a:schemeClr val="accent4"/>
          </a:lnRef>
          <a:fillRef idx="2">
            <a:schemeClr val="accent4"/>
          </a:fillRef>
          <a:effectRef idx="1">
            <a:schemeClr val="accent4"/>
          </a:effectRef>
          <a:fontRef idx="minor">
            <a:schemeClr val="dk1"/>
          </a:fontRef>
        </p:style>
        <p:txBody>
          <a:bodyPr>
            <a:normAutofit/>
          </a:bodyPr>
          <a:lstStyle/>
          <a:p>
            <a:r>
              <a:rPr lang="fr-FR" sz="4000" b="1" dirty="0" smtClean="0">
                <a:solidFill>
                  <a:srgbClr val="FF0000"/>
                </a:solidFill>
              </a:rPr>
              <a:t>Savoir Prescrire </a:t>
            </a:r>
            <a:r>
              <a:rPr lang="fr-FR" sz="4000" b="1" dirty="0" smtClean="0">
                <a:solidFill>
                  <a:srgbClr val="FF0000"/>
                </a:solidFill>
              </a:rPr>
              <a:t>chez l’insuffisant rénal chronique</a:t>
            </a:r>
            <a:endParaRPr lang="fr-FR" sz="4000" b="1" dirty="0">
              <a:solidFill>
                <a:srgbClr val="FF0000"/>
              </a:solidFill>
            </a:endParaRPr>
          </a:p>
        </p:txBody>
      </p:sp>
      <p:sp>
        <p:nvSpPr>
          <p:cNvPr id="3" name="Sous-titre 2"/>
          <p:cNvSpPr>
            <a:spLocks noGrp="1"/>
          </p:cNvSpPr>
          <p:nvPr>
            <p:ph type="subTitle" idx="1"/>
          </p:nvPr>
        </p:nvSpPr>
        <p:spPr>
          <a:xfrm>
            <a:off x="277090" y="2715491"/>
            <a:ext cx="12039599" cy="3415145"/>
          </a:xfrm>
        </p:spPr>
        <p:txBody>
          <a:bodyPr>
            <a:normAutofit/>
          </a:bodyPr>
          <a:lstStyle/>
          <a:p>
            <a:pPr lvl="0"/>
            <a:r>
              <a:rPr lang="fr-FR" sz="2000" b="1" dirty="0">
                <a:solidFill>
                  <a:prstClr val="black"/>
                </a:solidFill>
              </a:rPr>
              <a:t>Module de </a:t>
            </a:r>
            <a:r>
              <a:rPr lang="fr-FR" sz="2000" b="1" dirty="0" smtClean="0">
                <a:solidFill>
                  <a:prstClr val="black"/>
                </a:solidFill>
              </a:rPr>
              <a:t>thérapeutique                                 6eme </a:t>
            </a:r>
            <a:r>
              <a:rPr lang="fr-FR" sz="2000" b="1" dirty="0">
                <a:solidFill>
                  <a:prstClr val="black"/>
                </a:solidFill>
              </a:rPr>
              <a:t>année médecine</a:t>
            </a:r>
          </a:p>
          <a:p>
            <a:pPr lvl="0"/>
            <a:r>
              <a:rPr lang="fr-FR" sz="2000" b="1" dirty="0">
                <a:solidFill>
                  <a:prstClr val="black"/>
                </a:solidFill>
              </a:rPr>
              <a:t>Université de Batna2, </a:t>
            </a:r>
            <a:r>
              <a:rPr lang="fr-FR" sz="2000" b="1" dirty="0" smtClean="0">
                <a:solidFill>
                  <a:prstClr val="black"/>
                </a:solidFill>
              </a:rPr>
              <a:t>Algérie                 Département </a:t>
            </a:r>
            <a:r>
              <a:rPr lang="fr-FR" sz="2000" b="1" dirty="0">
                <a:solidFill>
                  <a:prstClr val="black"/>
                </a:solidFill>
              </a:rPr>
              <a:t>de médecine</a:t>
            </a:r>
          </a:p>
          <a:p>
            <a:pPr lvl="0"/>
            <a:r>
              <a:rPr lang="fr-FR" sz="2000" b="1" dirty="0" smtClean="0">
                <a:solidFill>
                  <a:prstClr val="black"/>
                </a:solidFill>
              </a:rPr>
              <a:t>A, Chinar </a:t>
            </a:r>
            <a:r>
              <a:rPr lang="fr-FR" sz="2000" b="1" dirty="0">
                <a:solidFill>
                  <a:prstClr val="black"/>
                </a:solidFill>
              </a:rPr>
              <a:t>; médecine </a:t>
            </a:r>
            <a:r>
              <a:rPr lang="fr-FR" sz="2000" b="1" dirty="0" smtClean="0">
                <a:solidFill>
                  <a:prstClr val="black"/>
                </a:solidFill>
              </a:rPr>
              <a:t>interne</a:t>
            </a:r>
          </a:p>
          <a:p>
            <a:pPr lvl="0"/>
            <a:endParaRPr lang="fr-FR" sz="2000" b="1" dirty="0">
              <a:solidFill>
                <a:prstClr val="black"/>
              </a:solidFill>
            </a:endParaRPr>
          </a:p>
          <a:p>
            <a:pPr lvl="0"/>
            <a:r>
              <a:rPr lang="fr-FR" sz="2000" b="1" dirty="0">
                <a:solidFill>
                  <a:prstClr val="black"/>
                </a:solidFill>
              </a:rPr>
              <a:t>Mail: </a:t>
            </a:r>
            <a:r>
              <a:rPr lang="fr-FR" sz="2000" b="1" dirty="0" smtClean="0">
                <a:solidFill>
                  <a:prstClr val="black"/>
                </a:solidFill>
                <a:hlinkClick r:id="rId2"/>
              </a:rPr>
              <a:t>chinarathmane@yahoo.fr</a:t>
            </a:r>
            <a:endParaRPr lang="fr-FR" sz="2000" b="1" dirty="0" smtClean="0">
              <a:solidFill>
                <a:prstClr val="black"/>
              </a:solidFill>
            </a:endParaRPr>
          </a:p>
          <a:p>
            <a:pPr lvl="0"/>
            <a:endParaRPr lang="fr-FR" sz="2000" b="1" dirty="0">
              <a:solidFill>
                <a:prstClr val="black"/>
              </a:solidFill>
            </a:endParaRPr>
          </a:p>
          <a:p>
            <a:pPr lvl="0"/>
            <a:r>
              <a:rPr lang="fr-FR" sz="2000" b="1" dirty="0" smtClean="0">
                <a:solidFill>
                  <a:prstClr val="black"/>
                </a:solidFill>
              </a:rPr>
              <a:t>Tel : 213773121991</a:t>
            </a:r>
            <a:endParaRPr lang="fr-FR" sz="2000" b="1" dirty="0">
              <a:solidFill>
                <a:prstClr val="black"/>
              </a:solidFill>
            </a:endParaRPr>
          </a:p>
          <a:p>
            <a:pPr lvl="0"/>
            <a:r>
              <a:rPr lang="fr-FR" sz="2000" b="1" dirty="0" smtClean="0">
                <a:solidFill>
                  <a:prstClr val="black"/>
                </a:solidFill>
              </a:rPr>
              <a:t>Batna :   </a:t>
            </a:r>
            <a:r>
              <a:rPr lang="fr-FR" sz="2000" b="1" dirty="0" smtClean="0">
                <a:solidFill>
                  <a:prstClr val="black"/>
                </a:solidFill>
              </a:rPr>
              <a:t>17.01.2021 de  15h à 16h</a:t>
            </a:r>
            <a:endParaRPr lang="fr-FR" sz="2000" b="1" dirty="0">
              <a:solidFill>
                <a:prstClr val="black"/>
              </a:solidFill>
            </a:endParaRPr>
          </a:p>
          <a:p>
            <a:endParaRPr lang="fr-FR" dirty="0"/>
          </a:p>
        </p:txBody>
      </p:sp>
      <p:pic>
        <p:nvPicPr>
          <p:cNvPr id="4" name="Image 3"/>
          <p:cNvPicPr>
            <a:picLocks noChangeAspect="1"/>
          </p:cNvPicPr>
          <p:nvPr/>
        </p:nvPicPr>
        <p:blipFill>
          <a:blip r:embed="rId3"/>
          <a:stretch>
            <a:fillRect/>
          </a:stretch>
        </p:blipFill>
        <p:spPr>
          <a:xfrm>
            <a:off x="0" y="3934691"/>
            <a:ext cx="3746916" cy="3422073"/>
          </a:xfrm>
          <a:prstGeom prst="rect">
            <a:avLst/>
          </a:prstGeom>
        </p:spPr>
      </p:pic>
      <p:pic>
        <p:nvPicPr>
          <p:cNvPr id="5" name="Image 4"/>
          <p:cNvPicPr>
            <a:picLocks noChangeAspect="1"/>
          </p:cNvPicPr>
          <p:nvPr/>
        </p:nvPicPr>
        <p:blipFill>
          <a:blip r:embed="rId4"/>
          <a:stretch>
            <a:fillRect/>
          </a:stretch>
        </p:blipFill>
        <p:spPr>
          <a:xfrm>
            <a:off x="8257309" y="4371975"/>
            <a:ext cx="3934691" cy="2486025"/>
          </a:xfrm>
          <a:prstGeom prst="rect">
            <a:avLst/>
          </a:prstGeom>
        </p:spPr>
      </p:pic>
    </p:spTree>
    <p:extLst>
      <p:ext uri="{BB962C8B-B14F-4D97-AF65-F5344CB8AC3E}">
        <p14:creationId xmlns:p14="http://schemas.microsoft.com/office/powerpoint/2010/main" val="3744498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718457" y="0"/>
            <a:ext cx="10868297" cy="6858000"/>
          </a:xfrm>
          <a:prstGeom prst="rect">
            <a:avLst/>
          </a:prstGeom>
        </p:spPr>
      </p:pic>
    </p:spTree>
    <p:extLst>
      <p:ext uri="{BB962C8B-B14F-4D97-AF65-F5344CB8AC3E}">
        <p14:creationId xmlns:p14="http://schemas.microsoft.com/office/powerpoint/2010/main" val="2175316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940525" y="0"/>
            <a:ext cx="10267405" cy="6858000"/>
          </a:xfrm>
          <a:prstGeom prst="rect">
            <a:avLst/>
          </a:prstGeom>
        </p:spPr>
      </p:pic>
    </p:spTree>
    <p:extLst>
      <p:ext uri="{BB962C8B-B14F-4D97-AF65-F5344CB8AC3E}">
        <p14:creationId xmlns:p14="http://schemas.microsoft.com/office/powerpoint/2010/main" val="249608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365124"/>
            <a:ext cx="10515599" cy="6401435"/>
          </a:xfrm>
          <a:prstGeom prst="rect">
            <a:avLst/>
          </a:prstGeom>
        </p:spPr>
      </p:pic>
    </p:spTree>
    <p:extLst>
      <p:ext uri="{BB962C8B-B14F-4D97-AF65-F5344CB8AC3E}">
        <p14:creationId xmlns:p14="http://schemas.microsoft.com/office/powerpoint/2010/main" val="193351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175657" y="0"/>
            <a:ext cx="9078686" cy="6727371"/>
          </a:xfrm>
          <a:prstGeom prst="rect">
            <a:avLst/>
          </a:prstGeom>
        </p:spPr>
      </p:pic>
    </p:spTree>
    <p:extLst>
      <p:ext uri="{BB962C8B-B14F-4D97-AF65-F5344CB8AC3E}">
        <p14:creationId xmlns:p14="http://schemas.microsoft.com/office/powerpoint/2010/main" val="286021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267097" y="0"/>
            <a:ext cx="9392193" cy="6740434"/>
          </a:xfrm>
          <a:prstGeom prst="rect">
            <a:avLst/>
          </a:prstGeom>
        </p:spPr>
      </p:pic>
    </p:spTree>
    <p:extLst>
      <p:ext uri="{BB962C8B-B14F-4D97-AF65-F5344CB8AC3E}">
        <p14:creationId xmlns:p14="http://schemas.microsoft.com/office/powerpoint/2010/main" val="3456302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254033" y="0"/>
            <a:ext cx="9771017" cy="6858000"/>
          </a:xfrm>
          <a:prstGeom prst="rect">
            <a:avLst/>
          </a:prstGeom>
        </p:spPr>
      </p:pic>
    </p:spTree>
    <p:extLst>
      <p:ext uri="{BB962C8B-B14F-4D97-AF65-F5344CB8AC3E}">
        <p14:creationId xmlns:p14="http://schemas.microsoft.com/office/powerpoint/2010/main" val="235526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0491" y="0"/>
            <a:ext cx="10515600" cy="1325563"/>
          </a:xfrm>
        </p:spPr>
        <p:style>
          <a:lnRef idx="0">
            <a:schemeClr val="accent4"/>
          </a:lnRef>
          <a:fillRef idx="3">
            <a:schemeClr val="accent4"/>
          </a:fillRef>
          <a:effectRef idx="3">
            <a:schemeClr val="accent4"/>
          </a:effectRef>
          <a:fontRef idx="minor">
            <a:schemeClr val="lt1"/>
          </a:fontRef>
        </p:style>
        <p:txBody>
          <a:bodyPr>
            <a:normAutofit/>
          </a:bodyPr>
          <a:lstStyle/>
          <a:p>
            <a:r>
              <a:rPr lang="fr-FR" sz="3600" b="1" dirty="0" smtClean="0">
                <a:solidFill>
                  <a:srgbClr val="FF0000"/>
                </a:solidFill>
              </a:rPr>
              <a:t>Le médicament et son transit dans l’organisme</a:t>
            </a:r>
            <a:endParaRPr lang="fr-FR" sz="3600" b="1" dirty="0">
              <a:solidFill>
                <a:srgbClr val="FF0000"/>
              </a:solidFill>
            </a:endParaRPr>
          </a:p>
        </p:txBody>
      </p:sp>
      <p:pic>
        <p:nvPicPr>
          <p:cNvPr id="5" name="Espace réservé du contenu 3"/>
          <p:cNvPicPr>
            <a:picLocks noGrp="1" noChangeAspect="1"/>
          </p:cNvPicPr>
          <p:nvPr>
            <p:ph idx="1"/>
          </p:nvPr>
        </p:nvPicPr>
        <p:blipFill>
          <a:blip r:embed="rId2"/>
          <a:stretch>
            <a:fillRect/>
          </a:stretch>
        </p:blipFill>
        <p:spPr>
          <a:xfrm>
            <a:off x="2078182" y="1039091"/>
            <a:ext cx="7980218" cy="5818909"/>
          </a:xfrm>
          <a:prstGeom prst="rect">
            <a:avLst/>
          </a:prstGeom>
        </p:spPr>
      </p:pic>
    </p:spTree>
    <p:extLst>
      <p:ext uri="{BB962C8B-B14F-4D97-AF65-F5344CB8AC3E}">
        <p14:creationId xmlns:p14="http://schemas.microsoft.com/office/powerpoint/2010/main" val="3633640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124690"/>
            <a:ext cx="10515600" cy="6636327"/>
          </a:xfrm>
          <a:prstGeom prst="rect">
            <a:avLst/>
          </a:prstGeom>
        </p:spPr>
      </p:pic>
    </p:spTree>
    <p:extLst>
      <p:ext uri="{BB962C8B-B14F-4D97-AF65-F5344CB8AC3E}">
        <p14:creationId xmlns:p14="http://schemas.microsoft.com/office/powerpoint/2010/main" val="3764928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fr-FR" sz="2400" b="1" dirty="0">
                <a:solidFill>
                  <a:srgbClr val="FF0000"/>
                </a:solidFill>
              </a:rPr>
              <a:t>ROLE DU REIN DANS L’ELIMINATION DES MEDICAMENTS </a:t>
            </a:r>
            <a:endParaRPr lang="fr-FR" sz="3600" b="1" dirty="0">
              <a:solidFill>
                <a:srgbClr val="FF0000"/>
              </a:solidFill>
            </a:endParaRPr>
          </a:p>
        </p:txBody>
      </p:sp>
      <p:sp>
        <p:nvSpPr>
          <p:cNvPr id="3" name="Espace réservé du contenu 2"/>
          <p:cNvSpPr>
            <a:spLocks noGrp="1"/>
          </p:cNvSpPr>
          <p:nvPr>
            <p:ph idx="1"/>
          </p:nvPr>
        </p:nvSpPr>
        <p:spPr/>
        <p:txBody>
          <a:bodyPr>
            <a:normAutofit lnSpcReduction="10000"/>
          </a:bodyPr>
          <a:lstStyle/>
          <a:p>
            <a:pPr marL="0" indent="0">
              <a:buNone/>
            </a:pPr>
            <a:r>
              <a:rPr lang="fr-FR" b="1" dirty="0" smtClean="0">
                <a:solidFill>
                  <a:srgbClr val="FF0000"/>
                </a:solidFill>
              </a:rPr>
              <a:t>A</a:t>
            </a:r>
            <a:r>
              <a:rPr lang="fr-FR" dirty="0" smtClean="0"/>
              <a:t>- </a:t>
            </a:r>
            <a:r>
              <a:rPr lang="fr-FR" dirty="0"/>
              <a:t>Elimination par excrétion urinaire : </a:t>
            </a:r>
            <a:endParaRPr lang="fr-FR" dirty="0" smtClean="0"/>
          </a:p>
          <a:p>
            <a:pPr marL="0" indent="0">
              <a:buNone/>
            </a:pPr>
            <a:endParaRPr lang="fr-FR" dirty="0" smtClean="0"/>
          </a:p>
          <a:p>
            <a:pPr marL="0" indent="0">
              <a:buNone/>
            </a:pPr>
            <a:r>
              <a:rPr lang="fr-FR" dirty="0" smtClean="0"/>
              <a:t>Le </a:t>
            </a:r>
            <a:r>
              <a:rPr lang="fr-FR" dirty="0"/>
              <a:t>rein participe à l’élimination de nombreux médicaments par excrétion urinaire , celle-ci est le résultat d’une filtration glomérulaire et de transports tubulaires . </a:t>
            </a:r>
            <a:endParaRPr lang="fr-FR" dirty="0" smtClean="0"/>
          </a:p>
          <a:p>
            <a:pPr marL="0" indent="0">
              <a:buNone/>
            </a:pPr>
            <a:endParaRPr lang="fr-FR" dirty="0" smtClean="0"/>
          </a:p>
          <a:p>
            <a:pPr marL="0" indent="0">
              <a:buNone/>
            </a:pPr>
            <a:r>
              <a:rPr lang="fr-FR" b="1" dirty="0" smtClean="0"/>
              <a:t>1-la </a:t>
            </a:r>
            <a:r>
              <a:rPr lang="fr-FR" b="1" dirty="0"/>
              <a:t>filtration glomérulaire </a:t>
            </a:r>
            <a:r>
              <a:rPr lang="fr-FR" dirty="0"/>
              <a:t>: Seule la fraction ultra filtrable du médicament non liée aux protéines est concernée par ce mécanisme L’excrétion par cette voie est réduite en cas de réduction néphronique (IRC)</a:t>
            </a:r>
          </a:p>
        </p:txBody>
      </p:sp>
    </p:spTree>
    <p:extLst>
      <p:ext uri="{BB962C8B-B14F-4D97-AF65-F5344CB8AC3E}">
        <p14:creationId xmlns:p14="http://schemas.microsoft.com/office/powerpoint/2010/main" val="4123774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0"/>
            <a:ext cx="10515599" cy="6857999"/>
          </a:xfrm>
          <a:prstGeom prst="rect">
            <a:avLst/>
          </a:prstGeom>
        </p:spPr>
      </p:pic>
    </p:spTree>
    <p:extLst>
      <p:ext uri="{BB962C8B-B14F-4D97-AF65-F5344CB8AC3E}">
        <p14:creationId xmlns:p14="http://schemas.microsoft.com/office/powerpoint/2010/main" val="262924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FF0000"/>
                </a:solidFill>
              </a:rPr>
              <a:t>17  Janvier : journée internationale de la cuisine italienne</a:t>
            </a:r>
            <a:endParaRPr lang="fr-FR" sz="3600" b="1" dirty="0">
              <a:solidFill>
                <a:srgbClr val="FF0000"/>
              </a:solidFill>
            </a:endParaRPr>
          </a:p>
        </p:txBody>
      </p:sp>
      <p:pic>
        <p:nvPicPr>
          <p:cNvPr id="4" name="Espace réservé du contenu 3"/>
          <p:cNvPicPr>
            <a:picLocks noGrp="1" noChangeAspect="1"/>
          </p:cNvPicPr>
          <p:nvPr>
            <p:ph idx="1"/>
          </p:nvPr>
        </p:nvPicPr>
        <p:blipFill>
          <a:blip r:embed="rId2"/>
          <a:stretch>
            <a:fillRect/>
          </a:stretch>
        </p:blipFill>
        <p:spPr>
          <a:xfrm>
            <a:off x="1330036" y="1690688"/>
            <a:ext cx="10023764" cy="5167312"/>
          </a:xfrm>
          <a:prstGeom prst="rect">
            <a:avLst/>
          </a:prstGeom>
        </p:spPr>
      </p:pic>
    </p:spTree>
    <p:extLst>
      <p:ext uri="{BB962C8B-B14F-4D97-AF65-F5344CB8AC3E}">
        <p14:creationId xmlns:p14="http://schemas.microsoft.com/office/powerpoint/2010/main" val="370954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a:solidFill>
                  <a:srgbClr val="FF0000"/>
                </a:solidFill>
              </a:rPr>
              <a:t>B</a:t>
            </a:r>
            <a:r>
              <a:rPr lang="fr-FR" dirty="0"/>
              <a:t>- élimination par métabolisme intra-rénal du médicament : </a:t>
            </a:r>
            <a:endParaRPr lang="fr-FR" dirty="0" smtClean="0"/>
          </a:p>
          <a:p>
            <a:endParaRPr lang="fr-FR" dirty="0"/>
          </a:p>
          <a:p>
            <a:pPr marL="0" indent="0">
              <a:buNone/>
            </a:pPr>
            <a:r>
              <a:rPr lang="fr-FR" dirty="0" smtClean="0"/>
              <a:t>le </a:t>
            </a:r>
            <a:r>
              <a:rPr lang="fr-FR" dirty="0"/>
              <a:t>rein peut également intervenir dans l’élimination des médicaments par le biais d’un métabolisme intra-rénal du médicament: </a:t>
            </a:r>
            <a:endParaRPr lang="fr-FR" dirty="0" smtClean="0"/>
          </a:p>
          <a:p>
            <a:pPr marL="0" indent="0">
              <a:buNone/>
            </a:pPr>
            <a:endParaRPr lang="fr-FR" dirty="0"/>
          </a:p>
          <a:p>
            <a:pPr marL="0" indent="0">
              <a:buNone/>
            </a:pPr>
            <a:r>
              <a:rPr lang="fr-FR" dirty="0" smtClean="0"/>
              <a:t>    par </a:t>
            </a:r>
            <a:r>
              <a:rPr lang="fr-FR" dirty="0"/>
              <a:t>ex catabolisme de l’insuline au niveau du TCP .</a:t>
            </a:r>
          </a:p>
        </p:txBody>
      </p:sp>
    </p:spTree>
    <p:extLst>
      <p:ext uri="{BB962C8B-B14F-4D97-AF65-F5344CB8AC3E}">
        <p14:creationId xmlns:p14="http://schemas.microsoft.com/office/powerpoint/2010/main" val="3915209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fr-FR" sz="3600" dirty="0">
                <a:solidFill>
                  <a:srgbClr val="FF0000"/>
                </a:solidFill>
              </a:rPr>
              <a:t>Influence des perturbations de la fonction rénale et de l’urémie sur la pharmacocinétique des </a:t>
            </a:r>
            <a:r>
              <a:rPr lang="fr-FR" sz="3600" dirty="0" smtClean="0">
                <a:solidFill>
                  <a:srgbClr val="FF0000"/>
                </a:solidFill>
              </a:rPr>
              <a:t>médicaments. </a:t>
            </a:r>
            <a:r>
              <a:rPr lang="fr-FR" sz="3600" dirty="0">
                <a:solidFill>
                  <a:srgbClr val="FF0000"/>
                </a:solidFill>
              </a:rPr>
              <a:t/>
            </a:r>
            <a:br>
              <a:rPr lang="fr-FR" sz="3600" dirty="0">
                <a:solidFill>
                  <a:srgbClr val="FF0000"/>
                </a:solidFill>
              </a:rPr>
            </a:br>
            <a:endParaRPr lang="fr-FR" dirty="0">
              <a:solidFill>
                <a:srgbClr val="FF0000"/>
              </a:solidFill>
            </a:endParaRPr>
          </a:p>
        </p:txBody>
      </p:sp>
      <p:pic>
        <p:nvPicPr>
          <p:cNvPr id="4" name="Espace réservé du contenu 3"/>
          <p:cNvPicPr>
            <a:picLocks noGrp="1" noChangeAspect="1"/>
          </p:cNvPicPr>
          <p:nvPr>
            <p:ph idx="1"/>
          </p:nvPr>
        </p:nvPicPr>
        <p:blipFill>
          <a:blip r:embed="rId2"/>
          <a:stretch>
            <a:fillRect/>
          </a:stretch>
        </p:blipFill>
        <p:spPr>
          <a:xfrm>
            <a:off x="1884218" y="2382982"/>
            <a:ext cx="8021782" cy="4475018"/>
          </a:xfrm>
          <a:prstGeom prst="rect">
            <a:avLst/>
          </a:prstGeom>
        </p:spPr>
      </p:pic>
    </p:spTree>
    <p:extLst>
      <p:ext uri="{BB962C8B-B14F-4D97-AF65-F5344CB8AC3E}">
        <p14:creationId xmlns:p14="http://schemas.microsoft.com/office/powerpoint/2010/main" val="1032399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fr-FR" sz="2800" dirty="0"/>
              <a:t>L’existence d’une insuffisance rénale peut modifier profondément la pharmacocinétique d’un médicament </a:t>
            </a:r>
            <a:endParaRPr lang="fr-FR" sz="4000" dirty="0"/>
          </a:p>
        </p:txBody>
      </p:sp>
      <p:sp>
        <p:nvSpPr>
          <p:cNvPr id="3" name="Espace réservé du contenu 2"/>
          <p:cNvSpPr>
            <a:spLocks noGrp="1"/>
          </p:cNvSpPr>
          <p:nvPr>
            <p:ph idx="1"/>
          </p:nvPr>
        </p:nvSpPr>
        <p:spPr/>
        <p:txBody>
          <a:bodyPr/>
          <a:lstStyle/>
          <a:p>
            <a:pPr marL="0" indent="0">
              <a:buNone/>
            </a:pPr>
            <a:r>
              <a:rPr lang="fr-FR" b="1" dirty="0" smtClean="0"/>
              <a:t>1- </a:t>
            </a:r>
            <a:r>
              <a:rPr lang="fr-FR" b="1" dirty="0"/>
              <a:t>absorption gastro-intestinale </a:t>
            </a:r>
            <a:r>
              <a:rPr lang="fr-FR" dirty="0"/>
              <a:t>: </a:t>
            </a:r>
            <a:endParaRPr lang="fr-FR" dirty="0" smtClean="0"/>
          </a:p>
          <a:p>
            <a:pPr marL="0" indent="0">
              <a:buNone/>
            </a:pPr>
            <a:r>
              <a:rPr lang="fr-FR" dirty="0" smtClean="0"/>
              <a:t>Elle </a:t>
            </a:r>
            <a:r>
              <a:rPr lang="fr-FR" dirty="0"/>
              <a:t>est peu ou pas modifiée en cas d’insuffisance rénale . </a:t>
            </a:r>
            <a:endParaRPr lang="fr-FR" dirty="0" smtClean="0"/>
          </a:p>
          <a:p>
            <a:pPr marL="0" indent="0">
              <a:buNone/>
            </a:pPr>
            <a:endParaRPr lang="fr-FR" dirty="0" smtClean="0"/>
          </a:p>
          <a:p>
            <a:pPr marL="0" indent="0">
              <a:buNone/>
            </a:pPr>
            <a:r>
              <a:rPr lang="fr-FR" dirty="0" smtClean="0"/>
              <a:t>Elle </a:t>
            </a:r>
            <a:r>
              <a:rPr lang="fr-FR" dirty="0"/>
              <a:t>peut être modifiée biodisponibilités diminuée en cas d’</a:t>
            </a:r>
            <a:r>
              <a:rPr lang="fr-FR" dirty="0" err="1"/>
              <a:t>intéractions</a:t>
            </a:r>
            <a:r>
              <a:rPr lang="fr-FR" dirty="0"/>
              <a:t> médicamenteuses (sels de calcium , résines échangeuses d’ions , sels de fer) , trouble de l’absorption intestinale par modification du pH chez l’urémique et des troubles digestive fréquents type vomissements.</a:t>
            </a:r>
          </a:p>
        </p:txBody>
      </p:sp>
    </p:spTree>
    <p:extLst>
      <p:ext uri="{BB962C8B-B14F-4D97-AF65-F5344CB8AC3E}">
        <p14:creationId xmlns:p14="http://schemas.microsoft.com/office/powerpoint/2010/main" val="1092662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a:t>2- Diminution du l’effet du premier passage hépatique </a:t>
            </a:r>
            <a:r>
              <a:rPr lang="fr-FR" dirty="0"/>
              <a:t>observée chez l’urémique pour certains médicaments : </a:t>
            </a:r>
            <a:endParaRPr lang="fr-FR" dirty="0" smtClean="0"/>
          </a:p>
          <a:p>
            <a:pPr marL="0" indent="0">
              <a:buNone/>
            </a:pPr>
            <a:endParaRPr lang="fr-FR" dirty="0"/>
          </a:p>
          <a:p>
            <a:pPr marL="0" indent="0">
              <a:buNone/>
            </a:pPr>
            <a:endParaRPr lang="fr-FR" dirty="0" smtClean="0"/>
          </a:p>
          <a:p>
            <a:pPr marL="0" indent="0">
              <a:buNone/>
            </a:pPr>
            <a:r>
              <a:rPr lang="fr-FR" dirty="0"/>
              <a:t>E</a:t>
            </a:r>
            <a:r>
              <a:rPr lang="fr-FR" dirty="0" smtClean="0"/>
              <a:t>x </a:t>
            </a:r>
            <a:r>
              <a:rPr lang="fr-FR" dirty="0"/>
              <a:t>: B bloquants ( pic de [ ]plasmatique des médicaments plus élevé que chez le sujet sain ) </a:t>
            </a:r>
          </a:p>
        </p:txBody>
      </p:sp>
    </p:spTree>
    <p:extLst>
      <p:ext uri="{BB962C8B-B14F-4D97-AF65-F5344CB8AC3E}">
        <p14:creationId xmlns:p14="http://schemas.microsoft.com/office/powerpoint/2010/main" val="6195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a:t>3-Altération du volume de distribution </a:t>
            </a:r>
            <a:r>
              <a:rPr lang="fr-FR" b="1" dirty="0" smtClean="0"/>
              <a:t>:</a:t>
            </a:r>
          </a:p>
          <a:p>
            <a:pPr marL="0" indent="0">
              <a:buNone/>
            </a:pPr>
            <a:endParaRPr lang="fr-FR" dirty="0"/>
          </a:p>
          <a:p>
            <a:pPr marL="0" indent="0">
              <a:buNone/>
            </a:pPr>
            <a:r>
              <a:rPr lang="fr-FR" dirty="0" smtClean="0"/>
              <a:t> </a:t>
            </a:r>
            <a:r>
              <a:rPr lang="fr-FR" dirty="0"/>
              <a:t>Le volume de distribution d’un médicament peut être modifié en cas d’insuffisance rénale : </a:t>
            </a:r>
            <a:endParaRPr lang="fr-FR" dirty="0" smtClean="0"/>
          </a:p>
          <a:p>
            <a:pPr marL="0" indent="0">
              <a:buNone/>
            </a:pPr>
            <a:r>
              <a:rPr lang="fr-FR" dirty="0" smtClean="0"/>
              <a:t>-</a:t>
            </a:r>
            <a:r>
              <a:rPr lang="fr-FR" dirty="0"/>
              <a:t>du fait d’une modification des espaces liquidiens ( desH2O , hyperH2o) -du fait de l’anémie ( IRC++) ( réduit le volume de distribution pour les médicaments ayant une forte affinité pour les GR</a:t>
            </a:r>
            <a:r>
              <a:rPr lang="fr-FR" dirty="0" smtClean="0"/>
              <a:t>)</a:t>
            </a:r>
          </a:p>
          <a:p>
            <a:pPr marL="0" indent="0">
              <a:buNone/>
            </a:pPr>
            <a:r>
              <a:rPr lang="fr-FR" dirty="0" smtClean="0"/>
              <a:t> </a:t>
            </a:r>
            <a:r>
              <a:rPr lang="fr-FR" dirty="0"/>
              <a:t>-du fait d’une modification de la fixation protéique.</a:t>
            </a:r>
          </a:p>
        </p:txBody>
      </p:sp>
    </p:spTree>
    <p:extLst>
      <p:ext uri="{BB962C8B-B14F-4D97-AF65-F5344CB8AC3E}">
        <p14:creationId xmlns:p14="http://schemas.microsoft.com/office/powerpoint/2010/main" val="4000684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4-fixation protéique : </a:t>
            </a:r>
            <a:endParaRPr lang="fr-FR" dirty="0" smtClean="0"/>
          </a:p>
          <a:p>
            <a:pPr marL="0" indent="0">
              <a:buNone/>
            </a:pPr>
            <a:r>
              <a:rPr lang="fr-FR" dirty="0" smtClean="0"/>
              <a:t> </a:t>
            </a:r>
            <a:r>
              <a:rPr lang="fr-FR" dirty="0"/>
              <a:t>Le syndrome néphrotique s’accompagne d’une hypoalbuminémie augmentation de la fraction libre du médicament présent dans le plasma avec un risque de toxicité pour les médicaments fortement liés aux protéines tels que les sulfamides hypoglycémiants (risque d’hypoglycémie!)</a:t>
            </a:r>
          </a:p>
        </p:txBody>
      </p:sp>
    </p:spTree>
    <p:extLst>
      <p:ext uri="{BB962C8B-B14F-4D97-AF65-F5344CB8AC3E}">
        <p14:creationId xmlns:p14="http://schemas.microsoft.com/office/powerpoint/2010/main" val="2938281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5-métabolisme : quelques anomalies ont été décrites chez l’insuffisant rénal : </a:t>
            </a:r>
            <a:endParaRPr lang="fr-FR" dirty="0" smtClean="0"/>
          </a:p>
          <a:p>
            <a:pPr marL="0" indent="0">
              <a:buNone/>
            </a:pPr>
            <a:r>
              <a:rPr lang="fr-FR" dirty="0" smtClean="0"/>
              <a:t>-</a:t>
            </a:r>
            <a:r>
              <a:rPr lang="fr-FR" dirty="0"/>
              <a:t>diminution de l’acétylation ( ex : isoniazide </a:t>
            </a:r>
            <a:r>
              <a:rPr lang="fr-FR" dirty="0" smtClean="0"/>
              <a:t>)</a:t>
            </a:r>
          </a:p>
          <a:p>
            <a:pPr marL="0" indent="0">
              <a:buNone/>
            </a:pPr>
            <a:r>
              <a:rPr lang="fr-FR" dirty="0" smtClean="0"/>
              <a:t> </a:t>
            </a:r>
            <a:r>
              <a:rPr lang="fr-FR" dirty="0"/>
              <a:t>-diminution de l’hydroxylation ( ex : vit D) </a:t>
            </a:r>
          </a:p>
        </p:txBody>
      </p:sp>
    </p:spTree>
    <p:extLst>
      <p:ext uri="{BB962C8B-B14F-4D97-AF65-F5344CB8AC3E}">
        <p14:creationId xmlns:p14="http://schemas.microsoft.com/office/powerpoint/2010/main" val="691920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6- diminution de l’excrétion rénale : </a:t>
            </a:r>
            <a:endParaRPr lang="fr-FR" dirty="0" smtClean="0"/>
          </a:p>
          <a:p>
            <a:pPr marL="0" indent="0">
              <a:buNone/>
            </a:pPr>
            <a:endParaRPr lang="fr-FR" dirty="0"/>
          </a:p>
          <a:p>
            <a:pPr marL="0" indent="0">
              <a:buNone/>
            </a:pPr>
            <a:r>
              <a:rPr lang="fr-FR" dirty="0" smtClean="0"/>
              <a:t>C’est </a:t>
            </a:r>
            <a:r>
              <a:rPr lang="fr-FR" dirty="0"/>
              <a:t>le facteur majeur pour les médicaments à élimination rénale prépondérante. </a:t>
            </a:r>
            <a:endParaRPr lang="fr-FR" dirty="0" smtClean="0"/>
          </a:p>
          <a:p>
            <a:pPr marL="0" indent="0">
              <a:buNone/>
            </a:pPr>
            <a:endParaRPr lang="fr-FR" dirty="0"/>
          </a:p>
          <a:p>
            <a:pPr marL="0" indent="0">
              <a:buNone/>
            </a:pPr>
            <a:r>
              <a:rPr lang="fr-FR" dirty="0" smtClean="0"/>
              <a:t>Elle </a:t>
            </a:r>
            <a:r>
              <a:rPr lang="fr-FR" dirty="0"/>
              <a:t>est essentiellement fonction de la clairance de la créatinine , avec importance particulière pour des clairances inférieures à </a:t>
            </a:r>
            <a:r>
              <a:rPr lang="fr-FR" dirty="0" smtClean="0"/>
              <a:t>30ml/min</a:t>
            </a:r>
            <a:endParaRPr lang="fr-FR" dirty="0"/>
          </a:p>
        </p:txBody>
      </p:sp>
    </p:spTree>
    <p:extLst>
      <p:ext uri="{BB962C8B-B14F-4D97-AF65-F5344CB8AC3E}">
        <p14:creationId xmlns:p14="http://schemas.microsoft.com/office/powerpoint/2010/main" val="3222114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7- à coté de ces modifications pharmacocinétiques , des modifications pharmacodynamiques peuvent être observées ; elles ne sont pas toujours bien expliquées : </a:t>
            </a:r>
            <a:endParaRPr lang="fr-FR" dirty="0" smtClean="0"/>
          </a:p>
          <a:p>
            <a:pPr marL="0" indent="0">
              <a:buNone/>
            </a:pPr>
            <a:endParaRPr lang="fr-FR" dirty="0"/>
          </a:p>
          <a:p>
            <a:pPr marL="0" indent="0">
              <a:buNone/>
            </a:pPr>
            <a:r>
              <a:rPr lang="fr-FR" dirty="0" smtClean="0"/>
              <a:t>ex </a:t>
            </a:r>
            <a:r>
              <a:rPr lang="fr-FR" dirty="0"/>
              <a:t>: augmentation de la puissance des tranquillisants et des analgésiques chez l’IRC.</a:t>
            </a:r>
          </a:p>
          <a:p>
            <a:endParaRPr lang="fr-FR" dirty="0"/>
          </a:p>
        </p:txBody>
      </p:sp>
    </p:spTree>
    <p:extLst>
      <p:ext uri="{BB962C8B-B14F-4D97-AF65-F5344CB8AC3E}">
        <p14:creationId xmlns:p14="http://schemas.microsoft.com/office/powerpoint/2010/main" val="994183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5-atteintes rénales des médicaments </a:t>
            </a:r>
          </a:p>
        </p:txBody>
      </p:sp>
      <p:pic>
        <p:nvPicPr>
          <p:cNvPr id="4" name="Espace réservé du contenu 3"/>
          <p:cNvPicPr>
            <a:picLocks noGrp="1" noChangeAspect="1"/>
          </p:cNvPicPr>
          <p:nvPr>
            <p:ph idx="1"/>
          </p:nvPr>
        </p:nvPicPr>
        <p:blipFill>
          <a:blip r:embed="rId2"/>
          <a:stretch>
            <a:fillRect/>
          </a:stretch>
        </p:blipFill>
        <p:spPr>
          <a:xfrm>
            <a:off x="2632365" y="1371600"/>
            <a:ext cx="6517556" cy="5486399"/>
          </a:xfrm>
          <a:prstGeom prst="rect">
            <a:avLst/>
          </a:prstGeom>
        </p:spPr>
      </p:pic>
    </p:spTree>
    <p:extLst>
      <p:ext uri="{BB962C8B-B14F-4D97-AF65-F5344CB8AC3E}">
        <p14:creationId xmlns:p14="http://schemas.microsoft.com/office/powerpoint/2010/main" val="2910528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fr-FR" b="1" dirty="0" smtClean="0">
                <a:solidFill>
                  <a:srgbClr val="FF0000"/>
                </a:solidFill>
              </a:rPr>
              <a:t>AGENDA</a:t>
            </a:r>
            <a:endParaRPr lang="fr-FR" b="1" dirty="0">
              <a:solidFill>
                <a:srgbClr val="FF0000"/>
              </a:solidFill>
            </a:endParaRPr>
          </a:p>
        </p:txBody>
      </p:sp>
      <p:sp>
        <p:nvSpPr>
          <p:cNvPr id="3" name="Espace réservé du contenu 2"/>
          <p:cNvSpPr>
            <a:spLocks noGrp="1"/>
          </p:cNvSpPr>
          <p:nvPr>
            <p:ph idx="1"/>
          </p:nvPr>
        </p:nvSpPr>
        <p:spPr/>
        <p:txBody>
          <a:bodyPr>
            <a:normAutofit fontScale="77500" lnSpcReduction="20000"/>
          </a:bodyPr>
          <a:lstStyle/>
          <a:p>
            <a:r>
              <a:rPr lang="fr-FR" dirty="0" smtClean="0"/>
              <a:t>Introduction</a:t>
            </a:r>
          </a:p>
          <a:p>
            <a:r>
              <a:rPr lang="fr-FR" dirty="0" smtClean="0"/>
              <a:t>Problématique</a:t>
            </a:r>
            <a:endParaRPr lang="fr-FR" dirty="0" smtClean="0"/>
          </a:p>
          <a:p>
            <a:r>
              <a:rPr lang="fr-FR" dirty="0" smtClean="0"/>
              <a:t>Intérêt de la question</a:t>
            </a:r>
            <a:endParaRPr lang="fr-FR" dirty="0" smtClean="0"/>
          </a:p>
          <a:p>
            <a:r>
              <a:rPr lang="fr-FR" dirty="0" smtClean="0"/>
              <a:t>Rappel physiologique</a:t>
            </a:r>
          </a:p>
          <a:p>
            <a:r>
              <a:rPr lang="fr-FR" dirty="0" smtClean="0"/>
              <a:t>Maladie rénale</a:t>
            </a:r>
          </a:p>
          <a:p>
            <a:r>
              <a:rPr lang="fr-FR" dirty="0" smtClean="0"/>
              <a:t>Insuffisance rénale</a:t>
            </a:r>
          </a:p>
          <a:p>
            <a:r>
              <a:rPr lang="fr-FR" dirty="0" smtClean="0"/>
              <a:t>Variations pharmacologiques en cas d’IRC</a:t>
            </a:r>
          </a:p>
          <a:p>
            <a:r>
              <a:rPr lang="fr-FR" dirty="0" smtClean="0"/>
              <a:t>Comment prescrire ?</a:t>
            </a:r>
          </a:p>
          <a:p>
            <a:r>
              <a:rPr lang="fr-FR" dirty="0" smtClean="0"/>
              <a:t>Adaptation  des posologies</a:t>
            </a:r>
          </a:p>
          <a:p>
            <a:r>
              <a:rPr lang="fr-FR" dirty="0" smtClean="0"/>
              <a:t>Le  Vidal</a:t>
            </a:r>
          </a:p>
          <a:p>
            <a:r>
              <a:rPr lang="fr-FR" dirty="0" smtClean="0"/>
              <a:t>Conclusion</a:t>
            </a:r>
          </a:p>
          <a:p>
            <a:r>
              <a:rPr lang="fr-FR" dirty="0" smtClean="0"/>
              <a:t>Références bibliographiques</a:t>
            </a:r>
            <a:endParaRPr lang="fr-FR" dirty="0" smtClean="0"/>
          </a:p>
          <a:p>
            <a:endParaRPr lang="fr-FR" dirty="0"/>
          </a:p>
        </p:txBody>
      </p:sp>
    </p:spTree>
    <p:extLst>
      <p:ext uri="{BB962C8B-B14F-4D97-AF65-F5344CB8AC3E}">
        <p14:creationId xmlns:p14="http://schemas.microsoft.com/office/powerpoint/2010/main" val="1483767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solidFill>
                  <a:srgbClr val="FF0000"/>
                </a:solidFill>
              </a:rPr>
              <a:t>Le diagnostic de la toxicité rénale des médicaments </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Polymorphisme </a:t>
            </a:r>
            <a:r>
              <a:rPr lang="fr-FR" dirty="0"/>
              <a:t>des manifestations! </a:t>
            </a:r>
            <a:endParaRPr lang="fr-FR" dirty="0" smtClean="0"/>
          </a:p>
          <a:p>
            <a:r>
              <a:rPr lang="fr-FR" dirty="0" smtClean="0"/>
              <a:t>Les </a:t>
            </a:r>
            <a:r>
              <a:rPr lang="fr-FR" dirty="0"/>
              <a:t>manifestations cliniques des néphropathies toxiques sont très nombreuses et les symptômes de présentation ne sont pas différents de ceux des maladies rénales en général</a:t>
            </a:r>
            <a:r>
              <a:rPr lang="fr-FR" dirty="0" smtClean="0"/>
              <a:t>.</a:t>
            </a:r>
          </a:p>
          <a:p>
            <a:r>
              <a:rPr lang="fr-FR" dirty="0" smtClean="0"/>
              <a:t> </a:t>
            </a:r>
            <a:r>
              <a:rPr lang="fr-FR" dirty="0"/>
              <a:t>Les médicaments peuvent donner pratiquement toutes les formes de syndrome néphrologique, si bien que devant une atteinte rénale, la possibilité de la responsabilité d’un médicament en particulier chez les sujets âgés et/ou poly- médicamentés doit être systématiquement évoquée.</a:t>
            </a:r>
          </a:p>
        </p:txBody>
      </p:sp>
    </p:spTree>
    <p:extLst>
      <p:ext uri="{BB962C8B-B14F-4D97-AF65-F5344CB8AC3E}">
        <p14:creationId xmlns:p14="http://schemas.microsoft.com/office/powerpoint/2010/main" val="2071875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solidFill>
                  <a:srgbClr val="FF0000"/>
                </a:solidFill>
              </a:rPr>
              <a:t>Critères d’imputabilité des médicaments! </a:t>
            </a:r>
            <a:endParaRPr lang="fr-FR" dirty="0">
              <a:solidFill>
                <a:srgbClr val="FF0000"/>
              </a:solidFill>
            </a:endParaRPr>
          </a:p>
        </p:txBody>
      </p:sp>
      <p:sp>
        <p:nvSpPr>
          <p:cNvPr id="3" name="Espace réservé du contenu 2"/>
          <p:cNvSpPr>
            <a:spLocks noGrp="1"/>
          </p:cNvSpPr>
          <p:nvPr>
            <p:ph idx="1"/>
          </p:nvPr>
        </p:nvSpPr>
        <p:spPr/>
        <p:txBody>
          <a:bodyPr>
            <a:normAutofit/>
          </a:bodyPr>
          <a:lstStyle/>
          <a:p>
            <a:r>
              <a:rPr lang="fr-FR" dirty="0" smtClean="0"/>
              <a:t>La </a:t>
            </a:r>
            <a:r>
              <a:rPr lang="fr-FR" dirty="0"/>
              <a:t>responsabilité du médicament peut être établie sur les critères classiques d’imputabilité basés sur </a:t>
            </a:r>
            <a:r>
              <a:rPr lang="fr-FR" dirty="0" smtClean="0"/>
              <a:t>:</a:t>
            </a:r>
          </a:p>
          <a:p>
            <a:pPr marL="0" indent="0">
              <a:buNone/>
            </a:pPr>
            <a:r>
              <a:rPr lang="fr-FR" dirty="0" smtClean="0"/>
              <a:t> </a:t>
            </a:r>
            <a:r>
              <a:rPr lang="fr-FR" dirty="0"/>
              <a:t>la durée d’exposition, la chronologie, la dose toxique connue ainsi que les différents facteurs favorisant comme l’âge, le sexe, les phénotypes métaboliques d’élimination rénale ou hépatique des médicaments. </a:t>
            </a:r>
          </a:p>
        </p:txBody>
      </p:sp>
    </p:spTree>
    <p:extLst>
      <p:ext uri="{BB962C8B-B14F-4D97-AF65-F5344CB8AC3E}">
        <p14:creationId xmlns:p14="http://schemas.microsoft.com/office/powerpoint/2010/main" val="63620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a:solidFill>
                  <a:srgbClr val="FF0000"/>
                </a:solidFill>
              </a:rPr>
              <a:t>Le score d’imputabilité intrinsèque de la méthode française d’imputabilité (0 à 4) </a:t>
            </a:r>
            <a:endParaRPr lang="fr-FR" b="1" dirty="0">
              <a:solidFill>
                <a:srgbClr val="FF0000"/>
              </a:solidFill>
            </a:endParaRPr>
          </a:p>
        </p:txBody>
      </p:sp>
      <p:sp>
        <p:nvSpPr>
          <p:cNvPr id="3" name="Espace réservé du contenu 2"/>
          <p:cNvSpPr>
            <a:spLocks noGrp="1"/>
          </p:cNvSpPr>
          <p:nvPr>
            <p:ph idx="1"/>
          </p:nvPr>
        </p:nvSpPr>
        <p:spPr>
          <a:xfrm>
            <a:off x="838200" y="1825624"/>
            <a:ext cx="10515600" cy="5032375"/>
          </a:xfrm>
        </p:spPr>
        <p:txBody>
          <a:bodyPr>
            <a:normAutofit lnSpcReduction="10000"/>
          </a:bodyPr>
          <a:lstStyle/>
          <a:p>
            <a:pPr marL="0" indent="0">
              <a:buNone/>
            </a:pPr>
            <a:r>
              <a:rPr lang="fr-FR" dirty="0"/>
              <a:t>R</a:t>
            </a:r>
            <a:r>
              <a:rPr lang="fr-FR" dirty="0" smtClean="0"/>
              <a:t>ésulte </a:t>
            </a:r>
            <a:r>
              <a:rPr lang="fr-FR" dirty="0"/>
              <a:t>de l’analyse successive de critères</a:t>
            </a:r>
            <a:r>
              <a:rPr lang="fr-FR" dirty="0" smtClean="0"/>
              <a:t>:</a:t>
            </a:r>
          </a:p>
          <a:p>
            <a:pPr marL="0" indent="0">
              <a:buNone/>
            </a:pPr>
            <a:r>
              <a:rPr lang="fr-FR" dirty="0" smtClean="0"/>
              <a:t> </a:t>
            </a:r>
            <a:r>
              <a:rPr lang="fr-FR" dirty="0"/>
              <a:t>–le caractère évocateur du délai d’apparition de l’événement indésirable</a:t>
            </a:r>
            <a:r>
              <a:rPr lang="fr-FR" dirty="0" smtClean="0"/>
              <a:t>,</a:t>
            </a:r>
          </a:p>
          <a:p>
            <a:pPr marL="0" indent="0">
              <a:buNone/>
            </a:pPr>
            <a:r>
              <a:rPr lang="fr-FR" dirty="0" smtClean="0"/>
              <a:t> </a:t>
            </a:r>
            <a:r>
              <a:rPr lang="fr-FR" dirty="0"/>
              <a:t>–l’évolution de l’événement en cas d’interruption du traitement l’éventuelle réapparition de la symptomatologie si reprise du traitement</a:t>
            </a:r>
            <a:r>
              <a:rPr lang="fr-FR" dirty="0" smtClean="0"/>
              <a:t>,</a:t>
            </a:r>
          </a:p>
          <a:p>
            <a:pPr marL="0" indent="0">
              <a:buNone/>
            </a:pPr>
            <a:r>
              <a:rPr lang="fr-FR" dirty="0" smtClean="0"/>
              <a:t> </a:t>
            </a:r>
            <a:r>
              <a:rPr lang="fr-FR" dirty="0"/>
              <a:t>–le caractère évocateur de la symptomatologie </a:t>
            </a:r>
            <a:r>
              <a:rPr lang="fr-FR" dirty="0" smtClean="0"/>
              <a:t>observée</a:t>
            </a:r>
          </a:p>
          <a:p>
            <a:pPr marL="0" indent="0">
              <a:buNone/>
            </a:pPr>
            <a:r>
              <a:rPr lang="fr-FR" dirty="0" smtClean="0"/>
              <a:t> </a:t>
            </a:r>
            <a:r>
              <a:rPr lang="fr-FR" dirty="0"/>
              <a:t>–l’existence d’un facteur pouvant favoriser la survenue d’un effet indésirable de ce type, </a:t>
            </a:r>
            <a:endParaRPr lang="fr-FR" dirty="0" smtClean="0"/>
          </a:p>
          <a:p>
            <a:pPr marL="0" indent="0">
              <a:buNone/>
            </a:pPr>
            <a:r>
              <a:rPr lang="fr-FR" dirty="0" smtClean="0"/>
              <a:t>–</a:t>
            </a:r>
            <a:r>
              <a:rPr lang="fr-FR" dirty="0"/>
              <a:t>l’absence, après bilan approprié, d’une autre </a:t>
            </a:r>
            <a:r>
              <a:rPr lang="fr-FR" dirty="0" smtClean="0"/>
              <a:t>étiologie</a:t>
            </a:r>
          </a:p>
          <a:p>
            <a:pPr marL="0" indent="0">
              <a:buNone/>
            </a:pPr>
            <a:r>
              <a:rPr lang="fr-FR" dirty="0" smtClean="0"/>
              <a:t> </a:t>
            </a:r>
            <a:r>
              <a:rPr lang="fr-FR" dirty="0"/>
              <a:t>–le résultat d’un éventuel examen complémentaire pertinent et fiable pour juger de la responsabilité du médicament</a:t>
            </a:r>
          </a:p>
          <a:p>
            <a:endParaRPr lang="fr-FR" dirty="0"/>
          </a:p>
        </p:txBody>
      </p:sp>
    </p:spTree>
    <p:extLst>
      <p:ext uri="{BB962C8B-B14F-4D97-AF65-F5344CB8AC3E}">
        <p14:creationId xmlns:p14="http://schemas.microsoft.com/office/powerpoint/2010/main" val="1888081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365124"/>
            <a:ext cx="10401885" cy="6492875"/>
          </a:xfrm>
          <a:prstGeom prst="rect">
            <a:avLst/>
          </a:prstGeom>
        </p:spPr>
      </p:pic>
    </p:spTree>
    <p:extLst>
      <p:ext uri="{BB962C8B-B14F-4D97-AF65-F5344CB8AC3E}">
        <p14:creationId xmlns:p14="http://schemas.microsoft.com/office/powerpoint/2010/main" val="1872397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Mécanismes de toxicité: </a:t>
            </a:r>
          </a:p>
        </p:txBody>
      </p:sp>
      <p:sp>
        <p:nvSpPr>
          <p:cNvPr id="3" name="Espace réservé du contenu 2"/>
          <p:cNvSpPr>
            <a:spLocks noGrp="1"/>
          </p:cNvSpPr>
          <p:nvPr>
            <p:ph idx="1"/>
          </p:nvPr>
        </p:nvSpPr>
        <p:spPr/>
        <p:txBody>
          <a:bodyPr>
            <a:normAutofit/>
          </a:bodyPr>
          <a:lstStyle/>
          <a:p>
            <a:r>
              <a:rPr lang="fr-FR" dirty="0" smtClean="0">
                <a:solidFill>
                  <a:srgbClr val="FF0000"/>
                </a:solidFill>
              </a:rPr>
              <a:t>Toxicité </a:t>
            </a:r>
            <a:r>
              <a:rPr lang="fr-FR" dirty="0">
                <a:solidFill>
                  <a:srgbClr val="FF0000"/>
                </a:solidFill>
              </a:rPr>
              <a:t>directe </a:t>
            </a:r>
            <a:r>
              <a:rPr lang="fr-FR" dirty="0"/>
              <a:t>: </a:t>
            </a:r>
            <a:endParaRPr lang="fr-FR" dirty="0" smtClean="0"/>
          </a:p>
          <a:p>
            <a:pPr>
              <a:buFontTx/>
              <a:buChar char="-"/>
            </a:pPr>
            <a:r>
              <a:rPr lang="fr-FR" dirty="0" smtClean="0"/>
              <a:t>elle </a:t>
            </a:r>
            <a:r>
              <a:rPr lang="fr-FR" dirty="0"/>
              <a:t>est dose </a:t>
            </a:r>
            <a:r>
              <a:rPr lang="fr-FR" dirty="0" smtClean="0"/>
              <a:t>dépendante</a:t>
            </a:r>
          </a:p>
          <a:p>
            <a:pPr marL="0" indent="0">
              <a:buNone/>
            </a:pPr>
            <a:r>
              <a:rPr lang="fr-FR" dirty="0" smtClean="0"/>
              <a:t> </a:t>
            </a:r>
            <a:r>
              <a:rPr lang="fr-FR" dirty="0"/>
              <a:t>- la concentration sérique du médicament est élevée </a:t>
            </a:r>
            <a:endParaRPr lang="fr-FR" dirty="0" smtClean="0"/>
          </a:p>
          <a:p>
            <a:pPr>
              <a:buFontTx/>
              <a:buChar char="-"/>
            </a:pPr>
            <a:r>
              <a:rPr lang="fr-FR" dirty="0" smtClean="0"/>
              <a:t>il </a:t>
            </a:r>
            <a:r>
              <a:rPr lang="fr-FR" dirty="0"/>
              <a:t>y a peu de singes cliniques </a:t>
            </a:r>
            <a:endParaRPr lang="fr-FR" dirty="0" smtClean="0"/>
          </a:p>
          <a:p>
            <a:pPr marL="0" indent="0">
              <a:buNone/>
            </a:pPr>
            <a:r>
              <a:rPr lang="fr-FR" dirty="0" smtClean="0"/>
              <a:t>-</a:t>
            </a:r>
            <a:r>
              <a:rPr lang="fr-FR" dirty="0"/>
              <a:t>le types histologique :prédominent les lésions tubulaires l’évolution est favorable souvent sans séquelles la toxicité est facilement reproductible au </a:t>
            </a:r>
            <a:r>
              <a:rPr lang="fr-FR" dirty="0" smtClean="0"/>
              <a:t>laboratoire</a:t>
            </a:r>
            <a:endParaRPr lang="fr-FR" dirty="0"/>
          </a:p>
        </p:txBody>
      </p:sp>
    </p:spTree>
    <p:extLst>
      <p:ext uri="{BB962C8B-B14F-4D97-AF65-F5344CB8AC3E}">
        <p14:creationId xmlns:p14="http://schemas.microsoft.com/office/powerpoint/2010/main" val="2348118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srgbClr val="FF0000"/>
                </a:solidFill>
              </a:rPr>
              <a:t>Toxicité indirecte </a:t>
            </a:r>
            <a:r>
              <a:rPr lang="fr-FR" sz="3600" dirty="0"/>
              <a:t>( immunologique): </a:t>
            </a:r>
            <a:br>
              <a:rPr lang="fr-FR" sz="3600" dirty="0"/>
            </a:br>
            <a:endParaRPr lang="fr-FR" dirty="0"/>
          </a:p>
        </p:txBody>
      </p:sp>
      <p:sp>
        <p:nvSpPr>
          <p:cNvPr id="3" name="Espace réservé du contenu 2"/>
          <p:cNvSpPr>
            <a:spLocks noGrp="1"/>
          </p:cNvSpPr>
          <p:nvPr>
            <p:ph idx="1"/>
          </p:nvPr>
        </p:nvSpPr>
        <p:spPr/>
        <p:txBody>
          <a:bodyPr>
            <a:normAutofit fontScale="92500" lnSpcReduction="10000"/>
          </a:bodyPr>
          <a:lstStyle/>
          <a:p>
            <a:pPr>
              <a:buFontTx/>
              <a:buChar char="-"/>
            </a:pPr>
            <a:r>
              <a:rPr lang="fr-FR" dirty="0" smtClean="0"/>
              <a:t>L’absence </a:t>
            </a:r>
            <a:r>
              <a:rPr lang="fr-FR" dirty="0"/>
              <a:t>de relation dose dépendante </a:t>
            </a:r>
            <a:endParaRPr lang="fr-FR" dirty="0" smtClean="0"/>
          </a:p>
          <a:p>
            <a:pPr>
              <a:buFontTx/>
              <a:buChar char="-"/>
            </a:pPr>
            <a:endParaRPr lang="fr-FR" dirty="0" smtClean="0"/>
          </a:p>
          <a:p>
            <a:pPr>
              <a:buFontTx/>
              <a:buChar char="-"/>
            </a:pPr>
            <a:r>
              <a:rPr lang="fr-FR" dirty="0"/>
              <a:t>L</a:t>
            </a:r>
            <a:r>
              <a:rPr lang="fr-FR" dirty="0" smtClean="0"/>
              <a:t>’ </a:t>
            </a:r>
            <a:r>
              <a:rPr lang="fr-FR" dirty="0"/>
              <a:t>apparition des mêmes symptômes après introduction d’une molécule apparente </a:t>
            </a:r>
            <a:endParaRPr lang="fr-FR" dirty="0" smtClean="0"/>
          </a:p>
          <a:p>
            <a:pPr>
              <a:buFontTx/>
              <a:buChar char="-"/>
            </a:pPr>
            <a:endParaRPr lang="fr-FR" dirty="0" smtClean="0"/>
          </a:p>
          <a:p>
            <a:pPr>
              <a:buFontTx/>
              <a:buChar char="-"/>
            </a:pPr>
            <a:r>
              <a:rPr lang="fr-FR" dirty="0"/>
              <a:t>L</a:t>
            </a:r>
            <a:r>
              <a:rPr lang="fr-FR" dirty="0" smtClean="0"/>
              <a:t>a </a:t>
            </a:r>
            <a:r>
              <a:rPr lang="fr-FR" dirty="0"/>
              <a:t>présence des signes extra rénaux (Rash, </a:t>
            </a:r>
            <a:r>
              <a:rPr lang="fr-FR" dirty="0" err="1"/>
              <a:t>urticairaire</a:t>
            </a:r>
            <a:r>
              <a:rPr lang="fr-FR" dirty="0"/>
              <a:t>) la présence d’anomalie biologique immunologique (humoral et ou cellulaire ) </a:t>
            </a:r>
            <a:endParaRPr lang="fr-FR" dirty="0" smtClean="0"/>
          </a:p>
          <a:p>
            <a:pPr>
              <a:buFontTx/>
              <a:buChar char="-"/>
            </a:pPr>
            <a:endParaRPr lang="fr-FR" dirty="0" smtClean="0"/>
          </a:p>
          <a:p>
            <a:pPr marL="0" indent="0">
              <a:buNone/>
            </a:pPr>
            <a:r>
              <a:rPr lang="fr-FR" dirty="0" smtClean="0"/>
              <a:t>-L’histologie </a:t>
            </a:r>
            <a:r>
              <a:rPr lang="fr-FR" dirty="0"/>
              <a:t>est dominé par la présence d’infiltrat de cellules immunocompétentes dans l’ </a:t>
            </a:r>
            <a:r>
              <a:rPr lang="fr-FR" dirty="0" err="1"/>
              <a:t>interstituim</a:t>
            </a:r>
            <a:r>
              <a:rPr lang="fr-FR" dirty="0"/>
              <a:t> ( éosinophiles, plasmocytes à IGE ou granulome à cellule géantes) </a:t>
            </a:r>
          </a:p>
          <a:p>
            <a:endParaRPr lang="fr-FR" dirty="0"/>
          </a:p>
        </p:txBody>
      </p:sp>
    </p:spTree>
    <p:extLst>
      <p:ext uri="{BB962C8B-B14F-4D97-AF65-F5344CB8AC3E}">
        <p14:creationId xmlns:p14="http://schemas.microsoft.com/office/powerpoint/2010/main" val="19645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a:solidFill>
                  <a:srgbClr val="FF0000"/>
                </a:solidFill>
              </a:rPr>
              <a:t>Types d’atteintes AIGUES</a:t>
            </a:r>
            <a:endParaRPr lang="fr-FR" sz="4800" b="1" dirty="0">
              <a:solidFill>
                <a:srgbClr val="FF0000"/>
              </a:solidFill>
            </a:endParaRPr>
          </a:p>
        </p:txBody>
      </p:sp>
      <p:sp>
        <p:nvSpPr>
          <p:cNvPr id="3" name="Espace réservé du contenu 2"/>
          <p:cNvSpPr>
            <a:spLocks noGrp="1"/>
          </p:cNvSpPr>
          <p:nvPr>
            <p:ph idx="1"/>
          </p:nvPr>
        </p:nvSpPr>
        <p:spPr/>
        <p:txBody>
          <a:bodyPr/>
          <a:lstStyle/>
          <a:p>
            <a:pPr marL="0" indent="0">
              <a:buNone/>
            </a:pPr>
            <a:r>
              <a:rPr lang="fr-FR" b="1" dirty="0" smtClean="0"/>
              <a:t>1-Fonctionnelle </a:t>
            </a:r>
            <a:r>
              <a:rPr lang="fr-FR" b="1" dirty="0"/>
              <a:t>: </a:t>
            </a:r>
            <a:endParaRPr lang="fr-FR" b="1" dirty="0" smtClean="0"/>
          </a:p>
          <a:p>
            <a:pPr marL="0" indent="0">
              <a:buNone/>
            </a:pPr>
            <a:r>
              <a:rPr lang="fr-FR" dirty="0" smtClean="0"/>
              <a:t>hypovolémie </a:t>
            </a:r>
            <a:r>
              <a:rPr lang="fr-FR" dirty="0"/>
              <a:t>réelle ou relative </a:t>
            </a:r>
            <a:endParaRPr lang="fr-FR" dirty="0" smtClean="0"/>
          </a:p>
          <a:p>
            <a:pPr marL="0" indent="0">
              <a:buNone/>
            </a:pPr>
            <a:r>
              <a:rPr lang="fr-FR" b="1" dirty="0" smtClean="0"/>
              <a:t>2-Tubulaire</a:t>
            </a:r>
            <a:r>
              <a:rPr lang="fr-FR" dirty="0" smtClean="0"/>
              <a:t> </a:t>
            </a:r>
            <a:r>
              <a:rPr lang="fr-FR" dirty="0"/>
              <a:t>: toxicité du médicament pour les cellules tubulaires avec modification du fonctionnement tubulaire, nécrose </a:t>
            </a:r>
            <a:r>
              <a:rPr lang="fr-FR" dirty="0" smtClean="0"/>
              <a:t>tubulaire</a:t>
            </a:r>
          </a:p>
          <a:p>
            <a:pPr marL="0" indent="0">
              <a:buNone/>
            </a:pPr>
            <a:r>
              <a:rPr lang="fr-FR" dirty="0" smtClean="0"/>
              <a:t> </a:t>
            </a:r>
            <a:r>
              <a:rPr lang="fr-FR" b="1" dirty="0"/>
              <a:t>3-Interstitielle : </a:t>
            </a:r>
            <a:r>
              <a:rPr lang="fr-FR" dirty="0"/>
              <a:t>réponse immuno-allergique avec infiltrat inflammatoire de l’</a:t>
            </a:r>
            <a:r>
              <a:rPr lang="fr-FR" dirty="0" err="1"/>
              <a:t>interstitium</a:t>
            </a:r>
            <a:r>
              <a:rPr lang="fr-FR" dirty="0"/>
              <a:t> </a:t>
            </a:r>
            <a:endParaRPr lang="fr-FR" dirty="0" smtClean="0"/>
          </a:p>
          <a:p>
            <a:pPr marL="0" indent="0">
              <a:buNone/>
            </a:pPr>
            <a:r>
              <a:rPr lang="fr-FR" b="1" dirty="0" smtClean="0"/>
              <a:t>4-Glomérulaire</a:t>
            </a:r>
            <a:r>
              <a:rPr lang="fr-FR" dirty="0" smtClean="0"/>
              <a:t> </a:t>
            </a:r>
            <a:r>
              <a:rPr lang="fr-FR" dirty="0"/>
              <a:t>: LGM, GEM… </a:t>
            </a:r>
            <a:endParaRPr lang="fr-FR" dirty="0" smtClean="0"/>
          </a:p>
          <a:p>
            <a:pPr marL="0" indent="0">
              <a:buNone/>
            </a:pPr>
            <a:r>
              <a:rPr lang="fr-FR" b="1" dirty="0" smtClean="0"/>
              <a:t>5-Vasculaire</a:t>
            </a:r>
            <a:r>
              <a:rPr lang="fr-FR" dirty="0" smtClean="0"/>
              <a:t> </a:t>
            </a:r>
            <a:r>
              <a:rPr lang="fr-FR" dirty="0"/>
              <a:t>: </a:t>
            </a:r>
            <a:r>
              <a:rPr lang="fr-FR" dirty="0" err="1"/>
              <a:t>microangiopathie</a:t>
            </a:r>
            <a:r>
              <a:rPr lang="fr-FR" dirty="0"/>
              <a:t> </a:t>
            </a:r>
            <a:r>
              <a:rPr lang="fr-FR" dirty="0" smtClean="0"/>
              <a:t>thrombotique</a:t>
            </a:r>
          </a:p>
          <a:p>
            <a:pPr marL="0" indent="0">
              <a:buNone/>
            </a:pPr>
            <a:r>
              <a:rPr lang="fr-FR" b="1" dirty="0" smtClean="0"/>
              <a:t> </a:t>
            </a:r>
            <a:r>
              <a:rPr lang="fr-FR" b="1" dirty="0"/>
              <a:t>6-Urologique </a:t>
            </a:r>
            <a:r>
              <a:rPr lang="fr-FR" dirty="0"/>
              <a:t>: lithiases, cystites</a:t>
            </a:r>
          </a:p>
        </p:txBody>
      </p:sp>
    </p:spTree>
    <p:extLst>
      <p:ext uri="{BB962C8B-B14F-4D97-AF65-F5344CB8AC3E}">
        <p14:creationId xmlns:p14="http://schemas.microsoft.com/office/powerpoint/2010/main" val="3943125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a:solidFill>
                  <a:srgbClr val="FF0000"/>
                </a:solidFill>
              </a:rPr>
              <a:t>1-Insuffisance rénale fonctionnelle</a:t>
            </a:r>
            <a:endParaRPr lang="fr-FR" sz="4800"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1-Hypovolémie </a:t>
            </a:r>
            <a:r>
              <a:rPr lang="fr-FR" dirty="0"/>
              <a:t>réelle : diurétiques </a:t>
            </a:r>
            <a:endParaRPr lang="fr-FR" dirty="0" smtClean="0"/>
          </a:p>
          <a:p>
            <a:pPr marL="0" indent="0">
              <a:buNone/>
            </a:pPr>
            <a:r>
              <a:rPr lang="fr-FR" dirty="0" smtClean="0"/>
              <a:t>2-Hypovolémie </a:t>
            </a:r>
            <a:r>
              <a:rPr lang="fr-FR" dirty="0"/>
              <a:t>relative : action du médicament sur la </a:t>
            </a:r>
            <a:r>
              <a:rPr lang="fr-FR" dirty="0" err="1"/>
              <a:t>mircocirculation</a:t>
            </a:r>
            <a:r>
              <a:rPr lang="fr-FR" dirty="0"/>
              <a:t> rénale avec ↓ pression de filtration </a:t>
            </a:r>
            <a:r>
              <a:rPr lang="fr-FR" dirty="0" smtClean="0"/>
              <a:t>glomérulaire</a:t>
            </a:r>
          </a:p>
          <a:p>
            <a:pPr marL="0" indent="0">
              <a:buNone/>
            </a:pPr>
            <a:r>
              <a:rPr lang="fr-FR" dirty="0" smtClean="0"/>
              <a:t> </a:t>
            </a:r>
            <a:r>
              <a:rPr lang="fr-FR" dirty="0"/>
              <a:t>-Vasoconstriction art afférente </a:t>
            </a:r>
            <a:endParaRPr lang="fr-FR" dirty="0" smtClean="0"/>
          </a:p>
          <a:p>
            <a:pPr marL="0" indent="0">
              <a:buNone/>
            </a:pPr>
            <a:r>
              <a:rPr lang="fr-FR" dirty="0"/>
              <a:t> </a:t>
            </a:r>
            <a:r>
              <a:rPr lang="fr-FR" dirty="0" smtClean="0"/>
              <a:t>   AINS</a:t>
            </a:r>
          </a:p>
          <a:p>
            <a:pPr marL="0" indent="0">
              <a:buNone/>
            </a:pPr>
            <a:r>
              <a:rPr lang="fr-FR" dirty="0" smtClean="0"/>
              <a:t>    </a:t>
            </a:r>
            <a:r>
              <a:rPr lang="fr-FR" dirty="0" err="1" smtClean="0"/>
              <a:t>Anticalcineurines</a:t>
            </a:r>
            <a:r>
              <a:rPr lang="fr-FR" dirty="0" smtClean="0"/>
              <a:t> </a:t>
            </a:r>
            <a:r>
              <a:rPr lang="fr-FR" dirty="0"/>
              <a:t>(ciclosporine, tacrolimus) </a:t>
            </a:r>
            <a:endParaRPr lang="fr-FR" dirty="0" smtClean="0"/>
          </a:p>
          <a:p>
            <a:pPr marL="0" indent="0">
              <a:buNone/>
            </a:pPr>
            <a:endParaRPr lang="fr-FR" dirty="0"/>
          </a:p>
          <a:p>
            <a:pPr marL="0" indent="0">
              <a:buNone/>
            </a:pPr>
            <a:r>
              <a:rPr lang="fr-FR" dirty="0" smtClean="0"/>
              <a:t>-</a:t>
            </a:r>
            <a:r>
              <a:rPr lang="fr-FR" dirty="0"/>
              <a:t>Vasodilatation art efférente </a:t>
            </a:r>
            <a:endParaRPr lang="fr-FR" dirty="0" smtClean="0"/>
          </a:p>
          <a:p>
            <a:pPr marL="0" indent="0">
              <a:buNone/>
            </a:pPr>
            <a:r>
              <a:rPr lang="fr-FR" dirty="0" smtClean="0"/>
              <a:t> </a:t>
            </a:r>
            <a:r>
              <a:rPr lang="fr-FR" dirty="0"/>
              <a:t>IEC </a:t>
            </a:r>
            <a:endParaRPr lang="fr-FR" dirty="0" smtClean="0"/>
          </a:p>
          <a:p>
            <a:pPr marL="0" indent="0">
              <a:buNone/>
            </a:pPr>
            <a:r>
              <a:rPr lang="fr-FR" dirty="0" smtClean="0"/>
              <a:t> </a:t>
            </a:r>
            <a:r>
              <a:rPr lang="fr-FR" dirty="0"/>
              <a:t>ARA2</a:t>
            </a:r>
          </a:p>
        </p:txBody>
      </p:sp>
    </p:spTree>
    <p:extLst>
      <p:ext uri="{BB962C8B-B14F-4D97-AF65-F5344CB8AC3E}">
        <p14:creationId xmlns:p14="http://schemas.microsoft.com/office/powerpoint/2010/main" val="1462734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0"/>
            <a:ext cx="10303412" cy="6857999"/>
          </a:xfrm>
          <a:prstGeom prst="rect">
            <a:avLst/>
          </a:prstGeom>
        </p:spPr>
      </p:pic>
    </p:spTree>
    <p:extLst>
      <p:ext uri="{BB962C8B-B14F-4D97-AF65-F5344CB8AC3E}">
        <p14:creationId xmlns:p14="http://schemas.microsoft.com/office/powerpoint/2010/main" val="1895570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450801"/>
          </a:xfrm>
        </p:spPr>
        <p:txBody>
          <a:bodyPr>
            <a:normAutofit fontScale="90000"/>
          </a:bodyPr>
          <a:lstStyle/>
          <a:p>
            <a:endParaRPr lang="fr-FR" dirty="0"/>
          </a:p>
        </p:txBody>
      </p:sp>
      <p:sp>
        <p:nvSpPr>
          <p:cNvPr id="3" name="Espace réservé du contenu 2"/>
          <p:cNvSpPr>
            <a:spLocks noGrp="1"/>
          </p:cNvSpPr>
          <p:nvPr>
            <p:ph sz="half" idx="1"/>
          </p:nvPr>
        </p:nvSpPr>
        <p:spPr>
          <a:xfrm>
            <a:off x="838200" y="1575581"/>
            <a:ext cx="5181600" cy="4601381"/>
          </a:xfrm>
        </p:spPr>
        <p:txBody>
          <a:bodyPr>
            <a:normAutofit fontScale="77500" lnSpcReduction="20000"/>
          </a:bodyPr>
          <a:lstStyle/>
          <a:p>
            <a:r>
              <a:rPr lang="fr-FR" dirty="0"/>
              <a:t>AINS : par perturbation de l’hémodynamique rénal en inhibant la synthèse des PG Règles de prescription </a:t>
            </a:r>
            <a:r>
              <a:rPr lang="fr-FR" dirty="0" smtClean="0"/>
              <a:t>:</a:t>
            </a:r>
          </a:p>
          <a:p>
            <a:endParaRPr lang="fr-FR" dirty="0" smtClean="0"/>
          </a:p>
          <a:p>
            <a:r>
              <a:rPr lang="fr-FR" dirty="0" smtClean="0"/>
              <a:t> Prescription </a:t>
            </a:r>
            <a:r>
              <a:rPr lang="fr-FR" dirty="0"/>
              <a:t>limitée dans le </a:t>
            </a:r>
            <a:r>
              <a:rPr lang="fr-FR" dirty="0" smtClean="0"/>
              <a:t>temps</a:t>
            </a:r>
          </a:p>
          <a:p>
            <a:r>
              <a:rPr lang="fr-FR" dirty="0" smtClean="0"/>
              <a:t> Ne </a:t>
            </a:r>
            <a:r>
              <a:rPr lang="fr-FR" dirty="0"/>
              <a:t>pas associer des antagonistes du SRA ou d’autres médicaments néphrotoxiques. </a:t>
            </a:r>
            <a:endParaRPr lang="fr-FR" dirty="0" smtClean="0"/>
          </a:p>
          <a:p>
            <a:endParaRPr lang="fr-FR" dirty="0" smtClean="0"/>
          </a:p>
          <a:p>
            <a:r>
              <a:rPr lang="fr-FR" dirty="0" smtClean="0"/>
              <a:t>chez </a:t>
            </a:r>
            <a:r>
              <a:rPr lang="fr-FR" dirty="0"/>
              <a:t>l’IRC les AINS sont </a:t>
            </a:r>
            <a:r>
              <a:rPr lang="fr-FR" dirty="0" smtClean="0"/>
              <a:t>contre indiques </a:t>
            </a:r>
            <a:r>
              <a:rPr lang="fr-FR" dirty="0"/>
              <a:t>si le DFG est inférieur à 30 ml/min</a:t>
            </a:r>
            <a:r>
              <a:rPr lang="fr-FR" dirty="0" smtClean="0"/>
              <a:t>.</a:t>
            </a:r>
          </a:p>
          <a:p>
            <a:endParaRPr lang="fr-FR" dirty="0" smtClean="0"/>
          </a:p>
          <a:p>
            <a:r>
              <a:rPr lang="fr-FR" dirty="0" smtClean="0"/>
              <a:t> </a:t>
            </a:r>
            <a:r>
              <a:rPr lang="fr-FR" dirty="0"/>
              <a:t>La prescription doit être limitée à 3 à 5 jours sous surveillance, si le DFG est entre 30 et 60 ml/min</a:t>
            </a:r>
          </a:p>
        </p:txBody>
      </p:sp>
      <p:sp>
        <p:nvSpPr>
          <p:cNvPr id="4" name="Espace réservé du contenu 3"/>
          <p:cNvSpPr>
            <a:spLocks noGrp="1"/>
          </p:cNvSpPr>
          <p:nvPr>
            <p:ph sz="half" idx="2"/>
          </p:nvPr>
        </p:nvSpPr>
        <p:spPr>
          <a:xfrm>
            <a:off x="6172200" y="1690687"/>
            <a:ext cx="5181600" cy="4486275"/>
          </a:xfrm>
        </p:spPr>
        <p:txBody>
          <a:bodyPr>
            <a:normAutofit fontScale="77500" lnSpcReduction="20000"/>
          </a:bodyPr>
          <a:lstStyle/>
          <a:p>
            <a:r>
              <a:rPr lang="fr-FR" dirty="0"/>
              <a:t>IEC/ARAII : par modification de l’autorégulation rénale Règles de prescription </a:t>
            </a:r>
            <a:r>
              <a:rPr lang="fr-FR" dirty="0" smtClean="0"/>
              <a:t>:</a:t>
            </a:r>
          </a:p>
          <a:p>
            <a:r>
              <a:rPr lang="fr-FR" dirty="0" smtClean="0"/>
              <a:t>  </a:t>
            </a:r>
            <a:r>
              <a:rPr lang="fr-FR" dirty="0"/>
              <a:t>Toutes les situations d’</a:t>
            </a:r>
            <a:r>
              <a:rPr lang="fr-FR" dirty="0" err="1"/>
              <a:t>hypoperfusion</a:t>
            </a:r>
            <a:r>
              <a:rPr lang="fr-FR" dirty="0"/>
              <a:t> rénale s’accompagnent d’une activation du SRAA et donc de risque d’IRA ( ex : sténose bilatérale des </a:t>
            </a:r>
            <a:r>
              <a:rPr lang="fr-FR" dirty="0" err="1"/>
              <a:t>A.rénales</a:t>
            </a:r>
            <a:r>
              <a:rPr lang="fr-FR" dirty="0"/>
              <a:t> , DH2O</a:t>
            </a:r>
            <a:r>
              <a:rPr lang="fr-FR" dirty="0" smtClean="0"/>
              <a:t>)</a:t>
            </a:r>
          </a:p>
          <a:p>
            <a:r>
              <a:rPr lang="fr-FR" dirty="0" smtClean="0"/>
              <a:t>  </a:t>
            </a:r>
            <a:r>
              <a:rPr lang="fr-FR" dirty="0"/>
              <a:t>Ne pas débuter un agent bloquant le SRA chez un patient hémodynamiquement instable ou prenant des </a:t>
            </a:r>
            <a:r>
              <a:rPr lang="fr-FR" dirty="0" smtClean="0"/>
              <a:t>AINS</a:t>
            </a:r>
          </a:p>
          <a:p>
            <a:r>
              <a:rPr lang="fr-FR" dirty="0" smtClean="0"/>
              <a:t>  </a:t>
            </a:r>
            <a:r>
              <a:rPr lang="fr-FR" dirty="0"/>
              <a:t>Elargir une restriction sodée stricte et surveiller les </a:t>
            </a:r>
            <a:r>
              <a:rPr lang="fr-FR" dirty="0" smtClean="0"/>
              <a:t>diurétiques</a:t>
            </a:r>
          </a:p>
          <a:p>
            <a:r>
              <a:rPr lang="fr-FR" dirty="0" smtClean="0"/>
              <a:t>  </a:t>
            </a:r>
            <a:r>
              <a:rPr lang="fr-FR" dirty="0"/>
              <a:t>Augmenter progressivement les posologies : par paliers avec contrôle fonction rénale</a:t>
            </a:r>
          </a:p>
        </p:txBody>
      </p:sp>
    </p:spTree>
    <p:extLst>
      <p:ext uri="{BB962C8B-B14F-4D97-AF65-F5344CB8AC3E}">
        <p14:creationId xmlns:p14="http://schemas.microsoft.com/office/powerpoint/2010/main" val="3485314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smtClean="0"/>
              <a:t>Introduction </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Le </a:t>
            </a:r>
            <a:r>
              <a:rPr lang="fr-FR" dirty="0"/>
              <a:t>devenir du médicament est contrôlé par deux organes essentiels (le rein et le foie). </a:t>
            </a:r>
            <a:endParaRPr lang="fr-FR" dirty="0" smtClean="0"/>
          </a:p>
          <a:p>
            <a:r>
              <a:rPr lang="fr-FR" dirty="0" smtClean="0"/>
              <a:t>Toute </a:t>
            </a:r>
            <a:r>
              <a:rPr lang="fr-FR" dirty="0"/>
              <a:t>atteinte importante des fonctions rénales conduit donc à une modification des processus de biotransformation et d’excrétion du médicament. </a:t>
            </a:r>
            <a:endParaRPr lang="fr-FR" dirty="0" smtClean="0"/>
          </a:p>
          <a:p>
            <a:endParaRPr lang="fr-FR" dirty="0" smtClean="0"/>
          </a:p>
          <a:p>
            <a:r>
              <a:rPr lang="fr-FR" dirty="0" smtClean="0"/>
              <a:t>L</a:t>
            </a:r>
            <a:r>
              <a:rPr lang="fr-FR" dirty="0"/>
              <a:t>’ atteinte rénale consécutive à l'administration d'un médicament est une situation fréquente en pratique clinique</a:t>
            </a:r>
            <a:r>
              <a:rPr lang="fr-FR" dirty="0" smtClean="0"/>
              <a:t>.</a:t>
            </a:r>
          </a:p>
          <a:p>
            <a:endParaRPr lang="fr-FR" dirty="0" smtClean="0"/>
          </a:p>
          <a:p>
            <a:r>
              <a:rPr lang="fr-FR" dirty="0" smtClean="0"/>
              <a:t> </a:t>
            </a:r>
            <a:r>
              <a:rPr lang="fr-FR" dirty="0"/>
              <a:t>Il s'agit d'un événement potentiellement grave qui est associé à une morbidité et à une mortalité importantes. </a:t>
            </a:r>
            <a:endParaRPr lang="fr-FR" dirty="0" smtClean="0"/>
          </a:p>
          <a:p>
            <a:endParaRPr lang="fr-FR" dirty="0" smtClean="0"/>
          </a:p>
          <a:p>
            <a:r>
              <a:rPr lang="fr-FR" dirty="0" smtClean="0"/>
              <a:t>Du </a:t>
            </a:r>
            <a:r>
              <a:rPr lang="fr-FR" dirty="0"/>
              <a:t>fait de sa riche vascularisation (25 % du débit cardiaque), le rôle fondamental du Tubule rénale dans la réabsorption et la grande surface endothélial , le rein est en effet un organe particulièrement vulnérable à la toxicité des médicaments présents dans l'organisme</a:t>
            </a:r>
            <a:r>
              <a:rPr lang="fr-FR" dirty="0" smtClean="0"/>
              <a:t>.</a:t>
            </a:r>
          </a:p>
          <a:p>
            <a:r>
              <a:rPr lang="fr-FR" dirty="0" smtClean="0"/>
              <a:t>Apprendre a mieux prescrire afin de protéger le rein</a:t>
            </a:r>
            <a:endParaRPr lang="fr-FR" dirty="0"/>
          </a:p>
        </p:txBody>
      </p:sp>
    </p:spTree>
    <p:extLst>
      <p:ext uri="{BB962C8B-B14F-4D97-AF65-F5344CB8AC3E}">
        <p14:creationId xmlns:p14="http://schemas.microsoft.com/office/powerpoint/2010/main" val="1602079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L’association </a:t>
            </a:r>
            <a:r>
              <a:rPr lang="fr-FR" dirty="0"/>
              <a:t>de plusieurs de ces molécules aggrave le risque </a:t>
            </a:r>
            <a:r>
              <a:rPr lang="fr-FR" dirty="0" smtClean="0"/>
              <a:t>(++).</a:t>
            </a:r>
          </a:p>
          <a:p>
            <a:endParaRPr lang="fr-FR" dirty="0"/>
          </a:p>
          <a:p>
            <a:r>
              <a:rPr lang="fr-FR" dirty="0" smtClean="0"/>
              <a:t>  </a:t>
            </a:r>
            <a:r>
              <a:rPr lang="fr-FR" dirty="0"/>
              <a:t>Souvent déclenchée par une pathologie intercurrente : déshydratation secondaire à des troubles digestifs ou une fièvre</a:t>
            </a:r>
            <a:r>
              <a:rPr lang="fr-FR" dirty="0" smtClean="0"/>
              <a:t>.</a:t>
            </a:r>
          </a:p>
          <a:p>
            <a:endParaRPr lang="fr-FR" dirty="0"/>
          </a:p>
          <a:p>
            <a:r>
              <a:rPr lang="fr-FR" dirty="0" smtClean="0"/>
              <a:t> Conduite </a:t>
            </a:r>
            <a:r>
              <a:rPr lang="fr-FR" dirty="0"/>
              <a:t>à tenir : arrêt de la molécule en cause et expansion </a:t>
            </a:r>
            <a:r>
              <a:rPr lang="fr-FR" dirty="0" err="1"/>
              <a:t>volemique</a:t>
            </a:r>
            <a:r>
              <a:rPr lang="fr-FR" dirty="0"/>
              <a:t> entraînent une réversibilité sans séquelle.</a:t>
            </a:r>
          </a:p>
        </p:txBody>
      </p:sp>
    </p:spTree>
    <p:extLst>
      <p:ext uri="{BB962C8B-B14F-4D97-AF65-F5344CB8AC3E}">
        <p14:creationId xmlns:p14="http://schemas.microsoft.com/office/powerpoint/2010/main" val="1624560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solidFill>
                  <a:srgbClr val="FF0000"/>
                </a:solidFill>
              </a:rPr>
              <a:t>2-Atteinte rénale tubulaire </a:t>
            </a:r>
            <a:endParaRPr lang="fr-FR" dirty="0">
              <a:solidFill>
                <a:srgbClr val="FF0000"/>
              </a:solidFill>
            </a:endParaRPr>
          </a:p>
        </p:txBody>
      </p:sp>
      <p:sp>
        <p:nvSpPr>
          <p:cNvPr id="3" name="Espace réservé du contenu 2"/>
          <p:cNvSpPr>
            <a:spLocks noGrp="1"/>
          </p:cNvSpPr>
          <p:nvPr>
            <p:ph idx="1"/>
          </p:nvPr>
        </p:nvSpPr>
        <p:spPr/>
        <p:txBody>
          <a:bodyPr>
            <a:normAutofit lnSpcReduction="10000"/>
          </a:bodyPr>
          <a:lstStyle/>
          <a:p>
            <a:pPr marL="514350" indent="-514350">
              <a:buAutoNum type="arabicPeriod"/>
            </a:pPr>
            <a:r>
              <a:rPr lang="fr-FR" sz="3200" b="1" dirty="0" smtClean="0"/>
              <a:t>Atteinte </a:t>
            </a:r>
            <a:r>
              <a:rPr lang="fr-FR" sz="3200" b="1" dirty="0"/>
              <a:t>tubulaire directe </a:t>
            </a:r>
            <a:r>
              <a:rPr lang="fr-FR" dirty="0"/>
              <a:t>/ toxicité sur cellules tubulaires: </a:t>
            </a:r>
            <a:endParaRPr lang="fr-FR" dirty="0" smtClean="0"/>
          </a:p>
          <a:p>
            <a:pPr marL="0" indent="0">
              <a:buNone/>
            </a:pPr>
            <a:r>
              <a:rPr lang="fr-FR" dirty="0" smtClean="0"/>
              <a:t>-</a:t>
            </a:r>
            <a:r>
              <a:rPr lang="fr-FR" dirty="0"/>
              <a:t>IRA / nécrose tubulaire : aminosides, PC iode, ATB </a:t>
            </a:r>
            <a:endParaRPr lang="fr-FR" dirty="0" smtClean="0"/>
          </a:p>
          <a:p>
            <a:pPr marL="0" indent="0">
              <a:buNone/>
            </a:pPr>
            <a:r>
              <a:rPr lang="fr-FR" dirty="0" smtClean="0"/>
              <a:t>-</a:t>
            </a:r>
            <a:r>
              <a:rPr lang="fr-FR" dirty="0"/>
              <a:t>Dysfonction tubulaire proximale (</a:t>
            </a:r>
            <a:r>
              <a:rPr lang="fr-FR" dirty="0" err="1"/>
              <a:t>sd</a:t>
            </a:r>
            <a:r>
              <a:rPr lang="fr-FR" dirty="0"/>
              <a:t> de </a:t>
            </a:r>
            <a:r>
              <a:rPr lang="fr-FR" dirty="0" err="1"/>
              <a:t>Fanconi</a:t>
            </a:r>
            <a:r>
              <a:rPr lang="fr-FR" dirty="0"/>
              <a:t>) ou </a:t>
            </a:r>
            <a:r>
              <a:rPr lang="fr-FR" dirty="0" smtClean="0"/>
              <a:t>distale.</a:t>
            </a:r>
          </a:p>
          <a:p>
            <a:pPr marL="0" indent="0">
              <a:buNone/>
            </a:pPr>
            <a:endParaRPr lang="fr-FR" dirty="0" smtClean="0"/>
          </a:p>
          <a:p>
            <a:pPr marL="0" indent="0">
              <a:buNone/>
            </a:pPr>
            <a:r>
              <a:rPr lang="fr-FR" dirty="0" smtClean="0"/>
              <a:t> </a:t>
            </a:r>
            <a:r>
              <a:rPr lang="fr-FR" sz="3200" b="1" dirty="0"/>
              <a:t>2. Atteinte tubulaire indirecte: </a:t>
            </a:r>
            <a:endParaRPr lang="fr-FR" sz="3200" b="1" dirty="0" smtClean="0"/>
          </a:p>
          <a:p>
            <a:pPr marL="0" indent="0">
              <a:buNone/>
            </a:pPr>
            <a:r>
              <a:rPr lang="fr-FR" dirty="0" smtClean="0"/>
              <a:t>-</a:t>
            </a:r>
            <a:r>
              <a:rPr lang="fr-FR" dirty="0"/>
              <a:t>Rhabdomyolyse : statines, </a:t>
            </a:r>
            <a:r>
              <a:rPr lang="fr-FR" dirty="0" err="1" smtClean="0"/>
              <a:t>fibrates</a:t>
            </a:r>
            <a:endParaRPr lang="fr-FR" dirty="0" smtClean="0"/>
          </a:p>
          <a:p>
            <a:pPr marL="0" indent="0">
              <a:buNone/>
            </a:pPr>
            <a:r>
              <a:rPr lang="fr-FR" dirty="0" smtClean="0"/>
              <a:t> </a:t>
            </a:r>
            <a:r>
              <a:rPr lang="fr-FR" dirty="0"/>
              <a:t>-Hémolyse : quinine, </a:t>
            </a:r>
            <a:r>
              <a:rPr lang="fr-FR" dirty="0" smtClean="0"/>
              <a:t>rifampicine</a:t>
            </a:r>
          </a:p>
          <a:p>
            <a:pPr marL="0" indent="0">
              <a:buNone/>
            </a:pPr>
            <a:r>
              <a:rPr lang="fr-FR" dirty="0" smtClean="0"/>
              <a:t> </a:t>
            </a:r>
            <a:r>
              <a:rPr lang="fr-FR" dirty="0"/>
              <a:t>-</a:t>
            </a:r>
            <a:r>
              <a:rPr lang="fr-FR" dirty="0" err="1"/>
              <a:t>Cristallurie</a:t>
            </a:r>
            <a:r>
              <a:rPr lang="fr-FR" dirty="0"/>
              <a:t> : </a:t>
            </a:r>
            <a:r>
              <a:rPr lang="fr-FR" dirty="0" err="1"/>
              <a:t>aciclovir</a:t>
            </a:r>
            <a:r>
              <a:rPr lang="fr-FR" dirty="0"/>
              <a:t>, </a:t>
            </a:r>
            <a:r>
              <a:rPr lang="fr-FR" dirty="0" err="1" smtClean="0"/>
              <a:t>indinavir</a:t>
            </a:r>
            <a:endParaRPr lang="fr-FR" dirty="0" smtClean="0"/>
          </a:p>
          <a:p>
            <a:pPr marL="0" indent="0">
              <a:buNone/>
            </a:pPr>
            <a:r>
              <a:rPr lang="fr-FR" dirty="0" smtClean="0"/>
              <a:t> </a:t>
            </a:r>
            <a:r>
              <a:rPr lang="fr-FR" dirty="0"/>
              <a:t>-Diabète insipide </a:t>
            </a:r>
            <a:r>
              <a:rPr lang="fr-FR" dirty="0" err="1"/>
              <a:t>néphrogénique</a:t>
            </a:r>
            <a:r>
              <a:rPr lang="fr-FR" dirty="0"/>
              <a:t> : lithium</a:t>
            </a:r>
          </a:p>
        </p:txBody>
      </p:sp>
    </p:spTree>
    <p:extLst>
      <p:ext uri="{BB962C8B-B14F-4D97-AF65-F5344CB8AC3E}">
        <p14:creationId xmlns:p14="http://schemas.microsoft.com/office/powerpoint/2010/main" val="1788753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srgbClr val="FF0000"/>
                </a:solidFill>
              </a:rPr>
              <a:t>3-Atteinte rénale interstitielle immuno-allergique </a:t>
            </a:r>
            <a:endParaRPr lang="fr-FR" dirty="0">
              <a:solidFill>
                <a:srgbClr val="FF0000"/>
              </a:solidFill>
            </a:endParaRPr>
          </a:p>
        </p:txBody>
      </p:sp>
      <p:sp>
        <p:nvSpPr>
          <p:cNvPr id="3" name="Espace réservé du contenu 2"/>
          <p:cNvSpPr>
            <a:spLocks noGrp="1"/>
          </p:cNvSpPr>
          <p:nvPr>
            <p:ph idx="1"/>
          </p:nvPr>
        </p:nvSpPr>
        <p:spPr/>
        <p:txBody>
          <a:bodyPr/>
          <a:lstStyle/>
          <a:p>
            <a:pPr marL="0" indent="0">
              <a:buNone/>
            </a:pPr>
            <a:r>
              <a:rPr lang="fr-FR" dirty="0" smtClean="0"/>
              <a:t>Signes </a:t>
            </a:r>
            <a:r>
              <a:rPr lang="fr-FR" dirty="0"/>
              <a:t>généraux +++ (fièvre, rash cutané, arthralgies</a:t>
            </a:r>
            <a:r>
              <a:rPr lang="fr-FR" dirty="0" smtClean="0"/>
              <a:t>)</a:t>
            </a:r>
          </a:p>
          <a:p>
            <a:pPr marL="0" indent="0">
              <a:buNone/>
            </a:pPr>
            <a:r>
              <a:rPr lang="fr-FR" dirty="0" smtClean="0"/>
              <a:t> </a:t>
            </a:r>
            <a:r>
              <a:rPr lang="fr-FR" dirty="0"/>
              <a:t>Signes biologiques : éosinophilie et </a:t>
            </a:r>
            <a:r>
              <a:rPr lang="fr-FR" dirty="0" err="1"/>
              <a:t>éosinophilurie</a:t>
            </a:r>
            <a:r>
              <a:rPr lang="fr-FR" dirty="0"/>
              <a:t>, IgE </a:t>
            </a:r>
            <a:r>
              <a:rPr lang="el-GR" dirty="0"/>
              <a:t>β-</a:t>
            </a:r>
            <a:r>
              <a:rPr lang="fr-FR" dirty="0" err="1"/>
              <a:t>lactamines</a:t>
            </a:r>
            <a:r>
              <a:rPr lang="fr-FR" dirty="0"/>
              <a:t> , AINS, </a:t>
            </a:r>
            <a:r>
              <a:rPr lang="fr-FR" dirty="0" err="1"/>
              <a:t>rifamicine</a:t>
            </a:r>
            <a:r>
              <a:rPr lang="fr-FR" dirty="0"/>
              <a:t>, sulfamides, quinolones… </a:t>
            </a:r>
            <a:endParaRPr lang="fr-FR" dirty="0" smtClean="0"/>
          </a:p>
          <a:p>
            <a:pPr marL="0" indent="0">
              <a:buNone/>
            </a:pPr>
            <a:r>
              <a:rPr lang="fr-FR" dirty="0" smtClean="0"/>
              <a:t>Il </a:t>
            </a:r>
            <a:r>
              <a:rPr lang="fr-FR" dirty="0"/>
              <a:t>s’agit de loin du type d’atteinte rénale iatrogène </a:t>
            </a:r>
            <a:r>
              <a:rPr lang="fr-FR" dirty="0" smtClean="0"/>
              <a:t>le plus </a:t>
            </a:r>
            <a:r>
              <a:rPr lang="fr-FR" dirty="0"/>
              <a:t>fréquent et la moins spécifique :chaque médicament peut en théorie être responsable de ce type d’atteinte </a:t>
            </a:r>
            <a:r>
              <a:rPr lang="fr-FR" dirty="0" smtClean="0"/>
              <a:t>rénale</a:t>
            </a:r>
          </a:p>
          <a:p>
            <a:pPr marL="0" indent="0">
              <a:buNone/>
            </a:pPr>
            <a:r>
              <a:rPr lang="fr-FR" dirty="0" smtClean="0"/>
              <a:t> </a:t>
            </a:r>
            <a:endParaRPr lang="fr-FR" dirty="0"/>
          </a:p>
        </p:txBody>
      </p:sp>
    </p:spTree>
    <p:extLst>
      <p:ext uri="{BB962C8B-B14F-4D97-AF65-F5344CB8AC3E}">
        <p14:creationId xmlns:p14="http://schemas.microsoft.com/office/powerpoint/2010/main" val="1266295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buNone/>
            </a:pPr>
            <a:r>
              <a:rPr lang="fr-FR" sz="3200" dirty="0">
                <a:solidFill>
                  <a:srgbClr val="FF0000"/>
                </a:solidFill>
              </a:rPr>
              <a:t>4-Atteinte rénale </a:t>
            </a:r>
            <a:r>
              <a:rPr lang="fr-FR" sz="3200" dirty="0" smtClean="0">
                <a:solidFill>
                  <a:srgbClr val="FF0000"/>
                </a:solidFill>
              </a:rPr>
              <a:t>glomérulaire :</a:t>
            </a:r>
          </a:p>
          <a:p>
            <a:pPr marL="0" indent="0">
              <a:buNone/>
            </a:pPr>
            <a:endParaRPr lang="fr-FR" sz="3200" dirty="0" smtClean="0">
              <a:solidFill>
                <a:srgbClr val="FF0000"/>
              </a:solidFill>
            </a:endParaRPr>
          </a:p>
          <a:p>
            <a:pPr marL="0" indent="0">
              <a:buNone/>
            </a:pPr>
            <a:r>
              <a:rPr lang="fr-FR" sz="3200" dirty="0" smtClean="0">
                <a:solidFill>
                  <a:srgbClr val="FF0000"/>
                </a:solidFill>
              </a:rPr>
              <a:t> </a:t>
            </a:r>
            <a:r>
              <a:rPr lang="fr-FR" dirty="0" smtClean="0"/>
              <a:t> </a:t>
            </a:r>
            <a:r>
              <a:rPr lang="fr-FR" dirty="0"/>
              <a:t>LGM : AINS, </a:t>
            </a:r>
            <a:r>
              <a:rPr lang="fr-FR" dirty="0" smtClean="0"/>
              <a:t>interféron</a:t>
            </a:r>
          </a:p>
          <a:p>
            <a:pPr marL="0" indent="0">
              <a:buNone/>
            </a:pPr>
            <a:endParaRPr lang="fr-FR" dirty="0" smtClean="0"/>
          </a:p>
          <a:p>
            <a:pPr marL="0" indent="0">
              <a:buNone/>
            </a:pPr>
            <a:r>
              <a:rPr lang="fr-FR" dirty="0" smtClean="0"/>
              <a:t>  </a:t>
            </a:r>
            <a:r>
              <a:rPr lang="fr-FR" dirty="0"/>
              <a:t>GEM : AINS, sels d’or, D </a:t>
            </a:r>
            <a:r>
              <a:rPr lang="fr-FR" dirty="0" err="1" smtClean="0"/>
              <a:t>pénicillamine</a:t>
            </a:r>
            <a:endParaRPr lang="fr-FR" dirty="0" smtClean="0"/>
          </a:p>
          <a:p>
            <a:pPr marL="0" indent="0">
              <a:buNone/>
            </a:pPr>
            <a:endParaRPr lang="fr-FR" dirty="0" smtClean="0"/>
          </a:p>
          <a:p>
            <a:pPr marL="0" indent="0">
              <a:buNone/>
            </a:pPr>
            <a:r>
              <a:rPr lang="fr-FR" dirty="0" smtClean="0"/>
              <a:t>  </a:t>
            </a:r>
            <a:r>
              <a:rPr lang="fr-FR" dirty="0"/>
              <a:t>HSF : lithium, </a:t>
            </a:r>
            <a:r>
              <a:rPr lang="fr-FR" dirty="0" err="1"/>
              <a:t>biphosphonates</a:t>
            </a:r>
            <a:r>
              <a:rPr lang="fr-FR" dirty="0"/>
              <a:t> </a:t>
            </a:r>
            <a:endParaRPr lang="fr-FR" dirty="0" smtClean="0"/>
          </a:p>
          <a:p>
            <a:pPr marL="0" indent="0">
              <a:buNone/>
            </a:pPr>
            <a:endParaRPr lang="fr-FR" dirty="0" smtClean="0"/>
          </a:p>
          <a:p>
            <a:pPr marL="0" indent="0">
              <a:buNone/>
            </a:pPr>
            <a:r>
              <a:rPr lang="fr-FR" dirty="0" smtClean="0"/>
              <a:t> </a:t>
            </a:r>
            <a:r>
              <a:rPr lang="fr-FR" dirty="0"/>
              <a:t>GNEC: Rifampicine</a:t>
            </a:r>
          </a:p>
          <a:p>
            <a:endParaRPr lang="fr-FR" dirty="0"/>
          </a:p>
        </p:txBody>
      </p:sp>
    </p:spTree>
    <p:extLst>
      <p:ext uri="{BB962C8B-B14F-4D97-AF65-F5344CB8AC3E}">
        <p14:creationId xmlns:p14="http://schemas.microsoft.com/office/powerpoint/2010/main" val="1693065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562709" y="365124"/>
            <a:ext cx="8598222" cy="6492875"/>
          </a:xfrm>
          <a:prstGeom prst="rect">
            <a:avLst/>
          </a:prstGeom>
        </p:spPr>
      </p:pic>
    </p:spTree>
    <p:extLst>
      <p:ext uri="{BB962C8B-B14F-4D97-AF65-F5344CB8AC3E}">
        <p14:creationId xmlns:p14="http://schemas.microsoft.com/office/powerpoint/2010/main" val="1103818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srgbClr val="FF0000"/>
                </a:solidFill>
              </a:rPr>
              <a:t>5-Atteinte rénale vasculaire </a:t>
            </a:r>
            <a:endParaRPr lang="fr-FR" dirty="0">
              <a:solidFill>
                <a:srgbClr val="FF0000"/>
              </a:solidFill>
            </a:endParaRPr>
          </a:p>
        </p:txBody>
      </p:sp>
      <p:sp>
        <p:nvSpPr>
          <p:cNvPr id="3" name="Espace réservé du contenu 2"/>
          <p:cNvSpPr>
            <a:spLocks noGrp="1"/>
          </p:cNvSpPr>
          <p:nvPr>
            <p:ph idx="1"/>
          </p:nvPr>
        </p:nvSpPr>
        <p:spPr/>
        <p:txBody>
          <a:bodyPr>
            <a:normAutofit fontScale="77500" lnSpcReduction="20000"/>
          </a:bodyPr>
          <a:lstStyle/>
          <a:p>
            <a:pPr marL="0" indent="0">
              <a:buNone/>
            </a:pPr>
            <a:r>
              <a:rPr lang="fr-FR" dirty="0"/>
              <a:t> </a:t>
            </a:r>
            <a:r>
              <a:rPr lang="fr-FR" dirty="0" smtClean="0"/>
              <a:t> -  Micro-angiopathie </a:t>
            </a:r>
            <a:r>
              <a:rPr lang="fr-FR" dirty="0"/>
              <a:t>thrombotique (MAT) ciclosporine, contraception, </a:t>
            </a:r>
            <a:r>
              <a:rPr lang="fr-FR" dirty="0" err="1"/>
              <a:t>mitomycine</a:t>
            </a:r>
            <a:r>
              <a:rPr lang="fr-FR" dirty="0" smtClean="0"/>
              <a:t>.</a:t>
            </a:r>
          </a:p>
          <a:p>
            <a:endParaRPr lang="fr-FR" dirty="0"/>
          </a:p>
          <a:p>
            <a:pPr marL="0" indent="0">
              <a:buNone/>
            </a:pPr>
            <a:r>
              <a:rPr lang="fr-FR" sz="3600" dirty="0" smtClean="0">
                <a:solidFill>
                  <a:srgbClr val="FF0000"/>
                </a:solidFill>
              </a:rPr>
              <a:t>6-Atteinte urologique</a:t>
            </a:r>
          </a:p>
          <a:p>
            <a:pPr marL="0" indent="0">
              <a:buNone/>
            </a:pPr>
            <a:r>
              <a:rPr lang="fr-FR" dirty="0" smtClean="0"/>
              <a:t> Lithiases :</a:t>
            </a:r>
          </a:p>
          <a:p>
            <a:pPr marL="0" indent="0">
              <a:buNone/>
            </a:pPr>
            <a:r>
              <a:rPr lang="fr-FR" dirty="0" smtClean="0"/>
              <a:t> </a:t>
            </a:r>
            <a:r>
              <a:rPr lang="fr-FR" dirty="0"/>
              <a:t>- cristallisation d’un médicament (</a:t>
            </a:r>
            <a:r>
              <a:rPr lang="fr-FR" dirty="0" err="1"/>
              <a:t>aciclovir</a:t>
            </a:r>
            <a:r>
              <a:rPr lang="fr-FR" dirty="0"/>
              <a:t>, sulfadiazine, </a:t>
            </a:r>
            <a:r>
              <a:rPr lang="fr-FR" dirty="0" err="1"/>
              <a:t>indinavir</a:t>
            </a:r>
            <a:r>
              <a:rPr lang="fr-FR" dirty="0" smtClean="0"/>
              <a:t>)</a:t>
            </a:r>
          </a:p>
          <a:p>
            <a:pPr marL="0" indent="0">
              <a:buNone/>
            </a:pPr>
            <a:r>
              <a:rPr lang="fr-FR" dirty="0" smtClean="0"/>
              <a:t> </a:t>
            </a:r>
            <a:r>
              <a:rPr lang="fr-FR" dirty="0"/>
              <a:t>- hyper calcémie ( vitamine D</a:t>
            </a:r>
            <a:r>
              <a:rPr lang="fr-FR" dirty="0" smtClean="0"/>
              <a:t>)</a:t>
            </a:r>
          </a:p>
          <a:p>
            <a:pPr marL="0" indent="0">
              <a:buNone/>
            </a:pPr>
            <a:r>
              <a:rPr lang="fr-FR" dirty="0" smtClean="0"/>
              <a:t> </a:t>
            </a:r>
            <a:r>
              <a:rPr lang="fr-FR" dirty="0"/>
              <a:t>- </a:t>
            </a:r>
            <a:r>
              <a:rPr lang="fr-FR" dirty="0" err="1"/>
              <a:t>hyperoxalurie</a:t>
            </a:r>
            <a:r>
              <a:rPr lang="fr-FR" dirty="0"/>
              <a:t> (vitamine C, </a:t>
            </a:r>
            <a:r>
              <a:rPr lang="fr-FR" dirty="0" err="1"/>
              <a:t>praxilène</a:t>
            </a:r>
            <a:r>
              <a:rPr lang="fr-FR" dirty="0"/>
              <a:t>) </a:t>
            </a:r>
            <a:endParaRPr lang="fr-FR" dirty="0" smtClean="0"/>
          </a:p>
          <a:p>
            <a:pPr marL="0" indent="0">
              <a:buNone/>
            </a:pPr>
            <a:endParaRPr lang="fr-FR" dirty="0" smtClean="0"/>
          </a:p>
          <a:p>
            <a:pPr marL="0" indent="0">
              <a:buNone/>
            </a:pPr>
            <a:r>
              <a:rPr lang="fr-FR" dirty="0" smtClean="0"/>
              <a:t> </a:t>
            </a:r>
            <a:r>
              <a:rPr lang="fr-FR" b="1" dirty="0"/>
              <a:t>Obstacle par fibrose rétro-péritonéale</a:t>
            </a:r>
            <a:r>
              <a:rPr lang="fr-FR" dirty="0"/>
              <a:t>: dérivés de l’ergot de seigle, bromocriptine, exceptionnellement, traitement prolongé par </a:t>
            </a:r>
            <a:r>
              <a:rPr lang="el-GR" dirty="0"/>
              <a:t>β-</a:t>
            </a:r>
            <a:r>
              <a:rPr lang="fr-FR" dirty="0"/>
              <a:t>bloquant</a:t>
            </a:r>
            <a:r>
              <a:rPr lang="fr-FR" dirty="0" smtClean="0"/>
              <a:t>.</a:t>
            </a:r>
          </a:p>
          <a:p>
            <a:pPr marL="0" indent="0">
              <a:buNone/>
            </a:pPr>
            <a:endParaRPr lang="fr-FR" dirty="0" smtClean="0"/>
          </a:p>
          <a:p>
            <a:pPr marL="0" indent="0">
              <a:buNone/>
            </a:pPr>
            <a:r>
              <a:rPr lang="fr-FR" dirty="0" smtClean="0"/>
              <a:t>  </a:t>
            </a:r>
            <a:r>
              <a:rPr lang="fr-FR" b="1" dirty="0"/>
              <a:t>Cystite hémorragique </a:t>
            </a:r>
            <a:r>
              <a:rPr lang="fr-FR" dirty="0"/>
              <a:t>(</a:t>
            </a:r>
            <a:r>
              <a:rPr lang="fr-FR" dirty="0" err="1"/>
              <a:t>cyclophosphamide</a:t>
            </a:r>
            <a:r>
              <a:rPr lang="fr-FR" dirty="0"/>
              <a:t>)</a:t>
            </a:r>
          </a:p>
        </p:txBody>
      </p:sp>
    </p:spTree>
    <p:extLst>
      <p:ext uri="{BB962C8B-B14F-4D97-AF65-F5344CB8AC3E}">
        <p14:creationId xmlns:p14="http://schemas.microsoft.com/office/powerpoint/2010/main" val="522117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dirty="0"/>
              <a:t>Types d’atteintes CHRONIQUES </a:t>
            </a:r>
            <a:endParaRPr lang="fr-FR" dirty="0" smtClean="0"/>
          </a:p>
          <a:p>
            <a:endParaRPr lang="fr-FR" dirty="0"/>
          </a:p>
          <a:p>
            <a:pPr marL="0" indent="0">
              <a:buNone/>
            </a:pPr>
            <a:r>
              <a:rPr lang="fr-FR" dirty="0" smtClean="0"/>
              <a:t> - Néphropathie </a:t>
            </a:r>
            <a:r>
              <a:rPr lang="fr-FR" dirty="0"/>
              <a:t>TI Chronique: AINS, paracétamol, aspirine, </a:t>
            </a:r>
            <a:r>
              <a:rPr lang="fr-FR" dirty="0" err="1"/>
              <a:t>ciclosporine,cisplatine</a:t>
            </a:r>
            <a:r>
              <a:rPr lang="fr-FR" dirty="0"/>
              <a:t>, lithium, </a:t>
            </a:r>
            <a:r>
              <a:rPr lang="fr-FR" dirty="0" err="1"/>
              <a:t>indinavir</a:t>
            </a:r>
            <a:r>
              <a:rPr lang="fr-FR" dirty="0"/>
              <a:t>.. </a:t>
            </a:r>
            <a:endParaRPr lang="fr-FR" dirty="0" smtClean="0"/>
          </a:p>
          <a:p>
            <a:pPr marL="0" indent="0">
              <a:buNone/>
            </a:pPr>
            <a:endParaRPr lang="fr-FR" dirty="0" smtClean="0"/>
          </a:p>
          <a:p>
            <a:pPr marL="0" indent="0">
              <a:buNone/>
            </a:pPr>
            <a:r>
              <a:rPr lang="fr-FR" dirty="0"/>
              <a:t> </a:t>
            </a:r>
            <a:r>
              <a:rPr lang="fr-FR" dirty="0" smtClean="0"/>
              <a:t>-Néphropathie </a:t>
            </a:r>
            <a:r>
              <a:rPr lang="fr-FR" dirty="0"/>
              <a:t>glomérulaire : lithium </a:t>
            </a:r>
            <a:endParaRPr lang="fr-FR" dirty="0" smtClean="0"/>
          </a:p>
          <a:p>
            <a:pPr marL="0" indent="0">
              <a:buNone/>
            </a:pPr>
            <a:endParaRPr lang="fr-FR" dirty="0"/>
          </a:p>
          <a:p>
            <a:pPr marL="0" indent="0">
              <a:buNone/>
            </a:pPr>
            <a:r>
              <a:rPr lang="fr-FR" dirty="0" smtClean="0"/>
              <a:t>  -Néphropathie </a:t>
            </a:r>
            <a:r>
              <a:rPr lang="fr-FR" dirty="0"/>
              <a:t>vasculaire : ciclosporine, tacrolimus</a:t>
            </a:r>
          </a:p>
        </p:txBody>
      </p:sp>
    </p:spTree>
    <p:extLst>
      <p:ext uri="{BB962C8B-B14F-4D97-AF65-F5344CB8AC3E}">
        <p14:creationId xmlns:p14="http://schemas.microsoft.com/office/powerpoint/2010/main" val="3694357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rgbClr val="FF0000"/>
                </a:solidFill>
              </a:rPr>
              <a:t>6- Médicaments et IRC </a:t>
            </a:r>
            <a:endParaRPr lang="fr-FR" dirty="0">
              <a:solidFill>
                <a:srgbClr val="FF0000"/>
              </a:solidFill>
            </a:endParaRPr>
          </a:p>
        </p:txBody>
      </p:sp>
      <p:sp>
        <p:nvSpPr>
          <p:cNvPr id="3" name="Espace réservé du contenu 2"/>
          <p:cNvSpPr>
            <a:spLocks noGrp="1"/>
          </p:cNvSpPr>
          <p:nvPr>
            <p:ph idx="1"/>
          </p:nvPr>
        </p:nvSpPr>
        <p:spPr/>
        <p:txBody>
          <a:bodyPr>
            <a:normAutofit/>
          </a:bodyPr>
          <a:lstStyle/>
          <a:p>
            <a:pPr marL="0" indent="0">
              <a:buNone/>
            </a:pPr>
            <a:r>
              <a:rPr lang="fr-FR" dirty="0" smtClean="0"/>
              <a:t>ADAPTER </a:t>
            </a:r>
            <a:r>
              <a:rPr lang="fr-FR" dirty="0"/>
              <a:t>POSOLOGIE </a:t>
            </a:r>
            <a:r>
              <a:rPr lang="fr-FR" dirty="0" smtClean="0"/>
              <a:t>+++</a:t>
            </a:r>
          </a:p>
          <a:p>
            <a:pPr marL="0" indent="0">
              <a:buNone/>
            </a:pPr>
            <a:r>
              <a:rPr lang="fr-FR" dirty="0" smtClean="0"/>
              <a:t>  </a:t>
            </a:r>
            <a:r>
              <a:rPr lang="fr-FR" dirty="0"/>
              <a:t>La toxicité des médicaments est </a:t>
            </a:r>
            <a:r>
              <a:rPr lang="fr-FR" dirty="0" smtClean="0"/>
              <a:t>rénale</a:t>
            </a:r>
          </a:p>
          <a:p>
            <a:pPr marL="0" indent="0">
              <a:buNone/>
            </a:pPr>
            <a:r>
              <a:rPr lang="fr-FR" dirty="0" smtClean="0"/>
              <a:t> </a:t>
            </a:r>
            <a:r>
              <a:rPr lang="fr-FR" dirty="0"/>
              <a:t>MAIS aussi souvent extra-rénale : surdité par surdosage en aminosides troubles du rythme cardiaque par accumulation de digitalique syndromes extrapyramidaux avec des antiémétiques dérivés du noyau phénothiazine (</a:t>
            </a:r>
            <a:r>
              <a:rPr lang="fr-FR" dirty="0" err="1"/>
              <a:t>Primpéran</a:t>
            </a:r>
            <a:r>
              <a:rPr lang="fr-FR" dirty="0"/>
              <a:t>®, </a:t>
            </a:r>
            <a:r>
              <a:rPr lang="fr-FR" dirty="0" err="1"/>
              <a:t>Vogalène</a:t>
            </a:r>
            <a:r>
              <a:rPr lang="fr-FR" dirty="0"/>
              <a:t>®) </a:t>
            </a:r>
            <a:r>
              <a:rPr lang="fr-FR" dirty="0" smtClean="0"/>
              <a:t>.</a:t>
            </a:r>
          </a:p>
          <a:p>
            <a:pPr marL="0" indent="0">
              <a:buNone/>
            </a:pPr>
            <a:endParaRPr lang="fr-FR" dirty="0" smtClean="0"/>
          </a:p>
          <a:p>
            <a:pPr marL="0" indent="0">
              <a:buNone/>
            </a:pPr>
            <a:r>
              <a:rPr lang="fr-FR" dirty="0" smtClean="0"/>
              <a:t> </a:t>
            </a:r>
            <a:r>
              <a:rPr lang="fr-FR" dirty="0"/>
              <a:t>Calculer clairance des patients (les diurétiques </a:t>
            </a:r>
            <a:r>
              <a:rPr lang="fr-FR" dirty="0" err="1"/>
              <a:t>eparngéurs</a:t>
            </a:r>
            <a:r>
              <a:rPr lang="fr-FR" dirty="0"/>
              <a:t> du potassium ne doivent pas être utilise pour une cl&lt; 30ml /mn) </a:t>
            </a:r>
            <a:endParaRPr lang="fr-FR" dirty="0" smtClean="0"/>
          </a:p>
        </p:txBody>
      </p:sp>
    </p:spTree>
    <p:extLst>
      <p:ext uri="{BB962C8B-B14F-4D97-AF65-F5344CB8AC3E}">
        <p14:creationId xmlns:p14="http://schemas.microsoft.com/office/powerpoint/2010/main" val="1504185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smtClean="0">
                <a:solidFill>
                  <a:srgbClr val="FF0000"/>
                </a:solidFill>
              </a:rPr>
              <a:t>Prendre </a:t>
            </a:r>
            <a:r>
              <a:rPr lang="fr-FR" b="1" dirty="0">
                <a:solidFill>
                  <a:srgbClr val="FF0000"/>
                </a:solidFill>
              </a:rPr>
              <a:t>le temps de consulter le </a:t>
            </a:r>
            <a:r>
              <a:rPr lang="fr-FR" b="1" dirty="0" smtClean="0">
                <a:solidFill>
                  <a:srgbClr val="FF0000"/>
                </a:solidFill>
              </a:rPr>
              <a:t>Vidal.</a:t>
            </a:r>
          </a:p>
          <a:p>
            <a:pPr marL="0" indent="0">
              <a:buNone/>
            </a:pPr>
            <a:endParaRPr lang="fr-FR" dirty="0"/>
          </a:p>
          <a:p>
            <a:pPr marL="0" indent="0">
              <a:buNone/>
            </a:pPr>
            <a:r>
              <a:rPr lang="fr-FR" dirty="0"/>
              <a:t> </a:t>
            </a:r>
            <a:r>
              <a:rPr lang="fr-FR" dirty="0" smtClean="0"/>
              <a:t> </a:t>
            </a:r>
            <a:r>
              <a:rPr lang="fr-FR" dirty="0"/>
              <a:t>Préférer les médicaments à élimination biliaire </a:t>
            </a:r>
            <a:r>
              <a:rPr lang="fr-FR" dirty="0" smtClean="0"/>
              <a:t>prédominante.</a:t>
            </a:r>
            <a:endParaRPr lang="fr-FR" dirty="0"/>
          </a:p>
          <a:p>
            <a:pPr marL="0" indent="0">
              <a:buNone/>
            </a:pPr>
            <a:r>
              <a:rPr lang="fr-FR" dirty="0"/>
              <a:t> </a:t>
            </a:r>
            <a:r>
              <a:rPr lang="fr-FR" dirty="0" smtClean="0"/>
              <a:t>Les </a:t>
            </a:r>
            <a:r>
              <a:rPr lang="fr-FR" dirty="0"/>
              <a:t>médicaments à élimination rénale seront utilisés soit</a:t>
            </a:r>
            <a:r>
              <a:rPr lang="fr-FR" dirty="0" smtClean="0"/>
              <a:t>:</a:t>
            </a:r>
          </a:p>
          <a:p>
            <a:pPr marL="0" indent="0">
              <a:buNone/>
            </a:pPr>
            <a:endParaRPr lang="fr-FR" dirty="0"/>
          </a:p>
          <a:p>
            <a:pPr marL="0" indent="0">
              <a:buNone/>
            </a:pPr>
            <a:r>
              <a:rPr lang="fr-FR" dirty="0" smtClean="0"/>
              <a:t>                 - Soit </a:t>
            </a:r>
            <a:r>
              <a:rPr lang="fr-FR" dirty="0"/>
              <a:t>en augmentant l’intervalle entre la prise du médicament ( médicaments à 1/2vie longue) </a:t>
            </a:r>
            <a:endParaRPr lang="fr-FR" dirty="0" smtClean="0"/>
          </a:p>
          <a:p>
            <a:pPr marL="0" indent="0">
              <a:buNone/>
            </a:pPr>
            <a:r>
              <a:rPr lang="fr-FR" dirty="0" smtClean="0"/>
              <a:t>                   - Soit </a:t>
            </a:r>
            <a:r>
              <a:rPr lang="fr-FR" dirty="0"/>
              <a:t>en réduisant les doses sans modification du rythme d’administration (médicaments à 1/2vie</a:t>
            </a:r>
          </a:p>
          <a:p>
            <a:endParaRPr lang="fr-FR" dirty="0"/>
          </a:p>
        </p:txBody>
      </p:sp>
    </p:spTree>
    <p:extLst>
      <p:ext uri="{BB962C8B-B14F-4D97-AF65-F5344CB8AC3E}">
        <p14:creationId xmlns:p14="http://schemas.microsoft.com/office/powerpoint/2010/main" val="2819113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a:solidFill>
                  <a:srgbClr val="FF0000"/>
                </a:solidFill>
              </a:rPr>
              <a:t>Cas de l’insuffisant rénal chronique traité par dialyse:</a:t>
            </a:r>
            <a:br>
              <a:rPr lang="fr-FR" sz="4000" dirty="0">
                <a:solidFill>
                  <a:srgbClr val="FF0000"/>
                </a:solidFill>
              </a:rPr>
            </a:br>
            <a:endParaRPr lang="fr-FR" dirty="0">
              <a:solidFill>
                <a:srgbClr val="FF0000"/>
              </a:solidFill>
            </a:endParaRPr>
          </a:p>
        </p:txBody>
      </p:sp>
      <p:sp>
        <p:nvSpPr>
          <p:cNvPr id="3" name="Espace réservé du contenu 2"/>
          <p:cNvSpPr>
            <a:spLocks noGrp="1"/>
          </p:cNvSpPr>
          <p:nvPr>
            <p:ph idx="1"/>
          </p:nvPr>
        </p:nvSpPr>
        <p:spPr/>
        <p:txBody>
          <a:bodyPr/>
          <a:lstStyle/>
          <a:p>
            <a:endParaRPr lang="fr-FR" dirty="0" smtClean="0"/>
          </a:p>
          <a:p>
            <a:r>
              <a:rPr lang="fr-FR" dirty="0" smtClean="0"/>
              <a:t> Tenir </a:t>
            </a:r>
            <a:r>
              <a:rPr lang="fr-FR" dirty="0"/>
              <a:t>compte de la </a:t>
            </a:r>
            <a:r>
              <a:rPr lang="fr-FR" dirty="0" err="1"/>
              <a:t>dialysance</a:t>
            </a:r>
            <a:r>
              <a:rPr lang="fr-FR" dirty="0"/>
              <a:t> des médicaments, c’est-à-dire de la quantité épurée pendant les traitements de suppléance (hémodialyse ou dialyse péritonéale</a:t>
            </a:r>
            <a:r>
              <a:rPr lang="fr-FR" dirty="0" smtClean="0"/>
              <a:t>).</a:t>
            </a:r>
          </a:p>
          <a:p>
            <a:endParaRPr lang="fr-FR" dirty="0" smtClean="0"/>
          </a:p>
          <a:p>
            <a:r>
              <a:rPr lang="fr-FR" dirty="0" smtClean="0"/>
              <a:t> Tout </a:t>
            </a:r>
            <a:r>
              <a:rPr lang="fr-FR" dirty="0"/>
              <a:t>médicament éliminé par la dialyse doit être absorbé ou injecté en fin de séance d’hémodialyse </a:t>
            </a:r>
          </a:p>
        </p:txBody>
      </p:sp>
    </p:spTree>
    <p:extLst>
      <p:ext uri="{BB962C8B-B14F-4D97-AF65-F5344CB8AC3E}">
        <p14:creationId xmlns:p14="http://schemas.microsoft.com/office/powerpoint/2010/main" val="401042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fr-FR" dirty="0" smtClean="0"/>
              <a:t>Problématique </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a:t>L’étude de la pharmacologie clinique commence par celle des mécanismes qui influencent la pharmacocinétique et la pharmacodynamie des médicaments</a:t>
            </a:r>
            <a:r>
              <a:rPr lang="fr-FR" dirty="0" smtClean="0"/>
              <a:t>.</a:t>
            </a:r>
          </a:p>
          <a:p>
            <a:endParaRPr lang="fr-FR" dirty="0" smtClean="0"/>
          </a:p>
          <a:p>
            <a:r>
              <a:rPr lang="fr-FR" dirty="0" smtClean="0"/>
              <a:t> </a:t>
            </a:r>
            <a:r>
              <a:rPr lang="fr-FR" dirty="0"/>
              <a:t>La fonction rénale constitue un facteur majeur à cet égard pour de très nombreuses médications. </a:t>
            </a:r>
            <a:endParaRPr lang="fr-FR" dirty="0" smtClean="0"/>
          </a:p>
          <a:p>
            <a:endParaRPr lang="fr-FR" dirty="0" smtClean="0"/>
          </a:p>
          <a:p>
            <a:r>
              <a:rPr lang="fr-FR" dirty="0" smtClean="0"/>
              <a:t>La </a:t>
            </a:r>
            <a:r>
              <a:rPr lang="fr-FR" dirty="0"/>
              <a:t>créatinine plasmatique, déchet du métabolisme musculaire, sert à la mesure de la fonction rénale. </a:t>
            </a:r>
            <a:endParaRPr lang="fr-FR" dirty="0" smtClean="0"/>
          </a:p>
          <a:p>
            <a:endParaRPr lang="fr-FR" dirty="0" smtClean="0"/>
          </a:p>
          <a:p>
            <a:r>
              <a:rPr lang="fr-FR" dirty="0" smtClean="0"/>
              <a:t>Celle-ci </a:t>
            </a:r>
            <a:r>
              <a:rPr lang="fr-FR" dirty="0"/>
              <a:t>est exprimée par la clearance de la créatinine (</a:t>
            </a:r>
            <a:r>
              <a:rPr lang="fr-FR" dirty="0" err="1"/>
              <a:t>ClCR</a:t>
            </a:r>
            <a:r>
              <a:rPr lang="fr-FR" dirty="0"/>
              <a:t>), taux d’épuration de volume sanguin en ml/min et est approchée par divers formules dont la </a:t>
            </a:r>
            <a:r>
              <a:rPr lang="fr-FR" dirty="0" smtClean="0"/>
              <a:t>MDRD.</a:t>
            </a:r>
          </a:p>
          <a:p>
            <a:endParaRPr lang="fr-FR" dirty="0" smtClean="0"/>
          </a:p>
          <a:p>
            <a:r>
              <a:rPr lang="fr-FR" dirty="0" smtClean="0"/>
              <a:t> </a:t>
            </a:r>
            <a:r>
              <a:rPr lang="fr-FR" dirty="0"/>
              <a:t>Le piège le plus important des formules pour l’estimation de la </a:t>
            </a:r>
            <a:r>
              <a:rPr lang="fr-FR" dirty="0" err="1"/>
              <a:t>ClCR</a:t>
            </a:r>
            <a:r>
              <a:rPr lang="fr-FR" dirty="0"/>
              <a:t> est représenté par les variations importantes de masse musculaire (vieillard, comorbidité importante, sujet sportif, obèse…).</a:t>
            </a:r>
          </a:p>
        </p:txBody>
      </p:sp>
    </p:spTree>
    <p:extLst>
      <p:ext uri="{BB962C8B-B14F-4D97-AF65-F5344CB8AC3E}">
        <p14:creationId xmlns:p14="http://schemas.microsoft.com/office/powerpoint/2010/main" val="33578513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7-MESURES PRÉVENTIVES +++ </a:t>
            </a:r>
          </a:p>
        </p:txBody>
      </p:sp>
      <p:sp>
        <p:nvSpPr>
          <p:cNvPr id="3" name="Espace réservé du contenu 2"/>
          <p:cNvSpPr>
            <a:spLocks noGrp="1"/>
          </p:cNvSpPr>
          <p:nvPr>
            <p:ph idx="1"/>
          </p:nvPr>
        </p:nvSpPr>
        <p:spPr/>
        <p:txBody>
          <a:bodyPr>
            <a:normAutofit fontScale="92500"/>
          </a:bodyPr>
          <a:lstStyle/>
          <a:p>
            <a:r>
              <a:rPr lang="fr-FR" dirty="0" smtClean="0"/>
              <a:t>Règles </a:t>
            </a:r>
            <a:r>
              <a:rPr lang="fr-FR" dirty="0"/>
              <a:t>de prescription des médicaments potentiellement </a:t>
            </a:r>
            <a:r>
              <a:rPr lang="fr-FR" dirty="0" smtClean="0"/>
              <a:t>néphrotoxiques </a:t>
            </a:r>
            <a:r>
              <a:rPr lang="fr-FR" dirty="0"/>
              <a:t>: </a:t>
            </a:r>
            <a:endParaRPr lang="fr-FR" dirty="0" smtClean="0"/>
          </a:p>
          <a:p>
            <a:r>
              <a:rPr lang="fr-FR" dirty="0" smtClean="0"/>
              <a:t>A </a:t>
            </a:r>
            <a:r>
              <a:rPr lang="fr-FR" dirty="0"/>
              <a:t>éviter chez les patients à risques : âgés, insuffisants rénaux, diabétiques; sinon, traitement le plus court possible .</a:t>
            </a:r>
            <a:endParaRPr lang="fr-FR" dirty="0" smtClean="0"/>
          </a:p>
          <a:p>
            <a:r>
              <a:rPr lang="fr-FR" dirty="0" smtClean="0"/>
              <a:t>Posologies </a:t>
            </a:r>
            <a:r>
              <a:rPr lang="fr-FR" dirty="0"/>
              <a:t>adaptées à la fonction rénale et dosages sanguins si disponibles </a:t>
            </a:r>
            <a:endParaRPr lang="fr-FR" dirty="0" smtClean="0"/>
          </a:p>
          <a:p>
            <a:r>
              <a:rPr lang="fr-FR" dirty="0" smtClean="0"/>
              <a:t>Adapter </a:t>
            </a:r>
            <a:r>
              <a:rPr lang="fr-FR" dirty="0"/>
              <a:t>la posologie au degré d’insuffisance rénale Surveillance stricte du marqueur d’effet indésirable : créatininémie si risque d’insuffisance rénale, protéinurie si risque </a:t>
            </a:r>
            <a:r>
              <a:rPr lang="fr-FR" dirty="0" smtClean="0"/>
              <a:t>glomérulaire</a:t>
            </a:r>
          </a:p>
          <a:p>
            <a:r>
              <a:rPr lang="fr-FR" dirty="0" smtClean="0"/>
              <a:t> </a:t>
            </a:r>
            <a:r>
              <a:rPr lang="fr-FR" dirty="0"/>
              <a:t>Maintenir un état d’hydratation optimal </a:t>
            </a:r>
            <a:endParaRPr lang="fr-FR" dirty="0" smtClean="0"/>
          </a:p>
          <a:p>
            <a:r>
              <a:rPr lang="fr-FR" dirty="0" smtClean="0"/>
              <a:t>Ne </a:t>
            </a:r>
            <a:r>
              <a:rPr lang="fr-FR" dirty="0"/>
              <a:t>pas associer plusieurs médicaments néphrotoxiques</a:t>
            </a:r>
          </a:p>
        </p:txBody>
      </p:sp>
    </p:spTree>
    <p:extLst>
      <p:ext uri="{BB962C8B-B14F-4D97-AF65-F5344CB8AC3E}">
        <p14:creationId xmlns:p14="http://schemas.microsoft.com/office/powerpoint/2010/main" val="3469900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solidFill>
                  <a:srgbClr val="FF0000"/>
                </a:solidFill>
              </a:rPr>
              <a:t>Cas particulier des produits de contrastes iodes (PCI): </a:t>
            </a: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r>
              <a:rPr lang="fr-FR" dirty="0" smtClean="0"/>
              <a:t>Risque/Bénéfice </a:t>
            </a:r>
            <a:r>
              <a:rPr lang="fr-FR" dirty="0"/>
              <a:t>+++ Identification d’un terrain à risque Arrêt des AINS, IEC et ARAII et arrêt des diurétiques 72H avant et après. </a:t>
            </a:r>
            <a:endParaRPr lang="fr-FR" dirty="0" smtClean="0"/>
          </a:p>
          <a:p>
            <a:endParaRPr lang="fr-FR" dirty="0" smtClean="0"/>
          </a:p>
          <a:p>
            <a:r>
              <a:rPr lang="fr-FR" dirty="0" smtClean="0"/>
              <a:t>Hydratation </a:t>
            </a:r>
            <a:r>
              <a:rPr lang="fr-FR" dirty="0"/>
              <a:t>abondante; chez les sujets à risque élevé, expansion du volume extracellulaire par perfusion; à débuter avant l’examen et à poursuivre 12 à 24 heures après </a:t>
            </a:r>
            <a:r>
              <a:rPr lang="fr-FR" dirty="0" smtClean="0"/>
              <a:t>l’utilisation </a:t>
            </a:r>
            <a:r>
              <a:rPr lang="fr-FR" dirty="0"/>
              <a:t>de la N-acétylcystéine (La veille et le jour de l’examen) reste très discutée </a:t>
            </a:r>
            <a:r>
              <a:rPr lang="fr-FR" dirty="0" smtClean="0"/>
              <a:t>le produit </a:t>
            </a:r>
            <a:r>
              <a:rPr lang="fr-FR" dirty="0"/>
              <a:t>de contraste iso-</a:t>
            </a:r>
            <a:r>
              <a:rPr lang="fr-FR" dirty="0" err="1"/>
              <a:t>osmolaire</a:t>
            </a:r>
            <a:r>
              <a:rPr lang="fr-FR" dirty="0"/>
              <a:t> en quantité la plus faible possible. </a:t>
            </a:r>
            <a:endParaRPr lang="fr-FR" dirty="0" smtClean="0"/>
          </a:p>
          <a:p>
            <a:endParaRPr lang="fr-FR" dirty="0" smtClean="0"/>
          </a:p>
          <a:p>
            <a:r>
              <a:rPr lang="fr-FR" dirty="0" smtClean="0"/>
              <a:t>Les </a:t>
            </a:r>
            <a:r>
              <a:rPr lang="fr-FR" dirty="0"/>
              <a:t>biguanides doivent être arrêtés le jour de l’administration des PCI et réintroduits 48 h après l’examen en l’absence d’insuffisance rénale aiguë (exposent au risque d’acidose lactique chez le diabétique en insuffisance rénale)</a:t>
            </a:r>
          </a:p>
        </p:txBody>
      </p:sp>
    </p:spTree>
    <p:extLst>
      <p:ext uri="{BB962C8B-B14F-4D97-AF65-F5344CB8AC3E}">
        <p14:creationId xmlns:p14="http://schemas.microsoft.com/office/powerpoint/2010/main" val="41720728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a:solidFill>
                  <a:srgbClr val="FF0000"/>
                </a:solidFill>
              </a:rPr>
              <a:t>8-Conclusion: </a:t>
            </a:r>
            <a:endParaRPr lang="fr-FR" b="1" dirty="0">
              <a:solidFill>
                <a:srgbClr val="FF0000"/>
              </a:solidFill>
            </a:endParaRPr>
          </a:p>
        </p:txBody>
      </p:sp>
      <p:sp>
        <p:nvSpPr>
          <p:cNvPr id="3" name="Espace réservé du contenu 2"/>
          <p:cNvSpPr>
            <a:spLocks noGrp="1"/>
          </p:cNvSpPr>
          <p:nvPr>
            <p:ph idx="1"/>
          </p:nvPr>
        </p:nvSpPr>
        <p:spPr/>
        <p:txBody>
          <a:bodyPr>
            <a:normAutofit fontScale="85000" lnSpcReduction="20000"/>
          </a:bodyPr>
          <a:lstStyle/>
          <a:p>
            <a:r>
              <a:rPr lang="fr-FR" dirty="0" smtClean="0"/>
              <a:t>L’atteinte </a:t>
            </a:r>
            <a:r>
              <a:rPr lang="fr-FR" dirty="0"/>
              <a:t>rénale médicamenteuse est fréquente et souvent mal reconnue en pratique clinique. </a:t>
            </a:r>
            <a:endParaRPr lang="fr-FR" dirty="0" smtClean="0"/>
          </a:p>
          <a:p>
            <a:r>
              <a:rPr lang="fr-FR" dirty="0" smtClean="0"/>
              <a:t>L’atteinte </a:t>
            </a:r>
            <a:r>
              <a:rPr lang="fr-FR" dirty="0"/>
              <a:t>rénale de type fonctionnel, liée aux perturbations hémodynamiques dans les situations à risque, et la néphrite interstitielle aiguë immuno- allergique prédominent. </a:t>
            </a:r>
            <a:endParaRPr lang="fr-FR" dirty="0" smtClean="0"/>
          </a:p>
          <a:p>
            <a:r>
              <a:rPr lang="fr-FR" dirty="0" smtClean="0"/>
              <a:t>Dans </a:t>
            </a:r>
            <a:r>
              <a:rPr lang="fr-FR" dirty="0"/>
              <a:t>le premier cas, un dépistage des facteurs de risque conjugué à une surveillance appropriée de la fonction rénale joue un rôle essentiel dans la prévention de la néphrotoxicité</a:t>
            </a:r>
            <a:r>
              <a:rPr lang="fr-FR" dirty="0" smtClean="0"/>
              <a:t>.</a:t>
            </a:r>
          </a:p>
          <a:p>
            <a:r>
              <a:rPr lang="fr-FR" dirty="0" smtClean="0"/>
              <a:t> </a:t>
            </a:r>
            <a:r>
              <a:rPr lang="fr-FR" dirty="0"/>
              <a:t>Dans la grande majorité des cas, l’atteinte rénale aiguë liée à un médicament est réversible après son arrêt et, dans certains cas après la mise en route d’un traitement par corticoïdes. </a:t>
            </a:r>
            <a:endParaRPr lang="fr-FR" dirty="0" smtClean="0"/>
          </a:p>
          <a:p>
            <a:r>
              <a:rPr lang="fr-FR" dirty="0" smtClean="0"/>
              <a:t>Chez </a:t>
            </a:r>
            <a:r>
              <a:rPr lang="fr-FR" dirty="0"/>
              <a:t>les patients présentant une fonction rénale anormale de base, l’adaptation de la posologie des médicaments est indispensable afin d’optimiser la tolérance rénale et extrarénale des traitements </a:t>
            </a:r>
          </a:p>
        </p:txBody>
      </p:sp>
    </p:spTree>
    <p:extLst>
      <p:ext uri="{BB962C8B-B14F-4D97-AF65-F5344CB8AC3E}">
        <p14:creationId xmlns:p14="http://schemas.microsoft.com/office/powerpoint/2010/main" val="36610882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b="1" dirty="0" smtClean="0">
                <a:solidFill>
                  <a:srgbClr val="FF0000"/>
                </a:solidFill>
              </a:rPr>
              <a:t>Faire le reconnaissance du terrain </a:t>
            </a:r>
            <a:endParaRPr lang="fr-FR" b="1" dirty="0">
              <a:solidFill>
                <a:srgbClr val="FF0000"/>
              </a:solidFill>
            </a:endParaRPr>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pPr marL="0" indent="0">
              <a:buNone/>
            </a:pPr>
            <a:r>
              <a:rPr lang="fr-FR" dirty="0" smtClean="0">
                <a:solidFill>
                  <a:srgbClr val="002060"/>
                </a:solidFill>
              </a:rPr>
              <a:t>Maladie  rénale chronique                      </a:t>
            </a:r>
            <a:r>
              <a:rPr lang="fr-FR" dirty="0" smtClean="0">
                <a:solidFill>
                  <a:srgbClr val="FF0000"/>
                </a:solidFill>
              </a:rPr>
              <a:t>Insuffisance rénale chronique</a:t>
            </a:r>
            <a:endParaRPr lang="fr-FR" dirty="0">
              <a:solidFill>
                <a:srgbClr val="FF0000"/>
              </a:solidFill>
            </a:endParaRPr>
          </a:p>
        </p:txBody>
      </p:sp>
      <p:cxnSp>
        <p:nvCxnSpPr>
          <p:cNvPr id="5" name="Connecteur droit avec flèche 4"/>
          <p:cNvCxnSpPr/>
          <p:nvPr/>
        </p:nvCxnSpPr>
        <p:spPr>
          <a:xfrm>
            <a:off x="1080654" y="2175163"/>
            <a:ext cx="10030691" cy="321425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 name="Triangle isocèle 5"/>
          <p:cNvSpPr/>
          <p:nvPr/>
        </p:nvSpPr>
        <p:spPr>
          <a:xfrm>
            <a:off x="5458691" y="2798618"/>
            <a:ext cx="942109" cy="1163782"/>
          </a:xfrm>
          <a:prstGeom prs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pic>
        <p:nvPicPr>
          <p:cNvPr id="7" name="Espace réservé du contenu 4"/>
          <p:cNvPicPr>
            <a:picLocks noChangeAspect="1"/>
          </p:cNvPicPr>
          <p:nvPr/>
        </p:nvPicPr>
        <p:blipFill>
          <a:blip r:embed="rId2"/>
          <a:stretch>
            <a:fillRect/>
          </a:stretch>
        </p:blipFill>
        <p:spPr>
          <a:xfrm>
            <a:off x="942535" y="3962399"/>
            <a:ext cx="6161649" cy="3029243"/>
          </a:xfrm>
          <a:prstGeom prst="rect">
            <a:avLst/>
          </a:prstGeom>
        </p:spPr>
      </p:pic>
    </p:spTree>
    <p:extLst>
      <p:ext uri="{BB962C8B-B14F-4D97-AF65-F5344CB8AC3E}">
        <p14:creationId xmlns:p14="http://schemas.microsoft.com/office/powerpoint/2010/main" val="1364379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C’est  quoi l’insuffisance rénale chronique ?</a:t>
            </a:r>
            <a:endParaRPr lang="fr-FR" b="1" dirty="0">
              <a:solidFill>
                <a:srgbClr val="FF0000"/>
              </a:solidFill>
            </a:endParaRPr>
          </a:p>
        </p:txBody>
      </p:sp>
      <p:sp>
        <p:nvSpPr>
          <p:cNvPr id="3" name="Espace réservé du contenu 2"/>
          <p:cNvSpPr>
            <a:spLocks noGrp="1"/>
          </p:cNvSpPr>
          <p:nvPr>
            <p:ph idx="1"/>
          </p:nvPr>
        </p:nvSpPr>
        <p:spPr/>
        <p:txBody>
          <a:bodyPr/>
          <a:lstStyle/>
          <a:p>
            <a:r>
              <a:rPr lang="fr-FR" dirty="0" smtClean="0"/>
              <a:t>L’insuffisance rénale est un syndrome qui exprime l’adaptation de l’organisme à la suppression plus ou moins totale du fonctionnement rénal . </a:t>
            </a:r>
          </a:p>
          <a:p>
            <a:endParaRPr lang="fr-FR" dirty="0"/>
          </a:p>
          <a:p>
            <a:r>
              <a:rPr lang="fr-FR" dirty="0" smtClean="0"/>
              <a:t>L’insuffisance rénale chronique repose en accord sur les recommandations internationales, sur la réduction progressive, irréductible et permanente du débit de filtration glomérulaire estimé en dessous de 60 ml/min </a:t>
            </a:r>
            <a:endParaRPr lang="fr-FR" dirty="0"/>
          </a:p>
        </p:txBody>
      </p:sp>
      <p:sp>
        <p:nvSpPr>
          <p:cNvPr id="4" name="Ellipse 3"/>
          <p:cNvSpPr/>
          <p:nvPr/>
        </p:nvSpPr>
        <p:spPr>
          <a:xfrm>
            <a:off x="2078183" y="5292436"/>
            <a:ext cx="7218218" cy="1163782"/>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800" b="1" dirty="0" smtClean="0">
                <a:solidFill>
                  <a:srgbClr val="FF0000"/>
                </a:solidFill>
              </a:rPr>
              <a:t>Un capital néphronique réduit </a:t>
            </a:r>
            <a:endParaRPr lang="fr-FR" sz="2800" b="1" dirty="0">
              <a:solidFill>
                <a:srgbClr val="FF0000"/>
              </a:solidFill>
            </a:endParaRPr>
          </a:p>
        </p:txBody>
      </p:sp>
      <p:sp>
        <p:nvSpPr>
          <p:cNvPr id="5" name="Rectangle 4"/>
          <p:cNvSpPr/>
          <p:nvPr/>
        </p:nvSpPr>
        <p:spPr>
          <a:xfrm>
            <a:off x="1759527" y="3105835"/>
            <a:ext cx="80772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fr-FR" dirty="0" smtClean="0"/>
              <a:t>Page B. Néphrologie. Collection internat préparation du concours Ellipse 2016</a:t>
            </a:r>
            <a:endParaRPr lang="fr-FR" dirty="0"/>
          </a:p>
        </p:txBody>
      </p:sp>
    </p:spTree>
    <p:extLst>
      <p:ext uri="{BB962C8B-B14F-4D97-AF65-F5344CB8AC3E}">
        <p14:creationId xmlns:p14="http://schemas.microsoft.com/office/powerpoint/2010/main" val="5829630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stretch>
            <a:fillRect/>
          </a:stretch>
        </p:blipFill>
        <p:spPr>
          <a:xfrm>
            <a:off x="1331381" y="770080"/>
            <a:ext cx="7340220" cy="1286367"/>
          </a:xfrm>
          <a:prstGeom prst="rect">
            <a:avLst/>
          </a:prstGeom>
        </p:spPr>
      </p:pic>
      <p:sp>
        <p:nvSpPr>
          <p:cNvPr id="4" name="Flèche droite 3"/>
          <p:cNvSpPr/>
          <p:nvPr/>
        </p:nvSpPr>
        <p:spPr>
          <a:xfrm>
            <a:off x="921327" y="2318616"/>
            <a:ext cx="10924309" cy="411797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400" b="1" dirty="0" smtClean="0">
                <a:solidFill>
                  <a:srgbClr val="FF0000"/>
                </a:solidFill>
              </a:rPr>
              <a:t>Et une  fonction  rénale  résiduelle , a préserver !</a:t>
            </a:r>
            <a:endParaRPr lang="fr-FR" sz="2400" b="1" dirty="0">
              <a:solidFill>
                <a:srgbClr val="FF0000"/>
              </a:solidFill>
            </a:endParaRPr>
          </a:p>
        </p:txBody>
      </p:sp>
    </p:spTree>
    <p:extLst>
      <p:ext uri="{BB962C8B-B14F-4D97-AF65-F5344CB8AC3E}">
        <p14:creationId xmlns:p14="http://schemas.microsoft.com/office/powerpoint/2010/main" val="42908204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382" y="365125"/>
            <a:ext cx="11104418" cy="1325563"/>
          </a:xfrm>
        </p:spPr>
        <p:style>
          <a:lnRef idx="1">
            <a:schemeClr val="accent4"/>
          </a:lnRef>
          <a:fillRef idx="2">
            <a:schemeClr val="accent4"/>
          </a:fillRef>
          <a:effectRef idx="1">
            <a:schemeClr val="accent4"/>
          </a:effectRef>
          <a:fontRef idx="minor">
            <a:schemeClr val="dk1"/>
          </a:fontRef>
        </p:style>
        <p:txBody>
          <a:bodyPr/>
          <a:lstStyle/>
          <a:p>
            <a:r>
              <a:rPr lang="fr-FR" b="1" dirty="0">
                <a:solidFill>
                  <a:srgbClr val="FF0000"/>
                </a:solidFill>
              </a:rPr>
              <a:t>Chez qui on </a:t>
            </a:r>
            <a:r>
              <a:rPr lang="fr-FR" b="1" dirty="0" smtClean="0">
                <a:solidFill>
                  <a:srgbClr val="FF0000"/>
                </a:solidFill>
              </a:rPr>
              <a:t>prescrit en néphrologie </a:t>
            </a:r>
            <a:r>
              <a:rPr lang="fr-FR" b="1" dirty="0">
                <a:solidFill>
                  <a:srgbClr val="FF0000"/>
                </a:solidFill>
              </a:rPr>
              <a:t>?</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b="1" dirty="0" smtClean="0">
                <a:solidFill>
                  <a:srgbClr val="FF0000"/>
                </a:solidFill>
              </a:rPr>
              <a:t>1-Maladie  rénale chronique</a:t>
            </a:r>
          </a:p>
          <a:p>
            <a:pPr marL="0" indent="0">
              <a:buNone/>
            </a:pPr>
            <a:endParaRPr lang="fr-FR" b="1" dirty="0">
              <a:solidFill>
                <a:srgbClr val="FF0000"/>
              </a:solidFill>
            </a:endParaRPr>
          </a:p>
          <a:p>
            <a:pPr marL="0" indent="0">
              <a:buNone/>
            </a:pPr>
            <a:r>
              <a:rPr lang="fr-FR" b="1" dirty="0" smtClean="0">
                <a:solidFill>
                  <a:srgbClr val="FF0000"/>
                </a:solidFill>
              </a:rPr>
              <a:t>2-Insuffisance rénale chronique ( 4 stades )</a:t>
            </a:r>
          </a:p>
          <a:p>
            <a:pPr marL="0" indent="0">
              <a:buNone/>
            </a:pPr>
            <a:endParaRPr lang="fr-FR" dirty="0">
              <a:solidFill>
                <a:srgbClr val="7030A0"/>
              </a:solidFill>
            </a:endParaRPr>
          </a:p>
          <a:p>
            <a:pPr marL="0" indent="0">
              <a:buNone/>
            </a:pPr>
            <a:r>
              <a:rPr lang="fr-FR" dirty="0" smtClean="0">
                <a:solidFill>
                  <a:srgbClr val="7030A0"/>
                </a:solidFill>
              </a:rPr>
              <a:t>3-En épuration extrarénale ( hémodialyse, dialyse péritonéale)</a:t>
            </a:r>
          </a:p>
          <a:p>
            <a:pPr marL="0" indent="0">
              <a:buNone/>
            </a:pPr>
            <a:endParaRPr lang="fr-FR" dirty="0">
              <a:solidFill>
                <a:srgbClr val="7030A0"/>
              </a:solidFill>
            </a:endParaRPr>
          </a:p>
          <a:p>
            <a:pPr marL="0" indent="0">
              <a:buNone/>
            </a:pPr>
            <a:r>
              <a:rPr lang="fr-FR" dirty="0" smtClean="0">
                <a:solidFill>
                  <a:srgbClr val="7030A0"/>
                </a:solidFill>
              </a:rPr>
              <a:t>4-Le transplanté  rénal</a:t>
            </a:r>
          </a:p>
          <a:p>
            <a:pPr marL="0" indent="0">
              <a:buNone/>
            </a:pPr>
            <a:endParaRPr lang="fr-FR" dirty="0">
              <a:solidFill>
                <a:srgbClr val="7030A0"/>
              </a:solidFill>
            </a:endParaRPr>
          </a:p>
          <a:p>
            <a:pPr marL="0" indent="0">
              <a:buNone/>
            </a:pPr>
            <a:r>
              <a:rPr lang="fr-FR" dirty="0" smtClean="0">
                <a:solidFill>
                  <a:srgbClr val="7030A0"/>
                </a:solidFill>
              </a:rPr>
              <a:t>5-Le retour de la transplantation rénale</a:t>
            </a:r>
            <a:endParaRPr lang="fr-FR" dirty="0">
              <a:solidFill>
                <a:srgbClr val="7030A0"/>
              </a:solidFill>
            </a:endParaRPr>
          </a:p>
        </p:txBody>
      </p:sp>
      <p:sp>
        <p:nvSpPr>
          <p:cNvPr id="4" name="Rectangle 3"/>
          <p:cNvSpPr/>
          <p:nvPr/>
        </p:nvSpPr>
        <p:spPr>
          <a:xfrm>
            <a:off x="2230582" y="6192982"/>
            <a:ext cx="7786254" cy="42949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solidFill>
                  <a:srgbClr val="FF0000"/>
                </a:solidFill>
              </a:rPr>
              <a:t>De  </a:t>
            </a:r>
            <a:r>
              <a:rPr lang="fr-FR" b="1" dirty="0" smtClean="0">
                <a:solidFill>
                  <a:srgbClr val="FF0000"/>
                </a:solidFill>
              </a:rPr>
              <a:t>2 </a:t>
            </a:r>
            <a:r>
              <a:rPr lang="fr-FR" b="1" dirty="0" smtClean="0">
                <a:solidFill>
                  <a:srgbClr val="FF0000"/>
                </a:solidFill>
              </a:rPr>
              <a:t>à  5  = parcours  du rénaliste</a:t>
            </a:r>
            <a:endParaRPr lang="fr-FR" b="1" dirty="0">
              <a:solidFill>
                <a:srgbClr val="FF0000"/>
              </a:solidFill>
            </a:endParaRPr>
          </a:p>
        </p:txBody>
      </p:sp>
    </p:spTree>
    <p:extLst>
      <p:ext uri="{BB962C8B-B14F-4D97-AF65-F5344CB8AC3E}">
        <p14:creationId xmlns:p14="http://schemas.microsoft.com/office/powerpoint/2010/main" val="1651241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sz="3200" b="1" dirty="0" smtClean="0">
                <a:solidFill>
                  <a:srgbClr val="FF0000"/>
                </a:solidFill>
              </a:rPr>
              <a:t>Quand rechercher la maladie rénale, ou l’insuffisance rénale chronique ? </a:t>
            </a:r>
            <a:endParaRPr lang="fr-FR" b="1" dirty="0">
              <a:solidFill>
                <a:srgbClr val="FF0000"/>
              </a:solidFill>
            </a:endParaRP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a:t>E</a:t>
            </a:r>
            <a:r>
              <a:rPr lang="fr-FR" dirty="0" smtClean="0"/>
              <a:t>stimation du DFG par la formule de Cockcroft et Gault :</a:t>
            </a:r>
          </a:p>
          <a:p>
            <a:pPr marL="0" indent="0">
              <a:buNone/>
            </a:pPr>
            <a:r>
              <a:rPr lang="fr-FR" sz="4700" dirty="0" smtClean="0">
                <a:solidFill>
                  <a:srgbClr val="FF0000"/>
                </a:solidFill>
              </a:rPr>
              <a:t> La  maladie rénale chronique </a:t>
            </a:r>
            <a:r>
              <a:rPr lang="fr-FR" dirty="0" smtClean="0"/>
              <a:t>est une anomalie :</a:t>
            </a:r>
          </a:p>
          <a:p>
            <a:pPr marL="0" indent="0">
              <a:buNone/>
            </a:pPr>
            <a:endParaRPr lang="fr-FR" dirty="0"/>
          </a:p>
          <a:p>
            <a:pPr marL="0" indent="0">
              <a:buNone/>
            </a:pPr>
            <a:endParaRPr lang="fr-FR" dirty="0" smtClean="0"/>
          </a:p>
          <a:p>
            <a:pPr marL="514350" indent="-514350">
              <a:buFont typeface="+mj-lt"/>
              <a:buAutoNum type="arabicPeriod"/>
            </a:pPr>
            <a:r>
              <a:rPr lang="fr-FR" b="1" dirty="0" smtClean="0"/>
              <a:t> </a:t>
            </a:r>
            <a:r>
              <a:rPr lang="fr-FR" b="1" dirty="0"/>
              <a:t> </a:t>
            </a:r>
            <a:r>
              <a:rPr lang="fr-FR" b="1" dirty="0" smtClean="0"/>
              <a:t> Protéinurie,</a:t>
            </a:r>
          </a:p>
          <a:p>
            <a:pPr marL="514350" indent="-514350">
              <a:buFont typeface="+mj-lt"/>
              <a:buAutoNum type="arabicPeriod"/>
            </a:pPr>
            <a:r>
              <a:rPr lang="fr-FR" b="1" dirty="0" smtClean="0"/>
              <a:t>    Hématurie, </a:t>
            </a:r>
          </a:p>
          <a:p>
            <a:pPr marL="514350" indent="-514350">
              <a:buFont typeface="+mj-lt"/>
              <a:buAutoNum type="arabicPeriod"/>
            </a:pPr>
            <a:r>
              <a:rPr lang="fr-FR" b="1" dirty="0" smtClean="0"/>
              <a:t>    Uropathie,</a:t>
            </a:r>
          </a:p>
          <a:p>
            <a:pPr marL="514350" indent="-514350">
              <a:buFont typeface="+mj-lt"/>
              <a:buAutoNum type="arabicPeriod"/>
            </a:pPr>
            <a:r>
              <a:rPr lang="fr-FR" b="1" dirty="0" smtClean="0"/>
              <a:t>    Lithiase,</a:t>
            </a:r>
          </a:p>
          <a:p>
            <a:pPr marL="514350" indent="-514350">
              <a:buFont typeface="+mj-lt"/>
              <a:buAutoNum type="arabicPeriod"/>
            </a:pPr>
            <a:r>
              <a:rPr lang="fr-FR" b="1" dirty="0" smtClean="0"/>
              <a:t>      Infections urinaires hautes récidivantes, </a:t>
            </a:r>
          </a:p>
          <a:p>
            <a:pPr marL="514350" indent="-514350">
              <a:buFont typeface="+mj-lt"/>
              <a:buAutoNum type="arabicPeriod"/>
            </a:pPr>
            <a:r>
              <a:rPr lang="fr-FR" b="1" dirty="0" smtClean="0"/>
              <a:t>     Néphropathie connue familiale ou non,</a:t>
            </a:r>
          </a:p>
          <a:p>
            <a:pPr marL="514350" indent="-514350">
              <a:buFont typeface="+mj-lt"/>
              <a:buAutoNum type="arabicPeriod"/>
            </a:pPr>
            <a:r>
              <a:rPr lang="fr-FR" b="1" dirty="0" smtClean="0"/>
              <a:t>Suivi d’une insuffisance rénale aiguë réversible.  </a:t>
            </a:r>
          </a:p>
        </p:txBody>
      </p:sp>
    </p:spTree>
    <p:extLst>
      <p:ext uri="{BB962C8B-B14F-4D97-AF65-F5344CB8AC3E}">
        <p14:creationId xmlns:p14="http://schemas.microsoft.com/office/powerpoint/2010/main" val="2540945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buNone/>
            </a:pPr>
            <a:endParaRPr lang="fr-FR" b="1" dirty="0" smtClean="0"/>
          </a:p>
          <a:p>
            <a:pPr marL="514350" indent="-514350">
              <a:buAutoNum type="arabicPlain" startAt="9"/>
            </a:pPr>
            <a:r>
              <a:rPr lang="fr-FR" b="1" dirty="0" smtClean="0"/>
              <a:t>Diabète</a:t>
            </a:r>
            <a:r>
              <a:rPr lang="fr-FR" b="1" dirty="0" smtClean="0"/>
              <a:t>.</a:t>
            </a:r>
          </a:p>
          <a:p>
            <a:pPr marL="514350" indent="-514350">
              <a:buAutoNum type="arabicPlain" startAt="9"/>
            </a:pPr>
            <a:endParaRPr lang="fr-FR" b="1" dirty="0" smtClean="0"/>
          </a:p>
          <a:p>
            <a:pPr marL="514350" indent="-514350">
              <a:buAutoNum type="arabicPlain" startAt="9"/>
            </a:pPr>
            <a:r>
              <a:rPr lang="fr-FR" b="1" dirty="0" smtClean="0"/>
              <a:t>Hypertension </a:t>
            </a:r>
            <a:r>
              <a:rPr lang="fr-FR" b="1" dirty="0" smtClean="0"/>
              <a:t>artérielle</a:t>
            </a:r>
            <a:r>
              <a:rPr lang="fr-FR" b="1" dirty="0" smtClean="0"/>
              <a:t>.</a:t>
            </a:r>
          </a:p>
          <a:p>
            <a:pPr marL="0" indent="0">
              <a:buNone/>
            </a:pPr>
            <a:endParaRPr lang="fr-FR" b="1" dirty="0" smtClean="0"/>
          </a:p>
          <a:p>
            <a:pPr marL="514350" indent="-514350">
              <a:buAutoNum type="arabicPlain" startAt="9"/>
            </a:pPr>
            <a:r>
              <a:rPr lang="fr-FR" b="1" dirty="0" smtClean="0"/>
              <a:t> Maladie </a:t>
            </a:r>
            <a:r>
              <a:rPr lang="fr-FR" b="1" dirty="0" smtClean="0"/>
              <a:t>athéromateuse. </a:t>
            </a:r>
          </a:p>
          <a:p>
            <a:pPr marL="514350" indent="-514350">
              <a:buAutoNum type="arabicPlain" startAt="9"/>
            </a:pPr>
            <a:endParaRPr lang="fr-FR" b="1" dirty="0"/>
          </a:p>
          <a:p>
            <a:pPr marL="514350" indent="-514350">
              <a:buAutoNum type="arabicPlain" startAt="9"/>
            </a:pPr>
            <a:r>
              <a:rPr lang="fr-FR" b="1" dirty="0" smtClean="0"/>
              <a:t>Maladie </a:t>
            </a:r>
            <a:r>
              <a:rPr lang="fr-FR" b="1" dirty="0"/>
              <a:t>systémique avec atteinte rénale potentielle (amylose, sclérodermie, lupus, sarcoïdose</a:t>
            </a:r>
            <a:r>
              <a:rPr lang="fr-FR" b="1" dirty="0" smtClean="0"/>
              <a:t>). </a:t>
            </a:r>
            <a:endParaRPr lang="fr-FR" b="1" dirty="0"/>
          </a:p>
        </p:txBody>
      </p:sp>
    </p:spTree>
    <p:extLst>
      <p:ext uri="{BB962C8B-B14F-4D97-AF65-F5344CB8AC3E}">
        <p14:creationId xmlns:p14="http://schemas.microsoft.com/office/powerpoint/2010/main" val="38779482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marL="0" indent="0">
              <a:buNone/>
            </a:pPr>
            <a:r>
              <a:rPr lang="fr-FR" b="1" dirty="0" smtClean="0"/>
              <a:t>  13-  Insuffisance cardiaque</a:t>
            </a:r>
            <a:r>
              <a:rPr lang="fr-FR" b="1" dirty="0"/>
              <a:t>.</a:t>
            </a:r>
            <a:endParaRPr lang="fr-FR" b="1" dirty="0" smtClean="0"/>
          </a:p>
          <a:p>
            <a:pPr marL="0" indent="0">
              <a:buNone/>
            </a:pPr>
            <a:endParaRPr lang="fr-FR" b="1" dirty="0"/>
          </a:p>
          <a:p>
            <a:pPr marL="0" indent="0">
              <a:buNone/>
            </a:pPr>
            <a:r>
              <a:rPr lang="fr-FR" b="1" dirty="0" smtClean="0"/>
              <a:t>   14-  Insuffisance hépatique</a:t>
            </a:r>
            <a:r>
              <a:rPr lang="fr-FR" b="1" dirty="0"/>
              <a:t>.</a:t>
            </a:r>
            <a:endParaRPr lang="fr-FR" b="1" dirty="0" smtClean="0"/>
          </a:p>
          <a:p>
            <a:pPr marL="0" indent="0">
              <a:buNone/>
            </a:pPr>
            <a:endParaRPr lang="fr-FR" b="1" dirty="0"/>
          </a:p>
          <a:p>
            <a:pPr marL="0" indent="0">
              <a:buNone/>
            </a:pPr>
            <a:r>
              <a:rPr lang="fr-FR" b="1" dirty="0" smtClean="0"/>
              <a:t>    15 – Goutte. </a:t>
            </a:r>
          </a:p>
          <a:p>
            <a:pPr marL="0" indent="0">
              <a:buNone/>
            </a:pPr>
            <a:endParaRPr lang="fr-FR" b="1" dirty="0"/>
          </a:p>
          <a:p>
            <a:pPr marL="0" indent="0">
              <a:buNone/>
            </a:pPr>
            <a:r>
              <a:rPr lang="fr-FR" b="1" dirty="0" smtClean="0"/>
              <a:t>    16-   Dysglobulinémie monoclonale.</a:t>
            </a:r>
          </a:p>
          <a:p>
            <a:pPr marL="0" indent="0">
              <a:buNone/>
            </a:pPr>
            <a:endParaRPr lang="fr-FR" b="1" dirty="0"/>
          </a:p>
          <a:p>
            <a:pPr marL="0" indent="0">
              <a:buNone/>
            </a:pPr>
            <a:r>
              <a:rPr lang="fr-FR" b="1" dirty="0" smtClean="0"/>
              <a:t> 17 - Prise </a:t>
            </a:r>
            <a:r>
              <a:rPr lang="fr-FR" b="1" dirty="0"/>
              <a:t>prolongée ou consommation régulière de médicaments néphrotoxiques (lithium, anti-inflammatoires non stéroïdiens, antiviraux, ciclosporine, tacrolimus, IEC, antagonistes des récepteurs de l’angiotensine II, diurétiques, antalgiques</a:t>
            </a:r>
          </a:p>
          <a:p>
            <a:endParaRPr lang="fr-FR" dirty="0"/>
          </a:p>
        </p:txBody>
      </p:sp>
    </p:spTree>
    <p:extLst>
      <p:ext uri="{BB962C8B-B14F-4D97-AF65-F5344CB8AC3E}">
        <p14:creationId xmlns:p14="http://schemas.microsoft.com/office/powerpoint/2010/main" val="33671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907684"/>
          </a:xfrm>
        </p:spPr>
        <p:txBody>
          <a:bodyPr/>
          <a:lstStyle/>
          <a:p>
            <a:pPr marL="0" indent="0">
              <a:buNone/>
            </a:pPr>
            <a:r>
              <a:rPr lang="fr-FR" dirty="0" smtClean="0"/>
              <a:t> </a:t>
            </a:r>
            <a:r>
              <a:rPr lang="fr-FR" dirty="0"/>
              <a:t>Décrire l'influence d'une fonction rénale normale ou pathologique sur l'élimination des </a:t>
            </a:r>
            <a:r>
              <a:rPr lang="fr-FR" dirty="0" smtClean="0"/>
              <a:t>médicaments.</a:t>
            </a:r>
          </a:p>
          <a:p>
            <a:pPr marL="0" indent="0">
              <a:buNone/>
            </a:pPr>
            <a:endParaRPr lang="fr-FR" dirty="0" smtClean="0"/>
          </a:p>
          <a:p>
            <a:pPr marL="0" indent="0">
              <a:buNone/>
            </a:pPr>
            <a:r>
              <a:rPr lang="fr-FR" dirty="0" smtClean="0"/>
              <a:t>  </a:t>
            </a:r>
            <a:r>
              <a:rPr lang="fr-FR" dirty="0"/>
              <a:t>Préciser les modifications de la posologie dans les situations d'insuffisances rénale. </a:t>
            </a:r>
            <a:endParaRPr lang="fr-FR" dirty="0" smtClean="0"/>
          </a:p>
          <a:p>
            <a:pPr marL="0" indent="0">
              <a:buNone/>
            </a:pPr>
            <a:r>
              <a:rPr lang="fr-FR" dirty="0" smtClean="0"/>
              <a:t> </a:t>
            </a:r>
            <a:r>
              <a:rPr lang="fr-FR" dirty="0"/>
              <a:t>Préciser les mécanismes de la néphrotoxicité médicamenteuse</a:t>
            </a:r>
            <a:r>
              <a:rPr lang="fr-FR" dirty="0" smtClean="0"/>
              <a:t>.</a:t>
            </a:r>
          </a:p>
          <a:p>
            <a:pPr marL="0" indent="0">
              <a:buNone/>
            </a:pPr>
            <a:r>
              <a:rPr lang="fr-FR" dirty="0" smtClean="0"/>
              <a:t>  </a:t>
            </a:r>
            <a:r>
              <a:rPr lang="fr-FR" dirty="0"/>
              <a:t>Reconnaître les différents types de néphropathies dues aux médicaments </a:t>
            </a:r>
            <a:endParaRPr lang="fr-FR" dirty="0" smtClean="0"/>
          </a:p>
          <a:p>
            <a:pPr marL="0" indent="0">
              <a:buNone/>
            </a:pPr>
            <a:r>
              <a:rPr lang="fr-FR" dirty="0" smtClean="0"/>
              <a:t> </a:t>
            </a:r>
            <a:r>
              <a:rPr lang="fr-FR" dirty="0"/>
              <a:t>Décrire les précautions à prendre dans l'usage des produits de contraste iodé chez le sujet atteint d'insuffisance rénale.</a:t>
            </a:r>
          </a:p>
        </p:txBody>
      </p:sp>
      <p:sp>
        <p:nvSpPr>
          <p:cNvPr id="4" name="Titr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fr-FR" b="1" dirty="0" smtClean="0">
                <a:solidFill>
                  <a:srgbClr val="FF0000"/>
                </a:solidFill>
              </a:rPr>
              <a:t>Intérêt  de  la question</a:t>
            </a:r>
            <a:endParaRPr lang="fr-FR" dirty="0"/>
          </a:p>
        </p:txBody>
      </p:sp>
    </p:spTree>
    <p:extLst>
      <p:ext uri="{BB962C8B-B14F-4D97-AF65-F5344CB8AC3E}">
        <p14:creationId xmlns:p14="http://schemas.microsoft.com/office/powerpoint/2010/main" val="2046892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solidFill>
                  <a:srgbClr val="FF0000"/>
                </a:solidFill>
              </a:rPr>
              <a:t>Dans certaines circonstances : </a:t>
            </a:r>
            <a:endParaRPr lang="fr-FR" dirty="0">
              <a:solidFill>
                <a:srgbClr val="FF0000"/>
              </a:solidFill>
            </a:endParaRPr>
          </a:p>
        </p:txBody>
      </p:sp>
      <p:sp>
        <p:nvSpPr>
          <p:cNvPr id="3" name="Espace réservé du contenu 2"/>
          <p:cNvSpPr>
            <a:spLocks noGrp="1"/>
          </p:cNvSpPr>
          <p:nvPr>
            <p:ph idx="1"/>
          </p:nvPr>
        </p:nvSpPr>
        <p:spPr/>
        <p:txBody>
          <a:bodyPr>
            <a:normAutofit fontScale="92500"/>
          </a:bodyPr>
          <a:lstStyle/>
          <a:p>
            <a:pPr marL="0" indent="0">
              <a:buNone/>
            </a:pPr>
            <a:r>
              <a:rPr lang="fr-FR" dirty="0" smtClean="0"/>
              <a:t>- Avant et pendant la prescription d’aminosides, </a:t>
            </a:r>
          </a:p>
          <a:p>
            <a:pPr marL="0" indent="0">
              <a:buNone/>
            </a:pPr>
            <a:endParaRPr lang="fr-FR" dirty="0" smtClean="0"/>
          </a:p>
          <a:p>
            <a:pPr marL="0" indent="0">
              <a:buNone/>
            </a:pPr>
            <a:r>
              <a:rPr lang="fr-FR" dirty="0" smtClean="0"/>
              <a:t>- Avant et après une chimiothérapie néphrotoxique (</a:t>
            </a:r>
            <a:r>
              <a:rPr lang="fr-FR" dirty="0" err="1" smtClean="0"/>
              <a:t>cisplatine</a:t>
            </a:r>
            <a:r>
              <a:rPr lang="fr-FR" dirty="0" smtClean="0"/>
              <a:t> et dérivés) ;</a:t>
            </a:r>
          </a:p>
          <a:p>
            <a:pPr marL="0" indent="0">
              <a:buNone/>
            </a:pPr>
            <a:endParaRPr lang="fr-FR" dirty="0" smtClean="0"/>
          </a:p>
          <a:p>
            <a:pPr marL="0" indent="0">
              <a:buNone/>
            </a:pPr>
            <a:r>
              <a:rPr lang="fr-FR" dirty="0" smtClean="0"/>
              <a:t> − Pour les injections de produits de contraste iodés,,;</a:t>
            </a:r>
          </a:p>
          <a:p>
            <a:pPr marL="0" indent="0">
              <a:buNone/>
            </a:pPr>
            <a:endParaRPr lang="fr-FR" dirty="0" smtClean="0"/>
          </a:p>
          <a:p>
            <a:pPr marL="0" indent="0">
              <a:buNone/>
            </a:pPr>
            <a:r>
              <a:rPr lang="fr-FR" dirty="0" smtClean="0"/>
              <a:t> − Chez le sujet âgé (âge &gt; 75 ans), avant la prescription de médicaments à élimination rénale.</a:t>
            </a:r>
          </a:p>
          <a:p>
            <a:pPr marL="0" indent="0">
              <a:buNone/>
            </a:pPr>
            <a:r>
              <a:rPr lang="fr-FR" dirty="0" smtClean="0"/>
              <a:t> </a:t>
            </a:r>
            <a:endParaRPr lang="fr-FR" dirty="0"/>
          </a:p>
        </p:txBody>
      </p:sp>
    </p:spTree>
    <p:extLst>
      <p:ext uri="{BB962C8B-B14F-4D97-AF65-F5344CB8AC3E}">
        <p14:creationId xmlns:p14="http://schemas.microsoft.com/office/powerpoint/2010/main" val="42726821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lvl="0" indent="0">
              <a:buNone/>
            </a:pPr>
            <a:r>
              <a:rPr lang="fr-FR" sz="2600" dirty="0">
                <a:solidFill>
                  <a:srgbClr val="FF0000"/>
                </a:solidFill>
              </a:rPr>
              <a:t>Devant des anomalies cliniques ou biologiques extrarénales </a:t>
            </a:r>
            <a:r>
              <a:rPr lang="fr-FR" sz="2600" dirty="0">
                <a:solidFill>
                  <a:prstClr val="black"/>
                </a:solidFill>
              </a:rPr>
              <a:t>: </a:t>
            </a:r>
            <a:endParaRPr lang="fr-FR" sz="2600" dirty="0" smtClean="0">
              <a:solidFill>
                <a:prstClr val="black"/>
              </a:solidFill>
            </a:endParaRPr>
          </a:p>
          <a:p>
            <a:pPr marL="0" lvl="0" indent="0">
              <a:buNone/>
            </a:pPr>
            <a:endParaRPr lang="fr-FR" sz="2600" dirty="0">
              <a:solidFill>
                <a:prstClr val="black"/>
              </a:solidFill>
            </a:endParaRPr>
          </a:p>
          <a:p>
            <a:pPr marL="0" lvl="0" indent="0">
              <a:buNone/>
            </a:pPr>
            <a:r>
              <a:rPr lang="fr-FR" sz="2600" dirty="0" smtClean="0">
                <a:solidFill>
                  <a:prstClr val="black"/>
                </a:solidFill>
              </a:rPr>
              <a:t>Découverte </a:t>
            </a:r>
            <a:r>
              <a:rPr lang="fr-FR" sz="2600" dirty="0">
                <a:solidFill>
                  <a:prstClr val="black"/>
                </a:solidFill>
              </a:rPr>
              <a:t>d’une anémie normochrome, normocytaire arégénérative, </a:t>
            </a:r>
            <a:endParaRPr lang="fr-FR" sz="2600" dirty="0" smtClean="0">
              <a:solidFill>
                <a:prstClr val="black"/>
              </a:solidFill>
            </a:endParaRPr>
          </a:p>
          <a:p>
            <a:pPr marL="0" lvl="0" indent="0">
              <a:buNone/>
            </a:pPr>
            <a:endParaRPr lang="fr-FR" sz="2600" dirty="0" smtClean="0">
              <a:solidFill>
                <a:prstClr val="black"/>
              </a:solidFill>
            </a:endParaRPr>
          </a:p>
          <a:p>
            <a:pPr marL="0" lvl="0" indent="0">
              <a:buNone/>
            </a:pPr>
            <a:r>
              <a:rPr lang="fr-FR" sz="2600" dirty="0">
                <a:solidFill>
                  <a:prstClr val="black"/>
                </a:solidFill>
              </a:rPr>
              <a:t>T</a:t>
            </a:r>
            <a:r>
              <a:rPr lang="fr-FR" sz="2600" dirty="0" smtClean="0">
                <a:solidFill>
                  <a:prstClr val="black"/>
                </a:solidFill>
              </a:rPr>
              <a:t>roubles </a:t>
            </a:r>
            <a:r>
              <a:rPr lang="fr-FR" sz="2600" dirty="0">
                <a:solidFill>
                  <a:prstClr val="black"/>
                </a:solidFill>
              </a:rPr>
              <a:t>digestifs (anorexie, nausées, vomissements), </a:t>
            </a:r>
            <a:endParaRPr lang="fr-FR" sz="2600" dirty="0" smtClean="0">
              <a:solidFill>
                <a:prstClr val="black"/>
              </a:solidFill>
            </a:endParaRPr>
          </a:p>
          <a:p>
            <a:pPr marL="0" lvl="0" indent="0">
              <a:buNone/>
            </a:pPr>
            <a:endParaRPr lang="fr-FR" sz="2600" dirty="0" smtClean="0">
              <a:solidFill>
                <a:prstClr val="black"/>
              </a:solidFill>
            </a:endParaRPr>
          </a:p>
          <a:p>
            <a:pPr marL="0" lvl="0" indent="0">
              <a:buNone/>
            </a:pPr>
            <a:r>
              <a:rPr lang="fr-FR" sz="2600" dirty="0">
                <a:solidFill>
                  <a:prstClr val="black"/>
                </a:solidFill>
              </a:rPr>
              <a:t>A</a:t>
            </a:r>
            <a:r>
              <a:rPr lang="fr-FR" sz="2600" dirty="0" smtClean="0">
                <a:solidFill>
                  <a:prstClr val="black"/>
                </a:solidFill>
              </a:rPr>
              <a:t>nomalies </a:t>
            </a:r>
            <a:r>
              <a:rPr lang="fr-FR" sz="2600" dirty="0">
                <a:solidFill>
                  <a:prstClr val="black"/>
                </a:solidFill>
              </a:rPr>
              <a:t>du métabolisme phosphocalcique cliniques (douleurs osseuses, fractures, tassement) ou biologiques (hypocalcémie, hypercalcémie).</a:t>
            </a:r>
            <a:endParaRPr lang="fr-FR" dirty="0"/>
          </a:p>
        </p:txBody>
      </p:sp>
    </p:spTree>
    <p:extLst>
      <p:ext uri="{BB962C8B-B14F-4D97-AF65-F5344CB8AC3E}">
        <p14:creationId xmlns:p14="http://schemas.microsoft.com/office/powerpoint/2010/main" val="13636319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8655" y="365125"/>
            <a:ext cx="11035145" cy="1325563"/>
          </a:xfrm>
        </p:spPr>
        <p:txBody>
          <a:bodyPr>
            <a:normAutofit/>
          </a:bodyPr>
          <a:lstStyle/>
          <a:p>
            <a:r>
              <a:rPr lang="fr-FR" sz="3600" b="1" dirty="0" smtClean="0"/>
              <a:t>    </a:t>
            </a:r>
            <a:r>
              <a:rPr lang="fr-FR" sz="3600" b="1" dirty="0" smtClean="0"/>
              <a:t>Rappel : c</a:t>
            </a:r>
            <a:r>
              <a:rPr lang="fr-FR" sz="3600" b="1" dirty="0" smtClean="0"/>
              <a:t>lassification </a:t>
            </a:r>
            <a:r>
              <a:rPr lang="fr-FR" sz="3600" b="1" dirty="0" smtClean="0"/>
              <a:t>de la maladie rénale chronique </a:t>
            </a:r>
            <a:endParaRPr lang="fr-FR" sz="3600" b="1" dirty="0"/>
          </a:p>
        </p:txBody>
      </p:sp>
      <p:pic>
        <p:nvPicPr>
          <p:cNvPr id="4" name="Espace réservé du contenu 3"/>
          <p:cNvPicPr>
            <a:picLocks noGrp="1" noChangeAspect="1"/>
          </p:cNvPicPr>
          <p:nvPr>
            <p:ph idx="1"/>
          </p:nvPr>
        </p:nvPicPr>
        <p:blipFill>
          <a:blip r:embed="rId2"/>
          <a:stretch>
            <a:fillRect/>
          </a:stretch>
        </p:blipFill>
        <p:spPr>
          <a:xfrm>
            <a:off x="838201" y="1690689"/>
            <a:ext cx="10515600" cy="5167312"/>
          </a:xfrm>
          <a:prstGeom prst="rect">
            <a:avLst/>
          </a:prstGeom>
        </p:spPr>
      </p:pic>
    </p:spTree>
    <p:extLst>
      <p:ext uri="{BB962C8B-B14F-4D97-AF65-F5344CB8AC3E}">
        <p14:creationId xmlns:p14="http://schemas.microsoft.com/office/powerpoint/2010/main" val="1256591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solidFill>
                  <a:srgbClr val="FF0000"/>
                </a:solidFill>
              </a:rPr>
              <a:t>Pourquoi une attention particulière de prescription chez l’IRC ?</a:t>
            </a:r>
            <a:endParaRPr lang="fr-FR" sz="4000" b="1" dirty="0">
              <a:solidFill>
                <a:srgbClr val="FF0000"/>
              </a:solidFill>
            </a:endParaRPr>
          </a:p>
        </p:txBody>
      </p:sp>
      <p:sp>
        <p:nvSpPr>
          <p:cNvPr id="3" name="Espace réservé du contenu 2"/>
          <p:cNvSpPr>
            <a:spLocks noGrp="1"/>
          </p:cNvSpPr>
          <p:nvPr>
            <p:ph idx="1"/>
          </p:nvPr>
        </p:nvSpPr>
        <p:spPr/>
        <p:txBody>
          <a:bodyPr>
            <a:normAutofit/>
          </a:bodyPr>
          <a:lstStyle/>
          <a:p>
            <a:pPr marL="0" indent="0">
              <a:buNone/>
            </a:pPr>
            <a:endParaRPr lang="fr-FR" dirty="0" smtClean="0"/>
          </a:p>
          <a:p>
            <a:pPr marL="0" indent="0">
              <a:buNone/>
            </a:pPr>
            <a:endParaRPr lang="fr-FR" dirty="0"/>
          </a:p>
          <a:p>
            <a:pPr marL="0" indent="0">
              <a:buNone/>
            </a:pPr>
            <a:r>
              <a:rPr lang="fr-FR" dirty="0" smtClean="0"/>
              <a:t> Modifications pharmacocinétiques </a:t>
            </a:r>
            <a:r>
              <a:rPr lang="fr-FR" dirty="0" smtClean="0"/>
              <a:t>, et dynamiques du </a:t>
            </a:r>
            <a:r>
              <a:rPr lang="fr-FR" dirty="0" smtClean="0"/>
              <a:t>médicament au cours de </a:t>
            </a:r>
            <a:r>
              <a:rPr lang="fr-FR" dirty="0" smtClean="0"/>
              <a:t>toutes les phases :  </a:t>
            </a:r>
          </a:p>
          <a:p>
            <a:pPr marL="0" indent="0">
              <a:buNone/>
            </a:pPr>
            <a:r>
              <a:rPr lang="fr-FR" dirty="0" smtClean="0"/>
              <a:t> </a:t>
            </a:r>
            <a:r>
              <a:rPr lang="fr-FR" b="1" dirty="0" smtClean="0">
                <a:solidFill>
                  <a:srgbClr val="FF0000"/>
                </a:solidFill>
              </a:rPr>
              <a:t>MRC  -   IRC -  IRCT -  DIALYSE – TRANSPLATATION  RENALE</a:t>
            </a:r>
            <a:endParaRPr lang="fr-FR" b="1" dirty="0" smtClean="0">
              <a:solidFill>
                <a:srgbClr val="FF0000"/>
              </a:solidFill>
            </a:endParaRPr>
          </a:p>
        </p:txBody>
      </p:sp>
      <p:sp>
        <p:nvSpPr>
          <p:cNvPr id="4" name="Rectangle 3"/>
          <p:cNvSpPr/>
          <p:nvPr/>
        </p:nvSpPr>
        <p:spPr>
          <a:xfrm>
            <a:off x="942109" y="6176963"/>
            <a:ext cx="10529455"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fr-FR" dirty="0" smtClean="0"/>
              <a:t>Gilbert </a:t>
            </a:r>
            <a:r>
              <a:rPr lang="fr-FR" dirty="0" err="1" smtClean="0"/>
              <a:t>Deray</a:t>
            </a:r>
            <a:r>
              <a:rPr lang="fr-FR" dirty="0" smtClean="0"/>
              <a:t>. Utilisation des médicaments chez l’insuffisant rénal. EMC, Néphrologie 18-063-B-60, 2015</a:t>
            </a:r>
            <a:endParaRPr lang="fr-FR" dirty="0"/>
          </a:p>
        </p:txBody>
      </p:sp>
    </p:spTree>
    <p:extLst>
      <p:ext uri="{BB962C8B-B14F-4D97-AF65-F5344CB8AC3E}">
        <p14:creationId xmlns:p14="http://schemas.microsoft.com/office/powerpoint/2010/main" val="15493838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a:solidFill>
                  <a:srgbClr val="FF0000"/>
                </a:solidFill>
              </a:rPr>
              <a:t>La pharmacocinétique </a:t>
            </a: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solidFill>
                  <a:srgbClr val="FF0000"/>
                </a:solidFill>
              </a:rPr>
              <a:t>Comment </a:t>
            </a:r>
            <a:r>
              <a:rPr lang="fr-FR" dirty="0">
                <a:solidFill>
                  <a:srgbClr val="FF0000"/>
                </a:solidFill>
              </a:rPr>
              <a:t>l’IRC influence-t-elle la pharmacocinétique de nos prescriptions </a:t>
            </a:r>
            <a:r>
              <a:rPr lang="fr-FR" dirty="0" smtClean="0">
                <a:solidFill>
                  <a:srgbClr val="FF0000"/>
                </a:solidFill>
              </a:rPr>
              <a:t>?</a:t>
            </a:r>
          </a:p>
          <a:p>
            <a:pPr marL="0" indent="0">
              <a:buNone/>
            </a:pPr>
            <a:r>
              <a:rPr lang="fr-FR" dirty="0"/>
              <a:t> </a:t>
            </a:r>
            <a:r>
              <a:rPr lang="fr-FR" dirty="0" smtClean="0"/>
              <a:t> Une </a:t>
            </a:r>
            <a:r>
              <a:rPr lang="fr-FR" dirty="0"/>
              <a:t>médication éliminée par la filtration glomérulaire verra son taux sanguin augmenter suite à la diminution de la fonction rénale. </a:t>
            </a:r>
            <a:endParaRPr lang="fr-FR" dirty="0" smtClean="0"/>
          </a:p>
          <a:p>
            <a:pPr marL="0" indent="0">
              <a:buNone/>
            </a:pPr>
            <a:endParaRPr lang="fr-FR" dirty="0" smtClean="0"/>
          </a:p>
          <a:p>
            <a:pPr marL="0" indent="0">
              <a:buNone/>
            </a:pPr>
            <a:r>
              <a:rPr lang="fr-FR" dirty="0"/>
              <a:t> </a:t>
            </a:r>
            <a:r>
              <a:rPr lang="fr-FR" dirty="0" smtClean="0"/>
              <a:t> Le </a:t>
            </a:r>
            <a:r>
              <a:rPr lang="fr-FR" dirty="0"/>
              <a:t>volume de distribution varie aussi en IRC (majoration de la liaison aux tissus, diminution de la liaison à l’albumine). </a:t>
            </a:r>
            <a:endParaRPr lang="fr-FR" dirty="0" smtClean="0"/>
          </a:p>
          <a:p>
            <a:pPr marL="0" indent="0">
              <a:buNone/>
            </a:pPr>
            <a:endParaRPr lang="fr-FR" dirty="0" smtClean="0"/>
          </a:p>
          <a:p>
            <a:pPr marL="0" indent="0">
              <a:buNone/>
            </a:pPr>
            <a:r>
              <a:rPr lang="fr-FR" dirty="0" smtClean="0"/>
              <a:t>L’élimination </a:t>
            </a:r>
            <a:r>
              <a:rPr lang="fr-FR" dirty="0"/>
              <a:t>extrarénale (transporteur ionique, cytochrome) se modifie également. </a:t>
            </a:r>
            <a:endParaRPr lang="fr-FR" dirty="0" smtClean="0"/>
          </a:p>
          <a:p>
            <a:pPr marL="0" indent="0">
              <a:buNone/>
            </a:pPr>
            <a:endParaRPr lang="fr-FR" dirty="0" smtClean="0"/>
          </a:p>
          <a:p>
            <a:pPr marL="0" indent="0">
              <a:buNone/>
            </a:pPr>
            <a:r>
              <a:rPr lang="fr-FR" dirty="0"/>
              <a:t>L</a:t>
            </a:r>
            <a:r>
              <a:rPr lang="fr-FR" dirty="0" smtClean="0"/>
              <a:t>’absorption </a:t>
            </a:r>
            <a:r>
              <a:rPr lang="fr-FR" dirty="0"/>
              <a:t>au niveau du tube digestif peut être modifiée, entraînant des modifications de la biodisponibilité</a:t>
            </a:r>
            <a:r>
              <a:rPr lang="fr-FR" dirty="0" smtClean="0"/>
              <a:t>.. </a:t>
            </a:r>
            <a:endParaRPr lang="fr-FR" dirty="0"/>
          </a:p>
        </p:txBody>
      </p:sp>
    </p:spTree>
    <p:extLst>
      <p:ext uri="{BB962C8B-B14F-4D97-AF65-F5344CB8AC3E}">
        <p14:creationId xmlns:p14="http://schemas.microsoft.com/office/powerpoint/2010/main" val="39685555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r>
              <a:rPr lang="fr-FR" dirty="0"/>
              <a:t>Le type de néphropathie (présence ou non d’un syndrome néphrotique) fera également varier la pharmacocinétique de certaines médications. </a:t>
            </a:r>
            <a:endParaRPr lang="fr-FR" dirty="0" smtClean="0"/>
          </a:p>
          <a:p>
            <a:endParaRPr lang="fr-FR" dirty="0" smtClean="0"/>
          </a:p>
          <a:p>
            <a:r>
              <a:rPr lang="fr-FR" dirty="0" smtClean="0"/>
              <a:t>Par </a:t>
            </a:r>
            <a:r>
              <a:rPr lang="fr-FR" dirty="0"/>
              <a:t>ailleurs, la probabilité d’une interaction médicamenteuse se majore chez les patients IRC consécutivement à leur fréquente poly-médication</a:t>
            </a:r>
            <a:r>
              <a:rPr lang="fr-FR" dirty="0" smtClean="0"/>
              <a:t>.</a:t>
            </a:r>
          </a:p>
          <a:p>
            <a:endParaRPr lang="fr-FR" dirty="0" smtClean="0"/>
          </a:p>
          <a:p>
            <a:r>
              <a:rPr lang="fr-FR" dirty="0" smtClean="0"/>
              <a:t> </a:t>
            </a:r>
            <a:r>
              <a:rPr lang="fr-FR" dirty="0"/>
              <a:t>Également, la présence de troubles ioniques ou acido-basiques (acidose métabolique) influencera l’effet ou le potentiel toxique de certaines drogues</a:t>
            </a:r>
            <a:r>
              <a:rPr lang="fr-FR" dirty="0" smtClean="0"/>
              <a:t>.</a:t>
            </a:r>
          </a:p>
          <a:p>
            <a:r>
              <a:rPr lang="fr-FR" dirty="0" smtClean="0"/>
              <a:t> </a:t>
            </a:r>
            <a:r>
              <a:rPr lang="fr-FR" dirty="0">
                <a:solidFill>
                  <a:srgbClr val="FF0000"/>
                </a:solidFill>
              </a:rPr>
              <a:t>Au total, l’adaptation à la </a:t>
            </a:r>
            <a:r>
              <a:rPr lang="fr-FR" dirty="0" err="1">
                <a:solidFill>
                  <a:srgbClr val="FF0000"/>
                </a:solidFill>
              </a:rPr>
              <a:t>ClCR</a:t>
            </a:r>
            <a:r>
              <a:rPr lang="fr-FR" dirty="0">
                <a:solidFill>
                  <a:srgbClr val="FF0000"/>
                </a:solidFill>
              </a:rPr>
              <a:t> sera toutefois le premier réflexe à </a:t>
            </a:r>
            <a:r>
              <a:rPr lang="fr-FR" dirty="0" smtClean="0">
                <a:solidFill>
                  <a:srgbClr val="FF0000"/>
                </a:solidFill>
              </a:rPr>
              <a:t>avoir</a:t>
            </a:r>
            <a:r>
              <a:rPr lang="fr-FR" dirty="0" smtClean="0"/>
              <a:t>.</a:t>
            </a:r>
            <a:endParaRPr lang="fr-FR" dirty="0"/>
          </a:p>
        </p:txBody>
      </p:sp>
    </p:spTree>
    <p:extLst>
      <p:ext uri="{BB962C8B-B14F-4D97-AF65-F5344CB8AC3E}">
        <p14:creationId xmlns:p14="http://schemas.microsoft.com/office/powerpoint/2010/main" val="3406051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a:solidFill>
                  <a:srgbClr val="FF0000"/>
                </a:solidFill>
              </a:rPr>
              <a:t>La pharmacodynamie </a:t>
            </a:r>
          </a:p>
        </p:txBody>
      </p:sp>
      <p:sp>
        <p:nvSpPr>
          <p:cNvPr id="3" name="Espace réservé du contenu 2"/>
          <p:cNvSpPr>
            <a:spLocks noGrp="1"/>
          </p:cNvSpPr>
          <p:nvPr>
            <p:ph idx="1"/>
          </p:nvPr>
        </p:nvSpPr>
        <p:spPr/>
        <p:txBody>
          <a:bodyPr/>
          <a:lstStyle/>
          <a:p>
            <a:pPr marL="0" indent="0">
              <a:buNone/>
            </a:pPr>
            <a:r>
              <a:rPr lang="fr-FR" dirty="0" smtClean="0"/>
              <a:t> </a:t>
            </a:r>
            <a:r>
              <a:rPr lang="fr-FR" dirty="0"/>
              <a:t>L’IRC influençant </a:t>
            </a:r>
            <a:r>
              <a:rPr lang="fr-FR" dirty="0" smtClean="0"/>
              <a:t>les </a:t>
            </a:r>
            <a:r>
              <a:rPr lang="fr-FR" dirty="0"/>
              <a:t>profils plasmatiques, elle va donc modifier la pharmacodynamie, donc l’efficacité (mais aussi la toxicité) de certains médicaments</a:t>
            </a:r>
            <a:r>
              <a:rPr lang="fr-FR" dirty="0" smtClean="0"/>
              <a:t>.</a:t>
            </a:r>
          </a:p>
          <a:p>
            <a:pPr marL="0" indent="0">
              <a:buNone/>
            </a:pPr>
            <a:r>
              <a:rPr lang="fr-FR" dirty="0"/>
              <a:t>L’ajustement thérapeutique devra tenir compte </a:t>
            </a:r>
            <a:r>
              <a:rPr lang="fr-FR" dirty="0" smtClean="0"/>
              <a:t> </a:t>
            </a:r>
            <a:r>
              <a:rPr lang="fr-FR" dirty="0"/>
              <a:t>de la vitesse de l’effet désiré. </a:t>
            </a:r>
          </a:p>
          <a:p>
            <a:pPr marL="0" indent="0">
              <a:buNone/>
            </a:pPr>
            <a:r>
              <a:rPr lang="fr-FR" dirty="0"/>
              <a:t>La dose d’entretien sera modifiée d’après la fonction rénale, soit en augmentant l’intervalle entre les prises (passage de deux doses par jour à une dose par jour), soit en diminuant la posologie afin de maintenir une concentration optimale. </a:t>
            </a:r>
          </a:p>
          <a:p>
            <a:pPr marL="0" indent="0">
              <a:buNone/>
            </a:pPr>
            <a:endParaRPr lang="fr-FR" dirty="0"/>
          </a:p>
        </p:txBody>
      </p:sp>
    </p:spTree>
    <p:extLst>
      <p:ext uri="{BB962C8B-B14F-4D97-AF65-F5344CB8AC3E}">
        <p14:creationId xmlns:p14="http://schemas.microsoft.com/office/powerpoint/2010/main" val="10303090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a:solidFill>
                  <a:srgbClr val="FF0000"/>
                </a:solidFill>
              </a:rPr>
              <a:t>Le monitoring </a:t>
            </a:r>
          </a:p>
        </p:txBody>
      </p:sp>
      <p:sp>
        <p:nvSpPr>
          <p:cNvPr id="3" name="Espace réservé du contenu 2"/>
          <p:cNvSpPr>
            <a:spLocks noGrp="1"/>
          </p:cNvSpPr>
          <p:nvPr>
            <p:ph idx="1"/>
          </p:nvPr>
        </p:nvSpPr>
        <p:spPr/>
        <p:txBody>
          <a:bodyPr>
            <a:normAutofit/>
          </a:bodyPr>
          <a:lstStyle/>
          <a:p>
            <a:r>
              <a:rPr lang="fr-FR" dirty="0"/>
              <a:t>L</a:t>
            </a:r>
            <a:r>
              <a:rPr lang="fr-FR" dirty="0" smtClean="0"/>
              <a:t>e </a:t>
            </a:r>
            <a:r>
              <a:rPr lang="fr-FR" dirty="0"/>
              <a:t>dosage sanguin total (souvent donné par le laboratoire) ne fait pas la part entre la fraction libre et celle qui est liée à l’albumine. </a:t>
            </a:r>
            <a:endParaRPr lang="fr-FR" dirty="0" smtClean="0"/>
          </a:p>
          <a:p>
            <a:r>
              <a:rPr lang="fr-FR" dirty="0" smtClean="0"/>
              <a:t>Ce </a:t>
            </a:r>
            <a:r>
              <a:rPr lang="fr-FR" dirty="0"/>
              <a:t>dosage peut ainsi sous-estimer cette fraction libre (ex : le </a:t>
            </a:r>
            <a:r>
              <a:rPr lang="fr-FR" dirty="0" err="1" smtClean="0"/>
              <a:t>valproate</a:t>
            </a:r>
            <a:r>
              <a:rPr lang="fr-FR" dirty="0" smtClean="0"/>
              <a:t>).</a:t>
            </a:r>
          </a:p>
          <a:p>
            <a:endParaRPr lang="fr-FR" dirty="0"/>
          </a:p>
          <a:p>
            <a:r>
              <a:rPr lang="fr-FR" dirty="0" smtClean="0"/>
              <a:t> </a:t>
            </a:r>
            <a:r>
              <a:rPr lang="fr-FR" dirty="0"/>
              <a:t>Or, en cas d’IRC, cette fraction libre augmente</a:t>
            </a:r>
            <a:r>
              <a:rPr lang="fr-FR" dirty="0" smtClean="0"/>
              <a:t>.</a:t>
            </a:r>
          </a:p>
          <a:p>
            <a:endParaRPr lang="fr-FR" dirty="0"/>
          </a:p>
          <a:p>
            <a:r>
              <a:rPr lang="fr-FR" dirty="0" smtClean="0"/>
              <a:t> </a:t>
            </a:r>
            <a:r>
              <a:rPr lang="fr-FR" dirty="0"/>
              <a:t>Un surdosage est ainsi possible malgré un taux sanguin «thérapeutique»</a:t>
            </a:r>
          </a:p>
        </p:txBody>
      </p:sp>
    </p:spTree>
    <p:extLst>
      <p:ext uri="{BB962C8B-B14F-4D97-AF65-F5344CB8AC3E}">
        <p14:creationId xmlns:p14="http://schemas.microsoft.com/office/powerpoint/2010/main" val="1970054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a:t>L’éducation du patient </a:t>
            </a:r>
          </a:p>
        </p:txBody>
      </p:sp>
      <p:sp>
        <p:nvSpPr>
          <p:cNvPr id="3" name="Espace réservé du contenu 2"/>
          <p:cNvSpPr>
            <a:spLocks noGrp="1"/>
          </p:cNvSpPr>
          <p:nvPr>
            <p:ph idx="1"/>
          </p:nvPr>
        </p:nvSpPr>
        <p:spPr/>
        <p:txBody>
          <a:bodyPr/>
          <a:lstStyle/>
          <a:p>
            <a:r>
              <a:rPr lang="fr-FR" dirty="0" smtClean="0"/>
              <a:t>Devant </a:t>
            </a:r>
            <a:r>
              <a:rPr lang="fr-FR" dirty="0"/>
              <a:t>toute prescription chronique, il convient de s’assurer d’une éducation minimale du patient quant au monitoring des effets secondaires. </a:t>
            </a:r>
            <a:endParaRPr lang="fr-FR" dirty="0" smtClean="0"/>
          </a:p>
          <a:p>
            <a:endParaRPr lang="fr-FR" dirty="0"/>
          </a:p>
          <a:p>
            <a:r>
              <a:rPr lang="fr-FR" dirty="0" smtClean="0"/>
              <a:t>Le </a:t>
            </a:r>
            <a:r>
              <a:rPr lang="fr-FR" dirty="0"/>
              <a:t>renouvellement de la prescription peut permettre de renforcer cette éducation.</a:t>
            </a:r>
          </a:p>
        </p:txBody>
      </p:sp>
    </p:spTree>
    <p:extLst>
      <p:ext uri="{BB962C8B-B14F-4D97-AF65-F5344CB8AC3E}">
        <p14:creationId xmlns:p14="http://schemas.microsoft.com/office/powerpoint/2010/main" val="1133644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288473" y="900545"/>
            <a:ext cx="8714509" cy="5957455"/>
          </a:xfrm>
          <a:prstGeom prst="rect">
            <a:avLst/>
          </a:prstGeom>
        </p:spPr>
      </p:pic>
    </p:spTree>
    <p:extLst>
      <p:ext uri="{BB962C8B-B14F-4D97-AF65-F5344CB8AC3E}">
        <p14:creationId xmlns:p14="http://schemas.microsoft.com/office/powerpoint/2010/main" val="269433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0491" y="0"/>
            <a:ext cx="10515600" cy="1325563"/>
          </a:xfrm>
        </p:spPr>
        <p:style>
          <a:lnRef idx="1">
            <a:schemeClr val="accent4"/>
          </a:lnRef>
          <a:fillRef idx="3">
            <a:schemeClr val="accent4"/>
          </a:fillRef>
          <a:effectRef idx="2">
            <a:schemeClr val="accent4"/>
          </a:effectRef>
          <a:fontRef idx="minor">
            <a:schemeClr val="lt1"/>
          </a:fontRef>
        </p:style>
        <p:txBody>
          <a:bodyPr>
            <a:normAutofit/>
          </a:bodyPr>
          <a:lstStyle/>
          <a:p>
            <a:r>
              <a:rPr lang="fr-FR" sz="4800" b="1" dirty="0" smtClean="0">
                <a:solidFill>
                  <a:srgbClr val="FF0000"/>
                </a:solidFill>
              </a:rPr>
              <a:t>Le  rein  dans  son état habituel</a:t>
            </a:r>
            <a:endParaRPr lang="fr-FR" sz="4800" b="1" dirty="0">
              <a:solidFill>
                <a:srgbClr val="FF0000"/>
              </a:solidFill>
            </a:endParaRPr>
          </a:p>
        </p:txBody>
      </p:sp>
      <p:pic>
        <p:nvPicPr>
          <p:cNvPr id="4" name="Espace réservé du contenu 3"/>
          <p:cNvPicPr>
            <a:picLocks noGrp="1" noChangeAspect="1"/>
          </p:cNvPicPr>
          <p:nvPr>
            <p:ph idx="1"/>
          </p:nvPr>
        </p:nvPicPr>
        <p:blipFill>
          <a:blip r:embed="rId2"/>
          <a:stretch>
            <a:fillRect/>
          </a:stretch>
        </p:blipFill>
        <p:spPr>
          <a:xfrm>
            <a:off x="706582" y="1524000"/>
            <a:ext cx="10474036" cy="5334000"/>
          </a:xfrm>
          <a:prstGeom prst="rect">
            <a:avLst/>
          </a:prstGeom>
        </p:spPr>
      </p:pic>
    </p:spTree>
    <p:extLst>
      <p:ext uri="{BB962C8B-B14F-4D97-AF65-F5344CB8AC3E}">
        <p14:creationId xmlns:p14="http://schemas.microsoft.com/office/powerpoint/2010/main" val="9763355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fr-FR" dirty="0"/>
              <a:t>Mécanisme de toxicité </a:t>
            </a:r>
          </a:p>
        </p:txBody>
      </p:sp>
      <p:sp>
        <p:nvSpPr>
          <p:cNvPr id="3" name="Espace réservé du contenu 2"/>
          <p:cNvSpPr>
            <a:spLocks noGrp="1"/>
          </p:cNvSpPr>
          <p:nvPr>
            <p:ph idx="1"/>
          </p:nvPr>
        </p:nvSpPr>
        <p:spPr/>
        <p:txBody>
          <a:bodyPr/>
          <a:lstStyle/>
          <a:p>
            <a:pPr marL="0" indent="0">
              <a:buNone/>
            </a:pPr>
            <a:r>
              <a:rPr lang="fr-FR" dirty="0"/>
              <a:t>L</a:t>
            </a:r>
            <a:r>
              <a:rPr lang="fr-FR" dirty="0" smtClean="0"/>
              <a:t>a </a:t>
            </a:r>
            <a:r>
              <a:rPr lang="fr-FR" dirty="0"/>
              <a:t>toxicité des drogues en IRC comprend deux grands chapitres </a:t>
            </a:r>
            <a:r>
              <a:rPr lang="fr-FR" dirty="0" smtClean="0"/>
              <a:t>:</a:t>
            </a:r>
          </a:p>
          <a:p>
            <a:endParaRPr lang="fr-FR" dirty="0"/>
          </a:p>
          <a:p>
            <a:pPr marL="0" indent="0">
              <a:buNone/>
            </a:pPr>
            <a:r>
              <a:rPr lang="fr-FR" dirty="0"/>
              <a:t>L</a:t>
            </a:r>
            <a:r>
              <a:rPr lang="fr-FR" dirty="0" smtClean="0"/>
              <a:t>a </a:t>
            </a:r>
            <a:r>
              <a:rPr lang="fr-FR" dirty="0"/>
              <a:t>toxicité </a:t>
            </a:r>
            <a:r>
              <a:rPr lang="fr-FR" dirty="0" smtClean="0"/>
              <a:t>rénale.</a:t>
            </a:r>
          </a:p>
          <a:p>
            <a:pPr marL="0" indent="0">
              <a:buNone/>
            </a:pPr>
            <a:r>
              <a:rPr lang="fr-FR" dirty="0" smtClean="0"/>
              <a:t> La </a:t>
            </a:r>
            <a:r>
              <a:rPr lang="fr-FR" dirty="0"/>
              <a:t>toxicité extrarénale.</a:t>
            </a:r>
          </a:p>
        </p:txBody>
      </p:sp>
    </p:spTree>
    <p:extLst>
      <p:ext uri="{BB962C8B-B14F-4D97-AF65-F5344CB8AC3E}">
        <p14:creationId xmlns:p14="http://schemas.microsoft.com/office/powerpoint/2010/main" val="2873098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a:t>Toxicité rénale </a:t>
            </a:r>
          </a:p>
        </p:txBody>
      </p:sp>
      <p:sp>
        <p:nvSpPr>
          <p:cNvPr id="3" name="Espace réservé du contenu 2"/>
          <p:cNvSpPr>
            <a:spLocks noGrp="1"/>
          </p:cNvSpPr>
          <p:nvPr>
            <p:ph idx="1"/>
          </p:nvPr>
        </p:nvSpPr>
        <p:spPr/>
        <p:txBody>
          <a:bodyPr>
            <a:normAutofit/>
          </a:bodyPr>
          <a:lstStyle/>
          <a:p>
            <a:r>
              <a:rPr lang="fr-FR" dirty="0" smtClean="0"/>
              <a:t>Les </a:t>
            </a:r>
            <a:r>
              <a:rPr lang="fr-FR" dirty="0"/>
              <a:t>médicaments peuvent entraîner de nombreux effets secondaires </a:t>
            </a:r>
            <a:r>
              <a:rPr lang="fr-FR" dirty="0" smtClean="0"/>
              <a:t>néphrologiques</a:t>
            </a:r>
            <a:r>
              <a:rPr lang="fr-FR" dirty="0"/>
              <a:t>:</a:t>
            </a:r>
            <a:endParaRPr lang="fr-FR" dirty="0" smtClean="0"/>
          </a:p>
          <a:p>
            <a:r>
              <a:rPr lang="fr-FR" dirty="0" smtClean="0"/>
              <a:t> </a:t>
            </a:r>
            <a:r>
              <a:rPr lang="fr-FR" dirty="0"/>
              <a:t>Ceux-ci peuvent être dus</a:t>
            </a:r>
            <a:r>
              <a:rPr lang="fr-FR" dirty="0" smtClean="0"/>
              <a:t>,</a:t>
            </a:r>
          </a:p>
          <a:p>
            <a:pPr>
              <a:buFontTx/>
              <a:buChar char="-"/>
            </a:pPr>
            <a:r>
              <a:rPr lang="fr-FR" dirty="0" smtClean="0"/>
              <a:t>soit </a:t>
            </a:r>
            <a:r>
              <a:rPr lang="fr-FR" dirty="0"/>
              <a:t>à une diminution du taux de filtration glomérulaire (effet hémodynamique), </a:t>
            </a:r>
            <a:endParaRPr lang="fr-FR" dirty="0" smtClean="0"/>
          </a:p>
          <a:p>
            <a:pPr>
              <a:buFontTx/>
              <a:buChar char="-"/>
            </a:pPr>
            <a:r>
              <a:rPr lang="fr-FR" dirty="0" smtClean="0"/>
              <a:t>soit </a:t>
            </a:r>
            <a:r>
              <a:rPr lang="fr-FR" dirty="0"/>
              <a:t>à des lésions rénales diverses (effet néphrotoxique direct), dont la réversibilité est variable. </a:t>
            </a:r>
            <a:endParaRPr lang="fr-FR" dirty="0" smtClean="0"/>
          </a:p>
        </p:txBody>
      </p:sp>
    </p:spTree>
    <p:extLst>
      <p:ext uri="{BB962C8B-B14F-4D97-AF65-F5344CB8AC3E}">
        <p14:creationId xmlns:p14="http://schemas.microsoft.com/office/powerpoint/2010/main" val="12281350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Quel que soit le mécanisme de toxicité, la diminution de la fonction rénale qui en résulte accroît en retour la concentration plasmatique des drogues, augmentant ainsi encore leur potentiel néphrotoxique, et réalisant donc un effet «boule de neige».</a:t>
            </a:r>
          </a:p>
          <a:p>
            <a:endParaRPr lang="fr-FR" dirty="0"/>
          </a:p>
        </p:txBody>
      </p:sp>
    </p:spTree>
    <p:extLst>
      <p:ext uri="{BB962C8B-B14F-4D97-AF65-F5344CB8AC3E}">
        <p14:creationId xmlns:p14="http://schemas.microsoft.com/office/powerpoint/2010/main" val="40451479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a:t>Mécanisme hémodynamique </a:t>
            </a:r>
          </a:p>
        </p:txBody>
      </p:sp>
      <p:sp>
        <p:nvSpPr>
          <p:cNvPr id="3" name="Espace réservé du contenu 2"/>
          <p:cNvSpPr>
            <a:spLocks noGrp="1"/>
          </p:cNvSpPr>
          <p:nvPr>
            <p:ph idx="1"/>
          </p:nvPr>
        </p:nvSpPr>
        <p:spPr/>
        <p:txBody>
          <a:bodyPr/>
          <a:lstStyle/>
          <a:p>
            <a:pPr marL="0" indent="0">
              <a:buNone/>
            </a:pPr>
            <a:r>
              <a:rPr lang="fr-FR" dirty="0"/>
              <a:t>L</a:t>
            </a:r>
            <a:r>
              <a:rPr lang="fr-FR" dirty="0" smtClean="0"/>
              <a:t>a </a:t>
            </a:r>
            <a:r>
              <a:rPr lang="fr-FR" dirty="0"/>
              <a:t>diminution du débit sanguin rénal au niveau du glomérule. </a:t>
            </a:r>
            <a:endParaRPr lang="fr-FR" dirty="0" smtClean="0"/>
          </a:p>
          <a:p>
            <a:pPr marL="0" indent="0">
              <a:buNone/>
            </a:pPr>
            <a:endParaRPr lang="fr-FR" dirty="0" smtClean="0"/>
          </a:p>
          <a:p>
            <a:pPr marL="0" indent="0">
              <a:buNone/>
            </a:pPr>
            <a:r>
              <a:rPr lang="fr-FR" dirty="0" smtClean="0"/>
              <a:t>Le </a:t>
            </a:r>
            <a:r>
              <a:rPr lang="fr-FR" dirty="0"/>
              <a:t>cas de figure le plus fréquent est l’introduction d’un AINS chez un patient présentant un syndrome cardio-rénal qui est sous IEC/</a:t>
            </a:r>
            <a:r>
              <a:rPr lang="fr-FR" dirty="0" err="1"/>
              <a:t>Sartan</a:t>
            </a:r>
            <a:r>
              <a:rPr lang="fr-FR" dirty="0"/>
              <a:t>. </a:t>
            </a:r>
            <a:endParaRPr lang="fr-FR" dirty="0" smtClean="0"/>
          </a:p>
          <a:p>
            <a:pPr marL="0" indent="0">
              <a:buNone/>
            </a:pPr>
            <a:endParaRPr lang="fr-FR" dirty="0" smtClean="0"/>
          </a:p>
          <a:p>
            <a:pPr marL="0" indent="0">
              <a:buNone/>
            </a:pPr>
            <a:r>
              <a:rPr lang="fr-FR" dirty="0" smtClean="0"/>
              <a:t>L’AINS </a:t>
            </a:r>
            <a:r>
              <a:rPr lang="fr-FR" dirty="0"/>
              <a:t>provoque une vasoconstriction glomérulaire</a:t>
            </a:r>
            <a:r>
              <a:rPr lang="fr-FR" dirty="0" smtClean="0"/>
              <a:t>.</a:t>
            </a:r>
          </a:p>
          <a:p>
            <a:pPr marL="0" indent="0">
              <a:buNone/>
            </a:pPr>
            <a:r>
              <a:rPr lang="fr-FR" dirty="0" smtClean="0"/>
              <a:t> </a:t>
            </a:r>
          </a:p>
          <a:p>
            <a:pPr marL="0" indent="0">
              <a:buNone/>
            </a:pPr>
            <a:r>
              <a:rPr lang="fr-FR" dirty="0" smtClean="0"/>
              <a:t>La </a:t>
            </a:r>
            <a:r>
              <a:rPr lang="fr-FR" dirty="0"/>
              <a:t>diminution consécutive de la pression de filtration glomérulaire provoque une insuffisance rénale fonctionnelle.</a:t>
            </a:r>
          </a:p>
        </p:txBody>
      </p:sp>
    </p:spTree>
    <p:extLst>
      <p:ext uri="{BB962C8B-B14F-4D97-AF65-F5344CB8AC3E}">
        <p14:creationId xmlns:p14="http://schemas.microsoft.com/office/powerpoint/2010/main" val="3619754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fr-FR" dirty="0"/>
              <a:t>Mécanisme néphrotoxique direct </a:t>
            </a:r>
          </a:p>
        </p:txBody>
      </p:sp>
      <p:sp>
        <p:nvSpPr>
          <p:cNvPr id="3" name="Espace réservé du contenu 2"/>
          <p:cNvSpPr>
            <a:spLocks noGrp="1"/>
          </p:cNvSpPr>
          <p:nvPr>
            <p:ph idx="1"/>
          </p:nvPr>
        </p:nvSpPr>
        <p:spPr/>
        <p:txBody>
          <a:bodyPr>
            <a:normAutofit/>
          </a:bodyPr>
          <a:lstStyle/>
          <a:p>
            <a:r>
              <a:rPr lang="fr-FR" dirty="0" smtClean="0"/>
              <a:t>Toute </a:t>
            </a:r>
            <a:r>
              <a:rPr lang="fr-FR" dirty="0"/>
              <a:t>nouvelle médication est susceptible d’entraîner une néphrite tubulo-interstitielle aigüe (phénomène immuno-allergique) qui va péjorer encore la fonction rénale de manière inattendue. </a:t>
            </a:r>
            <a:endParaRPr lang="fr-FR" dirty="0" smtClean="0"/>
          </a:p>
          <a:p>
            <a:endParaRPr lang="fr-FR" dirty="0"/>
          </a:p>
          <a:p>
            <a:r>
              <a:rPr lang="fr-FR" dirty="0" smtClean="0"/>
              <a:t>À </a:t>
            </a:r>
            <a:r>
              <a:rPr lang="fr-FR" dirty="0"/>
              <a:t>côté de l’aggravation de cette fonction et de ses conséquences biologiques, les signes cliniques, quant à eux, sont souvent aspécifiques voire absents : gêne lombaire, état fébrile, éventuellement rash allergique. </a:t>
            </a:r>
            <a:endParaRPr lang="fr-FR" dirty="0" smtClean="0"/>
          </a:p>
          <a:p>
            <a:r>
              <a:rPr lang="fr-FR" dirty="0" smtClean="0"/>
              <a:t>D’autres </a:t>
            </a:r>
            <a:r>
              <a:rPr lang="fr-FR" dirty="0"/>
              <a:t>lésions rénales sont également possibles</a:t>
            </a:r>
            <a:r>
              <a:rPr lang="fr-FR" dirty="0" smtClean="0"/>
              <a:t>.</a:t>
            </a:r>
          </a:p>
          <a:p>
            <a:endParaRPr lang="fr-FR" dirty="0"/>
          </a:p>
          <a:p>
            <a:pPr marL="0" indent="0">
              <a:buNone/>
            </a:pPr>
            <a:endParaRPr lang="fr-FR" dirty="0"/>
          </a:p>
        </p:txBody>
      </p:sp>
    </p:spTree>
    <p:extLst>
      <p:ext uri="{BB962C8B-B14F-4D97-AF65-F5344CB8AC3E}">
        <p14:creationId xmlns:p14="http://schemas.microsoft.com/office/powerpoint/2010/main" val="1880123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690255" y="0"/>
            <a:ext cx="9504217" cy="6968835"/>
          </a:xfrm>
          <a:prstGeom prst="rect">
            <a:avLst/>
          </a:prstGeom>
        </p:spPr>
      </p:pic>
    </p:spTree>
    <p:extLst>
      <p:ext uri="{BB962C8B-B14F-4D97-AF65-F5344CB8AC3E}">
        <p14:creationId xmlns:p14="http://schemas.microsoft.com/office/powerpoint/2010/main" val="38980050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https://slideplayer.fr/slide/3048289/11/images/6/Clinique+D%C3%A9lai+%E2%89%88+10+j+%25+%C3%A0+J21+-+raccourci+si+2%C3%A8me+exposi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0"/>
            <a:ext cx="916478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983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1" y="365124"/>
            <a:ext cx="7932984" cy="6395893"/>
          </a:xfrm>
          <a:prstGeom prst="rect">
            <a:avLst/>
          </a:prstGeom>
        </p:spPr>
      </p:pic>
    </p:spTree>
    <p:extLst>
      <p:ext uri="{BB962C8B-B14F-4D97-AF65-F5344CB8AC3E}">
        <p14:creationId xmlns:p14="http://schemas.microsoft.com/office/powerpoint/2010/main" val="3082109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https://slideplayer.fr/slide/2872421/10/images/22/AINS+IEC+ARA+2+Inhibiteurs+de+la+r%C3%A9nin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0145" y="484908"/>
            <a:ext cx="7486747" cy="617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39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1" y="365124"/>
            <a:ext cx="10148454" cy="6395893"/>
          </a:xfrm>
          <a:prstGeom prst="rect">
            <a:avLst/>
          </a:prstGeom>
        </p:spPr>
      </p:pic>
    </p:spTree>
    <p:extLst>
      <p:ext uri="{BB962C8B-B14F-4D97-AF65-F5344CB8AC3E}">
        <p14:creationId xmlns:p14="http://schemas.microsoft.com/office/powerpoint/2010/main" val="2106784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018903" y="365125"/>
            <a:ext cx="10334897" cy="6388372"/>
          </a:xfrm>
          <a:prstGeom prst="rect">
            <a:avLst/>
          </a:prstGeom>
        </p:spPr>
      </p:pic>
    </p:spTree>
    <p:extLst>
      <p:ext uri="{BB962C8B-B14F-4D97-AF65-F5344CB8AC3E}">
        <p14:creationId xmlns:p14="http://schemas.microsoft.com/office/powerpoint/2010/main" val="32738994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Produits de contraste iodé</a:t>
            </a:r>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1884219" y="1690688"/>
            <a:ext cx="7529512" cy="4901046"/>
          </a:xfrm>
          <a:prstGeom prst="rect">
            <a:avLst/>
          </a:prstGeom>
        </p:spPr>
      </p:pic>
    </p:spTree>
    <p:extLst>
      <p:ext uri="{BB962C8B-B14F-4D97-AF65-F5344CB8AC3E}">
        <p14:creationId xmlns:p14="http://schemas.microsoft.com/office/powerpoint/2010/main" val="36626248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a:t>Toxicité extrarénale </a:t>
            </a:r>
          </a:p>
        </p:txBody>
      </p:sp>
      <p:sp>
        <p:nvSpPr>
          <p:cNvPr id="3" name="Espace réservé du contenu 2"/>
          <p:cNvSpPr>
            <a:spLocks noGrp="1"/>
          </p:cNvSpPr>
          <p:nvPr>
            <p:ph idx="1"/>
          </p:nvPr>
        </p:nvSpPr>
        <p:spPr/>
        <p:txBody>
          <a:bodyPr>
            <a:normAutofit fontScale="92500"/>
          </a:bodyPr>
          <a:lstStyle/>
          <a:p>
            <a:r>
              <a:rPr lang="fr-FR" dirty="0" smtClean="0"/>
              <a:t>Il </a:t>
            </a:r>
            <a:r>
              <a:rPr lang="fr-FR" dirty="0"/>
              <a:t>s’agit de la toxicité de la médication sur d’autres organes que le rein suite à son accumulation dans le cadre d’une non-adaptation posologique</a:t>
            </a:r>
            <a:r>
              <a:rPr lang="fr-FR" dirty="0" smtClean="0"/>
              <a:t>.</a:t>
            </a:r>
          </a:p>
          <a:p>
            <a:r>
              <a:rPr lang="fr-FR" dirty="0" smtClean="0"/>
              <a:t> </a:t>
            </a:r>
            <a:r>
              <a:rPr lang="fr-FR" dirty="0"/>
              <a:t>Cette toxicité peut exister, soit sans modification notable de la fraction totale de la médication, soit par augmentation de la fraction libre (diminution du lien à l’albumine</a:t>
            </a:r>
            <a:r>
              <a:rPr lang="fr-FR" dirty="0" smtClean="0"/>
              <a:t>).</a:t>
            </a:r>
          </a:p>
          <a:p>
            <a:pPr marL="0" indent="0">
              <a:buNone/>
            </a:pPr>
            <a:r>
              <a:rPr lang="fr-FR" dirty="0" smtClean="0"/>
              <a:t>Exemples:</a:t>
            </a:r>
          </a:p>
          <a:p>
            <a:pPr marL="0" indent="0">
              <a:buNone/>
            </a:pPr>
            <a:r>
              <a:rPr lang="fr-FR" dirty="0" smtClean="0"/>
              <a:t> </a:t>
            </a:r>
            <a:r>
              <a:rPr lang="fr-FR" dirty="0"/>
              <a:t>• allongement du QT suite à la surcharge de </a:t>
            </a:r>
            <a:r>
              <a:rPr lang="fr-FR" dirty="0" err="1"/>
              <a:t>procaïnamide</a:t>
            </a:r>
            <a:r>
              <a:rPr lang="fr-FR" dirty="0"/>
              <a:t>, </a:t>
            </a:r>
            <a:r>
              <a:rPr lang="fr-FR" dirty="0" err="1"/>
              <a:t>dysopyramide</a:t>
            </a:r>
            <a:r>
              <a:rPr lang="fr-FR" dirty="0"/>
              <a:t>, </a:t>
            </a:r>
            <a:r>
              <a:rPr lang="fr-FR" dirty="0" err="1"/>
              <a:t>sotalol</a:t>
            </a:r>
            <a:r>
              <a:rPr lang="fr-FR" dirty="0"/>
              <a:t>, </a:t>
            </a:r>
            <a:r>
              <a:rPr lang="fr-FR" dirty="0" err="1"/>
              <a:t>clarithromycine</a:t>
            </a:r>
            <a:r>
              <a:rPr lang="fr-FR" dirty="0"/>
              <a:t>, </a:t>
            </a:r>
            <a:r>
              <a:rPr lang="fr-FR" dirty="0" err="1"/>
              <a:t>fluroquinolone</a:t>
            </a:r>
            <a:r>
              <a:rPr lang="fr-FR" dirty="0"/>
              <a:t>, </a:t>
            </a:r>
            <a:r>
              <a:rPr lang="fr-FR" dirty="0" err="1"/>
              <a:t>pentamidine</a:t>
            </a:r>
            <a:r>
              <a:rPr lang="fr-FR" dirty="0"/>
              <a:t>, etc</a:t>
            </a:r>
            <a:r>
              <a:rPr lang="fr-FR" dirty="0" smtClean="0"/>
              <a:t>.</a:t>
            </a:r>
          </a:p>
          <a:p>
            <a:pPr marL="0" indent="0">
              <a:buNone/>
            </a:pPr>
            <a:r>
              <a:rPr lang="fr-FR" dirty="0" smtClean="0"/>
              <a:t> </a:t>
            </a:r>
            <a:r>
              <a:rPr lang="fr-FR" dirty="0"/>
              <a:t>• encéphalopathie à l’</a:t>
            </a:r>
            <a:r>
              <a:rPr lang="fr-FR" dirty="0" err="1"/>
              <a:t>aciclovir</a:t>
            </a:r>
            <a:r>
              <a:rPr lang="fr-FR" dirty="0"/>
              <a:t> sur accumulation de son </a:t>
            </a:r>
            <a:r>
              <a:rPr lang="fr-FR" dirty="0" smtClean="0"/>
              <a:t>métabolite</a:t>
            </a:r>
          </a:p>
          <a:p>
            <a:pPr marL="0" indent="0">
              <a:buNone/>
            </a:pPr>
            <a:r>
              <a:rPr lang="fr-FR" dirty="0" smtClean="0"/>
              <a:t> </a:t>
            </a:r>
            <a:r>
              <a:rPr lang="fr-FR" dirty="0"/>
              <a:t>• </a:t>
            </a:r>
            <a:r>
              <a:rPr lang="fr-FR" dirty="0" err="1"/>
              <a:t>hyperammoniémie</a:t>
            </a:r>
            <a:r>
              <a:rPr lang="fr-FR" dirty="0"/>
              <a:t> suite à une accumulation d’acide </a:t>
            </a:r>
            <a:r>
              <a:rPr lang="fr-FR" dirty="0" err="1" smtClean="0"/>
              <a:t>valproïque</a:t>
            </a:r>
            <a:r>
              <a:rPr lang="fr-FR" dirty="0" smtClean="0"/>
              <a:t>.</a:t>
            </a:r>
            <a:endParaRPr lang="fr-FR" dirty="0"/>
          </a:p>
        </p:txBody>
      </p:sp>
    </p:spTree>
    <p:extLst>
      <p:ext uri="{BB962C8B-B14F-4D97-AF65-F5344CB8AC3E}">
        <p14:creationId xmlns:p14="http://schemas.microsoft.com/office/powerpoint/2010/main" val="10265397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dirty="0"/>
              <a:t>Comment adapter nos prescriptions? </a:t>
            </a:r>
          </a:p>
        </p:txBody>
      </p:sp>
      <p:sp>
        <p:nvSpPr>
          <p:cNvPr id="3" name="Espace réservé du contenu 2"/>
          <p:cNvSpPr>
            <a:spLocks noGrp="1"/>
          </p:cNvSpPr>
          <p:nvPr>
            <p:ph idx="1"/>
          </p:nvPr>
        </p:nvSpPr>
        <p:spPr>
          <a:xfrm>
            <a:off x="838200" y="1825624"/>
            <a:ext cx="10515600" cy="5032375"/>
          </a:xfrm>
        </p:spPr>
        <p:txBody>
          <a:bodyPr>
            <a:normAutofit fontScale="62500" lnSpcReduction="20000"/>
          </a:bodyPr>
          <a:lstStyle/>
          <a:p>
            <a:r>
              <a:rPr lang="fr-FR" dirty="0"/>
              <a:t>Points à retenir </a:t>
            </a:r>
            <a:endParaRPr lang="fr-FR" dirty="0" smtClean="0"/>
          </a:p>
          <a:p>
            <a:pPr marL="0" indent="0">
              <a:buNone/>
            </a:pPr>
            <a:r>
              <a:rPr lang="fr-FR" dirty="0" smtClean="0"/>
              <a:t>►</a:t>
            </a:r>
            <a:r>
              <a:rPr lang="fr-FR" dirty="0"/>
              <a:t>Ajuster les posologies dès que le DFG &lt; 60 </a:t>
            </a:r>
            <a:r>
              <a:rPr lang="fr-FR" dirty="0" err="1"/>
              <a:t>mL</a:t>
            </a:r>
            <a:r>
              <a:rPr lang="fr-FR" dirty="0"/>
              <a:t>/min. </a:t>
            </a:r>
            <a:endParaRPr lang="fr-FR" dirty="0" smtClean="0"/>
          </a:p>
          <a:p>
            <a:pPr marL="0" indent="0">
              <a:buNone/>
            </a:pPr>
            <a:endParaRPr lang="fr-FR" dirty="0" smtClean="0"/>
          </a:p>
          <a:p>
            <a:pPr marL="0" indent="0">
              <a:buNone/>
            </a:pPr>
            <a:r>
              <a:rPr lang="fr-FR" dirty="0" smtClean="0"/>
              <a:t>►</a:t>
            </a:r>
            <a:r>
              <a:rPr lang="fr-FR" dirty="0"/>
              <a:t>Ajuster les posologies pour tout médicament éliminé à plus de 30% par le rein. </a:t>
            </a:r>
            <a:endParaRPr lang="fr-FR" dirty="0" smtClean="0"/>
          </a:p>
          <a:p>
            <a:pPr marL="0" indent="0">
              <a:buNone/>
            </a:pPr>
            <a:endParaRPr lang="fr-FR" dirty="0" smtClean="0"/>
          </a:p>
          <a:p>
            <a:pPr marL="0" indent="0">
              <a:buNone/>
            </a:pPr>
            <a:r>
              <a:rPr lang="fr-FR" dirty="0" smtClean="0"/>
              <a:t>►</a:t>
            </a:r>
            <a:r>
              <a:rPr lang="fr-FR" dirty="0"/>
              <a:t>Pour un médicament éliminé par le rein à quasiment 100% (aminosides), on adapte même quand le DFG &gt; 60 </a:t>
            </a:r>
            <a:r>
              <a:rPr lang="fr-FR" dirty="0" err="1"/>
              <a:t>mL</a:t>
            </a:r>
            <a:r>
              <a:rPr lang="fr-FR" dirty="0"/>
              <a:t>/min. </a:t>
            </a:r>
            <a:endParaRPr lang="fr-FR" dirty="0" smtClean="0"/>
          </a:p>
          <a:p>
            <a:pPr marL="0" indent="0">
              <a:buNone/>
            </a:pPr>
            <a:endParaRPr lang="fr-FR" dirty="0" smtClean="0"/>
          </a:p>
          <a:p>
            <a:pPr marL="0" indent="0">
              <a:buNone/>
            </a:pPr>
            <a:r>
              <a:rPr lang="fr-FR" dirty="0" smtClean="0"/>
              <a:t>►</a:t>
            </a:r>
            <a:r>
              <a:rPr lang="fr-FR" dirty="0"/>
              <a:t>Ajuster les posologies pour tout médicament métabolisé par le foie, donnant des métabolites actifs ou toxiques, ou si on sait que l’impact sur le métabolisme hépatique est important et qu’il est significatif sur la pharmacocinétique du médicament (beaucoup d’études vont dans ce sens aujourd’hui). </a:t>
            </a:r>
            <a:endParaRPr lang="fr-FR" dirty="0" smtClean="0"/>
          </a:p>
          <a:p>
            <a:pPr marL="0" indent="0">
              <a:buNone/>
            </a:pPr>
            <a:endParaRPr lang="fr-FR" dirty="0" smtClean="0"/>
          </a:p>
          <a:p>
            <a:pPr marL="0" indent="0">
              <a:buNone/>
            </a:pPr>
            <a:r>
              <a:rPr lang="fr-FR" dirty="0" smtClean="0"/>
              <a:t>► </a:t>
            </a:r>
            <a:r>
              <a:rPr lang="fr-FR" dirty="0"/>
              <a:t>Evaluation de la fonction rénale pour ajuster la posologie : formule de Cockcroft-Gault. </a:t>
            </a:r>
            <a:endParaRPr lang="fr-FR" dirty="0" smtClean="0"/>
          </a:p>
          <a:p>
            <a:pPr marL="0" indent="0">
              <a:buNone/>
            </a:pPr>
            <a:endParaRPr lang="fr-FR" dirty="0" smtClean="0"/>
          </a:p>
          <a:p>
            <a:pPr marL="0" indent="0">
              <a:buNone/>
            </a:pPr>
            <a:r>
              <a:rPr lang="fr-FR" dirty="0" smtClean="0"/>
              <a:t>►</a:t>
            </a:r>
            <a:r>
              <a:rPr lang="fr-FR" dirty="0"/>
              <a:t>Adaptation en pratique (méthode de doses, méthode d’intervalle, méthode mixte), et suivi thérapeutique : monitoring des concentrations plasmatiques pour adapter les posologies de manière individuelle. </a:t>
            </a:r>
          </a:p>
        </p:txBody>
      </p:sp>
    </p:spTree>
    <p:extLst>
      <p:ext uri="{BB962C8B-B14F-4D97-AF65-F5344CB8AC3E}">
        <p14:creationId xmlns:p14="http://schemas.microsoft.com/office/powerpoint/2010/main" val="36045563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solidFill>
                  <a:srgbClr val="FF0000"/>
                </a:solidFill>
              </a:rPr>
              <a:t>Adapter la posologie ou éviter certains médicaments </a:t>
            </a: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t>En </a:t>
            </a:r>
            <a:r>
              <a:rPr lang="fr-FR" dirty="0"/>
              <a:t>cas d'IRC, trois aspects doivent être considérés: </a:t>
            </a:r>
            <a:endParaRPr lang="fr-FR" dirty="0" smtClean="0"/>
          </a:p>
          <a:p>
            <a:pPr marL="514350" indent="-514350">
              <a:buAutoNum type="arabicPeriod"/>
            </a:pPr>
            <a:r>
              <a:rPr lang="fr-FR" dirty="0" smtClean="0">
                <a:solidFill>
                  <a:srgbClr val="FF0000"/>
                </a:solidFill>
              </a:rPr>
              <a:t>Eviter</a:t>
            </a:r>
            <a:r>
              <a:rPr lang="fr-FR" dirty="0" smtClean="0"/>
              <a:t> </a:t>
            </a:r>
            <a:r>
              <a:rPr lang="fr-FR" dirty="0"/>
              <a:t>les médicaments néphrotoxiques (p.ex. AINS  éviter l'utilisation de doses anti-inflammatoires à long terme</a:t>
            </a:r>
            <a:r>
              <a:rPr lang="fr-FR" dirty="0" smtClean="0"/>
              <a:t>),</a:t>
            </a:r>
          </a:p>
          <a:p>
            <a:pPr marL="0" indent="0">
              <a:buNone/>
            </a:pPr>
            <a:endParaRPr lang="fr-FR" dirty="0" smtClean="0"/>
          </a:p>
          <a:p>
            <a:pPr marL="514350" indent="-514350">
              <a:buAutoNum type="arabicPeriod"/>
            </a:pPr>
            <a:r>
              <a:rPr lang="fr-FR" dirty="0" smtClean="0"/>
              <a:t> </a:t>
            </a:r>
            <a:r>
              <a:rPr lang="fr-FR" dirty="0">
                <a:solidFill>
                  <a:srgbClr val="FF0000"/>
                </a:solidFill>
              </a:rPr>
              <a:t>Adapter</a:t>
            </a:r>
            <a:r>
              <a:rPr lang="fr-FR" dirty="0"/>
              <a:t> la posologie des médicaments excrétés par voie rénale ou choisir d’autres alternatives (p.ex. antidiabétiques oraux  risque d'hypoglycémie; opiacés  accumulation des métabolites; héparines de bas poids moléculaire et nouveaux anticoagulants oraux  augmentation du risque de saignement</a:t>
            </a:r>
            <a:r>
              <a:rPr lang="fr-FR" dirty="0" smtClean="0"/>
              <a:t>)</a:t>
            </a:r>
          </a:p>
          <a:p>
            <a:pPr marL="0" indent="0">
              <a:buNone/>
            </a:pPr>
            <a:endParaRPr lang="fr-FR" dirty="0" smtClean="0"/>
          </a:p>
          <a:p>
            <a:pPr marL="0" indent="0">
              <a:buNone/>
            </a:pPr>
            <a:r>
              <a:rPr lang="fr-FR" dirty="0" smtClean="0"/>
              <a:t> </a:t>
            </a:r>
            <a:r>
              <a:rPr lang="fr-FR" dirty="0"/>
              <a:t>3. </a:t>
            </a:r>
            <a:r>
              <a:rPr lang="fr-FR" dirty="0">
                <a:solidFill>
                  <a:srgbClr val="FF0000"/>
                </a:solidFill>
              </a:rPr>
              <a:t>Stopper</a:t>
            </a:r>
            <a:r>
              <a:rPr lang="fr-FR" dirty="0"/>
              <a:t> les médicaments qui ne sont plus efficaces en cas d’IRC (p.ex. perte de l'effet des diurétiques thiazidiques chez les patients avec un DFG &lt; 30 </a:t>
            </a:r>
            <a:r>
              <a:rPr lang="fr-FR" dirty="0" err="1"/>
              <a:t>mL</a:t>
            </a:r>
            <a:r>
              <a:rPr lang="fr-FR" dirty="0"/>
              <a:t>/min/1.73m2 )</a:t>
            </a:r>
          </a:p>
        </p:txBody>
      </p:sp>
    </p:spTree>
    <p:extLst>
      <p:ext uri="{BB962C8B-B14F-4D97-AF65-F5344CB8AC3E}">
        <p14:creationId xmlns:p14="http://schemas.microsoft.com/office/powerpoint/2010/main" val="31275892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838200" y="1939637"/>
            <a:ext cx="8058150" cy="4696690"/>
          </a:xfrm>
          <a:prstGeom prst="rect">
            <a:avLst/>
          </a:prstGeom>
        </p:spPr>
      </p:pic>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2951750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828800" y="0"/>
            <a:ext cx="6332948" cy="6857999"/>
          </a:xfrm>
          <a:prstGeom prst="rect">
            <a:avLst/>
          </a:prstGeom>
        </p:spPr>
      </p:pic>
    </p:spTree>
    <p:extLst>
      <p:ext uri="{BB962C8B-B14F-4D97-AF65-F5344CB8AC3E}">
        <p14:creationId xmlns:p14="http://schemas.microsoft.com/office/powerpoint/2010/main" val="5568806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565563" y="235960"/>
            <a:ext cx="7217352" cy="3864985"/>
          </a:xfrm>
          <a:prstGeom prst="rect">
            <a:avLst/>
          </a:prstGeom>
        </p:spPr>
      </p:pic>
      <p:pic>
        <p:nvPicPr>
          <p:cNvPr id="5" name="Image 4"/>
          <p:cNvPicPr>
            <a:picLocks noChangeAspect="1"/>
          </p:cNvPicPr>
          <p:nvPr/>
        </p:nvPicPr>
        <p:blipFill>
          <a:blip r:embed="rId3"/>
          <a:stretch>
            <a:fillRect/>
          </a:stretch>
        </p:blipFill>
        <p:spPr>
          <a:xfrm>
            <a:off x="3622531" y="3671455"/>
            <a:ext cx="6851505" cy="2998209"/>
          </a:xfrm>
          <a:prstGeom prst="rect">
            <a:avLst/>
          </a:prstGeom>
        </p:spPr>
      </p:pic>
    </p:spTree>
    <p:extLst>
      <p:ext uri="{BB962C8B-B14F-4D97-AF65-F5344CB8AC3E}">
        <p14:creationId xmlns:p14="http://schemas.microsoft.com/office/powerpoint/2010/main" val="38018823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637310" y="0"/>
            <a:ext cx="10716490" cy="6719455"/>
          </a:xfrm>
          <a:prstGeom prst="rect">
            <a:avLst/>
          </a:prstGeom>
        </p:spPr>
      </p:pic>
    </p:spTree>
    <p:extLst>
      <p:ext uri="{BB962C8B-B14F-4D97-AF65-F5344CB8AC3E}">
        <p14:creationId xmlns:p14="http://schemas.microsoft.com/office/powerpoint/2010/main" val="38731040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solidFill>
                  <a:srgbClr val="FF0000"/>
                </a:solidFill>
              </a:rPr>
              <a:t>Ralentir la progression et éviter les complications </a:t>
            </a:r>
            <a:endParaRPr lang="fr-FR" dirty="0">
              <a:solidFill>
                <a:srgbClr val="FF0000"/>
              </a:solidFill>
            </a:endParaRPr>
          </a:p>
        </p:txBody>
      </p:sp>
      <p:sp>
        <p:nvSpPr>
          <p:cNvPr id="3" name="Espace réservé du contenu 2"/>
          <p:cNvSpPr>
            <a:spLocks noGrp="1"/>
          </p:cNvSpPr>
          <p:nvPr>
            <p:ph idx="1"/>
          </p:nvPr>
        </p:nvSpPr>
        <p:spPr/>
        <p:txBody>
          <a:bodyPr/>
          <a:lstStyle/>
          <a:p>
            <a:r>
              <a:rPr lang="fr-FR" dirty="0" smtClean="0"/>
              <a:t>Les </a:t>
            </a:r>
            <a:r>
              <a:rPr lang="fr-FR" dirty="0"/>
              <a:t>principales complications/comorbidités de l’IRC sont les maladies cardiovasculaires (hypertension artérielle, dyslipidémie, diabète sucré), l'anémie et, dans des stades plus avancés, les désordres de l'axe phosphocalcique et l'hyperkaliémie</a:t>
            </a:r>
            <a:r>
              <a:rPr lang="fr-FR" dirty="0" smtClean="0"/>
              <a:t>.</a:t>
            </a:r>
          </a:p>
          <a:p>
            <a:endParaRPr lang="fr-FR" dirty="0"/>
          </a:p>
          <a:p>
            <a:r>
              <a:rPr lang="fr-FR" dirty="0" smtClean="0"/>
              <a:t> Les </a:t>
            </a:r>
            <a:r>
              <a:rPr lang="fr-FR" dirty="0"/>
              <a:t>maladies cardiovasculaires étant la principale cause de décès chez les patients en IRC il est d'autant plus important de contrôler leurs facteurs de risque. </a:t>
            </a:r>
          </a:p>
        </p:txBody>
      </p:sp>
    </p:spTree>
    <p:extLst>
      <p:ext uri="{BB962C8B-B14F-4D97-AF65-F5344CB8AC3E}">
        <p14:creationId xmlns:p14="http://schemas.microsoft.com/office/powerpoint/2010/main" val="158178810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838200" y="365125"/>
            <a:ext cx="9899073" cy="6492875"/>
          </a:xfrm>
          <a:prstGeom prst="rect">
            <a:avLst/>
          </a:prstGeom>
        </p:spPr>
      </p:pic>
    </p:spTree>
    <p:extLst>
      <p:ext uri="{BB962C8B-B14F-4D97-AF65-F5344CB8AC3E}">
        <p14:creationId xmlns:p14="http://schemas.microsoft.com/office/powerpoint/2010/main" val="2361428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293223" y="0"/>
            <a:ext cx="9744891" cy="6858000"/>
          </a:xfrm>
          <a:prstGeom prst="rect">
            <a:avLst/>
          </a:prstGeom>
        </p:spPr>
      </p:pic>
    </p:spTree>
    <p:extLst>
      <p:ext uri="{BB962C8B-B14F-4D97-AF65-F5344CB8AC3E}">
        <p14:creationId xmlns:p14="http://schemas.microsoft.com/office/powerpoint/2010/main" val="6628172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Comment prescrire </a:t>
            </a:r>
            <a:r>
              <a:rPr lang="fr-FR" b="1" dirty="0" smtClean="0">
                <a:solidFill>
                  <a:srgbClr val="FF0000"/>
                </a:solidFill>
              </a:rPr>
              <a:t>? </a:t>
            </a:r>
            <a:r>
              <a:rPr lang="fr-FR" b="1" dirty="0" smtClean="0">
                <a:solidFill>
                  <a:srgbClr val="FF0000"/>
                </a:solidFill>
              </a:rPr>
              <a:t>Si non…..</a:t>
            </a:r>
            <a:endParaRPr lang="fr-FR" b="1" dirty="0">
              <a:solidFill>
                <a:srgbClr val="FF0000"/>
              </a:solidFill>
            </a:endParaRPr>
          </a:p>
        </p:txBody>
      </p:sp>
      <p:pic>
        <p:nvPicPr>
          <p:cNvPr id="4" name="Espace réservé du contenu 3"/>
          <p:cNvPicPr>
            <a:picLocks noGrp="1" noChangeAspect="1"/>
          </p:cNvPicPr>
          <p:nvPr>
            <p:ph idx="1"/>
          </p:nvPr>
        </p:nvPicPr>
        <p:blipFill>
          <a:blip r:embed="rId2"/>
          <a:stretch>
            <a:fillRect/>
          </a:stretch>
        </p:blipFill>
        <p:spPr>
          <a:xfrm>
            <a:off x="997528" y="1690688"/>
            <a:ext cx="7151110" cy="5167311"/>
          </a:xfrm>
          <a:prstGeom prst="rect">
            <a:avLst/>
          </a:prstGeom>
        </p:spPr>
      </p:pic>
      <p:pic>
        <p:nvPicPr>
          <p:cNvPr id="5" name="Image 4"/>
          <p:cNvPicPr>
            <a:picLocks noChangeAspect="1"/>
          </p:cNvPicPr>
          <p:nvPr/>
        </p:nvPicPr>
        <p:blipFill>
          <a:blip r:embed="rId3"/>
          <a:stretch>
            <a:fillRect/>
          </a:stretch>
        </p:blipFill>
        <p:spPr>
          <a:xfrm>
            <a:off x="6850639" y="1690688"/>
            <a:ext cx="3838575" cy="5076825"/>
          </a:xfrm>
          <a:prstGeom prst="rect">
            <a:avLst/>
          </a:prstGeom>
        </p:spPr>
      </p:pic>
    </p:spTree>
    <p:extLst>
      <p:ext uri="{BB962C8B-B14F-4D97-AF65-F5344CB8AC3E}">
        <p14:creationId xmlns:p14="http://schemas.microsoft.com/office/powerpoint/2010/main" val="117749448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651164" y="0"/>
            <a:ext cx="10224654" cy="6761018"/>
          </a:xfrm>
          <a:prstGeom prst="rect">
            <a:avLst/>
          </a:prstGeom>
        </p:spPr>
      </p:pic>
    </p:spTree>
    <p:extLst>
      <p:ext uri="{BB962C8B-B14F-4D97-AF65-F5344CB8AC3E}">
        <p14:creationId xmlns:p14="http://schemas.microsoft.com/office/powerpoint/2010/main" val="37067243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288473" y="124690"/>
            <a:ext cx="9282546" cy="6733309"/>
          </a:xfrm>
          <a:prstGeom prst="rect">
            <a:avLst/>
          </a:prstGeom>
        </p:spPr>
      </p:pic>
    </p:spTree>
    <p:extLst>
      <p:ext uri="{BB962C8B-B14F-4D97-AF65-F5344CB8AC3E}">
        <p14:creationId xmlns:p14="http://schemas.microsoft.com/office/powerpoint/2010/main" val="36433003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4"/>
            <a:ext cx="10515600" cy="5032375"/>
          </a:xfrm>
        </p:spPr>
        <p:txBody>
          <a:bodyPr>
            <a:normAutofit fontScale="77500" lnSpcReduction="20000"/>
          </a:bodyPr>
          <a:lstStyle/>
          <a:p>
            <a:r>
              <a:rPr lang="fr-FR" dirty="0"/>
              <a:t>La prévalence de l’IRC, ainsi que celle du risque d’insuffisance rénale aigüe sont en constante augmentation</a:t>
            </a:r>
            <a:r>
              <a:rPr lang="fr-FR" dirty="0" smtClean="0"/>
              <a:t>.</a:t>
            </a:r>
          </a:p>
          <a:p>
            <a:endParaRPr lang="fr-FR" dirty="0" smtClean="0"/>
          </a:p>
          <a:p>
            <a:r>
              <a:rPr lang="fr-FR" dirty="0" smtClean="0"/>
              <a:t> </a:t>
            </a:r>
            <a:r>
              <a:rPr lang="fr-FR" dirty="0"/>
              <a:t>Or, de nombreux médicaments ont leurs effets thérapeutiques et leur toxicité potentielle modifiés par l’IRC. </a:t>
            </a:r>
            <a:endParaRPr lang="fr-FR" dirty="0" smtClean="0"/>
          </a:p>
          <a:p>
            <a:endParaRPr lang="fr-FR" dirty="0" smtClean="0"/>
          </a:p>
          <a:p>
            <a:r>
              <a:rPr lang="fr-FR" dirty="0" smtClean="0"/>
              <a:t>Il </a:t>
            </a:r>
            <a:r>
              <a:rPr lang="fr-FR" dirty="0"/>
              <a:t>est donc important pour le médecin prescripteur de dépister les patients en IRC ainsi que ceux à risque d’insuffisance aigüe, afin d’adapter la prescription et la posologie. </a:t>
            </a:r>
            <a:endParaRPr lang="fr-FR" dirty="0" smtClean="0"/>
          </a:p>
          <a:p>
            <a:endParaRPr lang="fr-FR" dirty="0" smtClean="0"/>
          </a:p>
          <a:p>
            <a:r>
              <a:rPr lang="fr-FR" dirty="0" smtClean="0"/>
              <a:t>Également</a:t>
            </a:r>
            <a:r>
              <a:rPr lang="fr-FR" dirty="0"/>
              <a:t>, face à un tableau d’aggravation de la fonction rénale sous traitement par une molécule nouvellement mise sur le marché, le médecin généraliste ne doit pas hésiter à évoquer la possible responsabilité de cette nouvelle molécule. </a:t>
            </a:r>
            <a:endParaRPr lang="fr-FR" dirty="0" smtClean="0"/>
          </a:p>
          <a:p>
            <a:endParaRPr lang="fr-FR" dirty="0" smtClean="0"/>
          </a:p>
          <a:p>
            <a:r>
              <a:rPr lang="fr-FR" dirty="0" smtClean="0"/>
              <a:t>En </a:t>
            </a:r>
            <a:r>
              <a:rPr lang="fr-FR" dirty="0"/>
              <a:t>cas de doute ou de difficultés, un dialogue avec le confrère néphrologue s’impose</a:t>
            </a:r>
          </a:p>
        </p:txBody>
      </p:sp>
      <p:sp>
        <p:nvSpPr>
          <p:cNvPr id="4"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fr-FR" sz="5400" b="1" dirty="0" smtClean="0">
                <a:solidFill>
                  <a:srgbClr val="FF0000"/>
                </a:solidFill>
              </a:rPr>
              <a:t>Conclusion 1</a:t>
            </a:r>
            <a:endParaRPr lang="fr-FR" sz="5400" b="1" dirty="0">
              <a:solidFill>
                <a:srgbClr val="FF0000"/>
              </a:solidFill>
            </a:endParaRPr>
          </a:p>
        </p:txBody>
      </p:sp>
    </p:spTree>
    <p:extLst>
      <p:ext uri="{BB962C8B-B14F-4D97-AF65-F5344CB8AC3E}">
        <p14:creationId xmlns:p14="http://schemas.microsoft.com/office/powerpoint/2010/main" val="24338713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fr-FR" b="1" dirty="0" smtClean="0">
                <a:solidFill>
                  <a:srgbClr val="FF0000"/>
                </a:solidFill>
              </a:rPr>
              <a:t>Conclusion 2</a:t>
            </a:r>
            <a:endParaRPr lang="fr-FR" b="1" dirty="0">
              <a:solidFill>
                <a:srgbClr val="FF0000"/>
              </a:solidFill>
            </a:endParaRPr>
          </a:p>
        </p:txBody>
      </p:sp>
      <p:sp>
        <p:nvSpPr>
          <p:cNvPr id="3" name="Espace réservé du contenu 2"/>
          <p:cNvSpPr>
            <a:spLocks noGrp="1"/>
          </p:cNvSpPr>
          <p:nvPr>
            <p:ph idx="1"/>
          </p:nvPr>
        </p:nvSpPr>
        <p:spPr/>
        <p:txBody>
          <a:bodyPr>
            <a:normAutofit lnSpcReduction="10000"/>
          </a:bodyPr>
          <a:lstStyle/>
          <a:p>
            <a:r>
              <a:rPr lang="fr-FR" dirty="0" smtClean="0"/>
              <a:t>La </a:t>
            </a:r>
            <a:r>
              <a:rPr lang="fr-FR" dirty="0"/>
              <a:t>créatinine sérique n’est pas un marqueur fiable de l’IRC. </a:t>
            </a:r>
            <a:endParaRPr lang="fr-FR" dirty="0" smtClean="0"/>
          </a:p>
          <a:p>
            <a:r>
              <a:rPr lang="fr-FR" dirty="0" smtClean="0"/>
              <a:t>Les </a:t>
            </a:r>
            <a:r>
              <a:rPr lang="fr-FR" dirty="0"/>
              <a:t>formules d’estimation MDRD ou CKD-EPI ont été développées dans l’optique d’estimer le DFG et de mieux détecter l’IRC. </a:t>
            </a:r>
            <a:endParaRPr lang="fr-FR" dirty="0" smtClean="0"/>
          </a:p>
          <a:p>
            <a:endParaRPr lang="fr-FR" dirty="0"/>
          </a:p>
          <a:p>
            <a:r>
              <a:rPr lang="fr-FR" dirty="0" smtClean="0"/>
              <a:t>Le </a:t>
            </a:r>
            <a:r>
              <a:rPr lang="fr-FR" dirty="0"/>
              <a:t>rapport U-ACR doit être utilisé pour juger de l'albuminurie qui est un facteur pronostique. </a:t>
            </a:r>
            <a:endParaRPr lang="fr-FR" dirty="0" smtClean="0"/>
          </a:p>
          <a:p>
            <a:endParaRPr lang="fr-FR" dirty="0" smtClean="0"/>
          </a:p>
          <a:p>
            <a:r>
              <a:rPr lang="fr-FR" dirty="0" smtClean="0"/>
              <a:t>Un </a:t>
            </a:r>
            <a:r>
              <a:rPr lang="fr-FR" dirty="0"/>
              <a:t>traitement visant à ralentir la progression et diminuer les complications doit être instauré chez tout patient souffrant d'une IRC de stade 3 ou plus</a:t>
            </a:r>
          </a:p>
        </p:txBody>
      </p:sp>
    </p:spTree>
    <p:extLst>
      <p:ext uri="{BB962C8B-B14F-4D97-AF65-F5344CB8AC3E}">
        <p14:creationId xmlns:p14="http://schemas.microsoft.com/office/powerpoint/2010/main" val="22642928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smtClean="0">
                <a:solidFill>
                  <a:srgbClr val="FF0000"/>
                </a:solidFill>
              </a:rPr>
              <a:t>En fin</a:t>
            </a:r>
            <a:endParaRPr lang="fr-FR" sz="5400" b="1" dirty="0">
              <a:solidFill>
                <a:srgbClr val="FF0000"/>
              </a:solidFill>
            </a:endParaRPr>
          </a:p>
        </p:txBody>
      </p:sp>
      <p:sp>
        <p:nvSpPr>
          <p:cNvPr id="3" name="Espace réservé du contenu 2"/>
          <p:cNvSpPr>
            <a:spLocks noGrp="1"/>
          </p:cNvSpPr>
          <p:nvPr>
            <p:ph idx="1"/>
          </p:nvPr>
        </p:nvSpPr>
        <p:spPr/>
        <p:txBody>
          <a:bodyPr>
            <a:normAutofit/>
          </a:bodyPr>
          <a:lstStyle/>
          <a:p>
            <a:pPr marL="0" indent="0">
              <a:buNone/>
            </a:pPr>
            <a:r>
              <a:rPr lang="fr-FR" sz="3200" b="1" dirty="0" smtClean="0">
                <a:solidFill>
                  <a:srgbClr val="FF0000"/>
                </a:solidFill>
              </a:rPr>
              <a:t>Le rein n’a pas d’ami !</a:t>
            </a:r>
          </a:p>
          <a:p>
            <a:pPr marL="0" indent="0">
              <a:buNone/>
            </a:pPr>
            <a:endParaRPr lang="fr-FR" sz="3600" b="1" dirty="0"/>
          </a:p>
          <a:p>
            <a:pPr marL="0" indent="0">
              <a:buNone/>
            </a:pPr>
            <a:r>
              <a:rPr lang="fr-FR" sz="3600" b="1" dirty="0" smtClean="0"/>
              <a:t>Malgré tout </a:t>
            </a:r>
          </a:p>
          <a:p>
            <a:pPr marL="0" indent="0">
              <a:buNone/>
            </a:pPr>
            <a:endParaRPr lang="fr-FR" sz="3600" b="1" dirty="0"/>
          </a:p>
          <a:p>
            <a:pPr marL="0" indent="0">
              <a:buNone/>
            </a:pPr>
            <a:r>
              <a:rPr lang="fr-FR" sz="3600" b="1" dirty="0" smtClean="0"/>
              <a:t>  </a:t>
            </a:r>
            <a:r>
              <a:rPr lang="fr-FR" sz="3200" dirty="0" smtClean="0">
                <a:solidFill>
                  <a:srgbClr val="FF0000"/>
                </a:solidFill>
              </a:rPr>
              <a:t>Le  Rein =  n’est pas rien </a:t>
            </a:r>
            <a:endParaRPr lang="fr-FR" sz="3200" dirty="0">
              <a:solidFill>
                <a:srgbClr val="FF0000"/>
              </a:solidFill>
            </a:endParaRPr>
          </a:p>
          <a:p>
            <a:pPr marL="0" indent="0">
              <a:buNone/>
            </a:pPr>
            <a:r>
              <a:rPr lang="fr-FR" sz="3200" dirty="0" smtClean="0">
                <a:solidFill>
                  <a:srgbClr val="FF0000"/>
                </a:solidFill>
              </a:rPr>
              <a:t>  </a:t>
            </a:r>
          </a:p>
          <a:p>
            <a:pPr marL="0" indent="0">
              <a:buNone/>
            </a:pPr>
            <a:r>
              <a:rPr lang="fr-FR" sz="3200" dirty="0">
                <a:solidFill>
                  <a:srgbClr val="FF0000"/>
                </a:solidFill>
              </a:rPr>
              <a:t> </a:t>
            </a:r>
            <a:r>
              <a:rPr lang="fr-FR" sz="3200" dirty="0" smtClean="0">
                <a:solidFill>
                  <a:srgbClr val="FF0000"/>
                </a:solidFill>
              </a:rPr>
              <a:t>                               </a:t>
            </a:r>
            <a:r>
              <a:rPr lang="fr-FR" sz="3200" b="1" dirty="0" smtClean="0">
                <a:solidFill>
                  <a:srgbClr val="0070C0"/>
                </a:solidFill>
              </a:rPr>
              <a:t>Merci  de  vote attention</a:t>
            </a:r>
            <a:endParaRPr lang="fr-FR" sz="3200" b="1" dirty="0">
              <a:solidFill>
                <a:srgbClr val="0070C0"/>
              </a:solidFill>
            </a:endParaRPr>
          </a:p>
        </p:txBody>
      </p:sp>
    </p:spTree>
    <p:extLst>
      <p:ext uri="{BB962C8B-B14F-4D97-AF65-F5344CB8AC3E}">
        <p14:creationId xmlns:p14="http://schemas.microsoft.com/office/powerpoint/2010/main" val="6530649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Références bibliographiques (1)</a:t>
            </a:r>
            <a:endParaRPr lang="fr-FR" b="1" dirty="0">
              <a:solidFill>
                <a:srgbClr val="FF0000"/>
              </a:solidFill>
            </a:endParaRPr>
          </a:p>
        </p:txBody>
      </p:sp>
      <p:sp>
        <p:nvSpPr>
          <p:cNvPr id="3" name="Espace réservé du contenu 2"/>
          <p:cNvSpPr>
            <a:spLocks noGrp="1"/>
          </p:cNvSpPr>
          <p:nvPr>
            <p:ph idx="1"/>
          </p:nvPr>
        </p:nvSpPr>
        <p:spPr/>
        <p:txBody>
          <a:bodyPr>
            <a:normAutofit fontScale="62500" lnSpcReduction="20000"/>
          </a:bodyPr>
          <a:lstStyle/>
          <a:p>
            <a:r>
              <a:rPr lang="fr-FR" dirty="0" smtClean="0"/>
              <a:t>(1). </a:t>
            </a:r>
            <a:r>
              <a:rPr lang="fr-FR" dirty="0" err="1" smtClean="0"/>
              <a:t>Loghman-Adham</a:t>
            </a:r>
            <a:r>
              <a:rPr lang="fr-FR" dirty="0" smtClean="0"/>
              <a:t> M., </a:t>
            </a:r>
            <a:r>
              <a:rPr lang="fr-FR" dirty="0" err="1" smtClean="0"/>
              <a:t>Medication</a:t>
            </a:r>
            <a:r>
              <a:rPr lang="fr-FR" dirty="0" smtClean="0"/>
              <a:t> non-compliance in patients </a:t>
            </a:r>
            <a:r>
              <a:rPr lang="fr-FR" dirty="0" err="1" smtClean="0"/>
              <a:t>with</a:t>
            </a:r>
            <a:r>
              <a:rPr lang="fr-FR" dirty="0" smtClean="0"/>
              <a:t> </a:t>
            </a:r>
            <a:r>
              <a:rPr lang="fr-FR" dirty="0" err="1" smtClean="0"/>
              <a:t>chronic</a:t>
            </a:r>
            <a:r>
              <a:rPr lang="fr-FR" dirty="0" smtClean="0"/>
              <a:t> </a:t>
            </a:r>
            <a:r>
              <a:rPr lang="fr-FR" dirty="0" err="1" smtClean="0"/>
              <a:t>disease</a:t>
            </a:r>
            <a:r>
              <a:rPr lang="fr-FR" dirty="0" smtClean="0"/>
              <a:t>: issues in </a:t>
            </a:r>
            <a:r>
              <a:rPr lang="fr-FR" dirty="0" err="1" smtClean="0"/>
              <a:t>dialysis</a:t>
            </a:r>
            <a:r>
              <a:rPr lang="fr-FR" dirty="0" smtClean="0"/>
              <a:t> and </a:t>
            </a:r>
            <a:r>
              <a:rPr lang="fr-FR" dirty="0" err="1" smtClean="0"/>
              <a:t>renal</a:t>
            </a:r>
            <a:r>
              <a:rPr lang="fr-FR" dirty="0" smtClean="0"/>
              <a:t> transplantation. Am. J. </a:t>
            </a:r>
            <a:r>
              <a:rPr lang="fr-FR" dirty="0" err="1" smtClean="0"/>
              <a:t>Manag</a:t>
            </a:r>
            <a:r>
              <a:rPr lang="fr-FR" dirty="0" smtClean="0"/>
              <a:t>. Care 2013; 9 :( 155–71). </a:t>
            </a:r>
          </a:p>
          <a:p>
            <a:r>
              <a:rPr lang="fr-FR" dirty="0" smtClean="0"/>
              <a:t>(2). </a:t>
            </a:r>
            <a:r>
              <a:rPr lang="fr-FR" dirty="0" err="1" smtClean="0"/>
              <a:t>Skoutakis</a:t>
            </a:r>
            <a:r>
              <a:rPr lang="fr-FR" dirty="0" smtClean="0"/>
              <a:t> V.A., </a:t>
            </a:r>
            <a:r>
              <a:rPr lang="fr-FR" dirty="0" err="1" smtClean="0"/>
              <a:t>Acchiardo</a:t>
            </a:r>
            <a:r>
              <a:rPr lang="fr-FR" dirty="0" smtClean="0"/>
              <a:t> S.R., Martinez D.R., </a:t>
            </a:r>
            <a:r>
              <a:rPr lang="fr-FR" dirty="0" err="1" smtClean="0"/>
              <a:t>Lorisch</a:t>
            </a:r>
            <a:r>
              <a:rPr lang="fr-FR" dirty="0" smtClean="0"/>
              <a:t> D. and Wood G.C., </a:t>
            </a:r>
            <a:r>
              <a:rPr lang="fr-FR" dirty="0" err="1" smtClean="0"/>
              <a:t>Roleeffectiveness</a:t>
            </a:r>
            <a:r>
              <a:rPr lang="fr-FR" dirty="0" smtClean="0"/>
              <a:t> of the </a:t>
            </a:r>
            <a:r>
              <a:rPr lang="fr-FR" dirty="0" err="1" smtClean="0"/>
              <a:t>pharmacist</a:t>
            </a:r>
            <a:r>
              <a:rPr lang="fr-FR" dirty="0" smtClean="0"/>
              <a:t> in the </a:t>
            </a:r>
            <a:r>
              <a:rPr lang="fr-FR" dirty="0" err="1" smtClean="0"/>
              <a:t>treatment</a:t>
            </a:r>
            <a:r>
              <a:rPr lang="fr-FR" dirty="0" smtClean="0"/>
              <a:t> of </a:t>
            </a:r>
            <a:r>
              <a:rPr lang="fr-FR" dirty="0" err="1" smtClean="0"/>
              <a:t>hemodialysis</a:t>
            </a:r>
            <a:r>
              <a:rPr lang="fr-FR" dirty="0" smtClean="0"/>
              <a:t> patients. Am. J. </a:t>
            </a:r>
            <a:r>
              <a:rPr lang="fr-FR" dirty="0" err="1" smtClean="0"/>
              <a:t>Hosp</a:t>
            </a:r>
            <a:r>
              <a:rPr lang="fr-FR" dirty="0" smtClean="0"/>
              <a:t>. Pharm. 2019 ; 35 :62–5. </a:t>
            </a:r>
          </a:p>
          <a:p>
            <a:r>
              <a:rPr lang="fr-FR" dirty="0" smtClean="0"/>
              <a:t>(3). </a:t>
            </a:r>
            <a:r>
              <a:rPr lang="fr-FR" dirty="0" err="1" smtClean="0"/>
              <a:t>Curtin</a:t>
            </a:r>
            <a:r>
              <a:rPr lang="fr-FR" dirty="0" smtClean="0"/>
              <a:t> R.B., </a:t>
            </a:r>
            <a:r>
              <a:rPr lang="fr-FR" dirty="0" err="1" smtClean="0"/>
              <a:t>Svarstad</a:t>
            </a:r>
            <a:r>
              <a:rPr lang="fr-FR" dirty="0" smtClean="0"/>
              <a:t> B.L. and Keller T.H., </a:t>
            </a:r>
            <a:r>
              <a:rPr lang="fr-FR" dirty="0" err="1" smtClean="0"/>
              <a:t>Hemodialysis</a:t>
            </a:r>
            <a:r>
              <a:rPr lang="fr-FR" dirty="0" smtClean="0"/>
              <a:t> patients’ </a:t>
            </a:r>
            <a:r>
              <a:rPr lang="fr-FR" dirty="0" err="1" smtClean="0"/>
              <a:t>noncompliance</a:t>
            </a:r>
            <a:r>
              <a:rPr lang="fr-FR" dirty="0" smtClean="0"/>
              <a:t> </a:t>
            </a:r>
            <a:r>
              <a:rPr lang="fr-FR" dirty="0" err="1" smtClean="0"/>
              <a:t>with</a:t>
            </a:r>
            <a:r>
              <a:rPr lang="fr-FR" dirty="0" smtClean="0"/>
              <a:t> oral </a:t>
            </a:r>
            <a:r>
              <a:rPr lang="fr-FR" dirty="0" err="1" smtClean="0"/>
              <a:t>medications</a:t>
            </a:r>
            <a:r>
              <a:rPr lang="fr-FR" dirty="0" smtClean="0"/>
              <a:t>, ANNA J 2018; 26:307–16 (discussion 317, 335). </a:t>
            </a:r>
          </a:p>
          <a:p>
            <a:r>
              <a:rPr lang="fr-FR" dirty="0" smtClean="0"/>
              <a:t>(4). Long J.M., </a:t>
            </a:r>
            <a:r>
              <a:rPr lang="fr-FR" dirty="0" err="1" smtClean="0"/>
              <a:t>Kee</a:t>
            </a:r>
            <a:r>
              <a:rPr lang="fr-FR" dirty="0" smtClean="0"/>
              <a:t> C.C., Graham M.V., </a:t>
            </a:r>
            <a:r>
              <a:rPr lang="fr-FR" dirty="0" err="1" smtClean="0"/>
              <a:t>Saethang</a:t>
            </a:r>
            <a:r>
              <a:rPr lang="fr-FR" dirty="0" smtClean="0"/>
              <a:t> T.B. and Dames F.D., </a:t>
            </a:r>
            <a:r>
              <a:rPr lang="fr-FR" dirty="0" err="1" smtClean="0"/>
              <a:t>Medication</a:t>
            </a:r>
            <a:r>
              <a:rPr lang="fr-FR" dirty="0" smtClean="0"/>
              <a:t> compliance and the </a:t>
            </a:r>
            <a:r>
              <a:rPr lang="fr-FR" dirty="0" err="1" smtClean="0"/>
              <a:t>older</a:t>
            </a:r>
            <a:r>
              <a:rPr lang="fr-FR" dirty="0" smtClean="0"/>
              <a:t> </a:t>
            </a:r>
            <a:r>
              <a:rPr lang="fr-FR" dirty="0" err="1" smtClean="0"/>
              <a:t>hemodialysis</a:t>
            </a:r>
            <a:r>
              <a:rPr lang="fr-FR" dirty="0" smtClean="0"/>
              <a:t> patients, ANNA J. 1998 ; 25 : 43–9 (discussion 50-2). </a:t>
            </a:r>
          </a:p>
          <a:p>
            <a:r>
              <a:rPr lang="fr-FR" dirty="0" smtClean="0"/>
              <a:t>(5). </a:t>
            </a:r>
            <a:r>
              <a:rPr lang="fr-FR" dirty="0" err="1" smtClean="0"/>
              <a:t>Curtin</a:t>
            </a:r>
            <a:r>
              <a:rPr lang="fr-FR" dirty="0" smtClean="0"/>
              <a:t> R.B, </a:t>
            </a:r>
            <a:r>
              <a:rPr lang="fr-FR" dirty="0" err="1" smtClean="0"/>
              <a:t>Svarstad</a:t>
            </a:r>
            <a:r>
              <a:rPr lang="fr-FR" dirty="0" smtClean="0"/>
              <a:t> B.L., </a:t>
            </a:r>
            <a:r>
              <a:rPr lang="fr-FR" dirty="0" err="1" smtClean="0"/>
              <a:t>Andress</a:t>
            </a:r>
            <a:r>
              <a:rPr lang="fr-FR" dirty="0" smtClean="0"/>
              <a:t> D., Keller T. and </a:t>
            </a:r>
            <a:r>
              <a:rPr lang="fr-FR" dirty="0" err="1" smtClean="0"/>
              <a:t>Sacksteder</a:t>
            </a:r>
            <a:r>
              <a:rPr lang="fr-FR" dirty="0" smtClean="0"/>
              <a:t> P., </a:t>
            </a:r>
            <a:r>
              <a:rPr lang="fr-FR" dirty="0" err="1" smtClean="0"/>
              <a:t>Differences</a:t>
            </a:r>
            <a:r>
              <a:rPr lang="fr-FR" dirty="0" smtClean="0"/>
              <a:t> in </a:t>
            </a:r>
            <a:r>
              <a:rPr lang="fr-FR" dirty="0" err="1" smtClean="0"/>
              <a:t>older</a:t>
            </a:r>
            <a:r>
              <a:rPr lang="fr-FR" dirty="0" smtClean="0"/>
              <a:t> versus </a:t>
            </a:r>
            <a:r>
              <a:rPr lang="fr-FR" dirty="0" err="1" smtClean="0"/>
              <a:t>younger</a:t>
            </a:r>
            <a:r>
              <a:rPr lang="fr-FR" dirty="0" smtClean="0"/>
              <a:t> </a:t>
            </a:r>
            <a:r>
              <a:rPr lang="fr-FR" dirty="0" err="1" smtClean="0"/>
              <a:t>hemodialysis</a:t>
            </a:r>
            <a:r>
              <a:rPr lang="fr-FR" dirty="0" smtClean="0"/>
              <a:t> patients’ </a:t>
            </a:r>
            <a:r>
              <a:rPr lang="fr-FR" dirty="0" err="1" smtClean="0"/>
              <a:t>noncompliance</a:t>
            </a:r>
            <a:r>
              <a:rPr lang="fr-FR" dirty="0" smtClean="0"/>
              <a:t> </a:t>
            </a:r>
            <a:r>
              <a:rPr lang="fr-FR" dirty="0" err="1" smtClean="0"/>
              <a:t>with</a:t>
            </a:r>
            <a:r>
              <a:rPr lang="fr-FR" dirty="0" smtClean="0"/>
              <a:t> oral </a:t>
            </a:r>
            <a:r>
              <a:rPr lang="fr-FR" dirty="0" err="1" smtClean="0"/>
              <a:t>medications</a:t>
            </a:r>
            <a:r>
              <a:rPr lang="fr-FR" dirty="0" smtClean="0"/>
              <a:t>. </a:t>
            </a:r>
            <a:r>
              <a:rPr lang="fr-FR" dirty="0" err="1" smtClean="0"/>
              <a:t>Geriatr</a:t>
            </a:r>
            <a:r>
              <a:rPr lang="fr-FR" dirty="0" smtClean="0"/>
              <a:t>. </a:t>
            </a:r>
            <a:r>
              <a:rPr lang="fr-FR" dirty="0" err="1" smtClean="0"/>
              <a:t>Nephrol</a:t>
            </a:r>
            <a:r>
              <a:rPr lang="fr-FR" dirty="0" smtClean="0"/>
              <a:t>. </a:t>
            </a:r>
            <a:r>
              <a:rPr lang="fr-FR" dirty="0" err="1" smtClean="0"/>
              <a:t>Urol</a:t>
            </a:r>
            <a:r>
              <a:rPr lang="fr-FR" dirty="0" smtClean="0"/>
              <a:t>. 2017; 7: 35–44. </a:t>
            </a:r>
          </a:p>
          <a:p>
            <a:r>
              <a:rPr lang="fr-FR" dirty="0" smtClean="0"/>
              <a:t>(6). </a:t>
            </a:r>
            <a:r>
              <a:rPr lang="fr-FR" dirty="0" err="1" smtClean="0"/>
              <a:t>Cleary</a:t>
            </a:r>
            <a:r>
              <a:rPr lang="fr-FR" dirty="0" smtClean="0"/>
              <a:t> D.J., </a:t>
            </a:r>
            <a:r>
              <a:rPr lang="fr-FR" dirty="0" err="1" smtClean="0"/>
              <a:t>Matzke</a:t>
            </a:r>
            <a:r>
              <a:rPr lang="fr-FR" dirty="0" smtClean="0"/>
              <a:t> G.R., Alexander A.C. and Joy M.S., </a:t>
            </a:r>
            <a:r>
              <a:rPr lang="fr-FR" dirty="0" err="1" smtClean="0"/>
              <a:t>Medication</a:t>
            </a:r>
            <a:r>
              <a:rPr lang="fr-FR" dirty="0" smtClean="0"/>
              <a:t> </a:t>
            </a:r>
            <a:r>
              <a:rPr lang="fr-FR" dirty="0" err="1" smtClean="0"/>
              <a:t>knowledge</a:t>
            </a:r>
            <a:r>
              <a:rPr lang="fr-FR" dirty="0" smtClean="0"/>
              <a:t> and compliance </a:t>
            </a:r>
            <a:r>
              <a:rPr lang="fr-FR" dirty="0" err="1" smtClean="0"/>
              <a:t>among</a:t>
            </a:r>
            <a:r>
              <a:rPr lang="fr-FR" dirty="0" smtClean="0"/>
              <a:t> patients </a:t>
            </a:r>
            <a:r>
              <a:rPr lang="fr-FR" dirty="0" err="1" smtClean="0"/>
              <a:t>receiving</a:t>
            </a:r>
            <a:r>
              <a:rPr lang="fr-FR" dirty="0" smtClean="0"/>
              <a:t> long-</a:t>
            </a:r>
            <a:r>
              <a:rPr lang="fr-FR" dirty="0" err="1" smtClean="0"/>
              <a:t>term</a:t>
            </a:r>
            <a:r>
              <a:rPr lang="fr-FR" dirty="0" smtClean="0"/>
              <a:t> </a:t>
            </a:r>
            <a:r>
              <a:rPr lang="fr-FR" dirty="0" err="1" smtClean="0"/>
              <a:t>dialysis</a:t>
            </a:r>
            <a:r>
              <a:rPr lang="fr-FR" dirty="0" smtClean="0"/>
              <a:t>. Am. J. </a:t>
            </a:r>
            <a:r>
              <a:rPr lang="fr-FR" dirty="0" err="1" smtClean="0"/>
              <a:t>Health</a:t>
            </a:r>
            <a:r>
              <a:rPr lang="fr-FR" dirty="0" smtClean="0"/>
              <a:t> </a:t>
            </a:r>
            <a:r>
              <a:rPr lang="fr-FR" dirty="0" err="1" smtClean="0"/>
              <a:t>Syst</a:t>
            </a:r>
            <a:r>
              <a:rPr lang="fr-FR" dirty="0" smtClean="0"/>
              <a:t>. Pharm. 2015 ; 52 : 1895–1900. </a:t>
            </a:r>
          </a:p>
          <a:p>
            <a:r>
              <a:rPr lang="fr-FR" dirty="0" smtClean="0"/>
              <a:t>(7). Bauer C, Tessier S : Observance thérapeutique chez les personnes âgées, synthèse documentaire, Colloque du 12–13 novembre 2011 du Comité régional d’éducation pour la santé d’Ile de France. </a:t>
            </a:r>
          </a:p>
          <a:p>
            <a:r>
              <a:rPr lang="fr-FR" dirty="0" smtClean="0"/>
              <a:t>(8). </a:t>
            </a:r>
            <a:r>
              <a:rPr lang="fr-FR" dirty="0" err="1" smtClean="0"/>
              <a:t>Koecheler</a:t>
            </a:r>
            <a:r>
              <a:rPr lang="fr-FR" dirty="0" smtClean="0"/>
              <a:t> J.A., </a:t>
            </a:r>
            <a:r>
              <a:rPr lang="fr-FR" dirty="0" err="1" smtClean="0"/>
              <a:t>Abramowitz</a:t>
            </a:r>
            <a:r>
              <a:rPr lang="fr-FR" dirty="0" smtClean="0"/>
              <a:t> P.W., </a:t>
            </a:r>
            <a:r>
              <a:rPr lang="fr-FR" dirty="0" err="1" smtClean="0"/>
              <a:t>Swim</a:t>
            </a:r>
            <a:r>
              <a:rPr lang="fr-FR" dirty="0" smtClean="0"/>
              <a:t> S.E. and Daniels C.E., </a:t>
            </a:r>
            <a:r>
              <a:rPr lang="fr-FR" dirty="0" err="1" smtClean="0"/>
              <a:t>Indicators</a:t>
            </a:r>
            <a:r>
              <a:rPr lang="fr-FR" dirty="0" smtClean="0"/>
              <a:t> for the </a:t>
            </a:r>
            <a:r>
              <a:rPr lang="fr-FR" dirty="0" err="1" smtClean="0"/>
              <a:t>selection</a:t>
            </a:r>
            <a:r>
              <a:rPr lang="fr-FR" dirty="0" smtClean="0"/>
              <a:t> of </a:t>
            </a:r>
            <a:r>
              <a:rPr lang="fr-FR" dirty="0" err="1" smtClean="0"/>
              <a:t>ambulatory</a:t>
            </a:r>
            <a:r>
              <a:rPr lang="fr-FR" dirty="0" smtClean="0"/>
              <a:t> patients </a:t>
            </a:r>
            <a:r>
              <a:rPr lang="fr-FR" dirty="0" err="1" smtClean="0"/>
              <a:t>who</a:t>
            </a:r>
            <a:r>
              <a:rPr lang="fr-FR" dirty="0" smtClean="0"/>
              <a:t> warrant </a:t>
            </a:r>
            <a:r>
              <a:rPr lang="fr-FR" dirty="0" err="1" smtClean="0"/>
              <a:t>pharmacist</a:t>
            </a:r>
            <a:r>
              <a:rPr lang="fr-FR" dirty="0" smtClean="0"/>
              <a:t> monitoring. Am. J. </a:t>
            </a:r>
            <a:r>
              <a:rPr lang="fr-FR" dirty="0" err="1" smtClean="0"/>
              <a:t>Hosp</a:t>
            </a:r>
            <a:r>
              <a:rPr lang="fr-FR" dirty="0" smtClean="0"/>
              <a:t>. </a:t>
            </a:r>
            <a:r>
              <a:rPr lang="fr-FR" dirty="0" err="1" smtClean="0"/>
              <a:t>Pharm</a:t>
            </a:r>
            <a:r>
              <a:rPr lang="fr-FR" dirty="0" smtClean="0"/>
              <a:t>; 46 (2018)</a:t>
            </a:r>
            <a:endParaRPr lang="fr-FR" dirty="0"/>
          </a:p>
        </p:txBody>
      </p:sp>
    </p:spTree>
    <p:extLst>
      <p:ext uri="{BB962C8B-B14F-4D97-AF65-F5344CB8AC3E}">
        <p14:creationId xmlns:p14="http://schemas.microsoft.com/office/powerpoint/2010/main" val="24646003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Références bibliographiques </a:t>
            </a:r>
            <a:r>
              <a:rPr lang="fr-FR" b="1" dirty="0" smtClean="0">
                <a:solidFill>
                  <a:srgbClr val="FF0000"/>
                </a:solidFill>
              </a:rPr>
              <a:t>(2)</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(9). </a:t>
            </a:r>
            <a:r>
              <a:rPr lang="fr-FR" dirty="0" err="1" smtClean="0"/>
              <a:t>Ikizler</a:t>
            </a:r>
            <a:r>
              <a:rPr lang="fr-FR" dirty="0" smtClean="0"/>
              <a:t> TA, Green JH, </a:t>
            </a:r>
            <a:r>
              <a:rPr lang="fr-FR" dirty="0" err="1" smtClean="0"/>
              <a:t>Wingard</a:t>
            </a:r>
            <a:r>
              <a:rPr lang="fr-FR" dirty="0" smtClean="0"/>
              <a:t> RL, Parker RA, Hakim RM. </a:t>
            </a:r>
            <a:r>
              <a:rPr lang="fr-FR" dirty="0" err="1" smtClean="0"/>
              <a:t>Spontaneous</a:t>
            </a:r>
            <a:r>
              <a:rPr lang="fr-FR" dirty="0" smtClean="0"/>
              <a:t> </a:t>
            </a:r>
            <a:r>
              <a:rPr lang="fr-FR" dirty="0" err="1" smtClean="0"/>
              <a:t>dietary</a:t>
            </a:r>
            <a:r>
              <a:rPr lang="fr-FR" dirty="0" smtClean="0"/>
              <a:t> </a:t>
            </a:r>
            <a:r>
              <a:rPr lang="fr-FR" dirty="0" err="1" smtClean="0"/>
              <a:t>protein</a:t>
            </a:r>
            <a:r>
              <a:rPr lang="fr-FR" dirty="0" smtClean="0"/>
              <a:t> </a:t>
            </a:r>
            <a:r>
              <a:rPr lang="fr-FR" dirty="0" err="1" smtClean="0"/>
              <a:t>intake</a:t>
            </a:r>
            <a:r>
              <a:rPr lang="fr-FR" dirty="0" smtClean="0"/>
              <a:t> </a:t>
            </a:r>
            <a:r>
              <a:rPr lang="fr-FR" dirty="0" err="1" smtClean="0"/>
              <a:t>during</a:t>
            </a:r>
            <a:r>
              <a:rPr lang="fr-FR" dirty="0" smtClean="0"/>
              <a:t> progression of </a:t>
            </a:r>
            <a:r>
              <a:rPr lang="fr-FR" dirty="0" err="1" smtClean="0"/>
              <a:t>chronic</a:t>
            </a:r>
            <a:r>
              <a:rPr lang="fr-FR" dirty="0" smtClean="0"/>
              <a:t> </a:t>
            </a:r>
            <a:r>
              <a:rPr lang="fr-FR" dirty="0" err="1" smtClean="0"/>
              <a:t>renal</a:t>
            </a:r>
            <a:r>
              <a:rPr lang="fr-FR" dirty="0" smtClean="0"/>
              <a:t> </a:t>
            </a:r>
            <a:r>
              <a:rPr lang="fr-FR" dirty="0" err="1" smtClean="0"/>
              <a:t>failur</a:t>
            </a:r>
            <a:r>
              <a:rPr lang="fr-FR" dirty="0" smtClean="0"/>
              <a:t> J Am Soc </a:t>
            </a:r>
            <a:r>
              <a:rPr lang="fr-FR" dirty="0" err="1" smtClean="0"/>
              <a:t>Nephrol</a:t>
            </a:r>
            <a:r>
              <a:rPr lang="fr-FR" dirty="0"/>
              <a:t> </a:t>
            </a:r>
            <a:r>
              <a:rPr lang="fr-FR" dirty="0" smtClean="0"/>
              <a:t>2014 ; 6 : 1386-91. (85). </a:t>
            </a:r>
            <a:r>
              <a:rPr lang="fr-FR" dirty="0" err="1" smtClean="0"/>
              <a:t>Ankourao</a:t>
            </a:r>
            <a:r>
              <a:rPr lang="fr-FR" dirty="0" smtClean="0"/>
              <a:t> </a:t>
            </a:r>
            <a:r>
              <a:rPr lang="fr-FR" dirty="0" err="1" smtClean="0"/>
              <a:t>Kalla</a:t>
            </a:r>
            <a:r>
              <a:rPr lang="fr-FR" dirty="0" smtClean="0"/>
              <a:t> </a:t>
            </a:r>
            <a:r>
              <a:rPr lang="fr-FR" dirty="0" err="1" smtClean="0"/>
              <a:t>Zaratou</a:t>
            </a:r>
            <a:r>
              <a:rPr lang="fr-FR" dirty="0" smtClean="0"/>
              <a:t>. Adaptation de la posologie des antibiotiques chez les insuffisants rénaux dans le service de néphrologie et d’hémodialyse de l’hôpital du Point G. Thèse en pharmacie. Bamako 2015.</a:t>
            </a:r>
          </a:p>
          <a:p>
            <a:r>
              <a:rPr lang="fr-FR" dirty="0" smtClean="0"/>
              <a:t> (10). </a:t>
            </a:r>
            <a:r>
              <a:rPr lang="fr-FR" dirty="0" err="1" smtClean="0"/>
              <a:t>Kohler</a:t>
            </a:r>
            <a:r>
              <a:rPr lang="fr-FR" dirty="0" smtClean="0"/>
              <a:t> G.I., </a:t>
            </a:r>
            <a:r>
              <a:rPr lang="fr-FR" dirty="0" err="1" smtClean="0"/>
              <a:t>Bode-Boger</a:t>
            </a:r>
            <a:r>
              <a:rPr lang="fr-FR" dirty="0" smtClean="0"/>
              <a:t> S.M., Busse R., </a:t>
            </a:r>
            <a:r>
              <a:rPr lang="fr-FR" dirty="0" err="1" smtClean="0"/>
              <a:t>Hoopman</a:t>
            </a:r>
            <a:r>
              <a:rPr lang="fr-FR" dirty="0" smtClean="0"/>
              <a:t> M., </a:t>
            </a:r>
            <a:r>
              <a:rPr lang="fr-FR" dirty="0" err="1" smtClean="0"/>
              <a:t>WelteT.and</a:t>
            </a:r>
            <a:r>
              <a:rPr lang="fr-FR" dirty="0" smtClean="0"/>
              <a:t> </a:t>
            </a:r>
            <a:r>
              <a:rPr lang="fr-FR" dirty="0" err="1" smtClean="0"/>
              <a:t>Boger</a:t>
            </a:r>
            <a:r>
              <a:rPr lang="fr-FR" dirty="0" smtClean="0"/>
              <a:t> R.H., Drug-</a:t>
            </a:r>
            <a:r>
              <a:rPr lang="fr-FR" dirty="0" err="1" smtClean="0"/>
              <a:t>drug</a:t>
            </a:r>
            <a:r>
              <a:rPr lang="fr-FR" dirty="0" smtClean="0"/>
              <a:t> interactions in </a:t>
            </a:r>
            <a:r>
              <a:rPr lang="fr-FR" dirty="0" err="1" smtClean="0"/>
              <a:t>medical</a:t>
            </a:r>
            <a:r>
              <a:rPr lang="fr-FR" dirty="0" smtClean="0"/>
              <a:t> patients: </a:t>
            </a:r>
            <a:r>
              <a:rPr lang="fr-FR" dirty="0" err="1" smtClean="0"/>
              <a:t>effects</a:t>
            </a:r>
            <a:r>
              <a:rPr lang="fr-FR" dirty="0" smtClean="0"/>
              <a:t> of in-</a:t>
            </a:r>
            <a:r>
              <a:rPr lang="fr-FR" dirty="0" err="1" smtClean="0"/>
              <a:t>hospital</a:t>
            </a:r>
            <a:r>
              <a:rPr lang="fr-FR" dirty="0" smtClean="0"/>
              <a:t> </a:t>
            </a:r>
            <a:r>
              <a:rPr lang="fr-FR" dirty="0" err="1" smtClean="0"/>
              <a:t>treatment</a:t>
            </a:r>
            <a:r>
              <a:rPr lang="fr-FR" dirty="0" smtClean="0"/>
              <a:t> and relation to multiple </a:t>
            </a:r>
            <a:r>
              <a:rPr lang="fr-FR" dirty="0" err="1" smtClean="0"/>
              <a:t>drug</a:t>
            </a:r>
            <a:r>
              <a:rPr lang="fr-FR" dirty="0" smtClean="0"/>
              <a:t>-use. Int. J. Clin. </a:t>
            </a:r>
            <a:r>
              <a:rPr lang="fr-FR" dirty="0" err="1" smtClean="0"/>
              <a:t>Pharmacol</a:t>
            </a:r>
            <a:r>
              <a:rPr lang="fr-FR" dirty="0" smtClean="0"/>
              <a:t>. </a:t>
            </a:r>
            <a:r>
              <a:rPr lang="fr-FR" dirty="0" err="1" smtClean="0"/>
              <a:t>Ther</a:t>
            </a:r>
            <a:r>
              <a:rPr lang="fr-FR" dirty="0" smtClean="0"/>
              <a:t>. 2019; 38: 504–13. </a:t>
            </a:r>
          </a:p>
          <a:p>
            <a:r>
              <a:rPr lang="fr-FR" dirty="0" smtClean="0"/>
              <a:t>(11). </a:t>
            </a:r>
            <a:r>
              <a:rPr lang="fr-FR" dirty="0" err="1" smtClean="0"/>
              <a:t>Schulman</a:t>
            </a:r>
            <a:r>
              <a:rPr lang="fr-FR" dirty="0" smtClean="0"/>
              <a:t> G., Hakim R., Arias R., </a:t>
            </a:r>
            <a:r>
              <a:rPr lang="fr-FR" dirty="0" err="1" smtClean="0"/>
              <a:t>Silverberg</a:t>
            </a:r>
            <a:r>
              <a:rPr lang="fr-FR" dirty="0" smtClean="0"/>
              <a:t> M., Kaplan A.P. and </a:t>
            </a:r>
            <a:r>
              <a:rPr lang="fr-FR" dirty="0" err="1" smtClean="0"/>
              <a:t>Arbeit</a:t>
            </a:r>
            <a:r>
              <a:rPr lang="fr-FR" dirty="0" smtClean="0"/>
              <a:t> L., </a:t>
            </a:r>
            <a:r>
              <a:rPr lang="fr-FR" dirty="0" err="1" smtClean="0"/>
              <a:t>Bradykinin</a:t>
            </a:r>
            <a:r>
              <a:rPr lang="fr-FR" dirty="0" smtClean="0"/>
              <a:t> </a:t>
            </a:r>
            <a:r>
              <a:rPr lang="fr-FR" dirty="0" err="1" smtClean="0"/>
              <a:t>generation</a:t>
            </a:r>
            <a:r>
              <a:rPr lang="fr-FR" dirty="0" smtClean="0"/>
              <a:t> by </a:t>
            </a:r>
            <a:r>
              <a:rPr lang="fr-FR" dirty="0" err="1" smtClean="0"/>
              <a:t>dialysis</a:t>
            </a:r>
            <a:r>
              <a:rPr lang="fr-FR" dirty="0" smtClean="0"/>
              <a:t> membranes: possible </a:t>
            </a:r>
            <a:r>
              <a:rPr lang="fr-FR" dirty="0" err="1" smtClean="0"/>
              <a:t>role</a:t>
            </a:r>
            <a:r>
              <a:rPr lang="fr-FR" dirty="0" smtClean="0"/>
              <a:t> in </a:t>
            </a:r>
            <a:r>
              <a:rPr lang="fr-FR" dirty="0" err="1" smtClean="0"/>
              <a:t>anaphylactic</a:t>
            </a:r>
            <a:r>
              <a:rPr lang="fr-FR" dirty="0" smtClean="0"/>
              <a:t> </a:t>
            </a:r>
            <a:r>
              <a:rPr lang="fr-FR" dirty="0" err="1" smtClean="0"/>
              <a:t>reaction</a:t>
            </a:r>
            <a:r>
              <a:rPr lang="fr-FR" dirty="0" smtClean="0"/>
              <a:t>. J. Am. Soc. </a:t>
            </a:r>
            <a:r>
              <a:rPr lang="fr-FR" dirty="0" err="1" smtClean="0"/>
              <a:t>Nephrol</a:t>
            </a:r>
            <a:r>
              <a:rPr lang="fr-FR" dirty="0" smtClean="0"/>
              <a:t> 1998; 3: 1563–69. </a:t>
            </a:r>
          </a:p>
          <a:p>
            <a:r>
              <a:rPr lang="fr-FR" dirty="0" smtClean="0"/>
              <a:t>(12). </a:t>
            </a:r>
            <a:r>
              <a:rPr lang="fr-FR" dirty="0" err="1" smtClean="0"/>
              <a:t>Tielemans</a:t>
            </a:r>
            <a:r>
              <a:rPr lang="fr-FR" dirty="0" smtClean="0"/>
              <a:t> C., </a:t>
            </a:r>
            <a:r>
              <a:rPr lang="fr-FR" dirty="0" err="1" smtClean="0"/>
              <a:t>Madhoun</a:t>
            </a:r>
            <a:r>
              <a:rPr lang="fr-FR" dirty="0" smtClean="0"/>
              <a:t> P., </a:t>
            </a:r>
            <a:r>
              <a:rPr lang="fr-FR" dirty="0" err="1" smtClean="0"/>
              <a:t>Lenaers</a:t>
            </a:r>
            <a:r>
              <a:rPr lang="fr-FR" dirty="0" smtClean="0"/>
              <a:t> M., </a:t>
            </a:r>
            <a:r>
              <a:rPr lang="fr-FR" dirty="0" err="1" smtClean="0"/>
              <a:t>Shandene</a:t>
            </a:r>
            <a:r>
              <a:rPr lang="fr-FR" dirty="0" smtClean="0"/>
              <a:t> L., Goldman </a:t>
            </a:r>
            <a:r>
              <a:rPr lang="fr-FR" dirty="0" err="1" smtClean="0"/>
              <a:t>M.and</a:t>
            </a:r>
            <a:r>
              <a:rPr lang="fr-FR" dirty="0" smtClean="0"/>
              <a:t> </a:t>
            </a:r>
            <a:r>
              <a:rPr lang="fr-FR" dirty="0" err="1" smtClean="0"/>
              <a:t>Vanherweghem</a:t>
            </a:r>
            <a:r>
              <a:rPr lang="fr-FR" dirty="0" smtClean="0"/>
              <a:t> J.L., </a:t>
            </a:r>
            <a:r>
              <a:rPr lang="fr-FR" dirty="0" err="1" smtClean="0"/>
              <a:t>Anaphylactoid</a:t>
            </a:r>
            <a:r>
              <a:rPr lang="fr-FR" dirty="0" smtClean="0"/>
              <a:t> </a:t>
            </a:r>
            <a:r>
              <a:rPr lang="fr-FR" dirty="0" err="1" smtClean="0"/>
              <a:t>reactions</a:t>
            </a:r>
            <a:r>
              <a:rPr lang="fr-FR" dirty="0" smtClean="0"/>
              <a:t> </a:t>
            </a:r>
            <a:r>
              <a:rPr lang="fr-FR" dirty="0" err="1" smtClean="0"/>
              <a:t>during</a:t>
            </a:r>
            <a:r>
              <a:rPr lang="fr-FR" dirty="0" smtClean="0"/>
              <a:t> </a:t>
            </a:r>
            <a:r>
              <a:rPr lang="fr-FR" dirty="0" err="1" smtClean="0"/>
              <a:t>hemodialysis</a:t>
            </a:r>
            <a:r>
              <a:rPr lang="fr-FR" dirty="0" smtClean="0"/>
              <a:t> on AN-69 membranes in patients </a:t>
            </a:r>
            <a:r>
              <a:rPr lang="fr-FR" dirty="0" err="1" smtClean="0"/>
              <a:t>receiving</a:t>
            </a:r>
            <a:r>
              <a:rPr lang="fr-FR" dirty="0" smtClean="0"/>
              <a:t> ACE </a:t>
            </a:r>
            <a:r>
              <a:rPr lang="fr-FR" dirty="0" err="1" smtClean="0"/>
              <a:t>inhibitors</a:t>
            </a:r>
            <a:r>
              <a:rPr lang="fr-FR" dirty="0" smtClean="0"/>
              <a:t>. </a:t>
            </a:r>
            <a:r>
              <a:rPr lang="fr-FR" dirty="0" err="1" smtClean="0"/>
              <a:t>Kidney</a:t>
            </a:r>
            <a:r>
              <a:rPr lang="fr-FR" dirty="0" smtClean="0"/>
              <a:t> Int. 1999 ; 38 : 982– 84. </a:t>
            </a:r>
          </a:p>
          <a:p>
            <a:r>
              <a:rPr lang="fr-FR" dirty="0" smtClean="0"/>
              <a:t>(13). </a:t>
            </a:r>
            <a:r>
              <a:rPr lang="fr-FR" dirty="0" err="1" smtClean="0"/>
              <a:t>Loichot</a:t>
            </a:r>
            <a:r>
              <a:rPr lang="fr-FR" dirty="0" smtClean="0"/>
              <a:t> C, Grima M. Médicaments et pathologies. In Insuffisance rénale et insuffisance hépatique. Strasbourg : 2015.</a:t>
            </a:r>
            <a:endParaRPr lang="fr-FR" dirty="0"/>
          </a:p>
        </p:txBody>
      </p:sp>
    </p:spTree>
    <p:extLst>
      <p:ext uri="{BB962C8B-B14F-4D97-AF65-F5344CB8AC3E}">
        <p14:creationId xmlns:p14="http://schemas.microsoft.com/office/powerpoint/2010/main" val="14465319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FF0000"/>
                </a:solidFill>
              </a:rPr>
              <a:t>Références bibliographiques </a:t>
            </a:r>
            <a:r>
              <a:rPr lang="fr-FR" b="1" dirty="0" smtClean="0">
                <a:solidFill>
                  <a:srgbClr val="FF0000"/>
                </a:solidFill>
              </a:rPr>
              <a:t>(3)</a:t>
            </a:r>
            <a:endParaRPr lang="fr-FR" dirty="0"/>
          </a:p>
        </p:txBody>
      </p:sp>
      <p:sp>
        <p:nvSpPr>
          <p:cNvPr id="3" name="Espace réservé du contenu 2"/>
          <p:cNvSpPr>
            <a:spLocks noGrp="1"/>
          </p:cNvSpPr>
          <p:nvPr>
            <p:ph idx="1"/>
          </p:nvPr>
        </p:nvSpPr>
        <p:spPr>
          <a:xfrm>
            <a:off x="838200" y="1825624"/>
            <a:ext cx="10515600" cy="5032375"/>
          </a:xfrm>
        </p:spPr>
        <p:txBody>
          <a:bodyPr>
            <a:normAutofit fontScale="70000" lnSpcReduction="20000"/>
          </a:bodyPr>
          <a:lstStyle/>
          <a:p>
            <a:r>
              <a:rPr lang="fr-FR" dirty="0" smtClean="0"/>
              <a:t>(14). </a:t>
            </a:r>
            <a:r>
              <a:rPr lang="fr-FR" dirty="0" err="1" smtClean="0"/>
              <a:t>Diquet</a:t>
            </a:r>
            <a:r>
              <a:rPr lang="fr-FR" dirty="0" smtClean="0"/>
              <a:t> B, </a:t>
            </a:r>
            <a:r>
              <a:rPr lang="fr-FR" dirty="0" err="1" smtClean="0"/>
              <a:t>Soubrie</a:t>
            </a:r>
            <a:r>
              <a:rPr lang="fr-FR" dirty="0" smtClean="0"/>
              <a:t> C. Pharmacocinétique et métabolisme de médicaments. EMC 1998 29. Rousseau A. Méthodes pharmacocinétiques d’adaptation de posologie. EMC 2006 </a:t>
            </a:r>
          </a:p>
          <a:p>
            <a:r>
              <a:rPr lang="fr-FR" dirty="0" smtClean="0"/>
              <a:t>(15). </a:t>
            </a:r>
            <a:r>
              <a:rPr lang="fr-FR" dirty="0" err="1" smtClean="0"/>
              <a:t>Baumelou</a:t>
            </a:r>
            <a:r>
              <a:rPr lang="fr-FR" dirty="0" smtClean="0"/>
              <a:t> A. Insuffisance rénale chronique. EMC 2003 </a:t>
            </a:r>
          </a:p>
          <a:p>
            <a:r>
              <a:rPr lang="fr-FR" dirty="0" smtClean="0"/>
              <a:t>(31). Groupe de travail de la Société de Néphrologie. Evaluation de la fonction rénale et de la protéinurie pour le diagnostic de la maladie rénale chronique chez l’adulte. Recommandations pour la pratique clinique. EMC 2009 </a:t>
            </a:r>
          </a:p>
          <a:p>
            <a:r>
              <a:rPr lang="fr-FR" dirty="0" smtClean="0"/>
              <a:t>16. </a:t>
            </a:r>
            <a:r>
              <a:rPr lang="fr-FR" dirty="0" err="1" smtClean="0"/>
              <a:t>Mazoit</a:t>
            </a:r>
            <a:r>
              <a:rPr lang="fr-FR" dirty="0" smtClean="0"/>
              <a:t> J-X. Comment prescrire des antalgiques chez l’insuffisant rénal et l’insuffisant hépatique ? Le praticien en anesthésie-réanimation 1999 : 3,3 </a:t>
            </a:r>
          </a:p>
          <a:p>
            <a:r>
              <a:rPr lang="fr-FR" dirty="0" smtClean="0"/>
              <a:t>17. Launay-Vacher V. Bases pharmacocinétiques de la prescription médicale chez le patient insuffisant rénal. EMC 2003 </a:t>
            </a:r>
          </a:p>
          <a:p>
            <a:r>
              <a:rPr lang="fr-FR" dirty="0" smtClean="0"/>
              <a:t>18. </a:t>
            </a:r>
            <a:r>
              <a:rPr lang="fr-FR" dirty="0" err="1" smtClean="0"/>
              <a:t>Paugam-Burtz</a:t>
            </a:r>
            <a:r>
              <a:rPr lang="fr-FR" dirty="0" smtClean="0"/>
              <a:t> C, </a:t>
            </a:r>
            <a:r>
              <a:rPr lang="fr-FR" dirty="0" err="1" smtClean="0"/>
              <a:t>Buyse</a:t>
            </a:r>
            <a:r>
              <a:rPr lang="fr-FR" dirty="0" smtClean="0"/>
              <a:t> S, </a:t>
            </a:r>
            <a:r>
              <a:rPr lang="fr-FR" dirty="0" err="1" smtClean="0"/>
              <a:t>Stocco</a:t>
            </a:r>
            <a:r>
              <a:rPr lang="fr-FR" dirty="0" smtClean="0"/>
              <a:t> J, Durand F. Adaptation des thérapeutiques médicamenteuses en cas d’insuffisance hépatocellulaire. EMC 2007</a:t>
            </a:r>
          </a:p>
          <a:p>
            <a:r>
              <a:rPr lang="fr-FR" dirty="0" smtClean="0"/>
              <a:t> 19. </a:t>
            </a:r>
            <a:r>
              <a:rPr lang="fr-FR" dirty="0" err="1" smtClean="0"/>
              <a:t>Aupee</a:t>
            </a:r>
            <a:r>
              <a:rPr lang="fr-FR" dirty="0" smtClean="0"/>
              <a:t> O, </a:t>
            </a:r>
            <a:r>
              <a:rPr lang="fr-FR" dirty="0" err="1" smtClean="0"/>
              <a:t>Almeras</a:t>
            </a:r>
            <a:r>
              <a:rPr lang="fr-FR" dirty="0" smtClean="0"/>
              <a:t> D, Le </a:t>
            </a:r>
            <a:r>
              <a:rPr lang="fr-FR" dirty="0" err="1" smtClean="0"/>
              <a:t>Garlantezec</a:t>
            </a:r>
            <a:r>
              <a:rPr lang="fr-FR" dirty="0" smtClean="0"/>
              <a:t> P, </a:t>
            </a:r>
            <a:r>
              <a:rPr lang="fr-FR" dirty="0" err="1" smtClean="0"/>
              <a:t>Bohand</a:t>
            </a:r>
            <a:r>
              <a:rPr lang="fr-FR" dirty="0" smtClean="0"/>
              <a:t> X. La </a:t>
            </a:r>
            <a:r>
              <a:rPr lang="fr-FR" dirty="0" err="1" smtClean="0"/>
              <a:t>Doxycycline</a:t>
            </a:r>
            <a:r>
              <a:rPr lang="fr-FR" dirty="0" smtClean="0"/>
              <a:t>. Médecine Tropicale 2009/69/6</a:t>
            </a:r>
          </a:p>
          <a:p>
            <a:r>
              <a:rPr lang="fr-FR" dirty="0" smtClean="0"/>
              <a:t> 20. Sol J-C, </a:t>
            </a:r>
            <a:r>
              <a:rPr lang="fr-FR" dirty="0" err="1" smtClean="0"/>
              <a:t>Chaynes</a:t>
            </a:r>
            <a:r>
              <a:rPr lang="fr-FR" dirty="0" smtClean="0"/>
              <a:t> P, </a:t>
            </a:r>
            <a:r>
              <a:rPr lang="fr-FR" dirty="0" err="1" smtClean="0"/>
              <a:t>Lazorthes</a:t>
            </a:r>
            <a:r>
              <a:rPr lang="fr-FR" dirty="0" smtClean="0"/>
              <a:t> Y. Les douleurs. www.medecine.ups-tlse.fr/DCEM2/module6/arielle/chapitre_02.pdf Février 2013 </a:t>
            </a:r>
          </a:p>
          <a:p>
            <a:r>
              <a:rPr lang="fr-FR" dirty="0" smtClean="0"/>
              <a:t>21. umvf.omsk-osma.ru/infectiologie/www.infectiologie.com/site/medias/enseignement/ </a:t>
            </a:r>
            <a:r>
              <a:rPr lang="fr-FR" dirty="0" err="1" smtClean="0"/>
              <a:t>dulyon</a:t>
            </a:r>
            <a:r>
              <a:rPr lang="fr-FR" dirty="0" smtClean="0"/>
              <a:t>/dosagesATB-DUATB-lyon07.pdf</a:t>
            </a:r>
            <a:endParaRPr lang="fr-FR" dirty="0"/>
          </a:p>
        </p:txBody>
      </p:sp>
    </p:spTree>
    <p:extLst>
      <p:ext uri="{BB962C8B-B14F-4D97-AF65-F5344CB8AC3E}">
        <p14:creationId xmlns:p14="http://schemas.microsoft.com/office/powerpoint/2010/main" val="2149251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5499</TotalTime>
  <Words>4782</Words>
  <Application>Microsoft Office PowerPoint</Application>
  <PresentationFormat>Grand écran</PresentationFormat>
  <Paragraphs>449</Paragraphs>
  <Slides>98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98</vt:i4>
      </vt:variant>
    </vt:vector>
  </HeadingPairs>
  <TitlesOfParts>
    <vt:vector size="102" baseType="lpstr">
      <vt:lpstr>Arial</vt:lpstr>
      <vt:lpstr>Calibri</vt:lpstr>
      <vt:lpstr>Calibri Light</vt:lpstr>
      <vt:lpstr>Thème Office</vt:lpstr>
      <vt:lpstr>Savoir Prescrire chez l’insuffisant rénal chronique</vt:lpstr>
      <vt:lpstr>17  Janvier : journée internationale de la cuisine italienne</vt:lpstr>
      <vt:lpstr>AGENDA</vt:lpstr>
      <vt:lpstr>Introduction </vt:lpstr>
      <vt:lpstr>Problématique </vt:lpstr>
      <vt:lpstr>Intérêt  de  la question</vt:lpstr>
      <vt:lpstr>Le  rein  dans  son état habituel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médicament et son transit dans l’organisme</vt:lpstr>
      <vt:lpstr>Présentation PowerPoint</vt:lpstr>
      <vt:lpstr>ROLE DU REIN DANS L’ELIMINATION DES MEDICAMENTS </vt:lpstr>
      <vt:lpstr>Présentation PowerPoint</vt:lpstr>
      <vt:lpstr>Présentation PowerPoint</vt:lpstr>
      <vt:lpstr>Influence des perturbations de la fonction rénale et de l’urémie sur la pharmacocinétique des médicaments.  </vt:lpstr>
      <vt:lpstr>L’existence d’une insuffisance rénale peut modifier profondément la pharmacocinétique d’un médicament </vt:lpstr>
      <vt:lpstr>Présentation PowerPoint</vt:lpstr>
      <vt:lpstr>Présentation PowerPoint</vt:lpstr>
      <vt:lpstr>Présentation PowerPoint</vt:lpstr>
      <vt:lpstr>Présentation PowerPoint</vt:lpstr>
      <vt:lpstr>Présentation PowerPoint</vt:lpstr>
      <vt:lpstr>Présentation PowerPoint</vt:lpstr>
      <vt:lpstr>5-atteintes rénales des médicaments </vt:lpstr>
      <vt:lpstr>Le diagnostic de la toxicité rénale des médicaments </vt:lpstr>
      <vt:lpstr>Critères d’imputabilité des médicaments! </vt:lpstr>
      <vt:lpstr>Le score d’imputabilité intrinsèque de la méthode française d’imputabilité (0 à 4) </vt:lpstr>
      <vt:lpstr>Présentation PowerPoint</vt:lpstr>
      <vt:lpstr>Mécanismes de toxicité: </vt:lpstr>
      <vt:lpstr>Toxicité indirecte ( immunologique):  </vt:lpstr>
      <vt:lpstr>Types d’atteintes AIGUES</vt:lpstr>
      <vt:lpstr>1-Insuffisance rénale fonctionnelle</vt:lpstr>
      <vt:lpstr>Présentation PowerPoint</vt:lpstr>
      <vt:lpstr>Présentation PowerPoint</vt:lpstr>
      <vt:lpstr>Présentation PowerPoint</vt:lpstr>
      <vt:lpstr>2-Atteinte rénale tubulaire </vt:lpstr>
      <vt:lpstr>3-Atteinte rénale interstitielle immuno-allergique </vt:lpstr>
      <vt:lpstr>Présentation PowerPoint</vt:lpstr>
      <vt:lpstr>Présentation PowerPoint</vt:lpstr>
      <vt:lpstr>5-Atteinte rénale vasculaire </vt:lpstr>
      <vt:lpstr>Présentation PowerPoint</vt:lpstr>
      <vt:lpstr>6- Médicaments et IRC </vt:lpstr>
      <vt:lpstr>Présentation PowerPoint</vt:lpstr>
      <vt:lpstr>Cas de l’insuffisant rénal chronique traité par dialyse: </vt:lpstr>
      <vt:lpstr>7-MESURES PRÉVENTIVES +++ </vt:lpstr>
      <vt:lpstr>Cas particulier des produits de contrastes iodes (PCI): </vt:lpstr>
      <vt:lpstr>8-Conclusion: </vt:lpstr>
      <vt:lpstr>Faire le reconnaissance du terrain </vt:lpstr>
      <vt:lpstr>C’est  quoi l’insuffisance rénale chronique ?</vt:lpstr>
      <vt:lpstr>Présentation PowerPoint</vt:lpstr>
      <vt:lpstr>Chez qui on prescrit en néphrologie ?</vt:lpstr>
      <vt:lpstr>Quand rechercher la maladie rénale, ou l’insuffisance rénale chronique ? </vt:lpstr>
      <vt:lpstr>Présentation PowerPoint</vt:lpstr>
      <vt:lpstr>Présentation PowerPoint</vt:lpstr>
      <vt:lpstr>Dans certaines circonstances : </vt:lpstr>
      <vt:lpstr>Présentation PowerPoint</vt:lpstr>
      <vt:lpstr>    Rappel : classification de la maladie rénale chronique </vt:lpstr>
      <vt:lpstr>Pourquoi une attention particulière de prescription chez l’IRC ?</vt:lpstr>
      <vt:lpstr>La pharmacocinétique </vt:lpstr>
      <vt:lpstr>Présentation PowerPoint</vt:lpstr>
      <vt:lpstr>La pharmacodynamie </vt:lpstr>
      <vt:lpstr>Le monitoring </vt:lpstr>
      <vt:lpstr>L’éducation du patient </vt:lpstr>
      <vt:lpstr>Présentation PowerPoint</vt:lpstr>
      <vt:lpstr>Mécanisme de toxicité </vt:lpstr>
      <vt:lpstr>Toxicité rénale </vt:lpstr>
      <vt:lpstr>Présentation PowerPoint</vt:lpstr>
      <vt:lpstr>Mécanisme hémodynamique </vt:lpstr>
      <vt:lpstr>Mécanisme néphrotoxique direct </vt:lpstr>
      <vt:lpstr>Présentation PowerPoint</vt:lpstr>
      <vt:lpstr>Présentation PowerPoint</vt:lpstr>
      <vt:lpstr>Présentation PowerPoint</vt:lpstr>
      <vt:lpstr>Présentation PowerPoint</vt:lpstr>
      <vt:lpstr>Présentation PowerPoint</vt:lpstr>
      <vt:lpstr>Produits de contraste iodé</vt:lpstr>
      <vt:lpstr>Toxicité extrarénale </vt:lpstr>
      <vt:lpstr>Comment adapter nos prescriptions? </vt:lpstr>
      <vt:lpstr>Adapter la posologie ou éviter certains médicaments </vt:lpstr>
      <vt:lpstr>Présentation PowerPoint</vt:lpstr>
      <vt:lpstr>Présentation PowerPoint</vt:lpstr>
      <vt:lpstr>Présentation PowerPoint</vt:lpstr>
      <vt:lpstr>Présentation PowerPoint</vt:lpstr>
      <vt:lpstr>Ralentir la progression et éviter les complications </vt:lpstr>
      <vt:lpstr>Présentation PowerPoint</vt:lpstr>
      <vt:lpstr>Comment prescrire ? Si non…..</vt:lpstr>
      <vt:lpstr>Présentation PowerPoint</vt:lpstr>
      <vt:lpstr>Présentation PowerPoint</vt:lpstr>
      <vt:lpstr>Conclusion 1</vt:lpstr>
      <vt:lpstr>Conclusion 2</vt:lpstr>
      <vt:lpstr>En fin</vt:lpstr>
      <vt:lpstr>Références bibliographiques (1)</vt:lpstr>
      <vt:lpstr>Références bibliographiques (2)</vt:lpstr>
      <vt:lpstr>Références bibliographiques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Prescrire chez l’insuffisant rénal chronique</dc:title>
  <dc:creator>timgad informatique</dc:creator>
  <cp:lastModifiedBy>timgad informatique</cp:lastModifiedBy>
  <cp:revision>93</cp:revision>
  <dcterms:created xsi:type="dcterms:W3CDTF">2021-01-09T20:47:27Z</dcterms:created>
  <dcterms:modified xsi:type="dcterms:W3CDTF">2021-01-17T12:33:19Z</dcterms:modified>
</cp:coreProperties>
</file>