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6BC0-8A5C-4CA3-8DE8-A80F9516D486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7C20-2544-4436-864C-81885120111A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6BC0-8A5C-4CA3-8DE8-A80F9516D486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7C20-2544-4436-864C-81885120111A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6BC0-8A5C-4CA3-8DE8-A80F9516D486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7C20-2544-4436-864C-81885120111A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6BC0-8A5C-4CA3-8DE8-A80F9516D486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7C20-2544-4436-864C-81885120111A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6BC0-8A5C-4CA3-8DE8-A80F9516D486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7C20-2544-4436-864C-81885120111A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6BC0-8A5C-4CA3-8DE8-A80F9516D486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7C20-2544-4436-864C-81885120111A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6BC0-8A5C-4CA3-8DE8-A80F9516D486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7C20-2544-4436-864C-81885120111A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6BC0-8A5C-4CA3-8DE8-A80F9516D486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7C20-2544-4436-864C-81885120111A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6BC0-8A5C-4CA3-8DE8-A80F9516D486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7C20-2544-4436-864C-81885120111A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6BC0-8A5C-4CA3-8DE8-A80F9516D486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7C20-2544-4436-864C-81885120111A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6BC0-8A5C-4CA3-8DE8-A80F9516D486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7C20-2544-4436-864C-81885120111A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96BC0-8A5C-4CA3-8DE8-A80F9516D486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37C20-2544-4436-864C-81885120111A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baseline="0" dirty="0" smtClean="0">
                <a:latin typeface="Times New Roman"/>
              </a:rPr>
              <a:t>LE REIN DANS L'HTA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b="1" i="1" dirty="0"/>
              <a:t>Le </a:t>
            </a:r>
            <a:r>
              <a:rPr lang="en-US" b="1" i="1" dirty="0" err="1"/>
              <a:t>système</a:t>
            </a:r>
            <a:r>
              <a:rPr lang="en-US" b="1" i="1" dirty="0"/>
              <a:t> </a:t>
            </a:r>
            <a:r>
              <a:rPr lang="en-US" b="1" i="1" dirty="0" err="1"/>
              <a:t>kinine-kallicréine</a:t>
            </a:r>
            <a:r>
              <a:rPr lang="en-US" b="1" i="1" dirty="0"/>
              <a:t> </a:t>
            </a:r>
            <a:r>
              <a:rPr lang="en-US" b="1" i="1" dirty="0" err="1"/>
              <a:t>rénal</a:t>
            </a:r>
            <a:endParaRPr lang="en-US" b="1" i="1" dirty="0"/>
          </a:p>
          <a:p>
            <a:r>
              <a:rPr lang="fr-FR" dirty="0"/>
              <a:t>Les </a:t>
            </a:r>
            <a:r>
              <a:rPr lang="fr-FR" dirty="0" err="1"/>
              <a:t>kallicréines</a:t>
            </a:r>
            <a:r>
              <a:rPr lang="fr-FR" dirty="0"/>
              <a:t> sont des sérines protéases qui libèrent des</a:t>
            </a:r>
          </a:p>
          <a:p>
            <a:r>
              <a:rPr lang="fr-FR" dirty="0" err="1"/>
              <a:t>kinines</a:t>
            </a:r>
            <a:r>
              <a:rPr lang="fr-FR" dirty="0"/>
              <a:t> par </a:t>
            </a:r>
            <a:r>
              <a:rPr lang="fr-FR" dirty="0" err="1"/>
              <a:t>hy</a:t>
            </a:r>
            <a:r>
              <a:rPr lang="fr-FR" dirty="0"/>
              <a:t> d </a:t>
            </a:r>
            <a:r>
              <a:rPr lang="fr-FR" dirty="0" err="1"/>
              <a:t>ro</a:t>
            </a:r>
            <a:r>
              <a:rPr lang="fr-FR" dirty="0"/>
              <a:t> lyse de substrat (</a:t>
            </a:r>
            <a:r>
              <a:rPr lang="fr-FR" dirty="0" err="1"/>
              <a:t>kininogènes</a:t>
            </a:r>
            <a:r>
              <a:rPr lang="fr-FR" dirty="0"/>
              <a:t>). Le </a:t>
            </a:r>
            <a:r>
              <a:rPr lang="fr-FR" dirty="0" err="1"/>
              <a:t>kininogène</a:t>
            </a:r>
            <a:endParaRPr lang="fr-FR" dirty="0"/>
          </a:p>
          <a:p>
            <a:r>
              <a:rPr lang="fr-FR" dirty="0"/>
              <a:t>est transformé en </a:t>
            </a:r>
            <a:r>
              <a:rPr lang="fr-FR" dirty="0" err="1"/>
              <a:t>lysilbradykinine</a:t>
            </a:r>
            <a:r>
              <a:rPr lang="fr-FR" dirty="0"/>
              <a:t> par la </a:t>
            </a:r>
            <a:r>
              <a:rPr lang="fr-FR" dirty="0" err="1"/>
              <a:t>kallicréine</a:t>
            </a:r>
            <a:endParaRPr lang="fr-FR" dirty="0"/>
          </a:p>
          <a:p>
            <a:r>
              <a:rPr lang="fr-FR" dirty="0"/>
              <a:t>(enzyme pro t é o lytique) puis grâce à l'action d'une </a:t>
            </a:r>
            <a:r>
              <a:rPr lang="fr-FR" dirty="0" err="1"/>
              <a:t>aminopeptidase</a:t>
            </a:r>
            <a:r>
              <a:rPr lang="fr-FR" dirty="0"/>
              <a:t>,</a:t>
            </a:r>
          </a:p>
          <a:p>
            <a:r>
              <a:rPr lang="fr-FR" dirty="0"/>
              <a:t>en bradykinine qui est le produit final. De </a:t>
            </a:r>
            <a:r>
              <a:rPr lang="fr-FR" dirty="0" err="1"/>
              <a:t>demivie</a:t>
            </a:r>
            <a:endParaRPr lang="fr-FR" dirty="0"/>
          </a:p>
          <a:p>
            <a:r>
              <a:rPr lang="fr-FR" dirty="0"/>
              <a:t>très courte, cette dernière est très rapidement dégradée</a:t>
            </a:r>
          </a:p>
          <a:p>
            <a:r>
              <a:rPr lang="fr-FR" dirty="0"/>
              <a:t>au niveau de la </a:t>
            </a:r>
            <a:r>
              <a:rPr lang="fr-FR" dirty="0" err="1"/>
              <a:t>circ</a:t>
            </a:r>
            <a:r>
              <a:rPr lang="fr-FR" dirty="0"/>
              <a:t> u l </a:t>
            </a:r>
            <a:r>
              <a:rPr lang="fr-FR" dirty="0" err="1"/>
              <a:t>ation</a:t>
            </a:r>
            <a:r>
              <a:rPr lang="fr-FR" dirty="0"/>
              <a:t> pulmonaire en dérivés inactifs</a:t>
            </a:r>
          </a:p>
          <a:p>
            <a:r>
              <a:rPr lang="fr-FR" dirty="0"/>
              <a:t>par des enzymes protéolytiques de type kinase (kinase I et</a:t>
            </a:r>
          </a:p>
          <a:p>
            <a:r>
              <a:rPr lang="en-US" dirty="0"/>
              <a:t>II).</a:t>
            </a:r>
          </a:p>
          <a:p>
            <a:r>
              <a:rPr lang="fr-FR" dirty="0"/>
              <a:t>La bradykinine présente une action hypotensive importante</a:t>
            </a:r>
          </a:p>
          <a:p>
            <a:r>
              <a:rPr lang="fr-FR" dirty="0"/>
              <a:t>par vasodilatation et aussi une action </a:t>
            </a:r>
            <a:r>
              <a:rPr lang="fr-FR" dirty="0" err="1"/>
              <a:t>natriurétique</a:t>
            </a:r>
            <a:r>
              <a:rPr lang="fr-FR" dirty="0"/>
              <a:t> intense</a:t>
            </a:r>
          </a:p>
          <a:p>
            <a:r>
              <a:rPr lang="fr-FR" dirty="0"/>
              <a:t>par augmentation du flux sanguin rénal et effet </a:t>
            </a:r>
            <a:r>
              <a:rPr lang="fr-FR" dirty="0" err="1"/>
              <a:t>tubu</a:t>
            </a:r>
            <a:r>
              <a:rPr lang="fr-FR" dirty="0"/>
              <a:t> l a i </a:t>
            </a:r>
            <a:r>
              <a:rPr lang="fr-FR" dirty="0" err="1"/>
              <a:t>re</a:t>
            </a:r>
            <a:endParaRPr lang="fr-FR" dirty="0"/>
          </a:p>
          <a:p>
            <a:r>
              <a:rPr lang="en-US" dirty="0"/>
              <a:t>direct.</a:t>
            </a:r>
          </a:p>
          <a:p>
            <a:r>
              <a:rPr lang="fr-FR" dirty="0"/>
              <a:t>Actuellement, il est prouvé que les systèmes rénine-angiotensine</a:t>
            </a:r>
          </a:p>
          <a:p>
            <a:r>
              <a:rPr lang="fr-FR" dirty="0"/>
              <a:t>et </a:t>
            </a:r>
            <a:r>
              <a:rPr lang="fr-FR" dirty="0" err="1"/>
              <a:t>kinine</a:t>
            </a:r>
            <a:r>
              <a:rPr lang="fr-FR" dirty="0"/>
              <a:t>-</a:t>
            </a:r>
            <a:r>
              <a:rPr lang="fr-FR" dirty="0" err="1"/>
              <a:t>kallicréine</a:t>
            </a:r>
            <a:r>
              <a:rPr lang="fr-FR" dirty="0"/>
              <a:t> sont intimement liés : l'enzyme</a:t>
            </a:r>
          </a:p>
          <a:p>
            <a:r>
              <a:rPr lang="fr-FR" dirty="0"/>
              <a:t>de conversion qui permet la synthèse de l'angiotensine II et</a:t>
            </a:r>
          </a:p>
          <a:p>
            <a:r>
              <a:rPr lang="fr-FR" dirty="0"/>
              <a:t>la kinase II qui assure l'inactivation de la bradykinine sont</a:t>
            </a:r>
          </a:p>
          <a:p>
            <a:r>
              <a:rPr lang="fr-FR" dirty="0"/>
              <a:t>la même enzyme. Ainsi cette enzyme tient sous sa dépendance</a:t>
            </a:r>
          </a:p>
          <a:p>
            <a:r>
              <a:rPr lang="fr-FR" dirty="0"/>
              <a:t>à la fois la synthèse du plus puissant vasoconstricteur</a:t>
            </a:r>
          </a:p>
          <a:p>
            <a:r>
              <a:rPr lang="fr-FR" dirty="0"/>
              <a:t>c o n nu et la destruction d'une substance va s o d i l </a:t>
            </a:r>
            <a:r>
              <a:rPr lang="fr-FR" dirty="0" err="1"/>
              <a:t>at</a:t>
            </a:r>
            <a:r>
              <a:rPr lang="fr-FR" dirty="0"/>
              <a:t> </a:t>
            </a:r>
            <a:r>
              <a:rPr lang="fr-FR" dirty="0" err="1"/>
              <a:t>at</a:t>
            </a:r>
            <a:r>
              <a:rPr lang="fr-FR" dirty="0"/>
              <a:t> ri c e</a:t>
            </a:r>
          </a:p>
          <a:p>
            <a:r>
              <a:rPr lang="en-US" dirty="0" err="1"/>
              <a:t>puissante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i="1" dirty="0"/>
              <a:t>Les </a:t>
            </a:r>
            <a:r>
              <a:rPr lang="en-US" b="1" i="1" dirty="0" err="1"/>
              <a:t>prostaglandines</a:t>
            </a:r>
            <a:r>
              <a:rPr lang="en-US" b="1" i="1" dirty="0"/>
              <a:t> (PG)</a:t>
            </a:r>
          </a:p>
          <a:p>
            <a:r>
              <a:rPr lang="fr-FR" dirty="0"/>
              <a:t>Ce sont des acides gras poly i n s </a:t>
            </a:r>
            <a:r>
              <a:rPr lang="fr-FR" dirty="0" err="1"/>
              <a:t>aturés</a:t>
            </a:r>
            <a:r>
              <a:rPr lang="fr-FR" dirty="0"/>
              <a:t> à 20 atomes de</a:t>
            </a:r>
          </a:p>
          <a:p>
            <a:r>
              <a:rPr lang="fr-FR" dirty="0"/>
              <a:t>carbones, composés d'un anneau </a:t>
            </a:r>
            <a:r>
              <a:rPr lang="fr-FR" dirty="0" err="1"/>
              <a:t>cy</a:t>
            </a:r>
            <a:r>
              <a:rPr lang="fr-FR" dirty="0"/>
              <a:t> clique et de deux</a:t>
            </a:r>
          </a:p>
          <a:p>
            <a:r>
              <a:rPr lang="en-US" dirty="0" err="1"/>
              <a:t>chaînes</a:t>
            </a:r>
            <a:r>
              <a:rPr lang="en-US" dirty="0"/>
              <a:t> </a:t>
            </a:r>
            <a:r>
              <a:rPr lang="en-US" dirty="0" err="1"/>
              <a:t>latérales</a:t>
            </a:r>
            <a:r>
              <a:rPr lang="en-US" dirty="0"/>
              <a:t>.</a:t>
            </a:r>
          </a:p>
          <a:p>
            <a:r>
              <a:rPr lang="fr-FR" dirty="0"/>
              <a:t>Leur synthèse est ubiquitaire, le rein et d'autres </a:t>
            </a:r>
            <a:r>
              <a:rPr lang="fr-FR" dirty="0" err="1"/>
              <a:t>orga</a:t>
            </a:r>
            <a:r>
              <a:rPr lang="fr-FR" dirty="0"/>
              <a:t> n e s</a:t>
            </a:r>
          </a:p>
          <a:p>
            <a:r>
              <a:rPr lang="fr-FR" dirty="0"/>
              <a:t>sont capables d'une production différenciée.</a:t>
            </a:r>
          </a:p>
          <a:p>
            <a:r>
              <a:rPr lang="fr-FR" dirty="0"/>
              <a:t>Trois régions sont capables de synthétiser des PG : le tissu</a:t>
            </a:r>
          </a:p>
          <a:p>
            <a:r>
              <a:rPr lang="fr-FR" dirty="0"/>
              <a:t>i n t e </a:t>
            </a:r>
            <a:r>
              <a:rPr lang="fr-FR" dirty="0" err="1"/>
              <a:t>rstitiel</a:t>
            </a:r>
            <a:r>
              <a:rPr lang="fr-FR" dirty="0"/>
              <a:t> médullaire, le tube collecteur médullaire, le</a:t>
            </a:r>
          </a:p>
          <a:p>
            <a:r>
              <a:rPr lang="en-US" dirty="0" err="1"/>
              <a:t>glomérule</a:t>
            </a:r>
            <a:r>
              <a:rPr lang="en-US" dirty="0"/>
              <a:t> et </a:t>
            </a:r>
            <a:r>
              <a:rPr lang="en-US" dirty="0" err="1"/>
              <a:t>l'artériole</a:t>
            </a:r>
            <a:r>
              <a:rPr lang="en-US" dirty="0"/>
              <a:t> </a:t>
            </a:r>
            <a:r>
              <a:rPr lang="en-US" dirty="0" err="1"/>
              <a:t>afférente</a:t>
            </a:r>
            <a:r>
              <a:rPr lang="en-US" dirty="0"/>
              <a:t>.</a:t>
            </a:r>
          </a:p>
          <a:p>
            <a:r>
              <a:rPr lang="fr-FR" dirty="0"/>
              <a:t>Les P. G. rénales sont des substances à vie brève dont la</a:t>
            </a:r>
          </a:p>
          <a:p>
            <a:r>
              <a:rPr lang="fr-FR" dirty="0"/>
              <a:t>dégradation est rapidement déclenchée par l'action de la 15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hydroxy</a:t>
            </a:r>
            <a:r>
              <a:rPr lang="en-US" dirty="0"/>
              <a:t>-PG-</a:t>
            </a:r>
            <a:r>
              <a:rPr lang="en-US" dirty="0" err="1"/>
              <a:t>deshydrogénase</a:t>
            </a:r>
            <a:r>
              <a:rPr lang="en-US" dirty="0"/>
              <a:t>.</a:t>
            </a:r>
          </a:p>
          <a:p>
            <a:r>
              <a:rPr lang="fr-FR" dirty="0"/>
              <a:t>Les PG E2 et PG 12 sont vasodilatatrices et </a:t>
            </a:r>
            <a:r>
              <a:rPr lang="fr-FR" dirty="0" err="1"/>
              <a:t>natriurétiques</a:t>
            </a:r>
            <a:r>
              <a:rPr lang="fr-FR" dirty="0"/>
              <a:t>.</a:t>
            </a:r>
          </a:p>
          <a:p>
            <a:r>
              <a:rPr lang="fr-FR" dirty="0"/>
              <a:t>Elles </a:t>
            </a:r>
            <a:r>
              <a:rPr lang="fr-FR" dirty="0" err="1"/>
              <a:t>antagonisent</a:t>
            </a:r>
            <a:r>
              <a:rPr lang="fr-FR" dirty="0"/>
              <a:t> l'action de l'hormone antidiurétique sur</a:t>
            </a:r>
          </a:p>
          <a:p>
            <a:r>
              <a:rPr lang="fr-FR" dirty="0"/>
              <a:t>le tube collecteur et augmentent l'excrétion d'eau libre.</a:t>
            </a:r>
          </a:p>
          <a:p>
            <a:r>
              <a:rPr lang="fr-FR" dirty="0"/>
              <a:t>Les PG inhibent l'action de la vasopressine.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i="1" dirty="0" err="1"/>
              <a:t>Facteur</a:t>
            </a:r>
            <a:r>
              <a:rPr lang="en-US" b="1" i="1" dirty="0"/>
              <a:t> </a:t>
            </a:r>
            <a:r>
              <a:rPr lang="en-US" b="1" i="1" dirty="0" err="1"/>
              <a:t>atrial-natriurétique</a:t>
            </a:r>
            <a:endParaRPr lang="en-US" b="1" i="1" dirty="0"/>
          </a:p>
          <a:p>
            <a:r>
              <a:rPr lang="fr-FR" dirty="0"/>
              <a:t>• Le rein pourrait être victime d'un défaut congénital ou</a:t>
            </a:r>
          </a:p>
          <a:p>
            <a:r>
              <a:rPr lang="fr-FR" dirty="0"/>
              <a:t>acquis d'excrétion sodée dont les conséquences seraient</a:t>
            </a:r>
          </a:p>
          <a:p>
            <a:r>
              <a:rPr lang="fr-FR" dirty="0"/>
              <a:t>majorées par une consommation excessive de sel.</a:t>
            </a:r>
          </a:p>
          <a:p>
            <a:r>
              <a:rPr lang="fr-FR" dirty="0"/>
              <a:t>• C </a:t>
            </a:r>
            <a:r>
              <a:rPr lang="fr-FR" dirty="0" err="1"/>
              <a:t>ependant</a:t>
            </a:r>
            <a:r>
              <a:rPr lang="fr-FR" dirty="0"/>
              <a:t>, cette anomalie n'</a:t>
            </a:r>
            <a:r>
              <a:rPr lang="fr-FR" dirty="0" err="1"/>
              <a:t>ap</a:t>
            </a:r>
            <a:r>
              <a:rPr lang="fr-FR" dirty="0"/>
              <a:t> p a </a:t>
            </a:r>
            <a:r>
              <a:rPr lang="fr-FR" dirty="0" err="1"/>
              <a:t>raît</a:t>
            </a:r>
            <a:r>
              <a:rPr lang="fr-FR" dirty="0"/>
              <a:t> pas dans le bilan</a:t>
            </a:r>
          </a:p>
          <a:p>
            <a:r>
              <a:rPr lang="en-US" dirty="0"/>
              <a:t>des </a:t>
            </a:r>
            <a:r>
              <a:rPr lang="en-US" dirty="0" err="1"/>
              <a:t>hypertendus</a:t>
            </a:r>
            <a:r>
              <a:rPr lang="en-US" dirty="0"/>
              <a:t>.</a:t>
            </a:r>
          </a:p>
          <a:p>
            <a:r>
              <a:rPr lang="fr-FR" dirty="0"/>
              <a:t>• L'hypothèse de </a:t>
            </a:r>
            <a:r>
              <a:rPr lang="fr-FR" dirty="0" err="1"/>
              <a:t>Wardenr</a:t>
            </a:r>
            <a:r>
              <a:rPr lang="fr-FR" dirty="0"/>
              <a:t> et Mc Gregor est que cette anomalie</a:t>
            </a:r>
          </a:p>
          <a:p>
            <a:r>
              <a:rPr lang="fr-FR" dirty="0"/>
              <a:t>pourrait être compensée par la mise en jeu d'un</a:t>
            </a:r>
          </a:p>
          <a:p>
            <a:r>
              <a:rPr lang="fr-FR" dirty="0"/>
              <a:t>facteur </a:t>
            </a:r>
            <a:r>
              <a:rPr lang="fr-FR" dirty="0" err="1"/>
              <a:t>nat</a:t>
            </a:r>
            <a:r>
              <a:rPr lang="fr-FR" dirty="0"/>
              <a:t> </a:t>
            </a:r>
            <a:r>
              <a:rPr lang="fr-FR" dirty="0" err="1"/>
              <a:t>riurétique</a:t>
            </a:r>
            <a:r>
              <a:rPr lang="fr-FR" dirty="0"/>
              <a:t> (d'</a:t>
            </a:r>
            <a:r>
              <a:rPr lang="fr-FR" dirty="0" err="1"/>
              <a:t>ori</a:t>
            </a:r>
            <a:r>
              <a:rPr lang="fr-FR" dirty="0"/>
              <a:t> </a:t>
            </a:r>
            <a:r>
              <a:rPr lang="fr-FR" dirty="0" err="1"/>
              <a:t>gine</a:t>
            </a:r>
            <a:r>
              <a:rPr lang="fr-FR" dirty="0"/>
              <a:t> hypothalamique ?) qui</a:t>
            </a:r>
          </a:p>
          <a:p>
            <a:r>
              <a:rPr lang="fr-FR" dirty="0"/>
              <a:t>bloquerait la pompe à sodium Na-K dépendante des cellules</a:t>
            </a:r>
          </a:p>
          <a:p>
            <a:r>
              <a:rPr lang="en-US" dirty="0" err="1"/>
              <a:t>favorisant</a:t>
            </a:r>
            <a:r>
              <a:rPr lang="en-US" dirty="0"/>
              <a:t> </a:t>
            </a:r>
            <a:r>
              <a:rPr lang="en-US" dirty="0" err="1"/>
              <a:t>l'entrée</a:t>
            </a:r>
            <a:r>
              <a:rPr lang="en-US" dirty="0"/>
              <a:t> du sodium.</a:t>
            </a:r>
          </a:p>
          <a:p>
            <a:r>
              <a:rPr lang="fr-FR" dirty="0"/>
              <a:t>Cette entrée de sodium permettrait une augmentation de</a:t>
            </a:r>
          </a:p>
          <a:p>
            <a:r>
              <a:rPr lang="fr-FR" dirty="0"/>
              <a:t>l'excrétion urinaire sodée des cellules tubulaires rénales,</a:t>
            </a:r>
          </a:p>
          <a:p>
            <a:r>
              <a:rPr lang="fr-FR" dirty="0"/>
              <a:t>mais s'accompagnerait dans les cellules musculaires lisses</a:t>
            </a:r>
          </a:p>
          <a:p>
            <a:r>
              <a:rPr lang="en-US" dirty="0" err="1"/>
              <a:t>d'une</a:t>
            </a:r>
            <a:r>
              <a:rPr lang="en-US" dirty="0"/>
              <a:t> entrée de calcium (</a:t>
            </a:r>
            <a:r>
              <a:rPr lang="en-US" dirty="0" err="1"/>
              <a:t>éch</a:t>
            </a:r>
            <a:r>
              <a:rPr lang="en-US" dirty="0"/>
              <a:t> a n </a:t>
            </a:r>
            <a:r>
              <a:rPr lang="en-US" dirty="0" err="1"/>
              <a:t>ge</a:t>
            </a:r>
            <a:r>
              <a:rPr lang="en-US" dirty="0"/>
              <a:t> sodium-calcium),</a:t>
            </a:r>
          </a:p>
          <a:p>
            <a:r>
              <a:rPr lang="fr-FR" dirty="0"/>
              <a:t>d'où </a:t>
            </a:r>
            <a:r>
              <a:rPr lang="fr-FR" dirty="0" err="1"/>
              <a:t>vaso-constriction</a:t>
            </a:r>
            <a:r>
              <a:rPr lang="fr-FR" dirty="0"/>
              <a:t> et élévation </a:t>
            </a:r>
            <a:r>
              <a:rPr lang="fr-FR" dirty="0" err="1"/>
              <a:t>tensionnelle</a:t>
            </a:r>
            <a:r>
              <a:rPr lang="fr-FR" dirty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b="1" dirty="0"/>
              <a:t>HEMODYNAMIQUE INTRA-RENALE</a:t>
            </a:r>
          </a:p>
          <a:p>
            <a:r>
              <a:rPr lang="en-US" b="1" dirty="0"/>
              <a:t>A </a:t>
            </a:r>
            <a:r>
              <a:rPr lang="en-US" b="1" dirty="0" err="1"/>
              <a:t>l'état</a:t>
            </a:r>
            <a:r>
              <a:rPr lang="en-US" b="1" dirty="0"/>
              <a:t> normal</a:t>
            </a:r>
          </a:p>
          <a:p>
            <a:r>
              <a:rPr lang="fr-FR" dirty="0"/>
              <a:t>Trois ex p l o rations fonctionnelles permettent d'apprécier la</a:t>
            </a:r>
          </a:p>
          <a:p>
            <a:r>
              <a:rPr lang="en-US" dirty="0" err="1"/>
              <a:t>physiologie</a:t>
            </a:r>
            <a:r>
              <a:rPr lang="en-US" dirty="0"/>
              <a:t> de </a:t>
            </a:r>
            <a:r>
              <a:rPr lang="en-US" dirty="0" err="1"/>
              <a:t>l'hymodynamique</a:t>
            </a:r>
            <a:r>
              <a:rPr lang="en-US" dirty="0"/>
              <a:t> intra-</a:t>
            </a:r>
            <a:r>
              <a:rPr lang="en-US" dirty="0" err="1"/>
              <a:t>rénale</a:t>
            </a:r>
            <a:r>
              <a:rPr lang="en-US" dirty="0"/>
              <a:t> :</a:t>
            </a:r>
          </a:p>
          <a:p>
            <a:r>
              <a:rPr lang="en-US" b="1" i="1" dirty="0"/>
              <a:t>Flux </a:t>
            </a:r>
            <a:r>
              <a:rPr lang="en-US" b="1" i="1" dirty="0" err="1"/>
              <a:t>plasmatique</a:t>
            </a:r>
            <a:r>
              <a:rPr lang="en-US" b="1" i="1" dirty="0"/>
              <a:t> </a:t>
            </a:r>
            <a:r>
              <a:rPr lang="en-US" b="1" i="1" dirty="0" err="1"/>
              <a:t>rénal</a:t>
            </a:r>
            <a:r>
              <a:rPr lang="en-US" b="1" i="1" dirty="0"/>
              <a:t> (F.P.R.)</a:t>
            </a:r>
          </a:p>
          <a:p>
            <a:r>
              <a:rPr lang="en-US" dirty="0"/>
              <a:t>F.P.R. = 600 ml/</a:t>
            </a:r>
            <a:r>
              <a:rPr lang="en-US" dirty="0" err="1"/>
              <a:t>mn</a:t>
            </a:r>
            <a:endParaRPr lang="en-US" dirty="0"/>
          </a:p>
          <a:p>
            <a:r>
              <a:rPr lang="fr-FR" dirty="0"/>
              <a:t>C'est le volume liquidien de l'ultra fi l t rat </a:t>
            </a:r>
            <a:r>
              <a:rPr lang="fr-FR" dirty="0" err="1"/>
              <a:t>gloméru</a:t>
            </a:r>
            <a:r>
              <a:rPr lang="fr-FR" dirty="0"/>
              <a:t> l a i </a:t>
            </a:r>
            <a:r>
              <a:rPr lang="fr-FR" dirty="0" err="1"/>
              <a:t>re</a:t>
            </a:r>
            <a:r>
              <a:rPr lang="fr-FR" dirty="0"/>
              <a:t> à</a:t>
            </a:r>
          </a:p>
          <a:p>
            <a:r>
              <a:rPr lang="fr-FR" dirty="0"/>
              <a:t>partir duquel est formée l'urine primitive.</a:t>
            </a:r>
          </a:p>
          <a:p>
            <a:r>
              <a:rPr lang="fr-FR" b="1" i="1" dirty="0"/>
              <a:t>Débit de filtration glomérulaire (D.F.G)</a:t>
            </a:r>
          </a:p>
          <a:p>
            <a:r>
              <a:rPr lang="en-US" dirty="0"/>
              <a:t>D.F.G = 120 ml/</a:t>
            </a:r>
            <a:r>
              <a:rPr lang="en-US" dirty="0" err="1"/>
              <a:t>mn</a:t>
            </a:r>
            <a:endParaRPr lang="en-US" dirty="0"/>
          </a:p>
          <a:p>
            <a:r>
              <a:rPr lang="fr-FR" dirty="0"/>
              <a:t>Il permet d'apprécier la masse de néphrons sains fonctionnels,</a:t>
            </a:r>
          </a:p>
          <a:p>
            <a:r>
              <a:rPr lang="fr-FR" dirty="0"/>
              <a:t>et donc de </a:t>
            </a:r>
            <a:r>
              <a:rPr lang="fr-FR" dirty="0" err="1"/>
              <a:t>re</a:t>
            </a:r>
            <a:r>
              <a:rPr lang="fr-FR" dirty="0"/>
              <a:t> c o n n a î t </a:t>
            </a:r>
            <a:r>
              <a:rPr lang="fr-FR" dirty="0" err="1"/>
              <a:t>re</a:t>
            </a:r>
            <a:r>
              <a:rPr lang="fr-FR" dirty="0"/>
              <a:t> et d'évaluer une </a:t>
            </a:r>
            <a:r>
              <a:rPr lang="fr-FR" dirty="0" err="1"/>
              <a:t>insuffi</a:t>
            </a:r>
            <a:r>
              <a:rPr lang="fr-FR" dirty="0"/>
              <a:t> s a n c e</a:t>
            </a:r>
          </a:p>
          <a:p>
            <a:r>
              <a:rPr lang="fr-FR" dirty="0"/>
              <a:t>rénale (qui est définie comme une incapacité du rein à filtrer</a:t>
            </a:r>
          </a:p>
          <a:p>
            <a:r>
              <a:rPr lang="fr-FR" dirty="0"/>
              <a:t>le plasma au débit physiologique).</a:t>
            </a:r>
          </a:p>
          <a:p>
            <a:r>
              <a:rPr lang="fr-FR" dirty="0"/>
              <a:t>Il est mesuré grâce à la clairance de la créatinine (c'est-</a:t>
            </a:r>
            <a:r>
              <a:rPr lang="fr-FR" dirty="0" err="1"/>
              <a:t>àd</a:t>
            </a:r>
            <a:endParaRPr lang="fr-FR" dirty="0"/>
          </a:p>
          <a:p>
            <a:r>
              <a:rPr lang="fr-FR" dirty="0"/>
              <a:t>i </a:t>
            </a:r>
            <a:r>
              <a:rPr lang="fr-FR" dirty="0" err="1"/>
              <a:t>re</a:t>
            </a:r>
            <a:r>
              <a:rPr lang="fr-FR" dirty="0"/>
              <a:t> le volume de plasma totalement débarrassé de la</a:t>
            </a:r>
          </a:p>
          <a:p>
            <a:r>
              <a:rPr lang="en-US" dirty="0" err="1"/>
              <a:t>créatinine</a:t>
            </a:r>
            <a:r>
              <a:rPr lang="en-US" dirty="0"/>
              <a:t>, </a:t>
            </a:r>
            <a:r>
              <a:rPr lang="en-US" dirty="0" err="1"/>
              <a:t>donné</a:t>
            </a:r>
            <a:r>
              <a:rPr lang="en-US" dirty="0"/>
              <a:t> par minute)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828800"/>
            <a:ext cx="6477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43025" y="2353469"/>
            <a:ext cx="645795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/>
              <a:t>Ainsi la </a:t>
            </a:r>
            <a:r>
              <a:rPr lang="fr-FR" dirty="0" err="1"/>
              <a:t>créatininémie</a:t>
            </a:r>
            <a:r>
              <a:rPr lang="fr-FR" dirty="0"/>
              <a:t> est liée directement au D.F.G.</a:t>
            </a:r>
          </a:p>
          <a:p>
            <a:r>
              <a:rPr lang="fr-FR" dirty="0"/>
              <a:t>Il est à rappeler que la créatinine est une substance endogène,</a:t>
            </a:r>
          </a:p>
          <a:p>
            <a:r>
              <a:rPr lang="fr-FR" dirty="0"/>
              <a:t>produit terminal du catabolisme musculaire, éliminée</a:t>
            </a:r>
          </a:p>
          <a:p>
            <a:r>
              <a:rPr lang="fr-FR" dirty="0"/>
              <a:t>exclusivement par voie urinaire. Sa concentration plasmatique</a:t>
            </a:r>
          </a:p>
          <a:p>
            <a:r>
              <a:rPr lang="fr-FR" dirty="0"/>
              <a:t>dépend : des entrées, du </a:t>
            </a:r>
            <a:r>
              <a:rPr lang="fr-FR" dirty="0" err="1"/>
              <a:t>re</a:t>
            </a:r>
            <a:r>
              <a:rPr lang="fr-FR" dirty="0"/>
              <a:t> n o u </a:t>
            </a:r>
            <a:r>
              <a:rPr lang="fr-FR" dirty="0" err="1"/>
              <a:t>vellement</a:t>
            </a:r>
            <a:r>
              <a:rPr lang="fr-FR" dirty="0"/>
              <a:t> de la masse</a:t>
            </a:r>
          </a:p>
          <a:p>
            <a:r>
              <a:rPr lang="fr-FR" dirty="0"/>
              <a:t>musculaire, et les sorties (la filtration glomérulaire).</a:t>
            </a:r>
          </a:p>
          <a:p>
            <a:r>
              <a:rPr lang="fr-FR" dirty="0"/>
              <a:t>Sa concentration plasmatique est stable à l'état normal.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i="1" dirty="0"/>
              <a:t>Fraction de filtration ( F.F.)</a:t>
            </a:r>
          </a:p>
          <a:p>
            <a:r>
              <a:rPr lang="fr-FR" dirty="0"/>
              <a:t>Elle est représentée par le rapport : D.F.G / F.P.R. = 0,20.</a:t>
            </a:r>
          </a:p>
          <a:p>
            <a:r>
              <a:rPr lang="fr-FR" dirty="0"/>
              <a:t>Elle est constante et représente le meilleur paramètre de la</a:t>
            </a:r>
          </a:p>
          <a:p>
            <a:r>
              <a:rPr lang="en-US" dirty="0" err="1"/>
              <a:t>fonction</a:t>
            </a:r>
            <a:r>
              <a:rPr lang="en-US" dirty="0"/>
              <a:t> </a:t>
            </a:r>
            <a:r>
              <a:rPr lang="en-US" dirty="0" err="1"/>
              <a:t>rénale</a:t>
            </a:r>
            <a:r>
              <a:rPr lang="en-US" dirty="0"/>
              <a:t>.</a:t>
            </a:r>
          </a:p>
          <a:p>
            <a:r>
              <a:rPr lang="fr-FR" dirty="0"/>
              <a:t>La stabilité du F.P.R. et du D.F.G. est assurée par une </a:t>
            </a:r>
            <a:r>
              <a:rPr lang="fr-FR" dirty="0" err="1"/>
              <a:t>autor</a:t>
            </a:r>
            <a:endParaRPr lang="fr-FR" dirty="0"/>
          </a:p>
          <a:p>
            <a:r>
              <a:rPr lang="en-US" dirty="0"/>
              <a:t>é g u l </a:t>
            </a:r>
            <a:r>
              <a:rPr lang="en-US" dirty="0" err="1"/>
              <a:t>ation</a:t>
            </a:r>
            <a:r>
              <a:rPr lang="en-US" dirty="0"/>
              <a:t> des </a:t>
            </a:r>
            <a:r>
              <a:rPr lang="en-US" dirty="0" err="1"/>
              <a:t>résistances</a:t>
            </a:r>
            <a:r>
              <a:rPr lang="en-US" dirty="0"/>
              <a:t> art é </a:t>
            </a:r>
            <a:r>
              <a:rPr lang="en-US" dirty="0" err="1"/>
              <a:t>ri</a:t>
            </a:r>
            <a:r>
              <a:rPr lang="en-US" dirty="0"/>
              <a:t> o l a </a:t>
            </a:r>
            <a:r>
              <a:rPr lang="en-US" dirty="0" err="1"/>
              <a:t>i</a:t>
            </a:r>
            <a:r>
              <a:rPr lang="en-US" dirty="0"/>
              <a:t> res </a:t>
            </a:r>
            <a:r>
              <a:rPr lang="en-US" dirty="0" err="1"/>
              <a:t>aff</a:t>
            </a:r>
            <a:r>
              <a:rPr lang="en-US" dirty="0"/>
              <a:t> é </a:t>
            </a:r>
            <a:r>
              <a:rPr lang="en-US" dirty="0" err="1"/>
              <a:t>rentes</a:t>
            </a:r>
            <a:r>
              <a:rPr lang="en-US" dirty="0"/>
              <a:t> et </a:t>
            </a:r>
            <a:r>
              <a:rPr lang="en-US" dirty="0" err="1"/>
              <a:t>eff</a:t>
            </a:r>
            <a:r>
              <a:rPr lang="en-US" dirty="0"/>
              <a:t> é -</a:t>
            </a:r>
          </a:p>
          <a:p>
            <a:r>
              <a:rPr lang="en-US" dirty="0" err="1"/>
              <a:t>rentes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Au </a:t>
            </a:r>
            <a:r>
              <a:rPr lang="en-US" b="1" dirty="0" err="1"/>
              <a:t>cours</a:t>
            </a:r>
            <a:r>
              <a:rPr lang="en-US" b="1" dirty="0"/>
              <a:t> de L'HTA</a:t>
            </a:r>
          </a:p>
          <a:p>
            <a:r>
              <a:rPr lang="fr-FR" dirty="0"/>
              <a:t>Le D. F. G. reste longtemps préservé et ne commence à</a:t>
            </a:r>
          </a:p>
          <a:p>
            <a:r>
              <a:rPr lang="fr-FR" dirty="0"/>
              <a:t>chuter que lorsque le F.P.R. est réduit de 50 % (passant de</a:t>
            </a:r>
          </a:p>
          <a:p>
            <a:r>
              <a:rPr lang="fr-FR" dirty="0"/>
              <a:t>600 ml/mn à 300 ml/mn).</a:t>
            </a:r>
          </a:p>
          <a:p>
            <a:r>
              <a:rPr lang="fr-FR" dirty="0"/>
              <a:t>Ainsi la </a:t>
            </a:r>
            <a:r>
              <a:rPr lang="fr-FR" dirty="0" err="1"/>
              <a:t>créatininémie</a:t>
            </a:r>
            <a:r>
              <a:rPr lang="fr-FR" dirty="0"/>
              <a:t> qui est liée directement au DFG mais</a:t>
            </a:r>
          </a:p>
          <a:p>
            <a:r>
              <a:rPr lang="fr-FR" dirty="0"/>
              <a:t>n'est pas un bon signe d'atteinte précoce de la </a:t>
            </a:r>
            <a:r>
              <a:rPr lang="fr-FR" dirty="0" err="1"/>
              <a:t>fo</a:t>
            </a:r>
            <a:r>
              <a:rPr lang="fr-FR" dirty="0"/>
              <a:t> n c t i o n</a:t>
            </a:r>
          </a:p>
          <a:p>
            <a:r>
              <a:rPr lang="en-US" dirty="0" err="1"/>
              <a:t>rénale</a:t>
            </a:r>
            <a:r>
              <a:rPr lang="en-US" dirty="0"/>
              <a:t>.</a:t>
            </a:r>
          </a:p>
          <a:p>
            <a:r>
              <a:rPr lang="fr-FR" dirty="0"/>
              <a:t>Par contre, la fraction de filtration (F.F. = D.F.G. / F.P.R.)</a:t>
            </a:r>
          </a:p>
          <a:p>
            <a:r>
              <a:rPr lang="fr-FR" dirty="0"/>
              <a:t>qui dépend des deux paramètres s'élève à tous les stades de</a:t>
            </a:r>
          </a:p>
          <a:p>
            <a:r>
              <a:rPr lang="fr-FR" dirty="0"/>
              <a:t>l'HTA, témoignant d'une élévation anormale de la pression</a:t>
            </a:r>
          </a:p>
          <a:p>
            <a:r>
              <a:rPr lang="fr-FR" dirty="0"/>
              <a:t>de fi l t ration </a:t>
            </a:r>
            <a:r>
              <a:rPr lang="fr-FR" dirty="0" err="1"/>
              <a:t>gloméru</a:t>
            </a:r>
            <a:r>
              <a:rPr lang="fr-FR" dirty="0"/>
              <a:t> l a i </a:t>
            </a:r>
            <a:r>
              <a:rPr lang="fr-FR" dirty="0" err="1"/>
              <a:t>re</a:t>
            </a:r>
            <a:r>
              <a:rPr lang="fr-FR" dirty="0"/>
              <a:t> afin de compenser la chute du</a:t>
            </a:r>
          </a:p>
          <a:p>
            <a:r>
              <a:rPr lang="en-US" dirty="0"/>
              <a:t>F.P.R.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/>
              <a:t>La découverte d'une HTA implique une série de démarches</a:t>
            </a:r>
          </a:p>
          <a:p>
            <a:r>
              <a:rPr lang="fr-FR" dirty="0"/>
              <a:t>guidées par les données cliniques et dont les objectifs</a:t>
            </a:r>
          </a:p>
          <a:p>
            <a:r>
              <a:rPr lang="en-US" dirty="0" err="1"/>
              <a:t>essentiels</a:t>
            </a:r>
            <a:r>
              <a:rPr lang="en-US" dirty="0"/>
              <a:t> </a:t>
            </a:r>
            <a:r>
              <a:rPr lang="en-US" dirty="0" err="1"/>
              <a:t>sont</a:t>
            </a:r>
            <a:r>
              <a:rPr lang="en-US" dirty="0"/>
              <a:t> :</a:t>
            </a:r>
          </a:p>
          <a:p>
            <a:r>
              <a:rPr lang="fr-FR" dirty="0"/>
              <a:t>• Préciser l'importance et le type d'HTA,</a:t>
            </a:r>
          </a:p>
          <a:p>
            <a:r>
              <a:rPr lang="fr-FR" dirty="0"/>
              <a:t>• Apprécier le retentissement de cette HTA,</a:t>
            </a:r>
          </a:p>
          <a:p>
            <a:r>
              <a:rPr lang="fr-FR" dirty="0"/>
              <a:t>• Rechercher les autres facteurs de risque,</a:t>
            </a:r>
          </a:p>
          <a:p>
            <a:r>
              <a:rPr lang="fr-FR" dirty="0"/>
              <a:t>• A n a lyser les arguments en faveur d'une HTA </a:t>
            </a:r>
            <a:r>
              <a:rPr lang="fr-FR" dirty="0" err="1"/>
              <a:t>pri</a:t>
            </a:r>
            <a:r>
              <a:rPr lang="fr-FR" dirty="0"/>
              <a:t> m i t ive</a:t>
            </a:r>
          </a:p>
          <a:p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secondaire</a:t>
            </a:r>
            <a:r>
              <a:rPr lang="en-US" dirty="0"/>
              <a:t>,</a:t>
            </a:r>
          </a:p>
          <a:p>
            <a:r>
              <a:rPr lang="fr-FR" dirty="0"/>
              <a:t>• Connaître les indications d'emploi des différentes classes</a:t>
            </a:r>
          </a:p>
          <a:p>
            <a:r>
              <a:rPr lang="en-US" dirty="0" err="1"/>
              <a:t>thérapeutiques</a:t>
            </a:r>
            <a:r>
              <a:rPr lang="en-US" dirty="0"/>
              <a:t> anti </a:t>
            </a:r>
            <a:r>
              <a:rPr lang="en-US" dirty="0" err="1"/>
              <a:t>hypertensives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r-FR" dirty="0"/>
              <a:t>En résumé, on peut dire que :</a:t>
            </a:r>
          </a:p>
          <a:p>
            <a:r>
              <a:rPr lang="fr-FR" dirty="0"/>
              <a:t>• La </a:t>
            </a:r>
            <a:r>
              <a:rPr lang="fr-FR" dirty="0" err="1"/>
              <a:t>circ</a:t>
            </a:r>
            <a:r>
              <a:rPr lang="fr-FR" dirty="0"/>
              <a:t> u l </a:t>
            </a:r>
            <a:r>
              <a:rPr lang="fr-FR" dirty="0" err="1"/>
              <a:t>ation</a:t>
            </a:r>
            <a:r>
              <a:rPr lang="fr-FR" dirty="0"/>
              <a:t> intra rénale est perturbée précocement</a:t>
            </a:r>
          </a:p>
          <a:p>
            <a:r>
              <a:rPr lang="fr-FR" dirty="0"/>
              <a:t>dans l'HTA quelle que soit son étiologie et en l'absence</a:t>
            </a:r>
          </a:p>
          <a:p>
            <a:r>
              <a:rPr lang="fr-FR" dirty="0"/>
              <a:t>de toute manifestation clinique ou complication.</a:t>
            </a:r>
          </a:p>
          <a:p>
            <a:r>
              <a:rPr lang="fr-FR" dirty="0"/>
              <a:t>• Cette </a:t>
            </a:r>
            <a:r>
              <a:rPr lang="fr-FR" dirty="0" err="1"/>
              <a:t>pert</a:t>
            </a:r>
            <a:r>
              <a:rPr lang="fr-FR" dirty="0"/>
              <a:t> u r b </a:t>
            </a:r>
            <a:r>
              <a:rPr lang="fr-FR" dirty="0" err="1"/>
              <a:t>ation</a:t>
            </a:r>
            <a:r>
              <a:rPr lang="fr-FR" dirty="0"/>
              <a:t> de l'hémodynamique intra-rénale au</a:t>
            </a:r>
          </a:p>
          <a:p>
            <a:r>
              <a:rPr lang="fr-FR" dirty="0"/>
              <a:t>c o u </a:t>
            </a:r>
            <a:r>
              <a:rPr lang="fr-FR" dirty="0" err="1"/>
              <a:t>rs</a:t>
            </a:r>
            <a:r>
              <a:rPr lang="fr-FR" dirty="0"/>
              <a:t> de l'HTA pose un certain nombre d'interrogations</a:t>
            </a:r>
          </a:p>
          <a:p>
            <a:r>
              <a:rPr lang="fr-FR" dirty="0"/>
              <a:t>dont les réponses restent controversées :</a:t>
            </a:r>
          </a:p>
          <a:p>
            <a:r>
              <a:rPr lang="fr-FR" dirty="0"/>
              <a:t>- Justifie-t-elle des explorations et lesquelles ?</a:t>
            </a:r>
          </a:p>
          <a:p>
            <a:r>
              <a:rPr lang="fr-FR" dirty="0"/>
              <a:t>- Justifie-t-elle aussi un traitement </a:t>
            </a:r>
            <a:r>
              <a:rPr lang="fr-FR" dirty="0" err="1"/>
              <a:t>anti-hypertenseur</a:t>
            </a:r>
            <a:r>
              <a:rPr lang="fr-FR" dirty="0"/>
              <a:t> ?</a:t>
            </a:r>
          </a:p>
          <a:p>
            <a:r>
              <a:rPr lang="fr-FR" dirty="0"/>
              <a:t>- La réduction de la pression art é </a:t>
            </a:r>
            <a:r>
              <a:rPr lang="fr-FR" dirty="0" err="1"/>
              <a:t>rielle</a:t>
            </a:r>
            <a:r>
              <a:rPr lang="fr-FR" dirty="0"/>
              <a:t> par des moyens</a:t>
            </a:r>
          </a:p>
          <a:p>
            <a:r>
              <a:rPr lang="fr-FR" dirty="0"/>
              <a:t>t h é </a:t>
            </a:r>
            <a:r>
              <a:rPr lang="fr-FR" dirty="0" err="1"/>
              <a:t>rapeutiques</a:t>
            </a:r>
            <a:r>
              <a:rPr lang="fr-FR" dirty="0"/>
              <a:t> ralentit-elle la </a:t>
            </a:r>
            <a:r>
              <a:rPr lang="fr-FR" dirty="0" err="1"/>
              <a:t>dégra</a:t>
            </a:r>
            <a:r>
              <a:rPr lang="fr-FR" dirty="0"/>
              <a:t> d </a:t>
            </a:r>
            <a:r>
              <a:rPr lang="fr-FR" dirty="0" err="1"/>
              <a:t>ation</a:t>
            </a:r>
            <a:r>
              <a:rPr lang="fr-FR" dirty="0"/>
              <a:t> de la </a:t>
            </a:r>
            <a:r>
              <a:rPr lang="fr-FR" dirty="0" err="1"/>
              <a:t>fo</a:t>
            </a:r>
            <a:r>
              <a:rPr lang="fr-FR" dirty="0"/>
              <a:t> n </a:t>
            </a:r>
            <a:r>
              <a:rPr lang="fr-FR" dirty="0" err="1" smtClean="0"/>
              <a:t>c</a:t>
            </a:r>
            <a:r>
              <a:rPr lang="fr-FR" dirty="0" err="1"/>
              <a:t>tion</a:t>
            </a:r>
            <a:r>
              <a:rPr lang="fr-FR" dirty="0"/>
              <a:t> rénale ? et est-ce que tous les anti-</a:t>
            </a:r>
            <a:r>
              <a:rPr lang="fr-FR" dirty="0" err="1"/>
              <a:t>hy</a:t>
            </a:r>
            <a:r>
              <a:rPr lang="fr-FR" dirty="0"/>
              <a:t> p e </a:t>
            </a:r>
            <a:r>
              <a:rPr lang="fr-FR" dirty="0" err="1"/>
              <a:t>rt</a:t>
            </a:r>
            <a:r>
              <a:rPr lang="fr-FR" dirty="0"/>
              <a:t> e n s e u </a:t>
            </a:r>
            <a:r>
              <a:rPr lang="fr-FR" dirty="0" err="1"/>
              <a:t>rs</a:t>
            </a:r>
            <a:endParaRPr lang="fr-FR" dirty="0"/>
          </a:p>
          <a:p>
            <a:r>
              <a:rPr lang="en-US" dirty="0" err="1"/>
              <a:t>ont</a:t>
            </a:r>
            <a:r>
              <a:rPr lang="en-US" dirty="0"/>
              <a:t> les </a:t>
            </a:r>
            <a:r>
              <a:rPr lang="en-US" dirty="0" err="1"/>
              <a:t>mêmes</a:t>
            </a:r>
            <a:r>
              <a:rPr lang="en-US" dirty="0"/>
              <a:t> </a:t>
            </a:r>
            <a:r>
              <a:rPr lang="en-US" dirty="0" err="1"/>
              <a:t>effets</a:t>
            </a:r>
            <a:r>
              <a:rPr lang="en-US" dirty="0"/>
              <a:t> ?</a:t>
            </a:r>
          </a:p>
          <a:p>
            <a:r>
              <a:rPr lang="fr-FR" dirty="0"/>
              <a:t>- Quel est le niveau optimal de pression art é </a:t>
            </a:r>
            <a:r>
              <a:rPr lang="fr-FR" dirty="0" err="1"/>
              <a:t>rielle</a:t>
            </a:r>
            <a:r>
              <a:rPr lang="fr-FR" dirty="0"/>
              <a:t> pour</a:t>
            </a:r>
          </a:p>
          <a:p>
            <a:r>
              <a:rPr lang="fr-FR" dirty="0"/>
              <a:t>ralentir l'évolution vers l'insuffisance rénale ?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err="1"/>
              <a:t>Initialement</a:t>
            </a:r>
            <a:endParaRPr lang="en-US" b="1" dirty="0"/>
          </a:p>
          <a:p>
            <a:r>
              <a:rPr lang="fr-FR" dirty="0"/>
              <a:t>L ' atteinte se localise au niveau des art é </a:t>
            </a:r>
            <a:r>
              <a:rPr lang="fr-FR" dirty="0" err="1"/>
              <a:t>rioles</a:t>
            </a:r>
            <a:r>
              <a:rPr lang="fr-FR" dirty="0"/>
              <a:t> pré-glomérulaires.</a:t>
            </a:r>
          </a:p>
          <a:p>
            <a:r>
              <a:rPr lang="en-US" b="1" dirty="0" err="1"/>
              <a:t>Secondairement</a:t>
            </a:r>
            <a:endParaRPr lang="en-US" b="1" dirty="0"/>
          </a:p>
          <a:p>
            <a:r>
              <a:rPr lang="fr-FR" dirty="0"/>
              <a:t>L o </a:t>
            </a:r>
            <a:r>
              <a:rPr lang="fr-FR" dirty="0" err="1"/>
              <a:t>rs</a:t>
            </a:r>
            <a:r>
              <a:rPr lang="fr-FR" dirty="0"/>
              <a:t> de l'élévation prolongée de la pression </a:t>
            </a:r>
            <a:r>
              <a:rPr lang="fr-FR" dirty="0" err="1"/>
              <a:t>gloméru</a:t>
            </a:r>
            <a:r>
              <a:rPr lang="fr-FR" dirty="0"/>
              <a:t> l a i </a:t>
            </a:r>
            <a:r>
              <a:rPr lang="fr-FR" dirty="0" err="1"/>
              <a:t>re</a:t>
            </a:r>
            <a:r>
              <a:rPr lang="fr-FR" dirty="0"/>
              <a:t>,</a:t>
            </a:r>
          </a:p>
          <a:p>
            <a:r>
              <a:rPr lang="fr-FR" dirty="0"/>
              <a:t>on assiste à une altération parenchymateuse progressive et</a:t>
            </a:r>
          </a:p>
          <a:p>
            <a:r>
              <a:rPr lang="pt-BR" dirty="0"/>
              <a:t>s cl é rose gloméru l a i re, c'est la néphro - a n gi o s cl é rose qui</a:t>
            </a:r>
          </a:p>
          <a:p>
            <a:r>
              <a:rPr lang="fr-FR" dirty="0"/>
              <a:t>peut se présenter sous deux formes :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b="1" i="1" dirty="0"/>
              <a:t>• La </a:t>
            </a:r>
            <a:r>
              <a:rPr lang="fr-FR" b="1" i="1" dirty="0" err="1"/>
              <a:t>néphro</a:t>
            </a:r>
            <a:r>
              <a:rPr lang="fr-FR" b="1" i="1" dirty="0"/>
              <a:t> - a n gi o s cl é rose maligne qui est la </a:t>
            </a:r>
            <a:r>
              <a:rPr lang="fr-FR" b="1" i="1" dirty="0" err="1"/>
              <a:t>surve</a:t>
            </a:r>
            <a:r>
              <a:rPr lang="fr-FR" b="1" i="1" dirty="0"/>
              <a:t> nue</a:t>
            </a:r>
          </a:p>
          <a:p>
            <a:r>
              <a:rPr lang="fr-FR" dirty="0"/>
              <a:t>d'une atteinte rénale secondaire à une HTA maligne.</a:t>
            </a:r>
          </a:p>
          <a:p>
            <a:r>
              <a:rPr lang="fr-FR" dirty="0"/>
              <a:t>C </a:t>
            </a:r>
            <a:r>
              <a:rPr lang="fr-FR" dirty="0" err="1"/>
              <a:t>ependant</a:t>
            </a:r>
            <a:r>
              <a:rPr lang="fr-FR" dirty="0"/>
              <a:t>, il faut rappeler qu'un nombre important de</a:t>
            </a:r>
          </a:p>
          <a:p>
            <a:r>
              <a:rPr lang="fr-FR" dirty="0" err="1"/>
              <a:t>néphro</a:t>
            </a:r>
            <a:r>
              <a:rPr lang="fr-FR" dirty="0"/>
              <a:t>-</a:t>
            </a:r>
            <a:r>
              <a:rPr lang="fr-FR" dirty="0" err="1"/>
              <a:t>angioscléroses</a:t>
            </a:r>
            <a:r>
              <a:rPr lang="fr-FR" dirty="0"/>
              <a:t> malignes peuvent survenir comme</a:t>
            </a:r>
          </a:p>
          <a:p>
            <a:r>
              <a:rPr lang="fr-FR" dirty="0"/>
              <a:t>conséquence d'une </a:t>
            </a:r>
            <a:r>
              <a:rPr lang="fr-FR" dirty="0" err="1"/>
              <a:t>néphro</a:t>
            </a:r>
            <a:r>
              <a:rPr lang="fr-FR" dirty="0"/>
              <a:t> p </a:t>
            </a:r>
            <a:r>
              <a:rPr lang="fr-FR" dirty="0" err="1"/>
              <a:t>athie</a:t>
            </a:r>
            <a:r>
              <a:rPr lang="fr-FR" dirty="0"/>
              <a:t> pré-ex i s t a n t e, en part i -</a:t>
            </a:r>
          </a:p>
          <a:p>
            <a:r>
              <a:rPr lang="fr-FR" dirty="0"/>
              <a:t>culier glomérulaire ou </a:t>
            </a:r>
            <a:r>
              <a:rPr lang="fr-FR" dirty="0" err="1"/>
              <a:t>réno</a:t>
            </a:r>
            <a:r>
              <a:rPr lang="fr-FR" dirty="0"/>
              <a:t>-vasculaire. Sur le plan </a:t>
            </a:r>
            <a:r>
              <a:rPr lang="fr-FR" dirty="0" err="1"/>
              <a:t>cliniq</a:t>
            </a:r>
            <a:endParaRPr lang="fr-FR" dirty="0"/>
          </a:p>
          <a:p>
            <a:r>
              <a:rPr lang="fr-FR" dirty="0"/>
              <a:t>u e, le tableau est </a:t>
            </a:r>
            <a:r>
              <a:rPr lang="fr-FR" dirty="0" err="1"/>
              <a:t>dra</a:t>
            </a:r>
            <a:r>
              <a:rPr lang="fr-FR" dirty="0"/>
              <a:t> m </a:t>
            </a:r>
            <a:r>
              <a:rPr lang="fr-FR" dirty="0" err="1"/>
              <a:t>at</a:t>
            </a:r>
            <a:r>
              <a:rPr lang="fr-FR" dirty="0"/>
              <a:t> i q u e, </a:t>
            </a:r>
            <a:r>
              <a:rPr lang="fr-FR" dirty="0" err="1"/>
              <a:t>cara</a:t>
            </a:r>
            <a:r>
              <a:rPr lang="fr-FR" dirty="0"/>
              <a:t> c t é </a:t>
            </a:r>
            <a:r>
              <a:rPr lang="fr-FR" dirty="0" err="1"/>
              <a:t>risé</a:t>
            </a:r>
            <a:r>
              <a:rPr lang="fr-FR" dirty="0"/>
              <a:t> par une altération</a:t>
            </a:r>
          </a:p>
          <a:p>
            <a:r>
              <a:rPr lang="fr-FR" dirty="0"/>
              <a:t>rapide de la fonction rénale nécessitant parfois une</a:t>
            </a:r>
          </a:p>
          <a:p>
            <a:r>
              <a:rPr lang="en-US" dirty="0" err="1"/>
              <a:t>épuration</a:t>
            </a:r>
            <a:r>
              <a:rPr lang="en-US" dirty="0"/>
              <a:t> extra-</a:t>
            </a:r>
            <a:r>
              <a:rPr lang="en-US" dirty="0" err="1"/>
              <a:t>rénale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b="1" i="1" dirty="0"/>
              <a:t>• La </a:t>
            </a:r>
            <a:r>
              <a:rPr lang="fr-FR" b="1" i="1" dirty="0" err="1"/>
              <a:t>néphro</a:t>
            </a:r>
            <a:r>
              <a:rPr lang="fr-FR" b="1" i="1" dirty="0"/>
              <a:t> - a n g l o s cl é rose bénigne qui reste une entité</a:t>
            </a:r>
          </a:p>
          <a:p>
            <a:r>
              <a:rPr lang="en-US" dirty="0" err="1"/>
              <a:t>extrêmement</a:t>
            </a:r>
            <a:r>
              <a:rPr lang="en-US" dirty="0"/>
              <a:t> </a:t>
            </a:r>
            <a:r>
              <a:rPr lang="en-US" dirty="0" err="1"/>
              <a:t>controversée</a:t>
            </a:r>
            <a:r>
              <a:rPr lang="en-US" dirty="0"/>
              <a:t>.</a:t>
            </a:r>
          </a:p>
          <a:p>
            <a:r>
              <a:rPr lang="fr-FR" dirty="0"/>
              <a:t>Si l'on admet que les lésions rénales sont secondaires à</a:t>
            </a:r>
          </a:p>
          <a:p>
            <a:r>
              <a:rPr lang="fr-FR" dirty="0"/>
              <a:t>l'HTA, le terme bénin n'est certainement pas adéquat car</a:t>
            </a:r>
          </a:p>
          <a:p>
            <a:r>
              <a:rPr lang="fr-FR" dirty="0"/>
              <a:t>la présence d'une pro t é i nu rie et/ou d'une insuffisance</a:t>
            </a:r>
          </a:p>
          <a:p>
            <a:r>
              <a:rPr lang="fr-FR" dirty="0"/>
              <a:t>rénale augmente le risque relatif de mortalité.</a:t>
            </a:r>
          </a:p>
          <a:p>
            <a:r>
              <a:rPr lang="fr-FR" dirty="0"/>
              <a:t>I </a:t>
            </a:r>
            <a:r>
              <a:rPr lang="fr-FR" dirty="0" err="1"/>
              <a:t>nve</a:t>
            </a:r>
            <a:r>
              <a:rPr lang="fr-FR" dirty="0"/>
              <a:t> </a:t>
            </a:r>
            <a:r>
              <a:rPr lang="fr-FR" dirty="0" err="1"/>
              <a:t>rsement</a:t>
            </a:r>
            <a:r>
              <a:rPr lang="fr-FR" dirty="0"/>
              <a:t>, malgré la grande fréquence de l'HTA essentielle,</a:t>
            </a:r>
          </a:p>
          <a:p>
            <a:r>
              <a:rPr lang="fr-FR" dirty="0"/>
              <a:t>très peu de patients développent une atteinte rénale y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compris au cours des séries </a:t>
            </a:r>
            <a:r>
              <a:rPr lang="fr-FR" dirty="0" err="1"/>
              <a:t>autopsiques</a:t>
            </a:r>
            <a:r>
              <a:rPr lang="fr-FR" dirty="0"/>
              <a:t>.</a:t>
            </a:r>
          </a:p>
          <a:p>
            <a:r>
              <a:rPr lang="fr-FR" dirty="0"/>
              <a:t>Les </a:t>
            </a:r>
            <a:r>
              <a:rPr lang="fr-FR" dirty="0" err="1"/>
              <a:t>manife</a:t>
            </a:r>
            <a:r>
              <a:rPr lang="fr-FR" dirty="0"/>
              <a:t> s t </a:t>
            </a:r>
            <a:r>
              <a:rPr lang="fr-FR" dirty="0" err="1"/>
              <a:t>ations</a:t>
            </a:r>
            <a:r>
              <a:rPr lang="fr-FR" dirty="0"/>
              <a:t> cliniques et biologiques </a:t>
            </a:r>
            <a:r>
              <a:rPr lang="fr-FR" dirty="0" err="1"/>
              <a:t>at</a:t>
            </a:r>
            <a:r>
              <a:rPr lang="fr-FR" dirty="0"/>
              <a:t> t ri buées à la</a:t>
            </a:r>
          </a:p>
          <a:p>
            <a:r>
              <a:rPr lang="en-US" dirty="0"/>
              <a:t>n é p h </a:t>
            </a:r>
            <a:r>
              <a:rPr lang="en-US" dirty="0" err="1"/>
              <a:t>ro</a:t>
            </a:r>
            <a:r>
              <a:rPr lang="en-US" dirty="0"/>
              <a:t> - a n </a:t>
            </a:r>
            <a:r>
              <a:rPr lang="en-US" dirty="0" err="1"/>
              <a:t>gi</a:t>
            </a:r>
            <a:r>
              <a:rPr lang="en-US" dirty="0"/>
              <a:t> o s </a:t>
            </a:r>
            <a:r>
              <a:rPr lang="en-US" dirty="0" err="1"/>
              <a:t>cl</a:t>
            </a:r>
            <a:r>
              <a:rPr lang="en-US" dirty="0"/>
              <a:t> é rose </a:t>
            </a:r>
            <a:r>
              <a:rPr lang="en-US" dirty="0" err="1"/>
              <a:t>bénigne</a:t>
            </a:r>
            <a:r>
              <a:rPr lang="en-US" dirty="0"/>
              <a:t> ne </a:t>
            </a:r>
            <a:r>
              <a:rPr lang="en-US" dirty="0" err="1"/>
              <a:t>sont</a:t>
            </a:r>
            <a:r>
              <a:rPr lang="en-US" dirty="0"/>
              <a:t> pas </a:t>
            </a:r>
            <a:r>
              <a:rPr lang="en-US" dirty="0" err="1"/>
              <a:t>spécifiques</a:t>
            </a:r>
            <a:r>
              <a:rPr lang="en-US" dirty="0"/>
              <a:t> </a:t>
            </a:r>
            <a:r>
              <a:rPr lang="en-US" dirty="0" err="1"/>
              <a:t>si</a:t>
            </a:r>
            <a:endParaRPr lang="en-US" dirty="0"/>
          </a:p>
          <a:p>
            <a:r>
              <a:rPr lang="fr-FR" dirty="0"/>
              <a:t>bien que ce diagnostic ne devait pas être retenu en l'absence</a:t>
            </a:r>
          </a:p>
          <a:p>
            <a:r>
              <a:rPr lang="en-US" dirty="0"/>
              <a:t>de </a:t>
            </a:r>
            <a:r>
              <a:rPr lang="en-US" dirty="0" err="1"/>
              <a:t>biopsie</a:t>
            </a:r>
            <a:r>
              <a:rPr lang="en-US" dirty="0"/>
              <a:t> </a:t>
            </a:r>
            <a:r>
              <a:rPr lang="en-US" dirty="0" err="1"/>
              <a:t>rénale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Cliniquement</a:t>
            </a:r>
            <a:endParaRPr lang="en-US" b="1" dirty="0"/>
          </a:p>
          <a:p>
            <a:r>
              <a:rPr lang="fr-FR" dirty="0"/>
              <a:t>• La fonction rénale est normale ou modérément altérée,</a:t>
            </a:r>
          </a:p>
          <a:p>
            <a:r>
              <a:rPr lang="en-US" dirty="0" err="1"/>
              <a:t>d'évolution</a:t>
            </a:r>
            <a:r>
              <a:rPr lang="en-US" dirty="0"/>
              <a:t> </a:t>
            </a:r>
            <a:r>
              <a:rPr lang="en-US" dirty="0" err="1"/>
              <a:t>lente</a:t>
            </a:r>
            <a:r>
              <a:rPr lang="en-US" dirty="0"/>
              <a:t>,</a:t>
            </a:r>
          </a:p>
          <a:p>
            <a:r>
              <a:rPr lang="fr-FR" dirty="0"/>
              <a:t>• La protéinurie est inconstante, peu abondante (&lt; 1 g/24 h),</a:t>
            </a:r>
          </a:p>
          <a:p>
            <a:r>
              <a:rPr lang="fr-FR" dirty="0"/>
              <a:t>• Absence d'anomalie à sédiment urinaire.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baseline="0" dirty="0" smtClean="0">
                <a:latin typeface="Times New Roman"/>
              </a:rPr>
              <a:t>NEPHROPATHIES RESPONSABLES</a:t>
            </a:r>
          </a:p>
          <a:p>
            <a:pPr>
              <a:buNone/>
            </a:pPr>
            <a:r>
              <a:rPr lang="en-US" b="1" baseline="0" dirty="0" smtClean="0">
                <a:latin typeface="Times New Roman"/>
              </a:rPr>
              <a:t>                            DE L'HTA</a:t>
            </a:r>
          </a:p>
          <a:p>
            <a:endParaRPr lang="en-US" b="1" dirty="0">
              <a:latin typeface="Times New Roman"/>
            </a:endParaRPr>
          </a:p>
          <a:p>
            <a:pPr>
              <a:buNone/>
            </a:pPr>
            <a:r>
              <a:rPr lang="en-US" dirty="0" err="1" smtClean="0"/>
              <a:t>Ces</a:t>
            </a:r>
            <a:r>
              <a:rPr lang="en-US" dirty="0" smtClean="0"/>
              <a:t>  </a:t>
            </a:r>
            <a:r>
              <a:rPr lang="en-US" dirty="0" err="1" smtClean="0"/>
              <a:t>néphropathies</a:t>
            </a:r>
            <a:r>
              <a:rPr lang="en-US" dirty="0" smtClean="0"/>
              <a:t> </a:t>
            </a:r>
            <a:r>
              <a:rPr lang="en-US" dirty="0"/>
              <a:t>(pare n </a:t>
            </a:r>
            <a:r>
              <a:rPr lang="en-US" dirty="0" err="1"/>
              <a:t>chy</a:t>
            </a:r>
            <a:r>
              <a:rPr lang="en-US" dirty="0"/>
              <a:t> m </a:t>
            </a:r>
            <a:r>
              <a:rPr lang="en-US" dirty="0" err="1"/>
              <a:t>ateuses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s c u l a </a:t>
            </a:r>
            <a:r>
              <a:rPr lang="en-US" dirty="0" err="1"/>
              <a:t>i</a:t>
            </a:r>
            <a:r>
              <a:rPr lang="en-US" dirty="0"/>
              <a:t> re s </a:t>
            </a:r>
            <a:r>
              <a:rPr lang="en-US" dirty="0" smtClean="0"/>
              <a:t>) </a:t>
            </a:r>
            <a:r>
              <a:rPr lang="fr-FR" dirty="0" smtClean="0"/>
              <a:t>représentent </a:t>
            </a:r>
            <a:r>
              <a:rPr lang="fr-FR" dirty="0"/>
              <a:t>la première cause d'HTA secondaire.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b="1" dirty="0"/>
              <a:t>Néphropathies chroniques primitives ou secondaires</a:t>
            </a:r>
          </a:p>
          <a:p>
            <a:r>
              <a:rPr lang="en-US" dirty="0"/>
              <a:t>• N é p h </a:t>
            </a:r>
            <a:r>
              <a:rPr lang="en-US" dirty="0" err="1"/>
              <a:t>ro</a:t>
            </a:r>
            <a:r>
              <a:rPr lang="en-US" dirty="0"/>
              <a:t> p </a:t>
            </a:r>
            <a:r>
              <a:rPr lang="en-US" dirty="0" err="1"/>
              <a:t>athies</a:t>
            </a:r>
            <a:r>
              <a:rPr lang="en-US" dirty="0"/>
              <a:t> </a:t>
            </a:r>
            <a:r>
              <a:rPr lang="en-US" dirty="0" err="1"/>
              <a:t>bilat</a:t>
            </a:r>
            <a:r>
              <a:rPr lang="en-US" dirty="0"/>
              <a:t> é </a:t>
            </a:r>
            <a:r>
              <a:rPr lang="en-US" dirty="0" err="1"/>
              <a:t>rales</a:t>
            </a:r>
            <a:r>
              <a:rPr lang="en-US" dirty="0"/>
              <a:t> </a:t>
            </a:r>
            <a:r>
              <a:rPr lang="en-US" dirty="0" err="1"/>
              <a:t>évoluant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rs</a:t>
            </a:r>
            <a:r>
              <a:rPr lang="en-US" dirty="0"/>
              <a:t> </a:t>
            </a:r>
            <a:r>
              <a:rPr lang="en-US" dirty="0" err="1"/>
              <a:t>l'IRC</a:t>
            </a:r>
            <a:r>
              <a:rPr lang="en-US" dirty="0"/>
              <a:t> : GNA,</a:t>
            </a:r>
          </a:p>
          <a:p>
            <a:r>
              <a:rPr lang="pt-BR" dirty="0"/>
              <a:t>GNC, maladie de Berge r, poly l kystose H-R, NTIC,</a:t>
            </a:r>
          </a:p>
          <a:p>
            <a:r>
              <a:rPr lang="en-US" dirty="0" err="1"/>
              <a:t>amylose</a:t>
            </a:r>
            <a:r>
              <a:rPr lang="en-US" dirty="0"/>
              <a:t> ...,</a:t>
            </a:r>
          </a:p>
          <a:p>
            <a:r>
              <a:rPr lang="pt-BR" dirty="0"/>
              <a:t>• N é p h ro p athies ch roniques pare n chy m ateuses unilat é -</a:t>
            </a:r>
          </a:p>
          <a:p>
            <a:r>
              <a:rPr lang="en-US" dirty="0" err="1"/>
              <a:t>rales</a:t>
            </a:r>
            <a:r>
              <a:rPr lang="en-US" dirty="0"/>
              <a:t>,</a:t>
            </a:r>
          </a:p>
          <a:p>
            <a:r>
              <a:rPr lang="en-US" dirty="0"/>
              <a:t>• </a:t>
            </a:r>
            <a:r>
              <a:rPr lang="en-US" dirty="0" err="1"/>
              <a:t>Hypoplasie</a:t>
            </a:r>
            <a:r>
              <a:rPr lang="en-US" dirty="0"/>
              <a:t> </a:t>
            </a:r>
            <a:r>
              <a:rPr lang="en-US" dirty="0" err="1"/>
              <a:t>rénale</a:t>
            </a:r>
            <a:r>
              <a:rPr lang="en-US" dirty="0"/>
              <a:t> </a:t>
            </a:r>
            <a:r>
              <a:rPr lang="en-US" dirty="0" err="1"/>
              <a:t>congénitale</a:t>
            </a:r>
            <a:r>
              <a:rPr lang="en-US" dirty="0"/>
              <a:t> diffuse,</a:t>
            </a:r>
          </a:p>
          <a:p>
            <a:r>
              <a:rPr lang="fr-FR" dirty="0"/>
              <a:t>• Atrophie rénale (obstacle ou obstruction),</a:t>
            </a:r>
          </a:p>
          <a:p>
            <a:r>
              <a:rPr lang="fr-FR" dirty="0"/>
              <a:t>• Tumeurs sécrétant de la rénine :</a:t>
            </a:r>
          </a:p>
          <a:p>
            <a:r>
              <a:rPr lang="en-US" dirty="0"/>
              <a:t>- </a:t>
            </a:r>
            <a:r>
              <a:rPr lang="en-US" dirty="0" err="1"/>
              <a:t>Tumeur</a:t>
            </a:r>
            <a:r>
              <a:rPr lang="en-US" dirty="0"/>
              <a:t> des cellules </a:t>
            </a:r>
            <a:r>
              <a:rPr lang="en-US" dirty="0" err="1"/>
              <a:t>juxta-glomérulaires</a:t>
            </a:r>
            <a:r>
              <a:rPr lang="en-US" dirty="0"/>
              <a:t>,</a:t>
            </a:r>
          </a:p>
          <a:p>
            <a:r>
              <a:rPr lang="en-US" dirty="0"/>
              <a:t>- </a:t>
            </a:r>
            <a:r>
              <a:rPr lang="en-US" dirty="0" err="1"/>
              <a:t>Tumeur</a:t>
            </a:r>
            <a:r>
              <a:rPr lang="en-US" dirty="0"/>
              <a:t> de </a:t>
            </a:r>
            <a:r>
              <a:rPr lang="en-US" dirty="0" err="1"/>
              <a:t>Wilms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i="1" dirty="0"/>
              <a:t>Diagnostic : la dégradation de la fonction rénale dépend</a:t>
            </a:r>
          </a:p>
          <a:p>
            <a:r>
              <a:rPr lang="en-US" i="1" dirty="0"/>
              <a:t>du type de </a:t>
            </a:r>
            <a:r>
              <a:rPr lang="en-US" i="1" dirty="0" err="1"/>
              <a:t>néphropathie</a:t>
            </a:r>
            <a:r>
              <a:rPr lang="en-US" i="1" dirty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/>
              <a:t>Au cours de toutes ces étapes, la place du rein doit être</a:t>
            </a:r>
          </a:p>
          <a:p>
            <a:r>
              <a:rPr lang="fr-FR" dirty="0"/>
              <a:t>prise en considération car cet organe joue un rôle déterminant</a:t>
            </a:r>
          </a:p>
          <a:p>
            <a:r>
              <a:rPr lang="en-US" dirty="0"/>
              <a:t>à la </a:t>
            </a:r>
            <a:r>
              <a:rPr lang="en-US" dirty="0" err="1"/>
              <a:t>fois</a:t>
            </a:r>
            <a:r>
              <a:rPr lang="en-US" dirty="0"/>
              <a:t> :</a:t>
            </a:r>
          </a:p>
          <a:p>
            <a:r>
              <a:rPr lang="fr-FR" dirty="0"/>
              <a:t>• Dans le régulation physiologique de la pression sanguine</a:t>
            </a:r>
          </a:p>
          <a:p>
            <a:r>
              <a:rPr lang="en-US" dirty="0" err="1"/>
              <a:t>artérielle</a:t>
            </a:r>
            <a:r>
              <a:rPr lang="en-US" dirty="0"/>
              <a:t> (PSA) </a:t>
            </a:r>
            <a:r>
              <a:rPr lang="en-US" dirty="0" err="1"/>
              <a:t>normale</a:t>
            </a:r>
            <a:r>
              <a:rPr lang="en-US" dirty="0"/>
              <a:t>,</a:t>
            </a:r>
          </a:p>
          <a:p>
            <a:r>
              <a:rPr lang="fr-FR" dirty="0"/>
              <a:t>• Et dans les mécanismes physiopathologiques de l'HTA.</a:t>
            </a:r>
          </a:p>
          <a:p>
            <a:r>
              <a:rPr lang="fr-FR" dirty="0"/>
              <a:t>Un des problèmes importants à l'heure actuelle, en particulier</a:t>
            </a:r>
          </a:p>
          <a:p>
            <a:r>
              <a:rPr lang="fr-FR" dirty="0"/>
              <a:t>en raison du vieillissement de la population, est celui</a:t>
            </a:r>
          </a:p>
          <a:p>
            <a:r>
              <a:rPr lang="fr-FR" dirty="0"/>
              <a:t>du pronostic rénal à moyen et long termes des HTA</a:t>
            </a:r>
          </a:p>
          <a:p>
            <a:r>
              <a:rPr lang="fr-FR" dirty="0"/>
              <a:t>moyennes et modérées qui évoluent sur une période de 25</a:t>
            </a:r>
          </a:p>
          <a:p>
            <a:r>
              <a:rPr lang="en-US" dirty="0"/>
              <a:t>à 30 ans.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err="1"/>
              <a:t>Atteinte</a:t>
            </a:r>
            <a:r>
              <a:rPr lang="en-US" b="1" dirty="0"/>
              <a:t> </a:t>
            </a:r>
            <a:r>
              <a:rPr lang="en-US" b="1" dirty="0" err="1"/>
              <a:t>vasculaire</a:t>
            </a:r>
            <a:r>
              <a:rPr lang="en-US" b="1" dirty="0"/>
              <a:t> </a:t>
            </a:r>
            <a:r>
              <a:rPr lang="en-US" b="1" dirty="0" err="1"/>
              <a:t>rénale</a:t>
            </a:r>
            <a:endParaRPr lang="en-US" b="1" dirty="0"/>
          </a:p>
          <a:p>
            <a:r>
              <a:rPr lang="fr-FR" dirty="0"/>
              <a:t>• H TA </a:t>
            </a:r>
            <a:r>
              <a:rPr lang="fr-FR" dirty="0" err="1"/>
              <a:t>réno-va</a:t>
            </a:r>
            <a:r>
              <a:rPr lang="fr-FR" dirty="0"/>
              <a:t> s c u l a i </a:t>
            </a:r>
            <a:r>
              <a:rPr lang="fr-FR" dirty="0" err="1"/>
              <a:t>re</a:t>
            </a:r>
            <a:r>
              <a:rPr lang="fr-FR" dirty="0"/>
              <a:t> : lésions d'une ou de deux art è </a:t>
            </a:r>
            <a:r>
              <a:rPr lang="fr-FR" dirty="0" err="1"/>
              <a:t>res</a:t>
            </a:r>
            <a:endParaRPr lang="fr-FR" dirty="0"/>
          </a:p>
          <a:p>
            <a:r>
              <a:rPr lang="en-US" dirty="0" err="1"/>
              <a:t>rénales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de </a:t>
            </a:r>
            <a:r>
              <a:rPr lang="en-US" dirty="0" err="1"/>
              <a:t>leurs</a:t>
            </a:r>
            <a:r>
              <a:rPr lang="en-US" dirty="0"/>
              <a:t> bra n </a:t>
            </a:r>
            <a:r>
              <a:rPr lang="en-US" dirty="0" err="1"/>
              <a:t>ches</a:t>
            </a:r>
            <a:r>
              <a:rPr lang="en-US" dirty="0"/>
              <a:t> : AT S, </a:t>
            </a:r>
            <a:r>
              <a:rPr lang="en-US" dirty="0" err="1"/>
              <a:t>maladie</a:t>
            </a:r>
            <a:r>
              <a:rPr lang="en-US" dirty="0"/>
              <a:t> </a:t>
            </a:r>
            <a:r>
              <a:rPr lang="en-US" dirty="0" err="1"/>
              <a:t>fi</a:t>
            </a:r>
            <a:r>
              <a:rPr lang="en-US" dirty="0"/>
              <a:t> b </a:t>
            </a:r>
            <a:r>
              <a:rPr lang="en-US" dirty="0" err="1"/>
              <a:t>ro</a:t>
            </a:r>
            <a:r>
              <a:rPr lang="en-US" dirty="0"/>
              <a:t> - mu s -</a:t>
            </a:r>
          </a:p>
          <a:p>
            <a:r>
              <a:rPr lang="en-US" dirty="0" err="1"/>
              <a:t>culaire</a:t>
            </a:r>
            <a:r>
              <a:rPr lang="en-US" dirty="0"/>
              <a:t>, etc...,</a:t>
            </a:r>
          </a:p>
          <a:p>
            <a:r>
              <a:rPr lang="fr-FR" dirty="0"/>
              <a:t>• HTA d'origine rénale par </a:t>
            </a:r>
            <a:r>
              <a:rPr lang="fr-FR" dirty="0" err="1"/>
              <a:t>microangiopathie</a:t>
            </a:r>
            <a:r>
              <a:rPr lang="fr-FR" dirty="0"/>
              <a:t> : PAN, maladie</a:t>
            </a:r>
          </a:p>
          <a:p>
            <a:r>
              <a:rPr lang="pt-BR" dirty="0"/>
              <a:t>de Wege n e r, maladie de Chug et Strauss, scl é ro d e rmie,</a:t>
            </a:r>
          </a:p>
          <a:p>
            <a:r>
              <a:rPr lang="en-US" dirty="0"/>
              <a:t>SHU, micro-</a:t>
            </a:r>
            <a:r>
              <a:rPr lang="en-US" dirty="0" err="1"/>
              <a:t>angiopathie</a:t>
            </a:r>
            <a:r>
              <a:rPr lang="en-US" dirty="0"/>
              <a:t> </a:t>
            </a:r>
            <a:r>
              <a:rPr lang="en-US" dirty="0" err="1"/>
              <a:t>thrombotique</a:t>
            </a:r>
            <a:r>
              <a:rPr lang="en-US" dirty="0"/>
              <a:t>, etc...,</a:t>
            </a:r>
          </a:p>
          <a:p>
            <a:r>
              <a:rPr lang="en-US" dirty="0"/>
              <a:t>• H TA </a:t>
            </a:r>
            <a:r>
              <a:rPr lang="en-US" dirty="0" err="1"/>
              <a:t>d'ori</a:t>
            </a:r>
            <a:r>
              <a:rPr lang="en-US" dirty="0"/>
              <a:t> </a:t>
            </a:r>
            <a:r>
              <a:rPr lang="en-US" dirty="0" err="1"/>
              <a:t>gine</a:t>
            </a:r>
            <a:r>
              <a:rPr lang="en-US" dirty="0"/>
              <a:t> </a:t>
            </a:r>
            <a:r>
              <a:rPr lang="en-US" dirty="0" err="1"/>
              <a:t>rénale</a:t>
            </a:r>
            <a:r>
              <a:rPr lang="en-US" dirty="0"/>
              <a:t> par macro a n </a:t>
            </a:r>
            <a:r>
              <a:rPr lang="en-US" dirty="0" err="1"/>
              <a:t>gi</a:t>
            </a:r>
            <a:r>
              <a:rPr lang="en-US" dirty="0"/>
              <a:t> o p </a:t>
            </a:r>
            <a:r>
              <a:rPr lang="en-US" dirty="0" err="1"/>
              <a:t>athie</a:t>
            </a:r>
            <a:r>
              <a:rPr lang="en-US" dirty="0"/>
              <a:t> de Horton,</a:t>
            </a:r>
          </a:p>
          <a:p>
            <a:r>
              <a:rPr lang="en-US" dirty="0"/>
              <a:t>etc...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CONSEQUENCES DE L'HTA</a:t>
            </a:r>
          </a:p>
          <a:p>
            <a:r>
              <a:rPr lang="fr-FR" dirty="0"/>
              <a:t>L ' H TA, quelles que soient sa gravité et sa cause, est à</a:t>
            </a:r>
          </a:p>
          <a:p>
            <a:r>
              <a:rPr lang="en-US" dirty="0" err="1"/>
              <a:t>l'origine</a:t>
            </a:r>
            <a:r>
              <a:rPr lang="en-US" dirty="0"/>
              <a:t> des </a:t>
            </a:r>
            <a:r>
              <a:rPr lang="en-US" dirty="0" err="1"/>
              <a:t>conséquences</a:t>
            </a:r>
            <a:r>
              <a:rPr lang="en-US" dirty="0"/>
              <a:t> </a:t>
            </a:r>
            <a:r>
              <a:rPr lang="en-US" dirty="0" err="1"/>
              <a:t>suivantes</a:t>
            </a:r>
            <a:r>
              <a:rPr lang="en-US" dirty="0"/>
              <a:t> :</a:t>
            </a:r>
          </a:p>
          <a:p>
            <a:r>
              <a:rPr lang="en-US" dirty="0"/>
              <a:t>• </a:t>
            </a:r>
            <a:r>
              <a:rPr lang="en-US" dirty="0" err="1"/>
              <a:t>Altération</a:t>
            </a:r>
            <a:r>
              <a:rPr lang="en-US" dirty="0"/>
              <a:t> de </a:t>
            </a:r>
            <a:r>
              <a:rPr lang="en-US" dirty="0" err="1"/>
              <a:t>l'irrigation</a:t>
            </a:r>
            <a:r>
              <a:rPr lang="en-US" dirty="0"/>
              <a:t> </a:t>
            </a:r>
            <a:r>
              <a:rPr lang="en-US" dirty="0" err="1"/>
              <a:t>rénale</a:t>
            </a:r>
            <a:r>
              <a:rPr lang="en-US" dirty="0"/>
              <a:t>,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/>
              <a:t>• Ischémie des glomérules par </a:t>
            </a:r>
            <a:r>
              <a:rPr lang="fr-FR" dirty="0" err="1"/>
              <a:t>néphro</a:t>
            </a:r>
            <a:r>
              <a:rPr lang="fr-FR" dirty="0"/>
              <a:t>-</a:t>
            </a:r>
            <a:r>
              <a:rPr lang="fr-FR" dirty="0" err="1"/>
              <a:t>angiosclérose</a:t>
            </a:r>
            <a:r>
              <a:rPr lang="fr-FR" dirty="0"/>
              <a:t>,.</a:t>
            </a:r>
          </a:p>
          <a:p>
            <a:pPr>
              <a:buNone/>
            </a:pPr>
            <a:r>
              <a:rPr lang="fr-FR" dirty="0"/>
              <a:t>• Réduction du débit sanguin rénal,</a:t>
            </a:r>
          </a:p>
          <a:p>
            <a:pPr>
              <a:buNone/>
            </a:pPr>
            <a:r>
              <a:rPr lang="fr-FR" dirty="0"/>
              <a:t>• </a:t>
            </a:r>
            <a:r>
              <a:rPr lang="fr-FR" dirty="0" err="1"/>
              <a:t>Pe</a:t>
            </a:r>
            <a:r>
              <a:rPr lang="fr-FR" dirty="0"/>
              <a:t> rte </a:t>
            </a:r>
            <a:r>
              <a:rPr lang="fr-FR" dirty="0" err="1"/>
              <a:t>progre</a:t>
            </a:r>
            <a:r>
              <a:rPr lang="fr-FR" dirty="0"/>
              <a:t> s s ive de l'</a:t>
            </a:r>
            <a:r>
              <a:rPr lang="fr-FR" dirty="0" err="1"/>
              <a:t>adap</a:t>
            </a:r>
            <a:r>
              <a:rPr lang="fr-FR" dirty="0"/>
              <a:t> t </a:t>
            </a:r>
            <a:r>
              <a:rPr lang="fr-FR" dirty="0" err="1"/>
              <a:t>ation</a:t>
            </a:r>
            <a:r>
              <a:rPr lang="fr-FR" dirty="0"/>
              <a:t> de l'excrétion </a:t>
            </a:r>
            <a:r>
              <a:rPr lang="fr-FR" dirty="0" err="1"/>
              <a:t>uri</a:t>
            </a:r>
            <a:r>
              <a:rPr lang="fr-FR" dirty="0"/>
              <a:t> n a i </a:t>
            </a:r>
            <a:r>
              <a:rPr lang="fr-FR" dirty="0" err="1" smtClean="0"/>
              <a:t>re</a:t>
            </a:r>
            <a:r>
              <a:rPr lang="fr-FR" dirty="0" smtClean="0"/>
              <a:t> </a:t>
            </a:r>
            <a:r>
              <a:rPr lang="en-US" smtClean="0"/>
              <a:t>aux </a:t>
            </a:r>
            <a:r>
              <a:rPr lang="en-US" dirty="0" err="1"/>
              <a:t>excès</a:t>
            </a:r>
            <a:r>
              <a:rPr lang="en-US" dirty="0"/>
              <a:t> </a:t>
            </a:r>
            <a:r>
              <a:rPr lang="en-US" dirty="0" err="1"/>
              <a:t>tensionnels</a:t>
            </a:r>
            <a:r>
              <a:rPr lang="en-US" dirty="0"/>
              <a:t>,</a:t>
            </a:r>
          </a:p>
          <a:p>
            <a:pPr>
              <a:buNone/>
            </a:pPr>
            <a:r>
              <a:rPr lang="fr-FR" dirty="0"/>
              <a:t>• Installation ou aggravation du déficit rénal.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baseline="0" dirty="0" smtClean="0">
                <a:latin typeface="Times New Roman"/>
              </a:rPr>
              <a:t>CARACTERISTIQUES CLINIQUES ET</a:t>
            </a:r>
          </a:p>
          <a:p>
            <a:pPr>
              <a:buNone/>
            </a:pPr>
            <a:r>
              <a:rPr lang="en-US" b="1" baseline="0" dirty="0" smtClean="0">
                <a:latin typeface="Times New Roman"/>
              </a:rPr>
              <a:t>BIOCHIMIQUES JUSTIFIANT LE DEPISTAGE</a:t>
            </a:r>
            <a:r>
              <a:rPr lang="en-US" b="1" dirty="0" smtClean="0">
                <a:latin typeface="Times New Roman"/>
              </a:rPr>
              <a:t> </a:t>
            </a:r>
            <a:r>
              <a:rPr lang="en-US" b="1" baseline="0" dirty="0" smtClean="0">
                <a:latin typeface="Times New Roman"/>
              </a:rPr>
              <a:t>D'UNE HTA RENO-VASCULAIRE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dirty="0"/>
              <a:t>• HTA sévère (diastolique &gt;110mmHg sans TRT),</a:t>
            </a:r>
          </a:p>
          <a:p>
            <a:pPr>
              <a:buNone/>
            </a:pPr>
            <a:r>
              <a:rPr lang="fr-FR" dirty="0"/>
              <a:t>• HTA résistante à un TRT anti hypertenseur bien suivi,</a:t>
            </a:r>
          </a:p>
          <a:p>
            <a:pPr>
              <a:buNone/>
            </a:pPr>
            <a:r>
              <a:rPr lang="en-US" dirty="0"/>
              <a:t>• HTA </a:t>
            </a:r>
            <a:r>
              <a:rPr lang="en-US" dirty="0" err="1"/>
              <a:t>d'aggravation</a:t>
            </a:r>
            <a:r>
              <a:rPr lang="en-US" dirty="0"/>
              <a:t> </a:t>
            </a:r>
            <a:r>
              <a:rPr lang="en-US" dirty="0" err="1"/>
              <a:t>brutale</a:t>
            </a:r>
            <a:r>
              <a:rPr lang="en-US" dirty="0"/>
              <a:t>,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dirty="0" err="1"/>
              <a:t>Souffle</a:t>
            </a:r>
            <a:r>
              <a:rPr lang="en-US" dirty="0"/>
              <a:t> abdominal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lombaire</a:t>
            </a:r>
            <a:r>
              <a:rPr lang="en-US" dirty="0"/>
              <a:t>,</a:t>
            </a:r>
          </a:p>
          <a:p>
            <a:pPr>
              <a:buNone/>
            </a:pPr>
            <a:r>
              <a:rPr lang="fr-FR" dirty="0"/>
              <a:t>• H TA associée à une ATS compliquée dans un </a:t>
            </a:r>
            <a:r>
              <a:rPr lang="fr-FR" dirty="0" smtClean="0"/>
              <a:t>autre</a:t>
            </a:r>
          </a:p>
          <a:p>
            <a:pPr>
              <a:buNone/>
            </a:pPr>
            <a:r>
              <a:rPr lang="en-US" dirty="0" err="1" smtClean="0"/>
              <a:t>territoire</a:t>
            </a:r>
            <a:r>
              <a:rPr lang="en-US" dirty="0" smtClean="0"/>
              <a:t> </a:t>
            </a:r>
            <a:r>
              <a:rPr lang="en-US" dirty="0" err="1" smtClean="0"/>
              <a:t>vasculaire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/>
              <a:t>Découverte</a:t>
            </a:r>
            <a:r>
              <a:rPr lang="en-US" dirty="0"/>
              <a:t> d'un petit rein,</a:t>
            </a:r>
          </a:p>
          <a:p>
            <a:pPr>
              <a:buNone/>
            </a:pPr>
            <a:r>
              <a:rPr lang="fr-FR" dirty="0"/>
              <a:t>• H TA maligne ou accélérée diastolique &gt; 130 </a:t>
            </a:r>
            <a:r>
              <a:rPr lang="fr-FR" dirty="0" err="1"/>
              <a:t>mmHg</a:t>
            </a:r>
            <a:endParaRPr lang="fr-FR" dirty="0"/>
          </a:p>
          <a:p>
            <a:pPr>
              <a:buNone/>
            </a:pPr>
            <a:r>
              <a:rPr lang="fr-FR" dirty="0"/>
              <a:t>associée à une défaillance viscérale (I. Rénale, I. </a:t>
            </a:r>
            <a:r>
              <a:rPr lang="fr-FR" dirty="0" err="1"/>
              <a:t>Card</a:t>
            </a:r>
            <a:r>
              <a:rPr lang="fr-FR" dirty="0"/>
              <a:t>.,</a:t>
            </a:r>
          </a:p>
          <a:p>
            <a:pPr>
              <a:buNone/>
            </a:pPr>
            <a:r>
              <a:rPr lang="en-US" dirty="0" err="1"/>
              <a:t>Fo</a:t>
            </a:r>
            <a:r>
              <a:rPr lang="en-US" dirty="0"/>
              <a:t>. III </a:t>
            </a:r>
            <a:r>
              <a:rPr lang="en-US" dirty="0" err="1"/>
              <a:t>ou</a:t>
            </a:r>
            <a:r>
              <a:rPr lang="en-US" dirty="0"/>
              <a:t> IV...),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r-FR" dirty="0"/>
              <a:t>• OAP contemporain d'une HTA ou récidivant.</a:t>
            </a:r>
          </a:p>
          <a:p>
            <a:pPr>
              <a:buNone/>
            </a:pPr>
            <a:r>
              <a:rPr lang="fr-FR" dirty="0"/>
              <a:t>• H é m </a:t>
            </a:r>
            <a:r>
              <a:rPr lang="fr-FR" dirty="0" err="1"/>
              <a:t>at</a:t>
            </a:r>
            <a:r>
              <a:rPr lang="fr-FR" dirty="0"/>
              <a:t> u rie ou douleur lombaire en rap p o </a:t>
            </a:r>
            <a:r>
              <a:rPr lang="fr-FR" dirty="0" err="1"/>
              <a:t>rt</a:t>
            </a:r>
            <a:r>
              <a:rPr lang="fr-FR" dirty="0"/>
              <a:t> avec un</a:t>
            </a:r>
          </a:p>
          <a:p>
            <a:pPr>
              <a:buNone/>
            </a:pPr>
            <a:r>
              <a:rPr lang="fr-FR" dirty="0"/>
              <a:t>infarctus rénal lié à une dissection ou occlusion artérielle</a:t>
            </a:r>
          </a:p>
          <a:p>
            <a:pPr>
              <a:buNone/>
            </a:pPr>
            <a:r>
              <a:rPr lang="en-US" dirty="0" err="1"/>
              <a:t>rénale</a:t>
            </a:r>
            <a:r>
              <a:rPr lang="en-US" dirty="0"/>
              <a:t>,</a:t>
            </a:r>
          </a:p>
          <a:p>
            <a:pPr>
              <a:buNone/>
            </a:pPr>
            <a:r>
              <a:rPr lang="fr-FR" dirty="0"/>
              <a:t>• Hypokaliémie (liée à un </a:t>
            </a:r>
            <a:r>
              <a:rPr lang="fr-FR" dirty="0" err="1"/>
              <a:t>hy</a:t>
            </a:r>
            <a:r>
              <a:rPr lang="fr-FR" dirty="0"/>
              <a:t> p e ra l d o s t é </a:t>
            </a:r>
            <a:r>
              <a:rPr lang="fr-FR" dirty="0" err="1"/>
              <a:t>ronisme</a:t>
            </a:r>
            <a:r>
              <a:rPr lang="fr-FR" dirty="0"/>
              <a:t> secondaire),</a:t>
            </a:r>
          </a:p>
          <a:p>
            <a:pPr>
              <a:buNone/>
            </a:pPr>
            <a:r>
              <a:rPr lang="fr-FR" dirty="0"/>
              <a:t>• </a:t>
            </a:r>
            <a:r>
              <a:rPr lang="fr-FR" dirty="0" smtClean="0"/>
              <a:t>Elévation </a:t>
            </a:r>
            <a:r>
              <a:rPr lang="fr-FR" dirty="0"/>
              <a:t>de la </a:t>
            </a:r>
            <a:r>
              <a:rPr lang="fr-FR" dirty="0" err="1"/>
              <a:t>créatininémie</a:t>
            </a:r>
            <a:r>
              <a:rPr lang="fr-FR" dirty="0"/>
              <a:t> sous traitement par un</a:t>
            </a:r>
          </a:p>
          <a:p>
            <a:pPr>
              <a:buNone/>
            </a:pPr>
            <a:r>
              <a:rPr lang="en-US" dirty="0"/>
              <a:t>I.E.C.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baseline="0" dirty="0" smtClean="0">
                <a:latin typeface="Times New Roman"/>
              </a:rPr>
              <a:t>INVESTIGATIONS RENALES</a:t>
            </a:r>
          </a:p>
          <a:p>
            <a:r>
              <a:rPr lang="en-US" b="1" baseline="0" dirty="0" smtClean="0">
                <a:latin typeface="Times New Roman"/>
              </a:rPr>
              <a:t>          DEVANT UNE HTA</a:t>
            </a:r>
          </a:p>
          <a:p>
            <a:endParaRPr lang="en-US" b="1" dirty="0">
              <a:latin typeface="Times New Roman"/>
            </a:endParaRPr>
          </a:p>
          <a:p>
            <a:r>
              <a:rPr lang="fr-FR" dirty="0" smtClean="0"/>
              <a:t>Classiquement les </a:t>
            </a:r>
            <a:r>
              <a:rPr lang="fr-FR" dirty="0" err="1" smtClean="0"/>
              <a:t>inve</a:t>
            </a:r>
            <a:r>
              <a:rPr lang="fr-FR" dirty="0" smtClean="0"/>
              <a:t> s t i </a:t>
            </a:r>
            <a:r>
              <a:rPr lang="fr-FR" dirty="0" err="1" smtClean="0"/>
              <a:t>gations</a:t>
            </a:r>
            <a:r>
              <a:rPr lang="fr-FR" dirty="0" smtClean="0"/>
              <a:t> demandées en </a:t>
            </a:r>
            <a:r>
              <a:rPr lang="fr-FR" dirty="0" err="1" smtClean="0"/>
              <a:t>pre</a:t>
            </a:r>
            <a:r>
              <a:rPr lang="fr-FR" dirty="0" smtClean="0"/>
              <a:t> m i è </a:t>
            </a:r>
            <a:r>
              <a:rPr lang="fr-FR" dirty="0" err="1" smtClean="0"/>
              <a:t>re</a:t>
            </a:r>
            <a:endParaRPr lang="fr-FR" dirty="0" smtClean="0"/>
          </a:p>
          <a:p>
            <a:r>
              <a:rPr lang="fr-FR" dirty="0" smtClean="0"/>
              <a:t>intention chez un </a:t>
            </a:r>
            <a:r>
              <a:rPr lang="fr-FR" dirty="0" err="1" smtClean="0"/>
              <a:t>hy</a:t>
            </a:r>
            <a:r>
              <a:rPr lang="fr-FR" dirty="0" smtClean="0"/>
              <a:t> p e </a:t>
            </a:r>
            <a:r>
              <a:rPr lang="fr-FR" dirty="0" err="1" smtClean="0"/>
              <a:t>rtendu</a:t>
            </a:r>
            <a:r>
              <a:rPr lang="fr-FR" dirty="0" smtClean="0"/>
              <a:t>, </a:t>
            </a:r>
            <a:r>
              <a:rPr lang="fr-FR" dirty="0" err="1" smtClean="0"/>
              <a:t>ap</a:t>
            </a:r>
            <a:r>
              <a:rPr lang="fr-FR" dirty="0" smtClean="0"/>
              <a:t> p a </a:t>
            </a:r>
            <a:r>
              <a:rPr lang="fr-FR" dirty="0" err="1" smtClean="0"/>
              <a:t>rtiennent</a:t>
            </a:r>
            <a:r>
              <a:rPr lang="fr-FR" dirty="0" smtClean="0"/>
              <a:t> à la fois au</a:t>
            </a:r>
          </a:p>
          <a:p>
            <a:r>
              <a:rPr lang="fr-FR" dirty="0" smtClean="0"/>
              <a:t>bilan de retentissement et au bilan étiologique :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err="1" smtClean="0"/>
              <a:t>Créatininémie</a:t>
            </a:r>
            <a:endParaRPr lang="en-US" b="1" dirty="0"/>
          </a:p>
          <a:p>
            <a:pPr>
              <a:buNone/>
            </a:pPr>
            <a:r>
              <a:rPr lang="fr-FR" dirty="0"/>
              <a:t>• M a </a:t>
            </a:r>
            <a:r>
              <a:rPr lang="fr-FR" dirty="0" err="1"/>
              <a:t>rqueur</a:t>
            </a:r>
            <a:r>
              <a:rPr lang="fr-FR" dirty="0"/>
              <a:t> peu sensible d'une atteinte rénale </a:t>
            </a:r>
            <a:r>
              <a:rPr lang="fr-FR" dirty="0" smtClean="0"/>
              <a:t>précoce (pathologique </a:t>
            </a:r>
            <a:r>
              <a:rPr lang="fr-FR" dirty="0"/>
              <a:t>si FRR réduit de 50 %).</a:t>
            </a:r>
          </a:p>
          <a:p>
            <a:pPr>
              <a:buNone/>
            </a:pPr>
            <a:r>
              <a:rPr lang="fr-FR" dirty="0"/>
              <a:t>• Dépend de la masse musculaire et de l'âge du sujet, d'où :</a:t>
            </a:r>
          </a:p>
          <a:p>
            <a:pPr>
              <a:buNone/>
            </a:pPr>
            <a:r>
              <a:rPr lang="fr-FR" dirty="0"/>
              <a:t>Clairance de la créatinine : formule de </a:t>
            </a:r>
            <a:r>
              <a:rPr lang="fr-FR" dirty="0" err="1"/>
              <a:t>Cocroft</a:t>
            </a:r>
            <a:r>
              <a:rPr lang="fr-FR" dirty="0"/>
              <a:t> et Gault :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219200"/>
            <a:ext cx="9143999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Protéinurie</a:t>
            </a:r>
            <a:endParaRPr lang="en-US" b="1" dirty="0"/>
          </a:p>
          <a:p>
            <a:r>
              <a:rPr lang="fr-FR" dirty="0"/>
              <a:t>• Par bandelette et quantifiée sur les urines des 24 heures,</a:t>
            </a:r>
          </a:p>
          <a:p>
            <a:r>
              <a:rPr lang="fr-FR" dirty="0"/>
              <a:t>• Recherche de sang et de glucose.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baseline="0" dirty="0" smtClean="0">
                <a:latin typeface="Times New Roman"/>
              </a:rPr>
              <a:t>REGULATION DE LA PRESSION</a:t>
            </a:r>
            <a:br>
              <a:rPr lang="en-US" b="1" baseline="0" dirty="0" smtClean="0">
                <a:latin typeface="Times New Roman"/>
              </a:rPr>
            </a:br>
            <a:r>
              <a:rPr lang="en-US" b="1" baseline="0" dirty="0" smtClean="0">
                <a:latin typeface="Times New Roman"/>
              </a:rPr>
              <a:t>SANGUINE ARTERIELLE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/>
              <a:t>La PSA est maintenue normale grâce à deux systèmes :</a:t>
            </a:r>
          </a:p>
          <a:p>
            <a:r>
              <a:rPr lang="en-US" b="1" dirty="0" err="1"/>
              <a:t>Régulation</a:t>
            </a:r>
            <a:r>
              <a:rPr lang="en-US" b="1" dirty="0"/>
              <a:t> </a:t>
            </a:r>
            <a:r>
              <a:rPr lang="en-US" b="1" dirty="0" err="1"/>
              <a:t>physiologique</a:t>
            </a:r>
            <a:r>
              <a:rPr lang="en-US" b="1" dirty="0"/>
              <a:t> </a:t>
            </a:r>
            <a:r>
              <a:rPr lang="en-US" b="1" dirty="0" err="1"/>
              <a:t>rapide</a:t>
            </a:r>
            <a:endParaRPr lang="en-US" b="1" dirty="0"/>
          </a:p>
          <a:p>
            <a:r>
              <a:rPr lang="fr-FR" dirty="0"/>
              <a:t>Cette régulation rapide concerne le niveau d'activité des</a:t>
            </a:r>
          </a:p>
          <a:p>
            <a:r>
              <a:rPr lang="en-US" dirty="0" err="1"/>
              <a:t>centres</a:t>
            </a:r>
            <a:r>
              <a:rPr lang="en-US" dirty="0"/>
              <a:t> </a:t>
            </a:r>
            <a:r>
              <a:rPr lang="en-US" dirty="0" err="1"/>
              <a:t>végétatifs</a:t>
            </a:r>
            <a:r>
              <a:rPr lang="en-US" dirty="0"/>
              <a:t> qui </a:t>
            </a:r>
            <a:r>
              <a:rPr lang="en-US" dirty="0" err="1"/>
              <a:t>modulent</a:t>
            </a:r>
            <a:r>
              <a:rPr lang="en-US" dirty="0"/>
              <a:t> :</a:t>
            </a:r>
          </a:p>
          <a:p>
            <a:r>
              <a:rPr lang="en-US" dirty="0"/>
              <a:t>• Le </a:t>
            </a:r>
            <a:r>
              <a:rPr lang="en-US" dirty="0" err="1"/>
              <a:t>débit</a:t>
            </a:r>
            <a:r>
              <a:rPr lang="en-US" dirty="0"/>
              <a:t> </a:t>
            </a:r>
            <a:r>
              <a:rPr lang="en-US" dirty="0" err="1"/>
              <a:t>cardiaque</a:t>
            </a:r>
            <a:r>
              <a:rPr lang="en-US" dirty="0"/>
              <a:t>,</a:t>
            </a:r>
          </a:p>
          <a:p>
            <a:r>
              <a:rPr lang="en-US" dirty="0"/>
              <a:t>• La </a:t>
            </a:r>
            <a:r>
              <a:rPr lang="en-US" dirty="0" err="1"/>
              <a:t>vasomotricité</a:t>
            </a:r>
            <a:r>
              <a:rPr lang="en-US" dirty="0"/>
              <a:t> </a:t>
            </a:r>
            <a:r>
              <a:rPr lang="en-US" dirty="0" err="1"/>
              <a:t>artériolaire</a:t>
            </a:r>
            <a:r>
              <a:rPr lang="en-US" dirty="0"/>
              <a:t>,</a:t>
            </a:r>
          </a:p>
          <a:p>
            <a:r>
              <a:rPr lang="en-US" dirty="0"/>
              <a:t>• La </a:t>
            </a:r>
            <a:r>
              <a:rPr lang="en-US" dirty="0" err="1"/>
              <a:t>sécrétion</a:t>
            </a:r>
            <a:r>
              <a:rPr lang="en-US" dirty="0"/>
              <a:t> </a:t>
            </a:r>
            <a:r>
              <a:rPr lang="en-US" dirty="0" err="1"/>
              <a:t>médullo-surrénalienne</a:t>
            </a:r>
            <a:r>
              <a:rPr lang="en-US" dirty="0"/>
              <a:t>.</a:t>
            </a:r>
          </a:p>
          <a:p>
            <a:r>
              <a:rPr lang="fr-FR" dirty="0"/>
              <a:t>Ce système a la capacité de </a:t>
            </a:r>
            <a:r>
              <a:rPr lang="fr-FR" dirty="0" err="1"/>
              <a:t>corri</a:t>
            </a:r>
            <a:r>
              <a:rPr lang="fr-FR" dirty="0"/>
              <a:t> </a:t>
            </a:r>
            <a:r>
              <a:rPr lang="fr-FR" dirty="0" err="1"/>
              <a:t>ger</a:t>
            </a:r>
            <a:r>
              <a:rPr lang="fr-FR" dirty="0"/>
              <a:t> de façon </a:t>
            </a:r>
            <a:r>
              <a:rPr lang="fr-FR" dirty="0" err="1"/>
              <a:t>pre</a:t>
            </a:r>
            <a:r>
              <a:rPr lang="fr-FR" dirty="0"/>
              <a:t> s q u e</a:t>
            </a:r>
          </a:p>
          <a:p>
            <a:r>
              <a:rPr lang="fr-FR" dirty="0"/>
              <a:t>instantanée et totale les va ri </a:t>
            </a:r>
            <a:r>
              <a:rPr lang="fr-FR" dirty="0" err="1"/>
              <a:t>ations</a:t>
            </a:r>
            <a:r>
              <a:rPr lang="fr-FR" dirty="0"/>
              <a:t> brutales de la P. S.A. à</a:t>
            </a:r>
          </a:p>
          <a:p>
            <a:r>
              <a:rPr lang="fr-FR" dirty="0"/>
              <a:t>l ' é t </a:t>
            </a:r>
            <a:r>
              <a:rPr lang="fr-FR" dirty="0" err="1"/>
              <a:t>at</a:t>
            </a:r>
            <a:r>
              <a:rPr lang="fr-FR" dirty="0"/>
              <a:t> physique ou lors des </a:t>
            </a:r>
            <a:r>
              <a:rPr lang="fr-FR" dirty="0" err="1"/>
              <a:t>ch</a:t>
            </a:r>
            <a:r>
              <a:rPr lang="fr-FR" dirty="0"/>
              <a:t> a n </a:t>
            </a:r>
            <a:r>
              <a:rPr lang="fr-FR" dirty="0" err="1"/>
              <a:t>gements</a:t>
            </a:r>
            <a:r>
              <a:rPr lang="fr-FR" dirty="0"/>
              <a:t> de posture au</a:t>
            </a:r>
          </a:p>
          <a:p>
            <a:r>
              <a:rPr lang="en-US" dirty="0" err="1"/>
              <a:t>cours</a:t>
            </a:r>
            <a:r>
              <a:rPr lang="en-US" dirty="0"/>
              <a:t> de </a:t>
            </a:r>
            <a:r>
              <a:rPr lang="en-US" dirty="0" err="1"/>
              <a:t>l'activité</a:t>
            </a:r>
            <a:r>
              <a:rPr lang="en-US" dirty="0"/>
              <a:t> physique.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Micro-</a:t>
            </a:r>
            <a:r>
              <a:rPr lang="en-US" b="1" dirty="0" err="1"/>
              <a:t>albuminurie</a:t>
            </a:r>
            <a:endParaRPr lang="en-US" b="1" dirty="0"/>
          </a:p>
          <a:p>
            <a:r>
              <a:rPr lang="fr-FR" dirty="0"/>
              <a:t>R e </a:t>
            </a:r>
            <a:r>
              <a:rPr lang="fr-FR" dirty="0" err="1"/>
              <a:t>ch</a:t>
            </a:r>
            <a:r>
              <a:rPr lang="fr-FR" dirty="0"/>
              <a:t> e </a:t>
            </a:r>
            <a:r>
              <a:rPr lang="fr-FR" dirty="0" err="1"/>
              <a:t>rchée</a:t>
            </a:r>
            <a:r>
              <a:rPr lang="fr-FR" dirty="0"/>
              <a:t> par V I B E RT I (1982) lors d'une étude sur sa</a:t>
            </a:r>
          </a:p>
          <a:p>
            <a:r>
              <a:rPr lang="fr-FR" dirty="0"/>
              <a:t>valeur pronostique chez les DID, sa présence :</a:t>
            </a:r>
          </a:p>
          <a:p>
            <a:r>
              <a:rPr lang="fr-FR" dirty="0"/>
              <a:t>- témoigne d'une néphropathie débutante chez les DID,</a:t>
            </a:r>
          </a:p>
          <a:p>
            <a:r>
              <a:rPr lang="fr-FR" dirty="0"/>
              <a:t>- constitue un facteur de risque de morbidité et de mortalité</a:t>
            </a:r>
          </a:p>
          <a:p>
            <a:r>
              <a:rPr lang="fr-FR" dirty="0"/>
              <a:t>c a rd i o - va s c u l a i </a:t>
            </a:r>
            <a:r>
              <a:rPr lang="fr-FR" dirty="0" err="1"/>
              <a:t>re</a:t>
            </a:r>
            <a:r>
              <a:rPr lang="fr-FR" dirty="0"/>
              <a:t> prématurée chez les DNID et les non</a:t>
            </a:r>
          </a:p>
          <a:p>
            <a:r>
              <a:rPr lang="en-US" dirty="0" err="1"/>
              <a:t>diabétiques</a:t>
            </a:r>
            <a:r>
              <a:rPr lang="en-US" dirty="0"/>
              <a:t>,</a:t>
            </a:r>
          </a:p>
          <a:p>
            <a:r>
              <a:rPr lang="fr-FR" dirty="0"/>
              <a:t>- pour qu'elle soit </a:t>
            </a:r>
            <a:r>
              <a:rPr lang="fr-FR" dirty="0" err="1"/>
              <a:t>interp</a:t>
            </a:r>
            <a:r>
              <a:rPr lang="fr-FR" dirty="0"/>
              <a:t> r é t </a:t>
            </a:r>
            <a:r>
              <a:rPr lang="fr-FR" dirty="0" err="1"/>
              <a:t>abl</a:t>
            </a:r>
            <a:r>
              <a:rPr lang="fr-FR" dirty="0"/>
              <a:t> e, un groupe d'ex p e </a:t>
            </a:r>
            <a:r>
              <a:rPr lang="fr-FR" dirty="0" err="1"/>
              <a:t>rts</a:t>
            </a:r>
            <a:endParaRPr lang="fr-FR" dirty="0"/>
          </a:p>
          <a:p>
            <a:r>
              <a:rPr lang="en-US" dirty="0"/>
              <a:t>(MOGENSEN 1986) a </a:t>
            </a:r>
            <a:r>
              <a:rPr lang="en-US" dirty="0" err="1"/>
              <a:t>défini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micro-</a:t>
            </a:r>
            <a:r>
              <a:rPr lang="en-US" dirty="0" err="1"/>
              <a:t>albuminurie</a:t>
            </a:r>
            <a:r>
              <a:rPr lang="en-US" dirty="0"/>
              <a:t> </a:t>
            </a:r>
            <a:r>
              <a:rPr lang="en-US" dirty="0" err="1"/>
              <a:t>persistante</a:t>
            </a:r>
            <a:endParaRPr lang="en-US" dirty="0"/>
          </a:p>
          <a:p>
            <a:r>
              <a:rPr lang="fr-FR" dirty="0"/>
              <a:t>si elle est comprise entre 20 et 200 </a:t>
            </a:r>
            <a:r>
              <a:rPr lang="fr-FR" dirty="0" err="1"/>
              <a:t>μg</a:t>
            </a:r>
            <a:r>
              <a:rPr lang="fr-FR" dirty="0"/>
              <a:t>/mn ou 30</a:t>
            </a:r>
          </a:p>
          <a:p>
            <a:r>
              <a:rPr lang="fr-FR" dirty="0"/>
              <a:t>à 300 </a:t>
            </a:r>
            <a:r>
              <a:rPr lang="fr-FR" dirty="0" err="1"/>
              <a:t>μg</a:t>
            </a:r>
            <a:r>
              <a:rPr lang="fr-FR" dirty="0"/>
              <a:t>/24 sur 2 des 3 prélèvements effectués sur une</a:t>
            </a:r>
          </a:p>
          <a:p>
            <a:r>
              <a:rPr lang="fr-FR" dirty="0"/>
              <a:t>période de 1 à 6 mois.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Autres</a:t>
            </a:r>
            <a:r>
              <a:rPr lang="en-US" b="1" dirty="0" smtClean="0"/>
              <a:t> </a:t>
            </a:r>
            <a:r>
              <a:rPr lang="en-US" b="1" dirty="0" err="1" smtClean="0"/>
              <a:t>examens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fr-FR" dirty="0" smtClean="0"/>
              <a:t>En </a:t>
            </a:r>
            <a:r>
              <a:rPr lang="fr-FR" dirty="0"/>
              <a:t>plus des explorations cardiaque et ophtalmologique,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dirty="0" err="1"/>
              <a:t>Ionogramme</a:t>
            </a:r>
            <a:r>
              <a:rPr lang="en-US" dirty="0"/>
              <a:t> </a:t>
            </a:r>
            <a:r>
              <a:rPr lang="en-US" dirty="0" err="1"/>
              <a:t>sanguin</a:t>
            </a:r>
            <a:r>
              <a:rPr lang="en-US" dirty="0"/>
              <a:t> (K+, Na+),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dirty="0" err="1"/>
              <a:t>Glycémie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Urée</a:t>
            </a:r>
            <a:r>
              <a:rPr lang="en-US" dirty="0" smtClean="0"/>
              <a:t> sanguine,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/>
              <a:t>Uricémie</a:t>
            </a:r>
            <a:r>
              <a:rPr lang="en-US" dirty="0"/>
              <a:t>,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dirty="0" err="1"/>
              <a:t>lonogramme</a:t>
            </a:r>
            <a:r>
              <a:rPr lang="en-US" dirty="0"/>
              <a:t> </a:t>
            </a:r>
            <a:r>
              <a:rPr lang="en-US" dirty="0" err="1"/>
              <a:t>urinaire</a:t>
            </a:r>
            <a:r>
              <a:rPr lang="en-US" dirty="0"/>
              <a:t>,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lipidique</a:t>
            </a:r>
            <a:r>
              <a:rPr lang="en-US" dirty="0"/>
              <a:t>,</a:t>
            </a:r>
          </a:p>
          <a:p>
            <a:pPr>
              <a:buNone/>
            </a:pPr>
            <a:r>
              <a:rPr lang="fr-FR" dirty="0"/>
              <a:t>• Taille et forme des 2 reins (ASP ou écho.),</a:t>
            </a:r>
          </a:p>
          <a:p>
            <a:pPr>
              <a:buNone/>
            </a:pPr>
            <a:r>
              <a:rPr lang="fr-FR" dirty="0"/>
              <a:t>A signaler que dans les </a:t>
            </a:r>
            <a:r>
              <a:rPr lang="fr-FR" dirty="0" err="1"/>
              <a:t>re</a:t>
            </a:r>
            <a:r>
              <a:rPr lang="fr-FR" dirty="0"/>
              <a:t> c o m m a n d </a:t>
            </a:r>
            <a:r>
              <a:rPr lang="fr-FR" dirty="0" err="1"/>
              <a:t>ations</a:t>
            </a:r>
            <a:r>
              <a:rPr lang="fr-FR" dirty="0"/>
              <a:t> au 6ème Jo i n t</a:t>
            </a:r>
          </a:p>
          <a:p>
            <a:pPr>
              <a:buNone/>
            </a:pPr>
            <a:r>
              <a:rPr lang="fr-FR" dirty="0"/>
              <a:t>N </a:t>
            </a:r>
            <a:r>
              <a:rPr lang="fr-FR" dirty="0" err="1"/>
              <a:t>ational</a:t>
            </a:r>
            <a:r>
              <a:rPr lang="fr-FR" dirty="0"/>
              <a:t> </a:t>
            </a:r>
            <a:r>
              <a:rPr lang="fr-FR" dirty="0" err="1"/>
              <a:t>Commitee</a:t>
            </a:r>
            <a:r>
              <a:rPr lang="fr-FR" dirty="0"/>
              <a:t> lors du 70ème A.H.A. (nove m b </a:t>
            </a:r>
            <a:r>
              <a:rPr lang="fr-FR" dirty="0" err="1" smtClean="0"/>
              <a:t>re</a:t>
            </a:r>
            <a:r>
              <a:rPr lang="fr-FR" dirty="0" smtClean="0"/>
              <a:t>  1997</a:t>
            </a:r>
            <a:r>
              <a:rPr lang="fr-FR" dirty="0"/>
              <a:t>), le bilan s </a:t>
            </a:r>
            <a:r>
              <a:rPr lang="fr-FR" dirty="0" err="1"/>
              <a:t>tandard</a:t>
            </a:r>
            <a:r>
              <a:rPr lang="fr-FR" dirty="0"/>
              <a:t> demandé devant une HTA</a:t>
            </a:r>
          </a:p>
          <a:p>
            <a:pPr>
              <a:buNone/>
            </a:pPr>
            <a:r>
              <a:rPr lang="en-US" dirty="0" err="1"/>
              <a:t>comporte</a:t>
            </a:r>
            <a:r>
              <a:rPr lang="en-US" dirty="0"/>
              <a:t> les </a:t>
            </a:r>
            <a:r>
              <a:rPr lang="en-US" dirty="0" err="1"/>
              <a:t>examens</a:t>
            </a:r>
            <a:r>
              <a:rPr lang="en-US" dirty="0"/>
              <a:t> </a:t>
            </a:r>
            <a:r>
              <a:rPr lang="en-US" dirty="0" err="1"/>
              <a:t>suivants</a:t>
            </a:r>
            <a:r>
              <a:rPr lang="en-US" dirty="0"/>
              <a:t> :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dirty="0" err="1"/>
              <a:t>Créatinémie</a:t>
            </a:r>
            <a:r>
              <a:rPr lang="en-US" dirty="0"/>
              <a:t>,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dirty="0" err="1"/>
              <a:t>Ionogramme</a:t>
            </a:r>
            <a:r>
              <a:rPr lang="en-US" dirty="0"/>
              <a:t> </a:t>
            </a:r>
            <a:r>
              <a:rPr lang="en-US" dirty="0" err="1"/>
              <a:t>sanguin</a:t>
            </a:r>
            <a:r>
              <a:rPr lang="en-US" dirty="0"/>
              <a:t>,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dirty="0" err="1"/>
              <a:t>Glycémie</a:t>
            </a:r>
            <a:r>
              <a:rPr lang="en-US" dirty="0"/>
              <a:t>,</a:t>
            </a:r>
          </a:p>
          <a:p>
            <a:pPr>
              <a:buNone/>
            </a:pPr>
            <a:r>
              <a:rPr lang="en-US" dirty="0"/>
              <a:t>• HDLC / LDLC,</a:t>
            </a:r>
          </a:p>
          <a:p>
            <a:pPr>
              <a:buNone/>
            </a:pPr>
            <a:r>
              <a:rPr lang="en-US" dirty="0"/>
              <a:t>• NFS,</a:t>
            </a:r>
          </a:p>
          <a:p>
            <a:pPr>
              <a:buNone/>
            </a:pPr>
            <a:r>
              <a:rPr lang="en-US" dirty="0"/>
              <a:t>• ECG.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TRAITEMENT ANTI-HYPERTENSEUR</a:t>
            </a:r>
          </a:p>
          <a:p>
            <a:r>
              <a:rPr lang="en-US" b="1" dirty="0"/>
              <a:t>ET FONCTION RENALE</a:t>
            </a:r>
          </a:p>
          <a:p>
            <a:r>
              <a:rPr lang="fr-FR" b="1" dirty="0"/>
              <a:t>HTA et fonction rénale normale</a:t>
            </a:r>
          </a:p>
          <a:p>
            <a:r>
              <a:rPr lang="fr-FR" dirty="0"/>
              <a:t>Il n'existe aucun argument clinique pour préférer tel </a:t>
            </a:r>
            <a:r>
              <a:rPr lang="fr-FR" dirty="0" err="1"/>
              <a:t>antihy</a:t>
            </a:r>
            <a:endParaRPr lang="fr-FR" dirty="0"/>
          </a:p>
          <a:p>
            <a:r>
              <a:rPr lang="fr-FR" dirty="0"/>
              <a:t>p e </a:t>
            </a:r>
            <a:r>
              <a:rPr lang="fr-FR" dirty="0" err="1"/>
              <a:t>rtenseur</a:t>
            </a:r>
            <a:r>
              <a:rPr lang="fr-FR" dirty="0"/>
              <a:t> à un autre dans le but de mieux </a:t>
            </a:r>
            <a:r>
              <a:rPr lang="fr-FR" dirty="0" err="1"/>
              <a:t>préve</a:t>
            </a:r>
            <a:r>
              <a:rPr lang="fr-FR" dirty="0"/>
              <a:t> n i r</a:t>
            </a:r>
          </a:p>
          <a:p>
            <a:r>
              <a:rPr lang="fr-FR" dirty="0"/>
              <a:t>l'altération de la fonction rénale.</a:t>
            </a:r>
          </a:p>
          <a:p>
            <a:r>
              <a:rPr lang="fr-FR" dirty="0"/>
              <a:t>Le seul critère de choix est l'efficacité anti-hypertensive à</a:t>
            </a:r>
          </a:p>
          <a:p>
            <a:r>
              <a:rPr lang="en-US" dirty="0"/>
              <a:t>long </a:t>
            </a:r>
            <a:r>
              <a:rPr lang="en-US" dirty="0" err="1"/>
              <a:t>terme</a:t>
            </a:r>
            <a:r>
              <a:rPr lang="en-US" dirty="0"/>
              <a:t>.</a:t>
            </a:r>
          </a:p>
          <a:p>
            <a:r>
              <a:rPr lang="fr-FR" dirty="0"/>
              <a:t>Les </a:t>
            </a:r>
            <a:r>
              <a:rPr lang="fr-FR" dirty="0" err="1"/>
              <a:t>vaso</a:t>
            </a:r>
            <a:r>
              <a:rPr lang="fr-FR" dirty="0"/>
              <a:t>-</a:t>
            </a:r>
            <a:r>
              <a:rPr lang="fr-FR" dirty="0" err="1"/>
              <a:t>dilateurs</a:t>
            </a:r>
            <a:r>
              <a:rPr lang="fr-FR" dirty="0"/>
              <a:t> directs (</a:t>
            </a:r>
            <a:r>
              <a:rPr lang="fr-FR" dirty="0" err="1"/>
              <a:t>Dihydralazine</a:t>
            </a:r>
            <a:r>
              <a:rPr lang="fr-FR" dirty="0"/>
              <a:t>, </a:t>
            </a:r>
            <a:r>
              <a:rPr lang="fr-FR" dirty="0" err="1"/>
              <a:t>Minoxidil</a:t>
            </a:r>
            <a:r>
              <a:rPr lang="fr-FR" dirty="0"/>
              <a:t>) : leur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fr-FR" dirty="0"/>
              <a:t>efficacité anti-hypertensive s'estompe au long cours, du fait</a:t>
            </a:r>
          </a:p>
          <a:p>
            <a:r>
              <a:rPr lang="fr-FR" dirty="0"/>
              <a:t>de la rétention </a:t>
            </a:r>
            <a:r>
              <a:rPr lang="fr-FR" dirty="0" err="1"/>
              <a:t>hydrosodée</a:t>
            </a:r>
            <a:r>
              <a:rPr lang="fr-FR" dirty="0"/>
              <a:t> d'origine rénale qu'ils entrainent.</a:t>
            </a:r>
          </a:p>
          <a:p>
            <a:r>
              <a:rPr lang="fr-FR" dirty="0"/>
              <a:t>Ce phénomène de réduction de l'action anti-</a:t>
            </a:r>
            <a:r>
              <a:rPr lang="fr-FR" dirty="0" err="1"/>
              <a:t>hy</a:t>
            </a:r>
            <a:r>
              <a:rPr lang="fr-FR" dirty="0"/>
              <a:t> p e </a:t>
            </a:r>
            <a:r>
              <a:rPr lang="fr-FR" dirty="0" err="1"/>
              <a:t>rt</a:t>
            </a:r>
            <a:r>
              <a:rPr lang="fr-FR" dirty="0"/>
              <a:t> e n s ive</a:t>
            </a:r>
          </a:p>
          <a:p>
            <a:r>
              <a:rPr lang="fr-FR" dirty="0"/>
              <a:t>peut survenir, mais de façon modérée avec les </a:t>
            </a:r>
            <a:r>
              <a:rPr lang="fr-FR" dirty="0" err="1"/>
              <a:t>anti-hypertenseurs</a:t>
            </a:r>
            <a:endParaRPr lang="fr-FR" dirty="0"/>
          </a:p>
          <a:p>
            <a:r>
              <a:rPr lang="en-US" dirty="0" err="1"/>
              <a:t>centraux</a:t>
            </a:r>
            <a:r>
              <a:rPr lang="en-US" dirty="0"/>
              <a:t>.</a:t>
            </a:r>
          </a:p>
          <a:p>
            <a:r>
              <a:rPr lang="fr-FR" dirty="0"/>
              <a:t>Ceci justifie les associations des vasodilatateurs et des antihypertenseurs</a:t>
            </a:r>
          </a:p>
          <a:p>
            <a:r>
              <a:rPr lang="en-US" dirty="0" err="1"/>
              <a:t>centraux</a:t>
            </a:r>
            <a:r>
              <a:rPr lang="en-US" dirty="0"/>
              <a:t> avec les </a:t>
            </a:r>
            <a:r>
              <a:rPr lang="en-US" dirty="0" err="1"/>
              <a:t>diurétiques</a:t>
            </a:r>
            <a:r>
              <a:rPr lang="en-US" dirty="0"/>
              <a:t>.</a:t>
            </a:r>
          </a:p>
          <a:p>
            <a:r>
              <a:rPr lang="fr-FR" dirty="0"/>
              <a:t>Il n'est pas observé de rétention </a:t>
            </a:r>
            <a:r>
              <a:rPr lang="fr-FR" dirty="0" err="1"/>
              <a:t>hy</a:t>
            </a:r>
            <a:r>
              <a:rPr lang="fr-FR" dirty="0"/>
              <a:t> d </a:t>
            </a:r>
            <a:r>
              <a:rPr lang="fr-FR" dirty="0" err="1"/>
              <a:t>rosodée</a:t>
            </a:r>
            <a:r>
              <a:rPr lang="fr-FR" dirty="0"/>
              <a:t> ni avec les</a:t>
            </a:r>
          </a:p>
          <a:p>
            <a:r>
              <a:rPr lang="fr-FR" dirty="0"/>
              <a:t>bêtabloquants ni les Alpha-1-bloquants, ni surtout les antagonistes</a:t>
            </a:r>
          </a:p>
          <a:p>
            <a:r>
              <a:rPr lang="fr-FR" dirty="0"/>
              <a:t>du calcium et les I.E.C.</a:t>
            </a:r>
          </a:p>
          <a:p>
            <a:r>
              <a:rPr lang="fr-FR" dirty="0"/>
              <a:t>Les antagonistes du calcium, les I.E.C. et les antagonistes</a:t>
            </a:r>
          </a:p>
          <a:p>
            <a:r>
              <a:rPr lang="en-US" dirty="0"/>
              <a:t>de </a:t>
            </a:r>
            <a:r>
              <a:rPr lang="en-US" dirty="0" err="1"/>
              <a:t>l'angiotensine</a:t>
            </a:r>
            <a:r>
              <a:rPr lang="en-US" dirty="0"/>
              <a:t> II :</a:t>
            </a:r>
          </a:p>
          <a:p>
            <a:r>
              <a:rPr lang="fr-FR" dirty="0"/>
              <a:t>- favorisent l'excrétion sodée à court terme,</a:t>
            </a:r>
          </a:p>
          <a:p>
            <a:r>
              <a:rPr lang="fr-FR" dirty="0"/>
              <a:t>- préviennent à long terme la rétention sodée,</a:t>
            </a:r>
          </a:p>
          <a:p>
            <a:r>
              <a:rPr lang="fr-FR" dirty="0"/>
              <a:t>- corrigent les anomalies de l'hémodynamique intra rénale</a:t>
            </a:r>
          </a:p>
          <a:p>
            <a:r>
              <a:rPr lang="fr-FR" dirty="0"/>
              <a:t>de l'HTA (augmentation de la RF secondaire à une</a:t>
            </a:r>
          </a:p>
          <a:p>
            <a:r>
              <a:rPr lang="fr-FR" dirty="0"/>
              <a:t>diminution préférentielle du FPR sur celle de la filtration</a:t>
            </a:r>
          </a:p>
          <a:p>
            <a:r>
              <a:rPr lang="en-US" dirty="0" err="1"/>
              <a:t>glomérulaire</a:t>
            </a:r>
            <a:r>
              <a:rPr lang="en-US" dirty="0"/>
              <a:t> ).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HTA compliquée d'une altération rénale</a:t>
            </a:r>
            <a:br>
              <a:rPr lang="fr-FR" b="1" dirty="0" smtClean="0"/>
            </a:b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fr-FR" dirty="0" smtClean="0"/>
              <a:t>Traitement </a:t>
            </a:r>
            <a:r>
              <a:rPr lang="fr-FR" dirty="0"/>
              <a:t>justifié car il semble ralentir la progression de la</a:t>
            </a:r>
          </a:p>
          <a:p>
            <a:r>
              <a:rPr lang="fr-FR" dirty="0"/>
              <a:t>majorité des maladies rénales vers l'insuffisance rénale.</a:t>
            </a:r>
          </a:p>
          <a:p>
            <a:r>
              <a:rPr lang="fr-FR" dirty="0"/>
              <a:t>Ceci ne justifie pas obligatoirement que c’est l'HTA seule</a:t>
            </a:r>
          </a:p>
          <a:p>
            <a:r>
              <a:rPr lang="fr-FR" dirty="0"/>
              <a:t>qui est responsable de cette évolution.</a:t>
            </a:r>
          </a:p>
          <a:p>
            <a:r>
              <a:rPr lang="fr-FR" dirty="0"/>
              <a:t>Le bénéfice du ralentissement de la progression de l'affection</a:t>
            </a:r>
          </a:p>
          <a:p>
            <a:r>
              <a:rPr lang="fr-FR" dirty="0"/>
              <a:t>rénale est-il lié au meilleur contrôle </a:t>
            </a:r>
            <a:r>
              <a:rPr lang="fr-FR" dirty="0" err="1"/>
              <a:t>tensionnel</a:t>
            </a:r>
            <a:r>
              <a:rPr lang="fr-FR" dirty="0"/>
              <a:t> ou tout</a:t>
            </a:r>
          </a:p>
          <a:p>
            <a:r>
              <a:rPr lang="fr-FR" dirty="0"/>
              <a:t>simplement à la correction d'autres fa c t e u </a:t>
            </a:r>
            <a:r>
              <a:rPr lang="fr-FR" dirty="0" err="1"/>
              <a:t>rs</a:t>
            </a:r>
            <a:r>
              <a:rPr lang="fr-FR" dirty="0"/>
              <a:t> : anémie,</a:t>
            </a:r>
          </a:p>
          <a:p>
            <a:r>
              <a:rPr lang="pt-BR" dirty="0"/>
              <a:t>acidose métab o l i q u e, tro u bles phosphocalciques, tro u bl e s</a:t>
            </a:r>
          </a:p>
          <a:p>
            <a:r>
              <a:rPr lang="fr-FR" dirty="0"/>
              <a:t>lipidiques, apports alimentaires protidiques et en sel ?</a:t>
            </a:r>
          </a:p>
          <a:p>
            <a:r>
              <a:rPr lang="fr-FR" dirty="0"/>
              <a:t>Les meilleurs arguments en faveur du bon contrôle </a:t>
            </a:r>
            <a:r>
              <a:rPr lang="fr-FR" dirty="0" err="1"/>
              <a:t>tensionnel</a:t>
            </a:r>
            <a:endParaRPr lang="fr-FR" dirty="0"/>
          </a:p>
          <a:p>
            <a:r>
              <a:rPr lang="fr-FR" dirty="0"/>
              <a:t>proviennent des études concernant les </a:t>
            </a:r>
            <a:r>
              <a:rPr lang="fr-FR" dirty="0" err="1"/>
              <a:t>tra</a:t>
            </a:r>
            <a:r>
              <a:rPr lang="fr-FR" dirty="0"/>
              <a:t> i t e m e n t s</a:t>
            </a:r>
          </a:p>
          <a:p>
            <a:r>
              <a:rPr lang="pt-BR" dirty="0"/>
              <a:t>a n t i - hy p e rt e n s e u rs au cours des néphro p athies diab é t i q u e s</a:t>
            </a:r>
          </a:p>
          <a:p>
            <a:r>
              <a:rPr lang="fr-FR" dirty="0"/>
              <a:t>= la réduction de la P.A. ralentit de façon nette la vitesse de</a:t>
            </a:r>
          </a:p>
          <a:p>
            <a:r>
              <a:rPr lang="en-US" dirty="0" err="1"/>
              <a:t>l'évolution</a:t>
            </a:r>
            <a:r>
              <a:rPr lang="en-US" dirty="0"/>
              <a:t> </a:t>
            </a:r>
            <a:r>
              <a:rPr lang="en-US" dirty="0" err="1"/>
              <a:t>vers</a:t>
            </a:r>
            <a:r>
              <a:rPr lang="en-US" dirty="0"/>
              <a:t> </a:t>
            </a:r>
            <a:r>
              <a:rPr lang="en-US" dirty="0" err="1"/>
              <a:t>l'insuffisance</a:t>
            </a:r>
            <a:r>
              <a:rPr lang="en-US" dirty="0"/>
              <a:t> </a:t>
            </a:r>
            <a:r>
              <a:rPr lang="en-US" dirty="0" err="1"/>
              <a:t>rénale</a:t>
            </a:r>
            <a:r>
              <a:rPr lang="en-US" dirty="0"/>
              <a:t>.</a:t>
            </a:r>
          </a:p>
          <a:p>
            <a:r>
              <a:rPr lang="en-US" dirty="0" err="1"/>
              <a:t>Toutes</a:t>
            </a:r>
            <a:r>
              <a:rPr lang="en-US" dirty="0"/>
              <a:t> les classes de </a:t>
            </a:r>
            <a:r>
              <a:rPr lang="en-US" dirty="0" err="1"/>
              <a:t>médicaments</a:t>
            </a:r>
            <a:r>
              <a:rPr lang="en-US" dirty="0"/>
              <a:t> anti </a:t>
            </a:r>
            <a:r>
              <a:rPr lang="en-US" dirty="0" err="1"/>
              <a:t>hy</a:t>
            </a:r>
            <a:r>
              <a:rPr lang="en-US" dirty="0"/>
              <a:t> p e </a:t>
            </a:r>
            <a:r>
              <a:rPr lang="en-US" dirty="0" err="1"/>
              <a:t>rt</a:t>
            </a:r>
            <a:r>
              <a:rPr lang="en-US" dirty="0"/>
              <a:t> e n s e u </a:t>
            </a:r>
            <a:r>
              <a:rPr lang="en-US" dirty="0" err="1"/>
              <a:t>rs</a:t>
            </a:r>
            <a:r>
              <a:rPr lang="en-US" dirty="0"/>
              <a:t> </a:t>
            </a:r>
            <a:r>
              <a:rPr lang="en-US" dirty="0" err="1"/>
              <a:t>ont</a:t>
            </a:r>
            <a:endParaRPr lang="en-US" dirty="0"/>
          </a:p>
          <a:p>
            <a:r>
              <a:rPr lang="fr-FR" dirty="0"/>
              <a:t>démontré leur efficacité dans le contrôle </a:t>
            </a:r>
            <a:r>
              <a:rPr lang="fr-FR" dirty="0" err="1"/>
              <a:t>tensionnel</a:t>
            </a:r>
            <a:r>
              <a:rPr lang="fr-FR" dirty="0"/>
              <a:t> au</a:t>
            </a:r>
          </a:p>
          <a:p>
            <a:r>
              <a:rPr lang="en-US" dirty="0" err="1"/>
              <a:t>cours</a:t>
            </a:r>
            <a:r>
              <a:rPr lang="en-US" dirty="0"/>
              <a:t> des maladies </a:t>
            </a:r>
            <a:r>
              <a:rPr lang="en-US" dirty="0" err="1"/>
              <a:t>rénales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/>
              <a:t>Cependant, les I.E.C. et les antagonistes de l'angiotensine II</a:t>
            </a:r>
          </a:p>
          <a:p>
            <a:r>
              <a:rPr lang="fr-FR" dirty="0"/>
              <a:t>semblent diminuer plus régulièrement la protéinurie que les</a:t>
            </a:r>
          </a:p>
          <a:p>
            <a:r>
              <a:rPr lang="fr-FR" dirty="0"/>
              <a:t>autres antihypertenseurs chez le non diabétique, ceci suggère</a:t>
            </a:r>
          </a:p>
          <a:p>
            <a:r>
              <a:rPr lang="fr-FR" dirty="0"/>
              <a:t>que cet effet anti </a:t>
            </a:r>
            <a:r>
              <a:rPr lang="fr-FR" dirty="0" err="1"/>
              <a:t>protéinurique</a:t>
            </a:r>
            <a:r>
              <a:rPr lang="fr-FR" dirty="0"/>
              <a:t> relève d'un autre mécanisme</a:t>
            </a:r>
          </a:p>
          <a:p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l'abaissement</a:t>
            </a:r>
            <a:r>
              <a:rPr lang="en-US" dirty="0"/>
              <a:t> </a:t>
            </a:r>
            <a:r>
              <a:rPr lang="en-US" dirty="0" err="1"/>
              <a:t>tensionnel</a:t>
            </a:r>
            <a:r>
              <a:rPr lang="en-US" dirty="0"/>
              <a:t>.</a:t>
            </a:r>
          </a:p>
          <a:p>
            <a:r>
              <a:rPr lang="en-US" dirty="0" err="1"/>
              <a:t>Donc</a:t>
            </a:r>
            <a:r>
              <a:rPr lang="en-US" dirty="0"/>
              <a:t> </a:t>
            </a:r>
            <a:r>
              <a:rPr lang="en-US" dirty="0" err="1"/>
              <a:t>effet</a:t>
            </a:r>
            <a:r>
              <a:rPr lang="en-US" dirty="0"/>
              <a:t> double :</a:t>
            </a:r>
          </a:p>
          <a:p>
            <a:r>
              <a:rPr lang="en-US" dirty="0"/>
              <a:t>• Sur </a:t>
            </a:r>
            <a:r>
              <a:rPr lang="en-US" dirty="0" err="1"/>
              <a:t>l'hémodynamique</a:t>
            </a:r>
            <a:r>
              <a:rPr lang="en-US" dirty="0"/>
              <a:t> intra-</a:t>
            </a:r>
            <a:r>
              <a:rPr lang="en-US" dirty="0" err="1"/>
              <a:t>rénale</a:t>
            </a:r>
            <a:r>
              <a:rPr lang="en-US" dirty="0"/>
              <a:t>.</a:t>
            </a:r>
          </a:p>
          <a:p>
            <a:r>
              <a:rPr lang="fr-FR" dirty="0"/>
              <a:t>• Et sur les propriétés intrinsèques </a:t>
            </a:r>
            <a:r>
              <a:rPr lang="fr-FR" dirty="0" smtClean="0"/>
              <a:t>:</a:t>
            </a:r>
            <a:r>
              <a:rPr lang="fr-FR" dirty="0"/>
              <a:t>- de la membrane </a:t>
            </a:r>
            <a:r>
              <a:rPr lang="fr-FR" dirty="0" err="1"/>
              <a:t>gloméru</a:t>
            </a:r>
            <a:r>
              <a:rPr lang="fr-FR" dirty="0"/>
              <a:t> l a i </a:t>
            </a:r>
            <a:r>
              <a:rPr lang="fr-FR" dirty="0" err="1"/>
              <a:t>re</a:t>
            </a:r>
            <a:r>
              <a:rPr lang="fr-FR" dirty="0"/>
              <a:t> (réduction de la taille</a:t>
            </a:r>
          </a:p>
          <a:p>
            <a:r>
              <a:rPr lang="en-US" dirty="0"/>
              <a:t>des pores)</a:t>
            </a:r>
          </a:p>
          <a:p>
            <a:r>
              <a:rPr lang="fr-FR" dirty="0"/>
              <a:t>- et du tube proximal (diminution de l'excrétion d'</a:t>
            </a:r>
            <a:r>
              <a:rPr lang="fr-FR" dirty="0" err="1"/>
              <a:t>albu</a:t>
            </a:r>
            <a:r>
              <a:rPr lang="fr-FR" dirty="0"/>
              <a:t> -</a:t>
            </a:r>
          </a:p>
          <a:p>
            <a:r>
              <a:rPr lang="en-US" dirty="0"/>
              <a:t>mine).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CONCLUSION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fr-FR" dirty="0" smtClean="0"/>
              <a:t>L </a:t>
            </a:r>
            <a:r>
              <a:rPr lang="fr-FR" dirty="0"/>
              <a:t>' H TA comporte toujours des </a:t>
            </a:r>
            <a:r>
              <a:rPr lang="fr-FR" dirty="0" err="1"/>
              <a:t>pert</a:t>
            </a:r>
            <a:r>
              <a:rPr lang="fr-FR" dirty="0"/>
              <a:t> u r b </a:t>
            </a:r>
            <a:r>
              <a:rPr lang="fr-FR" dirty="0" err="1"/>
              <a:t>ations</a:t>
            </a:r>
            <a:r>
              <a:rPr lang="fr-FR" dirty="0"/>
              <a:t> </a:t>
            </a:r>
            <a:r>
              <a:rPr lang="fr-FR" dirty="0" err="1"/>
              <a:t>hémody</a:t>
            </a:r>
            <a:r>
              <a:rPr lang="fr-FR" dirty="0"/>
              <a:t> n a m i -</a:t>
            </a:r>
          </a:p>
          <a:p>
            <a:pPr>
              <a:buNone/>
            </a:pPr>
            <a:r>
              <a:rPr lang="en-US" dirty="0" err="1"/>
              <a:t>ques</a:t>
            </a:r>
            <a:r>
              <a:rPr lang="en-US" dirty="0"/>
              <a:t> intra </a:t>
            </a:r>
            <a:r>
              <a:rPr lang="en-US" dirty="0" err="1"/>
              <a:t>rénales</a:t>
            </a:r>
            <a:r>
              <a:rPr lang="en-US" dirty="0"/>
              <a:t> :</a:t>
            </a:r>
          </a:p>
          <a:p>
            <a:pPr>
              <a:buNone/>
            </a:pPr>
            <a:r>
              <a:rPr lang="fr-FR" dirty="0"/>
              <a:t>Conséquence : élévation néfaste de la pression </a:t>
            </a:r>
            <a:r>
              <a:rPr lang="fr-FR" dirty="0" err="1"/>
              <a:t>gloméru</a:t>
            </a:r>
            <a:r>
              <a:rPr lang="fr-FR" dirty="0"/>
              <a:t> -</a:t>
            </a:r>
          </a:p>
          <a:p>
            <a:pPr>
              <a:buNone/>
            </a:pPr>
            <a:r>
              <a:rPr lang="fr-FR" dirty="0" err="1"/>
              <a:t>laire</a:t>
            </a:r>
            <a:r>
              <a:rPr lang="fr-FR" dirty="0"/>
              <a:t> ------&gt; </a:t>
            </a:r>
            <a:r>
              <a:rPr lang="fr-FR" dirty="0" err="1"/>
              <a:t>glomérulosclérose</a:t>
            </a:r>
            <a:r>
              <a:rPr lang="fr-FR" dirty="0"/>
              <a:t> et insuffisance rénale.</a:t>
            </a:r>
          </a:p>
          <a:p>
            <a:pPr>
              <a:buNone/>
            </a:pPr>
            <a:r>
              <a:rPr lang="fr-FR" dirty="0"/>
              <a:t>Les </a:t>
            </a:r>
            <a:r>
              <a:rPr lang="fr-FR" dirty="0" err="1"/>
              <a:t>inve</a:t>
            </a:r>
            <a:r>
              <a:rPr lang="fr-FR" dirty="0"/>
              <a:t> s t i </a:t>
            </a:r>
            <a:r>
              <a:rPr lang="fr-FR" dirty="0" err="1"/>
              <a:t>gations</a:t>
            </a:r>
            <a:r>
              <a:rPr lang="fr-FR" dirty="0"/>
              <a:t> de </a:t>
            </a:r>
            <a:r>
              <a:rPr lang="fr-FR" dirty="0" err="1"/>
              <a:t>pre</a:t>
            </a:r>
            <a:r>
              <a:rPr lang="fr-FR" dirty="0"/>
              <a:t> m i è </a:t>
            </a:r>
            <a:r>
              <a:rPr lang="fr-FR" dirty="0" err="1"/>
              <a:t>re</a:t>
            </a:r>
            <a:r>
              <a:rPr lang="fr-FR" dirty="0"/>
              <a:t> intention ne sont pas d'un</a:t>
            </a:r>
          </a:p>
          <a:p>
            <a:pPr>
              <a:buNone/>
            </a:pPr>
            <a:r>
              <a:rPr lang="fr-FR" dirty="0"/>
              <a:t>grand </a:t>
            </a:r>
            <a:r>
              <a:rPr lang="fr-FR" dirty="0" err="1"/>
              <a:t>ap</a:t>
            </a:r>
            <a:r>
              <a:rPr lang="fr-FR" dirty="0"/>
              <a:t> p o </a:t>
            </a:r>
            <a:r>
              <a:rPr lang="fr-FR" dirty="0" err="1"/>
              <a:t>rt</a:t>
            </a:r>
            <a:r>
              <a:rPr lang="fr-FR" dirty="0"/>
              <a:t> dans le diagnostic précoce d'une </a:t>
            </a:r>
            <a:r>
              <a:rPr lang="fr-FR" dirty="0" err="1"/>
              <a:t>altérat</a:t>
            </a:r>
            <a:r>
              <a:rPr lang="fr-FR" dirty="0"/>
              <a:t> i o </a:t>
            </a:r>
            <a:r>
              <a:rPr lang="fr-FR" dirty="0" err="1" smtClean="0"/>
              <a:t>n</a:t>
            </a:r>
            <a:r>
              <a:rPr lang="fr-FR" dirty="0" err="1"/>
              <a:t>rénale</a:t>
            </a:r>
            <a:r>
              <a:rPr lang="fr-FR" dirty="0"/>
              <a:t> et l'absence d'anomalies dans les résultats de ces</a:t>
            </a:r>
          </a:p>
          <a:p>
            <a:pPr>
              <a:buNone/>
            </a:pPr>
            <a:r>
              <a:rPr lang="fr-FR" dirty="0"/>
              <a:t>explorations n'élimine pas une atteinte rénale.</a:t>
            </a:r>
          </a:p>
          <a:p>
            <a:pPr>
              <a:buNone/>
            </a:pPr>
            <a:r>
              <a:rPr lang="fr-FR" dirty="0"/>
              <a:t>Le traitement </a:t>
            </a:r>
            <a:r>
              <a:rPr lang="fr-FR" dirty="0" err="1"/>
              <a:t>anti-hypertenseur</a:t>
            </a:r>
            <a:r>
              <a:rPr lang="fr-FR" dirty="0"/>
              <a:t> a pour objectif essentiel la</a:t>
            </a:r>
          </a:p>
          <a:p>
            <a:pPr>
              <a:buNone/>
            </a:pPr>
            <a:r>
              <a:rPr lang="fr-FR" dirty="0"/>
              <a:t>p r é </a:t>
            </a:r>
            <a:r>
              <a:rPr lang="fr-FR" dirty="0" err="1"/>
              <a:t>vention</a:t>
            </a:r>
            <a:r>
              <a:rPr lang="fr-FR" dirty="0"/>
              <a:t> des atteintes rénales, mais aussi cardiaques et</a:t>
            </a:r>
          </a:p>
          <a:p>
            <a:pPr>
              <a:buNone/>
            </a:pPr>
            <a:r>
              <a:rPr lang="fr-FR" dirty="0"/>
              <a:t>cérébrales et en cas d'atteinte rénale, le ralentissement de sa</a:t>
            </a:r>
          </a:p>
          <a:p>
            <a:pPr>
              <a:buNone/>
            </a:pPr>
            <a:r>
              <a:rPr lang="en-US" dirty="0"/>
              <a:t>progression </a:t>
            </a:r>
            <a:r>
              <a:rPr lang="en-US" dirty="0" err="1"/>
              <a:t>vers</a:t>
            </a:r>
            <a:r>
              <a:rPr lang="en-US" dirty="0"/>
              <a:t> </a:t>
            </a:r>
            <a:r>
              <a:rPr lang="en-US" dirty="0" err="1"/>
              <a:t>l'insuffisance</a:t>
            </a:r>
            <a:r>
              <a:rPr lang="en-US" dirty="0"/>
              <a:t> </a:t>
            </a:r>
            <a:r>
              <a:rPr lang="en-US" dirty="0" err="1"/>
              <a:t>rénale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fr-FR" dirty="0"/>
              <a:t>Les I.E.C. et les antagonistes de l'angiotensine II occupent</a:t>
            </a:r>
          </a:p>
          <a:p>
            <a:pPr>
              <a:buNone/>
            </a:pPr>
            <a:r>
              <a:rPr lang="fr-FR" dirty="0"/>
              <a:t>toujours une place de choix dans cet arsenal thérapeutique</a:t>
            </a:r>
          </a:p>
          <a:p>
            <a:pPr>
              <a:buNone/>
            </a:pPr>
            <a:r>
              <a:rPr lang="fr-FR" dirty="0"/>
              <a:t>(protection à long terme de la fonction rénale ).</a:t>
            </a: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19196" y="1600200"/>
            <a:ext cx="490560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0"/>
            <a:ext cx="7239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 </a:t>
            </a:r>
            <a:r>
              <a:rPr lang="fr-FR" dirty="0" err="1"/>
              <a:t>ependant</a:t>
            </a:r>
            <a:r>
              <a:rPr lang="fr-FR" dirty="0"/>
              <a:t>, ce système de régulation rapide est </a:t>
            </a:r>
            <a:r>
              <a:rPr lang="fr-FR" dirty="0" err="1"/>
              <a:t>incap</a:t>
            </a:r>
            <a:r>
              <a:rPr lang="fr-FR" dirty="0"/>
              <a:t> </a:t>
            </a:r>
            <a:r>
              <a:rPr lang="fr-FR" dirty="0" err="1"/>
              <a:t>abl</a:t>
            </a:r>
            <a:r>
              <a:rPr lang="fr-FR" dirty="0"/>
              <a:t> e</a:t>
            </a:r>
          </a:p>
          <a:p>
            <a:r>
              <a:rPr lang="fr-FR" dirty="0"/>
              <a:t>de maintenir durablement et dans toutes les situations, la</a:t>
            </a:r>
          </a:p>
          <a:p>
            <a:r>
              <a:rPr lang="fr-FR" dirty="0"/>
              <a:t>stabilité de la PSA d'ou l'intervention d'un autre système.</a:t>
            </a:r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b="1" dirty="0"/>
              <a:t>Régulation à moyen et long termes</a:t>
            </a:r>
          </a:p>
          <a:p>
            <a:r>
              <a:rPr lang="fr-FR" dirty="0"/>
              <a:t>Le rein est l'organe clé de cette régulation à </a:t>
            </a:r>
            <a:r>
              <a:rPr lang="fr-FR" dirty="0" err="1"/>
              <a:t>interve</a:t>
            </a:r>
            <a:r>
              <a:rPr lang="fr-FR" dirty="0"/>
              <a:t> n t i o n</a:t>
            </a:r>
          </a:p>
          <a:p>
            <a:r>
              <a:rPr lang="fr-FR" dirty="0"/>
              <a:t>plus lente, grâce a son rôle dans :</a:t>
            </a:r>
          </a:p>
          <a:p>
            <a:r>
              <a:rPr lang="fr-FR" dirty="0"/>
              <a:t>• Le contrôle de la balance </a:t>
            </a:r>
            <a:r>
              <a:rPr lang="fr-FR" dirty="0" err="1"/>
              <a:t>hydrosodée</a:t>
            </a:r>
            <a:r>
              <a:rPr lang="fr-FR" dirty="0"/>
              <a:t> (le rein est l'organe</a:t>
            </a:r>
          </a:p>
          <a:p>
            <a:r>
              <a:rPr lang="fr-FR" dirty="0"/>
              <a:t>d'excrétion et de rétention d'eau et du sodium),</a:t>
            </a:r>
          </a:p>
          <a:p>
            <a:r>
              <a:rPr lang="fr-FR" dirty="0"/>
              <a:t>• Le tonus vaso-moteur par l'intermédiaire :</a:t>
            </a:r>
          </a:p>
          <a:p>
            <a:r>
              <a:rPr lang="en-US" dirty="0"/>
              <a:t>- du </a:t>
            </a:r>
            <a:r>
              <a:rPr lang="en-US" dirty="0" err="1"/>
              <a:t>système</a:t>
            </a:r>
            <a:r>
              <a:rPr lang="en-US" dirty="0"/>
              <a:t> </a:t>
            </a:r>
            <a:r>
              <a:rPr lang="en-US" dirty="0" err="1"/>
              <a:t>rénine-angio-tensine-aldostérone</a:t>
            </a:r>
            <a:r>
              <a:rPr lang="en-US" dirty="0"/>
              <a:t>,</a:t>
            </a:r>
          </a:p>
          <a:p>
            <a:r>
              <a:rPr lang="en-US" dirty="0"/>
              <a:t>- du </a:t>
            </a:r>
            <a:r>
              <a:rPr lang="en-US" dirty="0" err="1"/>
              <a:t>système</a:t>
            </a:r>
            <a:r>
              <a:rPr lang="en-US" dirty="0"/>
              <a:t> </a:t>
            </a:r>
            <a:r>
              <a:rPr lang="en-US" dirty="0" err="1"/>
              <a:t>Kinine-Kallicréine</a:t>
            </a:r>
            <a:r>
              <a:rPr lang="en-US" dirty="0"/>
              <a:t>,</a:t>
            </a:r>
          </a:p>
          <a:p>
            <a:r>
              <a:rPr lang="en-US" dirty="0"/>
              <a:t>- des </a:t>
            </a:r>
            <a:r>
              <a:rPr lang="en-US" dirty="0" err="1"/>
              <a:t>prostaglandines</a:t>
            </a:r>
            <a:r>
              <a:rPr lang="en-US" dirty="0"/>
              <a:t>,</a:t>
            </a:r>
          </a:p>
          <a:p>
            <a:r>
              <a:rPr lang="en-US" dirty="0"/>
              <a:t>- du </a:t>
            </a:r>
            <a:r>
              <a:rPr lang="en-US" dirty="0" err="1"/>
              <a:t>facteur</a:t>
            </a:r>
            <a:r>
              <a:rPr lang="en-US" dirty="0"/>
              <a:t> </a:t>
            </a:r>
            <a:r>
              <a:rPr lang="en-US" dirty="0" err="1"/>
              <a:t>atrial-natridiurétique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i="1" dirty="0" err="1"/>
              <a:t>Système</a:t>
            </a:r>
            <a:r>
              <a:rPr lang="en-US" b="1" i="1" dirty="0"/>
              <a:t> </a:t>
            </a:r>
            <a:r>
              <a:rPr lang="en-US" b="1" i="1" dirty="0" err="1"/>
              <a:t>rénine-angio-tensine-aldostérone</a:t>
            </a:r>
            <a:endParaRPr lang="en-US" b="1" i="1" dirty="0"/>
          </a:p>
          <a:p>
            <a:r>
              <a:rPr lang="fr-FR" i="1" dirty="0"/>
              <a:t>La mise en jeu du système rénine-angiotensine</a:t>
            </a:r>
          </a:p>
          <a:p>
            <a:r>
              <a:rPr lang="fr-FR" dirty="0"/>
              <a:t>Le système rénine-angiotensine et l'aldostérone sont étroitement</a:t>
            </a:r>
          </a:p>
          <a:p>
            <a:r>
              <a:rPr lang="fr-FR" dirty="0"/>
              <a:t>liés pour maintenir constantes la P.S.A et la balance</a:t>
            </a:r>
          </a:p>
          <a:p>
            <a:r>
              <a:rPr lang="fr-FR" dirty="0"/>
              <a:t>s o d é e. L'angiotensine II diminue la sécrétion de rénine</a:t>
            </a:r>
          </a:p>
          <a:p>
            <a:r>
              <a:rPr lang="fr-FR" dirty="0"/>
              <a:t>"</a:t>
            </a:r>
            <a:r>
              <a:rPr lang="fr-FR" dirty="0" err="1"/>
              <a:t>feed</a:t>
            </a:r>
            <a:r>
              <a:rPr lang="fr-FR" dirty="0"/>
              <a:t> back" par action directe sur sa production, ou indirecte</a:t>
            </a:r>
          </a:p>
          <a:p>
            <a:r>
              <a:rPr lang="fr-FR" dirty="0"/>
              <a:t>par l'</a:t>
            </a:r>
            <a:r>
              <a:rPr lang="fr-FR" dirty="0" err="1"/>
              <a:t>interm</a:t>
            </a:r>
            <a:r>
              <a:rPr lang="fr-FR" dirty="0"/>
              <a:t> é d i a i </a:t>
            </a:r>
            <a:r>
              <a:rPr lang="fr-FR" dirty="0" err="1"/>
              <a:t>re</a:t>
            </a:r>
            <a:r>
              <a:rPr lang="fr-FR" dirty="0"/>
              <a:t> de l'effet final hémodynamique ou</a:t>
            </a:r>
          </a:p>
          <a:p>
            <a:r>
              <a:rPr lang="en-US" dirty="0" err="1"/>
              <a:t>métabolique</a:t>
            </a:r>
            <a:r>
              <a:rPr lang="en-US" dirty="0"/>
              <a:t>.</a:t>
            </a:r>
          </a:p>
          <a:p>
            <a:r>
              <a:rPr lang="fr-FR" dirty="0"/>
              <a:t>Toute diminution de la P.S.A. ou toute balance sodée négative</a:t>
            </a:r>
          </a:p>
          <a:p>
            <a:r>
              <a:rPr lang="fr-FR" dirty="0"/>
              <a:t>entraîne la mise en jeu du système </a:t>
            </a:r>
            <a:r>
              <a:rPr lang="fr-FR" dirty="0" err="1"/>
              <a:t>renine</a:t>
            </a:r>
            <a:r>
              <a:rPr lang="fr-FR" dirty="0"/>
              <a:t>-angiotensine.</a:t>
            </a:r>
          </a:p>
          <a:p>
            <a:r>
              <a:rPr lang="fr-FR" dirty="0"/>
              <a:t>L'angiotensine II augmente la résistance périphérique artériolaire</a:t>
            </a:r>
          </a:p>
          <a:p>
            <a:r>
              <a:rPr lang="fr-FR" dirty="0"/>
              <a:t>par vasoconstriction et entraîne une hypersécrétion</a:t>
            </a:r>
          </a:p>
          <a:p>
            <a:r>
              <a:rPr lang="en-US" dirty="0" err="1"/>
              <a:t>d'aldostérone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r-FR" dirty="0"/>
              <a:t>Toute diminution de la P.S.A. ou toute balance sodée négative</a:t>
            </a:r>
          </a:p>
          <a:p>
            <a:r>
              <a:rPr lang="fr-FR" dirty="0"/>
              <a:t>entraîne la mise en jeu du système </a:t>
            </a:r>
            <a:r>
              <a:rPr lang="fr-FR" dirty="0" err="1"/>
              <a:t>renine</a:t>
            </a:r>
            <a:r>
              <a:rPr lang="fr-FR" dirty="0"/>
              <a:t>-angiotensine.</a:t>
            </a:r>
          </a:p>
          <a:p>
            <a:r>
              <a:rPr lang="fr-FR" dirty="0"/>
              <a:t>L'angiotensine II augmente la résistance périphérique artériolaire</a:t>
            </a:r>
          </a:p>
          <a:p>
            <a:r>
              <a:rPr lang="fr-FR" dirty="0"/>
              <a:t>par vasoconstriction et entraîne une hypersécrétion</a:t>
            </a:r>
          </a:p>
          <a:p>
            <a:r>
              <a:rPr lang="en-US" dirty="0" err="1"/>
              <a:t>d'aldostérone</a:t>
            </a:r>
            <a:r>
              <a:rPr lang="en-US" dirty="0"/>
              <a:t>.</a:t>
            </a:r>
          </a:p>
          <a:p>
            <a:r>
              <a:rPr lang="fr-FR" dirty="0"/>
              <a:t>La balance sodée est rétablie par la </a:t>
            </a:r>
            <a:r>
              <a:rPr lang="fr-FR" dirty="0" err="1"/>
              <a:t>dimunition</a:t>
            </a:r>
            <a:r>
              <a:rPr lang="fr-FR" dirty="0"/>
              <a:t> de l'excrétion</a:t>
            </a:r>
          </a:p>
          <a:p>
            <a:r>
              <a:rPr lang="fr-FR" dirty="0"/>
              <a:t>rénale du sodium liée à deux mécanismes :</a:t>
            </a:r>
          </a:p>
          <a:p>
            <a:r>
              <a:rPr lang="en-US" dirty="0"/>
              <a:t>• d </a:t>
            </a:r>
            <a:r>
              <a:rPr lang="en-US" dirty="0" err="1"/>
              <a:t>i</a:t>
            </a:r>
            <a:r>
              <a:rPr lang="en-US" dirty="0"/>
              <a:t> m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nution</a:t>
            </a:r>
            <a:r>
              <a:rPr lang="en-US" dirty="0"/>
              <a:t> de la </a:t>
            </a:r>
            <a:r>
              <a:rPr lang="en-US" dirty="0" err="1"/>
              <a:t>fi</a:t>
            </a:r>
            <a:r>
              <a:rPr lang="en-US" dirty="0"/>
              <a:t> l t ration </a:t>
            </a:r>
            <a:r>
              <a:rPr lang="en-US" dirty="0" err="1"/>
              <a:t>gloméru</a:t>
            </a:r>
            <a:r>
              <a:rPr lang="en-US" dirty="0"/>
              <a:t> l a </a:t>
            </a:r>
            <a:r>
              <a:rPr lang="en-US" dirty="0" err="1"/>
              <a:t>i</a:t>
            </a:r>
            <a:r>
              <a:rPr lang="en-US" dirty="0"/>
              <a:t> re par </a:t>
            </a:r>
            <a:r>
              <a:rPr lang="en-US" dirty="0" err="1"/>
              <a:t>va</a:t>
            </a:r>
            <a:r>
              <a:rPr lang="en-US" dirty="0"/>
              <a:t> s o c o n s -</a:t>
            </a:r>
          </a:p>
          <a:p>
            <a:r>
              <a:rPr lang="en-US" dirty="0" err="1"/>
              <a:t>triction</a:t>
            </a:r>
            <a:r>
              <a:rPr lang="en-US" dirty="0"/>
              <a:t> de </a:t>
            </a:r>
            <a:r>
              <a:rPr lang="en-US" dirty="0" err="1"/>
              <a:t>l'artériole</a:t>
            </a:r>
            <a:r>
              <a:rPr lang="en-US" dirty="0"/>
              <a:t> </a:t>
            </a:r>
            <a:r>
              <a:rPr lang="en-US" dirty="0" err="1"/>
              <a:t>afférente</a:t>
            </a:r>
            <a:r>
              <a:rPr lang="en-US" dirty="0"/>
              <a:t>.</a:t>
            </a:r>
          </a:p>
          <a:p>
            <a:r>
              <a:rPr lang="fr-FR" dirty="0"/>
              <a:t>• augmentation de la réabsorption distale de sodium grâce</a:t>
            </a:r>
          </a:p>
          <a:p>
            <a:r>
              <a:rPr lang="en-US" dirty="0"/>
              <a:t>à </a:t>
            </a:r>
            <a:r>
              <a:rPr lang="en-US" dirty="0" err="1"/>
              <a:t>l'aldostérone</a:t>
            </a:r>
            <a:r>
              <a:rPr lang="en-US" dirty="0"/>
              <a:t>.</a:t>
            </a:r>
          </a:p>
          <a:p>
            <a:r>
              <a:rPr lang="fr-FR" dirty="0"/>
              <a:t>La normalisation de la P.S.A. s'explique ainsi par un mécanisme</a:t>
            </a:r>
          </a:p>
          <a:p>
            <a:r>
              <a:rPr lang="fr-FR" dirty="0"/>
              <a:t>de "</a:t>
            </a:r>
            <a:r>
              <a:rPr lang="fr-FR" dirty="0" err="1"/>
              <a:t>feed</a:t>
            </a:r>
            <a:r>
              <a:rPr lang="fr-FR" dirty="0"/>
              <a:t> back" négatif assuré par l'angiotensine II et</a:t>
            </a:r>
          </a:p>
          <a:p>
            <a:r>
              <a:rPr lang="fr-FR" dirty="0"/>
              <a:t>la </a:t>
            </a:r>
            <a:r>
              <a:rPr lang="fr-FR" dirty="0" err="1"/>
              <a:t>norm</a:t>
            </a:r>
            <a:r>
              <a:rPr lang="fr-FR" dirty="0"/>
              <a:t> a l i s </a:t>
            </a:r>
            <a:r>
              <a:rPr lang="fr-FR" dirty="0" err="1"/>
              <a:t>ation</a:t>
            </a:r>
            <a:r>
              <a:rPr lang="fr-FR" dirty="0"/>
              <a:t> des conditions hémodynamiques et ou</a:t>
            </a:r>
          </a:p>
          <a:p>
            <a:r>
              <a:rPr lang="en-US" dirty="0" err="1"/>
              <a:t>métaboliques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i="1" dirty="0"/>
              <a:t>Organisation du système rénine-angiotensine et action des</a:t>
            </a:r>
          </a:p>
          <a:p>
            <a:r>
              <a:rPr lang="en-US" i="1" dirty="0" err="1"/>
              <a:t>angiotensines</a:t>
            </a:r>
            <a:endParaRPr lang="en-US" i="1" dirty="0"/>
          </a:p>
          <a:p>
            <a:r>
              <a:rPr lang="en-US" dirty="0"/>
              <a:t>L ' a n </a:t>
            </a:r>
            <a:r>
              <a:rPr lang="en-US" dirty="0" err="1"/>
              <a:t>giotensine</a:t>
            </a:r>
            <a:r>
              <a:rPr lang="en-US" dirty="0"/>
              <a:t> II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puissamment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s o c o n s t </a:t>
            </a:r>
            <a:r>
              <a:rPr lang="en-US" dirty="0" err="1"/>
              <a:t>ri</a:t>
            </a:r>
            <a:r>
              <a:rPr lang="en-US" dirty="0"/>
              <a:t> c t </a:t>
            </a:r>
            <a:r>
              <a:rPr lang="en-US" dirty="0" err="1"/>
              <a:t>ri</a:t>
            </a:r>
            <a:r>
              <a:rPr lang="en-US" dirty="0"/>
              <a:t> c e, </a:t>
            </a:r>
            <a:r>
              <a:rPr lang="en-US" dirty="0" err="1"/>
              <a:t>elle</a:t>
            </a:r>
            <a:endParaRPr lang="en-US" dirty="0"/>
          </a:p>
          <a:p>
            <a:r>
              <a:rPr lang="fr-FR" dirty="0"/>
              <a:t>stimule le système </a:t>
            </a:r>
            <a:r>
              <a:rPr lang="fr-FR" dirty="0" err="1"/>
              <a:t>neuro</a:t>
            </a:r>
            <a:r>
              <a:rPr lang="fr-FR" dirty="0"/>
              <a:t>-</a:t>
            </a:r>
            <a:r>
              <a:rPr lang="fr-FR" dirty="0" err="1"/>
              <a:t>catécholaminergique</a:t>
            </a:r>
            <a:r>
              <a:rPr lang="fr-FR" dirty="0"/>
              <a:t>, elle exerce</a:t>
            </a:r>
          </a:p>
          <a:p>
            <a:r>
              <a:rPr lang="fr-FR" dirty="0"/>
              <a:t>des effets spécifiquement intra-rénaux en réduisant le débit</a:t>
            </a:r>
          </a:p>
          <a:p>
            <a:r>
              <a:rPr lang="fr-FR" dirty="0"/>
              <a:t>sanguin rénal pro p o </a:t>
            </a:r>
            <a:r>
              <a:rPr lang="fr-FR" dirty="0" err="1"/>
              <a:t>rtionnellement</a:t>
            </a:r>
            <a:r>
              <a:rPr lang="fr-FR" dirty="0"/>
              <a:t> plus que le débit de</a:t>
            </a:r>
          </a:p>
          <a:p>
            <a:r>
              <a:rPr lang="fr-FR" dirty="0"/>
              <a:t>fi l t ration </a:t>
            </a:r>
            <a:r>
              <a:rPr lang="fr-FR" dirty="0" err="1"/>
              <a:t>gloméru</a:t>
            </a:r>
            <a:r>
              <a:rPr lang="fr-FR" dirty="0"/>
              <a:t> l a i </a:t>
            </a:r>
            <a:r>
              <a:rPr lang="fr-FR" dirty="0" err="1"/>
              <a:t>re</a:t>
            </a:r>
            <a:r>
              <a:rPr lang="fr-FR" dirty="0"/>
              <a:t> et élève la fraction de fi l t ration en</a:t>
            </a:r>
          </a:p>
          <a:p>
            <a:r>
              <a:rPr lang="fr-FR" dirty="0"/>
              <a:t>raison de son effet prépondérant sur les vaisseaux post-glomérulaires.</a:t>
            </a:r>
          </a:p>
          <a:p>
            <a:r>
              <a:rPr lang="fr-FR" dirty="0"/>
              <a:t>L'angiotensine II et III stimulent la synthèse et</a:t>
            </a:r>
          </a:p>
          <a:p>
            <a:r>
              <a:rPr lang="en-US" dirty="0"/>
              <a:t>la </a:t>
            </a:r>
            <a:r>
              <a:rPr lang="en-US" dirty="0" err="1"/>
              <a:t>sécrétion</a:t>
            </a:r>
            <a:r>
              <a:rPr lang="en-US" dirty="0"/>
              <a:t> de </a:t>
            </a:r>
            <a:r>
              <a:rPr lang="en-US" dirty="0" err="1"/>
              <a:t>l'aldostérone</a:t>
            </a:r>
            <a:r>
              <a:rPr lang="en-US" dirty="0"/>
              <a:t>.</a:t>
            </a:r>
          </a:p>
          <a:p>
            <a:r>
              <a:rPr lang="fr-FR" dirty="0"/>
              <a:t>Ces </a:t>
            </a:r>
            <a:r>
              <a:rPr lang="fr-FR" dirty="0" err="1"/>
              <a:t>modifi</a:t>
            </a:r>
            <a:r>
              <a:rPr lang="fr-FR" dirty="0"/>
              <a:t> c </a:t>
            </a:r>
            <a:r>
              <a:rPr lang="fr-FR" dirty="0" err="1"/>
              <a:t>ations</a:t>
            </a:r>
            <a:r>
              <a:rPr lang="fr-FR" dirty="0"/>
              <a:t> de l'hémodynamique intra-rénale sont</a:t>
            </a:r>
          </a:p>
          <a:p>
            <a:r>
              <a:rPr lang="fr-FR" dirty="0"/>
              <a:t>des facteurs d'accroissement de la réabsorption du sodium.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3552</Words>
  <Application>Microsoft Office PowerPoint</Application>
  <PresentationFormat>Affichage à l'écran (4:3)</PresentationFormat>
  <Paragraphs>399</Paragraphs>
  <Slides>61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61</vt:i4>
      </vt:variant>
    </vt:vector>
  </HeadingPairs>
  <TitlesOfParts>
    <vt:vector size="62" baseType="lpstr">
      <vt:lpstr>Thème Office</vt:lpstr>
      <vt:lpstr>LE REIN DANS L'HTA</vt:lpstr>
      <vt:lpstr>Diapositive 2</vt:lpstr>
      <vt:lpstr>Diapositive 3</vt:lpstr>
      <vt:lpstr>REGULATION DE LA PRESSION SANGUINE ARTERIELLE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Diapositive 33</vt:lpstr>
      <vt:lpstr>Diapositive 34</vt:lpstr>
      <vt:lpstr>Diapositive 35</vt:lpstr>
      <vt:lpstr>Diapositive 36</vt:lpstr>
      <vt:lpstr>Diapositive 37</vt:lpstr>
      <vt:lpstr>Diapositive 38</vt:lpstr>
      <vt:lpstr>Diapositive 39</vt:lpstr>
      <vt:lpstr>Diapositive 40</vt:lpstr>
      <vt:lpstr>Autres examens </vt:lpstr>
      <vt:lpstr>Diapositive 42</vt:lpstr>
      <vt:lpstr>Diapositive 43</vt:lpstr>
      <vt:lpstr>HTA compliquée d'une altération rénale </vt:lpstr>
      <vt:lpstr>Diapositive 45</vt:lpstr>
      <vt:lpstr>CONCLUSION </vt:lpstr>
      <vt:lpstr>Diapositive 47</vt:lpstr>
      <vt:lpstr>Diapositive 48</vt:lpstr>
      <vt:lpstr>Diapositive 49</vt:lpstr>
      <vt:lpstr>Diapositive 50</vt:lpstr>
      <vt:lpstr>Diapositive 51</vt:lpstr>
      <vt:lpstr>Diapositive 52</vt:lpstr>
      <vt:lpstr>Diapositive 53</vt:lpstr>
      <vt:lpstr>Diapositive 54</vt:lpstr>
      <vt:lpstr>Diapositive 55</vt:lpstr>
      <vt:lpstr>Diapositive 56</vt:lpstr>
      <vt:lpstr>Diapositive 57</vt:lpstr>
      <vt:lpstr>Diapositive 58</vt:lpstr>
      <vt:lpstr>Diapositive 59</vt:lpstr>
      <vt:lpstr>Diapositive 60</vt:lpstr>
      <vt:lpstr>Diapositive 61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REIN DANS L'HTA</dc:title>
  <dc:creator>hamoudi</dc:creator>
  <cp:lastModifiedBy>pc</cp:lastModifiedBy>
  <cp:revision>9</cp:revision>
  <dcterms:created xsi:type="dcterms:W3CDTF">2010-07-16T11:00:42Z</dcterms:created>
  <dcterms:modified xsi:type="dcterms:W3CDTF">2016-10-26T17:30:30Z</dcterms:modified>
</cp:coreProperties>
</file>