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313" r:id="rId3"/>
    <p:sldId id="355" r:id="rId4"/>
    <p:sldId id="257" r:id="rId5"/>
    <p:sldId id="258" r:id="rId6"/>
    <p:sldId id="356" r:id="rId7"/>
    <p:sldId id="341" r:id="rId8"/>
    <p:sldId id="363" r:id="rId9"/>
    <p:sldId id="327" r:id="rId10"/>
    <p:sldId id="35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58" r:id="rId23"/>
    <p:sldId id="339" r:id="rId24"/>
    <p:sldId id="340" r:id="rId25"/>
    <p:sldId id="260" r:id="rId26"/>
    <p:sldId id="280" r:id="rId27"/>
    <p:sldId id="281" r:id="rId28"/>
    <p:sldId id="382" r:id="rId29"/>
    <p:sldId id="295" r:id="rId30"/>
    <p:sldId id="296" r:id="rId31"/>
    <p:sldId id="298" r:id="rId32"/>
    <p:sldId id="302" r:id="rId33"/>
    <p:sldId id="303" r:id="rId34"/>
    <p:sldId id="282" r:id="rId35"/>
    <p:sldId id="263" r:id="rId36"/>
    <p:sldId id="343" r:id="rId37"/>
    <p:sldId id="344" r:id="rId38"/>
    <p:sldId id="345" r:id="rId39"/>
    <p:sldId id="346" r:id="rId40"/>
    <p:sldId id="360" r:id="rId41"/>
    <p:sldId id="347" r:id="rId42"/>
    <p:sldId id="316" r:id="rId43"/>
    <p:sldId id="264" r:id="rId44"/>
    <p:sldId id="390" r:id="rId45"/>
    <p:sldId id="391" r:id="rId46"/>
    <p:sldId id="370" r:id="rId47"/>
    <p:sldId id="402" r:id="rId48"/>
    <p:sldId id="284" r:id="rId49"/>
    <p:sldId id="368" r:id="rId50"/>
    <p:sldId id="392" r:id="rId51"/>
    <p:sldId id="367" r:id="rId52"/>
    <p:sldId id="365" r:id="rId53"/>
    <p:sldId id="349" r:id="rId54"/>
    <p:sldId id="400" r:id="rId55"/>
    <p:sldId id="401" r:id="rId56"/>
    <p:sldId id="399" r:id="rId57"/>
    <p:sldId id="293" r:id="rId58"/>
    <p:sldId id="266" r:id="rId59"/>
    <p:sldId id="318" r:id="rId60"/>
    <p:sldId id="350" r:id="rId61"/>
    <p:sldId id="319" r:id="rId62"/>
    <p:sldId id="372" r:id="rId63"/>
    <p:sldId id="320" r:id="rId64"/>
    <p:sldId id="384" r:id="rId65"/>
    <p:sldId id="321" r:id="rId66"/>
    <p:sldId id="322" r:id="rId67"/>
    <p:sldId id="323" r:id="rId68"/>
    <p:sldId id="324" r:id="rId69"/>
    <p:sldId id="325" r:id="rId70"/>
    <p:sldId id="385" r:id="rId71"/>
    <p:sldId id="268" r:id="rId72"/>
    <p:sldId id="394" r:id="rId73"/>
    <p:sldId id="269" r:id="rId74"/>
    <p:sldId id="364" r:id="rId75"/>
    <p:sldId id="376" r:id="rId76"/>
    <p:sldId id="373" r:id="rId77"/>
    <p:sldId id="374" r:id="rId78"/>
    <p:sldId id="375" r:id="rId79"/>
    <p:sldId id="285" r:id="rId80"/>
    <p:sldId id="361" r:id="rId81"/>
    <p:sldId id="362" r:id="rId82"/>
    <p:sldId id="378" r:id="rId83"/>
    <p:sldId id="386" r:id="rId84"/>
    <p:sldId id="387" r:id="rId85"/>
    <p:sldId id="388" r:id="rId86"/>
    <p:sldId id="389" r:id="rId87"/>
    <p:sldId id="380" r:id="rId88"/>
    <p:sldId id="381" r:id="rId89"/>
    <p:sldId id="379" r:id="rId90"/>
    <p:sldId id="288" r:id="rId91"/>
    <p:sldId id="397" r:id="rId92"/>
    <p:sldId id="398" r:id="rId93"/>
    <p:sldId id="272" r:id="rId94"/>
    <p:sldId id="273" r:id="rId95"/>
    <p:sldId id="354" r:id="rId96"/>
    <p:sldId id="351" r:id="rId97"/>
    <p:sldId id="352" r:id="rId98"/>
    <p:sldId id="353" r:id="rId99"/>
    <p:sldId id="383" r:id="rId100"/>
    <p:sldId id="274" r:id="rId101"/>
    <p:sldId id="276" r:id="rId102"/>
    <p:sldId id="275" r:id="rId103"/>
    <p:sldId id="277" r:id="rId104"/>
    <p:sldId id="395" r:id="rId105"/>
    <p:sldId id="396" r:id="rId106"/>
    <p:sldId id="359" r:id="rId107"/>
    <p:sldId id="290" r:id="rId108"/>
    <p:sldId id="393" r:id="rId109"/>
    <p:sldId id="311" r:id="rId110"/>
    <p:sldId id="308" r:id="rId111"/>
    <p:sldId id="312" r:id="rId112"/>
    <p:sldId id="403" r:id="rId1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5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6753D-5BBD-4931-AE63-11DCCBAEF9DD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D68A-1182-404D-B865-778D92A19C7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3319-75A6-4AE3-B206-16D047418EA1}" type="slidenum">
              <a:rPr lang="en-AU"/>
              <a:pPr/>
              <a:t>9</a:t>
            </a:fld>
            <a:endParaRPr lang="en-A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D9D90-0A5F-446B-8BDD-3C54672D6F66}" type="slidenum">
              <a:rPr lang="en-AU"/>
              <a:pPr/>
              <a:t>19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66BD4-17F3-450D-B347-13168A0236BD}" type="slidenum">
              <a:rPr lang="en-AU"/>
              <a:pPr/>
              <a:t>20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01923-3CA3-4E50-BDFF-D4E8A92E28EC}" type="slidenum">
              <a:rPr lang="en-AU"/>
              <a:pPr/>
              <a:t>21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08F4D-B681-4EB3-B959-77976E0D6671}" type="slidenum">
              <a:rPr lang="en-AU"/>
              <a:pPr/>
              <a:t>23</a:t>
            </a:fld>
            <a:endParaRPr lang="en-A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BFAF1-99D8-4D7E-ABD7-39CA8B0CCFF7}" type="slidenum">
              <a:rPr lang="en-AU"/>
              <a:pPr/>
              <a:t>24</a:t>
            </a:fld>
            <a:endParaRPr lang="en-A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3D11D-0C83-472C-8212-7B5DDF05ADBC}" type="slidenum">
              <a:rPr lang="fr-FR"/>
              <a:pPr/>
              <a:t>59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346D0-2EEE-46C3-B082-F6C151DF11EC}" type="slidenum">
              <a:rPr lang="fr-FR"/>
              <a:pPr/>
              <a:t>61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0525F-9E4F-4A3C-9130-D5C5E9C13037}" type="slidenum">
              <a:rPr lang="fr-FR"/>
              <a:pPr/>
              <a:t>63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A17A5-51A4-4207-BD31-2A3EE02FC3D0}" type="slidenum">
              <a:rPr lang="fr-FR"/>
              <a:pPr/>
              <a:t>65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C11CD-B9D0-47EB-B834-DC58192DEC9A}" type="slidenum">
              <a:rPr lang="fr-FR"/>
              <a:pPr/>
              <a:t>67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72363-82D8-48FB-9A6E-091FF6EA27EE}" type="slidenum">
              <a:rPr lang="en-AU"/>
              <a:pPr/>
              <a:t>11</a:t>
            </a:fld>
            <a:endParaRPr lang="en-A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660A6-60E0-4799-9CAA-54344299998A}" type="slidenum">
              <a:rPr lang="fr-FR"/>
              <a:pPr/>
              <a:t>68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187A8-B516-4587-A882-C2BFFF0D0FF9}" type="slidenum">
              <a:rPr lang="fr-FR"/>
              <a:pPr/>
              <a:t>69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60544-D4FC-4BA4-99B1-0B8DDCB6B7B2}" type="slidenum">
              <a:rPr lang="en-AU"/>
              <a:pPr/>
              <a:t>12</a:t>
            </a:fld>
            <a:endParaRPr lang="en-A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9254-1B71-4621-887A-F4841C886D85}" type="slidenum">
              <a:rPr lang="en-AU"/>
              <a:pPr/>
              <a:t>13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8C80B-13C6-4ED1-8406-3B25FA9D8F49}" type="slidenum">
              <a:rPr lang="en-AU"/>
              <a:pPr/>
              <a:t>14</a:t>
            </a:fld>
            <a:endParaRPr lang="en-A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1C1ED-094F-47A8-97C6-A65EECD19E4C}" type="slidenum">
              <a:rPr lang="en-AU"/>
              <a:pPr/>
              <a:t>15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ED051-691A-4F7C-911F-D7DCF76B7C3E}" type="slidenum">
              <a:rPr lang="en-AU"/>
              <a:pPr/>
              <a:t>16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1" y="4343510"/>
            <a:ext cx="5486719" cy="4114289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718DF-900B-4B55-9462-F83C52A642CF}" type="slidenum">
              <a:rPr lang="en-AU"/>
              <a:pPr/>
              <a:t>17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1" y="4343510"/>
            <a:ext cx="5486719" cy="4114289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536E0-6782-4D1F-992A-C0D44670FB65}" type="slidenum">
              <a:rPr lang="en-AU"/>
              <a:pPr/>
              <a:t>18</a:t>
            </a:fld>
            <a:endParaRPr lang="en-A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FE1C-6151-4AF5-B703-0FD1C2A74E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608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10-cours-pancreas</a:t>
            </a:r>
            <a:fld id="{57D7C0D1-F62D-4853-AA7E-7BA755970B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608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10-cours-pancreas</a:t>
            </a:r>
            <a:fld id="{E34A0338-2DB6-4950-871A-34FB8F6CF5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608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10-cours-pancreas</a:t>
            </a:r>
            <a:fld id="{676DE374-EA11-4A43-BC97-8132C67151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inarathmane@yahoo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4857736"/>
            <a:ext cx="6400800" cy="2000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r>
              <a:rPr lang="fr-FR" sz="3600" b="1" dirty="0" smtClean="0">
                <a:solidFill>
                  <a:schemeClr val="tx1"/>
                </a:solidFill>
              </a:rPr>
              <a:t>SEMIOLOGIE   PANCREATIQUE</a:t>
            </a:r>
          </a:p>
          <a:p>
            <a:r>
              <a:rPr lang="fr-FR" sz="3600" b="1" dirty="0" smtClean="0">
                <a:solidFill>
                  <a:schemeClr val="tx1"/>
                </a:solidFill>
              </a:rPr>
              <a:t>( pancréas  exocrine)</a:t>
            </a:r>
            <a:r>
              <a:rPr lang="fr-FR" dirty="0" smtClean="0"/>
              <a:t>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Cours de troisième année médecine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Faculté de médecine de Batna.</a:t>
            </a:r>
          </a:p>
          <a:p>
            <a:r>
              <a:rPr lang="fr-FR" b="1" dirty="0" smtClean="0">
                <a:solidFill>
                  <a:schemeClr val="tx1"/>
                </a:solidFill>
                <a:hlinkClick r:id="rId3"/>
              </a:rPr>
              <a:t>chinarathmane@yahoo.fr</a:t>
            </a: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Mardi 25.04.2017 à 15h00</a:t>
            </a:r>
          </a:p>
          <a:p>
            <a:endParaRPr lang="fr-FR" dirty="0"/>
          </a:p>
        </p:txBody>
      </p:sp>
      <p:pic>
        <p:nvPicPr>
          <p:cNvPr id="5" name="Espace réservé du contenu 3" descr="P DOUL 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4286280" cy="2857518"/>
          </a:xfrm>
        </p:spPr>
      </p:pic>
      <p:pic>
        <p:nvPicPr>
          <p:cNvPr id="7" name="Espace réservé du contenu 3" descr="pancreatite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0"/>
            <a:ext cx="5000628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TUMEURS DU PANCREAS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DIFFERENTS TYPES DE TUMEURS DU PANCREAS</a:t>
            </a:r>
          </a:p>
          <a:p>
            <a:r>
              <a:rPr lang="fr-FR" dirty="0" smtClean="0"/>
              <a:t>TUMEURS MALIGNES</a:t>
            </a:r>
          </a:p>
          <a:p>
            <a:r>
              <a:rPr lang="fr-FR" dirty="0" smtClean="0"/>
              <a:t>TUMEURS BENIGNES</a:t>
            </a:r>
          </a:p>
          <a:p>
            <a:r>
              <a:rPr lang="fr-FR" dirty="0" smtClean="0"/>
              <a:t>Adénocarcinome </a:t>
            </a:r>
            <a:r>
              <a:rPr lang="fr-FR" dirty="0" err="1" smtClean="0"/>
              <a:t>ductulaire</a:t>
            </a:r>
            <a:r>
              <a:rPr lang="fr-FR" dirty="0" smtClean="0"/>
              <a:t> 90%</a:t>
            </a:r>
          </a:p>
          <a:p>
            <a:r>
              <a:rPr lang="fr-FR" dirty="0" smtClean="0"/>
              <a:t>Tumeurs </a:t>
            </a:r>
            <a:r>
              <a:rPr lang="fr-FR" dirty="0" err="1" smtClean="0"/>
              <a:t>neuro-endocrine</a:t>
            </a:r>
            <a:endParaRPr lang="fr-FR" dirty="0" smtClean="0"/>
          </a:p>
          <a:p>
            <a:r>
              <a:rPr lang="fr-FR" dirty="0" smtClean="0"/>
              <a:t>Tumeurs </a:t>
            </a:r>
            <a:r>
              <a:rPr lang="fr-FR" dirty="0" err="1" smtClean="0"/>
              <a:t>neuro-endocrine</a:t>
            </a:r>
            <a:endParaRPr lang="fr-FR" dirty="0" smtClean="0"/>
          </a:p>
          <a:p>
            <a:r>
              <a:rPr lang="fr-FR" dirty="0" err="1" smtClean="0"/>
              <a:t>Cystadenome</a:t>
            </a:r>
            <a:r>
              <a:rPr lang="fr-FR" dirty="0" smtClean="0"/>
              <a:t> </a:t>
            </a:r>
            <a:r>
              <a:rPr lang="fr-FR" dirty="0" err="1" smtClean="0"/>
              <a:t>sereux</a:t>
            </a:r>
            <a:endParaRPr lang="fr-FR" dirty="0" smtClean="0"/>
          </a:p>
          <a:p>
            <a:r>
              <a:rPr lang="fr-FR" dirty="0" err="1" smtClean="0"/>
              <a:t>Cystadenome</a:t>
            </a:r>
            <a:r>
              <a:rPr lang="fr-FR" dirty="0" smtClean="0"/>
              <a:t> </a:t>
            </a:r>
            <a:r>
              <a:rPr lang="fr-FR" dirty="0" err="1" smtClean="0"/>
              <a:t>mucineux</a:t>
            </a:r>
            <a:endParaRPr lang="fr-FR" dirty="0" smtClean="0"/>
          </a:p>
          <a:p>
            <a:r>
              <a:rPr lang="fr-FR" dirty="0" err="1" smtClean="0"/>
              <a:t>Cystadenome</a:t>
            </a:r>
            <a:r>
              <a:rPr lang="fr-FR" dirty="0" smtClean="0"/>
              <a:t> </a:t>
            </a:r>
            <a:r>
              <a:rPr lang="fr-FR" dirty="0" err="1" smtClean="0"/>
              <a:t>mucineux</a:t>
            </a:r>
            <a:endParaRPr lang="fr-FR" dirty="0" smtClean="0"/>
          </a:p>
          <a:p>
            <a:r>
              <a:rPr lang="fr-FR" dirty="0" smtClean="0"/>
              <a:t>Tumeur a cellules acinaires</a:t>
            </a:r>
          </a:p>
          <a:p>
            <a:r>
              <a:rPr lang="fr-FR" dirty="0" smtClean="0"/>
              <a:t>Tumeur </a:t>
            </a:r>
            <a:r>
              <a:rPr lang="fr-FR" dirty="0" err="1" smtClean="0"/>
              <a:t>intracanalaire</a:t>
            </a:r>
            <a:r>
              <a:rPr lang="fr-FR" dirty="0" smtClean="0"/>
              <a:t> papillaire et </a:t>
            </a:r>
            <a:r>
              <a:rPr lang="fr-FR" dirty="0" err="1" smtClean="0"/>
              <a:t>mucineuse</a:t>
            </a:r>
            <a:endParaRPr lang="fr-FR" dirty="0" smtClean="0"/>
          </a:p>
          <a:p>
            <a:r>
              <a:rPr lang="fr-FR" dirty="0" smtClean="0"/>
              <a:t>Tumeur </a:t>
            </a:r>
            <a:r>
              <a:rPr lang="fr-FR" dirty="0" err="1" smtClean="0"/>
              <a:t>intracanalaire</a:t>
            </a:r>
            <a:r>
              <a:rPr lang="fr-FR" dirty="0" smtClean="0"/>
              <a:t> papillaire et </a:t>
            </a:r>
            <a:r>
              <a:rPr lang="fr-FR" dirty="0" err="1" smtClean="0"/>
              <a:t>mucineuse</a:t>
            </a:r>
            <a:endParaRPr lang="fr-FR" dirty="0" smtClean="0"/>
          </a:p>
          <a:p>
            <a:r>
              <a:rPr lang="fr-FR" dirty="0" err="1" smtClean="0"/>
              <a:t>Pancréatoblastome</a:t>
            </a:r>
            <a:endParaRPr lang="fr-FR" dirty="0" smtClean="0"/>
          </a:p>
          <a:p>
            <a:r>
              <a:rPr lang="fr-FR" dirty="0" smtClean="0"/>
              <a:t>Carcinome </a:t>
            </a:r>
            <a:r>
              <a:rPr lang="fr-FR" dirty="0" err="1" smtClean="0"/>
              <a:t>epidermoide</a:t>
            </a:r>
            <a:endParaRPr lang="fr-FR" dirty="0" smtClean="0"/>
          </a:p>
          <a:p>
            <a:r>
              <a:rPr lang="fr-FR" dirty="0" smtClean="0"/>
              <a:t>Lymphome non Hodgkinien</a:t>
            </a:r>
          </a:p>
          <a:p>
            <a:r>
              <a:rPr lang="fr-FR" dirty="0" smtClean="0"/>
              <a:t>Métastases (rein, sein, mélanome…)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LOCALISATION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TETE</a:t>
            </a:r>
          </a:p>
          <a:p>
            <a:r>
              <a:rPr lang="fr-FR" dirty="0" smtClean="0"/>
              <a:t>75%</a:t>
            </a:r>
          </a:p>
          <a:p>
            <a:r>
              <a:rPr lang="fr-FR" dirty="0" smtClean="0"/>
              <a:t>CORPS/QUEUE</a:t>
            </a:r>
          </a:p>
          <a:p>
            <a:r>
              <a:rPr lang="fr-FR" dirty="0" smtClean="0"/>
              <a:t>20%</a:t>
            </a:r>
          </a:p>
          <a:p>
            <a:r>
              <a:rPr lang="fr-FR" dirty="0" smtClean="0"/>
              <a:t>DIFFUS</a:t>
            </a:r>
          </a:p>
          <a:p>
            <a:r>
              <a:rPr lang="fr-FR" dirty="0" smtClean="0"/>
              <a:t>5%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EXAMEN CLINIQUE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Circonstance de découverte</a:t>
            </a:r>
          </a:p>
          <a:p>
            <a:pPr lvl="1"/>
            <a:r>
              <a:rPr lang="fr-FR" dirty="0" smtClean="0"/>
              <a:t>Ictère: compression du cholédoque dans les cancers de la tête</a:t>
            </a:r>
          </a:p>
          <a:p>
            <a:pPr lvl="1"/>
            <a:r>
              <a:rPr lang="fr-FR" dirty="0" smtClean="0"/>
              <a:t>Douleur: de type pancréatique, dans les cancers du corps ou de la queue</a:t>
            </a:r>
          </a:p>
          <a:p>
            <a:pPr lvl="1"/>
            <a:r>
              <a:rPr lang="fr-FR" dirty="0" smtClean="0"/>
              <a:t>AEG: dans tous les cas</a:t>
            </a:r>
          </a:p>
          <a:p>
            <a:pPr lvl="1"/>
            <a:r>
              <a:rPr lang="fr-FR" dirty="0" smtClean="0"/>
              <a:t>Diabète: révélatrice ou d’aggravation récente</a:t>
            </a:r>
          </a:p>
          <a:p>
            <a:pPr lvl="1"/>
            <a:r>
              <a:rPr lang="fr-FR" dirty="0" smtClean="0"/>
              <a:t>Diarrhée: rarement révélatrice</a:t>
            </a:r>
          </a:p>
          <a:p>
            <a:pPr lvl="1"/>
            <a:r>
              <a:rPr lang="fr-FR" dirty="0" smtClean="0"/>
              <a:t>Thrombophlébite</a:t>
            </a:r>
          </a:p>
          <a:p>
            <a:pPr lvl="1"/>
            <a:r>
              <a:rPr lang="fr-FR" dirty="0" smtClean="0"/>
              <a:t>Prurit</a:t>
            </a:r>
          </a:p>
          <a:p>
            <a:r>
              <a:rPr lang="fr-FR" dirty="0" smtClean="0"/>
              <a:t>Examen clinique</a:t>
            </a:r>
          </a:p>
          <a:p>
            <a:pPr lvl="1"/>
            <a:r>
              <a:rPr lang="fr-FR" dirty="0" smtClean="0"/>
              <a:t>Ictère nu, palpation d’une vésicule dilatée</a:t>
            </a:r>
          </a:p>
          <a:p>
            <a:pPr lvl="1"/>
            <a:r>
              <a:rPr lang="fr-FR" dirty="0" smtClean="0"/>
              <a:t>Amaigrissement</a:t>
            </a:r>
          </a:p>
          <a:p>
            <a:pPr lvl="1"/>
            <a:r>
              <a:rPr lang="fr-FR" dirty="0" smtClean="0"/>
              <a:t>Masse épigastrique rarement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EXAMENS COMPLEMENTAIRES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Échographie abdominale</a:t>
            </a:r>
          </a:p>
          <a:p>
            <a:pPr lvl="1"/>
            <a:r>
              <a:rPr lang="fr-FR" dirty="0" smtClean="0"/>
              <a:t>Examen de 1ere intension</a:t>
            </a:r>
          </a:p>
          <a:p>
            <a:pPr lvl="1"/>
            <a:r>
              <a:rPr lang="fr-FR" dirty="0" smtClean="0"/>
              <a:t>Diagnostic positif, extension de voisinage et a distance</a:t>
            </a:r>
          </a:p>
          <a:p>
            <a:r>
              <a:rPr lang="fr-FR" dirty="0" smtClean="0"/>
              <a:t>Scanographie</a:t>
            </a:r>
          </a:p>
          <a:p>
            <a:pPr lvl="1"/>
            <a:r>
              <a:rPr lang="fr-FR" dirty="0" smtClean="0"/>
              <a:t>Diagnostic positif, extension locorégional (vasculaire, ganglionnaire, </a:t>
            </a:r>
            <a:r>
              <a:rPr lang="fr-FR" dirty="0" err="1" smtClean="0"/>
              <a:t>retroperitoneale</a:t>
            </a:r>
            <a:r>
              <a:rPr lang="fr-FR" dirty="0" smtClean="0"/>
              <a:t>) et a distance (foie)</a:t>
            </a:r>
          </a:p>
          <a:p>
            <a:r>
              <a:rPr lang="fr-FR" dirty="0" err="1" smtClean="0"/>
              <a:t>Échoendoscopie</a:t>
            </a:r>
            <a:endParaRPr lang="fr-FR" dirty="0" smtClean="0"/>
          </a:p>
          <a:p>
            <a:pPr lvl="1"/>
            <a:r>
              <a:rPr lang="fr-FR" dirty="0" smtClean="0"/>
              <a:t>Plus sensible pour les tumeurs de petite taille (20mm)</a:t>
            </a:r>
          </a:p>
          <a:p>
            <a:pPr lvl="1"/>
            <a:r>
              <a:rPr lang="fr-FR" dirty="0" smtClean="0"/>
              <a:t>Extension locorégionale (vasculaire)</a:t>
            </a:r>
          </a:p>
          <a:p>
            <a:pPr lvl="1"/>
            <a:r>
              <a:rPr lang="fr-FR" dirty="0" smtClean="0"/>
              <a:t>Ponction sous </a:t>
            </a:r>
            <a:r>
              <a:rPr lang="fr-FR" dirty="0" err="1" smtClean="0"/>
              <a:t>échœndoscopie</a:t>
            </a:r>
            <a:endParaRPr lang="fr-FR" dirty="0" smtClean="0"/>
          </a:p>
          <a:p>
            <a:r>
              <a:rPr lang="fr-FR" dirty="0" smtClean="0"/>
              <a:t>CPRE</a:t>
            </a:r>
          </a:p>
          <a:p>
            <a:pPr lvl="1"/>
            <a:r>
              <a:rPr lang="fr-FR" dirty="0" smtClean="0"/>
              <a:t>But thérapeutique: pose </a:t>
            </a:r>
            <a:r>
              <a:rPr lang="fr-FR" dirty="0" err="1" smtClean="0"/>
              <a:t>endo</a:t>
            </a:r>
            <a:r>
              <a:rPr lang="fr-FR" dirty="0" smtClean="0"/>
              <a:t>-prothèse biliaire si obstruction des voies biliaires ou </a:t>
            </a:r>
            <a:r>
              <a:rPr lang="fr-FR" dirty="0" err="1" smtClean="0"/>
              <a:t>endo</a:t>
            </a:r>
            <a:r>
              <a:rPr lang="fr-FR" dirty="0" smtClean="0"/>
              <a:t>-prothèse duodénale si compression duodénale</a:t>
            </a:r>
          </a:p>
          <a:p>
            <a:r>
              <a:rPr lang="fr-FR" dirty="0" smtClean="0"/>
              <a:t>Dosage du CA 19.9</a:t>
            </a:r>
          </a:p>
          <a:p>
            <a:pPr lvl="1"/>
            <a:r>
              <a:rPr lang="fr-FR" dirty="0" smtClean="0"/>
              <a:t>Marqueur de surveillance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Tests biologiques fonctionnels pancréatiques.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mesure du débit fécal de graisses sur deux jours </a:t>
            </a:r>
            <a:r>
              <a:rPr lang="fr-FR" b="1" dirty="0" smtClean="0"/>
              <a:t>:</a:t>
            </a:r>
          </a:p>
          <a:p>
            <a:pPr>
              <a:buNone/>
            </a:pPr>
            <a:r>
              <a:rPr lang="fr-FR" b="1" dirty="0" smtClean="0"/>
              <a:t>  </a:t>
            </a:r>
            <a:r>
              <a:rPr lang="fr-FR" dirty="0" smtClean="0"/>
              <a:t>un débit fécal de graisses supérieur à 6 grammes par 24 heures définit un </a:t>
            </a:r>
            <a:r>
              <a:rPr lang="fr-FR" dirty="0" err="1" smtClean="0"/>
              <a:t>stéatorrhée</a:t>
            </a:r>
            <a:r>
              <a:rPr lang="fr-FR" dirty="0" smtClean="0"/>
              <a:t> 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La mesure de la concentration fécale en </a:t>
            </a:r>
            <a:r>
              <a:rPr lang="fr-FR" dirty="0" err="1" smtClean="0">
                <a:solidFill>
                  <a:srgbClr val="FF0000"/>
                </a:solidFill>
              </a:rPr>
              <a:t>élastase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C’est une enzyme pancréatique non digérée lors de son transit dans l’intestin, éliminée intacte dans les selles. </a:t>
            </a:r>
          </a:p>
          <a:p>
            <a:pPr>
              <a:buNone/>
            </a:pPr>
            <a:r>
              <a:rPr lang="fr-FR" dirty="0" smtClean="0"/>
              <a:t>Au-dessus de 200 </a:t>
            </a:r>
            <a:r>
              <a:rPr lang="fr-FR" dirty="0" err="1" smtClean="0"/>
              <a:t>μg</a:t>
            </a:r>
            <a:r>
              <a:rPr lang="fr-FR" dirty="0" smtClean="0"/>
              <a:t> par gramme de selles, il n’y a pas d’insuffisance pancréatique exocrine. </a:t>
            </a:r>
          </a:p>
          <a:p>
            <a:pPr>
              <a:buNone/>
            </a:pPr>
            <a:r>
              <a:rPr lang="fr-FR" dirty="0" smtClean="0"/>
              <a:t>En dessous de 100 </a:t>
            </a:r>
            <a:r>
              <a:rPr lang="fr-FR" dirty="0" err="1" smtClean="0"/>
              <a:t>μg</a:t>
            </a:r>
            <a:r>
              <a:rPr lang="fr-FR" dirty="0" smtClean="0"/>
              <a:t> par gramme de selles, il y a une insuffisance pancréatique exocrine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Résultat.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Seul le pancréas permet de digérer les lipides. Lorsque le pancréas est détruit (pancréatite</a:t>
            </a:r>
            <a:br>
              <a:rPr lang="fr-FR" dirty="0" smtClean="0"/>
            </a:br>
            <a:r>
              <a:rPr lang="fr-FR" dirty="0" smtClean="0"/>
              <a:t>chronique évoluée), ou réséqué, ou que le canal pancréatique est obstrué (tumeur), les lipides ingérés ne sont plus digérés et donc non absorbés.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Leur débit fécal augmente et devient pathologique : </a:t>
            </a:r>
            <a:r>
              <a:rPr lang="fr-FR" b="1" dirty="0" smtClean="0">
                <a:solidFill>
                  <a:srgbClr val="FF0000"/>
                </a:solidFill>
              </a:rPr>
              <a:t>c’est la </a:t>
            </a:r>
            <a:r>
              <a:rPr lang="fr-FR" b="1" dirty="0" err="1" smtClean="0">
                <a:solidFill>
                  <a:srgbClr val="FF0000"/>
                </a:solidFill>
              </a:rPr>
              <a:t>stéatorrhée</a:t>
            </a:r>
            <a:r>
              <a:rPr lang="fr-FR" b="1" dirty="0" smtClean="0">
                <a:solidFill>
                  <a:srgbClr val="FF0000"/>
                </a:solidFill>
              </a:rPr>
              <a:t> .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Elle touche préférentiellement les sujets âgés avec une prédominance masculine. </a:t>
            </a:r>
          </a:p>
          <a:p>
            <a:endParaRPr lang="fr-FR" dirty="0" smtClean="0"/>
          </a:p>
          <a:p>
            <a:r>
              <a:rPr lang="fr-FR" dirty="0" smtClean="0"/>
              <a:t>Les motifs de consultations les plus fréquemment rencontrés  sont: </a:t>
            </a:r>
            <a:r>
              <a:rPr lang="fr-FR" b="1" dirty="0" smtClean="0">
                <a:solidFill>
                  <a:srgbClr val="C00000"/>
                </a:solidFill>
              </a:rPr>
              <a:t>les douleurs abdominales, l’ictère et les vomissements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La consommation de </a:t>
            </a:r>
            <a:r>
              <a:rPr lang="fr-FR" b="1" dirty="0" smtClean="0">
                <a:solidFill>
                  <a:srgbClr val="C00000"/>
                </a:solidFill>
              </a:rPr>
              <a:t>l’alcool et du tabac représente </a:t>
            </a:r>
            <a:r>
              <a:rPr lang="fr-FR" dirty="0" smtClean="0"/>
              <a:t> les facteurs de risque les plus  connus. </a:t>
            </a:r>
          </a:p>
          <a:p>
            <a:endParaRPr lang="fr-FR" dirty="0" smtClean="0"/>
          </a:p>
          <a:p>
            <a:r>
              <a:rPr lang="fr-FR" dirty="0" smtClean="0"/>
              <a:t>Découverte fortuite.</a:t>
            </a:r>
          </a:p>
          <a:p>
            <a:endParaRPr lang="fr-FR" dirty="0" smtClean="0"/>
          </a:p>
          <a:p>
            <a:r>
              <a:rPr lang="fr-FR" dirty="0" smtClean="0"/>
              <a:t>Parfois à un stade de complications tardives: choc pour l’atteinte aigue , et le  cancer pour la forme chronique.</a:t>
            </a:r>
          </a:p>
          <a:p>
            <a:endParaRPr lang="fr-FR" dirty="0" smtClean="0"/>
          </a:p>
          <a:p>
            <a:r>
              <a:rPr lang="fr-FR" dirty="0" smtClean="0"/>
              <a:t> Les examens para cliniques notaient le plus souvent la présence d’une masse pancréatique, d’une dilatation du Wirsung, de calcifications et d’une hypertrophie de la glande.</a:t>
            </a:r>
            <a:endParaRPr lang="fr-FR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Étoile à 5 branches 4"/>
          <p:cNvSpPr/>
          <p:nvPr/>
        </p:nvSpPr>
        <p:spPr>
          <a:xfrm>
            <a:off x="6429388" y="428604"/>
            <a:ext cx="2500330" cy="1428760"/>
          </a:xfrm>
          <a:prstGeom prst="star5">
            <a:avLst>
              <a:gd name="adj" fmla="val 28746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 retenir</a:t>
            </a:r>
            <a:endParaRPr lang="fr-FR" sz="2400" b="1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P CONCLU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85728"/>
            <a:ext cx="9144000" cy="65722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A7BF631E-76B5-444D-A1BC-202F7DE59644}" type="slidenum">
              <a:rPr lang="en-US"/>
              <a:pPr/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050"/>
            <a:ext cx="7772400" cy="800100"/>
          </a:xfrm>
        </p:spPr>
        <p:txBody>
          <a:bodyPr/>
          <a:lstStyle/>
          <a:p>
            <a:r>
              <a:rPr lang="fr-FR" altLang="en-GB" smtClean="0"/>
              <a:t>Pancréas: les 2 fonctions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981200"/>
            <a:ext cx="3167062" cy="4114800"/>
          </a:xfrm>
        </p:spPr>
        <p:txBody>
          <a:bodyPr/>
          <a:lstStyle/>
          <a:p>
            <a:r>
              <a:rPr lang="en-GB" altLang="en-GB" sz="2800" smtClean="0">
                <a:solidFill>
                  <a:schemeClr val="tx2"/>
                </a:solidFill>
              </a:rPr>
              <a:t>Endocrine</a:t>
            </a:r>
          </a:p>
          <a:p>
            <a:pPr lvl="1"/>
            <a:r>
              <a:rPr lang="en-GB" altLang="en-GB" sz="2000" smtClean="0"/>
              <a:t>Insuline, glucagon</a:t>
            </a:r>
            <a:endParaRPr lang="en-GB" altLang="en-GB" sz="2400" smtClean="0"/>
          </a:p>
          <a:p>
            <a:endParaRPr lang="en-GB" altLang="en-GB" sz="2800" smtClean="0"/>
          </a:p>
          <a:p>
            <a:r>
              <a:rPr lang="en-GB" altLang="en-GB" sz="2800" smtClean="0">
                <a:solidFill>
                  <a:schemeClr val="tx2"/>
                </a:solidFill>
              </a:rPr>
              <a:t>Exocrine</a:t>
            </a:r>
          </a:p>
          <a:p>
            <a:pPr lvl="1"/>
            <a:r>
              <a:rPr lang="en-GB" altLang="en-GB" sz="2400" smtClean="0"/>
              <a:t>Enzymes (acini)</a:t>
            </a:r>
          </a:p>
          <a:p>
            <a:pPr lvl="1"/>
            <a:r>
              <a:rPr lang="en-GB" altLang="en-GB" sz="2400" smtClean="0"/>
              <a:t>Bicarbonate (canaux)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2068513"/>
            <a:ext cx="523875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En  fin 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Le meilleur professeur est celui qui te montre ou regarder sans te dire ce que tu </a:t>
            </a:r>
            <a:r>
              <a:rPr lang="fr-FR" smtClean="0"/>
              <a:t>dois voir</a:t>
            </a:r>
            <a:endParaRPr lang="fr-FR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1. ABASSE &amp; </a:t>
            </a:r>
            <a:r>
              <a:rPr lang="fr-FR" b="1" dirty="0" smtClean="0"/>
              <a:t>SANOGO. </a:t>
            </a:r>
            <a:r>
              <a:rPr lang="fr-FR" dirty="0" smtClean="0"/>
              <a:t>Cancers </a:t>
            </a:r>
            <a:r>
              <a:rPr lang="fr-FR" dirty="0" smtClean="0"/>
              <a:t>du pancréas: études cliniques, épidémiologiques et prise </a:t>
            </a:r>
            <a:r>
              <a:rPr lang="fr-FR" dirty="0" smtClean="0"/>
              <a:t>en charge </a:t>
            </a:r>
            <a:r>
              <a:rPr lang="fr-FR" dirty="0" smtClean="0"/>
              <a:t>dans le service de médecine interne de l’hôpital du point G. </a:t>
            </a:r>
            <a:r>
              <a:rPr lang="fr-FR" dirty="0" smtClean="0"/>
              <a:t>Thèse </a:t>
            </a:r>
            <a:r>
              <a:rPr lang="fr-FR" dirty="0" err="1" smtClean="0"/>
              <a:t>doct</a:t>
            </a:r>
            <a:r>
              <a:rPr lang="fr-FR" dirty="0" smtClean="0"/>
              <a:t>. </a:t>
            </a:r>
            <a:r>
              <a:rPr lang="fr-FR" dirty="0" err="1" smtClean="0"/>
              <a:t>Méd.,Bamako</a:t>
            </a:r>
            <a:r>
              <a:rPr lang="fr-FR" dirty="0" smtClean="0"/>
              <a:t> 2006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2. AKOUJE </a:t>
            </a:r>
            <a:r>
              <a:rPr lang="fr-FR" b="1" dirty="0" smtClean="0"/>
              <a:t>S.B. </a:t>
            </a:r>
            <a:r>
              <a:rPr lang="fr-FR" dirty="0" err="1" smtClean="0"/>
              <a:t>Pancreatitis</a:t>
            </a:r>
            <a:r>
              <a:rPr lang="fr-FR" dirty="0" smtClean="0"/>
              <a:t> </a:t>
            </a:r>
            <a:r>
              <a:rPr lang="fr-FR" dirty="0" smtClean="0"/>
              <a:t>in Natal. An </a:t>
            </a:r>
            <a:r>
              <a:rPr lang="fr-FR" dirty="0" err="1" smtClean="0"/>
              <a:t>autopsy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. –South </a:t>
            </a:r>
            <a:r>
              <a:rPr lang="fr-FR" dirty="0" err="1" smtClean="0"/>
              <a:t>Afr</a:t>
            </a:r>
            <a:r>
              <a:rPr lang="fr-FR" dirty="0" smtClean="0"/>
              <a:t>. Med. Journal; </a:t>
            </a:r>
            <a:r>
              <a:rPr lang="fr-FR" dirty="0" smtClean="0"/>
              <a:t>1987, 54</a:t>
            </a:r>
            <a:r>
              <a:rPr lang="fr-FR" dirty="0" smtClean="0"/>
              <a:t>, 667-669.</a:t>
            </a:r>
            <a:br>
              <a:rPr lang="fr-FR" dirty="0" smtClean="0"/>
            </a:br>
            <a:r>
              <a:rPr lang="fr-FR" b="1" dirty="0" smtClean="0"/>
              <a:t>3. BIWOLE S.M. &amp; Coll. – </a:t>
            </a:r>
            <a:r>
              <a:rPr lang="fr-FR" b="1" dirty="0" err="1" smtClean="0"/>
              <a:t>Chronic</a:t>
            </a:r>
            <a:r>
              <a:rPr lang="fr-FR" b="1" dirty="0" smtClean="0"/>
              <a:t> </a:t>
            </a:r>
            <a:r>
              <a:rPr lang="fr-FR" b="1" dirty="0" err="1" smtClean="0"/>
              <a:t>pancreatitis</a:t>
            </a:r>
            <a:r>
              <a:rPr lang="fr-FR" b="1" dirty="0" smtClean="0"/>
              <a:t> in </a:t>
            </a:r>
            <a:r>
              <a:rPr lang="fr-FR" b="1" dirty="0" smtClean="0"/>
              <a:t>Cameroun.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etiological</a:t>
            </a:r>
            <a:r>
              <a:rPr lang="fr-FR" dirty="0" smtClean="0"/>
              <a:t> and </a:t>
            </a:r>
            <a:r>
              <a:rPr lang="fr-FR" dirty="0" err="1" smtClean="0"/>
              <a:t>clinical</a:t>
            </a:r>
            <a:r>
              <a:rPr lang="fr-FR" dirty="0" smtClean="0"/>
              <a:t> aspects. Paris in </a:t>
            </a:r>
            <a:r>
              <a:rPr lang="fr-FR" dirty="0" err="1" smtClean="0"/>
              <a:t>Gastroenterology</a:t>
            </a:r>
            <a:r>
              <a:rPr lang="fr-FR" dirty="0"/>
              <a:t> </a:t>
            </a:r>
            <a:r>
              <a:rPr lang="fr-FR" dirty="0" err="1" smtClean="0"/>
              <a:t>hepatology</a:t>
            </a:r>
            <a:r>
              <a:rPr lang="fr-FR" dirty="0" smtClean="0"/>
              <a:t> </a:t>
            </a:r>
            <a:r>
              <a:rPr lang="fr-FR" dirty="0" smtClean="0"/>
              <a:t>1992; 3:109-121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4. BOISSEL </a:t>
            </a:r>
            <a:r>
              <a:rPr lang="fr-FR" b="1" dirty="0" smtClean="0"/>
              <a:t>P. </a:t>
            </a:r>
            <a:r>
              <a:rPr lang="fr-FR" dirty="0" smtClean="0"/>
              <a:t>Pancréatites </a:t>
            </a:r>
            <a:r>
              <a:rPr lang="fr-FR" dirty="0" smtClean="0"/>
              <a:t>aiguës: étiologie, diagnostic, évolution et </a:t>
            </a:r>
            <a:r>
              <a:rPr lang="fr-FR" dirty="0" smtClean="0"/>
              <a:t>pronostic, principes </a:t>
            </a:r>
            <a:r>
              <a:rPr lang="fr-FR" dirty="0" smtClean="0"/>
              <a:t>au traitement médical et chirurgical. Paris in La Revue </a:t>
            </a:r>
            <a:r>
              <a:rPr lang="fr-FR" dirty="0" smtClean="0"/>
              <a:t>du praticien</a:t>
            </a:r>
            <a:r>
              <a:rPr lang="fr-FR" dirty="0" smtClean="0"/>
              <a:t>, Edition HUVEAUX 1990 ; 40 (23) : 2173-2176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5. BUSCAIL </a:t>
            </a:r>
            <a:r>
              <a:rPr lang="fr-FR" b="1" dirty="0" smtClean="0"/>
              <a:t>L. </a:t>
            </a:r>
            <a:r>
              <a:rPr lang="fr-FR" dirty="0" smtClean="0"/>
              <a:t>Diagnostic </a:t>
            </a:r>
            <a:r>
              <a:rPr lang="fr-FR" dirty="0" smtClean="0"/>
              <a:t>de la pancréatite chronique débutante. Paris </a:t>
            </a:r>
            <a:r>
              <a:rPr lang="fr-FR" dirty="0" smtClean="0"/>
              <a:t>in Gastroentérologie </a:t>
            </a:r>
            <a:r>
              <a:rPr lang="fr-FR" dirty="0" smtClean="0"/>
              <a:t>clinique et biologique 2002 ; 26 :B124-B129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6. CABANNE F., BONENFANT </a:t>
            </a:r>
            <a:r>
              <a:rPr lang="fr-FR" b="1" dirty="0" smtClean="0"/>
              <a:t>L. </a:t>
            </a:r>
            <a:r>
              <a:rPr lang="fr-FR" dirty="0" smtClean="0"/>
              <a:t>Anatomie </a:t>
            </a:r>
            <a:r>
              <a:rPr lang="fr-FR" dirty="0" smtClean="0"/>
              <a:t>pathologique : Principes de la pathologie générale et </a:t>
            </a:r>
            <a:r>
              <a:rPr lang="fr-FR" dirty="0" err="1" smtClean="0"/>
              <a:t>spéciale.Paris</a:t>
            </a:r>
            <a:r>
              <a:rPr lang="fr-FR" dirty="0" smtClean="0"/>
              <a:t>, Edition MALOINE ; 1982 : 874-889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7. CARAYON A., ONDE </a:t>
            </a:r>
            <a:r>
              <a:rPr lang="fr-FR" b="1" dirty="0" err="1" smtClean="0"/>
              <a:t>M.,et</a:t>
            </a:r>
            <a:r>
              <a:rPr lang="fr-FR" b="1" dirty="0" smtClean="0"/>
              <a:t> ROUSSELOT </a:t>
            </a:r>
            <a:r>
              <a:rPr lang="fr-FR" b="1" dirty="0" smtClean="0"/>
              <a:t>M. </a:t>
            </a:r>
            <a:r>
              <a:rPr lang="fr-FR" dirty="0" smtClean="0"/>
              <a:t>Evolution </a:t>
            </a:r>
            <a:r>
              <a:rPr lang="fr-FR" dirty="0" smtClean="0"/>
              <a:t>de la pathologie pancréatique de l’Africain (à propos de </a:t>
            </a:r>
            <a:r>
              <a:rPr lang="fr-FR" dirty="0" smtClean="0"/>
              <a:t>22 observations</a:t>
            </a:r>
            <a:r>
              <a:rPr lang="fr-FR" dirty="0" smtClean="0"/>
              <a:t>).- Bull. Soc. Méd. </a:t>
            </a:r>
            <a:r>
              <a:rPr lang="fr-FR" dirty="0" err="1" smtClean="0"/>
              <a:t>Afr.noire</a:t>
            </a:r>
            <a:r>
              <a:rPr lang="fr-FR" dirty="0" smtClean="0"/>
              <a:t> </a:t>
            </a:r>
            <a:r>
              <a:rPr lang="fr-FR" dirty="0" err="1" smtClean="0"/>
              <a:t>Lgue</a:t>
            </a:r>
            <a:r>
              <a:rPr lang="fr-FR" dirty="0" smtClean="0"/>
              <a:t> </a:t>
            </a:r>
            <a:r>
              <a:rPr lang="fr-FR" dirty="0" err="1" smtClean="0"/>
              <a:t>frse</a:t>
            </a:r>
            <a:r>
              <a:rPr lang="fr-FR" dirty="0" smtClean="0"/>
              <a:t>, 1967,12, 283-293.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en-US" b="1" dirty="0" smtClean="0"/>
              <a:t>8.YADAV </a:t>
            </a:r>
            <a:r>
              <a:rPr lang="en-US" b="1" dirty="0" smtClean="0"/>
              <a:t>D., LOWENFELS </a:t>
            </a:r>
            <a:r>
              <a:rPr lang="en-US" b="1" dirty="0" smtClean="0"/>
              <a:t>A.B. </a:t>
            </a:r>
            <a:r>
              <a:rPr lang="en-US" dirty="0" smtClean="0"/>
              <a:t>Trends </a:t>
            </a:r>
            <a:r>
              <a:rPr lang="en-US" dirty="0" smtClean="0"/>
              <a:t>in the epidemiology of the first attack pancreatitis: a </a:t>
            </a:r>
            <a:r>
              <a:rPr lang="en-US" dirty="0" smtClean="0"/>
              <a:t>systematic review</a:t>
            </a:r>
            <a:r>
              <a:rPr lang="en-US" dirty="0" smtClean="0"/>
              <a:t>. Arkansas in Pancreas 2007; 34(1): 174.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9.</a:t>
            </a:r>
            <a:r>
              <a:rPr lang="fr-FR" b="1" dirty="0" smtClean="0"/>
              <a:t>TRAORE </a:t>
            </a:r>
            <a:r>
              <a:rPr lang="fr-FR" b="1" dirty="0" smtClean="0"/>
              <a:t>S.S. et </a:t>
            </a:r>
            <a:r>
              <a:rPr lang="fr-FR" b="1" dirty="0" smtClean="0"/>
              <a:t>Coll. </a:t>
            </a:r>
            <a:r>
              <a:rPr lang="fr-FR" dirty="0" smtClean="0"/>
              <a:t>Les </a:t>
            </a:r>
            <a:r>
              <a:rPr lang="fr-FR" dirty="0" smtClean="0"/>
              <a:t>tumeurs de la tête du </a:t>
            </a:r>
            <a:r>
              <a:rPr lang="fr-FR" dirty="0" err="1" smtClean="0"/>
              <a:t>pancreas</a:t>
            </a:r>
            <a:r>
              <a:rPr lang="fr-FR" dirty="0" smtClean="0"/>
              <a:t> à propos de 35 cas colligés au </a:t>
            </a:r>
            <a:r>
              <a:rPr lang="fr-FR" dirty="0" smtClean="0"/>
              <a:t>CHU/YO. Thèse </a:t>
            </a:r>
            <a:r>
              <a:rPr lang="fr-FR" dirty="0" smtClean="0"/>
              <a:t>de médecine Ouagadougou 2010 ; 115 pages.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10. Les </a:t>
            </a:r>
            <a:r>
              <a:rPr lang="fr-FR" dirty="0" smtClean="0"/>
              <a:t>tumeurs de la tête du pancréas à propos de 35 cas colligés au </a:t>
            </a:r>
            <a:r>
              <a:rPr lang="fr-FR" dirty="0" smtClean="0"/>
              <a:t>centre hospitalier </a:t>
            </a:r>
            <a:r>
              <a:rPr lang="fr-FR" dirty="0" smtClean="0"/>
              <a:t>universitaire </a:t>
            </a:r>
            <a:r>
              <a:rPr lang="fr-FR" dirty="0" err="1" smtClean="0"/>
              <a:t>Yalgado</a:t>
            </a:r>
            <a:r>
              <a:rPr lang="fr-FR" dirty="0" smtClean="0"/>
              <a:t> Ouédraogo. Thèse de doctorat </a:t>
            </a:r>
            <a:r>
              <a:rPr lang="fr-FR" dirty="0" err="1" smtClean="0"/>
              <a:t>médécine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2010 ; 115 pages.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BB1E7EBD-47E7-4360-B96C-34D55CB184C1}" type="slidenum">
              <a:rPr lang="en-US"/>
              <a:pPr/>
              <a:t>12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577850"/>
            <a:ext cx="8947150" cy="1778000"/>
          </a:xfrm>
        </p:spPr>
        <p:txBody>
          <a:bodyPr/>
          <a:lstStyle/>
          <a:p>
            <a:r>
              <a:rPr lang="fr-FR" sz="3600" smtClean="0"/>
              <a:t>Les deux événements obligatoires consécutifs à l’arrivée du chyme dans le duodénum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2597150"/>
            <a:ext cx="8039100" cy="36782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FR" sz="2800" dirty="0" smtClean="0"/>
          </a:p>
          <a:p>
            <a:pPr lvl="1"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L’acidité gastrique</a:t>
            </a:r>
            <a:r>
              <a:rPr lang="fr-FR" dirty="0" smtClean="0"/>
              <a:t> doit être immédiatement </a:t>
            </a:r>
            <a:r>
              <a:rPr lang="fr-FR" dirty="0" smtClean="0">
                <a:solidFill>
                  <a:schemeClr val="tx2"/>
                </a:solidFill>
              </a:rPr>
              <a:t>neutralisée</a:t>
            </a:r>
            <a:r>
              <a:rPr lang="fr-FR" dirty="0" smtClean="0"/>
              <a:t> pour éviter les lésions duodénales.</a:t>
            </a: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r>
              <a:rPr lang="fr-FR" dirty="0" smtClean="0"/>
              <a:t>Les </a:t>
            </a:r>
            <a:r>
              <a:rPr lang="fr-FR" dirty="0" smtClean="0">
                <a:solidFill>
                  <a:schemeClr val="tx2"/>
                </a:solidFill>
              </a:rPr>
              <a:t>macromolécules</a:t>
            </a:r>
            <a:r>
              <a:rPr lang="fr-FR" dirty="0" smtClean="0"/>
              <a:t> (protéines, graisses et glucides) doivent être simplifiées (</a:t>
            </a:r>
            <a:r>
              <a:rPr lang="fr-FR" dirty="0" smtClean="0">
                <a:solidFill>
                  <a:schemeClr val="tx2"/>
                </a:solidFill>
              </a:rPr>
              <a:t>digérées</a:t>
            </a:r>
            <a:r>
              <a:rPr lang="fr-FR" dirty="0" smtClean="0"/>
              <a:t>) pour donner des éléments absorbables.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57D11AC2-80CB-41F5-B9EF-814A70F17AC5}" type="slidenum">
              <a:rPr lang="en-US"/>
              <a:pPr/>
              <a:t>13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184400"/>
            <a:ext cx="7772400" cy="2139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Les deux rôles majeurs de la  fonction exocrine du pancréas.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1254F6C3-C84A-48D7-B435-D74C41425DDF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7772400" cy="1228725"/>
          </a:xfrm>
        </p:spPr>
        <p:txBody>
          <a:bodyPr/>
          <a:lstStyle/>
          <a:p>
            <a:r>
              <a:rPr lang="fr-FR" sz="3600" smtClean="0"/>
              <a:t>Les deux rôles majeurs de la  fonction exocrine du pancréas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2913"/>
            <a:ext cx="7772400" cy="4667250"/>
          </a:xfrm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</a:rPr>
              <a:t>Neutraliser l’acidité gastrique</a:t>
            </a:r>
          </a:p>
          <a:p>
            <a:pPr lvl="1"/>
            <a:r>
              <a:rPr lang="fr-FR" smtClean="0"/>
              <a:t>Production d’un suc pancréatique alcalin car riche en bicarbonates</a:t>
            </a:r>
          </a:p>
          <a:p>
            <a:r>
              <a:rPr lang="fr-FR" smtClean="0">
                <a:solidFill>
                  <a:schemeClr val="tx2"/>
                </a:solidFill>
              </a:rPr>
              <a:t>Produire les enzymes majeures de la digestion</a:t>
            </a:r>
          </a:p>
          <a:p>
            <a:pPr lvl="1"/>
            <a:r>
              <a:rPr lang="fr-FR" smtClean="0"/>
              <a:t>Protéases</a:t>
            </a:r>
          </a:p>
          <a:p>
            <a:pPr lvl="1"/>
            <a:r>
              <a:rPr lang="fr-FR" smtClean="0"/>
              <a:t>Lipase</a:t>
            </a:r>
          </a:p>
          <a:p>
            <a:pPr lvl="1"/>
            <a:r>
              <a:rPr lang="fr-FR" smtClean="0"/>
              <a:t>Amylase</a:t>
            </a:r>
          </a:p>
          <a:p>
            <a:pPr lvl="1"/>
            <a:r>
              <a:rPr lang="fr-FR" smtClean="0"/>
              <a:t>nucléases</a:t>
            </a:r>
          </a:p>
          <a:p>
            <a:pPr lvl="1"/>
            <a:endParaRPr 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E94DCD6D-6A5E-4A45-83D0-DCE699DEA59B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Bases structurales de la sécrétion pancréatique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54275"/>
            <a:ext cx="7772400" cy="3546475"/>
          </a:xfrm>
        </p:spPr>
        <p:txBody>
          <a:bodyPr/>
          <a:lstStyle/>
          <a:p>
            <a:r>
              <a:rPr lang="fr-FR" sz="4000" smtClean="0">
                <a:solidFill>
                  <a:schemeClr val="tx2"/>
                </a:solidFill>
              </a:rPr>
              <a:t>Acini en grappes</a:t>
            </a:r>
          </a:p>
          <a:p>
            <a:pPr lvl="1"/>
            <a:r>
              <a:rPr lang="fr-FR" sz="3600" smtClean="0"/>
              <a:t>Sécrétion des enzymes</a:t>
            </a:r>
          </a:p>
          <a:p>
            <a:r>
              <a:rPr lang="fr-FR" sz="4000" smtClean="0">
                <a:solidFill>
                  <a:schemeClr val="tx2"/>
                </a:solidFill>
              </a:rPr>
              <a:t>Système canalaire</a:t>
            </a:r>
          </a:p>
          <a:p>
            <a:pPr lvl="1"/>
            <a:r>
              <a:rPr lang="fr-FR" sz="3600" smtClean="0"/>
              <a:t>Sécrétion hydroélectrolytique </a:t>
            </a:r>
          </a:p>
          <a:p>
            <a:pPr lvl="1"/>
            <a:r>
              <a:rPr lang="fr-FR" sz="3600" smtClean="0"/>
              <a:t>Excrétion du suc pancréatique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57094-DB20-4CA1-BDFD-6F113CACA350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44825" y="565150"/>
            <a:ext cx="5032375" cy="25987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68" name="Picture 3" descr="0479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3" t="2525" r="5643"/>
          <a:stretch>
            <a:fillRect/>
          </a:stretch>
        </p:blipFill>
        <p:spPr bwMode="auto">
          <a:xfrm>
            <a:off x="765175" y="533400"/>
            <a:ext cx="74120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33413" y="3632200"/>
            <a:ext cx="164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Arial" charset="0"/>
              </a:rPr>
              <a:t>Gall bladder</a:t>
            </a:r>
            <a:endParaRPr lang="en-GB" b="1">
              <a:latin typeface="Arial" charset="0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233613" y="3870325"/>
            <a:ext cx="669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23850" y="6100763"/>
            <a:ext cx="231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Arial" charset="0"/>
              </a:rPr>
              <a:t>Sphincter of Oddi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2563813" y="5186363"/>
            <a:ext cx="1033462" cy="1058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D4B55A59-6745-4858-87DE-FCB2B9B420DA}" type="slidenum">
              <a:rPr lang="en-US"/>
              <a:pPr/>
              <a:t>17</a:t>
            </a:fld>
            <a:endParaRPr 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Figure 24.18a-c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46088"/>
            <a:ext cx="7772400" cy="800100"/>
          </a:xfrm>
          <a:noFill/>
          <a:ln>
            <a:solidFill>
              <a:srgbClr val="FF9933"/>
            </a:solidFill>
          </a:ln>
        </p:spPr>
        <p:txBody>
          <a:bodyPr anchor="t" anchorCtr="0"/>
          <a:lstStyle/>
          <a:p>
            <a:r>
              <a:rPr lang="en-US" smtClean="0"/>
              <a:t>le pancreas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63" y="1779588"/>
            <a:ext cx="63055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Base structurale de la sécrétion pancréatique</a:t>
            </a:r>
          </a:p>
        </p:txBody>
      </p:sp>
      <p:pic>
        <p:nvPicPr>
          <p:cNvPr id="13316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8338" y="2154238"/>
            <a:ext cx="3344862" cy="4267200"/>
          </a:xfrm>
          <a:noFill/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165725" y="3721100"/>
            <a:ext cx="3190875" cy="124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Acini</a:t>
            </a:r>
          </a:p>
          <a:p>
            <a:r>
              <a:rPr lang="fr-FR" b="1" dirty="0">
                <a:solidFill>
                  <a:schemeClr val="accent2"/>
                </a:solidFill>
              </a:rPr>
              <a:t>Un arc de 5-8 cellules glandulaires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637088" y="2921000"/>
            <a:ext cx="2620962" cy="514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Canal intercalaire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422775" y="2135188"/>
            <a:ext cx="2876550" cy="514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rgbClr val="0066FF"/>
                </a:solidFill>
              </a:rPr>
              <a:t>Canal </a:t>
            </a:r>
            <a:r>
              <a:rPr lang="fr-FR" b="1" dirty="0" err="1">
                <a:solidFill>
                  <a:srgbClr val="0066FF"/>
                </a:solidFill>
              </a:rPr>
              <a:t>intralobulaire</a:t>
            </a:r>
            <a:endParaRPr lang="fr-FR" dirty="0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551363" y="5778500"/>
            <a:ext cx="2482850" cy="514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Cellule acineuse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H="1" flipV="1">
            <a:off x="3457575" y="4400550"/>
            <a:ext cx="1628775" cy="857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H="1" flipV="1">
            <a:off x="3328988" y="6043613"/>
            <a:ext cx="1200150" cy="428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H="1">
            <a:off x="3328988" y="3328988"/>
            <a:ext cx="1185862" cy="3571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H="1">
            <a:off x="3257550" y="2300288"/>
            <a:ext cx="1057275" cy="5000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 flipH="1">
            <a:off x="2671763" y="4657725"/>
            <a:ext cx="2443162" cy="285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446088"/>
            <a:ext cx="8150225" cy="1471612"/>
          </a:xfrm>
        </p:spPr>
        <p:txBody>
          <a:bodyPr/>
          <a:lstStyle/>
          <a:p>
            <a:r>
              <a:rPr lang="fr-FR" sz="4800" smtClean="0"/>
              <a:t>Le pancréon:</a:t>
            </a: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> unité fonctionnelle du pancréas</a:t>
            </a:r>
            <a:endParaRPr lang="en-US" smtClean="0"/>
          </a:p>
        </p:txBody>
      </p:sp>
      <p:pic>
        <p:nvPicPr>
          <p:cNvPr id="14340" name="Picture 3" descr="0859L"/>
          <p:cNvPicPr>
            <a:picLocks noChangeAspect="1" noChangeArrowheads="1"/>
          </p:cNvPicPr>
          <p:nvPr/>
        </p:nvPicPr>
        <p:blipFill>
          <a:blip r:embed="rId3"/>
          <a:srcRect t="26270" b="8748"/>
          <a:stretch>
            <a:fillRect/>
          </a:stretch>
        </p:blipFill>
        <p:spPr bwMode="auto">
          <a:xfrm>
            <a:off x="1255713" y="2741613"/>
            <a:ext cx="588803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259013" y="2043113"/>
            <a:ext cx="1241425" cy="51435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HCO 3</a:t>
            </a:r>
            <a:r>
              <a:rPr lang="fr-FR" baseline="30000"/>
              <a:t>-</a:t>
            </a: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2655888" y="2538413"/>
            <a:ext cx="252412" cy="1847850"/>
          </a:xfrm>
          <a:prstGeom prst="downArrow">
            <a:avLst>
              <a:gd name="adj1" fmla="val 50000"/>
              <a:gd name="adj2" fmla="val 183019"/>
            </a:avLst>
          </a:prstGeom>
          <a:solidFill>
            <a:schemeClr val="tx2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4343" name="Oval 10"/>
          <p:cNvSpPr>
            <a:spLocks noChangeArrowheads="1"/>
          </p:cNvSpPr>
          <p:nvPr/>
        </p:nvSpPr>
        <p:spPr bwMode="auto">
          <a:xfrm>
            <a:off x="5864225" y="4078288"/>
            <a:ext cx="1552575" cy="682625"/>
          </a:xfrm>
          <a:prstGeom prst="ellips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6600" b="1" dirty="0" smtClean="0"/>
              <a:t>AGENDA</a:t>
            </a:r>
            <a:endParaRPr lang="fr-FR" sz="6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Introduction.</a:t>
            </a:r>
          </a:p>
          <a:p>
            <a:r>
              <a:rPr lang="fr-FR" dirty="0" smtClean="0"/>
              <a:t>Historique.</a:t>
            </a:r>
          </a:p>
          <a:p>
            <a:r>
              <a:rPr lang="fr-FR" dirty="0" smtClean="0"/>
              <a:t>Le pancréas dans son état habituel.</a:t>
            </a:r>
          </a:p>
          <a:p>
            <a:pPr>
              <a:buNone/>
            </a:pPr>
            <a:r>
              <a:rPr lang="fr-FR" dirty="0" smtClean="0"/>
              <a:t>   Approche sémiologique</a:t>
            </a:r>
          </a:p>
          <a:p>
            <a:r>
              <a:rPr lang="fr-FR" dirty="0" smtClean="0"/>
              <a:t>La pancréatite aigue.</a:t>
            </a:r>
          </a:p>
          <a:p>
            <a:r>
              <a:rPr lang="fr-FR" dirty="0" smtClean="0"/>
              <a:t>La pancréatite chronique.</a:t>
            </a:r>
          </a:p>
          <a:p>
            <a:r>
              <a:rPr lang="fr-FR" dirty="0" smtClean="0"/>
              <a:t>Les tumeurs pancréatiques.</a:t>
            </a:r>
          </a:p>
          <a:p>
            <a:r>
              <a:rPr lang="fr-FR" dirty="0" smtClean="0"/>
              <a:t>Conclusion.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050"/>
            <a:ext cx="7772400" cy="800100"/>
          </a:xfrm>
        </p:spPr>
        <p:txBody>
          <a:bodyPr/>
          <a:lstStyle/>
          <a:p>
            <a:r>
              <a:rPr lang="fr-FR" smtClean="0"/>
              <a:t>La cellule acineuse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Pyramidale.</a:t>
            </a:r>
          </a:p>
          <a:p>
            <a:endParaRPr lang="fr-FR" dirty="0" smtClean="0"/>
          </a:p>
          <a:p>
            <a:r>
              <a:rPr lang="fr-FR" dirty="0" smtClean="0"/>
              <a:t>Contient les grains de </a:t>
            </a:r>
            <a:r>
              <a:rPr lang="fr-FR" dirty="0" smtClean="0">
                <a:solidFill>
                  <a:schemeClr val="tx2"/>
                </a:solidFill>
              </a:rPr>
              <a:t>zymogène</a:t>
            </a:r>
            <a:r>
              <a:rPr lang="fr-FR" dirty="0" smtClean="0"/>
              <a:t> en région apicale.</a:t>
            </a:r>
          </a:p>
          <a:p>
            <a:endParaRPr lang="fr-FR" dirty="0" smtClean="0"/>
          </a:p>
          <a:p>
            <a:r>
              <a:rPr lang="fr-FR" dirty="0" smtClean="0"/>
              <a:t>La décharge des grains de zymogène se fait par </a:t>
            </a:r>
            <a:r>
              <a:rPr lang="fr-FR" dirty="0" err="1" smtClean="0">
                <a:solidFill>
                  <a:schemeClr val="tx2"/>
                </a:solidFill>
              </a:rPr>
              <a:t>exocytose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1104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 smtClean="0"/>
              <a:t>Les acini pancréatiques sécrètent de nombreuses protéines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92150" y="1630363"/>
            <a:ext cx="3689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chemeClr val="accent1"/>
                </a:solidFill>
                <a:latin typeface="Arial" charset="0"/>
              </a:rPr>
              <a:t>Enzymes protéolytiques</a:t>
            </a:r>
          </a:p>
          <a:p>
            <a:r>
              <a:rPr lang="fr-FR" b="1">
                <a:latin typeface="Arial" charset="0"/>
              </a:rPr>
              <a:t>Trypsinogène</a:t>
            </a:r>
          </a:p>
          <a:p>
            <a:r>
              <a:rPr lang="fr-FR" b="1">
                <a:latin typeface="Arial" charset="0"/>
              </a:rPr>
              <a:t>Chymotrypsinogène</a:t>
            </a:r>
          </a:p>
          <a:p>
            <a:r>
              <a:rPr lang="fr-FR" b="1">
                <a:latin typeface="Arial" charset="0"/>
              </a:rPr>
              <a:t>Proélastase</a:t>
            </a:r>
          </a:p>
          <a:p>
            <a:r>
              <a:rPr lang="fr-FR" b="1">
                <a:latin typeface="Arial" charset="0"/>
              </a:rPr>
              <a:t>Procarboxypeptidase A</a:t>
            </a:r>
          </a:p>
          <a:p>
            <a:r>
              <a:rPr lang="fr-FR" b="1">
                <a:latin typeface="Arial" charset="0"/>
              </a:rPr>
              <a:t>Procarboxypeptidase B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44525" y="4422775"/>
            <a:ext cx="328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accent1"/>
                </a:solidFill>
                <a:latin typeface="Arial" charset="0"/>
              </a:rPr>
              <a:t>Enzyme amylolytique</a:t>
            </a:r>
          </a:p>
          <a:p>
            <a:r>
              <a:rPr lang="en-US" b="1">
                <a:latin typeface="Arial" charset="0"/>
                <a:sym typeface="Symbol" pitchFamily="18" charset="2"/>
              </a:rPr>
              <a:t>-amylase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791075" y="1630363"/>
            <a:ext cx="3944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chemeClr val="accent1"/>
                </a:solidFill>
                <a:latin typeface="Arial" charset="0"/>
              </a:rPr>
              <a:t>Enzymes lipolytiques</a:t>
            </a:r>
          </a:p>
          <a:p>
            <a:r>
              <a:rPr lang="fr-FR" b="1">
                <a:latin typeface="Arial" charset="0"/>
              </a:rPr>
              <a:t>Lipase</a:t>
            </a:r>
          </a:p>
          <a:p>
            <a:r>
              <a:rPr lang="fr-FR" b="1">
                <a:latin typeface="Arial" charset="0"/>
              </a:rPr>
              <a:t>Pro-phospholipase A</a:t>
            </a:r>
            <a:r>
              <a:rPr lang="fr-FR" b="1" baseline="-25000">
                <a:latin typeface="Arial" charset="0"/>
              </a:rPr>
              <a:t>1</a:t>
            </a:r>
            <a:r>
              <a:rPr lang="fr-FR" b="1">
                <a:latin typeface="Arial" charset="0"/>
              </a:rPr>
              <a:t>-A</a:t>
            </a:r>
            <a:r>
              <a:rPr lang="fr-FR" b="1" baseline="-25000">
                <a:latin typeface="Arial" charset="0"/>
              </a:rPr>
              <a:t>2</a:t>
            </a:r>
          </a:p>
          <a:p>
            <a:r>
              <a:rPr lang="fr-FR" b="1">
                <a:latin typeface="Arial" charset="0"/>
              </a:rPr>
              <a:t>Esterases nonspécifiques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926013" y="4498975"/>
            <a:ext cx="4217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accent1"/>
                </a:solidFill>
                <a:latin typeface="Arial" charset="0"/>
              </a:rPr>
              <a:t>Nucléase</a:t>
            </a:r>
          </a:p>
          <a:p>
            <a:r>
              <a:rPr lang="en-US" b="1">
                <a:latin typeface="Arial" charset="0"/>
              </a:rPr>
              <a:t>Deoxyribonucléase (DNase)</a:t>
            </a:r>
          </a:p>
          <a:p>
            <a:r>
              <a:rPr lang="en-US" b="1">
                <a:latin typeface="Arial" charset="0"/>
              </a:rPr>
              <a:t>Ribonucléase (RNase)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8572528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18429F09-1C23-454C-BCE3-063CF1E25595}" type="slidenum">
              <a:rPr lang="en-US"/>
              <a:pPr/>
              <a:t>23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13"/>
            <a:ext cx="7772400" cy="800100"/>
          </a:xfrm>
        </p:spPr>
        <p:txBody>
          <a:bodyPr/>
          <a:lstStyle/>
          <a:p>
            <a:r>
              <a:rPr lang="fr-FR" smtClean="0"/>
              <a:t>Activation des zymogènes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532438"/>
            <a:ext cx="8915400" cy="10969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sz="2400" dirty="0" smtClean="0"/>
              <a:t>Trypsinogène  transformé en trypsine par l’entérokinase de l’épithélium intestinal</a:t>
            </a:r>
          </a:p>
          <a:p>
            <a:pPr algn="ctr">
              <a:lnSpc>
                <a:spcPct val="80000"/>
              </a:lnSpc>
            </a:pPr>
            <a:r>
              <a:rPr lang="fr-FR" sz="2400" dirty="0" smtClean="0"/>
              <a:t>La trypsine assure la conversion des autres zymogènes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12938" y="1752600"/>
            <a:ext cx="4848225" cy="3416300"/>
            <a:chOff x="320" y="144"/>
            <a:chExt cx="5120" cy="3936"/>
          </a:xfrm>
        </p:grpSpPr>
        <p:pic>
          <p:nvPicPr>
            <p:cNvPr id="17414" name="Picture 5" descr="25_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" y="240"/>
              <a:ext cx="5120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1440" y="144"/>
              <a:ext cx="292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76713F9B-CF59-404F-8D13-CEEDAB2760EE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417513"/>
            <a:ext cx="7772400" cy="8001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suc pancréatique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225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Liquide : 1.5L/j  (homme)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tx2"/>
                </a:solidFill>
              </a:rPr>
              <a:t>Electrolytes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Cations: </a:t>
            </a:r>
            <a:r>
              <a:rPr lang="fr-FR" b="0" smtClean="0"/>
              <a:t>Proche plasma 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Anions:</a:t>
            </a:r>
            <a:r>
              <a:rPr lang="fr-FR" b="0" smtClean="0"/>
              <a:t>  </a:t>
            </a:r>
          </a:p>
          <a:p>
            <a:pPr lvl="2">
              <a:lnSpc>
                <a:spcPct val="90000"/>
              </a:lnSpc>
            </a:pPr>
            <a:r>
              <a:rPr lang="fr-FR" b="0" smtClean="0"/>
              <a:t>bicarbonates (25-170 mmol/L) issus du plasma contre un gradient de concentration </a:t>
            </a:r>
          </a:p>
          <a:p>
            <a:pPr lvl="2">
              <a:lnSpc>
                <a:spcPct val="90000"/>
              </a:lnSpc>
            </a:pPr>
            <a:r>
              <a:rPr lang="fr-FR" b="0" smtClean="0"/>
              <a:t>Sécrétés activement  par les cellules des canaux 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tx2"/>
                </a:solidFill>
              </a:rPr>
              <a:t>Substances organiques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Les enzymes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/>
              <a:t>Le pancréas exocrine est une glande qui secrète des enzymes, de l’eau et des électrolytes dans la lumière digestive. Son rôle est essentiel dans la digestion des aliments</a:t>
            </a:r>
            <a:r>
              <a:rPr lang="fr-FR" sz="3600" b="1" dirty="0" smtClean="0"/>
              <a:t>.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Pancréas = glande mixte</a:t>
            </a:r>
          </a:p>
          <a:p>
            <a:r>
              <a:rPr lang="fr-FR" dirty="0" smtClean="0"/>
              <a:t>Sécrétion endocrine</a:t>
            </a:r>
          </a:p>
          <a:p>
            <a:pPr lvl="1"/>
            <a:r>
              <a:rPr lang="fr-FR" dirty="0" smtClean="0"/>
              <a:t>Insuline</a:t>
            </a:r>
          </a:p>
          <a:p>
            <a:pPr lvl="1"/>
            <a:r>
              <a:rPr lang="fr-FR" dirty="0" smtClean="0"/>
              <a:t>Glucagon</a:t>
            </a:r>
          </a:p>
          <a:p>
            <a:r>
              <a:rPr lang="fr-FR" dirty="0" smtClean="0"/>
              <a:t>Sécrétion exocrine (suc pancréatique)</a:t>
            </a:r>
          </a:p>
          <a:p>
            <a:pPr lvl="1"/>
            <a:r>
              <a:rPr lang="fr-FR" dirty="0" smtClean="0"/>
              <a:t>Bicarbonates =&gt; pH alcalin</a:t>
            </a:r>
          </a:p>
          <a:p>
            <a:pPr lvl="1"/>
            <a:r>
              <a:rPr lang="fr-FR" dirty="0" smtClean="0"/>
              <a:t>Enzymes pancréatiques :</a:t>
            </a:r>
          </a:p>
          <a:p>
            <a:pPr lvl="2"/>
            <a:r>
              <a:rPr lang="fr-FR" dirty="0" smtClean="0"/>
              <a:t>Amylase (attention ≠ amylase salivaire)</a:t>
            </a:r>
          </a:p>
          <a:p>
            <a:pPr lvl="2"/>
            <a:r>
              <a:rPr lang="fr-FR" dirty="0" smtClean="0"/>
              <a:t>Lipase</a:t>
            </a:r>
          </a:p>
          <a:p>
            <a:pPr lvl="2"/>
            <a:r>
              <a:rPr lang="fr-FR" dirty="0" smtClean="0"/>
              <a:t>Nucléase, protéase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 smtClean="0"/>
              <a:t>Le suc pancréatique contient d’autres enzymes en quantité minime qui sont: - l’albumine - les immunoglobulines A, G et M - l’alpha 2 macroglobuline - la transferrine - la </a:t>
            </a:r>
            <a:r>
              <a:rPr lang="fr-FR" sz="2000" b="1" dirty="0" err="1" smtClean="0"/>
              <a:t>lactoferrine</a:t>
            </a:r>
            <a:endParaRPr lang="fr-FR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pancréas endocrine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La principale sécrétion du pancréas endocrine est l’insuline, sécrétée par les cellules B. </a:t>
            </a:r>
          </a:p>
          <a:p>
            <a:r>
              <a:rPr lang="fr-FR" dirty="0" smtClean="0"/>
              <a:t>C’est une hormone protéique de 6 000 daltons. </a:t>
            </a:r>
          </a:p>
          <a:p>
            <a:r>
              <a:rPr lang="fr-FR" dirty="0" smtClean="0"/>
              <a:t>Elle favorise la perméabilité et les transports membranaires de toutes les cellules de l’organisme. </a:t>
            </a:r>
          </a:p>
          <a:p>
            <a:r>
              <a:rPr lang="fr-FR" dirty="0" smtClean="0"/>
              <a:t>Elle provoque ainsi l’entrée du glucose dans les cellules et permet son utilisation. </a:t>
            </a:r>
          </a:p>
          <a:p>
            <a:r>
              <a:rPr lang="fr-FR" dirty="0" smtClean="0"/>
              <a:t>Les cellules A sécrètent le glucagon, hormone polypeptidique hyperglycémiant qui favorise la mobilisation des réserves glucidiques. </a:t>
            </a:r>
          </a:p>
          <a:p>
            <a:r>
              <a:rPr lang="fr-FR" dirty="0" smtClean="0"/>
              <a:t>Les cellules D contiennent de la somatostatine comme l’ont révélé les études </a:t>
            </a:r>
            <a:r>
              <a:rPr lang="fr-FR" dirty="0" err="1" smtClean="0"/>
              <a:t>immunocytochimiques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Cette hormone qui s’oppose à l’action de l’hormone somatotrope, joue un rôle de modulation sécrétoire.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fr-FR" sz="6000" b="1" dirty="0" smtClean="0"/>
              <a:t>Approche sémiologique d’une  pancréatite aigue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/>
              <a:t>La  pancréatite  aigue</a:t>
            </a:r>
            <a:endParaRPr lang="fr-FR" sz="4800" b="1" dirty="0"/>
          </a:p>
        </p:txBody>
      </p:sp>
      <p:pic>
        <p:nvPicPr>
          <p:cNvPr id="4" name="Espace réservé du contenu 3" descr="Pancréatite-aiguë-et-chronique-400x5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929354" cy="5286388"/>
          </a:xfrm>
        </p:spPr>
      </p:pic>
      <p:sp>
        <p:nvSpPr>
          <p:cNvPr id="5" name="Flèche droite 4"/>
          <p:cNvSpPr/>
          <p:nvPr/>
        </p:nvSpPr>
        <p:spPr>
          <a:xfrm>
            <a:off x="0" y="2143116"/>
            <a:ext cx="2143108" cy="135732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URGENCE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ancreatit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 SIG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3" cy="642942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001056" cy="650083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7"/>
            <a:ext cx="9143999" cy="385666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7929618" cy="535782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800" b="1" dirty="0" smtClean="0"/>
              <a:t>La  pancréatite  aigue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pancréatites aigües correspondent à une atteinte inflammatoire du pancréas caractérisée par des lésions qui peuvent être œdémateuses, hémorragiques ou nécrotiques.</a:t>
            </a:r>
          </a:p>
          <a:p>
            <a:endParaRPr lang="fr-FR" dirty="0" smtClean="0"/>
          </a:p>
          <a:p>
            <a:r>
              <a:rPr lang="fr-FR" dirty="0" smtClean="0"/>
              <a:t> Elles s’accompagnent d’une libération d’enzymes pancréatiques avec auto destruction de la glande.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Fréquence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50 a 100 cas par an par million d’habitants</a:t>
            </a:r>
          </a:p>
          <a:p>
            <a:r>
              <a:rPr lang="fr-FR" dirty="0" smtClean="0"/>
              <a:t>Age moyen: 55 ans</a:t>
            </a:r>
          </a:p>
          <a:p>
            <a:r>
              <a:rPr lang="fr-FR" dirty="0" err="1" smtClean="0"/>
              <a:t>Sex</a:t>
            </a:r>
            <a:r>
              <a:rPr lang="fr-FR" dirty="0" smtClean="0"/>
              <a:t> ratio: 58%♂/42%♀</a:t>
            </a:r>
          </a:p>
          <a:p>
            <a:r>
              <a:rPr lang="fr-FR" dirty="0" smtClean="0"/>
              <a:t>2 formes:</a:t>
            </a:r>
          </a:p>
          <a:p>
            <a:pPr lvl="1"/>
            <a:r>
              <a:rPr lang="fr-FR" dirty="0" smtClean="0"/>
              <a:t>Pancréatite œdémateuse : </a:t>
            </a:r>
            <a:r>
              <a:rPr lang="fr-FR" dirty="0" err="1" smtClean="0"/>
              <a:t>oedème</a:t>
            </a:r>
            <a:r>
              <a:rPr lang="fr-FR" dirty="0" smtClean="0"/>
              <a:t> affectant uniquement la glande pancréatique</a:t>
            </a:r>
          </a:p>
          <a:p>
            <a:pPr lvl="1"/>
            <a:r>
              <a:rPr lang="fr-FR" dirty="0" smtClean="0"/>
              <a:t>Pancréatite </a:t>
            </a:r>
            <a:r>
              <a:rPr lang="fr-FR" dirty="0" err="1" smtClean="0"/>
              <a:t>nécrotico</a:t>
            </a:r>
            <a:r>
              <a:rPr lang="fr-FR" dirty="0" smtClean="0"/>
              <a:t>-hémorragique : nécrose de tout ou partie de la glande pancréatique et formation de coulées inflammatoires extra-pancréatiques. </a:t>
            </a:r>
          </a:p>
          <a:p>
            <a:pPr lvl="1">
              <a:buNone/>
            </a:pPr>
            <a:r>
              <a:rPr lang="fr-FR" dirty="0" smtClean="0"/>
              <a:t>                                         Risque infectieux +++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dirty="0" smtClean="0"/>
              <a:t>Physiopathologie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60600"/>
            <a:ext cx="7924800" cy="3759200"/>
          </a:xfrm>
        </p:spPr>
        <p:txBody>
          <a:bodyPr/>
          <a:lstStyle/>
          <a:p>
            <a:pPr eaLnBrk="1" hangingPunct="1"/>
            <a:r>
              <a:rPr lang="fr-FR" smtClean="0"/>
              <a:t>Phase d’initiation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Phase de constitution et d’amplification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Phase de régénération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dirty="0" smtClean="0"/>
              <a:t>Phase d’initiation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11333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Alcool =&gt;  viscosité du suc pancréatique =&gt; bouchons protéiques intracanalaires =&gt; inflammation locale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Calcul =&gt; retrodiffusion du suc pancréatique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Stress oxydatif=&gt; activation prématurée du trypsinogène</a:t>
            </a:r>
          </a:p>
        </p:txBody>
      </p:sp>
      <p:sp>
        <p:nvSpPr>
          <p:cNvPr id="6148" name="AutoShape 5"/>
          <p:cNvSpPr>
            <a:spLocks/>
          </p:cNvSpPr>
          <p:nvPr/>
        </p:nvSpPr>
        <p:spPr bwMode="auto">
          <a:xfrm>
            <a:off x="5219700" y="2205038"/>
            <a:ext cx="431800" cy="2447925"/>
          </a:xfrm>
          <a:prstGeom prst="rightBrace">
            <a:avLst>
              <a:gd name="adj1" fmla="val 472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1500" y="3068638"/>
            <a:ext cx="3241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Augmentation de la pression intracanalaire</a:t>
            </a:r>
            <a:r>
              <a:rPr lang="fr-FR" sz="2400"/>
              <a:t> </a:t>
            </a:r>
            <a:r>
              <a:rPr lang="fr-FR" sz="2400" b="1"/>
              <a:t>en amont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2195513" y="2133600"/>
            <a:ext cx="1444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fr-FR" sz="3800" dirty="0" smtClean="0"/>
              <a:t>Phase de constitution </a:t>
            </a:r>
            <a:br>
              <a:rPr lang="fr-FR" sz="3800" dirty="0" smtClean="0"/>
            </a:br>
            <a:r>
              <a:rPr lang="fr-FR" sz="3800" dirty="0" smtClean="0"/>
              <a:t>et d’accumulation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964612" cy="4679950"/>
          </a:xfrm>
        </p:spPr>
        <p:txBody>
          <a:bodyPr/>
          <a:lstStyle/>
          <a:p>
            <a:pPr eaLnBrk="1" hangingPunct="1"/>
            <a:r>
              <a:rPr lang="fr-FR" smtClean="0"/>
              <a:t>Recrutement des cellules inflammatoires: </a:t>
            </a:r>
            <a:r>
              <a:rPr lang="fr-FR" b="1" i="1" smtClean="0"/>
              <a:t>cytokines et chimiokines</a:t>
            </a:r>
          </a:p>
          <a:p>
            <a:pPr eaLnBrk="1" hangingPunct="1"/>
            <a:r>
              <a:rPr lang="fr-FR" smtClean="0"/>
              <a:t>Déséquilibre entre cytokines pro et anti inflammatoires et chimiokines =&gt; sévérité de PA</a:t>
            </a:r>
          </a:p>
          <a:p>
            <a:pPr eaLnBrk="1" hangingPunct="1"/>
            <a:r>
              <a:rPr lang="fr-FR" smtClean="0"/>
              <a:t>Libération de cytokines pro inflammatoires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  =&gt; augmentation de la réaction inflammatoire locale =&gt; défaillances multiviscérales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dirty="0" smtClean="0"/>
              <a:t>Phase de régénération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13025"/>
            <a:ext cx="7924800" cy="3406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FR" smtClean="0"/>
              <a:t>Poussées aigues répétées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FR" smtClean="0"/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FR" smtClean="0"/>
              <a:t>=&gt; cicatrice fibreuse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FR" smtClean="0"/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FR" smtClean="0"/>
              <a:t> =&gt; nécrose de la cellule acinaire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affections pancréatiques désignent l’ensemble des manifestations locales et générales liées à une anomalie de fonctionnement des différentes structures pancréatiques.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Ces affections sont diverses et se partagent entre les pancréatites aiguës, les pancréatites chroniques et les tumeurs bénignes ou malignes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 Au total : la 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b="1" dirty="0" smtClean="0"/>
              <a:t>A l’état physiologique les enzymes pancréatiques sont activées dans le tube digestif au contact des aliments à digérer.</a:t>
            </a:r>
          </a:p>
          <a:p>
            <a:endParaRPr lang="fr-FR" b="1" dirty="0" smtClean="0"/>
          </a:p>
          <a:p>
            <a:r>
              <a:rPr lang="fr-FR" b="1" dirty="0" smtClean="0"/>
              <a:t> Après une agression chimique ou mécanique (consommation excessive d’alcool, obstruction transitoire par un calcul biliaire), il y aura une augmentation de la perméabilité des canaux pancréatiques aux enzymes associée à une activation prématurée des enzymes pancréatiques au sein du pancréas.</a:t>
            </a:r>
          </a:p>
          <a:p>
            <a:endParaRPr lang="fr-FR" b="1" dirty="0" smtClean="0"/>
          </a:p>
          <a:p>
            <a:r>
              <a:rPr lang="fr-FR" b="1" dirty="0" smtClean="0"/>
              <a:t> Cette ‘‘auto digestion ’’ de la glande et selon son importance, le pancréas va devenir œdémateux ou se nécroser.</a:t>
            </a:r>
          </a:p>
          <a:p>
            <a:endParaRPr lang="fr-FR" b="1" dirty="0" smtClean="0"/>
          </a:p>
          <a:p>
            <a:r>
              <a:rPr lang="fr-FR" b="1" dirty="0" smtClean="0"/>
              <a:t> C’est le début de la pancréatite.</a:t>
            </a:r>
          </a:p>
          <a:p>
            <a:endParaRPr lang="fr-FR" b="1" dirty="0" smtClean="0"/>
          </a:p>
          <a:p>
            <a:r>
              <a:rPr lang="fr-FR" b="1" dirty="0" smtClean="0"/>
              <a:t> Le pancréas sera envahi par les cellules de l’inflammation notamment les globules blancs qui vont entretenir le mécanisme de l’inflammation.</a:t>
            </a:r>
          </a:p>
          <a:p>
            <a:endParaRPr lang="fr-FR" b="1" dirty="0" smtClean="0"/>
          </a:p>
          <a:p>
            <a:r>
              <a:rPr lang="fr-FR" b="1" dirty="0" smtClean="0"/>
              <a:t> La lyse va au delà de la glande avec les cytokines libérées dans le sang qui vont léser les organes à distance en particulier les poumons ou provoquer une défaillance cardio-vasculaire.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e%20human%20pancreas%20fig%201"/>
          <p:cNvPicPr>
            <a:picLocks noChangeAspect="1" noChangeArrowheads="1"/>
          </p:cNvPicPr>
          <p:nvPr/>
        </p:nvPicPr>
        <p:blipFill>
          <a:blip r:embed="rId2">
            <a:lum bright="-6000" contrast="8000"/>
          </a:blip>
          <a:srcRect/>
          <a:stretch>
            <a:fillRect/>
          </a:stretch>
        </p:blipFill>
        <p:spPr bwMode="auto">
          <a:xfrm>
            <a:off x="395288" y="404813"/>
            <a:ext cx="48768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pancreaslabel"/>
          <p:cNvPicPr>
            <a:picLocks noChangeAspect="1" noChangeArrowheads="1"/>
          </p:cNvPicPr>
          <p:nvPr/>
        </p:nvPicPr>
        <p:blipFill>
          <a:blip r:embed="rId3">
            <a:lum bright="-6000" contrast="8000"/>
          </a:blip>
          <a:srcRect/>
          <a:stretch>
            <a:fillRect/>
          </a:stretch>
        </p:blipFill>
        <p:spPr bwMode="auto">
          <a:xfrm>
            <a:off x="5292725" y="2349500"/>
            <a:ext cx="36274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ETIOLOGIES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2 principales causes sont:</a:t>
            </a:r>
          </a:p>
          <a:p>
            <a:pPr lvl="1"/>
            <a:r>
              <a:rPr lang="fr-FR" dirty="0" smtClean="0"/>
              <a:t>Lithiase biliaire 40 %</a:t>
            </a:r>
          </a:p>
          <a:p>
            <a:pPr lvl="1"/>
            <a:r>
              <a:rPr lang="fr-FR" dirty="0" smtClean="0"/>
              <a:t>Alcool 40%</a:t>
            </a:r>
          </a:p>
          <a:p>
            <a:r>
              <a:rPr lang="fr-FR" dirty="0" smtClean="0"/>
              <a:t>Les autres causes</a:t>
            </a:r>
          </a:p>
          <a:p>
            <a:pPr lvl="1"/>
            <a:r>
              <a:rPr lang="fr-FR" dirty="0" smtClean="0"/>
              <a:t>Chirurgie, CPRE</a:t>
            </a:r>
          </a:p>
          <a:p>
            <a:pPr lvl="1"/>
            <a:r>
              <a:rPr lang="fr-FR" dirty="0" smtClean="0"/>
              <a:t>Médicaments (</a:t>
            </a:r>
            <a:r>
              <a:rPr lang="fr-FR" dirty="0" err="1" smtClean="0"/>
              <a:t>Imurel</a:t>
            </a:r>
            <a:r>
              <a:rPr lang="fr-FR" dirty="0" smtClean="0"/>
              <a:t>, </a:t>
            </a:r>
            <a:r>
              <a:rPr lang="fr-FR" dirty="0" err="1" smtClean="0"/>
              <a:t>Dépakine</a:t>
            </a:r>
            <a:r>
              <a:rPr lang="fr-FR" dirty="0" smtClean="0"/>
              <a:t>…)</a:t>
            </a:r>
          </a:p>
          <a:p>
            <a:pPr lvl="1"/>
            <a:r>
              <a:rPr lang="fr-FR" dirty="0" smtClean="0"/>
              <a:t>Virus (</a:t>
            </a:r>
            <a:r>
              <a:rPr lang="fr-FR" dirty="0" err="1" smtClean="0"/>
              <a:t>oreillons,hépatites</a:t>
            </a:r>
            <a:r>
              <a:rPr lang="fr-FR" dirty="0" smtClean="0"/>
              <a:t>, MNI…), bactéries, parasites</a:t>
            </a:r>
          </a:p>
          <a:p>
            <a:pPr lvl="1"/>
            <a:r>
              <a:rPr lang="fr-FR" dirty="0" err="1" smtClean="0"/>
              <a:t>Hypertriglycéridémie</a:t>
            </a:r>
            <a:r>
              <a:rPr lang="fr-FR" dirty="0" smtClean="0"/>
              <a:t>, hypercalcémie</a:t>
            </a:r>
          </a:p>
          <a:p>
            <a:pPr lvl="1"/>
            <a:r>
              <a:rPr lang="fr-FR" dirty="0" smtClean="0"/>
              <a:t>Héréditaires</a:t>
            </a:r>
          </a:p>
          <a:p>
            <a:pPr lvl="1"/>
            <a:r>
              <a:rPr lang="fr-FR" dirty="0" smtClean="0"/>
              <a:t>tumeurs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P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29585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Parmi les médicaments incriminés: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-  L’</a:t>
            </a:r>
            <a:r>
              <a:rPr lang="fr-FR" b="1" dirty="0" err="1" smtClean="0"/>
              <a:t>azathioprine</a:t>
            </a:r>
            <a:r>
              <a:rPr lang="fr-FR" b="1" dirty="0" smtClean="0"/>
              <a:t> .</a:t>
            </a:r>
          </a:p>
          <a:p>
            <a:pPr>
              <a:buNone/>
            </a:pPr>
            <a:r>
              <a:rPr lang="fr-FR" b="1" dirty="0" smtClean="0"/>
              <a:t>  - La 6-</a:t>
            </a:r>
            <a:r>
              <a:rPr lang="fr-FR" b="1" dirty="0" err="1" smtClean="0"/>
              <a:t>mercapto</a:t>
            </a:r>
            <a:r>
              <a:rPr lang="fr-FR" b="1" dirty="0" smtClean="0"/>
              <a:t>-purine.</a:t>
            </a:r>
          </a:p>
          <a:p>
            <a:pPr>
              <a:buNone/>
            </a:pPr>
            <a:r>
              <a:rPr lang="fr-FR" b="1" dirty="0" smtClean="0"/>
              <a:t> -  Le </a:t>
            </a:r>
            <a:r>
              <a:rPr lang="fr-FR" b="1" dirty="0" err="1" smtClean="0"/>
              <a:t>chlorothiazide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/>
              <a:t>  -  Le furosémide.</a:t>
            </a:r>
          </a:p>
          <a:p>
            <a:pPr>
              <a:buNone/>
            </a:pPr>
            <a:r>
              <a:rPr lang="fr-FR" b="1" dirty="0" smtClean="0"/>
              <a:t>  -  Les tétracyclines.</a:t>
            </a:r>
          </a:p>
          <a:p>
            <a:pPr>
              <a:buNone/>
            </a:pPr>
            <a:r>
              <a:rPr lang="fr-FR" b="1" dirty="0" smtClean="0"/>
              <a:t>  - Les </a:t>
            </a:r>
            <a:r>
              <a:rPr lang="fr-FR" b="1" dirty="0" err="1" smtClean="0"/>
              <a:t>oestrogènes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/>
              <a:t>  -  L’acide </a:t>
            </a:r>
            <a:r>
              <a:rPr lang="fr-FR" b="1" dirty="0" err="1" smtClean="0"/>
              <a:t>valproique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/>
              <a:t>  -La cimétidine.</a:t>
            </a:r>
          </a:p>
          <a:p>
            <a:pPr>
              <a:buNone/>
            </a:pPr>
            <a:r>
              <a:rPr lang="fr-FR" b="1" dirty="0" smtClean="0"/>
              <a:t>  - La </a:t>
            </a:r>
            <a:r>
              <a:rPr lang="fr-FR" b="1" dirty="0" err="1" smtClean="0"/>
              <a:t>méthyl</a:t>
            </a:r>
            <a:r>
              <a:rPr lang="fr-FR" b="1" dirty="0" smtClean="0"/>
              <a:t>-dopa.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Signes généraux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1-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L’état général est le plus souvent conservé mais on peut avoir une déshydratation, une polypnée ou une tachycardie.</a:t>
            </a:r>
          </a:p>
          <a:p>
            <a:pPr lvl="1"/>
            <a:r>
              <a:rPr lang="fr-FR" dirty="0" smtClean="0"/>
              <a:t>État de choc: hypotension artérielle, tachycardie, marbrure, dyspnée (polypnée), anurie, trouble de conscience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Fièvre ( si  sepsis  associé).</a:t>
            </a:r>
          </a:p>
          <a:p>
            <a:pPr lvl="1"/>
            <a:r>
              <a:rPr lang="fr-FR" dirty="0" smtClean="0"/>
              <a:t>Ictère en fonction de l’étiologie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42910" y="0"/>
            <a:ext cx="7358114" cy="1785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Approche   clinique</a:t>
            </a:r>
          </a:p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D’une pancréatite aigue</a:t>
            </a:r>
            <a:r>
              <a:rPr lang="fr-FR" sz="5400" b="1" dirty="0" smtClean="0"/>
              <a:t>. </a:t>
            </a:r>
            <a:endParaRPr lang="fr-FR" sz="5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 smtClean="0"/>
              <a:t>les caractéristiques de la douleur.</a:t>
            </a:r>
          </a:p>
          <a:p>
            <a:endParaRPr lang="fr-FR" dirty="0" smtClean="0"/>
          </a:p>
          <a:p>
            <a:r>
              <a:rPr lang="fr-FR" dirty="0" smtClean="0"/>
              <a:t>la consommation d’antalgiques et leur niveau (1 : paracétamol, aspirine ; 2 : codéine ;</a:t>
            </a:r>
          </a:p>
          <a:p>
            <a:pPr>
              <a:buNone/>
            </a:pPr>
            <a:r>
              <a:rPr lang="fr-FR" dirty="0" smtClean="0"/>
              <a:t>     3 : morphine) ou d’anti-inflammatoires non stéroïdiens.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L’efficacité partielle ou totale des </a:t>
            </a:r>
            <a:r>
              <a:rPr lang="fr-FR" dirty="0" err="1" smtClean="0"/>
              <a:t>antalgiques,transitoire</a:t>
            </a:r>
            <a:r>
              <a:rPr lang="fr-FR" dirty="0" smtClean="0"/>
              <a:t> ou permanente, est précisée .</a:t>
            </a:r>
          </a:p>
          <a:p>
            <a:pPr>
              <a:buNone/>
            </a:pPr>
            <a:r>
              <a:rPr lang="fr-FR" dirty="0" smtClean="0"/>
              <a:t>les modifications du transit, notamment ceux induits par la </a:t>
            </a:r>
            <a:r>
              <a:rPr lang="fr-FR" dirty="0" err="1" smtClean="0"/>
              <a:t>stéatorrhée</a:t>
            </a:r>
            <a:r>
              <a:rPr lang="fr-FR" dirty="0" smtClean="0"/>
              <a:t> (selles molles et visiblement graisseuses).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la quantification d’une éventuelle </a:t>
            </a: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perte de poids (rapportée au temps et au poids habituel) </a:t>
            </a: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et</a:t>
            </a:r>
            <a:br>
              <a:rPr lang="fr-FR" dirty="0" smtClean="0">
                <a:solidFill>
                  <a:srgbClr val="000000"/>
                </a:solidFill>
                <a:latin typeface="HelveticaNeue-Light"/>
              </a:rPr>
            </a:b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des </a:t>
            </a: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apports caloriques ;</a:t>
            </a:r>
          </a:p>
          <a:p>
            <a:pPr>
              <a:buNone/>
            </a:pP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HelveticaNeue-Medium"/>
              </a:rPr>
            </a:br>
            <a:r>
              <a:rPr lang="fr-FR" sz="3600" dirty="0" smtClean="0">
                <a:solidFill>
                  <a:srgbClr val="365F91"/>
                </a:solidFill>
                <a:latin typeface="Symbol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la présence d’un </a:t>
            </a: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ictère </a:t>
            </a: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conjonctival ou cutané, d’une </a:t>
            </a: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décoloration des selles </a:t>
            </a: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et </a:t>
            </a: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d’urines</a:t>
            </a:r>
            <a:br>
              <a:rPr lang="fr-FR" dirty="0" smtClean="0">
                <a:solidFill>
                  <a:srgbClr val="000000"/>
                </a:solidFill>
                <a:latin typeface="HelveticaNeue-Medium"/>
              </a:rPr>
            </a:br>
            <a:r>
              <a:rPr lang="fr-FR" dirty="0" smtClean="0">
                <a:solidFill>
                  <a:srgbClr val="000000"/>
                </a:solidFill>
                <a:latin typeface="HelveticaNeue-Medium"/>
              </a:rPr>
              <a:t>foncées </a:t>
            </a:r>
            <a:r>
              <a:rPr lang="fr-FR" dirty="0" smtClean="0">
                <a:solidFill>
                  <a:srgbClr val="000000"/>
                </a:solidFill>
                <a:latin typeface="HelveticaNeue-Light"/>
              </a:rPr>
              <a:t>est cherchée.</a:t>
            </a:r>
            <a:r>
              <a:rPr lang="fr-FR" dirty="0" smtClean="0"/>
              <a:t>   lithiase biliaire et la consommation chronique et importante d’alcool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2- Signes fonctionnels </a:t>
            </a:r>
            <a:r>
              <a:rPr lang="fr-FR" dirty="0" smtClean="0"/>
              <a:t>:.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le signe fonctionnel majeur est la douleur. </a:t>
            </a:r>
          </a:p>
          <a:p>
            <a:pPr>
              <a:buNone/>
            </a:pPr>
            <a:r>
              <a:rPr lang="fr-FR" dirty="0" smtClean="0"/>
              <a:t>  Elle est brutale et d’intensité croissante déclenché souvent par un excès alimentaire.</a:t>
            </a:r>
          </a:p>
          <a:p>
            <a:pPr>
              <a:buNone/>
            </a:pPr>
            <a:r>
              <a:rPr lang="fr-FR" dirty="0" smtClean="0"/>
              <a:t> Elle siège au niveau épigastrique avec irradiation dorsale. </a:t>
            </a:r>
          </a:p>
          <a:p>
            <a:pPr>
              <a:buNone/>
            </a:pPr>
            <a:r>
              <a:rPr lang="fr-FR" dirty="0" smtClean="0"/>
              <a:t>La position antalgique se fait en </a:t>
            </a:r>
            <a:r>
              <a:rPr lang="fr-FR" dirty="0" err="1" smtClean="0"/>
              <a:t>anté</a:t>
            </a:r>
            <a:r>
              <a:rPr lang="fr-FR" dirty="0" smtClean="0"/>
              <a:t> flexion ou en chien de fusil.</a:t>
            </a:r>
          </a:p>
          <a:p>
            <a:pPr>
              <a:buNone/>
            </a:pPr>
            <a:r>
              <a:rPr lang="fr-FR" dirty="0" smtClean="0"/>
              <a:t> A cette douleur peuvent s’associer des nausées et des vomissements.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Il n’ya habituellement pas de fièvre</a:t>
            </a:r>
            <a:r>
              <a:rPr lang="fr-FR" dirty="0" smtClean="0"/>
              <a:t>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DOULEUR</a:t>
            </a:r>
            <a:endParaRPr lang="fr-FR" dirty="0"/>
          </a:p>
        </p:txBody>
      </p:sp>
      <p:pic>
        <p:nvPicPr>
          <p:cNvPr id="4" name="Espace réservé du contenu 3" descr="P DOUL 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5357850" cy="45720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Histoire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pancréas, étymologiquement « tout en chair » (gr: </a:t>
            </a:r>
            <a:r>
              <a:rPr lang="fr-FR" dirty="0" err="1" smtClean="0"/>
              <a:t>πάγκρεας</a:t>
            </a:r>
            <a:r>
              <a:rPr lang="fr-FR" dirty="0" smtClean="0"/>
              <a:t>, </a:t>
            </a:r>
            <a:r>
              <a:rPr lang="fr-FR" i="1" dirty="0" smtClean="0"/>
              <a:t>pan</a:t>
            </a:r>
            <a:r>
              <a:rPr lang="fr-FR" dirty="0" smtClean="0"/>
              <a:t> : tout ; </a:t>
            </a:r>
            <a:r>
              <a:rPr lang="fr-FR" i="1" dirty="0" err="1" smtClean="0"/>
              <a:t>kréas</a:t>
            </a:r>
            <a:r>
              <a:rPr lang="fr-FR" dirty="0" smtClean="0"/>
              <a:t> : chair), fut décrit pour la première fois par </a:t>
            </a:r>
            <a:r>
              <a:rPr lang="fr-FR" dirty="0" err="1" smtClean="0"/>
              <a:t>Herophilos</a:t>
            </a:r>
            <a:r>
              <a:rPr lang="fr-FR" dirty="0" smtClean="0"/>
              <a:t> (</a:t>
            </a:r>
            <a:r>
              <a:rPr lang="fr-FR" dirty="0" err="1" smtClean="0"/>
              <a:t>lat</a:t>
            </a:r>
            <a:r>
              <a:rPr lang="fr-FR" dirty="0" smtClean="0"/>
              <a:t> </a:t>
            </a:r>
            <a:r>
              <a:rPr lang="fr-FR" i="1" dirty="0" err="1" smtClean="0"/>
              <a:t>Herophilus</a:t>
            </a:r>
            <a:r>
              <a:rPr lang="fr-FR" dirty="0" smtClean="0"/>
              <a:t>), un anatomiste et chirurgien grec.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Nommé quelques centaines d'années plus tard par un autre anatomiste grec, </a:t>
            </a:r>
            <a:r>
              <a:rPr lang="fr-FR" dirty="0" err="1" smtClean="0"/>
              <a:t>Ruphos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 DOU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La position antalgique se fait en </a:t>
            </a:r>
            <a:r>
              <a:rPr lang="fr-FR" sz="3200" b="1" dirty="0" err="1" smtClean="0"/>
              <a:t>anté</a:t>
            </a:r>
            <a:r>
              <a:rPr lang="fr-FR" sz="3200" b="1" dirty="0" smtClean="0"/>
              <a:t> flexion ou en chien de fusil.</a:t>
            </a:r>
            <a:endParaRPr lang="fr-FR" sz="3200" b="1" dirty="0"/>
          </a:p>
        </p:txBody>
      </p:sp>
      <p:pic>
        <p:nvPicPr>
          <p:cNvPr id="4" name="Espace réservé du contenu 3" descr="pancreatit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143932" cy="4714907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3- Signes physiques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l’examen clinique est le plus souvent pauvre et peu spécifique.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Un météorisme abdominal ou une défense épigastrique peut être rencontrée.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Des signes d’état de choc, ou sepsis.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rey-Turner%20copie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5700712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42988" y="2205038"/>
            <a:ext cx="19446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Signe</a:t>
            </a:r>
          </a:p>
          <a:p>
            <a:pPr>
              <a:spcBef>
                <a:spcPct val="50000"/>
              </a:spcBef>
            </a:pPr>
            <a:endParaRPr lang="fr-FR" sz="2000" b="1"/>
          </a:p>
          <a:p>
            <a:pPr>
              <a:spcBef>
                <a:spcPct val="50000"/>
              </a:spcBef>
            </a:pPr>
            <a:r>
              <a:rPr lang="fr-FR" sz="2000" b="1"/>
              <a:t>De</a:t>
            </a:r>
          </a:p>
          <a:p>
            <a:pPr>
              <a:spcBef>
                <a:spcPct val="50000"/>
              </a:spcBef>
            </a:pPr>
            <a:endParaRPr lang="fr-FR" sz="2000" b="1"/>
          </a:p>
          <a:p>
            <a:pPr>
              <a:spcBef>
                <a:spcPct val="50000"/>
              </a:spcBef>
            </a:pPr>
            <a:r>
              <a:rPr lang="fr-FR" sz="2000" b="1"/>
              <a:t>Grey Turner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En cas de pancréatite aiguë, la palpation abdominale est douloureuse. </a:t>
            </a:r>
          </a:p>
          <a:p>
            <a:endParaRPr lang="fr-FR" dirty="0" smtClean="0"/>
          </a:p>
          <a:p>
            <a:r>
              <a:rPr lang="fr-FR" dirty="0" smtClean="0"/>
              <a:t>La présence d’une défense, plus rarement d’une contracture, signe une forme sévère ou compliquée. </a:t>
            </a:r>
          </a:p>
          <a:p>
            <a:endParaRPr lang="fr-FR" dirty="0" smtClean="0"/>
          </a:p>
          <a:p>
            <a:r>
              <a:rPr lang="fr-FR" dirty="0" smtClean="0"/>
              <a:t>Dans ce cadre, il faut aussi chercher des signes de </a:t>
            </a:r>
          </a:p>
          <a:p>
            <a:pPr>
              <a:buNone/>
            </a:pPr>
            <a:r>
              <a:rPr lang="fr-FR" dirty="0" smtClean="0"/>
              <a:t>     -Défaillance </a:t>
            </a:r>
            <a:r>
              <a:rPr lang="fr-FR" dirty="0" err="1" smtClean="0"/>
              <a:t>multiviscérale</a:t>
            </a:r>
            <a:r>
              <a:rPr lang="fr-FR" dirty="0" smtClean="0"/>
              <a:t> (respiratoire [polypnée, cyanose].</a:t>
            </a:r>
          </a:p>
          <a:p>
            <a:pPr>
              <a:buNone/>
            </a:pPr>
            <a:r>
              <a:rPr lang="fr-FR" dirty="0" smtClean="0"/>
              <a:t>     -Cardiovasculaire [hypotension, pincement </a:t>
            </a:r>
            <a:r>
              <a:rPr lang="fr-FR" dirty="0" err="1" smtClean="0"/>
              <a:t>tensionnel</a:t>
            </a:r>
            <a:r>
              <a:rPr lang="fr-FR" dirty="0" smtClean="0"/>
              <a:t>, tachycardie].</a:t>
            </a:r>
          </a:p>
          <a:p>
            <a:pPr>
              <a:buNone/>
            </a:pPr>
            <a:r>
              <a:rPr lang="fr-FR" dirty="0" smtClean="0"/>
              <a:t>     -Rénal [signes de déshydratation, rétention hydrique].</a:t>
            </a:r>
          </a:p>
          <a:p>
            <a:pPr>
              <a:buNone/>
            </a:pPr>
            <a:r>
              <a:rPr lang="fr-FR" dirty="0" smtClean="0"/>
              <a:t>     - Neurologique [confusion]).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En présence d’une pancréatite alcoolique (alcoolisme important et ancien souvent associé à un tabagisme), on cherchera des signes de cirrhose, des stigmates d’alcoolisme ou de dépendance, un cancer ORL ou </a:t>
            </a:r>
            <a:r>
              <a:rPr lang="fr-FR" sz="2800" dirty="0" err="1" smtClean="0"/>
              <a:t>stomatologique</a:t>
            </a:r>
            <a:r>
              <a:rPr lang="fr-FR" sz="2800" dirty="0" smtClean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Chronologie des lésions sur  le  plan  anatomopathologique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 descr="p DOUL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8786874" cy="5429264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EXAMENS COMPLEMENTAIRES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SIGNES BIOLOGIQUES</a:t>
            </a:r>
          </a:p>
          <a:p>
            <a:pPr lvl="1"/>
            <a:r>
              <a:rPr lang="fr-FR" dirty="0" smtClean="0"/>
              <a:t>Enzymes pancréatiques:</a:t>
            </a:r>
          </a:p>
          <a:p>
            <a:pPr lvl="2"/>
            <a:r>
              <a:rPr lang="fr-FR" dirty="0" smtClean="0"/>
              <a:t>LIPASE 3N plus spécifique</a:t>
            </a:r>
          </a:p>
          <a:p>
            <a:pPr lvl="2"/>
            <a:r>
              <a:rPr lang="fr-FR" dirty="0" smtClean="0"/>
              <a:t>AMYLASE 3N</a:t>
            </a:r>
          </a:p>
          <a:p>
            <a:pPr lvl="1"/>
            <a:r>
              <a:rPr lang="fr-FR" dirty="0" smtClean="0"/>
              <a:t>Autres examens: permettent d’évaluer la gravité de la PA puis les autres causes de PA: NFS/</a:t>
            </a:r>
            <a:r>
              <a:rPr lang="fr-FR" dirty="0" err="1" smtClean="0"/>
              <a:t>Plaq</a:t>
            </a:r>
            <a:r>
              <a:rPr lang="fr-FR" dirty="0" smtClean="0"/>
              <a:t>, </a:t>
            </a:r>
            <a:r>
              <a:rPr lang="fr-FR" dirty="0" err="1" smtClean="0"/>
              <a:t>iono</a:t>
            </a:r>
            <a:r>
              <a:rPr lang="fr-FR" dirty="0" smtClean="0"/>
              <a:t> </a:t>
            </a:r>
            <a:r>
              <a:rPr lang="fr-FR" dirty="0" err="1" smtClean="0"/>
              <a:t>sg</a:t>
            </a:r>
            <a:r>
              <a:rPr lang="fr-FR" dirty="0" smtClean="0"/>
              <a:t>, calcémie, glycémie, GDS, bilan hépatique, hémostase</a:t>
            </a:r>
          </a:p>
          <a:p>
            <a:r>
              <a:rPr lang="fr-FR" dirty="0" smtClean="0"/>
              <a:t>SIGNES RADIOLOGIQUES</a:t>
            </a:r>
          </a:p>
          <a:p>
            <a:pPr lvl="1"/>
            <a:r>
              <a:rPr lang="fr-FR" dirty="0" smtClean="0"/>
              <a:t>ECHOGRAPHIE ABDOMINALE +++: rechercher une cause biliaire (dilatation VB, calcul enclave, calcul vésiculaire)</a:t>
            </a:r>
          </a:p>
          <a:p>
            <a:pPr lvl="1"/>
            <a:r>
              <a:rPr lang="fr-FR" dirty="0" smtClean="0"/>
              <a:t>TDM abdominale et pelvienne: </a:t>
            </a:r>
            <a:r>
              <a:rPr lang="fr-FR" dirty="0" smtClean="0">
                <a:solidFill>
                  <a:srgbClr val="FF0000"/>
                </a:solidFill>
              </a:rPr>
              <a:t>H48</a:t>
            </a:r>
            <a:r>
              <a:rPr lang="fr-FR" dirty="0" smtClean="0"/>
              <a:t>, hypertrophie de la glande pancréatique, œdème péri-pancréatique, coulées de nécrose, abcès</a:t>
            </a: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Examens paracliniques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fr-FR" sz="2800" smtClean="0"/>
          </a:p>
          <a:p>
            <a:pPr eaLnBrk="1" hangingPunct="1"/>
            <a:r>
              <a:rPr lang="fr-FR" u="sng" smtClean="0"/>
              <a:t>Scanner</a:t>
            </a:r>
            <a:r>
              <a:rPr lang="fr-FR" smtClean="0"/>
              <a:t> : </a:t>
            </a:r>
            <a:r>
              <a:rPr lang="fr-FR" smtClean="0">
                <a:solidFill>
                  <a:schemeClr val="tx2"/>
                </a:solidFill>
              </a:rPr>
              <a:t>+++</a:t>
            </a:r>
            <a:endParaRPr lang="fr-FR" smtClean="0"/>
          </a:p>
          <a:p>
            <a:pPr lvl="1" eaLnBrk="1" hangingPunct="1"/>
            <a:r>
              <a:rPr lang="fr-FR" smtClean="0"/>
              <a:t>à faire dans les </a:t>
            </a:r>
            <a:r>
              <a:rPr lang="fr-FR" smtClean="0">
                <a:solidFill>
                  <a:schemeClr val="tx2"/>
                </a:solidFill>
              </a:rPr>
              <a:t>48 heures</a:t>
            </a:r>
            <a:endParaRPr lang="fr-FR" smtClean="0"/>
          </a:p>
          <a:p>
            <a:pPr lvl="1" eaLnBrk="1" hangingPunct="1"/>
            <a:r>
              <a:rPr lang="fr-FR" smtClean="0"/>
              <a:t>hypertrophie pancréatique</a:t>
            </a:r>
          </a:p>
          <a:p>
            <a:pPr lvl="1" eaLnBrk="1" hangingPunct="1"/>
            <a:r>
              <a:rPr lang="fr-FR" smtClean="0"/>
              <a:t>collections liquidiennes péripancréatiques</a:t>
            </a:r>
          </a:p>
          <a:p>
            <a:pPr lvl="1" eaLnBrk="1" hangingPunct="1"/>
            <a:r>
              <a:rPr lang="fr-FR" smtClean="0"/>
              <a:t>coulées de nécrose, abcès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 Pancréas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2C3E50"/>
                </a:solidFill>
                <a:latin typeface="Droid Sans"/>
              </a:rPr>
              <a:t>Pancréas endocrine</a:t>
            </a:r>
          </a:p>
          <a:p>
            <a:pPr>
              <a:buNone/>
            </a:pPr>
            <a:r>
              <a:rPr lang="fr-FR" dirty="0" smtClean="0">
                <a:solidFill>
                  <a:srgbClr val="2C3E50"/>
                </a:solidFill>
                <a:latin typeface="Droid Sans"/>
              </a:rPr>
              <a:t>                      îlots de </a:t>
            </a:r>
            <a:r>
              <a:rPr lang="fr-FR" dirty="0" err="1" smtClean="0">
                <a:solidFill>
                  <a:srgbClr val="2C3E50"/>
                </a:solidFill>
                <a:latin typeface="Droid Sans"/>
              </a:rPr>
              <a:t>Langerhans</a:t>
            </a:r>
            <a:endParaRPr lang="fr-FR" dirty="0" smtClean="0">
              <a:solidFill>
                <a:srgbClr val="2C3E50"/>
              </a:solidFill>
              <a:latin typeface="Droid Sans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solidFill>
                  <a:srgbClr val="2C3E50"/>
                </a:solidFill>
                <a:latin typeface="Droid Sans"/>
              </a:rPr>
              <a:t>Pancréas exocrine</a:t>
            </a:r>
          </a:p>
          <a:p>
            <a:pPr>
              <a:buNone/>
            </a:pPr>
            <a:r>
              <a:rPr lang="fr-FR" dirty="0" smtClean="0">
                <a:solidFill>
                  <a:srgbClr val="2C3E50"/>
                </a:solidFill>
                <a:latin typeface="Droid Sans"/>
              </a:rPr>
              <a:t>                        acini pancréatiques</a:t>
            </a:r>
          </a:p>
          <a:p>
            <a:pPr>
              <a:buNone/>
            </a:pPr>
            <a:endParaRPr lang="fr-FR" dirty="0" smtClean="0">
              <a:solidFill>
                <a:srgbClr val="2C3E50"/>
              </a:solidFill>
              <a:latin typeface="Droid Sans"/>
            </a:endParaRPr>
          </a:p>
          <a:p>
            <a:pPr>
              <a:buNone/>
            </a:pPr>
            <a:endParaRPr lang="fr-FR" dirty="0" smtClean="0">
              <a:solidFill>
                <a:srgbClr val="2C3E50"/>
              </a:solidFill>
              <a:latin typeface="Droid Sans"/>
            </a:endParaRPr>
          </a:p>
          <a:p>
            <a:r>
              <a:rPr lang="fr-FR" dirty="0" smtClean="0"/>
              <a:t>PANCREAS ENDOCRINE</a:t>
            </a:r>
          </a:p>
          <a:p>
            <a:pPr lvl="1"/>
            <a:r>
              <a:rPr lang="fr-FR" dirty="0" smtClean="0"/>
              <a:t>Régulation de la glycémie</a:t>
            </a:r>
          </a:p>
          <a:p>
            <a:r>
              <a:rPr lang="fr-FR" dirty="0" smtClean="0"/>
              <a:t>PANCREAS EXOCRINE</a:t>
            </a:r>
          </a:p>
          <a:p>
            <a:pPr lvl="1"/>
            <a:r>
              <a:rPr lang="fr-FR" dirty="0" smtClean="0"/>
              <a:t>Digestion des graisses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A alcooliqu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430338"/>
            <a:ext cx="62769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Scanner</a:t>
            </a:r>
            <a:endParaRPr lang="fr-FR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08100"/>
            <a:ext cx="645795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7200" dirty="0" smtClean="0"/>
              <a:t>Comment évaluer</a:t>
            </a:r>
          </a:p>
          <a:p>
            <a:pPr>
              <a:buNone/>
            </a:pPr>
            <a:r>
              <a:rPr lang="fr-FR" sz="7200" dirty="0" smtClean="0"/>
              <a:t>    </a:t>
            </a:r>
            <a:r>
              <a:rPr lang="fr-FR" sz="7200" b="1" dirty="0" smtClean="0">
                <a:solidFill>
                  <a:schemeClr val="accent2"/>
                </a:solidFill>
              </a:rPr>
              <a:t>La gravité de la pancréatite aigue ?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b="1" dirty="0" smtClean="0">
                <a:solidFill>
                  <a:schemeClr val="accent2"/>
                </a:solidFill>
              </a:rPr>
              <a:t>La gravité de la pancréatite aigue</a:t>
            </a:r>
            <a:endParaRPr lang="fr-F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u="sng" smtClean="0">
                <a:solidFill>
                  <a:schemeClr val="tx2"/>
                </a:solidFill>
              </a:rPr>
              <a:t>Score de Balthazar</a:t>
            </a:r>
            <a:r>
              <a:rPr lang="fr-FR" smtClean="0"/>
              <a:t> :</a:t>
            </a:r>
          </a:p>
          <a:p>
            <a:pPr lvl="1" eaLnBrk="1" hangingPunct="1"/>
            <a:r>
              <a:rPr lang="fr-FR" sz="2400" smtClean="0"/>
              <a:t>Balthazar A : scanner normal</a:t>
            </a:r>
          </a:p>
          <a:p>
            <a:pPr lvl="1" eaLnBrk="1" hangingPunct="1"/>
            <a:r>
              <a:rPr lang="fr-FR" sz="2400" smtClean="0"/>
              <a:t>Balthazar B : hypertrophie pancréatique</a:t>
            </a:r>
          </a:p>
          <a:p>
            <a:pPr lvl="1" eaLnBrk="1" hangingPunct="1"/>
            <a:r>
              <a:rPr lang="fr-FR" sz="2400" smtClean="0"/>
              <a:t>Balthazar C : inflammation péri-pancréatique</a:t>
            </a:r>
          </a:p>
          <a:p>
            <a:pPr lvl="1" eaLnBrk="1" hangingPunct="1"/>
            <a:r>
              <a:rPr lang="fr-FR" sz="2400" smtClean="0"/>
              <a:t>Balthazar D : collection/coulée de nécrose unique</a:t>
            </a:r>
          </a:p>
          <a:p>
            <a:pPr lvl="1" eaLnBrk="1" hangingPunct="1"/>
            <a:r>
              <a:rPr lang="fr-FR" sz="2400" smtClean="0"/>
              <a:t>Balthazar E : collections/coulées de nécrose multiples, ou présence de bulles d’air dans 1 coulée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571612"/>
            <a:ext cx="8929718" cy="330744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Gravité</a:t>
            </a:r>
            <a:endParaRPr lang="fr-F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u="sng" smtClean="0">
                <a:solidFill>
                  <a:schemeClr val="tx2"/>
                </a:solidFill>
              </a:rPr>
              <a:t>Score de Balthazar modifié</a:t>
            </a:r>
            <a:r>
              <a:rPr lang="fr-FR" b="1" smtClean="0"/>
              <a:t> : de 1 à 10</a:t>
            </a:r>
          </a:p>
        </p:txBody>
      </p:sp>
      <p:graphicFrame>
        <p:nvGraphicFramePr>
          <p:cNvPr id="26628" name="Group 4"/>
          <p:cNvGraphicFramePr>
            <a:graphicFrameLocks noGrp="1"/>
          </p:cNvGraphicFramePr>
          <p:nvPr/>
        </p:nvGraphicFramePr>
        <p:xfrm>
          <a:off x="1143000" y="2057400"/>
          <a:ext cx="6858000" cy="28956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Balthazar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pancréas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 point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Balthazar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élargissement focal ou diffus du pancréas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Balthazar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densification de la graisse péri-pancréatique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Balthazar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coulée de nécrose péri-pancréatique unique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Balthazar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coulées multiples ou présence de bulles de gaz au sein d’une coulée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09600" y="5105400"/>
            <a:ext cx="7924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FR" sz="2000" b="1">
                <a:solidFill>
                  <a:schemeClr val="accent2"/>
                </a:solidFill>
                <a:latin typeface="Times New Roman" pitchFamily="1" charset="0"/>
              </a:rPr>
              <a:t>+ </a:t>
            </a:r>
            <a:r>
              <a:rPr lang="fr-FR" b="1">
                <a:solidFill>
                  <a:schemeClr val="accent2"/>
                </a:solidFill>
                <a:latin typeface="Times New Roman" pitchFamily="1" charset="0"/>
              </a:rPr>
              <a:t>score sur 6</a:t>
            </a:r>
            <a:r>
              <a:rPr lang="fr-FR" b="1">
                <a:latin typeface="Times New Roman" pitchFamily="1" charset="0"/>
              </a:rPr>
              <a:t> cotant la quantité de n</a:t>
            </a:r>
            <a:r>
              <a:rPr lang="fr-FR" b="1">
                <a:latin typeface="Times New Roman" pitchFamily="1" charset="0"/>
                <a:ea typeface="ヒラギノ角ゴ Pro W3" pitchFamily="1" charset="-128"/>
              </a:rPr>
              <a:t>éc</a:t>
            </a:r>
            <a:r>
              <a:rPr lang="fr-FR" b="1">
                <a:latin typeface="Times New Roman" pitchFamily="1" charset="0"/>
              </a:rPr>
              <a:t>rose pancréatique (n</a:t>
            </a:r>
            <a:r>
              <a:rPr lang="fr-FR" b="1">
                <a:latin typeface="Times New Roman" pitchFamily="1" charset="0"/>
                <a:ea typeface="ヒラギノ角ゴ Pro W3" pitchFamily="1" charset="-128"/>
              </a:rPr>
              <a:t>éc</a:t>
            </a:r>
            <a:r>
              <a:rPr lang="fr-FR" b="1">
                <a:latin typeface="Times New Roman" pitchFamily="1" charset="0"/>
              </a:rPr>
              <a:t>rose : 0-30% = </a:t>
            </a:r>
            <a:r>
              <a:rPr lang="fr-FR" b="1">
                <a:solidFill>
                  <a:schemeClr val="accent2"/>
                </a:solidFill>
                <a:latin typeface="Times New Roman" pitchFamily="1" charset="0"/>
              </a:rPr>
              <a:t>+2</a:t>
            </a:r>
            <a:r>
              <a:rPr lang="fr-FR" b="1">
                <a:latin typeface="Times New Roman" pitchFamily="1" charset="0"/>
              </a:rPr>
              <a:t>, 30-50% = </a:t>
            </a:r>
            <a:r>
              <a:rPr lang="fr-FR" b="1">
                <a:solidFill>
                  <a:schemeClr val="accent2"/>
                </a:solidFill>
                <a:latin typeface="Times New Roman" pitchFamily="1" charset="0"/>
              </a:rPr>
              <a:t>+4</a:t>
            </a:r>
            <a:r>
              <a:rPr lang="fr-FR" b="1">
                <a:latin typeface="Times New Roman" pitchFamily="1" charset="0"/>
              </a:rPr>
              <a:t>, &gt;50% = </a:t>
            </a:r>
            <a:r>
              <a:rPr lang="fr-FR" b="1">
                <a:solidFill>
                  <a:schemeClr val="accent2"/>
                </a:solidFill>
                <a:latin typeface="Times New Roman" pitchFamily="1" charset="0"/>
              </a:rPr>
              <a:t>+6</a:t>
            </a:r>
            <a:r>
              <a:rPr lang="fr-FR" b="1">
                <a:latin typeface="Times New Roman" pitchFamily="1" charset="0"/>
              </a:rPr>
              <a:t>)</a:t>
            </a:r>
            <a:endParaRPr lang="fr-FR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Group 4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4114801"/>
        </p:xfrm>
        <a:graphic>
          <a:graphicData uri="http://schemas.openxmlformats.org/drawingml/2006/table">
            <a:tbl>
              <a:tblPr/>
              <a:tblGrid>
                <a:gridCol w="150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Points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de mortalité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de pancréatite sévère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0 - 3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4 - 6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7 - 10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chemeClr val="accent2"/>
                </a:solidFill>
              </a:rPr>
              <a:t>Gravité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657600" cy="27432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400" b="1" u="sng" smtClean="0"/>
              <a:t>Admission</a:t>
            </a:r>
            <a:r>
              <a:rPr lang="fr-FR" sz="2400" smtClean="0"/>
              <a:t> :</a:t>
            </a:r>
          </a:p>
          <a:p>
            <a:pPr lvl="1" eaLnBrk="1" hangingPunct="1"/>
            <a:r>
              <a:rPr lang="fr-FR" sz="2000" b="1" smtClean="0"/>
              <a:t>Age &gt; 55 ans</a:t>
            </a:r>
          </a:p>
          <a:p>
            <a:pPr lvl="1" eaLnBrk="1" hangingPunct="1"/>
            <a:r>
              <a:rPr lang="fr-FR" sz="2000" b="1" smtClean="0"/>
              <a:t>Leuco &gt; 16 000</a:t>
            </a:r>
          </a:p>
          <a:p>
            <a:pPr lvl="1" eaLnBrk="1" hangingPunct="1"/>
            <a:r>
              <a:rPr lang="fr-FR" sz="2000" b="1" smtClean="0"/>
              <a:t>Glyc &gt; 11 mmol/l</a:t>
            </a:r>
          </a:p>
          <a:p>
            <a:pPr lvl="1" eaLnBrk="1" hangingPunct="1"/>
            <a:r>
              <a:rPr lang="fr-FR" sz="2000" b="1" smtClean="0"/>
              <a:t>LDH  350 UI/l</a:t>
            </a:r>
          </a:p>
          <a:p>
            <a:pPr lvl="1" eaLnBrk="1" hangingPunct="1"/>
            <a:r>
              <a:rPr lang="fr-FR" sz="2000" b="1" smtClean="0"/>
              <a:t>ASAT &gt; 250 UI/l</a:t>
            </a:r>
            <a:endParaRPr lang="fr-FR" sz="2400" b="1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14800" y="19812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fr-FR" sz="2800" b="1" u="sng"/>
              <a:t>A 48 h</a:t>
            </a:r>
            <a:r>
              <a:rPr lang="fr-FR" sz="2800"/>
              <a:t> 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Baisse Hb &gt; 10%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Augment Urée &gt; 1,8 mmol/l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Calcémie &lt; 2 mmol/l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Pa O2 &lt; 60 mm Hg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Déficit basique &gt; 4 mEq/l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b="1"/>
              <a:t>Séquestration liquidienne &gt; 6 litres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3352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chemeClr val="accent2"/>
                </a:solidFill>
                <a:latin typeface="Times New Roman" pitchFamily="1" charset="0"/>
              </a:rPr>
              <a:t>Ranson &lt; 3 : PA légère</a:t>
            </a: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chemeClr val="accent2"/>
                </a:solidFill>
                <a:latin typeface="Times New Roman" pitchFamily="1" charset="0"/>
              </a:rPr>
              <a:t>Ranson &gt; 3 : PA sévère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800" y="13716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3200" b="1" u="sng">
                <a:solidFill>
                  <a:schemeClr val="tx2"/>
                </a:solidFill>
              </a:rPr>
              <a:t>Score de Ranson</a:t>
            </a:r>
            <a:endParaRPr lang="fr-F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Gravité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0" y="1600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fr-FR" b="1" u="sng"/>
              <a:t>N’importe quand lors des 48 1ères heures</a:t>
            </a:r>
            <a:r>
              <a:rPr lang="fr-FR"/>
              <a:t> 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Age &gt;55 ans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Leucos &gt; 15 000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Glyc &gt;10 mmol/l = 2 g/l (en absence de diabète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LDH &gt; 3,5 fois la normale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Urée &gt; 16 mmol/l (0,45 g/l)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Calcémie &lt; 2 mmol/l (80 mg/l)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Pa O2 &lt; 60 mm Hg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Albu &lt; 32 g/l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2000" b="1"/>
              <a:t>ASAT &gt; 2 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486400" y="5105400"/>
            <a:ext cx="3352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err="1">
                <a:solidFill>
                  <a:schemeClr val="accent2"/>
                </a:solidFill>
                <a:latin typeface="Times New Roman" pitchFamily="1" charset="0"/>
              </a:rPr>
              <a:t>Imrie</a:t>
            </a:r>
            <a:r>
              <a:rPr lang="fr-FR" sz="2800" b="1" dirty="0">
                <a:solidFill>
                  <a:schemeClr val="accent2"/>
                </a:solidFill>
                <a:latin typeface="Times New Roman" pitchFamily="1" charset="0"/>
              </a:rPr>
              <a:t> &gt; 3 : PA sévère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Gravité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2590800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CRP &gt; 150 mg/L à la 48ème heure</a:t>
            </a:r>
          </a:p>
          <a:p>
            <a:pPr lvl="1" eaLnBrk="1" hangingPunct="1"/>
            <a:r>
              <a:rPr lang="fr-FR" sz="2400" smtClean="0"/>
              <a:t>valeur prédictive indépendante de PA sévère</a:t>
            </a:r>
          </a:p>
          <a:p>
            <a:pPr lvl="1" eaLnBrk="1" hangingPunct="1"/>
            <a:r>
              <a:rPr lang="fr-FR" sz="2400" smtClean="0"/>
              <a:t>Son augmentation au cours de l’évolution doit faire rechercher une complication locale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.</a:t>
            </a:r>
            <a:r>
              <a:rPr lang="fr-FR" sz="2200" b="1" dirty="0" smtClean="0"/>
              <a:t>Le pancréas est une glande exocrine et endocrine. Chacune des deux fonctions est assurée séparément par deux types de structures, mêlées l’une à l’autre, mais morphologiquement différentes : les îlots de </a:t>
            </a:r>
            <a:r>
              <a:rPr lang="fr-FR" sz="2200" b="1" dirty="0" err="1" smtClean="0"/>
              <a:t>Langerhans</a:t>
            </a:r>
            <a:r>
              <a:rPr lang="fr-FR" sz="2200" b="1" dirty="0" smtClean="0"/>
              <a:t> pour la portion endocrine et les acini séreux pour la portion exocrine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Sémiologie de la pancréatite  chronique</a:t>
            </a:r>
            <a:r>
              <a:rPr lang="fr-FR" sz="3600" dirty="0" smtClean="0">
                <a:solidFill>
                  <a:srgbClr val="FF0000"/>
                </a:solidFill>
              </a:rPr>
              <a:t>.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P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6190"/>
            <a:ext cx="6215074" cy="2856537"/>
          </a:xfrm>
          <a:prstGeom prst="rect">
            <a:avLst/>
          </a:prstGeom>
        </p:spPr>
      </p:pic>
      <p:pic>
        <p:nvPicPr>
          <p:cNvPr id="5" name="Espace réservé du contenu 3" descr="Examen clinique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6578" y="0"/>
            <a:ext cx="2357422" cy="2786058"/>
          </a:xfrm>
        </p:spPr>
      </p:pic>
      <p:pic>
        <p:nvPicPr>
          <p:cNvPr id="6" name="Espace réservé du contenu 3" descr="Examen clinique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0892" y="0"/>
            <a:ext cx="2143108" cy="2671746"/>
          </a:xfrm>
        </p:spPr>
      </p:pic>
      <p:pic>
        <p:nvPicPr>
          <p:cNvPr id="7" name="Espace réservé du contenu 5" descr="Examen clinique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5140" y="142852"/>
            <a:ext cx="2286016" cy="2243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LA PANCREATITE CHRONIQUE.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fr-FR" dirty="0" smtClean="0"/>
              <a:t>La pancréatite chronique se définit comme une inflammation chronique du pancréas aboutissant à une fibrose progressive du parenchyme pancréatique et entraînant, à la longue, une destruction plus ou moins complète de la glande pancréatique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LA PANCREATITE CHRONIQUE.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fr-FR" dirty="0" smtClean="0"/>
              <a:t>La pancréatite chronique se définit comme une inflammation chronique du pancréas aboutissant à une fibrose progressive du parenchyme pancréatique et entraînant, à la longue, une destruction plus ou moins complète de la glande pancréatique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DEFINITION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Définition:</a:t>
            </a:r>
          </a:p>
          <a:p>
            <a:pPr lvl="1"/>
            <a:r>
              <a:rPr lang="fr-FR" dirty="0" smtClean="0"/>
              <a:t>Fibrose progressive du parenchyme pancréatique avec anomalies </a:t>
            </a:r>
            <a:r>
              <a:rPr lang="fr-FR" dirty="0" err="1" smtClean="0"/>
              <a:t>canalaires</a:t>
            </a:r>
            <a:endParaRPr lang="fr-FR" dirty="0" smtClean="0"/>
          </a:p>
          <a:p>
            <a:pPr lvl="1"/>
            <a:r>
              <a:rPr lang="fr-FR" dirty="0" smtClean="0"/>
              <a:t>Destruction des cellules acineuses et endocrines</a:t>
            </a:r>
          </a:p>
          <a:p>
            <a:r>
              <a:rPr lang="fr-FR" dirty="0" smtClean="0"/>
              <a:t>Fréquence:</a:t>
            </a:r>
          </a:p>
          <a:p>
            <a:pPr lvl="1"/>
            <a:r>
              <a:rPr lang="fr-FR" dirty="0" smtClean="0"/>
              <a:t>Cause alcoolique 90%</a:t>
            </a:r>
          </a:p>
          <a:p>
            <a:pPr lvl="1"/>
            <a:r>
              <a:rPr lang="fr-FR" dirty="0" smtClean="0"/>
              <a:t>Touchant 7/100 000 </a:t>
            </a:r>
            <a:r>
              <a:rPr lang="fr-FR" dirty="0" err="1" smtClean="0"/>
              <a:t>hab</a:t>
            </a:r>
            <a:r>
              <a:rPr lang="fr-FR" dirty="0" smtClean="0"/>
              <a:t> chez l’homme en France</a:t>
            </a:r>
          </a:p>
          <a:p>
            <a:pPr lvl="1"/>
            <a:r>
              <a:rPr lang="fr-FR" dirty="0" smtClean="0"/>
              <a:t>5/100 000 </a:t>
            </a:r>
            <a:r>
              <a:rPr lang="fr-FR" dirty="0" err="1" smtClean="0"/>
              <a:t>hab</a:t>
            </a:r>
            <a:r>
              <a:rPr lang="fr-FR" dirty="0" smtClean="0"/>
              <a:t> chez la femme en France</a:t>
            </a:r>
          </a:p>
          <a:p>
            <a:pPr lvl="1"/>
            <a:r>
              <a:rPr lang="fr-FR" dirty="0" smtClean="0"/>
              <a:t>Homme de 35-45 ans</a:t>
            </a:r>
          </a:p>
          <a:p>
            <a:pPr lvl="1"/>
            <a:r>
              <a:rPr lang="fr-FR" dirty="0" err="1" smtClean="0"/>
              <a:t>Sex</a:t>
            </a:r>
            <a:r>
              <a:rPr lang="fr-FR" dirty="0" smtClean="0"/>
              <a:t> ratio :9♂/1♀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7731212" cy="6000768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ETIOLOGIES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Pancréatite chronique calcifiante PCC</a:t>
            </a:r>
          </a:p>
          <a:p>
            <a:pPr lvl="1"/>
            <a:r>
              <a:rPr lang="fr-FR" dirty="0" smtClean="0"/>
              <a:t>ALCOOLIQUE (90%)</a:t>
            </a:r>
          </a:p>
          <a:p>
            <a:pPr lvl="1"/>
            <a:r>
              <a:rPr lang="fr-FR" dirty="0" smtClean="0"/>
              <a:t>PCC liée à l ’hyperparathyroïdie (1%)</a:t>
            </a:r>
          </a:p>
          <a:p>
            <a:pPr lvl="1"/>
            <a:r>
              <a:rPr lang="fr-FR" dirty="0" smtClean="0"/>
              <a:t>PCC héréditaire: anomalies génétiques en cours d ’identification, ATCD familiaux+++</a:t>
            </a:r>
          </a:p>
          <a:p>
            <a:pPr lvl="1"/>
            <a:r>
              <a:rPr lang="fr-FR" dirty="0" smtClean="0"/>
              <a:t>PCC de la mucoviscidose</a:t>
            </a:r>
          </a:p>
          <a:p>
            <a:pPr lvl="1"/>
            <a:r>
              <a:rPr lang="fr-FR" dirty="0" smtClean="0"/>
              <a:t>PCC tropicale: dans les PVD (Asie, Afrique), origine discutée</a:t>
            </a:r>
          </a:p>
          <a:p>
            <a:pPr lvl="1"/>
            <a:r>
              <a:rPr lang="fr-FR" dirty="0" smtClean="0"/>
              <a:t>PCC idiopathique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Pancréatite chronique obstructive (rare)</a:t>
            </a:r>
          </a:p>
          <a:p>
            <a:pPr lvl="1"/>
            <a:r>
              <a:rPr lang="fr-FR" dirty="0" smtClean="0"/>
              <a:t>obstacle chronique des voies pancréatiques: sténoses post-traumatiques, malformation congénitale (pancréas </a:t>
            </a:r>
            <a:r>
              <a:rPr lang="fr-FR" dirty="0" err="1" smtClean="0"/>
              <a:t>divisum</a:t>
            </a:r>
            <a:r>
              <a:rPr lang="fr-FR" dirty="0" smtClean="0"/>
              <a:t>), obstacle tumoral.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7"/>
            <a:ext cx="9143999" cy="3856668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PHYSIOPATHOLOGIE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Mécanisme non parfaitement élucidé</a:t>
            </a:r>
          </a:p>
          <a:p>
            <a:r>
              <a:rPr lang="fr-FR" dirty="0" smtClean="0"/>
              <a:t>Lié à LITHOGENESE pancréatique: formation de calculs protéiques lié à l ’ingestion d ’alcool, calcification de ces calculs, obstruction des canaux pancréatiques, nécrose de la glande puis fibrose cicatricielle</a:t>
            </a:r>
          </a:p>
          <a:p>
            <a:r>
              <a:rPr lang="fr-FR" dirty="0" smtClean="0"/>
              <a:t>autres mécanismes:</a:t>
            </a:r>
          </a:p>
          <a:p>
            <a:pPr lvl="1"/>
            <a:r>
              <a:rPr lang="fr-FR" dirty="0" smtClean="0"/>
              <a:t>toxicité directe de l ’alcool</a:t>
            </a:r>
          </a:p>
          <a:p>
            <a:pPr lvl="1"/>
            <a:r>
              <a:rPr lang="fr-FR" dirty="0" smtClean="0"/>
              <a:t>phénomène d ’ischémie</a:t>
            </a:r>
          </a:p>
          <a:p>
            <a:pPr lvl="1"/>
            <a:r>
              <a:rPr lang="fr-FR" dirty="0" smtClean="0"/>
              <a:t>terrain génétique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Aspect  anatomopathologique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Le pancréas irrégulier et inflammatoire.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Le péritoine qui le recouvre, de même que souvent les viscères adjacents y adhèrent intimement et peuvent être enserrés dans la fibrose.</a:t>
            </a:r>
          </a:p>
          <a:p>
            <a:pPr>
              <a:buNone/>
            </a:pPr>
            <a:r>
              <a:rPr lang="fr-FR" dirty="0" smtClean="0"/>
              <a:t> .</a:t>
            </a:r>
          </a:p>
          <a:p>
            <a:pPr>
              <a:buNone/>
            </a:pPr>
            <a:r>
              <a:rPr lang="fr-FR" dirty="0" smtClean="0"/>
              <a:t>Histologiquement, on trouve une fibrose péri et inter acineuse, mais souvent avec une répartition irrégulière.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Le canal de Wirsung et ses branches sont irrégulièrement dilatés et contiennent des calculs blanchâtres en forme d’oursin.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Les dilatations peuvent être si importantes qu’elles débordent les limites du parenchyme formant des cavités pseudo- kystiques.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001156" cy="5357826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 descr="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6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6000" b="1" dirty="0" smtClean="0">
                <a:solidFill>
                  <a:srgbClr val="FF0000"/>
                </a:solidFill>
              </a:rPr>
              <a:t>Approche sémiologique 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…Une 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latence clinique peut durer plusieurs années. </a:t>
            </a:r>
          </a:p>
          <a:p>
            <a:r>
              <a:rPr lang="fr-FR" dirty="0" smtClean="0"/>
              <a:t>Elle évolue ensuite en deux phases</a:t>
            </a:r>
            <a:br>
              <a:rPr lang="fr-FR" dirty="0" smtClean="0"/>
            </a:br>
            <a:r>
              <a:rPr lang="fr-FR" dirty="0" smtClean="0"/>
              <a:t>cliniques : </a:t>
            </a:r>
          </a:p>
          <a:p>
            <a:pPr>
              <a:buNone/>
            </a:pPr>
            <a:r>
              <a:rPr lang="fr-FR" dirty="0" smtClean="0"/>
              <a:t>  1- une phase initiale durant plusieurs années, marquée par des épisodes douloureux avec possibles complications.</a:t>
            </a:r>
          </a:p>
          <a:p>
            <a:pPr>
              <a:buNone/>
            </a:pPr>
            <a:r>
              <a:rPr lang="fr-FR" dirty="0" smtClean="0"/>
              <a:t>  2- une phase tardive où l’insuffisance pancréatique exocrine et endocrine apparaît 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…Soit découverte systématique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Découverte systématique sur une radio de l’abdomen sans préparation de calcification dans l’aire pancréatique alors que le patient est asymptomatique.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…Le plus souvent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• Episode douloureux de 2 à 3 jours (poussée évolutive </a:t>
            </a:r>
            <a:r>
              <a:rPr lang="fr-FR" dirty="0" err="1" smtClean="0"/>
              <a:t>sub-aiguë</a:t>
            </a:r>
            <a:r>
              <a:rPr lang="fr-FR" dirty="0" smtClean="0"/>
              <a:t>, douleur souvent</a:t>
            </a:r>
            <a:br>
              <a:rPr lang="fr-FR" dirty="0" smtClean="0"/>
            </a:br>
            <a:r>
              <a:rPr lang="fr-FR" dirty="0" smtClean="0"/>
              <a:t>typiquement pancréatique).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• Ou véritable poussée de pancréatite aiguë (PA), il s’agit de poussée de pancréatite</a:t>
            </a:r>
            <a:br>
              <a:rPr lang="fr-FR" dirty="0" smtClean="0"/>
            </a:br>
            <a:r>
              <a:rPr lang="fr-FR" dirty="0" smtClean="0"/>
              <a:t>aiguë sur lésion de pancréatite chronique .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…Parfois complications révélatrices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i="1" dirty="0" smtClean="0"/>
              <a:t>   1- Ictère </a:t>
            </a:r>
            <a:r>
              <a:rPr lang="fr-FR" i="1" dirty="0" err="1" smtClean="0"/>
              <a:t>cholestatique</a:t>
            </a:r>
            <a:r>
              <a:rPr lang="fr-FR" i="1" dirty="0" smtClean="0"/>
              <a:t> par sténose du cholédoque </a:t>
            </a:r>
            <a:r>
              <a:rPr lang="fr-FR" i="1" dirty="0" err="1" smtClean="0"/>
              <a:t>intrapancréatique</a:t>
            </a:r>
            <a:r>
              <a:rPr lang="fr-FR" i="1" dirty="0" smtClean="0"/>
              <a:t>.</a:t>
            </a:r>
          </a:p>
          <a:p>
            <a:pPr>
              <a:buNone/>
            </a:pPr>
            <a:endParaRPr lang="fr-FR" i="1" dirty="0" smtClean="0"/>
          </a:p>
          <a:p>
            <a:pPr>
              <a:buNone/>
            </a:pP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2- Développement des kystes et pseudo-kystes du pancréas.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3-</a:t>
            </a:r>
            <a:r>
              <a:rPr lang="fr-FR" i="1" dirty="0" smtClean="0"/>
              <a:t>Rarement hémorragie digestive externe:</a:t>
            </a:r>
          </a:p>
          <a:p>
            <a:pPr>
              <a:buNone/>
            </a:pP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smtClean="0"/>
              <a:t>• par hypertension portale segmentaire (thrombose </a:t>
            </a:r>
            <a:r>
              <a:rPr lang="fr-FR" dirty="0" err="1" smtClean="0"/>
              <a:t>spléno</a:t>
            </a:r>
            <a:r>
              <a:rPr lang="fr-FR" dirty="0" smtClean="0"/>
              <a:t>-rénale).</a:t>
            </a:r>
            <a:br>
              <a:rPr lang="fr-FR" dirty="0" smtClean="0"/>
            </a:br>
            <a:r>
              <a:rPr lang="fr-FR" dirty="0" smtClean="0"/>
              <a:t>• par </a:t>
            </a:r>
            <a:r>
              <a:rPr lang="fr-FR" dirty="0" err="1" smtClean="0"/>
              <a:t>wirsungorragie</a:t>
            </a:r>
            <a:r>
              <a:rPr lang="fr-FR" dirty="0" smtClean="0"/>
              <a:t> (érosion vasculaire par un kyste).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Signes cliniques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4300" dirty="0" smtClean="0">
                <a:solidFill>
                  <a:srgbClr val="FF0000"/>
                </a:solidFill>
              </a:rPr>
              <a:t>• Signes fonctionnels </a:t>
            </a:r>
            <a:r>
              <a:rPr lang="fr-FR" dirty="0" smtClean="0"/>
              <a:t>Il s’agit surtout de la douleur.</a:t>
            </a:r>
          </a:p>
          <a:p>
            <a:pPr>
              <a:buNone/>
            </a:pPr>
            <a:r>
              <a:rPr lang="fr-FR" dirty="0" smtClean="0"/>
              <a:t> Les crises douloureuses sont prolongées, habituellement intenses et capricieuses.</a:t>
            </a:r>
          </a:p>
          <a:p>
            <a:pPr>
              <a:buNone/>
            </a:pPr>
            <a:r>
              <a:rPr lang="fr-FR" dirty="0" smtClean="0"/>
              <a:t> La douleur est soit une crampe soit une pesanteur sans inhibition respiratoire ni fièvre. </a:t>
            </a:r>
          </a:p>
          <a:p>
            <a:pPr>
              <a:buNone/>
            </a:pPr>
            <a:r>
              <a:rPr lang="fr-FR" dirty="0" smtClean="0"/>
              <a:t>Elle siège habituellement dans la moitié supérieure de l’abdomen, le plus souvent épigastrique. </a:t>
            </a:r>
          </a:p>
          <a:p>
            <a:pPr>
              <a:buNone/>
            </a:pPr>
            <a:r>
              <a:rPr lang="fr-FR" dirty="0" smtClean="0"/>
              <a:t>L’irradiation </a:t>
            </a:r>
            <a:r>
              <a:rPr lang="fr-FR" dirty="0" err="1" smtClean="0"/>
              <a:t>transfixiante</a:t>
            </a:r>
            <a:r>
              <a:rPr lang="fr-FR" dirty="0" smtClean="0"/>
              <a:t> médiane est la plus caractéristique.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L a survenue d’une crise douloureuse après consommation d’alcool chez les malades sevrés est fréquemment signalée.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repas aggrave une crise qui a commencée. </a:t>
            </a:r>
          </a:p>
          <a:p>
            <a:pPr>
              <a:buNone/>
            </a:pPr>
            <a:r>
              <a:rPr lang="fr-FR" dirty="0" smtClean="0"/>
              <a:t>La durée des épisodes douloureux est longue : plusieurs heures pendant 2 à 3 jours.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Pendant la crise, la douleur peut être calmée par la position en chien de fusil.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• Signes généraux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L’amaigrissement est le principal signe.</a:t>
            </a:r>
          </a:p>
          <a:p>
            <a:pPr>
              <a:buNone/>
            </a:pPr>
            <a:r>
              <a:rPr lang="fr-FR" dirty="0" smtClean="0"/>
              <a:t> Il est contemporain des douleurs et son importance varie en fonction de l’intensité et de la répétition des crises.</a:t>
            </a:r>
          </a:p>
          <a:p>
            <a:pPr>
              <a:buNone/>
            </a:pPr>
            <a:r>
              <a:rPr lang="fr-FR" dirty="0" smtClean="0"/>
              <a:t> Entre les crises douloureuses le poids retourne à la normale. </a:t>
            </a:r>
          </a:p>
          <a:p>
            <a:pPr>
              <a:buNone/>
            </a:pPr>
            <a:r>
              <a:rPr lang="fr-FR" dirty="0" smtClean="0"/>
              <a:t>Il peut être lié également à la malabsorption.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10-cours-pancreas</a:t>
            </a:r>
            <a:fld id="{59A9E6FD-C348-465B-8275-72F0A5E50E81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504825"/>
            <a:ext cx="7772400" cy="952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5400" dirty="0" smtClean="0"/>
              <a:t>Le pancréas</a:t>
            </a:r>
          </a:p>
        </p:txBody>
      </p:sp>
      <p:pic>
        <p:nvPicPr>
          <p:cNvPr id="5124" name="Picture 5" descr="pancreas_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2252663"/>
            <a:ext cx="6672262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757863" y="5581650"/>
            <a:ext cx="1614487" cy="51435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Pancréas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 flipV="1">
            <a:off x="6043613" y="4943475"/>
            <a:ext cx="28575" cy="5572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4457700" y="5729288"/>
            <a:ext cx="1228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871913" y="3984625"/>
            <a:ext cx="2128837" cy="514350"/>
          </a:xfrm>
          <a:prstGeom prst="rect">
            <a:avLst/>
          </a:prstGeom>
          <a:solidFill>
            <a:srgbClr val="CCECFF"/>
          </a:solidFill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000099"/>
                </a:solidFill>
              </a:rPr>
              <a:t>Duodenum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H="1">
            <a:off x="4014788" y="4572000"/>
            <a:ext cx="185737" cy="2143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065463" y="2292350"/>
            <a:ext cx="1427162" cy="514350"/>
          </a:xfrm>
          <a:prstGeom prst="rect">
            <a:avLst/>
          </a:prstGeom>
          <a:solidFill>
            <a:srgbClr val="CCECFF"/>
          </a:solidFill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99"/>
                </a:solidFill>
              </a:rPr>
              <a:t>Estomac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Signes physiques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L’examen du malade est  pauvre  car réduit à la constatation d’une sensibilité épigastrique ou d’un des hypochondres. </a:t>
            </a:r>
          </a:p>
          <a:p>
            <a:endParaRPr lang="fr-FR" dirty="0" smtClean="0"/>
          </a:p>
          <a:p>
            <a:r>
              <a:rPr lang="fr-FR" dirty="0" smtClean="0"/>
              <a:t>La perception d’une masse épigastrique peut être la conséquence d’une hypertrophie du pancréas.</a:t>
            </a:r>
            <a:endParaRPr lang="fr-F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L’examen physique du pancréas lui-même est pauvre, car il s’agit d’un organe profond, impalpable quand il est normal. </a:t>
            </a:r>
          </a:p>
          <a:p>
            <a:endParaRPr lang="fr-FR" dirty="0" smtClean="0"/>
          </a:p>
          <a:p>
            <a:r>
              <a:rPr lang="fr-FR" dirty="0" smtClean="0"/>
              <a:t>La palpation d’une masse pancréatique est exceptionnelle et correspond alors à une lésion de grande taille (&gt; 5 cm). </a:t>
            </a:r>
          </a:p>
          <a:p>
            <a:endParaRPr lang="fr-FR" dirty="0" smtClean="0"/>
          </a:p>
          <a:p>
            <a:r>
              <a:rPr lang="fr-FR" dirty="0" smtClean="0"/>
              <a:t>En cas de tumeur, lorsque l’état général est conservé, il s’agit dans la majorité des cas d’une tumeur kystique, papillaire et solide ou endocrine, exceptionnellement d’un adénocarcinome.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La palpation cible surtout les quadrants supérieurs de l’abdomen (hypochondres droit et gauche, région épigastrique), les flancs et les fosses lombaires. </a:t>
            </a:r>
          </a:p>
          <a:p>
            <a:endParaRPr lang="fr-FR" dirty="0" smtClean="0"/>
          </a:p>
          <a:p>
            <a:r>
              <a:rPr lang="fr-FR" dirty="0" smtClean="0"/>
              <a:t>En cas d’obstacle pancréatique sur la voie biliaire, on peut palper une grosse vésicule dans la région épigastrique ou l’hypochondre droit ainsi qu’une hépatomégalie. </a:t>
            </a:r>
          </a:p>
          <a:p>
            <a:endParaRPr lang="fr-FR" dirty="0" smtClean="0"/>
          </a:p>
          <a:p>
            <a:r>
              <a:rPr lang="fr-FR" dirty="0" smtClean="0"/>
              <a:t>En cas de suspicion d’affection maligne, on cherche un foie nodulaire, une </a:t>
            </a:r>
            <a:r>
              <a:rPr lang="fr-FR" dirty="0" err="1" smtClean="0"/>
              <a:t>adénomégalie</a:t>
            </a:r>
            <a:r>
              <a:rPr lang="fr-FR" dirty="0" smtClean="0"/>
              <a:t>, notamment sus-claviculaire gauche (ganglion de </a:t>
            </a:r>
            <a:r>
              <a:rPr lang="fr-FR" dirty="0" err="1" smtClean="0"/>
              <a:t>Troisier</a:t>
            </a:r>
            <a:r>
              <a:rPr lang="fr-FR" dirty="0" smtClean="0"/>
              <a:t>), et des signes de </a:t>
            </a:r>
            <a:r>
              <a:rPr lang="fr-FR" dirty="0" err="1" smtClean="0"/>
              <a:t>carcinose</a:t>
            </a:r>
            <a:r>
              <a:rPr lang="fr-FR" dirty="0" smtClean="0"/>
              <a:t> péritonéale (ombilic, cicatrices abdominales, cul-de-sac de Douglas nodulaire « cartonné » au toucher rectal). </a:t>
            </a:r>
          </a:p>
          <a:p>
            <a:endParaRPr lang="fr-FR" dirty="0" smtClean="0"/>
          </a:p>
          <a:p>
            <a:r>
              <a:rPr lang="fr-FR" dirty="0" smtClean="0"/>
              <a:t>On cherche également une matité déclive témoignant d’un épanchement </a:t>
            </a:r>
            <a:r>
              <a:rPr lang="fr-FR" dirty="0" err="1" smtClean="0"/>
              <a:t>intrapéritonéal</a:t>
            </a:r>
            <a:r>
              <a:rPr lang="fr-FR" dirty="0" smtClean="0"/>
              <a:t>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Autres signes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AMAIGRISSEMENT</a:t>
            </a:r>
          </a:p>
          <a:p>
            <a:pPr lvl="1"/>
            <a:r>
              <a:rPr lang="fr-FR" dirty="0" smtClean="0"/>
              <a:t>anorexie liée aux douleurs</a:t>
            </a:r>
          </a:p>
          <a:p>
            <a:pPr lvl="1"/>
            <a:r>
              <a:rPr lang="fr-FR" dirty="0" smtClean="0"/>
              <a:t>malabsorption par insuffisance pancréatique exocrine</a:t>
            </a:r>
          </a:p>
          <a:p>
            <a:pPr lvl="1"/>
            <a:r>
              <a:rPr lang="fr-FR" dirty="0" smtClean="0"/>
              <a:t>diabète</a:t>
            </a:r>
          </a:p>
          <a:p>
            <a:r>
              <a:rPr lang="fr-FR" dirty="0" smtClean="0"/>
              <a:t>DIARRHEE</a:t>
            </a:r>
          </a:p>
          <a:p>
            <a:pPr lvl="1"/>
            <a:r>
              <a:rPr lang="fr-FR" dirty="0" err="1" smtClean="0"/>
              <a:t>stéatorrhée</a:t>
            </a:r>
            <a:r>
              <a:rPr lang="fr-FR" dirty="0" smtClean="0"/>
              <a:t> liée à la </a:t>
            </a:r>
            <a:r>
              <a:rPr lang="fr-FR" dirty="0" err="1" smtClean="0"/>
              <a:t>maldigestion</a:t>
            </a:r>
            <a:r>
              <a:rPr lang="fr-FR" dirty="0" smtClean="0"/>
              <a:t> des graisses</a:t>
            </a:r>
          </a:p>
          <a:p>
            <a:r>
              <a:rPr lang="fr-FR" dirty="0" smtClean="0"/>
              <a:t>ICTERE</a:t>
            </a:r>
          </a:p>
          <a:p>
            <a:pPr lvl="1"/>
            <a:r>
              <a:rPr lang="fr-FR" dirty="0" smtClean="0"/>
              <a:t>compression du cholédoque par </a:t>
            </a:r>
            <a:r>
              <a:rPr lang="fr-FR" dirty="0" err="1" smtClean="0"/>
              <a:t>pseudokyste</a:t>
            </a:r>
            <a:endParaRPr lang="fr-FR" dirty="0" smtClean="0"/>
          </a:p>
          <a:p>
            <a:r>
              <a:rPr lang="fr-FR" dirty="0" smtClean="0"/>
              <a:t>stigmates d ’alcoolisme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EXAMENS COMPLEMENTAIRES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Biologie</a:t>
            </a:r>
          </a:p>
          <a:p>
            <a:pPr lvl="1"/>
            <a:r>
              <a:rPr lang="fr-FR" dirty="0" smtClean="0"/>
              <a:t>amylase, lipase: élevées lors des poussées</a:t>
            </a:r>
          </a:p>
          <a:p>
            <a:pPr lvl="1"/>
            <a:r>
              <a:rPr lang="fr-FR" dirty="0" smtClean="0"/>
              <a:t>glycémie: dépistage du diabète</a:t>
            </a:r>
          </a:p>
          <a:p>
            <a:pPr lvl="1"/>
            <a:r>
              <a:rPr lang="fr-FR" dirty="0" err="1" smtClean="0"/>
              <a:t>stéatorrhée</a:t>
            </a:r>
            <a:r>
              <a:rPr lang="fr-FR" dirty="0" smtClean="0"/>
              <a:t>: dosage de graisse dans les selles (N&lt; 6g/kg) sur 3 jours avec une surcharge en graisse (50g de beurre), reflet de l’insuffisance pancréatique exocrine</a:t>
            </a:r>
          </a:p>
          <a:p>
            <a:r>
              <a:rPr lang="fr-FR" dirty="0" smtClean="0"/>
              <a:t>Morphologie</a:t>
            </a:r>
          </a:p>
          <a:p>
            <a:pPr lvl="1"/>
            <a:r>
              <a:rPr lang="fr-FR" dirty="0" smtClean="0"/>
              <a:t>ASP: calcification pancréatiques en regard de L2-L3</a:t>
            </a:r>
          </a:p>
          <a:p>
            <a:pPr lvl="1"/>
            <a:r>
              <a:rPr lang="fr-FR" dirty="0" smtClean="0"/>
              <a:t>échographie / scanner: calcifications, </a:t>
            </a:r>
            <a:r>
              <a:rPr lang="fr-FR" dirty="0" err="1" smtClean="0"/>
              <a:t>pseudokystes</a:t>
            </a:r>
            <a:r>
              <a:rPr lang="fr-FR" dirty="0" smtClean="0"/>
              <a:t>, dilatation </a:t>
            </a:r>
            <a:r>
              <a:rPr lang="fr-FR" dirty="0" err="1" smtClean="0"/>
              <a:t>wirsung</a:t>
            </a:r>
            <a:r>
              <a:rPr lang="fr-FR" dirty="0" smtClean="0"/>
              <a:t>, autres complications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BE" altLang="fr-FR" dirty="0" smtClean="0"/>
              <a:t>EXAMENS : CPRE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JAMAIS à titre diagnostique </a:t>
            </a:r>
          </a:p>
          <a:p>
            <a:pPr eaLnBrk="1" hangingPunct="1"/>
            <a:endParaRPr lang="fr-BE" altLang="fr-FR" smtClean="0"/>
          </a:p>
          <a:p>
            <a:pPr eaLnBrk="1" hangingPunct="1"/>
            <a:r>
              <a:rPr lang="fr-BE" altLang="fr-FR" smtClean="0"/>
              <a:t>MAIS : à visée Thérapeutique : guidée par examens non invasifs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hared_1233_ERCP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629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14348" y="260350"/>
            <a:ext cx="785817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err="1" smtClean="0"/>
              <a:t>Cholangiopancréatographie</a:t>
            </a:r>
            <a:r>
              <a:rPr lang="fr-FR" sz="2400" b="1" dirty="0" smtClean="0"/>
              <a:t> rétrograde endoscopique (CPRE) </a:t>
            </a:r>
            <a:br>
              <a:rPr lang="fr-FR" sz="2400" b="1" dirty="0" smtClean="0"/>
            </a:b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hared_1236_CP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4279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659563" y="62372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hared_1248_CP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25575"/>
            <a:ext cx="7467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3201</Words>
  <Application>Microsoft Office PowerPoint</Application>
  <PresentationFormat>Affichage à l'écran (4:3)</PresentationFormat>
  <Paragraphs>599</Paragraphs>
  <Slides>112</Slides>
  <Notes>21</Notes>
  <HiddenSlides>2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112</vt:i4>
      </vt:variant>
    </vt:vector>
  </HeadingPairs>
  <TitlesOfParts>
    <vt:vector size="124" baseType="lpstr">
      <vt:lpstr>ＭＳ Ｐゴシック</vt:lpstr>
      <vt:lpstr>Arial</vt:lpstr>
      <vt:lpstr>Calibri</vt:lpstr>
      <vt:lpstr>Comic Sans MS</vt:lpstr>
      <vt:lpstr>Droid Sans</vt:lpstr>
      <vt:lpstr>HelveticaNeue-Light</vt:lpstr>
      <vt:lpstr>HelveticaNeue-Medium</vt:lpstr>
      <vt:lpstr>Symbol</vt:lpstr>
      <vt:lpstr>Times New Roman</vt:lpstr>
      <vt:lpstr>Wingdings</vt:lpstr>
      <vt:lpstr>ヒラギノ角ゴ Pro W3</vt:lpstr>
      <vt:lpstr>Thème Office</vt:lpstr>
      <vt:lpstr>Présentation PowerPoint</vt:lpstr>
      <vt:lpstr>AGENDA</vt:lpstr>
      <vt:lpstr>Présentation PowerPoint</vt:lpstr>
      <vt:lpstr>INTRODUCTION</vt:lpstr>
      <vt:lpstr>Histoire </vt:lpstr>
      <vt:lpstr>Le Pancréas </vt:lpstr>
      <vt:lpstr>.Le pancréas est une glande exocrine et endocrine. Chacune des deux fonctions est assurée séparément par deux types de structures, mêlées l’une à l’autre, mais morphologiquement différentes : les îlots de Langerhans pour la portion endocrine et les acini séreux pour la portion exocrine.</vt:lpstr>
      <vt:lpstr>Présentation PowerPoint</vt:lpstr>
      <vt:lpstr>Le pancréas</vt:lpstr>
      <vt:lpstr>Présentation PowerPoint</vt:lpstr>
      <vt:lpstr>Pancréas: les 2 fonctions</vt:lpstr>
      <vt:lpstr>Les deux événements obligatoires consécutifs à l’arrivée du chyme dans le duodénum</vt:lpstr>
      <vt:lpstr>Les deux rôles majeurs de la  fonction exocrine du pancréas.</vt:lpstr>
      <vt:lpstr>Les deux rôles majeurs de la  fonction exocrine du pancréas</vt:lpstr>
      <vt:lpstr>Bases structurales de la sécrétion pancréatique</vt:lpstr>
      <vt:lpstr>Présentation PowerPoint</vt:lpstr>
      <vt:lpstr>le pancreas</vt:lpstr>
      <vt:lpstr>Base structurale de la sécrétion pancréatique</vt:lpstr>
      <vt:lpstr>Le pancréon:  unité fonctionnelle du pancréas</vt:lpstr>
      <vt:lpstr>La cellule acineuse</vt:lpstr>
      <vt:lpstr>Les acini pancréatiques sécrètent de nombreuses protéines</vt:lpstr>
      <vt:lpstr>Présentation PowerPoint</vt:lpstr>
      <vt:lpstr>Activation des zymogènes</vt:lpstr>
      <vt:lpstr>Le suc pancréatique</vt:lpstr>
      <vt:lpstr>Le pancréas exocrine est une glande qui secrète des enzymes, de l’eau et des électrolytes dans la lumière digestive. Son rôle est essentiel dans la digestion des aliments.</vt:lpstr>
      <vt:lpstr>Le suc pancréatique contient d’autres enzymes en quantité minime qui sont: - l’albumine - les immunoglobulines A, G et M - l’alpha 2 macroglobuline - la transferrine - la lactoferrine</vt:lpstr>
      <vt:lpstr>Le pancréas endocrine </vt:lpstr>
      <vt:lpstr>Présentation PowerPoint</vt:lpstr>
      <vt:lpstr>La  pancréatite  aigue</vt:lpstr>
      <vt:lpstr>Présentation PowerPoint</vt:lpstr>
      <vt:lpstr>Présentation PowerPoint</vt:lpstr>
      <vt:lpstr>Présentation PowerPoint</vt:lpstr>
      <vt:lpstr>Présentation PowerPoint</vt:lpstr>
      <vt:lpstr>La  pancréatite  aigue</vt:lpstr>
      <vt:lpstr> Fréquence  </vt:lpstr>
      <vt:lpstr>Physiopathologie</vt:lpstr>
      <vt:lpstr>Phase d’initiation</vt:lpstr>
      <vt:lpstr>Phase de constitution  et d’accumulation</vt:lpstr>
      <vt:lpstr>Phase de régénération</vt:lpstr>
      <vt:lpstr> Au total : la Physiopathologie</vt:lpstr>
      <vt:lpstr>Présentation PowerPoint</vt:lpstr>
      <vt:lpstr>Présentation PowerPoint</vt:lpstr>
      <vt:lpstr> ETIOLOGIES </vt:lpstr>
      <vt:lpstr>Présentation PowerPoint</vt:lpstr>
      <vt:lpstr> Parmi les médicaments incriminés: </vt:lpstr>
      <vt:lpstr>Signes généraux </vt:lpstr>
      <vt:lpstr>Interrogatoire</vt:lpstr>
      <vt:lpstr>2- Signes fonctionnels :.</vt:lpstr>
      <vt:lpstr>DOULEUR</vt:lpstr>
      <vt:lpstr>Présentation PowerPoint</vt:lpstr>
      <vt:lpstr>La position antalgique se fait en anté flexion ou en chien de fusil.</vt:lpstr>
      <vt:lpstr>3- Signes physiques </vt:lpstr>
      <vt:lpstr>Présentation PowerPoint</vt:lpstr>
      <vt:lpstr>Présentation PowerPoint</vt:lpstr>
      <vt:lpstr>Présentation PowerPoint</vt:lpstr>
      <vt:lpstr>Présentation PowerPoint</vt:lpstr>
      <vt:lpstr>Chronologie des lésions sur  le  plan  anatomopathologique.</vt:lpstr>
      <vt:lpstr> EXAMENS COMPLEMENTAIRES </vt:lpstr>
      <vt:lpstr>Examens paracliniques</vt:lpstr>
      <vt:lpstr>Présentation PowerPoint</vt:lpstr>
      <vt:lpstr>Scanner</vt:lpstr>
      <vt:lpstr>Présentation PowerPoint</vt:lpstr>
      <vt:lpstr>La gravité de la pancréatite aigue</vt:lpstr>
      <vt:lpstr>Présentation PowerPoint</vt:lpstr>
      <vt:lpstr>Gravité</vt:lpstr>
      <vt:lpstr>Présentation PowerPoint</vt:lpstr>
      <vt:lpstr>Gravité</vt:lpstr>
      <vt:lpstr>Gravité</vt:lpstr>
      <vt:lpstr>Gravité</vt:lpstr>
      <vt:lpstr>Présentation PowerPoint</vt:lpstr>
      <vt:lpstr>LA PANCREATITE CHRONIQUE.</vt:lpstr>
      <vt:lpstr>LA PANCREATITE CHRONIQUE.</vt:lpstr>
      <vt:lpstr> DEFINITION </vt:lpstr>
      <vt:lpstr>Présentation PowerPoint</vt:lpstr>
      <vt:lpstr> ETIOLOGIES </vt:lpstr>
      <vt:lpstr>Présentation PowerPoint</vt:lpstr>
      <vt:lpstr> PHYSIOPATHOLOGIE </vt:lpstr>
      <vt:lpstr>Présentation PowerPoint</vt:lpstr>
      <vt:lpstr>Aspect  anatomopathologique </vt:lpstr>
      <vt:lpstr>Présentation PowerPoint</vt:lpstr>
      <vt:lpstr>Présentation PowerPoint</vt:lpstr>
      <vt:lpstr>Présentation PowerPoint</vt:lpstr>
      <vt:lpstr>…Une  clinique</vt:lpstr>
      <vt:lpstr>…Soit découverte systématique</vt:lpstr>
      <vt:lpstr>…Le plus souvent</vt:lpstr>
      <vt:lpstr>…Parfois complications révélatrices</vt:lpstr>
      <vt:lpstr>Signes cliniques </vt:lpstr>
      <vt:lpstr>Présentation PowerPoint</vt:lpstr>
      <vt:lpstr>• Signes généraux </vt:lpstr>
      <vt:lpstr>Signes physiques </vt:lpstr>
      <vt:lpstr>Présentation PowerPoint</vt:lpstr>
      <vt:lpstr>Présentation PowerPoint</vt:lpstr>
      <vt:lpstr> Autres signes </vt:lpstr>
      <vt:lpstr> EXAMENS COMPLEMENTAIRES </vt:lpstr>
      <vt:lpstr>EXAMENS : CPRE</vt:lpstr>
      <vt:lpstr>Présentation PowerPoint</vt:lpstr>
      <vt:lpstr>Présentation PowerPoint</vt:lpstr>
      <vt:lpstr>Présentation PowerPoint</vt:lpstr>
      <vt:lpstr>Présentation PowerPoint</vt:lpstr>
      <vt:lpstr> TUMEURS DU PANCREAS </vt:lpstr>
      <vt:lpstr> LOCALISATION </vt:lpstr>
      <vt:lpstr> EXAMEN CLINIQUE </vt:lpstr>
      <vt:lpstr> EXAMENS COMPLEMENTAIRES </vt:lpstr>
      <vt:lpstr> Tests biologiques fonctionnels pancréatiques.  </vt:lpstr>
      <vt:lpstr> Résultat. </vt:lpstr>
      <vt:lpstr>Présentation PowerPoint</vt:lpstr>
      <vt:lpstr>Conclusion</vt:lpstr>
      <vt:lpstr>Présentation PowerPoint</vt:lpstr>
      <vt:lpstr>Présentation PowerPoint</vt:lpstr>
      <vt:lpstr>Présentation PowerPoint</vt:lpstr>
      <vt:lpstr>En  fin 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timgad informatique</cp:lastModifiedBy>
  <cp:revision>51</cp:revision>
  <dcterms:created xsi:type="dcterms:W3CDTF">2017-04-24T21:32:53Z</dcterms:created>
  <dcterms:modified xsi:type="dcterms:W3CDTF">2021-02-22T22:06:49Z</dcterms:modified>
</cp:coreProperties>
</file>