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6" r:id="rId2"/>
    <p:sldId id="257" r:id="rId3"/>
    <p:sldId id="283" r:id="rId4"/>
    <p:sldId id="258" r:id="rId5"/>
    <p:sldId id="259" r:id="rId6"/>
    <p:sldId id="285" r:id="rId7"/>
    <p:sldId id="262" r:id="rId8"/>
    <p:sldId id="260" r:id="rId9"/>
    <p:sldId id="261" r:id="rId10"/>
    <p:sldId id="264" r:id="rId11"/>
    <p:sldId id="263" r:id="rId12"/>
    <p:sldId id="267" r:id="rId13"/>
    <p:sldId id="274" r:id="rId14"/>
    <p:sldId id="265" r:id="rId15"/>
    <p:sldId id="289" r:id="rId16"/>
    <p:sldId id="268" r:id="rId17"/>
    <p:sldId id="269" r:id="rId18"/>
    <p:sldId id="292" r:id="rId19"/>
    <p:sldId id="270" r:id="rId20"/>
    <p:sldId id="290" r:id="rId21"/>
    <p:sldId id="291" r:id="rId22"/>
    <p:sldId id="293" r:id="rId23"/>
    <p:sldId id="271" r:id="rId24"/>
    <p:sldId id="284" r:id="rId25"/>
    <p:sldId id="272" r:id="rId26"/>
    <p:sldId id="273" r:id="rId27"/>
    <p:sldId id="275" r:id="rId28"/>
    <p:sldId id="287" r:id="rId29"/>
    <p:sldId id="288"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80" d="100"/>
          <a:sy n="80" d="100"/>
        </p:scale>
        <p:origin x="-1086" y="-72"/>
      </p:cViewPr>
      <p:guideLst>
        <p:guide orient="horz" pos="2160"/>
        <p:guide pos="2880"/>
      </p:guideLst>
    </p:cSldViewPr>
  </p:slideViewPr>
  <p:outlineViewPr>
    <p:cViewPr>
      <p:scale>
        <a:sx n="33" d="100"/>
        <a:sy n="33" d="100"/>
      </p:scale>
      <p:origin x="114" y="1966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107284-B2D5-4C4D-8779-E6A740450702}" type="datetimeFigureOut">
              <a:rPr lang="fr-FR" smtClean="0"/>
              <a:pPr/>
              <a:t>07/12/2014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36BA42-44E7-41F0-BBA0-FDC513A0183E}"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F36BA42-44E7-41F0-BBA0-FDC513A0183E}" type="slidenum">
              <a:rPr lang="fr-FR" smtClean="0"/>
              <a:pPr/>
              <a:t>4</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19" name="Espace réservé du pied de page 18"/>
          <p:cNvSpPr>
            <a:spLocks noGrp="1"/>
          </p:cNvSpPr>
          <p:nvPr>
            <p:ph type="ftr" sz="quarter" idx="11"/>
          </p:nvPr>
        </p:nvSpPr>
        <p:spPr/>
        <p:txBody>
          <a:bodyPr/>
          <a:lstStyle/>
          <a:p>
            <a:endParaRPr lang="fr-FR" dirty="0"/>
          </a:p>
        </p:txBody>
      </p:sp>
      <p:sp>
        <p:nvSpPr>
          <p:cNvPr id="27" name="Espace réservé du numéro de diapositive 26"/>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0A8FB50-C4D1-458A-A7FC-281388848CB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F459B7F-9790-42E0-BCDE-6D3253A51D0A}" type="datetimeFigureOut">
              <a:rPr lang="fr-FR" smtClean="0"/>
              <a:pPr/>
              <a:t>07/12/2014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0A8FB50-C4D1-458A-A7FC-281388848CB2}" type="slidenum">
              <a:rPr lang="fr-FR" smtClean="0"/>
              <a:pPr/>
              <a:t>‹N°›</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459B7F-9790-42E0-BCDE-6D3253A51D0A}" type="datetimeFigureOut">
              <a:rPr lang="fr-FR" smtClean="0"/>
              <a:pPr/>
              <a:t>07/12/2014</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A8FB50-C4D1-458A-A7FC-281388848CB2}" type="slidenum">
              <a:rPr lang="fr-FR" smtClean="0"/>
              <a:pPr/>
              <a:t>‹N°›</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063952"/>
          </a:xfrm>
        </p:spPr>
        <p:txBody>
          <a:bodyPr/>
          <a:lstStyle/>
          <a:p>
            <a:pPr>
              <a:buNone/>
            </a:pPr>
            <a:r>
              <a:rPr lang="fr-FR" sz="2000"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République Algérienne Démocratique Et Populaire</a:t>
            </a:r>
          </a:p>
          <a:p>
            <a:pPr>
              <a:buNone/>
            </a:pPr>
            <a:r>
              <a:rPr lang="fr-FR" sz="1800" b="1" dirty="0" smtClean="0">
                <a:latin typeface="Times New Roman" pitchFamily="18" charset="0"/>
                <a:cs typeface="Times New Roman" pitchFamily="18" charset="0"/>
              </a:rPr>
              <a:t>                                   Université El Hadj Lakhdar Batna</a:t>
            </a:r>
            <a:br>
              <a:rPr lang="fr-FR" sz="1800" b="1"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                                   Faculté de sciences médicales</a:t>
            </a:r>
          </a:p>
          <a:p>
            <a:pPr>
              <a:buNone/>
            </a:pPr>
            <a:r>
              <a:rPr lang="fr-FR" sz="1800" b="1" dirty="0" smtClean="0">
                <a:latin typeface="Times New Roman" pitchFamily="18" charset="0"/>
                <a:cs typeface="Times New Roman" pitchFamily="18" charset="0"/>
              </a:rPr>
              <a:t>                                           Département de médecine</a:t>
            </a:r>
          </a:p>
          <a:p>
            <a:pPr>
              <a:buNone/>
            </a:pPr>
            <a:r>
              <a:rPr lang="fr-FR" sz="1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a:t>
            </a:r>
            <a:r>
              <a:rPr lang="fr-FR" sz="5400" b="1" dirty="0" smtClean="0">
                <a:solidFill>
                  <a:srgbClr val="FF0000"/>
                </a:solidFill>
                <a:latin typeface="Times New Roman" pitchFamily="18" charset="0"/>
                <a:cs typeface="Times New Roman" pitchFamily="18" charset="0"/>
              </a:rPr>
              <a:t>syndrome néphrotique                                         </a:t>
            </a:r>
          </a:p>
          <a:p>
            <a:pPr>
              <a:buNone/>
            </a:pPr>
            <a:r>
              <a:rPr lang="fr-FR" sz="5400" b="1" dirty="0" smtClean="0">
                <a:solidFill>
                  <a:srgbClr val="FF0000"/>
                </a:solidFill>
                <a:latin typeface="Times New Roman" pitchFamily="18" charset="0"/>
                <a:cs typeface="Times New Roman" pitchFamily="18" charset="0"/>
              </a:rPr>
              <a:t>        corticodépandant</a:t>
            </a:r>
            <a:r>
              <a:rPr lang="fr-FR" sz="2800" b="1" dirty="0" smtClean="0"/>
              <a:t> </a:t>
            </a:r>
          </a:p>
          <a:p>
            <a:pPr>
              <a:buNone/>
            </a:pPr>
            <a:endParaRPr lang="fr-FR" sz="2800" b="1" dirty="0" smtClean="0"/>
          </a:p>
          <a:p>
            <a:pPr>
              <a:buNone/>
            </a:pPr>
            <a:endParaRPr lang="fr-FR" sz="2800" b="1" dirty="0" smtClean="0"/>
          </a:p>
          <a:p>
            <a:pPr>
              <a:buNone/>
            </a:pPr>
            <a:endParaRPr lang="fr-FR" sz="2800" b="1" dirty="0" smtClean="0"/>
          </a:p>
          <a:p>
            <a:pPr>
              <a:buNone/>
            </a:pPr>
            <a:r>
              <a:rPr lang="fr-FR" sz="2800" b="1" dirty="0" smtClean="0"/>
              <a:t>                           </a:t>
            </a:r>
            <a:r>
              <a:rPr lang="fr-FR" sz="2000" dirty="0" smtClean="0">
                <a:latin typeface="Times New Roman" pitchFamily="18" charset="0"/>
                <a:cs typeface="Times New Roman" pitchFamily="18" charset="0"/>
              </a:rPr>
              <a:t>P</a:t>
            </a:r>
            <a:r>
              <a:rPr lang="fr-FR" sz="2000" dirty="0" smtClean="0">
                <a:latin typeface="Times New Roman" pitchFamily="18" charset="0"/>
                <a:cs typeface="Times New Roman" pitchFamily="18" charset="0"/>
              </a:rPr>
              <a:t>réparée </a:t>
            </a:r>
            <a:r>
              <a:rPr lang="fr-FR" sz="2000" dirty="0" smtClean="0">
                <a:latin typeface="Times New Roman" pitchFamily="18" charset="0"/>
                <a:cs typeface="Times New Roman" pitchFamily="18" charset="0"/>
              </a:rPr>
              <a:t>par : Sara Belkhoudir </a:t>
            </a:r>
          </a:p>
          <a:p>
            <a:pPr>
              <a:buNone/>
            </a:pPr>
            <a:r>
              <a:rPr lang="fr-FR" sz="2000" dirty="0" smtClean="0">
                <a:latin typeface="Times New Roman" pitchFamily="18" charset="0"/>
                <a:cs typeface="Times New Roman" pitchFamily="18" charset="0"/>
              </a:rPr>
              <a:t>                                                   2014/2015</a:t>
            </a:r>
          </a:p>
          <a:p>
            <a:pPr>
              <a:buNone/>
            </a:pPr>
            <a:endParaRPr lang="fr-FR" sz="2000" dirty="0" smtClean="0">
              <a:latin typeface="Times New Roman" pitchFamily="18" charset="0"/>
              <a:cs typeface="Times New Roman" pitchFamily="18" charset="0"/>
            </a:endParaRPr>
          </a:p>
          <a:p>
            <a:pPr>
              <a:buNone/>
            </a:pPr>
            <a:endParaRPr lang="fr-FR" dirty="0"/>
          </a:p>
        </p:txBody>
      </p:sp>
      <p:pic>
        <p:nvPicPr>
          <p:cNvPr id="4" name="Image 3" descr="Glomerules.jpg"/>
          <p:cNvPicPr>
            <a:picLocks noChangeAspect="1"/>
          </p:cNvPicPr>
          <p:nvPr/>
        </p:nvPicPr>
        <p:blipFill>
          <a:blip r:embed="rId2" cstate="print"/>
          <a:stretch>
            <a:fillRect/>
          </a:stretch>
        </p:blipFill>
        <p:spPr>
          <a:xfrm>
            <a:off x="1850098" y="2708920"/>
            <a:ext cx="5242182" cy="24482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363272" cy="5976664"/>
          </a:xfrm>
        </p:spPr>
        <p:txBody>
          <a:bodyPr>
            <a:normAutofit lnSpcReduction="10000"/>
          </a:bodyPr>
          <a:lstStyle/>
          <a:p>
            <a:pPr>
              <a:buFont typeface="Wingdings" pitchFamily="2" charset="2"/>
              <a:buChar char="Ø"/>
            </a:pPr>
            <a:r>
              <a:rPr lang="fr-FR" sz="2800" dirty="0" smtClean="0">
                <a:latin typeface="Times New Roman" pitchFamily="18" charset="0"/>
                <a:cs typeface="Times New Roman" pitchFamily="18" charset="0"/>
              </a:rPr>
              <a:t>Complications:</a:t>
            </a:r>
          </a:p>
          <a:p>
            <a:pPr>
              <a:buNone/>
            </a:pPr>
            <a:r>
              <a:rPr lang="fr-FR" sz="32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Aigues:- </a:t>
            </a:r>
            <a:r>
              <a:rPr lang="fr-FR" sz="2400" dirty="0" smtClean="0">
                <a:latin typeface="Times New Roman" pitchFamily="18" charset="0"/>
                <a:cs typeface="Times New Roman" pitchFamily="18" charset="0"/>
              </a:rPr>
              <a:t>insuffisance rénale aigue</a:t>
            </a:r>
          </a:p>
          <a:p>
            <a:pPr>
              <a:buNone/>
            </a:pP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thromboses vasculaires et anamolies de la coagulation</a:t>
            </a:r>
          </a:p>
          <a:p>
            <a:pPr>
              <a:buNone/>
            </a:pPr>
            <a:r>
              <a:rPr lang="fr-FR" sz="2400" dirty="0" smtClean="0">
                <a:solidFill>
                  <a:srgbClr val="FF0000"/>
                </a:solidFill>
                <a:latin typeface="Times New Roman" pitchFamily="18" charset="0"/>
                <a:cs typeface="Times New Roman" pitchFamily="18" charset="0"/>
              </a:rPr>
              <a:t>                  - </a:t>
            </a:r>
            <a:r>
              <a:rPr lang="fr-FR" sz="2400" dirty="0" smtClean="0">
                <a:latin typeface="Times New Roman" pitchFamily="18" charset="0"/>
                <a:cs typeface="Times New Roman" pitchFamily="18" charset="0"/>
              </a:rPr>
              <a:t>risque infectieux</a:t>
            </a:r>
          </a:p>
          <a:p>
            <a:pPr>
              <a:buNone/>
            </a:pP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risque de surdosage médicamenteux </a:t>
            </a:r>
          </a:p>
          <a:p>
            <a:pPr>
              <a:buNone/>
            </a:pPr>
            <a:r>
              <a:rPr lang="fr-FR" sz="2400" dirty="0" smtClean="0">
                <a:solidFill>
                  <a:srgbClr val="FF0000"/>
                </a:solidFill>
                <a:latin typeface="Times New Roman" pitchFamily="18" charset="0"/>
                <a:cs typeface="Times New Roman" pitchFamily="18" charset="0"/>
              </a:rPr>
              <a:t> </a:t>
            </a:r>
          </a:p>
          <a:p>
            <a:pPr>
              <a:buNone/>
            </a:pPr>
            <a:r>
              <a:rPr lang="fr-FR" sz="2400" dirty="0" smtClean="0">
                <a:solidFill>
                  <a:srgbClr val="FF0000"/>
                </a:solidFill>
                <a:latin typeface="Times New Roman" pitchFamily="18" charset="0"/>
                <a:cs typeface="Times New Roman" pitchFamily="18" charset="0"/>
              </a:rPr>
              <a:t>      Chroniques:</a:t>
            </a:r>
            <a:endParaRPr lang="fr-FR" dirty="0" smtClean="0">
              <a:solidFill>
                <a:srgbClr val="FF0000"/>
              </a:solidFill>
              <a:latin typeface="Times New Roman" pitchFamily="18" charset="0"/>
              <a:cs typeface="Times New Roman" pitchFamily="18" charset="0"/>
            </a:endParaRPr>
          </a:p>
          <a:p>
            <a:pPr>
              <a:buNone/>
            </a:pPr>
            <a:r>
              <a:rPr lang="fr-FR" dirty="0" smtClean="0">
                <a:solidFill>
                  <a:srgbClr val="FF0000"/>
                </a:solidFill>
                <a:latin typeface="Times New Roman" pitchFamily="18" charset="0"/>
                <a:cs typeface="Times New Roman" pitchFamily="18" charset="0"/>
              </a:rPr>
              <a:t>        -  </a:t>
            </a:r>
            <a:r>
              <a:rPr lang="fr-FR" dirty="0" smtClean="0">
                <a:latin typeface="Times New Roman" pitchFamily="18" charset="0"/>
                <a:cs typeface="Times New Roman" pitchFamily="18" charset="0"/>
              </a:rPr>
              <a:t>hyperlipidémie </a:t>
            </a:r>
          </a:p>
          <a:p>
            <a:pPr>
              <a:buNone/>
            </a:pPr>
            <a:r>
              <a:rPr lang="fr-FR" dirty="0" smtClean="0">
                <a:latin typeface="Times New Roman" pitchFamily="18" charset="0"/>
                <a:cs typeface="Times New Roman" pitchFamily="18" charset="0"/>
              </a:rPr>
              <a:t>       </a:t>
            </a:r>
            <a:r>
              <a:rPr lang="fr-FR" dirty="0" smtClean="0">
                <a:solidFill>
                  <a:srgbClr val="FF0000"/>
                </a:solidFill>
                <a:latin typeface="Times New Roman" pitchFamily="18" charset="0"/>
                <a:cs typeface="Times New Roman" pitchFamily="18" charset="0"/>
              </a:rPr>
              <a:t> - </a:t>
            </a:r>
            <a:r>
              <a:rPr lang="fr-FR" dirty="0" smtClean="0">
                <a:latin typeface="Times New Roman" pitchFamily="18" charset="0"/>
                <a:cs typeface="Times New Roman" pitchFamily="18" charset="0"/>
              </a:rPr>
              <a:t>insuffisance rénale chronique</a:t>
            </a:r>
          </a:p>
          <a:p>
            <a:pPr>
              <a:buNone/>
            </a:pPr>
            <a:r>
              <a:rPr lang="fr-FR" dirty="0" smtClean="0">
                <a:solidFill>
                  <a:srgbClr val="FF0000"/>
                </a:solidFill>
                <a:latin typeface="Times New Roman" pitchFamily="18" charset="0"/>
                <a:cs typeface="Times New Roman" pitchFamily="18" charset="0"/>
              </a:rPr>
              <a:t>        - </a:t>
            </a:r>
            <a:r>
              <a:rPr lang="fr-FR" dirty="0" smtClean="0">
                <a:latin typeface="Times New Roman" pitchFamily="18" charset="0"/>
                <a:cs typeface="Times New Roman" pitchFamily="18" charset="0"/>
              </a:rPr>
              <a:t>hypertension artérielle </a:t>
            </a:r>
          </a:p>
          <a:p>
            <a:pPr>
              <a:buNone/>
            </a:pPr>
            <a:r>
              <a:rPr lang="fr-FR" dirty="0" smtClean="0">
                <a:solidFill>
                  <a:srgbClr val="FF0000"/>
                </a:solidFill>
                <a:latin typeface="Times New Roman" pitchFamily="18" charset="0"/>
                <a:cs typeface="Times New Roman" pitchFamily="18" charset="0"/>
              </a:rPr>
              <a:t>        - </a:t>
            </a:r>
            <a:r>
              <a:rPr lang="fr-FR" dirty="0" smtClean="0">
                <a:latin typeface="Times New Roman" pitchFamily="18" charset="0"/>
                <a:cs typeface="Times New Roman" pitchFamily="18" charset="0"/>
              </a:rPr>
              <a:t>dénutrition et trouble de la croissance </a:t>
            </a:r>
          </a:p>
          <a:p>
            <a:pPr>
              <a:buNone/>
            </a:pPr>
            <a:r>
              <a:rPr lang="fr-FR" dirty="0" smtClean="0">
                <a:latin typeface="Times New Roman" pitchFamily="18" charset="0"/>
                <a:cs typeface="Times New Roman" pitchFamily="18" charset="0"/>
              </a:rPr>
              <a:t>         </a:t>
            </a:r>
            <a:r>
              <a:rPr lang="fr-FR" dirty="0" smtClean="0">
                <a:solidFill>
                  <a:srgbClr val="FF0000"/>
                </a:solidFill>
                <a:latin typeface="Times New Roman" pitchFamily="18" charset="0"/>
                <a:cs typeface="Times New Roman" pitchFamily="18" charset="0"/>
              </a:rPr>
              <a:t>- </a:t>
            </a:r>
            <a:r>
              <a:rPr lang="fr-FR" dirty="0" smtClean="0">
                <a:latin typeface="Times New Roman" pitchFamily="18" charset="0"/>
                <a:cs typeface="Times New Roman" pitchFamily="18" charset="0"/>
              </a:rPr>
              <a:t>anémie, hypothyroïdie(baisse de protéine  porteuse)                                 </a:t>
            </a:r>
          </a:p>
          <a:p>
            <a:pPr>
              <a:buNone/>
            </a:pPr>
            <a:r>
              <a:rPr lang="fr-FR" sz="2400" dirty="0" smtClean="0">
                <a:solidFill>
                  <a:srgbClr val="FF0000"/>
                </a:solidFill>
                <a:latin typeface="Times New Roman" pitchFamily="18" charset="0"/>
                <a:cs typeface="Times New Roman" pitchFamily="18" charset="0"/>
              </a:rPr>
              <a:t> </a:t>
            </a:r>
            <a:endParaRPr lang="fr-FR"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692696"/>
            <a:ext cx="8435280" cy="5631904"/>
          </a:xfrm>
        </p:spPr>
        <p:txBody>
          <a:bodyPr>
            <a:normAutofit fontScale="92500" lnSpcReduction="10000"/>
          </a:bodyPr>
          <a:lstStyle/>
          <a:p>
            <a:pPr>
              <a:buNone/>
            </a:pPr>
            <a:r>
              <a:rPr lang="fr-FR" sz="3200" b="1" dirty="0" smtClean="0">
                <a:solidFill>
                  <a:srgbClr val="FF0000"/>
                </a:solidFill>
                <a:latin typeface="Times New Roman" pitchFamily="18" charset="0"/>
                <a:cs typeface="Times New Roman" pitchFamily="18" charset="0"/>
              </a:rPr>
              <a:t>Examens Biologie:</a:t>
            </a:r>
          </a:p>
          <a:p>
            <a:pPr>
              <a:buNone/>
            </a:pPr>
            <a:r>
              <a:rPr lang="fr-FR" sz="2400" dirty="0" smtClean="0">
                <a:solidFill>
                  <a:schemeClr val="accent1">
                    <a:lumMod val="75000"/>
                  </a:schemeClr>
                </a:solidFill>
                <a:latin typeface="Times New Roman" pitchFamily="18" charset="0"/>
                <a:cs typeface="Times New Roman" pitchFamily="18" charset="0"/>
              </a:rPr>
              <a:t>   </a:t>
            </a:r>
            <a:r>
              <a:rPr lang="fr-FR" sz="2400" b="1" dirty="0" smtClean="0">
                <a:solidFill>
                  <a:schemeClr val="accent1">
                    <a:lumMod val="75000"/>
                  </a:schemeClr>
                </a:solidFill>
              </a:rPr>
              <a:t>Diagnostic:</a:t>
            </a:r>
            <a:endParaRPr lang="fr-FR" sz="2400" b="1" dirty="0" smtClean="0">
              <a:solidFill>
                <a:schemeClr val="accent1">
                  <a:lumMod val="75000"/>
                </a:schemeClr>
              </a:solidFill>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 hypo protidémie: inf a 60 g/l </a:t>
            </a:r>
          </a:p>
          <a:p>
            <a:pPr>
              <a:buNone/>
            </a:pPr>
            <a:r>
              <a:rPr lang="fr-FR" sz="2400" dirty="0" smtClean="0">
                <a:latin typeface="Times New Roman" pitchFamily="18" charset="0"/>
                <a:cs typeface="Times New Roman" pitchFamily="18" charset="0"/>
              </a:rPr>
              <a:t>     - hypo albuminémie : inf a 30 g/l </a:t>
            </a:r>
          </a:p>
          <a:p>
            <a:pPr>
              <a:buNone/>
            </a:pPr>
            <a:r>
              <a:rPr lang="fr-FR" sz="2400" dirty="0" smtClean="0">
                <a:latin typeface="Times New Roman" pitchFamily="18" charset="0"/>
                <a:cs typeface="Times New Roman" pitchFamily="18" charset="0"/>
              </a:rPr>
              <a:t>     - bilan rénale: ↑ urée, ↑  créât  en cas d’insuffisance rénale</a:t>
            </a:r>
          </a:p>
          <a:p>
            <a:pPr>
              <a:buNone/>
            </a:pPr>
            <a:r>
              <a:rPr lang="fr-FR" sz="2400" dirty="0" smtClean="0">
                <a:latin typeface="Times New Roman" pitchFamily="18" charset="0"/>
                <a:cs typeface="Times New Roman" pitchFamily="18" charset="0"/>
              </a:rPr>
              <a:t>     - protéinurie des 24h ˃3g/I</a:t>
            </a:r>
          </a:p>
          <a:p>
            <a:pPr>
              <a:buNone/>
            </a:pPr>
            <a:r>
              <a:rPr lang="fr-FR" sz="2400" dirty="0" smtClean="0">
                <a:latin typeface="Times New Roman" pitchFamily="18" charset="0"/>
                <a:cs typeface="Times New Roman" pitchFamily="18" charset="0"/>
              </a:rPr>
              <a:t>     -natriurèse basse ˂20 meq/l</a:t>
            </a:r>
          </a:p>
          <a:p>
            <a:pPr>
              <a:buNone/>
            </a:pPr>
            <a:r>
              <a:rPr lang="fr-FR" sz="2400" dirty="0" smtClean="0">
                <a:solidFill>
                  <a:srgbClr val="FF0000"/>
                </a:solidFill>
                <a:latin typeface="Times New Roman" pitchFamily="18" charset="0"/>
                <a:cs typeface="Times New Roman" pitchFamily="18" charset="0"/>
              </a:rPr>
              <a:t>  </a:t>
            </a:r>
            <a:r>
              <a:rPr lang="fr-FR" sz="2400" b="1" dirty="0" smtClean="0">
                <a:solidFill>
                  <a:schemeClr val="accent1">
                    <a:lumMod val="75000"/>
                  </a:schemeClr>
                </a:solidFill>
                <a:latin typeface="Times New Roman" pitchFamily="18" charset="0"/>
                <a:cs typeface="Times New Roman" pitchFamily="18" charset="0"/>
              </a:rPr>
              <a:t>Complication:</a:t>
            </a:r>
          </a:p>
          <a:p>
            <a:pPr>
              <a:buNone/>
            </a:pPr>
            <a:r>
              <a:rPr lang="fr-FR" sz="2400" dirty="0" smtClean="0">
                <a:latin typeface="Times New Roman" pitchFamily="18" charset="0"/>
                <a:cs typeface="Times New Roman" pitchFamily="18" charset="0"/>
              </a:rPr>
              <a:t>    - bilan lipidique: hypercholestérolémie</a:t>
            </a:r>
            <a:r>
              <a:rPr lang="fr-FR" sz="2400" dirty="0" smtClean="0"/>
              <a:t>, hypertriglycéridémie</a:t>
            </a:r>
            <a:r>
              <a:rPr lang="fr-FR" sz="2400" dirty="0" smtClean="0">
                <a:latin typeface="Times New Roman" pitchFamily="18" charset="0"/>
                <a:cs typeface="Times New Roman" pitchFamily="18" charset="0"/>
              </a:rPr>
              <a:t> </a:t>
            </a:r>
          </a:p>
          <a:p>
            <a:pPr>
              <a:buNone/>
            </a:pPr>
            <a:r>
              <a:rPr lang="fr-FR" sz="2400" dirty="0" smtClean="0">
                <a:latin typeface="Times New Roman" pitchFamily="18" charset="0"/>
                <a:cs typeface="Times New Roman" pitchFamily="18" charset="0"/>
              </a:rPr>
              <a:t>    -  ↑ fibrine ↑ l’antithrombine III </a:t>
            </a:r>
          </a:p>
          <a:p>
            <a:pPr>
              <a:buNone/>
            </a:pPr>
            <a:r>
              <a:rPr lang="fr-FR" sz="2400" dirty="0" smtClean="0">
                <a:latin typeface="Times New Roman" pitchFamily="18" charset="0"/>
                <a:cs typeface="Times New Roman" pitchFamily="18" charset="0"/>
              </a:rPr>
              <a:t>    -  EPPS: hyper alpha2 + hyper bêta avec hypo gamma </a:t>
            </a:r>
          </a:p>
          <a:p>
            <a:pPr>
              <a:buNone/>
            </a:pPr>
            <a:r>
              <a:rPr lang="fr-FR" sz="2400" dirty="0" smtClean="0">
                <a:latin typeface="Times New Roman" pitchFamily="18" charset="0"/>
                <a:cs typeface="Times New Roman" pitchFamily="18" charset="0"/>
              </a:rPr>
              <a:t>    - ↑VS↑CRP (si infection )</a:t>
            </a:r>
          </a:p>
          <a:p>
            <a:pPr>
              <a:buNone/>
            </a:pPr>
            <a:r>
              <a:rPr lang="fr-FR" sz="2400" dirty="0" smtClean="0">
                <a:latin typeface="Times New Roman" pitchFamily="18" charset="0"/>
                <a:cs typeface="Times New Roman" pitchFamily="18" charset="0"/>
              </a:rPr>
              <a:t>    - FNS(anémie)</a:t>
            </a:r>
          </a:p>
          <a:p>
            <a:pPr>
              <a:buNone/>
            </a:pPr>
            <a:r>
              <a:rPr lang="fr-FR" sz="2400" dirty="0" smtClean="0">
                <a:latin typeface="Times New Roman" pitchFamily="18" charset="0"/>
                <a:cs typeface="Times New Roman" pitchFamily="18" charset="0"/>
              </a:rPr>
              <a:t>    - hypocalcémie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712968" cy="5919936"/>
          </a:xfrm>
        </p:spPr>
        <p:txBody>
          <a:bodyPr>
            <a:normAutofit fontScale="92500" lnSpcReduction="20000"/>
          </a:bodyPr>
          <a:lstStyle/>
          <a:p>
            <a:pPr>
              <a:buNone/>
            </a:pPr>
            <a:r>
              <a:rPr lang="fr-FR" sz="4000" b="1" dirty="0" smtClean="0">
                <a:solidFill>
                  <a:schemeClr val="tx1">
                    <a:lumMod val="95000"/>
                    <a:lumOff val="5000"/>
                  </a:schemeClr>
                </a:solidFill>
                <a:latin typeface="Times New Roman" pitchFamily="18" charset="0"/>
                <a:cs typeface="Times New Roman" pitchFamily="18" charset="0"/>
              </a:rPr>
              <a:t>Diagnostic étiologique:</a:t>
            </a:r>
          </a:p>
          <a:p>
            <a:pPr>
              <a:buNone/>
            </a:pPr>
            <a:r>
              <a:rPr lang="fr-FR" sz="4000" b="1" dirty="0" smtClean="0">
                <a:solidFill>
                  <a:schemeClr val="tx1">
                    <a:lumMod val="95000"/>
                    <a:lumOff val="5000"/>
                  </a:schemeClr>
                </a:solidFill>
                <a:latin typeface="Times New Roman" pitchFamily="18" charset="0"/>
                <a:cs typeface="Times New Roman" pitchFamily="18" charset="0"/>
              </a:rPr>
              <a:t>    </a:t>
            </a:r>
            <a:r>
              <a:rPr lang="fr-FR" sz="3200" b="1" dirty="0" smtClean="0">
                <a:solidFill>
                  <a:srgbClr val="FF0000"/>
                </a:solidFill>
                <a:latin typeface="Times New Roman" pitchFamily="18" charset="0"/>
                <a:cs typeface="Times New Roman" pitchFamily="18" charset="0"/>
              </a:rPr>
              <a:t>Démarche diagnostic:</a:t>
            </a:r>
          </a:p>
          <a:p>
            <a:pPr>
              <a:buNone/>
            </a:pPr>
            <a:endParaRPr lang="fr-FR" sz="3200" b="1" dirty="0" smtClean="0">
              <a:solidFill>
                <a:srgbClr val="FF0000"/>
              </a:solidFill>
              <a:latin typeface="Times New Roman" pitchFamily="18" charset="0"/>
              <a:cs typeface="Times New Roman" pitchFamily="18" charset="0"/>
            </a:endParaRPr>
          </a:p>
          <a:p>
            <a:pPr>
              <a:buNone/>
            </a:pPr>
            <a:r>
              <a:rPr lang="fr-FR" sz="2800" b="1" dirty="0" smtClean="0">
                <a:solidFill>
                  <a:schemeClr val="accent1">
                    <a:lumMod val="75000"/>
                  </a:schemeClr>
                </a:solidFill>
                <a:latin typeface="Times New Roman" pitchFamily="18" charset="0"/>
                <a:cs typeface="Times New Roman" pitchFamily="18" charset="0"/>
              </a:rPr>
              <a:t>Clinique</a:t>
            </a:r>
          </a:p>
          <a:p>
            <a:pPr>
              <a:buNone/>
            </a:pPr>
            <a:r>
              <a:rPr lang="fr-FR" sz="2400" b="1"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âge </a:t>
            </a:r>
            <a:endParaRPr lang="fr-FR" sz="2400" dirty="0" smtClean="0">
              <a:solidFill>
                <a:srgbClr val="FF0000"/>
              </a:solidFill>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début brutal ou progressif  du                       </a:t>
            </a:r>
            <a:r>
              <a:rPr lang="fr-FR" sz="3000" b="1" dirty="0" smtClean="0">
                <a:solidFill>
                  <a:schemeClr val="accent1">
                    <a:lumMod val="75000"/>
                  </a:schemeClr>
                </a:solidFill>
                <a:latin typeface="Times New Roman" pitchFamily="18" charset="0"/>
                <a:cs typeface="Times New Roman" pitchFamily="18" charset="0"/>
              </a:rPr>
              <a:t>paraclinique</a:t>
            </a:r>
            <a:r>
              <a:rPr lang="fr-FR" sz="3000" dirty="0" smtClean="0">
                <a:latin typeface="Times New Roman" pitchFamily="18" charset="0"/>
                <a:cs typeface="Times New Roman" pitchFamily="18" charset="0"/>
              </a:rPr>
              <a:t> </a:t>
            </a:r>
          </a:p>
          <a:p>
            <a:pPr>
              <a:buNone/>
            </a:pPr>
            <a:r>
              <a:rPr lang="fr-FR" sz="2400" dirty="0" smtClean="0">
                <a:latin typeface="Times New Roman" pitchFamily="18" charset="0"/>
                <a:cs typeface="Times New Roman" pitchFamily="18" charset="0"/>
              </a:rPr>
              <a:t>syndrome œdémateux</a:t>
            </a:r>
            <a:r>
              <a:rPr lang="fr-FR" sz="2400" b="1" dirty="0" smtClean="0">
                <a:solidFill>
                  <a:srgbClr val="FF0000"/>
                </a:solidFill>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glycémie </a:t>
            </a:r>
            <a:endParaRPr lang="fr-FR" sz="2400" b="1" dirty="0" smtClean="0">
              <a:solidFill>
                <a:srgbClr val="FF0000"/>
              </a:solidFill>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SN pur ou impur                                        </a:t>
            </a:r>
            <a:r>
              <a:rPr lang="fr-FR" sz="2400" b="1"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sérologie HBV  HCV  HIV</a:t>
            </a:r>
          </a:p>
          <a:p>
            <a:pPr>
              <a:buNone/>
            </a:pP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un épisode viral ou des                                </a:t>
            </a: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bilan immunologique </a:t>
            </a:r>
          </a:p>
          <a:p>
            <a:pPr>
              <a:buNone/>
            </a:pPr>
            <a:r>
              <a:rPr lang="fr-FR" sz="2400" dirty="0" smtClean="0">
                <a:latin typeface="Times New Roman" pitchFamily="18" charset="0"/>
                <a:cs typeface="Times New Roman" pitchFamily="18" charset="0"/>
              </a:rPr>
              <a:t>manifestation d’allergie.                              </a:t>
            </a:r>
            <a:r>
              <a:rPr lang="fr-FR" sz="2400" dirty="0" smtClean="0">
                <a:solidFill>
                  <a:srgbClr val="FF0000"/>
                </a:solidFill>
                <a:latin typeface="Times New Roman" pitchFamily="18" charset="0"/>
                <a:cs typeface="Times New Roman" pitchFamily="18" charset="0"/>
              </a:rPr>
              <a:t> -</a:t>
            </a:r>
            <a:r>
              <a:rPr lang="fr-FR" dirty="0" smtClean="0">
                <a:latin typeface="Times New Roman" pitchFamily="18" charset="0"/>
                <a:cs typeface="Times New Roman" pitchFamily="18" charset="0"/>
              </a:rPr>
              <a:t>immunoélectrophorèse des  </a:t>
            </a:r>
          </a:p>
          <a:p>
            <a:pPr>
              <a:buNone/>
            </a:pPr>
            <a:r>
              <a:rPr lang="fr-FR" sz="2400" b="1"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les antécédents personnels                             protéines(sang,urine) </a:t>
            </a:r>
          </a:p>
          <a:p>
            <a:pPr>
              <a:buNone/>
            </a:pPr>
            <a:r>
              <a:rPr lang="fr-FR" sz="2400" dirty="0" smtClean="0">
                <a:latin typeface="Times New Roman" pitchFamily="18" charset="0"/>
                <a:cs typeface="Times New Roman" pitchFamily="18" charset="0"/>
              </a:rPr>
              <a:t> extra-rénaux</a:t>
            </a:r>
            <a:r>
              <a:rPr lang="fr-FR" sz="2400" b="1" dirty="0" smtClean="0">
                <a:solidFill>
                  <a:srgbClr val="FF0000"/>
                </a:solidFill>
                <a:latin typeface="Times New Roman" pitchFamily="18" charset="0"/>
                <a:cs typeface="Times New Roman" pitchFamily="18" charset="0"/>
              </a:rPr>
              <a:t>                                                 -</a:t>
            </a:r>
            <a:r>
              <a:rPr lang="fr-FR" dirty="0" smtClean="0">
                <a:latin typeface="Times New Roman" pitchFamily="18" charset="0"/>
                <a:cs typeface="Times New Roman" pitchFamily="18" charset="0"/>
              </a:rPr>
              <a:t> fractions C3 et C4 du</a:t>
            </a:r>
          </a:p>
          <a:p>
            <a:pPr>
              <a:buNone/>
            </a:pPr>
            <a:r>
              <a:rPr lang="fr-FR" dirty="0" smtClean="0">
                <a:latin typeface="Times New Roman" pitchFamily="18" charset="0"/>
                <a:cs typeface="Times New Roman" pitchFamily="18" charset="0"/>
              </a:rPr>
              <a:t>-l’usage antérieur de médicaments             complément </a:t>
            </a:r>
          </a:p>
          <a:p>
            <a:pPr>
              <a:buNone/>
            </a:pP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les antécédents familiaux de                       </a:t>
            </a: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ANCA</a:t>
            </a:r>
          </a:p>
          <a:p>
            <a:pPr>
              <a:buNone/>
            </a:pPr>
            <a:r>
              <a:rPr lang="fr-FR" sz="2400" dirty="0" smtClean="0">
                <a:latin typeface="Times New Roman" pitchFamily="18" charset="0"/>
                <a:cs typeface="Times New Roman" pitchFamily="18" charset="0"/>
              </a:rPr>
              <a:t>néphropathie glomérulaire</a:t>
            </a:r>
            <a:r>
              <a:rPr lang="fr-FR" sz="2400" b="1" dirty="0" smtClean="0">
                <a:solidFill>
                  <a:srgbClr val="FF0000"/>
                </a:solidFill>
                <a:latin typeface="Times New Roman" pitchFamily="18" charset="0"/>
                <a:cs typeface="Times New Roman" pitchFamily="18" charset="0"/>
              </a:rPr>
              <a:t>     </a:t>
            </a:r>
            <a:endParaRPr lang="fr-FR" sz="2400" dirty="0">
              <a:solidFill>
                <a:srgbClr val="FF0000"/>
              </a:solidFill>
              <a:latin typeface="Times New Roman" pitchFamily="18" charset="0"/>
              <a:cs typeface="Times New Roman" pitchFamily="18" charset="0"/>
            </a:endParaRPr>
          </a:p>
        </p:txBody>
      </p:sp>
      <p:cxnSp>
        <p:nvCxnSpPr>
          <p:cNvPr id="5" name="Connecteur droit avec flèche 4"/>
          <p:cNvCxnSpPr/>
          <p:nvPr/>
        </p:nvCxnSpPr>
        <p:spPr>
          <a:xfrm flipH="1">
            <a:off x="1763688" y="1556792"/>
            <a:ext cx="100811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4355976" y="1556792"/>
            <a:ext cx="12241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6632"/>
            <a:ext cx="8964488" cy="6741368"/>
          </a:xfrm>
        </p:spPr>
        <p:txBody>
          <a:bodyPr>
            <a:normAutofit fontScale="47500" lnSpcReduction="20000"/>
          </a:bodyPr>
          <a:lstStyle/>
          <a:p>
            <a:pPr>
              <a:buNone/>
            </a:pPr>
            <a:r>
              <a:rPr lang="fr-FR" sz="7600" b="1" dirty="0" smtClean="0">
                <a:latin typeface="Times New Roman" pitchFamily="18" charset="0"/>
                <a:cs typeface="Times New Roman" pitchFamily="18" charset="0"/>
              </a:rPr>
              <a:t>Place de la PBR:</a:t>
            </a:r>
          </a:p>
          <a:p>
            <a:pPr>
              <a:buNone/>
            </a:pPr>
            <a:r>
              <a:rPr lang="fr-FR" sz="4400" b="1" dirty="0" smtClean="0">
                <a:latin typeface="Times New Roman" pitchFamily="18" charset="0"/>
                <a:cs typeface="Times New Roman" pitchFamily="18" charset="0"/>
              </a:rPr>
              <a:t>   </a:t>
            </a:r>
            <a:r>
              <a:rPr lang="fr-FR" sz="4400" b="1" dirty="0" smtClean="0">
                <a:solidFill>
                  <a:srgbClr val="FF0000"/>
                </a:solidFill>
                <a:latin typeface="Times New Roman" pitchFamily="18" charset="0"/>
                <a:cs typeface="Times New Roman" pitchFamily="18" charset="0"/>
              </a:rPr>
              <a:t>Chez  l’adulte:</a:t>
            </a:r>
          </a:p>
          <a:p>
            <a:pPr>
              <a:buNone/>
            </a:pPr>
            <a:r>
              <a:rPr lang="fr-FR" sz="3600" dirty="0" smtClean="0"/>
              <a:t> </a:t>
            </a:r>
            <a:r>
              <a:rPr lang="fr-FR" sz="3800" dirty="0" smtClean="0">
                <a:latin typeface="Times New Roman" pitchFamily="18" charset="0"/>
                <a:cs typeface="Times New Roman" pitchFamily="18" charset="0"/>
              </a:rPr>
              <a:t>En pratique, la biopsie rénale est toujours indispensable en cas de syndrome néphrotique sauf :</a:t>
            </a:r>
            <a:endParaRPr lang="fr-FR" sz="3800" b="1" dirty="0" smtClean="0">
              <a:latin typeface="Times New Roman" pitchFamily="18" charset="0"/>
              <a:cs typeface="Times New Roman" pitchFamily="18" charset="0"/>
            </a:endParaRPr>
          </a:p>
          <a:p>
            <a:pPr>
              <a:buNone/>
            </a:pPr>
            <a:r>
              <a:rPr lang="fr-FR" sz="3800" dirty="0" smtClean="0">
                <a:solidFill>
                  <a:srgbClr val="FF0000"/>
                </a:solidFill>
                <a:latin typeface="Times New Roman" pitchFamily="18" charset="0"/>
                <a:cs typeface="Times New Roman" pitchFamily="18" charset="0"/>
              </a:rPr>
              <a:t>   -</a:t>
            </a:r>
            <a:r>
              <a:rPr lang="fr-FR" sz="3800" dirty="0" smtClean="0">
                <a:latin typeface="Times New Roman" pitchFamily="18" charset="0"/>
                <a:cs typeface="Times New Roman" pitchFamily="18" charset="0"/>
              </a:rPr>
              <a:t>chez le diabétique ayant une rétinopathie diabétique et un syndrome néphrotique sans hématurie.</a:t>
            </a:r>
          </a:p>
          <a:p>
            <a:pPr>
              <a:buNone/>
            </a:pPr>
            <a:r>
              <a:rPr lang="fr-FR" sz="3800" dirty="0" smtClean="0">
                <a:solidFill>
                  <a:srgbClr val="FF0000"/>
                </a:solidFill>
                <a:latin typeface="Times New Roman" pitchFamily="18" charset="0"/>
                <a:cs typeface="Times New Roman" pitchFamily="18" charset="0"/>
              </a:rPr>
              <a:t> -</a:t>
            </a:r>
            <a:r>
              <a:rPr lang="fr-FR" sz="3800" dirty="0" smtClean="0">
                <a:latin typeface="Times New Roman" pitchFamily="18" charset="0"/>
                <a:cs typeface="Times New Roman" pitchFamily="18" charset="0"/>
              </a:rPr>
              <a:t>chez l’adulte suspect d’amylose si la biopsie des glandes salivaires accessoires confirme ce diagnostic.</a:t>
            </a:r>
          </a:p>
          <a:p>
            <a:pPr>
              <a:buNone/>
            </a:pPr>
            <a:r>
              <a:rPr lang="fr-FR" sz="3800" dirty="0" smtClean="0">
                <a:solidFill>
                  <a:srgbClr val="FF0000"/>
                </a:solidFill>
                <a:latin typeface="Times New Roman" pitchFamily="18" charset="0"/>
                <a:cs typeface="Times New Roman" pitchFamily="18" charset="0"/>
              </a:rPr>
              <a:t> -</a:t>
            </a:r>
            <a:r>
              <a:rPr lang="fr-FR" sz="3800" dirty="0" smtClean="0">
                <a:latin typeface="Times New Roman" pitchFamily="18" charset="0"/>
                <a:cs typeface="Times New Roman" pitchFamily="18" charset="0"/>
              </a:rPr>
              <a:t>en cas de glomérulopathie héréditaire déjà identifiée dans la famille</a:t>
            </a:r>
            <a:r>
              <a:rPr lang="fr-FR" sz="3400" dirty="0" smtClean="0">
                <a:latin typeface="Times New Roman" pitchFamily="18" charset="0"/>
                <a:cs typeface="Times New Roman" pitchFamily="18" charset="0"/>
              </a:rPr>
              <a:t>.</a:t>
            </a:r>
          </a:p>
          <a:p>
            <a:pPr>
              <a:buNone/>
            </a:pPr>
            <a:r>
              <a:rPr lang="fr-FR" sz="3400" dirty="0" smtClean="0">
                <a:latin typeface="Times New Roman" pitchFamily="18" charset="0"/>
                <a:cs typeface="Times New Roman" pitchFamily="18" charset="0"/>
              </a:rPr>
              <a:t>-en cas de syndrome néphrotique induit  par les médicaments </a:t>
            </a:r>
          </a:p>
          <a:p>
            <a:pPr>
              <a:buNone/>
            </a:pPr>
            <a:r>
              <a:rPr lang="fr-FR" sz="4400" b="1" dirty="0" smtClean="0">
                <a:solidFill>
                  <a:srgbClr val="FF0000"/>
                </a:solidFill>
                <a:latin typeface="Times New Roman" pitchFamily="18" charset="0"/>
                <a:cs typeface="Times New Roman" pitchFamily="18" charset="0"/>
              </a:rPr>
              <a:t> Chez l’enfant:</a:t>
            </a:r>
          </a:p>
          <a:p>
            <a:pPr>
              <a:buNone/>
            </a:pPr>
            <a:r>
              <a:rPr lang="fr-FR" sz="4400" b="1" dirty="0" smtClean="0">
                <a:solidFill>
                  <a:srgbClr val="FF0000"/>
                </a:solidFill>
                <a:latin typeface="Times New Roman" pitchFamily="18" charset="0"/>
                <a:cs typeface="Times New Roman" pitchFamily="18" charset="0"/>
              </a:rPr>
              <a:t>     </a:t>
            </a:r>
            <a:r>
              <a:rPr lang="fr-FR" sz="4400" b="1" dirty="0" smtClean="0">
                <a:latin typeface="Times New Roman" pitchFamily="18" charset="0"/>
                <a:cs typeface="Times New Roman" pitchFamily="18" charset="0"/>
              </a:rPr>
              <a:t>-</a:t>
            </a:r>
            <a:r>
              <a:rPr lang="fr-FR" sz="4400" dirty="0" smtClean="0">
                <a:latin typeface="Times New Roman" pitchFamily="18" charset="0"/>
                <a:cs typeface="Times New Roman" pitchFamily="18" charset="0"/>
              </a:rPr>
              <a:t>Age ˃10 ans  ou ˂ 1 an </a:t>
            </a:r>
          </a:p>
          <a:p>
            <a:pPr>
              <a:buNone/>
            </a:pPr>
            <a:r>
              <a:rPr lang="fr-FR" sz="4400" dirty="0" smtClean="0">
                <a:latin typeface="Times New Roman" pitchFamily="18" charset="0"/>
                <a:cs typeface="Times New Roman" pitchFamily="18" charset="0"/>
              </a:rPr>
              <a:t>     -SN impur </a:t>
            </a:r>
          </a:p>
          <a:p>
            <a:pPr>
              <a:buNone/>
            </a:pPr>
            <a:r>
              <a:rPr lang="fr-FR" sz="4400" dirty="0" smtClean="0">
                <a:latin typeface="Times New Roman" pitchFamily="18" charset="0"/>
                <a:cs typeface="Times New Roman" pitchFamily="18" charset="0"/>
              </a:rPr>
              <a:t>     -hématurie macroscopique et/ou IR  persistante </a:t>
            </a:r>
          </a:p>
          <a:p>
            <a:pPr>
              <a:buNone/>
            </a:pPr>
            <a:r>
              <a:rPr lang="fr-FR" sz="4400" dirty="0" smtClean="0">
                <a:latin typeface="Times New Roman" pitchFamily="18" charset="0"/>
                <a:cs typeface="Times New Roman" pitchFamily="18" charset="0"/>
              </a:rPr>
              <a:t>     -signes extra rénaux </a:t>
            </a:r>
          </a:p>
          <a:p>
            <a:pPr>
              <a:buNone/>
            </a:pPr>
            <a:r>
              <a:rPr lang="fr-FR" sz="4400" dirty="0" smtClean="0">
                <a:latin typeface="Times New Roman" pitchFamily="18" charset="0"/>
                <a:cs typeface="Times New Roman" pitchFamily="18" charset="0"/>
              </a:rPr>
              <a:t>     -corticorésistance </a:t>
            </a:r>
          </a:p>
          <a:p>
            <a:pPr>
              <a:buNone/>
            </a:pPr>
            <a:r>
              <a:rPr lang="fr-FR" sz="5100" b="1" dirty="0" smtClean="0">
                <a:solidFill>
                  <a:srgbClr val="FF0000"/>
                </a:solidFill>
                <a:latin typeface="Times New Roman" pitchFamily="18" charset="0"/>
                <a:cs typeface="Times New Roman" pitchFamily="18" charset="0"/>
              </a:rPr>
              <a:t>     Contre indications:</a:t>
            </a:r>
            <a:r>
              <a:rPr lang="fr-FR" sz="5100" dirty="0" smtClean="0"/>
              <a:t> </a:t>
            </a:r>
          </a:p>
          <a:p>
            <a:r>
              <a:rPr lang="fr-FR" sz="3800" dirty="0" smtClean="0">
                <a:latin typeface="Times New Roman" pitchFamily="18" charset="0"/>
                <a:cs typeface="Times New Roman" pitchFamily="18" charset="0"/>
              </a:rPr>
              <a:t>Troubles de l’hémostase</a:t>
            </a:r>
          </a:p>
          <a:p>
            <a:r>
              <a:rPr lang="fr-FR" sz="3800" dirty="0" smtClean="0">
                <a:latin typeface="Times New Roman" pitchFamily="18" charset="0"/>
                <a:cs typeface="Times New Roman" pitchFamily="18" charset="0"/>
              </a:rPr>
              <a:t>Hypertension mal équilibrée</a:t>
            </a:r>
          </a:p>
          <a:p>
            <a:r>
              <a:rPr lang="fr-FR" sz="3800" dirty="0" smtClean="0">
                <a:latin typeface="Times New Roman" pitchFamily="18" charset="0"/>
                <a:cs typeface="Times New Roman" pitchFamily="18" charset="0"/>
              </a:rPr>
              <a:t>Rein unique fonctionnel ou anatomique</a:t>
            </a:r>
          </a:p>
          <a:p>
            <a:r>
              <a:rPr lang="fr-FR" sz="3800" dirty="0" smtClean="0">
                <a:latin typeface="Times New Roman" pitchFamily="18" charset="0"/>
                <a:cs typeface="Times New Roman" pitchFamily="18" charset="0"/>
              </a:rPr>
              <a:t>Présence de kystes rénaux</a:t>
            </a:r>
          </a:p>
          <a:p>
            <a:r>
              <a:rPr lang="fr-FR" sz="3800" dirty="0" smtClean="0">
                <a:latin typeface="Times New Roman" pitchFamily="18" charset="0"/>
                <a:cs typeface="Times New Roman" pitchFamily="18" charset="0"/>
              </a:rPr>
              <a:t>Reins diminués de taille</a:t>
            </a:r>
            <a:endParaRPr lang="fr-FR" sz="3800" b="1" dirty="0" smtClean="0">
              <a:solidFill>
                <a:srgbClr val="FF0000"/>
              </a:solidFill>
              <a:latin typeface="Times New Roman" pitchFamily="18" charset="0"/>
              <a:cs typeface="Times New Roman" pitchFamily="18" charset="0"/>
            </a:endParaRPr>
          </a:p>
          <a:p>
            <a:pPr>
              <a:buNone/>
            </a:pPr>
            <a:endParaRPr lang="fr-FR" sz="3400" b="1" dirty="0" smtClean="0">
              <a:solidFill>
                <a:srgbClr val="FF0000"/>
              </a:solidFill>
              <a:latin typeface="Times New Roman" pitchFamily="18" charset="0"/>
              <a:cs typeface="Times New Roman" pitchFamily="18" charset="0"/>
            </a:endParaRPr>
          </a:p>
          <a:p>
            <a:pPr>
              <a:buNone/>
            </a:pPr>
            <a:endParaRPr lang="fr-FR" sz="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708688"/>
          </a:xfrm>
        </p:spPr>
        <p:txBody>
          <a:bodyPr>
            <a:normAutofit/>
          </a:bodyPr>
          <a:lstStyle/>
          <a:p>
            <a:r>
              <a:rPr lang="fr-FR" sz="3600" b="1" dirty="0" smtClean="0">
                <a:solidFill>
                  <a:srgbClr val="FF0000"/>
                </a:solidFill>
                <a:latin typeface="Times New Roman" pitchFamily="18" charset="0"/>
                <a:cs typeface="Times New Roman" pitchFamily="18" charset="0"/>
              </a:rPr>
              <a:t>Les étiologies:</a:t>
            </a:r>
            <a:endParaRPr lang="fr-FR" sz="3600" b="1" dirty="0">
              <a:solidFill>
                <a:srgbClr val="FF0000"/>
              </a:solidFill>
              <a:latin typeface="Times New Roman" pitchFamily="18" charset="0"/>
              <a:cs typeface="Times New Roman" pitchFamily="18" charset="0"/>
            </a:endParaRPr>
          </a:p>
        </p:txBody>
      </p:sp>
      <p:graphicFrame>
        <p:nvGraphicFramePr>
          <p:cNvPr id="13" name="Espace réservé du contenu 12"/>
          <p:cNvGraphicFramePr>
            <a:graphicFrameLocks noGrp="1"/>
          </p:cNvGraphicFramePr>
          <p:nvPr>
            <p:ph idx="1"/>
          </p:nvPr>
        </p:nvGraphicFramePr>
        <p:xfrm>
          <a:off x="245730" y="3284984"/>
          <a:ext cx="8898270" cy="3456383"/>
        </p:xfrm>
        <a:graphic>
          <a:graphicData uri="http://schemas.openxmlformats.org/drawingml/2006/table">
            <a:tbl>
              <a:tblPr firstRow="1" bandRow="1">
                <a:tableStyleId>{5940675A-B579-460E-94D1-54222C63F5DA}</a:tableStyleId>
              </a:tblPr>
              <a:tblGrid>
                <a:gridCol w="1757045"/>
                <a:gridCol w="1771347"/>
                <a:gridCol w="1855788"/>
                <a:gridCol w="1757045"/>
                <a:gridCol w="1757045"/>
              </a:tblGrid>
              <a:tr h="432047">
                <a:tc>
                  <a:txBody>
                    <a:bodyPr/>
                    <a:lstStyle/>
                    <a:p>
                      <a:r>
                        <a:rPr kumimoji="0" lang="fr-FR" sz="1800" b="1" kern="1200" dirty="0" smtClean="0">
                          <a:solidFill>
                            <a:srgbClr val="002060"/>
                          </a:solidFill>
                          <a:latin typeface="Times New Roman" pitchFamily="18" charset="0"/>
                          <a:ea typeface="+mn-ea"/>
                          <a:cs typeface="Times New Roman" pitchFamily="18" charset="0"/>
                        </a:rPr>
                        <a:t>Etiologie Evidente </a:t>
                      </a:r>
                      <a:endParaRPr lang="fr-FR" sz="1800" b="1" dirty="0">
                        <a:solidFill>
                          <a:srgbClr val="002060"/>
                        </a:solidFill>
                        <a:latin typeface="Times New Roman" pitchFamily="18" charset="0"/>
                        <a:cs typeface="Times New Roman" pitchFamily="18" charset="0"/>
                      </a:endParaRPr>
                    </a:p>
                  </a:txBody>
                  <a:tcPr>
                    <a:blipFill>
                      <a:blip r:embed="rId2"/>
                      <a:tile tx="0" ty="0" sx="100000" sy="100000" flip="none" algn="tl"/>
                    </a:blipFill>
                  </a:tcPr>
                </a:tc>
                <a:tc>
                  <a:txBody>
                    <a:bodyPr/>
                    <a:lstStyle/>
                    <a:p>
                      <a:r>
                        <a:rPr lang="fr-FR" sz="1800" b="1" dirty="0" smtClean="0">
                          <a:solidFill>
                            <a:srgbClr val="002060"/>
                          </a:solidFill>
                          <a:latin typeface="Times New Roman" pitchFamily="18" charset="0"/>
                          <a:cs typeface="Times New Roman" pitchFamily="18" charset="0"/>
                        </a:rPr>
                        <a:t>GEM</a:t>
                      </a:r>
                      <a:endParaRPr lang="fr-FR" sz="1800" b="1" dirty="0">
                        <a:solidFill>
                          <a:srgbClr val="002060"/>
                        </a:solidFill>
                        <a:latin typeface="Times New Roman" pitchFamily="18" charset="0"/>
                        <a:cs typeface="Times New Roman" pitchFamily="18" charset="0"/>
                      </a:endParaRPr>
                    </a:p>
                  </a:txBody>
                  <a:tcPr>
                    <a:blipFill>
                      <a:blip r:embed="rId3"/>
                      <a:tile tx="0" ty="0" sx="100000" sy="100000" flip="none" algn="tl"/>
                    </a:blipFill>
                  </a:tcPr>
                </a:tc>
                <a:tc>
                  <a:txBody>
                    <a:bodyPr/>
                    <a:lstStyle/>
                    <a:p>
                      <a:r>
                        <a:rPr lang="fr-FR" sz="1800" b="1" dirty="0" smtClean="0">
                          <a:solidFill>
                            <a:srgbClr val="002060"/>
                          </a:solidFill>
                          <a:latin typeface="Times New Roman" pitchFamily="18" charset="0"/>
                          <a:cs typeface="Times New Roman" pitchFamily="18" charset="0"/>
                        </a:rPr>
                        <a:t>HSF</a:t>
                      </a:r>
                      <a:endParaRPr lang="fr-FR" sz="1800" b="1" dirty="0">
                        <a:solidFill>
                          <a:srgbClr val="002060"/>
                        </a:solidFill>
                        <a:latin typeface="Times New Roman" pitchFamily="18" charset="0"/>
                        <a:cs typeface="Times New Roman" pitchFamily="18" charset="0"/>
                      </a:endParaRPr>
                    </a:p>
                  </a:txBody>
                  <a:tcPr>
                    <a:blipFill>
                      <a:blip r:embed="rId4"/>
                      <a:tile tx="0" ty="0" sx="100000" sy="100000" flip="none" algn="tl"/>
                    </a:blipFill>
                  </a:tcPr>
                </a:tc>
                <a:tc>
                  <a:txBody>
                    <a:bodyPr/>
                    <a:lstStyle/>
                    <a:p>
                      <a:r>
                        <a:rPr lang="fr-FR" sz="1800" b="1" dirty="0" smtClean="0">
                          <a:solidFill>
                            <a:srgbClr val="002060"/>
                          </a:solidFill>
                          <a:latin typeface="Times New Roman" pitchFamily="18" charset="0"/>
                          <a:cs typeface="Times New Roman" pitchFamily="18" charset="0"/>
                        </a:rPr>
                        <a:t>LGM</a:t>
                      </a:r>
                      <a:endParaRPr lang="fr-FR" sz="1800" b="1" dirty="0">
                        <a:solidFill>
                          <a:srgbClr val="002060"/>
                        </a:solidFill>
                        <a:latin typeface="Times New Roman" pitchFamily="18" charset="0"/>
                        <a:cs typeface="Times New Roman" pitchFamily="18" charset="0"/>
                      </a:endParaRPr>
                    </a:p>
                  </a:txBody>
                  <a:tcPr>
                    <a:blipFill>
                      <a:blip r:embed="rId5"/>
                      <a:tile tx="0" ty="0" sx="100000" sy="100000" flip="none" algn="tl"/>
                    </a:blipFill>
                  </a:tcPr>
                </a:tc>
                <a:tc>
                  <a:txBody>
                    <a:bodyPr/>
                    <a:lstStyle/>
                    <a:p>
                      <a:r>
                        <a:rPr lang="fr-FR" sz="1800" b="1" dirty="0" smtClean="0">
                          <a:solidFill>
                            <a:srgbClr val="002060"/>
                          </a:solidFill>
                          <a:latin typeface="Times New Roman" pitchFamily="18" charset="0"/>
                          <a:cs typeface="Times New Roman" pitchFamily="18" charset="0"/>
                        </a:rPr>
                        <a:t>GNMP</a:t>
                      </a:r>
                      <a:endParaRPr lang="fr-FR" sz="1800" b="1" dirty="0">
                        <a:solidFill>
                          <a:srgbClr val="002060"/>
                        </a:solidFill>
                        <a:latin typeface="Times New Roman" pitchFamily="18" charset="0"/>
                        <a:cs typeface="Times New Roman" pitchFamily="18" charset="0"/>
                      </a:endParaRPr>
                    </a:p>
                  </a:txBody>
                  <a:tcPr>
                    <a:blipFill>
                      <a:blip r:embed="rId6"/>
                      <a:tile tx="0" ty="0" sx="100000" sy="100000" flip="none" algn="tl"/>
                    </a:blipFill>
                  </a:tcPr>
                </a:tc>
              </a:tr>
              <a:tr h="2816303">
                <a:tc>
                  <a:txBody>
                    <a:bodyPr/>
                    <a:lstStyle/>
                    <a:p>
                      <a:pPr algn="l">
                        <a:lnSpc>
                          <a:spcPct val="115000"/>
                        </a:lnSpc>
                        <a:spcAft>
                          <a:spcPts val="1000"/>
                        </a:spcAft>
                      </a:pPr>
                      <a:r>
                        <a:rPr lang="fr-FR" sz="1600" b="1" dirty="0">
                          <a:latin typeface="Times New Roman" pitchFamily="18" charset="0"/>
                          <a:ea typeface="Calibri"/>
                          <a:cs typeface="Times New Roman" pitchFamily="18" charset="0"/>
                        </a:rPr>
                        <a:t>-Diabète</a:t>
                      </a:r>
                    </a:p>
                    <a:p>
                      <a:pPr algn="l">
                        <a:lnSpc>
                          <a:spcPct val="115000"/>
                        </a:lnSpc>
                        <a:spcAft>
                          <a:spcPts val="1000"/>
                        </a:spcAft>
                      </a:pPr>
                      <a:r>
                        <a:rPr lang="fr-FR" sz="1600" b="1" dirty="0">
                          <a:latin typeface="Times New Roman" pitchFamily="18" charset="0"/>
                          <a:ea typeface="Calibri"/>
                          <a:cs typeface="Times New Roman" pitchFamily="18" charset="0"/>
                        </a:rPr>
                        <a:t>- Amylose</a:t>
                      </a:r>
                    </a:p>
                    <a:p>
                      <a:pPr algn="l">
                        <a:lnSpc>
                          <a:spcPct val="115000"/>
                        </a:lnSpc>
                        <a:spcAft>
                          <a:spcPts val="1000"/>
                        </a:spcAft>
                      </a:pPr>
                      <a:r>
                        <a:rPr lang="fr-FR" sz="1600" b="1" dirty="0">
                          <a:latin typeface="Times New Roman" pitchFamily="18" charset="0"/>
                          <a:ea typeface="Calibri"/>
                          <a:cs typeface="Times New Roman" pitchFamily="18" charset="0"/>
                        </a:rPr>
                        <a:t>- Lupus</a:t>
                      </a:r>
                    </a:p>
                    <a:p>
                      <a:pPr algn="l">
                        <a:lnSpc>
                          <a:spcPct val="115000"/>
                        </a:lnSpc>
                        <a:spcAft>
                          <a:spcPts val="0"/>
                        </a:spcAft>
                      </a:pPr>
                      <a:r>
                        <a:rPr lang="fr-FR" sz="1600" b="1" dirty="0">
                          <a:latin typeface="Times New Roman" pitchFamily="18" charset="0"/>
                          <a:ea typeface="Calibri"/>
                          <a:cs typeface="Times New Roman" pitchFamily="18" charset="0"/>
                        </a:rPr>
                        <a:t>- Médicament</a:t>
                      </a:r>
                    </a:p>
                  </a:txBody>
                  <a:tcPr marL="89535" marR="89535" marT="0" marB="0">
                    <a:blipFill>
                      <a:blip r:embed="rId2"/>
                      <a:tile tx="0" ty="0" sx="100000" sy="100000" flip="none" algn="tl"/>
                    </a:blipFill>
                  </a:tcPr>
                </a:tc>
                <a:tc>
                  <a:txBody>
                    <a:bodyPr/>
                    <a:lstStyle/>
                    <a:p>
                      <a:pPr algn="l">
                        <a:lnSpc>
                          <a:spcPct val="115000"/>
                        </a:lnSpc>
                        <a:spcAft>
                          <a:spcPts val="0"/>
                        </a:spcAft>
                      </a:pPr>
                      <a:r>
                        <a:rPr lang="fr-FR" sz="1200" dirty="0">
                          <a:latin typeface="Times New Roman" pitchFamily="18" charset="0"/>
                          <a:ea typeface="Calibri"/>
                          <a:cs typeface="Times New Roman" pitchFamily="18" charset="0"/>
                        </a:rPr>
                        <a:t>-</a:t>
                      </a:r>
                      <a:r>
                        <a:rPr lang="fr-FR" sz="1600" b="1" dirty="0">
                          <a:latin typeface="Times New Roman" pitchFamily="18" charset="0"/>
                          <a:ea typeface="Calibri"/>
                          <a:cs typeface="Times New Roman" pitchFamily="18" charset="0"/>
                        </a:rPr>
                        <a:t>Paranéoplasique</a:t>
                      </a:r>
                    </a:p>
                    <a:p>
                      <a:pPr algn="l">
                        <a:lnSpc>
                          <a:spcPct val="115000"/>
                        </a:lnSpc>
                        <a:spcAft>
                          <a:spcPts val="0"/>
                        </a:spcAft>
                      </a:pPr>
                      <a:r>
                        <a:rPr lang="fr-FR" sz="1600" b="1" dirty="0">
                          <a:latin typeface="Times New Roman" pitchFamily="18" charset="0"/>
                          <a:ea typeface="Calibri"/>
                          <a:cs typeface="Times New Roman" pitchFamily="18" charset="0"/>
                        </a:rPr>
                        <a:t>    Bronche</a:t>
                      </a:r>
                    </a:p>
                    <a:p>
                      <a:pPr algn="l">
                        <a:lnSpc>
                          <a:spcPct val="115000"/>
                        </a:lnSpc>
                        <a:spcAft>
                          <a:spcPts val="0"/>
                        </a:spcAft>
                      </a:pPr>
                      <a:r>
                        <a:rPr lang="fr-FR" sz="1600" b="1" dirty="0">
                          <a:latin typeface="Times New Roman" pitchFamily="18" charset="0"/>
                          <a:ea typeface="Calibri"/>
                          <a:cs typeface="Times New Roman" pitchFamily="18" charset="0"/>
                        </a:rPr>
                        <a:t>    Sein</a:t>
                      </a:r>
                    </a:p>
                    <a:p>
                      <a:pPr algn="l">
                        <a:lnSpc>
                          <a:spcPct val="115000"/>
                        </a:lnSpc>
                        <a:spcAft>
                          <a:spcPts val="0"/>
                        </a:spcAft>
                      </a:pPr>
                      <a:r>
                        <a:rPr lang="fr-FR" sz="1600" b="1" dirty="0">
                          <a:latin typeface="Times New Roman" pitchFamily="18" charset="0"/>
                          <a:ea typeface="Calibri"/>
                          <a:cs typeface="Times New Roman" pitchFamily="18" charset="0"/>
                        </a:rPr>
                        <a:t>    Colon</a:t>
                      </a:r>
                    </a:p>
                    <a:p>
                      <a:pPr algn="l">
                        <a:lnSpc>
                          <a:spcPct val="115000"/>
                        </a:lnSpc>
                        <a:spcAft>
                          <a:spcPts val="0"/>
                        </a:spcAft>
                      </a:pPr>
                      <a:r>
                        <a:rPr lang="fr-FR" sz="1600" b="1" dirty="0">
                          <a:latin typeface="Times New Roman" pitchFamily="18" charset="0"/>
                          <a:ea typeface="Calibri"/>
                          <a:cs typeface="Times New Roman" pitchFamily="18" charset="0"/>
                        </a:rPr>
                        <a:t>- Lupus</a:t>
                      </a:r>
                    </a:p>
                    <a:p>
                      <a:pPr algn="l">
                        <a:lnSpc>
                          <a:spcPct val="115000"/>
                        </a:lnSpc>
                        <a:spcAft>
                          <a:spcPts val="0"/>
                        </a:spcAft>
                      </a:pPr>
                      <a:r>
                        <a:rPr lang="fr-FR" sz="1600" b="1" dirty="0">
                          <a:latin typeface="Times New Roman" pitchFamily="18" charset="0"/>
                          <a:ea typeface="Calibri"/>
                          <a:cs typeface="Times New Roman" pitchFamily="18" charset="0"/>
                        </a:rPr>
                        <a:t>-Sarcoïdose</a:t>
                      </a:r>
                    </a:p>
                    <a:p>
                      <a:pPr algn="l">
                        <a:lnSpc>
                          <a:spcPct val="115000"/>
                        </a:lnSpc>
                        <a:spcAft>
                          <a:spcPts val="0"/>
                        </a:spcAft>
                      </a:pPr>
                      <a:r>
                        <a:rPr lang="fr-FR" sz="1600" b="1" dirty="0">
                          <a:latin typeface="Times New Roman" pitchFamily="18" charset="0"/>
                          <a:ea typeface="Calibri"/>
                          <a:cs typeface="Times New Roman" pitchFamily="18" charset="0"/>
                        </a:rPr>
                        <a:t>- Toxique</a:t>
                      </a:r>
                    </a:p>
                    <a:p>
                      <a:pPr algn="l">
                        <a:lnSpc>
                          <a:spcPct val="115000"/>
                        </a:lnSpc>
                        <a:spcAft>
                          <a:spcPts val="0"/>
                        </a:spcAft>
                      </a:pPr>
                      <a:r>
                        <a:rPr lang="fr-FR" sz="1600" b="1" dirty="0">
                          <a:latin typeface="Times New Roman" pitchFamily="18" charset="0"/>
                          <a:ea typeface="Calibri"/>
                          <a:cs typeface="Times New Roman" pitchFamily="18" charset="0"/>
                        </a:rPr>
                        <a:t>   captopril</a:t>
                      </a:r>
                    </a:p>
                    <a:p>
                      <a:pPr algn="l">
                        <a:lnSpc>
                          <a:spcPct val="115000"/>
                        </a:lnSpc>
                        <a:spcAft>
                          <a:spcPts val="0"/>
                        </a:spcAft>
                      </a:pPr>
                      <a:r>
                        <a:rPr lang="fr-FR" sz="1600" b="1" dirty="0">
                          <a:latin typeface="Times New Roman" pitchFamily="18" charset="0"/>
                          <a:ea typeface="Calibri"/>
                          <a:cs typeface="Times New Roman" pitchFamily="18" charset="0"/>
                        </a:rPr>
                        <a:t>   sels d’or</a:t>
                      </a:r>
                    </a:p>
                    <a:p>
                      <a:pPr algn="l">
                        <a:lnSpc>
                          <a:spcPct val="115000"/>
                        </a:lnSpc>
                        <a:spcAft>
                          <a:spcPts val="0"/>
                        </a:spcAft>
                      </a:pPr>
                      <a:r>
                        <a:rPr lang="fr-FR" sz="1600" b="1" dirty="0">
                          <a:latin typeface="Times New Roman" pitchFamily="18" charset="0"/>
                          <a:ea typeface="Calibri"/>
                          <a:cs typeface="Times New Roman" pitchFamily="18" charset="0"/>
                        </a:rPr>
                        <a:t>    </a:t>
                      </a:r>
                      <a:r>
                        <a:rPr lang="fr-FR" sz="1600" b="1" dirty="0" smtClean="0">
                          <a:latin typeface="Times New Roman" pitchFamily="18" charset="0"/>
                          <a:ea typeface="Calibri"/>
                          <a:cs typeface="Times New Roman" pitchFamily="18" charset="0"/>
                        </a:rPr>
                        <a:t>pénicilline</a:t>
                      </a:r>
                      <a:r>
                        <a:rPr lang="fr-FR" sz="1600" b="1" baseline="0" dirty="0" smtClean="0">
                          <a:latin typeface="Times New Roman" pitchFamily="18" charset="0"/>
                          <a:ea typeface="Calibri"/>
                          <a:cs typeface="Times New Roman" pitchFamily="18" charset="0"/>
                        </a:rPr>
                        <a:t> </a:t>
                      </a:r>
                      <a:endParaRPr lang="fr-FR" sz="1600" b="1" dirty="0">
                        <a:latin typeface="Times New Roman" pitchFamily="18" charset="0"/>
                        <a:ea typeface="Calibri"/>
                        <a:cs typeface="Times New Roman" pitchFamily="18" charset="0"/>
                      </a:endParaRPr>
                    </a:p>
                  </a:txBody>
                  <a:tcPr marL="0" marR="0" marT="0" marB="0">
                    <a:blipFill>
                      <a:blip r:embed="rId3"/>
                      <a:tile tx="0" ty="0" sx="100000" sy="100000" flip="none" algn="tl"/>
                    </a:blipFill>
                  </a:tcPr>
                </a:tc>
                <a:tc>
                  <a:txBody>
                    <a:bodyPr/>
                    <a:lstStyle/>
                    <a:p>
                      <a:pPr algn="l">
                        <a:lnSpc>
                          <a:spcPct val="115000"/>
                        </a:lnSpc>
                        <a:spcAft>
                          <a:spcPts val="0"/>
                        </a:spcAft>
                      </a:pPr>
                      <a:r>
                        <a:rPr lang="fr-FR" sz="1200" dirty="0">
                          <a:latin typeface="Times New Roman" pitchFamily="18" charset="0"/>
                          <a:ea typeface="Calibri"/>
                          <a:cs typeface="Times New Roman" pitchFamily="18" charset="0"/>
                        </a:rPr>
                        <a:t>-</a:t>
                      </a:r>
                      <a:r>
                        <a:rPr lang="fr-FR" sz="1200" b="1" dirty="0">
                          <a:latin typeface="Times New Roman" pitchFamily="18" charset="0"/>
                          <a:ea typeface="Calibri"/>
                          <a:cs typeface="Times New Roman" pitchFamily="18" charset="0"/>
                        </a:rPr>
                        <a:t>Diminution du nombre de</a:t>
                      </a:r>
                    </a:p>
                    <a:p>
                      <a:pPr algn="l">
                        <a:lnSpc>
                          <a:spcPct val="115000"/>
                        </a:lnSpc>
                        <a:spcAft>
                          <a:spcPts val="1000"/>
                        </a:spcAft>
                      </a:pPr>
                      <a:r>
                        <a:rPr lang="fr-FR" sz="1200" b="1" baseline="0" dirty="0" smtClean="0">
                          <a:latin typeface="Times New Roman" pitchFamily="18" charset="0"/>
                          <a:ea typeface="Calibri"/>
                          <a:cs typeface="Times New Roman" pitchFamily="18" charset="0"/>
                        </a:rPr>
                        <a:t>  n</a:t>
                      </a:r>
                      <a:r>
                        <a:rPr lang="fr-FR" sz="1200" b="1" dirty="0" smtClean="0">
                          <a:latin typeface="Times New Roman" pitchFamily="18" charset="0"/>
                          <a:ea typeface="Calibri"/>
                          <a:cs typeface="Times New Roman" pitchFamily="18" charset="0"/>
                        </a:rPr>
                        <a:t>éphrons </a:t>
                      </a:r>
                      <a:r>
                        <a:rPr lang="fr-FR" sz="1200" b="1" dirty="0">
                          <a:latin typeface="Times New Roman" pitchFamily="18" charset="0"/>
                          <a:ea typeface="Calibri"/>
                          <a:cs typeface="Times New Roman" pitchFamily="18" charset="0"/>
                        </a:rPr>
                        <a:t>fonctionnel:</a:t>
                      </a:r>
                    </a:p>
                    <a:p>
                      <a:pPr algn="l">
                        <a:lnSpc>
                          <a:spcPct val="115000"/>
                        </a:lnSpc>
                        <a:spcAft>
                          <a:spcPts val="1000"/>
                        </a:spcAft>
                      </a:pPr>
                      <a:r>
                        <a:rPr lang="fr-FR" sz="1200" b="1" dirty="0">
                          <a:latin typeface="Times New Roman" pitchFamily="18" charset="0"/>
                          <a:ea typeface="Calibri"/>
                          <a:cs typeface="Times New Roman" pitchFamily="18" charset="0"/>
                        </a:rPr>
                        <a:t>-congénital</a:t>
                      </a:r>
                    </a:p>
                    <a:p>
                      <a:pPr algn="l">
                        <a:lnSpc>
                          <a:spcPct val="115000"/>
                        </a:lnSpc>
                        <a:spcAft>
                          <a:spcPts val="0"/>
                        </a:spcAft>
                      </a:pPr>
                      <a:r>
                        <a:rPr lang="fr-FR" sz="1200" b="1" dirty="0">
                          <a:latin typeface="Times New Roman" pitchFamily="18" charset="0"/>
                          <a:ea typeface="Calibri"/>
                          <a:cs typeface="Times New Roman" pitchFamily="18" charset="0"/>
                        </a:rPr>
                        <a:t>- acquis:</a:t>
                      </a:r>
                    </a:p>
                    <a:p>
                      <a:pPr algn="l">
                        <a:lnSpc>
                          <a:spcPct val="115000"/>
                        </a:lnSpc>
                        <a:spcAft>
                          <a:spcPts val="0"/>
                        </a:spcAft>
                      </a:pPr>
                      <a:r>
                        <a:rPr lang="fr-FR" sz="1200" b="1" dirty="0">
                          <a:latin typeface="Times New Roman" pitchFamily="18" charset="0"/>
                          <a:ea typeface="Calibri"/>
                          <a:cs typeface="Times New Roman" pitchFamily="18" charset="0"/>
                        </a:rPr>
                        <a:t>    reflux+++                </a:t>
                      </a:r>
                    </a:p>
                    <a:p>
                      <a:pPr algn="l">
                        <a:lnSpc>
                          <a:spcPct val="115000"/>
                        </a:lnSpc>
                        <a:spcAft>
                          <a:spcPts val="0"/>
                        </a:spcAft>
                      </a:pPr>
                      <a:r>
                        <a:rPr lang="fr-FR" sz="1200" b="1" dirty="0">
                          <a:latin typeface="Times New Roman" pitchFamily="18" charset="0"/>
                          <a:ea typeface="Calibri"/>
                          <a:cs typeface="Times New Roman" pitchFamily="18" charset="0"/>
                        </a:rPr>
                        <a:t>    HTA</a:t>
                      </a:r>
                    </a:p>
                    <a:p>
                      <a:pPr algn="l">
                        <a:lnSpc>
                          <a:spcPct val="115000"/>
                        </a:lnSpc>
                        <a:spcAft>
                          <a:spcPts val="0"/>
                        </a:spcAft>
                      </a:pPr>
                      <a:r>
                        <a:rPr lang="fr-FR" sz="1200" b="1" dirty="0">
                          <a:latin typeface="Times New Roman" pitchFamily="18" charset="0"/>
                          <a:ea typeface="Calibri"/>
                          <a:cs typeface="Times New Roman" pitchFamily="18" charset="0"/>
                        </a:rPr>
                        <a:t>-Maladie glomérulaire liée à :</a:t>
                      </a:r>
                    </a:p>
                    <a:p>
                      <a:pPr algn="l">
                        <a:lnSpc>
                          <a:spcPct val="115000"/>
                        </a:lnSpc>
                        <a:spcAft>
                          <a:spcPts val="0"/>
                        </a:spcAft>
                      </a:pPr>
                      <a:r>
                        <a:rPr lang="fr-FR" sz="1200" b="1" dirty="0">
                          <a:latin typeface="Times New Roman" pitchFamily="18" charset="0"/>
                          <a:ea typeface="Calibri"/>
                          <a:cs typeface="Times New Roman" pitchFamily="18" charset="0"/>
                        </a:rPr>
                        <a:t>   HIV</a:t>
                      </a:r>
                    </a:p>
                    <a:p>
                      <a:pPr algn="l">
                        <a:lnSpc>
                          <a:spcPct val="115000"/>
                        </a:lnSpc>
                        <a:spcAft>
                          <a:spcPts val="0"/>
                        </a:spcAft>
                      </a:pPr>
                      <a:r>
                        <a:rPr lang="fr-FR" sz="1200" b="1" dirty="0">
                          <a:latin typeface="Times New Roman" pitchFamily="18" charset="0"/>
                          <a:ea typeface="Calibri"/>
                          <a:cs typeface="Times New Roman" pitchFamily="18" charset="0"/>
                        </a:rPr>
                        <a:t>   Héroïne</a:t>
                      </a:r>
                    </a:p>
                    <a:p>
                      <a:pPr algn="l">
                        <a:lnSpc>
                          <a:spcPct val="115000"/>
                        </a:lnSpc>
                        <a:spcAft>
                          <a:spcPts val="0"/>
                        </a:spcAft>
                      </a:pPr>
                      <a:r>
                        <a:rPr lang="fr-FR" sz="1200" b="1" dirty="0">
                          <a:latin typeface="Times New Roman" pitchFamily="18" charset="0"/>
                          <a:ea typeface="Calibri"/>
                          <a:cs typeface="Times New Roman" pitchFamily="18" charset="0"/>
                        </a:rPr>
                        <a:t>   Drépanocytose</a:t>
                      </a:r>
                    </a:p>
                  </a:txBody>
                  <a:tcPr marL="0" marR="0" marT="0" marB="0">
                    <a:blipFill>
                      <a:blip r:embed="rId4"/>
                      <a:tile tx="0" ty="0" sx="100000" sy="100000" flip="none" algn="tl"/>
                    </a:blipFill>
                  </a:tcPr>
                </a:tc>
                <a:tc>
                  <a:txBody>
                    <a:bodyPr/>
                    <a:lstStyle/>
                    <a:p>
                      <a:pPr algn="l">
                        <a:lnSpc>
                          <a:spcPct val="115000"/>
                        </a:lnSpc>
                        <a:spcAft>
                          <a:spcPts val="0"/>
                        </a:spcAft>
                      </a:pPr>
                      <a:r>
                        <a:rPr lang="fr-FR" sz="1200" dirty="0" smtClean="0">
                          <a:latin typeface="Times New Roman" pitchFamily="18" charset="0"/>
                          <a:ea typeface="Calibri"/>
                          <a:cs typeface="Times New Roman" pitchFamily="18" charset="0"/>
                        </a:rPr>
                        <a:t> -</a:t>
                      </a:r>
                      <a:r>
                        <a:rPr lang="fr-FR" sz="1600" b="1" dirty="0" smtClean="0">
                          <a:latin typeface="Times New Roman" pitchFamily="18" charset="0"/>
                          <a:ea typeface="Calibri"/>
                          <a:cs typeface="Times New Roman" pitchFamily="18" charset="0"/>
                        </a:rPr>
                        <a:t>Iatrogène</a:t>
                      </a:r>
                      <a:r>
                        <a:rPr lang="fr-FR" sz="1600" b="1" dirty="0">
                          <a:latin typeface="Times New Roman" pitchFamily="18" charset="0"/>
                          <a:ea typeface="Calibri"/>
                          <a:cs typeface="Times New Roman" pitchFamily="18" charset="0"/>
                        </a:rPr>
                        <a:t>:</a:t>
                      </a:r>
                    </a:p>
                    <a:p>
                      <a:pPr algn="l">
                        <a:lnSpc>
                          <a:spcPct val="115000"/>
                        </a:lnSpc>
                        <a:spcAft>
                          <a:spcPts val="0"/>
                        </a:spcAft>
                      </a:pPr>
                      <a:r>
                        <a:rPr lang="fr-FR" sz="1600" b="1" dirty="0">
                          <a:latin typeface="Times New Roman" pitchFamily="18" charset="0"/>
                          <a:ea typeface="Calibri"/>
                          <a:cs typeface="Times New Roman" pitchFamily="18" charset="0"/>
                        </a:rPr>
                        <a:t>    AINS</a:t>
                      </a:r>
                    </a:p>
                    <a:p>
                      <a:pPr algn="l">
                        <a:lnSpc>
                          <a:spcPct val="115000"/>
                        </a:lnSpc>
                        <a:spcAft>
                          <a:spcPts val="0"/>
                        </a:spcAft>
                      </a:pPr>
                      <a:r>
                        <a:rPr lang="fr-FR" sz="1600" b="1" dirty="0" smtClean="0">
                          <a:latin typeface="Times New Roman" pitchFamily="18" charset="0"/>
                          <a:ea typeface="Calibri"/>
                          <a:cs typeface="Times New Roman" pitchFamily="18" charset="0"/>
                        </a:rPr>
                        <a:t>    Interféron</a:t>
                      </a:r>
                      <a:endParaRPr lang="fr-FR" sz="1600" b="1" dirty="0">
                        <a:latin typeface="Times New Roman" pitchFamily="18" charset="0"/>
                        <a:ea typeface="Calibri"/>
                        <a:cs typeface="Times New Roman" pitchFamily="18" charset="0"/>
                      </a:endParaRPr>
                    </a:p>
                    <a:p>
                      <a:pPr algn="l">
                        <a:lnSpc>
                          <a:spcPct val="115000"/>
                        </a:lnSpc>
                        <a:spcAft>
                          <a:spcPts val="0"/>
                        </a:spcAft>
                      </a:pPr>
                      <a:r>
                        <a:rPr lang="fr-FR" sz="1600" b="1" dirty="0">
                          <a:latin typeface="Times New Roman" pitchFamily="18" charset="0"/>
                          <a:ea typeface="Calibri"/>
                          <a:cs typeface="Times New Roman" pitchFamily="18" charset="0"/>
                        </a:rPr>
                        <a:t>   </a:t>
                      </a:r>
                      <a:r>
                        <a:rPr lang="fr-FR" sz="1600" b="1" dirty="0" smtClean="0">
                          <a:latin typeface="Times New Roman" pitchFamily="18" charset="0"/>
                          <a:ea typeface="Calibri"/>
                          <a:cs typeface="Times New Roman" pitchFamily="18" charset="0"/>
                        </a:rPr>
                        <a:t> Lithium</a:t>
                      </a:r>
                      <a:endParaRPr lang="fr-FR" sz="1600" b="1" dirty="0">
                        <a:latin typeface="Times New Roman" pitchFamily="18" charset="0"/>
                        <a:ea typeface="Calibri"/>
                        <a:cs typeface="Times New Roman" pitchFamily="18" charset="0"/>
                      </a:endParaRPr>
                    </a:p>
                    <a:p>
                      <a:pPr algn="l">
                        <a:lnSpc>
                          <a:spcPct val="115000"/>
                        </a:lnSpc>
                        <a:spcAft>
                          <a:spcPts val="0"/>
                        </a:spcAft>
                      </a:pPr>
                      <a:r>
                        <a:rPr lang="fr-FR" sz="1600" b="1" dirty="0">
                          <a:latin typeface="Times New Roman" pitchFamily="18" charset="0"/>
                          <a:ea typeface="Calibri"/>
                          <a:cs typeface="Times New Roman" pitchFamily="18" charset="0"/>
                        </a:rPr>
                        <a:t> </a:t>
                      </a:r>
                      <a:r>
                        <a:rPr lang="fr-FR" sz="1600" b="1" dirty="0" smtClean="0">
                          <a:latin typeface="Times New Roman" pitchFamily="18" charset="0"/>
                          <a:ea typeface="Calibri"/>
                          <a:cs typeface="Times New Roman" pitchFamily="18" charset="0"/>
                        </a:rPr>
                        <a:t>   </a:t>
                      </a:r>
                      <a:r>
                        <a:rPr lang="fr-FR" sz="1600" b="1" dirty="0">
                          <a:latin typeface="Times New Roman" pitchFamily="18" charset="0"/>
                          <a:ea typeface="Calibri"/>
                          <a:cs typeface="Times New Roman" pitchFamily="18" charset="0"/>
                        </a:rPr>
                        <a:t>Rifampicine</a:t>
                      </a:r>
                    </a:p>
                    <a:p>
                      <a:pPr algn="l">
                        <a:lnSpc>
                          <a:spcPct val="115000"/>
                        </a:lnSpc>
                        <a:spcAft>
                          <a:spcPts val="0"/>
                        </a:spcAft>
                      </a:pPr>
                      <a:r>
                        <a:rPr lang="fr-FR" sz="1600" b="1" dirty="0">
                          <a:latin typeface="Times New Roman" pitchFamily="18" charset="0"/>
                          <a:ea typeface="Calibri"/>
                          <a:cs typeface="Times New Roman" pitchFamily="18" charset="0"/>
                        </a:rPr>
                        <a:t>-</a:t>
                      </a:r>
                      <a:r>
                        <a:rPr lang="fr-FR" sz="1600" b="1" dirty="0" smtClean="0">
                          <a:latin typeface="Times New Roman" pitchFamily="18" charset="0"/>
                          <a:ea typeface="Calibri"/>
                          <a:cs typeface="Times New Roman" pitchFamily="18" charset="0"/>
                        </a:rPr>
                        <a:t>Hémopathies:</a:t>
                      </a:r>
                    </a:p>
                    <a:p>
                      <a:pPr algn="l">
                        <a:lnSpc>
                          <a:spcPct val="115000"/>
                        </a:lnSpc>
                        <a:spcAft>
                          <a:spcPts val="0"/>
                        </a:spcAft>
                      </a:pPr>
                      <a:r>
                        <a:rPr lang="fr-FR" sz="1600" b="1" dirty="0" smtClean="0">
                          <a:latin typeface="Times New Roman" pitchFamily="18" charset="0"/>
                          <a:ea typeface="Calibri"/>
                          <a:cs typeface="Times New Roman" pitchFamily="18" charset="0"/>
                        </a:rPr>
                        <a:t>   </a:t>
                      </a:r>
                      <a:r>
                        <a:rPr kumimoji="0" lang="fr-FR" sz="1600" b="1" kern="1200" dirty="0" smtClean="0">
                          <a:solidFill>
                            <a:schemeClr val="tx1"/>
                          </a:solidFill>
                          <a:latin typeface="Times New Roman" pitchFamily="18" charset="0"/>
                          <a:ea typeface="+mn-ea"/>
                          <a:cs typeface="Times New Roman" pitchFamily="18" charset="0"/>
                        </a:rPr>
                        <a:t>Hodgkin</a:t>
                      </a:r>
                      <a:endParaRPr lang="fr-FR" sz="1600" b="1" dirty="0">
                        <a:latin typeface="Times New Roman" pitchFamily="18" charset="0"/>
                        <a:ea typeface="Calibri"/>
                        <a:cs typeface="Times New Roman" pitchFamily="18" charset="0"/>
                      </a:endParaRPr>
                    </a:p>
                  </a:txBody>
                  <a:tcPr marL="0" marR="0" marT="0" marB="0">
                    <a:blipFill>
                      <a:blip r:embed="rId5"/>
                      <a:tile tx="0" ty="0" sx="100000" sy="100000" flip="none" algn="tl"/>
                    </a:blipFill>
                  </a:tcPr>
                </a:tc>
                <a:tc>
                  <a:txBody>
                    <a:bodyPr/>
                    <a:lstStyle/>
                    <a:p>
                      <a:pPr algn="l">
                        <a:lnSpc>
                          <a:spcPct val="115000"/>
                        </a:lnSpc>
                        <a:spcAft>
                          <a:spcPts val="0"/>
                        </a:spcAft>
                      </a:pPr>
                      <a:r>
                        <a:rPr lang="fr-FR" sz="1200" dirty="0">
                          <a:latin typeface="Times New Roman" pitchFamily="18" charset="0"/>
                          <a:ea typeface="Calibri"/>
                          <a:cs typeface="Times New Roman" pitchFamily="18" charset="0"/>
                        </a:rPr>
                        <a:t>-I</a:t>
                      </a:r>
                      <a:r>
                        <a:rPr lang="fr-FR" sz="1600" b="1" dirty="0">
                          <a:latin typeface="Times New Roman" pitchFamily="18" charset="0"/>
                          <a:ea typeface="Calibri"/>
                          <a:cs typeface="Times New Roman" pitchFamily="18" charset="0"/>
                        </a:rPr>
                        <a:t>nfections :</a:t>
                      </a:r>
                    </a:p>
                    <a:p>
                      <a:pPr algn="l">
                        <a:lnSpc>
                          <a:spcPct val="115000"/>
                        </a:lnSpc>
                        <a:spcAft>
                          <a:spcPts val="0"/>
                        </a:spcAft>
                      </a:pPr>
                      <a:r>
                        <a:rPr lang="fr-FR" sz="1600" b="1" dirty="0">
                          <a:latin typeface="Times New Roman" pitchFamily="18" charset="0"/>
                          <a:ea typeface="Calibri"/>
                          <a:cs typeface="Times New Roman" pitchFamily="18" charset="0"/>
                        </a:rPr>
                        <a:t>  Virales : HCV</a:t>
                      </a:r>
                    </a:p>
                    <a:p>
                      <a:pPr algn="l">
                        <a:lnSpc>
                          <a:spcPct val="115000"/>
                        </a:lnSpc>
                        <a:spcAft>
                          <a:spcPts val="0"/>
                        </a:spcAft>
                      </a:pPr>
                      <a:r>
                        <a:rPr lang="fr-FR" sz="1600" b="1" dirty="0">
                          <a:latin typeface="Times New Roman" pitchFamily="18" charset="0"/>
                          <a:ea typeface="Calibri"/>
                          <a:cs typeface="Times New Roman" pitchFamily="18" charset="0"/>
                        </a:rPr>
                        <a:t>  </a:t>
                      </a:r>
                      <a:r>
                        <a:rPr lang="fr-FR" sz="1600" b="1" dirty="0" smtClean="0">
                          <a:latin typeface="Times New Roman" pitchFamily="18" charset="0"/>
                          <a:ea typeface="Calibri"/>
                          <a:cs typeface="Times New Roman" pitchFamily="18" charset="0"/>
                        </a:rPr>
                        <a:t>Bactériennes :endocardite</a:t>
                      </a:r>
                    </a:p>
                    <a:p>
                      <a:pPr algn="l">
                        <a:lnSpc>
                          <a:spcPct val="115000"/>
                        </a:lnSpc>
                        <a:spcAft>
                          <a:spcPts val="0"/>
                        </a:spcAft>
                      </a:pPr>
                      <a:r>
                        <a:rPr lang="fr-FR" sz="1600" b="1" dirty="0" smtClean="0">
                          <a:latin typeface="Times New Roman" pitchFamily="18" charset="0"/>
                          <a:ea typeface="Calibri"/>
                          <a:cs typeface="Times New Roman" pitchFamily="18" charset="0"/>
                        </a:rPr>
                        <a:t>   Parasitaire </a:t>
                      </a:r>
                      <a:r>
                        <a:rPr lang="fr-FR" sz="1600" b="1" dirty="0">
                          <a:latin typeface="Times New Roman" pitchFamily="18" charset="0"/>
                          <a:ea typeface="Calibri"/>
                          <a:cs typeface="Times New Roman" pitchFamily="18" charset="0"/>
                        </a:rPr>
                        <a:t>: paludisme</a:t>
                      </a:r>
                    </a:p>
                    <a:p>
                      <a:pPr algn="l">
                        <a:lnSpc>
                          <a:spcPct val="115000"/>
                        </a:lnSpc>
                        <a:spcAft>
                          <a:spcPts val="0"/>
                        </a:spcAft>
                      </a:pPr>
                      <a:r>
                        <a:rPr lang="fr-FR" sz="1600" b="1" dirty="0">
                          <a:latin typeface="Times New Roman" pitchFamily="18" charset="0"/>
                          <a:ea typeface="Calibri"/>
                          <a:cs typeface="Times New Roman" pitchFamily="18" charset="0"/>
                        </a:rPr>
                        <a:t>-Hémopathies</a:t>
                      </a:r>
                    </a:p>
                    <a:p>
                      <a:pPr algn="l">
                        <a:lnSpc>
                          <a:spcPct val="115000"/>
                        </a:lnSpc>
                        <a:spcAft>
                          <a:spcPts val="0"/>
                        </a:spcAft>
                      </a:pPr>
                      <a:r>
                        <a:rPr lang="fr-FR" sz="1600" b="1" dirty="0">
                          <a:latin typeface="Times New Roman" pitchFamily="18" charset="0"/>
                          <a:ea typeface="Calibri"/>
                          <a:cs typeface="Times New Roman" pitchFamily="18" charset="0"/>
                        </a:rPr>
                        <a:t> </a:t>
                      </a:r>
                      <a:r>
                        <a:rPr lang="fr-FR" sz="1600" b="1" dirty="0" smtClean="0">
                          <a:latin typeface="Times New Roman" pitchFamily="18" charset="0"/>
                          <a:ea typeface="Calibri"/>
                          <a:cs typeface="Times New Roman" pitchFamily="18" charset="0"/>
                        </a:rPr>
                        <a:t>   LLC</a:t>
                      </a:r>
                    </a:p>
                    <a:p>
                      <a:pPr algn="l">
                        <a:lnSpc>
                          <a:spcPct val="115000"/>
                        </a:lnSpc>
                        <a:spcAft>
                          <a:spcPts val="0"/>
                        </a:spcAft>
                      </a:pPr>
                      <a:r>
                        <a:rPr lang="fr-FR" sz="1600" b="1" dirty="0" smtClean="0">
                          <a:latin typeface="Times New Roman" pitchFamily="18" charset="0"/>
                          <a:ea typeface="Calibri"/>
                          <a:cs typeface="Times New Roman" pitchFamily="18" charset="0"/>
                        </a:rPr>
                        <a:t>   lymphome</a:t>
                      </a:r>
                      <a:endParaRPr lang="fr-FR" sz="1600" b="1" dirty="0">
                        <a:latin typeface="Times New Roman" pitchFamily="18" charset="0"/>
                        <a:ea typeface="Calibri"/>
                        <a:cs typeface="Times New Roman" pitchFamily="18" charset="0"/>
                      </a:endParaRPr>
                    </a:p>
                  </a:txBody>
                  <a:tcPr marL="0" marR="0" marT="0" marB="0">
                    <a:blipFill>
                      <a:blip r:embed="rId6"/>
                      <a:tile tx="0" ty="0" sx="100000" sy="100000" flip="none" algn="tl"/>
                    </a:blipFill>
                  </a:tcPr>
                </a:tc>
              </a:tr>
            </a:tbl>
          </a:graphicData>
        </a:graphic>
      </p:graphicFrame>
      <p:sp>
        <p:nvSpPr>
          <p:cNvPr id="19466" name="Rectangle 10"/>
          <p:cNvSpPr>
            <a:spLocks noChangeArrowheads="1"/>
          </p:cNvSpPr>
          <p:nvPr/>
        </p:nvSpPr>
        <p:spPr bwMode="auto">
          <a:xfrm>
            <a:off x="3059832" y="1196752"/>
            <a:ext cx="3024336" cy="371475"/>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bg2">
                    <a:lumMod val="50000"/>
                  </a:schemeClr>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Syndrome n</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phrotique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9465" name="Rectangle 9"/>
          <p:cNvSpPr>
            <a:spLocks noChangeArrowheads="1"/>
          </p:cNvSpPr>
          <p:nvPr/>
        </p:nvSpPr>
        <p:spPr bwMode="auto">
          <a:xfrm>
            <a:off x="179512" y="1844824"/>
            <a:ext cx="1800200" cy="1224136"/>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GEM</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Idiopathique(HSF,LGM,PMD)</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GNMP</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7" name="Rectangle 11"/>
          <p:cNvSpPr>
            <a:spLocks noChangeArrowheads="1"/>
          </p:cNvSpPr>
          <p:nvPr/>
        </p:nvSpPr>
        <p:spPr bwMode="auto">
          <a:xfrm>
            <a:off x="0" y="263691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dirty="0"/>
          </a:p>
        </p:txBody>
      </p:sp>
      <p:sp>
        <p:nvSpPr>
          <p:cNvPr id="19468" name="Rectangle 12"/>
          <p:cNvSpPr>
            <a:spLocks noChangeArrowheads="1"/>
          </p:cNvSpPr>
          <p:nvPr/>
        </p:nvSpPr>
        <p:spPr bwMode="auto">
          <a:xfrm>
            <a:off x="827584" y="1546340"/>
            <a:ext cx="1281120"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Times New Roman" pitchFamily="18" charset="0"/>
                <a:cs typeface="Times New Roman" pitchFamily="18" charset="0"/>
              </a:rPr>
              <a:t>Primitif    </a:t>
            </a:r>
            <a:r>
              <a:rPr kumimoji="0" lang="fr-FR" sz="1200" b="1" i="0" u="none" strike="noStrike" cap="none" normalizeH="0" baseline="0" dirty="0" smtClean="0">
                <a:ln>
                  <a:noFill/>
                </a:ln>
                <a:solidFill>
                  <a:srgbClr val="FF0000"/>
                </a:solidFill>
                <a:effectLst/>
                <a:latin typeface="Times New Roman" pitchFamily="18" charset="0"/>
                <a:cs typeface="Times New Roman" pitchFamily="18" charset="0"/>
              </a:rPr>
              <a:t>     </a:t>
            </a: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42" name="Connecteur droit avec flèche 41"/>
          <p:cNvCxnSpPr>
            <a:stCxn id="19466" idx="1"/>
          </p:cNvCxnSpPr>
          <p:nvPr/>
        </p:nvCxnSpPr>
        <p:spPr>
          <a:xfrm flipH="1">
            <a:off x="1835696" y="1382490"/>
            <a:ext cx="1224136" cy="2463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a:off x="4355976" y="1556792"/>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469" name="AutoShape 13"/>
          <p:cNvSpPr>
            <a:spLocks noChangeShapeType="1"/>
          </p:cNvSpPr>
          <p:nvPr/>
        </p:nvSpPr>
        <p:spPr bwMode="auto">
          <a:xfrm flipH="1">
            <a:off x="1691680" y="2564904"/>
            <a:ext cx="1944214" cy="72008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19470" name="AutoShape 14"/>
          <p:cNvSpPr>
            <a:spLocks noChangeShapeType="1"/>
          </p:cNvSpPr>
          <p:nvPr/>
        </p:nvSpPr>
        <p:spPr bwMode="auto">
          <a:xfrm flipH="1">
            <a:off x="3419872" y="2708921"/>
            <a:ext cx="504056" cy="28803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19474" name="Rectangle 18"/>
          <p:cNvSpPr>
            <a:spLocks noChangeArrowheads="1"/>
          </p:cNvSpPr>
          <p:nvPr/>
        </p:nvSpPr>
        <p:spPr bwMode="auto">
          <a:xfrm>
            <a:off x="-468560" y="40466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dirty="0"/>
          </a:p>
        </p:txBody>
      </p:sp>
      <p:sp>
        <p:nvSpPr>
          <p:cNvPr id="19492" name="AutoShape 36"/>
          <p:cNvSpPr>
            <a:spLocks noChangeShapeType="1"/>
          </p:cNvSpPr>
          <p:nvPr/>
        </p:nvSpPr>
        <p:spPr bwMode="auto">
          <a:xfrm>
            <a:off x="4283968" y="2564904"/>
            <a:ext cx="45719" cy="50405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19493" name="AutoShape 37"/>
          <p:cNvSpPr>
            <a:spLocks noChangeShapeType="1"/>
          </p:cNvSpPr>
          <p:nvPr/>
        </p:nvSpPr>
        <p:spPr bwMode="auto">
          <a:xfrm>
            <a:off x="4572000" y="2708921"/>
            <a:ext cx="1152128" cy="43204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19494" name="AutoShape 38"/>
          <p:cNvSpPr>
            <a:spLocks noChangeShapeType="1"/>
          </p:cNvSpPr>
          <p:nvPr/>
        </p:nvSpPr>
        <p:spPr bwMode="auto">
          <a:xfrm>
            <a:off x="5148065" y="2636912"/>
            <a:ext cx="1440160" cy="36004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19495" name="Rectangle 39"/>
          <p:cNvSpPr>
            <a:spLocks noChangeArrowheads="1"/>
          </p:cNvSpPr>
          <p:nvPr/>
        </p:nvSpPr>
        <p:spPr bwMode="auto">
          <a:xfrm>
            <a:off x="0" y="292494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dirty="0"/>
          </a:p>
        </p:txBody>
      </p:sp>
      <p:sp>
        <p:nvSpPr>
          <p:cNvPr id="19496" name="Rectangle 40"/>
          <p:cNvSpPr>
            <a:spLocks noChangeArrowheads="1"/>
          </p:cNvSpPr>
          <p:nvPr/>
        </p:nvSpPr>
        <p:spPr bwMode="auto">
          <a:xfrm>
            <a:off x="2827740" y="2292842"/>
            <a:ext cx="283943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Secondaire          </a:t>
            </a:r>
            <a:endParaRPr kumimoji="0" lang="fr-FR" sz="2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703912"/>
          </a:xfrm>
        </p:spPr>
        <p:txBody>
          <a:bodyPr/>
          <a:lstStyle/>
          <a:p>
            <a:pPr>
              <a:buNone/>
            </a:pPr>
            <a:r>
              <a:rPr lang="fr-FR" sz="4400" b="1" dirty="0" smtClean="0">
                <a:latin typeface="Times New Roman" pitchFamily="18" charset="0"/>
                <a:cs typeface="Times New Roman" pitchFamily="18" charset="0"/>
              </a:rPr>
              <a:t>Diagnostic différentiel:</a:t>
            </a:r>
          </a:p>
          <a:p>
            <a:pPr>
              <a:buNone/>
            </a:pPr>
            <a:r>
              <a:rPr lang="fr-FR" sz="3200" b="1" dirty="0" smtClean="0">
                <a:solidFill>
                  <a:srgbClr val="FF0000"/>
                </a:solidFill>
                <a:latin typeface="Times New Roman" pitchFamily="18" charset="0"/>
                <a:cs typeface="Times New Roman" pitchFamily="18" charset="0"/>
              </a:rPr>
              <a:t>Œdèmes d’origine rénale </a:t>
            </a:r>
          </a:p>
          <a:p>
            <a:pPr>
              <a:buNone/>
            </a:pPr>
            <a:r>
              <a:rPr lang="fr-FR" dirty="0" smtClean="0">
                <a:latin typeface="Times New Roman" pitchFamily="18" charset="0"/>
                <a:cs typeface="Times New Roman" pitchFamily="18" charset="0"/>
              </a:rPr>
              <a:t>    </a:t>
            </a:r>
            <a:r>
              <a:rPr lang="fr-FR" dirty="0" smtClean="0">
                <a:solidFill>
                  <a:srgbClr val="FF0000"/>
                </a:solidFill>
                <a:latin typeface="Times New Roman" pitchFamily="18" charset="0"/>
                <a:cs typeface="Times New Roman" pitchFamily="18" charset="0"/>
              </a:rPr>
              <a:t>-</a:t>
            </a:r>
            <a:r>
              <a:rPr lang="fr-FR" dirty="0" smtClean="0">
                <a:latin typeface="Times New Roman" pitchFamily="18" charset="0"/>
                <a:cs typeface="Times New Roman" pitchFamily="18" charset="0"/>
              </a:rPr>
              <a:t>Glomérulonéphrite  aigue </a:t>
            </a:r>
          </a:p>
          <a:p>
            <a:pPr>
              <a:buNone/>
            </a:pPr>
            <a:r>
              <a:rPr lang="fr-FR" sz="3200" b="1" dirty="0" smtClean="0">
                <a:solidFill>
                  <a:srgbClr val="FF0000"/>
                </a:solidFill>
                <a:latin typeface="Times New Roman" pitchFamily="18" charset="0"/>
                <a:cs typeface="Times New Roman" pitchFamily="18" charset="0"/>
              </a:rPr>
              <a:t> Œdèmes d’origine non  rénale</a:t>
            </a:r>
            <a:r>
              <a:rPr lang="fr-FR" dirty="0" smtClean="0">
                <a:latin typeface="Times New Roman" pitchFamily="18" charset="0"/>
                <a:cs typeface="Times New Roman" pitchFamily="18" charset="0"/>
              </a:rPr>
              <a:t>: </a:t>
            </a:r>
          </a:p>
          <a:p>
            <a:pPr>
              <a:buNone/>
            </a:pPr>
            <a:r>
              <a:rPr lang="fr-FR" dirty="0" smtClean="0">
                <a:solidFill>
                  <a:srgbClr val="FF0000"/>
                </a:solidFill>
                <a:latin typeface="Times New Roman" pitchFamily="18" charset="0"/>
                <a:cs typeface="Times New Roman" pitchFamily="18" charset="0"/>
              </a:rPr>
              <a:t>    -</a:t>
            </a:r>
            <a:r>
              <a:rPr lang="fr-FR" dirty="0" smtClean="0">
                <a:latin typeface="Times New Roman" pitchFamily="18" charset="0"/>
                <a:cs typeface="Times New Roman" pitchFamily="18" charset="0"/>
              </a:rPr>
              <a:t>insuffisance cardiaque </a:t>
            </a:r>
          </a:p>
          <a:p>
            <a:pPr>
              <a:buNone/>
            </a:pPr>
            <a:r>
              <a:rPr lang="fr-FR" dirty="0" smtClean="0">
                <a:latin typeface="Times New Roman" pitchFamily="18" charset="0"/>
                <a:cs typeface="Times New Roman" pitchFamily="18" charset="0"/>
              </a:rPr>
              <a:t>    </a:t>
            </a:r>
            <a:r>
              <a:rPr lang="fr-FR" dirty="0" smtClean="0">
                <a:solidFill>
                  <a:srgbClr val="FF0000"/>
                </a:solidFill>
                <a:latin typeface="Times New Roman" pitchFamily="18" charset="0"/>
                <a:cs typeface="Times New Roman" pitchFamily="18" charset="0"/>
              </a:rPr>
              <a:t>-</a:t>
            </a:r>
            <a:r>
              <a:rPr lang="fr-FR" dirty="0" smtClean="0">
                <a:latin typeface="Times New Roman" pitchFamily="18" charset="0"/>
                <a:cs typeface="Times New Roman" pitchFamily="18" charset="0"/>
              </a:rPr>
              <a:t>cirrhose </a:t>
            </a:r>
          </a:p>
          <a:p>
            <a:pPr>
              <a:buNone/>
            </a:pPr>
            <a:r>
              <a:rPr lang="fr-FR" dirty="0" smtClean="0">
                <a:latin typeface="Times New Roman" pitchFamily="18" charset="0"/>
                <a:cs typeface="Times New Roman" pitchFamily="18" charset="0"/>
              </a:rPr>
              <a:t>    </a:t>
            </a:r>
            <a:r>
              <a:rPr lang="fr-FR" dirty="0" smtClean="0">
                <a:solidFill>
                  <a:srgbClr val="FF0000"/>
                </a:solidFill>
                <a:latin typeface="Times New Roman" pitchFamily="18" charset="0"/>
                <a:cs typeface="Times New Roman" pitchFamily="18" charset="0"/>
              </a:rPr>
              <a:t>-</a:t>
            </a:r>
            <a:r>
              <a:rPr lang="fr-FR" dirty="0" smtClean="0">
                <a:latin typeface="Times New Roman" pitchFamily="18" charset="0"/>
                <a:cs typeface="Times New Roman" pitchFamily="18" charset="0"/>
              </a:rPr>
              <a:t>Hypo-protidémie par carence (kwashiorkor) /malabsorption ou pertes digestiv</a:t>
            </a:r>
            <a:r>
              <a:rPr lang="fr-FR" dirty="0" smtClean="0"/>
              <a:t>es</a:t>
            </a:r>
          </a:p>
          <a:p>
            <a:pPr>
              <a:buNone/>
            </a:pPr>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435280" cy="5976664"/>
          </a:xfrm>
        </p:spPr>
        <p:txBody>
          <a:bodyPr>
            <a:normAutofit fontScale="62500" lnSpcReduction="20000"/>
          </a:bodyPr>
          <a:lstStyle/>
          <a:p>
            <a:pPr>
              <a:buNone/>
            </a:pPr>
            <a:r>
              <a:rPr lang="fr-FR" sz="4700" b="1" dirty="0" smtClean="0">
                <a:latin typeface="Times New Roman" pitchFamily="18" charset="0"/>
                <a:cs typeface="Times New Roman" pitchFamily="18" charset="0"/>
              </a:rPr>
              <a:t>Traitement:</a:t>
            </a:r>
          </a:p>
          <a:p>
            <a:pPr>
              <a:buNone/>
            </a:pPr>
            <a:r>
              <a:rPr lang="fr-FR" sz="4100" dirty="0" smtClean="0">
                <a:latin typeface="Times New Roman" pitchFamily="18" charset="0"/>
                <a:cs typeface="Times New Roman" pitchFamily="18" charset="0"/>
              </a:rPr>
              <a:t>    </a:t>
            </a:r>
            <a:r>
              <a:rPr lang="fr-FR" sz="4100" dirty="0" smtClean="0">
                <a:solidFill>
                  <a:srgbClr val="FF0000"/>
                </a:solidFill>
                <a:latin typeface="Times New Roman" pitchFamily="18" charset="0"/>
                <a:cs typeface="Times New Roman" pitchFamily="18" charset="0"/>
              </a:rPr>
              <a:t> </a:t>
            </a:r>
            <a:r>
              <a:rPr lang="fr-FR" sz="4100" b="1" dirty="0" smtClean="0">
                <a:solidFill>
                  <a:srgbClr val="FF0000"/>
                </a:solidFill>
                <a:latin typeface="Times New Roman" pitchFamily="18" charset="0"/>
                <a:cs typeface="Times New Roman" pitchFamily="18" charset="0"/>
              </a:rPr>
              <a:t>Objectifs:</a:t>
            </a:r>
          </a:p>
          <a:p>
            <a:pPr>
              <a:buNone/>
            </a:pPr>
            <a:r>
              <a:rPr lang="fr-FR" sz="3400" dirty="0" smtClean="0">
                <a:latin typeface="Times New Roman" pitchFamily="18" charset="0"/>
                <a:cs typeface="Times New Roman" pitchFamily="18" charset="0"/>
              </a:rPr>
              <a:t>           -obtenir la guérison ou à défaut une rémission la plus longue                            possible par le traitement de fond  </a:t>
            </a:r>
            <a:endParaRPr lang="en-US" sz="3400" dirty="0" smtClean="0">
              <a:latin typeface="Times New Roman" pitchFamily="18" charset="0"/>
              <a:cs typeface="Times New Roman" pitchFamily="18" charset="0"/>
            </a:endParaRPr>
          </a:p>
          <a:p>
            <a:pPr>
              <a:buNone/>
              <a:defRPr/>
            </a:pPr>
            <a:r>
              <a:rPr lang="fr-FR" sz="3400" dirty="0" smtClean="0">
                <a:latin typeface="Times New Roman" pitchFamily="18" charset="0"/>
                <a:cs typeface="Times New Roman" pitchFamily="18" charset="0"/>
              </a:rPr>
              <a:t>          -prévenir et traiter les complications</a:t>
            </a:r>
            <a:endParaRPr lang="en-US" sz="3400" dirty="0" smtClean="0">
              <a:latin typeface="Times New Roman" pitchFamily="18" charset="0"/>
              <a:cs typeface="Times New Roman" pitchFamily="18" charset="0"/>
            </a:endParaRPr>
          </a:p>
          <a:p>
            <a:pPr>
              <a:buNone/>
            </a:pPr>
            <a:r>
              <a:rPr lang="fr-FR" sz="4100" dirty="0" smtClean="0">
                <a:latin typeface="Times New Roman" pitchFamily="18" charset="0"/>
                <a:cs typeface="Times New Roman" pitchFamily="18" charset="0"/>
              </a:rPr>
              <a:t>     </a:t>
            </a:r>
            <a:r>
              <a:rPr lang="fr-FR" sz="4100" b="1" dirty="0" smtClean="0">
                <a:solidFill>
                  <a:srgbClr val="FF0000"/>
                </a:solidFill>
                <a:latin typeface="Times New Roman" pitchFamily="18" charset="0"/>
                <a:cs typeface="Times New Roman" pitchFamily="18" charset="0"/>
              </a:rPr>
              <a:t>Traitement symptomatique:</a:t>
            </a:r>
          </a:p>
          <a:p>
            <a:pPr>
              <a:buNone/>
            </a:pPr>
            <a:r>
              <a:rPr lang="fr-FR" sz="4600" b="1" dirty="0" smtClean="0">
                <a:latin typeface="Times New Roman" pitchFamily="18" charset="0"/>
                <a:cs typeface="Times New Roman" pitchFamily="18" charset="0"/>
              </a:rPr>
              <a:t>    </a:t>
            </a:r>
            <a:r>
              <a:rPr lang="fr-FR" sz="4600" b="1" dirty="0" smtClean="0">
                <a:solidFill>
                  <a:schemeClr val="accent1">
                    <a:lumMod val="50000"/>
                  </a:schemeClr>
                </a:solidFill>
                <a:latin typeface="Times New Roman" pitchFamily="18" charset="0"/>
                <a:cs typeface="Times New Roman" pitchFamily="18" charset="0"/>
              </a:rPr>
              <a:t>   Hygéinodétitéiqe:</a:t>
            </a:r>
          </a:p>
          <a:p>
            <a:pPr>
              <a:buNone/>
            </a:pPr>
            <a:r>
              <a:rPr lang="fr-FR" sz="3400" b="1" i="1" cap="small" dirty="0" smtClean="0">
                <a:solidFill>
                  <a:schemeClr val="accent1">
                    <a:lumMod val="50000"/>
                  </a:schemeClr>
                </a:solidFill>
                <a:latin typeface="Times New Roman" pitchFamily="18" charset="0"/>
                <a:cs typeface="Times New Roman" pitchFamily="18" charset="0"/>
              </a:rPr>
              <a:t>       </a:t>
            </a:r>
            <a:r>
              <a:rPr lang="fr-FR" sz="3400" i="1" cap="small" dirty="0" smtClean="0">
                <a:latin typeface="Times New Roman" pitchFamily="18" charset="0"/>
                <a:cs typeface="Times New Roman" pitchFamily="18" charset="0"/>
              </a:rPr>
              <a:t> -</a:t>
            </a:r>
            <a:r>
              <a:rPr lang="fr-FR" sz="3400" cap="small" dirty="0" smtClean="0">
                <a:latin typeface="Times New Roman" pitchFamily="18" charset="0"/>
                <a:cs typeface="Times New Roman" pitchFamily="18" charset="0"/>
              </a:rPr>
              <a:t> </a:t>
            </a:r>
            <a:r>
              <a:rPr lang="fr-FR" sz="3400" dirty="0" smtClean="0">
                <a:latin typeface="Times New Roman" pitchFamily="18" charset="0"/>
                <a:cs typeface="Times New Roman" pitchFamily="18" charset="0"/>
              </a:rPr>
              <a:t>régime désodé strict lors des poussées et pendant la corticothérapie  à fortes doses puis restreint en sodium par la suite(sauf chez la femme enceinte )</a:t>
            </a:r>
          </a:p>
          <a:p>
            <a:pPr>
              <a:buNone/>
            </a:pPr>
            <a:r>
              <a:rPr lang="fr-FR" sz="3400" dirty="0" smtClean="0">
                <a:latin typeface="Times New Roman" pitchFamily="18" charset="0"/>
                <a:cs typeface="Times New Roman" pitchFamily="18" charset="0"/>
              </a:rPr>
              <a:t>              -éviter le repos au lit et favoriser la mobilisation</a:t>
            </a:r>
          </a:p>
          <a:p>
            <a:pPr>
              <a:buNone/>
            </a:pPr>
            <a:r>
              <a:rPr lang="fr-FR" sz="3400" b="1" dirty="0" smtClean="0">
                <a:latin typeface="Times New Roman" pitchFamily="18" charset="0"/>
                <a:cs typeface="Times New Roman" pitchFamily="18" charset="0"/>
              </a:rPr>
              <a:t>             -</a:t>
            </a:r>
            <a:r>
              <a:rPr lang="fr-FR" sz="3400" dirty="0" smtClean="0">
                <a:latin typeface="Times New Roman" pitchFamily="18" charset="0"/>
                <a:cs typeface="Times New Roman" pitchFamily="18" charset="0"/>
              </a:rPr>
              <a:t>Normo protidique</a:t>
            </a:r>
          </a:p>
          <a:p>
            <a:pPr>
              <a:buNone/>
            </a:pPr>
            <a:r>
              <a:rPr lang="fr-FR" sz="3400" dirty="0" smtClean="0">
                <a:latin typeface="Times New Roman" pitchFamily="18" charset="0"/>
                <a:cs typeface="Times New Roman" pitchFamily="18" charset="0"/>
              </a:rPr>
              <a:t>             -pauvre en sucre  pendant la corticothérapie à fortes doses.</a:t>
            </a:r>
          </a:p>
          <a:p>
            <a:pPr>
              <a:buNone/>
            </a:pPr>
            <a:r>
              <a:rPr lang="fr-FR" sz="3400" dirty="0" smtClean="0">
                <a:latin typeface="Times New Roman" pitchFamily="18" charset="0"/>
                <a:cs typeface="Times New Roman" pitchFamily="18" charset="0"/>
              </a:rPr>
              <a:t>             -les apports en eau sont à adapter en fonction de l’état clinique (œdèmes, prise de poids) de la natrémie et de la </a:t>
            </a:r>
            <a:r>
              <a:rPr lang="fr-FR" sz="3500" dirty="0" smtClean="0">
                <a:latin typeface="Times New Roman" pitchFamily="18" charset="0"/>
                <a:cs typeface="Times New Roman" pitchFamily="18" charset="0"/>
              </a:rPr>
              <a:t>diurèse.</a:t>
            </a:r>
          </a:p>
          <a:p>
            <a:pPr>
              <a:buNone/>
            </a:pPr>
            <a:r>
              <a:rPr lang="fr-FR" b="1" dirty="0" smtClean="0"/>
              <a:t> </a:t>
            </a:r>
            <a:endParaRPr lang="en-US" i="1" dirty="0" smtClean="0"/>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6165304"/>
          </a:xfrm>
        </p:spPr>
        <p:txBody>
          <a:bodyPr>
            <a:normAutofit/>
          </a:bodyPr>
          <a:lstStyle/>
          <a:p>
            <a:pPr>
              <a:buNone/>
              <a:defRPr/>
            </a:pPr>
            <a:r>
              <a:rPr lang="fr-FR" sz="3600" dirty="0" smtClean="0"/>
              <a:t>     </a:t>
            </a:r>
            <a:r>
              <a:rPr lang="fr-FR" sz="3200" b="1" dirty="0" smtClean="0">
                <a:solidFill>
                  <a:schemeClr val="accent1">
                    <a:lumMod val="75000"/>
                  </a:schemeClr>
                </a:solidFill>
                <a:latin typeface="Times New Roman" pitchFamily="18" charset="0"/>
                <a:cs typeface="Times New Roman" pitchFamily="18" charset="0"/>
              </a:rPr>
              <a:t>Traitement antioédémateux: </a:t>
            </a:r>
            <a:endParaRPr lang="fr-FR" sz="3200" b="1" i="1" cap="small" dirty="0" smtClean="0">
              <a:solidFill>
                <a:schemeClr val="accent1">
                  <a:lumMod val="75000"/>
                </a:schemeClr>
              </a:solidFill>
              <a:latin typeface="Times New Roman" pitchFamily="18" charset="0"/>
              <a:cs typeface="Times New Roman" pitchFamily="18" charset="0"/>
            </a:endParaRPr>
          </a:p>
          <a:p>
            <a:pPr>
              <a:buNone/>
              <a:defRPr/>
            </a:pPr>
            <a:r>
              <a:rPr lang="fr-FR" sz="2800" b="1" i="1" cap="small" dirty="0" smtClean="0">
                <a:solidFill>
                  <a:schemeClr val="accent1">
                    <a:lumMod val="75000"/>
                  </a:schemeClr>
                </a:solidFill>
                <a:latin typeface="Times New Roman" pitchFamily="18" charset="0"/>
                <a:cs typeface="Times New Roman" pitchFamily="18" charset="0"/>
              </a:rPr>
              <a:t>      </a:t>
            </a:r>
            <a:r>
              <a:rPr lang="fr-FR" sz="2800" i="1" cap="small" dirty="0" smtClean="0">
                <a:solidFill>
                  <a:srgbClr val="FF0000"/>
                </a:solidFill>
                <a:latin typeface="Times New Roman" pitchFamily="18" charset="0"/>
                <a:cs typeface="Times New Roman" pitchFamily="18" charset="0"/>
              </a:rPr>
              <a:t>-</a:t>
            </a:r>
            <a:r>
              <a:rPr lang="fr-FR" sz="2400" dirty="0" smtClean="0">
                <a:solidFill>
                  <a:srgbClr val="FF0000"/>
                </a:solidFill>
                <a:latin typeface="Times New Roman" pitchFamily="18" charset="0"/>
                <a:cs typeface="Times New Roman" pitchFamily="18" charset="0"/>
              </a:rPr>
              <a:t>Diurétiques de l’anse </a:t>
            </a:r>
            <a:r>
              <a:rPr lang="fr-FR" sz="2400" dirty="0" smtClean="0">
                <a:latin typeface="Times New Roman" pitchFamily="18" charset="0"/>
                <a:cs typeface="Times New Roman" pitchFamily="18" charset="0"/>
              </a:rPr>
              <a:t>(Furosémide ) par voie orale </a:t>
            </a:r>
            <a:r>
              <a:rPr lang="fr-FR" sz="2400" dirty="0" smtClean="0"/>
              <a:t>en 2 à 3 prises par </a:t>
            </a:r>
            <a:r>
              <a:rPr lang="fr-FR" sz="2400" dirty="0" smtClean="0">
                <a:latin typeface="Times New Roman" pitchFamily="18" charset="0"/>
                <a:cs typeface="Times New Roman" pitchFamily="18" charset="0"/>
              </a:rPr>
              <a:t>jour ,utilisé à posologie croissante , La réponse obtenue est appréciée sur la variation quotidienne du poids et  le volume d’urine</a:t>
            </a:r>
          </a:p>
          <a:p>
            <a:pPr>
              <a:buNone/>
            </a:pPr>
            <a:r>
              <a:rPr lang="fr-FR" sz="2400" dirty="0" smtClean="0">
                <a:latin typeface="Times New Roman" pitchFamily="18" charset="0"/>
                <a:cs typeface="Times New Roman" pitchFamily="18" charset="0"/>
              </a:rPr>
              <a:t>         En cas de résistance à cette première ligne de traitement 2 possibilités peuvent être exploitées :</a:t>
            </a:r>
          </a:p>
          <a:p>
            <a:pPr>
              <a:buNone/>
            </a:pPr>
            <a:r>
              <a:rPr lang="fr-FR" sz="2400" dirty="0" smtClean="0">
                <a:latin typeface="Times New Roman" pitchFamily="18" charset="0"/>
                <a:cs typeface="Times New Roman" pitchFamily="18" charset="0"/>
              </a:rPr>
              <a:t>         • L’administration parentérale du diurétique de l’anse(furosémide IV).</a:t>
            </a:r>
          </a:p>
          <a:p>
            <a:pPr>
              <a:buNone/>
              <a:defRPr/>
            </a:pPr>
            <a:endParaRPr lang="fr-FR" sz="2400" dirty="0" smtClean="0">
              <a:latin typeface="Times New Roman" pitchFamily="18" charset="0"/>
              <a:cs typeface="Times New Roman" pitchFamily="18" charset="0"/>
            </a:endParaRPr>
          </a:p>
          <a:p>
            <a:pPr marL="1022350">
              <a:buNone/>
              <a:defRPr/>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703912"/>
          </a:xfrm>
        </p:spPr>
        <p:txBody>
          <a:bodyPr>
            <a:normAutofit/>
          </a:bodyPr>
          <a:lstStyle/>
          <a:p>
            <a:pPr>
              <a:buNone/>
            </a:pPr>
            <a:r>
              <a:rPr lang="fr-FR" sz="28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L’adjonction d’un diurétique distal, le modamide ou spirinolactone ; son usage est contreindiqué en cas d’altération significative de fonction rénale en raison du risque d’hyperkaliémie. Leur administration doit faire surveiller la kaliémie.</a:t>
            </a:r>
          </a:p>
          <a:p>
            <a:pPr>
              <a:buNone/>
            </a:pPr>
            <a:r>
              <a:rPr lang="fr-FR" sz="2400" dirty="0" smtClean="0">
                <a:solidFill>
                  <a:srgbClr val="FF0000"/>
                </a:solidFill>
                <a:latin typeface="Times New Roman" pitchFamily="18" charset="0"/>
                <a:cs typeface="Times New Roman" pitchFamily="18" charset="0"/>
              </a:rPr>
              <a:t> -Si œdèmes réfractaires</a:t>
            </a:r>
            <a:r>
              <a:rPr lang="fr-FR" sz="2400" dirty="0" smtClean="0">
                <a:latin typeface="Times New Roman" pitchFamily="18" charset="0"/>
                <a:cs typeface="Times New Roman" pitchFamily="18" charset="0"/>
              </a:rPr>
              <a:t> : perfusion d’albumine : 0,5 à 1 gr / kg en 3 à 4 heures permettant de lever transitoirement l’hypovolémie et de rendre efficace le furosémide ou en cas d’hypoalbuminémie profonde </a:t>
            </a:r>
            <a:endParaRPr lang="fr-F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47928"/>
          </a:xfrm>
        </p:spPr>
        <p:txBody>
          <a:bodyPr>
            <a:normAutofit fontScale="92500" lnSpcReduction="20000"/>
          </a:bodyPr>
          <a:lstStyle/>
          <a:p>
            <a:pPr marL="1022350">
              <a:buNone/>
              <a:defRPr/>
            </a:pPr>
            <a:r>
              <a:rPr lang="fr-FR" sz="3200" b="1" dirty="0" smtClean="0">
                <a:solidFill>
                  <a:schemeClr val="accent1">
                    <a:lumMod val="75000"/>
                  </a:schemeClr>
                </a:solidFill>
                <a:latin typeface="Times New Roman" pitchFamily="18" charset="0"/>
                <a:cs typeface="Times New Roman" pitchFamily="18" charset="0"/>
              </a:rPr>
              <a:t>Traitement antihypertenseur:</a:t>
            </a:r>
          </a:p>
          <a:p>
            <a:pPr>
              <a:buNone/>
            </a:pPr>
            <a:r>
              <a:rPr lang="fr-FR" sz="2400" b="1"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toutes les classes d’antihypertenseurs sont utilisables à condition de veiller à leurs contre-indication respectives, néanmoins l’utilisation </a:t>
            </a:r>
            <a:r>
              <a:rPr lang="fr-FR" sz="2400" dirty="0" smtClean="0">
                <a:solidFill>
                  <a:srgbClr val="FF0000"/>
                </a:solidFill>
                <a:latin typeface="Times New Roman" pitchFamily="18" charset="0"/>
                <a:cs typeface="Times New Roman" pitchFamily="18" charset="0"/>
              </a:rPr>
              <a:t>d’IEC ou d’ARAII </a:t>
            </a:r>
            <a:r>
              <a:rPr lang="fr-FR" sz="2400" dirty="0" smtClean="0">
                <a:latin typeface="Times New Roman" pitchFamily="18" charset="0"/>
                <a:cs typeface="Times New Roman" pitchFamily="18" charset="0"/>
              </a:rPr>
              <a:t>du fait de leur propriété néphroprotectrice et anti proteinurique  devra être envisagée en première intention.</a:t>
            </a:r>
          </a:p>
          <a:p>
            <a:pPr>
              <a:buNone/>
            </a:pPr>
            <a:r>
              <a:rPr lang="fr-FR" sz="2400" dirty="0" smtClean="0">
                <a:latin typeface="Times New Roman" pitchFamily="18" charset="0"/>
                <a:cs typeface="Times New Roman" pitchFamily="18" charset="0"/>
              </a:rPr>
              <a:t>    </a:t>
            </a:r>
            <a:r>
              <a:rPr lang="fr-FR" sz="3200" b="1" dirty="0" smtClean="0">
                <a:solidFill>
                  <a:srgbClr val="002060"/>
                </a:solidFill>
                <a:latin typeface="Times New Roman" pitchFamily="18" charset="0"/>
                <a:cs typeface="Times New Roman" pitchFamily="18" charset="0"/>
              </a:rPr>
              <a:t>  Prévention et traitement des complication: </a:t>
            </a:r>
          </a:p>
          <a:p>
            <a:pPr>
              <a:buNone/>
            </a:pPr>
            <a:r>
              <a:rPr lang="fr-FR" sz="3200" b="1" dirty="0" smtClean="0">
                <a:solidFill>
                  <a:srgbClr val="002060"/>
                </a:solidFill>
                <a:latin typeface="Times New Roman" pitchFamily="18" charset="0"/>
                <a:cs typeface="Times New Roman" pitchFamily="18" charset="0"/>
              </a:rPr>
              <a:t>       </a:t>
            </a:r>
            <a:r>
              <a:rPr lang="fr-FR" sz="3300" b="1" dirty="0" smtClean="0">
                <a:solidFill>
                  <a:srgbClr val="FF0000"/>
                </a:solidFill>
                <a:latin typeface="Times New Roman" pitchFamily="18" charset="0"/>
                <a:cs typeface="Times New Roman" pitchFamily="18" charset="0"/>
              </a:rPr>
              <a:t>Infection bactérienne:</a:t>
            </a:r>
          </a:p>
          <a:p>
            <a:pPr>
              <a:buNone/>
            </a:pPr>
            <a:r>
              <a:rPr lang="fr-FR" sz="2400" dirty="0" smtClean="0">
                <a:latin typeface="Times New Roman" pitchFamily="18" charset="0"/>
                <a:cs typeface="Times New Roman" pitchFamily="18" charset="0"/>
              </a:rPr>
              <a:t>              • Proposer la vaccination anti-pneumococcique de façon</a:t>
            </a:r>
          </a:p>
          <a:p>
            <a:pPr>
              <a:buNone/>
            </a:pPr>
            <a:r>
              <a:rPr lang="fr-FR" sz="2400" dirty="0" smtClean="0">
                <a:latin typeface="Times New Roman" pitchFamily="18" charset="0"/>
                <a:cs typeface="Times New Roman" pitchFamily="18" charset="0"/>
              </a:rPr>
              <a:t>                 Systématique.</a:t>
            </a:r>
          </a:p>
          <a:p>
            <a:pPr>
              <a:buNone/>
            </a:pPr>
            <a:r>
              <a:rPr lang="fr-FR" sz="2400" dirty="0" smtClean="0">
                <a:latin typeface="Times New Roman" pitchFamily="18" charset="0"/>
                <a:cs typeface="Times New Roman" pitchFamily="18" charset="0"/>
              </a:rPr>
              <a:t>              • Prescrire une antibiothérapie uniquement en cas d’infection</a:t>
            </a:r>
          </a:p>
          <a:p>
            <a:pPr>
              <a:buNone/>
            </a:pPr>
            <a:r>
              <a:rPr lang="fr-FR" sz="2400" dirty="0" smtClean="0">
                <a:latin typeface="Times New Roman" pitchFamily="18" charset="0"/>
                <a:cs typeface="Times New Roman" pitchFamily="18" charset="0"/>
              </a:rPr>
              <a:t>                déclarée.</a:t>
            </a:r>
          </a:p>
          <a:p>
            <a:pPr>
              <a:buNone/>
            </a:pPr>
            <a:r>
              <a:rPr lang="fr-FR" sz="2400" dirty="0" smtClean="0">
                <a:latin typeface="Times New Roman" pitchFamily="18" charset="0"/>
                <a:cs typeface="Times New Roman" pitchFamily="18" charset="0"/>
              </a:rPr>
              <a:t>             • En cas de rechute du syndrome néphrotique contemporaine</a:t>
            </a:r>
          </a:p>
          <a:p>
            <a:pPr>
              <a:buNone/>
            </a:pPr>
            <a:r>
              <a:rPr lang="fr-FR" sz="2400" dirty="0" smtClean="0">
                <a:latin typeface="Times New Roman" pitchFamily="18" charset="0"/>
                <a:cs typeface="Times New Roman" pitchFamily="18" charset="0"/>
              </a:rPr>
              <a:t>             d’une infection, il est recommandé de traiter celle-ci au préalable et attendre quelques jours avant de reprendreun traitement corticoïde à doses pleines.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836712"/>
            <a:ext cx="8784976" cy="5487888"/>
          </a:xfrm>
        </p:spPr>
        <p:txBody>
          <a:bodyPr>
            <a:normAutofit/>
          </a:bodyPr>
          <a:lstStyle/>
          <a:p>
            <a:pPr>
              <a:buNone/>
            </a:pPr>
            <a:r>
              <a:rPr lang="fr-FR" sz="4400" b="1" dirty="0" smtClean="0">
                <a:latin typeface="Times New Roman" pitchFamily="18" charset="0"/>
                <a:cs typeface="Times New Roman" pitchFamily="18" charset="0"/>
              </a:rPr>
              <a:t>Introduction:</a:t>
            </a:r>
          </a:p>
          <a:p>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Le syndrome néphrotique </a:t>
            </a:r>
            <a:r>
              <a:rPr lang="fr-FR" sz="2400" dirty="0" smtClean="0"/>
              <a:t>est une affection fréquente dans le monde en général et dans les pays sous développés en particulier.</a:t>
            </a:r>
          </a:p>
          <a:p>
            <a:endParaRPr lang="fr-FR" sz="2400" dirty="0" smtClean="0"/>
          </a:p>
          <a:p>
            <a:r>
              <a:rPr lang="fr-FR" sz="2400" dirty="0" smtClean="0"/>
              <a:t>l’évolution peut être émaillée soit par la rémission complète ou incomplète ,les rechutes soit par la survenue de complications qui sont parfois graves voir même mortelles (thromboemboliques  ,infections)</a:t>
            </a:r>
          </a:p>
          <a:p>
            <a:endParaRPr lang="fr-FR" sz="2400" dirty="0" smtClean="0"/>
          </a:p>
          <a:p>
            <a:r>
              <a:rPr lang="fr-FR" sz="2400" dirty="0" smtClean="0"/>
              <a:t>Le pronostic à moyen ou à long terme reste incertain.</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976664"/>
          </a:xfrm>
        </p:spPr>
        <p:txBody>
          <a:bodyPr>
            <a:normAutofit fontScale="32500" lnSpcReduction="20000"/>
          </a:bodyPr>
          <a:lstStyle/>
          <a:p>
            <a:pPr>
              <a:buNone/>
            </a:pPr>
            <a:r>
              <a:rPr lang="fr-FR" sz="2800" b="1" dirty="0" smtClean="0">
                <a:solidFill>
                  <a:srgbClr val="FF0000"/>
                </a:solidFill>
                <a:latin typeface="Times New Roman" pitchFamily="18" charset="0"/>
                <a:cs typeface="Times New Roman" pitchFamily="18" charset="0"/>
              </a:rPr>
              <a:t>  </a:t>
            </a:r>
            <a:r>
              <a:rPr lang="fr-FR" sz="8600" b="1" dirty="0" smtClean="0">
                <a:solidFill>
                  <a:srgbClr val="FF0000"/>
                </a:solidFill>
                <a:latin typeface="Times New Roman" pitchFamily="18" charset="0"/>
                <a:cs typeface="Times New Roman" pitchFamily="18" charset="0"/>
              </a:rPr>
              <a:t>Thromboemboliques:</a:t>
            </a:r>
          </a:p>
          <a:p>
            <a:pPr>
              <a:buNone/>
            </a:pPr>
            <a:r>
              <a:rPr lang="fr-FR" sz="5100" b="1" dirty="0" smtClean="0">
                <a:solidFill>
                  <a:schemeClr val="bg2">
                    <a:lumMod val="50000"/>
                  </a:schemeClr>
                </a:solidFill>
                <a:latin typeface="Times New Roman" pitchFamily="18" charset="0"/>
                <a:cs typeface="Times New Roman" pitchFamily="18" charset="0"/>
              </a:rPr>
              <a:t>      </a:t>
            </a:r>
            <a:r>
              <a:rPr lang="fr-FR" sz="7400" b="1" dirty="0" smtClean="0">
                <a:solidFill>
                  <a:schemeClr val="bg2">
                    <a:lumMod val="50000"/>
                  </a:schemeClr>
                </a:solidFill>
                <a:latin typeface="Times New Roman" pitchFamily="18" charset="0"/>
                <a:cs typeface="Times New Roman" pitchFamily="18" charset="0"/>
              </a:rPr>
              <a:t>Préventif:</a:t>
            </a:r>
          </a:p>
          <a:p>
            <a:pPr>
              <a:buNone/>
            </a:pPr>
            <a:r>
              <a:rPr lang="fr-FR" sz="6800" b="1" dirty="0" smtClean="0">
                <a:solidFill>
                  <a:schemeClr val="bg2">
                    <a:lumMod val="50000"/>
                  </a:schemeClr>
                </a:solidFill>
                <a:latin typeface="Times New Roman" pitchFamily="18" charset="0"/>
                <a:cs typeface="Times New Roman" pitchFamily="18" charset="0"/>
              </a:rPr>
              <a:t>       -</a:t>
            </a:r>
            <a:r>
              <a:rPr lang="fr-FR" sz="6800" dirty="0" smtClean="0">
                <a:latin typeface="Times New Roman" pitchFamily="18" charset="0"/>
                <a:cs typeface="Times New Roman" pitchFamily="18" charset="0"/>
              </a:rPr>
              <a:t>éviter la déplétion </a:t>
            </a:r>
            <a:r>
              <a:rPr lang="fr-FR" sz="6800" dirty="0" err="1" smtClean="0">
                <a:latin typeface="Times New Roman" pitchFamily="18" charset="0"/>
                <a:cs typeface="Times New Roman" pitchFamily="18" charset="0"/>
              </a:rPr>
              <a:t>hydrosodée</a:t>
            </a:r>
            <a:r>
              <a:rPr lang="fr-FR" sz="6800" dirty="0" smtClean="0">
                <a:latin typeface="Times New Roman" pitchFamily="18" charset="0"/>
                <a:cs typeface="Times New Roman" pitchFamily="18" charset="0"/>
              </a:rPr>
              <a:t> brutale au cours du traitement diurétique</a:t>
            </a:r>
          </a:p>
          <a:p>
            <a:pPr>
              <a:buNone/>
            </a:pPr>
            <a:r>
              <a:rPr lang="fr-FR" sz="6800" dirty="0" smtClean="0">
                <a:latin typeface="Times New Roman" pitchFamily="18" charset="0"/>
                <a:cs typeface="Times New Roman" pitchFamily="18" charset="0"/>
              </a:rPr>
              <a:t>       -proscrire les ponctions artérielles ou de veines profondes, la pose de cathéters centraux</a:t>
            </a:r>
          </a:p>
          <a:p>
            <a:pPr>
              <a:buNone/>
            </a:pPr>
            <a:r>
              <a:rPr lang="fr-FR" sz="6800" dirty="0" smtClean="0">
                <a:latin typeface="Times New Roman" pitchFamily="18" charset="0"/>
                <a:cs typeface="Times New Roman" pitchFamily="18" charset="0"/>
              </a:rPr>
              <a:t>       - Pour les patients à haut risque(Albumine &lt;20g/l  Fibrinogène &gt;6g/l Antithrombine III &lt;70% D-dimères &gt;1000 mg/ml):</a:t>
            </a:r>
          </a:p>
          <a:p>
            <a:pPr>
              <a:buNone/>
            </a:pPr>
            <a:r>
              <a:rPr lang="fr-FR" sz="6800" dirty="0" smtClean="0">
                <a:latin typeface="Times New Roman" pitchFamily="18" charset="0"/>
                <a:cs typeface="Times New Roman" pitchFamily="18" charset="0"/>
              </a:rPr>
              <a:t>               -antiagrégant plaquetaire:aspirine:100mg 1 ou 2 fois par jours </a:t>
            </a:r>
          </a:p>
          <a:p>
            <a:pPr>
              <a:buNone/>
            </a:pPr>
            <a:r>
              <a:rPr lang="fr-FR" sz="6800" dirty="0" smtClean="0">
                <a:latin typeface="Times New Roman" pitchFamily="18" charset="0"/>
                <a:cs typeface="Times New Roman" pitchFamily="18" charset="0"/>
              </a:rPr>
              <a:t>               </a:t>
            </a:r>
            <a:r>
              <a:rPr lang="fr-FR" sz="6800" b="1" dirty="0" smtClean="0"/>
              <a:t>-</a:t>
            </a:r>
            <a:r>
              <a:rPr lang="fr-FR" sz="6800" dirty="0" smtClean="0">
                <a:latin typeface="Times New Roman" pitchFamily="18" charset="0"/>
                <a:cs typeface="Times New Roman" pitchFamily="18" charset="0"/>
              </a:rPr>
              <a:t>L’HNF :la </a:t>
            </a:r>
            <a:r>
              <a:rPr lang="fr-FR" sz="6800" dirty="0" err="1" smtClean="0">
                <a:latin typeface="Times New Roman" pitchFamily="18" charset="0"/>
                <a:cs typeface="Times New Roman" pitchFamily="18" charset="0"/>
              </a:rPr>
              <a:t>calciparine</a:t>
            </a:r>
            <a:r>
              <a:rPr lang="fr-FR" sz="6800" dirty="0" smtClean="0">
                <a:latin typeface="Times New Roman" pitchFamily="18" charset="0"/>
                <a:cs typeface="Times New Roman" pitchFamily="18" charset="0"/>
              </a:rPr>
              <a:t> est utilisée à la dose de 5000 2 ou 3 fois par jour en S/C)</a:t>
            </a:r>
          </a:p>
          <a:p>
            <a:pPr>
              <a:buNone/>
            </a:pPr>
            <a:r>
              <a:rPr lang="fr-FR" sz="6800" dirty="0" smtClean="0">
                <a:latin typeface="Times New Roman" pitchFamily="18" charset="0"/>
                <a:cs typeface="Times New Roman" pitchFamily="18" charset="0"/>
              </a:rPr>
              <a:t>             -L’HBM :l’</a:t>
            </a:r>
            <a:r>
              <a:rPr lang="fr-FR" sz="6800" dirty="0" err="1" smtClean="0">
                <a:latin typeface="Times New Roman" pitchFamily="18" charset="0"/>
                <a:cs typeface="Times New Roman" pitchFamily="18" charset="0"/>
              </a:rPr>
              <a:t>énoxaparine</a:t>
            </a:r>
            <a:r>
              <a:rPr lang="fr-FR" sz="6800" dirty="0" smtClean="0">
                <a:latin typeface="Times New Roman" pitchFamily="18" charset="0"/>
                <a:cs typeface="Times New Roman" pitchFamily="18" charset="0"/>
              </a:rPr>
              <a:t> , on utilise une dose de 2000 UI  1 ou 2 fois par jour en S/C)</a:t>
            </a:r>
          </a:p>
          <a:p>
            <a:pPr>
              <a:buNone/>
            </a:pPr>
            <a:r>
              <a:rPr lang="fr-FR" sz="6800" dirty="0" smtClean="0">
                <a:latin typeface="Times New Roman" pitchFamily="18" charset="0"/>
                <a:cs typeface="Times New Roman" pitchFamily="18" charset="0"/>
              </a:rPr>
              <a:t>               -L’AVK :le </a:t>
            </a:r>
            <a:r>
              <a:rPr lang="fr-FR" sz="6800" dirty="0" err="1" smtClean="0">
                <a:latin typeface="Times New Roman" pitchFamily="18" charset="0"/>
                <a:cs typeface="Times New Roman" pitchFamily="18" charset="0"/>
              </a:rPr>
              <a:t>sintrom</a:t>
            </a:r>
            <a:r>
              <a:rPr lang="fr-FR" sz="6800" dirty="0" smtClean="0">
                <a:latin typeface="Times New Roman" pitchFamily="18" charset="0"/>
                <a:cs typeface="Times New Roman" pitchFamily="18" charset="0"/>
              </a:rPr>
              <a:t>  à la dose de 1 à 2 mg à prendre le soir de préférence</a:t>
            </a:r>
          </a:p>
          <a:p>
            <a:pPr>
              <a:buNone/>
            </a:pPr>
            <a:endParaRPr lang="fr-FR" sz="5100" dirty="0" smtClean="0"/>
          </a:p>
          <a:p>
            <a:pPr>
              <a:buNone/>
            </a:pPr>
            <a:r>
              <a:rPr lang="fr-FR" sz="5100" b="1" dirty="0" smtClean="0">
                <a:solidFill>
                  <a:srgbClr val="FF0000"/>
                </a:solidFill>
                <a:latin typeface="Times New Roman" pitchFamily="18" charset="0"/>
                <a:cs typeface="Times New Roman" pitchFamily="18" charset="0"/>
              </a:rPr>
              <a:t>        </a:t>
            </a:r>
            <a:endParaRPr lang="fr-FR" sz="5100" b="1" dirty="0">
              <a:solidFill>
                <a:srgbClr val="FF0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normAutofit/>
          </a:bodyPr>
          <a:lstStyle/>
          <a:p>
            <a:pPr>
              <a:buNone/>
            </a:pPr>
            <a:r>
              <a:rPr lang="fr-FR" dirty="0" smtClean="0"/>
              <a:t>   </a:t>
            </a:r>
            <a:r>
              <a:rPr lang="fr-FR" b="1" dirty="0" smtClean="0">
                <a:solidFill>
                  <a:schemeClr val="bg2">
                    <a:lumMod val="50000"/>
                  </a:schemeClr>
                </a:solidFill>
                <a:latin typeface="Times New Roman" pitchFamily="18" charset="0"/>
                <a:cs typeface="Times New Roman" pitchFamily="18" charset="0"/>
              </a:rPr>
              <a:t>Curatif:</a:t>
            </a:r>
          </a:p>
          <a:p>
            <a:pPr>
              <a:buNone/>
            </a:pPr>
            <a:r>
              <a:rPr lang="fr-FR" sz="2400" b="1" dirty="0" smtClean="0">
                <a:solidFill>
                  <a:schemeClr val="bg2">
                    <a:lumMod val="50000"/>
                  </a:schemeClr>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Le but du traitement curatif, est de limiter l’extension de la thrombose veineuse profonde,de prévenir l’embolie pulmonaire et la maladie post phlébitique.</a:t>
            </a:r>
          </a:p>
          <a:p>
            <a:pPr>
              <a:buNone/>
            </a:pPr>
            <a:r>
              <a:rPr lang="fr-FR" sz="2400" dirty="0" smtClean="0">
                <a:latin typeface="Times New Roman" pitchFamily="18" charset="0"/>
                <a:cs typeface="Times New Roman" pitchFamily="18" charset="0"/>
              </a:rPr>
              <a:t>   Les produits utilisés sont :</a:t>
            </a:r>
          </a:p>
          <a:p>
            <a:pPr>
              <a:buNone/>
            </a:pPr>
            <a:r>
              <a:rPr lang="fr-FR" sz="2400" dirty="0" smtClean="0">
                <a:latin typeface="Times New Roman" pitchFamily="18" charset="0"/>
                <a:cs typeface="Times New Roman" pitchFamily="18" charset="0"/>
              </a:rPr>
              <a:t>         -L’HNF :la calciparine, en urgence la dose de charge est de 50 UI/ kg puis 500 à 600 UI/ kg/j  en 3 </a:t>
            </a:r>
            <a:r>
              <a:rPr lang="fr-FR" sz="2400" dirty="0" err="1" smtClean="0">
                <a:latin typeface="Times New Roman" pitchFamily="18" charset="0"/>
                <a:cs typeface="Times New Roman" pitchFamily="18" charset="0"/>
              </a:rPr>
              <a:t>injéctions</a:t>
            </a:r>
            <a:r>
              <a:rPr lang="fr-FR" sz="2400" dirty="0" smtClean="0">
                <a:latin typeface="Times New Roman" pitchFamily="18" charset="0"/>
                <a:cs typeface="Times New Roman" pitchFamily="18" charset="0"/>
              </a:rPr>
              <a:t>  S/C</a:t>
            </a:r>
          </a:p>
          <a:p>
            <a:pPr>
              <a:buNone/>
            </a:pPr>
            <a:r>
              <a:rPr lang="fr-FR" sz="2400" dirty="0" smtClean="0">
                <a:latin typeface="Times New Roman" pitchFamily="18" charset="0"/>
                <a:cs typeface="Times New Roman" pitchFamily="18" charset="0"/>
              </a:rPr>
              <a:t>         -L’HBM :pour l’énoxaparine la dose est de 100 UI /kg/12 h en 2 injections S/C. </a:t>
            </a:r>
          </a:p>
          <a:p>
            <a:pPr>
              <a:buNone/>
            </a:pPr>
            <a:r>
              <a:rPr lang="fr-FR" sz="2400" dirty="0" smtClean="0">
                <a:latin typeface="Times New Roman" pitchFamily="18" charset="0"/>
                <a:cs typeface="Times New Roman" pitchFamily="18" charset="0"/>
              </a:rPr>
              <a:t>         -L’AVK :souvent en  relais de l’anticoagulation par l’héparine est effectué par un </a:t>
            </a:r>
            <a:r>
              <a:rPr lang="fr-FR" sz="2400" dirty="0" err="1" smtClean="0">
                <a:latin typeface="Times New Roman" pitchFamily="18" charset="0"/>
                <a:cs typeface="Times New Roman" pitchFamily="18" charset="0"/>
              </a:rPr>
              <a:t>AVK.Le</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sintrom</a:t>
            </a:r>
            <a:r>
              <a:rPr lang="fr-FR" sz="2400" dirty="0" smtClean="0">
                <a:latin typeface="Times New Roman" pitchFamily="18" charset="0"/>
                <a:cs typeface="Times New Roman" pitchFamily="18" charset="0"/>
              </a:rPr>
              <a:t>  est utilisé à la dose de 4 à 8 mg en une seule prise le soir de préférence</a:t>
            </a:r>
            <a:endParaRPr lang="fr-FR" b="1" dirty="0" smtClean="0">
              <a:solidFill>
                <a:schemeClr val="bg2">
                  <a:lumMod val="50000"/>
                </a:schemeClr>
              </a:solidFill>
              <a:latin typeface="Times New Roman" pitchFamily="18" charset="0"/>
              <a:cs typeface="Times New Roman" pitchFamily="18" charset="0"/>
            </a:endParaRPr>
          </a:p>
          <a:p>
            <a:pPr>
              <a:buNone/>
            </a:pPr>
            <a:endParaRPr lang="fr-FR" b="1"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normAutofit lnSpcReduction="10000"/>
          </a:bodyPr>
          <a:lstStyle/>
          <a:p>
            <a:pPr>
              <a:buNone/>
            </a:pPr>
            <a:r>
              <a:rPr lang="fr-FR" b="1" dirty="0" smtClean="0">
                <a:solidFill>
                  <a:srgbClr val="FF0000"/>
                </a:solidFill>
                <a:latin typeface="Times New Roman" pitchFamily="18" charset="0"/>
                <a:cs typeface="Times New Roman" pitchFamily="18" charset="0"/>
              </a:rPr>
              <a:t>  Dyslipidémie:</a:t>
            </a:r>
          </a:p>
          <a:p>
            <a:pPr>
              <a:buNone/>
            </a:pPr>
            <a:r>
              <a:rPr lang="fr-FR"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 -régime anticholestérolique hypolipidique modérée  limité en grisses saturées </a:t>
            </a:r>
          </a:p>
          <a:p>
            <a:pPr>
              <a:buNone/>
            </a:pPr>
            <a:r>
              <a:rPr lang="fr-FR" sz="2400" dirty="0" smtClean="0">
                <a:latin typeface="Times New Roman" pitchFamily="18" charset="0"/>
                <a:cs typeface="Times New Roman" pitchFamily="18" charset="0"/>
              </a:rPr>
              <a:t>      -en cas d’echec on associe un traitement par  statine ou fibrate (L’hypercholestérolémie du syndrome néphrotique est peu sensible aux précautions de régime) </a:t>
            </a:r>
          </a:p>
          <a:p>
            <a:pPr>
              <a:buNone/>
            </a:pPr>
            <a:r>
              <a:rPr lang="fr-FR" b="1" dirty="0" smtClean="0">
                <a:solidFill>
                  <a:srgbClr val="FF0000"/>
                </a:solidFill>
                <a:latin typeface="Times New Roman" pitchFamily="18" charset="0"/>
                <a:cs typeface="Times New Roman" pitchFamily="18" charset="0"/>
              </a:rPr>
              <a:t>Retard de croissance:</a:t>
            </a:r>
          </a:p>
          <a:p>
            <a:pPr>
              <a:buNone/>
            </a:pPr>
            <a:r>
              <a:rPr lang="fr-FR" sz="2200" dirty="0" smtClean="0"/>
              <a:t>        </a:t>
            </a:r>
            <a:r>
              <a:rPr lang="fr-FR" sz="2200" dirty="0" smtClean="0">
                <a:latin typeface="Times New Roman" pitchFamily="18" charset="0"/>
                <a:cs typeface="Times New Roman" pitchFamily="18" charset="0"/>
              </a:rPr>
              <a:t>Les enfants qui répondent aux critères d’inclusion suivants doivent être traités par hormone de croissance:</a:t>
            </a:r>
          </a:p>
          <a:p>
            <a:pPr>
              <a:buNone/>
            </a:pPr>
            <a:r>
              <a:rPr lang="fr-FR" sz="2200" dirty="0" smtClean="0">
                <a:latin typeface="Times New Roman" pitchFamily="18" charset="0"/>
                <a:cs typeface="Times New Roman" pitchFamily="18" charset="0"/>
              </a:rPr>
              <a:t>         • Taille inférieure à –2 DS </a:t>
            </a:r>
          </a:p>
          <a:p>
            <a:pPr>
              <a:buNone/>
            </a:pPr>
            <a:r>
              <a:rPr lang="fr-FR" sz="2200" dirty="0" smtClean="0">
                <a:latin typeface="Times New Roman" pitchFamily="18" charset="0"/>
                <a:cs typeface="Times New Roman" pitchFamily="18" charset="0"/>
              </a:rPr>
              <a:t>         • Age osseux inférieur à 13 ans chez les filles et inférieur à 14ans chez les garçons</a:t>
            </a:r>
          </a:p>
          <a:p>
            <a:pPr>
              <a:buNone/>
            </a:pPr>
            <a:r>
              <a:rPr lang="fr-FR" sz="2200" dirty="0" smtClean="0">
                <a:latin typeface="Times New Roman" pitchFamily="18" charset="0"/>
                <a:cs typeface="Times New Roman" pitchFamily="18" charset="0"/>
              </a:rPr>
              <a:t>       Le traitement par GH est prescrit à la dose de 0,46 mg/kg/semaine, en 1 injection sous-cutanée tous les jours, pendant 3ans, puis jusqu’à taille finale</a:t>
            </a:r>
            <a:endParaRPr lang="fr-FR" sz="2200" dirty="0">
              <a:solidFill>
                <a:srgbClr val="FF000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435280" cy="6192688"/>
          </a:xfrm>
        </p:spPr>
        <p:txBody>
          <a:bodyPr>
            <a:normAutofit fontScale="92500" lnSpcReduction="10000"/>
          </a:bodyPr>
          <a:lstStyle/>
          <a:p>
            <a:pPr>
              <a:buNone/>
            </a:pPr>
            <a:r>
              <a:rPr lang="fr-FR" dirty="0" smtClean="0"/>
              <a:t>   </a:t>
            </a:r>
          </a:p>
          <a:p>
            <a:pPr>
              <a:buNone/>
            </a:pPr>
            <a:r>
              <a:rPr lang="fr-FR" sz="4000" b="1" dirty="0" smtClean="0">
                <a:solidFill>
                  <a:srgbClr val="FF0000"/>
                </a:solidFill>
                <a:latin typeface="Times New Roman" pitchFamily="18" charset="0"/>
                <a:cs typeface="Times New Roman" pitchFamily="18" charset="0"/>
              </a:rPr>
              <a:t>Traitement étiopathogénique:</a:t>
            </a:r>
          </a:p>
          <a:p>
            <a:pPr>
              <a:buNone/>
            </a:pPr>
            <a:r>
              <a:rPr lang="fr-FR" sz="3200" b="1" dirty="0" smtClean="0">
                <a:latin typeface="Times New Roman" pitchFamily="18" charset="0"/>
                <a:cs typeface="Times New Roman" pitchFamily="18" charset="0"/>
              </a:rPr>
              <a:t>   </a:t>
            </a:r>
            <a:r>
              <a:rPr lang="fr-FR" sz="3200" b="1" dirty="0" smtClean="0">
                <a:solidFill>
                  <a:schemeClr val="accent1">
                    <a:lumMod val="50000"/>
                  </a:schemeClr>
                </a:solidFill>
                <a:latin typeface="Times New Roman" pitchFamily="18" charset="0"/>
                <a:cs typeface="Times New Roman" pitchFamily="18" charset="0"/>
              </a:rPr>
              <a:t>Corticoïdes:</a:t>
            </a:r>
          </a:p>
          <a:p>
            <a:pPr>
              <a:buNone/>
            </a:pPr>
            <a:r>
              <a:rPr lang="fr-FR" sz="3200" b="1" dirty="0" smtClean="0">
                <a:solidFill>
                  <a:schemeClr val="accent1">
                    <a:lumMod val="50000"/>
                  </a:schemeClr>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Le traitement d’attaque du SN primitif  fait appel en première intention à la corticothérapie selon les protocoles suivants:</a:t>
            </a:r>
            <a:endParaRPr lang="fr-FR" sz="2400" b="1" dirty="0" smtClean="0">
              <a:solidFill>
                <a:schemeClr val="accent1">
                  <a:lumMod val="50000"/>
                </a:schemeClr>
              </a:solidFill>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a:t>
            </a:r>
            <a:r>
              <a:rPr lang="fr-FR" sz="2400" b="1" dirty="0" smtClean="0">
                <a:solidFill>
                  <a:srgbClr val="FF0000"/>
                </a:solidFill>
                <a:latin typeface="Times New Roman" pitchFamily="18" charset="0"/>
                <a:cs typeface="Times New Roman" pitchFamily="18" charset="0"/>
              </a:rPr>
              <a:t> - </a:t>
            </a:r>
            <a:r>
              <a:rPr lang="fr-FR" sz="2400" dirty="0" smtClean="0">
                <a:latin typeface="Times New Roman" pitchFamily="18" charset="0"/>
                <a:cs typeface="Times New Roman" pitchFamily="18" charset="0"/>
              </a:rPr>
              <a:t>Prednisone : chez l’adulte: 1à 1,5 mg /kg /j à poursuivre 1 à 2 sem après rémission complète. </a:t>
            </a:r>
          </a:p>
          <a:p>
            <a:pPr>
              <a:buNone/>
            </a:pPr>
            <a:r>
              <a:rPr lang="fr-FR" sz="2400" dirty="0" smtClean="0">
                <a:latin typeface="Times New Roman" pitchFamily="18" charset="0"/>
                <a:cs typeface="Times New Roman" pitchFamily="18" charset="0"/>
              </a:rPr>
              <a:t>     chez l’enfant :2mg/kg/j pendant 4 sem </a:t>
            </a:r>
          </a:p>
          <a:p>
            <a:pPr>
              <a:buNone/>
            </a:pPr>
            <a:r>
              <a:rPr lang="fr-FR" sz="2400" b="1" dirty="0" smtClean="0">
                <a:solidFill>
                  <a:schemeClr val="bg2">
                    <a:lumMod val="50000"/>
                  </a:schemeClr>
                </a:solidFill>
                <a:latin typeface="Times New Roman" pitchFamily="18" charset="0"/>
                <a:cs typeface="Times New Roman" pitchFamily="18" charset="0"/>
              </a:rPr>
              <a:t>              </a:t>
            </a:r>
            <a:r>
              <a:rPr lang="fr-FR" sz="3200" b="1" dirty="0" smtClean="0">
                <a:solidFill>
                  <a:schemeClr val="bg2">
                    <a:lumMod val="50000"/>
                  </a:schemeClr>
                </a:solidFill>
                <a:latin typeface="Times New Roman" pitchFamily="18" charset="0"/>
                <a:cs typeface="Times New Roman" pitchFamily="18" charset="0"/>
              </a:rPr>
              <a:t>Evolution:</a:t>
            </a:r>
          </a:p>
          <a:p>
            <a:pPr>
              <a:buNone/>
            </a:pP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-si disparition de la protéinurie  après  </a:t>
            </a:r>
            <a:r>
              <a:rPr lang="fr-FR" sz="2400" dirty="0" smtClean="0">
                <a:solidFill>
                  <a:srgbClr val="FF0000"/>
                </a:solidFill>
                <a:latin typeface="Times New Roman" pitchFamily="18" charset="0"/>
                <a:cs typeface="Times New Roman" pitchFamily="18" charset="0"/>
              </a:rPr>
              <a:t>4 à 8 semaines  (cortico sensibilité), </a:t>
            </a:r>
            <a:r>
              <a:rPr lang="fr-FR" sz="2400" dirty="0" smtClean="0">
                <a:latin typeface="Times New Roman" pitchFamily="18" charset="0"/>
                <a:cs typeface="Times New Roman" pitchFamily="18" charset="0"/>
              </a:rPr>
              <a:t>c’est le cas le plus fréquent. On procède à une corticothérapie discontinue. </a:t>
            </a:r>
          </a:p>
          <a:p>
            <a:pPr>
              <a:buNone/>
            </a:pPr>
            <a:r>
              <a:rPr lang="fr-FR" sz="2400" b="1" dirty="0" smtClean="0">
                <a:solidFill>
                  <a:srgbClr val="FF0000"/>
                </a:solidFill>
                <a:latin typeface="Times New Roman" pitchFamily="18" charset="0"/>
                <a:cs typeface="Times New Roman" pitchFamily="18" charset="0"/>
              </a:rPr>
              <a:t>     chez l’enfant: </a:t>
            </a:r>
            <a:r>
              <a:rPr lang="fr-FR" sz="2400" dirty="0" smtClean="0">
                <a:latin typeface="Times New Roman" pitchFamily="18" charset="0"/>
                <a:cs typeface="Times New Roman" pitchFamily="18" charset="0"/>
              </a:rPr>
              <a:t>même dose tous les 2 jrs en une prise matinale pdt 8 sem, puis on diminue de 0,5 mg/kg/2jrs  tous les 15 jours jusqu’à l’arrêt (6 sem)</a:t>
            </a:r>
          </a:p>
          <a:p>
            <a:pPr>
              <a:buNone/>
            </a:pPr>
            <a:endParaRPr lang="en-US" sz="2400" dirty="0" smtClean="0">
              <a:latin typeface="Times New Roman" pitchFamily="18" charset="0"/>
              <a:cs typeface="Times New Roman" pitchFamily="18" charset="0"/>
            </a:endParaRPr>
          </a:p>
          <a:p>
            <a:pPr>
              <a:buNone/>
            </a:pPr>
            <a:endParaRPr lang="fr-FR"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487888"/>
          </a:xfrm>
        </p:spPr>
        <p:txBody>
          <a:bodyPr>
            <a:normAutofit/>
          </a:bodyPr>
          <a:lstStyle/>
          <a:p>
            <a:pPr>
              <a:buNone/>
            </a:pPr>
            <a:r>
              <a:rPr lang="fr-FR" b="1" dirty="0" smtClean="0">
                <a:solidFill>
                  <a:srgbClr val="FF0000"/>
                </a:solidFill>
                <a:latin typeface="Times New Roman" pitchFamily="18" charset="0"/>
                <a:cs typeface="Times New Roman" pitchFamily="18" charset="0"/>
              </a:rPr>
              <a:t>      Chez l’adulte: </a:t>
            </a:r>
            <a:r>
              <a:rPr lang="fr-FR" sz="2400" dirty="0" smtClean="0">
                <a:latin typeface="Times New Roman" pitchFamily="18" charset="0"/>
                <a:cs typeface="Times New Roman" pitchFamily="18" charset="0"/>
              </a:rPr>
              <a:t>même dose tous les 2 jrs en une prise matinale pdt 8 sem puis on diminue de 5 mg tous les 15 jours jusqu’à l’arrêt (6mois)</a:t>
            </a:r>
          </a:p>
          <a:p>
            <a:pPr>
              <a:buNone/>
            </a:pPr>
            <a:endParaRPr lang="fr-FR" sz="2400" dirty="0" smtClean="0">
              <a:latin typeface="Times New Roman" pitchFamily="18" charset="0"/>
              <a:cs typeface="Times New Roman" pitchFamily="18" charset="0"/>
            </a:endParaRPr>
          </a:p>
          <a:p>
            <a:pPr>
              <a:buFontTx/>
              <a:buChar char="-"/>
            </a:pPr>
            <a:r>
              <a:rPr lang="fr-FR" sz="2400" dirty="0" smtClean="0">
                <a:latin typeface="Times New Roman" pitchFamily="18" charset="0"/>
                <a:cs typeface="Times New Roman" pitchFamily="18" charset="0"/>
              </a:rPr>
              <a:t>Si après les</a:t>
            </a:r>
            <a:r>
              <a:rPr lang="fr-FR" sz="2400" dirty="0" smtClean="0">
                <a:solidFill>
                  <a:srgbClr val="FF0000"/>
                </a:solidFill>
                <a:latin typeface="Times New Roman" pitchFamily="18" charset="0"/>
                <a:cs typeface="Times New Roman" pitchFamily="18" charset="0"/>
              </a:rPr>
              <a:t> 4 à 8 semaines  la protéinurie persiste</a:t>
            </a:r>
            <a:r>
              <a:rPr lang="fr-FR" sz="2400" dirty="0" smtClean="0">
                <a:latin typeface="Times New Roman" pitchFamily="18" charset="0"/>
                <a:cs typeface="Times New Roman" pitchFamily="18" charset="0"/>
              </a:rPr>
              <a:t>,une semaine de corticothérapie renforcée est proposée:corticothérapie par voie orale +bolus de méthyle prednisone sont indiqués à raison de 1 gr /1,73 m² de SC espacés de 48 heures à J1 J3 J5 </a:t>
            </a:r>
          </a:p>
          <a:p>
            <a:pPr>
              <a:buNone/>
            </a:pPr>
            <a:r>
              <a:rPr lang="fr-FR" sz="2400" dirty="0" smtClean="0">
                <a:latin typeface="Times New Roman" pitchFamily="18" charset="0"/>
                <a:cs typeface="Times New Roman" pitchFamily="18" charset="0"/>
              </a:rPr>
              <a:t>      2 éventualités :</a:t>
            </a:r>
          </a:p>
          <a:p>
            <a:pPr marL="346075" lvl="2">
              <a:buNone/>
              <a:defRPr/>
            </a:pP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sym typeface="Wingdings"/>
              </a:rPr>
              <a:t></a:t>
            </a:r>
            <a:r>
              <a:rPr lang="fr-FR" sz="2400" dirty="0" smtClean="0">
                <a:latin typeface="Times New Roman" pitchFamily="18" charset="0"/>
                <a:cs typeface="Times New Roman" pitchFamily="18" charset="0"/>
              </a:rPr>
              <a:t>disparition de la protéinurie qui signe </a:t>
            </a:r>
            <a:r>
              <a:rPr lang="fr-FR" sz="2400" dirty="0" smtClean="0">
                <a:solidFill>
                  <a:srgbClr val="FF0000"/>
                </a:solidFill>
                <a:latin typeface="Times New Roman" pitchFamily="18" charset="0"/>
                <a:cs typeface="Times New Roman" pitchFamily="18" charset="0"/>
              </a:rPr>
              <a:t>la cortico sensibilité</a:t>
            </a:r>
          </a:p>
          <a:p>
            <a:pPr marL="346075" lvl="2">
              <a:buNone/>
              <a:defRPr/>
            </a:pPr>
            <a:r>
              <a:rPr lang="fr-FR" sz="2400" dirty="0" smtClean="0">
                <a:solidFill>
                  <a:srgbClr val="FF0000"/>
                </a:solidFill>
                <a:latin typeface="Times New Roman" pitchFamily="18" charset="0"/>
                <a:cs typeface="Times New Roman" pitchFamily="18" charset="0"/>
                <a:sym typeface="Wingdings"/>
              </a:rPr>
              <a:t>       </a:t>
            </a:r>
            <a:r>
              <a:rPr lang="fr-FR" sz="2400" dirty="0" smtClean="0">
                <a:latin typeface="Times New Roman" pitchFamily="18" charset="0"/>
                <a:cs typeface="Times New Roman" pitchFamily="18" charset="0"/>
              </a:rPr>
              <a:t>la protéinurie persistante </a:t>
            </a:r>
            <a:r>
              <a:rPr lang="fr-FR" sz="2400" dirty="0" smtClean="0">
                <a:solidFill>
                  <a:srgbClr val="FF0000"/>
                </a:solidFill>
                <a:latin typeface="Times New Roman" pitchFamily="18" charset="0"/>
                <a:cs typeface="Times New Roman" pitchFamily="18" charset="0"/>
              </a:rPr>
              <a:t>(cortico résistance)</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normAutofit lnSpcReduction="10000"/>
          </a:bodyPr>
          <a:lstStyle/>
          <a:p>
            <a:pPr>
              <a:buNone/>
            </a:pPr>
            <a:r>
              <a:rPr lang="fr-FR" sz="2800" dirty="0" smtClean="0"/>
              <a:t>       -</a:t>
            </a:r>
            <a:r>
              <a:rPr lang="fr-FR" sz="2400" dirty="0" smtClean="0">
                <a:latin typeface="Times New Roman" pitchFamily="18" charset="0"/>
                <a:cs typeface="Times New Roman" pitchFamily="18" charset="0"/>
              </a:rPr>
              <a:t>si</a:t>
            </a: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 réapparition du syndrome néphrotique lors de la dégression</a:t>
            </a:r>
            <a:r>
              <a:rPr lang="fr-FR" sz="2400" dirty="0" smtClean="0">
                <a:solidFill>
                  <a:srgbClr val="FF0000"/>
                </a:solidFill>
                <a:latin typeface="Times New Roman" pitchFamily="18" charset="0"/>
                <a:cs typeface="Times New Roman" pitchFamily="18" charset="0"/>
              </a:rPr>
              <a:t>(corticodépendance) </a:t>
            </a:r>
            <a:r>
              <a:rPr lang="fr-FR" sz="2400" dirty="0" smtClean="0">
                <a:latin typeface="Times New Roman" pitchFamily="18" charset="0"/>
                <a:cs typeface="Times New Roman" pitchFamily="18" charset="0"/>
              </a:rPr>
              <a:t>deux types de cortico dépendances :</a:t>
            </a:r>
          </a:p>
          <a:p>
            <a:pPr marL="274320" lvl="2" indent="-274320">
              <a:buClr>
                <a:schemeClr val="accent3"/>
              </a:buClr>
              <a:buSzPct val="95000"/>
              <a:buNone/>
            </a:pP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cortico dépendance à seuil bas(˂20 mg/2j)</a:t>
            </a:r>
          </a:p>
          <a:p>
            <a:pPr marL="274320" lvl="2" indent="-274320">
              <a:buClr>
                <a:schemeClr val="accent3"/>
              </a:buClr>
              <a:buSzPct val="95000"/>
              <a:buNone/>
            </a:pPr>
            <a:r>
              <a:rPr lang="fr-FR" sz="2400" dirty="0" smtClean="0">
                <a:latin typeface="Times New Roman" pitchFamily="18" charset="0"/>
                <a:cs typeface="Times New Roman" pitchFamily="18" charset="0"/>
              </a:rPr>
              <a:t>                                   corticothérapie au long cours</a:t>
            </a:r>
          </a:p>
          <a:p>
            <a:pPr marL="274320" lvl="2" indent="-274320">
              <a:buClr>
                <a:schemeClr val="accent3"/>
              </a:buClr>
              <a:buSzPct val="95000"/>
              <a:buNone/>
            </a:pP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a:t>
            </a:r>
            <a:r>
              <a:rPr lang="fr-FR" sz="2400" dirty="0" smtClean="0"/>
              <a:t> </a:t>
            </a:r>
            <a:r>
              <a:rPr lang="fr-FR" sz="2400" dirty="0" smtClean="0">
                <a:latin typeface="Times New Roman" pitchFamily="18" charset="0"/>
                <a:cs typeface="Times New Roman" pitchFamily="18" charset="0"/>
              </a:rPr>
              <a:t>cortico dépendance à haut seuil (&gt;40 - 60mg/ 2j)</a:t>
            </a:r>
          </a:p>
          <a:p>
            <a:pPr marL="274320" lvl="2" indent="-274320">
              <a:buClr>
                <a:schemeClr val="accent3"/>
              </a:buClr>
              <a:buSzPct val="95000"/>
              <a:buNone/>
            </a:pPr>
            <a:r>
              <a:rPr lang="fr-FR" sz="2400" dirty="0" smtClean="0">
                <a:latin typeface="Times New Roman" pitchFamily="18" charset="0"/>
                <a:cs typeface="Times New Roman" pitchFamily="18" charset="0"/>
              </a:rPr>
              <a:t>                                </a:t>
            </a:r>
          </a:p>
          <a:p>
            <a:pPr marL="274320" lvl="2" indent="-274320">
              <a:buClr>
                <a:schemeClr val="accent3"/>
              </a:buClr>
              <a:buSzPct val="95000"/>
              <a:buNone/>
            </a:pPr>
            <a:r>
              <a:rPr lang="fr-FR" sz="2400" dirty="0" smtClean="0">
                <a:latin typeface="Times New Roman" pitchFamily="18" charset="0"/>
                <a:cs typeface="Times New Roman" pitchFamily="18" charset="0"/>
              </a:rPr>
              <a:t>                   </a:t>
            </a:r>
          </a:p>
          <a:p>
            <a:pPr marL="274320" lvl="2" indent="-274320">
              <a:buClr>
                <a:schemeClr val="accent3"/>
              </a:buClr>
              <a:buSzPct val="95000"/>
              <a:buNone/>
            </a:pPr>
            <a:r>
              <a:rPr lang="fr-FR" sz="2400" dirty="0" smtClean="0">
                <a:latin typeface="Times New Roman" pitchFamily="18" charset="0"/>
                <a:cs typeface="Times New Roman" pitchFamily="18" charset="0"/>
              </a:rPr>
              <a:t>                                 essayer de diminuer ce seuil en donnant des      immunosuppresseurs) </a:t>
            </a:r>
            <a:endParaRPr lang="en-US" sz="2400" dirty="0" smtClean="0">
              <a:latin typeface="Times New Roman" pitchFamily="18" charset="0"/>
              <a:cs typeface="Times New Roman" pitchFamily="18" charset="0"/>
            </a:endParaRPr>
          </a:p>
          <a:p>
            <a:pPr>
              <a:buNone/>
            </a:pPr>
            <a:endParaRPr lang="fr-FR" sz="2400" dirty="0" smtClean="0">
              <a:solidFill>
                <a:srgbClr val="FF0000"/>
              </a:solidFill>
              <a:latin typeface="Times New Roman" pitchFamily="18" charset="0"/>
              <a:cs typeface="Times New Roman" pitchFamily="18" charset="0"/>
            </a:endParaRPr>
          </a:p>
          <a:p>
            <a:pPr>
              <a:buNone/>
            </a:pP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prednisone à la dose de 0,20 mg/kg /2j   </a:t>
            </a:r>
          </a:p>
          <a:p>
            <a:pPr>
              <a:buNone/>
            </a:pPr>
            <a:r>
              <a:rPr lang="fr-FR" sz="3900" b="1" dirty="0" smtClean="0">
                <a:latin typeface="Times New Roman" pitchFamily="18" charset="0"/>
                <a:cs typeface="Times New Roman" pitchFamily="18" charset="0"/>
              </a:rPr>
              <a:t>                             +</a:t>
            </a:r>
          </a:p>
          <a:p>
            <a:pPr>
              <a:buNone/>
            </a:pPr>
            <a:r>
              <a:rPr lang="fr-FR" sz="2400" dirty="0" smtClean="0">
                <a:latin typeface="Times New Roman" pitchFamily="18" charset="0"/>
                <a:cs typeface="Times New Roman" pitchFamily="18" charset="0"/>
              </a:rPr>
              <a:t>            </a:t>
            </a:r>
          </a:p>
        </p:txBody>
      </p:sp>
      <p:cxnSp>
        <p:nvCxnSpPr>
          <p:cNvPr id="5" name="Connecteur droit avec flèche 4"/>
          <p:cNvCxnSpPr/>
          <p:nvPr/>
        </p:nvCxnSpPr>
        <p:spPr>
          <a:xfrm>
            <a:off x="2267744" y="2276872"/>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2123728" y="3861048"/>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Flèche vers le bas 7"/>
          <p:cNvSpPr/>
          <p:nvPr/>
        </p:nvSpPr>
        <p:spPr>
          <a:xfrm>
            <a:off x="4211960" y="2996952"/>
            <a:ext cx="57606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lstStyle/>
          <a:p>
            <a:pPr>
              <a:buNone/>
            </a:pPr>
            <a:r>
              <a:rPr lang="fr-FR" dirty="0" smtClean="0"/>
              <a:t>          </a:t>
            </a:r>
            <a:r>
              <a:rPr lang="fr-FR" sz="2400" dirty="0" smtClean="0"/>
              <a:t>   </a:t>
            </a: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Les agents alkylants :le cyclophosphamide: 2 à 2,5 mg/kg/j en l prise à prendre le matin pendant 8 à l2semaines (dose cumulée &lt; l80 mg/kg).</a:t>
            </a:r>
          </a:p>
          <a:p>
            <a:pPr>
              <a:buNone/>
            </a:pP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Ciclosporine: 6 mg / kg / jour pendant 6 mois à 1 an </a:t>
            </a:r>
          </a:p>
          <a:p>
            <a:pPr>
              <a:buNone/>
            </a:pPr>
            <a:endParaRPr lang="fr-FR" sz="2800" dirty="0" smtClean="0">
              <a:latin typeface="Times New Roman" pitchFamily="18" charset="0"/>
              <a:cs typeface="Times New Roman" pitchFamily="18" charset="0"/>
            </a:endParaRPr>
          </a:p>
          <a:p>
            <a:pPr>
              <a:buNone/>
            </a:pPr>
            <a:r>
              <a:rPr lang="fr-FR" sz="2800" dirty="0" smtClean="0">
                <a:latin typeface="Times New Roman" pitchFamily="18" charset="0"/>
                <a:cs typeface="Times New Roman" pitchFamily="18" charset="0"/>
              </a:rPr>
              <a:t>          </a:t>
            </a:r>
            <a:r>
              <a:rPr lang="fr-FR" sz="2800" b="1" dirty="0" smtClean="0">
                <a:solidFill>
                  <a:schemeClr val="accent1">
                    <a:lumMod val="50000"/>
                  </a:schemeClr>
                </a:solidFill>
                <a:latin typeface="Times New Roman" pitchFamily="18" charset="0"/>
                <a:cs typeface="Times New Roman" pitchFamily="18" charset="0"/>
              </a:rPr>
              <a:t>Traitement adjuvant:</a:t>
            </a:r>
          </a:p>
          <a:p>
            <a:pPr>
              <a:buNone/>
            </a:pPr>
            <a:r>
              <a:rPr lang="fr-FR" sz="2800" dirty="0" smtClean="0">
                <a:solidFill>
                  <a:schemeClr val="accent1">
                    <a:lumMod val="50000"/>
                  </a:schemeClr>
                </a:solidFill>
                <a:latin typeface="Times New Roman" pitchFamily="18" charset="0"/>
                <a:cs typeface="Times New Roman" pitchFamily="18" charset="0"/>
              </a:rPr>
              <a:t>                   </a:t>
            </a:r>
            <a:r>
              <a:rPr lang="fr-FR" sz="2800" dirty="0" smtClean="0">
                <a:solidFill>
                  <a:srgbClr val="FF0000"/>
                </a:solidFill>
                <a:latin typeface="Times New Roman" pitchFamily="18" charset="0"/>
                <a:cs typeface="Times New Roman" pitchFamily="18" charset="0"/>
              </a:rPr>
              <a:t>-</a:t>
            </a:r>
            <a:r>
              <a:rPr lang="fr-FR" sz="2400" dirty="0" smtClean="0">
                <a:solidFill>
                  <a:schemeClr val="accent1">
                    <a:lumMod val="50000"/>
                  </a:schemeClr>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Vitamine D </a:t>
            </a:r>
            <a:endParaRPr lang="en-US" sz="2400" dirty="0" smtClean="0">
              <a:latin typeface="Times New Roman" pitchFamily="18" charset="0"/>
              <a:cs typeface="Times New Roman" pitchFamily="18" charset="0"/>
            </a:endParaRPr>
          </a:p>
          <a:p>
            <a:pPr marL="787400">
              <a:buNone/>
              <a:defRPr/>
            </a:pP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Calcium </a:t>
            </a:r>
            <a:endParaRPr lang="en-US" sz="2400" dirty="0" smtClean="0">
              <a:latin typeface="Times New Roman" pitchFamily="18" charset="0"/>
              <a:cs typeface="Times New Roman" pitchFamily="18" charset="0"/>
            </a:endParaRPr>
          </a:p>
          <a:p>
            <a:pPr marL="787400">
              <a:buNone/>
              <a:defRPr/>
            </a:pP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Pansements gastriques</a:t>
            </a:r>
            <a:endParaRPr lang="en-US" sz="2400" dirty="0" smtClean="0">
              <a:latin typeface="Times New Roman" pitchFamily="18" charset="0"/>
              <a:cs typeface="Times New Roman" pitchFamily="18" charset="0"/>
            </a:endParaRPr>
          </a:p>
          <a:p>
            <a:pPr marL="787400">
              <a:buNone/>
              <a:defRPr/>
            </a:pP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+/-Potassium </a:t>
            </a:r>
            <a:endParaRPr lang="en-US" sz="2400" dirty="0" smtClean="0">
              <a:latin typeface="Times New Roman" pitchFamily="18" charset="0"/>
              <a:cs typeface="Times New Roman" pitchFamily="18" charset="0"/>
            </a:endParaRPr>
          </a:p>
          <a:p>
            <a:pPr>
              <a:buNone/>
            </a:pPr>
            <a:endParaRPr lang="fr-FR" sz="2800"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415880"/>
          </a:xfrm>
        </p:spPr>
        <p:txBody>
          <a:bodyPr>
            <a:normAutofit/>
          </a:bodyPr>
          <a:lstStyle/>
          <a:p>
            <a:pPr>
              <a:buNone/>
            </a:pPr>
            <a:r>
              <a:rPr lang="fr-FR" sz="4400" b="1" dirty="0" smtClean="0">
                <a:latin typeface="Times New Roman" pitchFamily="18" charset="0"/>
                <a:cs typeface="Times New Roman" pitchFamily="18" charset="0"/>
              </a:rPr>
              <a:t>Conclusion:</a:t>
            </a:r>
          </a:p>
          <a:p>
            <a:r>
              <a:rPr lang="fr-FR" sz="2800" dirty="0" smtClean="0">
                <a:latin typeface="Times New Roman" pitchFamily="18" charset="0"/>
                <a:cs typeface="Times New Roman" pitchFamily="18" charset="0"/>
              </a:rPr>
              <a:t>Le Diagnostic est biologique.</a:t>
            </a:r>
          </a:p>
          <a:p>
            <a:r>
              <a:rPr lang="fr-FR" sz="2800" dirty="0" smtClean="0">
                <a:latin typeface="Times New Roman" pitchFamily="18" charset="0"/>
                <a:cs typeface="Times New Roman" pitchFamily="18" charset="0"/>
              </a:rPr>
              <a:t> Le SN traduit toujours une  néphropathie  glomérulaire.</a:t>
            </a:r>
          </a:p>
          <a:p>
            <a:r>
              <a:rPr lang="fr-FR" sz="2800" dirty="0" smtClean="0">
                <a:latin typeface="Times New Roman" pitchFamily="18" charset="0"/>
                <a:cs typeface="Times New Roman" pitchFamily="18" charset="0"/>
              </a:rPr>
              <a:t>Chez l’adulte le SN est  le plus souvent secondaire et la PBR est en principe systématique.</a:t>
            </a:r>
          </a:p>
          <a:p>
            <a:r>
              <a:rPr lang="fr-FR" sz="2800" dirty="0" smtClean="0">
                <a:latin typeface="Times New Roman" pitchFamily="18" charset="0"/>
                <a:cs typeface="Times New Roman" pitchFamily="18" charset="0"/>
              </a:rPr>
              <a:t>  Étiologie et la nature  lésions histologiques conditionnent le pronostic  et la thérapeutique</a:t>
            </a:r>
            <a:r>
              <a:rPr lang="fr-FR" sz="4400"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normAutofit lnSpcReduction="10000"/>
          </a:bodyPr>
          <a:lstStyle/>
          <a:p>
            <a:pPr>
              <a:buNone/>
            </a:pPr>
            <a:r>
              <a:rPr lang="fr-FR" dirty="0" smtClean="0"/>
              <a:t>Bibliographie:</a:t>
            </a:r>
          </a:p>
          <a:p>
            <a:pPr>
              <a:defRPr/>
            </a:pPr>
            <a:r>
              <a:rPr lang="fr-FR" dirty="0" smtClean="0"/>
              <a:t>Le syndrome nephrotique par</a:t>
            </a:r>
            <a:r>
              <a:rPr lang="fr-FR" i="1" dirty="0" smtClean="0"/>
              <a:t> Par </a:t>
            </a:r>
            <a:r>
              <a:rPr lang="fr-FR" dirty="0" smtClean="0"/>
              <a:t>Dr Many MASHAKO</a:t>
            </a:r>
            <a:r>
              <a:rPr lang="fr-FR" i="1" dirty="0" smtClean="0"/>
              <a:t>Codirigé par </a:t>
            </a:r>
            <a:r>
              <a:rPr lang="fr-FR" dirty="0" smtClean="0"/>
              <a:t> Prof. Dr BITWE et Prof Dr NSIBU  </a:t>
            </a:r>
          </a:p>
          <a:p>
            <a:pPr>
              <a:defRPr/>
            </a:pPr>
            <a:r>
              <a:rPr lang="fr-FR" dirty="0" smtClean="0"/>
              <a:t>Le syndrome néphrotique  de l’enfant par prof Bouchamora.L.service de pédiatrie farhat hachad 2012</a:t>
            </a:r>
          </a:p>
          <a:p>
            <a:pPr>
              <a:defRPr/>
            </a:pPr>
            <a:r>
              <a:rPr lang="fr-FR" dirty="0" smtClean="0"/>
              <a:t>Étiologies de SN  fiche filou imprimé le 19/05/2005 – version 2</a:t>
            </a:r>
          </a:p>
          <a:p>
            <a:r>
              <a:rPr lang="fr-FR" dirty="0" smtClean="0"/>
              <a:t>SN par  Dr Belarbia AnisService de N Néphrologie phrologieCHU Sahloul</a:t>
            </a:r>
          </a:p>
          <a:p>
            <a:r>
              <a:rPr lang="fr-FR" dirty="0" smtClean="0"/>
              <a:t>Recomandations de bonnes pratique médicale syndrome néphrotique </a:t>
            </a:r>
          </a:p>
          <a:p>
            <a:r>
              <a:rPr lang="fr-FR" dirty="0" smtClean="0"/>
              <a:t>CEUN en directe </a:t>
            </a:r>
          </a:p>
          <a:p>
            <a:r>
              <a:rPr lang="fr-FR" dirty="0" smtClean="0"/>
              <a:t>ENC de néphrologie 2014 </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petites-fleurs-blanches.jpg"/>
          <p:cNvPicPr>
            <a:picLocks noGrp="1" noChangeAspect="1"/>
          </p:cNvPicPr>
          <p:nvPr>
            <p:ph idx="1"/>
          </p:nvPr>
        </p:nvPicPr>
        <p:blipFill>
          <a:blip r:embed="rId2" cstate="print"/>
          <a:stretch>
            <a:fillRect/>
          </a:stretch>
        </p:blipFill>
        <p:spPr>
          <a:xfrm>
            <a:off x="0" y="0"/>
            <a:ext cx="9144000" cy="6858000"/>
          </a:xfrm>
        </p:spPr>
      </p:pic>
      <p:sp>
        <p:nvSpPr>
          <p:cNvPr id="5" name="Rectangle 4"/>
          <p:cNvSpPr/>
          <p:nvPr/>
        </p:nvSpPr>
        <p:spPr>
          <a:xfrm>
            <a:off x="467544" y="3212976"/>
            <a:ext cx="8496944" cy="1015663"/>
          </a:xfrm>
          <a:prstGeom prst="rect">
            <a:avLst/>
          </a:prstGeom>
        </p:spPr>
        <p:txBody>
          <a:bodyPr wrap="square">
            <a:spAutoFit/>
          </a:bodyPr>
          <a:lstStyle/>
          <a:p>
            <a:r>
              <a:rPr lang="fr-FR" sz="5400" b="1" dirty="0" smtClean="0">
                <a:latin typeface="Times New Roman" pitchFamily="18" charset="0"/>
                <a:cs typeface="Times New Roman" pitchFamily="18" charset="0"/>
              </a:rPr>
              <a:t>  </a:t>
            </a:r>
            <a:r>
              <a:rPr lang="fr-FR" sz="6000" b="1" dirty="0" smtClean="0">
                <a:latin typeface="Times New Roman" pitchFamily="18" charset="0"/>
                <a:cs typeface="Times New Roman" pitchFamily="18" charset="0"/>
              </a:rPr>
              <a:t>Merci de votre attention </a:t>
            </a:r>
            <a:endParaRPr lang="fr-FR" sz="60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0"/>
            <a:ext cx="8507288" cy="6669360"/>
          </a:xfrm>
        </p:spPr>
        <p:txBody>
          <a:bodyPr>
            <a:normAutofit fontScale="25000" lnSpcReduction="20000"/>
          </a:bodyPr>
          <a:lstStyle/>
          <a:p>
            <a:pPr>
              <a:buNone/>
            </a:pPr>
            <a:r>
              <a:rPr lang="fr-FR" sz="16000" b="1" dirty="0" smtClean="0">
                <a:latin typeface="Times New Roman" pitchFamily="18" charset="0"/>
                <a:cs typeface="Times New Roman" pitchFamily="18" charset="0"/>
              </a:rPr>
              <a:t>Plan:</a:t>
            </a:r>
          </a:p>
          <a:p>
            <a:pPr marL="1371600" indent="-1371600">
              <a:buNone/>
            </a:pPr>
            <a:r>
              <a:rPr lang="fr-FR" sz="10400" b="1" dirty="0" smtClean="0">
                <a:solidFill>
                  <a:srgbClr val="FF0000"/>
                </a:solidFill>
                <a:latin typeface="Times New Roman" pitchFamily="18" charset="0"/>
                <a:cs typeface="Times New Roman" pitchFamily="18" charset="0"/>
              </a:rPr>
              <a:t> -</a:t>
            </a:r>
            <a:r>
              <a:rPr lang="fr-FR" sz="10400" b="1" dirty="0" smtClean="0">
                <a:latin typeface="Times New Roman" pitchFamily="18" charset="0"/>
                <a:cs typeface="Times New Roman" pitchFamily="18" charset="0"/>
              </a:rPr>
              <a:t>Introduction </a:t>
            </a:r>
          </a:p>
          <a:p>
            <a:pPr marL="1371600" indent="-1371600">
              <a:buNone/>
            </a:pPr>
            <a:r>
              <a:rPr lang="fr-FR" sz="10400" b="1" dirty="0" smtClean="0">
                <a:solidFill>
                  <a:srgbClr val="FF0000"/>
                </a:solidFill>
                <a:latin typeface="Times New Roman" pitchFamily="18" charset="0"/>
                <a:cs typeface="Times New Roman" pitchFamily="18" charset="0"/>
              </a:rPr>
              <a:t> -</a:t>
            </a:r>
            <a:r>
              <a:rPr lang="fr-FR" sz="10400" b="1" dirty="0" smtClean="0">
                <a:latin typeface="Times New Roman" pitchFamily="18" charset="0"/>
                <a:cs typeface="Times New Roman" pitchFamily="18" charset="0"/>
              </a:rPr>
              <a:t>Intérêt </a:t>
            </a:r>
          </a:p>
          <a:p>
            <a:pPr>
              <a:buNone/>
            </a:pPr>
            <a:r>
              <a:rPr lang="fr-FR" sz="10400" b="1" dirty="0" smtClean="0">
                <a:latin typeface="Times New Roman" pitchFamily="18" charset="0"/>
                <a:cs typeface="Times New Roman" pitchFamily="18" charset="0"/>
              </a:rPr>
              <a:t> </a:t>
            </a:r>
            <a:r>
              <a:rPr lang="fr-FR" sz="10400" b="1" dirty="0" smtClean="0">
                <a:solidFill>
                  <a:srgbClr val="FF0000"/>
                </a:solidFill>
                <a:latin typeface="Times New Roman" pitchFamily="18" charset="0"/>
                <a:cs typeface="Times New Roman" pitchFamily="18" charset="0"/>
              </a:rPr>
              <a:t>-</a:t>
            </a:r>
            <a:r>
              <a:rPr lang="fr-FR" sz="10400" b="1" dirty="0" smtClean="0">
                <a:latin typeface="Times New Roman" pitchFamily="18" charset="0"/>
                <a:cs typeface="Times New Roman" pitchFamily="18" charset="0"/>
              </a:rPr>
              <a:t>Définition du SN</a:t>
            </a:r>
          </a:p>
          <a:p>
            <a:pPr>
              <a:buNone/>
            </a:pPr>
            <a:r>
              <a:rPr lang="fr-FR" sz="10400" b="1" dirty="0" smtClean="0">
                <a:solidFill>
                  <a:srgbClr val="FF0000"/>
                </a:solidFill>
                <a:latin typeface="Times New Roman" pitchFamily="18" charset="0"/>
                <a:cs typeface="Times New Roman" pitchFamily="18" charset="0"/>
              </a:rPr>
              <a:t> -</a:t>
            </a:r>
            <a:r>
              <a:rPr lang="fr-FR" sz="10400" b="1" dirty="0" smtClean="0">
                <a:latin typeface="Times New Roman" pitchFamily="18" charset="0"/>
                <a:cs typeface="Times New Roman" pitchFamily="18" charset="0"/>
              </a:rPr>
              <a:t>Physiopathologie </a:t>
            </a:r>
          </a:p>
          <a:p>
            <a:pPr>
              <a:buNone/>
            </a:pPr>
            <a:r>
              <a:rPr lang="fr-FR" sz="10400" b="1" dirty="0" smtClean="0">
                <a:latin typeface="Times New Roman" pitchFamily="18" charset="0"/>
                <a:cs typeface="Times New Roman" pitchFamily="18" charset="0"/>
              </a:rPr>
              <a:t> </a:t>
            </a:r>
            <a:r>
              <a:rPr lang="fr-FR" sz="10400" b="1" dirty="0" smtClean="0">
                <a:solidFill>
                  <a:srgbClr val="FF0000"/>
                </a:solidFill>
                <a:latin typeface="Times New Roman" pitchFamily="18" charset="0"/>
                <a:cs typeface="Times New Roman" pitchFamily="18" charset="0"/>
              </a:rPr>
              <a:t>-</a:t>
            </a:r>
            <a:r>
              <a:rPr lang="fr-FR" sz="10400" b="1" dirty="0" smtClean="0">
                <a:latin typeface="Times New Roman" pitchFamily="18" charset="0"/>
                <a:cs typeface="Times New Roman" pitchFamily="18" charset="0"/>
              </a:rPr>
              <a:t>cratérisation de la protéinurie</a:t>
            </a:r>
          </a:p>
          <a:p>
            <a:pPr>
              <a:buNone/>
            </a:pPr>
            <a:r>
              <a:rPr lang="fr-FR" sz="10400" b="1" dirty="0" smtClean="0">
                <a:latin typeface="Times New Roman" pitchFamily="18" charset="0"/>
                <a:cs typeface="Times New Roman" pitchFamily="18" charset="0"/>
              </a:rPr>
              <a:t> </a:t>
            </a:r>
            <a:r>
              <a:rPr lang="fr-FR" sz="10400" b="1" dirty="0" smtClean="0">
                <a:solidFill>
                  <a:srgbClr val="FF0000"/>
                </a:solidFill>
                <a:latin typeface="Times New Roman" pitchFamily="18" charset="0"/>
                <a:cs typeface="Times New Roman" pitchFamily="18" charset="0"/>
              </a:rPr>
              <a:t>-</a:t>
            </a:r>
            <a:r>
              <a:rPr lang="fr-FR" sz="10400" b="1" dirty="0" smtClean="0">
                <a:latin typeface="Times New Roman" pitchFamily="18" charset="0"/>
                <a:cs typeface="Times New Roman" pitchFamily="18" charset="0"/>
              </a:rPr>
              <a:t>classification du SN</a:t>
            </a:r>
          </a:p>
          <a:p>
            <a:pPr>
              <a:buNone/>
            </a:pPr>
            <a:r>
              <a:rPr lang="fr-FR" sz="10400" b="1" dirty="0" smtClean="0">
                <a:latin typeface="Times New Roman" pitchFamily="18" charset="0"/>
                <a:cs typeface="Times New Roman" pitchFamily="18" charset="0"/>
              </a:rPr>
              <a:t> </a:t>
            </a:r>
            <a:r>
              <a:rPr lang="fr-FR" sz="10400" b="1" dirty="0" smtClean="0">
                <a:solidFill>
                  <a:srgbClr val="FF0000"/>
                </a:solidFill>
                <a:latin typeface="Times New Roman" pitchFamily="18" charset="0"/>
                <a:cs typeface="Times New Roman" pitchFamily="18" charset="0"/>
              </a:rPr>
              <a:t>-</a:t>
            </a:r>
            <a:r>
              <a:rPr lang="fr-FR" sz="10400" b="1" dirty="0" smtClean="0">
                <a:latin typeface="Times New Roman" pitchFamily="18" charset="0"/>
                <a:cs typeface="Times New Roman" pitchFamily="18" charset="0"/>
              </a:rPr>
              <a:t>Diagnostic positif: -</a:t>
            </a:r>
            <a:r>
              <a:rPr lang="fr-FR" sz="10400" dirty="0" smtClean="0">
                <a:latin typeface="Times New Roman" pitchFamily="18" charset="0"/>
                <a:cs typeface="Times New Roman" pitchFamily="18" charset="0"/>
              </a:rPr>
              <a:t>clinique </a:t>
            </a:r>
          </a:p>
          <a:p>
            <a:pPr>
              <a:buNone/>
            </a:pPr>
            <a:r>
              <a:rPr lang="fr-FR" sz="10400" dirty="0" smtClean="0">
                <a:latin typeface="Times New Roman" pitchFamily="18" charset="0"/>
                <a:cs typeface="Times New Roman" pitchFamily="18" charset="0"/>
              </a:rPr>
              <a:t>                                   -examen biologique</a:t>
            </a:r>
          </a:p>
          <a:p>
            <a:pPr>
              <a:buNone/>
            </a:pPr>
            <a:r>
              <a:rPr lang="fr-FR" sz="10400" b="1" dirty="0" smtClean="0">
                <a:solidFill>
                  <a:srgbClr val="FF0000"/>
                </a:solidFill>
                <a:latin typeface="Times New Roman" pitchFamily="18" charset="0"/>
                <a:cs typeface="Times New Roman" pitchFamily="18" charset="0"/>
              </a:rPr>
              <a:t>-</a:t>
            </a:r>
            <a:r>
              <a:rPr lang="fr-FR" sz="10400" b="1" dirty="0" smtClean="0">
                <a:latin typeface="Times New Roman" pitchFamily="18" charset="0"/>
                <a:cs typeface="Times New Roman" pitchFamily="18" charset="0"/>
              </a:rPr>
              <a:t>Diagnostic étiologique :-</a:t>
            </a:r>
            <a:r>
              <a:rPr lang="fr-FR" sz="10400" dirty="0" smtClean="0">
                <a:latin typeface="Times New Roman" pitchFamily="18" charset="0"/>
                <a:cs typeface="Times New Roman" pitchFamily="18" charset="0"/>
              </a:rPr>
              <a:t>démarche diagnostique</a:t>
            </a:r>
          </a:p>
          <a:p>
            <a:pPr>
              <a:buNone/>
            </a:pPr>
            <a:r>
              <a:rPr lang="fr-FR" sz="10400" dirty="0" smtClean="0">
                <a:latin typeface="Times New Roman" pitchFamily="18" charset="0"/>
                <a:cs typeface="Times New Roman" pitchFamily="18" charset="0"/>
              </a:rPr>
              <a:t>                                          -place de la PBR </a:t>
            </a:r>
          </a:p>
          <a:p>
            <a:pPr>
              <a:buNone/>
            </a:pPr>
            <a:r>
              <a:rPr lang="fr-FR" sz="10400" dirty="0" smtClean="0">
                <a:latin typeface="Times New Roman" pitchFamily="18" charset="0"/>
                <a:cs typeface="Times New Roman" pitchFamily="18" charset="0"/>
              </a:rPr>
              <a:t>                                          -les étiologies </a:t>
            </a:r>
          </a:p>
          <a:p>
            <a:pPr>
              <a:buNone/>
            </a:pPr>
            <a:r>
              <a:rPr lang="fr-FR" sz="10400" dirty="0" smtClean="0">
                <a:solidFill>
                  <a:srgbClr val="FF0000"/>
                </a:solidFill>
                <a:latin typeface="Times New Roman" pitchFamily="18" charset="0"/>
                <a:cs typeface="Times New Roman" pitchFamily="18" charset="0"/>
              </a:rPr>
              <a:t>-</a:t>
            </a:r>
            <a:r>
              <a:rPr lang="fr-FR" sz="10400" b="1" dirty="0" smtClean="0">
                <a:latin typeface="Times New Roman" pitchFamily="18" charset="0"/>
                <a:cs typeface="Times New Roman" pitchFamily="18" charset="0"/>
              </a:rPr>
              <a:t>Diagnostic différentiel </a:t>
            </a:r>
            <a:endParaRPr lang="fr-FR" sz="10400" dirty="0" smtClean="0">
              <a:solidFill>
                <a:srgbClr val="FF0000"/>
              </a:solidFill>
              <a:latin typeface="Times New Roman" pitchFamily="18" charset="0"/>
              <a:cs typeface="Times New Roman" pitchFamily="18" charset="0"/>
            </a:endParaRPr>
          </a:p>
          <a:p>
            <a:pPr>
              <a:buNone/>
            </a:pPr>
            <a:r>
              <a:rPr lang="fr-FR" sz="10400" b="1" dirty="0" smtClean="0">
                <a:solidFill>
                  <a:srgbClr val="FF0000"/>
                </a:solidFill>
                <a:latin typeface="Times New Roman" pitchFamily="18" charset="0"/>
                <a:cs typeface="Times New Roman" pitchFamily="18" charset="0"/>
              </a:rPr>
              <a:t>-</a:t>
            </a:r>
            <a:r>
              <a:rPr lang="fr-FR" sz="10400" b="1" dirty="0" smtClean="0">
                <a:latin typeface="Times New Roman" pitchFamily="18" charset="0"/>
                <a:cs typeface="Times New Roman" pitchFamily="18" charset="0"/>
              </a:rPr>
              <a:t>Traitement</a:t>
            </a:r>
            <a:r>
              <a:rPr lang="fr-FR" sz="10400" dirty="0" smtClean="0">
                <a:latin typeface="Times New Roman" pitchFamily="18" charset="0"/>
                <a:cs typeface="Times New Roman" pitchFamily="18" charset="0"/>
              </a:rPr>
              <a:t>: -objectifs</a:t>
            </a:r>
          </a:p>
          <a:p>
            <a:pPr>
              <a:buNone/>
            </a:pPr>
            <a:r>
              <a:rPr lang="fr-FR" sz="10400" dirty="0" smtClean="0">
                <a:latin typeface="Times New Roman" pitchFamily="18" charset="0"/>
                <a:cs typeface="Times New Roman" pitchFamily="18" charset="0"/>
              </a:rPr>
              <a:t>                       -traitement symptomatique </a:t>
            </a:r>
          </a:p>
          <a:p>
            <a:pPr>
              <a:buNone/>
            </a:pPr>
            <a:r>
              <a:rPr lang="fr-FR" sz="10400" dirty="0" smtClean="0">
                <a:latin typeface="Times New Roman" pitchFamily="18" charset="0"/>
                <a:cs typeface="Times New Roman" pitchFamily="18" charset="0"/>
              </a:rPr>
              <a:t>                       -traitement éthiopathogénique</a:t>
            </a:r>
          </a:p>
          <a:p>
            <a:pPr>
              <a:buNone/>
            </a:pPr>
            <a:r>
              <a:rPr lang="fr-FR" sz="10400" dirty="0" smtClean="0">
                <a:solidFill>
                  <a:srgbClr val="FF0000"/>
                </a:solidFill>
                <a:latin typeface="Times New Roman" pitchFamily="18" charset="0"/>
                <a:cs typeface="Times New Roman" pitchFamily="18" charset="0"/>
              </a:rPr>
              <a:t>-</a:t>
            </a:r>
            <a:r>
              <a:rPr lang="fr-FR" sz="10400" b="1" dirty="0" smtClean="0">
                <a:latin typeface="Times New Roman" pitchFamily="18" charset="0"/>
                <a:cs typeface="Times New Roman" pitchFamily="18" charset="0"/>
              </a:rPr>
              <a:t>bibliographie </a:t>
            </a:r>
          </a:p>
          <a:p>
            <a:pPr>
              <a:buNone/>
            </a:pPr>
            <a:r>
              <a:rPr lang="fr-FR" sz="11200" dirty="0" smtClean="0">
                <a:latin typeface="Times New Roman" pitchFamily="18" charset="0"/>
                <a:cs typeface="Times New Roman" pitchFamily="18" charset="0"/>
              </a:rPr>
              <a:t> </a:t>
            </a:r>
          </a:p>
          <a:p>
            <a:pPr>
              <a:buNone/>
            </a:pPr>
            <a:r>
              <a:rPr lang="fr-FR" sz="11200" dirty="0" smtClean="0">
                <a:latin typeface="Times New Roman" pitchFamily="18" charset="0"/>
                <a:cs typeface="Times New Roman" pitchFamily="18" charset="0"/>
              </a:rPr>
              <a:t> </a:t>
            </a:r>
          </a:p>
          <a:p>
            <a:pPr>
              <a:buNone/>
            </a:pPr>
            <a:r>
              <a:rPr lang="fr-FR" sz="11200" dirty="0" smtClean="0">
                <a:latin typeface="Times New Roman" pitchFamily="18" charset="0"/>
                <a:cs typeface="Times New Roman" pitchFamily="18" charset="0"/>
              </a:rPr>
              <a:t>    </a:t>
            </a:r>
          </a:p>
          <a:p>
            <a:pPr>
              <a:buNone/>
            </a:pPr>
            <a:r>
              <a:rPr lang="fr-FR" sz="11200" dirty="0" smtClean="0">
                <a:latin typeface="Times New Roman" pitchFamily="18" charset="0"/>
                <a:cs typeface="Times New Roman" pitchFamily="18" charset="0"/>
              </a:rPr>
              <a:t>    </a:t>
            </a:r>
          </a:p>
          <a:p>
            <a:pPr>
              <a:buNone/>
            </a:pPr>
            <a:r>
              <a:rPr lang="fr-FR" sz="11200" dirty="0" smtClean="0">
                <a:latin typeface="Times New Roman" pitchFamily="18" charset="0"/>
                <a:cs typeface="Times New Roman" pitchFamily="18" charset="0"/>
              </a:rPr>
              <a:t>    </a:t>
            </a:r>
          </a:p>
          <a:p>
            <a:pPr>
              <a:buNone/>
            </a:pP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764704"/>
            <a:ext cx="8363272" cy="5559896"/>
          </a:xfrm>
        </p:spPr>
        <p:txBody>
          <a:bodyPr>
            <a:normAutofit/>
          </a:bodyPr>
          <a:lstStyle/>
          <a:p>
            <a:pPr>
              <a:buNone/>
            </a:pPr>
            <a:r>
              <a:rPr lang="fr-FR" sz="4400" b="1" dirty="0" smtClean="0">
                <a:latin typeface="Times New Roman" pitchFamily="18" charset="0"/>
                <a:cs typeface="Times New Roman" pitchFamily="18" charset="0"/>
              </a:rPr>
              <a:t>Intérêt: </a:t>
            </a:r>
          </a:p>
          <a:p>
            <a:pPr>
              <a:buNone/>
            </a:pPr>
            <a:r>
              <a:rPr lang="fr-FR" sz="2400" b="1" dirty="0" smtClean="0">
                <a:solidFill>
                  <a:srgbClr val="FF0000"/>
                </a:solidFill>
                <a:latin typeface="Times New Roman" pitchFamily="18" charset="0"/>
                <a:cs typeface="Times New Roman" pitchFamily="18" charset="0"/>
              </a:rPr>
              <a:t>       </a:t>
            </a:r>
          </a:p>
          <a:p>
            <a:pPr>
              <a:buNone/>
            </a:pPr>
            <a:r>
              <a:rPr lang="fr-FR" sz="2400" b="1"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Il est fréquent en Afrique où il a la particularité d’être de moins  bon pronostic</a:t>
            </a:r>
          </a:p>
          <a:p>
            <a:pPr>
              <a:buNone/>
            </a:pPr>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mode  de révélation  le plus fréquent des néphropathies glomérulaires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1">
                    <a:lumMod val="95000"/>
                    <a:lumOff val="5000"/>
                  </a:schemeClr>
                </a:solidFill>
                <a:latin typeface="Times New Roman" pitchFamily="18" charset="0"/>
                <a:cs typeface="Times New Roman" pitchFamily="18" charset="0"/>
              </a:rPr>
              <a:t>Définition: </a:t>
            </a:r>
            <a:r>
              <a:rPr lang="fr-FR" sz="3100" dirty="0" smtClean="0">
                <a:solidFill>
                  <a:srgbClr val="FF0000"/>
                </a:solidFill>
                <a:latin typeface="Times New Roman" pitchFamily="18" charset="0"/>
                <a:cs typeface="Times New Roman" pitchFamily="18" charset="0"/>
              </a:rPr>
              <a:t>Purement biologique(biochimique)</a:t>
            </a:r>
            <a:endParaRPr lang="fr-FR" sz="31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lnSpc>
                <a:spcPct val="90000"/>
              </a:lnSpc>
              <a:buNone/>
            </a:pPr>
            <a:r>
              <a:rPr lang="fr-FR" dirty="0" smtClean="0"/>
              <a:t>     </a:t>
            </a:r>
            <a:endParaRPr lang="fr-FR" dirty="0" smtClean="0">
              <a:latin typeface="Times New Roman" pitchFamily="18" charset="0"/>
              <a:cs typeface="Times New Roman" pitchFamily="18" charset="0"/>
            </a:endParaRPr>
          </a:p>
          <a:p>
            <a:pPr>
              <a:lnSpc>
                <a:spcPct val="90000"/>
              </a:lnSpc>
            </a:pPr>
            <a:endParaRPr lang="fr-FR" dirty="0" smtClean="0">
              <a:latin typeface="Times New Roman" pitchFamily="18" charset="0"/>
              <a:cs typeface="Times New Roman" pitchFamily="18" charset="0"/>
            </a:endParaRPr>
          </a:p>
          <a:p>
            <a:pPr>
              <a:lnSpc>
                <a:spcPct val="90000"/>
              </a:lnSpc>
            </a:pPr>
            <a:r>
              <a:rPr lang="fr-FR" dirty="0" smtClean="0">
                <a:latin typeface="Times New Roman" pitchFamily="18" charset="0"/>
                <a:cs typeface="Times New Roman" pitchFamily="18" charset="0"/>
              </a:rPr>
              <a:t>Protéinurie &gt;3 g/24h ou &gt;50  mg/kg/j(enfant)</a:t>
            </a:r>
          </a:p>
          <a:p>
            <a:pPr>
              <a:lnSpc>
                <a:spcPct val="90000"/>
              </a:lnSpc>
              <a:buNone/>
            </a:pPr>
            <a:endParaRPr lang="fr-FR" dirty="0" smtClean="0">
              <a:latin typeface="Times New Roman" pitchFamily="18" charset="0"/>
              <a:cs typeface="Times New Roman" pitchFamily="18" charset="0"/>
            </a:endParaRPr>
          </a:p>
          <a:p>
            <a:pPr>
              <a:lnSpc>
                <a:spcPct val="90000"/>
              </a:lnSpc>
            </a:pPr>
            <a:r>
              <a:rPr lang="fr-FR" dirty="0" smtClean="0">
                <a:latin typeface="Times New Roman" pitchFamily="18" charset="0"/>
                <a:cs typeface="Times New Roman" pitchFamily="18" charset="0"/>
              </a:rPr>
              <a:t>protidémie &lt;60 g/l</a:t>
            </a:r>
          </a:p>
          <a:p>
            <a:pPr>
              <a:lnSpc>
                <a:spcPct val="90000"/>
              </a:lnSpc>
              <a:buNone/>
            </a:pPr>
            <a:endParaRPr lang="fr-FR" dirty="0" smtClean="0">
              <a:latin typeface="Times New Roman" pitchFamily="18" charset="0"/>
              <a:cs typeface="Times New Roman" pitchFamily="18" charset="0"/>
            </a:endParaRPr>
          </a:p>
          <a:p>
            <a:pPr>
              <a:lnSpc>
                <a:spcPct val="90000"/>
              </a:lnSpc>
            </a:pPr>
            <a:r>
              <a:rPr lang="fr-FR" dirty="0" smtClean="0">
                <a:latin typeface="Times New Roman" pitchFamily="18" charset="0"/>
                <a:cs typeface="Times New Roman" pitchFamily="18" charset="0"/>
              </a:rPr>
              <a:t>Albuminémie &lt;30 g/l</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457200" y="188640"/>
            <a:ext cx="8229600" cy="6135960"/>
          </a:xfrm>
        </p:spPr>
        <p:txBody>
          <a:bodyPr>
            <a:normAutofit/>
          </a:bodyPr>
          <a:lstStyle/>
          <a:p>
            <a:pPr>
              <a:buNone/>
            </a:pPr>
            <a:r>
              <a:rPr lang="fr-FR" sz="4800" b="1" dirty="0" smtClean="0">
                <a:latin typeface="Times New Roman" pitchFamily="18" charset="0"/>
                <a:cs typeface="Times New Roman" pitchFamily="18" charset="0"/>
              </a:rPr>
              <a:t>Physiopathologie:</a:t>
            </a:r>
          </a:p>
          <a:p>
            <a:pPr>
              <a:buNone/>
            </a:pPr>
            <a:r>
              <a:rPr lang="fr-FR" sz="2400" dirty="0" smtClean="0">
                <a:latin typeface="Times New Roman" pitchFamily="18" charset="0"/>
                <a:cs typeface="Times New Roman" pitchFamily="18" charset="0"/>
              </a:rPr>
              <a:t>        Les glomérules sont normalement imperméables aux protéines dont le poids moléculaire dépasse 60KD, c’est le cas d’albumine qui est la principale protéine plasmatique.les petites protéines de poids moléculaire inferieure à 60KD franchissent physiologiquement le glomérule puis sont réabsorbées et catabolisées par les tubules </a:t>
            </a:r>
          </a:p>
          <a:p>
            <a:pPr>
              <a:buNone/>
            </a:pPr>
            <a:r>
              <a:rPr lang="fr-FR" sz="2400" dirty="0" smtClean="0">
                <a:latin typeface="Times New Roman" pitchFamily="18" charset="0"/>
                <a:cs typeface="Times New Roman" pitchFamily="18" charset="0"/>
              </a:rPr>
              <a:t>        le passage glomérulaire de protéines de poids moléculaire supérieure à 60KD résulte:</a:t>
            </a:r>
          </a:p>
          <a:p>
            <a:pPr>
              <a:buNone/>
            </a:pPr>
            <a:r>
              <a:rPr lang="fr-FR" sz="2400" dirty="0" smtClean="0">
                <a:latin typeface="Times New Roman" pitchFamily="18" charset="0"/>
                <a:cs typeface="Times New Roman" pitchFamily="18" charset="0"/>
              </a:rPr>
              <a:t>         </a:t>
            </a:r>
            <a:r>
              <a:rPr lang="fr-FR" sz="2400" b="1" dirty="0" smtClean="0">
                <a:solidFill>
                  <a:srgbClr val="FF0000"/>
                </a:solidFill>
                <a:latin typeface="Times New Roman" pitchFamily="18" charset="0"/>
                <a:cs typeface="Times New Roman" pitchFamily="18" charset="0"/>
              </a:rPr>
              <a:t>Soit d’anomalie fonctionnelles:</a:t>
            </a:r>
            <a:r>
              <a:rPr lang="fr-FR" sz="2400" dirty="0" smtClean="0">
                <a:latin typeface="Times New Roman" pitchFamily="18" charset="0"/>
                <a:cs typeface="Times New Roman" pitchFamily="18" charset="0"/>
              </a:rPr>
              <a:t> perte de charge négative de la MBG(qui repoussent les protéines chargées négativement).</a:t>
            </a:r>
          </a:p>
          <a:p>
            <a:pPr>
              <a:buNone/>
            </a:pPr>
            <a:r>
              <a:rPr lang="fr-FR" sz="2400" dirty="0" smtClean="0">
                <a:latin typeface="Times New Roman" pitchFamily="18" charset="0"/>
                <a:cs typeface="Times New Roman" pitchFamily="18" charset="0"/>
              </a:rPr>
              <a:t>       </a:t>
            </a:r>
            <a:r>
              <a:rPr lang="fr-FR" sz="2400" b="1" dirty="0" smtClean="0">
                <a:solidFill>
                  <a:srgbClr val="FF0000"/>
                </a:solidFill>
                <a:latin typeface="Times New Roman" pitchFamily="18" charset="0"/>
                <a:cs typeface="Times New Roman" pitchFamily="18" charset="0"/>
              </a:rPr>
              <a:t>Soit d’anomalie organiques: </a:t>
            </a:r>
            <a:r>
              <a:rPr lang="fr-FR" sz="2400" dirty="0" smtClean="0">
                <a:latin typeface="Times New Roman" pitchFamily="18" charset="0"/>
                <a:cs typeface="Times New Roman" pitchFamily="18" charset="0"/>
              </a:rPr>
              <a:t>lésions variables de la MBG, de l’endothélium ,ou de l’épithélium.</a:t>
            </a:r>
          </a:p>
          <a:p>
            <a:pPr>
              <a:buNone/>
            </a:pPr>
            <a:endParaRPr lang="fr-FR" sz="4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688632"/>
          </a:xfrm>
        </p:spPr>
        <p:txBody>
          <a:bodyPr>
            <a:normAutofit fontScale="92500" lnSpcReduction="20000"/>
          </a:bodyPr>
          <a:lstStyle/>
          <a:p>
            <a:pPr>
              <a:buNone/>
            </a:pPr>
            <a:r>
              <a:rPr lang="fr-FR" sz="5200" b="1" dirty="0" smtClean="0">
                <a:latin typeface="Times New Roman" pitchFamily="18" charset="0"/>
                <a:cs typeface="Times New Roman" pitchFamily="18" charset="0"/>
              </a:rPr>
              <a:t>Caractérisation de la protéinurie:</a:t>
            </a:r>
          </a:p>
          <a:p>
            <a:pPr>
              <a:buNone/>
            </a:pPr>
            <a:r>
              <a:rPr lang="fr-FR" dirty="0" smtClean="0">
                <a:latin typeface="Times New Roman" pitchFamily="18" charset="0"/>
                <a:cs typeface="Times New Roman" pitchFamily="18" charset="0"/>
              </a:rPr>
              <a:t>2 types de protéinuries (électrophorèse des protéines urinaires) </a:t>
            </a:r>
            <a:br>
              <a:rPr lang="fr-FR" dirty="0" smtClean="0">
                <a:latin typeface="Times New Roman" pitchFamily="18" charset="0"/>
                <a:cs typeface="Times New Roman" pitchFamily="18" charset="0"/>
              </a:rPr>
            </a:br>
            <a:endParaRPr lang="fr-FR" dirty="0" smtClean="0">
              <a:solidFill>
                <a:schemeClr val="bg2">
                  <a:lumMod val="50000"/>
                </a:schemeClr>
              </a:solidFill>
              <a:latin typeface="Times New Roman" pitchFamily="18" charset="0"/>
              <a:cs typeface="Times New Roman" pitchFamily="18" charset="0"/>
            </a:endParaRPr>
          </a:p>
          <a:p>
            <a:r>
              <a:rPr lang="fr-FR" b="1" dirty="0" smtClean="0">
                <a:solidFill>
                  <a:srgbClr val="FF0000"/>
                </a:solidFill>
                <a:latin typeface="Times New Roman" pitchFamily="18" charset="0"/>
                <a:cs typeface="Times New Roman" pitchFamily="18" charset="0"/>
              </a:rPr>
              <a:t>Protéinurie sélective:</a:t>
            </a:r>
          </a:p>
          <a:p>
            <a:pPr>
              <a:buNone/>
            </a:pPr>
            <a:r>
              <a:rPr lang="fr-FR" dirty="0" smtClean="0">
                <a:latin typeface="Times New Roman" pitchFamily="18" charset="0"/>
                <a:cs typeface="Times New Roman" pitchFamily="18" charset="0"/>
              </a:rPr>
              <a:t>       Protéinurie constituée essentiellement d’albumine (&gt;85% d’albumine).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Elle correspond à une perte des charges anioniques de la membrane basale glomérulaire sans lésions observées au microscope optique </a:t>
            </a:r>
            <a:br>
              <a:rPr lang="fr-FR" dirty="0" smtClean="0">
                <a:latin typeface="Times New Roman" pitchFamily="18" charset="0"/>
                <a:cs typeface="Times New Roman" pitchFamily="18" charset="0"/>
              </a:rPr>
            </a:br>
            <a:endParaRPr lang="fr-FR" dirty="0" smtClean="0">
              <a:latin typeface="Times New Roman" pitchFamily="18" charset="0"/>
              <a:cs typeface="Times New Roman" pitchFamily="18" charset="0"/>
            </a:endParaRPr>
          </a:p>
          <a:p>
            <a:r>
              <a:rPr lang="fr-FR" b="1" dirty="0" smtClean="0">
                <a:solidFill>
                  <a:srgbClr val="FF0000"/>
                </a:solidFill>
                <a:latin typeface="Times New Roman" pitchFamily="18" charset="0"/>
                <a:cs typeface="Times New Roman" pitchFamily="18" charset="0"/>
              </a:rPr>
              <a:t>Protéinurie non sélective:</a:t>
            </a:r>
          </a:p>
          <a:p>
            <a:pPr>
              <a:buNone/>
            </a:pPr>
            <a:r>
              <a:rPr lang="fr-FR" dirty="0" smtClean="0">
                <a:latin typeface="Times New Roman" pitchFamily="18" charset="0"/>
                <a:cs typeface="Times New Roman" pitchFamily="18" charset="0"/>
              </a:rPr>
              <a:t>      Protéinurie constituée d’albumine et de protéines de haut poids moléculaire (immunoglobulines).</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Elle correspond à des lésions observées au microscope optique</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271864"/>
          </a:xfrm>
        </p:spPr>
        <p:txBody>
          <a:bodyPr>
            <a:normAutofit/>
          </a:bodyPr>
          <a:lstStyle/>
          <a:p>
            <a:pPr>
              <a:buNone/>
            </a:pPr>
            <a:r>
              <a:rPr lang="fr-FR" sz="4800" b="1" dirty="0" smtClean="0">
                <a:solidFill>
                  <a:schemeClr val="tx1">
                    <a:lumMod val="95000"/>
                    <a:lumOff val="5000"/>
                  </a:schemeClr>
                </a:solidFill>
                <a:latin typeface="Times New Roman" pitchFamily="18" charset="0"/>
                <a:cs typeface="Times New Roman" pitchFamily="18" charset="0"/>
              </a:rPr>
              <a:t>Classification</a:t>
            </a:r>
            <a:r>
              <a:rPr lang="fr-FR" sz="4800" b="1" dirty="0" smtClean="0">
                <a:solidFill>
                  <a:schemeClr val="tx1">
                    <a:lumMod val="95000"/>
                    <a:lumOff val="5000"/>
                  </a:schemeClr>
                </a:solidFill>
              </a:rPr>
              <a:t>:</a:t>
            </a:r>
          </a:p>
          <a:p>
            <a:pPr>
              <a:buNone/>
            </a:pPr>
            <a:r>
              <a:rPr lang="fr-FR" sz="3600" b="1" dirty="0" smtClean="0">
                <a:solidFill>
                  <a:srgbClr val="FF0000"/>
                </a:solidFill>
                <a:latin typeface="Times New Roman" pitchFamily="18" charset="0"/>
                <a:cs typeface="Times New Roman" pitchFamily="18" charset="0"/>
              </a:rPr>
              <a:t>SN pur:</a:t>
            </a:r>
          </a:p>
          <a:p>
            <a:r>
              <a:rPr lang="fr-FR" sz="2400" dirty="0" smtClean="0">
                <a:latin typeface="Times New Roman" pitchFamily="18" charset="0"/>
                <a:cs typeface="Times New Roman" pitchFamily="18" charset="0"/>
              </a:rPr>
              <a:t>l’absence d’hématurie, d’hypertension artérielle, d’insuffisance rénale </a:t>
            </a:r>
          </a:p>
          <a:p>
            <a:r>
              <a:rPr lang="fr-FR" sz="2400" dirty="0" smtClean="0">
                <a:latin typeface="Times New Roman" pitchFamily="18" charset="0"/>
                <a:cs typeface="Times New Roman" pitchFamily="18" charset="0"/>
              </a:rPr>
              <a:t>la présence d’une protéinurie sélective (protéinurie constituée de plus de 80 % d’albumine)</a:t>
            </a:r>
          </a:p>
          <a:p>
            <a:pPr>
              <a:buNone/>
            </a:pPr>
            <a:r>
              <a:rPr lang="fr-FR" sz="3600" b="1" dirty="0" smtClean="0">
                <a:solidFill>
                  <a:srgbClr val="FF0000"/>
                </a:solidFill>
                <a:latin typeface="Times New Roman" pitchFamily="18" charset="0"/>
                <a:cs typeface="Times New Roman" pitchFamily="18" charset="0"/>
              </a:rPr>
              <a:t>SN impur:</a:t>
            </a:r>
          </a:p>
          <a:p>
            <a:r>
              <a:rPr lang="fr-FR" sz="3600" dirty="0" smtClean="0">
                <a:solidFill>
                  <a:schemeClr val="bg2">
                    <a:lumMod val="50000"/>
                  </a:schemeClr>
                </a:solidFill>
                <a:latin typeface="Times New Roman" pitchFamily="18" charset="0"/>
                <a:cs typeface="Times New Roman" pitchFamily="18" charset="0"/>
              </a:rPr>
              <a:t> </a:t>
            </a:r>
            <a:r>
              <a:rPr lang="fr-FR" sz="3600" dirty="0" smtClean="0"/>
              <a:t> </a:t>
            </a:r>
            <a:r>
              <a:rPr lang="fr-FR" sz="2400" dirty="0" smtClean="0">
                <a:latin typeface="Times New Roman" pitchFamily="18" charset="0"/>
                <a:cs typeface="Times New Roman" pitchFamily="18" charset="0"/>
              </a:rPr>
              <a:t>si associe à une hématurie et/ou hypertension artérielle et/ou Insuffisance rénale </a:t>
            </a:r>
          </a:p>
          <a:p>
            <a:r>
              <a:rPr lang="fr-FR" sz="2400" dirty="0" smtClean="0">
                <a:latin typeface="Times New Roman" pitchFamily="18" charset="0"/>
                <a:cs typeface="Times New Roman" pitchFamily="18" charset="0"/>
              </a:rPr>
              <a:t> une protéinurie non sélective.</a:t>
            </a:r>
            <a:endParaRPr lang="fr-FR" sz="2400" dirty="0" smtClean="0">
              <a:solidFill>
                <a:schemeClr val="bg2">
                  <a:lumMod val="50000"/>
                </a:schemeClr>
              </a:solidFill>
              <a:latin typeface="Times New Roman" pitchFamily="18" charset="0"/>
              <a:cs typeface="Times New Roman" pitchFamily="18" charset="0"/>
            </a:endParaRPr>
          </a:p>
          <a:p>
            <a:pPr>
              <a:buNone/>
            </a:pPr>
            <a:endParaRPr lang="fr-FR" sz="3600" dirty="0" smtClean="0">
              <a:solidFill>
                <a:schemeClr val="bg2">
                  <a:lumMod val="50000"/>
                </a:schemeClr>
              </a:solidFill>
              <a:latin typeface="Times New Roman" pitchFamily="18" charset="0"/>
              <a:cs typeface="Times New Roman" pitchFamily="18" charset="0"/>
            </a:endParaRPr>
          </a:p>
          <a:p>
            <a:pPr>
              <a:buNone/>
            </a:pPr>
            <a:endParaRPr lang="fr-FR"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20688"/>
            <a:ext cx="8291264" cy="6237312"/>
          </a:xfrm>
          <a:ln>
            <a:solidFill>
              <a:schemeClr val="bg1"/>
            </a:solidFill>
          </a:ln>
        </p:spPr>
        <p:txBody>
          <a:bodyPr>
            <a:normAutofit fontScale="92500" lnSpcReduction="20000"/>
          </a:bodyPr>
          <a:lstStyle/>
          <a:p>
            <a:pPr>
              <a:buNone/>
            </a:pPr>
            <a:r>
              <a:rPr lang="fr-FR" sz="4800" b="1" dirty="0" smtClean="0">
                <a:latin typeface="Times New Roman" pitchFamily="18" charset="0"/>
                <a:cs typeface="Times New Roman" pitchFamily="18" charset="0"/>
              </a:rPr>
              <a:t>Diagnostic positif:</a:t>
            </a:r>
          </a:p>
          <a:p>
            <a:pPr>
              <a:buNone/>
            </a:pPr>
            <a:r>
              <a:rPr lang="fr-FR" sz="3600" b="1" dirty="0" smtClean="0">
                <a:solidFill>
                  <a:srgbClr val="FF0000"/>
                </a:solidFill>
                <a:latin typeface="Times New Roman" pitchFamily="18" charset="0"/>
                <a:cs typeface="Times New Roman" pitchFamily="18" charset="0"/>
              </a:rPr>
              <a:t>clinique:</a:t>
            </a:r>
          </a:p>
          <a:p>
            <a:pPr>
              <a:buFont typeface="Wingdings" pitchFamily="2" charset="2"/>
              <a:buChar char="Ø"/>
            </a:pPr>
            <a:r>
              <a:rPr lang="fr-FR" dirty="0" smtClean="0">
                <a:solidFill>
                  <a:srgbClr val="FF0000"/>
                </a:solidFill>
                <a:latin typeface="Times New Roman" pitchFamily="18" charset="0"/>
                <a:cs typeface="Times New Roman" pitchFamily="18" charset="0"/>
                <a:sym typeface="Wingdings" pitchFamily="2" charset="2"/>
              </a:rPr>
              <a:t> </a:t>
            </a:r>
            <a:r>
              <a:rPr lang="fr-FR" b="1" dirty="0" smtClean="0">
                <a:solidFill>
                  <a:schemeClr val="tx2">
                    <a:lumMod val="60000"/>
                    <a:lumOff val="40000"/>
                  </a:schemeClr>
                </a:solidFill>
                <a:latin typeface="Times New Roman" pitchFamily="18" charset="0"/>
                <a:cs typeface="Times New Roman" pitchFamily="18" charset="0"/>
                <a:sym typeface="Wingdings" pitchFamily="2" charset="2"/>
              </a:rPr>
              <a:t>Les œdèmes: </a:t>
            </a:r>
            <a:r>
              <a:rPr lang="fr-FR" dirty="0" smtClean="0">
                <a:latin typeface="Times New Roman" pitchFamily="18" charset="0"/>
                <a:cs typeface="Times New Roman" pitchFamily="18" charset="0"/>
                <a:sym typeface="Wingdings" pitchFamily="2" charset="2"/>
              </a:rPr>
              <a:t>mous, blancs, « prennent le godet ». Ils prédominent dans les territoires déclives (chevilles, jambes en position debout, lombes chez un sujet en décubitus dorsal) ou les régions où la pression extravasculaire est faible (orbite de l ’œil) </a:t>
            </a:r>
            <a:r>
              <a:rPr lang="fr-FR" dirty="0" smtClean="0">
                <a:latin typeface="Times New Roman" pitchFamily="18" charset="0"/>
                <a:cs typeface="Times New Roman" pitchFamily="18" charset="0"/>
              </a:rPr>
              <a:t>auxquels peuvent s’associer des épanchements des séreuses</a:t>
            </a:r>
            <a:endParaRPr lang="fr-FR" dirty="0" smtClean="0">
              <a:latin typeface="Times New Roman" pitchFamily="18" charset="0"/>
              <a:cs typeface="Times New Roman" pitchFamily="18" charset="0"/>
              <a:sym typeface="Wingdings" pitchFamily="2" charset="2"/>
            </a:endParaRPr>
          </a:p>
          <a:p>
            <a:pPr>
              <a:buFont typeface="Wingdings" pitchFamily="2" charset="2"/>
              <a:buChar char="Ø"/>
            </a:pPr>
            <a:r>
              <a:rPr lang="fr-FR" dirty="0" smtClean="0">
                <a:latin typeface="Times New Roman" pitchFamily="18" charset="0"/>
                <a:cs typeface="Times New Roman" pitchFamily="18" charset="0"/>
                <a:sym typeface="Wingdings" pitchFamily="2" charset="2"/>
              </a:rPr>
              <a:t>  </a:t>
            </a:r>
            <a:r>
              <a:rPr lang="fr-FR" dirty="0" smtClean="0">
                <a:latin typeface="Times New Roman" pitchFamily="18" charset="0"/>
                <a:cs typeface="Times New Roman" pitchFamily="18" charset="0"/>
              </a:rPr>
              <a:t>La prise de poids est constante et permet de chiffrer l’importance de la rétention hydrosodée</a:t>
            </a:r>
          </a:p>
          <a:p>
            <a:pPr>
              <a:buFont typeface="Wingdings" pitchFamily="2" charset="2"/>
              <a:buChar char="Ø"/>
            </a:pPr>
            <a:r>
              <a:rPr lang="fr-FR" dirty="0" smtClean="0">
                <a:latin typeface="Times New Roman" pitchFamily="18" charset="0"/>
                <a:cs typeface="Times New Roman" pitchFamily="18" charset="0"/>
              </a:rPr>
              <a:t>En cas d’installation aigue, le syndrome œdémateux peut être associé à une oligurie</a:t>
            </a:r>
          </a:p>
          <a:p>
            <a:pPr>
              <a:buFont typeface="Wingdings" pitchFamily="2" charset="2"/>
              <a:buChar char="Ø"/>
            </a:pPr>
            <a:r>
              <a:rPr lang="fr-FR" dirty="0" smtClean="0">
                <a:latin typeface="Times New Roman" pitchFamily="18" charset="0"/>
                <a:cs typeface="Times New Roman" pitchFamily="18" charset="0"/>
              </a:rPr>
              <a:t>La TA  est variable et dépend de la cause du syndrome néphrotique et de l’association éventuelle à une insuffisance rénale organique</a:t>
            </a:r>
          </a:p>
          <a:p>
            <a:pPr>
              <a:buFont typeface="Wingdings" pitchFamily="2" charset="2"/>
              <a:buChar char="Ø"/>
            </a:pPr>
            <a:r>
              <a:rPr lang="fr-FR" sz="2800" dirty="0" smtClean="0">
                <a:latin typeface="Times New Roman" pitchFamily="18" charset="0"/>
                <a:cs typeface="Times New Roman" pitchFamily="18" charset="0"/>
              </a:rPr>
              <a:t>Chimie urinaire: protéinurie +/- hématurie </a:t>
            </a: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sym typeface="Wingdings" pitchFamily="2" charset="2"/>
            </a:endParaRPr>
          </a:p>
          <a:p>
            <a:pPr>
              <a:buNone/>
            </a:pPr>
            <a:endParaRPr lang="fr-FR" sz="3600" b="1" dirty="0" smtClean="0">
              <a:sym typeface="Wingdings" pitchFamily="2" charset="2"/>
            </a:endParaRPr>
          </a:p>
          <a:p>
            <a:pPr>
              <a:buNone/>
            </a:pPr>
            <a:endParaRPr lang="fr-FR" sz="36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1918</TotalTime>
  <Words>1893</Words>
  <Application>Microsoft Office PowerPoint</Application>
  <PresentationFormat>Affichage à l'écran (4:3)</PresentationFormat>
  <Paragraphs>301</Paragraphs>
  <Slides>29</Slides>
  <Notes>1</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Débit</vt:lpstr>
      <vt:lpstr>Diapositive 1</vt:lpstr>
      <vt:lpstr>Diapositive 2</vt:lpstr>
      <vt:lpstr>Diapositive 3</vt:lpstr>
      <vt:lpstr>Diapositive 4</vt:lpstr>
      <vt:lpstr>Définition: Purement biologique(biochimique)</vt:lpstr>
      <vt:lpstr>Diapositive 6</vt:lpstr>
      <vt:lpstr>Diapositive 7</vt:lpstr>
      <vt:lpstr>Diapositive 8</vt:lpstr>
      <vt:lpstr>Diapositive 9</vt:lpstr>
      <vt:lpstr>Diapositive 10</vt:lpstr>
      <vt:lpstr>Diapositive 11</vt:lpstr>
      <vt:lpstr>Diapositive 12</vt:lpstr>
      <vt:lpstr>Diapositive 13</vt:lpstr>
      <vt:lpstr>Les étiologies:</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tu</dc:creator>
  <cp:lastModifiedBy>tu</cp:lastModifiedBy>
  <cp:revision>24</cp:revision>
  <dcterms:created xsi:type="dcterms:W3CDTF">2014-09-26T19:26:04Z</dcterms:created>
  <dcterms:modified xsi:type="dcterms:W3CDTF">2014-12-07T20:16:45Z</dcterms:modified>
</cp:coreProperties>
</file>