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257" r:id="rId4"/>
    <p:sldId id="322" r:id="rId5"/>
    <p:sldId id="300" r:id="rId6"/>
    <p:sldId id="258" r:id="rId7"/>
    <p:sldId id="259" r:id="rId8"/>
    <p:sldId id="260" r:id="rId9"/>
    <p:sldId id="301" r:id="rId10"/>
    <p:sldId id="304" r:id="rId11"/>
    <p:sldId id="323" r:id="rId12"/>
    <p:sldId id="303" r:id="rId13"/>
    <p:sldId id="261" r:id="rId14"/>
    <p:sldId id="262" r:id="rId15"/>
    <p:sldId id="296" r:id="rId16"/>
    <p:sldId id="310" r:id="rId17"/>
    <p:sldId id="311" r:id="rId18"/>
    <p:sldId id="263" r:id="rId19"/>
    <p:sldId id="318" r:id="rId20"/>
    <p:sldId id="319" r:id="rId21"/>
    <p:sldId id="312" r:id="rId22"/>
    <p:sldId id="308" r:id="rId23"/>
    <p:sldId id="307" r:id="rId24"/>
    <p:sldId id="309" r:id="rId25"/>
    <p:sldId id="313" r:id="rId26"/>
    <p:sldId id="314" r:id="rId27"/>
    <p:sldId id="264" r:id="rId28"/>
    <p:sldId id="328" r:id="rId29"/>
    <p:sldId id="327" r:id="rId30"/>
    <p:sldId id="266" r:id="rId31"/>
    <p:sldId id="297" r:id="rId32"/>
    <p:sldId id="267" r:id="rId33"/>
    <p:sldId id="326" r:id="rId34"/>
    <p:sldId id="268" r:id="rId35"/>
    <p:sldId id="269" r:id="rId36"/>
    <p:sldId id="271" r:id="rId37"/>
    <p:sldId id="270" r:id="rId38"/>
    <p:sldId id="272" r:id="rId39"/>
    <p:sldId id="274" r:id="rId40"/>
    <p:sldId id="275" r:id="rId41"/>
    <p:sldId id="276" r:id="rId42"/>
    <p:sldId id="277" r:id="rId43"/>
    <p:sldId id="278" r:id="rId44"/>
    <p:sldId id="279" r:id="rId45"/>
    <p:sldId id="280" r:id="rId46"/>
    <p:sldId id="281" r:id="rId47"/>
    <p:sldId id="324" r:id="rId48"/>
    <p:sldId id="325" r:id="rId49"/>
    <p:sldId id="315" r:id="rId50"/>
    <p:sldId id="282" r:id="rId51"/>
    <p:sldId id="298" r:id="rId52"/>
    <p:sldId id="299" r:id="rId53"/>
    <p:sldId id="283" r:id="rId54"/>
    <p:sldId id="284" r:id="rId55"/>
    <p:sldId id="285" r:id="rId56"/>
    <p:sldId id="317" r:id="rId57"/>
    <p:sldId id="320" r:id="rId58"/>
    <p:sldId id="329" r:id="rId59"/>
    <p:sldId id="294" r:id="rId60"/>
    <p:sldId id="295" r:id="rId61"/>
    <p:sldId id="306" r:id="rId62"/>
    <p:sldId id="316"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39F5A00-0FF4-4121-8A00-FEF5D4A87940}"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385433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9F5A00-0FF4-4121-8A00-FEF5D4A87940}"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57607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9F5A00-0FF4-4121-8A00-FEF5D4A87940}"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186424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9F5A00-0FF4-4121-8A00-FEF5D4A87940}"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4900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39F5A00-0FF4-4121-8A00-FEF5D4A87940}"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318754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9F5A00-0FF4-4121-8A00-FEF5D4A87940}" type="datetimeFigureOut">
              <a:rPr lang="fr-FR" smtClean="0"/>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408783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9F5A00-0FF4-4121-8A00-FEF5D4A87940}" type="datetimeFigureOut">
              <a:rPr lang="fr-FR" smtClean="0"/>
              <a:t>13/02/2021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33823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39F5A00-0FF4-4121-8A00-FEF5D4A87940}" type="datetimeFigureOut">
              <a:rPr lang="fr-FR" smtClean="0"/>
              <a:t>13/02/2021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184769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9F5A00-0FF4-4121-8A00-FEF5D4A87940}" type="datetimeFigureOut">
              <a:rPr lang="fr-FR" smtClean="0"/>
              <a:t>13/02/2021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39559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39F5A00-0FF4-4121-8A00-FEF5D4A87940}" type="datetimeFigureOut">
              <a:rPr lang="fr-FR" smtClean="0"/>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47531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39F5A00-0FF4-4121-8A00-FEF5D4A87940}" type="datetimeFigureOut">
              <a:rPr lang="fr-FR" smtClean="0"/>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A0455F-B8CD-4AD8-9208-9792C65E1155}" type="slidenum">
              <a:rPr lang="fr-FR" smtClean="0"/>
              <a:t>‹N°›</a:t>
            </a:fld>
            <a:endParaRPr lang="fr-FR"/>
          </a:p>
        </p:txBody>
      </p:sp>
    </p:spTree>
    <p:extLst>
      <p:ext uri="{BB962C8B-B14F-4D97-AF65-F5344CB8AC3E}">
        <p14:creationId xmlns:p14="http://schemas.microsoft.com/office/powerpoint/2010/main" val="43012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F5A00-0FF4-4121-8A00-FEF5D4A87940}" type="datetimeFigureOut">
              <a:rPr lang="fr-FR" smtClean="0"/>
              <a:t>13/02/2021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0455F-B8CD-4AD8-9208-9792C65E1155}" type="slidenum">
              <a:rPr lang="fr-FR" smtClean="0"/>
              <a:t>‹N°›</a:t>
            </a:fld>
            <a:endParaRPr lang="fr-FR"/>
          </a:p>
        </p:txBody>
      </p:sp>
    </p:spTree>
    <p:extLst>
      <p:ext uri="{BB962C8B-B14F-4D97-AF65-F5344CB8AC3E}">
        <p14:creationId xmlns:p14="http://schemas.microsoft.com/office/powerpoint/2010/main" val="3149505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9543" y="0"/>
            <a:ext cx="9144000" cy="2387600"/>
          </a:xfrm>
        </p:spPr>
        <p:txBody>
          <a:bodyPr>
            <a:normAutofit/>
          </a:bodyPr>
          <a:lstStyle/>
          <a:p>
            <a:r>
              <a:rPr lang="fr-FR" sz="4400" b="1" dirty="0" smtClean="0"/>
              <a:t>Le  rein dans l’hypertension artérielle systémique</a:t>
            </a:r>
            <a:r>
              <a:rPr lang="fr-FR" dirty="0" smtClean="0"/>
              <a:t/>
            </a:r>
            <a:br>
              <a:rPr lang="fr-FR" dirty="0" smtClean="0"/>
            </a:br>
            <a:r>
              <a:rPr lang="fr-FR" sz="3200" dirty="0" smtClean="0">
                <a:solidFill>
                  <a:srgbClr val="FF0000"/>
                </a:solidFill>
              </a:rPr>
              <a:t>( Coupable et/ou victime !.?)</a:t>
            </a:r>
            <a:endParaRPr lang="fr-FR" dirty="0">
              <a:solidFill>
                <a:srgbClr val="FF0000"/>
              </a:solidFill>
            </a:endParaRPr>
          </a:p>
        </p:txBody>
      </p:sp>
      <p:sp>
        <p:nvSpPr>
          <p:cNvPr id="3" name="Sous-titre 2"/>
          <p:cNvSpPr>
            <a:spLocks noGrp="1"/>
          </p:cNvSpPr>
          <p:nvPr>
            <p:ph type="subTitle" idx="1"/>
          </p:nvPr>
        </p:nvSpPr>
        <p:spPr>
          <a:xfrm>
            <a:off x="1378857" y="2387600"/>
            <a:ext cx="9144000" cy="1655762"/>
          </a:xfrm>
        </p:spPr>
        <p:txBody>
          <a:bodyPr/>
          <a:lstStyle/>
          <a:p>
            <a:r>
              <a:rPr lang="fr-FR" dirty="0" smtClean="0"/>
              <a:t>A. Chinar</a:t>
            </a:r>
          </a:p>
          <a:p>
            <a:r>
              <a:rPr lang="fr-FR" dirty="0" smtClean="0"/>
              <a:t>Professeur de médecine interne, faculté de médecine de Batna,  ,service de néphrologie, dialyse, et transplantation rénale, Chu Batna, 05000 Algérie</a:t>
            </a:r>
            <a:endParaRPr lang="fr-FR" dirty="0"/>
          </a:p>
        </p:txBody>
      </p:sp>
    </p:spTree>
    <p:extLst>
      <p:ext uri="{BB962C8B-B14F-4D97-AF65-F5344CB8AC3E}">
        <p14:creationId xmlns:p14="http://schemas.microsoft.com/office/powerpoint/2010/main" val="332203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2264228" y="1"/>
            <a:ext cx="8752115" cy="6858000"/>
          </a:xfrm>
          <a:prstGeom prst="rect">
            <a:avLst/>
          </a:prstGeom>
        </p:spPr>
      </p:pic>
    </p:spTree>
    <p:extLst>
      <p:ext uri="{BB962C8B-B14F-4D97-AF65-F5344CB8AC3E}">
        <p14:creationId xmlns:p14="http://schemas.microsoft.com/office/powerpoint/2010/main" val="90522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003300" y="365125"/>
            <a:ext cx="10185400" cy="6365875"/>
          </a:xfrm>
          <a:prstGeom prst="rect">
            <a:avLst/>
          </a:prstGeom>
        </p:spPr>
      </p:pic>
    </p:spTree>
    <p:extLst>
      <p:ext uri="{BB962C8B-B14F-4D97-AF65-F5344CB8AC3E}">
        <p14:creationId xmlns:p14="http://schemas.microsoft.com/office/powerpoint/2010/main" val="380153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fr-FR" sz="4800" b="1" dirty="0" smtClean="0">
                <a:solidFill>
                  <a:srgbClr val="7030A0"/>
                </a:solidFill>
              </a:rPr>
              <a:t>                                   Le  rein  coupable</a:t>
            </a:r>
            <a:endParaRPr lang="fr-FR" sz="4800" b="1" dirty="0">
              <a:solidFill>
                <a:srgbClr val="7030A0"/>
              </a:solidFill>
            </a:endParaRP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fr-FR" sz="7200" b="1" dirty="0" smtClean="0">
                <a:solidFill>
                  <a:srgbClr val="FF0000"/>
                </a:solidFill>
              </a:rPr>
              <a:t>Comment en pratique rechercher une HTA d’origine rénale ? </a:t>
            </a:r>
            <a:endParaRPr lang="fr-FR" sz="7200" dirty="0"/>
          </a:p>
        </p:txBody>
      </p:sp>
      <p:pic>
        <p:nvPicPr>
          <p:cNvPr id="5" name="Image 4"/>
          <p:cNvPicPr>
            <a:picLocks noChangeAspect="1"/>
          </p:cNvPicPr>
          <p:nvPr/>
        </p:nvPicPr>
        <p:blipFill>
          <a:blip r:embed="rId2"/>
          <a:stretch>
            <a:fillRect/>
          </a:stretch>
        </p:blipFill>
        <p:spPr>
          <a:xfrm>
            <a:off x="2006147" y="177800"/>
            <a:ext cx="2838450" cy="1647825"/>
          </a:xfrm>
          <a:prstGeom prst="rect">
            <a:avLst/>
          </a:prstGeom>
        </p:spPr>
      </p:pic>
    </p:spTree>
    <p:extLst>
      <p:ext uri="{BB962C8B-B14F-4D97-AF65-F5344CB8AC3E}">
        <p14:creationId xmlns:p14="http://schemas.microsoft.com/office/powerpoint/2010/main" val="56256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FF0000"/>
                </a:solidFill>
              </a:rPr>
              <a:t>Comment en pratique rechercher une HTA d’origine rénale ? </a:t>
            </a:r>
            <a:endParaRPr lang="fr-FR" sz="3200" b="1" dirty="0">
              <a:solidFill>
                <a:srgbClr val="FF0000"/>
              </a:solidFill>
            </a:endParaRPr>
          </a:p>
        </p:txBody>
      </p:sp>
      <p:sp>
        <p:nvSpPr>
          <p:cNvPr id="3" name="Espace réservé du contenu 2"/>
          <p:cNvSpPr>
            <a:spLocks noGrp="1"/>
          </p:cNvSpPr>
          <p:nvPr>
            <p:ph idx="1"/>
          </p:nvPr>
        </p:nvSpPr>
        <p:spPr>
          <a:xfrm>
            <a:off x="838200" y="1454728"/>
            <a:ext cx="10515600" cy="5403272"/>
          </a:xfrm>
        </p:spPr>
        <p:txBody>
          <a:bodyPr>
            <a:normAutofit/>
          </a:bodyPr>
          <a:lstStyle/>
          <a:p>
            <a:r>
              <a:rPr lang="fr-FR" dirty="0" smtClean="0"/>
              <a:t>Les formes secondaires rénales d’hypertension représentent environ </a:t>
            </a:r>
            <a:r>
              <a:rPr lang="fr-FR" sz="3200" b="1" dirty="0" smtClean="0"/>
              <a:t>5 % </a:t>
            </a:r>
            <a:r>
              <a:rPr lang="fr-FR" dirty="0" smtClean="0"/>
              <a:t>des HTA mais sont importantes à reconnaître en raison de leur gravité pronostique à la fois cardiovasculaire et rénale.</a:t>
            </a:r>
          </a:p>
          <a:p>
            <a:endParaRPr lang="fr-FR" dirty="0" smtClean="0"/>
          </a:p>
          <a:p>
            <a:r>
              <a:rPr lang="fr-FR" dirty="0" smtClean="0"/>
              <a:t>Les principales causes d’HTA rénales sont:</a:t>
            </a:r>
          </a:p>
          <a:p>
            <a:pPr>
              <a:buFontTx/>
              <a:buChar char="-"/>
            </a:pPr>
            <a:r>
              <a:rPr lang="fr-FR" b="1" dirty="0">
                <a:solidFill>
                  <a:srgbClr val="FF0000"/>
                </a:solidFill>
              </a:rPr>
              <a:t>L</a:t>
            </a:r>
            <a:r>
              <a:rPr lang="fr-FR" b="1" dirty="0" smtClean="0">
                <a:solidFill>
                  <a:srgbClr val="FF0000"/>
                </a:solidFill>
              </a:rPr>
              <a:t>es néphropathies vasculaires</a:t>
            </a:r>
            <a:r>
              <a:rPr lang="fr-FR" dirty="0" smtClean="0"/>
              <a:t>, en particulier les maladies </a:t>
            </a:r>
            <a:r>
              <a:rPr lang="fr-FR" dirty="0" err="1" smtClean="0"/>
              <a:t>rénovasculaires</a:t>
            </a:r>
            <a:r>
              <a:rPr lang="fr-FR" dirty="0" smtClean="0"/>
              <a:t>, </a:t>
            </a:r>
          </a:p>
          <a:p>
            <a:pPr>
              <a:buFontTx/>
              <a:buChar char="-"/>
            </a:pPr>
            <a:r>
              <a:rPr lang="fr-FR" b="1" dirty="0">
                <a:solidFill>
                  <a:srgbClr val="FF0000"/>
                </a:solidFill>
              </a:rPr>
              <a:t>L</a:t>
            </a:r>
            <a:r>
              <a:rPr lang="fr-FR" b="1" dirty="0" smtClean="0">
                <a:solidFill>
                  <a:srgbClr val="FF0000"/>
                </a:solidFill>
              </a:rPr>
              <a:t>es glomérulonéphrites </a:t>
            </a:r>
            <a:r>
              <a:rPr lang="fr-FR" dirty="0" smtClean="0"/>
              <a:t>(au premier plan la néphropathie diabétique et la maladie de Berger),</a:t>
            </a:r>
          </a:p>
          <a:p>
            <a:pPr>
              <a:buFontTx/>
              <a:buChar char="-"/>
            </a:pPr>
            <a:r>
              <a:rPr lang="fr-FR" dirty="0" smtClean="0"/>
              <a:t> </a:t>
            </a:r>
            <a:r>
              <a:rPr lang="fr-FR" b="1" dirty="0" smtClean="0">
                <a:solidFill>
                  <a:srgbClr val="FF0000"/>
                </a:solidFill>
              </a:rPr>
              <a:t>La </a:t>
            </a:r>
            <a:r>
              <a:rPr lang="fr-FR" b="1" dirty="0" err="1" smtClean="0">
                <a:solidFill>
                  <a:srgbClr val="FF0000"/>
                </a:solidFill>
              </a:rPr>
              <a:t>polykystose</a:t>
            </a:r>
            <a:r>
              <a:rPr lang="fr-FR" b="1" dirty="0" smtClean="0">
                <a:solidFill>
                  <a:srgbClr val="FF0000"/>
                </a:solidFill>
              </a:rPr>
              <a:t> rénale</a:t>
            </a:r>
          </a:p>
          <a:p>
            <a:pPr>
              <a:buFontTx/>
              <a:buChar char="-"/>
            </a:pPr>
            <a:r>
              <a:rPr lang="fr-FR" dirty="0" smtClean="0"/>
              <a:t> </a:t>
            </a:r>
            <a:r>
              <a:rPr lang="fr-FR" b="1" dirty="0">
                <a:solidFill>
                  <a:srgbClr val="FF0000"/>
                </a:solidFill>
              </a:rPr>
              <a:t>L</a:t>
            </a:r>
            <a:r>
              <a:rPr lang="fr-FR" b="1" dirty="0" smtClean="0">
                <a:solidFill>
                  <a:srgbClr val="FF0000"/>
                </a:solidFill>
              </a:rPr>
              <a:t>a néphropathie de reflux</a:t>
            </a:r>
            <a:endParaRPr lang="fr-FR" b="1" dirty="0">
              <a:solidFill>
                <a:srgbClr val="FF0000"/>
              </a:solidFill>
            </a:endParaRPr>
          </a:p>
        </p:txBody>
      </p:sp>
    </p:spTree>
    <p:extLst>
      <p:ext uri="{BB962C8B-B14F-4D97-AF65-F5344CB8AC3E}">
        <p14:creationId xmlns:p14="http://schemas.microsoft.com/office/powerpoint/2010/main" val="429420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Ces néphropathies peuvent être suspectées devant :</a:t>
            </a:r>
            <a:br>
              <a:rPr lang="fr-FR" sz="3600" dirty="0" smtClean="0"/>
            </a:b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 Le  contexte anamnestique.</a:t>
            </a:r>
          </a:p>
          <a:p>
            <a:pPr marL="0" indent="0">
              <a:buNone/>
            </a:pPr>
            <a:r>
              <a:rPr lang="fr-FR" dirty="0"/>
              <a:t> </a:t>
            </a:r>
            <a:r>
              <a:rPr lang="fr-FR" dirty="0" smtClean="0"/>
              <a:t>      **   La protéinurie.</a:t>
            </a:r>
          </a:p>
          <a:p>
            <a:pPr marL="0" indent="0">
              <a:buNone/>
            </a:pPr>
            <a:r>
              <a:rPr lang="fr-FR" dirty="0"/>
              <a:t> </a:t>
            </a:r>
            <a:r>
              <a:rPr lang="fr-FR" dirty="0" smtClean="0"/>
              <a:t>             ***  Le  </a:t>
            </a:r>
            <a:r>
              <a:rPr lang="fr-FR" dirty="0" err="1" smtClean="0"/>
              <a:t>DFGe</a:t>
            </a:r>
            <a:r>
              <a:rPr lang="fr-FR" dirty="0" smtClean="0"/>
              <a:t> &lt; 60 </a:t>
            </a:r>
            <a:r>
              <a:rPr lang="fr-FR" dirty="0" err="1" smtClean="0"/>
              <a:t>mL</a:t>
            </a:r>
            <a:r>
              <a:rPr lang="fr-FR" dirty="0" smtClean="0"/>
              <a:t>/min. 1,73 m2 ).</a:t>
            </a:r>
          </a:p>
          <a:p>
            <a:pPr marL="0" indent="0">
              <a:buNone/>
            </a:pPr>
            <a:r>
              <a:rPr lang="fr-FR" dirty="0"/>
              <a:t> </a:t>
            </a:r>
            <a:r>
              <a:rPr lang="fr-FR" dirty="0" smtClean="0"/>
              <a:t>      </a:t>
            </a:r>
          </a:p>
          <a:p>
            <a:pPr marL="0" indent="0">
              <a:buNone/>
            </a:pPr>
            <a:endParaRPr lang="fr-FR" dirty="0" smtClean="0"/>
          </a:p>
          <a:p>
            <a:endParaRPr lang="fr-FR" dirty="0"/>
          </a:p>
        </p:txBody>
      </p:sp>
    </p:spTree>
    <p:extLst>
      <p:ext uri="{BB962C8B-B14F-4D97-AF65-F5344CB8AC3E}">
        <p14:creationId xmlns:p14="http://schemas.microsoft.com/office/powerpoint/2010/main" val="331096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fr-FR" sz="4800" b="1" dirty="0" smtClean="0">
                <a:solidFill>
                  <a:srgbClr val="7030A0"/>
                </a:solidFill>
              </a:rPr>
              <a:t>                                   Le  rein  coupable</a:t>
            </a:r>
            <a:endParaRPr lang="fr-FR" sz="4800" b="1" dirty="0">
              <a:solidFill>
                <a:srgbClr val="7030A0"/>
              </a:solidFill>
            </a:endParaRP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sz="7200" b="1" dirty="0" smtClean="0">
                <a:solidFill>
                  <a:srgbClr val="FF0000"/>
                </a:solidFill>
              </a:rPr>
              <a:t>Quelles sont les principales formes d’atteintes rénales responsables d’HTA ? </a:t>
            </a:r>
            <a:endParaRPr lang="fr-FR" sz="7200" dirty="0"/>
          </a:p>
        </p:txBody>
      </p:sp>
      <p:pic>
        <p:nvPicPr>
          <p:cNvPr id="5" name="Image 4"/>
          <p:cNvPicPr>
            <a:picLocks noChangeAspect="1"/>
          </p:cNvPicPr>
          <p:nvPr/>
        </p:nvPicPr>
        <p:blipFill>
          <a:blip r:embed="rId2"/>
          <a:stretch>
            <a:fillRect/>
          </a:stretch>
        </p:blipFill>
        <p:spPr>
          <a:xfrm>
            <a:off x="2006147" y="177800"/>
            <a:ext cx="2838450" cy="1647825"/>
          </a:xfrm>
          <a:prstGeom prst="rect">
            <a:avLst/>
          </a:prstGeom>
        </p:spPr>
      </p:pic>
    </p:spTree>
    <p:extLst>
      <p:ext uri="{BB962C8B-B14F-4D97-AF65-F5344CB8AC3E}">
        <p14:creationId xmlns:p14="http://schemas.microsoft.com/office/powerpoint/2010/main" val="279576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QUAND EN FAIRE LE DÉPISTAGE ?</a:t>
            </a:r>
            <a:br>
              <a:rPr lang="fr-FR" sz="2800" dirty="0" smtClean="0"/>
            </a:br>
            <a:endParaRPr lang="fr-FR" dirty="0"/>
          </a:p>
        </p:txBody>
      </p:sp>
      <p:sp>
        <p:nvSpPr>
          <p:cNvPr id="3" name="Espace réservé du contenu 2"/>
          <p:cNvSpPr>
            <a:spLocks noGrp="1"/>
          </p:cNvSpPr>
          <p:nvPr>
            <p:ph idx="1"/>
          </p:nvPr>
        </p:nvSpPr>
        <p:spPr/>
        <p:txBody>
          <a:bodyPr/>
          <a:lstStyle/>
          <a:p>
            <a:pPr marL="0" indent="0">
              <a:buNone/>
            </a:pPr>
            <a:r>
              <a:rPr lang="fr-FR" dirty="0" smtClean="0"/>
              <a:t>– Sur point d’appel obtenu lors de l’interrogatoire précis, de l’examen clinique et des examens biologiques simples du bilan initial.</a:t>
            </a:r>
          </a:p>
          <a:p>
            <a:pPr marL="0" indent="0">
              <a:buNone/>
            </a:pPr>
            <a:endParaRPr lang="fr-FR" dirty="0" smtClean="0"/>
          </a:p>
          <a:p>
            <a:pPr>
              <a:buFontTx/>
              <a:buChar char="-"/>
            </a:pPr>
            <a:r>
              <a:rPr lang="fr-FR" dirty="0" smtClean="0"/>
              <a:t>En cas d’HTA grade III.</a:t>
            </a:r>
          </a:p>
          <a:p>
            <a:pPr>
              <a:buFontTx/>
              <a:buChar char="-"/>
            </a:pPr>
            <a:endParaRPr lang="fr-FR" dirty="0" smtClean="0"/>
          </a:p>
          <a:p>
            <a:pPr>
              <a:buFontTx/>
              <a:buChar char="-"/>
            </a:pPr>
            <a:r>
              <a:rPr lang="fr-FR" dirty="0" smtClean="0"/>
              <a:t>En cas d’âge &lt; 30 ans.</a:t>
            </a:r>
          </a:p>
          <a:p>
            <a:pPr>
              <a:buFontTx/>
              <a:buChar char="-"/>
            </a:pPr>
            <a:endParaRPr lang="fr-FR" dirty="0" smtClean="0"/>
          </a:p>
          <a:p>
            <a:pPr marL="0" indent="0">
              <a:buNone/>
            </a:pPr>
            <a:r>
              <a:rPr lang="fr-FR" dirty="0" smtClean="0"/>
              <a:t>- En cas d’HTA résistante.</a:t>
            </a:r>
            <a:endParaRPr lang="fr-FR" dirty="0"/>
          </a:p>
        </p:txBody>
      </p:sp>
    </p:spTree>
    <p:extLst>
      <p:ext uri="{BB962C8B-B14F-4D97-AF65-F5344CB8AC3E}">
        <p14:creationId xmlns:p14="http://schemas.microsoft.com/office/powerpoint/2010/main" val="346289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457200" y="762000"/>
            <a:ext cx="10782300" cy="5996966"/>
          </a:xfrm>
          <a:prstGeom prst="rect">
            <a:avLst/>
          </a:prstGeom>
        </p:spPr>
      </p:pic>
    </p:spTree>
    <p:extLst>
      <p:ext uri="{BB962C8B-B14F-4D97-AF65-F5344CB8AC3E}">
        <p14:creationId xmlns:p14="http://schemas.microsoft.com/office/powerpoint/2010/main" val="279917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r-FR" b="1" dirty="0" smtClean="0">
                <a:solidFill>
                  <a:srgbClr val="FF0000"/>
                </a:solidFill>
              </a:rPr>
              <a:t>Quelles sont les principales formes d’atteintes rénales responsables d’HTA ? </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buNone/>
            </a:pPr>
            <a:endParaRPr lang="fr-FR" b="1" dirty="0" smtClean="0">
              <a:solidFill>
                <a:srgbClr val="FF0000"/>
              </a:solidFill>
            </a:endParaRPr>
          </a:p>
          <a:p>
            <a:pPr marL="0" indent="0">
              <a:buNone/>
            </a:pPr>
            <a:endParaRPr lang="fr-FR" b="1" dirty="0">
              <a:solidFill>
                <a:srgbClr val="FF0000"/>
              </a:solidFill>
            </a:endParaRPr>
          </a:p>
          <a:p>
            <a:pPr marL="0" indent="0">
              <a:buNone/>
            </a:pPr>
            <a:r>
              <a:rPr lang="fr-FR" b="1" dirty="0" smtClean="0">
                <a:solidFill>
                  <a:srgbClr val="FF0000"/>
                </a:solidFill>
              </a:rPr>
              <a:t>1- Les néphropathies vasculaires </a:t>
            </a:r>
            <a:r>
              <a:rPr lang="fr-FR" dirty="0" smtClean="0"/>
              <a:t>sont très fréquentes, en parallèle avec l’âge, et s’associent de façon quasi constante à une hypertension artérielle.</a:t>
            </a:r>
          </a:p>
          <a:p>
            <a:pPr marL="0" indent="0">
              <a:buNone/>
            </a:pPr>
            <a:endParaRPr lang="fr-FR" dirty="0" smtClean="0"/>
          </a:p>
          <a:p>
            <a:pPr marL="0" indent="0">
              <a:buNone/>
            </a:pPr>
            <a:r>
              <a:rPr lang="fr-FR" dirty="0" smtClean="0"/>
              <a:t> Parmi les néphropathies vasculaires, les maladies </a:t>
            </a:r>
            <a:r>
              <a:rPr lang="fr-FR" dirty="0" err="1" smtClean="0"/>
              <a:t>rénovasculaires</a:t>
            </a:r>
            <a:r>
              <a:rPr lang="fr-FR" dirty="0" smtClean="0"/>
              <a:t>, c’est-à-dire les formes d’HTA liées à une sténose uni ou bilatérale des artères rénales.</a:t>
            </a:r>
            <a:endParaRPr lang="fr-FR" dirty="0"/>
          </a:p>
        </p:txBody>
      </p:sp>
    </p:spTree>
    <p:extLst>
      <p:ext uri="{BB962C8B-B14F-4D97-AF65-F5344CB8AC3E}">
        <p14:creationId xmlns:p14="http://schemas.microsoft.com/office/powerpoint/2010/main" val="549605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1- Les néphropathies vasculaires</a:t>
            </a:r>
            <a:endParaRPr lang="fr-FR" dirty="0"/>
          </a:p>
        </p:txBody>
      </p:sp>
      <p:pic>
        <p:nvPicPr>
          <p:cNvPr id="4" name="Espace réservé du contenu 3"/>
          <p:cNvPicPr>
            <a:picLocks noGrp="1" noChangeAspect="1"/>
          </p:cNvPicPr>
          <p:nvPr>
            <p:ph idx="1"/>
          </p:nvPr>
        </p:nvPicPr>
        <p:blipFill>
          <a:blip r:embed="rId2"/>
          <a:stretch>
            <a:fillRect/>
          </a:stretch>
        </p:blipFill>
        <p:spPr>
          <a:xfrm>
            <a:off x="1168400" y="1562101"/>
            <a:ext cx="9982200" cy="5295900"/>
          </a:xfrm>
          <a:prstGeom prst="rect">
            <a:avLst/>
          </a:prstGeom>
        </p:spPr>
      </p:pic>
    </p:spTree>
    <p:extLst>
      <p:ext uri="{BB962C8B-B14F-4D97-AF65-F5344CB8AC3E}">
        <p14:creationId xmlns:p14="http://schemas.microsoft.com/office/powerpoint/2010/main" val="3130285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rgbClr val="C00000"/>
                </a:solidFill>
              </a:rPr>
              <a:t>Agenda</a:t>
            </a:r>
            <a:endParaRPr lang="fr-FR" sz="4800" b="1" dirty="0">
              <a:solidFill>
                <a:srgbClr val="C00000"/>
              </a:solidFill>
            </a:endParaRPr>
          </a:p>
        </p:txBody>
      </p:sp>
      <p:sp>
        <p:nvSpPr>
          <p:cNvPr id="3" name="Espace réservé du contenu 2"/>
          <p:cNvSpPr>
            <a:spLocks noGrp="1"/>
          </p:cNvSpPr>
          <p:nvPr>
            <p:ph idx="1"/>
          </p:nvPr>
        </p:nvSpPr>
        <p:spPr/>
        <p:txBody>
          <a:bodyPr/>
          <a:lstStyle/>
          <a:p>
            <a:r>
              <a:rPr lang="fr-FR" dirty="0" smtClean="0"/>
              <a:t>Introduction</a:t>
            </a:r>
          </a:p>
          <a:p>
            <a:r>
              <a:rPr lang="fr-FR" dirty="0" smtClean="0"/>
              <a:t>La pression artérielle </a:t>
            </a:r>
          </a:p>
          <a:p>
            <a:r>
              <a:rPr lang="fr-FR" dirty="0" smtClean="0"/>
              <a:t>Quelle place pour le rein ?</a:t>
            </a:r>
          </a:p>
          <a:p>
            <a:r>
              <a:rPr lang="fr-FR" dirty="0" smtClean="0"/>
              <a:t>Le rein régulateur de la pression artérielle</a:t>
            </a:r>
          </a:p>
          <a:p>
            <a:r>
              <a:rPr lang="fr-FR" b="1" dirty="0"/>
              <a:t>Comment en pratique rechercher une HTA d’origine rénale ? </a:t>
            </a:r>
            <a:endParaRPr lang="fr-FR" dirty="0"/>
          </a:p>
          <a:p>
            <a:endParaRPr lang="fr-FR" dirty="0"/>
          </a:p>
        </p:txBody>
      </p:sp>
      <p:pic>
        <p:nvPicPr>
          <p:cNvPr id="4" name="Image 3"/>
          <p:cNvPicPr>
            <a:picLocks noChangeAspect="1"/>
          </p:cNvPicPr>
          <p:nvPr/>
        </p:nvPicPr>
        <p:blipFill>
          <a:blip r:embed="rId2"/>
          <a:stretch>
            <a:fillRect/>
          </a:stretch>
        </p:blipFill>
        <p:spPr>
          <a:xfrm>
            <a:off x="6967275" y="175700"/>
            <a:ext cx="5224725" cy="3029975"/>
          </a:xfrm>
          <a:prstGeom prst="rect">
            <a:avLst/>
          </a:prstGeom>
        </p:spPr>
      </p:pic>
    </p:spTree>
    <p:extLst>
      <p:ext uri="{BB962C8B-B14F-4D97-AF65-F5344CB8AC3E}">
        <p14:creationId xmlns:p14="http://schemas.microsoft.com/office/powerpoint/2010/main" val="1244138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dirty="0" smtClean="0"/>
              <a:t>Les néphropathies vasculaires s’arrêtent à l'artériole inter lobulaire.</a:t>
            </a:r>
          </a:p>
          <a:p>
            <a:endParaRPr lang="fr-FR" dirty="0" smtClean="0"/>
          </a:p>
          <a:p>
            <a:r>
              <a:rPr lang="fr-FR" dirty="0" smtClean="0"/>
              <a:t> Des gros vaisseaux jusqu'aux vaisseaux arqués on pourra avoir de l'athérosclérose. </a:t>
            </a:r>
          </a:p>
          <a:p>
            <a:endParaRPr lang="fr-FR" dirty="0" smtClean="0"/>
          </a:p>
          <a:p>
            <a:r>
              <a:rPr lang="fr-FR" dirty="0" smtClean="0"/>
              <a:t>Les plus petits vaisseaux seront sujet aux </a:t>
            </a:r>
            <a:r>
              <a:rPr lang="fr-FR" dirty="0" err="1" smtClean="0"/>
              <a:t>embols</a:t>
            </a:r>
            <a:r>
              <a:rPr lang="fr-FR" dirty="0" smtClean="0"/>
              <a:t> de cholestérol, à la néphroangiosclérose et au Syndrome hémolytique et urémique (SHU). </a:t>
            </a:r>
          </a:p>
          <a:p>
            <a:endParaRPr lang="fr-FR" dirty="0" smtClean="0"/>
          </a:p>
          <a:p>
            <a:r>
              <a:rPr lang="fr-FR" dirty="0" smtClean="0"/>
              <a:t>En fonction de la taille du vaisseaux on aura donc différentes atteintes.</a:t>
            </a:r>
            <a:endParaRPr lang="fr-FR" dirty="0"/>
          </a:p>
        </p:txBody>
      </p:sp>
    </p:spTree>
    <p:extLst>
      <p:ext uri="{BB962C8B-B14F-4D97-AF65-F5344CB8AC3E}">
        <p14:creationId xmlns:p14="http://schemas.microsoft.com/office/powerpoint/2010/main" val="3618885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L’HTA </a:t>
            </a:r>
            <a:r>
              <a:rPr lang="fr-FR" dirty="0" err="1" smtClean="0"/>
              <a:t>rénovasculaire</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 Elle doit être </a:t>
            </a:r>
            <a:r>
              <a:rPr lang="fr-FR" sz="3400" b="1" dirty="0" smtClean="0">
                <a:solidFill>
                  <a:srgbClr val="FF0000"/>
                </a:solidFill>
              </a:rPr>
              <a:t>suspectée </a:t>
            </a:r>
            <a:r>
              <a:rPr lang="fr-FR" dirty="0" smtClean="0"/>
              <a:t>d’autant plus qu’une artériopathie des membres inférieurs ou des facteurs de risque d’athérosclérose sont présents.</a:t>
            </a:r>
          </a:p>
          <a:p>
            <a:pPr marL="0" indent="0">
              <a:buNone/>
            </a:pPr>
            <a:endParaRPr lang="fr-FR" dirty="0" smtClean="0"/>
          </a:p>
          <a:p>
            <a:pPr marL="0" indent="0">
              <a:buNone/>
            </a:pPr>
            <a:r>
              <a:rPr lang="fr-FR" dirty="0" smtClean="0"/>
              <a:t> -</a:t>
            </a:r>
            <a:r>
              <a:rPr lang="fr-FR" sz="3400" b="1" dirty="0" smtClean="0">
                <a:solidFill>
                  <a:srgbClr val="FF0000"/>
                </a:solidFill>
              </a:rPr>
              <a:t> Cause </a:t>
            </a:r>
            <a:r>
              <a:rPr lang="fr-FR" dirty="0" smtClean="0"/>
              <a:t>la plus fréquente : </a:t>
            </a:r>
            <a:r>
              <a:rPr lang="fr-FR" dirty="0" smtClean="0">
                <a:solidFill>
                  <a:srgbClr val="FF0000"/>
                </a:solidFill>
              </a:rPr>
              <a:t>athérosclérose et/ou thrombose</a:t>
            </a:r>
            <a:r>
              <a:rPr lang="fr-FR" dirty="0" smtClean="0"/>
              <a:t> touchant le 1/3 proximal de l’artère.</a:t>
            </a:r>
          </a:p>
          <a:p>
            <a:pPr marL="0" indent="0">
              <a:buNone/>
            </a:pPr>
            <a:endParaRPr lang="fr-FR" dirty="0" smtClean="0"/>
          </a:p>
          <a:p>
            <a:pPr marL="0" indent="0">
              <a:buNone/>
            </a:pPr>
            <a:r>
              <a:rPr lang="fr-FR" dirty="0" smtClean="0"/>
              <a:t> - La dysplasie </a:t>
            </a:r>
            <a:r>
              <a:rPr lang="fr-FR" dirty="0" err="1" smtClean="0">
                <a:solidFill>
                  <a:srgbClr val="FF0000"/>
                </a:solidFill>
              </a:rPr>
              <a:t>fibromusculaire</a:t>
            </a:r>
            <a:r>
              <a:rPr lang="fr-FR" dirty="0" smtClean="0"/>
              <a:t> plus rare touche la femme jeune et les 2/3 distaux de l’artère. </a:t>
            </a:r>
          </a:p>
          <a:p>
            <a:pPr marL="0" indent="0">
              <a:buNone/>
            </a:pPr>
            <a:endParaRPr lang="fr-FR" dirty="0" smtClean="0"/>
          </a:p>
          <a:p>
            <a:pPr>
              <a:buFontTx/>
              <a:buChar char="-"/>
            </a:pPr>
            <a:r>
              <a:rPr lang="fr-FR" b="1" dirty="0" smtClean="0">
                <a:solidFill>
                  <a:srgbClr val="FF0000"/>
                </a:solidFill>
              </a:rPr>
              <a:t>Diagnostic</a:t>
            </a:r>
            <a:r>
              <a:rPr lang="fr-FR" dirty="0" smtClean="0"/>
              <a:t> clinique devant un </a:t>
            </a:r>
            <a:r>
              <a:rPr lang="fr-FR" dirty="0" smtClean="0">
                <a:solidFill>
                  <a:srgbClr val="FF0000"/>
                </a:solidFill>
              </a:rPr>
              <a:t>souffle abdominal latéralisé ou un OAP récidivant sans explication évidente d’ordre cardiaque.</a:t>
            </a:r>
          </a:p>
          <a:p>
            <a:pPr>
              <a:buFontTx/>
              <a:buChar char="-"/>
            </a:pPr>
            <a:endParaRPr lang="fr-FR" dirty="0" smtClean="0"/>
          </a:p>
          <a:p>
            <a:pPr marL="0" indent="0">
              <a:buNone/>
            </a:pPr>
            <a:r>
              <a:rPr lang="fr-FR" dirty="0" smtClean="0"/>
              <a:t> - Diagnostic biologique en cas </a:t>
            </a:r>
            <a:r>
              <a:rPr lang="fr-FR" dirty="0" smtClean="0">
                <a:solidFill>
                  <a:srgbClr val="FF0000"/>
                </a:solidFill>
              </a:rPr>
              <a:t>d’hypokaliémie associée à un </a:t>
            </a:r>
            <a:r>
              <a:rPr lang="fr-FR" dirty="0" err="1" smtClean="0">
                <a:solidFill>
                  <a:srgbClr val="FF0000"/>
                </a:solidFill>
              </a:rPr>
              <a:t>hyperaldostéronisme</a:t>
            </a:r>
            <a:r>
              <a:rPr lang="fr-FR" dirty="0" smtClean="0">
                <a:solidFill>
                  <a:srgbClr val="FF0000"/>
                </a:solidFill>
              </a:rPr>
              <a:t> </a:t>
            </a:r>
            <a:r>
              <a:rPr lang="fr-FR" dirty="0" smtClean="0"/>
              <a:t>secondaire (augmentation de la rénine et de l’aldostérone plasmatique) ou devant une insuffisance rénale.</a:t>
            </a:r>
            <a:endParaRPr lang="fr-FR" dirty="0"/>
          </a:p>
        </p:txBody>
      </p:sp>
    </p:spTree>
    <p:extLst>
      <p:ext uri="{BB962C8B-B14F-4D97-AF65-F5344CB8AC3E}">
        <p14:creationId xmlns:p14="http://schemas.microsoft.com/office/powerpoint/2010/main" val="933698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371600" y="190500"/>
            <a:ext cx="7773729" cy="6032500"/>
          </a:xfrm>
          <a:prstGeom prst="rect">
            <a:avLst/>
          </a:prstGeom>
        </p:spPr>
      </p:pic>
    </p:spTree>
    <p:extLst>
      <p:ext uri="{BB962C8B-B14F-4D97-AF65-F5344CB8AC3E}">
        <p14:creationId xmlns:p14="http://schemas.microsoft.com/office/powerpoint/2010/main" val="246760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393700" y="914401"/>
            <a:ext cx="5841999" cy="5943598"/>
          </a:xfrm>
          <a:prstGeom prst="rect">
            <a:avLst/>
          </a:prstGeom>
        </p:spPr>
      </p:pic>
      <p:pic>
        <p:nvPicPr>
          <p:cNvPr id="5" name="Image 4"/>
          <p:cNvPicPr>
            <a:picLocks noChangeAspect="1"/>
          </p:cNvPicPr>
          <p:nvPr/>
        </p:nvPicPr>
        <p:blipFill>
          <a:blip r:embed="rId3"/>
          <a:stretch>
            <a:fillRect/>
          </a:stretch>
        </p:blipFill>
        <p:spPr>
          <a:xfrm>
            <a:off x="7188200" y="1930400"/>
            <a:ext cx="4419600" cy="4927599"/>
          </a:xfrm>
          <a:prstGeom prst="rect">
            <a:avLst/>
          </a:prstGeom>
        </p:spPr>
      </p:pic>
    </p:spTree>
    <p:extLst>
      <p:ext uri="{BB962C8B-B14F-4D97-AF65-F5344CB8AC3E}">
        <p14:creationId xmlns:p14="http://schemas.microsoft.com/office/powerpoint/2010/main" val="220004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482600"/>
            <a:ext cx="8295935" cy="5694363"/>
          </a:xfrm>
          <a:prstGeom prst="rect">
            <a:avLst/>
          </a:prstGeom>
        </p:spPr>
      </p:pic>
    </p:spTree>
    <p:extLst>
      <p:ext uri="{BB962C8B-B14F-4D97-AF65-F5344CB8AC3E}">
        <p14:creationId xmlns:p14="http://schemas.microsoft.com/office/powerpoint/2010/main" val="63834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buFontTx/>
              <a:buChar char="-"/>
            </a:pPr>
            <a:r>
              <a:rPr lang="fr-FR" dirty="0" smtClean="0">
                <a:solidFill>
                  <a:srgbClr val="FF0000"/>
                </a:solidFill>
              </a:rPr>
              <a:t>Diagnostic échographique </a:t>
            </a:r>
            <a:r>
              <a:rPr lang="fr-FR" dirty="0" smtClean="0"/>
              <a:t>par mesure de la taille des reins : une différence de plus de 1,5 cm entre les deux reins est retrouvée dans 60–70 % des cas.</a:t>
            </a:r>
          </a:p>
          <a:p>
            <a:pPr marL="0" indent="0">
              <a:buNone/>
            </a:pPr>
            <a:endParaRPr lang="fr-FR" dirty="0" smtClean="0"/>
          </a:p>
          <a:p>
            <a:pPr>
              <a:buFontTx/>
              <a:buChar char="-"/>
            </a:pPr>
            <a:r>
              <a:rPr lang="fr-FR" dirty="0" smtClean="0">
                <a:solidFill>
                  <a:srgbClr val="FF0000"/>
                </a:solidFill>
              </a:rPr>
              <a:t>Le doppler couleur </a:t>
            </a:r>
            <a:r>
              <a:rPr lang="fr-FR" dirty="0" smtClean="0"/>
              <a:t>permet le diagnostic de sténose de l’artère rénale surtout dans les formes </a:t>
            </a:r>
            <a:r>
              <a:rPr lang="fr-FR" dirty="0" err="1" smtClean="0"/>
              <a:t>ostiales</a:t>
            </a:r>
            <a:r>
              <a:rPr lang="fr-FR" dirty="0" smtClean="0"/>
              <a:t>. </a:t>
            </a:r>
          </a:p>
          <a:p>
            <a:pPr>
              <a:buFontTx/>
              <a:buChar char="-"/>
            </a:pPr>
            <a:endParaRPr lang="fr-FR" dirty="0" smtClean="0"/>
          </a:p>
          <a:p>
            <a:pPr marL="0" indent="0">
              <a:buNone/>
            </a:pPr>
            <a:r>
              <a:rPr lang="fr-FR" dirty="0" smtClean="0"/>
              <a:t>-</a:t>
            </a:r>
            <a:r>
              <a:rPr lang="fr-FR" dirty="0" smtClean="0">
                <a:solidFill>
                  <a:srgbClr val="FF0000"/>
                </a:solidFill>
              </a:rPr>
              <a:t> Confirmation </a:t>
            </a:r>
            <a:r>
              <a:rPr lang="fr-FR" dirty="0" smtClean="0"/>
              <a:t>du diagnostic par l’angiographie IRM 3D avec injection de gadolinium.</a:t>
            </a:r>
          </a:p>
          <a:p>
            <a:pPr>
              <a:buFontTx/>
              <a:buChar char="-"/>
            </a:pPr>
            <a:endParaRPr lang="fr-FR" dirty="0" smtClean="0"/>
          </a:p>
          <a:p>
            <a:pPr>
              <a:buFontTx/>
              <a:buChar char="-"/>
            </a:pPr>
            <a:r>
              <a:rPr lang="fr-FR" dirty="0" smtClean="0"/>
              <a:t> - L’artériographie rénale, qui reste le gold standard, n’est réalisée que dans l’idée de pratiquer une angioplastie.</a:t>
            </a:r>
            <a:endParaRPr lang="fr-FR" dirty="0"/>
          </a:p>
        </p:txBody>
      </p:sp>
    </p:spTree>
    <p:extLst>
      <p:ext uri="{BB962C8B-B14F-4D97-AF65-F5344CB8AC3E}">
        <p14:creationId xmlns:p14="http://schemas.microsoft.com/office/powerpoint/2010/main" val="277511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Tx/>
              <a:buChar char="-"/>
            </a:pPr>
            <a:r>
              <a:rPr lang="fr-FR" dirty="0" smtClean="0"/>
              <a:t>Traitement : </a:t>
            </a:r>
          </a:p>
          <a:p>
            <a:pPr>
              <a:buFontTx/>
              <a:buChar char="-"/>
            </a:pPr>
            <a:endParaRPr lang="fr-FR" dirty="0"/>
          </a:p>
          <a:p>
            <a:pPr marL="0" indent="0">
              <a:buNone/>
            </a:pPr>
            <a:r>
              <a:rPr lang="fr-FR" dirty="0"/>
              <a:t>R</a:t>
            </a:r>
            <a:r>
              <a:rPr lang="fr-FR" dirty="0" smtClean="0"/>
              <a:t>ègles hygiéno-diététiques, aspirine, statine et médicaments antihypertenseurs. </a:t>
            </a:r>
          </a:p>
          <a:p>
            <a:pPr>
              <a:buFontTx/>
              <a:buChar char="-"/>
            </a:pPr>
            <a:endParaRPr lang="fr-FR" dirty="0"/>
          </a:p>
          <a:p>
            <a:pPr marL="0" indent="0">
              <a:buNone/>
            </a:pPr>
            <a:r>
              <a:rPr lang="fr-FR" dirty="0" smtClean="0"/>
              <a:t>- Revascularisation, surtout par angioplastie</a:t>
            </a:r>
            <a:endParaRPr lang="fr-FR" dirty="0"/>
          </a:p>
        </p:txBody>
      </p:sp>
    </p:spTree>
    <p:extLst>
      <p:ext uri="{BB962C8B-B14F-4D97-AF65-F5344CB8AC3E}">
        <p14:creationId xmlns:p14="http://schemas.microsoft.com/office/powerpoint/2010/main" val="91375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solidFill>
                  <a:srgbClr val="FF0000"/>
                </a:solidFill>
              </a:rPr>
              <a:t>2 - Les glomérulonéphrites </a:t>
            </a:r>
            <a:r>
              <a:rPr lang="fr-FR" dirty="0" smtClean="0"/>
              <a:t>sont des maladies rénales souvent associées à une hypertension artérielle.</a:t>
            </a:r>
          </a:p>
          <a:p>
            <a:endParaRPr lang="fr-FR" dirty="0" smtClean="0"/>
          </a:p>
          <a:p>
            <a:r>
              <a:rPr lang="fr-FR" dirty="0" smtClean="0"/>
              <a:t> Parmi les glomérulonéphrites inflammatoires, la maladie de Berger, une néphropathie glomérulaire chronique à dépôts </a:t>
            </a:r>
            <a:r>
              <a:rPr lang="fr-FR" dirty="0" err="1" smtClean="0"/>
              <a:t>mésangiaux</a:t>
            </a:r>
            <a:r>
              <a:rPr lang="fr-FR" dirty="0" smtClean="0"/>
              <a:t> </a:t>
            </a:r>
            <a:r>
              <a:rPr lang="fr-FR" dirty="0" err="1" smtClean="0"/>
              <a:t>d’IgA</a:t>
            </a:r>
            <a:r>
              <a:rPr lang="fr-FR" dirty="0" smtClean="0"/>
              <a:t>, représente la forme la plus fréquente et se révèle souvent chez l’adulte jeune. </a:t>
            </a:r>
          </a:p>
          <a:p>
            <a:endParaRPr lang="fr-FR" dirty="0" smtClean="0"/>
          </a:p>
          <a:p>
            <a:r>
              <a:rPr lang="fr-FR" dirty="0" smtClean="0"/>
              <a:t>La néphropathie diabétique représente de loin la cause la plus fréquente</a:t>
            </a:r>
            <a:endParaRPr lang="fr-FR" dirty="0"/>
          </a:p>
        </p:txBody>
      </p:sp>
    </p:spTree>
    <p:extLst>
      <p:ext uri="{BB962C8B-B14F-4D97-AF65-F5344CB8AC3E}">
        <p14:creationId xmlns:p14="http://schemas.microsoft.com/office/powerpoint/2010/main" val="210548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715000" y="1930400"/>
            <a:ext cx="6159500" cy="3568700"/>
          </a:xfrm>
          <a:prstGeom prst="rect">
            <a:avLst/>
          </a:prstGeom>
        </p:spPr>
      </p:pic>
      <p:pic>
        <p:nvPicPr>
          <p:cNvPr id="5" name="Image 4"/>
          <p:cNvPicPr>
            <a:picLocks noChangeAspect="1"/>
          </p:cNvPicPr>
          <p:nvPr/>
        </p:nvPicPr>
        <p:blipFill>
          <a:blip r:embed="rId3"/>
          <a:stretch>
            <a:fillRect/>
          </a:stretch>
        </p:blipFill>
        <p:spPr>
          <a:xfrm>
            <a:off x="973137" y="1400968"/>
            <a:ext cx="3065463" cy="4098132"/>
          </a:xfrm>
          <a:prstGeom prst="rect">
            <a:avLst/>
          </a:prstGeom>
        </p:spPr>
      </p:pic>
    </p:spTree>
    <p:extLst>
      <p:ext uri="{BB962C8B-B14F-4D97-AF65-F5344CB8AC3E}">
        <p14:creationId xmlns:p14="http://schemas.microsoft.com/office/powerpoint/2010/main" val="4064768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2803689" y="1825625"/>
            <a:ext cx="6584622" cy="4351338"/>
          </a:xfrm>
          <a:prstGeom prst="rect">
            <a:avLst/>
          </a:prstGeom>
        </p:spPr>
      </p:pic>
    </p:spTree>
    <p:extLst>
      <p:ext uri="{BB962C8B-B14F-4D97-AF65-F5344CB8AC3E}">
        <p14:creationId xmlns:p14="http://schemas.microsoft.com/office/powerpoint/2010/main" val="195368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1351"/>
            <a:ext cx="10515600" cy="1325563"/>
          </a:xfrm>
        </p:spPr>
        <p:style>
          <a:lnRef idx="2">
            <a:schemeClr val="accent2"/>
          </a:lnRef>
          <a:fillRef idx="1">
            <a:schemeClr val="lt1"/>
          </a:fillRef>
          <a:effectRef idx="0">
            <a:schemeClr val="accent2"/>
          </a:effectRef>
          <a:fontRef idx="minor">
            <a:schemeClr val="dk1"/>
          </a:fontRef>
        </p:style>
        <p:txBody>
          <a:bodyPr/>
          <a:lstStyle/>
          <a:p>
            <a:r>
              <a:rPr lang="fr-FR" b="1" dirty="0" smtClean="0">
                <a:solidFill>
                  <a:srgbClr val="FF0000"/>
                </a:solidFill>
              </a:rPr>
              <a:t>Introduction</a:t>
            </a:r>
            <a:endParaRPr lang="fr-FR" b="1" dirty="0">
              <a:solidFill>
                <a:srgbClr val="FF0000"/>
              </a:solidFill>
            </a:endParaRPr>
          </a:p>
        </p:txBody>
      </p:sp>
      <p:sp>
        <p:nvSpPr>
          <p:cNvPr id="3" name="Espace réservé du contenu 2"/>
          <p:cNvSpPr>
            <a:spLocks noGrp="1"/>
          </p:cNvSpPr>
          <p:nvPr>
            <p:ph idx="1"/>
          </p:nvPr>
        </p:nvSpPr>
        <p:spPr>
          <a:xfrm>
            <a:off x="838200" y="1436914"/>
            <a:ext cx="10515600" cy="5421085"/>
          </a:xfrm>
        </p:spPr>
        <p:txBody>
          <a:bodyPr>
            <a:normAutofit/>
          </a:bodyPr>
          <a:lstStyle/>
          <a:p>
            <a:pPr marL="0" indent="0">
              <a:buNone/>
            </a:pPr>
            <a:r>
              <a:rPr lang="fr-FR" dirty="0" smtClean="0"/>
              <a:t>La découverte d'une HTA implique une série de démarches guidées par les données cliniques et dont les objectifs essentiels sont :</a:t>
            </a:r>
          </a:p>
          <a:p>
            <a:pPr marL="0" indent="0">
              <a:buNone/>
            </a:pPr>
            <a:endParaRPr lang="fr-FR" dirty="0" smtClean="0"/>
          </a:p>
          <a:p>
            <a:pPr marL="0" indent="0">
              <a:buNone/>
            </a:pPr>
            <a:r>
              <a:rPr lang="fr-FR" dirty="0" smtClean="0"/>
              <a:t>• Préciser l'importance et </a:t>
            </a:r>
            <a:r>
              <a:rPr lang="fr-FR" b="1" dirty="0" smtClean="0">
                <a:solidFill>
                  <a:srgbClr val="FF0000"/>
                </a:solidFill>
              </a:rPr>
              <a:t>le type </a:t>
            </a:r>
            <a:r>
              <a:rPr lang="fr-FR" dirty="0" smtClean="0"/>
              <a:t>d'HTA.</a:t>
            </a:r>
          </a:p>
          <a:p>
            <a:pPr marL="0" indent="0">
              <a:buNone/>
            </a:pPr>
            <a:r>
              <a:rPr lang="fr-FR" dirty="0" smtClean="0"/>
              <a:t>• Apprécier le </a:t>
            </a:r>
            <a:r>
              <a:rPr lang="fr-FR" b="1" dirty="0" smtClean="0">
                <a:solidFill>
                  <a:srgbClr val="FF0000"/>
                </a:solidFill>
              </a:rPr>
              <a:t>retentissement</a:t>
            </a:r>
            <a:r>
              <a:rPr lang="fr-FR" dirty="0" smtClean="0"/>
              <a:t> de cette HTA.</a:t>
            </a:r>
          </a:p>
          <a:p>
            <a:pPr marL="0" indent="0">
              <a:buNone/>
            </a:pPr>
            <a:r>
              <a:rPr lang="fr-FR" dirty="0" smtClean="0"/>
              <a:t>• Rechercher les autres </a:t>
            </a:r>
            <a:r>
              <a:rPr lang="fr-FR" b="1" dirty="0" smtClean="0">
                <a:solidFill>
                  <a:srgbClr val="FF0000"/>
                </a:solidFill>
              </a:rPr>
              <a:t>facteurs de risque</a:t>
            </a:r>
            <a:r>
              <a:rPr lang="fr-FR" dirty="0" smtClean="0"/>
              <a:t>.</a:t>
            </a:r>
          </a:p>
          <a:p>
            <a:pPr marL="0" indent="0">
              <a:buNone/>
            </a:pPr>
            <a:endParaRPr lang="fr-FR" dirty="0" smtClean="0"/>
          </a:p>
          <a:p>
            <a:pPr marL="0" indent="0">
              <a:buNone/>
            </a:pPr>
            <a:r>
              <a:rPr lang="fr-FR" dirty="0" smtClean="0"/>
              <a:t>• Analyser les arguments en faveur d'une HTA </a:t>
            </a:r>
            <a:r>
              <a:rPr lang="fr-FR" b="1" dirty="0" smtClean="0">
                <a:solidFill>
                  <a:srgbClr val="FF0000"/>
                </a:solidFill>
              </a:rPr>
              <a:t>primitive ou secondaire</a:t>
            </a:r>
            <a:r>
              <a:rPr lang="fr-FR" dirty="0" smtClean="0"/>
              <a:t>.</a:t>
            </a:r>
          </a:p>
          <a:p>
            <a:pPr marL="0" indent="0">
              <a:buNone/>
            </a:pPr>
            <a:r>
              <a:rPr lang="fr-FR" dirty="0" smtClean="0"/>
              <a:t>• Connaître les indications d'emploi des différentes classes </a:t>
            </a:r>
            <a:r>
              <a:rPr lang="fr-FR" b="1" dirty="0" smtClean="0">
                <a:solidFill>
                  <a:srgbClr val="FF0000"/>
                </a:solidFill>
              </a:rPr>
              <a:t>thérapeutiques anti hypertensives</a:t>
            </a:r>
            <a:r>
              <a:rPr lang="fr-FR" dirty="0" smtClean="0"/>
              <a:t>.</a:t>
            </a:r>
            <a:endParaRPr lang="fr-FR" dirty="0"/>
          </a:p>
        </p:txBody>
      </p:sp>
    </p:spTree>
    <p:extLst>
      <p:ext uri="{BB962C8B-B14F-4D97-AF65-F5344CB8AC3E}">
        <p14:creationId xmlns:p14="http://schemas.microsoft.com/office/powerpoint/2010/main" val="990962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3 - La </a:t>
            </a:r>
            <a:r>
              <a:rPr lang="fr-FR" b="1" dirty="0" err="1" smtClean="0">
                <a:solidFill>
                  <a:srgbClr val="FF0000"/>
                </a:solidFill>
              </a:rPr>
              <a:t>polykystose</a:t>
            </a:r>
            <a:r>
              <a:rPr lang="fr-FR" b="1" dirty="0" smtClean="0">
                <a:solidFill>
                  <a:srgbClr val="FF0000"/>
                </a:solidFill>
              </a:rPr>
              <a:t> rénale </a:t>
            </a:r>
            <a:br>
              <a:rPr lang="fr-FR" b="1" dirty="0" smtClean="0">
                <a:solidFill>
                  <a:srgbClr val="FF0000"/>
                </a:solidFill>
              </a:rPr>
            </a:br>
            <a:endParaRPr lang="fr-FR" dirty="0"/>
          </a:p>
        </p:txBody>
      </p:sp>
      <p:sp>
        <p:nvSpPr>
          <p:cNvPr id="3" name="Espace réservé du contenu 2"/>
          <p:cNvSpPr>
            <a:spLocks noGrp="1"/>
          </p:cNvSpPr>
          <p:nvPr>
            <p:ph idx="1"/>
          </p:nvPr>
        </p:nvSpPr>
        <p:spPr/>
        <p:txBody>
          <a:bodyPr/>
          <a:lstStyle/>
          <a:p>
            <a:pPr marL="0" indent="0">
              <a:buNone/>
            </a:pPr>
            <a:endParaRPr lang="fr-FR" b="1" dirty="0">
              <a:solidFill>
                <a:srgbClr val="FF0000"/>
              </a:solidFill>
            </a:endParaRPr>
          </a:p>
          <a:p>
            <a:pPr marL="0" indent="0">
              <a:buNone/>
            </a:pPr>
            <a:r>
              <a:rPr lang="fr-FR" dirty="0"/>
              <a:t>F</a:t>
            </a:r>
            <a:r>
              <a:rPr lang="fr-FR" dirty="0" smtClean="0"/>
              <a:t>orme de maladie génétique de transmission autosomique dominante qui s’associe à une hypertension artérielle précoce même lorsque les patients n’ont pas encore d’insuffisance rénale.</a:t>
            </a:r>
            <a:endParaRPr lang="fr-FR" dirty="0"/>
          </a:p>
        </p:txBody>
      </p:sp>
    </p:spTree>
    <p:extLst>
      <p:ext uri="{BB962C8B-B14F-4D97-AF65-F5344CB8AC3E}">
        <p14:creationId xmlns:p14="http://schemas.microsoft.com/office/powerpoint/2010/main" val="389474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36600" y="1600200"/>
            <a:ext cx="10617200" cy="5105399"/>
          </a:xfrm>
          <a:prstGeom prst="rect">
            <a:avLst/>
          </a:prstGeom>
        </p:spPr>
      </p:pic>
    </p:spTree>
    <p:extLst>
      <p:ext uri="{BB962C8B-B14F-4D97-AF65-F5344CB8AC3E}">
        <p14:creationId xmlns:p14="http://schemas.microsoft.com/office/powerpoint/2010/main" val="408076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4- Certaines </a:t>
            </a:r>
            <a:r>
              <a:rPr lang="fr-FR" b="1" dirty="0" err="1" smtClean="0">
                <a:solidFill>
                  <a:srgbClr val="FF0000"/>
                </a:solidFill>
              </a:rPr>
              <a:t>uropathies</a:t>
            </a:r>
            <a:r>
              <a:rPr lang="fr-FR" b="1" dirty="0" smtClean="0">
                <a:solidFill>
                  <a:srgbClr val="FF0000"/>
                </a:solidFill>
              </a:rPr>
              <a:t> malformatives</a:t>
            </a:r>
          </a:p>
          <a:p>
            <a:pPr marL="0" indent="0">
              <a:buNone/>
            </a:pPr>
            <a:endParaRPr lang="fr-FR" b="1" dirty="0">
              <a:solidFill>
                <a:srgbClr val="FF0000"/>
              </a:solidFill>
            </a:endParaRPr>
          </a:p>
          <a:p>
            <a:pPr marL="0" indent="0">
              <a:buNone/>
            </a:pPr>
            <a:r>
              <a:rPr lang="fr-FR" b="1" dirty="0" smtClean="0">
                <a:solidFill>
                  <a:srgbClr val="FF0000"/>
                </a:solidFill>
              </a:rPr>
              <a:t> </a:t>
            </a:r>
            <a:r>
              <a:rPr lang="fr-FR" dirty="0" smtClean="0"/>
              <a:t>- Peuvent être responsables d’hypertension artérielle et d’atteinte rénale. </a:t>
            </a:r>
          </a:p>
          <a:p>
            <a:pPr marL="0" indent="0">
              <a:buNone/>
            </a:pPr>
            <a:endParaRPr lang="fr-FR" dirty="0"/>
          </a:p>
          <a:p>
            <a:pPr marL="0" indent="0">
              <a:buNone/>
            </a:pPr>
            <a:r>
              <a:rPr lang="fr-FR" dirty="0" smtClean="0"/>
              <a:t>Parmi celles-ci, la néphropathie de reflux est la plus fréquente et peut s’accompagner d’hypertension artérielle parfois sévère.</a:t>
            </a:r>
            <a:endParaRPr lang="fr-FR" dirty="0"/>
          </a:p>
        </p:txBody>
      </p:sp>
    </p:spTree>
    <p:extLst>
      <p:ext uri="{BB962C8B-B14F-4D97-AF65-F5344CB8AC3E}">
        <p14:creationId xmlns:p14="http://schemas.microsoft.com/office/powerpoint/2010/main" val="296375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939800" y="533400"/>
            <a:ext cx="9753600" cy="6235700"/>
          </a:xfrm>
          <a:prstGeom prst="rect">
            <a:avLst/>
          </a:prstGeom>
        </p:spPr>
      </p:pic>
    </p:spTree>
    <p:extLst>
      <p:ext uri="{BB962C8B-B14F-4D97-AF65-F5344CB8AC3E}">
        <p14:creationId xmlns:p14="http://schemas.microsoft.com/office/powerpoint/2010/main" val="3778414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solidFill>
                  <a:srgbClr val="FF0000"/>
                </a:solidFill>
              </a:rPr>
              <a:t>T</a:t>
            </a:r>
            <a:r>
              <a:rPr lang="fr-FR" b="1" dirty="0" smtClean="0">
                <a:solidFill>
                  <a:srgbClr val="FF0000"/>
                </a:solidFill>
              </a:rPr>
              <a:t>outes les néphropathies au stade d’insuffisance rénale avancée peuvent s’accompagner d’une hypertension artérielle</a:t>
            </a:r>
            <a:r>
              <a:rPr lang="fr-FR" dirty="0" smtClean="0"/>
              <a:t>.</a:t>
            </a:r>
          </a:p>
          <a:p>
            <a:endParaRPr lang="fr-FR" dirty="0"/>
          </a:p>
          <a:p>
            <a:r>
              <a:rPr lang="fr-FR" dirty="0" smtClean="0"/>
              <a:t> Dans ces cas, le diagnostic en est facile puisque la fonction rénale est toujours très altérée (stades 4 ou 5, définis respectivement par un DFG estimé &lt; 30 et &lt; 15 </a:t>
            </a:r>
            <a:r>
              <a:rPr lang="fr-FR" dirty="0" err="1" smtClean="0"/>
              <a:t>mL</a:t>
            </a:r>
            <a:r>
              <a:rPr lang="fr-FR" dirty="0" smtClean="0"/>
              <a:t>/min).</a:t>
            </a:r>
            <a:endParaRPr lang="fr-FR" dirty="0"/>
          </a:p>
        </p:txBody>
      </p:sp>
    </p:spTree>
    <p:extLst>
      <p:ext uri="{BB962C8B-B14F-4D97-AF65-F5344CB8AC3E}">
        <p14:creationId xmlns:p14="http://schemas.microsoft.com/office/powerpoint/2010/main" val="286704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fr-FR" sz="3200" b="1" dirty="0" smtClean="0">
                <a:solidFill>
                  <a:srgbClr val="FF0000"/>
                </a:solidFill>
              </a:rPr>
              <a:t>Quels sont les éléments (pointeurs) qui doivent faire suggérer la possibilité d’une HTA d’origine rénale ? </a:t>
            </a:r>
            <a:endParaRPr lang="fr-FR" sz="3200" b="1"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dirty="0"/>
              <a:t> </a:t>
            </a:r>
            <a:endParaRPr lang="fr-FR" dirty="0" smtClean="0"/>
          </a:p>
          <a:p>
            <a:pPr marL="0" indent="0">
              <a:buNone/>
            </a:pPr>
            <a:endParaRPr lang="fr-FR" dirty="0" smtClean="0"/>
          </a:p>
          <a:p>
            <a:pPr marL="0" indent="0">
              <a:buNone/>
            </a:pPr>
            <a:r>
              <a:rPr lang="fr-FR" dirty="0"/>
              <a:t>D</a:t>
            </a:r>
            <a:r>
              <a:rPr lang="fr-FR" dirty="0" smtClean="0"/>
              <a:t>es éléments d’orientation clinique obtenus par l’interrogatoire ou l’examen clinique à partir du contexte anamnestique.</a:t>
            </a:r>
            <a:endParaRPr lang="fr-FR" dirty="0"/>
          </a:p>
        </p:txBody>
      </p:sp>
    </p:spTree>
    <p:extLst>
      <p:ext uri="{BB962C8B-B14F-4D97-AF65-F5344CB8AC3E}">
        <p14:creationId xmlns:p14="http://schemas.microsoft.com/office/powerpoint/2010/main" val="4208254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fr-FR" sz="4000" b="1" dirty="0" smtClean="0">
                <a:solidFill>
                  <a:srgbClr val="FF0000"/>
                </a:solidFill>
              </a:rPr>
              <a:t>Comment dépister l’atteinte rénale biologique chez un hypertendu ? </a:t>
            </a:r>
            <a:endParaRPr lang="fr-FR" sz="4000" b="1" dirty="0">
              <a:solidFill>
                <a:srgbClr val="FF0000"/>
              </a:solidFill>
            </a:endParaRPr>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Selon l’HAS 2005, l’évaluation initiale d’un patient hypertendu a pour objectif de rechercher les facteurs de risque associés, une atteinte des organes cibles, et de ne pas méconnaître une HTA secondaire.</a:t>
            </a:r>
          </a:p>
          <a:p>
            <a:endParaRPr lang="fr-FR" dirty="0"/>
          </a:p>
          <a:p>
            <a:r>
              <a:rPr lang="fr-FR" dirty="0" smtClean="0"/>
              <a:t> Le bilan minimal pour cette évaluation est présenté dans le tableau I.</a:t>
            </a:r>
            <a:endParaRPr lang="fr-FR" dirty="0"/>
          </a:p>
        </p:txBody>
      </p:sp>
    </p:spTree>
    <p:extLst>
      <p:ext uri="{BB962C8B-B14F-4D97-AF65-F5344CB8AC3E}">
        <p14:creationId xmlns:p14="http://schemas.microsoft.com/office/powerpoint/2010/main" val="3758673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t>Examens complémentaires recommandés dans le cadre du bilan initial de l’HTA et avant tout traitement (selon HAS 2005).</a:t>
            </a:r>
            <a:endParaRPr lang="fr-FR" sz="2800" b="1" dirty="0"/>
          </a:p>
        </p:txBody>
      </p:sp>
      <p:pic>
        <p:nvPicPr>
          <p:cNvPr id="4" name="Espace réservé du contenu 3"/>
          <p:cNvPicPr>
            <a:picLocks noGrp="1" noChangeAspect="1"/>
          </p:cNvPicPr>
          <p:nvPr>
            <p:ph idx="1"/>
          </p:nvPr>
        </p:nvPicPr>
        <p:blipFill>
          <a:blip r:embed="rId2"/>
          <a:stretch>
            <a:fillRect/>
          </a:stretch>
        </p:blipFill>
        <p:spPr>
          <a:xfrm>
            <a:off x="838201" y="1690688"/>
            <a:ext cx="10515600" cy="5167312"/>
          </a:xfrm>
          <a:prstGeom prst="rect">
            <a:avLst/>
          </a:prstGeom>
        </p:spPr>
      </p:pic>
    </p:spTree>
    <p:extLst>
      <p:ext uri="{BB962C8B-B14F-4D97-AF65-F5344CB8AC3E}">
        <p14:creationId xmlns:p14="http://schemas.microsoft.com/office/powerpoint/2010/main" val="1542592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r-FR" sz="3600" b="1" dirty="0" smtClean="0">
                <a:solidFill>
                  <a:srgbClr val="FF0000"/>
                </a:solidFill>
              </a:rPr>
              <a:t>La bandelette urinaire réactive </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E</a:t>
            </a:r>
            <a:r>
              <a:rPr lang="fr-FR" dirty="0" smtClean="0"/>
              <a:t>st un examen de dépistage très sensible qui détecte des con centrations aussi basses que 50 mg/L d’albumine urinaire (la protéinurie est considérée comme pathologique au-dessus de 150 mg/j). </a:t>
            </a:r>
          </a:p>
          <a:p>
            <a:pPr marL="0" indent="0">
              <a:buNone/>
            </a:pPr>
            <a:endParaRPr lang="fr-FR" dirty="0" smtClean="0"/>
          </a:p>
          <a:p>
            <a:pPr marL="0" indent="0">
              <a:buNone/>
            </a:pPr>
            <a:r>
              <a:rPr lang="fr-FR" dirty="0" smtClean="0"/>
              <a:t>Une bandelette réactive négative a une valeur d’exclusion de l’albuminurie proche de 100 %.</a:t>
            </a:r>
          </a:p>
          <a:p>
            <a:pPr marL="0" indent="0">
              <a:buNone/>
            </a:pPr>
            <a:endParaRPr lang="fr-FR" dirty="0" smtClean="0"/>
          </a:p>
          <a:p>
            <a:pPr marL="0" indent="0">
              <a:buNone/>
            </a:pPr>
            <a:r>
              <a:rPr lang="fr-FR" dirty="0" smtClean="0"/>
              <a:t> Une réactivité de la bandelette à 1+, 2+, 3+ doit faire compléter par un dosage quantitatif de la protéinurie soit sur la totalité des urines de 24 heures (examen de référence), soit par le dosage du rapport albumine (ou protéinurie)/ créatinine urinaire.</a:t>
            </a:r>
            <a:endParaRPr lang="fr-FR" dirty="0"/>
          </a:p>
        </p:txBody>
      </p:sp>
    </p:spTree>
    <p:extLst>
      <p:ext uri="{BB962C8B-B14F-4D97-AF65-F5344CB8AC3E}">
        <p14:creationId xmlns:p14="http://schemas.microsoft.com/office/powerpoint/2010/main" val="405248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fr-FR" sz="3600" dirty="0" smtClean="0">
                <a:solidFill>
                  <a:srgbClr val="FF0000"/>
                </a:solidFill>
              </a:rPr>
              <a:t>Faut-il doser la microalbuminurie chez l’hypertendu ? </a:t>
            </a:r>
            <a:endParaRPr lang="fr-FR" sz="3600"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dirty="0"/>
              <a:t> </a:t>
            </a:r>
            <a:r>
              <a:rPr lang="fr-FR" dirty="0" smtClean="0"/>
              <a:t> OUI</a:t>
            </a:r>
          </a:p>
          <a:p>
            <a:pPr marL="0" indent="0">
              <a:buNone/>
            </a:pPr>
            <a:endParaRPr lang="fr-FR" dirty="0"/>
          </a:p>
          <a:p>
            <a:pPr marL="0" indent="0">
              <a:buNone/>
            </a:pPr>
            <a:r>
              <a:rPr lang="fr-FR" dirty="0"/>
              <a:t>A</a:t>
            </a:r>
            <a:r>
              <a:rPr lang="fr-FR" dirty="0" smtClean="0"/>
              <a:t>vec recherche de facteurs de risque d’atteinte des organes cibles et de maladies cardiovasculaires, </a:t>
            </a:r>
            <a:r>
              <a:rPr lang="fr-FR" dirty="0" err="1" smtClean="0"/>
              <a:t>cérébrovasculaires</a:t>
            </a:r>
            <a:r>
              <a:rPr lang="fr-FR" dirty="0" smtClean="0"/>
              <a:t> ou rénales associées.</a:t>
            </a:r>
            <a:endParaRPr lang="fr-FR" dirty="0"/>
          </a:p>
        </p:txBody>
      </p:sp>
    </p:spTree>
    <p:extLst>
      <p:ext uri="{BB962C8B-B14F-4D97-AF65-F5344CB8AC3E}">
        <p14:creationId xmlns:p14="http://schemas.microsoft.com/office/powerpoint/2010/main" val="266860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r-FR" dirty="0" smtClean="0">
                <a:solidFill>
                  <a:srgbClr val="FF0000"/>
                </a:solidFill>
              </a:rPr>
              <a:t>Un peu d’histoire </a:t>
            </a:r>
            <a:endParaRPr lang="fr-FR" dirty="0">
              <a:solidFill>
                <a:srgbClr val="FF0000"/>
              </a:solidFill>
            </a:endParaRPr>
          </a:p>
        </p:txBody>
      </p:sp>
      <p:sp>
        <p:nvSpPr>
          <p:cNvPr id="3" name="Espace réservé du contenu 2"/>
          <p:cNvSpPr>
            <a:spLocks noGrp="1"/>
          </p:cNvSpPr>
          <p:nvPr>
            <p:ph idx="1"/>
          </p:nvPr>
        </p:nvSpPr>
        <p:spPr>
          <a:xfrm>
            <a:off x="838200" y="1825624"/>
            <a:ext cx="10515600" cy="5032375"/>
          </a:xfrm>
        </p:spPr>
        <p:txBody>
          <a:bodyPr>
            <a:normAutofit fontScale="85000" lnSpcReduction="20000"/>
          </a:bodyPr>
          <a:lstStyle/>
          <a:p>
            <a:pPr marL="0" indent="0">
              <a:buNone/>
            </a:pPr>
            <a:r>
              <a:rPr lang="fr-FR" dirty="0"/>
              <a:t>• 1826:- Richard Bright :rôle clé du rein dans l’ HTA (patients décédés dans un tableau de surcharge en IRCT, à l’autopsie découverte d’une atrophie rénale associée à une hypertrophie cardiaque</a:t>
            </a:r>
            <a:r>
              <a:rPr lang="fr-FR" dirty="0" smtClean="0"/>
              <a:t>)</a:t>
            </a:r>
          </a:p>
          <a:p>
            <a:pPr marL="0" indent="0">
              <a:buNone/>
            </a:pPr>
            <a:r>
              <a:rPr lang="fr-FR" dirty="0" smtClean="0"/>
              <a:t> </a:t>
            </a:r>
            <a:r>
              <a:rPr lang="fr-FR" dirty="0"/>
              <a:t>• 1898: - </a:t>
            </a:r>
            <a:r>
              <a:rPr lang="fr-FR" dirty="0" err="1"/>
              <a:t>Tigerstedt</a:t>
            </a:r>
            <a:r>
              <a:rPr lang="fr-FR" dirty="0"/>
              <a:t> et Bergman: substance </a:t>
            </a:r>
            <a:r>
              <a:rPr lang="fr-FR" dirty="0" err="1"/>
              <a:t>préssive</a:t>
            </a:r>
            <a:r>
              <a:rPr lang="fr-FR" dirty="0"/>
              <a:t> extraite du rein du lapin « RENINE </a:t>
            </a:r>
            <a:r>
              <a:rPr lang="fr-FR" dirty="0" smtClean="0"/>
              <a:t>».</a:t>
            </a:r>
          </a:p>
          <a:p>
            <a:pPr marL="0" indent="0">
              <a:buNone/>
            </a:pPr>
            <a:r>
              <a:rPr lang="fr-FR" dirty="0" smtClean="0"/>
              <a:t> </a:t>
            </a:r>
            <a:r>
              <a:rPr lang="fr-FR" dirty="0"/>
              <a:t>• 1914: -</a:t>
            </a:r>
            <a:r>
              <a:rPr lang="fr-FR" dirty="0" err="1"/>
              <a:t>Volhard</a:t>
            </a:r>
            <a:r>
              <a:rPr lang="fr-FR" dirty="0"/>
              <a:t> et </a:t>
            </a:r>
            <a:r>
              <a:rPr lang="fr-FR" dirty="0" err="1"/>
              <a:t>Fahr</a:t>
            </a:r>
            <a:r>
              <a:rPr lang="fr-FR" dirty="0"/>
              <a:t>: toute les hypertension étaient secondaires à une maladie rénale. </a:t>
            </a:r>
            <a:endParaRPr lang="fr-FR" dirty="0" smtClean="0"/>
          </a:p>
          <a:p>
            <a:pPr marL="0" indent="0">
              <a:buNone/>
            </a:pPr>
            <a:r>
              <a:rPr lang="fr-FR" dirty="0" smtClean="0"/>
              <a:t>• </a:t>
            </a:r>
            <a:r>
              <a:rPr lang="fr-FR" dirty="0"/>
              <a:t>1934:- </a:t>
            </a:r>
            <a:r>
              <a:rPr lang="fr-FR" dirty="0" err="1"/>
              <a:t>Goldblatt</a:t>
            </a:r>
            <a:r>
              <a:rPr lang="fr-FR" dirty="0"/>
              <a:t>: reproduction d’une l’ HTA similaire à celle de l’homme par la constriction de l’artère rénale du chien. </a:t>
            </a:r>
            <a:endParaRPr lang="fr-FR" dirty="0" smtClean="0"/>
          </a:p>
          <a:p>
            <a:pPr marL="0" indent="0">
              <a:buNone/>
            </a:pPr>
            <a:r>
              <a:rPr lang="fr-FR" dirty="0" smtClean="0"/>
              <a:t>• </a:t>
            </a:r>
            <a:r>
              <a:rPr lang="fr-FR" dirty="0"/>
              <a:t>1940:- </a:t>
            </a:r>
            <a:r>
              <a:rPr lang="fr-FR" dirty="0" err="1"/>
              <a:t>Talbott</a:t>
            </a:r>
            <a:r>
              <a:rPr lang="fr-FR" dirty="0"/>
              <a:t> et Smith: le préjudice rénal était plus conséquence de l’ HTA essentielle que cause. </a:t>
            </a:r>
            <a:endParaRPr lang="fr-FR" dirty="0" smtClean="0"/>
          </a:p>
          <a:p>
            <a:pPr marL="0" indent="0">
              <a:buNone/>
            </a:pPr>
            <a:r>
              <a:rPr lang="fr-FR" dirty="0" smtClean="0"/>
              <a:t>• </a:t>
            </a:r>
            <a:r>
              <a:rPr lang="fr-FR" dirty="0"/>
              <a:t>1988:- Churchill et Churchill : localisation du lieu de sécrétion et de stockage de la rénine au niveau de l’appareil juxta </a:t>
            </a:r>
            <a:r>
              <a:rPr lang="fr-FR" dirty="0" smtClean="0"/>
              <a:t>glomérulaire</a:t>
            </a:r>
          </a:p>
          <a:p>
            <a:pPr marL="0" indent="0">
              <a:buNone/>
            </a:pPr>
            <a:r>
              <a:rPr lang="fr-FR" dirty="0" smtClean="0"/>
              <a:t> </a:t>
            </a:r>
            <a:r>
              <a:rPr lang="fr-FR" dirty="0"/>
              <a:t>• 1988:- </a:t>
            </a:r>
            <a:r>
              <a:rPr lang="fr-FR" dirty="0" err="1"/>
              <a:t>Laragh</a:t>
            </a:r>
            <a:r>
              <a:rPr lang="fr-FR" dirty="0"/>
              <a:t> / </a:t>
            </a:r>
            <a:r>
              <a:rPr lang="fr-FR" dirty="0" err="1"/>
              <a:t>Dzau</a:t>
            </a:r>
            <a:r>
              <a:rPr lang="fr-FR" dirty="0"/>
              <a:t> / </a:t>
            </a:r>
            <a:r>
              <a:rPr lang="fr-FR" dirty="0" err="1"/>
              <a:t>Inagami</a:t>
            </a:r>
            <a:r>
              <a:rPr lang="fr-FR" dirty="0"/>
              <a:t>: description du Système Rénine Angiotensine Aldostérone (SRAA).</a:t>
            </a:r>
          </a:p>
        </p:txBody>
      </p:sp>
    </p:spTree>
    <p:extLst>
      <p:ext uri="{BB962C8B-B14F-4D97-AF65-F5344CB8AC3E}">
        <p14:creationId xmlns:p14="http://schemas.microsoft.com/office/powerpoint/2010/main" val="1116193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L’atteinte rénale </a:t>
            </a:r>
            <a:endParaRPr lang="fr-FR" dirty="0"/>
          </a:p>
        </p:txBody>
      </p:sp>
      <p:sp>
        <p:nvSpPr>
          <p:cNvPr id="3" name="Espace réservé du contenu 2"/>
          <p:cNvSpPr>
            <a:spLocks noGrp="1"/>
          </p:cNvSpPr>
          <p:nvPr>
            <p:ph idx="1"/>
          </p:nvPr>
        </p:nvSpPr>
        <p:spPr/>
        <p:txBody>
          <a:bodyPr/>
          <a:lstStyle/>
          <a:p>
            <a:pPr marL="0" indent="0">
              <a:buNone/>
            </a:pPr>
            <a:r>
              <a:rPr lang="fr-FR" dirty="0"/>
              <a:t>E</a:t>
            </a:r>
            <a:r>
              <a:rPr lang="fr-FR" dirty="0" smtClean="0"/>
              <a:t>n particulier, qu’elle soit reconnue comme une atteinte d’organe cible ou comme une maladie rénale primitive, classe le sujet hypertendu dans le risque élevé, voire très élevé, avec toutes les conséquences pronostiques et thérapeutiques que cela comporte. </a:t>
            </a:r>
          </a:p>
          <a:p>
            <a:pPr marL="0" indent="0">
              <a:buNone/>
            </a:pPr>
            <a:endParaRPr lang="fr-FR" dirty="0"/>
          </a:p>
          <a:p>
            <a:pPr marL="0" indent="0">
              <a:buNone/>
            </a:pPr>
            <a:r>
              <a:rPr lang="fr-FR" dirty="0" smtClean="0"/>
              <a:t>Pour le diagnostic de maladie rénale chronique, l’HAS retient la présence d’une insuffisance rénale (</a:t>
            </a:r>
            <a:r>
              <a:rPr lang="fr-FR" dirty="0" err="1" smtClean="0"/>
              <a:t>DFGe</a:t>
            </a:r>
            <a:r>
              <a:rPr lang="fr-FR" dirty="0" smtClean="0"/>
              <a:t> &lt; 60 </a:t>
            </a:r>
            <a:r>
              <a:rPr lang="fr-FR" dirty="0" err="1" smtClean="0"/>
              <a:t>mL</a:t>
            </a:r>
            <a:r>
              <a:rPr lang="fr-FR" dirty="0" smtClean="0"/>
              <a:t>/min 1,73 m2 ) ou d’une protéinurie (&gt; 500 mg/j).</a:t>
            </a:r>
            <a:endParaRPr lang="fr-FR" dirty="0"/>
          </a:p>
        </p:txBody>
      </p:sp>
    </p:spTree>
    <p:extLst>
      <p:ext uri="{BB962C8B-B14F-4D97-AF65-F5344CB8AC3E}">
        <p14:creationId xmlns:p14="http://schemas.microsoft.com/office/powerpoint/2010/main" val="2562160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Chez le sujet diabétique</a:t>
            </a:r>
            <a:endParaRPr lang="fr-FR" dirty="0"/>
          </a:p>
        </p:txBody>
      </p:sp>
      <p:sp>
        <p:nvSpPr>
          <p:cNvPr id="3" name="Espace réservé du contenu 2"/>
          <p:cNvSpPr>
            <a:spLocks noGrp="1"/>
          </p:cNvSpPr>
          <p:nvPr>
            <p:ph idx="1"/>
          </p:nvPr>
        </p:nvSpPr>
        <p:spPr/>
        <p:txBody>
          <a:bodyPr/>
          <a:lstStyle/>
          <a:p>
            <a:pPr marL="0" indent="0">
              <a:buNone/>
            </a:pPr>
            <a:r>
              <a:rPr lang="fr-FR" dirty="0"/>
              <a:t>L</a:t>
            </a:r>
            <a:r>
              <a:rPr lang="fr-FR" dirty="0" smtClean="0"/>
              <a:t>a microalbuminurie est un marqueur indépendant de risque cardiovasculaire, rénal et de mortalité totale chez les diabétiques de types 1 et 2. </a:t>
            </a:r>
          </a:p>
          <a:p>
            <a:pPr marL="0" indent="0">
              <a:buNone/>
            </a:pPr>
            <a:endParaRPr lang="fr-FR" dirty="0"/>
          </a:p>
          <a:p>
            <a:pPr marL="0" indent="0">
              <a:buNone/>
            </a:pPr>
            <a:r>
              <a:rPr lang="fr-FR" dirty="0" smtClean="0"/>
              <a:t>L’augmentation de l’EUA au cours du temps est un marqueur de risque cardiovasculaire et rénal chez le diabétique de type 1 ; sa régression est associée à une régression de ces risques.</a:t>
            </a:r>
            <a:endParaRPr lang="fr-FR" dirty="0"/>
          </a:p>
        </p:txBody>
      </p:sp>
    </p:spTree>
    <p:extLst>
      <p:ext uri="{BB962C8B-B14F-4D97-AF65-F5344CB8AC3E}">
        <p14:creationId xmlns:p14="http://schemas.microsoft.com/office/powerpoint/2010/main" val="2154912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Chez le sujet non diabétique</a:t>
            </a:r>
            <a:endParaRPr lang="fr-FR" dirty="0"/>
          </a:p>
        </p:txBody>
      </p:sp>
      <p:sp>
        <p:nvSpPr>
          <p:cNvPr id="3" name="Espace réservé du contenu 2"/>
          <p:cNvSpPr>
            <a:spLocks noGrp="1"/>
          </p:cNvSpPr>
          <p:nvPr>
            <p:ph idx="1"/>
          </p:nvPr>
        </p:nvSpPr>
        <p:spPr/>
        <p:txBody>
          <a:bodyPr/>
          <a:lstStyle/>
          <a:p>
            <a:pPr marL="0" indent="0">
              <a:buNone/>
            </a:pPr>
            <a:r>
              <a:rPr lang="fr-FR" dirty="0"/>
              <a:t>L</a:t>
            </a:r>
            <a:r>
              <a:rPr lang="fr-FR" dirty="0" smtClean="0"/>
              <a:t>a microalbuminurie est un marqueur indépendant de risque cardiovasculaire, de risque de diabète, d’altération de la fonction rénale et de mortalité totale. </a:t>
            </a:r>
          </a:p>
          <a:p>
            <a:pPr marL="0" indent="0">
              <a:buNone/>
            </a:pPr>
            <a:endParaRPr lang="fr-FR" dirty="0"/>
          </a:p>
          <a:p>
            <a:pPr marL="0" indent="0">
              <a:buNone/>
            </a:pPr>
            <a:r>
              <a:rPr lang="fr-FR" dirty="0" smtClean="0"/>
              <a:t>Elle est un marqueur de risque de développer une hypertension artérielle</a:t>
            </a:r>
            <a:endParaRPr lang="fr-FR" dirty="0"/>
          </a:p>
        </p:txBody>
      </p:sp>
    </p:spTree>
    <p:extLst>
      <p:ext uri="{BB962C8B-B14F-4D97-AF65-F5344CB8AC3E}">
        <p14:creationId xmlns:p14="http://schemas.microsoft.com/office/powerpoint/2010/main" val="2113998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chez le sujet </a:t>
            </a:r>
            <a:r>
              <a:rPr lang="fr-FR" b="1" dirty="0" err="1"/>
              <a:t>normotendu</a:t>
            </a:r>
            <a:endParaRPr lang="fr-FR" dirty="0"/>
          </a:p>
        </p:txBody>
      </p:sp>
      <p:sp>
        <p:nvSpPr>
          <p:cNvPr id="3" name="Espace réservé du contenu 2"/>
          <p:cNvSpPr>
            <a:spLocks noGrp="1"/>
          </p:cNvSpPr>
          <p:nvPr>
            <p:ph idx="1"/>
          </p:nvPr>
        </p:nvSpPr>
        <p:spPr/>
        <p:txBody>
          <a:bodyPr/>
          <a:lstStyle/>
          <a:p>
            <a:pPr marL="0" indent="0">
              <a:buNone/>
            </a:pPr>
            <a:r>
              <a:rPr lang="fr-FR" dirty="0" smtClean="0"/>
              <a:t>L’élévation ou la persistance d’une EUA élevée au cours du temps est associée à un pronostic péjoratif chez certains hypertendus.</a:t>
            </a:r>
          </a:p>
          <a:p>
            <a:endParaRPr lang="fr-FR" dirty="0"/>
          </a:p>
          <a:p>
            <a:pPr marL="0" indent="0">
              <a:buNone/>
            </a:pPr>
            <a:endParaRPr lang="fr-FR" dirty="0" smtClean="0"/>
          </a:p>
          <a:p>
            <a:pPr marL="0" indent="0">
              <a:buNone/>
            </a:pPr>
            <a:r>
              <a:rPr lang="fr-FR" dirty="0" smtClean="0"/>
              <a:t>La recherche systématique d’une microalbuminurie chez l’individu non hypertendu, non diabétique, sans antécédent de maladie rénale n’est pas recommandée.</a:t>
            </a:r>
            <a:endParaRPr lang="fr-FR" dirty="0"/>
          </a:p>
        </p:txBody>
      </p:sp>
    </p:spTree>
    <p:extLst>
      <p:ext uri="{BB962C8B-B14F-4D97-AF65-F5344CB8AC3E}">
        <p14:creationId xmlns:p14="http://schemas.microsoft.com/office/powerpoint/2010/main" val="556242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a:t>Chez l’hypertendu à haut risque cardiovasculaire</a:t>
            </a:r>
            <a:endParaRPr lang="fr-FR" dirty="0"/>
          </a:p>
        </p:txBody>
      </p:sp>
      <p:sp>
        <p:nvSpPr>
          <p:cNvPr id="3" name="Espace réservé du contenu 2"/>
          <p:cNvSpPr>
            <a:spLocks noGrp="1"/>
          </p:cNvSpPr>
          <p:nvPr>
            <p:ph idx="1"/>
          </p:nvPr>
        </p:nvSpPr>
        <p:spPr/>
        <p:txBody>
          <a:bodyPr/>
          <a:lstStyle/>
          <a:p>
            <a:pPr marL="0" indent="0">
              <a:buNone/>
            </a:pPr>
            <a:r>
              <a:rPr lang="fr-FR" dirty="0"/>
              <a:t>L</a:t>
            </a:r>
            <a:r>
              <a:rPr lang="fr-FR" dirty="0" smtClean="0"/>
              <a:t>e risque est connu pour être élevé et la présence éventuelle d’une microalbuminurie ne modifie ni le niveau de risque, ni l’attitude thérapeutique de prise en charge intensive. </a:t>
            </a:r>
          </a:p>
          <a:p>
            <a:pPr marL="0" indent="0">
              <a:buNone/>
            </a:pPr>
            <a:endParaRPr lang="fr-FR" dirty="0"/>
          </a:p>
          <a:p>
            <a:pPr marL="0" indent="0">
              <a:buNone/>
            </a:pPr>
            <a:r>
              <a:rPr lang="fr-FR" dirty="0" smtClean="0"/>
              <a:t>De la même façon, en prévention secondaire, la micro albuminurie est un marqueur de risque indépendant, mais n’a pas de retombées thérapeutiques spécifiques.</a:t>
            </a:r>
            <a:endParaRPr lang="fr-FR" dirty="0"/>
          </a:p>
        </p:txBody>
      </p:sp>
    </p:spTree>
    <p:extLst>
      <p:ext uri="{BB962C8B-B14F-4D97-AF65-F5344CB8AC3E}">
        <p14:creationId xmlns:p14="http://schemas.microsoft.com/office/powerpoint/2010/main" val="953045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a:t>La mesure d’excrétion urinaire d’albumine </a:t>
            </a:r>
            <a:endParaRPr lang="fr-FR" dirty="0"/>
          </a:p>
        </p:txBody>
      </p:sp>
      <p:sp>
        <p:nvSpPr>
          <p:cNvPr id="3" name="Espace réservé du contenu 2"/>
          <p:cNvSpPr>
            <a:spLocks noGrp="1"/>
          </p:cNvSpPr>
          <p:nvPr>
            <p:ph idx="1"/>
          </p:nvPr>
        </p:nvSpPr>
        <p:spPr/>
        <p:txBody>
          <a:bodyPr>
            <a:normAutofit lnSpcReduction="10000"/>
          </a:bodyPr>
          <a:lstStyle/>
          <a:p>
            <a:r>
              <a:rPr lang="fr-FR" dirty="0"/>
              <a:t>P</a:t>
            </a:r>
            <a:r>
              <a:rPr lang="fr-FR" dirty="0" smtClean="0"/>
              <a:t>lus pertinente et peut donc être recommandée chez les hypertendus à risque moyen (1 ou 2 facteurs de risque cardiovasculaire associés) : – dont le risque cardiovasculaire semble mal évalué à l’issue du bilan initial, </a:t>
            </a:r>
          </a:p>
          <a:p>
            <a:pPr marL="0" indent="0">
              <a:buNone/>
            </a:pPr>
            <a:r>
              <a:rPr lang="fr-FR" dirty="0" smtClean="0"/>
              <a:t>– ou ayant une hypertension artérielle (HTA) réfractaire.</a:t>
            </a:r>
          </a:p>
          <a:p>
            <a:r>
              <a:rPr lang="fr-FR" dirty="0" smtClean="0"/>
              <a:t>Dans ces cas, la microalbuminurie indique un risque cardiovasculaire élevé et incite à assurer un contrôle tensionnel strict et une décision rapide (&lt; 1 mois) de traitement médicamenteux. </a:t>
            </a:r>
          </a:p>
          <a:p>
            <a:r>
              <a:rPr lang="fr-FR" dirty="0" smtClean="0"/>
              <a:t>Il persiste en revanche de nombreuses inconnues sur le risque rénal (de progression vers l’insuffisance rénale terminale) chez les patients hypertendus avec une microalbuminurie.</a:t>
            </a:r>
            <a:endParaRPr lang="fr-FR" dirty="0"/>
          </a:p>
        </p:txBody>
      </p:sp>
    </p:spTree>
    <p:extLst>
      <p:ext uri="{BB962C8B-B14F-4D97-AF65-F5344CB8AC3E}">
        <p14:creationId xmlns:p14="http://schemas.microsoft.com/office/powerpoint/2010/main" val="2553378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779657" y="159658"/>
            <a:ext cx="2295525" cy="2466975"/>
          </a:xfrm>
          <a:prstGeom prst="rect">
            <a:avLst/>
          </a:prstGeom>
        </p:spPr>
      </p:pic>
      <p:sp>
        <p:nvSpPr>
          <p:cNvPr id="2" name="Titre 1"/>
          <p:cNvSpPr>
            <a:spLocks noGrp="1"/>
          </p:cNvSpPr>
          <p:nvPr>
            <p:ph type="title"/>
          </p:nvPr>
        </p:nvSpPr>
        <p:spPr/>
        <p:txBody>
          <a:bodyPr>
            <a:normAutofit/>
          </a:bodyPr>
          <a:lstStyle/>
          <a:p>
            <a:r>
              <a:rPr lang="fr-FR" sz="6000" b="1" dirty="0" smtClean="0">
                <a:solidFill>
                  <a:srgbClr val="7030A0"/>
                </a:solidFill>
              </a:rPr>
              <a:t>Le  rein victime</a:t>
            </a:r>
            <a:endParaRPr lang="fr-FR" sz="6000" b="1" dirty="0">
              <a:solidFill>
                <a:srgbClr val="7030A0"/>
              </a:solidFill>
            </a:endParaRPr>
          </a:p>
        </p:txBody>
      </p:sp>
      <p:sp>
        <p:nvSpPr>
          <p:cNvPr id="3" name="Espace réservé du contenu 2"/>
          <p:cNvSpPr>
            <a:spLocks noGrp="1"/>
          </p:cNvSpPr>
          <p:nvPr>
            <p:ph idx="1"/>
          </p:nvPr>
        </p:nvSpPr>
        <p:spPr/>
        <p:txBody>
          <a:bodyPr/>
          <a:lstStyle/>
          <a:p>
            <a:r>
              <a:rPr lang="fr-FR" dirty="0" smtClean="0"/>
              <a:t>INVESTIGATIONS RENALES DEVANT UNE HTA</a:t>
            </a:r>
          </a:p>
          <a:p>
            <a:endParaRPr lang="fr-FR" dirty="0"/>
          </a:p>
          <a:p>
            <a:endParaRPr lang="fr-FR" dirty="0" smtClean="0"/>
          </a:p>
          <a:p>
            <a:r>
              <a:rPr lang="fr-FR" dirty="0" smtClean="0"/>
              <a:t>Classiquement les investigations demandées en première</a:t>
            </a:r>
          </a:p>
          <a:p>
            <a:pPr marL="0" indent="0">
              <a:buNone/>
            </a:pPr>
            <a:r>
              <a:rPr lang="fr-FR" dirty="0" smtClean="0"/>
              <a:t>intention chez un hypertendu, appartiennent à la fois au bilan de retentissement et au bilan étiologique :</a:t>
            </a:r>
            <a:endParaRPr lang="fr-FR" dirty="0"/>
          </a:p>
        </p:txBody>
      </p:sp>
    </p:spTree>
    <p:extLst>
      <p:ext uri="{BB962C8B-B14F-4D97-AF65-F5344CB8AC3E}">
        <p14:creationId xmlns:p14="http://schemas.microsoft.com/office/powerpoint/2010/main" val="457095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0"/>
            <a:ext cx="10033000" cy="6176963"/>
          </a:xfrm>
          <a:prstGeom prst="rect">
            <a:avLst/>
          </a:prstGeom>
        </p:spPr>
      </p:pic>
    </p:spTree>
    <p:extLst>
      <p:ext uri="{BB962C8B-B14F-4D97-AF65-F5344CB8AC3E}">
        <p14:creationId xmlns:p14="http://schemas.microsoft.com/office/powerpoint/2010/main" val="977580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0"/>
            <a:ext cx="10515600" cy="6176963"/>
          </a:xfrm>
          <a:prstGeom prst="rect">
            <a:avLst/>
          </a:prstGeom>
        </p:spPr>
      </p:pic>
    </p:spTree>
    <p:extLst>
      <p:ext uri="{BB962C8B-B14F-4D97-AF65-F5344CB8AC3E}">
        <p14:creationId xmlns:p14="http://schemas.microsoft.com/office/powerpoint/2010/main" val="3929400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démarche:</a:t>
            </a:r>
            <a:endParaRPr lang="fr-FR" dirty="0"/>
          </a:p>
        </p:txBody>
      </p:sp>
      <p:sp>
        <p:nvSpPr>
          <p:cNvPr id="3" name="Espace réservé du contenu 2"/>
          <p:cNvSpPr>
            <a:spLocks noGrp="1"/>
          </p:cNvSpPr>
          <p:nvPr>
            <p:ph idx="1"/>
          </p:nvPr>
        </p:nvSpPr>
        <p:spPr/>
        <p:txBody>
          <a:bodyPr/>
          <a:lstStyle/>
          <a:p>
            <a:pPr marL="0" indent="0">
              <a:buNone/>
            </a:pPr>
            <a:r>
              <a:rPr lang="fr-FR" dirty="0" smtClean="0"/>
              <a:t>Evaluer les facteurs de risque cardiovasculaire</a:t>
            </a:r>
          </a:p>
          <a:p>
            <a:pPr marL="0" indent="0">
              <a:buNone/>
            </a:pPr>
            <a:endParaRPr lang="fr-FR" dirty="0"/>
          </a:p>
          <a:p>
            <a:pPr marL="0" indent="0">
              <a:buNone/>
            </a:pPr>
            <a:r>
              <a:rPr lang="fr-FR" dirty="0" smtClean="0"/>
              <a:t>Retentissement sur les autres organes cibles</a:t>
            </a:r>
          </a:p>
          <a:p>
            <a:pPr marL="0" indent="0">
              <a:buNone/>
            </a:pPr>
            <a:endParaRPr lang="fr-FR" dirty="0"/>
          </a:p>
          <a:p>
            <a:pPr marL="0" indent="0">
              <a:buNone/>
            </a:pPr>
            <a:r>
              <a:rPr lang="fr-FR" dirty="0" smtClean="0"/>
              <a:t>Evaluer la fonction rénale</a:t>
            </a:r>
            <a:endParaRPr lang="fr-FR" dirty="0"/>
          </a:p>
        </p:txBody>
      </p:sp>
    </p:spTree>
    <p:extLst>
      <p:ext uri="{BB962C8B-B14F-4D97-AF65-F5344CB8AC3E}">
        <p14:creationId xmlns:p14="http://schemas.microsoft.com/office/powerpoint/2010/main" val="242577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343" y="0"/>
            <a:ext cx="10515600" cy="1480457"/>
          </a:xfrm>
        </p:spPr>
        <p:style>
          <a:lnRef idx="2">
            <a:schemeClr val="accent2"/>
          </a:lnRef>
          <a:fillRef idx="1">
            <a:schemeClr val="lt1"/>
          </a:fillRef>
          <a:effectRef idx="0">
            <a:schemeClr val="accent2"/>
          </a:effectRef>
          <a:fontRef idx="minor">
            <a:schemeClr val="dk1"/>
          </a:fontRef>
        </p:style>
        <p:txBody>
          <a:bodyPr>
            <a:normAutofit/>
          </a:bodyPr>
          <a:lstStyle/>
          <a:p>
            <a:r>
              <a:rPr lang="fr-FR" sz="4800" b="1" dirty="0" smtClean="0">
                <a:solidFill>
                  <a:srgbClr val="7030A0"/>
                </a:solidFill>
              </a:rPr>
              <a:t>          Pression  ou tension artérielle ?</a:t>
            </a:r>
            <a:endParaRPr lang="fr-FR" sz="4800" b="1" dirty="0">
              <a:solidFill>
                <a:srgbClr val="7030A0"/>
              </a:solidFill>
            </a:endParaRPr>
          </a:p>
        </p:txBody>
      </p:sp>
      <p:pic>
        <p:nvPicPr>
          <p:cNvPr id="4" name="Espace réservé du contenu 3"/>
          <p:cNvPicPr>
            <a:picLocks noGrp="1" noChangeAspect="1"/>
          </p:cNvPicPr>
          <p:nvPr>
            <p:ph idx="1"/>
          </p:nvPr>
        </p:nvPicPr>
        <p:blipFill>
          <a:blip r:embed="rId2"/>
          <a:stretch>
            <a:fillRect/>
          </a:stretch>
        </p:blipFill>
        <p:spPr>
          <a:xfrm>
            <a:off x="2264229" y="1480456"/>
            <a:ext cx="7445828" cy="5377543"/>
          </a:xfrm>
          <a:prstGeom prst="rect">
            <a:avLst/>
          </a:prstGeom>
        </p:spPr>
      </p:pic>
    </p:spTree>
    <p:extLst>
      <p:ext uri="{BB962C8B-B14F-4D97-AF65-F5344CB8AC3E}">
        <p14:creationId xmlns:p14="http://schemas.microsoft.com/office/powerpoint/2010/main" val="2004408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47700" y="365124"/>
            <a:ext cx="10807700" cy="6492875"/>
          </a:xfrm>
          <a:prstGeom prst="rect">
            <a:avLst/>
          </a:prstGeom>
        </p:spPr>
      </p:pic>
    </p:spTree>
    <p:extLst>
      <p:ext uri="{BB962C8B-B14F-4D97-AF65-F5344CB8AC3E}">
        <p14:creationId xmlns:p14="http://schemas.microsoft.com/office/powerpoint/2010/main" val="2465399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1" y="143690"/>
            <a:ext cx="10644050" cy="6622869"/>
          </a:xfrm>
          <a:prstGeom prst="rect">
            <a:avLst/>
          </a:prstGeom>
        </p:spPr>
      </p:pic>
    </p:spTree>
    <p:extLst>
      <p:ext uri="{BB962C8B-B14F-4D97-AF65-F5344CB8AC3E}">
        <p14:creationId xmlns:p14="http://schemas.microsoft.com/office/powerpoint/2010/main" val="4090260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156754"/>
            <a:ext cx="10515600" cy="6701246"/>
          </a:xfrm>
          <a:prstGeom prst="rect">
            <a:avLst/>
          </a:prstGeom>
        </p:spPr>
      </p:pic>
    </p:spTree>
    <p:extLst>
      <p:ext uri="{BB962C8B-B14F-4D97-AF65-F5344CB8AC3E}">
        <p14:creationId xmlns:p14="http://schemas.microsoft.com/office/powerpoint/2010/main" val="323703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1" y="266700"/>
            <a:ext cx="10401300" cy="5910263"/>
          </a:xfrm>
          <a:prstGeom prst="rect">
            <a:avLst/>
          </a:prstGeom>
        </p:spPr>
      </p:pic>
    </p:spTree>
    <p:extLst>
      <p:ext uri="{BB962C8B-B14F-4D97-AF65-F5344CB8AC3E}">
        <p14:creationId xmlns:p14="http://schemas.microsoft.com/office/powerpoint/2010/main" val="2142533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L’atteinte rénale est-elle aigue ou chronique ?</a:t>
            </a:r>
            <a:endParaRPr lang="fr-FR" dirty="0"/>
          </a:p>
        </p:txBody>
      </p:sp>
      <p:sp>
        <p:nvSpPr>
          <p:cNvPr id="3" name="Espace réservé du contenu 2"/>
          <p:cNvSpPr>
            <a:spLocks noGrp="1"/>
          </p:cNvSpPr>
          <p:nvPr>
            <p:ph idx="1"/>
          </p:nvPr>
        </p:nvSpPr>
        <p:spPr/>
        <p:txBody>
          <a:bodyPr/>
          <a:lstStyle/>
          <a:p>
            <a:r>
              <a:rPr lang="fr-FR" dirty="0" smtClean="0"/>
              <a:t>L'atteinte rénale est fréquente, de sévérité variable. </a:t>
            </a:r>
          </a:p>
          <a:p>
            <a:r>
              <a:rPr lang="fr-FR" dirty="0" smtClean="0"/>
              <a:t>L'insuffisance rénale dans cette situation peut correspondre à une altération aiguë, conséquence de l'HTA ou une atteinte chronique cause de l'HTA alors secondaire.</a:t>
            </a:r>
          </a:p>
          <a:p>
            <a:endParaRPr lang="fr-FR" dirty="0"/>
          </a:p>
          <a:p>
            <a:r>
              <a:rPr lang="fr-FR" dirty="0" smtClean="0"/>
              <a:t>La différenciation entre ces deux situations est souvent difficile à la phase aiguë. </a:t>
            </a:r>
          </a:p>
          <a:p>
            <a:endParaRPr lang="fr-FR" dirty="0"/>
          </a:p>
          <a:p>
            <a:r>
              <a:rPr lang="fr-FR" dirty="0" smtClean="0"/>
              <a:t>On peut noter que :</a:t>
            </a:r>
            <a:endParaRPr lang="fr-FR" dirty="0"/>
          </a:p>
        </p:txBody>
      </p:sp>
    </p:spTree>
    <p:extLst>
      <p:ext uri="{BB962C8B-B14F-4D97-AF65-F5344CB8AC3E}">
        <p14:creationId xmlns:p14="http://schemas.microsoft.com/office/powerpoint/2010/main" val="3696940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1- l'atteinte aiguë de l'HTA maligne conduit à une protéinurie le plus souvent d'un débit rarement supérieur à 2 g/j et qui se normalise dans les 2 semaines de l'épisode aigu.</a:t>
            </a:r>
          </a:p>
          <a:p>
            <a:pPr marL="0" indent="0">
              <a:buNone/>
            </a:pPr>
            <a:r>
              <a:rPr lang="fr-FR" dirty="0" smtClean="0"/>
              <a:t> Une hématurie microscopique est fréquemment associée.</a:t>
            </a:r>
          </a:p>
          <a:p>
            <a:pPr marL="0" indent="0">
              <a:buNone/>
            </a:pPr>
            <a:endParaRPr lang="fr-FR" dirty="0" smtClean="0"/>
          </a:p>
          <a:p>
            <a:pPr marL="0" indent="0">
              <a:buNone/>
            </a:pPr>
            <a:r>
              <a:rPr lang="fr-FR" dirty="0" smtClean="0"/>
              <a:t>2- La persistance d'une protéinurie plus de 4 semaines après l'épisode hypertensif doit faire rechercher une néphropathie autre.</a:t>
            </a:r>
            <a:endParaRPr lang="fr-FR" dirty="0"/>
          </a:p>
        </p:txBody>
      </p:sp>
    </p:spTree>
    <p:extLst>
      <p:ext uri="{BB962C8B-B14F-4D97-AF65-F5344CB8AC3E}">
        <p14:creationId xmlns:p14="http://schemas.microsoft.com/office/powerpoint/2010/main" val="1620672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Au niveau anatomopathologique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t>
            </a:r>
            <a:r>
              <a:rPr lang="fr-FR" dirty="0" smtClean="0"/>
              <a:t>'atteinte rénale est une néphroangiosclérose maligne caractérisée par des lésions typiques de nécrose </a:t>
            </a:r>
            <a:r>
              <a:rPr lang="fr-FR" dirty="0" err="1" smtClean="0"/>
              <a:t>fibrinoïde</a:t>
            </a:r>
            <a:r>
              <a:rPr lang="fr-FR" dirty="0" smtClean="0"/>
              <a:t> de la paroi des petites artères et artérioles.</a:t>
            </a:r>
          </a:p>
          <a:p>
            <a:r>
              <a:rPr lang="fr-FR" dirty="0" smtClean="0"/>
              <a:t> Il existe aussi typiquement une </a:t>
            </a:r>
            <a:r>
              <a:rPr lang="fr-FR" dirty="0" err="1" smtClean="0"/>
              <a:t>endartérite</a:t>
            </a:r>
            <a:r>
              <a:rPr lang="fr-FR" dirty="0" smtClean="0"/>
              <a:t> </a:t>
            </a:r>
            <a:r>
              <a:rPr lang="fr-FR" dirty="0" err="1" smtClean="0"/>
              <a:t>proliférante</a:t>
            </a:r>
            <a:r>
              <a:rPr lang="fr-FR" dirty="0" smtClean="0"/>
              <a:t> avec hyperplasie marquée des cellules musculaires lisses réalisant un aspect en « bulbe d'oignon ».</a:t>
            </a:r>
          </a:p>
          <a:p>
            <a:r>
              <a:rPr lang="fr-FR" dirty="0" smtClean="0"/>
              <a:t> Ces différentes lésions peuvent se compliquer de thromboses des </a:t>
            </a:r>
            <a:r>
              <a:rPr lang="fr-FR" dirty="0" err="1" smtClean="0"/>
              <a:t>microvaisseaux</a:t>
            </a:r>
            <a:r>
              <a:rPr lang="fr-FR" dirty="0" smtClean="0"/>
              <a:t> aboutissant à des lésions ischémiques, notamment au niveau des glomérules, et à des lésions de </a:t>
            </a:r>
            <a:r>
              <a:rPr lang="fr-FR" dirty="0" err="1" smtClean="0"/>
              <a:t>microangiopathie</a:t>
            </a:r>
            <a:r>
              <a:rPr lang="fr-FR" dirty="0" smtClean="0"/>
              <a:t> thrombotique (MAT) . </a:t>
            </a:r>
          </a:p>
          <a:p>
            <a:r>
              <a:rPr lang="fr-FR" dirty="0" smtClean="0"/>
              <a:t>Ces lésions expliquent l'ischémie rénale et donc l'activation du système rénine angiotensine dans cette situation.</a:t>
            </a:r>
            <a:endParaRPr lang="fr-FR" dirty="0"/>
          </a:p>
        </p:txBody>
      </p:sp>
      <p:sp>
        <p:nvSpPr>
          <p:cNvPr id="4" name="Rectangle 3"/>
          <p:cNvSpPr/>
          <p:nvPr/>
        </p:nvSpPr>
        <p:spPr>
          <a:xfrm>
            <a:off x="1917700" y="6176963"/>
            <a:ext cx="8902700"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00"/>
                </a:solidFill>
              </a:rPr>
              <a:t>Deux  entités : néphroangiosclérose bénigne et maligne</a:t>
            </a:r>
            <a:endParaRPr lang="fr-FR" sz="2800" b="1" dirty="0">
              <a:solidFill>
                <a:srgbClr val="FF0000"/>
              </a:solidFill>
            </a:endParaRPr>
          </a:p>
        </p:txBody>
      </p:sp>
    </p:spTree>
    <p:extLst>
      <p:ext uri="{BB962C8B-B14F-4D97-AF65-F5344CB8AC3E}">
        <p14:creationId xmlns:p14="http://schemas.microsoft.com/office/powerpoint/2010/main" val="2981764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262812" y="1231900"/>
            <a:ext cx="4090988" cy="5448300"/>
          </a:xfrm>
          <a:prstGeom prst="rect">
            <a:avLst/>
          </a:prstGeom>
        </p:spPr>
      </p:pic>
      <p:pic>
        <p:nvPicPr>
          <p:cNvPr id="5" name="Image 4"/>
          <p:cNvPicPr>
            <a:picLocks noChangeAspect="1"/>
          </p:cNvPicPr>
          <p:nvPr/>
        </p:nvPicPr>
        <p:blipFill>
          <a:blip r:embed="rId3"/>
          <a:stretch>
            <a:fillRect/>
          </a:stretch>
        </p:blipFill>
        <p:spPr>
          <a:xfrm>
            <a:off x="733425" y="1231900"/>
            <a:ext cx="6076950" cy="4562475"/>
          </a:xfrm>
          <a:prstGeom prst="rect">
            <a:avLst/>
          </a:prstGeom>
        </p:spPr>
      </p:pic>
    </p:spTree>
    <p:extLst>
      <p:ext uri="{BB962C8B-B14F-4D97-AF65-F5344CB8AC3E}">
        <p14:creationId xmlns:p14="http://schemas.microsoft.com/office/powerpoint/2010/main" val="2366397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fr-FR" sz="5400" b="1" dirty="0" smtClean="0">
                <a:solidFill>
                  <a:srgbClr val="FF0000"/>
                </a:solidFill>
              </a:rPr>
              <a:t>Conclusion :   </a:t>
            </a:r>
            <a:r>
              <a:rPr lang="fr-FR" dirty="0" smtClean="0">
                <a:solidFill>
                  <a:srgbClr val="FF0000"/>
                </a:solidFill>
              </a:rPr>
              <a:t>trois  points</a:t>
            </a:r>
            <a:endParaRPr lang="fr-FR" dirty="0">
              <a:solidFill>
                <a:srgbClr val="FF0000"/>
              </a:solidFill>
            </a:endParaRPr>
          </a:p>
        </p:txBody>
      </p:sp>
      <p:sp>
        <p:nvSpPr>
          <p:cNvPr id="3" name="Espace réservé du contenu 2"/>
          <p:cNvSpPr>
            <a:spLocks noGrp="1"/>
          </p:cNvSpPr>
          <p:nvPr>
            <p:ph idx="1"/>
          </p:nvPr>
        </p:nvSpPr>
        <p:spPr/>
        <p:txBody>
          <a:bodyPr/>
          <a:lstStyle/>
          <a:p>
            <a:endParaRPr lang="fr-FR" sz="3200" b="1" dirty="0" smtClean="0">
              <a:solidFill>
                <a:srgbClr val="FF0000"/>
              </a:solidFill>
            </a:endParaRPr>
          </a:p>
          <a:p>
            <a:r>
              <a:rPr lang="fr-FR" sz="3200" b="1" dirty="0" smtClean="0">
                <a:solidFill>
                  <a:srgbClr val="FF0000"/>
                </a:solidFill>
              </a:rPr>
              <a:t>Au masculin </a:t>
            </a:r>
            <a:r>
              <a:rPr lang="fr-FR" dirty="0" smtClean="0"/>
              <a:t>:  le rein coupable, impose une parfaite connaissance du passé du patient, le sédiment actif est un meilleur repère, l’</a:t>
            </a:r>
            <a:r>
              <a:rPr lang="fr-FR" dirty="0" err="1" smtClean="0"/>
              <a:t>Hta</a:t>
            </a:r>
            <a:r>
              <a:rPr lang="fr-FR" dirty="0" smtClean="0"/>
              <a:t> est traitable.</a:t>
            </a:r>
          </a:p>
          <a:p>
            <a:r>
              <a:rPr lang="fr-FR" sz="3200" b="1" dirty="0" smtClean="0">
                <a:solidFill>
                  <a:srgbClr val="FF0000"/>
                </a:solidFill>
              </a:rPr>
              <a:t>Au féminin </a:t>
            </a:r>
            <a:r>
              <a:rPr lang="fr-FR" dirty="0" smtClean="0"/>
              <a:t>: le rein est une victime de tous ce qui essentiel et secondaire de l’</a:t>
            </a:r>
            <a:r>
              <a:rPr lang="fr-FR" dirty="0" err="1" smtClean="0"/>
              <a:t>Hta</a:t>
            </a:r>
            <a:r>
              <a:rPr lang="fr-FR" dirty="0" smtClean="0"/>
              <a:t> y compris dans sa  forme secondaire rénale, relève d’un traitement à vie .</a:t>
            </a:r>
          </a:p>
          <a:p>
            <a:r>
              <a:rPr lang="fr-FR" sz="3200" b="1" dirty="0" smtClean="0">
                <a:solidFill>
                  <a:srgbClr val="FF0000"/>
                </a:solidFill>
              </a:rPr>
              <a:t>Au stade de découverte concomitante </a:t>
            </a:r>
            <a:r>
              <a:rPr lang="fr-FR" dirty="0" smtClean="0"/>
              <a:t>IRC et HTA, c’est l’histoire de l’œuf et la poule.</a:t>
            </a:r>
            <a:endParaRPr lang="fr-FR" dirty="0"/>
          </a:p>
        </p:txBody>
      </p:sp>
    </p:spTree>
    <p:extLst>
      <p:ext uri="{BB962C8B-B14F-4D97-AF65-F5344CB8AC3E}">
        <p14:creationId xmlns:p14="http://schemas.microsoft.com/office/powerpoint/2010/main" val="826623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rgbClr val="7030A0"/>
                </a:solidFill>
              </a:rPr>
              <a:t>               Merci  de  votre  attention</a:t>
            </a:r>
            <a:endParaRPr lang="fr-FR" sz="4800" b="1" dirty="0">
              <a:solidFill>
                <a:srgbClr val="7030A0"/>
              </a:solidFill>
            </a:endParaRPr>
          </a:p>
        </p:txBody>
      </p:sp>
      <p:pic>
        <p:nvPicPr>
          <p:cNvPr id="4" name="Espace réservé du contenu 3"/>
          <p:cNvPicPr>
            <a:picLocks noGrp="1" noChangeAspect="1"/>
          </p:cNvPicPr>
          <p:nvPr>
            <p:ph idx="1"/>
          </p:nvPr>
        </p:nvPicPr>
        <p:blipFill>
          <a:blip r:embed="rId2"/>
          <a:stretch>
            <a:fillRect/>
          </a:stretch>
        </p:blipFill>
        <p:spPr>
          <a:xfrm>
            <a:off x="2975429" y="1690688"/>
            <a:ext cx="6415314" cy="5167312"/>
          </a:xfrm>
          <a:prstGeom prst="rect">
            <a:avLst/>
          </a:prstGeom>
        </p:spPr>
      </p:pic>
    </p:spTree>
    <p:extLst>
      <p:ext uri="{BB962C8B-B14F-4D97-AF65-F5344CB8AC3E}">
        <p14:creationId xmlns:p14="http://schemas.microsoft.com/office/powerpoint/2010/main" val="165378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fr-FR" b="1" dirty="0" smtClean="0">
                <a:solidFill>
                  <a:srgbClr val="FF0000"/>
                </a:solidFill>
              </a:rPr>
              <a:t>Quelle place pour le rein? </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Au cours de toutes ces étapes, la place du rein doit être prise en considération car cet organe joue un rôle déterminant à la fois : </a:t>
            </a:r>
          </a:p>
          <a:p>
            <a:pPr marL="0" indent="0">
              <a:buNone/>
            </a:pPr>
            <a:endParaRPr lang="fr-FR" dirty="0" smtClean="0"/>
          </a:p>
          <a:p>
            <a:pPr marL="0" indent="0">
              <a:buNone/>
            </a:pPr>
            <a:r>
              <a:rPr lang="fr-FR" dirty="0" smtClean="0"/>
              <a:t>• Dans le </a:t>
            </a:r>
            <a:r>
              <a:rPr lang="fr-FR" b="1" dirty="0" smtClean="0">
                <a:solidFill>
                  <a:srgbClr val="FF0000"/>
                </a:solidFill>
              </a:rPr>
              <a:t>régulation</a:t>
            </a:r>
            <a:r>
              <a:rPr lang="fr-FR" dirty="0" smtClean="0"/>
              <a:t> physiologique de la pression sanguine artérielle (PSA) normale.</a:t>
            </a:r>
          </a:p>
          <a:p>
            <a:pPr marL="0" indent="0">
              <a:buNone/>
            </a:pPr>
            <a:endParaRPr lang="fr-FR" dirty="0" smtClean="0"/>
          </a:p>
          <a:p>
            <a:pPr marL="0" indent="0">
              <a:buNone/>
            </a:pPr>
            <a:r>
              <a:rPr lang="fr-FR" dirty="0" smtClean="0"/>
              <a:t> • Et dans les </a:t>
            </a:r>
            <a:r>
              <a:rPr lang="fr-FR" b="1" dirty="0" smtClean="0">
                <a:solidFill>
                  <a:srgbClr val="FF0000"/>
                </a:solidFill>
              </a:rPr>
              <a:t>mécanismes physiopathologiques </a:t>
            </a:r>
            <a:r>
              <a:rPr lang="fr-FR" dirty="0" smtClean="0"/>
              <a:t>de l'HTA.</a:t>
            </a:r>
          </a:p>
          <a:p>
            <a:pPr marL="0" indent="0">
              <a:buNone/>
            </a:pPr>
            <a:endParaRPr lang="fr-FR" dirty="0" smtClean="0"/>
          </a:p>
          <a:p>
            <a:r>
              <a:rPr lang="fr-FR" dirty="0"/>
              <a:t> </a:t>
            </a:r>
            <a:r>
              <a:rPr lang="fr-FR" dirty="0" smtClean="0"/>
              <a:t>Une des</a:t>
            </a:r>
            <a:r>
              <a:rPr lang="fr-FR" b="1" dirty="0" smtClean="0">
                <a:solidFill>
                  <a:srgbClr val="FF0000"/>
                </a:solidFill>
              </a:rPr>
              <a:t> causes </a:t>
            </a:r>
            <a:r>
              <a:rPr lang="fr-FR" dirty="0" smtClean="0"/>
              <a:t>de l’HTA dite secondaire.</a:t>
            </a:r>
          </a:p>
          <a:p>
            <a:endParaRPr lang="fr-FR" dirty="0" smtClean="0"/>
          </a:p>
          <a:p>
            <a:r>
              <a:rPr lang="fr-FR" dirty="0" smtClean="0"/>
              <a:t>L’un des organes les plus </a:t>
            </a:r>
            <a:r>
              <a:rPr lang="fr-FR" dirty="0"/>
              <a:t> </a:t>
            </a:r>
            <a:r>
              <a:rPr lang="fr-FR" b="1" dirty="0" smtClean="0">
                <a:solidFill>
                  <a:srgbClr val="FF0000"/>
                </a:solidFill>
              </a:rPr>
              <a:t>ciblés par les complications </a:t>
            </a:r>
            <a:r>
              <a:rPr lang="fr-FR" dirty="0" smtClean="0"/>
              <a:t>de l’HTA.</a:t>
            </a:r>
            <a:endParaRPr lang="fr-FR" dirty="0"/>
          </a:p>
        </p:txBody>
      </p:sp>
    </p:spTree>
    <p:extLst>
      <p:ext uri="{BB962C8B-B14F-4D97-AF65-F5344CB8AC3E}">
        <p14:creationId xmlns:p14="http://schemas.microsoft.com/office/powerpoint/2010/main" val="1495387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FF0000"/>
                </a:solidFill>
              </a:rPr>
              <a:t>Références bibliographiques</a:t>
            </a:r>
            <a:endParaRPr lang="fr-FR" sz="4000" b="1"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1. Recommandations HAS pour la prise en charge de l’hypertension artérielle de l’</a:t>
            </a:r>
          </a:p>
          <a:p>
            <a:pPr marL="0" indent="0">
              <a:buNone/>
            </a:pPr>
            <a:r>
              <a:rPr lang="fr-FR" dirty="0" smtClean="0"/>
              <a:t>2. HALIMI JM et al. Microalbuminurie et excrétion urinaire d’albumine : recommandations pour la pratique clinique. Néphrologie &amp; Thérapeutique, 2007 ; 3 : 384. </a:t>
            </a:r>
          </a:p>
          <a:p>
            <a:pPr marL="0" indent="0">
              <a:buNone/>
            </a:pPr>
            <a:r>
              <a:rPr lang="fr-FR" dirty="0" smtClean="0"/>
              <a:t>3. HANNEDOUCHE T, KRUMMEL T. Hypertension artérielle de l’adulte. </a:t>
            </a:r>
            <a:r>
              <a:rPr lang="fr-FR" dirty="0" err="1" smtClean="0"/>
              <a:t>Rev</a:t>
            </a:r>
            <a:r>
              <a:rPr lang="fr-FR" dirty="0" smtClean="0"/>
              <a:t> Prat, 2008 ; 51 : 1 117.</a:t>
            </a:r>
          </a:p>
          <a:p>
            <a:pPr marL="0" indent="0">
              <a:buNone/>
            </a:pPr>
            <a:r>
              <a:rPr lang="fr-FR" dirty="0" smtClean="0"/>
              <a:t>4. HANNEDOUCHE T, OFFNER M. Evaluation de la filtration glomérulaire. Cahiers de Biologie, 2010 (à paraître).adulte, 2005.</a:t>
            </a:r>
          </a:p>
          <a:p>
            <a:pPr marL="0" indent="0">
              <a:buNone/>
            </a:pPr>
            <a:endParaRPr lang="fr-FR" dirty="0" smtClean="0"/>
          </a:p>
          <a:p>
            <a:pPr marL="0" indent="0">
              <a:buNone/>
            </a:pPr>
            <a:r>
              <a:rPr lang="fr-FR" dirty="0" smtClean="0"/>
              <a:t>5] </a:t>
            </a:r>
            <a:r>
              <a:rPr lang="fr-FR" dirty="0" err="1" smtClean="0"/>
              <a:t>Staessen</a:t>
            </a:r>
            <a:r>
              <a:rPr lang="fr-FR" dirty="0" smtClean="0"/>
              <a:t> JA, </a:t>
            </a:r>
            <a:r>
              <a:rPr lang="fr-FR" dirty="0" err="1" smtClean="0"/>
              <a:t>Gasowski</a:t>
            </a:r>
            <a:r>
              <a:rPr lang="fr-FR" dirty="0" smtClean="0"/>
              <a:t> J, Wang JG, Thijs L, Den </a:t>
            </a:r>
            <a:r>
              <a:rPr lang="fr-FR" dirty="0" err="1" smtClean="0"/>
              <a:t>Hond</a:t>
            </a:r>
            <a:r>
              <a:rPr lang="fr-FR" dirty="0" smtClean="0"/>
              <a:t> E, </a:t>
            </a:r>
            <a:r>
              <a:rPr lang="fr-FR" dirty="0" err="1" smtClean="0"/>
              <a:t>Boissel</a:t>
            </a:r>
            <a:r>
              <a:rPr lang="fr-FR" dirty="0" smtClean="0"/>
              <a:t> JP, et al. </a:t>
            </a:r>
            <a:r>
              <a:rPr lang="fr-FR" dirty="0" err="1" smtClean="0"/>
              <a:t>Risks</a:t>
            </a:r>
            <a:r>
              <a:rPr lang="fr-FR" dirty="0" smtClean="0"/>
              <a:t> of </a:t>
            </a:r>
            <a:r>
              <a:rPr lang="fr-FR" dirty="0" err="1" smtClean="0"/>
              <a:t>untreated</a:t>
            </a:r>
            <a:r>
              <a:rPr lang="fr-FR" dirty="0" smtClean="0"/>
              <a:t> and </a:t>
            </a:r>
            <a:r>
              <a:rPr lang="fr-FR" dirty="0" err="1" smtClean="0"/>
              <a:t>treated</a:t>
            </a:r>
            <a:r>
              <a:rPr lang="fr-FR" dirty="0" smtClean="0"/>
              <a:t> </a:t>
            </a:r>
            <a:r>
              <a:rPr lang="fr-FR" dirty="0" err="1" smtClean="0"/>
              <a:t>isolated</a:t>
            </a:r>
            <a:r>
              <a:rPr lang="fr-FR" dirty="0" smtClean="0"/>
              <a:t> </a:t>
            </a:r>
            <a:r>
              <a:rPr lang="fr-FR" dirty="0" err="1" smtClean="0"/>
              <a:t>systolic</a:t>
            </a:r>
            <a:r>
              <a:rPr lang="fr-FR" dirty="0" smtClean="0"/>
              <a:t> hypertension in the </a:t>
            </a:r>
            <a:r>
              <a:rPr lang="fr-FR" dirty="0" err="1" smtClean="0"/>
              <a:t>elderly</a:t>
            </a:r>
            <a:r>
              <a:rPr lang="fr-FR" dirty="0" smtClean="0"/>
              <a:t>: </a:t>
            </a:r>
            <a:r>
              <a:rPr lang="fr-FR" dirty="0" err="1" smtClean="0"/>
              <a:t>meta-analysis</a:t>
            </a:r>
            <a:r>
              <a:rPr lang="fr-FR" dirty="0" smtClean="0"/>
              <a:t> of </a:t>
            </a:r>
            <a:r>
              <a:rPr lang="fr-FR" dirty="0" err="1" smtClean="0"/>
              <a:t>outcome</a:t>
            </a:r>
            <a:r>
              <a:rPr lang="fr-FR" dirty="0" smtClean="0"/>
              <a:t> trials. Lancet 2000;355:865-72. </a:t>
            </a:r>
          </a:p>
          <a:p>
            <a:pPr marL="0" indent="0">
              <a:buNone/>
            </a:pPr>
            <a:endParaRPr lang="fr-FR" dirty="0" smtClean="0"/>
          </a:p>
          <a:p>
            <a:pPr marL="0" indent="0">
              <a:buNone/>
            </a:pPr>
            <a:r>
              <a:rPr lang="fr-FR" dirty="0" smtClean="0"/>
              <a:t>[6] </a:t>
            </a:r>
            <a:r>
              <a:rPr lang="fr-FR" dirty="0" err="1" smtClean="0"/>
              <a:t>MacMahon</a:t>
            </a:r>
            <a:r>
              <a:rPr lang="fr-FR" dirty="0" smtClean="0"/>
              <a:t> S, </a:t>
            </a:r>
            <a:r>
              <a:rPr lang="fr-FR" dirty="0" err="1" smtClean="0"/>
              <a:t>Peto</a:t>
            </a:r>
            <a:r>
              <a:rPr lang="fr-FR" dirty="0" smtClean="0"/>
              <a:t> R, </a:t>
            </a:r>
            <a:r>
              <a:rPr lang="fr-FR" dirty="0" err="1" smtClean="0"/>
              <a:t>Cutler</a:t>
            </a:r>
            <a:r>
              <a:rPr lang="fr-FR" dirty="0" smtClean="0"/>
              <a:t> J, Collins R, </a:t>
            </a:r>
            <a:r>
              <a:rPr lang="fr-FR" dirty="0" err="1" smtClean="0"/>
              <a:t>Sorlie</a:t>
            </a:r>
            <a:r>
              <a:rPr lang="fr-FR" dirty="0" smtClean="0"/>
              <a:t> P, </a:t>
            </a:r>
            <a:r>
              <a:rPr lang="fr-FR" dirty="0" err="1" smtClean="0"/>
              <a:t>Neaton</a:t>
            </a:r>
            <a:r>
              <a:rPr lang="fr-FR" dirty="0" smtClean="0"/>
              <a:t> J, et al. Blood pressure, stroke, and </a:t>
            </a:r>
            <a:r>
              <a:rPr lang="fr-FR" dirty="0" err="1" smtClean="0"/>
              <a:t>coronary</a:t>
            </a:r>
            <a:r>
              <a:rPr lang="fr-FR" dirty="0" smtClean="0"/>
              <a:t> </a:t>
            </a:r>
            <a:r>
              <a:rPr lang="fr-FR" dirty="0" err="1" smtClean="0"/>
              <a:t>heart</a:t>
            </a:r>
            <a:r>
              <a:rPr lang="fr-FR" dirty="0" smtClean="0"/>
              <a:t> </a:t>
            </a:r>
            <a:r>
              <a:rPr lang="fr-FR" dirty="0" err="1" smtClean="0"/>
              <a:t>disease</a:t>
            </a:r>
            <a:r>
              <a:rPr lang="fr-FR" dirty="0" smtClean="0"/>
              <a:t>. </a:t>
            </a:r>
            <a:r>
              <a:rPr lang="fr-FR" dirty="0" err="1" smtClean="0"/>
              <a:t>Prolonged</a:t>
            </a:r>
            <a:r>
              <a:rPr lang="fr-FR" dirty="0" smtClean="0"/>
              <a:t> </a:t>
            </a:r>
            <a:r>
              <a:rPr lang="fr-FR" dirty="0" err="1" smtClean="0"/>
              <a:t>differences</a:t>
            </a:r>
            <a:r>
              <a:rPr lang="fr-FR" dirty="0" smtClean="0"/>
              <a:t> in </a:t>
            </a:r>
            <a:r>
              <a:rPr lang="fr-FR" dirty="0" err="1" smtClean="0"/>
              <a:t>blood</a:t>
            </a:r>
            <a:r>
              <a:rPr lang="fr-FR" dirty="0" smtClean="0"/>
              <a:t> pressure: prospective </a:t>
            </a:r>
            <a:r>
              <a:rPr lang="fr-FR" dirty="0" err="1" smtClean="0"/>
              <a:t>observational</a:t>
            </a:r>
            <a:r>
              <a:rPr lang="fr-FR" dirty="0" smtClean="0"/>
              <a:t> </a:t>
            </a:r>
            <a:r>
              <a:rPr lang="fr-FR" dirty="0" err="1" smtClean="0"/>
              <a:t>studies</a:t>
            </a:r>
            <a:r>
              <a:rPr lang="fr-FR" dirty="0" smtClean="0"/>
              <a:t> </a:t>
            </a:r>
            <a:r>
              <a:rPr lang="fr-FR" dirty="0" err="1" smtClean="0"/>
              <a:t>corrected</a:t>
            </a:r>
            <a:r>
              <a:rPr lang="fr-FR" dirty="0" smtClean="0"/>
              <a:t> for the </a:t>
            </a:r>
            <a:r>
              <a:rPr lang="fr-FR" dirty="0" err="1" smtClean="0"/>
              <a:t>regression</a:t>
            </a:r>
            <a:r>
              <a:rPr lang="fr-FR" dirty="0" smtClean="0"/>
              <a:t> dilution </a:t>
            </a:r>
            <a:r>
              <a:rPr lang="fr-FR" dirty="0" err="1" smtClean="0"/>
              <a:t>bias</a:t>
            </a:r>
            <a:r>
              <a:rPr lang="fr-FR" dirty="0" smtClean="0"/>
              <a:t>. Lancet 1990;335:765-74</a:t>
            </a:r>
            <a:endParaRPr lang="fr-FR" dirty="0"/>
          </a:p>
        </p:txBody>
      </p:sp>
    </p:spTree>
    <p:extLst>
      <p:ext uri="{BB962C8B-B14F-4D97-AF65-F5344CB8AC3E}">
        <p14:creationId xmlns:p14="http://schemas.microsoft.com/office/powerpoint/2010/main" val="1582464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Références bibliographiques</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5</a:t>
            </a:r>
            <a:r>
              <a:rPr lang="fr-FR" dirty="0" smtClean="0"/>
              <a:t>. HACKAM DG, DUONG-HUA ML, MAMDANI M et al. </a:t>
            </a:r>
            <a:r>
              <a:rPr lang="fr-FR" dirty="0" err="1" smtClean="0"/>
              <a:t>Angiotensin</a:t>
            </a:r>
            <a:r>
              <a:rPr lang="fr-FR" dirty="0" smtClean="0"/>
              <a:t> inhibition in </a:t>
            </a:r>
            <a:r>
              <a:rPr lang="fr-FR" dirty="0" err="1" smtClean="0"/>
              <a:t>renovascular</a:t>
            </a:r>
            <a:r>
              <a:rPr lang="fr-FR" dirty="0" smtClean="0"/>
              <a:t> </a:t>
            </a:r>
            <a:r>
              <a:rPr lang="fr-FR" dirty="0" err="1" smtClean="0"/>
              <a:t>disease</a:t>
            </a:r>
            <a:r>
              <a:rPr lang="fr-FR" dirty="0" smtClean="0"/>
              <a:t> : A population-</a:t>
            </a:r>
            <a:r>
              <a:rPr lang="fr-FR" dirty="0" err="1" smtClean="0"/>
              <a:t>based</a:t>
            </a:r>
            <a:r>
              <a:rPr lang="fr-FR" dirty="0" smtClean="0"/>
              <a:t> </a:t>
            </a:r>
            <a:r>
              <a:rPr lang="fr-FR" dirty="0" err="1" smtClean="0"/>
              <a:t>cohort</a:t>
            </a:r>
            <a:r>
              <a:rPr lang="fr-FR" dirty="0" smtClean="0"/>
              <a:t> </a:t>
            </a:r>
            <a:r>
              <a:rPr lang="fr-FR" dirty="0" err="1" smtClean="0"/>
              <a:t>study</a:t>
            </a:r>
            <a:r>
              <a:rPr lang="fr-FR" dirty="0" smtClean="0"/>
              <a:t>. Am </a:t>
            </a:r>
            <a:r>
              <a:rPr lang="fr-FR" dirty="0" err="1" smtClean="0"/>
              <a:t>Heart</a:t>
            </a:r>
            <a:r>
              <a:rPr lang="fr-FR" dirty="0" smtClean="0"/>
              <a:t> J, 2008 ; 156 : 549-555. </a:t>
            </a:r>
          </a:p>
          <a:p>
            <a:pPr marL="0" indent="0">
              <a:buNone/>
            </a:pPr>
            <a:endParaRPr lang="fr-FR" dirty="0" smtClean="0"/>
          </a:p>
          <a:p>
            <a:pPr marL="0" indent="0">
              <a:buNone/>
            </a:pPr>
            <a:r>
              <a:rPr lang="fr-FR" dirty="0"/>
              <a:t>6</a:t>
            </a:r>
            <a:r>
              <a:rPr lang="fr-FR" dirty="0" smtClean="0"/>
              <a:t>. WOOLFSON RG. </a:t>
            </a:r>
            <a:r>
              <a:rPr lang="fr-FR" dirty="0" err="1" smtClean="0"/>
              <a:t>Renal</a:t>
            </a:r>
            <a:r>
              <a:rPr lang="fr-FR" dirty="0" smtClean="0"/>
              <a:t> </a:t>
            </a:r>
            <a:r>
              <a:rPr lang="fr-FR" dirty="0" err="1" smtClean="0"/>
              <a:t>failure</a:t>
            </a:r>
            <a:r>
              <a:rPr lang="fr-FR" dirty="0" smtClean="0"/>
              <a:t> in </a:t>
            </a:r>
            <a:r>
              <a:rPr lang="fr-FR" dirty="0" err="1" smtClean="0"/>
              <a:t>atherosclerotic</a:t>
            </a:r>
            <a:r>
              <a:rPr lang="fr-FR" dirty="0" smtClean="0"/>
              <a:t> </a:t>
            </a:r>
            <a:r>
              <a:rPr lang="fr-FR" dirty="0" err="1" smtClean="0"/>
              <a:t>renovascular</a:t>
            </a:r>
            <a:r>
              <a:rPr lang="fr-FR" dirty="0" smtClean="0"/>
              <a:t> </a:t>
            </a:r>
            <a:r>
              <a:rPr lang="fr-FR" dirty="0" err="1" smtClean="0"/>
              <a:t>disease</a:t>
            </a:r>
            <a:r>
              <a:rPr lang="fr-FR" dirty="0" smtClean="0"/>
              <a:t> : </a:t>
            </a:r>
            <a:r>
              <a:rPr lang="fr-FR" dirty="0" err="1" smtClean="0"/>
              <a:t>pathogenesis</a:t>
            </a:r>
            <a:r>
              <a:rPr lang="fr-FR" dirty="0" smtClean="0"/>
              <a:t>, </a:t>
            </a:r>
            <a:r>
              <a:rPr lang="fr-FR" dirty="0" err="1" smtClean="0"/>
              <a:t>diagnosis</a:t>
            </a:r>
            <a:r>
              <a:rPr lang="fr-FR" dirty="0" smtClean="0"/>
              <a:t>, and intervention. </a:t>
            </a:r>
            <a:r>
              <a:rPr lang="fr-FR" dirty="0" err="1" smtClean="0"/>
              <a:t>Postgrad</a:t>
            </a:r>
            <a:r>
              <a:rPr lang="fr-FR" dirty="0" smtClean="0"/>
              <a:t> Med J, 2001 ; 77 : 68-74.</a:t>
            </a:r>
          </a:p>
          <a:p>
            <a:pPr marL="0" indent="0">
              <a:buNone/>
            </a:pPr>
            <a:endParaRPr lang="fr-FR" dirty="0" smtClean="0"/>
          </a:p>
          <a:p>
            <a:pPr marL="0" indent="0">
              <a:buNone/>
            </a:pPr>
            <a:r>
              <a:rPr lang="fr-FR" dirty="0" smtClean="0"/>
              <a:t> 7. PLOUIN PF, CHATELLIER G, DARNE B et al. Blood pressure </a:t>
            </a:r>
            <a:r>
              <a:rPr lang="fr-FR" dirty="0" err="1" smtClean="0"/>
              <a:t>outcome</a:t>
            </a:r>
            <a:r>
              <a:rPr lang="fr-FR" dirty="0" smtClean="0"/>
              <a:t> of </a:t>
            </a:r>
            <a:r>
              <a:rPr lang="fr-FR" dirty="0" err="1" smtClean="0"/>
              <a:t>angioplasty</a:t>
            </a:r>
            <a:r>
              <a:rPr lang="fr-FR" dirty="0" smtClean="0"/>
              <a:t> in </a:t>
            </a:r>
            <a:r>
              <a:rPr lang="fr-FR" dirty="0" err="1" smtClean="0"/>
              <a:t>atherosclerotic</a:t>
            </a:r>
            <a:r>
              <a:rPr lang="fr-FR" dirty="0" smtClean="0"/>
              <a:t> </a:t>
            </a:r>
            <a:r>
              <a:rPr lang="fr-FR" dirty="0" err="1" smtClean="0"/>
              <a:t>renal</a:t>
            </a:r>
            <a:r>
              <a:rPr lang="fr-FR" dirty="0" smtClean="0"/>
              <a:t> </a:t>
            </a:r>
            <a:r>
              <a:rPr lang="fr-FR" dirty="0" err="1" smtClean="0"/>
              <a:t>artery</a:t>
            </a:r>
            <a:r>
              <a:rPr lang="fr-FR" dirty="0" smtClean="0"/>
              <a:t> </a:t>
            </a:r>
            <a:r>
              <a:rPr lang="fr-FR" dirty="0" err="1" smtClean="0"/>
              <a:t>stenosis</a:t>
            </a:r>
            <a:r>
              <a:rPr lang="fr-FR" dirty="0" smtClean="0"/>
              <a:t> : a </a:t>
            </a:r>
            <a:r>
              <a:rPr lang="fr-FR" dirty="0" err="1" smtClean="0"/>
              <a:t>randomized</a:t>
            </a:r>
            <a:r>
              <a:rPr lang="fr-FR" dirty="0" smtClean="0"/>
              <a:t> trial. Essai multicentrique médicaments vs angioplastie (EMMA) </a:t>
            </a:r>
            <a:r>
              <a:rPr lang="fr-FR" dirty="0" err="1" smtClean="0"/>
              <a:t>Study</a:t>
            </a:r>
            <a:r>
              <a:rPr lang="fr-FR" dirty="0" smtClean="0"/>
              <a:t> Group. Hypertension, 1998 ; 31 : 823-829.</a:t>
            </a:r>
          </a:p>
          <a:p>
            <a:pPr marL="0" indent="0">
              <a:buNone/>
            </a:pPr>
            <a:endParaRPr lang="fr-FR" dirty="0" smtClean="0"/>
          </a:p>
          <a:p>
            <a:pPr marL="0" indent="0">
              <a:buNone/>
            </a:pPr>
            <a:r>
              <a:rPr lang="fr-FR" dirty="0" smtClean="0"/>
              <a:t> 8. WEBSTER J, MARSHALL F, ABDALLA M et al. </a:t>
            </a:r>
            <a:r>
              <a:rPr lang="fr-FR" dirty="0" err="1" smtClean="0"/>
              <a:t>Randomised</a:t>
            </a:r>
            <a:r>
              <a:rPr lang="fr-FR" dirty="0" smtClean="0"/>
              <a:t> </a:t>
            </a:r>
            <a:r>
              <a:rPr lang="fr-FR" dirty="0" err="1" smtClean="0"/>
              <a:t>comparison</a:t>
            </a:r>
            <a:r>
              <a:rPr lang="fr-FR" dirty="0" smtClean="0"/>
              <a:t> of </a:t>
            </a:r>
            <a:r>
              <a:rPr lang="fr-FR" dirty="0" err="1" smtClean="0"/>
              <a:t>percutaneous</a:t>
            </a:r>
            <a:r>
              <a:rPr lang="fr-FR" dirty="0" smtClean="0"/>
              <a:t> </a:t>
            </a:r>
            <a:r>
              <a:rPr lang="fr-FR" dirty="0" err="1" smtClean="0"/>
              <a:t>angioplasty</a:t>
            </a:r>
            <a:r>
              <a:rPr lang="fr-FR" dirty="0" smtClean="0"/>
              <a:t> vs </a:t>
            </a:r>
            <a:r>
              <a:rPr lang="fr-FR" dirty="0" err="1" smtClean="0"/>
              <a:t>continued</a:t>
            </a:r>
            <a:r>
              <a:rPr lang="fr-FR" dirty="0" smtClean="0"/>
              <a:t> </a:t>
            </a:r>
            <a:r>
              <a:rPr lang="fr-FR" dirty="0" err="1" smtClean="0"/>
              <a:t>medical</a:t>
            </a:r>
            <a:r>
              <a:rPr lang="fr-FR" dirty="0" smtClean="0"/>
              <a:t> </a:t>
            </a:r>
            <a:r>
              <a:rPr lang="fr-FR" dirty="0" err="1" smtClean="0"/>
              <a:t>therapy</a:t>
            </a:r>
            <a:r>
              <a:rPr lang="fr-FR" dirty="0" smtClean="0"/>
              <a:t> for hypertensive patients </a:t>
            </a:r>
            <a:r>
              <a:rPr lang="fr-FR" dirty="0" err="1" smtClean="0"/>
              <a:t>with</a:t>
            </a:r>
            <a:r>
              <a:rPr lang="fr-FR" dirty="0" smtClean="0"/>
              <a:t> </a:t>
            </a:r>
            <a:r>
              <a:rPr lang="fr-FR" dirty="0" err="1" smtClean="0"/>
              <a:t>atheromatous</a:t>
            </a:r>
            <a:r>
              <a:rPr lang="fr-FR" dirty="0" smtClean="0"/>
              <a:t> </a:t>
            </a:r>
            <a:r>
              <a:rPr lang="fr-FR" dirty="0" err="1" smtClean="0"/>
              <a:t>renal</a:t>
            </a:r>
            <a:r>
              <a:rPr lang="fr-FR" dirty="0" smtClean="0"/>
              <a:t> </a:t>
            </a:r>
            <a:r>
              <a:rPr lang="fr-FR" dirty="0" err="1" smtClean="0"/>
              <a:t>artery</a:t>
            </a:r>
            <a:r>
              <a:rPr lang="fr-FR" dirty="0" smtClean="0"/>
              <a:t> </a:t>
            </a:r>
            <a:r>
              <a:rPr lang="fr-FR" dirty="0" err="1" smtClean="0"/>
              <a:t>stenosis</a:t>
            </a:r>
            <a:r>
              <a:rPr lang="fr-FR" dirty="0" smtClean="0"/>
              <a:t>. Scottish and Newcastle </a:t>
            </a:r>
            <a:r>
              <a:rPr lang="fr-FR" dirty="0" err="1" smtClean="0"/>
              <a:t>Renal</a:t>
            </a:r>
            <a:r>
              <a:rPr lang="fr-FR" dirty="0" smtClean="0"/>
              <a:t> </a:t>
            </a:r>
            <a:r>
              <a:rPr lang="fr-FR" dirty="0" err="1" smtClean="0"/>
              <a:t>Artery</a:t>
            </a:r>
            <a:r>
              <a:rPr lang="fr-FR" dirty="0" smtClean="0"/>
              <a:t> </a:t>
            </a:r>
            <a:r>
              <a:rPr lang="fr-FR" dirty="0" err="1" smtClean="0"/>
              <a:t>Stenosis</a:t>
            </a:r>
            <a:r>
              <a:rPr lang="fr-FR" dirty="0" smtClean="0"/>
              <a:t> Collaborative Group. J Hum </a:t>
            </a:r>
            <a:r>
              <a:rPr lang="fr-FR" dirty="0" err="1" smtClean="0"/>
              <a:t>Hypertens</a:t>
            </a:r>
            <a:r>
              <a:rPr lang="fr-FR" dirty="0" smtClean="0"/>
              <a:t>, 1998 ; 12 : 329-335.</a:t>
            </a:r>
            <a:endParaRPr lang="fr-FR" dirty="0"/>
          </a:p>
        </p:txBody>
      </p:sp>
    </p:spTree>
    <p:extLst>
      <p:ext uri="{BB962C8B-B14F-4D97-AF65-F5344CB8AC3E}">
        <p14:creationId xmlns:p14="http://schemas.microsoft.com/office/powerpoint/2010/main" val="1976276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Références bibliographiques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[9] O’Brien E, </a:t>
            </a:r>
            <a:r>
              <a:rPr lang="fr-FR" dirty="0" err="1" smtClean="0"/>
              <a:t>Asmar</a:t>
            </a:r>
            <a:r>
              <a:rPr lang="fr-FR" dirty="0" smtClean="0"/>
              <a:t> R, </a:t>
            </a:r>
            <a:r>
              <a:rPr lang="fr-FR" dirty="0" err="1" smtClean="0"/>
              <a:t>Beilin</a:t>
            </a:r>
            <a:r>
              <a:rPr lang="fr-FR" dirty="0" smtClean="0"/>
              <a:t> L, Imai Y, </a:t>
            </a:r>
            <a:r>
              <a:rPr lang="fr-FR" dirty="0" err="1" smtClean="0"/>
              <a:t>Mallion</a:t>
            </a:r>
            <a:r>
              <a:rPr lang="fr-FR" dirty="0" smtClean="0"/>
              <a:t> JM, </a:t>
            </a:r>
            <a:r>
              <a:rPr lang="fr-FR" dirty="0" err="1" smtClean="0"/>
              <a:t>Mancia</a:t>
            </a:r>
            <a:r>
              <a:rPr lang="fr-FR" dirty="0" smtClean="0"/>
              <a:t> G, et al. </a:t>
            </a:r>
            <a:r>
              <a:rPr lang="fr-FR" dirty="0" err="1" smtClean="0"/>
              <a:t>European</a:t>
            </a:r>
            <a:r>
              <a:rPr lang="fr-FR" dirty="0" smtClean="0"/>
              <a:t> Society of Hypertension </a:t>
            </a:r>
            <a:r>
              <a:rPr lang="fr-FR" dirty="0" err="1" smtClean="0"/>
              <a:t>recommendations</a:t>
            </a:r>
            <a:r>
              <a:rPr lang="fr-FR" dirty="0" smtClean="0"/>
              <a:t> for </a:t>
            </a:r>
            <a:r>
              <a:rPr lang="fr-FR" dirty="0" err="1" smtClean="0"/>
              <a:t>conventional</a:t>
            </a:r>
            <a:r>
              <a:rPr lang="fr-FR" dirty="0" smtClean="0"/>
              <a:t>, </a:t>
            </a:r>
            <a:r>
              <a:rPr lang="fr-FR" dirty="0" err="1" smtClean="0"/>
              <a:t>ambulatory</a:t>
            </a:r>
            <a:r>
              <a:rPr lang="fr-FR" dirty="0" smtClean="0"/>
              <a:t> and home </a:t>
            </a:r>
            <a:r>
              <a:rPr lang="fr-FR" dirty="0" err="1" smtClean="0"/>
              <a:t>blood</a:t>
            </a:r>
            <a:r>
              <a:rPr lang="fr-FR" dirty="0" smtClean="0"/>
              <a:t> pressure </a:t>
            </a:r>
            <a:r>
              <a:rPr lang="fr-FR" dirty="0" err="1" smtClean="0"/>
              <a:t>measurement</a:t>
            </a:r>
            <a:r>
              <a:rPr lang="fr-FR" dirty="0" smtClean="0"/>
              <a:t>. J </a:t>
            </a:r>
            <a:r>
              <a:rPr lang="fr-FR" dirty="0" err="1" smtClean="0"/>
              <a:t>Hypertens</a:t>
            </a:r>
            <a:r>
              <a:rPr lang="fr-FR" dirty="0" smtClean="0"/>
              <a:t> 2003; 21:821-48. </a:t>
            </a:r>
          </a:p>
          <a:p>
            <a:r>
              <a:rPr lang="fr-FR" dirty="0" smtClean="0"/>
              <a:t>[10] Sega R, </a:t>
            </a:r>
            <a:r>
              <a:rPr lang="fr-FR" dirty="0" err="1" smtClean="0"/>
              <a:t>Trocino</a:t>
            </a:r>
            <a:r>
              <a:rPr lang="fr-FR" dirty="0" smtClean="0"/>
              <a:t> G, </a:t>
            </a:r>
            <a:r>
              <a:rPr lang="fr-FR" dirty="0" err="1" smtClean="0"/>
              <a:t>Lanzarotti</a:t>
            </a:r>
            <a:r>
              <a:rPr lang="fr-FR" dirty="0" smtClean="0"/>
              <a:t> A, </a:t>
            </a:r>
            <a:r>
              <a:rPr lang="fr-FR" dirty="0" err="1" smtClean="0"/>
              <a:t>Carugo</a:t>
            </a:r>
            <a:r>
              <a:rPr lang="fr-FR" dirty="0" smtClean="0"/>
              <a:t> S, </a:t>
            </a:r>
            <a:r>
              <a:rPr lang="fr-FR" dirty="0" err="1" smtClean="0"/>
              <a:t>Cesana</a:t>
            </a:r>
            <a:r>
              <a:rPr lang="fr-FR" dirty="0" smtClean="0"/>
              <a:t> G, </a:t>
            </a:r>
            <a:r>
              <a:rPr lang="fr-FR" dirty="0" err="1" smtClean="0"/>
              <a:t>Schiavina</a:t>
            </a:r>
            <a:r>
              <a:rPr lang="fr-FR" dirty="0" smtClean="0"/>
              <a:t> R, et al. </a:t>
            </a:r>
            <a:r>
              <a:rPr lang="fr-FR" dirty="0" err="1" smtClean="0"/>
              <a:t>Alterations</a:t>
            </a:r>
            <a:r>
              <a:rPr lang="fr-FR" dirty="0" smtClean="0"/>
              <a:t> of </a:t>
            </a:r>
            <a:r>
              <a:rPr lang="fr-FR" dirty="0" err="1" smtClean="0"/>
              <a:t>cardiac</a:t>
            </a:r>
            <a:r>
              <a:rPr lang="fr-FR" dirty="0" smtClean="0"/>
              <a:t> structure in patients </a:t>
            </a:r>
            <a:r>
              <a:rPr lang="fr-FR" dirty="0" err="1" smtClean="0"/>
              <a:t>with</a:t>
            </a:r>
            <a:r>
              <a:rPr lang="fr-FR" dirty="0" smtClean="0"/>
              <a:t> </a:t>
            </a:r>
            <a:r>
              <a:rPr lang="fr-FR" dirty="0" err="1" smtClean="0"/>
              <a:t>isolated</a:t>
            </a:r>
            <a:r>
              <a:rPr lang="fr-FR" dirty="0" smtClean="0"/>
              <a:t> office, </a:t>
            </a:r>
            <a:r>
              <a:rPr lang="fr-FR" dirty="0" err="1" smtClean="0"/>
              <a:t>ambulatory</a:t>
            </a:r>
            <a:r>
              <a:rPr lang="fr-FR" dirty="0" smtClean="0"/>
              <a:t>, or home hypertension: Data </a:t>
            </a:r>
            <a:r>
              <a:rPr lang="fr-FR" dirty="0" err="1" smtClean="0"/>
              <a:t>from</a:t>
            </a:r>
            <a:r>
              <a:rPr lang="fr-FR" dirty="0" smtClean="0"/>
              <a:t> the </a:t>
            </a:r>
            <a:r>
              <a:rPr lang="fr-FR" dirty="0" err="1" smtClean="0"/>
              <a:t>general</a:t>
            </a:r>
            <a:r>
              <a:rPr lang="fr-FR" dirty="0" smtClean="0"/>
              <a:t> population (</a:t>
            </a:r>
            <a:r>
              <a:rPr lang="fr-FR" dirty="0" err="1" smtClean="0"/>
              <a:t>PressioneArteriose</a:t>
            </a:r>
            <a:r>
              <a:rPr lang="fr-FR" dirty="0" smtClean="0"/>
              <a:t> </a:t>
            </a:r>
            <a:r>
              <a:rPr lang="fr-FR" dirty="0" err="1" smtClean="0"/>
              <a:t>Monitorate</a:t>
            </a:r>
            <a:r>
              <a:rPr lang="fr-FR" dirty="0" smtClean="0"/>
              <a:t> E </a:t>
            </a:r>
            <a:r>
              <a:rPr lang="fr-FR" dirty="0" err="1" smtClean="0"/>
              <a:t>LoroAssociazioni</a:t>
            </a:r>
            <a:r>
              <a:rPr lang="fr-FR" dirty="0" smtClean="0"/>
              <a:t> </a:t>
            </a:r>
            <a:r>
              <a:rPr lang="fr-FR" dirty="0" err="1" smtClean="0"/>
              <a:t>PAMELAStudy</a:t>
            </a:r>
            <a:r>
              <a:rPr lang="fr-FR" dirty="0" smtClean="0"/>
              <a:t>). Circulation 2001;104:1385-92.</a:t>
            </a:r>
          </a:p>
          <a:p>
            <a:r>
              <a:rPr lang="fr-FR" dirty="0" smtClean="0"/>
              <a:t> [11] </a:t>
            </a:r>
            <a:r>
              <a:rPr lang="fr-FR" dirty="0" err="1" smtClean="0"/>
              <a:t>Verdecchia</a:t>
            </a:r>
            <a:r>
              <a:rPr lang="fr-FR" dirty="0" smtClean="0"/>
              <a:t> P, O’Brien E, Pickering T, </a:t>
            </a:r>
            <a:r>
              <a:rPr lang="fr-FR" dirty="0" err="1" smtClean="0"/>
              <a:t>Staessen</a:t>
            </a:r>
            <a:r>
              <a:rPr lang="fr-FR" dirty="0" smtClean="0"/>
              <a:t> JA, </a:t>
            </a:r>
            <a:r>
              <a:rPr lang="fr-FR" dirty="0" err="1" smtClean="0"/>
              <a:t>Parati</a:t>
            </a:r>
            <a:r>
              <a:rPr lang="fr-FR" dirty="0" smtClean="0"/>
              <a:t> G, Myers M, et al. </a:t>
            </a:r>
            <a:r>
              <a:rPr lang="fr-FR" dirty="0" err="1" smtClean="0"/>
              <a:t>When</a:t>
            </a:r>
            <a:r>
              <a:rPr lang="fr-FR" dirty="0" smtClean="0"/>
              <a:t> </a:t>
            </a:r>
            <a:r>
              <a:rPr lang="fr-FR" dirty="0" err="1" smtClean="0"/>
              <a:t>can</a:t>
            </a:r>
            <a:r>
              <a:rPr lang="fr-FR" dirty="0" smtClean="0"/>
              <a:t> the </a:t>
            </a:r>
            <a:r>
              <a:rPr lang="fr-FR" dirty="0" err="1" smtClean="0"/>
              <a:t>practicing</a:t>
            </a:r>
            <a:r>
              <a:rPr lang="fr-FR" dirty="0" smtClean="0"/>
              <a:t> </a:t>
            </a:r>
            <a:r>
              <a:rPr lang="fr-FR" dirty="0" err="1" smtClean="0"/>
              <a:t>physician</a:t>
            </a:r>
            <a:r>
              <a:rPr lang="fr-FR" dirty="0" smtClean="0"/>
              <a:t> suspect white </a:t>
            </a:r>
            <a:r>
              <a:rPr lang="fr-FR" dirty="0" err="1" smtClean="0"/>
              <a:t>coat</a:t>
            </a:r>
            <a:r>
              <a:rPr lang="fr-FR" dirty="0" smtClean="0"/>
              <a:t> hypertension? </a:t>
            </a:r>
            <a:r>
              <a:rPr lang="fr-FR" dirty="0" err="1" smtClean="0"/>
              <a:t>Statement</a:t>
            </a:r>
            <a:r>
              <a:rPr lang="fr-FR" dirty="0" smtClean="0"/>
              <a:t> </a:t>
            </a:r>
            <a:r>
              <a:rPr lang="fr-FR" dirty="0" err="1" smtClean="0"/>
              <a:t>from</a:t>
            </a:r>
            <a:r>
              <a:rPr lang="fr-FR" dirty="0" smtClean="0"/>
              <a:t> the </a:t>
            </a:r>
            <a:r>
              <a:rPr lang="fr-FR" dirty="0" err="1" smtClean="0"/>
              <a:t>Working</a:t>
            </a:r>
            <a:r>
              <a:rPr lang="fr-FR" dirty="0" smtClean="0"/>
              <a:t> Group on Blood Pressure Monitoring of the </a:t>
            </a:r>
            <a:r>
              <a:rPr lang="fr-FR" dirty="0" err="1" smtClean="0"/>
              <a:t>European</a:t>
            </a:r>
            <a:r>
              <a:rPr lang="fr-FR" dirty="0" smtClean="0"/>
              <a:t> Society of Hypertension. Am J </a:t>
            </a:r>
            <a:r>
              <a:rPr lang="fr-FR" dirty="0" err="1" smtClean="0"/>
              <a:t>Hypertens</a:t>
            </a:r>
            <a:r>
              <a:rPr lang="fr-FR" dirty="0" smtClean="0"/>
              <a:t> 2003;16:87-91.</a:t>
            </a:r>
          </a:p>
          <a:p>
            <a:r>
              <a:rPr lang="fr-FR" dirty="0" smtClean="0"/>
              <a:t> [12] Wing LM, Brown MA, </a:t>
            </a:r>
            <a:r>
              <a:rPr lang="fr-FR" dirty="0" err="1" smtClean="0"/>
              <a:t>Beilin</a:t>
            </a:r>
            <a:r>
              <a:rPr lang="fr-FR" dirty="0" smtClean="0"/>
              <a:t> LJ, Ryan P, Reid CM. “Reverse </a:t>
            </a:r>
            <a:r>
              <a:rPr lang="fr-FR" dirty="0" err="1" smtClean="0"/>
              <a:t>whitecoat</a:t>
            </a:r>
            <a:r>
              <a:rPr lang="fr-FR" dirty="0" smtClean="0"/>
              <a:t> hypertension” in </a:t>
            </a:r>
            <a:r>
              <a:rPr lang="fr-FR" dirty="0" err="1" smtClean="0"/>
              <a:t>older</a:t>
            </a:r>
            <a:r>
              <a:rPr lang="fr-FR" dirty="0" smtClean="0"/>
              <a:t> hypertensives. J </a:t>
            </a:r>
            <a:r>
              <a:rPr lang="fr-FR" dirty="0" err="1" smtClean="0"/>
              <a:t>Hypertens</a:t>
            </a:r>
            <a:r>
              <a:rPr lang="fr-FR" dirty="0" smtClean="0"/>
              <a:t> 2002;20: 639-44.</a:t>
            </a:r>
          </a:p>
          <a:p>
            <a:r>
              <a:rPr lang="fr-FR" dirty="0" smtClean="0"/>
              <a:t> [13] </a:t>
            </a:r>
            <a:r>
              <a:rPr lang="fr-FR" dirty="0" err="1" smtClean="0"/>
              <a:t>Bobrie</a:t>
            </a:r>
            <a:r>
              <a:rPr lang="fr-FR" dirty="0" smtClean="0"/>
              <a:t> G, </a:t>
            </a:r>
            <a:r>
              <a:rPr lang="fr-FR" dirty="0" err="1" smtClean="0"/>
              <a:t>Chatellier</a:t>
            </a:r>
            <a:r>
              <a:rPr lang="fr-FR" dirty="0" smtClean="0"/>
              <a:t> G, </a:t>
            </a:r>
            <a:r>
              <a:rPr lang="fr-FR" dirty="0" err="1" smtClean="0"/>
              <a:t>Genes</a:t>
            </a:r>
            <a:r>
              <a:rPr lang="fr-FR" dirty="0" smtClean="0"/>
              <a:t> N, </a:t>
            </a:r>
            <a:r>
              <a:rPr lang="fr-FR" dirty="0" err="1" smtClean="0"/>
              <a:t>Clerson</a:t>
            </a:r>
            <a:r>
              <a:rPr lang="fr-FR" dirty="0" smtClean="0"/>
              <a:t> P, </a:t>
            </a:r>
            <a:r>
              <a:rPr lang="fr-FR" dirty="0" err="1" smtClean="0"/>
              <a:t>Vaur</a:t>
            </a:r>
            <a:r>
              <a:rPr lang="fr-FR" dirty="0" smtClean="0"/>
              <a:t> L, </a:t>
            </a:r>
            <a:r>
              <a:rPr lang="fr-FR" dirty="0" err="1" smtClean="0"/>
              <a:t>Vaisse</a:t>
            </a:r>
            <a:r>
              <a:rPr lang="fr-FR" dirty="0" smtClean="0"/>
              <a:t> B, et al. </a:t>
            </a:r>
            <a:r>
              <a:rPr lang="fr-FR" dirty="0" err="1" smtClean="0"/>
              <a:t>Cardiovascular</a:t>
            </a:r>
            <a:r>
              <a:rPr lang="fr-FR" dirty="0" smtClean="0"/>
              <a:t> </a:t>
            </a:r>
            <a:r>
              <a:rPr lang="fr-FR" dirty="0" err="1" smtClean="0"/>
              <a:t>prognosis</a:t>
            </a:r>
            <a:r>
              <a:rPr lang="fr-FR" dirty="0" smtClean="0"/>
              <a:t> of « </a:t>
            </a:r>
            <a:r>
              <a:rPr lang="fr-FR" dirty="0" err="1" smtClean="0"/>
              <a:t>masked</a:t>
            </a:r>
            <a:r>
              <a:rPr lang="fr-FR" dirty="0" smtClean="0"/>
              <a:t> hypertension » </a:t>
            </a:r>
            <a:r>
              <a:rPr lang="fr-FR" dirty="0" err="1" smtClean="0"/>
              <a:t>detected</a:t>
            </a:r>
            <a:r>
              <a:rPr lang="fr-FR" dirty="0" smtClean="0"/>
              <a:t> by </a:t>
            </a:r>
            <a:r>
              <a:rPr lang="fr-FR" dirty="0" err="1" smtClean="0"/>
              <a:t>blood</a:t>
            </a:r>
            <a:r>
              <a:rPr lang="fr-FR" dirty="0" smtClean="0"/>
              <a:t> pressure self-</a:t>
            </a:r>
            <a:r>
              <a:rPr lang="fr-FR" dirty="0" err="1" smtClean="0"/>
              <a:t>measurement</a:t>
            </a:r>
            <a:r>
              <a:rPr lang="fr-FR" dirty="0" smtClean="0"/>
              <a:t> in </a:t>
            </a:r>
            <a:r>
              <a:rPr lang="fr-FR" dirty="0" err="1" smtClean="0"/>
              <a:t>elderly</a:t>
            </a:r>
            <a:r>
              <a:rPr lang="fr-FR" dirty="0" smtClean="0"/>
              <a:t> </a:t>
            </a:r>
            <a:r>
              <a:rPr lang="fr-FR" dirty="0" err="1" smtClean="0"/>
              <a:t>treated</a:t>
            </a:r>
            <a:r>
              <a:rPr lang="fr-FR" dirty="0" smtClean="0"/>
              <a:t> hypertensive patients. JAMA 2004;291:1342-9.</a:t>
            </a:r>
            <a:endParaRPr lang="fr-FR" dirty="0"/>
          </a:p>
        </p:txBody>
      </p:sp>
    </p:spTree>
    <p:extLst>
      <p:ext uri="{BB962C8B-B14F-4D97-AF65-F5344CB8AC3E}">
        <p14:creationId xmlns:p14="http://schemas.microsoft.com/office/powerpoint/2010/main" val="37656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r-FR" b="1" dirty="0" smtClean="0">
                <a:solidFill>
                  <a:srgbClr val="FF0000"/>
                </a:solidFill>
              </a:rPr>
              <a:t>Le rein régulateur de PA</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dirty="0" smtClean="0"/>
              <a:t>La PSA est maintenue normale grâce à deux systèmes :</a:t>
            </a:r>
          </a:p>
          <a:p>
            <a:pPr marL="0" indent="0">
              <a:buNone/>
            </a:pPr>
            <a:r>
              <a:rPr lang="fr-FR" b="1" dirty="0" smtClean="0">
                <a:solidFill>
                  <a:srgbClr val="FF0000"/>
                </a:solidFill>
              </a:rPr>
              <a:t>1- Régulation physiologique rapide</a:t>
            </a:r>
          </a:p>
          <a:p>
            <a:pPr marL="0" indent="0">
              <a:buNone/>
            </a:pPr>
            <a:r>
              <a:rPr lang="fr-FR" dirty="0" smtClean="0"/>
              <a:t>Cette régulation rapide concerne le niveau d'activité des centres végétatifs qui modulent :</a:t>
            </a:r>
          </a:p>
          <a:p>
            <a:pPr marL="0" indent="0">
              <a:buNone/>
            </a:pPr>
            <a:r>
              <a:rPr lang="fr-FR" dirty="0" smtClean="0"/>
              <a:t>• Le débit cardiaque,</a:t>
            </a:r>
          </a:p>
          <a:p>
            <a:pPr marL="0" indent="0">
              <a:buNone/>
            </a:pPr>
            <a:r>
              <a:rPr lang="fr-FR" dirty="0" smtClean="0"/>
              <a:t>• La vasomotricité artériolaire,</a:t>
            </a:r>
          </a:p>
          <a:p>
            <a:pPr marL="0" indent="0">
              <a:buNone/>
            </a:pPr>
            <a:r>
              <a:rPr lang="fr-FR" dirty="0" smtClean="0"/>
              <a:t>• La sécrétion </a:t>
            </a:r>
            <a:r>
              <a:rPr lang="fr-FR" dirty="0" err="1" smtClean="0"/>
              <a:t>médullo</a:t>
            </a:r>
            <a:r>
              <a:rPr lang="fr-FR" dirty="0" smtClean="0"/>
              <a:t>-surrénalienne.</a:t>
            </a:r>
            <a:endParaRPr lang="fr-FR" dirty="0"/>
          </a:p>
        </p:txBody>
      </p:sp>
      <p:sp>
        <p:nvSpPr>
          <p:cNvPr id="4" name="Rectangle à coins arrondis 3"/>
          <p:cNvSpPr/>
          <p:nvPr/>
        </p:nvSpPr>
        <p:spPr>
          <a:xfrm>
            <a:off x="3906983" y="5527964"/>
            <a:ext cx="7107382" cy="11499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b="1" dirty="0" smtClean="0"/>
              <a:t>Système incapable d’agir  pour une longue durée </a:t>
            </a:r>
            <a:endParaRPr lang="fr-FR" sz="2400" b="1" dirty="0"/>
          </a:p>
        </p:txBody>
      </p:sp>
    </p:spTree>
    <p:extLst>
      <p:ext uri="{BB962C8B-B14F-4D97-AF65-F5344CB8AC3E}">
        <p14:creationId xmlns:p14="http://schemas.microsoft.com/office/powerpoint/2010/main" val="280855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1825624"/>
            <a:ext cx="10515600" cy="5032375"/>
          </a:xfrm>
        </p:spPr>
        <p:txBody>
          <a:bodyPr>
            <a:normAutofit fontScale="92500"/>
          </a:bodyPr>
          <a:lstStyle/>
          <a:p>
            <a:pPr marL="0" indent="0">
              <a:buNone/>
            </a:pPr>
            <a:r>
              <a:rPr lang="fr-FR" dirty="0" smtClean="0">
                <a:solidFill>
                  <a:srgbClr val="FF0000"/>
                </a:solidFill>
              </a:rPr>
              <a:t>2- Régulation à moyen et long termes</a:t>
            </a:r>
          </a:p>
          <a:p>
            <a:pPr marL="0" indent="0">
              <a:buNone/>
            </a:pPr>
            <a:r>
              <a:rPr lang="fr-FR" dirty="0" smtClean="0"/>
              <a:t>Le rein est l'organe clé de cette régulation à intervention plus lente, grâce a son rôle dans :</a:t>
            </a:r>
          </a:p>
          <a:p>
            <a:pPr marL="0" indent="0">
              <a:buNone/>
            </a:pPr>
            <a:r>
              <a:rPr lang="fr-FR" dirty="0" smtClean="0"/>
              <a:t>• Le contrôle de la balance hydrosodée </a:t>
            </a:r>
          </a:p>
          <a:p>
            <a:pPr marL="0" indent="0">
              <a:buNone/>
            </a:pPr>
            <a:r>
              <a:rPr lang="fr-FR" sz="3000" b="1" smtClean="0">
                <a:solidFill>
                  <a:srgbClr val="FF0000"/>
                </a:solidFill>
              </a:rPr>
              <a:t>(Le </a:t>
            </a:r>
            <a:r>
              <a:rPr lang="fr-FR" sz="3000" b="1" dirty="0" smtClean="0">
                <a:solidFill>
                  <a:srgbClr val="FF0000"/>
                </a:solidFill>
              </a:rPr>
              <a:t>rein est l'organe d'excrétion et de rétention d'eau et du sodium).</a:t>
            </a:r>
          </a:p>
          <a:p>
            <a:pPr marL="0" indent="0">
              <a:buNone/>
            </a:pPr>
            <a:r>
              <a:rPr lang="fr-FR" sz="4800" b="1" dirty="0" smtClean="0">
                <a:solidFill>
                  <a:srgbClr val="FF0000"/>
                </a:solidFill>
              </a:rPr>
              <a:t> </a:t>
            </a:r>
            <a:r>
              <a:rPr lang="fr-FR" dirty="0" smtClean="0"/>
              <a:t>• Le tonus vaso-moteur par l'intermédiaire :</a:t>
            </a:r>
          </a:p>
          <a:p>
            <a:pPr marL="0" indent="0">
              <a:buNone/>
            </a:pPr>
            <a:r>
              <a:rPr lang="fr-FR" dirty="0" smtClean="0"/>
              <a:t>- Du système rénine-</a:t>
            </a:r>
            <a:r>
              <a:rPr lang="fr-FR" dirty="0" err="1" smtClean="0"/>
              <a:t>angio</a:t>
            </a:r>
            <a:r>
              <a:rPr lang="fr-FR" dirty="0" smtClean="0"/>
              <a:t>-</a:t>
            </a:r>
            <a:r>
              <a:rPr lang="fr-FR" dirty="0" err="1" smtClean="0"/>
              <a:t>tensine</a:t>
            </a:r>
            <a:r>
              <a:rPr lang="fr-FR" dirty="0" smtClean="0"/>
              <a:t>-aldostérone,</a:t>
            </a:r>
          </a:p>
          <a:p>
            <a:pPr marL="0" indent="0">
              <a:buNone/>
            </a:pPr>
            <a:r>
              <a:rPr lang="fr-FR" dirty="0" smtClean="0"/>
              <a:t>- Du système </a:t>
            </a:r>
            <a:r>
              <a:rPr lang="fr-FR" dirty="0" err="1" smtClean="0"/>
              <a:t>Kinine-Kallicréine</a:t>
            </a:r>
            <a:r>
              <a:rPr lang="fr-FR" dirty="0" smtClean="0"/>
              <a:t>,</a:t>
            </a:r>
          </a:p>
          <a:p>
            <a:pPr marL="0" indent="0">
              <a:buNone/>
            </a:pPr>
            <a:r>
              <a:rPr lang="fr-FR" dirty="0" smtClean="0"/>
              <a:t>- Des prostaglandines,</a:t>
            </a:r>
          </a:p>
          <a:p>
            <a:pPr marL="0" indent="0">
              <a:buNone/>
            </a:pPr>
            <a:r>
              <a:rPr lang="fr-FR" dirty="0" smtClean="0"/>
              <a:t>- Du facteur atrial-</a:t>
            </a:r>
            <a:r>
              <a:rPr lang="fr-FR" dirty="0" err="1" smtClean="0"/>
              <a:t>natridiurétique</a:t>
            </a:r>
            <a:endParaRPr lang="fr-FR" dirty="0"/>
          </a:p>
        </p:txBody>
      </p:sp>
    </p:spTree>
    <p:extLst>
      <p:ext uri="{BB962C8B-B14F-4D97-AF65-F5344CB8AC3E}">
        <p14:creationId xmlns:p14="http://schemas.microsoft.com/office/powerpoint/2010/main" val="359916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5"/>
            <a:ext cx="10515600" cy="6492875"/>
          </a:xfrm>
          <a:prstGeom prst="rect">
            <a:avLst/>
          </a:prstGeom>
        </p:spPr>
      </p:pic>
    </p:spTree>
    <p:extLst>
      <p:ext uri="{BB962C8B-B14F-4D97-AF65-F5344CB8AC3E}">
        <p14:creationId xmlns:p14="http://schemas.microsoft.com/office/powerpoint/2010/main" val="14110462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6776</TotalTime>
  <Words>2785</Words>
  <Application>Microsoft Office PowerPoint</Application>
  <PresentationFormat>Grand écran</PresentationFormat>
  <Paragraphs>236</Paragraphs>
  <Slides>62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62</vt:i4>
      </vt:variant>
    </vt:vector>
  </HeadingPairs>
  <TitlesOfParts>
    <vt:vector size="66" baseType="lpstr">
      <vt:lpstr>Arial</vt:lpstr>
      <vt:lpstr>Calibri</vt:lpstr>
      <vt:lpstr>Calibri Light</vt:lpstr>
      <vt:lpstr>Thème Office</vt:lpstr>
      <vt:lpstr>Le  rein dans l’hypertension artérielle systémique ( Coupable et/ou victime !.?)</vt:lpstr>
      <vt:lpstr>Agenda</vt:lpstr>
      <vt:lpstr>Introduction</vt:lpstr>
      <vt:lpstr>Un peu d’histoire </vt:lpstr>
      <vt:lpstr>          Pression  ou tension artérielle ?</vt:lpstr>
      <vt:lpstr>Quelle place pour le rein? </vt:lpstr>
      <vt:lpstr>Le rein régulateur de PA</vt:lpstr>
      <vt:lpstr>Présentation PowerPoint</vt:lpstr>
      <vt:lpstr>Présentation PowerPoint</vt:lpstr>
      <vt:lpstr>Présentation PowerPoint</vt:lpstr>
      <vt:lpstr>Présentation PowerPoint</vt:lpstr>
      <vt:lpstr>                                   Le  rein  coupable</vt:lpstr>
      <vt:lpstr>Comment en pratique rechercher une HTA d’origine rénale ? </vt:lpstr>
      <vt:lpstr>Ces néphropathies peuvent être suspectées devant : </vt:lpstr>
      <vt:lpstr>                                   Le  rein  coupable</vt:lpstr>
      <vt:lpstr>QUAND EN FAIRE LE DÉPISTAGE ? </vt:lpstr>
      <vt:lpstr>Présentation PowerPoint</vt:lpstr>
      <vt:lpstr>Quelles sont les principales formes d’atteintes rénales responsables d’HTA ? </vt:lpstr>
      <vt:lpstr>1- Les néphropathies vasculaires</vt:lpstr>
      <vt:lpstr>Présentation PowerPoint</vt:lpstr>
      <vt:lpstr>L’HTA rénovasculaire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 La polykystose rénale  </vt:lpstr>
      <vt:lpstr>Présentation PowerPoint</vt:lpstr>
      <vt:lpstr>Présentation PowerPoint</vt:lpstr>
      <vt:lpstr>Présentation PowerPoint</vt:lpstr>
      <vt:lpstr>Présentation PowerPoint</vt:lpstr>
      <vt:lpstr>Quels sont les éléments (pointeurs) qui doivent faire suggérer la possibilité d’une HTA d’origine rénale ? </vt:lpstr>
      <vt:lpstr>Comment dépister l’atteinte rénale biologique chez un hypertendu ? </vt:lpstr>
      <vt:lpstr>Examens complémentaires recommandés dans le cadre du bilan initial de l’HTA et avant tout traitement (selon HAS 2005).</vt:lpstr>
      <vt:lpstr>La bandelette urinaire réactive </vt:lpstr>
      <vt:lpstr>Faut-il doser la microalbuminurie chez l’hypertendu ? </vt:lpstr>
      <vt:lpstr>L’atteinte rénale </vt:lpstr>
      <vt:lpstr>Chez le sujet diabétique</vt:lpstr>
      <vt:lpstr>Chez le sujet non diabétique</vt:lpstr>
      <vt:lpstr>chez le sujet normotendu</vt:lpstr>
      <vt:lpstr>Chez l’hypertendu à haut risque cardiovasculaire</vt:lpstr>
      <vt:lpstr>La mesure d’excrétion urinaire d’albumine </vt:lpstr>
      <vt:lpstr>Le  rein victime</vt:lpstr>
      <vt:lpstr>Présentation PowerPoint</vt:lpstr>
      <vt:lpstr>Présentation PowerPoint</vt:lpstr>
      <vt:lpstr>Une démarche:</vt:lpstr>
      <vt:lpstr>Présentation PowerPoint</vt:lpstr>
      <vt:lpstr>Présentation PowerPoint</vt:lpstr>
      <vt:lpstr>Présentation PowerPoint</vt:lpstr>
      <vt:lpstr>Présentation PowerPoint</vt:lpstr>
      <vt:lpstr>L’atteinte rénale est-elle aigue ou chronique ?</vt:lpstr>
      <vt:lpstr>Présentation PowerPoint</vt:lpstr>
      <vt:lpstr>Au niveau anatomopathologique</vt:lpstr>
      <vt:lpstr>Présentation PowerPoint</vt:lpstr>
      <vt:lpstr>Conclusion :   trois  points</vt:lpstr>
      <vt:lpstr>               Merci  de  votre  attention</vt:lpstr>
      <vt:lpstr>Références bibliographiques</vt:lpstr>
      <vt:lpstr>Références bibliographiques</vt:lpstr>
      <vt:lpstr>Références bibliographiques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timgad informatique</dc:creator>
  <cp:lastModifiedBy>timgad informatique</cp:lastModifiedBy>
  <cp:revision>51</cp:revision>
  <dcterms:created xsi:type="dcterms:W3CDTF">2021-02-08T17:42:41Z</dcterms:created>
  <dcterms:modified xsi:type="dcterms:W3CDTF">2021-02-13T14:42:47Z</dcterms:modified>
</cp:coreProperties>
</file>