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307" r:id="rId4"/>
    <p:sldId id="294" r:id="rId5"/>
    <p:sldId id="295" r:id="rId6"/>
    <p:sldId id="296" r:id="rId7"/>
    <p:sldId id="297" r:id="rId8"/>
    <p:sldId id="298" r:id="rId9"/>
    <p:sldId id="305" r:id="rId10"/>
    <p:sldId id="299" r:id="rId11"/>
    <p:sldId id="300" r:id="rId12"/>
    <p:sldId id="301" r:id="rId13"/>
    <p:sldId id="302" r:id="rId14"/>
    <p:sldId id="303"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3" r:id="rId30"/>
    <p:sldId id="274" r:id="rId31"/>
    <p:sldId id="275" r:id="rId32"/>
    <p:sldId id="276" r:id="rId33"/>
    <p:sldId id="271" r:id="rId34"/>
    <p:sldId id="277" r:id="rId35"/>
    <p:sldId id="280" r:id="rId36"/>
    <p:sldId id="304" r:id="rId37"/>
    <p:sldId id="281" r:id="rId38"/>
    <p:sldId id="287" r:id="rId39"/>
    <p:sldId id="290" r:id="rId40"/>
    <p:sldId id="308" r:id="rId41"/>
    <p:sldId id="289" r:id="rId42"/>
    <p:sldId id="288" r:id="rId43"/>
    <p:sldId id="309"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3A3DD5A-BFA0-4B67-81A3-C86A9E908FF9}"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270591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A3DD5A-BFA0-4B67-81A3-C86A9E908FF9}"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108358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A3DD5A-BFA0-4B67-81A3-C86A9E908FF9}"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403304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A3DD5A-BFA0-4B67-81A3-C86A9E908FF9}"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422474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3A3DD5A-BFA0-4B67-81A3-C86A9E908FF9}"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192453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3A3DD5A-BFA0-4B67-81A3-C86A9E908FF9}"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77411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A3DD5A-BFA0-4B67-81A3-C86A9E908FF9}" type="datetimeFigureOut">
              <a:rPr lang="fr-FR" smtClean="0"/>
              <a:t>12/01/2021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130459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A3DD5A-BFA0-4B67-81A3-C86A9E908FF9}" type="datetimeFigureOut">
              <a:rPr lang="fr-FR" smtClean="0"/>
              <a:t>12/01/2021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89240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A3DD5A-BFA0-4B67-81A3-C86A9E908FF9}" type="datetimeFigureOut">
              <a:rPr lang="fr-FR" smtClean="0"/>
              <a:t>12/01/2021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11289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3A3DD5A-BFA0-4B67-81A3-C86A9E908FF9}"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207454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3A3DD5A-BFA0-4B67-81A3-C86A9E908FF9}"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48C40B-9FEE-40A8-B8EC-88FE8D2AFC53}" type="slidenum">
              <a:rPr lang="fr-FR" smtClean="0"/>
              <a:t>‹N°›</a:t>
            </a:fld>
            <a:endParaRPr lang="fr-FR"/>
          </a:p>
        </p:txBody>
      </p:sp>
    </p:spTree>
    <p:extLst>
      <p:ext uri="{BB962C8B-B14F-4D97-AF65-F5344CB8AC3E}">
        <p14:creationId xmlns:p14="http://schemas.microsoft.com/office/powerpoint/2010/main" val="20002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3DD5A-BFA0-4B67-81A3-C86A9E908FF9}" type="datetimeFigureOut">
              <a:rPr lang="fr-FR" smtClean="0"/>
              <a:t>12/01/2021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8C40B-9FEE-40A8-B8EC-88FE8D2AFC53}" type="slidenum">
              <a:rPr lang="fr-FR" smtClean="0"/>
              <a:t>‹N°›</a:t>
            </a:fld>
            <a:endParaRPr lang="fr-FR"/>
          </a:p>
        </p:txBody>
      </p:sp>
    </p:spTree>
    <p:extLst>
      <p:ext uri="{BB962C8B-B14F-4D97-AF65-F5344CB8AC3E}">
        <p14:creationId xmlns:p14="http://schemas.microsoft.com/office/powerpoint/2010/main" val="3413781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4629" y="1018903"/>
            <a:ext cx="8934995" cy="2050869"/>
          </a:xfrm>
        </p:spPr>
        <p:style>
          <a:lnRef idx="1">
            <a:schemeClr val="accent4"/>
          </a:lnRef>
          <a:fillRef idx="2">
            <a:schemeClr val="accent4"/>
          </a:fillRef>
          <a:effectRef idx="1">
            <a:schemeClr val="accent4"/>
          </a:effectRef>
          <a:fontRef idx="minor">
            <a:schemeClr val="dk1"/>
          </a:fontRef>
        </p:style>
        <p:txBody>
          <a:bodyPr/>
          <a:lstStyle/>
          <a:p>
            <a:r>
              <a:rPr lang="fr-FR" b="1" dirty="0" smtClean="0">
                <a:solidFill>
                  <a:srgbClr val="FF0000"/>
                </a:solidFill>
              </a:rPr>
              <a:t>Rein et médicaments</a:t>
            </a:r>
            <a:endParaRPr lang="fr-FR" b="1" dirty="0">
              <a:solidFill>
                <a:srgbClr val="FF0000"/>
              </a:solidFill>
            </a:endParaRPr>
          </a:p>
        </p:txBody>
      </p:sp>
      <p:sp>
        <p:nvSpPr>
          <p:cNvPr id="3" name="Sous-titre 2"/>
          <p:cNvSpPr>
            <a:spLocks noGrp="1"/>
          </p:cNvSpPr>
          <p:nvPr>
            <p:ph type="subTitle" idx="1"/>
          </p:nvPr>
        </p:nvSpPr>
        <p:spPr>
          <a:xfrm>
            <a:off x="1654629" y="3069772"/>
            <a:ext cx="8934994" cy="3024051"/>
          </a:xfrm>
        </p:spPr>
        <p:style>
          <a:lnRef idx="2">
            <a:schemeClr val="accent4"/>
          </a:lnRef>
          <a:fillRef idx="1">
            <a:schemeClr val="lt1"/>
          </a:fillRef>
          <a:effectRef idx="0">
            <a:schemeClr val="accent4"/>
          </a:effectRef>
          <a:fontRef idx="minor">
            <a:schemeClr val="dk1"/>
          </a:fontRef>
        </p:style>
        <p:txBody>
          <a:bodyPr>
            <a:normAutofit lnSpcReduction="10000"/>
          </a:bodyPr>
          <a:lstStyle/>
          <a:p>
            <a:r>
              <a:rPr lang="fr-FR" sz="2000" dirty="0" smtClean="0"/>
              <a:t>Module de thérapeutique</a:t>
            </a:r>
          </a:p>
          <a:p>
            <a:r>
              <a:rPr lang="fr-FR" sz="2000" dirty="0" smtClean="0"/>
              <a:t>6eme année médecine</a:t>
            </a:r>
          </a:p>
          <a:p>
            <a:r>
              <a:rPr lang="fr-FR" sz="2000" dirty="0" smtClean="0"/>
              <a:t>Université de Batna2, Algérie</a:t>
            </a:r>
          </a:p>
          <a:p>
            <a:r>
              <a:rPr lang="fr-FR" sz="2000" dirty="0" smtClean="0"/>
              <a:t>Département de médecine</a:t>
            </a:r>
          </a:p>
          <a:p>
            <a:r>
              <a:rPr lang="fr-FR" sz="2000" dirty="0" err="1" smtClean="0"/>
              <a:t>A,Chinar</a:t>
            </a:r>
            <a:r>
              <a:rPr lang="fr-FR" sz="2000" dirty="0" smtClean="0"/>
              <a:t> ; médecine interne</a:t>
            </a:r>
          </a:p>
          <a:p>
            <a:r>
              <a:rPr lang="fr-FR" sz="2000" dirty="0" smtClean="0"/>
              <a:t>Mail: chinarathmane@yahoo.fr</a:t>
            </a:r>
          </a:p>
          <a:p>
            <a:r>
              <a:rPr lang="fr-FR" sz="2000" dirty="0" smtClean="0"/>
              <a:t>213773121991</a:t>
            </a:r>
          </a:p>
          <a:p>
            <a:r>
              <a:rPr lang="fr-FR" dirty="0" smtClean="0"/>
              <a:t>14.11.2020</a:t>
            </a:r>
            <a:endParaRPr lang="fr-FR" dirty="0"/>
          </a:p>
        </p:txBody>
      </p:sp>
    </p:spTree>
    <p:extLst>
      <p:ext uri="{BB962C8B-B14F-4D97-AF65-F5344CB8AC3E}">
        <p14:creationId xmlns:p14="http://schemas.microsoft.com/office/powerpoint/2010/main" val="334823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235131"/>
            <a:ext cx="10515600" cy="6518366"/>
          </a:xfrm>
          <a:prstGeom prst="rect">
            <a:avLst/>
          </a:prstGeom>
        </p:spPr>
      </p:pic>
    </p:spTree>
    <p:extLst>
      <p:ext uri="{BB962C8B-B14F-4D97-AF65-F5344CB8AC3E}">
        <p14:creationId xmlns:p14="http://schemas.microsoft.com/office/powerpoint/2010/main" val="204965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195942"/>
            <a:ext cx="10515599" cy="6662057"/>
          </a:xfrm>
          <a:prstGeom prst="rect">
            <a:avLst/>
          </a:prstGeom>
        </p:spPr>
      </p:pic>
    </p:spTree>
    <p:extLst>
      <p:ext uri="{BB962C8B-B14F-4D97-AF65-F5344CB8AC3E}">
        <p14:creationId xmlns:p14="http://schemas.microsoft.com/office/powerpoint/2010/main" val="137197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175657" y="0"/>
            <a:ext cx="9078686" cy="6727371"/>
          </a:xfrm>
          <a:prstGeom prst="rect">
            <a:avLst/>
          </a:prstGeom>
        </p:spPr>
      </p:pic>
    </p:spTree>
    <p:extLst>
      <p:ext uri="{BB962C8B-B14F-4D97-AF65-F5344CB8AC3E}">
        <p14:creationId xmlns:p14="http://schemas.microsoft.com/office/powerpoint/2010/main" val="152928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67097" y="0"/>
            <a:ext cx="9392193" cy="6740434"/>
          </a:xfrm>
          <a:prstGeom prst="rect">
            <a:avLst/>
          </a:prstGeom>
        </p:spPr>
      </p:pic>
    </p:spTree>
    <p:extLst>
      <p:ext uri="{BB962C8B-B14F-4D97-AF65-F5344CB8AC3E}">
        <p14:creationId xmlns:p14="http://schemas.microsoft.com/office/powerpoint/2010/main" val="271765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54033" y="0"/>
            <a:ext cx="9771017" cy="6858000"/>
          </a:xfrm>
          <a:prstGeom prst="rect">
            <a:avLst/>
          </a:prstGeom>
        </p:spPr>
      </p:pic>
    </p:spTree>
    <p:extLst>
      <p:ext uri="{BB962C8B-B14F-4D97-AF65-F5344CB8AC3E}">
        <p14:creationId xmlns:p14="http://schemas.microsoft.com/office/powerpoint/2010/main" val="645351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FF0000"/>
                </a:solidFill>
              </a:rPr>
              <a:t>Objectifs</a:t>
            </a:r>
            <a:br>
              <a:rPr lang="fr-FR" b="1" dirty="0">
                <a:solidFill>
                  <a:srgbClr val="FF0000"/>
                </a:solidFill>
              </a:rPr>
            </a:br>
            <a:endParaRPr lang="fr-FR" b="1" dirty="0">
              <a:solidFill>
                <a:srgbClr val="FF0000"/>
              </a:solidFill>
            </a:endParaRPr>
          </a:p>
        </p:txBody>
      </p:sp>
      <p:sp>
        <p:nvSpPr>
          <p:cNvPr id="3" name="Espace réservé du contenu 2"/>
          <p:cNvSpPr>
            <a:spLocks noGrp="1"/>
          </p:cNvSpPr>
          <p:nvPr>
            <p:ph idx="1"/>
          </p:nvPr>
        </p:nvSpPr>
        <p:spPr>
          <a:xfrm>
            <a:off x="838200" y="1267097"/>
            <a:ext cx="10515600" cy="5394960"/>
          </a:xfrm>
        </p:spPr>
        <p:txBody>
          <a:bodyPr>
            <a:normAutofit fontScale="77500" lnSpcReduction="20000"/>
          </a:bodyPr>
          <a:lstStyle/>
          <a:p>
            <a:r>
              <a:rPr lang="fr-FR" dirty="0" smtClean="0"/>
              <a:t>Connaître les principaux médicaments néphrotoxiques et les mécanismes de leur néphrotoxicité.</a:t>
            </a:r>
          </a:p>
          <a:p>
            <a:endParaRPr lang="fr-FR" dirty="0" smtClean="0"/>
          </a:p>
          <a:p>
            <a:r>
              <a:rPr lang="fr-FR" dirty="0" smtClean="0"/>
              <a:t>Savoir diagnostiquer une atteinte rénale d’origine médicamenteuse.</a:t>
            </a:r>
          </a:p>
          <a:p>
            <a:endParaRPr lang="fr-FR" dirty="0" smtClean="0"/>
          </a:p>
          <a:p>
            <a:r>
              <a:rPr lang="fr-FR" dirty="0" smtClean="0"/>
              <a:t>Argumenter les principes du traitement préventif des atteintes rénales médicamenteuses.</a:t>
            </a:r>
          </a:p>
          <a:p>
            <a:endParaRPr lang="fr-FR" dirty="0" smtClean="0"/>
          </a:p>
          <a:p>
            <a:r>
              <a:rPr lang="fr-FR" dirty="0" smtClean="0"/>
              <a:t>Connaître les effets secondaires rénaux des inhibiteurs de l’enzyme de conversion, des antagonistes des récepteurs de l’angiotensine II, des inhibiteurs directs de la rénine, des antiinflammatoires non stéroïdiens, des produits de contraste iodés.</a:t>
            </a:r>
          </a:p>
          <a:p>
            <a:endParaRPr lang="fr-FR" dirty="0" smtClean="0"/>
          </a:p>
          <a:p>
            <a:r>
              <a:rPr lang="fr-FR" dirty="0" smtClean="0"/>
              <a:t>Savoir prescrire les anti-inflammatoires non stéroïdiens, les inhibiteurs de l’enzyme de conversion.</a:t>
            </a:r>
          </a:p>
          <a:p>
            <a:endParaRPr lang="fr-FR" dirty="0" smtClean="0"/>
          </a:p>
          <a:p>
            <a:r>
              <a:rPr lang="fr-FR" dirty="0" smtClean="0"/>
              <a:t>Connaître les règles de prescription des médicaments au cours de l’insuffisance rénale chronique.</a:t>
            </a:r>
            <a:endParaRPr lang="fr-FR" dirty="0"/>
          </a:p>
        </p:txBody>
      </p:sp>
    </p:spTree>
    <p:extLst>
      <p:ext uri="{BB962C8B-B14F-4D97-AF65-F5344CB8AC3E}">
        <p14:creationId xmlns:p14="http://schemas.microsoft.com/office/powerpoint/2010/main" val="403160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 </a:t>
            </a:r>
            <a:r>
              <a:rPr lang="fr-FR" b="1" dirty="0" smtClean="0">
                <a:solidFill>
                  <a:srgbClr val="FF0000"/>
                </a:solidFill>
              </a:rPr>
              <a:t>PHYSIOPATHOLOGIE</a:t>
            </a:r>
            <a:r>
              <a:rPr lang="fr-FR" b="1" dirty="0">
                <a:solidFill>
                  <a:srgbClr val="FF0000"/>
                </a:solidFill>
              </a:rPr>
              <a:t/>
            </a:r>
            <a:br>
              <a:rPr lang="fr-FR" b="1" dirty="0">
                <a:solidFill>
                  <a:srgbClr val="FF0000"/>
                </a:solidFill>
              </a:rPr>
            </a:br>
            <a:endParaRPr lang="fr-FR" b="1" dirty="0">
              <a:solidFill>
                <a:srgbClr val="FF0000"/>
              </a:solidFill>
            </a:endParaRPr>
          </a:p>
        </p:txBody>
      </p:sp>
      <p:sp>
        <p:nvSpPr>
          <p:cNvPr id="3" name="Espace réservé du contenu 2"/>
          <p:cNvSpPr>
            <a:spLocks noGrp="1"/>
          </p:cNvSpPr>
          <p:nvPr>
            <p:ph idx="1"/>
          </p:nvPr>
        </p:nvSpPr>
        <p:spPr/>
        <p:txBody>
          <a:bodyPr>
            <a:normAutofit fontScale="70000" lnSpcReduction="20000"/>
          </a:bodyPr>
          <a:lstStyle/>
          <a:p>
            <a:r>
              <a:rPr lang="fr-FR" dirty="0" smtClean="0"/>
              <a:t>Les effets indésirables rénaux des médicaments sont variés. </a:t>
            </a:r>
          </a:p>
          <a:p>
            <a:r>
              <a:rPr lang="fr-FR" dirty="0" smtClean="0"/>
              <a:t>Leurs pronostics dépendent du type de molécule en cause et des pathologies associées.</a:t>
            </a:r>
          </a:p>
          <a:p>
            <a:endParaRPr lang="fr-FR" dirty="0" smtClean="0"/>
          </a:p>
          <a:p>
            <a:pPr marL="0" indent="0">
              <a:buNone/>
            </a:pPr>
            <a:r>
              <a:rPr lang="fr-FR" b="1" dirty="0" smtClean="0">
                <a:solidFill>
                  <a:srgbClr val="FF0000"/>
                </a:solidFill>
              </a:rPr>
              <a:t>A. Principaux médicaments néphrotoxiques et mécanismes des effets indésirables</a:t>
            </a:r>
          </a:p>
          <a:p>
            <a:endParaRPr lang="fr-FR" dirty="0" smtClean="0"/>
          </a:p>
          <a:p>
            <a:r>
              <a:rPr lang="fr-FR" dirty="0" smtClean="0"/>
              <a:t>Un même médicament peut avoir un effet délétère sur le rein par plusieurs mécanismes.</a:t>
            </a:r>
          </a:p>
          <a:p>
            <a:r>
              <a:rPr lang="fr-FR" dirty="0" smtClean="0"/>
              <a:t> Par exemple, les anti-inflammatoires non stéroïdiens (AINS) peuvent induire des troubles fonctionnels (insuffisance rénale fonctionnelle), une néphrite </a:t>
            </a:r>
            <a:r>
              <a:rPr lang="fr-FR" dirty="0" err="1" smtClean="0"/>
              <a:t>tubulo</a:t>
            </a:r>
            <a:r>
              <a:rPr lang="fr-FR" dirty="0" smtClean="0"/>
              <a:t>-interstitielle </a:t>
            </a:r>
            <a:r>
              <a:rPr lang="fr-FR" dirty="0" err="1" smtClean="0"/>
              <a:t>immunoallergique</a:t>
            </a:r>
            <a:r>
              <a:rPr lang="fr-FR" dirty="0" smtClean="0"/>
              <a:t>, un syndrome néphrotique à lésions glomérulaires minimes, une </a:t>
            </a:r>
            <a:r>
              <a:rPr lang="fr-FR" dirty="0" err="1" smtClean="0"/>
              <a:t>glomérulopathie</a:t>
            </a:r>
            <a:r>
              <a:rPr lang="fr-FR" dirty="0" smtClean="0"/>
              <a:t> </a:t>
            </a:r>
            <a:r>
              <a:rPr lang="fr-FR" dirty="0" err="1" smtClean="0"/>
              <a:t>extramembraneuse</a:t>
            </a:r>
            <a:r>
              <a:rPr lang="fr-FR" dirty="0" smtClean="0"/>
              <a:t>.</a:t>
            </a:r>
          </a:p>
          <a:p>
            <a:r>
              <a:rPr lang="fr-FR" dirty="0" smtClean="0"/>
              <a:t>Certains médicaments ont à la fois une toxicité aiguë et une toxicité chronique. </a:t>
            </a:r>
          </a:p>
          <a:p>
            <a:r>
              <a:rPr lang="fr-FR" dirty="0" smtClean="0"/>
              <a:t>Par exemple, la ciclosporine induit une insuffisance rénale fonctionnelle par </a:t>
            </a:r>
            <a:r>
              <a:rPr lang="fr-FR" dirty="0" err="1" smtClean="0"/>
              <a:t>hypoper­fusion</a:t>
            </a:r>
            <a:r>
              <a:rPr lang="fr-FR" dirty="0" smtClean="0"/>
              <a:t> rénale et une insuffisance rénale organique par toxicité tubulaire et interstitielle.</a:t>
            </a:r>
          </a:p>
          <a:p>
            <a:r>
              <a:rPr lang="fr-FR" dirty="0" smtClean="0"/>
              <a:t>Plusieurs facteurs néphrotoxiques peuvent coexister.</a:t>
            </a:r>
            <a:endParaRPr lang="fr-FR" dirty="0"/>
          </a:p>
        </p:txBody>
      </p:sp>
    </p:spTree>
    <p:extLst>
      <p:ext uri="{BB962C8B-B14F-4D97-AF65-F5344CB8AC3E}">
        <p14:creationId xmlns:p14="http://schemas.microsoft.com/office/powerpoint/2010/main" val="155151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705394" y="91440"/>
            <a:ext cx="10816045" cy="6675120"/>
          </a:xfrm>
          <a:prstGeom prst="rect">
            <a:avLst/>
          </a:prstGeom>
        </p:spPr>
      </p:pic>
    </p:spTree>
    <p:extLst>
      <p:ext uri="{BB962C8B-B14F-4D97-AF65-F5344CB8AC3E}">
        <p14:creationId xmlns:p14="http://schemas.microsoft.com/office/powerpoint/2010/main" val="1455026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365124"/>
            <a:ext cx="10515599" cy="6492875"/>
          </a:xfrm>
          <a:prstGeom prst="rect">
            <a:avLst/>
          </a:prstGeom>
        </p:spPr>
      </p:pic>
    </p:spTree>
    <p:extLst>
      <p:ext uri="{BB962C8B-B14F-4D97-AF65-F5344CB8AC3E}">
        <p14:creationId xmlns:p14="http://schemas.microsoft.com/office/powerpoint/2010/main" val="382608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00447" y="1541416"/>
            <a:ext cx="11260182" cy="5225143"/>
          </a:xfrm>
        </p:spPr>
        <p:txBody>
          <a:bodyPr>
            <a:normAutofit fontScale="70000" lnSpcReduction="20000"/>
          </a:bodyPr>
          <a:lstStyle/>
          <a:p>
            <a:pPr marL="0" indent="0">
              <a:buNone/>
            </a:pPr>
            <a:r>
              <a:rPr lang="fr-FR" sz="3200" b="1" dirty="0" smtClean="0">
                <a:solidFill>
                  <a:srgbClr val="FF0000"/>
                </a:solidFill>
              </a:rPr>
              <a:t>B. Facteurs de risques</a:t>
            </a:r>
          </a:p>
          <a:p>
            <a:pPr marL="0" indent="0">
              <a:buNone/>
            </a:pPr>
            <a:endParaRPr lang="fr-FR" dirty="0" smtClean="0"/>
          </a:p>
          <a:p>
            <a:pPr marL="0" indent="0">
              <a:buNone/>
            </a:pPr>
            <a:r>
              <a:rPr lang="fr-FR" dirty="0" smtClean="0"/>
              <a:t>Risques évitables :</a:t>
            </a:r>
          </a:p>
          <a:p>
            <a:pPr marL="0" indent="0">
              <a:buNone/>
            </a:pPr>
            <a:r>
              <a:rPr lang="fr-FR" dirty="0" smtClean="0"/>
              <a:t>- Déshydratation extracellulaire, éventuellement favorisée par un surdosage en diurétique, et utilisation d’un médicaments altérant l’hémodynamique glomérulaire (bloqueur du SRAA, AINS, </a:t>
            </a:r>
            <a:r>
              <a:rPr lang="fr-FR" dirty="0" err="1" smtClean="0"/>
              <a:t>anticalcineurine</a:t>
            </a:r>
            <a:r>
              <a:rPr lang="fr-FR" dirty="0" smtClean="0"/>
              <a:t>) ;</a:t>
            </a:r>
          </a:p>
          <a:p>
            <a:pPr marL="0" indent="0">
              <a:buNone/>
            </a:pPr>
            <a:r>
              <a:rPr lang="fr-FR" dirty="0" smtClean="0"/>
              <a:t>- Surdosage d’un médicament ayant une toxicité tubulaire aiguë directe (aminosides, </a:t>
            </a:r>
            <a:r>
              <a:rPr lang="fr-FR" dirty="0" err="1" smtClean="0"/>
              <a:t>anticalcineurines</a:t>
            </a:r>
            <a:r>
              <a:rPr lang="fr-FR" dirty="0" smtClean="0"/>
              <a:t>…) ou chronique (</a:t>
            </a:r>
            <a:r>
              <a:rPr lang="fr-FR" dirty="0" err="1" smtClean="0"/>
              <a:t>anticalcineurines</a:t>
            </a:r>
            <a:r>
              <a:rPr lang="fr-FR" dirty="0" smtClean="0"/>
              <a:t>, lithium…) ;</a:t>
            </a:r>
          </a:p>
          <a:p>
            <a:pPr marL="0" indent="0">
              <a:buNone/>
            </a:pPr>
            <a:r>
              <a:rPr lang="fr-FR" dirty="0" smtClean="0"/>
              <a:t>- Défaut d’hydratation avec un médicament susceptible de cristalliser dans des urines trop concentrées ;</a:t>
            </a:r>
          </a:p>
          <a:p>
            <a:endParaRPr lang="fr-FR" dirty="0" smtClean="0"/>
          </a:p>
          <a:p>
            <a:pPr marL="0" indent="0">
              <a:buNone/>
            </a:pPr>
            <a:r>
              <a:rPr lang="fr-FR" dirty="0" smtClean="0"/>
              <a:t>Utilisation inadaptée sur un terrain à risque :</a:t>
            </a:r>
          </a:p>
          <a:p>
            <a:pPr marL="0" indent="0">
              <a:buNone/>
            </a:pPr>
            <a:r>
              <a:rPr lang="fr-FR" dirty="0" smtClean="0"/>
              <a:t>- Insuffisance rénale chronique </a:t>
            </a:r>
            <a:r>
              <a:rPr lang="fr-FR" dirty="0" err="1" smtClean="0"/>
              <a:t>pré-existante</a:t>
            </a:r>
            <a:r>
              <a:rPr lang="fr-FR" dirty="0" smtClean="0"/>
              <a:t> : elle favorise le surdosage de néphrotoxiques à élimination rénale (aminosides) ;</a:t>
            </a:r>
          </a:p>
          <a:p>
            <a:pPr marL="0" indent="0">
              <a:buNone/>
            </a:pPr>
            <a:r>
              <a:rPr lang="fr-FR" dirty="0" smtClean="0"/>
              <a:t>- Insuffisance rénale fonctionnelle  : l’</a:t>
            </a:r>
            <a:r>
              <a:rPr lang="fr-FR" dirty="0" err="1" smtClean="0"/>
              <a:t>hypoperfusion</a:t>
            </a:r>
            <a:r>
              <a:rPr lang="fr-FR" dirty="0" smtClean="0"/>
              <a:t> rénale, quelle que soit sa cause (hypovolémie vraie induite par les diurétiques, et souvent aggravée par un blocage du système rénine angiotensine (SRA), hypovolémie relative de l’insuffisance cardiaque…) altère l’activité métabolique rénale et favorise une toxicité tubulaire, par exemple avec les produits de contraste iodés ;</a:t>
            </a:r>
            <a:endParaRPr lang="fr-FR" dirty="0"/>
          </a:p>
        </p:txBody>
      </p:sp>
    </p:spTree>
    <p:extLst>
      <p:ext uri="{BB962C8B-B14F-4D97-AF65-F5344CB8AC3E}">
        <p14:creationId xmlns:p14="http://schemas.microsoft.com/office/powerpoint/2010/main" val="246817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fr-FR" b="1" dirty="0" smtClean="0">
                <a:solidFill>
                  <a:srgbClr val="FF0000"/>
                </a:solidFill>
              </a:rPr>
              <a:t>Agenda</a:t>
            </a:r>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t>Introduction</a:t>
            </a:r>
          </a:p>
          <a:p>
            <a:r>
              <a:rPr lang="fr-FR" dirty="0" smtClean="0"/>
              <a:t>Objectifs</a:t>
            </a:r>
          </a:p>
          <a:p>
            <a:r>
              <a:rPr lang="fr-FR" dirty="0" smtClean="0"/>
              <a:t>Fonction rénale</a:t>
            </a:r>
          </a:p>
          <a:p>
            <a:r>
              <a:rPr lang="fr-FR" dirty="0" smtClean="0"/>
              <a:t>types de l’atteinte rénale</a:t>
            </a:r>
          </a:p>
          <a:p>
            <a:r>
              <a:rPr lang="fr-FR" dirty="0" smtClean="0"/>
              <a:t>Aspects clinques</a:t>
            </a:r>
          </a:p>
          <a:p>
            <a:r>
              <a:rPr lang="fr-FR" dirty="0"/>
              <a:t>Savoir </a:t>
            </a:r>
            <a:r>
              <a:rPr lang="fr-FR" dirty="0" smtClean="0"/>
              <a:t>prescrire</a:t>
            </a:r>
          </a:p>
          <a:p>
            <a:r>
              <a:rPr lang="fr-FR" dirty="0" smtClean="0"/>
              <a:t>Conclusion</a:t>
            </a:r>
          </a:p>
          <a:p>
            <a:r>
              <a:rPr lang="fr-FR" dirty="0" smtClean="0"/>
              <a:t>Références bibliographiques</a:t>
            </a:r>
            <a:endParaRPr lang="fr-FR" dirty="0"/>
          </a:p>
          <a:p>
            <a:endParaRPr lang="fr-FR" dirty="0" smtClean="0"/>
          </a:p>
          <a:p>
            <a:pPr marL="0" indent="0">
              <a:buNone/>
            </a:pPr>
            <a:r>
              <a:rPr lang="fr-FR" dirty="0" smtClean="0"/>
              <a:t> </a:t>
            </a:r>
            <a:endParaRPr lang="fr-FR" dirty="0"/>
          </a:p>
        </p:txBody>
      </p:sp>
    </p:spTree>
    <p:extLst>
      <p:ext uri="{BB962C8B-B14F-4D97-AF65-F5344CB8AC3E}">
        <p14:creationId xmlns:p14="http://schemas.microsoft.com/office/powerpoint/2010/main" val="3381364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r>
              <a:rPr lang="fr-FR" dirty="0" smtClean="0"/>
              <a:t>- Age supérieur à 60 ans, comorbidités (diabète, myélome) ;</a:t>
            </a:r>
          </a:p>
          <a:p>
            <a:pPr marL="0" indent="0">
              <a:buNone/>
            </a:pPr>
            <a:r>
              <a:rPr lang="fr-FR" dirty="0" smtClean="0"/>
              <a:t>- Administration trop prolongée (dose cumulée)  : fibrose </a:t>
            </a:r>
            <a:r>
              <a:rPr lang="fr-FR" dirty="0" err="1" smtClean="0"/>
              <a:t>rétropéritonéale</a:t>
            </a:r>
            <a:r>
              <a:rPr lang="fr-FR" dirty="0" smtClean="0"/>
              <a:t> avec ergotamine ; </a:t>
            </a:r>
          </a:p>
          <a:p>
            <a:pPr marL="0" indent="0">
              <a:buNone/>
            </a:pPr>
            <a:r>
              <a:rPr lang="fr-FR" dirty="0" smtClean="0"/>
              <a:t>- Association de plusieurs médicaments néphrotoxiques.</a:t>
            </a:r>
          </a:p>
          <a:p>
            <a:pPr marL="0" indent="0">
              <a:buNone/>
            </a:pPr>
            <a:r>
              <a:rPr lang="fr-FR" dirty="0" smtClean="0"/>
              <a:t>Intolérances imprévisibles :</a:t>
            </a:r>
          </a:p>
          <a:p>
            <a:pPr marL="0" indent="0">
              <a:buNone/>
            </a:pPr>
            <a:r>
              <a:rPr lang="fr-FR" dirty="0" smtClean="0"/>
              <a:t>- Atteintes </a:t>
            </a:r>
            <a:r>
              <a:rPr lang="fr-FR" dirty="0" err="1" smtClean="0"/>
              <a:t>immuno</a:t>
            </a:r>
            <a:r>
              <a:rPr lang="fr-FR" dirty="0" smtClean="0"/>
              <a:t>-allergiques  : indépendantes de la dose administrée, après une première exposition dont l’antériorité est plus ou moins ancienne ;</a:t>
            </a:r>
          </a:p>
          <a:p>
            <a:pPr marL="0" indent="0">
              <a:buNone/>
            </a:pPr>
            <a:r>
              <a:rPr lang="fr-FR" dirty="0" smtClean="0"/>
              <a:t>- Intolérance non allergique : rhabdomyolyse sous statines, </a:t>
            </a:r>
            <a:r>
              <a:rPr lang="fr-FR" dirty="0" err="1" smtClean="0"/>
              <a:t>glomérulopathie</a:t>
            </a:r>
            <a:r>
              <a:rPr lang="fr-FR" dirty="0" smtClean="0"/>
              <a:t> sous AINS…</a:t>
            </a:r>
            <a:endParaRPr lang="fr-FR" dirty="0"/>
          </a:p>
        </p:txBody>
      </p:sp>
    </p:spTree>
    <p:extLst>
      <p:ext uri="{BB962C8B-B14F-4D97-AF65-F5344CB8AC3E}">
        <p14:creationId xmlns:p14="http://schemas.microsoft.com/office/powerpoint/2010/main" val="115661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FF0000"/>
                </a:solidFill>
              </a:rPr>
              <a:t>TABLEAUX </a:t>
            </a:r>
            <a:r>
              <a:rPr lang="fr-FR" sz="3200" b="1" dirty="0">
                <a:solidFill>
                  <a:srgbClr val="FF0000"/>
                </a:solidFill>
              </a:rPr>
              <a:t>CLINIQUES ET CONDUITE À TENIR</a:t>
            </a:r>
            <a:br>
              <a:rPr lang="fr-FR" sz="3200" b="1" dirty="0">
                <a:solidFill>
                  <a:srgbClr val="FF0000"/>
                </a:solidFill>
              </a:rPr>
            </a:br>
            <a:endParaRPr lang="fr-FR" b="1" dirty="0">
              <a:solidFill>
                <a:srgbClr val="FF0000"/>
              </a:solidFill>
            </a:endParaRPr>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t>A. Insuffisances rénales aiguës (IRA)</a:t>
            </a:r>
          </a:p>
          <a:p>
            <a:pPr marL="0" indent="0">
              <a:buNone/>
            </a:pPr>
            <a:r>
              <a:rPr lang="fr-FR" dirty="0" smtClean="0"/>
              <a:t>1. IRA Fonctionnelles (fréquent+++)</a:t>
            </a:r>
          </a:p>
          <a:p>
            <a:pPr marL="0" indent="0">
              <a:buNone/>
            </a:pPr>
            <a:endParaRPr lang="fr-FR" dirty="0" smtClean="0"/>
          </a:p>
          <a:p>
            <a:pPr marL="0" indent="0">
              <a:buNone/>
            </a:pPr>
            <a:r>
              <a:rPr lang="fr-FR" dirty="0" smtClean="0"/>
              <a:t>- L’association de plusieurs de ces molécules aggrave le risque (++).</a:t>
            </a:r>
          </a:p>
          <a:p>
            <a:pPr marL="0" indent="0">
              <a:buNone/>
            </a:pPr>
            <a:r>
              <a:rPr lang="fr-FR" dirty="0" smtClean="0"/>
              <a:t>Souvent déclenchée par une pathologie intercurrente : déshydratation secondaire à des troubles digestifs ou une fièvre.</a:t>
            </a:r>
          </a:p>
          <a:p>
            <a:pPr marL="0" indent="0">
              <a:buNone/>
            </a:pPr>
            <a:r>
              <a:rPr lang="fr-FR" dirty="0" smtClean="0"/>
              <a:t>Conduite à tenir : arrêt de la molécule en cause et expansion volémique permettent une réversibilité sans séquelle.</a:t>
            </a:r>
          </a:p>
          <a:p>
            <a:endParaRPr lang="fr-FR" dirty="0" smtClean="0"/>
          </a:p>
          <a:p>
            <a:pPr marL="0" indent="0">
              <a:buNone/>
            </a:pPr>
            <a:r>
              <a:rPr lang="fr-FR" dirty="0" smtClean="0"/>
              <a:t>2. Nécrose tubulaire aiguë toxique (fréquent +++)</a:t>
            </a:r>
          </a:p>
          <a:p>
            <a:pPr marL="0" indent="0">
              <a:buNone/>
            </a:pPr>
            <a:r>
              <a:rPr lang="fr-FR" dirty="0" smtClean="0"/>
              <a:t>Phénomène dose dépendant : surdosage et/ou facteurs de risques :</a:t>
            </a:r>
          </a:p>
          <a:p>
            <a:pPr marL="0" indent="0">
              <a:buNone/>
            </a:pPr>
            <a:r>
              <a:rPr lang="fr-FR" dirty="0" smtClean="0"/>
              <a:t>- âge supérieur à 60 ans ;</a:t>
            </a:r>
          </a:p>
          <a:p>
            <a:pPr marL="0" indent="0">
              <a:buNone/>
            </a:pPr>
            <a:r>
              <a:rPr lang="fr-FR" dirty="0" smtClean="0"/>
              <a:t>- insuffisance rénale organique ou fonctionnelle préexistante</a:t>
            </a:r>
            <a:endParaRPr lang="fr-FR" dirty="0"/>
          </a:p>
        </p:txBody>
      </p:sp>
    </p:spTree>
    <p:extLst>
      <p:ext uri="{BB962C8B-B14F-4D97-AF65-F5344CB8AC3E}">
        <p14:creationId xmlns:p14="http://schemas.microsoft.com/office/powerpoint/2010/main" val="2333496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marL="0" indent="0">
              <a:buNone/>
            </a:pPr>
            <a:endParaRPr lang="fr-FR" dirty="0" smtClean="0"/>
          </a:p>
          <a:p>
            <a:pPr marL="0" indent="0">
              <a:buNone/>
            </a:pPr>
            <a:r>
              <a:rPr lang="fr-FR" dirty="0" smtClean="0"/>
              <a:t>Diagnostic : insuffisance rénale en quelques jours, avec souvent </a:t>
            </a:r>
            <a:r>
              <a:rPr lang="fr-FR" dirty="0" err="1" smtClean="0"/>
              <a:t>oligo</a:t>
            </a:r>
            <a:r>
              <a:rPr lang="fr-FR" dirty="0" smtClean="0"/>
              <a:t>-anurie, sans protéinurie glomérulaire ni hématurie .</a:t>
            </a:r>
          </a:p>
          <a:p>
            <a:pPr marL="0" indent="0">
              <a:buNone/>
            </a:pPr>
            <a:r>
              <a:rPr lang="fr-FR" dirty="0" smtClean="0"/>
              <a:t>Certaines molécules comportent des particularités sémiologiques :</a:t>
            </a:r>
          </a:p>
          <a:p>
            <a:pPr marL="0" indent="0">
              <a:buNone/>
            </a:pPr>
            <a:r>
              <a:rPr lang="fr-FR" dirty="0" smtClean="0"/>
              <a:t>- </a:t>
            </a:r>
            <a:r>
              <a:rPr lang="fr-FR" dirty="0" err="1" smtClean="0"/>
              <a:t>cisplatine</a:t>
            </a:r>
            <a:r>
              <a:rPr lang="fr-FR" dirty="0" smtClean="0"/>
              <a:t> : fuite urinaire de calcium et de magnésium ;</a:t>
            </a:r>
          </a:p>
          <a:p>
            <a:pPr marL="0" indent="0">
              <a:buNone/>
            </a:pPr>
            <a:r>
              <a:rPr lang="fr-FR" dirty="0" smtClean="0"/>
              <a:t>- </a:t>
            </a:r>
            <a:r>
              <a:rPr lang="fr-FR" dirty="0" err="1" smtClean="0"/>
              <a:t>amphotéricine</a:t>
            </a:r>
            <a:r>
              <a:rPr lang="fr-FR" dirty="0" smtClean="0"/>
              <a:t> B : hypokaliémie et acidose tubulaire distale.</a:t>
            </a:r>
          </a:p>
          <a:p>
            <a:endParaRPr lang="fr-FR" dirty="0" smtClean="0"/>
          </a:p>
          <a:p>
            <a:pPr marL="0" indent="0">
              <a:buNone/>
            </a:pPr>
            <a:r>
              <a:rPr lang="fr-FR" dirty="0" smtClean="0"/>
              <a:t>Pronostic :</a:t>
            </a:r>
          </a:p>
          <a:p>
            <a:pPr marL="0" indent="0">
              <a:buNone/>
            </a:pPr>
            <a:r>
              <a:rPr lang="fr-FR" dirty="0" smtClean="0"/>
              <a:t>- variable selon le terrain (âge, maladies associées) ;</a:t>
            </a:r>
          </a:p>
          <a:p>
            <a:pPr marL="0" indent="0">
              <a:buNone/>
            </a:pPr>
            <a:r>
              <a:rPr lang="fr-FR" dirty="0" smtClean="0"/>
              <a:t>- </a:t>
            </a:r>
            <a:r>
              <a:rPr lang="fr-FR" dirty="0" err="1" smtClean="0"/>
              <a:t>morbi</a:t>
            </a:r>
            <a:r>
              <a:rPr lang="fr-FR" dirty="0" smtClean="0"/>
              <a:t>-mortalité de l’IRA sévère ;</a:t>
            </a:r>
          </a:p>
          <a:p>
            <a:pPr marL="0" indent="0">
              <a:buNone/>
            </a:pPr>
            <a:r>
              <a:rPr lang="fr-FR" dirty="0" smtClean="0"/>
              <a:t>- possible séquelle sous forme d’IRC en cas de répétition des agressions rénales aiguës sur un rein fragile.</a:t>
            </a:r>
            <a:endParaRPr lang="fr-FR" dirty="0"/>
          </a:p>
        </p:txBody>
      </p:sp>
    </p:spTree>
    <p:extLst>
      <p:ext uri="{BB962C8B-B14F-4D97-AF65-F5344CB8AC3E}">
        <p14:creationId xmlns:p14="http://schemas.microsoft.com/office/powerpoint/2010/main" val="272311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dirty="0" smtClean="0"/>
              <a:t>Mesures préventives  :</a:t>
            </a:r>
          </a:p>
          <a:p>
            <a:pPr marL="0" indent="0">
              <a:buNone/>
            </a:pPr>
            <a:r>
              <a:rPr lang="fr-FR" dirty="0" smtClean="0"/>
              <a:t>- vérifier l’état d’hydratation avant d’administrer le traitement à risque ;</a:t>
            </a:r>
          </a:p>
          <a:p>
            <a:pPr marL="0" indent="0">
              <a:buNone/>
            </a:pPr>
            <a:r>
              <a:rPr lang="fr-FR" dirty="0" smtClean="0"/>
              <a:t>- corriger une IRF, éviter les associations de produits néphrotoxiques ;</a:t>
            </a:r>
          </a:p>
          <a:p>
            <a:pPr marL="0" indent="0">
              <a:buNone/>
            </a:pPr>
            <a:r>
              <a:rPr lang="fr-FR" dirty="0" smtClean="0"/>
              <a:t>- adapter la posologie à la fonction rénale.</a:t>
            </a:r>
          </a:p>
          <a:p>
            <a:pPr marL="0" indent="0">
              <a:buNone/>
            </a:pPr>
            <a:r>
              <a:rPr lang="fr-FR" dirty="0" smtClean="0"/>
              <a:t>Traitement curatif :</a:t>
            </a:r>
          </a:p>
          <a:p>
            <a:pPr marL="0" indent="0">
              <a:buNone/>
            </a:pPr>
            <a:r>
              <a:rPr lang="fr-FR" dirty="0" smtClean="0"/>
              <a:t>- arrêt de tous les médicaments potentiellement néphrotoxiques ;</a:t>
            </a:r>
          </a:p>
          <a:p>
            <a:pPr marL="0" indent="0">
              <a:buNone/>
            </a:pPr>
            <a:r>
              <a:rPr lang="fr-FR" dirty="0" smtClean="0"/>
              <a:t>- maintien d’une hydratation adéquate ;</a:t>
            </a:r>
          </a:p>
          <a:p>
            <a:pPr marL="0" indent="0">
              <a:buNone/>
            </a:pPr>
            <a:r>
              <a:rPr lang="fr-FR" dirty="0" smtClean="0"/>
              <a:t>- traitement symptomatique de l’IRA.</a:t>
            </a:r>
            <a:endParaRPr lang="fr-FR" dirty="0"/>
          </a:p>
        </p:txBody>
      </p:sp>
    </p:spTree>
    <p:extLst>
      <p:ext uri="{BB962C8B-B14F-4D97-AF65-F5344CB8AC3E}">
        <p14:creationId xmlns:p14="http://schemas.microsoft.com/office/powerpoint/2010/main" val="245714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solidFill>
                  <a:srgbClr val="FF0000"/>
                </a:solidFill>
              </a:rPr>
              <a:t>3. Néphropathies </a:t>
            </a:r>
            <a:r>
              <a:rPr lang="fr-FR" sz="2700" dirty="0" err="1">
                <a:solidFill>
                  <a:srgbClr val="FF0000"/>
                </a:solidFill>
              </a:rPr>
              <a:t>tubulo</a:t>
            </a:r>
            <a:r>
              <a:rPr lang="fr-FR" sz="2700" dirty="0">
                <a:solidFill>
                  <a:srgbClr val="FF0000"/>
                </a:solidFill>
              </a:rPr>
              <a:t>-interstitielles aiguës </a:t>
            </a:r>
            <a:r>
              <a:rPr lang="fr-FR" sz="2700" dirty="0" err="1">
                <a:solidFill>
                  <a:srgbClr val="FF0000"/>
                </a:solidFill>
              </a:rPr>
              <a:t>immuno</a:t>
            </a:r>
            <a:r>
              <a:rPr lang="fr-FR" sz="2700" dirty="0">
                <a:solidFill>
                  <a:srgbClr val="FF0000"/>
                </a:solidFill>
              </a:rPr>
              <a:t>-allergiques (NTIA)</a:t>
            </a:r>
            <a:br>
              <a:rPr lang="fr-FR" sz="2700"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838199" y="1293224"/>
            <a:ext cx="10630989" cy="5473336"/>
          </a:xfrm>
        </p:spPr>
        <p:txBody>
          <a:bodyPr>
            <a:normAutofit fontScale="85000" lnSpcReduction="20000"/>
          </a:bodyPr>
          <a:lstStyle/>
          <a:p>
            <a:pPr marL="0" indent="0">
              <a:buNone/>
            </a:pPr>
            <a:endParaRPr lang="fr-FR" dirty="0" smtClean="0"/>
          </a:p>
          <a:p>
            <a:pPr marL="0" indent="0">
              <a:buNone/>
            </a:pPr>
            <a:r>
              <a:rPr lang="fr-FR" dirty="0" smtClean="0"/>
              <a:t>Signes évocateurs  :</a:t>
            </a:r>
          </a:p>
          <a:p>
            <a:pPr marL="0" indent="0">
              <a:buNone/>
            </a:pPr>
            <a:r>
              <a:rPr lang="fr-FR" dirty="0" smtClean="0"/>
              <a:t>- signes extra-rénaux évocateurs (inconstants)  :</a:t>
            </a:r>
          </a:p>
          <a:p>
            <a:pPr marL="0" indent="0">
              <a:buNone/>
            </a:pPr>
            <a:r>
              <a:rPr lang="fr-FR" dirty="0" smtClean="0"/>
              <a:t>prurit, éruption cutanée, rash, arthralgies, cytolyse hépatique, éosinophilie ;</a:t>
            </a:r>
          </a:p>
          <a:p>
            <a:pPr marL="0" indent="0">
              <a:buNone/>
            </a:pPr>
            <a:r>
              <a:rPr lang="fr-FR" dirty="0" smtClean="0"/>
              <a:t>- signes rénaux les plus fréquents :</a:t>
            </a:r>
          </a:p>
          <a:p>
            <a:pPr marL="0" indent="0">
              <a:buNone/>
            </a:pPr>
            <a:r>
              <a:rPr lang="fr-FR" dirty="0" smtClean="0"/>
              <a:t>élévation rapide de la créatininémie, protéinurie faible (inférieure à 1 g/L) constituée majoritairement d’alpha et beta globulines, hématurie inconstante, </a:t>
            </a:r>
            <a:r>
              <a:rPr lang="fr-FR" dirty="0" err="1" smtClean="0"/>
              <a:t>éosinophilurie</a:t>
            </a:r>
            <a:r>
              <a:rPr lang="fr-FR" dirty="0" smtClean="0"/>
              <a:t> rare (examen cytologique des urines fraîches).</a:t>
            </a:r>
          </a:p>
          <a:p>
            <a:pPr marL="0" indent="0">
              <a:buNone/>
            </a:pPr>
            <a:r>
              <a:rPr lang="fr-FR" dirty="0" smtClean="0"/>
              <a:t>Biopsie rénale (non indispensable si une amélioration rapide survient à l’arrêt de la molécule)  : infiltrat interstitiel riche en éosinophiles.</a:t>
            </a:r>
          </a:p>
          <a:p>
            <a:pPr marL="0" indent="0">
              <a:buNone/>
            </a:pPr>
            <a:r>
              <a:rPr lang="fr-FR" dirty="0" smtClean="0"/>
              <a:t>Séquelle possible : insuffisance rénale chronique avec fibrose interstitielle et atrophie tubulaire.</a:t>
            </a:r>
          </a:p>
          <a:p>
            <a:pPr marL="0" indent="0">
              <a:buNone/>
            </a:pPr>
            <a:r>
              <a:rPr lang="fr-FR" dirty="0" smtClean="0"/>
              <a:t>Conduite à tenir :</a:t>
            </a:r>
          </a:p>
          <a:p>
            <a:pPr marL="0" indent="0">
              <a:buNone/>
            </a:pPr>
            <a:r>
              <a:rPr lang="fr-FR" dirty="0" smtClean="0"/>
              <a:t>- arrêt de la molécule et contre-indication à la réintroduction ;</a:t>
            </a:r>
          </a:p>
          <a:p>
            <a:pPr marL="0" indent="0">
              <a:buNone/>
            </a:pPr>
            <a:r>
              <a:rPr lang="fr-FR" dirty="0" smtClean="0"/>
              <a:t>- corticothérapie (discutée).</a:t>
            </a:r>
            <a:endParaRPr lang="fr-FR" dirty="0"/>
          </a:p>
        </p:txBody>
      </p:sp>
    </p:spTree>
    <p:extLst>
      <p:ext uri="{BB962C8B-B14F-4D97-AF65-F5344CB8AC3E}">
        <p14:creationId xmlns:p14="http://schemas.microsoft.com/office/powerpoint/2010/main" val="54225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365125"/>
            <a:ext cx="10617926" cy="6323058"/>
          </a:xfrm>
          <a:prstGeom prst="rect">
            <a:avLst/>
          </a:prstGeom>
        </p:spPr>
      </p:pic>
    </p:spTree>
    <p:extLst>
      <p:ext uri="{BB962C8B-B14F-4D97-AF65-F5344CB8AC3E}">
        <p14:creationId xmlns:p14="http://schemas.microsoft.com/office/powerpoint/2010/main" val="3729159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rgbClr val="FF0000"/>
                </a:solidFill>
              </a:rPr>
              <a:t>B. Toxicité tubulaire ou tubulo-interstitielle chronique</a:t>
            </a:r>
            <a:br>
              <a:rPr lang="fr-FR" sz="2800" dirty="0">
                <a:solidFill>
                  <a:srgbClr val="FF0000"/>
                </a:solidFill>
              </a:rPr>
            </a:br>
            <a:endParaRPr lang="fr-FR" dirty="0"/>
          </a:p>
        </p:txBody>
      </p:sp>
      <p:sp>
        <p:nvSpPr>
          <p:cNvPr id="3" name="Espace réservé du contenu 2"/>
          <p:cNvSpPr>
            <a:spLocks noGrp="1"/>
          </p:cNvSpPr>
          <p:nvPr>
            <p:ph idx="1"/>
          </p:nvPr>
        </p:nvSpPr>
        <p:spPr>
          <a:xfrm>
            <a:off x="838200" y="1240971"/>
            <a:ext cx="10515600" cy="5486400"/>
          </a:xfrm>
        </p:spPr>
        <p:txBody>
          <a:bodyPr>
            <a:normAutofit fontScale="62500" lnSpcReduction="20000"/>
          </a:bodyPr>
          <a:lstStyle/>
          <a:p>
            <a:pPr marL="0" indent="0">
              <a:buNone/>
            </a:pPr>
            <a:r>
              <a:rPr lang="fr-FR" dirty="0" smtClean="0"/>
              <a:t>Néphropathie du lithium  :</a:t>
            </a:r>
          </a:p>
          <a:p>
            <a:pPr marL="0" indent="0">
              <a:buNone/>
            </a:pPr>
            <a:r>
              <a:rPr lang="fr-FR" dirty="0" smtClean="0"/>
              <a:t>- diabète insipide </a:t>
            </a:r>
            <a:r>
              <a:rPr lang="fr-FR" dirty="0" err="1" smtClean="0"/>
              <a:t>néphrogénique</a:t>
            </a:r>
            <a:r>
              <a:rPr lang="fr-FR" dirty="0" smtClean="0"/>
              <a:t> avec syndrome </a:t>
            </a:r>
            <a:r>
              <a:rPr lang="fr-FR" dirty="0" err="1" smtClean="0"/>
              <a:t>polyuro-polydipsique</a:t>
            </a:r>
            <a:r>
              <a:rPr lang="fr-FR" dirty="0" smtClean="0"/>
              <a:t>, devenant irréversible au cours du temps ;</a:t>
            </a:r>
          </a:p>
          <a:p>
            <a:pPr marL="0" indent="0">
              <a:buNone/>
            </a:pPr>
            <a:r>
              <a:rPr lang="fr-FR" dirty="0" smtClean="0"/>
              <a:t>- évolution secondaire vers l’insuffisance rénale chronique terminale.</a:t>
            </a:r>
          </a:p>
          <a:p>
            <a:pPr marL="0" indent="0">
              <a:buNone/>
            </a:pPr>
            <a:r>
              <a:rPr lang="fr-FR" dirty="0" smtClean="0"/>
              <a:t>Néphropathie du </a:t>
            </a:r>
            <a:r>
              <a:rPr lang="fr-FR" dirty="0" err="1" smtClean="0"/>
              <a:t>tenofovir</a:t>
            </a:r>
            <a:r>
              <a:rPr lang="fr-FR" dirty="0" smtClean="0"/>
              <a:t>  :</a:t>
            </a:r>
          </a:p>
          <a:p>
            <a:pPr marL="0" indent="0">
              <a:buNone/>
            </a:pPr>
            <a:r>
              <a:rPr lang="fr-FR" dirty="0" smtClean="0"/>
              <a:t>- </a:t>
            </a:r>
            <a:r>
              <a:rPr lang="fr-FR" dirty="0" err="1" smtClean="0"/>
              <a:t>tubulopathie</a:t>
            </a:r>
            <a:r>
              <a:rPr lang="fr-FR" dirty="0" smtClean="0"/>
              <a:t> proximale avec hypophosphatémie, voire syndrome de </a:t>
            </a:r>
            <a:r>
              <a:rPr lang="fr-FR" dirty="0" err="1" smtClean="0"/>
              <a:t>Fanconi</a:t>
            </a:r>
            <a:r>
              <a:rPr lang="fr-FR" dirty="0" smtClean="0"/>
              <a:t> avec acidose et glycosurie </a:t>
            </a:r>
            <a:r>
              <a:rPr lang="fr-FR" dirty="0" err="1" smtClean="0"/>
              <a:t>euglycémique</a:t>
            </a:r>
            <a:r>
              <a:rPr lang="fr-FR" dirty="0" smtClean="0"/>
              <a:t> ;</a:t>
            </a:r>
          </a:p>
          <a:p>
            <a:pPr marL="0" indent="0">
              <a:buNone/>
            </a:pPr>
            <a:r>
              <a:rPr lang="fr-FR" dirty="0" smtClean="0"/>
              <a:t>- évolution secondaire vers l’insuffisance rénale chronique terminale.</a:t>
            </a:r>
          </a:p>
          <a:p>
            <a:pPr marL="0" indent="0">
              <a:buNone/>
            </a:pPr>
            <a:r>
              <a:rPr lang="fr-FR" dirty="0" smtClean="0"/>
              <a:t>Néphropathie des analgésiques  :</a:t>
            </a:r>
          </a:p>
          <a:p>
            <a:pPr marL="0" indent="0">
              <a:buNone/>
            </a:pPr>
            <a:r>
              <a:rPr lang="fr-FR" dirty="0" smtClean="0"/>
              <a:t>- initialement décrite avec la </a:t>
            </a:r>
            <a:r>
              <a:rPr lang="fr-FR" dirty="0" err="1" smtClean="0"/>
              <a:t>phénacétine</a:t>
            </a:r>
            <a:r>
              <a:rPr lang="fr-FR" dirty="0" smtClean="0"/>
              <a:t> (qui n’est plus commercialisée), elle est également imputable aux analgésiques consommés en grande quantité (aspirine, AINS…) et en association (dose cumulée de l’ordre d’un à plusieurs </a:t>
            </a:r>
            <a:r>
              <a:rPr lang="fr-FR" dirty="0" err="1" smtClean="0"/>
              <a:t>kgs</a:t>
            </a:r>
            <a:r>
              <a:rPr lang="fr-FR" dirty="0" smtClean="0"/>
              <a:t>) ;</a:t>
            </a:r>
          </a:p>
          <a:p>
            <a:pPr marL="0" indent="0">
              <a:buNone/>
            </a:pPr>
            <a:r>
              <a:rPr lang="fr-FR" dirty="0" smtClean="0"/>
              <a:t>- évolution émaillée d’épisodes de nécrose papillaire (colique néphrétique, hématurie macroscopique), parfois asymptomatiques ;</a:t>
            </a:r>
          </a:p>
          <a:p>
            <a:pPr marL="0" indent="0">
              <a:buNone/>
            </a:pPr>
            <a:r>
              <a:rPr lang="fr-FR" dirty="0" smtClean="0"/>
              <a:t>- TDM rénale sans injection : diminution de taille, irrégularités des contours rénaux et séquelles calcifiées des nécroses papillaires.</a:t>
            </a:r>
          </a:p>
          <a:p>
            <a:pPr marL="0" indent="0">
              <a:buNone/>
            </a:pPr>
            <a:r>
              <a:rPr lang="fr-FR" dirty="0" smtClean="0"/>
              <a:t>Toxicité chronique des </a:t>
            </a:r>
            <a:r>
              <a:rPr lang="fr-FR" dirty="0" err="1" smtClean="0"/>
              <a:t>anticalcineurines</a:t>
            </a:r>
            <a:r>
              <a:rPr lang="fr-FR" dirty="0" smtClean="0"/>
              <a:t> (ciclosporine et </a:t>
            </a:r>
            <a:r>
              <a:rPr lang="fr-FR" dirty="0" err="1" smtClean="0"/>
              <a:t>tacrolimus</a:t>
            </a:r>
            <a:r>
              <a:rPr lang="fr-FR" dirty="0" smtClean="0"/>
              <a:t>)  :</a:t>
            </a:r>
          </a:p>
          <a:p>
            <a:pPr marL="0" indent="0">
              <a:buNone/>
            </a:pPr>
            <a:r>
              <a:rPr lang="fr-FR" dirty="0" smtClean="0"/>
              <a:t>- quasi constante en cas de traitement prolongé, peu réversible ;</a:t>
            </a:r>
          </a:p>
          <a:p>
            <a:pPr marL="0" indent="0">
              <a:buNone/>
            </a:pPr>
            <a:r>
              <a:rPr lang="fr-FR" dirty="0" smtClean="0"/>
              <a:t>- histologie caractéristique : lésions artériolaires et fibrose interstitielle en bandes avec atrophie tubulaire.</a:t>
            </a:r>
            <a:endParaRPr lang="fr-FR" dirty="0"/>
          </a:p>
        </p:txBody>
      </p:sp>
    </p:spTree>
    <p:extLst>
      <p:ext uri="{BB962C8B-B14F-4D97-AF65-F5344CB8AC3E}">
        <p14:creationId xmlns:p14="http://schemas.microsoft.com/office/powerpoint/2010/main" val="231060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b="1" dirty="0" smtClean="0">
                <a:solidFill>
                  <a:srgbClr val="FF0000"/>
                </a:solidFill>
              </a:rPr>
              <a:t>C. Atteintes glomérulaires</a:t>
            </a:r>
          </a:p>
          <a:p>
            <a:pPr marL="0" indent="0">
              <a:buNone/>
            </a:pPr>
            <a:r>
              <a:rPr lang="fr-FR" dirty="0" smtClean="0"/>
              <a:t>Syndrome néphrotique à lésions glomérulaires minimes :</a:t>
            </a:r>
          </a:p>
          <a:p>
            <a:pPr marL="0" indent="0">
              <a:buNone/>
            </a:pPr>
            <a:r>
              <a:rPr lang="fr-FR" dirty="0" smtClean="0"/>
              <a:t>- médicaments impliqués : AINS, interféron ;</a:t>
            </a:r>
          </a:p>
          <a:p>
            <a:pPr marL="0" indent="0">
              <a:buNone/>
            </a:pPr>
            <a:r>
              <a:rPr lang="fr-FR" dirty="0" smtClean="0"/>
              <a:t>- à l’arrêt du traitement, rapide diminution de la protéinurie en quelques jours ou plus souvent quelques semaines.</a:t>
            </a:r>
          </a:p>
          <a:p>
            <a:pPr marL="0" indent="0">
              <a:buNone/>
            </a:pPr>
            <a:r>
              <a:rPr lang="fr-FR" dirty="0" smtClean="0"/>
              <a:t>Glomérulonéphrite </a:t>
            </a:r>
            <a:r>
              <a:rPr lang="fr-FR" dirty="0" err="1" smtClean="0"/>
              <a:t>extramembraneuse</a:t>
            </a:r>
            <a:r>
              <a:rPr lang="fr-FR" dirty="0" smtClean="0"/>
              <a:t> :</a:t>
            </a:r>
          </a:p>
          <a:p>
            <a:pPr marL="0" indent="0">
              <a:buNone/>
            </a:pPr>
            <a:r>
              <a:rPr lang="fr-FR" dirty="0" smtClean="0"/>
              <a:t>- médicaments impliqués : AINS, sels d’or, D-</a:t>
            </a:r>
            <a:r>
              <a:rPr lang="fr-FR" dirty="0" err="1" smtClean="0"/>
              <a:t>pénicillamine</a:t>
            </a:r>
            <a:r>
              <a:rPr lang="fr-FR" dirty="0" smtClean="0"/>
              <a:t>  ;</a:t>
            </a:r>
          </a:p>
          <a:p>
            <a:pPr marL="0" indent="0">
              <a:buNone/>
            </a:pPr>
            <a:r>
              <a:rPr lang="fr-FR" dirty="0" smtClean="0"/>
              <a:t>- à l’arrêt du traitement, lente diminution de la protéinurie en plusieurs mois.</a:t>
            </a:r>
            <a:endParaRPr lang="fr-FR" dirty="0"/>
          </a:p>
        </p:txBody>
      </p:sp>
    </p:spTree>
    <p:extLst>
      <p:ext uri="{BB962C8B-B14F-4D97-AF65-F5344CB8AC3E}">
        <p14:creationId xmlns:p14="http://schemas.microsoft.com/office/powerpoint/2010/main" val="1561285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pPr marL="0" indent="0">
              <a:buNone/>
            </a:pPr>
            <a:r>
              <a:rPr lang="fr-FR" b="1" dirty="0" smtClean="0">
                <a:solidFill>
                  <a:srgbClr val="FF0000"/>
                </a:solidFill>
              </a:rPr>
              <a:t>D. Autres atteintes plus rares</a:t>
            </a:r>
          </a:p>
          <a:p>
            <a:pPr marL="0" indent="0">
              <a:buNone/>
            </a:pPr>
            <a:r>
              <a:rPr lang="fr-FR" dirty="0" smtClean="0"/>
              <a:t>1. Lithiase et </a:t>
            </a:r>
            <a:r>
              <a:rPr lang="fr-FR" dirty="0" err="1" smtClean="0"/>
              <a:t>cristallurie</a:t>
            </a:r>
            <a:r>
              <a:rPr lang="fr-FR" dirty="0"/>
              <a:t> </a:t>
            </a:r>
            <a:r>
              <a:rPr lang="fr-FR" dirty="0" smtClean="0"/>
              <a:t>1 % des lithiases seraient liées à l’administration de médicaments.</a:t>
            </a:r>
          </a:p>
          <a:p>
            <a:pPr marL="0" indent="0">
              <a:buNone/>
            </a:pPr>
            <a:r>
              <a:rPr lang="fr-FR" dirty="0" smtClean="0"/>
              <a:t>Lithiase et </a:t>
            </a:r>
            <a:r>
              <a:rPr lang="fr-FR" dirty="0" err="1" smtClean="0"/>
              <a:t>cristallurie</a:t>
            </a:r>
            <a:r>
              <a:rPr lang="fr-FR" dirty="0" smtClean="0"/>
              <a:t> peuvent être observées :</a:t>
            </a:r>
          </a:p>
          <a:p>
            <a:pPr marL="0" indent="0">
              <a:buNone/>
            </a:pPr>
            <a:r>
              <a:rPr lang="fr-FR" dirty="0" smtClean="0"/>
              <a:t>- soit par cristallisation du médicament ou d’un métabolite (</a:t>
            </a:r>
            <a:r>
              <a:rPr lang="fr-FR" dirty="0" err="1" smtClean="0"/>
              <a:t>indinavir</a:t>
            </a:r>
            <a:r>
              <a:rPr lang="fr-FR" dirty="0" smtClean="0"/>
              <a:t>) ;</a:t>
            </a:r>
          </a:p>
          <a:p>
            <a:pPr marL="0" indent="0">
              <a:buNone/>
            </a:pPr>
            <a:r>
              <a:rPr lang="fr-FR" dirty="0" smtClean="0"/>
              <a:t>- soit par effet métabolique induit : </a:t>
            </a:r>
            <a:r>
              <a:rPr lang="fr-FR" dirty="0" err="1" smtClean="0"/>
              <a:t>hypercalciurie</a:t>
            </a:r>
            <a:r>
              <a:rPr lang="fr-FR" dirty="0" smtClean="0"/>
              <a:t> sous vitamine D, </a:t>
            </a:r>
            <a:r>
              <a:rPr lang="fr-FR" dirty="0" err="1" smtClean="0"/>
              <a:t>hypero­xalurie</a:t>
            </a:r>
            <a:r>
              <a:rPr lang="fr-FR" dirty="0" smtClean="0"/>
              <a:t> sous fortes doses de vitamine C, </a:t>
            </a:r>
            <a:r>
              <a:rPr lang="fr-FR" dirty="0" err="1" smtClean="0"/>
              <a:t>hyperuricurie</a:t>
            </a:r>
            <a:r>
              <a:rPr lang="fr-FR" dirty="0" smtClean="0"/>
              <a:t> après syndrome de lyse de ­chimiothérapie…</a:t>
            </a:r>
          </a:p>
          <a:p>
            <a:pPr marL="0" indent="0">
              <a:buNone/>
            </a:pPr>
            <a:r>
              <a:rPr lang="fr-FR" dirty="0" smtClean="0"/>
              <a:t>Conduite à tenir : arrêt de la molécule et maintien d’une diurèse abondante.</a:t>
            </a:r>
          </a:p>
          <a:p>
            <a:endParaRPr lang="fr-FR" dirty="0" smtClean="0"/>
          </a:p>
          <a:p>
            <a:pPr marL="0" indent="0">
              <a:buNone/>
            </a:pPr>
            <a:r>
              <a:rPr lang="fr-FR" b="1" dirty="0" smtClean="0">
                <a:solidFill>
                  <a:srgbClr val="FF0000"/>
                </a:solidFill>
              </a:rPr>
              <a:t>2. Obstacle par fibrose rétro péritonéale</a:t>
            </a:r>
          </a:p>
          <a:p>
            <a:pPr marL="0" indent="0">
              <a:buNone/>
            </a:pPr>
            <a:r>
              <a:rPr lang="fr-FR" dirty="0" smtClean="0"/>
              <a:t>Médicaments impliqués : dérivés de l’ergot de seigle, bromocriptine, exceptionnelle­ment : traitement prolongé par </a:t>
            </a:r>
            <a:r>
              <a:rPr lang="fr-FR" dirty="0" err="1" smtClean="0"/>
              <a:t>béta-bloquant</a:t>
            </a:r>
            <a:r>
              <a:rPr lang="fr-FR" dirty="0" smtClean="0"/>
              <a:t>.</a:t>
            </a:r>
          </a:p>
          <a:p>
            <a:pPr marL="0" indent="0">
              <a:buNone/>
            </a:pPr>
            <a:r>
              <a:rPr lang="fr-FR" dirty="0" smtClean="0"/>
              <a:t>Conduite à tenir : arrêt du médicament et traitement urologique adapté.</a:t>
            </a:r>
            <a:endParaRPr lang="fr-FR" dirty="0"/>
          </a:p>
        </p:txBody>
      </p:sp>
    </p:spTree>
    <p:extLst>
      <p:ext uri="{BB962C8B-B14F-4D97-AF65-F5344CB8AC3E}">
        <p14:creationId xmlns:p14="http://schemas.microsoft.com/office/powerpoint/2010/main" val="335906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solidFill>
                  <a:srgbClr val="FF0000"/>
                </a:solidFill>
              </a:rPr>
              <a:t> </a:t>
            </a:r>
            <a:r>
              <a:rPr lang="fr-FR" sz="3600" b="1" dirty="0">
                <a:solidFill>
                  <a:srgbClr val="FF0000"/>
                </a:solidFill>
              </a:rPr>
              <a:t>MESURES PRÉVENTIVES GÉNÉRALES</a:t>
            </a:r>
            <a:br>
              <a:rPr lang="fr-FR" sz="3600" b="1" dirty="0">
                <a:solidFill>
                  <a:srgbClr val="FF0000"/>
                </a:solidFill>
              </a:rPr>
            </a:br>
            <a:endParaRPr lang="fr-FR" b="1" dirty="0"/>
          </a:p>
        </p:txBody>
      </p:sp>
      <p:sp>
        <p:nvSpPr>
          <p:cNvPr id="3" name="Espace réservé du contenu 2"/>
          <p:cNvSpPr>
            <a:spLocks noGrp="1"/>
          </p:cNvSpPr>
          <p:nvPr>
            <p:ph idx="1"/>
          </p:nvPr>
        </p:nvSpPr>
        <p:spPr/>
        <p:txBody>
          <a:bodyPr>
            <a:normAutofit fontScale="92500"/>
          </a:bodyPr>
          <a:lstStyle/>
          <a:p>
            <a:pPr marL="0" indent="0">
              <a:buNone/>
            </a:pPr>
            <a:r>
              <a:rPr lang="fr-FR" dirty="0" smtClean="0"/>
              <a:t>Règles de prescription des médicaments potentiellement néphrotoxiques :</a:t>
            </a:r>
          </a:p>
          <a:p>
            <a:pPr marL="0" indent="0">
              <a:buNone/>
            </a:pPr>
            <a:r>
              <a:rPr lang="fr-FR" dirty="0" smtClean="0"/>
              <a:t>À éviter chez les patients à risques : sujets âgés, insuffisants rénaux chroniques, diabétiques ;</a:t>
            </a:r>
          </a:p>
          <a:p>
            <a:pPr marL="0" indent="0">
              <a:buNone/>
            </a:pPr>
            <a:r>
              <a:rPr lang="fr-FR" dirty="0" smtClean="0"/>
              <a:t>- Si prescription nécessaire, prescrire le traitement le plus court possible ;</a:t>
            </a:r>
          </a:p>
          <a:p>
            <a:pPr marL="0" indent="0">
              <a:buNone/>
            </a:pPr>
            <a:r>
              <a:rPr lang="fr-FR" dirty="0" smtClean="0"/>
              <a:t>- Adapter la posologie à la fonction rénale et dosages sanguins (aminosides) ;</a:t>
            </a:r>
          </a:p>
          <a:p>
            <a:pPr marL="0" indent="0">
              <a:buNone/>
            </a:pPr>
            <a:r>
              <a:rPr lang="fr-FR" dirty="0" smtClean="0"/>
              <a:t>- Surveiller régulièrement le marqueur d’effet indésirable : créatininémie si risque d’insuffisance rénale, protéinurie si risque glomérulaire ;</a:t>
            </a:r>
          </a:p>
          <a:p>
            <a:pPr marL="0" indent="0">
              <a:buNone/>
            </a:pPr>
            <a:r>
              <a:rPr lang="fr-FR" dirty="0" smtClean="0"/>
              <a:t>- Maintenir un état d’hydratation optimal,</a:t>
            </a:r>
          </a:p>
          <a:p>
            <a:pPr marL="0" indent="0">
              <a:buNone/>
            </a:pPr>
            <a:r>
              <a:rPr lang="fr-FR" dirty="0" smtClean="0"/>
              <a:t>- Ne pas associer plusieurs médicaments néphrotoxiques.</a:t>
            </a:r>
            <a:endParaRPr lang="fr-FR" dirty="0"/>
          </a:p>
        </p:txBody>
      </p:sp>
    </p:spTree>
    <p:extLst>
      <p:ext uri="{BB962C8B-B14F-4D97-AF65-F5344CB8AC3E}">
        <p14:creationId xmlns:p14="http://schemas.microsoft.com/office/powerpoint/2010/main" val="130771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Introduction</a:t>
            </a:r>
            <a:r>
              <a:rPr lang="fr-FR" dirty="0" smtClean="0"/>
              <a:t> </a:t>
            </a:r>
            <a:endParaRPr lang="fr-FR" dirty="0"/>
          </a:p>
        </p:txBody>
      </p:sp>
      <p:sp>
        <p:nvSpPr>
          <p:cNvPr id="3" name="Espace réservé du contenu 2"/>
          <p:cNvSpPr>
            <a:spLocks noGrp="1"/>
          </p:cNvSpPr>
          <p:nvPr>
            <p:ph idx="1"/>
          </p:nvPr>
        </p:nvSpPr>
        <p:spPr/>
        <p:txBody>
          <a:bodyPr>
            <a:normAutofit/>
          </a:bodyPr>
          <a:lstStyle/>
          <a:p>
            <a:r>
              <a:rPr lang="fr-FR" dirty="0"/>
              <a:t>L'atteinte rénale consécutive à l'administration d'un médicament est une situation fréquente en pratique clinique. </a:t>
            </a:r>
            <a:endParaRPr lang="fr-FR" dirty="0" smtClean="0"/>
          </a:p>
          <a:p>
            <a:r>
              <a:rPr lang="fr-FR" dirty="0" smtClean="0"/>
              <a:t>Il </a:t>
            </a:r>
            <a:r>
              <a:rPr lang="fr-FR" dirty="0"/>
              <a:t>s'agit d'un événement grave qui est associé à une morbidité et à une mortalité importantes. </a:t>
            </a:r>
            <a:endParaRPr lang="fr-FR" dirty="0" smtClean="0"/>
          </a:p>
          <a:p>
            <a:r>
              <a:rPr lang="fr-FR" dirty="0" smtClean="0"/>
              <a:t>Du </a:t>
            </a:r>
            <a:r>
              <a:rPr lang="fr-FR" dirty="0"/>
              <a:t>fait de sa riche vascularisation (25 % du débit cardiaque), le rein est en effet un organe particulièrement vulnérable à la toxicité des médicaments présents dans </a:t>
            </a:r>
            <a:r>
              <a:rPr lang="fr-FR" dirty="0" smtClean="0"/>
              <a:t>l'organisme. </a:t>
            </a:r>
          </a:p>
          <a:p>
            <a:r>
              <a:rPr lang="fr-FR" dirty="0" smtClean="0"/>
              <a:t>Ainsi</a:t>
            </a:r>
            <a:r>
              <a:rPr lang="fr-FR" dirty="0"/>
              <a:t>, l'atteinte rénale médicamenteuse peut concerner l'intégralité de la structure rénale : les glomérules, les tubules, le tissu interstitiel et les vaisseaux. </a:t>
            </a:r>
            <a:endParaRPr lang="fr-FR" dirty="0" smtClean="0"/>
          </a:p>
          <a:p>
            <a:pPr marL="0" indent="0">
              <a:buNone/>
            </a:pPr>
            <a:endParaRPr lang="fr-FR" dirty="0"/>
          </a:p>
        </p:txBody>
      </p:sp>
    </p:spTree>
    <p:extLst>
      <p:ext uri="{BB962C8B-B14F-4D97-AF65-F5344CB8AC3E}">
        <p14:creationId xmlns:p14="http://schemas.microsoft.com/office/powerpoint/2010/main" val="199435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Cas particulier des produits de contrastes iodés (PCI)  :</a:t>
            </a:r>
          </a:p>
          <a:p>
            <a:pPr marL="0" indent="0">
              <a:buNone/>
            </a:pPr>
            <a:r>
              <a:rPr lang="fr-FR" dirty="0" smtClean="0"/>
              <a:t>- Identification d’un terrain à risque ;</a:t>
            </a:r>
          </a:p>
          <a:p>
            <a:pPr marL="0" indent="0">
              <a:buNone/>
            </a:pPr>
            <a:r>
              <a:rPr lang="fr-FR" dirty="0" smtClean="0"/>
              <a:t>- Arrêt des AINS, arrêt ou diminution des diurétiques ;</a:t>
            </a:r>
          </a:p>
          <a:p>
            <a:pPr marL="0" indent="0">
              <a:buNone/>
            </a:pPr>
            <a:r>
              <a:rPr lang="fr-FR" dirty="0" smtClean="0"/>
              <a:t>- Hydratation abondante (1 à 2 l d’eau de Vichy) la veille de l’examen ;</a:t>
            </a:r>
          </a:p>
          <a:p>
            <a:pPr marL="0" indent="0">
              <a:buNone/>
            </a:pPr>
            <a:r>
              <a:rPr lang="fr-FR" dirty="0" smtClean="0"/>
              <a:t>- Chez les sujets à risque élevé, expansion du volume extracellulaire par perfusion de soluté salé isotonique (9 g/L) ou de bicarbonate isotonique (14 g/L), à débuter avant l’examen et à poursuivre 6 à 12 heures après ;</a:t>
            </a:r>
          </a:p>
          <a:p>
            <a:pPr marL="0" indent="0">
              <a:buNone/>
            </a:pPr>
            <a:r>
              <a:rPr lang="fr-FR" dirty="0" smtClean="0"/>
              <a:t>- L’utilisation de la N-acétylcystéine (600 mg x 2/j la veille et le jour de l’examen) reste très discutée ;</a:t>
            </a:r>
          </a:p>
          <a:p>
            <a:pPr marL="0" indent="0">
              <a:buNone/>
            </a:pPr>
            <a:r>
              <a:rPr lang="fr-FR" dirty="0" smtClean="0"/>
              <a:t>- Utilisation de produit de contraste iso-</a:t>
            </a:r>
            <a:r>
              <a:rPr lang="fr-FR" dirty="0" err="1" smtClean="0"/>
              <a:t>osmolaire</a:t>
            </a:r>
            <a:r>
              <a:rPr lang="fr-FR" dirty="0" smtClean="0"/>
              <a:t> en quantité la plus faible possible.</a:t>
            </a:r>
            <a:endParaRPr lang="fr-FR" dirty="0"/>
          </a:p>
        </p:txBody>
      </p:sp>
    </p:spTree>
    <p:extLst>
      <p:ext uri="{BB962C8B-B14F-4D97-AF65-F5344CB8AC3E}">
        <p14:creationId xmlns:p14="http://schemas.microsoft.com/office/powerpoint/2010/main" val="2162378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Les biguanides doivent être arrêtés le jour de l’administration des PCI et réintroduits 48 h après l’examen en l’absence d’insuffisance rénale aiguë (dosage créatininémie). </a:t>
            </a:r>
          </a:p>
          <a:p>
            <a:pPr marL="0" indent="0">
              <a:buNone/>
            </a:pPr>
            <a:endParaRPr lang="fr-FR" dirty="0"/>
          </a:p>
          <a:p>
            <a:pPr marL="0" indent="0">
              <a:buNone/>
            </a:pPr>
            <a:r>
              <a:rPr lang="fr-FR" dirty="0" smtClean="0"/>
              <a:t>Ils ne sont pas eux-mêmes néphrotoxiques mais exposent au risque d’acidose lactique chez le diabétique en cas d’insuffisance rénale aiguë</a:t>
            </a:r>
            <a:endParaRPr lang="fr-FR" dirty="0"/>
          </a:p>
        </p:txBody>
      </p:sp>
    </p:spTree>
    <p:extLst>
      <p:ext uri="{BB962C8B-B14F-4D97-AF65-F5344CB8AC3E}">
        <p14:creationId xmlns:p14="http://schemas.microsoft.com/office/powerpoint/2010/main" val="3729293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dirty="0" smtClean="0">
                <a:solidFill>
                  <a:srgbClr val="FF0000"/>
                </a:solidFill>
              </a:rPr>
              <a:t>SAVOIR </a:t>
            </a:r>
            <a:r>
              <a:rPr lang="fr-FR" sz="3100" b="1" dirty="0">
                <a:solidFill>
                  <a:srgbClr val="FF0000"/>
                </a:solidFill>
              </a:rPr>
              <a:t>PRESCRIRE LES AGENTS BLOQUANT LE SYSTÈME RÉNINE ANGIOTENSINE</a:t>
            </a:r>
            <a:br>
              <a:rPr lang="fr-FR" sz="3100" b="1" dirty="0">
                <a:solidFill>
                  <a:srgbClr val="FF0000"/>
                </a:solidFill>
              </a:rPr>
            </a:br>
            <a:endParaRPr lang="fr-FR" b="1" dirty="0"/>
          </a:p>
        </p:txBody>
      </p:sp>
      <p:sp>
        <p:nvSpPr>
          <p:cNvPr id="3" name="Espace réservé du contenu 2"/>
          <p:cNvSpPr>
            <a:spLocks noGrp="1"/>
          </p:cNvSpPr>
          <p:nvPr>
            <p:ph idx="1"/>
          </p:nvPr>
        </p:nvSpPr>
        <p:spPr>
          <a:xfrm>
            <a:off x="365759" y="1825625"/>
            <a:ext cx="11377749" cy="4744992"/>
          </a:xfrm>
        </p:spPr>
        <p:txBody>
          <a:bodyPr>
            <a:normAutofit fontScale="85000" lnSpcReduction="20000"/>
          </a:bodyPr>
          <a:lstStyle/>
          <a:p>
            <a:pPr marL="0" indent="0">
              <a:buNone/>
            </a:pPr>
            <a:r>
              <a:rPr lang="fr-FR" dirty="0" smtClean="0"/>
              <a:t>Les agents bloquant le SRA jouent un rôle central dans la néphroprotection. </a:t>
            </a:r>
          </a:p>
          <a:p>
            <a:pPr marL="0" indent="0">
              <a:buNone/>
            </a:pPr>
            <a:r>
              <a:rPr lang="fr-FR" dirty="0" smtClean="0"/>
              <a:t>Cependant, toutes les situations d’</a:t>
            </a:r>
            <a:r>
              <a:rPr lang="fr-FR" dirty="0" err="1" smtClean="0"/>
              <a:t>hypoperfusion</a:t>
            </a:r>
            <a:r>
              <a:rPr lang="fr-FR" dirty="0" smtClean="0"/>
              <a:t> rénale s’accompagnent d’une activation du système rénine-angiotensine-aldostérone pour maintenir le DFG. </a:t>
            </a:r>
          </a:p>
          <a:p>
            <a:pPr marL="0" indent="0">
              <a:buNone/>
            </a:pPr>
            <a:r>
              <a:rPr lang="fr-FR" dirty="0" smtClean="0"/>
              <a:t>Les patients traités par IEC, ARA2 ou IDR sont donc exposés au risque d’IRA fonctionnelle, en cas de :</a:t>
            </a:r>
          </a:p>
          <a:p>
            <a:pPr marL="0" indent="0">
              <a:buNone/>
            </a:pPr>
            <a:r>
              <a:rPr lang="fr-FR" dirty="0" smtClean="0"/>
              <a:t>- sténose des artères rénales : bilatérales ou unilatérale sur rein unique fonctionnel ;</a:t>
            </a:r>
          </a:p>
          <a:p>
            <a:pPr marL="0" indent="0">
              <a:buNone/>
            </a:pPr>
            <a:r>
              <a:rPr lang="fr-FR" dirty="0" smtClean="0"/>
              <a:t>- néphroangiosclérose évoluée ;</a:t>
            </a:r>
          </a:p>
          <a:p>
            <a:pPr marL="0" indent="0">
              <a:buNone/>
            </a:pPr>
            <a:r>
              <a:rPr lang="fr-FR" dirty="0" smtClean="0"/>
              <a:t>- hypovolémie vraie : déshydratation extracellulaire par surdosage en diurétique, fièvre ou trouble digestif intercurrent ;</a:t>
            </a:r>
          </a:p>
          <a:p>
            <a:pPr marL="0" indent="0">
              <a:buNone/>
            </a:pPr>
            <a:r>
              <a:rPr lang="fr-FR" dirty="0" smtClean="0"/>
              <a:t>- hypovolémie relative avec hypotension artérielle : hypoalbuminémie, décompensation </a:t>
            </a:r>
            <a:r>
              <a:rPr lang="fr-FR" dirty="0" err="1" smtClean="0"/>
              <a:t>œdémato</a:t>
            </a:r>
            <a:r>
              <a:rPr lang="fr-FR" dirty="0" smtClean="0"/>
              <a:t>-ascitique, bas débit cardiaque.</a:t>
            </a:r>
          </a:p>
          <a:p>
            <a:pPr marL="0" indent="0">
              <a:buNone/>
            </a:pPr>
            <a:r>
              <a:rPr lang="fr-FR" dirty="0" smtClean="0"/>
              <a:t>Avant de débuter un traitement par IEC, ARA2 ou IDR :</a:t>
            </a:r>
          </a:p>
          <a:p>
            <a:pPr marL="0" indent="0">
              <a:buNone/>
            </a:pPr>
            <a:r>
              <a:rPr lang="fr-FR" dirty="0" smtClean="0"/>
              <a:t>- ne pas débuter un agent bloquant le SRA chez un patient hémodynamiquement instable ou prenant des AINS ;</a:t>
            </a:r>
            <a:endParaRPr lang="fr-FR" dirty="0"/>
          </a:p>
        </p:txBody>
      </p:sp>
    </p:spTree>
    <p:extLst>
      <p:ext uri="{BB962C8B-B14F-4D97-AF65-F5344CB8AC3E}">
        <p14:creationId xmlns:p14="http://schemas.microsoft.com/office/powerpoint/2010/main" val="3670277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200" y="1449977"/>
            <a:ext cx="10515600" cy="5303520"/>
          </a:xfrm>
        </p:spPr>
        <p:txBody>
          <a:bodyPr>
            <a:normAutofit fontScale="92500" lnSpcReduction="20000"/>
          </a:bodyPr>
          <a:lstStyle/>
          <a:p>
            <a:pPr marL="0" indent="0">
              <a:buNone/>
            </a:pPr>
            <a:r>
              <a:rPr lang="fr-FR" dirty="0" smtClean="0"/>
              <a:t>- élargir une restriction sodée stricte et diminuer les diurétiques.</a:t>
            </a:r>
          </a:p>
          <a:p>
            <a:pPr marL="0" indent="0">
              <a:buNone/>
            </a:pPr>
            <a:r>
              <a:rPr lang="fr-FR" dirty="0" smtClean="0"/>
              <a:t>Augmenter progressivement les posologies :</a:t>
            </a:r>
          </a:p>
          <a:p>
            <a:pPr marL="0" indent="0">
              <a:buNone/>
            </a:pPr>
            <a:r>
              <a:rPr lang="fr-FR" dirty="0" smtClean="0"/>
              <a:t>- paliers de quelques jours en hospitalisation, et d’une à deux semaines en ambulatoire ;</a:t>
            </a:r>
          </a:p>
          <a:p>
            <a:pPr marL="0" indent="0">
              <a:buNone/>
            </a:pPr>
            <a:r>
              <a:rPr lang="fr-FR" dirty="0" smtClean="0"/>
              <a:t>- surveillance de la créatininémie et de la kaliémie avant chaque changement de posologie.</a:t>
            </a:r>
          </a:p>
          <a:p>
            <a:pPr marL="0" indent="0">
              <a:buNone/>
            </a:pPr>
            <a:r>
              <a:rPr lang="fr-FR" dirty="0" smtClean="0"/>
              <a:t>Pendant toute la durée du traitement, surveiller l’état d’hydratation :</a:t>
            </a:r>
          </a:p>
          <a:p>
            <a:pPr marL="0" indent="0">
              <a:buNone/>
            </a:pPr>
            <a:r>
              <a:rPr lang="fr-FR" dirty="0" smtClean="0"/>
              <a:t>- surveiller l’apparition de signe d’insuffisance rénale fonctionnelle après chaque augmentation de dose de diurétique ;</a:t>
            </a:r>
          </a:p>
          <a:p>
            <a:pPr marL="0" indent="0">
              <a:buNone/>
            </a:pPr>
            <a:r>
              <a:rPr lang="fr-FR" dirty="0" smtClean="0"/>
              <a:t>- Informer le patient de la nécessité d’arrêter les IEC/ARA2 en cas de fièvre ou de troubles digestifs.</a:t>
            </a:r>
          </a:p>
          <a:p>
            <a:pPr marL="0" indent="0">
              <a:buNone/>
            </a:pPr>
            <a:r>
              <a:rPr lang="fr-FR" dirty="0" smtClean="0"/>
              <a:t>N’introduire un autre médicament modifiant l’hémodynamique rénale (AINS) que s’il est indispensable (discuter le rapport bénéfice risque). Surveiller alors la fonction rénale toutes les 72 heures.</a:t>
            </a:r>
            <a:endParaRPr lang="fr-FR" dirty="0"/>
          </a:p>
        </p:txBody>
      </p:sp>
    </p:spTree>
    <p:extLst>
      <p:ext uri="{BB962C8B-B14F-4D97-AF65-F5344CB8AC3E}">
        <p14:creationId xmlns:p14="http://schemas.microsoft.com/office/powerpoint/2010/main" val="2809654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FF0000"/>
                </a:solidFill>
              </a:rPr>
              <a:t> </a:t>
            </a:r>
            <a:r>
              <a:rPr lang="fr-FR" sz="2800" b="1" dirty="0">
                <a:solidFill>
                  <a:srgbClr val="FF0000"/>
                </a:solidFill>
              </a:rPr>
              <a:t>SAVOIR PRESCRIRE LES AINS</a:t>
            </a:r>
            <a:br>
              <a:rPr lang="fr-FR" sz="2800" b="1" dirty="0">
                <a:solidFill>
                  <a:srgbClr val="FF0000"/>
                </a:solidFill>
              </a:rPr>
            </a:br>
            <a:endParaRPr lang="fr-FR" sz="3600" b="1" dirty="0">
              <a:solidFill>
                <a:srgbClr val="FF0000"/>
              </a:solidFill>
            </a:endParaRPr>
          </a:p>
        </p:txBody>
      </p:sp>
      <p:sp>
        <p:nvSpPr>
          <p:cNvPr id="3" name="Espace réservé du contenu 2"/>
          <p:cNvSpPr>
            <a:spLocks noGrp="1"/>
          </p:cNvSpPr>
          <p:nvPr>
            <p:ph idx="1"/>
          </p:nvPr>
        </p:nvSpPr>
        <p:spPr>
          <a:xfrm>
            <a:off x="378823" y="1825624"/>
            <a:ext cx="10974977" cy="5032375"/>
          </a:xfrm>
        </p:spPr>
        <p:txBody>
          <a:bodyPr>
            <a:normAutofit fontScale="70000" lnSpcReduction="20000"/>
          </a:bodyPr>
          <a:lstStyle/>
          <a:p>
            <a:pPr marL="0" indent="0">
              <a:buNone/>
            </a:pPr>
            <a:r>
              <a:rPr lang="fr-FR" dirty="0" smtClean="0"/>
              <a:t>Les AINS peuvent induire des effets indésirables rénaux multiples : insuffisance rénale fonctionnelle, NTIA, atteinte glomérulaire, voir IRC.</a:t>
            </a:r>
          </a:p>
          <a:p>
            <a:pPr marL="0" indent="0">
              <a:buNone/>
            </a:pPr>
            <a:r>
              <a:rPr lang="fr-FR" dirty="0" smtClean="0"/>
              <a:t>Les AINS (inhibiteurs sélectif de la COX2 inclus) sont susceptibles d’induire une IRF surtout dans les situations où le maintien de la perfusion rénale repose sur les prostaglandines vasodilatatrices :</a:t>
            </a:r>
          </a:p>
          <a:p>
            <a:pPr marL="0" indent="0">
              <a:buNone/>
            </a:pPr>
            <a:r>
              <a:rPr lang="fr-FR" dirty="0" smtClean="0"/>
              <a:t>- hypovolémie vraie : déshydratation extracellulaire ;</a:t>
            </a:r>
          </a:p>
          <a:p>
            <a:pPr marL="0" indent="0">
              <a:buNone/>
            </a:pPr>
            <a:r>
              <a:rPr lang="fr-FR" dirty="0" smtClean="0"/>
              <a:t>- hypovolémie relative avec hypotension artérielle : hypoalbuminémie, décompensation </a:t>
            </a:r>
            <a:r>
              <a:rPr lang="fr-FR" dirty="0" err="1" smtClean="0"/>
              <a:t>œdémato</a:t>
            </a:r>
            <a:r>
              <a:rPr lang="fr-FR" dirty="0" smtClean="0"/>
              <a:t>-ascitique, bas débit cardiaque ;</a:t>
            </a:r>
          </a:p>
          <a:p>
            <a:pPr marL="0" indent="0">
              <a:buNone/>
            </a:pPr>
            <a:r>
              <a:rPr lang="fr-FR" dirty="0" smtClean="0"/>
              <a:t>- sténose d’artère rénale et néphroangiosclérose avancée  ;</a:t>
            </a:r>
          </a:p>
          <a:p>
            <a:pPr marL="0" indent="0">
              <a:buNone/>
            </a:pPr>
            <a:r>
              <a:rPr lang="fr-FR" dirty="0" smtClean="0"/>
              <a:t>- </a:t>
            </a:r>
            <a:r>
              <a:rPr lang="fr-FR" dirty="0" err="1" smtClean="0"/>
              <a:t>glomérulosclérose</a:t>
            </a:r>
            <a:r>
              <a:rPr lang="fr-FR" dirty="0" smtClean="0"/>
              <a:t> diabétique.</a:t>
            </a:r>
          </a:p>
          <a:p>
            <a:pPr marL="0" indent="0">
              <a:buNone/>
            </a:pPr>
            <a:r>
              <a:rPr lang="fr-FR" dirty="0" smtClean="0"/>
              <a:t>Mesures préventives :</a:t>
            </a:r>
          </a:p>
          <a:p>
            <a:pPr marL="0" indent="0">
              <a:buNone/>
            </a:pPr>
            <a:r>
              <a:rPr lang="fr-FR" dirty="0" smtClean="0"/>
              <a:t>- prescription limitée dans le temps chaque fois que possible ;</a:t>
            </a:r>
          </a:p>
          <a:p>
            <a:pPr marL="0" indent="0">
              <a:buNone/>
            </a:pPr>
            <a:r>
              <a:rPr lang="fr-FR" dirty="0" smtClean="0"/>
              <a:t>- ne pas associer des antagonistes du SRA ou d’autres médicaments néphrotoxiques. Surveiller la tolérance si l’association est indispensable (rétention hydrosodée, fonction rénale, kaliémie, protéinurie) ;</a:t>
            </a:r>
          </a:p>
          <a:p>
            <a:pPr marL="0" indent="0">
              <a:buNone/>
            </a:pPr>
            <a:r>
              <a:rPr lang="fr-FR" dirty="0" smtClean="0"/>
              <a:t>- chez l’IRC les AINS sont contre-indiqués si le débit de filtration glomérulaire estimé est inférieur à 30 ml/min. La prescription doit être limitée à 3 à 5 jours sous surveillance, si le débit de filtration glomérulaire estimé est entre 30 et 60 ml/min.</a:t>
            </a:r>
            <a:endParaRPr lang="fr-FR" dirty="0"/>
          </a:p>
        </p:txBody>
      </p:sp>
    </p:spTree>
    <p:extLst>
      <p:ext uri="{BB962C8B-B14F-4D97-AF65-F5344CB8AC3E}">
        <p14:creationId xmlns:p14="http://schemas.microsoft.com/office/powerpoint/2010/main" val="905844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100" b="1" dirty="0" smtClean="0">
                <a:solidFill>
                  <a:srgbClr val="FF0000"/>
                </a:solidFill>
              </a:rPr>
              <a:t>PRESCRIPTION </a:t>
            </a:r>
            <a:r>
              <a:rPr lang="fr-FR" sz="3100" b="1" dirty="0">
                <a:solidFill>
                  <a:srgbClr val="FF0000"/>
                </a:solidFill>
              </a:rPr>
              <a:t>DES MÉDICAMENTS CHEZ L’INSUFFISANT RÉNAL</a:t>
            </a:r>
            <a:br>
              <a:rPr lang="fr-FR" sz="3100" b="1" dirty="0">
                <a:solidFill>
                  <a:srgbClr val="FF0000"/>
                </a:solidFill>
              </a:rPr>
            </a:br>
            <a:endParaRPr lang="fr-FR" b="1" dirty="0">
              <a:solidFill>
                <a:srgbClr val="FF0000"/>
              </a:solidFill>
            </a:endParaRPr>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smtClean="0"/>
              <a:t>A. Modifications pharmacocinétiques au cours de l’IRC</a:t>
            </a:r>
          </a:p>
          <a:p>
            <a:pPr marL="0" indent="0">
              <a:buNone/>
            </a:pPr>
            <a:r>
              <a:rPr lang="fr-FR" dirty="0" smtClean="0"/>
              <a:t>De nombreux médicaments ou leurs métabolites ont une élimination rénale prédominante, voire exclusive. Une diminution du débit de filtration glomérulaire, qu’elle soit aiguë ou chronique, entraîne une diminution de l’excrétion urinaire, donc une accumulation dans l’organisme.</a:t>
            </a:r>
          </a:p>
          <a:p>
            <a:pPr marL="0" indent="0">
              <a:buNone/>
            </a:pPr>
            <a:r>
              <a:rPr lang="fr-FR" dirty="0" smtClean="0"/>
              <a:t>Autres anomalies pharmacocinétiques chez l’IRC :</a:t>
            </a:r>
          </a:p>
          <a:p>
            <a:pPr marL="0" indent="0">
              <a:buNone/>
            </a:pPr>
            <a:r>
              <a:rPr lang="fr-FR" dirty="0" smtClean="0"/>
              <a:t>- troubles de l’absorption intestinale par modification du pH chez l’urémique ;</a:t>
            </a:r>
          </a:p>
          <a:p>
            <a:pPr marL="0" indent="0">
              <a:buNone/>
            </a:pPr>
            <a:r>
              <a:rPr lang="fr-FR" dirty="0" smtClean="0"/>
              <a:t>- </a:t>
            </a:r>
            <a:r>
              <a:rPr lang="fr-FR" dirty="0" err="1" smtClean="0"/>
              <a:t>co</a:t>
            </a:r>
            <a:r>
              <a:rPr lang="fr-FR" dirty="0" smtClean="0"/>
              <a:t>-prescription d’autres médicaments inhibant l’absorption intestinale, en particulier les chélateurs du phosphore et les résines échangeuses de potassium ;</a:t>
            </a:r>
          </a:p>
          <a:p>
            <a:pPr marL="0" indent="0">
              <a:buNone/>
            </a:pPr>
            <a:r>
              <a:rPr lang="fr-FR" dirty="0" smtClean="0"/>
              <a:t>- modifications du volume de distribution secondaires aux troubles de l’hydratation.</a:t>
            </a:r>
          </a:p>
          <a:p>
            <a:pPr marL="0" indent="0">
              <a:buNone/>
            </a:pPr>
            <a:r>
              <a:rPr lang="fr-FR" dirty="0" smtClean="0"/>
              <a:t>La toxicité des médicaments s’accumulant en cas d’insuffisance rénale est aussi souvent extrarénale :</a:t>
            </a:r>
          </a:p>
          <a:p>
            <a:pPr marL="0" indent="0">
              <a:buNone/>
            </a:pPr>
            <a:r>
              <a:rPr lang="fr-FR" dirty="0" smtClean="0"/>
              <a:t>- surdité par surdosage en aminosides ;</a:t>
            </a:r>
          </a:p>
          <a:p>
            <a:pPr marL="0" indent="0">
              <a:buNone/>
            </a:pPr>
            <a:r>
              <a:rPr lang="fr-FR" dirty="0" smtClean="0"/>
              <a:t>- troubles du rythme cardiaque par accumulation de digitalique ;</a:t>
            </a:r>
          </a:p>
          <a:p>
            <a:pPr marL="0" indent="0">
              <a:buNone/>
            </a:pPr>
            <a:r>
              <a:rPr lang="fr-FR" dirty="0" smtClean="0"/>
              <a:t>- syndromes extrapyramidaux avec des antiémétiques dérivés du noyau phénothiazine : </a:t>
            </a:r>
            <a:r>
              <a:rPr lang="fr-FR" dirty="0" err="1" smtClean="0"/>
              <a:t>Métoclopramide</a:t>
            </a:r>
            <a:r>
              <a:rPr lang="fr-FR" dirty="0" smtClean="0"/>
              <a:t> (</a:t>
            </a:r>
            <a:r>
              <a:rPr lang="fr-FR" dirty="0" err="1" smtClean="0"/>
              <a:t>Primpéran</a:t>
            </a:r>
            <a:r>
              <a:rPr lang="fr-FR" dirty="0" smtClean="0"/>
              <a:t>®), </a:t>
            </a:r>
            <a:r>
              <a:rPr lang="fr-FR" dirty="0" err="1" smtClean="0"/>
              <a:t>Métopimazine</a:t>
            </a:r>
            <a:r>
              <a:rPr lang="fr-FR" dirty="0" smtClean="0"/>
              <a:t> (</a:t>
            </a:r>
            <a:r>
              <a:rPr lang="fr-FR" dirty="0" err="1" smtClean="0"/>
              <a:t>Vogalène</a:t>
            </a:r>
            <a:r>
              <a:rPr lang="fr-FR" dirty="0" smtClean="0"/>
              <a:t>®).</a:t>
            </a:r>
          </a:p>
          <a:p>
            <a:pPr marL="0" indent="0">
              <a:buNone/>
            </a:pPr>
            <a:r>
              <a:rPr lang="fr-FR" dirty="0" smtClean="0"/>
              <a:t>Donc, en cas d’insuffisance rénale chronique, toute prescription médicamenteuse doit être adaptée au DFG. Historiquement, les études de développement de certains médicaments ayant été faites avec la formule de Cockcroft, elle reste encore utilisée pour adapter la posologie de ces médicaments.</a:t>
            </a:r>
            <a:endParaRPr lang="fr-FR" dirty="0"/>
          </a:p>
        </p:txBody>
      </p:sp>
    </p:spTree>
    <p:extLst>
      <p:ext uri="{BB962C8B-B14F-4D97-AF65-F5344CB8AC3E}">
        <p14:creationId xmlns:p14="http://schemas.microsoft.com/office/powerpoint/2010/main" val="195960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67097" y="365125"/>
            <a:ext cx="9470571" cy="6296932"/>
          </a:xfrm>
          <a:prstGeom prst="rect">
            <a:avLst/>
          </a:prstGeom>
        </p:spPr>
      </p:pic>
    </p:spTree>
    <p:extLst>
      <p:ext uri="{BB962C8B-B14F-4D97-AF65-F5344CB8AC3E}">
        <p14:creationId xmlns:p14="http://schemas.microsoft.com/office/powerpoint/2010/main" val="3231820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solidFill>
                  <a:srgbClr val="FF0000"/>
                </a:solidFill>
              </a:rPr>
              <a:t>B. Cas de l’insuffisant rénal chronique non dialysé</a:t>
            </a:r>
            <a:br>
              <a:rPr lang="fr-FR" sz="2400"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normAutofit fontScale="70000" lnSpcReduction="20000"/>
          </a:bodyPr>
          <a:lstStyle/>
          <a:p>
            <a:r>
              <a:rPr lang="fr-FR" dirty="0" smtClean="0"/>
              <a:t>Préférer les médicaments dont les voies d’élimination sont connues et non modifiées par l’insuffisance rénale, en pratique les médicaments à élimination biliaire prédominante.</a:t>
            </a:r>
          </a:p>
          <a:p>
            <a:endParaRPr lang="fr-FR" dirty="0" smtClean="0"/>
          </a:p>
          <a:p>
            <a:r>
              <a:rPr lang="fr-FR" dirty="0" smtClean="0"/>
              <a:t>Les médicaments à élimination rénale seront utilisés soit en réduisant les doses unitaires sans changer le rythme des prises ou des injections, soit en allongeant l’intervalle entre les doses unitaires.</a:t>
            </a:r>
          </a:p>
          <a:p>
            <a:endParaRPr lang="fr-FR" dirty="0" smtClean="0"/>
          </a:p>
          <a:p>
            <a:r>
              <a:rPr lang="fr-FR" dirty="0" smtClean="0"/>
              <a:t>Tenir compte des recommandations d’adaptation de posologie à la fonction rénale définies dans l’AMM par les études pivots ayant démontré l’efficacité du produit, ou à défaut, utiliser les données pharmacocinétiques connues chez l’insuffisant rénal, lorsqu’elles existent.</a:t>
            </a:r>
          </a:p>
          <a:p>
            <a:endParaRPr lang="fr-FR" dirty="0" smtClean="0"/>
          </a:p>
          <a:p>
            <a:r>
              <a:rPr lang="fr-FR" dirty="0" smtClean="0"/>
              <a:t>Utiliser le dosage plasmatique lorsqu’il est possible.</a:t>
            </a:r>
          </a:p>
          <a:p>
            <a:r>
              <a:rPr lang="fr-FR" dirty="0" smtClean="0"/>
              <a:t>Les diurétiques </a:t>
            </a:r>
            <a:r>
              <a:rPr lang="fr-FR" dirty="0" err="1" smtClean="0"/>
              <a:t>épargneurs</a:t>
            </a:r>
            <a:r>
              <a:rPr lang="fr-FR" dirty="0" smtClean="0"/>
              <a:t> de potassium ne doivent pas être utilisés en dehors d’un avis d’expert lorsque le DFG est inférieur à 30 ml/min/1,73 m2.</a:t>
            </a:r>
            <a:endParaRPr lang="fr-FR" dirty="0"/>
          </a:p>
        </p:txBody>
      </p:sp>
    </p:spTree>
    <p:extLst>
      <p:ext uri="{BB962C8B-B14F-4D97-AF65-F5344CB8AC3E}">
        <p14:creationId xmlns:p14="http://schemas.microsoft.com/office/powerpoint/2010/main" val="2731105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solidFill>
                  <a:srgbClr val="FF0000"/>
                </a:solidFill>
              </a:rPr>
              <a:t>C. Cas de l’insuffisant rénal chronique traité par dialyse</a:t>
            </a:r>
            <a:br>
              <a:rPr lang="fr-FR" sz="2400"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838200" y="1293224"/>
            <a:ext cx="10515600" cy="5564776"/>
          </a:xfrm>
        </p:spPr>
        <p:txBody>
          <a:bodyPr>
            <a:normAutofit fontScale="92500" lnSpcReduction="20000"/>
          </a:bodyPr>
          <a:lstStyle/>
          <a:p>
            <a:pPr marL="0" indent="0">
              <a:buNone/>
            </a:pPr>
            <a:r>
              <a:rPr lang="fr-FR" dirty="0" smtClean="0"/>
              <a:t>En plus des règles précédentes, il faut tenir compte de la </a:t>
            </a:r>
            <a:r>
              <a:rPr lang="fr-FR" dirty="0" err="1" smtClean="0"/>
              <a:t>dialysance</a:t>
            </a:r>
            <a:r>
              <a:rPr lang="fr-FR" dirty="0" smtClean="0"/>
              <a:t> des médicaments, c’est-à-dire de la quantité épurée pendant les traitements de suppléance (hémodialyse ou dialyse péritonéale).</a:t>
            </a:r>
          </a:p>
          <a:p>
            <a:pPr marL="0" indent="0">
              <a:buNone/>
            </a:pPr>
            <a:r>
              <a:rPr lang="fr-FR" dirty="0" smtClean="0"/>
              <a:t>Trois facteurs principaux entrent en jeu :</a:t>
            </a:r>
          </a:p>
          <a:p>
            <a:pPr marL="0" indent="0">
              <a:buNone/>
            </a:pPr>
            <a:r>
              <a:rPr lang="fr-FR" dirty="0" smtClean="0"/>
              <a:t>- la taille de la molécule ;</a:t>
            </a:r>
          </a:p>
          <a:p>
            <a:pPr marL="0" indent="0">
              <a:buNone/>
            </a:pPr>
            <a:r>
              <a:rPr lang="fr-FR" dirty="0" smtClean="0"/>
              <a:t>- sa liaison aux protéines ;</a:t>
            </a:r>
          </a:p>
          <a:p>
            <a:pPr marL="0" indent="0">
              <a:buNone/>
            </a:pPr>
            <a:r>
              <a:rPr lang="fr-FR" dirty="0" smtClean="0"/>
              <a:t>- et ses compartiments de distribution (fixation tissulaire, localisation intra­cellulaire).</a:t>
            </a:r>
          </a:p>
          <a:p>
            <a:pPr marL="0" indent="0">
              <a:buNone/>
            </a:pPr>
            <a:r>
              <a:rPr lang="fr-FR" dirty="0" smtClean="0"/>
              <a:t>Les grosses molécules (PM &gt; 30 000 daltons), ou les molécules liées aux protéines ou à forte fixation tissulaire ont une </a:t>
            </a:r>
            <a:r>
              <a:rPr lang="fr-FR" dirty="0" err="1" smtClean="0"/>
              <a:t>dialysance</a:t>
            </a:r>
            <a:r>
              <a:rPr lang="fr-FR" dirty="0" smtClean="0"/>
              <a:t> très faible ou nulle.</a:t>
            </a:r>
          </a:p>
          <a:p>
            <a:pPr marL="0" indent="0">
              <a:buNone/>
            </a:pPr>
            <a:r>
              <a:rPr lang="fr-FR" dirty="0" smtClean="0"/>
              <a:t>Deux règles complémentaires doivent être connues :</a:t>
            </a:r>
          </a:p>
          <a:p>
            <a:pPr marL="0" indent="0">
              <a:buNone/>
            </a:pPr>
            <a:r>
              <a:rPr lang="fr-FR" dirty="0" smtClean="0"/>
              <a:t>- tout médicament éliminé par la dialyse doit être absorbé ou injecté en fin de séance d’hémodialyse  ;</a:t>
            </a:r>
          </a:p>
          <a:p>
            <a:pPr marL="0" indent="0">
              <a:buNone/>
            </a:pPr>
            <a:r>
              <a:rPr lang="fr-FR" dirty="0" smtClean="0"/>
              <a:t>- les variations rapides de kaliémie pendant les séances d’hémodialyse augmentent le risque de troubles du rythme en cas de prises d’anti-arythmique.</a:t>
            </a:r>
            <a:endParaRPr lang="fr-FR" dirty="0"/>
          </a:p>
        </p:txBody>
      </p:sp>
    </p:spTree>
    <p:extLst>
      <p:ext uri="{BB962C8B-B14F-4D97-AF65-F5344CB8AC3E}">
        <p14:creationId xmlns:p14="http://schemas.microsoft.com/office/powerpoint/2010/main" val="1648438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smtClean="0">
                <a:solidFill>
                  <a:srgbClr val="FF0000"/>
                </a:solidFill>
              </a:rPr>
              <a:t>A retenir </a:t>
            </a:r>
            <a:endParaRPr lang="fr-FR" sz="4800" b="1"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t>Connaître </a:t>
            </a:r>
            <a:r>
              <a:rPr lang="fr-FR" dirty="0"/>
              <a:t>les formules à utiliser pour l’ajustement</a:t>
            </a:r>
          </a:p>
          <a:p>
            <a:r>
              <a:rPr lang="fr-FR" dirty="0" smtClean="0"/>
              <a:t>Posologique </a:t>
            </a:r>
            <a:r>
              <a:rPr lang="fr-FR" dirty="0"/>
              <a:t>des médicaments.</a:t>
            </a:r>
          </a:p>
          <a:p>
            <a:r>
              <a:rPr lang="fr-FR" dirty="0" smtClean="0"/>
              <a:t> </a:t>
            </a:r>
            <a:r>
              <a:rPr lang="fr-FR" dirty="0"/>
              <a:t>Reconnaître les principaux médicaments néphrotoxiques.</a:t>
            </a:r>
          </a:p>
          <a:p>
            <a:r>
              <a:rPr lang="fr-FR" dirty="0" smtClean="0"/>
              <a:t>Ajuster </a:t>
            </a:r>
            <a:r>
              <a:rPr lang="fr-FR" dirty="0"/>
              <a:t>les traitements courants chez un patient insuffisant</a:t>
            </a:r>
          </a:p>
          <a:p>
            <a:r>
              <a:rPr lang="fr-FR" dirty="0"/>
              <a:t>rénal chronique:</a:t>
            </a:r>
          </a:p>
          <a:p>
            <a:r>
              <a:rPr lang="fr-FR" dirty="0"/>
              <a:t>o Infections;</a:t>
            </a:r>
          </a:p>
          <a:p>
            <a:r>
              <a:rPr lang="fr-FR" dirty="0"/>
              <a:t>o Hypertension;</a:t>
            </a:r>
          </a:p>
          <a:p>
            <a:r>
              <a:rPr lang="fr-FR" dirty="0"/>
              <a:t>o Diabète;</a:t>
            </a:r>
          </a:p>
          <a:p>
            <a:r>
              <a:rPr lang="fr-FR" dirty="0"/>
              <a:t>o Goutte;</a:t>
            </a:r>
          </a:p>
          <a:p>
            <a:r>
              <a:rPr lang="fr-FR" dirty="0"/>
              <a:t>o Fractures.</a:t>
            </a:r>
          </a:p>
        </p:txBody>
      </p:sp>
    </p:spTree>
    <p:extLst>
      <p:ext uri="{BB962C8B-B14F-4D97-AF65-F5344CB8AC3E}">
        <p14:creationId xmlns:p14="http://schemas.microsoft.com/office/powerpoint/2010/main" val="406684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018903" y="365125"/>
            <a:ext cx="10334897" cy="6388372"/>
          </a:xfrm>
          <a:prstGeom prst="rect">
            <a:avLst/>
          </a:prstGeom>
        </p:spPr>
      </p:pic>
    </p:spTree>
    <p:extLst>
      <p:ext uri="{BB962C8B-B14F-4D97-AF65-F5344CB8AC3E}">
        <p14:creationId xmlns:p14="http://schemas.microsoft.com/office/powerpoint/2010/main" val="221197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Pour la prévention</a:t>
            </a:r>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r>
              <a:rPr lang="fr-FR" dirty="0"/>
              <a:t>Prévention</a:t>
            </a:r>
          </a:p>
          <a:p>
            <a:r>
              <a:rPr lang="fr-FR" dirty="0"/>
              <a:t>o Éviter la déshydratation;</a:t>
            </a:r>
          </a:p>
          <a:p>
            <a:r>
              <a:rPr lang="fr-FR" dirty="0"/>
              <a:t>o Utiliser un médicament moins </a:t>
            </a:r>
            <a:r>
              <a:rPr lang="fr-FR" dirty="0" err="1"/>
              <a:t>néphrotoxique</a:t>
            </a:r>
            <a:r>
              <a:rPr lang="fr-FR" dirty="0"/>
              <a:t>, si possible;</a:t>
            </a:r>
          </a:p>
          <a:p>
            <a:r>
              <a:rPr lang="fr-FR" dirty="0"/>
              <a:t>o Éviter les combinaisons de </a:t>
            </a:r>
            <a:r>
              <a:rPr lang="fr-FR" dirty="0" err="1"/>
              <a:t>néphrotoxines</a:t>
            </a:r>
            <a:r>
              <a:rPr lang="fr-FR" dirty="0"/>
              <a:t>;</a:t>
            </a:r>
          </a:p>
          <a:p>
            <a:r>
              <a:rPr lang="fr-FR" dirty="0"/>
              <a:t>o Ajuster la posologie des médicaments et limiter la durée du</a:t>
            </a:r>
          </a:p>
          <a:p>
            <a:r>
              <a:rPr lang="fr-FR" dirty="0"/>
              <a:t>traitement;</a:t>
            </a:r>
          </a:p>
          <a:p>
            <a:r>
              <a:rPr lang="fr-FR" dirty="0"/>
              <a:t>o Surveiller les concentrations sanguines, si applicable;</a:t>
            </a:r>
          </a:p>
          <a:p>
            <a:r>
              <a:rPr lang="fr-FR" dirty="0"/>
              <a:t>o Surveiller la créatinémie et la fonction rénale;</a:t>
            </a:r>
          </a:p>
          <a:p>
            <a:r>
              <a:rPr lang="fr-FR" dirty="0"/>
              <a:t>o Réévaluer régulièrement la liste des médicaments selon la</a:t>
            </a:r>
          </a:p>
          <a:p>
            <a:r>
              <a:rPr lang="fr-FR" dirty="0"/>
              <a:t>condition clinique du patient. </a:t>
            </a:r>
          </a:p>
        </p:txBody>
      </p:sp>
    </p:spTree>
    <p:extLst>
      <p:ext uri="{BB962C8B-B14F-4D97-AF65-F5344CB8AC3E}">
        <p14:creationId xmlns:p14="http://schemas.microsoft.com/office/powerpoint/2010/main" val="1404592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solidFill>
                  <a:srgbClr val="FF0000"/>
                </a:solidFill>
              </a:rPr>
              <a:t>Au  total :</a:t>
            </a:r>
            <a:endParaRPr lang="fr-FR" sz="5400" b="1"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209007" y="1463040"/>
            <a:ext cx="7637420" cy="5238206"/>
          </a:xfrm>
          <a:prstGeom prst="rect">
            <a:avLst/>
          </a:prstGeom>
        </p:spPr>
      </p:pic>
      <p:sp>
        <p:nvSpPr>
          <p:cNvPr id="5" name="Rectangle 4"/>
          <p:cNvSpPr/>
          <p:nvPr/>
        </p:nvSpPr>
        <p:spPr>
          <a:xfrm>
            <a:off x="7576457" y="3971109"/>
            <a:ext cx="4493623" cy="229906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000" b="1" dirty="0" smtClean="0">
                <a:solidFill>
                  <a:srgbClr val="FF0000"/>
                </a:solidFill>
              </a:rPr>
              <a:t>Intérêt d’une néphrovigilence</a:t>
            </a:r>
            <a:endParaRPr lang="fr-FR" sz="4000" b="1" dirty="0">
              <a:solidFill>
                <a:srgbClr val="FF0000"/>
              </a:solidFill>
            </a:endParaRPr>
          </a:p>
        </p:txBody>
      </p:sp>
    </p:spTree>
    <p:extLst>
      <p:ext uri="{BB962C8B-B14F-4D97-AF65-F5344CB8AC3E}">
        <p14:creationId xmlns:p14="http://schemas.microsoft.com/office/powerpoint/2010/main" val="3676004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319349" y="365125"/>
            <a:ext cx="9901645" cy="5944235"/>
          </a:xfrm>
          <a:prstGeom prst="rect">
            <a:avLst/>
          </a:prstGeom>
        </p:spPr>
      </p:pic>
    </p:spTree>
    <p:extLst>
      <p:ext uri="{BB962C8B-B14F-4D97-AF65-F5344CB8AC3E}">
        <p14:creationId xmlns:p14="http://schemas.microsoft.com/office/powerpoint/2010/main" val="1465184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FF0000"/>
                </a:solidFill>
              </a:rPr>
              <a:t>Références bibliographiques</a:t>
            </a:r>
            <a:endParaRPr lang="fr-FR" sz="3600" b="1" dirty="0">
              <a:solidFill>
                <a:srgbClr val="FF0000"/>
              </a:solidFill>
            </a:endParaRPr>
          </a:p>
        </p:txBody>
      </p:sp>
      <p:sp>
        <p:nvSpPr>
          <p:cNvPr id="3" name="Espace réservé du contenu 2"/>
          <p:cNvSpPr>
            <a:spLocks noGrp="1"/>
          </p:cNvSpPr>
          <p:nvPr>
            <p:ph idx="1"/>
          </p:nvPr>
        </p:nvSpPr>
        <p:spPr>
          <a:xfrm>
            <a:off x="838200" y="1690688"/>
            <a:ext cx="10515600" cy="5167311"/>
          </a:xfrm>
        </p:spPr>
        <p:txBody>
          <a:bodyPr>
            <a:normAutofit fontScale="62500" lnSpcReduction="20000"/>
          </a:bodyPr>
          <a:lstStyle/>
          <a:p>
            <a:pPr marL="0" indent="0">
              <a:buNone/>
            </a:pPr>
            <a:r>
              <a:rPr lang="fr-FR" dirty="0" smtClean="0"/>
              <a:t>KDIGO </a:t>
            </a:r>
            <a:r>
              <a:rPr lang="fr-FR" dirty="0"/>
              <a:t>– </a:t>
            </a:r>
            <a:r>
              <a:rPr lang="fr-FR" dirty="0" err="1"/>
              <a:t>Kidney</a:t>
            </a:r>
            <a:r>
              <a:rPr lang="fr-FR" dirty="0"/>
              <a:t> international </a:t>
            </a:r>
            <a:r>
              <a:rPr lang="fr-FR" dirty="0" err="1"/>
              <a:t>Supplements</a:t>
            </a:r>
            <a:r>
              <a:rPr lang="fr-FR" dirty="0"/>
              <a:t> (2013) 3 </a:t>
            </a:r>
            <a:r>
              <a:rPr lang="fr-FR" dirty="0" smtClean="0"/>
              <a:t>S-14 </a:t>
            </a:r>
            <a:r>
              <a:rPr lang="fr-FR" dirty="0" err="1"/>
              <a:t>Legris</a:t>
            </a:r>
            <a:r>
              <a:rPr lang="fr-FR" dirty="0"/>
              <a:t> ME, </a:t>
            </a:r>
            <a:r>
              <a:rPr lang="fr-FR" dirty="0" err="1"/>
              <a:t>Desforges</a:t>
            </a:r>
            <a:r>
              <a:rPr lang="fr-FR" dirty="0"/>
              <a:t> K. Ajustement posologique: pour un choix éclairé de la formule d’estimation de </a:t>
            </a:r>
            <a:r>
              <a:rPr lang="fr-FR" dirty="0" smtClean="0"/>
              <a:t>la fonction </a:t>
            </a:r>
            <a:r>
              <a:rPr lang="fr-FR" dirty="0"/>
              <a:t>rénale, </a:t>
            </a:r>
            <a:r>
              <a:rPr lang="fr-FR" dirty="0" err="1"/>
              <a:t>Pharmactuel</a:t>
            </a:r>
            <a:r>
              <a:rPr lang="fr-FR" dirty="0"/>
              <a:t> 2017;50 (1</a:t>
            </a:r>
            <a:r>
              <a:rPr lang="fr-FR" dirty="0" smtClean="0"/>
              <a:t>).  </a:t>
            </a:r>
            <a:r>
              <a:rPr lang="fr-FR" dirty="0"/>
              <a:t>Acute </a:t>
            </a:r>
            <a:r>
              <a:rPr lang="fr-FR" dirty="0" err="1"/>
              <a:t>Kidney</a:t>
            </a:r>
            <a:r>
              <a:rPr lang="fr-FR" dirty="0"/>
              <a:t> </a:t>
            </a:r>
            <a:r>
              <a:rPr lang="fr-FR" dirty="0" err="1"/>
              <a:t>Injury</a:t>
            </a:r>
            <a:r>
              <a:rPr lang="fr-FR" dirty="0"/>
              <a:t>. </a:t>
            </a:r>
            <a:r>
              <a:rPr lang="fr-FR" dirty="0" err="1"/>
              <a:t>Kidney</a:t>
            </a:r>
            <a:r>
              <a:rPr lang="fr-FR" dirty="0"/>
              <a:t> International </a:t>
            </a:r>
            <a:r>
              <a:rPr lang="fr-FR" dirty="0" err="1"/>
              <a:t>Supplements</a:t>
            </a:r>
            <a:r>
              <a:rPr lang="fr-FR" dirty="0"/>
              <a:t> (2012) 2, 8–12.</a:t>
            </a:r>
          </a:p>
          <a:p>
            <a:r>
              <a:rPr lang="fr-FR" dirty="0" smtClean="0"/>
              <a:t>Prud’homme </a:t>
            </a:r>
            <a:r>
              <a:rPr lang="fr-FR" dirty="0"/>
              <a:t>L. Insuffisance rénale aigue chez le patient hospitalisé. Le Médecin du Québec, vol 39, no </a:t>
            </a:r>
            <a:r>
              <a:rPr lang="fr-FR" dirty="0" smtClean="0"/>
              <a:t>3, mars </a:t>
            </a:r>
            <a:r>
              <a:rPr lang="fr-FR" dirty="0"/>
              <a:t>2004</a:t>
            </a:r>
            <a:r>
              <a:rPr lang="fr-FR" dirty="0" smtClean="0"/>
              <a:t>.  </a:t>
            </a:r>
            <a:r>
              <a:rPr lang="fr-FR" dirty="0" err="1"/>
              <a:t>Naughton</a:t>
            </a:r>
            <a:r>
              <a:rPr lang="fr-FR" dirty="0"/>
              <a:t> AC. Drug-</a:t>
            </a:r>
            <a:r>
              <a:rPr lang="fr-FR" dirty="0" err="1"/>
              <a:t>induced</a:t>
            </a:r>
            <a:r>
              <a:rPr lang="fr-FR" dirty="0"/>
              <a:t> </a:t>
            </a:r>
            <a:r>
              <a:rPr lang="fr-FR" dirty="0" err="1"/>
              <a:t>nephrotoxicity</a:t>
            </a:r>
            <a:r>
              <a:rPr lang="fr-FR" dirty="0"/>
              <a:t>. Am Fam </a:t>
            </a:r>
            <a:r>
              <a:rPr lang="fr-FR" dirty="0" err="1"/>
              <a:t>Physician</a:t>
            </a:r>
            <a:r>
              <a:rPr lang="fr-FR" dirty="0"/>
              <a:t>. 2008;78(6):743-750.</a:t>
            </a:r>
          </a:p>
          <a:p>
            <a:r>
              <a:rPr lang="fr-FR" dirty="0" smtClean="0"/>
              <a:t>Association </a:t>
            </a:r>
            <a:r>
              <a:rPr lang="fr-FR" dirty="0"/>
              <a:t>canadienne des radiologistes. Lignes directrices consensuelles pour la néphropathie </a:t>
            </a:r>
            <a:r>
              <a:rPr lang="fr-FR" dirty="0" smtClean="0"/>
              <a:t>provoquée par </a:t>
            </a:r>
            <a:r>
              <a:rPr lang="fr-FR" dirty="0"/>
              <a:t>un produit de contraste. 2011.</a:t>
            </a:r>
          </a:p>
          <a:p>
            <a:r>
              <a:rPr lang="fr-FR" dirty="0" smtClean="0"/>
              <a:t> </a:t>
            </a:r>
            <a:r>
              <a:rPr lang="fr-FR" dirty="0"/>
              <a:t>Bennett. Drug </a:t>
            </a:r>
            <a:r>
              <a:rPr lang="fr-FR" dirty="0" err="1"/>
              <a:t>Prescribing</a:t>
            </a:r>
            <a:r>
              <a:rPr lang="fr-FR" dirty="0"/>
              <a:t> in </a:t>
            </a:r>
            <a:r>
              <a:rPr lang="fr-FR" dirty="0" err="1"/>
              <a:t>Renal</a:t>
            </a:r>
            <a:r>
              <a:rPr lang="fr-FR" dirty="0"/>
              <a:t> </a:t>
            </a:r>
            <a:r>
              <a:rPr lang="fr-FR" dirty="0" err="1"/>
              <a:t>Failure</a:t>
            </a:r>
            <a:r>
              <a:rPr lang="fr-FR" dirty="0"/>
              <a:t>. 5th </a:t>
            </a:r>
            <a:r>
              <a:rPr lang="fr-FR" dirty="0" err="1"/>
              <a:t>edition</a:t>
            </a:r>
            <a:r>
              <a:rPr lang="fr-FR" dirty="0" smtClean="0"/>
              <a:t>.  </a:t>
            </a:r>
            <a:r>
              <a:rPr lang="fr-FR" dirty="0"/>
              <a:t>Association canadienne du diabète 2016.</a:t>
            </a:r>
          </a:p>
          <a:p>
            <a:r>
              <a:rPr lang="fr-FR" dirty="0" smtClean="0"/>
              <a:t> </a:t>
            </a:r>
            <a:r>
              <a:rPr lang="fr-FR" dirty="0" err="1"/>
              <a:t>Wanner</a:t>
            </a:r>
            <a:r>
              <a:rPr lang="fr-FR" dirty="0"/>
              <a:t> and al. </a:t>
            </a:r>
            <a:r>
              <a:rPr lang="fr-FR" dirty="0" err="1"/>
              <a:t>Empagliflozin</a:t>
            </a:r>
            <a:r>
              <a:rPr lang="fr-FR" dirty="0"/>
              <a:t> and progression of </a:t>
            </a:r>
            <a:r>
              <a:rPr lang="fr-FR" dirty="0" err="1"/>
              <a:t>kidney</a:t>
            </a:r>
            <a:r>
              <a:rPr lang="fr-FR" dirty="0"/>
              <a:t> </a:t>
            </a:r>
            <a:r>
              <a:rPr lang="fr-FR" dirty="0" err="1"/>
              <a:t>disease</a:t>
            </a:r>
            <a:r>
              <a:rPr lang="fr-FR" dirty="0"/>
              <a:t> in type 2 </a:t>
            </a:r>
            <a:r>
              <a:rPr lang="fr-FR" dirty="0" err="1"/>
              <a:t>diabetes</a:t>
            </a:r>
            <a:r>
              <a:rPr lang="fr-FR" dirty="0"/>
              <a:t>. N Eng J </a:t>
            </a:r>
            <a:r>
              <a:rPr lang="fr-FR" dirty="0" smtClean="0"/>
              <a:t>Med 2016;375:323-34</a:t>
            </a:r>
            <a:r>
              <a:rPr lang="fr-FR" dirty="0"/>
              <a:t>.</a:t>
            </a:r>
          </a:p>
          <a:p>
            <a:r>
              <a:rPr lang="fr-FR" dirty="0" smtClean="0"/>
              <a:t> </a:t>
            </a:r>
            <a:r>
              <a:rPr lang="fr-FR" dirty="0" err="1"/>
              <a:t>Marso</a:t>
            </a:r>
            <a:r>
              <a:rPr lang="fr-FR" dirty="0"/>
              <a:t> and al. </a:t>
            </a:r>
            <a:r>
              <a:rPr lang="fr-FR" dirty="0" err="1"/>
              <a:t>Liraglutide</a:t>
            </a:r>
            <a:r>
              <a:rPr lang="fr-FR" dirty="0"/>
              <a:t> and </a:t>
            </a:r>
            <a:r>
              <a:rPr lang="fr-FR" dirty="0" err="1"/>
              <a:t>cardiovascular</a:t>
            </a:r>
            <a:r>
              <a:rPr lang="fr-FR" dirty="0"/>
              <a:t> </a:t>
            </a:r>
            <a:r>
              <a:rPr lang="fr-FR" dirty="0" err="1"/>
              <a:t>outcomes</a:t>
            </a:r>
            <a:r>
              <a:rPr lang="fr-FR" dirty="0"/>
              <a:t> in type 2 </a:t>
            </a:r>
            <a:r>
              <a:rPr lang="fr-FR" dirty="0" err="1"/>
              <a:t>diabetes</a:t>
            </a:r>
            <a:r>
              <a:rPr lang="fr-FR" dirty="0"/>
              <a:t>. N Eng J Med 2016;375(4):311-321.</a:t>
            </a:r>
          </a:p>
          <a:p>
            <a:r>
              <a:rPr lang="fr-FR" dirty="0" smtClean="0"/>
              <a:t> </a:t>
            </a:r>
            <a:r>
              <a:rPr lang="fr-FR" dirty="0"/>
              <a:t>American </a:t>
            </a:r>
            <a:r>
              <a:rPr lang="fr-FR" dirty="0" err="1"/>
              <a:t>College</a:t>
            </a:r>
            <a:r>
              <a:rPr lang="fr-FR" dirty="0"/>
              <a:t> of </a:t>
            </a:r>
            <a:r>
              <a:rPr lang="fr-FR" dirty="0" err="1"/>
              <a:t>Rheumatology</a:t>
            </a:r>
            <a:r>
              <a:rPr lang="fr-FR" dirty="0"/>
              <a:t> guidelines for management of gout. Part 1: </a:t>
            </a:r>
            <a:r>
              <a:rPr lang="fr-FR" dirty="0" err="1"/>
              <a:t>systematic</a:t>
            </a:r>
            <a:r>
              <a:rPr lang="fr-FR" dirty="0"/>
              <a:t> </a:t>
            </a:r>
            <a:r>
              <a:rPr lang="fr-FR" dirty="0" err="1" smtClean="0"/>
              <a:t>nonpharmacologic</a:t>
            </a:r>
            <a:r>
              <a:rPr lang="fr-FR" dirty="0" smtClean="0"/>
              <a:t> and </a:t>
            </a:r>
            <a:r>
              <a:rPr lang="fr-FR" dirty="0" err="1"/>
              <a:t>pharmacologic</a:t>
            </a:r>
            <a:r>
              <a:rPr lang="fr-FR" dirty="0"/>
              <a:t> </a:t>
            </a:r>
            <a:r>
              <a:rPr lang="fr-FR" dirty="0" err="1"/>
              <a:t>therapeutic</a:t>
            </a:r>
            <a:r>
              <a:rPr lang="fr-FR" dirty="0"/>
              <a:t> </a:t>
            </a:r>
            <a:r>
              <a:rPr lang="fr-FR" dirty="0" err="1"/>
              <a:t>approaches</a:t>
            </a:r>
            <a:r>
              <a:rPr lang="fr-FR" dirty="0"/>
              <a:t> to </a:t>
            </a:r>
            <a:r>
              <a:rPr lang="fr-FR" dirty="0" err="1"/>
              <a:t>hyperuricemia</a:t>
            </a:r>
            <a:r>
              <a:rPr lang="fr-FR" dirty="0"/>
              <a:t>. </a:t>
            </a:r>
            <a:r>
              <a:rPr lang="fr-FR" dirty="0" err="1"/>
              <a:t>Arthritis</a:t>
            </a:r>
            <a:r>
              <a:rPr lang="fr-FR" dirty="0"/>
              <a:t> Care </a:t>
            </a:r>
            <a:r>
              <a:rPr lang="fr-FR" dirty="0" err="1"/>
              <a:t>Res</a:t>
            </a:r>
            <a:r>
              <a:rPr lang="fr-FR" dirty="0"/>
              <a:t>. 2012;64(10):1431-46.</a:t>
            </a:r>
          </a:p>
          <a:p>
            <a:r>
              <a:rPr lang="fr-FR" dirty="0" smtClean="0"/>
              <a:t> </a:t>
            </a:r>
            <a:r>
              <a:rPr lang="fr-FR" dirty="0"/>
              <a:t>Monographie des différents médicaments</a:t>
            </a:r>
            <a:r>
              <a:rPr lang="fr-FR" dirty="0" smtClean="0"/>
              <a:t>.  </a:t>
            </a:r>
            <a:r>
              <a:rPr lang="fr-FR" dirty="0" err="1"/>
              <a:t>Rivoseccchi</a:t>
            </a:r>
            <a:r>
              <a:rPr lang="fr-FR" dirty="0"/>
              <a:t> et al. Drug Class </a:t>
            </a:r>
            <a:r>
              <a:rPr lang="fr-FR" dirty="0" err="1"/>
              <a:t>Combination</a:t>
            </a:r>
            <a:r>
              <a:rPr lang="fr-FR" dirty="0"/>
              <a:t>-Associated Acute </a:t>
            </a:r>
            <a:r>
              <a:rPr lang="fr-FR" dirty="0" err="1"/>
              <a:t>Kidney</a:t>
            </a:r>
            <a:r>
              <a:rPr lang="fr-FR" dirty="0"/>
              <a:t> </a:t>
            </a:r>
            <a:r>
              <a:rPr lang="fr-FR" dirty="0" err="1"/>
              <a:t>Injury</a:t>
            </a:r>
            <a:r>
              <a:rPr lang="fr-FR" dirty="0"/>
              <a:t>. Ann of </a:t>
            </a:r>
            <a:r>
              <a:rPr lang="fr-FR" dirty="0" err="1"/>
              <a:t>Pharmacotherapy</a:t>
            </a:r>
            <a:r>
              <a:rPr lang="fr-FR" dirty="0"/>
              <a:t> 2016; </a:t>
            </a:r>
            <a:r>
              <a:rPr lang="fr-FR" dirty="0" smtClean="0"/>
              <a:t>50 11</a:t>
            </a:r>
            <a:r>
              <a:rPr lang="fr-FR" dirty="0"/>
              <a:t>): 953-972,</a:t>
            </a:r>
          </a:p>
          <a:p>
            <a:r>
              <a:rPr lang="fr-FR" dirty="0" err="1" smtClean="0"/>
              <a:t>Xie</a:t>
            </a:r>
            <a:r>
              <a:rPr lang="fr-FR" dirty="0" smtClean="0"/>
              <a:t> </a:t>
            </a:r>
            <a:r>
              <a:rPr lang="fr-FR" dirty="0"/>
              <a:t>and al. Long-</a:t>
            </a:r>
            <a:r>
              <a:rPr lang="fr-FR" dirty="0" err="1"/>
              <a:t>term</a:t>
            </a:r>
            <a:r>
              <a:rPr lang="fr-FR" dirty="0"/>
              <a:t> </a:t>
            </a:r>
            <a:r>
              <a:rPr lang="fr-FR" dirty="0" err="1"/>
              <a:t>kidney</a:t>
            </a:r>
            <a:r>
              <a:rPr lang="fr-FR" dirty="0"/>
              <a:t> </a:t>
            </a:r>
            <a:r>
              <a:rPr lang="fr-FR" dirty="0" err="1"/>
              <a:t>outcomes</a:t>
            </a:r>
            <a:r>
              <a:rPr lang="fr-FR" dirty="0"/>
              <a:t> </a:t>
            </a:r>
            <a:r>
              <a:rPr lang="fr-FR" dirty="0" err="1"/>
              <a:t>among</a:t>
            </a:r>
            <a:r>
              <a:rPr lang="fr-FR" dirty="0"/>
              <a:t> </a:t>
            </a:r>
            <a:r>
              <a:rPr lang="fr-FR" dirty="0" err="1"/>
              <a:t>users</a:t>
            </a:r>
            <a:r>
              <a:rPr lang="fr-FR" dirty="0"/>
              <a:t> of proton </a:t>
            </a:r>
            <a:r>
              <a:rPr lang="fr-FR" dirty="0" err="1"/>
              <a:t>pump</a:t>
            </a:r>
            <a:r>
              <a:rPr lang="fr-FR" dirty="0"/>
              <a:t> </a:t>
            </a:r>
            <a:r>
              <a:rPr lang="fr-FR" dirty="0" err="1"/>
              <a:t>inhibitors</a:t>
            </a:r>
            <a:r>
              <a:rPr lang="fr-FR" dirty="0"/>
              <a:t> </a:t>
            </a:r>
            <a:r>
              <a:rPr lang="fr-FR" dirty="0" err="1"/>
              <a:t>without</a:t>
            </a:r>
            <a:r>
              <a:rPr lang="fr-FR" dirty="0"/>
              <a:t> </a:t>
            </a:r>
            <a:r>
              <a:rPr lang="fr-FR" dirty="0" err="1"/>
              <a:t>intervening</a:t>
            </a:r>
            <a:r>
              <a:rPr lang="fr-FR" dirty="0"/>
              <a:t> </a:t>
            </a:r>
            <a:r>
              <a:rPr lang="fr-FR" dirty="0" smtClean="0"/>
              <a:t>acute </a:t>
            </a:r>
            <a:r>
              <a:rPr lang="fr-FR" dirty="0" err="1" smtClean="0"/>
              <a:t>kidney</a:t>
            </a:r>
            <a:r>
              <a:rPr lang="fr-FR" dirty="0" smtClean="0"/>
              <a:t> </a:t>
            </a:r>
            <a:r>
              <a:rPr lang="fr-FR" dirty="0" err="1"/>
              <a:t>injury</a:t>
            </a:r>
            <a:r>
              <a:rPr lang="fr-FR" dirty="0"/>
              <a:t>. </a:t>
            </a:r>
            <a:r>
              <a:rPr lang="fr-FR" dirty="0" err="1"/>
              <a:t>Kidney</a:t>
            </a:r>
            <a:r>
              <a:rPr lang="fr-FR" dirty="0"/>
              <a:t> International (2017) 91, 1482–1494.</a:t>
            </a:r>
          </a:p>
        </p:txBody>
      </p:sp>
    </p:spTree>
    <p:extLst>
      <p:ext uri="{BB962C8B-B14F-4D97-AF65-F5344CB8AC3E}">
        <p14:creationId xmlns:p14="http://schemas.microsoft.com/office/powerpoint/2010/main" val="51194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93223" y="0"/>
            <a:ext cx="9744891" cy="6858000"/>
          </a:xfrm>
          <a:prstGeom prst="rect">
            <a:avLst/>
          </a:prstGeom>
        </p:spPr>
      </p:pic>
    </p:spTree>
    <p:extLst>
      <p:ext uri="{BB962C8B-B14F-4D97-AF65-F5344CB8AC3E}">
        <p14:creationId xmlns:p14="http://schemas.microsoft.com/office/powerpoint/2010/main" val="94927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718457" y="0"/>
            <a:ext cx="10868297" cy="6858000"/>
          </a:xfrm>
          <a:prstGeom prst="rect">
            <a:avLst/>
          </a:prstGeom>
        </p:spPr>
      </p:pic>
    </p:spTree>
    <p:extLst>
      <p:ext uri="{BB962C8B-B14F-4D97-AF65-F5344CB8AC3E}">
        <p14:creationId xmlns:p14="http://schemas.microsoft.com/office/powerpoint/2010/main" val="153609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940525" y="0"/>
            <a:ext cx="10267405" cy="6858000"/>
          </a:xfrm>
          <a:prstGeom prst="rect">
            <a:avLst/>
          </a:prstGeom>
        </p:spPr>
      </p:pic>
    </p:spTree>
    <p:extLst>
      <p:ext uri="{BB962C8B-B14F-4D97-AF65-F5344CB8AC3E}">
        <p14:creationId xmlns:p14="http://schemas.microsoft.com/office/powerpoint/2010/main" val="181188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365124"/>
            <a:ext cx="10515599" cy="6401435"/>
          </a:xfrm>
          <a:prstGeom prst="rect">
            <a:avLst/>
          </a:prstGeom>
        </p:spPr>
      </p:pic>
    </p:spTree>
    <p:extLst>
      <p:ext uri="{BB962C8B-B14F-4D97-AF65-F5344CB8AC3E}">
        <p14:creationId xmlns:p14="http://schemas.microsoft.com/office/powerpoint/2010/main" val="411866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Avant de prescrire, je me pose la question</a:t>
            </a:r>
            <a:endParaRPr lang="fr-FR" b="1" dirty="0"/>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buNone/>
            </a:pPr>
            <a:endParaRPr lang="fr-FR" dirty="0" smtClean="0"/>
          </a:p>
          <a:p>
            <a:pPr marL="0" indent="0">
              <a:buNone/>
            </a:pPr>
            <a:r>
              <a:rPr lang="fr-FR" b="1" dirty="0" smtClean="0">
                <a:solidFill>
                  <a:srgbClr val="FF0000"/>
                </a:solidFill>
              </a:rPr>
              <a:t>QUELLE </a:t>
            </a:r>
            <a:r>
              <a:rPr lang="fr-FR" b="1" dirty="0">
                <a:solidFill>
                  <a:srgbClr val="FF0000"/>
                </a:solidFill>
              </a:rPr>
              <a:t>EST LA FONCTION </a:t>
            </a:r>
            <a:r>
              <a:rPr lang="fr-FR" b="1" dirty="0" smtClean="0">
                <a:solidFill>
                  <a:srgbClr val="FF0000"/>
                </a:solidFill>
              </a:rPr>
              <a:t>RENALE  DE </a:t>
            </a:r>
            <a:r>
              <a:rPr lang="fr-FR" b="1" dirty="0">
                <a:solidFill>
                  <a:srgbClr val="FF0000"/>
                </a:solidFill>
              </a:rPr>
              <a:t>MON PATIENT?</a:t>
            </a:r>
          </a:p>
        </p:txBody>
      </p:sp>
    </p:spTree>
    <p:extLst>
      <p:ext uri="{BB962C8B-B14F-4D97-AF65-F5344CB8AC3E}">
        <p14:creationId xmlns:p14="http://schemas.microsoft.com/office/powerpoint/2010/main" val="6361653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2407</Words>
  <Application>Microsoft Office PowerPoint</Application>
  <PresentationFormat>Grand écran</PresentationFormat>
  <Paragraphs>254</Paragraphs>
  <Slides>43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43</vt:i4>
      </vt:variant>
    </vt:vector>
  </HeadingPairs>
  <TitlesOfParts>
    <vt:vector size="47" baseType="lpstr">
      <vt:lpstr>Arial</vt:lpstr>
      <vt:lpstr>Calibri</vt:lpstr>
      <vt:lpstr>Calibri Light</vt:lpstr>
      <vt:lpstr>Thème Office</vt:lpstr>
      <vt:lpstr>Rein et médicaments</vt:lpstr>
      <vt:lpstr>Agenda</vt:lpstr>
      <vt:lpstr>Introduction </vt:lpstr>
      <vt:lpstr>Présentation PowerPoint</vt:lpstr>
      <vt:lpstr>Présentation PowerPoint</vt:lpstr>
      <vt:lpstr>Présentation PowerPoint</vt:lpstr>
      <vt:lpstr>Présentation PowerPoint</vt:lpstr>
      <vt:lpstr>Présentation PowerPoint</vt:lpstr>
      <vt:lpstr>Avant de prescrire, je me pose la question</vt:lpstr>
      <vt:lpstr>Présentation PowerPoint</vt:lpstr>
      <vt:lpstr>Présentation PowerPoint</vt:lpstr>
      <vt:lpstr>Présentation PowerPoint</vt:lpstr>
      <vt:lpstr>Présentation PowerPoint</vt:lpstr>
      <vt:lpstr>Présentation PowerPoint</vt:lpstr>
      <vt:lpstr>Objectifs </vt:lpstr>
      <vt:lpstr> PHYSIOPATHOLOGIE </vt:lpstr>
      <vt:lpstr>Présentation PowerPoint</vt:lpstr>
      <vt:lpstr>Présentation PowerPoint</vt:lpstr>
      <vt:lpstr>Présentation PowerPoint</vt:lpstr>
      <vt:lpstr>Présentation PowerPoint</vt:lpstr>
      <vt:lpstr>TABLEAUX CLINIQUES ET CONDUITE À TENIR </vt:lpstr>
      <vt:lpstr>Présentation PowerPoint</vt:lpstr>
      <vt:lpstr>Présentation PowerPoint</vt:lpstr>
      <vt:lpstr>3. Néphropathies tubulo-interstitielles aiguës immuno-allergiques (NTIA) </vt:lpstr>
      <vt:lpstr>Présentation PowerPoint</vt:lpstr>
      <vt:lpstr>B. Toxicité tubulaire ou tubulo-interstitielle chronique </vt:lpstr>
      <vt:lpstr>Présentation PowerPoint</vt:lpstr>
      <vt:lpstr>Présentation PowerPoint</vt:lpstr>
      <vt:lpstr> MESURES PRÉVENTIVES GÉNÉRALES </vt:lpstr>
      <vt:lpstr>Présentation PowerPoint</vt:lpstr>
      <vt:lpstr>Présentation PowerPoint</vt:lpstr>
      <vt:lpstr>SAVOIR PRESCRIRE LES AGENTS BLOQUANT LE SYSTÈME RÉNINE ANGIOTENSINE </vt:lpstr>
      <vt:lpstr>Présentation PowerPoint</vt:lpstr>
      <vt:lpstr> SAVOIR PRESCRIRE LES AINS </vt:lpstr>
      <vt:lpstr>PRESCRIPTION DES MÉDICAMENTS CHEZ L’INSUFFISANT RÉNAL </vt:lpstr>
      <vt:lpstr>Présentation PowerPoint</vt:lpstr>
      <vt:lpstr>B. Cas de l’insuffisant rénal chronique non dialysé </vt:lpstr>
      <vt:lpstr>C. Cas de l’insuffisant rénal chronique traité par dialyse </vt:lpstr>
      <vt:lpstr>A retenir </vt:lpstr>
      <vt:lpstr>Pour la prévention</vt:lpstr>
      <vt:lpstr>Au  total :</vt:lpstr>
      <vt:lpstr>Présentation PowerPoint</vt:lpstr>
      <vt:lpstr>Références bibliographiques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timgad informatique</dc:creator>
  <cp:lastModifiedBy>timgad informatique</cp:lastModifiedBy>
  <cp:revision>29</cp:revision>
  <dcterms:created xsi:type="dcterms:W3CDTF">2020-10-07T00:01:19Z</dcterms:created>
  <dcterms:modified xsi:type="dcterms:W3CDTF">2021-01-12T19:07:58Z</dcterms:modified>
</cp:coreProperties>
</file>