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ks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embeddings/Feuille_de_calcul_Microsoft_Excel.xlsx" ContentType="application/vnd.openxmlformats-officedocument.spreadsheetml.sheet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notesSlides/notesSlide35.xml" ContentType="application/vnd.openxmlformats-officedocument.presentationml.notesSlide+xml"/>
  <Override PartName="/ppt/charts/chart25.xml" ContentType="application/vnd.openxmlformats-officedocument.drawingml.chart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embeddings/Feuille_de_calcul_Microsoft_Excel1.xlsx" ContentType="application/vnd.openxmlformats-officedocument.spreadsheetml.sheet"/>
  <Override PartName="/ppt/notesSlides/notesSlide37.xml" ContentType="application/vnd.openxmlformats-officedocument.presentationml.notesSlide+xml"/>
  <Override PartName="/ppt/charts/chart27.xml" ContentType="application/vnd.openxmlformats-officedocument.drawingml.chart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notesSlides/notesSlide39.xml" ContentType="application/vnd.openxmlformats-officedocument.presentationml.notesSl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BD2D2D"/>
    <a:srgbClr val="FB37F2"/>
    <a:srgbClr val="6A7C00"/>
    <a:srgbClr val="E5AFC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9" autoAdjust="0"/>
    <p:restoredTop sz="93907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4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5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6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7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8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9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020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2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323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424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525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727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828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929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00B050"/>
            </a:solidFill>
          </c:spPr>
          <c:explosion val="14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4CA-417C-B390-4D958B322B79}"/>
              </c:ext>
            </c:extLst>
          </c:dPt>
          <c:dPt>
            <c:idx val="1"/>
            <c:bubble3D val="0"/>
            <c:spPr>
              <a:solidFill>
                <a:srgbClr val="5F497A"/>
              </a:solidFill>
            </c:spPr>
            <c:extLst>
              <c:ext xmlns:c16="http://schemas.microsoft.com/office/drawing/2014/chart" uri="{C3380CC4-5D6E-409C-BE32-E72D297353CC}">
                <c16:uniqueId val="{00000003-74CA-417C-B390-4D958B322B79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ذكر</c:v>
                </c:pt>
                <c:pt idx="1">
                  <c:v>أنثى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0.3600000000000001</c:v>
                </c:pt>
                <c:pt idx="1">
                  <c:v>0.64000000000000024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CA-417C-B390-4D958B322B79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E41-4133-8609-BCC65CB187A8}"/>
              </c:ext>
            </c:extLst>
          </c:dPt>
          <c:dPt>
            <c:idx val="1"/>
            <c:bubble3D val="0"/>
            <c:explosion val="10"/>
            <c:spPr>
              <a:solidFill>
                <a:srgbClr val="92CF50"/>
              </a:solidFill>
            </c:spPr>
            <c:extLst>
              <c:ext xmlns:c16="http://schemas.microsoft.com/office/drawing/2014/chart" uri="{C3380CC4-5D6E-409C-BE32-E72D297353CC}">
                <c16:uniqueId val="{00000003-9E41-4133-8609-BCC65CB187A8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مشروع </c:v>
                </c:pt>
                <c:pt idx="1">
                  <c:v>غير مشروع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41-4133-8609-BCC65CB187A8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23604642388451444"/>
          <c:y val="0.20827411417322841"/>
          <c:w val="0.47790731627296656"/>
          <c:h val="0.7168609744094488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0"/>
          <c:dPt>
            <c:idx val="0"/>
            <c:bubble3D val="0"/>
            <c:explosion val="16"/>
            <c:spPr>
              <a:solidFill>
                <a:srgbClr val="244061"/>
              </a:solidFill>
            </c:spPr>
            <c:extLst>
              <c:ext xmlns:c16="http://schemas.microsoft.com/office/drawing/2014/chart" uri="{C3380CC4-5D6E-409C-BE32-E72D297353CC}">
                <c16:uniqueId val="{00000001-CDDC-481F-8475-823491F8F7E4}"/>
              </c:ext>
            </c:extLst>
          </c:dPt>
          <c:dPt>
            <c:idx val="1"/>
            <c:bubble3D val="0"/>
            <c:spPr>
              <a:solidFill>
                <a:srgbClr val="D7E3BC"/>
              </a:solidFill>
            </c:spPr>
            <c:extLst>
              <c:ext xmlns:c16="http://schemas.microsoft.com/office/drawing/2014/chart" uri="{C3380CC4-5D6E-409C-BE32-E72D297353CC}">
                <c16:uniqueId val="{00000003-CDDC-481F-8475-823491F8F7E4}"/>
              </c:ext>
            </c:extLst>
          </c:dPt>
          <c:dLbls>
            <c:spPr>
              <a:noFill/>
              <a:ln w="9525">
                <a:noFill/>
              </a:ln>
            </c:spPr>
            <c:txPr>
              <a:bodyPr/>
              <a:lstStyle/>
              <a:p>
                <a:pPr>
                  <a:defRPr sz="4000" b="0" i="0" u="none" strike="noStrike">
                    <a:solidFill>
                      <a:srgbClr val="FFFFFF"/>
                    </a:solidFill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DC-481F-8475-823491F8F7E4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32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58374589895013163"/>
          <c:y val="0"/>
          <c:w val="0.34084153543307089"/>
          <c:h val="0.31465920275590581"/>
        </c:manualLayout>
      </c:layout>
      <c:overlay val="1"/>
      <c:spPr>
        <a:noFill/>
        <a:ln w="9525">
          <a:noFill/>
        </a:ln>
      </c:spPr>
    </c:legend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23604642388451444"/>
          <c:y val="0.20827411417322841"/>
          <c:w val="0.47790731627296668"/>
          <c:h val="0.7168609744094488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0"/>
          <c:dPt>
            <c:idx val="0"/>
            <c:bubble3D val="0"/>
            <c:explosion val="16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E55-4827-9CBB-491F84126FFD}"/>
              </c:ext>
            </c:extLst>
          </c:dPt>
          <c:dPt>
            <c:idx val="1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3-1E55-4827-9CBB-491F84126FFD}"/>
              </c:ext>
            </c:extLst>
          </c:dPt>
          <c:dLbls>
            <c:spPr>
              <a:noFill/>
              <a:ln w="9525">
                <a:noFill/>
              </a:ln>
            </c:spPr>
            <c:txPr>
              <a:bodyPr/>
              <a:lstStyle/>
              <a:p>
                <a:pPr>
                  <a:defRPr sz="4000" b="0" i="0" u="none" strike="noStrike">
                    <a:solidFill>
                      <a:srgbClr val="FFFFFF"/>
                    </a:solidFill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55-4827-9CBB-491F84126FFD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32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58374589895013163"/>
          <c:y val="0"/>
          <c:w val="0.34084153543307089"/>
          <c:h val="0.31465920275590581"/>
        </c:manualLayout>
      </c:layout>
      <c:overlay val="1"/>
      <c:spPr>
        <a:noFill/>
        <a:ln w="9525">
          <a:noFill/>
        </a:ln>
      </c:spPr>
    </c:legend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0"/>
            <c:bubble3D val="0"/>
            <c:explosion val="14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0553-4A2A-98DD-582583BB96B5}"/>
              </c:ext>
            </c:extLst>
          </c:dPt>
          <c:dPt>
            <c:idx val="1"/>
            <c:bubble3D val="0"/>
            <c:spPr>
              <a:solidFill>
                <a:srgbClr val="92CF50"/>
              </a:solidFill>
            </c:spPr>
            <c:extLst>
              <c:ext xmlns:c16="http://schemas.microsoft.com/office/drawing/2014/chart" uri="{C3380CC4-5D6E-409C-BE32-E72D297353CC}">
                <c16:uniqueId val="{00000003-0553-4A2A-98DD-582583BB96B5}"/>
              </c:ext>
            </c:extLst>
          </c:dPt>
          <c:dLbls>
            <c:dLbl>
              <c:idx val="0"/>
              <c:layout>
                <c:manualLayout>
                  <c:x val="-5.9739419291338747E-2"/>
                  <c:y val="-8.570644685039378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53-4A2A-98DD-582583BB96B5}"/>
                </c:ext>
              </c:extLst>
            </c:dLbl>
            <c:dLbl>
              <c:idx val="1"/>
              <c:layout>
                <c:manualLayout>
                  <c:x val="6.098408792650932E-2"/>
                  <c:y val="3.5875984251968586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53-4A2A-98DD-582583BB96B5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53-4A2A-98DD-582583BB96B5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F59-4975-B405-813185B4CE34}"/>
              </c:ext>
            </c:extLst>
          </c:dPt>
          <c:dPt>
            <c:idx val="1"/>
            <c:invertIfNegative val="1"/>
            <c:bubble3D val="0"/>
            <c:spPr>
              <a:solidFill>
                <a:srgbClr val="702FA0"/>
              </a:solidFill>
            </c:spPr>
            <c:extLst>
              <c:ext xmlns:c16="http://schemas.microsoft.com/office/drawing/2014/chart" uri="{C3380CC4-5D6E-409C-BE32-E72D297353CC}">
                <c16:uniqueId val="{00000003-FF59-4975-B405-813185B4CE34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FF59-4975-B405-813185B4CE34}"/>
              </c:ext>
            </c:extLst>
          </c:dPt>
          <c:dPt>
            <c:idx val="3"/>
            <c:invertIfNegative val="1"/>
            <c:bubble3D val="0"/>
            <c:spPr>
              <a:solidFill>
                <a:srgbClr val="006FC0"/>
              </a:solidFill>
            </c:spPr>
            <c:extLst>
              <c:ext xmlns:c16="http://schemas.microsoft.com/office/drawing/2014/chart" uri="{C3380CC4-5D6E-409C-BE32-E72D297353CC}">
                <c16:uniqueId val="{00000007-FF59-4975-B405-813185B4CE34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نعم</c:v>
                </c:pt>
                <c:pt idx="1">
                  <c:v>لا</c:v>
                </c:pt>
                <c:pt idx="2">
                  <c:v>لا و لن أقوم بدلك</c:v>
                </c:pt>
                <c:pt idx="3">
                  <c:v>لا سأقوم بدلك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</c:v>
                </c:pt>
                <c:pt idx="1">
                  <c:v>36</c:v>
                </c:pt>
                <c:pt idx="2">
                  <c:v>15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59-4975-B405-813185B4CE34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03020416"/>
        <c:axId val="103021952"/>
      </c:barChart>
      <c:catAx>
        <c:axId val="103020416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03021952"/>
        <c:crosses val="autoZero"/>
        <c:auto val="1"/>
        <c:lblAlgn val="ctr"/>
        <c:lblOffset val="100"/>
        <c:noMultiLvlLbl val="1"/>
      </c:catAx>
      <c:valAx>
        <c:axId val="103021952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10302041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CF0-4E57-B21C-87B2A618349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FCF0-4E57-B21C-87B2A6183499}"/>
              </c:ext>
            </c:extLst>
          </c:dPt>
          <c:dLbls>
            <c:dLbl>
              <c:idx val="0"/>
              <c:layout>
                <c:manualLayout>
                  <c:x val="-1.6666666666666691E-2"/>
                  <c:y val="9.3750000000000205E-3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002060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0-4E57-B21C-87B2A6183499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 sz="1000" b="1" i="0" u="none" strike="noStrike">
                        <a:solidFill>
                          <a:srgbClr val="002060"/>
                        </a:solidFill>
                      </a:defRPr>
                    </a:pPr>
                    <a:r>
                      <a:rPr lang="fr-FR"/>
                      <a:t>12%</a:t>
                    </a:r>
                  </a:p>
                </c:rich>
              </c:tx>
              <c:spPr>
                <a:noFill/>
                <a:ln w="9525">
                  <a:noFill/>
                </a:ln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F0-4E57-B21C-87B2A6183499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قرار صعب</c:v>
                </c:pt>
                <c:pt idx="1">
                  <c:v>قرار سهل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F0-4E57-B21C-87B2A6183499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  <c:txPr>
        <a:bodyPr/>
        <a:lstStyle/>
        <a:p>
          <a:pPr>
            <a:defRPr sz="1800" b="0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047-4F9C-83A6-97869C2D54E1}"/>
              </c:ext>
            </c:extLst>
          </c:dPt>
          <c:dPt>
            <c:idx val="1"/>
            <c:bubble3D val="0"/>
            <c:explosion val="10"/>
            <c:spPr>
              <a:solidFill>
                <a:srgbClr val="92CF50"/>
              </a:solidFill>
            </c:spPr>
            <c:extLst>
              <c:ext xmlns:c16="http://schemas.microsoft.com/office/drawing/2014/chart" uri="{C3380CC4-5D6E-409C-BE32-E72D297353CC}">
                <c16:uniqueId val="{00000003-0047-4F9C-83A6-97869C2D54E1}"/>
              </c:ext>
            </c:extLst>
          </c:dPt>
          <c:dLbls>
            <c:dLbl>
              <c:idx val="0"/>
              <c:tx>
                <c:rich>
                  <a:bodyPr rot="0" vert="horz"/>
                  <a:lstStyle/>
                  <a:p>
                    <a:pPr>
                      <a:defRPr sz="2400" b="0" i="0" u="none" strike="noStrike">
                        <a:solidFill>
                          <a:srgbClr val="FFFFFF"/>
                        </a:solidFill>
                      </a:defRPr>
                    </a:pPr>
                    <a:r>
                      <a:rPr lang="fr-FR"/>
                      <a:t>72%</a:t>
                    </a:r>
                  </a:p>
                </c:rich>
              </c:tx>
              <c:spPr>
                <a:noFill/>
                <a:ln w="9525">
                  <a:noFill/>
                </a:ln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47-4F9C-83A6-97869C2D54E1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 sz="2400" b="0" i="0" u="none" strike="noStrike">
                        <a:solidFill>
                          <a:srgbClr val="FFFFFF"/>
                        </a:solidFill>
                      </a:defRPr>
                    </a:pPr>
                    <a:r>
                      <a:rPr lang="fr-FR"/>
                      <a:t>28%</a:t>
                    </a:r>
                  </a:p>
                </c:rich>
              </c:tx>
              <c:spPr>
                <a:noFill/>
                <a:ln w="9525">
                  <a:noFill/>
                </a:ln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47-4F9C-83A6-97869C2D54E1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7-4F9C-83A6-97869C2D54E1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40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40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</c:legend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13551033464566944"/>
          <c:y val="5.9375000000000018E-2"/>
          <c:w val="0.62083333333333424"/>
          <c:h val="0.9312500000000000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Feuil1!$A$2:$A$3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5-40C5-AA22-819A13AA9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  <c:txPr>
        <a:bodyPr/>
        <a:lstStyle/>
        <a:p>
          <a:pPr>
            <a:defRPr sz="1800" b="0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ADF-46DB-9BA6-F52F84310A8E}"/>
              </c:ext>
            </c:extLst>
          </c:dPt>
          <c:dPt>
            <c:idx val="1"/>
            <c:invertIfNegative val="1"/>
            <c:bubble3D val="0"/>
            <c:spPr>
              <a:solidFill>
                <a:srgbClr val="7F64A2"/>
              </a:solidFill>
            </c:spPr>
            <c:extLst>
              <c:ext xmlns:c16="http://schemas.microsoft.com/office/drawing/2014/chart" uri="{C3380CC4-5D6E-409C-BE32-E72D297353CC}">
                <c16:uniqueId val="{00000003-8ADF-46DB-9BA6-F52F84310A8E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8ADF-46DB-9BA6-F52F84310A8E}"/>
              </c:ext>
            </c:extLst>
          </c:dPt>
          <c:dPt>
            <c:idx val="3"/>
            <c:invertIfNegative val="1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7-8ADF-46DB-9BA6-F52F84310A8E}"/>
              </c:ext>
            </c:extLst>
          </c:dPt>
          <c:dPt>
            <c:idx val="5"/>
            <c:invertIfNegative val="1"/>
            <c:bubble3D val="0"/>
            <c:spPr>
              <a:solidFill>
                <a:srgbClr val="92CF50"/>
              </a:solidFill>
            </c:spPr>
            <c:extLst>
              <c:ext xmlns:c16="http://schemas.microsoft.com/office/drawing/2014/chart" uri="{C3380CC4-5D6E-409C-BE32-E72D297353CC}">
                <c16:uniqueId val="{00000009-8ADF-46DB-9BA6-F52F84310A8E}"/>
              </c:ext>
            </c:extLst>
          </c:dPt>
          <c:dPt>
            <c:idx val="6"/>
            <c:invertIfNegative val="1"/>
            <c:bubble3D val="0"/>
            <c:spPr>
              <a:solidFill>
                <a:srgbClr val="FFFF00"/>
              </a:solidFill>
              <a:ln w="28575">
                <a:solidFill>
                  <a:srgbClr val="FFFF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ADF-46DB-9BA6-F52F84310A8E}"/>
              </c:ext>
            </c:extLst>
          </c:dPt>
          <c:cat>
            <c:strRef>
              <c:f>Feuil1!$A$2:$A$8</c:f>
              <c:strCache>
                <c:ptCount val="7"/>
                <c:pt idx="0">
                  <c:v>الأم</c:v>
                </c:pt>
                <c:pt idx="1">
                  <c:v>الأب</c:v>
                </c:pt>
                <c:pt idx="2">
                  <c:v>الأخت</c:v>
                </c:pt>
                <c:pt idx="3">
                  <c:v>الأخ</c:v>
                </c:pt>
                <c:pt idx="4">
                  <c:v>البنت </c:v>
                </c:pt>
                <c:pt idx="5">
                  <c:v>الزوج أو الزوجة</c:v>
                </c:pt>
                <c:pt idx="6">
                  <c:v>الابن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32</c:v>
                </c:pt>
                <c:pt idx="1">
                  <c:v>8.7000000000000011</c:v>
                </c:pt>
                <c:pt idx="2">
                  <c:v>26.2</c:v>
                </c:pt>
                <c:pt idx="3">
                  <c:v>13.6</c:v>
                </c:pt>
                <c:pt idx="4">
                  <c:v>2.9</c:v>
                </c:pt>
                <c:pt idx="5">
                  <c:v>14.6</c:v>
                </c:pt>
                <c:pt idx="6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DF-46DB-9BA6-F52F84310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51040"/>
        <c:axId val="110956928"/>
      </c:barChart>
      <c:catAx>
        <c:axId val="11095104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10956928"/>
        <c:crosses val="autoZero"/>
        <c:auto val="1"/>
        <c:lblAlgn val="ctr"/>
        <c:lblOffset val="100"/>
        <c:noMultiLvlLbl val="1"/>
      </c:catAx>
      <c:valAx>
        <c:axId val="1109569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095104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23604642388451444"/>
          <c:y val="0.20827411417322841"/>
          <c:w val="0.47790731627296695"/>
          <c:h val="0.71686097440944885"/>
        </c:manualLayout>
      </c:layout>
      <c:barChart>
        <c:barDir val="col"/>
        <c:grouping val="clustered"/>
        <c:varyColors val="1"/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10859392"/>
        <c:axId val="110860928"/>
      </c:barChart>
      <c:catAx>
        <c:axId val="11085939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0860928"/>
        <c:crosses val="autoZero"/>
        <c:auto val="1"/>
        <c:lblAlgn val="ctr"/>
        <c:lblOffset val="0"/>
        <c:noMultiLvlLbl val="1"/>
      </c:catAx>
      <c:valAx>
        <c:axId val="1108609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085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374589895013163"/>
          <c:y val="0"/>
          <c:w val="0.34084153543307089"/>
          <c:h val="0.31465920275590581"/>
        </c:manualLayout>
      </c:layout>
      <c:overlay val="1"/>
      <c:spPr>
        <a:noFill/>
        <a:ln w="9525">
          <a:noFill/>
        </a:ln>
      </c:spPr>
      <c:txPr>
        <a:bodyPr/>
        <a:lstStyle/>
        <a:p>
          <a:pPr>
            <a:defRPr sz="8800" b="1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gap"/>
    <c:showDLblsOverMax val="1"/>
  </c:chart>
  <c:txPr>
    <a:bodyPr/>
    <a:lstStyle/>
    <a:p>
      <a:pPr>
        <a:defRPr sz="8800" b="1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92CF50"/>
              </a:solidFill>
            </c:spPr>
            <c:extLst>
              <c:ext xmlns:c16="http://schemas.microsoft.com/office/drawing/2014/chart" uri="{C3380CC4-5D6E-409C-BE32-E72D297353CC}">
                <c16:uniqueId val="{00000001-4BF0-4D0B-BD79-434F56D110E0}"/>
              </c:ext>
            </c:extLst>
          </c:dPt>
          <c:dPt>
            <c:idx val="1"/>
            <c:invertIfNegative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BF0-4D0B-BD79-434F56D110E0}"/>
              </c:ext>
            </c:extLst>
          </c:dPt>
          <c:dPt>
            <c:idx val="2"/>
            <c:invertIfNegative val="1"/>
            <c:bubble3D val="0"/>
            <c:spPr>
              <a:solidFill>
                <a:srgbClr val="702FA0"/>
              </a:solidFill>
            </c:spPr>
            <c:extLst>
              <c:ext xmlns:c16="http://schemas.microsoft.com/office/drawing/2014/chart" uri="{C3380CC4-5D6E-409C-BE32-E72D297353CC}">
                <c16:uniqueId val="{00000005-4BF0-4D0B-BD79-434F56D110E0}"/>
              </c:ext>
            </c:extLst>
          </c:dPt>
          <c:dPt>
            <c:idx val="3"/>
            <c:invertIfNegative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4BF0-4D0B-BD79-434F56D110E0}"/>
              </c:ext>
            </c:extLst>
          </c:dPt>
          <c:dPt>
            <c:idx val="4"/>
            <c:invertIfNegative val="1"/>
            <c:bubble3D val="0"/>
            <c:spPr>
              <a:solidFill>
                <a:srgbClr val="F79545"/>
              </a:solidFill>
            </c:spPr>
            <c:extLst>
              <c:ext xmlns:c16="http://schemas.microsoft.com/office/drawing/2014/chart" uri="{C3380CC4-5D6E-409C-BE32-E72D297353CC}">
                <c16:uniqueId val="{00000009-4BF0-4D0B-BD79-434F56D110E0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أقل من20 سنة</c:v>
                </c:pt>
                <c:pt idx="1">
                  <c:v>من 20- 30 سنة</c:v>
                </c:pt>
                <c:pt idx="2">
                  <c:v>من 30- 40 سنة</c:v>
                </c:pt>
                <c:pt idx="3">
                  <c:v>من 40- 50 سنة</c:v>
                </c:pt>
                <c:pt idx="4">
                  <c:v>أكبر من 50 سنة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F0-4D0B-BD79-434F56D110E0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overlap val="100"/>
        <c:axId val="83624320"/>
        <c:axId val="83625856"/>
      </c:barChart>
      <c:catAx>
        <c:axId val="83624320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83625856"/>
        <c:crosses val="autoZero"/>
        <c:auto val="1"/>
        <c:lblAlgn val="ctr"/>
        <c:lblOffset val="100"/>
        <c:noMultiLvlLbl val="1"/>
      </c:catAx>
      <c:valAx>
        <c:axId val="83625856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8362432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invertIfNegative val="1"/>
          <c:dPt>
            <c:idx val="0"/>
            <c:invertIfNegative val="1"/>
            <c:bubble3D val="0"/>
            <c:explosion val="16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8D0-42A1-A43C-71BA74985227}"/>
              </c:ext>
            </c:extLst>
          </c:dPt>
          <c:dPt>
            <c:idx val="1"/>
            <c:invertIfNegative val="1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3-38D0-42A1-A43C-71BA74985227}"/>
              </c:ext>
            </c:extLst>
          </c:dPt>
          <c:dPt>
            <c:idx val="2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8D0-42A1-A43C-71BA74985227}"/>
              </c:ext>
            </c:extLst>
          </c:dPt>
          <c:dLbls>
            <c:delete val="1"/>
          </c:dLbls>
          <c:cat>
            <c:strRef>
              <c:f>Feuil1!$A$2:$A$5</c:f>
              <c:strCache>
                <c:ptCount val="4"/>
                <c:pt idx="0">
                  <c:v>famille</c:v>
                </c:pt>
                <c:pt idx="1">
                  <c:v>équipe de santé</c:v>
                </c:pt>
                <c:pt idx="2">
                  <c:v>les collègues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29.6</c:v>
                </c:pt>
                <c:pt idx="1">
                  <c:v>14.8</c:v>
                </c:pt>
                <c:pt idx="2">
                  <c:v>3.7</c:v>
                </c:pt>
                <c:pt idx="3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D0-42A1-A43C-71BA74985227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11275392"/>
        <c:axId val="111174784"/>
      </c:barChart>
      <c:catAx>
        <c:axId val="111275392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11174784"/>
        <c:crosses val="autoZero"/>
        <c:auto val="1"/>
        <c:lblAlgn val="ctr"/>
        <c:lblOffset val="100"/>
        <c:noMultiLvlLbl val="1"/>
      </c:catAx>
      <c:valAx>
        <c:axId val="111174784"/>
        <c:scaling>
          <c:orientation val="minMax"/>
        </c:scaling>
        <c:delete val="1"/>
        <c:axPos val="l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cross"/>
        <c:tickLblPos val="nextTo"/>
        <c:crossAx val="11127539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explosion val="16"/>
            <c:extLst>
              <c:ext xmlns:c16="http://schemas.microsoft.com/office/drawing/2014/chart" uri="{C3380CC4-5D6E-409C-BE32-E72D297353CC}">
                <c16:uniqueId val="{00000000-B1AD-4440-B601-DD65CD3A1D23}"/>
              </c:ext>
            </c:extLst>
          </c:dPt>
          <c:dPt>
            <c:idx val="1"/>
            <c:bubble3D val="0"/>
            <c:spPr>
              <a:solidFill>
                <a:srgbClr val="7F64A2"/>
              </a:solidFill>
            </c:spPr>
            <c:extLst>
              <c:ext xmlns:c16="http://schemas.microsoft.com/office/drawing/2014/chart" uri="{C3380CC4-5D6E-409C-BE32-E72D297353CC}">
                <c16:uniqueId val="{00000002-B1AD-4440-B601-DD65CD3A1D23}"/>
              </c:ext>
            </c:extLst>
          </c:dPt>
          <c:dLbls>
            <c:dLbl>
              <c:idx val="0"/>
              <c:layout>
                <c:manualLayout>
                  <c:x val="-0.34070573971364509"/>
                  <c:y val="0.1639332788399801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3200" b="1" i="0" u="none" strike="noStrike">
                        <a:solidFill>
                          <a:srgbClr val="000000"/>
                        </a:solidFill>
                      </a:defRPr>
                    </a:pPr>
                    <a:r>
                      <a:rPr lang="fr-FR"/>
                      <a:t>OUI
0%</a:t>
                    </a:r>
                  </a:p>
                </c:rich>
              </c:tx>
              <c:spPr>
                <a:noFill/>
                <a:ln w="9525">
                  <a:noFill/>
                </a:ln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AD-4440-B601-DD65CD3A1D23}"/>
                </c:ext>
              </c:extLst>
            </c:dLbl>
            <c:dLbl>
              <c:idx val="1"/>
              <c:layout>
                <c:manualLayout>
                  <c:x val="-1.4415532793235653E-2"/>
                  <c:y val="-0.25679197231211376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3200" b="1" i="0" u="none" strike="noStrike">
                        <a:solidFill>
                          <a:srgbClr val="FFFFFF"/>
                        </a:solidFill>
                      </a:defRPr>
                    </a:pPr>
                    <a:r>
                      <a:rPr lang="fr-FR"/>
                      <a:t>NON
100%</a:t>
                    </a:r>
                  </a:p>
                </c:rich>
              </c:tx>
              <c:spPr>
                <a:noFill/>
                <a:ln w="9525">
                  <a:noFill/>
                </a:ln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D-4440-B601-DD65CD3A1D23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AD-4440-B601-DD65CD3A1D23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invertIfNegative val="1"/>
          <c:dPt>
            <c:idx val="1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F851-46E6-8CC8-4A0B7FF48EBD}"/>
              </c:ext>
            </c:extLst>
          </c:dPt>
          <c:dPt>
            <c:idx val="2"/>
            <c:invertIfNegative val="1"/>
            <c:bubble3D val="0"/>
            <c:spPr>
              <a:solidFill>
                <a:srgbClr val="006FC0"/>
              </a:solidFill>
            </c:spPr>
            <c:extLst>
              <c:ext xmlns:c16="http://schemas.microsoft.com/office/drawing/2014/chart" uri="{C3380CC4-5D6E-409C-BE32-E72D297353CC}">
                <c16:uniqueId val="{00000003-F851-46E6-8CC8-4A0B7FF48EBD}"/>
              </c:ext>
            </c:extLst>
          </c:dPt>
          <c:cat>
            <c:strRef>
              <c:f>Feuil1!$A$2:$A$4</c:f>
              <c:strCache>
                <c:ptCount val="3"/>
                <c:pt idx="0">
                  <c:v>نعم</c:v>
                </c:pt>
                <c:pt idx="1">
                  <c:v>لا</c:v>
                </c:pt>
                <c:pt idx="2">
                  <c:v>بدون رأي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85</c:v>
                </c:pt>
                <c:pt idx="1">
                  <c:v>7.4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51-46E6-8CC8-4A0B7FF48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13600"/>
        <c:axId val="111515136"/>
      </c:barChart>
      <c:catAx>
        <c:axId val="111513600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111515136"/>
        <c:crosses val="autoZero"/>
        <c:auto val="1"/>
        <c:lblAlgn val="ctr"/>
        <c:lblOffset val="100"/>
        <c:noMultiLvlLbl val="1"/>
      </c:catAx>
      <c:valAx>
        <c:axId val="111515136"/>
        <c:scaling>
          <c:orientation val="minMax"/>
        </c:scaling>
        <c:delete val="1"/>
        <c:axPos val="b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cross"/>
        <c:tickLblPos val="nextTo"/>
        <c:crossAx val="1115136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11900735429428311"/>
          <c:y val="5.2880636513697066E-2"/>
          <c:w val="0.80908231279484888"/>
          <c:h val="0.804459473857220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6"/>
          <c:dPt>
            <c:idx val="0"/>
            <c:bubble3D val="0"/>
            <c:explosion val="21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FE5-4609-B3E9-1376DE802D1C}"/>
              </c:ext>
            </c:extLst>
          </c:dPt>
          <c:dPt>
            <c:idx val="1"/>
            <c:bubble3D val="0"/>
            <c:spPr>
              <a:solidFill>
                <a:srgbClr val="7F64A2"/>
              </a:solidFill>
            </c:spPr>
            <c:extLst>
              <c:ext xmlns:c16="http://schemas.microsoft.com/office/drawing/2014/chart" uri="{C3380CC4-5D6E-409C-BE32-E72D297353CC}">
                <c16:uniqueId val="{00000003-1FE5-4609-B3E9-1376DE802D1C}"/>
              </c:ext>
            </c:extLst>
          </c:dPt>
          <c:dLbls>
            <c:dLbl>
              <c:idx val="0"/>
              <c:layout>
                <c:manualLayout>
                  <c:x val="-0.28576476377952892"/>
                  <c:y val="-0.10227559055118157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000000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E5-4609-B3E9-1376DE802D1C}"/>
                </c:ext>
              </c:extLst>
            </c:dLbl>
            <c:dLbl>
              <c:idx val="1"/>
              <c:layout>
                <c:manualLayout>
                  <c:x val="0.23561794619422644"/>
                  <c:y val="7.4027559055118222E-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E5-4609-B3E9-1376DE802D1C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E5-4609-B3E9-1376DE802D1C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CF5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rgbClr val="FF0000"/>
              </a:solidFill>
              <a:ln w="28575">
                <a:solidFill>
                  <a:srgbClr val="92CF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880-458F-8941-8D3E3666BD15}"/>
              </c:ext>
            </c:extLst>
          </c:dPt>
          <c:dPt>
            <c:idx val="2"/>
            <c:invertIfNegative val="1"/>
            <c:bubble3D val="0"/>
            <c:spPr>
              <a:solidFill>
                <a:srgbClr val="006FC0"/>
              </a:solidFill>
            </c:spPr>
            <c:extLst>
              <c:ext xmlns:c16="http://schemas.microsoft.com/office/drawing/2014/chart" uri="{C3380CC4-5D6E-409C-BE32-E72D297353CC}">
                <c16:uniqueId val="{00000003-9880-458F-8941-8D3E3666BD15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نعم</c:v>
                </c:pt>
                <c:pt idx="1">
                  <c:v>لا</c:v>
                </c:pt>
                <c:pt idx="2">
                  <c:v> بدون رأي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85.2</c:v>
                </c:pt>
                <c:pt idx="1">
                  <c:v>7.4</c:v>
                </c:pt>
                <c:pt idx="2">
                  <c:v>7.4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9880-458F-8941-8D3E3666BD15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11352448"/>
        <c:axId val="111358336"/>
      </c:barChart>
      <c:catAx>
        <c:axId val="11135244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11358336"/>
        <c:crosses val="autoZero"/>
        <c:auto val="1"/>
        <c:lblAlgn val="ctr"/>
        <c:lblOffset val="100"/>
        <c:noMultiLvlLbl val="1"/>
      </c:catAx>
      <c:valAx>
        <c:axId val="111358336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11135244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23604642388451444"/>
          <c:y val="0.20827411417322841"/>
          <c:w val="0.47790731627296718"/>
          <c:h val="0.71686097440944885"/>
        </c:manualLayout>
      </c:layout>
      <c:barChart>
        <c:barDir val="col"/>
        <c:grouping val="clustered"/>
        <c:varyColors val="1"/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11393408"/>
        <c:axId val="111755648"/>
      </c:barChart>
      <c:catAx>
        <c:axId val="11139340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1755648"/>
        <c:crosses val="autoZero"/>
        <c:auto val="1"/>
        <c:lblAlgn val="ctr"/>
        <c:lblOffset val="0"/>
        <c:noMultiLvlLbl val="1"/>
      </c:catAx>
      <c:valAx>
        <c:axId val="11175564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139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374589895013163"/>
          <c:y val="0"/>
          <c:w val="0.34084153543307089"/>
          <c:h val="0.31465920275590581"/>
        </c:manualLayout>
      </c:layout>
      <c:overlay val="1"/>
      <c:spPr>
        <a:noFill/>
        <a:ln w="9525">
          <a:noFill/>
        </a:ln>
      </c:spPr>
      <c:txPr>
        <a:bodyPr/>
        <a:lstStyle/>
        <a:p>
          <a:pPr>
            <a:defRPr sz="8800" b="1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gap"/>
    <c:showDLblsOverMax val="1"/>
  </c:chart>
  <c:txPr>
    <a:bodyPr/>
    <a:lstStyle/>
    <a:p>
      <a:pPr>
        <a:defRPr sz="8800" b="1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CF5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EB7-4044-8394-BB28D0AF8F98}"/>
              </c:ext>
            </c:extLst>
          </c:dPt>
          <c:dPt>
            <c:idx val="1"/>
            <c:invertIfNegative val="1"/>
            <c:bubble3D val="0"/>
            <c:spPr>
              <a:solidFill>
                <a:srgbClr val="006FC0"/>
              </a:solidFill>
              <a:ln w="28575">
                <a:solidFill>
                  <a:srgbClr val="92CF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B7-4044-8394-BB28D0AF8F98}"/>
              </c:ext>
            </c:extLst>
          </c:dPt>
          <c:dPt>
            <c:idx val="2"/>
            <c:invertIfNegative val="1"/>
            <c:bubble3D val="0"/>
            <c:spPr>
              <a:solidFill>
                <a:srgbClr val="006FC0"/>
              </a:solidFill>
            </c:spPr>
            <c:extLst>
              <c:ext xmlns:c16="http://schemas.microsoft.com/office/drawing/2014/chart" uri="{C3380CC4-5D6E-409C-BE32-E72D297353CC}">
                <c16:uniqueId val="{00000005-4EB7-4044-8394-BB28D0AF8F98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2"/>
                <c:pt idx="0">
                  <c:v>لا</c:v>
                </c:pt>
                <c:pt idx="1">
                  <c:v>نعم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85.2</c:v>
                </c:pt>
                <c:pt idx="1">
                  <c:v>7.4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4EB7-4044-8394-BB28D0AF8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1748608"/>
        <c:axId val="111750144"/>
      </c:barChart>
      <c:catAx>
        <c:axId val="11174860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1750144"/>
        <c:crosses val="autoZero"/>
        <c:auto val="1"/>
        <c:lblAlgn val="ctr"/>
        <c:lblOffset val="100"/>
        <c:noMultiLvlLbl val="1"/>
      </c:catAx>
      <c:valAx>
        <c:axId val="111750144"/>
        <c:scaling>
          <c:orientation val="minMax"/>
        </c:scaling>
        <c:delete val="1"/>
        <c:axPos val="l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cross"/>
        <c:minorTickMark val="cross"/>
        <c:tickLblPos val="nextTo"/>
        <c:crossAx val="11174860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  <c:txPr>
        <a:bodyPr/>
        <a:lstStyle/>
        <a:p>
          <a:pPr>
            <a:defRPr sz="1800" b="0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invertIfNegative val="1"/>
          <c:dPt>
            <c:idx val="1"/>
            <c:invertIfNegative val="1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1-C6D4-403F-A6FC-2A6CEE05CF5A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85.2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D4-403F-A6FC-2A6CEE05C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76064"/>
        <c:axId val="113977600"/>
      </c:barChart>
      <c:catAx>
        <c:axId val="11397606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3977600"/>
        <c:crosses val="autoZero"/>
        <c:auto val="1"/>
        <c:lblAlgn val="ctr"/>
        <c:lblOffset val="100"/>
        <c:noMultiLvlLbl val="1"/>
      </c:catAx>
      <c:valAx>
        <c:axId val="113977600"/>
        <c:scaling>
          <c:orientation val="minMax"/>
        </c:scaling>
        <c:delete val="1"/>
        <c:axPos val="l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cross"/>
        <c:minorTickMark val="cross"/>
        <c:tickLblPos val="nextTo"/>
        <c:crossAx val="11397606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  <c:txPr>
        <a:bodyPr/>
        <a:lstStyle/>
        <a:p>
          <a:pPr>
            <a:defRPr sz="1800" b="0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9.8437741850259747E-2"/>
          <c:y val="0.13938598701462634"/>
          <c:w val="0.82889865434314469"/>
          <c:h val="0.71407840831676883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CF5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1-644A-42BD-AD08-61ABC8127B3C}"/>
              </c:ext>
            </c:extLst>
          </c:dPt>
          <c:dPt>
            <c:idx val="1"/>
            <c:invertIfNegative val="1"/>
            <c:bubble3D val="0"/>
            <c:spPr>
              <a:solidFill>
                <a:srgbClr val="FFFF00"/>
              </a:solidFill>
              <a:ln w="28575">
                <a:solidFill>
                  <a:srgbClr val="00B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44A-42BD-AD08-61ABC8127B3C}"/>
              </c:ext>
            </c:extLst>
          </c:dPt>
          <c:dLbls>
            <c:dLbl>
              <c:idx val="0"/>
              <c:layout>
                <c:manualLayout>
                  <c:x val="-2.5889786431686164E-2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 b="1" i="0" u="none" strike="noStrike">
                        <a:solidFill>
                          <a:srgbClr val="FFFFFF"/>
                        </a:solidFill>
                      </a:defRPr>
                    </a:pPr>
                    <a:r>
                      <a:rPr lang="fr-FR"/>
                      <a:t>77%</a:t>
                    </a:r>
                  </a:p>
                </c:rich>
              </c:tx>
              <c:spPr>
                <a:noFill/>
                <a:ln w="9525">
                  <a:noFill/>
                </a:ln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4A-42BD-AD08-61ABC8127B3C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 sz="2000" b="1" i="0" u="none" strike="noStrike">
                        <a:solidFill>
                          <a:srgbClr val="FFFFFF"/>
                        </a:solidFill>
                      </a:defRPr>
                    </a:pPr>
                    <a:r>
                      <a:rPr lang="fr-FR"/>
                      <a:t>23%</a:t>
                    </a:r>
                  </a:p>
                </c:rich>
              </c:tx>
              <c:spPr>
                <a:noFill/>
                <a:ln w="9525">
                  <a:noFill/>
                </a:ln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4A-42BD-AD08-61ABC8127B3C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0.77000000000000024</c:v>
                </c:pt>
                <c:pt idx="1">
                  <c:v>0.23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644A-42BD-AD08-61ABC8127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4095232"/>
        <c:axId val="114096768"/>
      </c:barChart>
      <c:catAx>
        <c:axId val="11409523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4096768"/>
        <c:crosses val="autoZero"/>
        <c:auto val="1"/>
        <c:lblAlgn val="ctr"/>
        <c:lblOffset val="100"/>
        <c:noMultiLvlLbl val="1"/>
      </c:catAx>
      <c:valAx>
        <c:axId val="114096768"/>
        <c:scaling>
          <c:orientation val="minMax"/>
        </c:scaling>
        <c:delete val="1"/>
        <c:axPos val="b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cross"/>
        <c:minorTickMark val="cross"/>
        <c:tickLblPos val="nextTo"/>
        <c:crossAx val="11409523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800" b="0" i="0" u="none" strike="noStrike">
                <a:solidFill>
                  <a:srgbClr val="FFFFFF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>
                <a:solidFill>
                  <a:srgbClr val="FFFFFF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  <c:txPr>
        <a:bodyPr/>
        <a:lstStyle/>
        <a:p>
          <a:pPr>
            <a:defRPr sz="1800" b="0" i="0" u="none" strike="noStrike">
              <a:solidFill>
                <a:srgbClr val="FFFFFF"/>
              </a:solidFill>
            </a:defRPr>
          </a:pPr>
          <a:endParaRPr lang="fr-FR"/>
        </a:p>
      </c:txPr>
    </c:legend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FFFFFF"/>
          </a:solidFill>
        </a:defRPr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CF5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rgbClr val="FF0000"/>
              </a:solidFill>
              <a:ln w="28575">
                <a:solidFill>
                  <a:srgbClr val="92CF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08-409C-85CD-6F7E71C8A6F2}"/>
              </c:ext>
            </c:extLst>
          </c:dPt>
          <c:dPt>
            <c:idx val="2"/>
            <c:invertIfNegative val="1"/>
            <c:bubble3D val="0"/>
            <c:spPr>
              <a:solidFill>
                <a:srgbClr val="006FC0"/>
              </a:solidFill>
            </c:spPr>
            <c:extLst>
              <c:ext xmlns:c16="http://schemas.microsoft.com/office/drawing/2014/chart" uri="{C3380CC4-5D6E-409C-BE32-E72D297353CC}">
                <c16:uniqueId val="{00000003-3008-409C-85CD-6F7E71C8A6F2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الطبيب</c:v>
                </c:pt>
                <c:pt idx="1">
                  <c:v>المريض</c:v>
                </c:pt>
                <c:pt idx="2">
                  <c:v>المسجد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30.7</c:v>
                </c:pt>
                <c:pt idx="1">
                  <c:v>54</c:v>
                </c:pt>
                <c:pt idx="2">
                  <c:v>15.3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3008-409C-85CD-6F7E71C8A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250112"/>
        <c:axId val="114251648"/>
      </c:barChart>
      <c:catAx>
        <c:axId val="11425011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4251648"/>
        <c:crosses val="autoZero"/>
        <c:auto val="1"/>
        <c:lblAlgn val="ctr"/>
        <c:lblOffset val="100"/>
        <c:noMultiLvlLbl val="1"/>
      </c:catAx>
      <c:valAx>
        <c:axId val="114251648"/>
        <c:scaling>
          <c:orientation val="minMax"/>
        </c:scaling>
        <c:delete val="1"/>
        <c:axPos val="l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cross"/>
        <c:minorTickMark val="cross"/>
        <c:tickLblPos val="nextTo"/>
        <c:crossAx val="1142501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8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  <c:txPr>
        <a:bodyPr/>
        <a:lstStyle/>
        <a:p>
          <a:pPr>
            <a:defRPr sz="1800" b="0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44061"/>
              </a:solidFill>
            </c:spPr>
            <c:extLst>
              <c:ext xmlns:c16="http://schemas.microsoft.com/office/drawing/2014/chart" uri="{C3380CC4-5D6E-409C-BE32-E72D297353CC}">
                <c16:uniqueId val="{00000001-12A8-413E-AFCC-83907F15C84C}"/>
              </c:ext>
            </c:extLst>
          </c:dPt>
          <c:dPt>
            <c:idx val="1"/>
            <c:invertIfNegative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12A8-413E-AFCC-83907F15C84C}"/>
              </c:ext>
            </c:extLst>
          </c:dPt>
          <c:dPt>
            <c:idx val="2"/>
            <c:invertIfNegative val="1"/>
            <c:bubble3D val="0"/>
            <c:spPr>
              <a:solidFill>
                <a:srgbClr val="7F64A2"/>
              </a:solidFill>
            </c:spPr>
            <c:extLst>
              <c:ext xmlns:c16="http://schemas.microsoft.com/office/drawing/2014/chart" uri="{C3380CC4-5D6E-409C-BE32-E72D297353CC}">
                <c16:uniqueId val="{00000005-12A8-413E-AFCC-83907F15C84C}"/>
              </c:ext>
            </c:extLst>
          </c:dPt>
          <c:dPt>
            <c:idx val="3"/>
            <c:invertIfNegative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12A8-413E-AFCC-83907F15C84C}"/>
              </c:ext>
            </c:extLst>
          </c:dPt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ابتدائي</c:v>
                </c:pt>
                <c:pt idx="1">
                  <c:v>المتوسط</c:v>
                </c:pt>
                <c:pt idx="2">
                  <c:v> الثانوي</c:v>
                </c:pt>
                <c:pt idx="3">
                  <c:v>الجامعي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A8-413E-AFCC-83907F15C84C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86056320"/>
        <c:axId val="86066688"/>
      </c:barChart>
      <c:catAx>
        <c:axId val="8605632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86066688"/>
        <c:crosses val="autoZero"/>
        <c:auto val="1"/>
        <c:lblAlgn val="ctr"/>
        <c:lblOffset val="100"/>
        <c:noMultiLvlLbl val="1"/>
      </c:catAx>
      <c:valAx>
        <c:axId val="86066688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8605632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AE1-4B98-843E-0C0F3539C98A}"/>
              </c:ext>
            </c:extLst>
          </c:dPt>
          <c:dPt>
            <c:idx val="1"/>
            <c:bubble3D val="0"/>
            <c:spPr>
              <a:solidFill>
                <a:srgbClr val="7F64A2"/>
              </a:solidFill>
            </c:spPr>
            <c:extLst>
              <c:ext xmlns:c16="http://schemas.microsoft.com/office/drawing/2014/chart" uri="{C3380CC4-5D6E-409C-BE32-E72D297353CC}">
                <c16:uniqueId val="{00000003-9AE1-4B98-843E-0C0F3539C98A}"/>
              </c:ext>
            </c:extLst>
          </c:dPt>
          <c:dLbls>
            <c:dLbl>
              <c:idx val="0"/>
              <c:layout>
                <c:manualLayout>
                  <c:x val="-0.28576476377952853"/>
                  <c:y val="-0.10227559055118145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000000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E1-4B98-843E-0C0F3539C98A}"/>
                </c:ext>
              </c:extLst>
            </c:dLbl>
            <c:dLbl>
              <c:idx val="1"/>
              <c:layout>
                <c:manualLayout>
                  <c:x val="0.23561794619422624"/>
                  <c:y val="7.4027559055118222E-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E1-4B98-843E-0C0F3539C98A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0.83000000000000018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E1-4B98-843E-0C0F3539C98A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9.1507047506510758E-2"/>
          <c:y val="8.8371334983782246E-2"/>
          <c:w val="0.8291666666666665"/>
          <c:h val="0.8057091499961311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92CF50"/>
              </a:solidFill>
            </c:spPr>
            <c:extLst>
              <c:ext xmlns:c16="http://schemas.microsoft.com/office/drawing/2014/chart" uri="{C3380CC4-5D6E-409C-BE32-E72D297353CC}">
                <c16:uniqueId val="{00000001-4145-4C32-86E7-DF045B90C2FE}"/>
              </c:ext>
            </c:extLst>
          </c:dPt>
          <c:dPt>
            <c:idx val="1"/>
            <c:bubble3D val="0"/>
            <c:spPr>
              <a:solidFill>
                <a:srgbClr val="FBD4B5"/>
              </a:solidFill>
            </c:spPr>
            <c:extLst>
              <c:ext xmlns:c16="http://schemas.microsoft.com/office/drawing/2014/chart" uri="{C3380CC4-5D6E-409C-BE32-E72D297353CC}">
                <c16:uniqueId val="{00000003-4145-4C32-86E7-DF045B90C2FE}"/>
              </c:ext>
            </c:extLst>
          </c:dPt>
          <c:dLbls>
            <c:dLbl>
              <c:idx val="0"/>
              <c:layout>
                <c:manualLayout>
                  <c:x val="-0.28576476377952875"/>
                  <c:y val="-0.1022755905511815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000000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45-4C32-86E7-DF045B90C2FE}"/>
                </c:ext>
              </c:extLst>
            </c:dLbl>
            <c:dLbl>
              <c:idx val="1"/>
              <c:layout>
                <c:manualLayout>
                  <c:x val="0.23561794619422632"/>
                  <c:y val="7.4027559055118222E-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45-4C32-86E7-DF045B90C2FE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45-4C32-86E7-DF045B90C2FE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11900735429428311"/>
          <c:y val="5.2880636513697038E-2"/>
          <c:w val="0.80908231279484888"/>
          <c:h val="0.804459473857220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0"/>
          <c:dPt>
            <c:idx val="0"/>
            <c:bubble3D val="0"/>
            <c:explosion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CA4-4374-94CC-EE48ACC25B13}"/>
              </c:ext>
            </c:extLst>
          </c:dPt>
          <c:dPt>
            <c:idx val="1"/>
            <c:bubble3D val="0"/>
            <c:spPr>
              <a:solidFill>
                <a:srgbClr val="7F64A2"/>
              </a:solidFill>
            </c:spPr>
            <c:extLst>
              <c:ext xmlns:c16="http://schemas.microsoft.com/office/drawing/2014/chart" uri="{C3380CC4-5D6E-409C-BE32-E72D297353CC}">
                <c16:uniqueId val="{00000003-7CA4-4374-94CC-EE48ACC25B13}"/>
              </c:ext>
            </c:extLst>
          </c:dPt>
          <c:dLbls>
            <c:dLbl>
              <c:idx val="0"/>
              <c:layout>
                <c:manualLayout>
                  <c:x val="-0.28576476377952875"/>
                  <c:y val="-0.1022755905511815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000000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A4-4374-94CC-EE48ACC25B13}"/>
                </c:ext>
              </c:extLst>
            </c:dLbl>
            <c:dLbl>
              <c:idx val="1"/>
              <c:layout>
                <c:manualLayout>
                  <c:x val="0.23561794619422632"/>
                  <c:y val="7.4027559055118222E-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A4-4374-94CC-EE48ACC25B13}"/>
                </c:ext>
              </c:extLst>
            </c:dLbl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A4-4374-94CC-EE48ACC25B13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2DCDB"/>
              </a:solidFill>
            </c:spPr>
            <c:extLst>
              <c:ext xmlns:c16="http://schemas.microsoft.com/office/drawing/2014/chart" uri="{C3380CC4-5D6E-409C-BE32-E72D297353CC}">
                <c16:uniqueId val="{00000001-EB5E-4C07-B555-C22305E4E5A0}"/>
              </c:ext>
            </c:extLst>
          </c:dPt>
          <c:dPt>
            <c:idx val="1"/>
            <c:bubble3D val="0"/>
            <c:spPr>
              <a:solidFill>
                <a:srgbClr val="76923C"/>
              </a:solidFill>
            </c:spPr>
            <c:extLst>
              <c:ext xmlns:c16="http://schemas.microsoft.com/office/drawing/2014/chart" uri="{C3380CC4-5D6E-409C-BE32-E72D297353CC}">
                <c16:uniqueId val="{00000003-EB5E-4C07-B555-C22305E4E5A0}"/>
              </c:ext>
            </c:extLst>
          </c:dPt>
          <c:dLbls>
            <c:dLbl>
              <c:idx val="0"/>
              <c:layout>
                <c:manualLayout>
                  <c:x val="0.17877796916010505"/>
                  <c:y val="-1.7151651466164989E-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E-4C07-B555-C22305E4E5A0}"/>
                </c:ext>
              </c:extLst>
            </c:dLbl>
            <c:dLbl>
              <c:idx val="1"/>
              <c:layout>
                <c:manualLayout>
                  <c:x val="-0.17278428477690347"/>
                  <c:y val="-8.8943750615629882E-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0" i="0" u="none" strike="noStrike">
                      <a:solidFill>
                        <a:srgbClr val="FFFFFF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5E-4C07-B555-C22305E4E5A0}"/>
                </c:ext>
              </c:extLst>
            </c:dLbl>
            <c:spPr>
              <a:noFill/>
              <a:ln w="9525">
                <a:noFill/>
              </a:ln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FFFFFF"/>
                    </a:solidFill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نعم</c:v>
                </c:pt>
                <c:pt idx="1">
                  <c:v>لا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5E-4C07-B555-C22305E4E5A0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24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38582923228346577"/>
          <c:y val="2.0734140967125309E-2"/>
          <c:w val="0.20750820209973789"/>
          <c:h val="0.14407098803895838"/>
        </c:manualLayout>
      </c:layout>
      <c:overlay val="1"/>
      <c:spPr>
        <a:noFill/>
        <a:ln w="9525">
          <a:noFill/>
        </a:ln>
      </c:spPr>
    </c:legend>
    <c:plotVisOnly val="1"/>
    <c:dispBlanksAs val="zero"/>
    <c:showDLblsOverMax val="1"/>
  </c:chart>
  <c:spPr>
    <a:ln w="9525">
      <a:noFill/>
    </a:ln>
  </c:spPr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Lbls>
            <c:spPr>
              <a:noFill/>
              <a:ln w="9525"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الأقرباء الأحياء </c:v>
                </c:pt>
                <c:pt idx="1">
                  <c:v>متبرعون أحياء من غير صلة قرابة </c:v>
                </c:pt>
                <c:pt idx="2">
                  <c:v>المتوفى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C-4B85-8205-569949F0E09B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24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2400" b="0" i="0" u="none" strike="noStrike">
                <a:solidFill>
                  <a:srgbClr val="000000"/>
                </a:solidFill>
              </a:defRPr>
            </a:pPr>
            <a:endParaRPr lang="fr-FR"/>
          </a:p>
        </c:txPr>
      </c:legendEntry>
      <c:overlay val="1"/>
      <c:spPr>
        <a:noFill/>
        <a:ln w="9525">
          <a:noFill/>
        </a:ln>
      </c:spPr>
      <c:txPr>
        <a:bodyPr/>
        <a:lstStyle/>
        <a:p>
          <a:pPr>
            <a:defRPr sz="1800" b="0" i="0" u="none" strike="noStrike">
              <a:solidFill>
                <a:srgbClr val="000000"/>
              </a:solidFill>
            </a:defRPr>
          </a:pPr>
          <a:endParaRPr lang="fr-FR"/>
        </a:p>
      </c:txPr>
    </c:legend>
    <c:plotVisOnly val="1"/>
    <c:dispBlanksAs val="zero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6090223097112955E-2"/>
          <c:y val="0.17040625000000043"/>
          <c:w val="0.90099311023622042"/>
          <c:h val="0.5568646653543306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FD0-41D8-ADA5-3BB564BDC3FD}"/>
              </c:ext>
            </c:extLst>
          </c:dPt>
          <c:dPt>
            <c:idx val="1"/>
            <c:invertIfNegative val="1"/>
            <c:bubble3D val="0"/>
            <c:spPr>
              <a:solidFill>
                <a:srgbClr val="7F64A2"/>
              </a:solidFill>
            </c:spPr>
            <c:extLst>
              <c:ext xmlns:c16="http://schemas.microsoft.com/office/drawing/2014/chart" uri="{C3380CC4-5D6E-409C-BE32-E72D297353CC}">
                <c16:uniqueId val="{00000003-BFD0-41D8-ADA5-3BB564BDC3FD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FD0-41D8-ADA5-3BB564BDC3FD}"/>
              </c:ext>
            </c:extLst>
          </c:dPt>
          <c:cat>
            <c:strRef>
              <c:f>Feuil1!$A$2:$A$4</c:f>
              <c:strCache>
                <c:ptCount val="3"/>
                <c:pt idx="0">
                  <c:v>المركز الاستشفائي  الجامعي</c:v>
                </c:pt>
                <c:pt idx="1">
                  <c:v>جميع المستشفيات العمومية </c:v>
                </c:pt>
                <c:pt idx="2">
                  <c:v>العيادات الخاصة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D0-41D8-ADA5-3BB564BDC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86560"/>
        <c:axId val="102788096"/>
      </c:barChart>
      <c:catAx>
        <c:axId val="10278656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2788096"/>
        <c:crosses val="autoZero"/>
        <c:auto val="1"/>
        <c:lblAlgn val="ctr"/>
        <c:lblOffset val="100"/>
        <c:noMultiLvlLbl val="1"/>
      </c:catAx>
      <c:valAx>
        <c:axId val="102788096"/>
        <c:scaling>
          <c:orientation val="minMax"/>
        </c:scaling>
        <c:delete val="1"/>
        <c:axPos val="l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cross"/>
        <c:minorTickMark val="cross"/>
        <c:tickLblPos val="nextTo"/>
        <c:crossAx val="10278656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b="0" i="0" u="none" strike="noStrike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36C29-B17D-4860-B57A-F18EAA36AB2E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6B754C-F3A8-4445-AB75-546EC941E286}">
      <dgm:prSet phldrT="[Texte]" custT="1"/>
      <dgm:spPr/>
      <dgm:t>
        <a:bodyPr/>
        <a:lstStyle/>
        <a:p>
          <a:r>
            <a:rPr lang="ar-DZ" sz="3200" b="1" smtClean="0">
              <a:latin typeface="Sakkal Majalla" pitchFamily="2" charset="-78"/>
              <a:cs typeface="Sakkal Majalla" pitchFamily="2" charset="-78"/>
            </a:rPr>
            <a:t>باتنة158</a:t>
          </a:r>
          <a:endParaRPr lang="fr-FR" sz="3200" b="1" dirty="0">
            <a:latin typeface="Sakkal Majalla" pitchFamily="2" charset="-78"/>
            <a:cs typeface="Sakkal Majalla" pitchFamily="2" charset="-78"/>
          </a:endParaRPr>
        </a:p>
      </dgm:t>
    </dgm:pt>
    <dgm:pt modelId="{8EB29BC1-959D-419E-A1C0-D19A546A4131}" type="parTrans" cxnId="{14BFB3CC-6A9D-4078-BF52-C869000D6E83}">
      <dgm:prSet/>
      <dgm:spPr/>
      <dgm:t>
        <a:bodyPr/>
        <a:lstStyle/>
        <a:p>
          <a:endParaRPr lang="fr-FR"/>
        </a:p>
      </dgm:t>
    </dgm:pt>
    <dgm:pt modelId="{4D53BD49-85EF-4184-B4BB-CB8634922CC3}" type="sibTrans" cxnId="{14BFB3CC-6A9D-4078-BF52-C869000D6E83}">
      <dgm:prSet/>
      <dgm:spPr/>
      <dgm:t>
        <a:bodyPr/>
        <a:lstStyle/>
        <a:p>
          <a:endParaRPr lang="fr-FR"/>
        </a:p>
      </dgm:t>
    </dgm:pt>
    <dgm:pt modelId="{2B3F5B84-C3F1-4987-AC5F-8A9DA56C6BA4}">
      <dgm:prSet custT="1"/>
      <dgm:spPr/>
      <dgm:t>
        <a:bodyPr/>
        <a:lstStyle/>
        <a:p>
          <a:r>
            <a:rPr lang="fr-FR" sz="3200" b="1" dirty="0" smtClean="0">
              <a:ln/>
              <a:latin typeface="Sakkal Majalla" pitchFamily="2" charset="-78"/>
              <a:cs typeface="Sakkal Majalla" pitchFamily="2" charset="-78"/>
            </a:rPr>
            <a:t>73</a:t>
          </a:r>
          <a:r>
            <a:rPr lang="ar-DZ" sz="3200" b="1" dirty="0" err="1" smtClean="0">
              <a:ln/>
              <a:latin typeface="Sakkal Majalla" pitchFamily="2" charset="-78"/>
              <a:cs typeface="Sakkal Majalla" pitchFamily="2" charset="-78"/>
            </a:rPr>
            <a:t>آريس</a:t>
          </a:r>
          <a:endParaRPr lang="ar-DZ" sz="3200" b="1" dirty="0" smtClean="0">
            <a:ln/>
            <a:latin typeface="Sakkal Majalla" pitchFamily="2" charset="-78"/>
            <a:cs typeface="Sakkal Majalla" pitchFamily="2" charset="-78"/>
          </a:endParaRPr>
        </a:p>
      </dgm:t>
    </dgm:pt>
    <dgm:pt modelId="{5016FD0A-5635-42F7-9366-07B4DE705344}" type="parTrans" cxnId="{78F77700-0B22-4AB5-A694-4732441D11F0}">
      <dgm:prSet/>
      <dgm:spPr/>
      <dgm:t>
        <a:bodyPr/>
        <a:lstStyle/>
        <a:p>
          <a:endParaRPr lang="fr-FR"/>
        </a:p>
      </dgm:t>
    </dgm:pt>
    <dgm:pt modelId="{694CFC8B-84AD-4BC9-AE85-5060978DCBF5}" type="sibTrans" cxnId="{78F77700-0B22-4AB5-A694-4732441D11F0}">
      <dgm:prSet/>
      <dgm:spPr/>
      <dgm:t>
        <a:bodyPr/>
        <a:lstStyle/>
        <a:p>
          <a:endParaRPr lang="fr-FR"/>
        </a:p>
      </dgm:t>
    </dgm:pt>
    <dgm:pt modelId="{61953471-21D0-4D25-A4AA-D14BCF303DEE}">
      <dgm:prSet custT="1"/>
      <dgm:spPr/>
      <dgm:t>
        <a:bodyPr/>
        <a:lstStyle/>
        <a:p>
          <a:r>
            <a:rPr lang="fr-FR" sz="3200" b="1" dirty="0" smtClean="0">
              <a:ln/>
              <a:latin typeface="Sakkal Majalla" pitchFamily="2" charset="-78"/>
              <a:cs typeface="Sakkal Majalla" pitchFamily="2" charset="-78"/>
            </a:rPr>
            <a:t>68</a:t>
          </a:r>
          <a:r>
            <a:rPr lang="ar-DZ" sz="3200" b="1" dirty="0" err="1" smtClean="0">
              <a:ln/>
              <a:latin typeface="Sakkal Majalla" pitchFamily="2" charset="-78"/>
              <a:cs typeface="Sakkal Majalla" pitchFamily="2" charset="-78"/>
            </a:rPr>
            <a:t>تازولت</a:t>
          </a:r>
        </a:p>
      </dgm:t>
    </dgm:pt>
    <dgm:pt modelId="{92D44A35-8CBD-4A55-83E5-F357264D7669}" type="parTrans" cxnId="{CEB91122-8E65-4034-A85D-ACF1F9B1C82F}">
      <dgm:prSet/>
      <dgm:spPr/>
      <dgm:t>
        <a:bodyPr/>
        <a:lstStyle/>
        <a:p>
          <a:endParaRPr lang="fr-FR"/>
        </a:p>
      </dgm:t>
    </dgm:pt>
    <dgm:pt modelId="{34CDA8C3-E24F-488D-A1CB-7305F9CBB200}" type="sibTrans" cxnId="{CEB91122-8E65-4034-A85D-ACF1F9B1C82F}">
      <dgm:prSet/>
      <dgm:spPr/>
      <dgm:t>
        <a:bodyPr/>
        <a:lstStyle/>
        <a:p>
          <a:endParaRPr lang="fr-FR"/>
        </a:p>
      </dgm:t>
    </dgm:pt>
    <dgm:pt modelId="{FDEF99D9-37DB-4ECF-89D3-A5FE886F708E}">
      <dgm:prSet custT="1"/>
      <dgm:spPr/>
      <dgm:t>
        <a:bodyPr/>
        <a:lstStyle/>
        <a:p>
          <a:r>
            <a:rPr lang="fr-FR" sz="3200" b="1" dirty="0" smtClean="0">
              <a:ln/>
              <a:solidFill>
                <a:schemeClr val="bg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rPr>
            <a:t>42</a:t>
          </a:r>
          <a:r>
            <a:rPr lang="ar-DZ" sz="3200" b="1" dirty="0" smtClean="0">
              <a:ln/>
              <a:solidFill>
                <a:schemeClr val="bg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rPr>
            <a:t>عين التوتة</a:t>
          </a:r>
        </a:p>
      </dgm:t>
    </dgm:pt>
    <dgm:pt modelId="{7DAE4966-708C-4172-8C42-FFF416C1C3A9}" type="parTrans" cxnId="{C33F4A7E-A634-4951-ADE9-5F70CD971DA5}">
      <dgm:prSet/>
      <dgm:spPr/>
      <dgm:t>
        <a:bodyPr/>
        <a:lstStyle/>
        <a:p>
          <a:endParaRPr lang="fr-FR"/>
        </a:p>
      </dgm:t>
    </dgm:pt>
    <dgm:pt modelId="{2DECB876-BEAF-411E-B116-53F7C5847098}" type="sibTrans" cxnId="{C33F4A7E-A634-4951-ADE9-5F70CD971DA5}">
      <dgm:prSet/>
      <dgm:spPr/>
      <dgm:t>
        <a:bodyPr/>
        <a:lstStyle/>
        <a:p>
          <a:endParaRPr lang="fr-FR"/>
        </a:p>
      </dgm:t>
    </dgm:pt>
    <dgm:pt modelId="{58F70A12-B6EC-41D0-8298-A5AB2C2BC588}">
      <dgm:prSet custT="1"/>
      <dgm:spPr/>
      <dgm:t>
        <a:bodyPr/>
        <a:lstStyle/>
        <a:p>
          <a:r>
            <a:rPr lang="fr-FR" sz="3200" b="1" dirty="0" smtClean="0">
              <a:ln/>
              <a:latin typeface="Sakkal Majalla" pitchFamily="2" charset="-78"/>
              <a:cs typeface="Sakkal Majalla" pitchFamily="2" charset="-78"/>
            </a:rPr>
            <a:t>39</a:t>
          </a:r>
          <a:r>
            <a:rPr lang="ar-DZ" sz="3200" b="1" dirty="0" err="1" smtClean="0">
              <a:ln/>
              <a:latin typeface="Sakkal Majalla" pitchFamily="2" charset="-78"/>
              <a:cs typeface="Sakkal Majalla" pitchFamily="2" charset="-78"/>
            </a:rPr>
            <a:t>مروانة</a:t>
          </a:r>
          <a:endParaRPr lang="ar-DZ" sz="3200" b="1" dirty="0" smtClean="0">
            <a:ln/>
            <a:latin typeface="Sakkal Majalla" pitchFamily="2" charset="-78"/>
            <a:cs typeface="Sakkal Majalla" pitchFamily="2" charset="-78"/>
          </a:endParaRPr>
        </a:p>
      </dgm:t>
    </dgm:pt>
    <dgm:pt modelId="{2173591F-E1B9-43E5-B5EA-3D1208D7B599}" type="parTrans" cxnId="{A687C51D-6C25-4614-885F-FEE80B98CA0C}">
      <dgm:prSet/>
      <dgm:spPr/>
      <dgm:t>
        <a:bodyPr/>
        <a:lstStyle/>
        <a:p>
          <a:endParaRPr lang="fr-FR"/>
        </a:p>
      </dgm:t>
    </dgm:pt>
    <dgm:pt modelId="{E80DF674-AA3F-49C9-A73A-AE1CA4948E7E}" type="sibTrans" cxnId="{A687C51D-6C25-4614-885F-FEE80B98CA0C}">
      <dgm:prSet/>
      <dgm:spPr/>
      <dgm:t>
        <a:bodyPr/>
        <a:lstStyle/>
        <a:p>
          <a:endParaRPr lang="fr-FR"/>
        </a:p>
      </dgm:t>
    </dgm:pt>
    <dgm:pt modelId="{8239FA68-CD71-4705-933A-F2022655ECDD}">
      <dgm:prSet custT="1"/>
      <dgm:spPr/>
      <dgm:t>
        <a:bodyPr/>
        <a:lstStyle/>
        <a:p>
          <a:r>
            <a:rPr lang="fr-FR" sz="3600" b="1" dirty="0" smtClean="0">
              <a:ln/>
              <a:latin typeface="Sakkal Majalla" pitchFamily="2" charset="-78"/>
              <a:cs typeface="Sakkal Majalla" pitchFamily="2" charset="-78"/>
            </a:rPr>
            <a:t>30</a:t>
          </a:r>
          <a:r>
            <a:rPr lang="ar-DZ" sz="3600" b="1" dirty="0" err="1" smtClean="0">
              <a:ln/>
              <a:latin typeface="Sakkal Majalla" pitchFamily="2" charset="-78"/>
              <a:cs typeface="Sakkal Majalla" pitchFamily="2" charset="-78"/>
            </a:rPr>
            <a:t>تكوت</a:t>
          </a:r>
          <a:endParaRPr lang="ar-DZ" sz="3600" b="1" dirty="0" smtClean="0">
            <a:ln/>
            <a:latin typeface="Sakkal Majalla" pitchFamily="2" charset="-78"/>
            <a:cs typeface="Sakkal Majalla" pitchFamily="2" charset="-78"/>
          </a:endParaRPr>
        </a:p>
      </dgm:t>
    </dgm:pt>
    <dgm:pt modelId="{C8D174FC-3988-4B64-AE2A-A7D715F8E9B8}" type="parTrans" cxnId="{06C62317-703B-4FFE-A19D-83754E751A6F}">
      <dgm:prSet/>
      <dgm:spPr/>
      <dgm:t>
        <a:bodyPr/>
        <a:lstStyle/>
        <a:p>
          <a:endParaRPr lang="fr-FR"/>
        </a:p>
      </dgm:t>
    </dgm:pt>
    <dgm:pt modelId="{1D755CD0-E65B-44EB-B38D-60180298AB5A}" type="sibTrans" cxnId="{06C62317-703B-4FFE-A19D-83754E751A6F}">
      <dgm:prSet/>
      <dgm:spPr/>
      <dgm:t>
        <a:bodyPr/>
        <a:lstStyle/>
        <a:p>
          <a:endParaRPr lang="fr-FR"/>
        </a:p>
      </dgm:t>
    </dgm:pt>
    <dgm:pt modelId="{763C0E4B-2EC8-4120-B953-04680BD033B9}" type="pres">
      <dgm:prSet presAssocID="{FF836C29-B17D-4860-B57A-F18EAA36AB2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73A5BA21-6C87-4D51-B64B-BFDF689119D0}" type="pres">
      <dgm:prSet presAssocID="{FF836C29-B17D-4860-B57A-F18EAA36AB2E}" presName="pyramid" presStyleLbl="node1" presStyleIdx="0" presStyleCnt="1"/>
      <dgm:spPr/>
      <dgm:t>
        <a:bodyPr/>
        <a:lstStyle/>
        <a:p>
          <a:endParaRPr lang="fr-FR"/>
        </a:p>
      </dgm:t>
    </dgm:pt>
    <dgm:pt modelId="{EA19B32B-D9C4-4F76-816A-90746630F8C2}" type="pres">
      <dgm:prSet presAssocID="{FF836C29-B17D-4860-B57A-F18EAA36AB2E}" presName="theList" presStyleCnt="0"/>
      <dgm:spPr/>
      <dgm:t>
        <a:bodyPr/>
        <a:lstStyle/>
        <a:p>
          <a:endParaRPr lang="fr-FR"/>
        </a:p>
      </dgm:t>
    </dgm:pt>
    <dgm:pt modelId="{C878B696-1216-43E7-89E2-389F920E7C0E}" type="pres">
      <dgm:prSet presAssocID="{8239FA68-CD71-4705-933A-F2022655ECD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593A13-5867-46AB-9F62-BFCFB6E45B45}" type="pres">
      <dgm:prSet presAssocID="{8239FA68-CD71-4705-933A-F2022655ECDD}" presName="aSpace" presStyleCnt="0"/>
      <dgm:spPr/>
      <dgm:t>
        <a:bodyPr/>
        <a:lstStyle/>
        <a:p>
          <a:endParaRPr lang="fr-FR"/>
        </a:p>
      </dgm:t>
    </dgm:pt>
    <dgm:pt modelId="{5992EB43-20A5-43A0-A5D6-49207AEB64F1}" type="pres">
      <dgm:prSet presAssocID="{58F70A12-B6EC-41D0-8298-A5AB2C2BC588}" presName="aNode" presStyleLbl="fgAcc1" presStyleIdx="1" presStyleCnt="6" custLinFactNeighborX="-53727" custLinFactNeighborY="-543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F6FB24-B558-41F9-9685-6CD53637063E}" type="pres">
      <dgm:prSet presAssocID="{58F70A12-B6EC-41D0-8298-A5AB2C2BC588}" presName="aSpace" presStyleCnt="0"/>
      <dgm:spPr/>
      <dgm:t>
        <a:bodyPr/>
        <a:lstStyle/>
        <a:p>
          <a:endParaRPr lang="fr-FR"/>
        </a:p>
      </dgm:t>
    </dgm:pt>
    <dgm:pt modelId="{3BDBAD50-9683-407C-ABD8-4569723A7EE3}" type="pres">
      <dgm:prSet presAssocID="{FDEF99D9-37DB-4ECF-89D3-A5FE886F708E}" presName="aNode" presStyleLbl="fgAcc1" presStyleIdx="2" presStyleCnt="6" custLinFactY="-6705" custLinFactNeighborX="1136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C161A-AC0D-43B7-878E-B8B42FB165AB}" type="pres">
      <dgm:prSet presAssocID="{FDEF99D9-37DB-4ECF-89D3-A5FE886F708E}" presName="aSpace" presStyleCnt="0"/>
      <dgm:spPr/>
      <dgm:t>
        <a:bodyPr/>
        <a:lstStyle/>
        <a:p>
          <a:endParaRPr lang="fr-FR"/>
        </a:p>
      </dgm:t>
    </dgm:pt>
    <dgm:pt modelId="{CB0552DE-CF66-4530-BE96-B5B9D4D3148D}" type="pres">
      <dgm:prSet presAssocID="{61953471-21D0-4D25-A4AA-D14BCF303DEE}" presName="aNode" presStyleLbl="fgAcc1" presStyleIdx="3" presStyleCnt="6" custLinFactNeighborX="-58934" custLinFactNeighborY="-241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B493CC-0688-4B00-BB18-2B1712B060CD}" type="pres">
      <dgm:prSet presAssocID="{61953471-21D0-4D25-A4AA-D14BCF303DEE}" presName="aSpace" presStyleCnt="0"/>
      <dgm:spPr/>
      <dgm:t>
        <a:bodyPr/>
        <a:lstStyle/>
        <a:p>
          <a:endParaRPr lang="fr-FR"/>
        </a:p>
      </dgm:t>
    </dgm:pt>
    <dgm:pt modelId="{83B2F0B6-13B6-4AB9-9B4C-56A997BBCB20}" type="pres">
      <dgm:prSet presAssocID="{2B3F5B84-C3F1-4987-AC5F-8A9DA56C6BA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F352C0-EC94-4BC0-A099-67994AD3A810}" type="pres">
      <dgm:prSet presAssocID="{2B3F5B84-C3F1-4987-AC5F-8A9DA56C6BA4}" presName="aSpace" presStyleCnt="0"/>
      <dgm:spPr/>
      <dgm:t>
        <a:bodyPr/>
        <a:lstStyle/>
        <a:p>
          <a:endParaRPr lang="fr-FR"/>
        </a:p>
      </dgm:t>
    </dgm:pt>
    <dgm:pt modelId="{EDD7953F-085B-4A21-BA2B-2D4C474FC968}" type="pres">
      <dgm:prSet presAssocID="{9C6B754C-F3A8-4445-AB75-546EC941E286}" presName="aNode" presStyleLbl="fgAcc1" presStyleIdx="5" presStyleCnt="6" custLinFactY="45455" custLinFactNeighborX="-5112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0943E9-24F8-4F38-B52A-F03554D1A21D}" type="pres">
      <dgm:prSet presAssocID="{9C6B754C-F3A8-4445-AB75-546EC941E286}" presName="aSpace" presStyleCnt="0"/>
      <dgm:spPr/>
      <dgm:t>
        <a:bodyPr/>
        <a:lstStyle/>
        <a:p>
          <a:endParaRPr lang="fr-FR"/>
        </a:p>
      </dgm:t>
    </dgm:pt>
  </dgm:ptLst>
  <dgm:cxnLst>
    <dgm:cxn modelId="{C33F4A7E-A634-4951-ADE9-5F70CD971DA5}" srcId="{FF836C29-B17D-4860-B57A-F18EAA36AB2E}" destId="{FDEF99D9-37DB-4ECF-89D3-A5FE886F708E}" srcOrd="2" destOrd="0" parTransId="{7DAE4966-708C-4172-8C42-FFF416C1C3A9}" sibTransId="{2DECB876-BEAF-411E-B116-53F7C5847098}"/>
    <dgm:cxn modelId="{78F77700-0B22-4AB5-A694-4732441D11F0}" srcId="{FF836C29-B17D-4860-B57A-F18EAA36AB2E}" destId="{2B3F5B84-C3F1-4987-AC5F-8A9DA56C6BA4}" srcOrd="4" destOrd="0" parTransId="{5016FD0A-5635-42F7-9366-07B4DE705344}" sibTransId="{694CFC8B-84AD-4BC9-AE85-5060978DCBF5}"/>
    <dgm:cxn modelId="{7502001E-BFA3-45EB-92FA-9D781F8AEF21}" type="presOf" srcId="{2B3F5B84-C3F1-4987-AC5F-8A9DA56C6BA4}" destId="{83B2F0B6-13B6-4AB9-9B4C-56A997BBCB20}" srcOrd="0" destOrd="0" presId="urn:microsoft.com/office/officeart/2005/8/layout/pyramid2"/>
    <dgm:cxn modelId="{A687C51D-6C25-4614-885F-FEE80B98CA0C}" srcId="{FF836C29-B17D-4860-B57A-F18EAA36AB2E}" destId="{58F70A12-B6EC-41D0-8298-A5AB2C2BC588}" srcOrd="1" destOrd="0" parTransId="{2173591F-E1B9-43E5-B5EA-3D1208D7B599}" sibTransId="{E80DF674-AA3F-49C9-A73A-AE1CA4948E7E}"/>
    <dgm:cxn modelId="{06C62317-703B-4FFE-A19D-83754E751A6F}" srcId="{FF836C29-B17D-4860-B57A-F18EAA36AB2E}" destId="{8239FA68-CD71-4705-933A-F2022655ECDD}" srcOrd="0" destOrd="0" parTransId="{C8D174FC-3988-4B64-AE2A-A7D715F8E9B8}" sibTransId="{1D755CD0-E65B-44EB-B38D-60180298AB5A}"/>
    <dgm:cxn modelId="{837BBD07-F51D-42C5-AEAA-BB360CB60F74}" type="presOf" srcId="{61953471-21D0-4D25-A4AA-D14BCF303DEE}" destId="{CB0552DE-CF66-4530-BE96-B5B9D4D3148D}" srcOrd="0" destOrd="0" presId="urn:microsoft.com/office/officeart/2005/8/layout/pyramid2"/>
    <dgm:cxn modelId="{14BFB3CC-6A9D-4078-BF52-C869000D6E83}" srcId="{FF836C29-B17D-4860-B57A-F18EAA36AB2E}" destId="{9C6B754C-F3A8-4445-AB75-546EC941E286}" srcOrd="5" destOrd="0" parTransId="{8EB29BC1-959D-419E-A1C0-D19A546A4131}" sibTransId="{4D53BD49-85EF-4184-B4BB-CB8634922CC3}"/>
    <dgm:cxn modelId="{275C41B6-030B-4B9B-BA9F-D4477B3237DD}" type="presOf" srcId="{FDEF99D9-37DB-4ECF-89D3-A5FE886F708E}" destId="{3BDBAD50-9683-407C-ABD8-4569723A7EE3}" srcOrd="0" destOrd="0" presId="urn:microsoft.com/office/officeart/2005/8/layout/pyramid2"/>
    <dgm:cxn modelId="{3C4B4300-CA90-4963-BFE8-2E03EF1B3D30}" type="presOf" srcId="{58F70A12-B6EC-41D0-8298-A5AB2C2BC588}" destId="{5992EB43-20A5-43A0-A5D6-49207AEB64F1}" srcOrd="0" destOrd="0" presId="urn:microsoft.com/office/officeart/2005/8/layout/pyramid2"/>
    <dgm:cxn modelId="{B1D4F66D-44BE-471A-971E-0108A8DCB937}" type="presOf" srcId="{9C6B754C-F3A8-4445-AB75-546EC941E286}" destId="{EDD7953F-085B-4A21-BA2B-2D4C474FC968}" srcOrd="0" destOrd="0" presId="urn:microsoft.com/office/officeart/2005/8/layout/pyramid2"/>
    <dgm:cxn modelId="{5DFEA12D-0E07-4DE0-A19E-BA3A799E93DE}" type="presOf" srcId="{8239FA68-CD71-4705-933A-F2022655ECDD}" destId="{C878B696-1216-43E7-89E2-389F920E7C0E}" srcOrd="0" destOrd="0" presId="urn:microsoft.com/office/officeart/2005/8/layout/pyramid2"/>
    <dgm:cxn modelId="{CEB91122-8E65-4034-A85D-ACF1F9B1C82F}" srcId="{FF836C29-B17D-4860-B57A-F18EAA36AB2E}" destId="{61953471-21D0-4D25-A4AA-D14BCF303DEE}" srcOrd="3" destOrd="0" parTransId="{92D44A35-8CBD-4A55-83E5-F357264D7669}" sibTransId="{34CDA8C3-E24F-488D-A1CB-7305F9CBB200}"/>
    <dgm:cxn modelId="{42438C13-EAC7-451A-8B7A-4747E9A2C790}" type="presOf" srcId="{FF836C29-B17D-4860-B57A-F18EAA36AB2E}" destId="{763C0E4B-2EC8-4120-B953-04680BD033B9}" srcOrd="0" destOrd="0" presId="urn:microsoft.com/office/officeart/2005/8/layout/pyramid2"/>
    <dgm:cxn modelId="{4A32BE5D-942E-41A8-91C9-98819B2E149E}" type="presParOf" srcId="{763C0E4B-2EC8-4120-B953-04680BD033B9}" destId="{73A5BA21-6C87-4D51-B64B-BFDF689119D0}" srcOrd="0" destOrd="0" presId="urn:microsoft.com/office/officeart/2005/8/layout/pyramid2"/>
    <dgm:cxn modelId="{480D47C2-4D6C-4D4F-9937-F2F833C2158C}" type="presParOf" srcId="{763C0E4B-2EC8-4120-B953-04680BD033B9}" destId="{EA19B32B-D9C4-4F76-816A-90746630F8C2}" srcOrd="1" destOrd="0" presId="urn:microsoft.com/office/officeart/2005/8/layout/pyramid2"/>
    <dgm:cxn modelId="{57DBDAE7-1AC2-4BCF-ADFF-BFB51EECDE75}" type="presParOf" srcId="{EA19B32B-D9C4-4F76-816A-90746630F8C2}" destId="{C878B696-1216-43E7-89E2-389F920E7C0E}" srcOrd="0" destOrd="0" presId="urn:microsoft.com/office/officeart/2005/8/layout/pyramid2"/>
    <dgm:cxn modelId="{286D4FC9-8A9B-4CC4-800F-142A56B548F4}" type="presParOf" srcId="{EA19B32B-D9C4-4F76-816A-90746630F8C2}" destId="{B8593A13-5867-46AB-9F62-BFCFB6E45B45}" srcOrd="1" destOrd="0" presId="urn:microsoft.com/office/officeart/2005/8/layout/pyramid2"/>
    <dgm:cxn modelId="{A714FC0A-9231-424C-B21E-9100189B45CB}" type="presParOf" srcId="{EA19B32B-D9C4-4F76-816A-90746630F8C2}" destId="{5992EB43-20A5-43A0-A5D6-49207AEB64F1}" srcOrd="2" destOrd="0" presId="urn:microsoft.com/office/officeart/2005/8/layout/pyramid2"/>
    <dgm:cxn modelId="{E3295D89-13B1-4930-8475-12490E04F349}" type="presParOf" srcId="{EA19B32B-D9C4-4F76-816A-90746630F8C2}" destId="{DEF6FB24-B558-41F9-9685-6CD53637063E}" srcOrd="3" destOrd="0" presId="urn:microsoft.com/office/officeart/2005/8/layout/pyramid2"/>
    <dgm:cxn modelId="{186253CD-FD3D-432C-95B0-4D2325DACD3C}" type="presParOf" srcId="{EA19B32B-D9C4-4F76-816A-90746630F8C2}" destId="{3BDBAD50-9683-407C-ABD8-4569723A7EE3}" srcOrd="4" destOrd="0" presId="urn:microsoft.com/office/officeart/2005/8/layout/pyramid2"/>
    <dgm:cxn modelId="{2092DF4F-21FC-4B43-AC7C-A108E06B6E5D}" type="presParOf" srcId="{EA19B32B-D9C4-4F76-816A-90746630F8C2}" destId="{B82C161A-AC0D-43B7-878E-B8B42FB165AB}" srcOrd="5" destOrd="0" presId="urn:microsoft.com/office/officeart/2005/8/layout/pyramid2"/>
    <dgm:cxn modelId="{C9CED4E7-0C0C-47B6-88B8-C9138F0DD9E5}" type="presParOf" srcId="{EA19B32B-D9C4-4F76-816A-90746630F8C2}" destId="{CB0552DE-CF66-4530-BE96-B5B9D4D3148D}" srcOrd="6" destOrd="0" presId="urn:microsoft.com/office/officeart/2005/8/layout/pyramid2"/>
    <dgm:cxn modelId="{553E00AD-A163-4002-869E-42978E6645AF}" type="presParOf" srcId="{EA19B32B-D9C4-4F76-816A-90746630F8C2}" destId="{7BB493CC-0688-4B00-BB18-2B1712B060CD}" srcOrd="7" destOrd="0" presId="urn:microsoft.com/office/officeart/2005/8/layout/pyramid2"/>
    <dgm:cxn modelId="{CE5F12B0-C7ED-4F61-9D8B-FAA4211D4532}" type="presParOf" srcId="{EA19B32B-D9C4-4F76-816A-90746630F8C2}" destId="{83B2F0B6-13B6-4AB9-9B4C-56A997BBCB20}" srcOrd="8" destOrd="0" presId="urn:microsoft.com/office/officeart/2005/8/layout/pyramid2"/>
    <dgm:cxn modelId="{6862BFC6-9CC3-4DBD-A98C-16937C4583CB}" type="presParOf" srcId="{EA19B32B-D9C4-4F76-816A-90746630F8C2}" destId="{8AF352C0-EC94-4BC0-A099-67994AD3A810}" srcOrd="9" destOrd="0" presId="urn:microsoft.com/office/officeart/2005/8/layout/pyramid2"/>
    <dgm:cxn modelId="{61B30AB8-CB14-4998-A3E1-5F5D3084AA4D}" type="presParOf" srcId="{EA19B32B-D9C4-4F76-816A-90746630F8C2}" destId="{EDD7953F-085B-4A21-BA2B-2D4C474FC968}" srcOrd="10" destOrd="0" presId="urn:microsoft.com/office/officeart/2005/8/layout/pyramid2"/>
    <dgm:cxn modelId="{B887B76D-F93D-47A6-97B3-597B45FC8AE4}" type="presParOf" srcId="{EA19B32B-D9C4-4F76-816A-90746630F8C2}" destId="{2E0943E9-24F8-4F38-B52A-F03554D1A21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BA21-6C87-4D51-B64B-BFDF689119D0}">
      <dsp:nvSpPr>
        <dsp:cNvPr id="0" name=""/>
        <dsp:cNvSpPr/>
      </dsp:nvSpPr>
      <dsp:spPr>
        <a:xfrm>
          <a:off x="1306631" y="0"/>
          <a:ext cx="4221163" cy="42211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78B696-1216-43E7-89E2-389F920E7C0E}">
      <dsp:nvSpPr>
        <dsp:cNvPr id="0" name=""/>
        <dsp:cNvSpPr/>
      </dsp:nvSpPr>
      <dsp:spPr>
        <a:xfrm>
          <a:off x="3417212" y="424383"/>
          <a:ext cx="2743755" cy="49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ln/>
              <a:latin typeface="Sakkal Majalla" pitchFamily="2" charset="-78"/>
              <a:cs typeface="Sakkal Majalla" pitchFamily="2" charset="-78"/>
            </a:rPr>
            <a:t>30</a:t>
          </a:r>
          <a:r>
            <a:rPr lang="ar-DZ" sz="3600" b="1" kern="1200" dirty="0" err="1" smtClean="0">
              <a:ln/>
              <a:latin typeface="Sakkal Majalla" pitchFamily="2" charset="-78"/>
              <a:cs typeface="Sakkal Majalla" pitchFamily="2" charset="-78"/>
            </a:rPr>
            <a:t>تكوت</a:t>
          </a:r>
          <a:endParaRPr lang="ar-DZ" sz="3600" b="1" kern="1200" dirty="0" smtClean="0">
            <a:ln/>
            <a:latin typeface="Sakkal Majalla" pitchFamily="2" charset="-78"/>
            <a:cs typeface="Sakkal Majalla" pitchFamily="2" charset="-78"/>
          </a:endParaRPr>
        </a:p>
      </dsp:txBody>
      <dsp:txXfrm>
        <a:off x="3441601" y="448772"/>
        <a:ext cx="2694977" cy="450836"/>
      </dsp:txXfrm>
    </dsp:sp>
    <dsp:sp modelId="{5992EB43-20A5-43A0-A5D6-49207AEB64F1}">
      <dsp:nvSpPr>
        <dsp:cNvPr id="0" name=""/>
        <dsp:cNvSpPr/>
      </dsp:nvSpPr>
      <dsp:spPr>
        <a:xfrm>
          <a:off x="1943075" y="952496"/>
          <a:ext cx="2743755" cy="49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ln/>
              <a:latin typeface="Sakkal Majalla" pitchFamily="2" charset="-78"/>
              <a:cs typeface="Sakkal Majalla" pitchFamily="2" charset="-78"/>
            </a:rPr>
            <a:t>39</a:t>
          </a:r>
          <a:r>
            <a:rPr lang="ar-DZ" sz="3200" b="1" kern="1200" dirty="0" err="1" smtClean="0">
              <a:ln/>
              <a:latin typeface="Sakkal Majalla" pitchFamily="2" charset="-78"/>
              <a:cs typeface="Sakkal Majalla" pitchFamily="2" charset="-78"/>
            </a:rPr>
            <a:t>مروانة</a:t>
          </a:r>
          <a:endParaRPr lang="ar-DZ" sz="3200" b="1" kern="1200" dirty="0" smtClean="0">
            <a:ln/>
            <a:latin typeface="Sakkal Majalla" pitchFamily="2" charset="-78"/>
            <a:cs typeface="Sakkal Majalla" pitchFamily="2" charset="-78"/>
          </a:endParaRPr>
        </a:p>
      </dsp:txBody>
      <dsp:txXfrm>
        <a:off x="1967464" y="976885"/>
        <a:ext cx="2694977" cy="450836"/>
      </dsp:txXfrm>
    </dsp:sp>
    <dsp:sp modelId="{3BDBAD50-9683-407C-ABD8-4569723A7EE3}">
      <dsp:nvSpPr>
        <dsp:cNvPr id="0" name=""/>
        <dsp:cNvSpPr/>
      </dsp:nvSpPr>
      <dsp:spPr>
        <a:xfrm>
          <a:off x="3729040" y="1452564"/>
          <a:ext cx="2743755" cy="49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ln/>
              <a:solidFill>
                <a:schemeClr val="bg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rPr>
            <a:t>42</a:t>
          </a:r>
          <a:r>
            <a:rPr lang="ar-DZ" sz="3200" b="1" kern="1200" dirty="0" smtClean="0">
              <a:ln/>
              <a:solidFill>
                <a:schemeClr val="bg1">
                  <a:lumMod val="95000"/>
                  <a:lumOff val="5000"/>
                </a:schemeClr>
              </a:solidFill>
              <a:latin typeface="Sakkal Majalla" pitchFamily="2" charset="-78"/>
              <a:cs typeface="Sakkal Majalla" pitchFamily="2" charset="-78"/>
            </a:rPr>
            <a:t>عين التوتة</a:t>
          </a:r>
        </a:p>
      </dsp:txBody>
      <dsp:txXfrm>
        <a:off x="3753429" y="1476953"/>
        <a:ext cx="2694977" cy="450836"/>
      </dsp:txXfrm>
    </dsp:sp>
    <dsp:sp modelId="{CB0552DE-CF66-4530-BE96-B5B9D4D3148D}">
      <dsp:nvSpPr>
        <dsp:cNvPr id="0" name=""/>
        <dsp:cNvSpPr/>
      </dsp:nvSpPr>
      <dsp:spPr>
        <a:xfrm>
          <a:off x="1800207" y="2095505"/>
          <a:ext cx="2743755" cy="49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ln/>
              <a:latin typeface="Sakkal Majalla" pitchFamily="2" charset="-78"/>
              <a:cs typeface="Sakkal Majalla" pitchFamily="2" charset="-78"/>
            </a:rPr>
            <a:t>68</a:t>
          </a:r>
          <a:r>
            <a:rPr lang="ar-DZ" sz="3200" b="1" kern="1200" dirty="0" err="1" smtClean="0">
              <a:ln/>
              <a:latin typeface="Sakkal Majalla" pitchFamily="2" charset="-78"/>
              <a:cs typeface="Sakkal Majalla" pitchFamily="2" charset="-78"/>
            </a:rPr>
            <a:t>تازولت</a:t>
          </a:r>
        </a:p>
      </dsp:txBody>
      <dsp:txXfrm>
        <a:off x="1824596" y="2119894"/>
        <a:ext cx="2694977" cy="450836"/>
      </dsp:txXfrm>
    </dsp:sp>
    <dsp:sp modelId="{83B2F0B6-13B6-4AB9-9B4C-56A997BBCB20}">
      <dsp:nvSpPr>
        <dsp:cNvPr id="0" name=""/>
        <dsp:cNvSpPr/>
      </dsp:nvSpPr>
      <dsp:spPr>
        <a:xfrm>
          <a:off x="3417212" y="2672647"/>
          <a:ext cx="2743755" cy="49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ln/>
              <a:latin typeface="Sakkal Majalla" pitchFamily="2" charset="-78"/>
              <a:cs typeface="Sakkal Majalla" pitchFamily="2" charset="-78"/>
            </a:rPr>
            <a:t>73</a:t>
          </a:r>
          <a:r>
            <a:rPr lang="ar-DZ" sz="3200" b="1" kern="1200" dirty="0" err="1" smtClean="0">
              <a:ln/>
              <a:latin typeface="Sakkal Majalla" pitchFamily="2" charset="-78"/>
              <a:cs typeface="Sakkal Majalla" pitchFamily="2" charset="-78"/>
            </a:rPr>
            <a:t>آريس</a:t>
          </a:r>
          <a:endParaRPr lang="ar-DZ" sz="3200" b="1" kern="1200" dirty="0" smtClean="0">
            <a:ln/>
            <a:latin typeface="Sakkal Majalla" pitchFamily="2" charset="-78"/>
            <a:cs typeface="Sakkal Majalla" pitchFamily="2" charset="-78"/>
          </a:endParaRPr>
        </a:p>
      </dsp:txBody>
      <dsp:txXfrm>
        <a:off x="3441601" y="2697036"/>
        <a:ext cx="2694977" cy="450836"/>
      </dsp:txXfrm>
    </dsp:sp>
    <dsp:sp modelId="{EDD7953F-085B-4A21-BA2B-2D4C474FC968}">
      <dsp:nvSpPr>
        <dsp:cNvPr id="0" name=""/>
        <dsp:cNvSpPr/>
      </dsp:nvSpPr>
      <dsp:spPr>
        <a:xfrm>
          <a:off x="2014522" y="3524264"/>
          <a:ext cx="2743755" cy="49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smtClean="0">
              <a:latin typeface="Sakkal Majalla" pitchFamily="2" charset="-78"/>
              <a:cs typeface="Sakkal Majalla" pitchFamily="2" charset="-78"/>
            </a:rPr>
            <a:t>باتنة158</a:t>
          </a:r>
          <a:endParaRPr lang="fr-FR" sz="3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038911" y="3548653"/>
        <a:ext cx="2694977" cy="45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1048870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54D4857D-62A5-486B-9129-468003D7E020}" type="datetimeFigureOut">
              <a:rPr lang="fr-FR" smtClean="0"/>
              <a:pPr/>
              <a:t>30/01/2021</a:t>
            </a:fld>
            <a:endParaRPr lang="fr-FR"/>
          </a:p>
        </p:txBody>
      </p:sp>
      <p:sp>
        <p:nvSpPr>
          <p:cNvPr id="1048871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1048872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2EBE4566-6F3A-4CC1-BD6C-9C510D05F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1048864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2D2EF2CE-B28C-4ED4-8FD0-48BB3F48846A}" type="datetimeFigureOut">
              <a:rPr lang="fr-FR"/>
              <a:pPr/>
              <a:t>30/01/2021</a:t>
            </a:fld>
            <a:endParaRPr lang="fr-FR"/>
          </a:p>
        </p:txBody>
      </p:sp>
      <p:sp>
        <p:nvSpPr>
          <p:cNvPr id="1048865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1048866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1048867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1048868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61807874-5299-41B2-A37A-6AA3547857F4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0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8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87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92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97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02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0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1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1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2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2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3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3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3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4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4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5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59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6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69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7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80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4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8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90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9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00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0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10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1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20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25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30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5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5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6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6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73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78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fr-FR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pPr eaLnBrk="1" latinLnBrk="0" hangingPunct="1"/>
            <a:r>
              <a:rPr lang="fr-FR" smtClean="0"/>
              <a:t>Cliquez pour modifier le style des sous-titres du masque</a:t>
            </a:r>
          </a:p>
        </p:txBody>
      </p:sp>
      <p:grpSp>
        <p:nvGrpSpPr>
          <p:cNvPr id="60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1048606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0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08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09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0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2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</p:grpSp>
      <p:grpSp>
        <p:nvGrpSpPr>
          <p:cNvPr id="61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10486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5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6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61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</p:grpSp>
      <p:sp>
        <p:nvSpPr>
          <p:cNvPr id="1048620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048621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048622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048623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  <p:sp>
        <p:nvSpPr>
          <p:cNvPr id="1048624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fr-FR" sz="1100"/>
              <a:pPr algn="r"/>
              <a:t>30/01/2021</a:t>
            </a:fld>
            <a:endParaRPr kumimoji="0" lang="fr-FR"/>
          </a:p>
        </p:txBody>
      </p:sp>
      <p:sp>
        <p:nvSpPr>
          <p:cNvPr id="10486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1048626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fr-FR"/>
          </a:p>
        </p:txBody>
      </p:sp>
      <p:sp>
        <p:nvSpPr>
          <p:cNvPr id="1048627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fr-FR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Afficher le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</a:p>
        </p:txBody>
      </p:sp>
      <p:sp>
        <p:nvSpPr>
          <p:cNvPr id="1048646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fr-FR" sz="1100"/>
              <a:pPr algn="r"/>
              <a:t>30/01/2021</a:t>
            </a:fld>
            <a:endParaRPr kumimoji="0" lang="fr-FR"/>
          </a:p>
        </p:txBody>
      </p:sp>
      <p:sp>
        <p:nvSpPr>
          <p:cNvPr id="104864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1048648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fr-FR"/>
          </a:p>
        </p:txBody>
      </p:sp>
      <p:sp>
        <p:nvSpPr>
          <p:cNvPr id="1048649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fr-FR" smtClean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fr-FR" sz="1100"/>
              <a:pPr algn="r"/>
              <a:t>30/01/2021</a:t>
            </a:fld>
            <a:endParaRPr kumimoji="0" lang="fr-FR"/>
          </a:p>
        </p:txBody>
      </p:sp>
      <p:sp>
        <p:nvSpPr>
          <p:cNvPr id="1048834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fr-FR"/>
          </a:p>
        </p:txBody>
      </p:sp>
      <p:sp>
        <p:nvSpPr>
          <p:cNvPr id="1048835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1048836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</a:lstStyle>
          <a:p>
            <a:r>
              <a:rPr kumimoji="0" lang="fr-FR"/>
              <a:t>Cliquez pour ajouter un titre de section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/réponse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</a:lstStyle>
          <a:p>
            <a:fld id="{1BEBB2CB-903D-46EF-8227-E770ED8FF514}" type="datetimeFigureOut">
              <a:rPr lang="fr-FR"/>
              <a:pPr/>
              <a:t>30/01/2021</a:t>
            </a:fld>
            <a:endParaRPr kumimoji="0" lang="fr-FR"/>
          </a:p>
        </p:txBody>
      </p:sp>
      <p:sp>
        <p:nvSpPr>
          <p:cNvPr id="1048637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fr-FR"/>
          </a:p>
        </p:txBody>
      </p:sp>
      <p:sp>
        <p:nvSpPr>
          <p:cNvPr id="104863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1048639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1048640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fr-FR"/>
              <a:t>Cliquez pour ajouter une réponse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/>
      <p:bldP spid="1048640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864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86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486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/réponse détaill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</a:lstStyle>
          <a:p>
            <a:fld id="{1BEBB2CB-903D-46EF-8227-E770ED8FF514}" type="datetimeFigureOut">
              <a:rPr lang="fr-FR"/>
              <a:pPr/>
              <a:t>30/01/2021</a:t>
            </a:fld>
            <a:endParaRPr kumimoji="0" lang="fr-FR"/>
          </a:p>
        </p:txBody>
      </p:sp>
      <p:sp>
        <p:nvSpPr>
          <p:cNvPr id="1048597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fr-FR"/>
          </a:p>
        </p:txBody>
      </p:sp>
      <p:sp>
        <p:nvSpPr>
          <p:cNvPr id="104859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1048599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1048600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fr-FR"/>
              <a:t>Cliquez pour ajouter une réponse</a:t>
            </a:r>
          </a:p>
        </p:txBody>
      </p:sp>
      <p:sp>
        <p:nvSpPr>
          <p:cNvPr id="1048601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fr-FR" i="1" baseline="0"/>
            </a:lvl1pPr>
          </a:lstStyle>
          <a:p>
            <a:pPr lvl="0"/>
            <a:r>
              <a:rPr kumimoji="0" lang="fr-FR"/>
              <a:t>Cliquez pour ajouter des détails à la réponse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86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860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4860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6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6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86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vrai ou faux (réponse : Vra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</a:lstStyle>
          <a:p>
            <a:fld id="{1BEBB2CB-903D-46EF-8227-E770ED8FF514}" type="datetimeFigureOut">
              <a:rPr lang="fr-FR"/>
              <a:pPr/>
              <a:t>30/01/2021</a:t>
            </a:fld>
            <a:endParaRPr kumimoji="0" lang="fr-FR"/>
          </a:p>
        </p:txBody>
      </p:sp>
      <p:sp>
        <p:nvSpPr>
          <p:cNvPr id="1048844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fr-FR"/>
          </a:p>
        </p:txBody>
      </p:sp>
      <p:sp>
        <p:nvSpPr>
          <p:cNvPr id="1048845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104884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1048847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VRAI</a:t>
            </a:r>
            <a:r>
              <a:rPr kumimoji="0" lang="fr-F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ou FAUX ?</a:t>
            </a:r>
          </a:p>
        </p:txBody>
      </p:sp>
      <p:sp>
        <p:nvSpPr>
          <p:cNvPr id="1048848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fr-F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VRAI </a:t>
            </a:r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ou FAUX ?</a:t>
            </a:r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48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7" grpId="0"/>
      <p:bldP spid="104884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vrai ou faux (réponse : Fau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</a:lstStyle>
          <a:p>
            <a:fld id="{1BEBB2CB-903D-46EF-8227-E770ED8FF514}" type="datetimeFigureOut">
              <a:rPr lang="fr-FR"/>
              <a:pPr/>
              <a:t>30/01/2021</a:t>
            </a:fld>
            <a:endParaRPr kumimoji="0" lang="fr-FR"/>
          </a:p>
        </p:txBody>
      </p:sp>
      <p:sp>
        <p:nvSpPr>
          <p:cNvPr id="104883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fr-FR"/>
          </a:p>
        </p:txBody>
      </p:sp>
      <p:sp>
        <p:nvSpPr>
          <p:cNvPr id="104883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1048840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1048841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VRAI</a:t>
            </a:r>
            <a:r>
              <a:rPr kumimoji="0" lang="fr-F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ou FAUX ?</a:t>
            </a:r>
          </a:p>
        </p:txBody>
      </p:sp>
      <p:sp>
        <p:nvSpPr>
          <p:cNvPr id="1048842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VRAI ou </a:t>
            </a:r>
            <a:r>
              <a:rPr kumimoji="0" lang="fr-F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FAUX</a:t>
            </a:r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 ?</a:t>
            </a:r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48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1" grpId="0"/>
      <p:bldP spid="104884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respondance des élé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fr-FR"/>
          </a:p>
        </p:txBody>
      </p:sp>
      <p:sp>
        <p:nvSpPr>
          <p:cNvPr id="1048850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l'élément 1</a:t>
            </a:r>
          </a:p>
        </p:txBody>
      </p:sp>
      <p:sp>
        <p:nvSpPr>
          <p:cNvPr id="1048851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l'élément 2</a:t>
            </a:r>
          </a:p>
        </p:txBody>
      </p:sp>
      <p:sp>
        <p:nvSpPr>
          <p:cNvPr id="1048852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l'élément 3</a:t>
            </a:r>
          </a:p>
        </p:txBody>
      </p:sp>
      <p:sp>
        <p:nvSpPr>
          <p:cNvPr id="1048853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l'élément 4</a:t>
            </a:r>
          </a:p>
        </p:txBody>
      </p:sp>
      <p:sp>
        <p:nvSpPr>
          <p:cNvPr id="1048854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l'élément 5</a:t>
            </a:r>
          </a:p>
        </p:txBody>
      </p:sp>
      <p:sp>
        <p:nvSpPr>
          <p:cNvPr id="104885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</a:lstStyle>
          <a:p>
            <a:fld id="{1BEBB2CB-903D-46EF-8227-E770ED8FF514}" type="datetimeFigureOut">
              <a:rPr lang="fr-FR"/>
              <a:pPr/>
              <a:t>30/01/2021</a:t>
            </a:fld>
            <a:endParaRPr kumimoji="0" lang="fr-FR"/>
          </a:p>
        </p:txBody>
      </p:sp>
      <p:sp>
        <p:nvSpPr>
          <p:cNvPr id="1048856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la correspondance 5</a:t>
            </a:r>
          </a:p>
        </p:txBody>
      </p:sp>
      <p:sp>
        <p:nvSpPr>
          <p:cNvPr id="104885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la correspondance 3</a:t>
            </a:r>
          </a:p>
        </p:txBody>
      </p:sp>
      <p:sp>
        <p:nvSpPr>
          <p:cNvPr id="104885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la correspondance 1</a:t>
            </a:r>
          </a:p>
        </p:txBody>
      </p:sp>
      <p:sp>
        <p:nvSpPr>
          <p:cNvPr id="104885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la correspondance 2</a:t>
            </a:r>
          </a:p>
        </p:txBody>
      </p:sp>
      <p:sp>
        <p:nvSpPr>
          <p:cNvPr id="1048860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</a:lstStyle>
          <a:p>
            <a:pPr lvl="0"/>
            <a:r>
              <a:rPr kumimoji="0" lang="fr-FR"/>
              <a:t>Cliquez pour ajouter la correspondance 4</a:t>
            </a:r>
          </a:p>
        </p:txBody>
      </p:sp>
      <p:sp>
        <p:nvSpPr>
          <p:cNvPr id="104886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fr-FR" i="1" baseline="0"/>
            </a:lvl1pPr>
          </a:lstStyle>
          <a:p>
            <a:r>
              <a:rPr kumimoji="0" lang="fr-FR"/>
              <a:t>Cliquez pour taper votre question</a:t>
            </a:r>
          </a:p>
        </p:txBody>
      </p:sp>
      <p:sp>
        <p:nvSpPr>
          <p:cNvPr id="1048862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cxnSp>
        <p:nvCxnSpPr>
          <p:cNvPr id="3145728" name="Straight Connector 23"/>
          <p:cNvCxnSpPr>
            <a:cxnSpLocks/>
            <a:stCxn id="1048850" idx="3"/>
            <a:endCxn id="104885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29" name="Straight Connector 23"/>
          <p:cNvCxnSpPr>
            <a:cxnSpLocks/>
            <a:stCxn id="1048851" idx="3"/>
            <a:endCxn id="104885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0" name="Straight Connector 23"/>
          <p:cNvCxnSpPr>
            <a:cxnSpLocks/>
            <a:stCxn id="1048852" idx="3"/>
            <a:endCxn id="104885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1" name="Straight Connector 23"/>
          <p:cNvCxnSpPr>
            <a:cxnSpLocks/>
            <a:stCxn id="1048853" idx="3"/>
            <a:endCxn id="1048860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2" name="Straight Connector 23"/>
          <p:cNvCxnSpPr>
            <a:cxnSpLocks/>
            <a:stCxn id="1048854" idx="3"/>
            <a:endCxn id="1048856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fr-FR" smtClean="0"/>
              <a:t>Cliquez pour modifier le style du titre</a:t>
            </a:r>
            <a:endParaRPr kumimoji="0" lang="en-US" smtClean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fr-FR" sz="1100"/>
            </a:lvl1pPr>
          </a:lstStyle>
          <a:p>
            <a:pPr algn="r"/>
            <a:fld id="{8F67D422-08A8-451B-9A67-21962FC4B660}" type="datetimeFigureOut">
              <a:rPr kumimoji="0" lang="fr-FR" sz="1100"/>
              <a:pPr algn="r"/>
              <a:t>30/01/2021</a:t>
            </a:fld>
            <a:endParaRPr kumimoji="0" lang="fr-FR" sz="105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fr-FR" sz="1200"/>
            </a:lvl1pPr>
          </a:lstStyle>
          <a:p>
            <a:endParaRPr kumimoji="0" lang="fr-FR" sz="1200"/>
          </a:p>
        </p:txBody>
      </p:sp>
      <p:sp>
        <p:nvSpPr>
          <p:cNvPr id="104858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fr-FR" sz="1200"/>
            </a:lvl1pPr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 sz="1200"/>
          </a:p>
        </p:txBody>
      </p:sp>
      <p:grpSp>
        <p:nvGrpSpPr>
          <p:cNvPr id="14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1048581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82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83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84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85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86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87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048588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89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90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91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92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93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  <p:sp>
          <p:nvSpPr>
            <p:cNvPr id="1048594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fr-FR"/>
            </a:p>
          </p:txBody>
        </p:sp>
      </p:grpSp>
      <p:sp>
        <p:nvSpPr>
          <p:cNvPr id="1048595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rtl="0" eaLnBrk="1" latinLnBrk="0" hangingPunct="1">
        <a:spcBef>
          <a:spcPct val="0"/>
        </a:spcBef>
        <a:buNone/>
        <a:defRPr kumimoji="0" lang="fr-FR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hinarathmane@yahoo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357298"/>
            <a:ext cx="7000924" cy="43577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4797152"/>
            <a:ext cx="7128792" cy="1944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Merci  au collectif  ASS   Batna   </a:t>
            </a:r>
            <a:r>
              <a:rPr lang="fr-FR" dirty="0" err="1" smtClean="0"/>
              <a:t>Bkhir</a:t>
            </a:r>
            <a:endParaRPr lang="fr-FR" dirty="0" smtClean="0"/>
          </a:p>
          <a:p>
            <a:pPr algn="ctr"/>
            <a:r>
              <a:rPr lang="fr-FR" dirty="0" err="1" smtClean="0"/>
              <a:t>A.Chinar</a:t>
            </a:r>
            <a:endParaRPr lang="fr-FR" dirty="0" smtClean="0"/>
          </a:p>
          <a:p>
            <a:pPr algn="ctr"/>
            <a:r>
              <a:rPr lang="fr-FR" dirty="0" smtClean="0"/>
              <a:t>Service de néphrologie , dialyse , et transplantation  rénale</a:t>
            </a:r>
          </a:p>
          <a:p>
            <a:pPr algn="ctr"/>
            <a:r>
              <a:rPr lang="fr-FR" dirty="0" smtClean="0">
                <a:hlinkClick r:id="rId4"/>
              </a:rPr>
              <a:t>chinarathmane@yahoo.fr</a:t>
            </a:r>
            <a:endParaRPr lang="fr-FR" dirty="0" smtClean="0"/>
          </a:p>
          <a:p>
            <a:pPr algn="ctr"/>
            <a:r>
              <a:rPr lang="fr-FR" dirty="0" smtClean="0"/>
              <a:t>0773121991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75" name="ZoneTexte 5"/>
          <p:cNvSpPr txBox="1"/>
          <p:nvPr/>
        </p:nvSpPr>
        <p:spPr>
          <a:xfrm>
            <a:off x="642910" y="500042"/>
            <a:ext cx="7643866" cy="442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للمجتمع </a:t>
            </a:r>
            <a:r>
              <a:rPr lang="ar-SA" sz="6600" i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الباتني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فكرة عن زراعة الأعضاء؟</a:t>
            </a:r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08" name="Graphique 4"/>
          <p:cNvGraphicFramePr>
            <a:graphicFrameLocks/>
          </p:cNvGraphicFramePr>
          <p:nvPr/>
        </p:nvGraphicFramePr>
        <p:xfrm>
          <a:off x="1071538" y="2500306"/>
          <a:ext cx="6096000" cy="403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0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0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0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8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80" name="ZoneTexte 5"/>
          <p:cNvSpPr txBox="1"/>
          <p:nvPr/>
        </p:nvSpPr>
        <p:spPr>
          <a:xfrm>
            <a:off x="642910" y="285729"/>
            <a:ext cx="7858180" cy="302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للمجتمع خلفية حول توفر زراعة الأعضاء في الجزائر ؟</a:t>
            </a:r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09" name="Graphique 4"/>
          <p:cNvGraphicFramePr>
            <a:graphicFrameLocks/>
          </p:cNvGraphicFramePr>
          <p:nvPr/>
        </p:nvGraphicFramePr>
        <p:xfrm>
          <a:off x="1142976" y="2500306"/>
          <a:ext cx="621510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pic>
        <p:nvPicPr>
          <p:cNvPr id="2097159" name="Image 7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89" name="ZoneTexte 5"/>
          <p:cNvSpPr txBox="1"/>
          <p:nvPr/>
        </p:nvSpPr>
        <p:spPr>
          <a:xfrm>
            <a:off x="642910" y="500042"/>
            <a:ext cx="7643866" cy="442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للمجتمع </a:t>
            </a:r>
            <a:r>
              <a:rPr lang="ar-SA" sz="6600" i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الباتني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فكرة عن زراعة الأعضاء؟</a:t>
            </a:r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10" name="Graphique 4"/>
          <p:cNvGraphicFramePr>
            <a:graphicFrameLocks/>
          </p:cNvGraphicFramePr>
          <p:nvPr/>
        </p:nvGraphicFramePr>
        <p:xfrm>
          <a:off x="2500298" y="2643182"/>
          <a:ext cx="4238612" cy="3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0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94" name="ZoneTexte 5"/>
          <p:cNvSpPr txBox="1"/>
          <p:nvPr/>
        </p:nvSpPr>
        <p:spPr>
          <a:xfrm>
            <a:off x="642910" y="571481"/>
            <a:ext cx="8072494" cy="400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lang="fr-BE" sz="6600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6600" dirty="0" smtClean="0"/>
              <a:t> 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كان للمجتمع خلفية حول حقيقة الموت الدماغي؟ </a:t>
            </a:r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1" name="Graphique 4"/>
          <p:cNvGraphicFramePr>
            <a:graphicFrameLocks/>
          </p:cNvGraphicFramePr>
          <p:nvPr/>
        </p:nvGraphicFramePr>
        <p:xfrm>
          <a:off x="1142976" y="2825736"/>
          <a:ext cx="6096000" cy="367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1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99" name="ZoneTexte 5"/>
          <p:cNvSpPr txBox="1"/>
          <p:nvPr/>
        </p:nvSpPr>
        <p:spPr>
          <a:xfrm>
            <a:off x="285720" y="571480"/>
            <a:ext cx="8072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حول مصدر الأعضاء التي يتم زرعها؟</a:t>
            </a:r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2" name="Graphique 6"/>
          <p:cNvGraphicFramePr>
            <a:graphicFrameLocks/>
          </p:cNvGraphicFramePr>
          <p:nvPr/>
        </p:nvGraphicFramePr>
        <p:xfrm>
          <a:off x="1000100" y="2500306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43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2" grpId="0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04" name="ZoneTexte 5"/>
          <p:cNvSpPr txBox="1"/>
          <p:nvPr/>
        </p:nvSpPr>
        <p:spPr>
          <a:xfrm>
            <a:off x="357158" y="357166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DZ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على مستوى أي مؤسسة تتم عملية زراعة الأعضاء ؟</a:t>
            </a:r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3" name="Graphique 7"/>
          <p:cNvGraphicFramePr>
            <a:graphicFrameLocks/>
          </p:cNvGraphicFramePr>
          <p:nvPr/>
        </p:nvGraphicFramePr>
        <p:xfrm>
          <a:off x="1357290" y="22145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العيادات الخاصة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43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3" grpId="0">
        <p:bldSub>
          <a:bldChart bld="category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10" name="ZoneTexte 5"/>
          <p:cNvSpPr txBox="1"/>
          <p:nvPr/>
        </p:nvSpPr>
        <p:spPr>
          <a:xfrm>
            <a:off x="285720" y="357166"/>
            <a:ext cx="84296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sz="5400" i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ما</a:t>
            </a:r>
            <a:r>
              <a:rPr sz="5400" i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هي خلفية الرأي العام حول تشريع الدين الإسلامي للتبرع بالأعضاء؟ </a:t>
            </a:r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4" name="Graphique 6"/>
          <p:cNvGraphicFramePr>
            <a:graphicFrameLocks/>
          </p:cNvGraphicFramePr>
          <p:nvPr/>
        </p:nvGraphicFramePr>
        <p:xfrm>
          <a:off x="1000100" y="2500306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4" grpId="0">
        <p:bldSub>
          <a:bldChart bld="series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15" name="ZoneTexte 5"/>
          <p:cNvSpPr txBox="1"/>
          <p:nvPr/>
        </p:nvSpPr>
        <p:spPr>
          <a:xfrm>
            <a:off x="285720" y="357166"/>
            <a:ext cx="8429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sz="5400" i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يعتقد الفرد أن تبرعه بأعضائه يؤدي  إلى المساس بسلامة جسده؟ </a:t>
            </a: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5" name="Graphique 7"/>
          <p:cNvGraphicFramePr>
            <a:graphicFrameLocks/>
          </p:cNvGraphicFramePr>
          <p:nvPr/>
        </p:nvGraphicFramePr>
        <p:xfrm>
          <a:off x="1142976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5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20" name="ZoneTexte 5"/>
          <p:cNvSpPr txBox="1"/>
          <p:nvPr/>
        </p:nvSpPr>
        <p:spPr>
          <a:xfrm>
            <a:off x="285720" y="357166"/>
            <a:ext cx="84296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DZ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sz="5400" i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E5AFC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المجتمع واثق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من قانونية التبرع بالأعضاء في الجزائر؟</a:t>
            </a: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6" name="Graphique 7"/>
          <p:cNvGraphicFramePr>
            <a:graphicFrameLocks/>
          </p:cNvGraphicFramePr>
          <p:nvPr/>
        </p:nvGraphicFramePr>
        <p:xfrm>
          <a:off x="1142976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6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48629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48630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48631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48632" name="Rectangle 24"/>
          <p:cNvSpPr>
            <a:spLocks noGrp="1"/>
          </p:cNvSpPr>
          <p:nvPr>
            <p:ph type="ctrTitle"/>
          </p:nvPr>
        </p:nvSpPr>
        <p:spPr>
          <a:xfrm>
            <a:off x="1934683" y="1000108"/>
            <a:ext cx="6780721" cy="3929090"/>
          </a:xfrm>
        </p:spPr>
        <p:txBody>
          <a:bodyPr>
            <a:normAutofit/>
          </a:bodyPr>
          <a:lstStyle/>
          <a:p>
            <a:pPr rtl="1"/>
            <a:r>
              <a:rPr lang="ar-SA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صدى رأي المجتمع </a:t>
            </a:r>
            <a:r>
              <a:rPr lang="fr-BE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" </a:t>
            </a:r>
            <a:r>
              <a:rPr lang="ar-SA" sz="54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الباتني</a:t>
            </a:r>
            <a:r>
              <a:rPr lang="ar-SA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</a:t>
            </a:r>
            <a:r>
              <a:rPr lang="fr-BE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" </a:t>
            </a:r>
            <a:r>
              <a:rPr lang="ar-SA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حول موضوع </a:t>
            </a:r>
            <a:r>
              <a:rPr lang="fr-BE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:</a:t>
            </a:r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sz="3600" dirty="0" smtClean="0"/>
              <a:t> </a:t>
            </a:r>
            <a:r>
              <a:rPr sz="3600" smtClean="0"/>
              <a:t/>
            </a:r>
            <a:br>
              <a:rPr sz="3600" smtClean="0"/>
            </a:br>
            <a:r>
              <a:rPr lang="fr-BE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" </a:t>
            </a:r>
            <a:r>
              <a:rPr lang="ar-S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التبرع بالأعضاء </a:t>
            </a:r>
            <a:r>
              <a:rPr lang="fr-BE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"</a:t>
            </a:r>
            <a:endParaRPr lang="fr-FR" sz="36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97153" name="Image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29198"/>
            <a:ext cx="2754423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25" name="ZoneTexte 5"/>
          <p:cNvSpPr txBox="1"/>
          <p:nvPr/>
        </p:nvSpPr>
        <p:spPr>
          <a:xfrm>
            <a:off x="285720" y="357166"/>
            <a:ext cx="8429684" cy="42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Tx/>
              <a:buChar char="-"/>
            </a:pP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وافق الفرد على التبرع بأعضائه بعد الوفاة؟</a:t>
            </a: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>
              <a:buFontTx/>
              <a:buChar char="-"/>
            </a:pP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7" name="Graphique 8"/>
          <p:cNvGraphicFramePr>
            <a:graphicFrameLocks/>
          </p:cNvGraphicFramePr>
          <p:nvPr/>
        </p:nvGraphicFramePr>
        <p:xfrm>
          <a:off x="1214414" y="24288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30" name="ZoneTexte 5"/>
          <p:cNvSpPr txBox="1"/>
          <p:nvPr/>
        </p:nvSpPr>
        <p:spPr>
          <a:xfrm>
            <a:off x="285720" y="357166"/>
            <a:ext cx="8429684" cy="42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أعلم أقاربه بوجهة نظره حول الموضوع ؟</a:t>
            </a: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18" name="Graphique 7"/>
          <p:cNvGraphicFramePr>
            <a:graphicFrameLocks/>
          </p:cNvGraphicFramePr>
          <p:nvPr/>
        </p:nvGraphicFramePr>
        <p:xfrm>
          <a:off x="1785918" y="2357430"/>
          <a:ext cx="6000792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43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8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35" name="ZoneTexte 2"/>
          <p:cNvSpPr txBox="1"/>
          <p:nvPr/>
        </p:nvSpPr>
        <p:spPr>
          <a:xfrm>
            <a:off x="1142976" y="285728"/>
            <a:ext cx="7143800" cy="30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اتخاذ قرار التبرع بأعضاء أحد الأقارب بعد وفاته </a:t>
            </a:r>
            <a:endParaRPr sz="5400" smtClean="0"/>
          </a:p>
          <a:p>
            <a:pPr algn="r" rtl="1"/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19" name="Graphique 4"/>
          <p:cNvGraphicFramePr>
            <a:graphicFrameLocks/>
          </p:cNvGraphicFramePr>
          <p:nvPr/>
        </p:nvGraphicFramePr>
        <p:xfrm>
          <a:off x="1214414" y="23574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1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1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19" grpId="0">
        <p:bldSub>
          <a:bldChart bld="seriesEl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40" name="ZoneTexte 5"/>
          <p:cNvSpPr txBox="1"/>
          <p:nvPr/>
        </p:nvSpPr>
        <p:spPr>
          <a:xfrm>
            <a:off x="285720" y="357166"/>
            <a:ext cx="8429684" cy="3469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sz="5400" i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التبرع بأحد الأعضاء يمس سلام الجسد ؟</a:t>
            </a: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0" name="Graphique 6"/>
          <p:cNvGraphicFramePr>
            <a:graphicFrameLocks/>
          </p:cNvGraphicFramePr>
          <p:nvPr/>
        </p:nvGraphicFramePr>
        <p:xfrm>
          <a:off x="1000100" y="2500306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2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2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0" grpId="0">
        <p:bldSub>
          <a:bldChart bld="seriesEl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45" name="ZoneTexte 5"/>
          <p:cNvSpPr txBox="1"/>
          <p:nvPr/>
        </p:nvSpPr>
        <p:spPr>
          <a:xfrm>
            <a:off x="285720" y="357166"/>
            <a:ext cx="8429684" cy="506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sz="5400" i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الغش في الأعضاء ، هل هو ممكن في رأي المجتمع ؟</a:t>
            </a: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1" name="Graphique 4"/>
          <p:cNvGraphicFramePr>
            <a:graphicFrameLocks/>
          </p:cNvGraphicFramePr>
          <p:nvPr/>
        </p:nvGraphicFramePr>
        <p:xfrm>
          <a:off x="1571604" y="1928802"/>
          <a:ext cx="6191272" cy="438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Image 4" descr="IMG20180425113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15568" cy="6858000"/>
          </a:xfrm>
          <a:prstGeom prst="rect">
            <a:avLst/>
          </a:prstGeom>
        </p:spPr>
      </p:pic>
      <p:sp>
        <p:nvSpPr>
          <p:cNvPr id="1048749" name="Rectangle 7"/>
          <p:cNvSpPr>
            <a:spLocks noGrp="1"/>
          </p:cNvSpPr>
          <p:nvPr>
            <p:ph type="body" sz="quarter" idx="14"/>
          </p:nvPr>
        </p:nvSpPr>
        <p:spPr>
          <a:xfrm>
            <a:off x="428596" y="2857496"/>
            <a:ext cx="8215338" cy="121444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r"/>
            <a:r>
              <a:rPr lang="fr-BE" sz="18500" b="0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28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إحصائيات داخل </a:t>
            </a:r>
            <a:r>
              <a:rPr lang="ar-SA" sz="288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المشفى</a:t>
            </a:r>
            <a:endParaRPr lang="ar-SA" sz="2880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akkal Majalla" pitchFamily="2" charset="-78"/>
              <a:ea typeface="Calibri" pitchFamily="34" charset="0"/>
              <a:cs typeface="Sakkal Majalla" pitchFamily="2" charset="-78"/>
            </a:endParaRPr>
          </a:p>
          <a:p>
            <a:pPr algn="r"/>
            <a:r>
              <a:rPr lang="ar-SA" sz="8800" dirty="0" smtClean="0">
                <a:ln w="0">
                  <a:solidFill>
                    <a:schemeClr val="accent4"/>
                  </a:solidFill>
                  <a:prstDash val="solid"/>
                </a:ln>
                <a:latin typeface="Sakkal Majalla" pitchFamily="2" charset="-78"/>
                <a:cs typeface="Sakkal Majalla" pitchFamily="2" charset="-78"/>
              </a:rPr>
              <a:t> </a:t>
            </a:r>
            <a:endParaRPr sz="8800">
              <a:ln w="0">
                <a:solidFill>
                  <a:schemeClr val="accent4"/>
                </a:solidFill>
                <a:prstDash val="solid"/>
              </a:ln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48750" name="Rectangle 1"/>
          <p:cNvSpPr>
            <a:spLocks noChangeArrowheads="1"/>
          </p:cNvSpPr>
          <p:nvPr/>
        </p:nvSpPr>
        <p:spPr bwMode="auto">
          <a:xfrm>
            <a:off x="571472" y="3372256"/>
            <a:ext cx="8001056" cy="117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sz="4400" b="1" smtClean="0">
              <a:solidFill>
                <a:srgbClr val="FFC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2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48751" name="Rectangle 2"/>
          <p:cNvSpPr>
            <a:spLocks noChangeArrowheads="1"/>
          </p:cNvSpPr>
          <p:nvPr/>
        </p:nvSpPr>
        <p:spPr bwMode="auto">
          <a:xfrm>
            <a:off x="8932084" y="0"/>
            <a:ext cx="2119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ا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7" descr="IMG20180425113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428626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755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56" name="ZoneTexte 5"/>
          <p:cNvSpPr txBox="1"/>
          <p:nvPr/>
        </p:nvSpPr>
        <p:spPr>
          <a:xfrm>
            <a:off x="285720" y="357166"/>
            <a:ext cx="8429684" cy="3469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Tx/>
              <a:buChar char="-"/>
            </a:pP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>
              <a:buFontTx/>
              <a:buChar char="-"/>
            </a:pP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97162" name="Image 8" descr="IMG20180425113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238234"/>
            <a:ext cx="4214825" cy="561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ctangle 2"/>
          <p:cNvSpPr>
            <a:spLocks noChangeArrowheads="1"/>
          </p:cNvSpPr>
          <p:nvPr/>
        </p:nvSpPr>
        <p:spPr bwMode="auto">
          <a:xfrm>
            <a:off x="1643042" y="1584010"/>
            <a:ext cx="5857852" cy="270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88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نتائج</a:t>
            </a:r>
            <a:r>
              <a:rPr lang="ar-DZ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</a:t>
            </a:r>
            <a:r>
              <a:rPr kumimoji="0" lang="ar-DZ" sz="88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الاستطلاع</a:t>
            </a:r>
            <a:r>
              <a:rPr kumimoji="0" lang="ar-SA" sz="88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</a:t>
            </a:r>
            <a:endParaRPr kumimoji="0" lang="ar-SA" sz="8800" b="1" i="0" u="none" strike="noStrike" normalizeH="0" baseline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65" name="ZoneTexte 5"/>
          <p:cNvSpPr txBox="1"/>
          <p:nvPr/>
        </p:nvSpPr>
        <p:spPr>
          <a:xfrm>
            <a:off x="357158" y="785794"/>
            <a:ext cx="8072494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صلة القرابة بين المتبرع </a:t>
            </a:r>
            <a:r>
              <a:rPr lang="ar-SA" sz="5400" i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المريض</a:t>
            </a:r>
            <a:r>
              <a:rPr lang="fr-BE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: </a:t>
            </a:r>
          </a:p>
        </p:txBody>
      </p:sp>
      <p:graphicFrame>
        <p:nvGraphicFramePr>
          <p:cNvPr id="4194322" name="Graphique 7"/>
          <p:cNvGraphicFramePr>
            <a:graphicFrameLocks/>
          </p:cNvGraphicFramePr>
          <p:nvPr/>
        </p:nvGraphicFramePr>
        <p:xfrm>
          <a:off x="1357290" y="2000240"/>
          <a:ext cx="6715172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766" name="Rectangle 1"/>
          <p:cNvSpPr>
            <a:spLocks noChangeArrowheads="1"/>
          </p:cNvSpPr>
          <p:nvPr/>
        </p:nvSpPr>
        <p:spPr bwMode="auto">
          <a:xfrm>
            <a:off x="0" y="113030"/>
            <a:ext cx="9144000" cy="23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العيادات الخاصة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432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432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432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9432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9432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2" grpId="0">
        <p:bldSub>
          <a:bldChart bld="categoryEl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71" name="ZoneTexte 5"/>
          <p:cNvSpPr txBox="1"/>
          <p:nvPr/>
        </p:nvSpPr>
        <p:spPr>
          <a:xfrm>
            <a:off x="357158" y="785794"/>
            <a:ext cx="8072494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أكبر نسبة تبرع</a:t>
            </a:r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DZ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الأم</a:t>
            </a:r>
            <a:r>
              <a:rPr lang="ar-SA" sz="54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48772" name="Rectangle 1"/>
          <p:cNvSpPr>
            <a:spLocks noChangeArrowheads="1"/>
          </p:cNvSpPr>
          <p:nvPr/>
        </p:nvSpPr>
        <p:spPr bwMode="auto">
          <a:xfrm>
            <a:off x="0" y="113030"/>
            <a:ext cx="9144000" cy="23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S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العيادات الخاصة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3" name="Image 6" descr="images (1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714620"/>
            <a:ext cx="5896913" cy="330518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7"/>
          <p:cNvSpPr>
            <a:spLocks noGrp="1"/>
          </p:cNvSpPr>
          <p:nvPr>
            <p:ph type="body" sz="quarter" idx="14"/>
          </p:nvPr>
        </p:nvSpPr>
        <p:spPr>
          <a:xfrm>
            <a:off x="2285984" y="428604"/>
            <a:ext cx="7215238" cy="1428760"/>
          </a:xfrm>
        </p:spPr>
        <p:txBody>
          <a:bodyPr>
            <a:normAutofit fontScale="98958" lnSpcReduction="10000"/>
          </a:bodyPr>
          <a:lstStyle/>
          <a:p>
            <a:r>
              <a:rPr lang="ar-DZ" sz="9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فـريق العمــــــل</a:t>
            </a:r>
            <a:endParaRPr lang="ar-SA" sz="9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akkal Majalla" pitchFamily="2" charset="-78"/>
              <a:ea typeface="Calibri" pitchFamily="34" charset="0"/>
              <a:cs typeface="Sakkal Majalla" pitchFamily="2" charset="-78"/>
            </a:endParaRPr>
          </a:p>
        </p:txBody>
      </p:sp>
      <p:pic>
        <p:nvPicPr>
          <p:cNvPr id="2097154" name="Image 2" descr="IMG_20180423_122401.jpg"/>
          <p:cNvPicPr>
            <a:picLocks noChangeAspect="1"/>
          </p:cNvPicPr>
          <p:nvPr/>
        </p:nvPicPr>
        <p:blipFill>
          <a:blip r:embed="rId3" cstate="print"/>
          <a:srcRect r="5556" b="28125"/>
          <a:stretch>
            <a:fillRect/>
          </a:stretch>
        </p:blipFill>
        <p:spPr>
          <a:xfrm>
            <a:off x="285720" y="1500174"/>
            <a:ext cx="4357519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5" name="Image 3" descr="IMG_20180424_200917.jpg"/>
          <p:cNvPicPr>
            <a:picLocks noChangeAspect="1"/>
          </p:cNvPicPr>
          <p:nvPr/>
        </p:nvPicPr>
        <p:blipFill>
          <a:blip r:embed="rId4" cstate="print"/>
          <a:srcRect b="32396"/>
          <a:stretch>
            <a:fillRect/>
          </a:stretch>
        </p:blipFill>
        <p:spPr>
          <a:xfrm>
            <a:off x="4714876" y="2357430"/>
            <a:ext cx="4000528" cy="420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77" name="ZoneTexte 5"/>
          <p:cNvSpPr txBox="1"/>
          <p:nvPr/>
        </p:nvSpPr>
        <p:spPr>
          <a:xfrm>
            <a:off x="214282" y="1902797"/>
            <a:ext cx="8429684" cy="608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88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مرحلة ما قبل الزراعة</a:t>
            </a:r>
            <a:endParaRPr sz="88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3" name="Graphique 7"/>
          <p:cNvGraphicFramePr>
            <a:graphicFrameLocks/>
          </p:cNvGraphicFramePr>
          <p:nvPr/>
        </p:nvGraphicFramePr>
        <p:xfrm>
          <a:off x="1285852" y="2643182"/>
          <a:ext cx="7072362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3" grpId="0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82" name="ZoneTexte 5"/>
          <p:cNvSpPr txBox="1"/>
          <p:nvPr/>
        </p:nvSpPr>
        <p:spPr>
          <a:xfrm>
            <a:off x="285720" y="357166"/>
            <a:ext cx="8429684" cy="564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sz="48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8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عند سؤال المتبرعين عن مصدر إقناعهم بالتبرع</a:t>
            </a:r>
            <a:endParaRPr sz="48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4" name="Graphique 7"/>
          <p:cNvGraphicFramePr>
            <a:graphicFrameLocks/>
          </p:cNvGraphicFramePr>
          <p:nvPr/>
        </p:nvGraphicFramePr>
        <p:xfrm>
          <a:off x="1285852" y="2143116"/>
          <a:ext cx="721523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432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4" grpId="0">
        <p:bldSub>
          <a:bldChart bld="category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87" name="ZoneTexte 5"/>
          <p:cNvSpPr txBox="1"/>
          <p:nvPr/>
        </p:nvSpPr>
        <p:spPr>
          <a:xfrm>
            <a:off x="285720" y="357166"/>
            <a:ext cx="8429684" cy="545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sz="48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8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كان للمتبرع أدنى شك من الناحية الدينية حول الموضوع</a:t>
            </a:r>
          </a:p>
          <a:p>
            <a:pPr lvl="0" algn="r" rtl="1"/>
            <a:endParaRPr lang="ar-SA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5" name="Graphique 7"/>
          <p:cNvGraphicFramePr>
            <a:graphicFrameLocks/>
          </p:cNvGraphicFramePr>
          <p:nvPr/>
        </p:nvGraphicFramePr>
        <p:xfrm>
          <a:off x="1285852" y="2143116"/>
          <a:ext cx="721523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5" grpId="0">
        <p:bldSub>
          <a:bldChart bld="category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92" name="ZoneTexte 5"/>
          <p:cNvSpPr txBox="1"/>
          <p:nvPr/>
        </p:nvSpPr>
        <p:spPr>
          <a:xfrm>
            <a:off x="285720" y="357166"/>
            <a:ext cx="8429684" cy="579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sz="48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3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كان المتبرع واثق من كفاءات الطاقم الطبي</a:t>
            </a:r>
            <a:r>
              <a:rPr lang="ar-SA" sz="3600" dirty="0" smtClean="0"/>
              <a:t>؟</a:t>
            </a:r>
            <a:endParaRPr sz="3600" smtClean="0"/>
          </a:p>
          <a:p>
            <a:pPr algn="r" rtl="1"/>
            <a:r>
              <a:rPr sz="3600" i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ar-SA" sz="3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6" name="Graphique 7"/>
          <p:cNvGraphicFramePr>
            <a:graphicFrameLocks/>
          </p:cNvGraphicFramePr>
          <p:nvPr/>
        </p:nvGraphicFramePr>
        <p:xfrm>
          <a:off x="714348" y="2143116"/>
          <a:ext cx="757242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6" grpId="0">
        <p:bldSub>
          <a:bldChart bld="category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797" name="ZoneTexte 5"/>
          <p:cNvSpPr txBox="1"/>
          <p:nvPr/>
        </p:nvSpPr>
        <p:spPr>
          <a:xfrm>
            <a:off x="714348" y="928670"/>
            <a:ext cx="7643866" cy="366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كانت لدى المتبرع أي نية للتراجع قبل العملية</a:t>
            </a:r>
            <a:endParaRPr sz="4000" smtClean="0"/>
          </a:p>
          <a:p>
            <a:pPr algn="r" rtl="1"/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27" name="Graphique 4"/>
          <p:cNvGraphicFramePr>
            <a:graphicFrameLocks/>
          </p:cNvGraphicFramePr>
          <p:nvPr/>
        </p:nvGraphicFramePr>
        <p:xfrm>
          <a:off x="2714612" y="2285992"/>
          <a:ext cx="4238612" cy="3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7" grpId="0">
        <p:bldSub>
          <a:bldChart bld="category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802" name="ZoneTexte 5"/>
          <p:cNvSpPr txBox="1"/>
          <p:nvPr/>
        </p:nvSpPr>
        <p:spPr>
          <a:xfrm>
            <a:off x="357158" y="1214422"/>
            <a:ext cx="8429684" cy="386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4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بادرت المتبرع فكرة التقاء متبرعين قبله للاستفسار</a:t>
            </a: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8" name="Graphique 7"/>
          <p:cNvGraphicFramePr>
            <a:graphicFrameLocks/>
          </p:cNvGraphicFramePr>
          <p:nvPr/>
        </p:nvGraphicFramePr>
        <p:xfrm>
          <a:off x="1785918" y="2357430"/>
          <a:ext cx="6000792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2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8" grpId="0">
        <p:bldSub>
          <a:bldChart bld="category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807" name="ZoneTexte 5"/>
          <p:cNvSpPr txBox="1"/>
          <p:nvPr/>
        </p:nvSpPr>
        <p:spPr>
          <a:xfrm>
            <a:off x="214282" y="1902797"/>
            <a:ext cx="8429684" cy="608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88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مرحلة </a:t>
            </a:r>
            <a:r>
              <a:rPr lang="ar-DZ" sz="88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ما بعد </a:t>
            </a:r>
            <a:r>
              <a:rPr lang="ar-SA" sz="88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الزراعة</a:t>
            </a:r>
            <a:endParaRPr sz="88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29" name="Graphique 7"/>
          <p:cNvGraphicFramePr>
            <a:graphicFrameLocks/>
          </p:cNvGraphicFramePr>
          <p:nvPr/>
        </p:nvGraphicFramePr>
        <p:xfrm>
          <a:off x="1285852" y="2643182"/>
          <a:ext cx="7072362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29" grpId="0">
        <p:bldSub>
          <a:bldChart bld="category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812" name="ZoneTexte 5"/>
          <p:cNvSpPr txBox="1"/>
          <p:nvPr/>
        </p:nvSpPr>
        <p:spPr>
          <a:xfrm>
            <a:off x="357158" y="1214422"/>
            <a:ext cx="8429684" cy="505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4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سؤال المتبرع إن كان ندم على التبرع بسبب الألم </a:t>
            </a:r>
            <a:endParaRPr lang="en-US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30" name="Graphique 7"/>
          <p:cNvGraphicFramePr>
            <a:graphicFrameLocks/>
          </p:cNvGraphicFramePr>
          <p:nvPr/>
        </p:nvGraphicFramePr>
        <p:xfrm>
          <a:off x="1785918" y="2357430"/>
          <a:ext cx="6000792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3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3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3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3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3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3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30" grpId="0">
        <p:bldSub>
          <a:bldChart bld="category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817" name="ZoneTexte 5"/>
          <p:cNvSpPr txBox="1"/>
          <p:nvPr/>
        </p:nvSpPr>
        <p:spPr>
          <a:xfrm>
            <a:off x="357158" y="1214422"/>
            <a:ext cx="8429684" cy="565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باشر  المتبرع نشاطه العملي بصفة طبيعية</a:t>
            </a:r>
          </a:p>
          <a:p>
            <a:pPr lvl="0" algn="r" rtl="1"/>
            <a:endParaRPr lang="en-US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31" name="Graphique 7"/>
          <p:cNvGraphicFramePr>
            <a:graphicFrameLocks/>
          </p:cNvGraphicFramePr>
          <p:nvPr/>
        </p:nvGraphicFramePr>
        <p:xfrm>
          <a:off x="1785918" y="2357430"/>
          <a:ext cx="6000792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3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3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3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31" grpId="0">
        <p:bldSub>
          <a:bldChart bld="category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Rectangle 24"/>
          <p:cNvSpPr txBox="1"/>
          <p:nvPr/>
        </p:nvSpPr>
        <p:spPr>
          <a:xfrm>
            <a:off x="785786" y="857232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822" name="ZoneTexte 5"/>
          <p:cNvSpPr txBox="1"/>
          <p:nvPr/>
        </p:nvSpPr>
        <p:spPr>
          <a:xfrm>
            <a:off x="357158" y="642918"/>
            <a:ext cx="8429684" cy="68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هل ساهم المتبرع في إقناع متبرعين آخرين</a:t>
            </a:r>
            <a:endParaRPr lang="ar-DZ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DZ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SA" sz="4000" dirty="0" smtClean="0"/>
              <a:t> </a:t>
            </a:r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en-US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32" name="Graphique 7"/>
          <p:cNvGraphicFramePr>
            <a:graphicFrameLocks/>
          </p:cNvGraphicFramePr>
          <p:nvPr/>
        </p:nvGraphicFramePr>
        <p:xfrm>
          <a:off x="928662" y="1643050"/>
          <a:ext cx="735811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32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7467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50" name="Titre 2"/>
          <p:cNvSpPr>
            <a:spLocks noGrp="1"/>
          </p:cNvSpPr>
          <p:nvPr>
            <p:ph type="title"/>
          </p:nvPr>
        </p:nvSpPr>
        <p:spPr>
          <a:xfrm>
            <a:off x="928662" y="857232"/>
            <a:ext cx="7696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DZ" sz="6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الدوائر المعنية</a:t>
            </a:r>
            <a:r>
              <a:rPr lang="ar-SA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827" name="ZoneTexte 5"/>
          <p:cNvSpPr txBox="1"/>
          <p:nvPr/>
        </p:nvSpPr>
        <p:spPr>
          <a:xfrm>
            <a:off x="357158" y="1214422"/>
            <a:ext cx="8429684" cy="565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من هو الطرف الأكثر إقناعا بالنسبة للمتبرع </a:t>
            </a:r>
          </a:p>
          <a:p>
            <a:pPr lvl="0" algn="r" rtl="1"/>
            <a:endParaRPr lang="en-US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lvl="0" algn="r" rtl="1"/>
            <a:endParaRPr lang="ar-SA" sz="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5400" i="1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BE" sz="54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194333" name="Graphique 7"/>
          <p:cNvGraphicFramePr>
            <a:graphicFrameLocks/>
          </p:cNvGraphicFramePr>
          <p:nvPr/>
        </p:nvGraphicFramePr>
        <p:xfrm>
          <a:off x="1785918" y="2357430"/>
          <a:ext cx="6000792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3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3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3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3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33" grpId="0">
        <p:bldSub>
          <a:bldChart bld="category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48832" name="Titre 2"/>
          <p:cNvSpPr>
            <a:spLocks noGrp="1"/>
          </p:cNvSpPr>
          <p:nvPr>
            <p:ph type="title"/>
          </p:nvPr>
        </p:nvSpPr>
        <p:spPr>
          <a:xfrm rot="171801">
            <a:off x="956317" y="2608208"/>
            <a:ext cx="7088490" cy="1284395"/>
          </a:xfrm>
        </p:spPr>
        <p:txBody>
          <a:bodyPr>
            <a:noAutofit/>
          </a:bodyPr>
          <a:lstStyle/>
          <a:p>
            <a:pPr algn="ctr"/>
            <a:r>
              <a:rPr lang="ar-DZ" sz="140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شكرا </a:t>
            </a:r>
            <a:endParaRPr sz="140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97164" name="Picture 2" descr="C:\Users\A\Desktop\phot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4721304" cy="265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6" descr="IMG_20180425_000928.jpg"/>
          <p:cNvPicPr>
            <a:picLocks noChangeAspect="1"/>
          </p:cNvPicPr>
          <p:nvPr/>
        </p:nvPicPr>
        <p:blipFill>
          <a:blip r:embed="rId3"/>
          <a:srcRect t="2397" b="12499"/>
          <a:stretch>
            <a:fillRect/>
          </a:stretch>
        </p:blipFill>
        <p:spPr>
          <a:xfrm>
            <a:off x="432619" y="1643074"/>
            <a:ext cx="5711017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7" name="Image 7" descr="unname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1019">
            <a:off x="3499134" y="406057"/>
            <a:ext cx="5829300" cy="2276475"/>
          </a:xfrm>
          <a:prstGeom prst="rect">
            <a:avLst/>
          </a:prstGeom>
        </p:spPr>
      </p:pic>
      <p:sp>
        <p:nvSpPr>
          <p:cNvPr id="1048651" name="ZoneTexte 3"/>
          <p:cNvSpPr txBox="1"/>
          <p:nvPr/>
        </p:nvSpPr>
        <p:spPr>
          <a:xfrm>
            <a:off x="6643702" y="3786190"/>
            <a:ext cx="1428760" cy="225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sz="7200" b="1" smtClean="0">
                <a:solidFill>
                  <a:srgbClr val="FFC000"/>
                </a:solidFill>
                <a:latin typeface="Sakkal Majalla" pitchFamily="2" charset="-78"/>
                <a:cs typeface="Sakkal Majalla" pitchFamily="2" charset="-78"/>
              </a:rPr>
              <a:t>202</a:t>
            </a:r>
            <a:endParaRPr lang="fr-FR" sz="7200" b="1" dirty="0">
              <a:solidFill>
                <a:srgbClr val="FFC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7"/>
          <p:cNvSpPr>
            <a:spLocks noGrp="1"/>
          </p:cNvSpPr>
          <p:nvPr>
            <p:ph type="body" sz="quarter" idx="14"/>
          </p:nvPr>
        </p:nvSpPr>
        <p:spPr>
          <a:xfrm>
            <a:off x="0" y="1928802"/>
            <a:ext cx="9144000" cy="1466848"/>
          </a:xfrm>
        </p:spPr>
        <p:txBody>
          <a:bodyPr>
            <a:normAutofit/>
          </a:bodyPr>
          <a:lstStyle/>
          <a:p>
            <a:pPr lvl="0"/>
            <a:r>
              <a:rPr lang="ar-SA" sz="8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نتائج</a:t>
            </a:r>
            <a:r>
              <a:rPr lang="ar-DZ" sz="8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الاستطلاع</a:t>
            </a:r>
            <a:r>
              <a:rPr lang="ar-SA" sz="8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</a:t>
            </a:r>
            <a:endParaRPr lang="ar-SA" sz="880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endParaRPr sz="880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97158" name="Image 5" descr="images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86058"/>
            <a:ext cx="6398555" cy="358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572264" y="2928934"/>
            <a:ext cx="19906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72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602</a:t>
            </a:r>
            <a:endParaRPr lang="fr-F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60" name="ZoneTexte 5"/>
          <p:cNvSpPr txBox="1"/>
          <p:nvPr/>
        </p:nvSpPr>
        <p:spPr>
          <a:xfrm>
            <a:off x="1428728" y="889985"/>
            <a:ext cx="6643734" cy="148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DZ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الجنسين </a:t>
            </a:r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05" name="Graphique 6"/>
          <p:cNvGraphicFramePr>
            <a:graphicFrameLocks/>
          </p:cNvGraphicFramePr>
          <p:nvPr/>
        </p:nvGraphicFramePr>
        <p:xfrm>
          <a:off x="1714480" y="1857364"/>
          <a:ext cx="5143536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0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0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0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0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0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0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5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65" name="ZoneTexte 3"/>
          <p:cNvSpPr txBox="1"/>
          <p:nvPr/>
        </p:nvSpPr>
        <p:spPr>
          <a:xfrm>
            <a:off x="1500166" y="675671"/>
            <a:ext cx="6786610" cy="148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DZ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الفئة العمرية </a:t>
            </a:r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06" name="Graphique 4"/>
          <p:cNvGraphicFramePr>
            <a:graphicFrameLocks/>
          </p:cNvGraphicFramePr>
          <p:nvPr/>
        </p:nvGraphicFramePr>
        <p:xfrm>
          <a:off x="1071538" y="17859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43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43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430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6" grpId="0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FR" sz="2800"/>
          </a:p>
        </p:txBody>
      </p:sp>
      <p:sp>
        <p:nvSpPr>
          <p:cNvPr id="1048670" name="ZoneTexte 2"/>
          <p:cNvSpPr txBox="1"/>
          <p:nvPr/>
        </p:nvSpPr>
        <p:spPr>
          <a:xfrm>
            <a:off x="1500166" y="675671"/>
            <a:ext cx="6786610" cy="246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DZ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BE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6600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المستوى الدراسي </a:t>
            </a:r>
            <a:endParaRPr lang="fr-BE" sz="6600" i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fr-FR" sz="2800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194307" name="Graphique 4"/>
          <p:cNvGraphicFramePr>
            <a:graphicFrameLocks/>
          </p:cNvGraphicFramePr>
          <p:nvPr/>
        </p:nvGraphicFramePr>
        <p:xfrm>
          <a:off x="1571604" y="17859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430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430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430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430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430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7" grpId="0">
        <p:bldSub>
          <a:bldChart bld="seriesEl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Affichage à l'écran (4:3)</PresentationFormat>
  <Paragraphs>142</Paragraphs>
  <Slides>41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Sakkal Majalla</vt:lpstr>
      <vt:lpstr>Tahoma</vt:lpstr>
      <vt:lpstr>Times New Roman</vt:lpstr>
      <vt:lpstr>Trebuchet MS</vt:lpstr>
      <vt:lpstr>QuizShow</vt:lpstr>
      <vt:lpstr>Présentation PowerPoint</vt:lpstr>
      <vt:lpstr>صدى رأي المجتمع " الباتني " حول موضوع :   " التبرع بالأعضاء "</vt:lpstr>
      <vt:lpstr>Présentation PowerPoint</vt:lpstr>
      <vt:lpstr>الدوائر المعنية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2018-04-24T20:01:01Z</dcterms:created>
  <dcterms:modified xsi:type="dcterms:W3CDTF">2021-01-30T19:59:09Z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