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89" r:id="rId2"/>
    <p:sldId id="317" r:id="rId3"/>
    <p:sldId id="257" r:id="rId4"/>
    <p:sldId id="314" r:id="rId5"/>
    <p:sldId id="258" r:id="rId6"/>
    <p:sldId id="259" r:id="rId7"/>
    <p:sldId id="260" r:id="rId8"/>
    <p:sldId id="261" r:id="rId9"/>
    <p:sldId id="262" r:id="rId10"/>
    <p:sldId id="313" r:id="rId11"/>
    <p:sldId id="263" r:id="rId12"/>
    <p:sldId id="264" r:id="rId13"/>
    <p:sldId id="312" r:id="rId14"/>
    <p:sldId id="265" r:id="rId15"/>
    <p:sldId id="266" r:id="rId16"/>
    <p:sldId id="267" r:id="rId17"/>
    <p:sldId id="315"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0" r:id="rId40"/>
    <p:sldId id="291" r:id="rId41"/>
    <p:sldId id="292" r:id="rId42"/>
    <p:sldId id="293" r:id="rId43"/>
    <p:sldId id="318" r:id="rId44"/>
    <p:sldId id="319" r:id="rId45"/>
    <p:sldId id="294" r:id="rId46"/>
    <p:sldId id="310" r:id="rId47"/>
    <p:sldId id="295" r:id="rId48"/>
    <p:sldId id="320" r:id="rId49"/>
    <p:sldId id="321" r:id="rId50"/>
    <p:sldId id="322" r:id="rId51"/>
    <p:sldId id="323" r:id="rId52"/>
    <p:sldId id="324" r:id="rId53"/>
    <p:sldId id="297" r:id="rId54"/>
    <p:sldId id="325" r:id="rId55"/>
    <p:sldId id="327" r:id="rId56"/>
    <p:sldId id="326" r:id="rId57"/>
    <p:sldId id="330" r:id="rId58"/>
    <p:sldId id="328" r:id="rId59"/>
    <p:sldId id="296" r:id="rId60"/>
    <p:sldId id="329" r:id="rId61"/>
    <p:sldId id="331" r:id="rId62"/>
    <p:sldId id="332" r:id="rId63"/>
    <p:sldId id="333" r:id="rId64"/>
    <p:sldId id="334" r:id="rId65"/>
    <p:sldId id="335" r:id="rId66"/>
    <p:sldId id="298" r:id="rId67"/>
    <p:sldId id="336" r:id="rId68"/>
    <p:sldId id="301" r:id="rId69"/>
    <p:sldId id="337" r:id="rId70"/>
    <p:sldId id="338" r:id="rId71"/>
    <p:sldId id="339" r:id="rId72"/>
    <p:sldId id="299" r:id="rId73"/>
    <p:sldId id="300" r:id="rId74"/>
    <p:sldId id="302" r:id="rId7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918" y="11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BDCB2-1614-4430-8B20-689395374609}" type="datetimeFigureOut">
              <a:rPr lang="fr-FR" smtClean="0"/>
              <a:pPr/>
              <a:t>21/11/2022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87E40-B21D-4AD3-AFF9-5201722E599C}" type="slidenum">
              <a:rPr lang="fr-FR" smtClean="0"/>
              <a:pPr/>
              <a:t>‹N°›</a:t>
            </a:fld>
            <a:endParaRPr lang="fr-FR"/>
          </a:p>
        </p:txBody>
      </p:sp>
    </p:spTree>
    <p:extLst>
      <p:ext uri="{BB962C8B-B14F-4D97-AF65-F5344CB8AC3E}">
        <p14:creationId xmlns:p14="http://schemas.microsoft.com/office/powerpoint/2010/main" xmlns="" val="386759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1B87E40-B21D-4AD3-AFF9-5201722E599C}" type="slidenum">
              <a:rPr lang="fr-FR" smtClean="0"/>
              <a:pPr/>
              <a:t>44</a:t>
            </a:fld>
            <a:endParaRPr lang="fr-FR"/>
          </a:p>
        </p:txBody>
      </p:sp>
    </p:spTree>
    <p:extLst>
      <p:ext uri="{BB962C8B-B14F-4D97-AF65-F5344CB8AC3E}">
        <p14:creationId xmlns:p14="http://schemas.microsoft.com/office/powerpoint/2010/main" xmlns="" val="209977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F9FC09E-3D87-4674-AFEB-157953DEBDE1}" type="datetimeFigureOut">
              <a:rPr lang="fr-FR" smtClean="0"/>
              <a:pPr/>
              <a:t>21/11/2022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8E60AD-FCC5-446D-8918-CE1876763AE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FC09E-3D87-4674-AFEB-157953DEBDE1}" type="datetimeFigureOut">
              <a:rPr lang="fr-FR" smtClean="0"/>
              <a:pPr/>
              <a:t>21/11/2022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E60AD-FCC5-446D-8918-CE1876763AE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enetique-medicale.fr/dico/?lettre=d&amp;mot=149"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7290" y="1857364"/>
            <a:ext cx="6072230" cy="2123658"/>
          </a:xfrm>
          <a:prstGeom prst="rect">
            <a:avLst/>
          </a:prstGeom>
          <a:noFill/>
        </p:spPr>
        <p:txBody>
          <a:bodyPr wrap="square" rtlCol="0">
            <a:spAutoFit/>
          </a:bodyPr>
          <a:lstStyle/>
          <a:p>
            <a:r>
              <a:rPr lang="fr-FR" dirty="0"/>
              <a:t>                                    </a:t>
            </a:r>
            <a:r>
              <a:rPr lang="fr-FR" sz="4400" b="1" dirty="0"/>
              <a:t>Chapitre4:</a:t>
            </a:r>
          </a:p>
          <a:p>
            <a:r>
              <a:rPr lang="fr-FR" sz="4400" b="1" dirty="0"/>
              <a:t>Application de la biologie moléculaire en médecine</a:t>
            </a:r>
          </a:p>
        </p:txBody>
      </p:sp>
      <p:sp>
        <p:nvSpPr>
          <p:cNvPr id="3" name="ZoneTexte 2"/>
          <p:cNvSpPr txBox="1"/>
          <p:nvPr/>
        </p:nvSpPr>
        <p:spPr>
          <a:xfrm>
            <a:off x="0" y="214290"/>
            <a:ext cx="3071802" cy="738664"/>
          </a:xfrm>
          <a:prstGeom prst="rect">
            <a:avLst/>
          </a:prstGeom>
          <a:noFill/>
        </p:spPr>
        <p:txBody>
          <a:bodyPr wrap="square" rtlCol="0">
            <a:spAutoFit/>
          </a:bodyPr>
          <a:lstStyle/>
          <a:p>
            <a:r>
              <a:rPr lang="fr-FR" sz="1400" b="1" dirty="0"/>
              <a:t>UNV Batna2</a:t>
            </a:r>
          </a:p>
          <a:p>
            <a:r>
              <a:rPr lang="fr-FR" sz="1400" b="1" dirty="0"/>
              <a:t>Département Biochimie et Microbiologie appliquées</a:t>
            </a:r>
          </a:p>
        </p:txBody>
      </p:sp>
      <p:sp>
        <p:nvSpPr>
          <p:cNvPr id="4" name="ZoneTexte 3"/>
          <p:cNvSpPr txBox="1"/>
          <p:nvPr/>
        </p:nvSpPr>
        <p:spPr>
          <a:xfrm>
            <a:off x="6572264" y="214290"/>
            <a:ext cx="2428892" cy="738664"/>
          </a:xfrm>
          <a:prstGeom prst="rect">
            <a:avLst/>
          </a:prstGeom>
          <a:noFill/>
        </p:spPr>
        <p:txBody>
          <a:bodyPr wrap="square" rtlCol="0">
            <a:spAutoFit/>
          </a:bodyPr>
          <a:lstStyle/>
          <a:p>
            <a:r>
              <a:rPr lang="fr-FR" sz="1400" b="1" dirty="0"/>
              <a:t>Biochimie appliquée</a:t>
            </a:r>
          </a:p>
          <a:p>
            <a:r>
              <a:rPr lang="fr-FR" sz="1400" b="1" dirty="0"/>
              <a:t>Master II</a:t>
            </a:r>
          </a:p>
          <a:p>
            <a:r>
              <a:rPr lang="fr-FR" sz="1400" b="1" dirty="0"/>
              <a:t>ABMT</a:t>
            </a:r>
          </a:p>
        </p:txBody>
      </p:sp>
      <p:sp>
        <p:nvSpPr>
          <p:cNvPr id="5" name="ZoneTexte 4"/>
          <p:cNvSpPr txBox="1"/>
          <p:nvPr/>
        </p:nvSpPr>
        <p:spPr>
          <a:xfrm>
            <a:off x="7072330" y="5643578"/>
            <a:ext cx="1334020" cy="369332"/>
          </a:xfrm>
          <a:prstGeom prst="rect">
            <a:avLst/>
          </a:prstGeom>
          <a:noFill/>
        </p:spPr>
        <p:txBody>
          <a:bodyPr wrap="none" rtlCol="0">
            <a:spAutoFit/>
          </a:bodyPr>
          <a:lstStyle/>
          <a:p>
            <a:r>
              <a:rPr lang="fr-FR" b="1" dirty="0" err="1"/>
              <a:t>Dekkiche</a:t>
            </a:r>
            <a:r>
              <a:rPr lang="fr-FR" b="1" dirty="0"/>
              <a:t>.  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857224" y="1500174"/>
            <a:ext cx="7565320" cy="5000660"/>
          </a:xfrm>
          <a:prstGeom prst="rect">
            <a:avLst/>
          </a:prstGeom>
          <a:noFill/>
          <a:ln w="9525">
            <a:noFill/>
            <a:miter lim="800000"/>
            <a:headEnd/>
            <a:tailEnd/>
          </a:ln>
          <a:effectLst/>
        </p:spPr>
      </p:pic>
      <p:sp>
        <p:nvSpPr>
          <p:cNvPr id="5" name="ZoneTexte 4"/>
          <p:cNvSpPr txBox="1"/>
          <p:nvPr/>
        </p:nvSpPr>
        <p:spPr>
          <a:xfrm>
            <a:off x="214282" y="0"/>
            <a:ext cx="2571768"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I-Diagnostic moléculaire</a:t>
            </a:r>
          </a:p>
          <a:p>
            <a:endParaRPr lang="fr-FR" dirty="0"/>
          </a:p>
        </p:txBody>
      </p:sp>
      <p:sp>
        <p:nvSpPr>
          <p:cNvPr id="6" name="ZoneTexte 5"/>
          <p:cNvSpPr txBox="1"/>
          <p:nvPr/>
        </p:nvSpPr>
        <p:spPr>
          <a:xfrm>
            <a:off x="1214414" y="214290"/>
            <a:ext cx="6929486" cy="861774"/>
          </a:xfrm>
          <a:prstGeom prst="rect">
            <a:avLst/>
          </a:prstGeom>
          <a:noFill/>
        </p:spPr>
        <p:txBody>
          <a:bodyPr wrap="square" rtlCol="0">
            <a:spAutoFit/>
          </a:bodyPr>
          <a:lstStyle/>
          <a:p>
            <a:r>
              <a:rPr lang="fr-FR" sz="3200" b="1" u="sng" dirty="0">
                <a:effectLst>
                  <a:outerShdw blurRad="38100" dist="38100" dir="2700000" algn="tl">
                    <a:srgbClr val="000000">
                      <a:alpha val="43137"/>
                    </a:srgbClr>
                  </a:outerShdw>
                </a:effectLst>
              </a:rPr>
              <a:t>4-Les différents examens génétiques</a:t>
            </a:r>
            <a:endParaRPr lang="fr-FR" sz="3200" u="sng" dirty="0">
              <a:effectLst>
                <a:outerShdw blurRad="38100" dist="38100" dir="2700000" algn="tl">
                  <a:srgbClr val="000000">
                    <a:alpha val="43137"/>
                  </a:srgbClr>
                </a:outerShdw>
              </a:effectLst>
            </a:endParaRPr>
          </a:p>
          <a:p>
            <a:endParaRPr lang="fr-FR" dirty="0"/>
          </a:p>
        </p:txBody>
      </p:sp>
      <p:sp>
        <p:nvSpPr>
          <p:cNvPr id="7" name="ZoneTexte 6"/>
          <p:cNvSpPr txBox="1"/>
          <p:nvPr/>
        </p:nvSpPr>
        <p:spPr>
          <a:xfrm>
            <a:off x="928662" y="785794"/>
            <a:ext cx="6715172" cy="800219"/>
          </a:xfrm>
          <a:prstGeom prst="rect">
            <a:avLst/>
          </a:prstGeom>
          <a:noFill/>
        </p:spPr>
        <p:txBody>
          <a:bodyPr wrap="square" rtlCol="0">
            <a:spAutoFit/>
          </a:bodyPr>
          <a:lstStyle/>
          <a:p>
            <a:r>
              <a:rPr lang="fr-FR" sz="2800" b="1" u="sng" dirty="0">
                <a:effectLst>
                  <a:outerShdw blurRad="38100" dist="38100" dir="2700000" algn="tl">
                    <a:srgbClr val="000000">
                      <a:alpha val="43137"/>
                    </a:srgbClr>
                  </a:outerShdw>
                </a:effectLst>
              </a:rPr>
              <a:t>4-3-analyse mixte (chromosomes et gènes)</a:t>
            </a:r>
            <a:endParaRPr lang="fr-FR" sz="2800" u="sng" dirty="0">
              <a:effectLst>
                <a:outerShdw blurRad="38100" dist="38100" dir="2700000" algn="tl">
                  <a:srgbClr val="000000">
                    <a:alpha val="43137"/>
                  </a:srgbClr>
                </a:outerShdw>
              </a:effectLst>
            </a:endParaRP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2571768"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I-Diagnostic moléculaire</a:t>
            </a:r>
          </a:p>
          <a:p>
            <a:endParaRPr lang="fr-FR" dirty="0"/>
          </a:p>
        </p:txBody>
      </p:sp>
      <p:sp>
        <p:nvSpPr>
          <p:cNvPr id="3" name="ZoneTexte 2"/>
          <p:cNvSpPr txBox="1"/>
          <p:nvPr/>
        </p:nvSpPr>
        <p:spPr>
          <a:xfrm>
            <a:off x="1214414" y="214290"/>
            <a:ext cx="6929486" cy="861774"/>
          </a:xfrm>
          <a:prstGeom prst="rect">
            <a:avLst/>
          </a:prstGeom>
          <a:noFill/>
        </p:spPr>
        <p:txBody>
          <a:bodyPr wrap="square" rtlCol="0">
            <a:spAutoFit/>
          </a:bodyPr>
          <a:lstStyle/>
          <a:p>
            <a:r>
              <a:rPr lang="fr-FR" sz="3200" b="1" u="sng" dirty="0">
                <a:effectLst>
                  <a:outerShdw blurRad="38100" dist="38100" dir="2700000" algn="tl">
                    <a:srgbClr val="000000">
                      <a:alpha val="43137"/>
                    </a:srgbClr>
                  </a:outerShdw>
                </a:effectLst>
              </a:rPr>
              <a:t>4-Les différents examens génétiques</a:t>
            </a:r>
            <a:endParaRPr lang="fr-FR" sz="3200" u="sng" dirty="0">
              <a:effectLst>
                <a:outerShdw blurRad="38100" dist="38100" dir="2700000" algn="tl">
                  <a:srgbClr val="000000">
                    <a:alpha val="43137"/>
                  </a:srgbClr>
                </a:outerShdw>
              </a:effectLst>
            </a:endParaRPr>
          </a:p>
          <a:p>
            <a:endParaRPr lang="fr-FR" dirty="0"/>
          </a:p>
        </p:txBody>
      </p:sp>
      <p:sp>
        <p:nvSpPr>
          <p:cNvPr id="4" name="ZoneTexte 3"/>
          <p:cNvSpPr txBox="1"/>
          <p:nvPr/>
        </p:nvSpPr>
        <p:spPr>
          <a:xfrm>
            <a:off x="928662" y="785794"/>
            <a:ext cx="6715172" cy="800219"/>
          </a:xfrm>
          <a:prstGeom prst="rect">
            <a:avLst/>
          </a:prstGeom>
          <a:noFill/>
        </p:spPr>
        <p:txBody>
          <a:bodyPr wrap="square" rtlCol="0">
            <a:spAutoFit/>
          </a:bodyPr>
          <a:lstStyle/>
          <a:p>
            <a:r>
              <a:rPr lang="fr-FR" sz="2800" b="1" u="sng" dirty="0">
                <a:effectLst>
                  <a:outerShdw blurRad="38100" dist="38100" dir="2700000" algn="tl">
                    <a:srgbClr val="000000">
                      <a:alpha val="43137"/>
                    </a:srgbClr>
                  </a:outerShdw>
                </a:effectLst>
              </a:rPr>
              <a:t>4-3-analyse mixte (chromosomes et gènes)</a:t>
            </a:r>
            <a:endParaRPr lang="fr-FR" sz="2800" u="sng" dirty="0">
              <a:effectLst>
                <a:outerShdw blurRad="38100" dist="38100" dir="2700000" algn="tl">
                  <a:srgbClr val="000000">
                    <a:alpha val="43137"/>
                  </a:srgbClr>
                </a:outerShdw>
              </a:effectLst>
            </a:endParaRPr>
          </a:p>
          <a:p>
            <a:endParaRPr lang="fr-FR" dirty="0"/>
          </a:p>
        </p:txBody>
      </p:sp>
      <p:sp>
        <p:nvSpPr>
          <p:cNvPr id="5" name="ZoneTexte 4"/>
          <p:cNvSpPr txBox="1"/>
          <p:nvPr/>
        </p:nvSpPr>
        <p:spPr>
          <a:xfrm>
            <a:off x="214282" y="1285860"/>
            <a:ext cx="8750206" cy="1107996"/>
          </a:xfrm>
          <a:prstGeom prst="rect">
            <a:avLst/>
          </a:prstGeom>
          <a:noFill/>
        </p:spPr>
        <p:txBody>
          <a:bodyPr wrap="square" rtlCol="0">
            <a:spAutoFit/>
          </a:bodyPr>
          <a:lstStyle/>
          <a:p>
            <a:r>
              <a:rPr lang="fr-FR" sz="2400" b="1" u="sng" dirty="0"/>
              <a:t>A-L’analyse chromosomique par puce à ADN (ACPA)(aussi appelée CGH </a:t>
            </a:r>
            <a:r>
              <a:rPr lang="fr-FR" sz="2400" b="1" u="sng" dirty="0" err="1"/>
              <a:t>array</a:t>
            </a:r>
            <a:r>
              <a:rPr lang="fr-FR" sz="2400" b="1" u="sng" dirty="0"/>
              <a:t>= comparative </a:t>
            </a:r>
            <a:r>
              <a:rPr lang="fr-FR" sz="2400" b="1" u="sng" dirty="0" err="1"/>
              <a:t>genomic</a:t>
            </a:r>
            <a:r>
              <a:rPr lang="fr-FR" sz="2400" b="1" u="sng" dirty="0"/>
              <a:t> </a:t>
            </a:r>
            <a:r>
              <a:rPr lang="fr-FR" sz="2400" b="1" u="sng" dirty="0" err="1"/>
              <a:t>hybridization</a:t>
            </a:r>
            <a:r>
              <a:rPr lang="fr-FR" sz="2400" b="1" u="sng" dirty="0"/>
              <a:t> - </a:t>
            </a:r>
            <a:r>
              <a:rPr lang="fr-FR" sz="2400" b="1" u="sng" dirty="0" err="1"/>
              <a:t>array</a:t>
            </a:r>
            <a:r>
              <a:rPr lang="fr-FR" sz="2400" b="1" u="sng" dirty="0"/>
              <a:t>)</a:t>
            </a:r>
          </a:p>
          <a:p>
            <a:endParaRPr lang="fr-FR" dirty="0"/>
          </a:p>
        </p:txBody>
      </p:sp>
      <p:sp>
        <p:nvSpPr>
          <p:cNvPr id="6" name="ZoneTexte 5"/>
          <p:cNvSpPr txBox="1"/>
          <p:nvPr/>
        </p:nvSpPr>
        <p:spPr>
          <a:xfrm>
            <a:off x="500034" y="2000240"/>
            <a:ext cx="8143932" cy="1754326"/>
          </a:xfrm>
          <a:prstGeom prst="rect">
            <a:avLst/>
          </a:prstGeom>
          <a:noFill/>
        </p:spPr>
        <p:txBody>
          <a:bodyPr wrap="square" rtlCol="0">
            <a:spAutoFit/>
          </a:bodyPr>
          <a:lstStyle/>
          <a:p>
            <a:r>
              <a:rPr lang="fr-FR" dirty="0"/>
              <a:t>-permet de repérer des anomalies chromosomiques ou l’existence de grands morceaux d’ADN (ou de gènes) en plus ou en moins.</a:t>
            </a:r>
          </a:p>
          <a:p>
            <a:r>
              <a:rPr lang="fr-FR" dirty="0"/>
              <a:t>-permet de voir s’il y a une augmentation ou une diminution anormale du matériel génétique qui pourrait expliquer la maladie recherchée.</a:t>
            </a:r>
          </a:p>
          <a:p>
            <a:endParaRPr lang="fr-FR" dirty="0"/>
          </a:p>
          <a:p>
            <a:endParaRPr lang="fr-FR" dirty="0"/>
          </a:p>
        </p:txBody>
      </p:sp>
      <p:pic>
        <p:nvPicPr>
          <p:cNvPr id="27649" name="Picture 1"/>
          <p:cNvPicPr>
            <a:picLocks noChangeAspect="1" noChangeArrowheads="1"/>
          </p:cNvPicPr>
          <p:nvPr/>
        </p:nvPicPr>
        <p:blipFill>
          <a:blip r:embed="rId2"/>
          <a:srcRect/>
          <a:stretch>
            <a:fillRect/>
          </a:stretch>
        </p:blipFill>
        <p:spPr bwMode="auto">
          <a:xfrm>
            <a:off x="1142976" y="3211134"/>
            <a:ext cx="6858048" cy="3504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2571768"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I-Diagnostic moléculaire</a:t>
            </a:r>
          </a:p>
          <a:p>
            <a:endParaRPr lang="fr-FR" dirty="0"/>
          </a:p>
        </p:txBody>
      </p:sp>
      <p:sp>
        <p:nvSpPr>
          <p:cNvPr id="3" name="ZoneTexte 2"/>
          <p:cNvSpPr txBox="1"/>
          <p:nvPr/>
        </p:nvSpPr>
        <p:spPr>
          <a:xfrm>
            <a:off x="1214414" y="357166"/>
            <a:ext cx="6929486" cy="861774"/>
          </a:xfrm>
          <a:prstGeom prst="rect">
            <a:avLst/>
          </a:prstGeom>
          <a:noFill/>
        </p:spPr>
        <p:txBody>
          <a:bodyPr wrap="square" rtlCol="0">
            <a:spAutoFit/>
          </a:bodyPr>
          <a:lstStyle/>
          <a:p>
            <a:r>
              <a:rPr lang="fr-FR" sz="3200" b="1" u="sng" dirty="0">
                <a:effectLst>
                  <a:outerShdw blurRad="38100" dist="38100" dir="2700000" algn="tl">
                    <a:srgbClr val="000000">
                      <a:alpha val="43137"/>
                    </a:srgbClr>
                  </a:outerShdw>
                </a:effectLst>
              </a:rPr>
              <a:t>4-Les différents examens génétiques</a:t>
            </a:r>
            <a:endParaRPr lang="fr-FR" sz="3200" u="sng" dirty="0">
              <a:effectLst>
                <a:outerShdw blurRad="38100" dist="38100" dir="2700000" algn="tl">
                  <a:srgbClr val="000000">
                    <a:alpha val="43137"/>
                  </a:srgbClr>
                </a:outerShdw>
              </a:effectLst>
            </a:endParaRPr>
          </a:p>
          <a:p>
            <a:endParaRPr lang="fr-FR" dirty="0"/>
          </a:p>
        </p:txBody>
      </p:sp>
      <p:sp>
        <p:nvSpPr>
          <p:cNvPr id="4" name="ZoneTexte 3"/>
          <p:cNvSpPr txBox="1"/>
          <p:nvPr/>
        </p:nvSpPr>
        <p:spPr>
          <a:xfrm>
            <a:off x="928662" y="857232"/>
            <a:ext cx="6715172" cy="800219"/>
          </a:xfrm>
          <a:prstGeom prst="rect">
            <a:avLst/>
          </a:prstGeom>
          <a:noFill/>
        </p:spPr>
        <p:txBody>
          <a:bodyPr wrap="square" rtlCol="0">
            <a:spAutoFit/>
          </a:bodyPr>
          <a:lstStyle/>
          <a:p>
            <a:r>
              <a:rPr lang="fr-FR" sz="2800" b="1" u="sng" dirty="0">
                <a:effectLst>
                  <a:outerShdw blurRad="38100" dist="38100" dir="2700000" algn="tl">
                    <a:srgbClr val="000000">
                      <a:alpha val="43137"/>
                    </a:srgbClr>
                  </a:outerShdw>
                </a:effectLst>
              </a:rPr>
              <a:t>4-3-analyse mixte (chromosomes et gènes)</a:t>
            </a:r>
            <a:endParaRPr lang="fr-FR" sz="2800" u="sng" dirty="0">
              <a:effectLst>
                <a:outerShdw blurRad="38100" dist="38100" dir="2700000" algn="tl">
                  <a:srgbClr val="000000">
                    <a:alpha val="43137"/>
                  </a:srgbClr>
                </a:outerShdw>
              </a:effectLst>
            </a:endParaRPr>
          </a:p>
          <a:p>
            <a:endParaRPr lang="fr-FR" dirty="0"/>
          </a:p>
        </p:txBody>
      </p:sp>
      <p:sp>
        <p:nvSpPr>
          <p:cNvPr id="5" name="ZoneTexte 4"/>
          <p:cNvSpPr txBox="1"/>
          <p:nvPr/>
        </p:nvSpPr>
        <p:spPr>
          <a:xfrm>
            <a:off x="785786" y="1357298"/>
            <a:ext cx="7643866" cy="830997"/>
          </a:xfrm>
          <a:prstGeom prst="rect">
            <a:avLst/>
          </a:prstGeom>
          <a:noFill/>
        </p:spPr>
        <p:txBody>
          <a:bodyPr wrap="square" rtlCol="0">
            <a:spAutoFit/>
          </a:bodyPr>
          <a:lstStyle/>
          <a:p>
            <a:r>
              <a:rPr lang="fr-FR" sz="2400" b="1" u="sng" dirty="0" err="1"/>
              <a:t>B-Les</a:t>
            </a:r>
            <a:r>
              <a:rPr lang="fr-FR" sz="2400" b="1" u="sng" dirty="0"/>
              <a:t> nouvelles générations de séquenceurs</a:t>
            </a:r>
            <a:r>
              <a:rPr lang="fr-FR" sz="2400" u="sng" dirty="0"/>
              <a:t> (NGS)</a:t>
            </a:r>
          </a:p>
          <a:p>
            <a:endParaRPr lang="fr-FR" sz="2400" u="sng" dirty="0"/>
          </a:p>
        </p:txBody>
      </p:sp>
      <p:sp>
        <p:nvSpPr>
          <p:cNvPr id="6" name="ZoneTexte 5"/>
          <p:cNvSpPr txBox="1"/>
          <p:nvPr/>
        </p:nvSpPr>
        <p:spPr>
          <a:xfrm>
            <a:off x="714348" y="1785926"/>
            <a:ext cx="8429652" cy="1600438"/>
          </a:xfrm>
          <a:prstGeom prst="rect">
            <a:avLst/>
          </a:prstGeom>
          <a:noFill/>
        </p:spPr>
        <p:txBody>
          <a:bodyPr wrap="square" rtlCol="0">
            <a:spAutoFit/>
          </a:bodyPr>
          <a:lstStyle/>
          <a:p>
            <a:r>
              <a:rPr lang="fr-FR" sz="2000" dirty="0"/>
              <a:t>Les séquenceurs sont parfois utilisés non pas pour « lire » l’ADN, mais pour permettre de compter le nombre de chromosomes et donc de mettre en évidence, par exemple, la présence de monosomie (un chromosome en moins) ou de trisomie (un chromosome en plus).</a:t>
            </a:r>
          </a:p>
          <a:p>
            <a:endParaRPr lang="fr-FR" dirty="0"/>
          </a:p>
        </p:txBody>
      </p:sp>
      <p:pic>
        <p:nvPicPr>
          <p:cNvPr id="26625" name="Picture 1"/>
          <p:cNvPicPr>
            <a:picLocks noChangeAspect="1" noChangeArrowheads="1"/>
          </p:cNvPicPr>
          <p:nvPr/>
        </p:nvPicPr>
        <p:blipFill>
          <a:blip r:embed="rId2"/>
          <a:srcRect/>
          <a:stretch>
            <a:fillRect/>
          </a:stretch>
        </p:blipFill>
        <p:spPr bwMode="auto">
          <a:xfrm>
            <a:off x="214282" y="3071810"/>
            <a:ext cx="8715436"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0"/>
            <a:ext cx="2571768"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I-Diagnostic moléculaire</a:t>
            </a:r>
          </a:p>
          <a:p>
            <a:endParaRPr lang="fr-FR" dirty="0"/>
          </a:p>
        </p:txBody>
      </p:sp>
      <p:sp>
        <p:nvSpPr>
          <p:cNvPr id="5" name="ZoneTexte 4"/>
          <p:cNvSpPr txBox="1"/>
          <p:nvPr/>
        </p:nvSpPr>
        <p:spPr>
          <a:xfrm>
            <a:off x="1857356" y="428604"/>
            <a:ext cx="6143668" cy="523220"/>
          </a:xfrm>
          <a:prstGeom prst="rect">
            <a:avLst/>
          </a:prstGeom>
          <a:noFill/>
        </p:spPr>
        <p:txBody>
          <a:bodyPr wrap="square" rtlCol="0">
            <a:spAutoFit/>
          </a:bodyPr>
          <a:lstStyle/>
          <a:p>
            <a:r>
              <a:rPr lang="fr-FR" sz="2800" b="1" u="sng" dirty="0">
                <a:effectLst>
                  <a:outerShdw blurRad="38100" dist="38100" dir="2700000" algn="tl">
                    <a:srgbClr val="000000">
                      <a:alpha val="43137"/>
                    </a:srgbClr>
                  </a:outerShdw>
                </a:effectLst>
              </a:rPr>
              <a:t>5-Les  différents types d’ADN analysés</a:t>
            </a:r>
          </a:p>
        </p:txBody>
      </p:sp>
      <p:sp>
        <p:nvSpPr>
          <p:cNvPr id="6" name="ZoneTexte 5"/>
          <p:cNvSpPr txBox="1"/>
          <p:nvPr/>
        </p:nvSpPr>
        <p:spPr>
          <a:xfrm>
            <a:off x="357158" y="1428736"/>
            <a:ext cx="3214710" cy="830997"/>
          </a:xfrm>
          <a:prstGeom prst="rect">
            <a:avLst/>
          </a:prstGeom>
          <a:noFill/>
        </p:spPr>
        <p:txBody>
          <a:bodyPr wrap="square" rtlCol="0">
            <a:spAutoFit/>
          </a:bodyPr>
          <a:lstStyle/>
          <a:p>
            <a:r>
              <a:rPr lang="fr-FR" sz="2400" b="1" u="sng" dirty="0"/>
              <a:t>ADN normaux</a:t>
            </a:r>
          </a:p>
          <a:p>
            <a:r>
              <a:rPr lang="fr-FR" sz="2400" b="1" u="sng" dirty="0"/>
              <a:t>(</a:t>
            </a:r>
            <a:r>
              <a:rPr lang="fr-FR" sz="2400" dirty="0"/>
              <a:t>empreinte génétique)</a:t>
            </a:r>
            <a:r>
              <a:rPr lang="fr-FR" sz="2400" b="1" u="sng" dirty="0"/>
              <a:t> </a:t>
            </a:r>
          </a:p>
        </p:txBody>
      </p:sp>
      <p:sp>
        <p:nvSpPr>
          <p:cNvPr id="10" name="ZoneTexte 9"/>
          <p:cNvSpPr txBox="1"/>
          <p:nvPr/>
        </p:nvSpPr>
        <p:spPr>
          <a:xfrm>
            <a:off x="5000628" y="1500174"/>
            <a:ext cx="3000396" cy="461665"/>
          </a:xfrm>
          <a:prstGeom prst="rect">
            <a:avLst/>
          </a:prstGeom>
          <a:noFill/>
        </p:spPr>
        <p:txBody>
          <a:bodyPr wrap="square" rtlCol="0">
            <a:spAutoFit/>
          </a:bodyPr>
          <a:lstStyle/>
          <a:p>
            <a:r>
              <a:rPr lang="fr-FR" sz="2400" b="1" u="sng" dirty="0"/>
              <a:t>ADN pathologiques</a:t>
            </a:r>
          </a:p>
        </p:txBody>
      </p:sp>
      <p:sp>
        <p:nvSpPr>
          <p:cNvPr id="11" name="ZoneTexte 10"/>
          <p:cNvSpPr txBox="1"/>
          <p:nvPr/>
        </p:nvSpPr>
        <p:spPr>
          <a:xfrm>
            <a:off x="357158" y="2428868"/>
            <a:ext cx="3571900" cy="1200329"/>
          </a:xfrm>
          <a:prstGeom prst="rect">
            <a:avLst/>
          </a:prstGeom>
          <a:noFill/>
        </p:spPr>
        <p:txBody>
          <a:bodyPr wrap="square" rtlCol="0">
            <a:spAutoFit/>
          </a:bodyPr>
          <a:lstStyle/>
          <a:p>
            <a:r>
              <a:rPr lang="fr-FR" dirty="0"/>
              <a:t>-Identification  d’un individu (catastrophe crime, paternité, affiliation mère –enfant), grâce a son empreinte génétique</a:t>
            </a:r>
          </a:p>
        </p:txBody>
      </p:sp>
      <p:sp>
        <p:nvSpPr>
          <p:cNvPr id="12" name="ZoneTexte 11"/>
          <p:cNvSpPr txBox="1"/>
          <p:nvPr/>
        </p:nvSpPr>
        <p:spPr>
          <a:xfrm>
            <a:off x="4786314" y="2214554"/>
            <a:ext cx="4000528" cy="1754326"/>
          </a:xfrm>
          <a:prstGeom prst="rect">
            <a:avLst/>
          </a:prstGeom>
          <a:noFill/>
        </p:spPr>
        <p:txBody>
          <a:bodyPr wrap="square" rtlCol="0">
            <a:spAutoFit/>
          </a:bodyPr>
          <a:lstStyle/>
          <a:p>
            <a:r>
              <a:rPr lang="fr-FR" dirty="0"/>
              <a:t>-Identification d’une maladie génique par comparaison a un cas de référence (mise en évidence de la mutation soupçonnée être la cause de la maladie) </a:t>
            </a:r>
          </a:p>
          <a:p>
            <a:r>
              <a:rPr lang="fr-FR" dirty="0"/>
              <a:t>-identification du microorganisme pathogène</a:t>
            </a:r>
          </a:p>
        </p:txBody>
      </p:sp>
      <p:sp>
        <p:nvSpPr>
          <p:cNvPr id="13" name="Flèche vers le bas 12"/>
          <p:cNvSpPr/>
          <p:nvPr/>
        </p:nvSpPr>
        <p:spPr>
          <a:xfrm>
            <a:off x="1714480" y="1214422"/>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6072198" y="1214422"/>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1571604" y="2143116"/>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a:off x="6143636" y="1928802"/>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130" name="Picture 2"/>
          <p:cNvPicPr>
            <a:picLocks noChangeAspect="1" noChangeArrowheads="1"/>
          </p:cNvPicPr>
          <p:nvPr/>
        </p:nvPicPr>
        <p:blipFill>
          <a:blip r:embed="rId2"/>
          <a:srcRect/>
          <a:stretch>
            <a:fillRect/>
          </a:stretch>
        </p:blipFill>
        <p:spPr bwMode="auto">
          <a:xfrm>
            <a:off x="357158" y="3786190"/>
            <a:ext cx="4071966" cy="3071810"/>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a:srcRect/>
          <a:stretch>
            <a:fillRect/>
          </a:stretch>
        </p:blipFill>
        <p:spPr bwMode="auto">
          <a:xfrm>
            <a:off x="4714876" y="3929066"/>
            <a:ext cx="4143404" cy="27563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57290" y="500042"/>
            <a:ext cx="6858048" cy="861774"/>
          </a:xfrm>
          <a:prstGeom prst="rect">
            <a:avLst/>
          </a:prstGeom>
          <a:noFill/>
        </p:spPr>
        <p:txBody>
          <a:bodyPr wrap="square" rtlCol="0">
            <a:spAutoFit/>
          </a:bodyPr>
          <a:lstStyle/>
          <a:p>
            <a:r>
              <a:rPr lang="fr-FR" sz="3200" b="1" u="sng" dirty="0">
                <a:effectLst>
                  <a:outerShdw blurRad="38100" dist="38100" dir="2700000" algn="tl">
                    <a:srgbClr val="000000">
                      <a:alpha val="43137"/>
                    </a:srgbClr>
                  </a:outerShdw>
                </a:effectLst>
              </a:rPr>
              <a:t>6-Les résultats de l’examen génétique</a:t>
            </a:r>
            <a:endParaRPr lang="fr-FR" sz="3200" u="sng" dirty="0">
              <a:effectLst>
                <a:outerShdw blurRad="38100" dist="38100" dir="2700000" algn="tl">
                  <a:srgbClr val="000000">
                    <a:alpha val="43137"/>
                  </a:srgbClr>
                </a:outerShdw>
              </a:effectLst>
            </a:endParaRPr>
          </a:p>
          <a:p>
            <a:endParaRPr lang="fr-FR" dirty="0"/>
          </a:p>
        </p:txBody>
      </p:sp>
      <p:sp>
        <p:nvSpPr>
          <p:cNvPr id="4" name="ZoneTexte 3"/>
          <p:cNvSpPr txBox="1"/>
          <p:nvPr/>
        </p:nvSpPr>
        <p:spPr>
          <a:xfrm>
            <a:off x="214282" y="0"/>
            <a:ext cx="2571768"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I-Diagnostic moléculaire</a:t>
            </a:r>
          </a:p>
          <a:p>
            <a:endParaRPr lang="fr-FR" dirty="0"/>
          </a:p>
        </p:txBody>
      </p:sp>
      <p:sp>
        <p:nvSpPr>
          <p:cNvPr id="5" name="ZoneTexte 4"/>
          <p:cNvSpPr txBox="1"/>
          <p:nvPr/>
        </p:nvSpPr>
        <p:spPr>
          <a:xfrm>
            <a:off x="642910" y="1571612"/>
            <a:ext cx="7500990" cy="1015663"/>
          </a:xfrm>
          <a:prstGeom prst="rect">
            <a:avLst/>
          </a:prstGeom>
          <a:noFill/>
        </p:spPr>
        <p:txBody>
          <a:bodyPr wrap="square" rtlCol="0">
            <a:spAutoFit/>
          </a:bodyPr>
          <a:lstStyle/>
          <a:p>
            <a:r>
              <a:rPr lang="fr-FR" sz="2000" dirty="0"/>
              <a:t>certains diagnostics ne demandent que quelques jours, d’autres nécessitent plusieurs mois.</a:t>
            </a:r>
          </a:p>
          <a:p>
            <a:r>
              <a:rPr lang="fr-FR" sz="2000" dirty="0"/>
              <a:t> La durée nécessaire à la réalisation d’un examen génétique dépend:</a:t>
            </a:r>
          </a:p>
        </p:txBody>
      </p:sp>
      <p:sp>
        <p:nvSpPr>
          <p:cNvPr id="6" name="ZoneTexte 5"/>
          <p:cNvSpPr txBox="1"/>
          <p:nvPr/>
        </p:nvSpPr>
        <p:spPr>
          <a:xfrm>
            <a:off x="571472" y="3286124"/>
            <a:ext cx="2428892" cy="707886"/>
          </a:xfrm>
          <a:prstGeom prst="rect">
            <a:avLst/>
          </a:prstGeom>
          <a:noFill/>
        </p:spPr>
        <p:txBody>
          <a:bodyPr wrap="square" rtlCol="0">
            <a:spAutoFit/>
          </a:bodyPr>
          <a:lstStyle/>
          <a:p>
            <a:r>
              <a:rPr lang="fr-FR" sz="2000" b="1" dirty="0"/>
              <a:t>de la technique utilisée</a:t>
            </a:r>
          </a:p>
        </p:txBody>
      </p:sp>
      <p:sp>
        <p:nvSpPr>
          <p:cNvPr id="7" name="ZoneTexte 6"/>
          <p:cNvSpPr txBox="1"/>
          <p:nvPr/>
        </p:nvSpPr>
        <p:spPr>
          <a:xfrm>
            <a:off x="2357422" y="4214818"/>
            <a:ext cx="3071834" cy="400110"/>
          </a:xfrm>
          <a:prstGeom prst="rect">
            <a:avLst/>
          </a:prstGeom>
          <a:noFill/>
        </p:spPr>
        <p:txBody>
          <a:bodyPr wrap="square" rtlCol="0">
            <a:spAutoFit/>
          </a:bodyPr>
          <a:lstStyle/>
          <a:p>
            <a:r>
              <a:rPr lang="fr-FR" sz="2000" b="1" dirty="0"/>
              <a:t>de l’anomalie recherchée</a:t>
            </a:r>
          </a:p>
        </p:txBody>
      </p:sp>
      <p:sp>
        <p:nvSpPr>
          <p:cNvPr id="8" name="ZoneTexte 7"/>
          <p:cNvSpPr txBox="1"/>
          <p:nvPr/>
        </p:nvSpPr>
        <p:spPr>
          <a:xfrm>
            <a:off x="5429256" y="3214686"/>
            <a:ext cx="3714744" cy="1015663"/>
          </a:xfrm>
          <a:prstGeom prst="rect">
            <a:avLst/>
          </a:prstGeom>
          <a:noFill/>
        </p:spPr>
        <p:txBody>
          <a:bodyPr wrap="square" rtlCol="0">
            <a:spAutoFit/>
          </a:bodyPr>
          <a:lstStyle/>
          <a:p>
            <a:r>
              <a:rPr lang="fr-FR" sz="2000" b="1" dirty="0"/>
              <a:t>de la nécessité éventuelle de combiner plusieurs d’entre elles afin d’aboutir à un diagnostic</a:t>
            </a:r>
            <a:r>
              <a:rPr lang="fr-FR" dirty="0"/>
              <a:t> </a:t>
            </a:r>
          </a:p>
        </p:txBody>
      </p:sp>
      <p:sp>
        <p:nvSpPr>
          <p:cNvPr id="9" name="ZoneTexte 8"/>
          <p:cNvSpPr txBox="1"/>
          <p:nvPr/>
        </p:nvSpPr>
        <p:spPr>
          <a:xfrm>
            <a:off x="500034" y="5072074"/>
            <a:ext cx="8643966" cy="1292662"/>
          </a:xfrm>
          <a:prstGeom prst="rect">
            <a:avLst/>
          </a:prstGeom>
          <a:noFill/>
        </p:spPr>
        <p:txBody>
          <a:bodyPr wrap="square" rtlCol="0">
            <a:spAutoFit/>
          </a:bodyPr>
          <a:lstStyle/>
          <a:p>
            <a:r>
              <a:rPr lang="fr-FR" sz="2400" b="1" dirty="0"/>
              <a:t>Remarque:</a:t>
            </a:r>
            <a:r>
              <a:rPr lang="fr-FR" dirty="0"/>
              <a:t> Il est aussi possible que l’ensemble des analyses réalisées ne permettent  pas de poser le diagnostic. Néanmoins, les techniques et les connaissances en génétique se développent très rapidement. Il est donc possible qu’une impasse diagnostique actuelle puisse trouver une réponse d’ici quelques années</a:t>
            </a:r>
          </a:p>
        </p:txBody>
      </p:sp>
      <p:sp>
        <p:nvSpPr>
          <p:cNvPr id="10" name="Flèche vers le bas 9"/>
          <p:cNvSpPr/>
          <p:nvPr/>
        </p:nvSpPr>
        <p:spPr>
          <a:xfrm>
            <a:off x="2143108" y="2786058"/>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3929058" y="2857496"/>
            <a:ext cx="357190"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6357950" y="2786058"/>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357158" y="5143512"/>
            <a:ext cx="8643998" cy="1285884"/>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571472" y="1643050"/>
            <a:ext cx="7643866" cy="928694"/>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28662" y="2357430"/>
            <a:ext cx="7429552" cy="1600438"/>
          </a:xfrm>
          <a:prstGeom prst="rect">
            <a:avLst/>
          </a:prstGeom>
          <a:noFill/>
        </p:spPr>
        <p:txBody>
          <a:bodyPr wrap="square" rtlCol="0">
            <a:spAutoFit/>
          </a:bodyPr>
          <a:lstStyle/>
          <a:p>
            <a:pPr lvl="0"/>
            <a:r>
              <a:rPr lang="fr-FR" sz="4000" b="1" dirty="0"/>
              <a:t>II- Application de la biologie moléculaire en médecine clinique</a:t>
            </a:r>
            <a:endParaRPr lang="fr-FR" sz="4000" dirty="0"/>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214290"/>
            <a:ext cx="7429552" cy="646331"/>
          </a:xfrm>
          <a:prstGeom prst="rect">
            <a:avLst/>
          </a:prstGeom>
          <a:noFill/>
        </p:spPr>
        <p:txBody>
          <a:bodyPr wrap="square" rtlCol="0">
            <a:spAutoFit/>
          </a:bodyPr>
          <a:lstStyle/>
          <a:p>
            <a:pPr lvl="0"/>
            <a:r>
              <a:rPr lang="fr-FR" b="1" dirty="0"/>
              <a:t>II- Application de la biologie moléculaire en médecine clinique</a:t>
            </a:r>
          </a:p>
          <a:p>
            <a:endParaRPr lang="fr-FR" dirty="0"/>
          </a:p>
        </p:txBody>
      </p:sp>
      <p:sp>
        <p:nvSpPr>
          <p:cNvPr id="3" name="ZoneTexte 2"/>
          <p:cNvSpPr txBox="1"/>
          <p:nvPr/>
        </p:nvSpPr>
        <p:spPr>
          <a:xfrm>
            <a:off x="1214414" y="714356"/>
            <a:ext cx="5643602" cy="584775"/>
          </a:xfrm>
          <a:prstGeom prst="rect">
            <a:avLst/>
          </a:prstGeom>
          <a:noFill/>
        </p:spPr>
        <p:txBody>
          <a:bodyPr wrap="square" rtlCol="0">
            <a:spAutoFit/>
          </a:bodyPr>
          <a:lstStyle/>
          <a:p>
            <a:r>
              <a:rPr lang="fr-FR" b="1" dirty="0"/>
              <a:t> </a:t>
            </a:r>
            <a:r>
              <a:rPr lang="fr-FR" sz="3200" b="1" dirty="0"/>
              <a:t>1-Cas des maladies génétiques </a:t>
            </a:r>
            <a:endParaRPr lang="fr-FR" sz="3200" dirty="0"/>
          </a:p>
        </p:txBody>
      </p:sp>
      <p:sp>
        <p:nvSpPr>
          <p:cNvPr id="4" name="ZoneTexte 3"/>
          <p:cNvSpPr txBox="1"/>
          <p:nvPr/>
        </p:nvSpPr>
        <p:spPr>
          <a:xfrm>
            <a:off x="428596" y="1571612"/>
            <a:ext cx="8358246" cy="646331"/>
          </a:xfrm>
          <a:prstGeom prst="rect">
            <a:avLst/>
          </a:prstGeom>
          <a:noFill/>
        </p:spPr>
        <p:txBody>
          <a:bodyPr wrap="square" rtlCol="0">
            <a:spAutoFit/>
          </a:bodyPr>
          <a:lstStyle/>
          <a:p>
            <a:r>
              <a:rPr lang="fr-FR" dirty="0"/>
              <a:t>-Maladies sur les quelles portent les principales applications médicales de la biologie moléculaire </a:t>
            </a:r>
          </a:p>
        </p:txBody>
      </p:sp>
      <p:sp>
        <p:nvSpPr>
          <p:cNvPr id="5" name="ZoneTexte 4"/>
          <p:cNvSpPr txBox="1"/>
          <p:nvPr/>
        </p:nvSpPr>
        <p:spPr>
          <a:xfrm>
            <a:off x="1928794" y="2643182"/>
            <a:ext cx="5500726" cy="707886"/>
          </a:xfrm>
          <a:prstGeom prst="rect">
            <a:avLst/>
          </a:prstGeom>
          <a:noFill/>
        </p:spPr>
        <p:txBody>
          <a:bodyPr wrap="square" rtlCol="0">
            <a:spAutoFit/>
          </a:bodyPr>
          <a:lstStyle/>
          <a:p>
            <a:r>
              <a:rPr lang="fr-FR" sz="2000" b="1" dirty="0"/>
              <a:t>mettre en évidence la ou les mutations responsables de la pathologie</a:t>
            </a:r>
          </a:p>
        </p:txBody>
      </p:sp>
      <p:sp>
        <p:nvSpPr>
          <p:cNvPr id="6" name="ZoneTexte 5"/>
          <p:cNvSpPr txBox="1"/>
          <p:nvPr/>
        </p:nvSpPr>
        <p:spPr>
          <a:xfrm>
            <a:off x="4572000" y="2214554"/>
            <a:ext cx="1357322" cy="369332"/>
          </a:xfrm>
          <a:prstGeom prst="rect">
            <a:avLst/>
          </a:prstGeom>
          <a:noFill/>
        </p:spPr>
        <p:txBody>
          <a:bodyPr wrap="square" rtlCol="0">
            <a:spAutoFit/>
          </a:bodyPr>
          <a:lstStyle/>
          <a:p>
            <a:r>
              <a:rPr lang="fr-FR" b="1" dirty="0">
                <a:solidFill>
                  <a:srgbClr val="FF0000"/>
                </a:solidFill>
              </a:rPr>
              <a:t>Objectif</a:t>
            </a:r>
          </a:p>
        </p:txBody>
      </p:sp>
      <p:sp>
        <p:nvSpPr>
          <p:cNvPr id="7" name="ZoneTexte 6"/>
          <p:cNvSpPr txBox="1"/>
          <p:nvPr/>
        </p:nvSpPr>
        <p:spPr>
          <a:xfrm>
            <a:off x="2857488" y="3357562"/>
            <a:ext cx="4000528" cy="369332"/>
          </a:xfrm>
          <a:prstGeom prst="rect">
            <a:avLst/>
          </a:prstGeom>
          <a:noFill/>
        </p:spPr>
        <p:txBody>
          <a:bodyPr wrap="square" rtlCol="0">
            <a:spAutoFit/>
          </a:bodyPr>
          <a:lstStyle/>
          <a:p>
            <a:r>
              <a:rPr lang="fr-FR" dirty="0"/>
              <a:t>Deux stratégies sont utilisées</a:t>
            </a:r>
          </a:p>
        </p:txBody>
      </p:sp>
      <p:sp>
        <p:nvSpPr>
          <p:cNvPr id="9" name="ZoneTexte 8"/>
          <p:cNvSpPr txBox="1"/>
          <p:nvPr/>
        </p:nvSpPr>
        <p:spPr>
          <a:xfrm>
            <a:off x="0" y="4000504"/>
            <a:ext cx="3357586" cy="1292662"/>
          </a:xfrm>
          <a:prstGeom prst="rect">
            <a:avLst/>
          </a:prstGeom>
          <a:noFill/>
        </p:spPr>
        <p:txBody>
          <a:bodyPr wrap="square" rtlCol="0">
            <a:spAutoFit/>
          </a:bodyPr>
          <a:lstStyle/>
          <a:p>
            <a:r>
              <a:rPr lang="fr-FR" sz="2400" b="1" u="sng" dirty="0"/>
              <a:t>la stratégie directe</a:t>
            </a:r>
          </a:p>
          <a:p>
            <a:r>
              <a:rPr lang="fr-FR" dirty="0"/>
              <a:t>(mise en évidence du défaut génétique; elle permet un diagnostic certain)</a:t>
            </a:r>
          </a:p>
        </p:txBody>
      </p:sp>
      <p:sp>
        <p:nvSpPr>
          <p:cNvPr id="10" name="ZoneTexte 9"/>
          <p:cNvSpPr txBox="1"/>
          <p:nvPr/>
        </p:nvSpPr>
        <p:spPr>
          <a:xfrm>
            <a:off x="5572100" y="3929066"/>
            <a:ext cx="3571900" cy="1292662"/>
          </a:xfrm>
          <a:prstGeom prst="rect">
            <a:avLst/>
          </a:prstGeom>
          <a:noFill/>
        </p:spPr>
        <p:txBody>
          <a:bodyPr wrap="square" rtlCol="0">
            <a:spAutoFit/>
          </a:bodyPr>
          <a:lstStyle/>
          <a:p>
            <a:r>
              <a:rPr lang="fr-FR" sz="2400" b="1" u="sng" dirty="0"/>
              <a:t>la stratégie indirecte</a:t>
            </a:r>
          </a:p>
          <a:p>
            <a:r>
              <a:rPr lang="fr-FR" dirty="0"/>
              <a:t>( mise en évidence du chromosome portant le défaut génétique; elle ne permet qu'un diagnostic probable).</a:t>
            </a:r>
          </a:p>
        </p:txBody>
      </p:sp>
      <p:sp>
        <p:nvSpPr>
          <p:cNvPr id="11" name="ZoneTexte 10"/>
          <p:cNvSpPr txBox="1"/>
          <p:nvPr/>
        </p:nvSpPr>
        <p:spPr>
          <a:xfrm>
            <a:off x="0" y="5500702"/>
            <a:ext cx="8715436" cy="1200329"/>
          </a:xfrm>
          <a:prstGeom prst="rect">
            <a:avLst/>
          </a:prstGeom>
          <a:noFill/>
        </p:spPr>
        <p:txBody>
          <a:bodyPr wrap="square" rtlCol="0">
            <a:spAutoFit/>
          </a:bodyPr>
          <a:lstStyle/>
          <a:p>
            <a:r>
              <a:rPr lang="fr-FR" b="1" u="sng" dirty="0"/>
              <a:t>NB:-</a:t>
            </a:r>
            <a:r>
              <a:rPr lang="fr-FR" dirty="0"/>
              <a:t> La biologie moléculaire est de plus en plus utilisée pour le diagnostic de maladies acquises. </a:t>
            </a:r>
            <a:endParaRPr lang="fr-FR" b="1" u="sng" dirty="0"/>
          </a:p>
          <a:p>
            <a:r>
              <a:rPr lang="fr-FR" dirty="0"/>
              <a:t>- Le diagnostic de prédisposition aux maladies est encore peu développé; il fait l'objet de recherches actives.</a:t>
            </a:r>
          </a:p>
        </p:txBody>
      </p:sp>
      <p:sp>
        <p:nvSpPr>
          <p:cNvPr id="12" name="Égal 11"/>
          <p:cNvSpPr/>
          <p:nvPr/>
        </p:nvSpPr>
        <p:spPr>
          <a:xfrm rot="5400000">
            <a:off x="4000496" y="1142984"/>
            <a:ext cx="357190" cy="50006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vers le bas 12"/>
          <p:cNvSpPr/>
          <p:nvPr/>
        </p:nvSpPr>
        <p:spPr>
          <a:xfrm>
            <a:off x="4214810" y="2143116"/>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5929322" y="3571876"/>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2571736" y="3714752"/>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857224" y="1928802"/>
            <a:ext cx="7437689" cy="4572032"/>
          </a:xfrm>
          <a:prstGeom prst="rect">
            <a:avLst/>
          </a:prstGeom>
          <a:noFill/>
          <a:ln w="9525">
            <a:noFill/>
            <a:miter lim="800000"/>
            <a:headEnd/>
            <a:tailEnd/>
          </a:ln>
          <a:effectLst/>
        </p:spPr>
      </p:pic>
      <p:sp>
        <p:nvSpPr>
          <p:cNvPr id="5" name="ZoneTexte 4"/>
          <p:cNvSpPr txBox="1"/>
          <p:nvPr/>
        </p:nvSpPr>
        <p:spPr>
          <a:xfrm>
            <a:off x="214282" y="214290"/>
            <a:ext cx="7429552" cy="646331"/>
          </a:xfrm>
          <a:prstGeom prst="rect">
            <a:avLst/>
          </a:prstGeom>
          <a:noFill/>
        </p:spPr>
        <p:txBody>
          <a:bodyPr wrap="square" rtlCol="0">
            <a:spAutoFit/>
          </a:bodyPr>
          <a:lstStyle/>
          <a:p>
            <a:pPr lvl="0"/>
            <a:r>
              <a:rPr lang="fr-FR" b="1" dirty="0"/>
              <a:t>II- Application de la biologie moléculaire en médecine clinique</a:t>
            </a:r>
          </a:p>
          <a:p>
            <a:endParaRPr lang="fr-FR" dirty="0"/>
          </a:p>
        </p:txBody>
      </p:sp>
      <p:sp>
        <p:nvSpPr>
          <p:cNvPr id="6" name="ZoneTexte 5"/>
          <p:cNvSpPr txBox="1"/>
          <p:nvPr/>
        </p:nvSpPr>
        <p:spPr>
          <a:xfrm>
            <a:off x="500034" y="1357298"/>
            <a:ext cx="7786742" cy="523220"/>
          </a:xfrm>
          <a:prstGeom prst="rect">
            <a:avLst/>
          </a:prstGeom>
          <a:noFill/>
        </p:spPr>
        <p:txBody>
          <a:bodyPr wrap="square" rtlCol="0">
            <a:spAutoFit/>
          </a:bodyPr>
          <a:lstStyle/>
          <a:p>
            <a:r>
              <a:rPr lang="fr-FR" sz="2800" b="1" u="sng" dirty="0">
                <a:solidFill>
                  <a:srgbClr val="FF0000"/>
                </a:solidFill>
                <a:effectLst>
                  <a:outerShdw blurRad="38100" dist="38100" dir="2700000" algn="tl">
                    <a:srgbClr val="000000">
                      <a:alpha val="43137"/>
                    </a:srgbClr>
                  </a:outerShdw>
                </a:effectLst>
              </a:rPr>
              <a:t>A- Diagnostic moléculaire des maladies génétiques</a:t>
            </a:r>
          </a:p>
        </p:txBody>
      </p:sp>
      <p:sp>
        <p:nvSpPr>
          <p:cNvPr id="8" name="ZoneTexte 7"/>
          <p:cNvSpPr txBox="1"/>
          <p:nvPr/>
        </p:nvSpPr>
        <p:spPr>
          <a:xfrm>
            <a:off x="1214414" y="714356"/>
            <a:ext cx="5643602" cy="584775"/>
          </a:xfrm>
          <a:prstGeom prst="rect">
            <a:avLst/>
          </a:prstGeom>
          <a:noFill/>
        </p:spPr>
        <p:txBody>
          <a:bodyPr wrap="square" rtlCol="0">
            <a:spAutoFit/>
          </a:bodyPr>
          <a:lstStyle/>
          <a:p>
            <a:r>
              <a:rPr lang="fr-FR" b="1" dirty="0"/>
              <a:t> </a:t>
            </a:r>
            <a:r>
              <a:rPr lang="fr-FR" sz="3200" b="1" dirty="0"/>
              <a:t>1-Cas des maladies génétiques </a:t>
            </a:r>
            <a:endParaRPr lang="fr-FR"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646331"/>
          </a:xfrm>
          <a:prstGeom prst="rect">
            <a:avLst/>
          </a:prstGeom>
          <a:noFill/>
        </p:spPr>
        <p:txBody>
          <a:bodyPr wrap="square" rtlCol="0">
            <a:spAutoFit/>
          </a:bodyPr>
          <a:lstStyle/>
          <a:p>
            <a:pPr lvl="0"/>
            <a:r>
              <a:rPr lang="fr-FR" b="1" dirty="0"/>
              <a:t>II- Application de la biologie moléculaire en médecine clinique</a:t>
            </a:r>
          </a:p>
          <a:p>
            <a:endParaRPr lang="fr-FR" dirty="0"/>
          </a:p>
        </p:txBody>
      </p:sp>
      <p:sp>
        <p:nvSpPr>
          <p:cNvPr id="3" name="ZoneTexte 2"/>
          <p:cNvSpPr txBox="1"/>
          <p:nvPr/>
        </p:nvSpPr>
        <p:spPr>
          <a:xfrm>
            <a:off x="1357290" y="357166"/>
            <a:ext cx="5643602" cy="584775"/>
          </a:xfrm>
          <a:prstGeom prst="rect">
            <a:avLst/>
          </a:prstGeom>
          <a:noFill/>
        </p:spPr>
        <p:txBody>
          <a:bodyPr wrap="square" rtlCol="0">
            <a:spAutoFit/>
          </a:bodyPr>
          <a:lstStyle/>
          <a:p>
            <a:r>
              <a:rPr lang="fr-FR" b="1" dirty="0"/>
              <a:t> </a:t>
            </a:r>
            <a:r>
              <a:rPr lang="fr-FR" sz="3200" b="1" dirty="0"/>
              <a:t>1-Cas des maladies génétiques </a:t>
            </a:r>
            <a:endParaRPr lang="fr-FR" sz="3200" dirty="0"/>
          </a:p>
        </p:txBody>
      </p:sp>
      <p:sp>
        <p:nvSpPr>
          <p:cNvPr id="4" name="ZoneTexte 3"/>
          <p:cNvSpPr txBox="1"/>
          <p:nvPr/>
        </p:nvSpPr>
        <p:spPr>
          <a:xfrm>
            <a:off x="214282" y="1714488"/>
            <a:ext cx="2786082" cy="646331"/>
          </a:xfrm>
          <a:prstGeom prst="rect">
            <a:avLst/>
          </a:prstGeom>
          <a:noFill/>
        </p:spPr>
        <p:txBody>
          <a:bodyPr wrap="square" rtlCol="0">
            <a:spAutoFit/>
          </a:bodyPr>
          <a:lstStyle/>
          <a:p>
            <a:r>
              <a:rPr lang="fr-FR" b="1" u="sng" dirty="0"/>
              <a:t>Maladies génétiques simple (</a:t>
            </a:r>
            <a:r>
              <a:rPr lang="fr-FR" b="1" u="sng" dirty="0" err="1"/>
              <a:t>monogéniques</a:t>
            </a:r>
            <a:r>
              <a:rPr lang="fr-FR" b="1" u="sng" dirty="0"/>
              <a:t>)</a:t>
            </a:r>
          </a:p>
        </p:txBody>
      </p:sp>
      <p:sp>
        <p:nvSpPr>
          <p:cNvPr id="5" name="ZoneTexte 4"/>
          <p:cNvSpPr txBox="1"/>
          <p:nvPr/>
        </p:nvSpPr>
        <p:spPr>
          <a:xfrm>
            <a:off x="5429256" y="1643050"/>
            <a:ext cx="3071834" cy="923330"/>
          </a:xfrm>
          <a:prstGeom prst="rect">
            <a:avLst/>
          </a:prstGeom>
          <a:noFill/>
        </p:spPr>
        <p:txBody>
          <a:bodyPr wrap="square" rtlCol="0">
            <a:spAutoFit/>
          </a:bodyPr>
          <a:lstStyle/>
          <a:p>
            <a:r>
              <a:rPr lang="fr-FR" b="1" u="sng" dirty="0"/>
              <a:t>complexes ou polygénique(ou multifactorielle)</a:t>
            </a:r>
          </a:p>
          <a:p>
            <a:endParaRPr lang="fr-FR" dirty="0"/>
          </a:p>
        </p:txBody>
      </p:sp>
      <p:pic>
        <p:nvPicPr>
          <p:cNvPr id="6" name="Image 5"/>
          <p:cNvPicPr/>
          <p:nvPr/>
        </p:nvPicPr>
        <p:blipFill>
          <a:blip r:embed="rId2"/>
          <a:srcRect/>
          <a:stretch>
            <a:fillRect/>
          </a:stretch>
        </p:blipFill>
        <p:spPr bwMode="auto">
          <a:xfrm>
            <a:off x="1071538" y="2428868"/>
            <a:ext cx="6858048" cy="3571900"/>
          </a:xfrm>
          <a:prstGeom prst="rect">
            <a:avLst/>
          </a:prstGeom>
          <a:noFill/>
          <a:ln w="9525">
            <a:noFill/>
            <a:miter lim="800000"/>
            <a:headEnd/>
            <a:tailEnd/>
          </a:ln>
        </p:spPr>
      </p:pic>
      <p:sp>
        <p:nvSpPr>
          <p:cNvPr id="7" name="ZoneTexte 6"/>
          <p:cNvSpPr txBox="1"/>
          <p:nvPr/>
        </p:nvSpPr>
        <p:spPr>
          <a:xfrm>
            <a:off x="0" y="5857892"/>
            <a:ext cx="9144000" cy="1200329"/>
          </a:xfrm>
          <a:prstGeom prst="rect">
            <a:avLst/>
          </a:prstGeom>
          <a:noFill/>
        </p:spPr>
        <p:txBody>
          <a:bodyPr wrap="square" rtlCol="0">
            <a:spAutoFit/>
          </a:bodyPr>
          <a:lstStyle/>
          <a:p>
            <a:r>
              <a:rPr lang="fr-FR" dirty="0"/>
              <a:t>NB: </a:t>
            </a:r>
            <a:r>
              <a:rPr lang="fr-FR" b="1" dirty="0"/>
              <a:t>- pour les maladies polygéniques, chaque effet individuel de chacune des altérations génétiques est à lui seul insuffisant pour induire à la maladie. C'est la présence simultanée de ces altérations génétiques chez un même patient qui conduit à l'apparition de la maladie.</a:t>
            </a:r>
          </a:p>
          <a:p>
            <a:endParaRPr lang="fr-FR" dirty="0"/>
          </a:p>
        </p:txBody>
      </p:sp>
      <p:sp>
        <p:nvSpPr>
          <p:cNvPr id="8" name="Flèche vers le bas 7"/>
          <p:cNvSpPr/>
          <p:nvPr/>
        </p:nvSpPr>
        <p:spPr>
          <a:xfrm>
            <a:off x="6357950" y="1285860"/>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2071670" y="1357298"/>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000232" y="857232"/>
            <a:ext cx="5072098" cy="523220"/>
          </a:xfrm>
          <a:prstGeom prst="rect">
            <a:avLst/>
          </a:prstGeom>
          <a:noFill/>
        </p:spPr>
        <p:txBody>
          <a:bodyPr wrap="square" rtlCol="0">
            <a:spAutoFit/>
          </a:bodyPr>
          <a:lstStyle/>
          <a:p>
            <a:r>
              <a:rPr lang="fr-FR" sz="2800" b="1" u="sng" dirty="0">
                <a:solidFill>
                  <a:srgbClr val="FF0000"/>
                </a:solidFill>
                <a:effectLst>
                  <a:outerShdw blurRad="38100" dist="38100" dir="2700000" algn="tl">
                    <a:srgbClr val="000000">
                      <a:alpha val="43137"/>
                    </a:srgbClr>
                  </a:outerShdw>
                </a:effectLst>
              </a:rPr>
              <a:t>B-Types de maladies génétiques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646331"/>
          </a:xfrm>
          <a:prstGeom prst="rect">
            <a:avLst/>
          </a:prstGeom>
          <a:noFill/>
        </p:spPr>
        <p:txBody>
          <a:bodyPr wrap="square" rtlCol="0">
            <a:spAutoFit/>
          </a:bodyPr>
          <a:lstStyle/>
          <a:p>
            <a:pPr lvl="0"/>
            <a:r>
              <a:rPr lang="fr-FR" b="1" dirty="0"/>
              <a:t>II- Application de la biologie moléculaire en médecine clinique</a:t>
            </a:r>
          </a:p>
          <a:p>
            <a:endParaRPr lang="fr-FR" dirty="0"/>
          </a:p>
        </p:txBody>
      </p:sp>
      <p:sp>
        <p:nvSpPr>
          <p:cNvPr id="3" name="ZoneTexte 2"/>
          <p:cNvSpPr txBox="1"/>
          <p:nvPr/>
        </p:nvSpPr>
        <p:spPr>
          <a:xfrm>
            <a:off x="1357290" y="357166"/>
            <a:ext cx="5643602" cy="584775"/>
          </a:xfrm>
          <a:prstGeom prst="rect">
            <a:avLst/>
          </a:prstGeom>
          <a:noFill/>
        </p:spPr>
        <p:txBody>
          <a:bodyPr wrap="square" rtlCol="0">
            <a:spAutoFit/>
          </a:bodyPr>
          <a:lstStyle/>
          <a:p>
            <a:r>
              <a:rPr lang="fr-FR" b="1" dirty="0"/>
              <a:t> </a:t>
            </a:r>
            <a:r>
              <a:rPr lang="fr-FR" sz="3200" b="1" dirty="0"/>
              <a:t>1-Cas des maladies génétiques </a:t>
            </a:r>
            <a:endParaRPr lang="fr-FR" sz="3200" dirty="0"/>
          </a:p>
        </p:txBody>
      </p:sp>
      <p:sp>
        <p:nvSpPr>
          <p:cNvPr id="4" name="ZoneTexte 3"/>
          <p:cNvSpPr txBox="1"/>
          <p:nvPr/>
        </p:nvSpPr>
        <p:spPr>
          <a:xfrm>
            <a:off x="642910" y="1428736"/>
            <a:ext cx="7143800" cy="923330"/>
          </a:xfrm>
          <a:prstGeom prst="rect">
            <a:avLst/>
          </a:prstGeom>
          <a:noFill/>
        </p:spPr>
        <p:txBody>
          <a:bodyPr wrap="square" rtlCol="0">
            <a:spAutoFit/>
          </a:bodyPr>
          <a:lstStyle/>
          <a:p>
            <a:r>
              <a:rPr lang="fr-FR" b="1" dirty="0"/>
              <a:t>une part non négligeable à l' "environnement" est présente dans le déterminisme de la maladie génétique "complexe".</a:t>
            </a:r>
          </a:p>
          <a:p>
            <a:endParaRPr lang="fr-FR" dirty="0"/>
          </a:p>
        </p:txBody>
      </p:sp>
      <p:pic>
        <p:nvPicPr>
          <p:cNvPr id="5" name="Image 4"/>
          <p:cNvPicPr/>
          <p:nvPr/>
        </p:nvPicPr>
        <p:blipFill>
          <a:blip r:embed="rId2"/>
          <a:srcRect/>
          <a:stretch>
            <a:fillRect/>
          </a:stretch>
        </p:blipFill>
        <p:spPr bwMode="auto">
          <a:xfrm>
            <a:off x="1142976" y="2357430"/>
            <a:ext cx="6429419" cy="3852882"/>
          </a:xfrm>
          <a:prstGeom prst="rect">
            <a:avLst/>
          </a:prstGeom>
          <a:noFill/>
          <a:ln w="9525">
            <a:noFill/>
            <a:miter lim="800000"/>
            <a:headEnd/>
            <a:tailEnd/>
          </a:ln>
        </p:spPr>
      </p:pic>
      <p:sp>
        <p:nvSpPr>
          <p:cNvPr id="6" name="ZoneTexte 5"/>
          <p:cNvSpPr txBox="1"/>
          <p:nvPr/>
        </p:nvSpPr>
        <p:spPr>
          <a:xfrm>
            <a:off x="1785918" y="857232"/>
            <a:ext cx="4500594" cy="523220"/>
          </a:xfrm>
          <a:prstGeom prst="rect">
            <a:avLst/>
          </a:prstGeom>
          <a:noFill/>
        </p:spPr>
        <p:txBody>
          <a:bodyPr wrap="square" rtlCol="0">
            <a:spAutoFit/>
          </a:bodyPr>
          <a:lstStyle/>
          <a:p>
            <a:r>
              <a:rPr lang="fr-FR" sz="2800" b="1" u="sng" dirty="0">
                <a:solidFill>
                  <a:srgbClr val="FF0000"/>
                </a:solidFill>
                <a:effectLst>
                  <a:outerShdw blurRad="38100" dist="38100" dir="2700000" algn="tl">
                    <a:srgbClr val="000000">
                      <a:alpha val="43137"/>
                    </a:srgbClr>
                  </a:outerShdw>
                </a:effectLst>
              </a:rPr>
              <a:t>C-Impact de l’environnement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71604" y="1142984"/>
            <a:ext cx="6072230" cy="1938992"/>
          </a:xfrm>
          <a:prstGeom prst="rect">
            <a:avLst/>
          </a:prstGeom>
          <a:noFill/>
        </p:spPr>
        <p:txBody>
          <a:bodyPr wrap="square" rtlCol="0">
            <a:spAutoFit/>
          </a:bodyPr>
          <a:lstStyle/>
          <a:p>
            <a:r>
              <a:rPr lang="fr-FR" sz="3200" dirty="0"/>
              <a:t>                </a:t>
            </a:r>
            <a:r>
              <a:rPr lang="fr-FR" sz="4000" b="1" dirty="0"/>
              <a:t>Chapitre4:</a:t>
            </a:r>
          </a:p>
          <a:p>
            <a:r>
              <a:rPr lang="fr-FR" sz="4000" b="1" dirty="0"/>
              <a:t>Application de la biologie moléculaire en médecine</a:t>
            </a:r>
          </a:p>
        </p:txBody>
      </p:sp>
      <p:sp>
        <p:nvSpPr>
          <p:cNvPr id="5" name="ZoneTexte 4"/>
          <p:cNvSpPr txBox="1"/>
          <p:nvPr/>
        </p:nvSpPr>
        <p:spPr>
          <a:xfrm>
            <a:off x="857224" y="3357562"/>
            <a:ext cx="7929618" cy="2431435"/>
          </a:xfrm>
          <a:prstGeom prst="rect">
            <a:avLst/>
          </a:prstGeom>
          <a:noFill/>
        </p:spPr>
        <p:txBody>
          <a:bodyPr wrap="square" rtlCol="0">
            <a:spAutoFit/>
          </a:bodyPr>
          <a:lstStyle/>
          <a:p>
            <a:r>
              <a:rPr lang="fr-FR" sz="3600" b="1" dirty="0"/>
              <a:t>                    </a:t>
            </a:r>
            <a:r>
              <a:rPr lang="fr-FR" sz="3600" b="1" u="sng" dirty="0">
                <a:effectLst>
                  <a:outerShdw blurRad="38100" dist="38100" dir="2700000" algn="tl">
                    <a:srgbClr val="000000">
                      <a:alpha val="43137"/>
                    </a:srgbClr>
                  </a:outerShdw>
                </a:effectLst>
              </a:rPr>
              <a:t>Plan du cour</a:t>
            </a:r>
          </a:p>
          <a:p>
            <a:r>
              <a:rPr lang="fr-FR" sz="2800" b="1" dirty="0">
                <a:effectLst>
                  <a:outerShdw blurRad="38100" dist="38100" dir="2700000" algn="tl">
                    <a:srgbClr val="000000">
                      <a:alpha val="43137"/>
                    </a:srgbClr>
                  </a:outerShdw>
                </a:effectLst>
              </a:rPr>
              <a:t>I-Diagnostic moléculaire</a:t>
            </a:r>
          </a:p>
          <a:p>
            <a:r>
              <a:rPr lang="fr-FR" sz="2800" b="1" dirty="0">
                <a:effectLst>
                  <a:outerShdw blurRad="38100" dist="38100" dir="2700000" algn="tl">
                    <a:srgbClr val="000000">
                      <a:alpha val="43137"/>
                    </a:srgbClr>
                  </a:outerShdw>
                </a:effectLst>
              </a:rPr>
              <a:t>II-Application de la BM en médecine clinique</a:t>
            </a:r>
          </a:p>
          <a:p>
            <a:r>
              <a:rPr lang="fr-FR" sz="2800" b="1" dirty="0">
                <a:effectLst>
                  <a:outerShdw blurRad="38100" dist="38100" dir="2700000" algn="tl">
                    <a:srgbClr val="000000">
                      <a:alpha val="43137"/>
                    </a:srgbClr>
                  </a:outerShdw>
                </a:effectLst>
              </a:rPr>
              <a:t>III- II-Application de la BM en médecine légale</a:t>
            </a:r>
          </a:p>
          <a:p>
            <a:endParaRPr lang="fr-FR" sz="3200" b="1" dirty="0"/>
          </a:p>
        </p:txBody>
      </p:sp>
      <p:sp>
        <p:nvSpPr>
          <p:cNvPr id="6" name="ZoneTexte 5"/>
          <p:cNvSpPr txBox="1"/>
          <p:nvPr/>
        </p:nvSpPr>
        <p:spPr>
          <a:xfrm>
            <a:off x="0" y="214290"/>
            <a:ext cx="3071802" cy="738664"/>
          </a:xfrm>
          <a:prstGeom prst="rect">
            <a:avLst/>
          </a:prstGeom>
          <a:noFill/>
        </p:spPr>
        <p:txBody>
          <a:bodyPr wrap="square" rtlCol="0">
            <a:spAutoFit/>
          </a:bodyPr>
          <a:lstStyle/>
          <a:p>
            <a:r>
              <a:rPr lang="fr-FR" sz="1400" b="1" dirty="0"/>
              <a:t>UNV Batna2</a:t>
            </a:r>
          </a:p>
          <a:p>
            <a:r>
              <a:rPr lang="fr-FR" sz="1400" b="1" dirty="0"/>
              <a:t>Département Biochimie et Microbiologie appliquées</a:t>
            </a:r>
          </a:p>
        </p:txBody>
      </p:sp>
      <p:sp>
        <p:nvSpPr>
          <p:cNvPr id="7" name="ZoneTexte 6"/>
          <p:cNvSpPr txBox="1"/>
          <p:nvPr/>
        </p:nvSpPr>
        <p:spPr>
          <a:xfrm>
            <a:off x="6572264" y="214290"/>
            <a:ext cx="2428892" cy="738664"/>
          </a:xfrm>
          <a:prstGeom prst="rect">
            <a:avLst/>
          </a:prstGeom>
          <a:noFill/>
        </p:spPr>
        <p:txBody>
          <a:bodyPr wrap="square" rtlCol="0">
            <a:spAutoFit/>
          </a:bodyPr>
          <a:lstStyle/>
          <a:p>
            <a:r>
              <a:rPr lang="fr-FR" sz="1400" b="1" dirty="0"/>
              <a:t>Biochimie appliquée</a:t>
            </a:r>
          </a:p>
          <a:p>
            <a:r>
              <a:rPr lang="fr-FR" sz="1400" b="1" dirty="0"/>
              <a:t>Master II</a:t>
            </a:r>
          </a:p>
          <a:p>
            <a:r>
              <a:rPr lang="fr-FR" sz="1400" b="1" dirty="0"/>
              <a:t>ABMT</a:t>
            </a:r>
          </a:p>
        </p:txBody>
      </p:sp>
      <p:sp>
        <p:nvSpPr>
          <p:cNvPr id="8" name="ZoneTexte 7"/>
          <p:cNvSpPr txBox="1"/>
          <p:nvPr/>
        </p:nvSpPr>
        <p:spPr>
          <a:xfrm>
            <a:off x="7072330" y="5643578"/>
            <a:ext cx="1334020" cy="369332"/>
          </a:xfrm>
          <a:prstGeom prst="rect">
            <a:avLst/>
          </a:prstGeom>
          <a:noFill/>
        </p:spPr>
        <p:txBody>
          <a:bodyPr wrap="none" rtlCol="0">
            <a:spAutoFit/>
          </a:bodyPr>
          <a:lstStyle/>
          <a:p>
            <a:r>
              <a:rPr lang="fr-FR" b="1" dirty="0" err="1"/>
              <a:t>Dekkiche</a:t>
            </a:r>
            <a:r>
              <a:rPr lang="fr-FR" b="1" dirty="0"/>
              <a:t>.  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646331"/>
          </a:xfrm>
          <a:prstGeom prst="rect">
            <a:avLst/>
          </a:prstGeom>
          <a:noFill/>
        </p:spPr>
        <p:txBody>
          <a:bodyPr wrap="square" rtlCol="0">
            <a:spAutoFit/>
          </a:bodyPr>
          <a:lstStyle/>
          <a:p>
            <a:pPr lvl="0"/>
            <a:r>
              <a:rPr lang="fr-FR" b="1" dirty="0"/>
              <a:t>II- Application de la biologie moléculaire en médecine clinique</a:t>
            </a:r>
          </a:p>
          <a:p>
            <a:endParaRPr lang="fr-FR" dirty="0"/>
          </a:p>
        </p:txBody>
      </p:sp>
      <p:sp>
        <p:nvSpPr>
          <p:cNvPr id="3" name="ZoneTexte 2"/>
          <p:cNvSpPr txBox="1"/>
          <p:nvPr/>
        </p:nvSpPr>
        <p:spPr>
          <a:xfrm>
            <a:off x="1357290" y="357166"/>
            <a:ext cx="5643602" cy="584775"/>
          </a:xfrm>
          <a:prstGeom prst="rect">
            <a:avLst/>
          </a:prstGeom>
          <a:noFill/>
        </p:spPr>
        <p:txBody>
          <a:bodyPr wrap="square" rtlCol="0">
            <a:spAutoFit/>
          </a:bodyPr>
          <a:lstStyle/>
          <a:p>
            <a:r>
              <a:rPr lang="fr-FR" b="1" dirty="0"/>
              <a:t> </a:t>
            </a:r>
            <a:r>
              <a:rPr lang="fr-FR" sz="3200" b="1" dirty="0"/>
              <a:t>1-Cas des maladies génétiques </a:t>
            </a:r>
            <a:endParaRPr lang="fr-FR" sz="3200" dirty="0"/>
          </a:p>
        </p:txBody>
      </p:sp>
      <p:sp>
        <p:nvSpPr>
          <p:cNvPr id="4" name="ZoneTexte 3"/>
          <p:cNvSpPr txBox="1"/>
          <p:nvPr/>
        </p:nvSpPr>
        <p:spPr>
          <a:xfrm>
            <a:off x="1500166" y="928670"/>
            <a:ext cx="6858048" cy="954107"/>
          </a:xfrm>
          <a:prstGeom prst="rect">
            <a:avLst/>
          </a:prstGeom>
          <a:noFill/>
        </p:spPr>
        <p:txBody>
          <a:bodyPr wrap="square" rtlCol="0">
            <a:spAutoFit/>
          </a:bodyPr>
          <a:lstStyle/>
          <a:p>
            <a:r>
              <a:rPr lang="fr-FR" sz="2800" b="1" u="sng" dirty="0">
                <a:solidFill>
                  <a:srgbClr val="FF0000"/>
                </a:solidFill>
                <a:effectLst>
                  <a:outerShdw blurRad="38100" dist="38100" dir="2700000" algn="tl">
                    <a:srgbClr val="000000">
                      <a:alpha val="43137"/>
                    </a:srgbClr>
                  </a:outerShdw>
                </a:effectLst>
              </a:rPr>
              <a:t>D-Identification des gènes mutés et des mutations dans une maladie génétique</a:t>
            </a:r>
          </a:p>
        </p:txBody>
      </p:sp>
      <p:sp>
        <p:nvSpPr>
          <p:cNvPr id="5" name="ZoneTexte 4"/>
          <p:cNvSpPr txBox="1"/>
          <p:nvPr/>
        </p:nvSpPr>
        <p:spPr>
          <a:xfrm>
            <a:off x="214282" y="3000372"/>
            <a:ext cx="3500462" cy="3600986"/>
          </a:xfrm>
          <a:prstGeom prst="rect">
            <a:avLst/>
          </a:prstGeom>
          <a:noFill/>
        </p:spPr>
        <p:txBody>
          <a:bodyPr wrap="square" rtlCol="0">
            <a:spAutoFit/>
          </a:bodyPr>
          <a:lstStyle/>
          <a:p>
            <a:pPr lvl="0"/>
            <a:r>
              <a:rPr lang="fr-FR" sz="2800" b="1" u="sng" dirty="0">
                <a:effectLst>
                  <a:outerShdw blurRad="38100" dist="38100" dir="2700000" algn="tl">
                    <a:srgbClr val="000000">
                      <a:alpha val="43137"/>
                    </a:srgbClr>
                  </a:outerShdw>
                </a:effectLst>
              </a:rPr>
              <a:t>La stratégie gène candidat</a:t>
            </a:r>
          </a:p>
          <a:p>
            <a:pPr lvl="0"/>
            <a:r>
              <a:rPr lang="fr-FR" sz="2800" b="1" dirty="0"/>
              <a:t>-</a:t>
            </a:r>
            <a:r>
              <a:rPr lang="fr-FR" sz="2400" dirty="0"/>
              <a:t>consiste à rechercher et analyser les </a:t>
            </a:r>
            <a:r>
              <a:rPr lang="fr-FR" sz="2400" dirty="0" err="1"/>
              <a:t>variants</a:t>
            </a:r>
            <a:r>
              <a:rPr lang="fr-FR" sz="2400" dirty="0"/>
              <a:t> génétiques dans des gènes dont la fonction pourrait jouer un rôle dans la pathologie en question.</a:t>
            </a:r>
            <a:endParaRPr lang="fr-FR" sz="2400" b="1" dirty="0"/>
          </a:p>
          <a:p>
            <a:endParaRPr lang="fr-FR" sz="2400" dirty="0"/>
          </a:p>
        </p:txBody>
      </p:sp>
      <p:sp>
        <p:nvSpPr>
          <p:cNvPr id="6" name="ZoneTexte 5"/>
          <p:cNvSpPr txBox="1"/>
          <p:nvPr/>
        </p:nvSpPr>
        <p:spPr>
          <a:xfrm>
            <a:off x="4929158" y="3286124"/>
            <a:ext cx="4214842" cy="2831544"/>
          </a:xfrm>
          <a:prstGeom prst="rect">
            <a:avLst/>
          </a:prstGeom>
          <a:noFill/>
        </p:spPr>
        <p:txBody>
          <a:bodyPr wrap="square" rtlCol="0">
            <a:spAutoFit/>
          </a:bodyPr>
          <a:lstStyle/>
          <a:p>
            <a:r>
              <a:rPr lang="fr-FR" sz="2800" b="1" u="sng" dirty="0">
                <a:effectLst>
                  <a:outerShdw blurRad="38100" dist="38100" dir="2700000" algn="tl">
                    <a:srgbClr val="000000">
                      <a:alpha val="43137"/>
                    </a:srgbClr>
                  </a:outerShdw>
                </a:effectLst>
              </a:rPr>
              <a:t>La stratégie de l'approche génome entier (</a:t>
            </a:r>
            <a:r>
              <a:rPr lang="fr-FR" sz="2800" b="1" u="sng" dirty="0" err="1">
                <a:effectLst>
                  <a:outerShdw blurRad="38100" dist="38100" dir="2700000" algn="tl">
                    <a:srgbClr val="000000">
                      <a:alpha val="43137"/>
                    </a:srgbClr>
                  </a:outerShdw>
                </a:effectLst>
              </a:rPr>
              <a:t>Genome</a:t>
            </a:r>
            <a:r>
              <a:rPr lang="fr-FR" sz="2800" b="1" u="sng" dirty="0">
                <a:effectLst>
                  <a:outerShdw blurRad="38100" dist="38100" dir="2700000" algn="tl">
                    <a:srgbClr val="000000">
                      <a:alpha val="43137"/>
                    </a:srgbClr>
                  </a:outerShdw>
                </a:effectLst>
              </a:rPr>
              <a:t> </a:t>
            </a:r>
            <a:r>
              <a:rPr lang="fr-FR" sz="2800" b="1" u="sng" dirty="0" err="1">
                <a:effectLst>
                  <a:outerShdw blurRad="38100" dist="38100" dir="2700000" algn="tl">
                    <a:srgbClr val="000000">
                      <a:alpha val="43137"/>
                    </a:srgbClr>
                  </a:outerShdw>
                </a:effectLst>
              </a:rPr>
              <a:t>Wide</a:t>
            </a:r>
            <a:r>
              <a:rPr lang="fr-FR" sz="2800" b="1" u="sng" dirty="0">
                <a:effectLst>
                  <a:outerShdw blurRad="38100" dist="38100" dir="2700000" algn="tl">
                    <a:srgbClr val="000000">
                      <a:alpha val="43137"/>
                    </a:srgbClr>
                  </a:outerShdw>
                </a:effectLst>
              </a:rPr>
              <a:t> Scan)</a:t>
            </a:r>
          </a:p>
          <a:p>
            <a:r>
              <a:rPr lang="fr-FR" sz="2400" dirty="0"/>
              <a:t>Analyse totale du génome  sans cibler des gènes précis</a:t>
            </a:r>
          </a:p>
          <a:p>
            <a:endParaRPr lang="fr-FR" sz="2800" b="1" u="sng" dirty="0">
              <a:effectLst>
                <a:outerShdw blurRad="38100" dist="38100" dir="2700000" algn="tl">
                  <a:srgbClr val="000000">
                    <a:alpha val="43137"/>
                  </a:srgbClr>
                </a:outerShdw>
              </a:effectLst>
            </a:endParaRPr>
          </a:p>
          <a:p>
            <a:endParaRPr lang="fr-FR" dirty="0"/>
          </a:p>
        </p:txBody>
      </p:sp>
      <p:sp>
        <p:nvSpPr>
          <p:cNvPr id="7" name="Flèche vers le bas 6"/>
          <p:cNvSpPr/>
          <p:nvPr/>
        </p:nvSpPr>
        <p:spPr>
          <a:xfrm>
            <a:off x="6357950" y="2214554"/>
            <a:ext cx="285752"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2000232" y="2214554"/>
            <a:ext cx="285752"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646331"/>
          </a:xfrm>
          <a:prstGeom prst="rect">
            <a:avLst/>
          </a:prstGeom>
          <a:noFill/>
        </p:spPr>
        <p:txBody>
          <a:bodyPr wrap="square" rtlCol="0">
            <a:spAutoFit/>
          </a:bodyPr>
          <a:lstStyle/>
          <a:p>
            <a:pPr lvl="0"/>
            <a:r>
              <a:rPr lang="fr-FR" b="1" dirty="0"/>
              <a:t>II- Application de la biologie moléculaire en médecine clinique</a:t>
            </a:r>
          </a:p>
          <a:p>
            <a:endParaRPr lang="fr-FR" dirty="0"/>
          </a:p>
        </p:txBody>
      </p:sp>
      <p:sp>
        <p:nvSpPr>
          <p:cNvPr id="3" name="ZoneTexte 2"/>
          <p:cNvSpPr txBox="1"/>
          <p:nvPr/>
        </p:nvSpPr>
        <p:spPr>
          <a:xfrm>
            <a:off x="1357290" y="357166"/>
            <a:ext cx="5643602" cy="584775"/>
          </a:xfrm>
          <a:prstGeom prst="rect">
            <a:avLst/>
          </a:prstGeom>
          <a:noFill/>
        </p:spPr>
        <p:txBody>
          <a:bodyPr wrap="square" rtlCol="0">
            <a:spAutoFit/>
          </a:bodyPr>
          <a:lstStyle/>
          <a:p>
            <a:r>
              <a:rPr lang="fr-FR" b="1" dirty="0"/>
              <a:t> </a:t>
            </a:r>
            <a:r>
              <a:rPr lang="fr-FR" sz="3200" b="1" dirty="0"/>
              <a:t>1-Cas des maladies génétiques </a:t>
            </a:r>
            <a:endParaRPr lang="fr-FR" sz="3200" dirty="0"/>
          </a:p>
        </p:txBody>
      </p:sp>
      <p:sp>
        <p:nvSpPr>
          <p:cNvPr id="4" name="ZoneTexte 3"/>
          <p:cNvSpPr txBox="1"/>
          <p:nvPr/>
        </p:nvSpPr>
        <p:spPr>
          <a:xfrm>
            <a:off x="1857356" y="857232"/>
            <a:ext cx="5929354" cy="830997"/>
          </a:xfrm>
          <a:prstGeom prst="rect">
            <a:avLst/>
          </a:prstGeom>
          <a:noFill/>
        </p:spPr>
        <p:txBody>
          <a:bodyPr wrap="square" rtlCol="0">
            <a:spAutoFit/>
          </a:bodyPr>
          <a:lstStyle/>
          <a:p>
            <a:r>
              <a:rPr lang="fr-FR" sz="2400" b="1" u="sng" dirty="0">
                <a:effectLst>
                  <a:outerShdw blurRad="38100" dist="38100" dir="2700000" algn="tl">
                    <a:srgbClr val="000000">
                      <a:alpha val="43137"/>
                    </a:srgbClr>
                  </a:outerShdw>
                </a:effectLst>
              </a:rPr>
              <a:t>Identification des gènes mutés et des mutations dans une maladie génétique</a:t>
            </a:r>
          </a:p>
        </p:txBody>
      </p:sp>
      <p:sp>
        <p:nvSpPr>
          <p:cNvPr id="5" name="ZoneTexte 4"/>
          <p:cNvSpPr txBox="1"/>
          <p:nvPr/>
        </p:nvSpPr>
        <p:spPr>
          <a:xfrm>
            <a:off x="2571736" y="1785926"/>
            <a:ext cx="5929354" cy="738664"/>
          </a:xfrm>
          <a:prstGeom prst="rect">
            <a:avLst/>
          </a:prstGeom>
          <a:noFill/>
        </p:spPr>
        <p:txBody>
          <a:bodyPr wrap="square" rtlCol="0">
            <a:spAutoFit/>
          </a:bodyPr>
          <a:lstStyle/>
          <a:p>
            <a:pPr lvl="0"/>
            <a:r>
              <a:rPr lang="fr-FR" sz="2400" b="1" u="sng" dirty="0">
                <a:solidFill>
                  <a:srgbClr val="FF0000"/>
                </a:solidFill>
                <a:effectLst>
                  <a:outerShdw blurRad="38100" dist="38100" dir="2700000" algn="tl">
                    <a:srgbClr val="000000">
                      <a:alpha val="43137"/>
                    </a:srgbClr>
                  </a:outerShdw>
                </a:effectLst>
              </a:rPr>
              <a:t>La stratégie gène candidat</a:t>
            </a:r>
          </a:p>
          <a:p>
            <a:endParaRPr lang="fr-FR" dirty="0">
              <a:solidFill>
                <a:srgbClr val="FF0000"/>
              </a:solidFill>
            </a:endParaRPr>
          </a:p>
        </p:txBody>
      </p:sp>
      <p:sp>
        <p:nvSpPr>
          <p:cNvPr id="6" name="ZoneTexte 5"/>
          <p:cNvSpPr txBox="1"/>
          <p:nvPr/>
        </p:nvSpPr>
        <p:spPr>
          <a:xfrm>
            <a:off x="428596" y="5929330"/>
            <a:ext cx="8429684" cy="646331"/>
          </a:xfrm>
          <a:prstGeom prst="rect">
            <a:avLst/>
          </a:prstGeom>
          <a:noFill/>
        </p:spPr>
        <p:txBody>
          <a:bodyPr wrap="square" rtlCol="0">
            <a:spAutoFit/>
          </a:bodyPr>
          <a:lstStyle/>
          <a:p>
            <a:r>
              <a:rPr lang="fr-FR" dirty="0"/>
              <a:t>-</a:t>
            </a:r>
            <a:r>
              <a:rPr lang="fr-FR" b="1" dirty="0">
                <a:solidFill>
                  <a:srgbClr val="FF0000"/>
                </a:solidFill>
              </a:rPr>
              <a:t>exemple le gène </a:t>
            </a:r>
            <a:r>
              <a:rPr lang="fr-FR" b="1" i="1" dirty="0">
                <a:solidFill>
                  <a:srgbClr val="FF0000"/>
                </a:solidFill>
              </a:rPr>
              <a:t>GLUT4 (OMIM138190)</a:t>
            </a:r>
            <a:r>
              <a:rPr lang="fr-FR" b="1" dirty="0">
                <a:solidFill>
                  <a:srgbClr val="FF0000"/>
                </a:solidFill>
              </a:rPr>
              <a:t> codant un transporteur de glucose qui a été un gène candidat dans un contexte de diabète de type 2.</a:t>
            </a:r>
          </a:p>
        </p:txBody>
      </p:sp>
      <p:sp>
        <p:nvSpPr>
          <p:cNvPr id="7" name="ZoneTexte 6"/>
          <p:cNvSpPr txBox="1"/>
          <p:nvPr/>
        </p:nvSpPr>
        <p:spPr>
          <a:xfrm>
            <a:off x="0" y="2786058"/>
            <a:ext cx="2500298" cy="923330"/>
          </a:xfrm>
          <a:prstGeom prst="rect">
            <a:avLst/>
          </a:prstGeom>
          <a:noFill/>
        </p:spPr>
        <p:txBody>
          <a:bodyPr wrap="square" rtlCol="0">
            <a:spAutoFit/>
          </a:bodyPr>
          <a:lstStyle/>
          <a:p>
            <a:r>
              <a:rPr lang="fr-FR" dirty="0"/>
              <a:t>Soit un gène </a:t>
            </a:r>
            <a:r>
              <a:rPr lang="fr-FR" dirty="0" err="1"/>
              <a:t>supconné</a:t>
            </a:r>
            <a:r>
              <a:rPr lang="fr-FR" dirty="0"/>
              <a:t> être une cause dans une pathologie</a:t>
            </a:r>
          </a:p>
        </p:txBody>
      </p:sp>
      <p:sp>
        <p:nvSpPr>
          <p:cNvPr id="8" name="ZoneTexte 7"/>
          <p:cNvSpPr txBox="1"/>
          <p:nvPr/>
        </p:nvSpPr>
        <p:spPr>
          <a:xfrm>
            <a:off x="3643306" y="2571744"/>
            <a:ext cx="5286412" cy="1477328"/>
          </a:xfrm>
          <a:prstGeom prst="rect">
            <a:avLst/>
          </a:prstGeom>
          <a:noFill/>
        </p:spPr>
        <p:txBody>
          <a:bodyPr wrap="square" rtlCol="0">
            <a:spAutoFit/>
          </a:bodyPr>
          <a:lstStyle/>
          <a:p>
            <a:r>
              <a:rPr lang="fr-FR" dirty="0"/>
              <a:t>une bonne connaissance de la physiologie et de la fonction du gène mis en examen (sup sonné) et de ses interactions avec les autres partenaires impliqués dans la même voie métabolique.</a:t>
            </a:r>
          </a:p>
          <a:p>
            <a:endParaRPr lang="fr-FR" dirty="0"/>
          </a:p>
        </p:txBody>
      </p:sp>
      <p:sp>
        <p:nvSpPr>
          <p:cNvPr id="9" name="ZoneTexte 8"/>
          <p:cNvSpPr txBox="1"/>
          <p:nvPr/>
        </p:nvSpPr>
        <p:spPr>
          <a:xfrm>
            <a:off x="4143372" y="4357694"/>
            <a:ext cx="4429156" cy="923330"/>
          </a:xfrm>
          <a:prstGeom prst="rect">
            <a:avLst/>
          </a:prstGeom>
          <a:noFill/>
        </p:spPr>
        <p:txBody>
          <a:bodyPr wrap="square" rtlCol="0">
            <a:spAutoFit/>
          </a:bodyPr>
          <a:lstStyle/>
          <a:p>
            <a:r>
              <a:rPr lang="fr-FR" dirty="0"/>
              <a:t>Identification du variant génétique (en général par séquençage direct de l'ADN de sujets atteints et de sujets non atteints)</a:t>
            </a:r>
          </a:p>
        </p:txBody>
      </p:sp>
      <p:sp>
        <p:nvSpPr>
          <p:cNvPr id="10" name="ZoneTexte 9"/>
          <p:cNvSpPr txBox="1"/>
          <p:nvPr/>
        </p:nvSpPr>
        <p:spPr>
          <a:xfrm>
            <a:off x="214282" y="4500570"/>
            <a:ext cx="3143272" cy="923330"/>
          </a:xfrm>
          <a:prstGeom prst="rect">
            <a:avLst/>
          </a:prstGeom>
          <a:noFill/>
        </p:spPr>
        <p:txBody>
          <a:bodyPr wrap="square" rtlCol="0">
            <a:spAutoFit/>
          </a:bodyPr>
          <a:lstStyle/>
          <a:p>
            <a:r>
              <a:rPr lang="fr-FR" dirty="0"/>
              <a:t>conclure sur chacun quant à son rôle (ou son absence de rôle) dans la maladie génétique </a:t>
            </a:r>
          </a:p>
        </p:txBody>
      </p:sp>
      <p:sp>
        <p:nvSpPr>
          <p:cNvPr id="11" name="Flèche droite 10"/>
          <p:cNvSpPr/>
          <p:nvPr/>
        </p:nvSpPr>
        <p:spPr>
          <a:xfrm>
            <a:off x="2285984" y="3214686"/>
            <a:ext cx="642942"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6215074" y="3714752"/>
            <a:ext cx="357190"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nvSpPr>
        <p:spPr>
          <a:xfrm>
            <a:off x="3357554" y="4786322"/>
            <a:ext cx="571504" cy="3571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1200329"/>
          </a:xfrm>
          <a:prstGeom prst="rect">
            <a:avLst/>
          </a:prstGeom>
          <a:noFill/>
        </p:spPr>
        <p:txBody>
          <a:bodyPr wrap="square" rtlCol="0">
            <a:spAutoFit/>
          </a:bodyPr>
          <a:lstStyle/>
          <a:p>
            <a:r>
              <a:rPr lang="fr-FR" b="1" dirty="0"/>
              <a:t>II- Application de la biologie moléculaire en médecine clinique: 1-Cas des maladies génétiques </a:t>
            </a:r>
            <a:endParaRPr lang="fr-FR" dirty="0"/>
          </a:p>
          <a:p>
            <a:pPr lvl="0"/>
            <a:endParaRPr lang="fr-FR" b="1" dirty="0"/>
          </a:p>
          <a:p>
            <a:endParaRPr lang="fr-FR" dirty="0"/>
          </a:p>
        </p:txBody>
      </p:sp>
      <p:sp>
        <p:nvSpPr>
          <p:cNvPr id="4" name="ZoneTexte 3"/>
          <p:cNvSpPr txBox="1"/>
          <p:nvPr/>
        </p:nvSpPr>
        <p:spPr>
          <a:xfrm>
            <a:off x="2000232" y="500042"/>
            <a:ext cx="5929354" cy="830997"/>
          </a:xfrm>
          <a:prstGeom prst="rect">
            <a:avLst/>
          </a:prstGeom>
          <a:noFill/>
        </p:spPr>
        <p:txBody>
          <a:bodyPr wrap="square" rtlCol="0">
            <a:spAutoFit/>
          </a:bodyPr>
          <a:lstStyle/>
          <a:p>
            <a:r>
              <a:rPr lang="fr-FR" sz="2400" b="1" u="sng" dirty="0">
                <a:effectLst>
                  <a:outerShdw blurRad="38100" dist="38100" dir="2700000" algn="tl">
                    <a:srgbClr val="000000">
                      <a:alpha val="43137"/>
                    </a:srgbClr>
                  </a:outerShdw>
                </a:effectLst>
              </a:rPr>
              <a:t>Identification des gènes mutés et des mutations dans une maladie génétique</a:t>
            </a:r>
          </a:p>
        </p:txBody>
      </p:sp>
      <p:sp>
        <p:nvSpPr>
          <p:cNvPr id="5" name="ZoneTexte 4"/>
          <p:cNvSpPr txBox="1"/>
          <p:nvPr/>
        </p:nvSpPr>
        <p:spPr>
          <a:xfrm>
            <a:off x="2428860" y="1285860"/>
            <a:ext cx="5929354" cy="738664"/>
          </a:xfrm>
          <a:prstGeom prst="rect">
            <a:avLst/>
          </a:prstGeom>
          <a:noFill/>
        </p:spPr>
        <p:txBody>
          <a:bodyPr wrap="square" rtlCol="0">
            <a:spAutoFit/>
          </a:bodyPr>
          <a:lstStyle/>
          <a:p>
            <a:pPr lvl="0"/>
            <a:r>
              <a:rPr lang="fr-FR" sz="2400" b="1" u="sng" dirty="0">
                <a:solidFill>
                  <a:srgbClr val="FF0000"/>
                </a:solidFill>
                <a:effectLst>
                  <a:outerShdw blurRad="38100" dist="38100" dir="2700000" algn="tl">
                    <a:srgbClr val="000000">
                      <a:alpha val="43137"/>
                    </a:srgbClr>
                  </a:outerShdw>
                </a:effectLst>
              </a:rPr>
              <a:t>La stratégie gène candidat</a:t>
            </a:r>
          </a:p>
          <a:p>
            <a:endParaRPr lang="fr-FR" dirty="0">
              <a:solidFill>
                <a:srgbClr val="FF0000"/>
              </a:solidFill>
            </a:endParaRPr>
          </a:p>
        </p:txBody>
      </p:sp>
      <p:sp>
        <p:nvSpPr>
          <p:cNvPr id="6" name="ZoneTexte 5"/>
          <p:cNvSpPr txBox="1"/>
          <p:nvPr/>
        </p:nvSpPr>
        <p:spPr>
          <a:xfrm>
            <a:off x="0" y="1785926"/>
            <a:ext cx="3929090" cy="1200329"/>
          </a:xfrm>
          <a:prstGeom prst="rect">
            <a:avLst/>
          </a:prstGeom>
          <a:noFill/>
        </p:spPr>
        <p:txBody>
          <a:bodyPr wrap="square" rtlCol="0">
            <a:spAutoFit/>
          </a:bodyPr>
          <a:lstStyle/>
          <a:p>
            <a:r>
              <a:rPr lang="fr-FR" dirty="0"/>
              <a:t>Dans le cas d’une  maladie polygénique, chaque variant génétique ne possède qu'un effet minime sur la survenue ou non de la maladie,</a:t>
            </a:r>
          </a:p>
        </p:txBody>
      </p:sp>
      <p:sp>
        <p:nvSpPr>
          <p:cNvPr id="7" name="ZoneTexte 6"/>
          <p:cNvSpPr txBox="1"/>
          <p:nvPr/>
        </p:nvSpPr>
        <p:spPr>
          <a:xfrm>
            <a:off x="5286348" y="1785926"/>
            <a:ext cx="3857652" cy="1477328"/>
          </a:xfrm>
          <a:prstGeom prst="rect">
            <a:avLst/>
          </a:prstGeom>
          <a:noFill/>
        </p:spPr>
        <p:txBody>
          <a:bodyPr wrap="square" rtlCol="0">
            <a:spAutoFit/>
          </a:bodyPr>
          <a:lstStyle/>
          <a:p>
            <a:r>
              <a:rPr lang="fr-FR" dirty="0"/>
              <a:t>Nécessité d’ une approche </a:t>
            </a:r>
            <a:r>
              <a:rPr lang="fr-FR" dirty="0" err="1"/>
              <a:t>épidémio</a:t>
            </a:r>
            <a:r>
              <a:rPr lang="fr-FR" dirty="0"/>
              <a:t>-génétique sur des groupes importants de patients atteints et de sujets témoins indemnes de la maladie.</a:t>
            </a:r>
          </a:p>
          <a:p>
            <a:endParaRPr lang="fr-FR" dirty="0"/>
          </a:p>
        </p:txBody>
      </p:sp>
      <p:pic>
        <p:nvPicPr>
          <p:cNvPr id="8" name="Image 7"/>
          <p:cNvPicPr/>
          <p:nvPr/>
        </p:nvPicPr>
        <p:blipFill>
          <a:blip r:embed="rId2"/>
          <a:srcRect/>
          <a:stretch>
            <a:fillRect/>
          </a:stretch>
        </p:blipFill>
        <p:spPr bwMode="auto">
          <a:xfrm>
            <a:off x="642910" y="2928934"/>
            <a:ext cx="7715304" cy="3714776"/>
          </a:xfrm>
          <a:prstGeom prst="rect">
            <a:avLst/>
          </a:prstGeom>
          <a:noFill/>
          <a:ln w="9525">
            <a:noFill/>
            <a:miter lim="800000"/>
            <a:headEnd/>
            <a:tailEnd/>
          </a:ln>
        </p:spPr>
      </p:pic>
      <p:sp>
        <p:nvSpPr>
          <p:cNvPr id="9" name="Flèche droite 8"/>
          <p:cNvSpPr/>
          <p:nvPr/>
        </p:nvSpPr>
        <p:spPr>
          <a:xfrm>
            <a:off x="4071934" y="2143116"/>
            <a:ext cx="785818"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3" name="ZoneTexte 2"/>
          <p:cNvSpPr txBox="1"/>
          <p:nvPr/>
        </p:nvSpPr>
        <p:spPr>
          <a:xfrm>
            <a:off x="2000232" y="500042"/>
            <a:ext cx="5929354" cy="830997"/>
          </a:xfrm>
          <a:prstGeom prst="rect">
            <a:avLst/>
          </a:prstGeom>
          <a:noFill/>
        </p:spPr>
        <p:txBody>
          <a:bodyPr wrap="square" rtlCol="0">
            <a:spAutoFit/>
          </a:bodyPr>
          <a:lstStyle/>
          <a:p>
            <a:r>
              <a:rPr lang="fr-FR" sz="2400" b="1" u="sng" dirty="0">
                <a:effectLst>
                  <a:outerShdw blurRad="38100" dist="38100" dir="2700000" algn="tl">
                    <a:srgbClr val="000000">
                      <a:alpha val="43137"/>
                    </a:srgbClr>
                  </a:outerShdw>
                </a:effectLst>
              </a:rPr>
              <a:t>Identification des gènes mutés et des mutations dans une maladie génétique</a:t>
            </a:r>
          </a:p>
        </p:txBody>
      </p:sp>
      <p:sp>
        <p:nvSpPr>
          <p:cNvPr id="4" name="ZoneTexte 3"/>
          <p:cNvSpPr txBox="1"/>
          <p:nvPr/>
        </p:nvSpPr>
        <p:spPr>
          <a:xfrm>
            <a:off x="2428860" y="1285860"/>
            <a:ext cx="5929354" cy="738664"/>
          </a:xfrm>
          <a:prstGeom prst="rect">
            <a:avLst/>
          </a:prstGeom>
          <a:noFill/>
        </p:spPr>
        <p:txBody>
          <a:bodyPr wrap="square" rtlCol="0">
            <a:spAutoFit/>
          </a:bodyPr>
          <a:lstStyle/>
          <a:p>
            <a:pPr lvl="0"/>
            <a:r>
              <a:rPr lang="fr-FR" sz="2400" b="1" u="sng" dirty="0">
                <a:solidFill>
                  <a:srgbClr val="FF0000"/>
                </a:solidFill>
                <a:effectLst>
                  <a:outerShdw blurRad="38100" dist="38100" dir="2700000" algn="tl">
                    <a:srgbClr val="000000">
                      <a:alpha val="43137"/>
                    </a:srgbClr>
                  </a:outerShdw>
                </a:effectLst>
              </a:rPr>
              <a:t>La stratégie gène candidat</a:t>
            </a:r>
          </a:p>
          <a:p>
            <a:endParaRPr lang="fr-FR" dirty="0">
              <a:solidFill>
                <a:srgbClr val="FF0000"/>
              </a:solidFill>
            </a:endParaRPr>
          </a:p>
        </p:txBody>
      </p:sp>
      <p:graphicFrame>
        <p:nvGraphicFramePr>
          <p:cNvPr id="7" name="Tableau 6"/>
          <p:cNvGraphicFramePr>
            <a:graphicFrameLocks noGrp="1"/>
          </p:cNvGraphicFramePr>
          <p:nvPr/>
        </p:nvGraphicFramePr>
        <p:xfrm>
          <a:off x="928662" y="2143116"/>
          <a:ext cx="7500990" cy="3786213"/>
        </p:xfrm>
        <a:graphic>
          <a:graphicData uri="http://schemas.openxmlformats.org/drawingml/2006/table">
            <a:tbl>
              <a:tblPr/>
              <a:tblGrid>
                <a:gridCol w="3750495">
                  <a:extLst>
                    <a:ext uri="{9D8B030D-6E8A-4147-A177-3AD203B41FA5}">
                      <a16:colId xmlns:a16="http://schemas.microsoft.com/office/drawing/2014/main" xmlns="" val="20000"/>
                    </a:ext>
                  </a:extLst>
                </a:gridCol>
                <a:gridCol w="3750495">
                  <a:extLst>
                    <a:ext uri="{9D8B030D-6E8A-4147-A177-3AD203B41FA5}">
                      <a16:colId xmlns:a16="http://schemas.microsoft.com/office/drawing/2014/main" xmlns="" val="20001"/>
                    </a:ext>
                  </a:extLst>
                </a:gridCol>
              </a:tblGrid>
              <a:tr h="222718">
                <a:tc>
                  <a:txBody>
                    <a:bodyPr/>
                    <a:lstStyle/>
                    <a:p>
                      <a:pPr>
                        <a:spcAft>
                          <a:spcPts val="0"/>
                        </a:spcAft>
                      </a:pPr>
                      <a:r>
                        <a:rPr lang="fr-FR" sz="1400" b="1" dirty="0">
                          <a:solidFill>
                            <a:srgbClr val="000000"/>
                          </a:solidFill>
                          <a:latin typeface="Arial"/>
                          <a:ea typeface="SimSun"/>
                          <a:cs typeface="Arial"/>
                        </a:rPr>
                        <a:t>                   Résultat</a:t>
                      </a:r>
                      <a:endParaRPr lang="fr-FR" sz="14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b="1" dirty="0">
                          <a:solidFill>
                            <a:srgbClr val="000000"/>
                          </a:solidFill>
                          <a:latin typeface="Arial"/>
                          <a:ea typeface="SimSun"/>
                          <a:cs typeface="Arial"/>
                        </a:rPr>
                        <a:t>                          Conclusion</a:t>
                      </a:r>
                      <a:endParaRPr lang="fr-FR" sz="14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68155">
                <a:tc>
                  <a:txBody>
                    <a:bodyPr/>
                    <a:lstStyle/>
                    <a:p>
                      <a:pPr>
                        <a:spcAft>
                          <a:spcPts val="0"/>
                        </a:spcAft>
                      </a:pPr>
                      <a:r>
                        <a:rPr lang="fr-FR" sz="1400" b="1" i="1" dirty="0">
                          <a:solidFill>
                            <a:srgbClr val="000000"/>
                          </a:solidFill>
                          <a:latin typeface="Arial"/>
                          <a:ea typeface="Times New Roman"/>
                          <a:cs typeface="Arial"/>
                        </a:rPr>
                        <a:t>le variant génétique n’est pas fréquent chez les sujets présentant la maladie ni  chez les témoins</a:t>
                      </a:r>
                      <a:endParaRPr lang="fr-FR" sz="14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b="1" i="1" dirty="0">
                          <a:solidFill>
                            <a:srgbClr val="000000"/>
                          </a:solidFill>
                          <a:latin typeface="Arial"/>
                          <a:ea typeface="Times New Roman"/>
                          <a:cs typeface="Arial"/>
                        </a:rPr>
                        <a:t>Possible que le variant génétique n’est pas causant de la maladie</a:t>
                      </a:r>
                      <a:endParaRPr lang="fr-FR" sz="14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68155">
                <a:tc>
                  <a:txBody>
                    <a:bodyPr/>
                    <a:lstStyle/>
                    <a:p>
                      <a:pPr>
                        <a:spcAft>
                          <a:spcPts val="0"/>
                        </a:spcAft>
                      </a:pPr>
                      <a:r>
                        <a:rPr lang="fr-FR" sz="1400" b="1" i="1">
                          <a:solidFill>
                            <a:srgbClr val="000000"/>
                          </a:solidFill>
                          <a:latin typeface="Arial"/>
                          <a:ea typeface="Times New Roman"/>
                          <a:cs typeface="Arial"/>
                        </a:rPr>
                        <a:t>le variant génétique est fréquent chez les sujets présentant la maladie et non chez les témoins</a:t>
                      </a:r>
                      <a:endParaRPr lang="fr-FR" sz="1400" b="1">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b="1" i="1" dirty="0">
                          <a:solidFill>
                            <a:srgbClr val="000000"/>
                          </a:solidFill>
                          <a:latin typeface="Arial"/>
                          <a:ea typeface="Times New Roman"/>
                          <a:cs typeface="Arial"/>
                        </a:rPr>
                        <a:t>Possible que le variant génétique est un causant de la maladie</a:t>
                      </a:r>
                      <a:endParaRPr lang="fr-FR" sz="14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27185">
                <a:tc>
                  <a:txBody>
                    <a:bodyPr/>
                    <a:lstStyle/>
                    <a:p>
                      <a:pPr>
                        <a:spcAft>
                          <a:spcPts val="0"/>
                        </a:spcAft>
                      </a:pPr>
                      <a:r>
                        <a:rPr lang="fr-FR" sz="1400" b="1" i="1">
                          <a:solidFill>
                            <a:srgbClr val="000000"/>
                          </a:solidFill>
                          <a:latin typeface="Arial"/>
                          <a:ea typeface="Times New Roman"/>
                          <a:cs typeface="Arial"/>
                        </a:rPr>
                        <a:t>le variant génétique est fréquent chez les sujets présentant la maladie et chez les témoins</a:t>
                      </a:r>
                      <a:endParaRPr lang="fr-FR" sz="1400" b="1">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b="1" dirty="0">
                          <a:solidFill>
                            <a:srgbClr val="000000"/>
                          </a:solidFill>
                          <a:latin typeface="Arial"/>
                          <a:ea typeface="Times New Roman"/>
                          <a:cs typeface="Arial"/>
                        </a:rPr>
                        <a:t>La réponse à cette question ne peut être objectivée que par un test statistique de comparaison de fréquences au risque 5%, (test du chi2) :</a:t>
                      </a:r>
                      <a:endParaRPr lang="fr-FR" sz="1400" b="1" dirty="0">
                        <a:latin typeface="Times New Roman"/>
                        <a:ea typeface="SimSun"/>
                        <a:cs typeface="Arial"/>
                      </a:endParaRPr>
                    </a:p>
                    <a:p>
                      <a:pPr marL="342900" lvl="0" indent="-342900">
                        <a:spcAft>
                          <a:spcPts val="0"/>
                        </a:spcAft>
                        <a:buSzPts val="1000"/>
                        <a:buFont typeface="Symbol"/>
                        <a:buChar char=""/>
                        <a:tabLst>
                          <a:tab pos="457200" algn="l"/>
                        </a:tabLst>
                      </a:pPr>
                      <a:r>
                        <a:rPr lang="fr-FR" sz="1400" b="1" dirty="0">
                          <a:solidFill>
                            <a:srgbClr val="000000"/>
                          </a:solidFill>
                          <a:latin typeface="Arial"/>
                          <a:ea typeface="Times New Roman"/>
                          <a:cs typeface="Arial"/>
                        </a:rPr>
                        <a:t>- le variant en question est l'un des déterminants génétiques de la maladie</a:t>
                      </a:r>
                      <a:endParaRPr lang="fr-FR" sz="1400" b="1" dirty="0">
                        <a:latin typeface="Times New Roman"/>
                        <a:ea typeface="SimSun"/>
                        <a:cs typeface="Arial"/>
                      </a:endParaRPr>
                    </a:p>
                    <a:p>
                      <a:pPr marL="342900" lvl="0" indent="-342900">
                        <a:spcAft>
                          <a:spcPts val="0"/>
                        </a:spcAft>
                        <a:buSzPts val="1000"/>
                        <a:buFont typeface="Symbol"/>
                        <a:buChar char=""/>
                        <a:tabLst>
                          <a:tab pos="457200" algn="l"/>
                        </a:tabLst>
                      </a:pPr>
                      <a:r>
                        <a:rPr lang="fr-FR" sz="1400" b="1" i="1" dirty="0">
                          <a:solidFill>
                            <a:srgbClr val="000000"/>
                          </a:solidFill>
                          <a:latin typeface="Arial"/>
                          <a:ea typeface="Times New Roman"/>
                          <a:cs typeface="Arial"/>
                        </a:rPr>
                        <a:t>-</a:t>
                      </a:r>
                      <a:r>
                        <a:rPr lang="fr-FR" sz="1400" b="1" dirty="0">
                          <a:solidFill>
                            <a:srgbClr val="000000"/>
                          </a:solidFill>
                          <a:latin typeface="Arial"/>
                          <a:ea typeface="Times New Roman"/>
                          <a:cs typeface="Arial"/>
                        </a:rPr>
                        <a:t> le variant n’ est pas un des déterminants génétiques de la maladie</a:t>
                      </a:r>
                      <a:endParaRPr lang="fr-FR" sz="14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3" name="ZoneTexte 2"/>
          <p:cNvSpPr txBox="1"/>
          <p:nvPr/>
        </p:nvSpPr>
        <p:spPr>
          <a:xfrm>
            <a:off x="1928794" y="428604"/>
            <a:ext cx="5929354" cy="830997"/>
          </a:xfrm>
          <a:prstGeom prst="rect">
            <a:avLst/>
          </a:prstGeom>
          <a:noFill/>
        </p:spPr>
        <p:txBody>
          <a:bodyPr wrap="square" rtlCol="0">
            <a:spAutoFit/>
          </a:bodyPr>
          <a:lstStyle/>
          <a:p>
            <a:r>
              <a:rPr lang="fr-FR" sz="2400" b="1" u="sng" dirty="0">
                <a:effectLst>
                  <a:outerShdw blurRad="38100" dist="38100" dir="2700000" algn="tl">
                    <a:srgbClr val="000000">
                      <a:alpha val="43137"/>
                    </a:srgbClr>
                  </a:outerShdw>
                </a:effectLst>
              </a:rPr>
              <a:t>Identification des gènes mutés et des mutations dans une maladie génétique</a:t>
            </a:r>
          </a:p>
        </p:txBody>
      </p:sp>
      <p:sp>
        <p:nvSpPr>
          <p:cNvPr id="4" name="ZoneTexte 3"/>
          <p:cNvSpPr txBox="1"/>
          <p:nvPr/>
        </p:nvSpPr>
        <p:spPr>
          <a:xfrm>
            <a:off x="571472" y="1357298"/>
            <a:ext cx="8358246" cy="738664"/>
          </a:xfrm>
          <a:prstGeom prst="rect">
            <a:avLst/>
          </a:prstGeom>
          <a:noFill/>
        </p:spPr>
        <p:txBody>
          <a:bodyPr wrap="square" rtlCol="0">
            <a:spAutoFit/>
          </a:bodyPr>
          <a:lstStyle/>
          <a:p>
            <a:r>
              <a:rPr lang="fr-FR" sz="2400" b="1" u="sng" dirty="0">
                <a:solidFill>
                  <a:srgbClr val="FF0000"/>
                </a:solidFill>
                <a:effectLst>
                  <a:outerShdw blurRad="38100" dist="38100" dir="2700000" algn="tl">
                    <a:srgbClr val="000000">
                      <a:alpha val="43137"/>
                    </a:srgbClr>
                  </a:outerShdw>
                </a:effectLst>
              </a:rPr>
              <a:t>La stratégie de l'approche génome entier (</a:t>
            </a:r>
            <a:r>
              <a:rPr lang="fr-FR" sz="2400" b="1" u="sng" dirty="0" err="1">
                <a:solidFill>
                  <a:srgbClr val="FF0000"/>
                </a:solidFill>
                <a:effectLst>
                  <a:outerShdw blurRad="38100" dist="38100" dir="2700000" algn="tl">
                    <a:srgbClr val="000000">
                      <a:alpha val="43137"/>
                    </a:srgbClr>
                  </a:outerShdw>
                </a:effectLst>
              </a:rPr>
              <a:t>Genome</a:t>
            </a:r>
            <a:r>
              <a:rPr lang="fr-FR" sz="2400" b="1" u="sng" dirty="0">
                <a:solidFill>
                  <a:srgbClr val="FF0000"/>
                </a:solidFill>
                <a:effectLst>
                  <a:outerShdw blurRad="38100" dist="38100" dir="2700000" algn="tl">
                    <a:srgbClr val="000000">
                      <a:alpha val="43137"/>
                    </a:srgbClr>
                  </a:outerShdw>
                </a:effectLst>
              </a:rPr>
              <a:t> </a:t>
            </a:r>
            <a:r>
              <a:rPr lang="fr-FR" sz="2400" b="1" u="sng" dirty="0" err="1">
                <a:solidFill>
                  <a:srgbClr val="FF0000"/>
                </a:solidFill>
                <a:effectLst>
                  <a:outerShdw blurRad="38100" dist="38100" dir="2700000" algn="tl">
                    <a:srgbClr val="000000">
                      <a:alpha val="43137"/>
                    </a:srgbClr>
                  </a:outerShdw>
                </a:effectLst>
              </a:rPr>
              <a:t>Wide</a:t>
            </a:r>
            <a:r>
              <a:rPr lang="fr-FR" sz="2400" b="1" u="sng" dirty="0">
                <a:solidFill>
                  <a:srgbClr val="FF0000"/>
                </a:solidFill>
                <a:effectLst>
                  <a:outerShdw blurRad="38100" dist="38100" dir="2700000" algn="tl">
                    <a:srgbClr val="000000">
                      <a:alpha val="43137"/>
                    </a:srgbClr>
                  </a:outerShdw>
                </a:effectLst>
              </a:rPr>
              <a:t> Scan)</a:t>
            </a:r>
          </a:p>
          <a:p>
            <a:endParaRPr lang="fr-FR" dirty="0"/>
          </a:p>
        </p:txBody>
      </p:sp>
      <p:sp>
        <p:nvSpPr>
          <p:cNvPr id="5" name="ZoneTexte 4"/>
          <p:cNvSpPr txBox="1"/>
          <p:nvPr/>
        </p:nvSpPr>
        <p:spPr>
          <a:xfrm>
            <a:off x="928662" y="2357430"/>
            <a:ext cx="7286676" cy="1477328"/>
          </a:xfrm>
          <a:prstGeom prst="rect">
            <a:avLst/>
          </a:prstGeom>
          <a:noFill/>
        </p:spPr>
        <p:txBody>
          <a:bodyPr wrap="square" rtlCol="0">
            <a:spAutoFit/>
          </a:bodyPr>
          <a:lstStyle/>
          <a:p>
            <a:r>
              <a:rPr lang="fr-FR" dirty="0"/>
              <a:t>-</a:t>
            </a:r>
            <a:r>
              <a:rPr lang="fr-FR" dirty="0" err="1"/>
              <a:t>génotyper</a:t>
            </a:r>
            <a:r>
              <a:rPr lang="fr-FR" dirty="0"/>
              <a:t> chez les sujets d'un grand nombre de familles (présentant des patients atteints)</a:t>
            </a:r>
          </a:p>
          <a:p>
            <a:r>
              <a:rPr lang="fr-FR" dirty="0"/>
              <a:t>-analyse d’un maximum (±1000) de marqueurs microsatellites très polymorphes, recouvrant la totalité du génome.</a:t>
            </a:r>
          </a:p>
          <a:p>
            <a:r>
              <a:rPr lang="fr-FR" dirty="0"/>
              <a:t> </a:t>
            </a:r>
          </a:p>
        </p:txBody>
      </p:sp>
      <p:sp>
        <p:nvSpPr>
          <p:cNvPr id="6" name="ZoneTexte 5"/>
          <p:cNvSpPr txBox="1"/>
          <p:nvPr/>
        </p:nvSpPr>
        <p:spPr>
          <a:xfrm>
            <a:off x="1571604" y="4500570"/>
            <a:ext cx="6786610" cy="646331"/>
          </a:xfrm>
          <a:prstGeom prst="rect">
            <a:avLst/>
          </a:prstGeom>
          <a:noFill/>
        </p:spPr>
        <p:txBody>
          <a:bodyPr wrap="square" rtlCol="0">
            <a:spAutoFit/>
          </a:bodyPr>
          <a:lstStyle/>
          <a:p>
            <a:r>
              <a:rPr lang="fr-FR" dirty="0"/>
              <a:t>- l'analyse de la liaison génétique entre chaque marqueur microsatellite et la maladie (maladie complexe)</a:t>
            </a:r>
          </a:p>
        </p:txBody>
      </p:sp>
      <p:sp>
        <p:nvSpPr>
          <p:cNvPr id="7" name="ZoneTexte 6"/>
          <p:cNvSpPr txBox="1"/>
          <p:nvPr/>
        </p:nvSpPr>
        <p:spPr>
          <a:xfrm>
            <a:off x="4857752" y="3714752"/>
            <a:ext cx="2643206" cy="369332"/>
          </a:xfrm>
          <a:prstGeom prst="rect">
            <a:avLst/>
          </a:prstGeom>
          <a:noFill/>
        </p:spPr>
        <p:txBody>
          <a:bodyPr wrap="square" rtlCol="0">
            <a:spAutoFit/>
          </a:bodyPr>
          <a:lstStyle/>
          <a:p>
            <a:r>
              <a:rPr lang="fr-FR" dirty="0"/>
              <a:t>L'étude est basée sur:</a:t>
            </a:r>
          </a:p>
        </p:txBody>
      </p:sp>
      <p:sp>
        <p:nvSpPr>
          <p:cNvPr id="8" name="ZoneTexte 7"/>
          <p:cNvSpPr txBox="1"/>
          <p:nvPr/>
        </p:nvSpPr>
        <p:spPr>
          <a:xfrm>
            <a:off x="785786" y="5786454"/>
            <a:ext cx="8001056" cy="707886"/>
          </a:xfrm>
          <a:prstGeom prst="rect">
            <a:avLst/>
          </a:prstGeom>
          <a:noFill/>
        </p:spPr>
        <p:txBody>
          <a:bodyPr wrap="square" rtlCol="0">
            <a:spAutoFit/>
          </a:bodyPr>
          <a:lstStyle/>
          <a:p>
            <a:r>
              <a:rPr lang="fr-FR" sz="2000" dirty="0">
                <a:solidFill>
                  <a:srgbClr val="FF0000"/>
                </a:solidFill>
              </a:rPr>
              <a:t>méthode </a:t>
            </a:r>
            <a:r>
              <a:rPr lang="fr-FR" sz="2000" dirty="0" err="1">
                <a:solidFill>
                  <a:srgbClr val="FF0000"/>
                </a:solidFill>
              </a:rPr>
              <a:t>Genome</a:t>
            </a:r>
            <a:r>
              <a:rPr lang="fr-FR" sz="2000" dirty="0">
                <a:solidFill>
                  <a:srgbClr val="FF0000"/>
                </a:solidFill>
              </a:rPr>
              <a:t> </a:t>
            </a:r>
            <a:r>
              <a:rPr lang="fr-FR" sz="2000" dirty="0" err="1">
                <a:solidFill>
                  <a:srgbClr val="FF0000"/>
                </a:solidFill>
              </a:rPr>
              <a:t>Wide</a:t>
            </a:r>
            <a:r>
              <a:rPr lang="fr-FR" sz="2000" dirty="0">
                <a:solidFill>
                  <a:srgbClr val="FF0000"/>
                </a:solidFill>
              </a:rPr>
              <a:t> Scan quantifie la </a:t>
            </a:r>
            <a:r>
              <a:rPr lang="fr-FR" sz="2000" b="1" u="sng" dirty="0">
                <a:solidFill>
                  <a:srgbClr val="FF0000"/>
                </a:solidFill>
              </a:rPr>
              <a:t>liaison génétique</a:t>
            </a:r>
            <a:r>
              <a:rPr lang="fr-FR" sz="2000" dirty="0">
                <a:solidFill>
                  <a:srgbClr val="FF0000"/>
                </a:solidFill>
              </a:rPr>
              <a:t> entre chaque deux marqueurs microsatellites et la maladie.</a:t>
            </a:r>
          </a:p>
        </p:txBody>
      </p:sp>
      <p:sp>
        <p:nvSpPr>
          <p:cNvPr id="9" name="Flèche vers le bas 8"/>
          <p:cNvSpPr/>
          <p:nvPr/>
        </p:nvSpPr>
        <p:spPr>
          <a:xfrm>
            <a:off x="4429124" y="3643314"/>
            <a:ext cx="357190" cy="7858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1500166" y="4500570"/>
            <a:ext cx="6072230" cy="78581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571472" y="2143116"/>
            <a:ext cx="7429552" cy="1357322"/>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714348" y="5715016"/>
            <a:ext cx="8072494" cy="92869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3" name="ZoneTexte 2"/>
          <p:cNvSpPr txBox="1"/>
          <p:nvPr/>
        </p:nvSpPr>
        <p:spPr>
          <a:xfrm>
            <a:off x="1928794" y="357166"/>
            <a:ext cx="5929354" cy="830997"/>
          </a:xfrm>
          <a:prstGeom prst="rect">
            <a:avLst/>
          </a:prstGeom>
          <a:noFill/>
        </p:spPr>
        <p:txBody>
          <a:bodyPr wrap="square" rtlCol="0">
            <a:spAutoFit/>
          </a:bodyPr>
          <a:lstStyle/>
          <a:p>
            <a:r>
              <a:rPr lang="fr-FR" sz="2400" b="1" u="sng" dirty="0">
                <a:effectLst>
                  <a:outerShdw blurRad="38100" dist="38100" dir="2700000" algn="tl">
                    <a:srgbClr val="000000">
                      <a:alpha val="43137"/>
                    </a:srgbClr>
                  </a:outerShdw>
                </a:effectLst>
              </a:rPr>
              <a:t>Identification des gènes mutés et des mutations dans une maladie génétique</a:t>
            </a:r>
          </a:p>
        </p:txBody>
      </p:sp>
      <p:sp>
        <p:nvSpPr>
          <p:cNvPr id="4" name="ZoneTexte 3"/>
          <p:cNvSpPr txBox="1"/>
          <p:nvPr/>
        </p:nvSpPr>
        <p:spPr>
          <a:xfrm>
            <a:off x="500034" y="1142984"/>
            <a:ext cx="8358246" cy="738664"/>
          </a:xfrm>
          <a:prstGeom prst="rect">
            <a:avLst/>
          </a:prstGeom>
          <a:noFill/>
        </p:spPr>
        <p:txBody>
          <a:bodyPr wrap="square" rtlCol="0">
            <a:spAutoFit/>
          </a:bodyPr>
          <a:lstStyle/>
          <a:p>
            <a:r>
              <a:rPr lang="fr-FR" sz="2400" b="1" u="sng" dirty="0">
                <a:solidFill>
                  <a:srgbClr val="FF0000"/>
                </a:solidFill>
                <a:effectLst>
                  <a:outerShdw blurRad="38100" dist="38100" dir="2700000" algn="tl">
                    <a:srgbClr val="000000">
                      <a:alpha val="43137"/>
                    </a:srgbClr>
                  </a:outerShdw>
                </a:effectLst>
              </a:rPr>
              <a:t>La stratégie de l'approche génome entier (</a:t>
            </a:r>
            <a:r>
              <a:rPr lang="fr-FR" sz="2400" b="1" u="sng" dirty="0" err="1">
                <a:solidFill>
                  <a:srgbClr val="FF0000"/>
                </a:solidFill>
                <a:effectLst>
                  <a:outerShdw blurRad="38100" dist="38100" dir="2700000" algn="tl">
                    <a:srgbClr val="000000">
                      <a:alpha val="43137"/>
                    </a:srgbClr>
                  </a:outerShdw>
                </a:effectLst>
              </a:rPr>
              <a:t>Genome</a:t>
            </a:r>
            <a:r>
              <a:rPr lang="fr-FR" sz="2400" b="1" u="sng" dirty="0">
                <a:solidFill>
                  <a:srgbClr val="FF0000"/>
                </a:solidFill>
                <a:effectLst>
                  <a:outerShdw blurRad="38100" dist="38100" dir="2700000" algn="tl">
                    <a:srgbClr val="000000">
                      <a:alpha val="43137"/>
                    </a:srgbClr>
                  </a:outerShdw>
                </a:effectLst>
              </a:rPr>
              <a:t> </a:t>
            </a:r>
            <a:r>
              <a:rPr lang="fr-FR" sz="2400" b="1" u="sng" dirty="0" err="1">
                <a:solidFill>
                  <a:srgbClr val="FF0000"/>
                </a:solidFill>
                <a:effectLst>
                  <a:outerShdw blurRad="38100" dist="38100" dir="2700000" algn="tl">
                    <a:srgbClr val="000000">
                      <a:alpha val="43137"/>
                    </a:srgbClr>
                  </a:outerShdw>
                </a:effectLst>
              </a:rPr>
              <a:t>Wide</a:t>
            </a:r>
            <a:r>
              <a:rPr lang="fr-FR" sz="2400" b="1" u="sng" dirty="0">
                <a:solidFill>
                  <a:srgbClr val="FF0000"/>
                </a:solidFill>
                <a:effectLst>
                  <a:outerShdw blurRad="38100" dist="38100" dir="2700000" algn="tl">
                    <a:srgbClr val="000000">
                      <a:alpha val="43137"/>
                    </a:srgbClr>
                  </a:outerShdw>
                </a:effectLst>
              </a:rPr>
              <a:t> Scan)</a:t>
            </a:r>
          </a:p>
          <a:p>
            <a:endParaRPr lang="fr-FR" dirty="0"/>
          </a:p>
        </p:txBody>
      </p:sp>
      <p:sp>
        <p:nvSpPr>
          <p:cNvPr id="5" name="ZoneTexte 4"/>
          <p:cNvSpPr txBox="1"/>
          <p:nvPr/>
        </p:nvSpPr>
        <p:spPr>
          <a:xfrm>
            <a:off x="1571604" y="1500174"/>
            <a:ext cx="4714908" cy="738664"/>
          </a:xfrm>
          <a:prstGeom prst="rect">
            <a:avLst/>
          </a:prstGeom>
          <a:noFill/>
        </p:spPr>
        <p:txBody>
          <a:bodyPr wrap="square" rtlCol="0">
            <a:spAutoFit/>
          </a:bodyPr>
          <a:lstStyle/>
          <a:p>
            <a:r>
              <a:rPr lang="fr-FR" sz="2400" b="1" i="1" u="sng" dirty="0">
                <a:effectLst>
                  <a:outerShdw blurRad="38100" dist="38100" dir="2700000" algn="tl">
                    <a:srgbClr val="000000">
                      <a:alpha val="43137"/>
                    </a:srgbClr>
                  </a:outerShdw>
                </a:effectLst>
              </a:rPr>
              <a:t>Exemple la </a:t>
            </a:r>
            <a:r>
              <a:rPr lang="fr-FR" sz="2400" b="1" i="1" u="sng" dirty="0" err="1">
                <a:effectLst>
                  <a:outerShdw blurRad="38100" dist="38100" dir="2700000" algn="tl">
                    <a:srgbClr val="000000">
                      <a:alpha val="43137"/>
                    </a:srgbClr>
                  </a:outerShdw>
                </a:effectLst>
              </a:rPr>
              <a:t>maldie</a:t>
            </a:r>
            <a:r>
              <a:rPr lang="fr-FR" sz="2400" b="1" i="1" u="sng" dirty="0">
                <a:effectLst>
                  <a:outerShdw blurRad="38100" dist="38100" dir="2700000" algn="tl">
                    <a:srgbClr val="000000">
                      <a:alpha val="43137"/>
                    </a:srgbClr>
                  </a:outerShdw>
                </a:effectLst>
              </a:rPr>
              <a:t> de l’ostéoporose</a:t>
            </a:r>
          </a:p>
          <a:p>
            <a:endParaRPr lang="fr-FR" dirty="0"/>
          </a:p>
        </p:txBody>
      </p:sp>
      <p:pic>
        <p:nvPicPr>
          <p:cNvPr id="6" name="Image 5"/>
          <p:cNvPicPr/>
          <p:nvPr/>
        </p:nvPicPr>
        <p:blipFill>
          <a:blip r:embed="rId2"/>
          <a:srcRect/>
          <a:stretch>
            <a:fillRect/>
          </a:stretch>
        </p:blipFill>
        <p:spPr bwMode="auto">
          <a:xfrm>
            <a:off x="0" y="2000240"/>
            <a:ext cx="7143800" cy="4643470"/>
          </a:xfrm>
          <a:prstGeom prst="rect">
            <a:avLst/>
          </a:prstGeom>
          <a:noFill/>
          <a:ln w="9525">
            <a:noFill/>
            <a:miter lim="800000"/>
            <a:headEnd/>
            <a:tailEnd/>
          </a:ln>
        </p:spPr>
      </p:pic>
      <p:sp>
        <p:nvSpPr>
          <p:cNvPr id="7" name="Rectangle à coins arrondis 6"/>
          <p:cNvSpPr/>
          <p:nvPr/>
        </p:nvSpPr>
        <p:spPr>
          <a:xfrm>
            <a:off x="3786182" y="5214950"/>
            <a:ext cx="857256" cy="114300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429520" y="2285992"/>
            <a:ext cx="1714480" cy="1846659"/>
          </a:xfrm>
          <a:prstGeom prst="rect">
            <a:avLst/>
          </a:prstGeom>
          <a:noFill/>
        </p:spPr>
        <p:txBody>
          <a:bodyPr wrap="square" rtlCol="0">
            <a:spAutoFit/>
          </a:bodyPr>
          <a:lstStyle/>
          <a:p>
            <a:r>
              <a:rPr lang="fr-FR" b="1" dirty="0"/>
              <a:t>-</a:t>
            </a:r>
            <a:r>
              <a:rPr lang="fr-FR" sz="1600" b="1" dirty="0"/>
              <a:t>de nombreux </a:t>
            </a:r>
            <a:r>
              <a:rPr lang="fr-FR" sz="1600" b="1" dirty="0" err="1"/>
              <a:t>loci</a:t>
            </a:r>
            <a:r>
              <a:rPr lang="fr-FR" sz="1600" b="1" dirty="0"/>
              <a:t> présentaient une liaison génétique au moins "suggestive" avec l'ostéoporose</a:t>
            </a:r>
          </a:p>
        </p:txBody>
      </p:sp>
      <p:sp>
        <p:nvSpPr>
          <p:cNvPr id="9" name="ZoneTexte 8"/>
          <p:cNvSpPr txBox="1"/>
          <p:nvPr/>
        </p:nvSpPr>
        <p:spPr>
          <a:xfrm>
            <a:off x="7286644" y="4857760"/>
            <a:ext cx="1857356" cy="1354217"/>
          </a:xfrm>
          <a:prstGeom prst="rect">
            <a:avLst/>
          </a:prstGeom>
          <a:noFill/>
        </p:spPr>
        <p:txBody>
          <a:bodyPr wrap="square" rtlCol="0">
            <a:spAutoFit/>
          </a:bodyPr>
          <a:lstStyle/>
          <a:p>
            <a:r>
              <a:rPr lang="fr-FR" sz="1600" b="1" u="sng" dirty="0">
                <a:solidFill>
                  <a:srgbClr val="FF0000"/>
                </a:solidFill>
              </a:rPr>
              <a:t>Le maximum de liaison génétique était observé sur le chromosome 20</a:t>
            </a:r>
            <a:r>
              <a:rPr lang="fr-FR" sz="1600" b="1" u="sng" dirty="0"/>
              <a:t>.</a:t>
            </a:r>
          </a:p>
          <a:p>
            <a:endParaRPr lang="fr-FR" dirty="0"/>
          </a:p>
        </p:txBody>
      </p:sp>
      <p:sp>
        <p:nvSpPr>
          <p:cNvPr id="10" name="Rectangle à coins arrondis 9"/>
          <p:cNvSpPr/>
          <p:nvPr/>
        </p:nvSpPr>
        <p:spPr>
          <a:xfrm>
            <a:off x="7286644" y="4929198"/>
            <a:ext cx="1714512" cy="142876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7429520" y="2214554"/>
            <a:ext cx="1571636" cy="200026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ccolade fermante 11"/>
          <p:cNvSpPr/>
          <p:nvPr/>
        </p:nvSpPr>
        <p:spPr>
          <a:xfrm>
            <a:off x="7072330" y="1928802"/>
            <a:ext cx="285752" cy="4786346"/>
          </a:xfrm>
          <a:prstGeom prst="righ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3" name="ZoneTexte 2"/>
          <p:cNvSpPr txBox="1"/>
          <p:nvPr/>
        </p:nvSpPr>
        <p:spPr>
          <a:xfrm>
            <a:off x="1928794" y="357166"/>
            <a:ext cx="5929354" cy="830997"/>
          </a:xfrm>
          <a:prstGeom prst="rect">
            <a:avLst/>
          </a:prstGeom>
          <a:noFill/>
        </p:spPr>
        <p:txBody>
          <a:bodyPr wrap="square" rtlCol="0">
            <a:spAutoFit/>
          </a:bodyPr>
          <a:lstStyle/>
          <a:p>
            <a:r>
              <a:rPr lang="fr-FR" sz="2400" b="1" u="sng" dirty="0">
                <a:effectLst>
                  <a:outerShdw blurRad="38100" dist="38100" dir="2700000" algn="tl">
                    <a:srgbClr val="000000">
                      <a:alpha val="43137"/>
                    </a:srgbClr>
                  </a:outerShdw>
                </a:effectLst>
              </a:rPr>
              <a:t>Identification des gènes mutés et des mutations dans une maladie génétique</a:t>
            </a:r>
          </a:p>
        </p:txBody>
      </p:sp>
      <p:sp>
        <p:nvSpPr>
          <p:cNvPr id="4" name="ZoneTexte 3"/>
          <p:cNvSpPr txBox="1"/>
          <p:nvPr/>
        </p:nvSpPr>
        <p:spPr>
          <a:xfrm>
            <a:off x="500034" y="1142984"/>
            <a:ext cx="8358246" cy="738664"/>
          </a:xfrm>
          <a:prstGeom prst="rect">
            <a:avLst/>
          </a:prstGeom>
          <a:noFill/>
        </p:spPr>
        <p:txBody>
          <a:bodyPr wrap="square" rtlCol="0">
            <a:spAutoFit/>
          </a:bodyPr>
          <a:lstStyle/>
          <a:p>
            <a:r>
              <a:rPr lang="fr-FR" sz="2400" b="1" u="sng" dirty="0">
                <a:solidFill>
                  <a:srgbClr val="FF0000"/>
                </a:solidFill>
                <a:effectLst>
                  <a:outerShdw blurRad="38100" dist="38100" dir="2700000" algn="tl">
                    <a:srgbClr val="000000">
                      <a:alpha val="43137"/>
                    </a:srgbClr>
                  </a:outerShdw>
                </a:effectLst>
              </a:rPr>
              <a:t>La stratégie de l'approche génome entier (</a:t>
            </a:r>
            <a:r>
              <a:rPr lang="fr-FR" sz="2400" b="1" u="sng" dirty="0" err="1">
                <a:solidFill>
                  <a:srgbClr val="FF0000"/>
                </a:solidFill>
                <a:effectLst>
                  <a:outerShdw blurRad="38100" dist="38100" dir="2700000" algn="tl">
                    <a:srgbClr val="000000">
                      <a:alpha val="43137"/>
                    </a:srgbClr>
                  </a:outerShdw>
                </a:effectLst>
              </a:rPr>
              <a:t>Genome</a:t>
            </a:r>
            <a:r>
              <a:rPr lang="fr-FR" sz="2400" b="1" u="sng" dirty="0">
                <a:solidFill>
                  <a:srgbClr val="FF0000"/>
                </a:solidFill>
                <a:effectLst>
                  <a:outerShdw blurRad="38100" dist="38100" dir="2700000" algn="tl">
                    <a:srgbClr val="000000">
                      <a:alpha val="43137"/>
                    </a:srgbClr>
                  </a:outerShdw>
                </a:effectLst>
              </a:rPr>
              <a:t> </a:t>
            </a:r>
            <a:r>
              <a:rPr lang="fr-FR" sz="2400" b="1" u="sng" dirty="0" err="1">
                <a:solidFill>
                  <a:srgbClr val="FF0000"/>
                </a:solidFill>
                <a:effectLst>
                  <a:outerShdw blurRad="38100" dist="38100" dir="2700000" algn="tl">
                    <a:srgbClr val="000000">
                      <a:alpha val="43137"/>
                    </a:srgbClr>
                  </a:outerShdw>
                </a:effectLst>
              </a:rPr>
              <a:t>Wide</a:t>
            </a:r>
            <a:r>
              <a:rPr lang="fr-FR" sz="2400" b="1" u="sng" dirty="0">
                <a:solidFill>
                  <a:srgbClr val="FF0000"/>
                </a:solidFill>
                <a:effectLst>
                  <a:outerShdw blurRad="38100" dist="38100" dir="2700000" algn="tl">
                    <a:srgbClr val="000000">
                      <a:alpha val="43137"/>
                    </a:srgbClr>
                  </a:outerShdw>
                </a:effectLst>
              </a:rPr>
              <a:t> Scan)</a:t>
            </a:r>
          </a:p>
          <a:p>
            <a:endParaRPr lang="fr-FR" dirty="0"/>
          </a:p>
        </p:txBody>
      </p:sp>
      <p:sp>
        <p:nvSpPr>
          <p:cNvPr id="5" name="ZoneTexte 4"/>
          <p:cNvSpPr txBox="1"/>
          <p:nvPr/>
        </p:nvSpPr>
        <p:spPr>
          <a:xfrm>
            <a:off x="1571604" y="1500174"/>
            <a:ext cx="4714908" cy="738664"/>
          </a:xfrm>
          <a:prstGeom prst="rect">
            <a:avLst/>
          </a:prstGeom>
          <a:noFill/>
        </p:spPr>
        <p:txBody>
          <a:bodyPr wrap="square" rtlCol="0">
            <a:spAutoFit/>
          </a:bodyPr>
          <a:lstStyle/>
          <a:p>
            <a:r>
              <a:rPr lang="fr-FR" sz="2400" b="1" i="1" u="sng" dirty="0">
                <a:effectLst>
                  <a:outerShdw blurRad="38100" dist="38100" dir="2700000" algn="tl">
                    <a:srgbClr val="000000">
                      <a:alpha val="43137"/>
                    </a:srgbClr>
                  </a:outerShdw>
                </a:effectLst>
              </a:rPr>
              <a:t>Exemple la </a:t>
            </a:r>
            <a:r>
              <a:rPr lang="fr-FR" sz="2400" b="1" i="1" u="sng" dirty="0" err="1">
                <a:effectLst>
                  <a:outerShdw blurRad="38100" dist="38100" dir="2700000" algn="tl">
                    <a:srgbClr val="000000">
                      <a:alpha val="43137"/>
                    </a:srgbClr>
                  </a:outerShdw>
                </a:effectLst>
              </a:rPr>
              <a:t>maldie</a:t>
            </a:r>
            <a:r>
              <a:rPr lang="fr-FR" sz="2400" b="1" i="1" u="sng" dirty="0">
                <a:effectLst>
                  <a:outerShdw blurRad="38100" dist="38100" dir="2700000" algn="tl">
                    <a:srgbClr val="000000">
                      <a:alpha val="43137"/>
                    </a:srgbClr>
                  </a:outerShdw>
                </a:effectLst>
              </a:rPr>
              <a:t> de l’ostéoporose</a:t>
            </a:r>
          </a:p>
          <a:p>
            <a:endParaRPr lang="fr-FR" dirty="0"/>
          </a:p>
        </p:txBody>
      </p:sp>
      <p:pic>
        <p:nvPicPr>
          <p:cNvPr id="6" name="Image 5"/>
          <p:cNvPicPr/>
          <p:nvPr/>
        </p:nvPicPr>
        <p:blipFill>
          <a:blip r:embed="rId2"/>
          <a:srcRect/>
          <a:stretch>
            <a:fillRect/>
          </a:stretch>
        </p:blipFill>
        <p:spPr bwMode="auto">
          <a:xfrm>
            <a:off x="0" y="1928802"/>
            <a:ext cx="5429256" cy="4714908"/>
          </a:xfrm>
          <a:prstGeom prst="rect">
            <a:avLst/>
          </a:prstGeom>
          <a:noFill/>
          <a:ln w="9525">
            <a:noFill/>
            <a:miter lim="800000"/>
            <a:headEnd/>
            <a:tailEnd/>
          </a:ln>
        </p:spPr>
      </p:pic>
      <p:sp>
        <p:nvSpPr>
          <p:cNvPr id="7" name="ZoneTexte 6"/>
          <p:cNvSpPr txBox="1"/>
          <p:nvPr/>
        </p:nvSpPr>
        <p:spPr>
          <a:xfrm>
            <a:off x="5715008" y="2214554"/>
            <a:ext cx="3214710" cy="4247317"/>
          </a:xfrm>
          <a:prstGeom prst="rect">
            <a:avLst/>
          </a:prstGeom>
          <a:noFill/>
        </p:spPr>
        <p:txBody>
          <a:bodyPr wrap="square" rtlCol="0">
            <a:spAutoFit/>
          </a:bodyPr>
          <a:lstStyle/>
          <a:p>
            <a:pPr>
              <a:buFontTx/>
              <a:buChar char="-"/>
            </a:pPr>
            <a:r>
              <a:rPr lang="fr-FR" dirty="0"/>
              <a:t>la zone de liaison génétique couvrait presque la moitié du chromosome 20: 50cM soit 50 </a:t>
            </a:r>
            <a:r>
              <a:rPr lang="fr-FR" dirty="0" err="1"/>
              <a:t>Mégabases</a:t>
            </a:r>
            <a:r>
              <a:rPr lang="fr-FR" dirty="0"/>
              <a:t> d'ADN (50 000 kb).</a:t>
            </a:r>
          </a:p>
          <a:p>
            <a:pPr>
              <a:buFontTx/>
              <a:buChar char="-"/>
            </a:pPr>
            <a:r>
              <a:rPr lang="fr-FR" dirty="0"/>
              <a:t>Les deux  pic de liaison génétique les plus importants sont ceux des marqueurs D20S882 et D20S900</a:t>
            </a:r>
          </a:p>
          <a:p>
            <a:pPr>
              <a:buFontTx/>
              <a:buChar char="-"/>
            </a:pPr>
            <a:r>
              <a:rPr lang="fr-FR" dirty="0"/>
              <a:t>- la zone à explorer à la recherche d'un (ou plusieurs) variant génétique en rapport avec la maladie est comprise entre ces deux marqueurs (soit 1 726 485 </a:t>
            </a:r>
            <a:r>
              <a:rPr lang="fr-FR" dirty="0" err="1"/>
              <a:t>bp</a:t>
            </a:r>
            <a:r>
              <a:rPr lang="fr-FR" dirty="0"/>
              <a:t> =1.7Mb), très grande à l'échelle du biologiste </a:t>
            </a:r>
          </a:p>
        </p:txBody>
      </p:sp>
      <p:sp>
        <p:nvSpPr>
          <p:cNvPr id="8" name="Rectangle à coins arrondis 7"/>
          <p:cNvSpPr/>
          <p:nvPr/>
        </p:nvSpPr>
        <p:spPr>
          <a:xfrm>
            <a:off x="5715008" y="2000240"/>
            <a:ext cx="3286148" cy="464347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5143504" y="4000504"/>
            <a:ext cx="500066"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3" name="ZoneTexte 2"/>
          <p:cNvSpPr txBox="1"/>
          <p:nvPr/>
        </p:nvSpPr>
        <p:spPr>
          <a:xfrm>
            <a:off x="1928794" y="357166"/>
            <a:ext cx="5929354" cy="830997"/>
          </a:xfrm>
          <a:prstGeom prst="rect">
            <a:avLst/>
          </a:prstGeom>
          <a:noFill/>
        </p:spPr>
        <p:txBody>
          <a:bodyPr wrap="square" rtlCol="0">
            <a:spAutoFit/>
          </a:bodyPr>
          <a:lstStyle/>
          <a:p>
            <a:r>
              <a:rPr lang="fr-FR" sz="2400" b="1" u="sng" dirty="0">
                <a:effectLst>
                  <a:outerShdw blurRad="38100" dist="38100" dir="2700000" algn="tl">
                    <a:srgbClr val="000000">
                      <a:alpha val="43137"/>
                    </a:srgbClr>
                  </a:outerShdw>
                </a:effectLst>
              </a:rPr>
              <a:t>Identification des gènes mutés et des mutations dans une maladie génétique</a:t>
            </a:r>
          </a:p>
        </p:txBody>
      </p:sp>
      <p:sp>
        <p:nvSpPr>
          <p:cNvPr id="4" name="ZoneTexte 3"/>
          <p:cNvSpPr txBox="1"/>
          <p:nvPr/>
        </p:nvSpPr>
        <p:spPr>
          <a:xfrm>
            <a:off x="500034" y="1142984"/>
            <a:ext cx="8358246" cy="738664"/>
          </a:xfrm>
          <a:prstGeom prst="rect">
            <a:avLst/>
          </a:prstGeom>
          <a:noFill/>
        </p:spPr>
        <p:txBody>
          <a:bodyPr wrap="square" rtlCol="0">
            <a:spAutoFit/>
          </a:bodyPr>
          <a:lstStyle/>
          <a:p>
            <a:r>
              <a:rPr lang="fr-FR" sz="2400" b="1" u="sng" dirty="0">
                <a:solidFill>
                  <a:srgbClr val="FF0000"/>
                </a:solidFill>
                <a:effectLst>
                  <a:outerShdw blurRad="38100" dist="38100" dir="2700000" algn="tl">
                    <a:srgbClr val="000000">
                      <a:alpha val="43137"/>
                    </a:srgbClr>
                  </a:outerShdw>
                </a:effectLst>
              </a:rPr>
              <a:t>La stratégie de l'approche génome entier (</a:t>
            </a:r>
            <a:r>
              <a:rPr lang="fr-FR" sz="2400" b="1" u="sng" dirty="0" err="1">
                <a:solidFill>
                  <a:srgbClr val="FF0000"/>
                </a:solidFill>
                <a:effectLst>
                  <a:outerShdw blurRad="38100" dist="38100" dir="2700000" algn="tl">
                    <a:srgbClr val="000000">
                      <a:alpha val="43137"/>
                    </a:srgbClr>
                  </a:outerShdw>
                </a:effectLst>
              </a:rPr>
              <a:t>Genome</a:t>
            </a:r>
            <a:r>
              <a:rPr lang="fr-FR" sz="2400" b="1" u="sng" dirty="0">
                <a:solidFill>
                  <a:srgbClr val="FF0000"/>
                </a:solidFill>
                <a:effectLst>
                  <a:outerShdw blurRad="38100" dist="38100" dir="2700000" algn="tl">
                    <a:srgbClr val="000000">
                      <a:alpha val="43137"/>
                    </a:srgbClr>
                  </a:outerShdw>
                </a:effectLst>
              </a:rPr>
              <a:t> </a:t>
            </a:r>
            <a:r>
              <a:rPr lang="fr-FR" sz="2400" b="1" u="sng" dirty="0" err="1">
                <a:solidFill>
                  <a:srgbClr val="FF0000"/>
                </a:solidFill>
                <a:effectLst>
                  <a:outerShdw blurRad="38100" dist="38100" dir="2700000" algn="tl">
                    <a:srgbClr val="000000">
                      <a:alpha val="43137"/>
                    </a:srgbClr>
                  </a:outerShdw>
                </a:effectLst>
              </a:rPr>
              <a:t>Wide</a:t>
            </a:r>
            <a:r>
              <a:rPr lang="fr-FR" sz="2400" b="1" u="sng" dirty="0">
                <a:solidFill>
                  <a:srgbClr val="FF0000"/>
                </a:solidFill>
                <a:effectLst>
                  <a:outerShdw blurRad="38100" dist="38100" dir="2700000" algn="tl">
                    <a:srgbClr val="000000">
                      <a:alpha val="43137"/>
                    </a:srgbClr>
                  </a:outerShdw>
                </a:effectLst>
              </a:rPr>
              <a:t> Scan)</a:t>
            </a:r>
          </a:p>
          <a:p>
            <a:endParaRPr lang="fr-FR" dirty="0"/>
          </a:p>
        </p:txBody>
      </p:sp>
      <p:sp>
        <p:nvSpPr>
          <p:cNvPr id="5" name="ZoneTexte 4"/>
          <p:cNvSpPr txBox="1"/>
          <p:nvPr/>
        </p:nvSpPr>
        <p:spPr>
          <a:xfrm>
            <a:off x="1571604" y="1500174"/>
            <a:ext cx="4714908" cy="738664"/>
          </a:xfrm>
          <a:prstGeom prst="rect">
            <a:avLst/>
          </a:prstGeom>
          <a:noFill/>
        </p:spPr>
        <p:txBody>
          <a:bodyPr wrap="square" rtlCol="0">
            <a:spAutoFit/>
          </a:bodyPr>
          <a:lstStyle/>
          <a:p>
            <a:r>
              <a:rPr lang="fr-FR" sz="2400" b="1" i="1" u="sng" dirty="0">
                <a:effectLst>
                  <a:outerShdw blurRad="38100" dist="38100" dir="2700000" algn="tl">
                    <a:srgbClr val="000000">
                      <a:alpha val="43137"/>
                    </a:srgbClr>
                  </a:outerShdw>
                </a:effectLst>
              </a:rPr>
              <a:t>Exemple la </a:t>
            </a:r>
            <a:r>
              <a:rPr lang="fr-FR" sz="2400" b="1" i="1" u="sng" dirty="0" err="1">
                <a:effectLst>
                  <a:outerShdw blurRad="38100" dist="38100" dir="2700000" algn="tl">
                    <a:srgbClr val="000000">
                      <a:alpha val="43137"/>
                    </a:srgbClr>
                  </a:outerShdw>
                </a:effectLst>
              </a:rPr>
              <a:t>maldie</a:t>
            </a:r>
            <a:r>
              <a:rPr lang="fr-FR" sz="2400" b="1" i="1" u="sng" dirty="0">
                <a:effectLst>
                  <a:outerShdw blurRad="38100" dist="38100" dir="2700000" algn="tl">
                    <a:srgbClr val="000000">
                      <a:alpha val="43137"/>
                    </a:srgbClr>
                  </a:outerShdw>
                </a:effectLst>
              </a:rPr>
              <a:t> de l’ostéoporose</a:t>
            </a:r>
          </a:p>
          <a:p>
            <a:endParaRPr lang="fr-FR" dirty="0"/>
          </a:p>
        </p:txBody>
      </p:sp>
      <p:sp>
        <p:nvSpPr>
          <p:cNvPr id="6" name="ZoneTexte 5"/>
          <p:cNvSpPr txBox="1"/>
          <p:nvPr/>
        </p:nvSpPr>
        <p:spPr>
          <a:xfrm>
            <a:off x="642910" y="2214554"/>
            <a:ext cx="8286808" cy="2308324"/>
          </a:xfrm>
          <a:prstGeom prst="rect">
            <a:avLst/>
          </a:prstGeom>
          <a:noFill/>
        </p:spPr>
        <p:txBody>
          <a:bodyPr wrap="square" rtlCol="0">
            <a:spAutoFit/>
          </a:bodyPr>
          <a:lstStyle/>
          <a:p>
            <a:r>
              <a:rPr lang="fr-FR" sz="2400" b="1" dirty="0"/>
              <a:t>                                      </a:t>
            </a:r>
            <a:r>
              <a:rPr lang="fr-FR" sz="2400" b="1" u="sng" dirty="0"/>
              <a:t>limites de la méthode</a:t>
            </a:r>
          </a:p>
          <a:p>
            <a:r>
              <a:rPr lang="fr-FR" sz="2000" b="1" u="sng" dirty="0"/>
              <a:t>1-</a:t>
            </a:r>
            <a:r>
              <a:rPr lang="fr-FR" sz="2000" dirty="0"/>
              <a:t> grande taille des régions de liaison génétique (donc le grand nombre de gènes à explorer en détail à la recherche de </a:t>
            </a:r>
            <a:r>
              <a:rPr lang="fr-FR" sz="2000" dirty="0" err="1"/>
              <a:t>variants</a:t>
            </a:r>
            <a:r>
              <a:rPr lang="fr-FR" sz="2000" dirty="0"/>
              <a:t> génétiques,</a:t>
            </a:r>
          </a:p>
          <a:p>
            <a:r>
              <a:rPr lang="fr-FR" sz="2000" b="1" u="sng" dirty="0"/>
              <a:t>2- </a:t>
            </a:r>
            <a:r>
              <a:rPr lang="fr-FR" sz="2000" dirty="0"/>
              <a:t>la part de liaison restant inexpliquée par les </a:t>
            </a:r>
            <a:r>
              <a:rPr lang="fr-FR" sz="2000" dirty="0" err="1"/>
              <a:t>variants</a:t>
            </a:r>
            <a:r>
              <a:rPr lang="fr-FR" sz="2000" dirty="0"/>
              <a:t> génétiques associés à la maladie.</a:t>
            </a:r>
          </a:p>
          <a:p>
            <a:endParaRPr lang="fr-FR" sz="2000" dirty="0"/>
          </a:p>
          <a:p>
            <a:endParaRPr lang="fr-FR" sz="2000" b="1" u="sng" dirty="0"/>
          </a:p>
        </p:txBody>
      </p:sp>
      <p:sp>
        <p:nvSpPr>
          <p:cNvPr id="7" name="Rectangle à coins arrondis 6"/>
          <p:cNvSpPr/>
          <p:nvPr/>
        </p:nvSpPr>
        <p:spPr>
          <a:xfrm>
            <a:off x="500034" y="2214554"/>
            <a:ext cx="8501122" cy="1714512"/>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14348" y="4071942"/>
            <a:ext cx="8001056" cy="3231654"/>
          </a:xfrm>
          <a:prstGeom prst="rect">
            <a:avLst/>
          </a:prstGeom>
          <a:noFill/>
        </p:spPr>
        <p:txBody>
          <a:bodyPr wrap="square" rtlCol="0">
            <a:spAutoFit/>
          </a:bodyPr>
          <a:lstStyle/>
          <a:p>
            <a:r>
              <a:rPr lang="fr-FR" dirty="0"/>
              <a:t>                                                             </a:t>
            </a:r>
            <a:r>
              <a:rPr lang="fr-FR" sz="2400" b="1" u="sng" dirty="0">
                <a:effectLst>
                  <a:outerShdw blurRad="38100" dist="38100" dir="2700000" algn="tl">
                    <a:srgbClr val="000000">
                      <a:alpha val="43137"/>
                    </a:srgbClr>
                  </a:outerShdw>
                </a:effectLst>
              </a:rPr>
              <a:t>Remarque</a:t>
            </a:r>
          </a:p>
          <a:p>
            <a:r>
              <a:rPr lang="fr-FR" dirty="0"/>
              <a:t>-la stratégie gène candidat est utilisée en seconde intention pour restreindre le nombre de gènes a étudier</a:t>
            </a:r>
          </a:p>
          <a:p>
            <a:pPr>
              <a:buFontTx/>
              <a:buChar char="-"/>
            </a:pPr>
            <a:r>
              <a:rPr lang="fr-FR" dirty="0"/>
              <a:t>Dans le cas de l’ostéoporose, la région de 1.7 Mb contenait en fait six gène répertoriés et connus en 2003 (</a:t>
            </a:r>
            <a:r>
              <a:rPr lang="fr-FR" i="1" dirty="0"/>
              <a:t>BMP2, CHGB, LOC51605, C20orf154, C20orf155, et C20orf42</a:t>
            </a:r>
            <a:r>
              <a:rPr lang="fr-FR" dirty="0"/>
              <a:t>).</a:t>
            </a:r>
          </a:p>
          <a:p>
            <a:pPr>
              <a:buFontTx/>
              <a:buChar char="-"/>
            </a:pPr>
            <a:r>
              <a:rPr lang="fr-FR" dirty="0"/>
              <a:t> Compte tenu de son rôle dans la formation de l'os et la différenciation des ostéoblastes le gène BMP2 (</a:t>
            </a:r>
            <a:r>
              <a:rPr lang="fr-FR" i="1" dirty="0" err="1"/>
              <a:t>Bone</a:t>
            </a:r>
            <a:r>
              <a:rPr lang="fr-FR" i="1" dirty="0"/>
              <a:t> </a:t>
            </a:r>
            <a:r>
              <a:rPr lang="fr-FR" i="1" dirty="0" err="1"/>
              <a:t>Morphogenetic</a:t>
            </a:r>
            <a:r>
              <a:rPr lang="fr-FR" i="1" dirty="0"/>
              <a:t> </a:t>
            </a:r>
            <a:r>
              <a:rPr lang="fr-FR" i="1" dirty="0" err="1"/>
              <a:t>Protein</a:t>
            </a:r>
            <a:r>
              <a:rPr lang="fr-FR" i="1" dirty="0"/>
              <a:t> 2 OMIM112261</a:t>
            </a:r>
            <a:r>
              <a:rPr lang="fr-FR" dirty="0"/>
              <a:t>) est apparu le meilleur gène candidat.</a:t>
            </a:r>
          </a:p>
          <a:p>
            <a:r>
              <a:rPr lang="fr-FR" dirty="0"/>
              <a:t> </a:t>
            </a:r>
          </a:p>
          <a:p>
            <a:endParaRPr lang="fr-FR" dirty="0"/>
          </a:p>
        </p:txBody>
      </p:sp>
      <p:sp>
        <p:nvSpPr>
          <p:cNvPr id="9" name="Rectangle à coins arrondis 8"/>
          <p:cNvSpPr/>
          <p:nvPr/>
        </p:nvSpPr>
        <p:spPr>
          <a:xfrm>
            <a:off x="571472" y="4143380"/>
            <a:ext cx="8143932" cy="257176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3" name="ZoneTexte 2"/>
          <p:cNvSpPr txBox="1"/>
          <p:nvPr/>
        </p:nvSpPr>
        <p:spPr>
          <a:xfrm>
            <a:off x="357158" y="428604"/>
            <a:ext cx="8215370" cy="954107"/>
          </a:xfrm>
          <a:prstGeom prst="rect">
            <a:avLst/>
          </a:prstGeom>
          <a:noFill/>
        </p:spPr>
        <p:txBody>
          <a:bodyPr wrap="square" rtlCol="0">
            <a:spAutoFit/>
          </a:bodyPr>
          <a:lstStyle/>
          <a:p>
            <a:r>
              <a:rPr lang="fr-FR" sz="2800" b="1" u="sng" dirty="0"/>
              <a:t>2- Techniques utilisées dans le  diagnostic moléculaire des maladies génétiques  </a:t>
            </a:r>
          </a:p>
        </p:txBody>
      </p:sp>
      <p:sp>
        <p:nvSpPr>
          <p:cNvPr id="4" name="ZoneTexte 3"/>
          <p:cNvSpPr txBox="1"/>
          <p:nvPr/>
        </p:nvSpPr>
        <p:spPr>
          <a:xfrm>
            <a:off x="928662" y="2643182"/>
            <a:ext cx="7286676" cy="3385542"/>
          </a:xfrm>
          <a:prstGeom prst="rect">
            <a:avLst/>
          </a:prstGeom>
          <a:noFill/>
        </p:spPr>
        <p:txBody>
          <a:bodyPr wrap="square" rtlCol="0">
            <a:spAutoFit/>
          </a:bodyPr>
          <a:lstStyle/>
          <a:p>
            <a:r>
              <a:rPr lang="fr-FR" sz="2800" b="1" dirty="0"/>
              <a:t>-amplification d’une séquence ADN/ARN cible par PCR</a:t>
            </a:r>
            <a:endParaRPr lang="fr-FR" sz="2800" dirty="0"/>
          </a:p>
          <a:p>
            <a:r>
              <a:rPr lang="fr-FR" sz="2800" b="1" dirty="0"/>
              <a:t>-analyse par électrophorèse</a:t>
            </a:r>
            <a:endParaRPr lang="fr-FR" sz="2800" dirty="0"/>
          </a:p>
          <a:p>
            <a:r>
              <a:rPr lang="fr-FR" sz="2800" b="1" dirty="0"/>
              <a:t>-analyse par les techniques des Examens chromosomiques</a:t>
            </a:r>
            <a:endParaRPr lang="fr-FR" sz="2800" dirty="0"/>
          </a:p>
          <a:p>
            <a:r>
              <a:rPr lang="fr-FR" sz="2800" b="1" dirty="0"/>
              <a:t>-analyse par les  techniques des Examens géniques</a:t>
            </a:r>
            <a:endParaRPr lang="fr-FR" sz="2800" dirty="0"/>
          </a:p>
          <a:p>
            <a:endParaRPr lang="fr-FR" dirty="0"/>
          </a:p>
        </p:txBody>
      </p:sp>
      <p:sp>
        <p:nvSpPr>
          <p:cNvPr id="5" name="Rectangle à coins arrondis 4"/>
          <p:cNvSpPr/>
          <p:nvPr/>
        </p:nvSpPr>
        <p:spPr>
          <a:xfrm>
            <a:off x="428596" y="2571744"/>
            <a:ext cx="8501122" cy="378621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786050" y="1571612"/>
            <a:ext cx="4214842" cy="461665"/>
          </a:xfrm>
          <a:prstGeom prst="rect">
            <a:avLst/>
          </a:prstGeom>
          <a:noFill/>
        </p:spPr>
        <p:txBody>
          <a:bodyPr wrap="square" rtlCol="0">
            <a:spAutoFit/>
          </a:bodyPr>
          <a:lstStyle/>
          <a:p>
            <a:r>
              <a:rPr lang="fr-FR" sz="2400" b="1" u="sng" dirty="0">
                <a:solidFill>
                  <a:srgbClr val="FF0000"/>
                </a:solidFill>
              </a:rPr>
              <a:t>Divers moyens d’analyse</a:t>
            </a:r>
          </a:p>
        </p:txBody>
      </p:sp>
      <p:sp>
        <p:nvSpPr>
          <p:cNvPr id="7" name="Flèche vers le bas 6"/>
          <p:cNvSpPr/>
          <p:nvPr/>
        </p:nvSpPr>
        <p:spPr>
          <a:xfrm>
            <a:off x="4357686" y="2071678"/>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3" name="ZoneTexte 2"/>
          <p:cNvSpPr txBox="1"/>
          <p:nvPr/>
        </p:nvSpPr>
        <p:spPr>
          <a:xfrm>
            <a:off x="1142976" y="428604"/>
            <a:ext cx="6858048" cy="1231106"/>
          </a:xfrm>
          <a:prstGeom prst="rect">
            <a:avLst/>
          </a:prstGeom>
          <a:noFill/>
        </p:spPr>
        <p:txBody>
          <a:bodyPr wrap="square" rtlCol="0">
            <a:spAutoFit/>
          </a:bodyPr>
          <a:lstStyle/>
          <a:p>
            <a:r>
              <a:rPr lang="fr-FR" sz="2800" b="1" u="sng" dirty="0"/>
              <a:t>Exemple des techniques utilisées dans le  diagnostic moléculaire du cancer</a:t>
            </a:r>
          </a:p>
          <a:p>
            <a:endParaRPr lang="fr-FR" dirty="0"/>
          </a:p>
        </p:txBody>
      </p:sp>
      <p:sp>
        <p:nvSpPr>
          <p:cNvPr id="4" name="ZoneTexte 3"/>
          <p:cNvSpPr txBox="1"/>
          <p:nvPr/>
        </p:nvSpPr>
        <p:spPr>
          <a:xfrm>
            <a:off x="2714612" y="1428736"/>
            <a:ext cx="3429024" cy="461665"/>
          </a:xfrm>
          <a:prstGeom prst="rect">
            <a:avLst/>
          </a:prstGeom>
          <a:noFill/>
        </p:spPr>
        <p:txBody>
          <a:bodyPr wrap="square" rtlCol="0">
            <a:spAutoFit/>
          </a:bodyPr>
          <a:lstStyle/>
          <a:p>
            <a:r>
              <a:rPr lang="fr-FR" sz="2400" u="sng" dirty="0">
                <a:solidFill>
                  <a:srgbClr val="FF0000"/>
                </a:solidFill>
                <a:effectLst>
                  <a:outerShdw blurRad="38100" dist="38100" dir="2700000" algn="tl">
                    <a:srgbClr val="000000">
                      <a:alpha val="43137"/>
                    </a:srgbClr>
                  </a:outerShdw>
                </a:effectLst>
              </a:rPr>
              <a:t>A- </a:t>
            </a:r>
            <a:r>
              <a:rPr lang="fr-FR" sz="2400" b="1" u="sng" dirty="0">
                <a:solidFill>
                  <a:srgbClr val="FF0000"/>
                </a:solidFill>
                <a:effectLst>
                  <a:outerShdw blurRad="38100" dist="38100" dir="2700000" algn="tl">
                    <a:srgbClr val="000000">
                      <a:alpha val="43137"/>
                    </a:srgbClr>
                  </a:outerShdw>
                </a:effectLst>
              </a:rPr>
              <a:t>Peinture 24 couleurs</a:t>
            </a:r>
            <a:endParaRPr lang="fr-FR" sz="2400" u="sng" dirty="0">
              <a:solidFill>
                <a:srgbClr val="FF0000"/>
              </a:solidFill>
              <a:effectLst>
                <a:outerShdw blurRad="38100" dist="38100" dir="2700000" algn="tl">
                  <a:srgbClr val="000000">
                    <a:alpha val="43137"/>
                  </a:srgbClr>
                </a:outerShdw>
              </a:effectLst>
            </a:endParaRPr>
          </a:p>
        </p:txBody>
      </p:sp>
      <p:sp>
        <p:nvSpPr>
          <p:cNvPr id="5" name="ZoneTexte 4"/>
          <p:cNvSpPr txBox="1"/>
          <p:nvPr/>
        </p:nvSpPr>
        <p:spPr>
          <a:xfrm>
            <a:off x="500034" y="2000240"/>
            <a:ext cx="7786742" cy="1200329"/>
          </a:xfrm>
          <a:prstGeom prst="rect">
            <a:avLst/>
          </a:prstGeom>
          <a:noFill/>
        </p:spPr>
        <p:txBody>
          <a:bodyPr wrap="square" rtlCol="0">
            <a:spAutoFit/>
          </a:bodyPr>
          <a:lstStyle/>
          <a:p>
            <a:r>
              <a:rPr lang="fr-FR" dirty="0"/>
              <a:t>Caractérisation des chromosomes grâce à l'hybridation de fragments de chromosomes associés à différents </a:t>
            </a:r>
            <a:r>
              <a:rPr lang="fr-FR" dirty="0" err="1"/>
              <a:t>fluorochromes</a:t>
            </a:r>
            <a:r>
              <a:rPr lang="fr-FR" dirty="0"/>
              <a:t> ( on distingue 24 associations de </a:t>
            </a:r>
            <a:r>
              <a:rPr lang="fr-FR" dirty="0" err="1"/>
              <a:t>fluorochromes</a:t>
            </a:r>
            <a:r>
              <a:rPr lang="fr-FR" dirty="0"/>
              <a:t> et donc 24 couleurs).</a:t>
            </a:r>
          </a:p>
          <a:p>
            <a:endParaRPr lang="fr-FR" dirty="0"/>
          </a:p>
        </p:txBody>
      </p:sp>
      <p:pic>
        <p:nvPicPr>
          <p:cNvPr id="6" name="Image 5"/>
          <p:cNvPicPr/>
          <p:nvPr/>
        </p:nvPicPr>
        <p:blipFill>
          <a:blip r:embed="rId2"/>
          <a:srcRect/>
          <a:stretch>
            <a:fillRect/>
          </a:stretch>
        </p:blipFill>
        <p:spPr bwMode="auto">
          <a:xfrm>
            <a:off x="857224" y="2857496"/>
            <a:ext cx="7215238"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2500306"/>
            <a:ext cx="6429420" cy="1107996"/>
          </a:xfrm>
          <a:prstGeom prst="rect">
            <a:avLst/>
          </a:prstGeom>
          <a:noFill/>
        </p:spPr>
        <p:txBody>
          <a:bodyPr wrap="square" rtlCol="0">
            <a:spAutoFit/>
          </a:bodyPr>
          <a:lstStyle/>
          <a:p>
            <a:r>
              <a:rPr lang="fr-FR" sz="4800" b="1" dirty="0">
                <a:effectLst>
                  <a:outerShdw blurRad="38100" dist="38100" dir="2700000" algn="tl">
                    <a:srgbClr val="000000">
                      <a:alpha val="43137"/>
                    </a:srgbClr>
                  </a:outerShdw>
                </a:effectLst>
              </a:rPr>
              <a:t>I-Diagnostic moléculaire</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3" name="ZoneTexte 2"/>
          <p:cNvSpPr txBox="1"/>
          <p:nvPr/>
        </p:nvSpPr>
        <p:spPr>
          <a:xfrm>
            <a:off x="1142976" y="285728"/>
            <a:ext cx="6858048" cy="1231106"/>
          </a:xfrm>
          <a:prstGeom prst="rect">
            <a:avLst/>
          </a:prstGeom>
          <a:noFill/>
        </p:spPr>
        <p:txBody>
          <a:bodyPr wrap="square" rtlCol="0">
            <a:spAutoFit/>
          </a:bodyPr>
          <a:lstStyle/>
          <a:p>
            <a:r>
              <a:rPr lang="fr-FR" sz="2800" b="1" dirty="0"/>
              <a:t>Exemple des techniques utilisées dans le  diagnostic moléculaire du cancer</a:t>
            </a:r>
          </a:p>
          <a:p>
            <a:endParaRPr lang="fr-FR" dirty="0"/>
          </a:p>
        </p:txBody>
      </p:sp>
      <p:sp>
        <p:nvSpPr>
          <p:cNvPr id="4" name="ZoneTexte 3"/>
          <p:cNvSpPr txBox="1"/>
          <p:nvPr/>
        </p:nvSpPr>
        <p:spPr>
          <a:xfrm>
            <a:off x="3500430" y="1142984"/>
            <a:ext cx="2000264" cy="800219"/>
          </a:xfrm>
          <a:prstGeom prst="rect">
            <a:avLst/>
          </a:prstGeom>
          <a:noFill/>
        </p:spPr>
        <p:txBody>
          <a:bodyPr wrap="square" rtlCol="0">
            <a:spAutoFit/>
          </a:bodyPr>
          <a:lstStyle/>
          <a:p>
            <a:r>
              <a:rPr lang="fr-FR" sz="2800" u="sng" dirty="0">
                <a:solidFill>
                  <a:srgbClr val="FF0000"/>
                </a:solidFill>
                <a:effectLst>
                  <a:outerShdw blurRad="38100" dist="38100" dir="2700000" algn="tl">
                    <a:srgbClr val="000000">
                      <a:alpha val="43137"/>
                    </a:srgbClr>
                  </a:outerShdw>
                </a:effectLst>
              </a:rPr>
              <a:t>B- </a:t>
            </a:r>
            <a:r>
              <a:rPr lang="fr-FR" sz="2800" b="1" u="sng" dirty="0">
                <a:solidFill>
                  <a:srgbClr val="FF0000"/>
                </a:solidFill>
                <a:effectLst>
                  <a:outerShdw blurRad="38100" dist="38100" dir="2700000" algn="tl">
                    <a:srgbClr val="000000">
                      <a:alpha val="43137"/>
                    </a:srgbClr>
                  </a:outerShdw>
                </a:effectLst>
              </a:rPr>
              <a:t>FISH</a:t>
            </a:r>
            <a:endParaRPr lang="fr-FR" sz="2800" u="sng" dirty="0">
              <a:solidFill>
                <a:srgbClr val="FF0000"/>
              </a:solidFill>
              <a:effectLst>
                <a:outerShdw blurRad="38100" dist="38100" dir="2700000" algn="tl">
                  <a:srgbClr val="000000">
                    <a:alpha val="43137"/>
                  </a:srgbClr>
                </a:outerShdw>
              </a:effectLst>
            </a:endParaRPr>
          </a:p>
          <a:p>
            <a:endParaRPr lang="fr-FR" dirty="0"/>
          </a:p>
        </p:txBody>
      </p:sp>
      <p:sp>
        <p:nvSpPr>
          <p:cNvPr id="5" name="ZoneTexte 4"/>
          <p:cNvSpPr txBox="1"/>
          <p:nvPr/>
        </p:nvSpPr>
        <p:spPr>
          <a:xfrm>
            <a:off x="357158" y="1571612"/>
            <a:ext cx="8786842" cy="1200329"/>
          </a:xfrm>
          <a:prstGeom prst="rect">
            <a:avLst/>
          </a:prstGeom>
          <a:noFill/>
        </p:spPr>
        <p:txBody>
          <a:bodyPr wrap="square" rtlCol="0">
            <a:spAutoFit/>
          </a:bodyPr>
          <a:lstStyle/>
          <a:p>
            <a:r>
              <a:rPr lang="fr-FR" dirty="0"/>
              <a:t>On utilise une sonde d'ADN simple brin marquée par un </a:t>
            </a:r>
            <a:r>
              <a:rPr lang="fr-FR" dirty="0" err="1"/>
              <a:t>fluorochrome</a:t>
            </a:r>
            <a:r>
              <a:rPr lang="fr-FR" dirty="0"/>
              <a:t> et une lame de chromosomes doubles en métaphase (les chromosomes doubles sont dénaturés à la chaleur), la sonde s'hybride spécifiquement à une séquence du génome complémentaire</a:t>
            </a:r>
          </a:p>
          <a:p>
            <a:endParaRPr lang="fr-FR" dirty="0"/>
          </a:p>
        </p:txBody>
      </p:sp>
      <p:pic>
        <p:nvPicPr>
          <p:cNvPr id="6" name="Image 5"/>
          <p:cNvPicPr/>
          <p:nvPr/>
        </p:nvPicPr>
        <p:blipFill>
          <a:blip r:embed="rId2"/>
          <a:srcRect/>
          <a:stretch>
            <a:fillRect/>
          </a:stretch>
        </p:blipFill>
        <p:spPr bwMode="auto">
          <a:xfrm>
            <a:off x="928662" y="2571744"/>
            <a:ext cx="7215238"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3" name="ZoneTexte 2"/>
          <p:cNvSpPr txBox="1"/>
          <p:nvPr/>
        </p:nvSpPr>
        <p:spPr>
          <a:xfrm>
            <a:off x="1142976" y="1214422"/>
            <a:ext cx="7643866" cy="800219"/>
          </a:xfrm>
          <a:prstGeom prst="rect">
            <a:avLst/>
          </a:prstGeom>
          <a:noFill/>
        </p:spPr>
        <p:txBody>
          <a:bodyPr wrap="square" rtlCol="0">
            <a:spAutoFit/>
          </a:bodyPr>
          <a:lstStyle/>
          <a:p>
            <a:r>
              <a:rPr lang="fr-FR" sz="2800" b="1" i="1" u="sng" dirty="0">
                <a:solidFill>
                  <a:srgbClr val="FF0000"/>
                </a:solidFill>
              </a:rPr>
              <a:t>C- CGH (</a:t>
            </a:r>
            <a:r>
              <a:rPr lang="fr-FR" sz="2800" b="1" i="1" u="sng" dirty="0" err="1">
                <a:solidFill>
                  <a:srgbClr val="FF0000"/>
                </a:solidFill>
              </a:rPr>
              <a:t>Chromosomic</a:t>
            </a:r>
            <a:r>
              <a:rPr lang="fr-FR" sz="2800" b="1" i="1" u="sng" dirty="0">
                <a:solidFill>
                  <a:srgbClr val="FF0000"/>
                </a:solidFill>
              </a:rPr>
              <a:t> </a:t>
            </a:r>
            <a:r>
              <a:rPr lang="fr-FR" sz="2800" b="1" i="1" u="sng" dirty="0" err="1">
                <a:solidFill>
                  <a:srgbClr val="FF0000"/>
                </a:solidFill>
              </a:rPr>
              <a:t>Genomic</a:t>
            </a:r>
            <a:r>
              <a:rPr lang="fr-FR" sz="2800" b="1" i="1" u="sng" dirty="0">
                <a:solidFill>
                  <a:srgbClr val="FF0000"/>
                </a:solidFill>
              </a:rPr>
              <a:t> Hybridation).</a:t>
            </a:r>
            <a:r>
              <a:rPr lang="fr-FR" b="1" i="1" u="sng" dirty="0"/>
              <a:t/>
            </a:r>
            <a:br>
              <a:rPr lang="fr-FR" b="1" i="1" u="sng" dirty="0"/>
            </a:br>
            <a:endParaRPr lang="fr-FR" b="1" i="1" u="sng" dirty="0"/>
          </a:p>
        </p:txBody>
      </p:sp>
      <p:sp>
        <p:nvSpPr>
          <p:cNvPr id="4" name="ZoneTexte 3"/>
          <p:cNvSpPr txBox="1"/>
          <p:nvPr/>
        </p:nvSpPr>
        <p:spPr>
          <a:xfrm>
            <a:off x="1214414" y="285728"/>
            <a:ext cx="6858048" cy="1231106"/>
          </a:xfrm>
          <a:prstGeom prst="rect">
            <a:avLst/>
          </a:prstGeom>
          <a:noFill/>
        </p:spPr>
        <p:txBody>
          <a:bodyPr wrap="square" rtlCol="0">
            <a:spAutoFit/>
          </a:bodyPr>
          <a:lstStyle/>
          <a:p>
            <a:r>
              <a:rPr lang="fr-FR" sz="2800" b="1" dirty="0"/>
              <a:t>Exemple des techniques utilisées dans le  diagnostic moléculaire du cancer</a:t>
            </a:r>
          </a:p>
          <a:p>
            <a:endParaRPr lang="fr-FR" dirty="0"/>
          </a:p>
        </p:txBody>
      </p:sp>
      <p:sp>
        <p:nvSpPr>
          <p:cNvPr id="5" name="ZoneTexte 4"/>
          <p:cNvSpPr txBox="1"/>
          <p:nvPr/>
        </p:nvSpPr>
        <p:spPr>
          <a:xfrm>
            <a:off x="642910" y="1714488"/>
            <a:ext cx="7858180" cy="923330"/>
          </a:xfrm>
          <a:prstGeom prst="rect">
            <a:avLst/>
          </a:prstGeom>
          <a:noFill/>
        </p:spPr>
        <p:txBody>
          <a:bodyPr wrap="square" rtlCol="0">
            <a:spAutoFit/>
          </a:bodyPr>
          <a:lstStyle/>
          <a:p>
            <a:r>
              <a:rPr lang="fr-FR" dirty="0"/>
              <a:t>Hybridation compétitive sur des chromosomes entre des fragments d'ADN d'origine tumorale et des fragments d'ADN d'origine non tumorale.</a:t>
            </a:r>
          </a:p>
          <a:p>
            <a:endParaRPr lang="fr-FR" dirty="0"/>
          </a:p>
        </p:txBody>
      </p:sp>
      <p:pic>
        <p:nvPicPr>
          <p:cNvPr id="6" name="Image 5"/>
          <p:cNvPicPr/>
          <p:nvPr/>
        </p:nvPicPr>
        <p:blipFill>
          <a:blip r:embed="rId2"/>
          <a:srcRect/>
          <a:stretch>
            <a:fillRect/>
          </a:stretch>
        </p:blipFill>
        <p:spPr bwMode="auto">
          <a:xfrm>
            <a:off x="571472" y="2357430"/>
            <a:ext cx="7715304" cy="4300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3" name="ZoneTexte 2"/>
          <p:cNvSpPr txBox="1"/>
          <p:nvPr/>
        </p:nvSpPr>
        <p:spPr>
          <a:xfrm>
            <a:off x="1214414" y="285728"/>
            <a:ext cx="6858048" cy="1231106"/>
          </a:xfrm>
          <a:prstGeom prst="rect">
            <a:avLst/>
          </a:prstGeom>
          <a:noFill/>
        </p:spPr>
        <p:txBody>
          <a:bodyPr wrap="square" rtlCol="0">
            <a:spAutoFit/>
          </a:bodyPr>
          <a:lstStyle/>
          <a:p>
            <a:r>
              <a:rPr lang="fr-FR" sz="2800" b="1" dirty="0"/>
              <a:t>Exemple des techniques utilisées dans le  diagnostic moléculaire du cancer</a:t>
            </a:r>
          </a:p>
          <a:p>
            <a:endParaRPr lang="fr-FR" dirty="0"/>
          </a:p>
        </p:txBody>
      </p:sp>
      <p:sp>
        <p:nvSpPr>
          <p:cNvPr id="4" name="ZoneTexte 3"/>
          <p:cNvSpPr txBox="1"/>
          <p:nvPr/>
        </p:nvSpPr>
        <p:spPr>
          <a:xfrm>
            <a:off x="1142976" y="1214422"/>
            <a:ext cx="7643866" cy="800219"/>
          </a:xfrm>
          <a:prstGeom prst="rect">
            <a:avLst/>
          </a:prstGeom>
          <a:noFill/>
        </p:spPr>
        <p:txBody>
          <a:bodyPr wrap="square" rtlCol="0">
            <a:spAutoFit/>
          </a:bodyPr>
          <a:lstStyle/>
          <a:p>
            <a:r>
              <a:rPr lang="fr-FR" sz="2800" b="1" i="1" u="sng" dirty="0">
                <a:solidFill>
                  <a:srgbClr val="FF0000"/>
                </a:solidFill>
              </a:rPr>
              <a:t>C- CGH (</a:t>
            </a:r>
            <a:r>
              <a:rPr lang="fr-FR" sz="2800" b="1" i="1" u="sng" dirty="0" err="1">
                <a:solidFill>
                  <a:srgbClr val="FF0000"/>
                </a:solidFill>
              </a:rPr>
              <a:t>Chromosomic</a:t>
            </a:r>
            <a:r>
              <a:rPr lang="fr-FR" sz="2800" b="1" i="1" u="sng" dirty="0">
                <a:solidFill>
                  <a:srgbClr val="FF0000"/>
                </a:solidFill>
              </a:rPr>
              <a:t> </a:t>
            </a:r>
            <a:r>
              <a:rPr lang="fr-FR" sz="2800" b="1" i="1" u="sng" dirty="0" err="1">
                <a:solidFill>
                  <a:srgbClr val="FF0000"/>
                </a:solidFill>
              </a:rPr>
              <a:t>Genomic</a:t>
            </a:r>
            <a:r>
              <a:rPr lang="fr-FR" sz="2800" b="1" i="1" u="sng" dirty="0">
                <a:solidFill>
                  <a:srgbClr val="FF0000"/>
                </a:solidFill>
              </a:rPr>
              <a:t> Hybridation).</a:t>
            </a:r>
            <a:r>
              <a:rPr lang="fr-FR" b="1" i="1" u="sng" dirty="0"/>
              <a:t/>
            </a:r>
            <a:br>
              <a:rPr lang="fr-FR" b="1" i="1" u="sng" dirty="0"/>
            </a:br>
            <a:endParaRPr lang="fr-FR" b="1" i="1" u="sng" dirty="0"/>
          </a:p>
        </p:txBody>
      </p:sp>
      <p:pic>
        <p:nvPicPr>
          <p:cNvPr id="5" name="Image 4"/>
          <p:cNvPicPr/>
          <p:nvPr/>
        </p:nvPicPr>
        <p:blipFill>
          <a:blip r:embed="rId2"/>
          <a:srcRect/>
          <a:stretch>
            <a:fillRect/>
          </a:stretch>
        </p:blipFill>
        <p:spPr bwMode="auto">
          <a:xfrm>
            <a:off x="928662" y="1785926"/>
            <a:ext cx="7286676"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571472" y="1571612"/>
            <a:ext cx="8001056" cy="5286388"/>
          </a:xfrm>
          <a:prstGeom prst="rect">
            <a:avLst/>
          </a:prstGeom>
          <a:noFill/>
          <a:ln w="9525">
            <a:noFill/>
            <a:miter lim="800000"/>
            <a:headEnd/>
            <a:tailEnd/>
          </a:ln>
        </p:spPr>
      </p:pic>
      <p:sp>
        <p:nvSpPr>
          <p:cNvPr id="3" name="ZoneTexte 2"/>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4" name="ZoneTexte 3"/>
          <p:cNvSpPr txBox="1"/>
          <p:nvPr/>
        </p:nvSpPr>
        <p:spPr>
          <a:xfrm>
            <a:off x="1214414" y="285728"/>
            <a:ext cx="6858048" cy="1231106"/>
          </a:xfrm>
          <a:prstGeom prst="rect">
            <a:avLst/>
          </a:prstGeom>
          <a:noFill/>
        </p:spPr>
        <p:txBody>
          <a:bodyPr wrap="square" rtlCol="0">
            <a:spAutoFit/>
          </a:bodyPr>
          <a:lstStyle/>
          <a:p>
            <a:r>
              <a:rPr lang="fr-FR" sz="2800" b="1" dirty="0"/>
              <a:t>Exemple des techniques utilisées dans le  diagnostic moléculaire du cancer</a:t>
            </a:r>
          </a:p>
          <a:p>
            <a:endParaRPr lang="fr-FR" dirty="0"/>
          </a:p>
        </p:txBody>
      </p:sp>
      <p:sp>
        <p:nvSpPr>
          <p:cNvPr id="5" name="ZoneTexte 4"/>
          <p:cNvSpPr txBox="1"/>
          <p:nvPr/>
        </p:nvSpPr>
        <p:spPr>
          <a:xfrm>
            <a:off x="1142976" y="1071546"/>
            <a:ext cx="7643866" cy="800219"/>
          </a:xfrm>
          <a:prstGeom prst="rect">
            <a:avLst/>
          </a:prstGeom>
          <a:noFill/>
        </p:spPr>
        <p:txBody>
          <a:bodyPr wrap="square" rtlCol="0">
            <a:spAutoFit/>
          </a:bodyPr>
          <a:lstStyle/>
          <a:p>
            <a:r>
              <a:rPr lang="fr-FR" sz="2800" b="1" i="1" u="sng" dirty="0">
                <a:solidFill>
                  <a:srgbClr val="FF0000"/>
                </a:solidFill>
              </a:rPr>
              <a:t>C- CGH (</a:t>
            </a:r>
            <a:r>
              <a:rPr lang="fr-FR" sz="2800" b="1" i="1" u="sng" dirty="0" err="1">
                <a:solidFill>
                  <a:srgbClr val="FF0000"/>
                </a:solidFill>
              </a:rPr>
              <a:t>Chromosomic</a:t>
            </a:r>
            <a:r>
              <a:rPr lang="fr-FR" sz="2800" b="1" i="1" u="sng" dirty="0">
                <a:solidFill>
                  <a:srgbClr val="FF0000"/>
                </a:solidFill>
              </a:rPr>
              <a:t> </a:t>
            </a:r>
            <a:r>
              <a:rPr lang="fr-FR" sz="2800" b="1" i="1" u="sng" dirty="0" err="1">
                <a:solidFill>
                  <a:srgbClr val="FF0000"/>
                </a:solidFill>
              </a:rPr>
              <a:t>Genomic</a:t>
            </a:r>
            <a:r>
              <a:rPr lang="fr-FR" sz="2800" b="1" i="1" u="sng" dirty="0">
                <a:solidFill>
                  <a:srgbClr val="FF0000"/>
                </a:solidFill>
              </a:rPr>
              <a:t> Hybridation).</a:t>
            </a:r>
            <a:r>
              <a:rPr lang="fr-FR" b="1" i="1" u="sng" dirty="0"/>
              <a:t/>
            </a:r>
            <a:br>
              <a:rPr lang="fr-FR" b="1" i="1" u="sng" dirty="0"/>
            </a:br>
            <a:endParaRPr lang="fr-FR" b="1" i="1" u="sn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878" y="1214422"/>
            <a:ext cx="8501122" cy="830997"/>
          </a:xfrm>
          <a:prstGeom prst="rect">
            <a:avLst/>
          </a:prstGeom>
          <a:noFill/>
        </p:spPr>
        <p:txBody>
          <a:bodyPr wrap="square" rtlCol="0">
            <a:spAutoFit/>
          </a:bodyPr>
          <a:lstStyle/>
          <a:p>
            <a:r>
              <a:rPr lang="fr-FR" sz="2400" b="1" i="1" u="sng" dirty="0">
                <a:solidFill>
                  <a:srgbClr val="FF0000"/>
                </a:solidFill>
                <a:effectLst>
                  <a:outerShdw blurRad="38100" dist="38100" dir="2700000" algn="tl">
                    <a:srgbClr val="000000">
                      <a:alpha val="43137"/>
                    </a:srgbClr>
                  </a:outerShdw>
                </a:effectLst>
              </a:rPr>
              <a:t>D- CGH ARRAY (</a:t>
            </a:r>
            <a:r>
              <a:rPr lang="fr-FR" sz="2400" b="1" i="1" u="sng" dirty="0" err="1">
                <a:solidFill>
                  <a:srgbClr val="FF0000"/>
                </a:solidFill>
                <a:effectLst>
                  <a:outerShdw blurRad="38100" dist="38100" dir="2700000" algn="tl">
                    <a:srgbClr val="000000">
                      <a:alpha val="43137"/>
                    </a:srgbClr>
                  </a:outerShdw>
                </a:effectLst>
              </a:rPr>
              <a:t>Competitive</a:t>
            </a:r>
            <a:r>
              <a:rPr lang="fr-FR" sz="2400" b="1" i="1" u="sng" dirty="0">
                <a:solidFill>
                  <a:srgbClr val="FF0000"/>
                </a:solidFill>
                <a:effectLst>
                  <a:outerShdw blurRad="38100" dist="38100" dir="2700000" algn="tl">
                    <a:srgbClr val="000000">
                      <a:alpha val="43137"/>
                    </a:srgbClr>
                  </a:outerShdw>
                </a:effectLst>
              </a:rPr>
              <a:t> </a:t>
            </a:r>
            <a:r>
              <a:rPr lang="fr-FR" sz="2400" b="1" i="1" u="sng" dirty="0" err="1">
                <a:solidFill>
                  <a:srgbClr val="FF0000"/>
                </a:solidFill>
                <a:effectLst>
                  <a:outerShdw blurRad="38100" dist="38100" dir="2700000" algn="tl">
                    <a:srgbClr val="000000">
                      <a:alpha val="43137"/>
                    </a:srgbClr>
                  </a:outerShdw>
                </a:effectLst>
              </a:rPr>
              <a:t>genomic</a:t>
            </a:r>
            <a:r>
              <a:rPr lang="fr-FR" sz="2400" b="1" i="1" u="sng" dirty="0">
                <a:solidFill>
                  <a:srgbClr val="FF0000"/>
                </a:solidFill>
                <a:effectLst>
                  <a:outerShdw blurRad="38100" dist="38100" dir="2700000" algn="tl">
                    <a:srgbClr val="000000">
                      <a:alpha val="43137"/>
                    </a:srgbClr>
                  </a:outerShdw>
                </a:effectLst>
              </a:rPr>
              <a:t> </a:t>
            </a:r>
            <a:r>
              <a:rPr lang="fr-FR" sz="2400" b="1" i="1" u="sng" dirty="0" err="1">
                <a:solidFill>
                  <a:srgbClr val="FF0000"/>
                </a:solidFill>
                <a:effectLst>
                  <a:outerShdw blurRad="38100" dist="38100" dir="2700000" algn="tl">
                    <a:srgbClr val="000000">
                      <a:alpha val="43137"/>
                    </a:srgbClr>
                  </a:outerShdw>
                </a:effectLst>
              </a:rPr>
              <a:t>hybrydation</a:t>
            </a:r>
            <a:r>
              <a:rPr lang="fr-FR" sz="2400" b="1" i="1" u="sng" dirty="0">
                <a:solidFill>
                  <a:srgbClr val="FF0000"/>
                </a:solidFill>
                <a:effectLst>
                  <a:outerShdw blurRad="38100" dist="38100" dir="2700000" algn="tl">
                    <a:srgbClr val="000000">
                      <a:alpha val="43137"/>
                    </a:srgbClr>
                  </a:outerShdw>
                </a:effectLst>
              </a:rPr>
              <a:t> sur puce).</a:t>
            </a:r>
            <a:br>
              <a:rPr lang="fr-FR" sz="2400" b="1" i="1" u="sng" dirty="0">
                <a:solidFill>
                  <a:srgbClr val="FF0000"/>
                </a:solidFill>
                <a:effectLst>
                  <a:outerShdw blurRad="38100" dist="38100" dir="2700000" algn="tl">
                    <a:srgbClr val="000000">
                      <a:alpha val="43137"/>
                    </a:srgbClr>
                  </a:outerShdw>
                </a:effectLst>
              </a:rPr>
            </a:br>
            <a:endParaRPr lang="fr-FR" sz="2400" b="1" i="1" u="sng" dirty="0">
              <a:solidFill>
                <a:srgbClr val="FF0000"/>
              </a:solidFill>
              <a:effectLst>
                <a:outerShdw blurRad="38100" dist="38100" dir="2700000" algn="tl">
                  <a:srgbClr val="000000">
                    <a:alpha val="43137"/>
                  </a:srgbClr>
                </a:outerShdw>
              </a:effectLst>
            </a:endParaRPr>
          </a:p>
        </p:txBody>
      </p:sp>
      <p:sp>
        <p:nvSpPr>
          <p:cNvPr id="3" name="ZoneTexte 2"/>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4" name="ZoneTexte 3"/>
          <p:cNvSpPr txBox="1"/>
          <p:nvPr/>
        </p:nvSpPr>
        <p:spPr>
          <a:xfrm>
            <a:off x="1214414" y="285728"/>
            <a:ext cx="6858048" cy="1231106"/>
          </a:xfrm>
          <a:prstGeom prst="rect">
            <a:avLst/>
          </a:prstGeom>
          <a:noFill/>
        </p:spPr>
        <p:txBody>
          <a:bodyPr wrap="square" rtlCol="0">
            <a:spAutoFit/>
          </a:bodyPr>
          <a:lstStyle/>
          <a:p>
            <a:r>
              <a:rPr lang="fr-FR" sz="2800" b="1" dirty="0"/>
              <a:t>Exemple des techniques utilisées dans le  diagnostic moléculaire du cancer</a:t>
            </a:r>
          </a:p>
          <a:p>
            <a:endParaRPr lang="fr-FR" dirty="0"/>
          </a:p>
        </p:txBody>
      </p:sp>
      <p:sp>
        <p:nvSpPr>
          <p:cNvPr id="5" name="ZoneTexte 4"/>
          <p:cNvSpPr txBox="1"/>
          <p:nvPr/>
        </p:nvSpPr>
        <p:spPr>
          <a:xfrm>
            <a:off x="642910" y="1785926"/>
            <a:ext cx="7858180" cy="646331"/>
          </a:xfrm>
          <a:prstGeom prst="rect">
            <a:avLst/>
          </a:prstGeom>
          <a:noFill/>
        </p:spPr>
        <p:txBody>
          <a:bodyPr wrap="square" rtlCol="0">
            <a:spAutoFit/>
          </a:bodyPr>
          <a:lstStyle/>
          <a:p>
            <a:r>
              <a:rPr lang="fr-FR" dirty="0"/>
              <a:t>Hybridation compétitive sur une puce à ADN entre des fragments de chromosomes issus de tumeurs et issus de cellules normales</a:t>
            </a:r>
          </a:p>
        </p:txBody>
      </p:sp>
      <p:pic>
        <p:nvPicPr>
          <p:cNvPr id="6" name="Image 5"/>
          <p:cNvPicPr/>
          <p:nvPr/>
        </p:nvPicPr>
        <p:blipFill>
          <a:blip r:embed="rId2"/>
          <a:srcRect/>
          <a:stretch>
            <a:fillRect/>
          </a:stretch>
        </p:blipFill>
        <p:spPr bwMode="auto">
          <a:xfrm>
            <a:off x="1142976" y="2643182"/>
            <a:ext cx="7215238" cy="40195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785786" y="1785926"/>
            <a:ext cx="7572427" cy="4648222"/>
          </a:xfrm>
          <a:prstGeom prst="rect">
            <a:avLst/>
          </a:prstGeom>
          <a:noFill/>
          <a:ln w="9525">
            <a:noFill/>
            <a:miter lim="800000"/>
            <a:headEnd/>
            <a:tailEnd/>
          </a:ln>
        </p:spPr>
      </p:pic>
      <p:sp>
        <p:nvSpPr>
          <p:cNvPr id="3" name="ZoneTexte 2"/>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4" name="ZoneTexte 3"/>
          <p:cNvSpPr txBox="1"/>
          <p:nvPr/>
        </p:nvSpPr>
        <p:spPr>
          <a:xfrm>
            <a:off x="1214414" y="285728"/>
            <a:ext cx="6858048" cy="1231106"/>
          </a:xfrm>
          <a:prstGeom prst="rect">
            <a:avLst/>
          </a:prstGeom>
          <a:noFill/>
        </p:spPr>
        <p:txBody>
          <a:bodyPr wrap="square" rtlCol="0">
            <a:spAutoFit/>
          </a:bodyPr>
          <a:lstStyle/>
          <a:p>
            <a:r>
              <a:rPr lang="fr-FR" sz="2800" b="1" dirty="0"/>
              <a:t>Exemple des techniques utilisées dans le  diagnostic moléculaire du cancer</a:t>
            </a:r>
          </a:p>
          <a:p>
            <a:endParaRPr lang="fr-FR" dirty="0"/>
          </a:p>
        </p:txBody>
      </p:sp>
      <p:sp>
        <p:nvSpPr>
          <p:cNvPr id="5" name="ZoneTexte 4"/>
          <p:cNvSpPr txBox="1"/>
          <p:nvPr/>
        </p:nvSpPr>
        <p:spPr>
          <a:xfrm>
            <a:off x="642878" y="1214422"/>
            <a:ext cx="8501122" cy="830997"/>
          </a:xfrm>
          <a:prstGeom prst="rect">
            <a:avLst/>
          </a:prstGeom>
          <a:noFill/>
        </p:spPr>
        <p:txBody>
          <a:bodyPr wrap="square" rtlCol="0">
            <a:spAutoFit/>
          </a:bodyPr>
          <a:lstStyle/>
          <a:p>
            <a:r>
              <a:rPr lang="fr-FR" sz="2400" b="1" i="1" u="sng" dirty="0">
                <a:solidFill>
                  <a:srgbClr val="FF0000"/>
                </a:solidFill>
                <a:effectLst>
                  <a:outerShdw blurRad="38100" dist="38100" dir="2700000" algn="tl">
                    <a:srgbClr val="000000">
                      <a:alpha val="43137"/>
                    </a:srgbClr>
                  </a:outerShdw>
                </a:effectLst>
              </a:rPr>
              <a:t>D- CGH ARRAY (</a:t>
            </a:r>
            <a:r>
              <a:rPr lang="fr-FR" sz="2400" b="1" i="1" u="sng" dirty="0" err="1">
                <a:solidFill>
                  <a:srgbClr val="FF0000"/>
                </a:solidFill>
                <a:effectLst>
                  <a:outerShdw blurRad="38100" dist="38100" dir="2700000" algn="tl">
                    <a:srgbClr val="000000">
                      <a:alpha val="43137"/>
                    </a:srgbClr>
                  </a:outerShdw>
                </a:effectLst>
              </a:rPr>
              <a:t>Competitive</a:t>
            </a:r>
            <a:r>
              <a:rPr lang="fr-FR" sz="2400" b="1" i="1" u="sng" dirty="0">
                <a:solidFill>
                  <a:srgbClr val="FF0000"/>
                </a:solidFill>
                <a:effectLst>
                  <a:outerShdw blurRad="38100" dist="38100" dir="2700000" algn="tl">
                    <a:srgbClr val="000000">
                      <a:alpha val="43137"/>
                    </a:srgbClr>
                  </a:outerShdw>
                </a:effectLst>
              </a:rPr>
              <a:t> </a:t>
            </a:r>
            <a:r>
              <a:rPr lang="fr-FR" sz="2400" b="1" i="1" u="sng" dirty="0" err="1">
                <a:solidFill>
                  <a:srgbClr val="FF0000"/>
                </a:solidFill>
                <a:effectLst>
                  <a:outerShdw blurRad="38100" dist="38100" dir="2700000" algn="tl">
                    <a:srgbClr val="000000">
                      <a:alpha val="43137"/>
                    </a:srgbClr>
                  </a:outerShdw>
                </a:effectLst>
              </a:rPr>
              <a:t>genomic</a:t>
            </a:r>
            <a:r>
              <a:rPr lang="fr-FR" sz="2400" b="1" i="1" u="sng" dirty="0">
                <a:solidFill>
                  <a:srgbClr val="FF0000"/>
                </a:solidFill>
                <a:effectLst>
                  <a:outerShdw blurRad="38100" dist="38100" dir="2700000" algn="tl">
                    <a:srgbClr val="000000">
                      <a:alpha val="43137"/>
                    </a:srgbClr>
                  </a:outerShdw>
                </a:effectLst>
              </a:rPr>
              <a:t> </a:t>
            </a:r>
            <a:r>
              <a:rPr lang="fr-FR" sz="2400" b="1" i="1" u="sng" dirty="0" err="1">
                <a:solidFill>
                  <a:srgbClr val="FF0000"/>
                </a:solidFill>
                <a:effectLst>
                  <a:outerShdw blurRad="38100" dist="38100" dir="2700000" algn="tl">
                    <a:srgbClr val="000000">
                      <a:alpha val="43137"/>
                    </a:srgbClr>
                  </a:outerShdw>
                </a:effectLst>
              </a:rPr>
              <a:t>hybrydation</a:t>
            </a:r>
            <a:r>
              <a:rPr lang="fr-FR" sz="2400" b="1" i="1" u="sng" dirty="0">
                <a:solidFill>
                  <a:srgbClr val="FF0000"/>
                </a:solidFill>
                <a:effectLst>
                  <a:outerShdw blurRad="38100" dist="38100" dir="2700000" algn="tl">
                    <a:srgbClr val="000000">
                      <a:alpha val="43137"/>
                    </a:srgbClr>
                  </a:outerShdw>
                </a:effectLst>
              </a:rPr>
              <a:t> sur puce).</a:t>
            </a:r>
            <a:br>
              <a:rPr lang="fr-FR" sz="2400" b="1" i="1" u="sng" dirty="0">
                <a:solidFill>
                  <a:srgbClr val="FF0000"/>
                </a:solidFill>
                <a:effectLst>
                  <a:outerShdw blurRad="38100" dist="38100" dir="2700000" algn="tl">
                    <a:srgbClr val="000000">
                      <a:alpha val="43137"/>
                    </a:srgbClr>
                  </a:outerShdw>
                </a:effectLst>
              </a:rPr>
            </a:br>
            <a:endParaRPr lang="fr-FR" sz="2400" b="1" i="1" u="sng"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642910" y="1857364"/>
            <a:ext cx="7715304" cy="4786346"/>
          </a:xfrm>
          <a:prstGeom prst="rect">
            <a:avLst/>
          </a:prstGeom>
          <a:noFill/>
          <a:ln w="9525">
            <a:noFill/>
            <a:miter lim="800000"/>
            <a:headEnd/>
            <a:tailEnd/>
          </a:ln>
        </p:spPr>
      </p:pic>
      <p:sp>
        <p:nvSpPr>
          <p:cNvPr id="3" name="ZoneTexte 2"/>
          <p:cNvSpPr txBox="1"/>
          <p:nvPr/>
        </p:nvSpPr>
        <p:spPr>
          <a:xfrm>
            <a:off x="214282" y="0"/>
            <a:ext cx="7429552" cy="923330"/>
          </a:xfrm>
          <a:prstGeom prst="rect">
            <a:avLst/>
          </a:prstGeom>
          <a:noFill/>
        </p:spPr>
        <p:txBody>
          <a:bodyPr wrap="square" rtlCol="0">
            <a:spAutoFit/>
          </a:bodyPr>
          <a:lstStyle/>
          <a:p>
            <a:r>
              <a:rPr lang="fr-FR" b="1" dirty="0"/>
              <a:t>II- Application de BM en médecine clinique: 1-Cas des maladies génétiques </a:t>
            </a:r>
            <a:endParaRPr lang="fr-FR" dirty="0"/>
          </a:p>
          <a:p>
            <a:pPr lvl="0"/>
            <a:endParaRPr lang="fr-FR" b="1" dirty="0"/>
          </a:p>
          <a:p>
            <a:endParaRPr lang="fr-FR" dirty="0"/>
          </a:p>
        </p:txBody>
      </p:sp>
      <p:sp>
        <p:nvSpPr>
          <p:cNvPr id="4" name="ZoneTexte 3"/>
          <p:cNvSpPr txBox="1"/>
          <p:nvPr/>
        </p:nvSpPr>
        <p:spPr>
          <a:xfrm>
            <a:off x="1214414" y="285728"/>
            <a:ext cx="6858048" cy="1231106"/>
          </a:xfrm>
          <a:prstGeom prst="rect">
            <a:avLst/>
          </a:prstGeom>
          <a:noFill/>
        </p:spPr>
        <p:txBody>
          <a:bodyPr wrap="square" rtlCol="0">
            <a:spAutoFit/>
          </a:bodyPr>
          <a:lstStyle/>
          <a:p>
            <a:r>
              <a:rPr lang="fr-FR" sz="2800" b="1" dirty="0"/>
              <a:t>Exemple des techniques utilisées dans le  diagnostic moléculaire du cancer</a:t>
            </a:r>
          </a:p>
          <a:p>
            <a:endParaRPr lang="fr-FR" dirty="0"/>
          </a:p>
        </p:txBody>
      </p:sp>
      <p:sp>
        <p:nvSpPr>
          <p:cNvPr id="5" name="ZoneTexte 4"/>
          <p:cNvSpPr txBox="1"/>
          <p:nvPr/>
        </p:nvSpPr>
        <p:spPr>
          <a:xfrm>
            <a:off x="642878" y="1214422"/>
            <a:ext cx="8501122" cy="830997"/>
          </a:xfrm>
          <a:prstGeom prst="rect">
            <a:avLst/>
          </a:prstGeom>
          <a:noFill/>
        </p:spPr>
        <p:txBody>
          <a:bodyPr wrap="square" rtlCol="0">
            <a:spAutoFit/>
          </a:bodyPr>
          <a:lstStyle/>
          <a:p>
            <a:r>
              <a:rPr lang="fr-FR" sz="2400" b="1" i="1" u="sng" dirty="0">
                <a:solidFill>
                  <a:srgbClr val="FF0000"/>
                </a:solidFill>
                <a:effectLst>
                  <a:outerShdw blurRad="38100" dist="38100" dir="2700000" algn="tl">
                    <a:srgbClr val="000000">
                      <a:alpha val="43137"/>
                    </a:srgbClr>
                  </a:outerShdw>
                </a:effectLst>
              </a:rPr>
              <a:t>D- CGH ARRAY (</a:t>
            </a:r>
            <a:r>
              <a:rPr lang="fr-FR" sz="2400" b="1" i="1" u="sng" dirty="0" err="1">
                <a:solidFill>
                  <a:srgbClr val="FF0000"/>
                </a:solidFill>
                <a:effectLst>
                  <a:outerShdw blurRad="38100" dist="38100" dir="2700000" algn="tl">
                    <a:srgbClr val="000000">
                      <a:alpha val="43137"/>
                    </a:srgbClr>
                  </a:outerShdw>
                </a:effectLst>
              </a:rPr>
              <a:t>Competitive</a:t>
            </a:r>
            <a:r>
              <a:rPr lang="fr-FR" sz="2400" b="1" i="1" u="sng" dirty="0">
                <a:solidFill>
                  <a:srgbClr val="FF0000"/>
                </a:solidFill>
                <a:effectLst>
                  <a:outerShdw blurRad="38100" dist="38100" dir="2700000" algn="tl">
                    <a:srgbClr val="000000">
                      <a:alpha val="43137"/>
                    </a:srgbClr>
                  </a:outerShdw>
                </a:effectLst>
              </a:rPr>
              <a:t> </a:t>
            </a:r>
            <a:r>
              <a:rPr lang="fr-FR" sz="2400" b="1" i="1" u="sng" dirty="0" err="1">
                <a:solidFill>
                  <a:srgbClr val="FF0000"/>
                </a:solidFill>
                <a:effectLst>
                  <a:outerShdw blurRad="38100" dist="38100" dir="2700000" algn="tl">
                    <a:srgbClr val="000000">
                      <a:alpha val="43137"/>
                    </a:srgbClr>
                  </a:outerShdw>
                </a:effectLst>
              </a:rPr>
              <a:t>genomic</a:t>
            </a:r>
            <a:r>
              <a:rPr lang="fr-FR" sz="2400" b="1" i="1" u="sng" dirty="0">
                <a:solidFill>
                  <a:srgbClr val="FF0000"/>
                </a:solidFill>
                <a:effectLst>
                  <a:outerShdw blurRad="38100" dist="38100" dir="2700000" algn="tl">
                    <a:srgbClr val="000000">
                      <a:alpha val="43137"/>
                    </a:srgbClr>
                  </a:outerShdw>
                </a:effectLst>
              </a:rPr>
              <a:t> </a:t>
            </a:r>
            <a:r>
              <a:rPr lang="fr-FR" sz="2400" b="1" i="1" u="sng" dirty="0" err="1">
                <a:solidFill>
                  <a:srgbClr val="FF0000"/>
                </a:solidFill>
                <a:effectLst>
                  <a:outerShdw blurRad="38100" dist="38100" dir="2700000" algn="tl">
                    <a:srgbClr val="000000">
                      <a:alpha val="43137"/>
                    </a:srgbClr>
                  </a:outerShdw>
                </a:effectLst>
              </a:rPr>
              <a:t>hybrydation</a:t>
            </a:r>
            <a:r>
              <a:rPr lang="fr-FR" sz="2400" b="1" i="1" u="sng" dirty="0">
                <a:solidFill>
                  <a:srgbClr val="FF0000"/>
                </a:solidFill>
                <a:effectLst>
                  <a:outerShdw blurRad="38100" dist="38100" dir="2700000" algn="tl">
                    <a:srgbClr val="000000">
                      <a:alpha val="43137"/>
                    </a:srgbClr>
                  </a:outerShdw>
                </a:effectLst>
              </a:rPr>
              <a:t> sur puce).</a:t>
            </a:r>
            <a:br>
              <a:rPr lang="fr-FR" sz="2400" b="1" i="1" u="sng" dirty="0">
                <a:solidFill>
                  <a:srgbClr val="FF0000"/>
                </a:solidFill>
                <a:effectLst>
                  <a:outerShdw blurRad="38100" dist="38100" dir="2700000" algn="tl">
                    <a:srgbClr val="000000">
                      <a:alpha val="43137"/>
                    </a:srgbClr>
                  </a:outerShdw>
                </a:effectLst>
              </a:rPr>
            </a:br>
            <a:endParaRPr lang="fr-FR" sz="2400" b="1" i="1" u="sng"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57356" y="428604"/>
            <a:ext cx="5786478" cy="861774"/>
          </a:xfrm>
          <a:prstGeom prst="rect">
            <a:avLst/>
          </a:prstGeom>
          <a:noFill/>
        </p:spPr>
        <p:txBody>
          <a:bodyPr wrap="square" rtlCol="0">
            <a:spAutoFit/>
          </a:bodyPr>
          <a:lstStyle/>
          <a:p>
            <a:r>
              <a:rPr lang="fr-FR" sz="3200" b="1" u="sng" dirty="0">
                <a:effectLst>
                  <a:outerShdw blurRad="38100" dist="38100" dir="2700000" algn="tl">
                    <a:srgbClr val="000000">
                      <a:alpha val="43137"/>
                    </a:srgbClr>
                  </a:outerShdw>
                </a:effectLst>
              </a:rPr>
              <a:t>2-Cas des maladies infectieuses </a:t>
            </a:r>
            <a:endParaRPr lang="fr-FR" sz="3200" u="sng" dirty="0">
              <a:effectLst>
                <a:outerShdw blurRad="38100" dist="38100" dir="2700000" algn="tl">
                  <a:srgbClr val="000000">
                    <a:alpha val="43137"/>
                  </a:srgbClr>
                </a:outerShdw>
              </a:effectLst>
            </a:endParaRPr>
          </a:p>
          <a:p>
            <a:endParaRPr lang="fr-FR" dirty="0"/>
          </a:p>
        </p:txBody>
      </p:sp>
      <p:sp>
        <p:nvSpPr>
          <p:cNvPr id="3" name="ZoneTexte 2"/>
          <p:cNvSpPr txBox="1"/>
          <p:nvPr/>
        </p:nvSpPr>
        <p:spPr>
          <a:xfrm>
            <a:off x="0" y="0"/>
            <a:ext cx="4572000" cy="369332"/>
          </a:xfrm>
          <a:prstGeom prst="rect">
            <a:avLst/>
          </a:prstGeom>
          <a:noFill/>
        </p:spPr>
        <p:txBody>
          <a:bodyPr wrap="square" rtlCol="0">
            <a:spAutoFit/>
          </a:bodyPr>
          <a:lstStyle/>
          <a:p>
            <a:r>
              <a:rPr lang="fr-FR" b="1" dirty="0"/>
              <a:t>II- Application de BM en médecine clinique:</a:t>
            </a:r>
            <a:endParaRPr lang="fr-FR" dirty="0"/>
          </a:p>
        </p:txBody>
      </p:sp>
      <p:sp>
        <p:nvSpPr>
          <p:cNvPr id="4" name="ZoneTexte 3"/>
          <p:cNvSpPr txBox="1"/>
          <p:nvPr/>
        </p:nvSpPr>
        <p:spPr>
          <a:xfrm>
            <a:off x="2714612" y="1071546"/>
            <a:ext cx="4857784" cy="461665"/>
          </a:xfrm>
          <a:prstGeom prst="rect">
            <a:avLst/>
          </a:prstGeom>
          <a:noFill/>
        </p:spPr>
        <p:txBody>
          <a:bodyPr wrap="square" rtlCol="0">
            <a:spAutoFit/>
          </a:bodyPr>
          <a:lstStyle/>
          <a:p>
            <a:r>
              <a:rPr lang="fr-FR" sz="2400" b="1" i="1" u="sng" dirty="0">
                <a:solidFill>
                  <a:srgbClr val="FF0000"/>
                </a:solidFill>
                <a:effectLst>
                  <a:outerShdw blurRad="38100" dist="38100" dir="2700000" algn="tl">
                    <a:srgbClr val="000000">
                      <a:alpha val="43137"/>
                    </a:srgbClr>
                  </a:outerShdw>
                </a:effectLst>
              </a:rPr>
              <a:t>Approches du diagnostic</a:t>
            </a:r>
            <a:endParaRPr lang="fr-FR" sz="2400" i="1" u="sng" dirty="0">
              <a:solidFill>
                <a:srgbClr val="FF0000"/>
              </a:solidFill>
              <a:effectLst>
                <a:outerShdw blurRad="38100" dist="38100" dir="2700000" algn="tl">
                  <a:srgbClr val="000000">
                    <a:alpha val="43137"/>
                  </a:srgbClr>
                </a:outerShdw>
              </a:effectLst>
            </a:endParaRPr>
          </a:p>
        </p:txBody>
      </p:sp>
      <p:sp>
        <p:nvSpPr>
          <p:cNvPr id="5" name="ZoneTexte 4"/>
          <p:cNvSpPr txBox="1"/>
          <p:nvPr/>
        </p:nvSpPr>
        <p:spPr>
          <a:xfrm>
            <a:off x="357158" y="2428868"/>
            <a:ext cx="4000528" cy="1569660"/>
          </a:xfrm>
          <a:prstGeom prst="rect">
            <a:avLst/>
          </a:prstGeom>
          <a:noFill/>
        </p:spPr>
        <p:txBody>
          <a:bodyPr wrap="square" rtlCol="0">
            <a:spAutoFit/>
          </a:bodyPr>
          <a:lstStyle/>
          <a:p>
            <a:r>
              <a:rPr lang="fr-FR" sz="2400" b="1" u="sng" dirty="0"/>
              <a:t>détecter le microbe lui-même</a:t>
            </a:r>
            <a:r>
              <a:rPr lang="fr-FR" sz="2400" u="sng" dirty="0"/>
              <a:t> </a:t>
            </a:r>
            <a:r>
              <a:rPr lang="fr-FR" dirty="0"/>
              <a:t>(directement par microscopie ou après culture) ou l’une de ses structures moléculaires (protéines ou acides nucléiques)</a:t>
            </a:r>
          </a:p>
        </p:txBody>
      </p:sp>
      <p:sp>
        <p:nvSpPr>
          <p:cNvPr id="6" name="ZoneTexte 5"/>
          <p:cNvSpPr txBox="1"/>
          <p:nvPr/>
        </p:nvSpPr>
        <p:spPr>
          <a:xfrm>
            <a:off x="5214942" y="2428868"/>
            <a:ext cx="3714776" cy="1384995"/>
          </a:xfrm>
          <a:prstGeom prst="rect">
            <a:avLst/>
          </a:prstGeom>
          <a:noFill/>
        </p:spPr>
        <p:txBody>
          <a:bodyPr wrap="square" rtlCol="0">
            <a:spAutoFit/>
          </a:bodyPr>
          <a:lstStyle/>
          <a:p>
            <a:r>
              <a:rPr lang="fr-FR" sz="2400" b="1" u="sng" dirty="0"/>
              <a:t>mesurer la réponse immunitaire humorale </a:t>
            </a:r>
            <a:r>
              <a:rPr lang="fr-FR" dirty="0"/>
              <a:t>(anticorps spécifiques) ou cellulaire (stimulation lymphocytaire).</a:t>
            </a:r>
          </a:p>
        </p:txBody>
      </p:sp>
      <p:sp>
        <p:nvSpPr>
          <p:cNvPr id="7" name="ZoneTexte 6"/>
          <p:cNvSpPr txBox="1"/>
          <p:nvPr/>
        </p:nvSpPr>
        <p:spPr>
          <a:xfrm>
            <a:off x="571472" y="4071942"/>
            <a:ext cx="8072494" cy="1292662"/>
          </a:xfrm>
          <a:prstGeom prst="rect">
            <a:avLst/>
          </a:prstGeom>
          <a:noFill/>
        </p:spPr>
        <p:txBody>
          <a:bodyPr wrap="square" rtlCol="0">
            <a:spAutoFit/>
          </a:bodyPr>
          <a:lstStyle/>
          <a:p>
            <a:r>
              <a:rPr lang="fr-FR" dirty="0"/>
              <a:t>                                                      </a:t>
            </a:r>
            <a:r>
              <a:rPr lang="fr-FR" sz="2400" b="1" u="sng" dirty="0">
                <a:solidFill>
                  <a:srgbClr val="FF0000"/>
                </a:solidFill>
                <a:effectLst>
                  <a:outerShdw blurRad="38100" dist="38100" dir="2700000" algn="tl">
                    <a:srgbClr val="000000">
                      <a:alpha val="43137"/>
                    </a:srgbClr>
                  </a:outerShdw>
                </a:effectLst>
              </a:rPr>
              <a:t>Le problème:</a:t>
            </a:r>
          </a:p>
          <a:p>
            <a:r>
              <a:rPr lang="fr-FR" b="1" dirty="0">
                <a:solidFill>
                  <a:srgbClr val="FF0000"/>
                </a:solidFill>
              </a:rPr>
              <a:t>La présence d’anticorps dans le sérum n’est mesurable qu’après quelques jours (rubéole, varicelle), voire quelques semaines (virus respiratoires, maladie de </a:t>
            </a:r>
            <a:r>
              <a:rPr lang="fr-FR" b="1" dirty="0" err="1">
                <a:solidFill>
                  <a:srgbClr val="FF0000"/>
                </a:solidFill>
              </a:rPr>
              <a:t>Lyme</a:t>
            </a:r>
            <a:r>
              <a:rPr lang="fr-FR" b="1" dirty="0">
                <a:solidFill>
                  <a:srgbClr val="FF0000"/>
                </a:solidFill>
              </a:rPr>
              <a:t>).</a:t>
            </a:r>
          </a:p>
          <a:p>
            <a:endParaRPr lang="fr-FR" dirty="0"/>
          </a:p>
        </p:txBody>
      </p:sp>
      <p:sp>
        <p:nvSpPr>
          <p:cNvPr id="8" name="ZoneTexte 7"/>
          <p:cNvSpPr txBox="1"/>
          <p:nvPr/>
        </p:nvSpPr>
        <p:spPr>
          <a:xfrm>
            <a:off x="785786" y="5715016"/>
            <a:ext cx="8001056" cy="400110"/>
          </a:xfrm>
          <a:prstGeom prst="rect">
            <a:avLst/>
          </a:prstGeom>
          <a:noFill/>
        </p:spPr>
        <p:txBody>
          <a:bodyPr wrap="square" rtlCol="0">
            <a:spAutoFit/>
          </a:bodyPr>
          <a:lstStyle/>
          <a:p>
            <a:r>
              <a:rPr lang="fr-FR" sz="2000" b="1" dirty="0"/>
              <a:t>Utilisation des méthodes de la biologie moléculaire pour diagnostiquer </a:t>
            </a:r>
          </a:p>
        </p:txBody>
      </p:sp>
      <p:sp>
        <p:nvSpPr>
          <p:cNvPr id="9" name="Flèche vers le bas 8"/>
          <p:cNvSpPr/>
          <p:nvPr/>
        </p:nvSpPr>
        <p:spPr>
          <a:xfrm>
            <a:off x="4286248" y="5072074"/>
            <a:ext cx="285752"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3214678" y="1643050"/>
            <a:ext cx="357190" cy="7858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5572132" y="1571612"/>
            <a:ext cx="357190" cy="7858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785786" y="5715016"/>
            <a:ext cx="8001056" cy="50006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4572000" cy="369332"/>
          </a:xfrm>
          <a:prstGeom prst="rect">
            <a:avLst/>
          </a:prstGeom>
          <a:noFill/>
        </p:spPr>
        <p:txBody>
          <a:bodyPr wrap="square" rtlCol="0">
            <a:spAutoFit/>
          </a:bodyPr>
          <a:lstStyle/>
          <a:p>
            <a:r>
              <a:rPr lang="fr-FR" b="1" dirty="0"/>
              <a:t>II- Application de BM en médecine clinique:</a:t>
            </a:r>
            <a:endParaRPr lang="fr-FR" dirty="0"/>
          </a:p>
        </p:txBody>
      </p:sp>
      <p:sp>
        <p:nvSpPr>
          <p:cNvPr id="3" name="ZoneTexte 2"/>
          <p:cNvSpPr txBox="1"/>
          <p:nvPr/>
        </p:nvSpPr>
        <p:spPr>
          <a:xfrm>
            <a:off x="1857356" y="357166"/>
            <a:ext cx="5786478" cy="861774"/>
          </a:xfrm>
          <a:prstGeom prst="rect">
            <a:avLst/>
          </a:prstGeom>
          <a:noFill/>
        </p:spPr>
        <p:txBody>
          <a:bodyPr wrap="square" rtlCol="0">
            <a:spAutoFit/>
          </a:bodyPr>
          <a:lstStyle/>
          <a:p>
            <a:r>
              <a:rPr lang="fr-FR" sz="3200" b="1" u="sng" dirty="0">
                <a:effectLst>
                  <a:outerShdw blurRad="38100" dist="38100" dir="2700000" algn="tl">
                    <a:srgbClr val="000000">
                      <a:alpha val="43137"/>
                    </a:srgbClr>
                  </a:outerShdw>
                </a:effectLst>
              </a:rPr>
              <a:t>2-Cas des maladies infectieuses </a:t>
            </a:r>
            <a:endParaRPr lang="fr-FR" sz="3200" u="sng" dirty="0">
              <a:effectLst>
                <a:outerShdw blurRad="38100" dist="38100" dir="2700000" algn="tl">
                  <a:srgbClr val="000000">
                    <a:alpha val="43137"/>
                  </a:srgbClr>
                </a:outerShdw>
              </a:effectLst>
            </a:endParaRPr>
          </a:p>
          <a:p>
            <a:endParaRPr lang="fr-FR" dirty="0"/>
          </a:p>
        </p:txBody>
      </p:sp>
      <p:sp>
        <p:nvSpPr>
          <p:cNvPr id="4" name="ZoneTexte 3"/>
          <p:cNvSpPr txBox="1"/>
          <p:nvPr/>
        </p:nvSpPr>
        <p:spPr>
          <a:xfrm>
            <a:off x="1500166" y="928670"/>
            <a:ext cx="6357982" cy="954107"/>
          </a:xfrm>
          <a:prstGeom prst="rect">
            <a:avLst/>
          </a:prstGeom>
          <a:noFill/>
        </p:spPr>
        <p:txBody>
          <a:bodyPr wrap="square" rtlCol="0">
            <a:spAutoFit/>
          </a:bodyPr>
          <a:lstStyle/>
          <a:p>
            <a:r>
              <a:rPr lang="fr-FR" sz="2800" b="1" u="sng" dirty="0">
                <a:effectLst>
                  <a:outerShdw blurRad="38100" dist="38100" dir="2700000" algn="tl">
                    <a:srgbClr val="000000">
                      <a:alpha val="43137"/>
                    </a:srgbClr>
                  </a:outerShdw>
                </a:effectLst>
              </a:rPr>
              <a:t>Méthode moléculaire la plus applicable</a:t>
            </a:r>
          </a:p>
          <a:p>
            <a:r>
              <a:rPr lang="fr-FR" sz="2800" b="1" dirty="0">
                <a:effectLst>
                  <a:outerShdw blurRad="38100" dist="38100" dir="2700000" algn="tl">
                    <a:srgbClr val="000000">
                      <a:alpha val="43137"/>
                    </a:srgbClr>
                  </a:outerShdw>
                </a:effectLst>
              </a:rPr>
              <a:t>                  </a:t>
            </a:r>
            <a:r>
              <a:rPr lang="fr-FR" sz="2800" b="1" u="sng" dirty="0">
                <a:effectLst>
                  <a:outerShdw blurRad="38100" dist="38100" dir="2700000" algn="tl">
                    <a:srgbClr val="000000">
                      <a:alpha val="43137"/>
                    </a:srgbClr>
                  </a:outerShdw>
                </a:effectLst>
              </a:rPr>
              <a:t>(PCR en temps réel)</a:t>
            </a:r>
          </a:p>
        </p:txBody>
      </p:sp>
      <p:sp>
        <p:nvSpPr>
          <p:cNvPr id="5" name="ZoneTexte 4"/>
          <p:cNvSpPr txBox="1"/>
          <p:nvPr/>
        </p:nvSpPr>
        <p:spPr>
          <a:xfrm>
            <a:off x="642910" y="2000240"/>
            <a:ext cx="8215370" cy="923330"/>
          </a:xfrm>
          <a:prstGeom prst="rect">
            <a:avLst/>
          </a:prstGeom>
          <a:noFill/>
        </p:spPr>
        <p:txBody>
          <a:bodyPr wrap="square" rtlCol="0">
            <a:spAutoFit/>
          </a:bodyPr>
          <a:lstStyle/>
          <a:p>
            <a:r>
              <a:rPr lang="fr-FR" dirty="0"/>
              <a:t>Réduit considérablement la durée de l’analyse. Le résultat est actuellement disponible en 24 heures, alors qu’il fallait plusieurs jours à l’origine.</a:t>
            </a:r>
          </a:p>
          <a:p>
            <a:endParaRPr lang="fr-FR" dirty="0"/>
          </a:p>
        </p:txBody>
      </p:sp>
      <p:graphicFrame>
        <p:nvGraphicFramePr>
          <p:cNvPr id="6" name="Tableau 5"/>
          <p:cNvGraphicFramePr>
            <a:graphicFrameLocks noGrp="1"/>
          </p:cNvGraphicFramePr>
          <p:nvPr/>
        </p:nvGraphicFramePr>
        <p:xfrm>
          <a:off x="1357290" y="3000372"/>
          <a:ext cx="6143668" cy="3017520"/>
        </p:xfrm>
        <a:graphic>
          <a:graphicData uri="http://schemas.openxmlformats.org/drawingml/2006/table">
            <a:tbl>
              <a:tblPr/>
              <a:tblGrid>
                <a:gridCol w="3071834">
                  <a:extLst>
                    <a:ext uri="{9D8B030D-6E8A-4147-A177-3AD203B41FA5}">
                      <a16:colId xmlns:a16="http://schemas.microsoft.com/office/drawing/2014/main" xmlns="" val="20000"/>
                    </a:ext>
                  </a:extLst>
                </a:gridCol>
                <a:gridCol w="3071834">
                  <a:extLst>
                    <a:ext uri="{9D8B030D-6E8A-4147-A177-3AD203B41FA5}">
                      <a16:colId xmlns:a16="http://schemas.microsoft.com/office/drawing/2014/main" xmlns="" val="20001"/>
                    </a:ext>
                  </a:extLst>
                </a:gridCol>
              </a:tblGrid>
              <a:tr h="0">
                <a:tc>
                  <a:txBody>
                    <a:bodyPr/>
                    <a:lstStyle/>
                    <a:p>
                      <a:pPr>
                        <a:spcAft>
                          <a:spcPts val="0"/>
                        </a:spcAft>
                      </a:pPr>
                      <a:r>
                        <a:rPr lang="fr-FR" sz="1800" b="1" dirty="0">
                          <a:solidFill>
                            <a:srgbClr val="1E1A1D"/>
                          </a:solidFill>
                          <a:latin typeface="freight-text-pro"/>
                          <a:ea typeface="SimSun"/>
                          <a:cs typeface="Arial"/>
                        </a:rPr>
                        <a:t>                  année</a:t>
                      </a:r>
                      <a:endParaRPr lang="fr-FR" sz="18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b="1" dirty="0">
                          <a:solidFill>
                            <a:srgbClr val="1E1A1D"/>
                          </a:solidFill>
                          <a:latin typeface="freight-text-pro"/>
                          <a:ea typeface="SimSun"/>
                          <a:cs typeface="Arial"/>
                        </a:rPr>
                        <a:t>Diagnostic moléculaire</a:t>
                      </a:r>
                      <a:endParaRPr lang="fr-FR" sz="18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spcAft>
                          <a:spcPts val="0"/>
                        </a:spcAft>
                      </a:pPr>
                      <a:r>
                        <a:rPr lang="fr-FR" sz="1800" b="1" dirty="0">
                          <a:solidFill>
                            <a:srgbClr val="1E1A1D"/>
                          </a:solidFill>
                          <a:latin typeface="freight-text-pro"/>
                          <a:ea typeface="SimSun"/>
                          <a:cs typeface="Arial"/>
                        </a:rPr>
                        <a:t>dans les années 1970</a:t>
                      </a:r>
                      <a:endParaRPr lang="fr-FR" sz="18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b="1" dirty="0">
                          <a:solidFill>
                            <a:srgbClr val="1E1A1D"/>
                          </a:solidFill>
                          <a:latin typeface="freight-text-pro"/>
                          <a:ea typeface="SimSun"/>
                          <a:cs typeface="Arial"/>
                        </a:rPr>
                        <a:t>Les premières méthodes d’analyse de l’ADN, comme le </a:t>
                      </a:r>
                      <a:r>
                        <a:rPr lang="fr-FR" sz="1800" b="1" i="1" dirty="0" err="1">
                          <a:latin typeface="freight-text-pro"/>
                          <a:ea typeface="SimSun"/>
                          <a:cs typeface="Arial"/>
                        </a:rPr>
                        <a:t>Southern</a:t>
                      </a:r>
                      <a:r>
                        <a:rPr lang="fr-FR" sz="1800" b="1" i="1" dirty="0">
                          <a:latin typeface="freight-text-pro"/>
                          <a:ea typeface="SimSun"/>
                          <a:cs typeface="Arial"/>
                        </a:rPr>
                        <a:t> blot</a:t>
                      </a:r>
                      <a:r>
                        <a:rPr lang="fr-FR" sz="1800" b="1" dirty="0">
                          <a:latin typeface="Times New Roman"/>
                          <a:ea typeface="SimSun"/>
                          <a:cs typeface="Arial"/>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spcAft>
                          <a:spcPts val="0"/>
                        </a:spcAft>
                      </a:pPr>
                      <a:r>
                        <a:rPr lang="fr-FR" sz="1800" b="1">
                          <a:solidFill>
                            <a:srgbClr val="1E1A1D"/>
                          </a:solidFill>
                          <a:latin typeface="freight-text-pro"/>
                          <a:ea typeface="SimSun"/>
                          <a:cs typeface="Arial"/>
                        </a:rPr>
                        <a:t>au milieu des années 1980</a:t>
                      </a:r>
                      <a:endParaRPr lang="fr-FR" sz="1800" b="1">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b="1" dirty="0">
                          <a:solidFill>
                            <a:srgbClr val="1E1A1D"/>
                          </a:solidFill>
                          <a:latin typeface="freight-text-pro"/>
                          <a:ea typeface="SimSun"/>
                          <a:cs typeface="Arial"/>
                        </a:rPr>
                        <a:t>le développement de la PCR</a:t>
                      </a:r>
                      <a:endParaRPr lang="fr-FR" sz="1800" b="1" dirty="0">
                        <a:latin typeface="Times New Roman"/>
                        <a:ea typeface="SimSun"/>
                        <a:cs typeface="Arial"/>
                      </a:endParaRPr>
                    </a:p>
                    <a:p>
                      <a:pPr>
                        <a:spcAft>
                          <a:spcPts val="0"/>
                        </a:spcAft>
                      </a:pPr>
                      <a:r>
                        <a:rPr lang="fr-FR" sz="1800" b="1" dirty="0">
                          <a:solidFill>
                            <a:srgbClr val="1E1A1D"/>
                          </a:solidFill>
                          <a:latin typeface="freight-text-pro"/>
                          <a:ea typeface="SimSun"/>
                          <a:cs typeface="Arial"/>
                        </a:rPr>
                        <a:t>fut utilisée pour la détection de pathogènes.</a:t>
                      </a:r>
                      <a:endParaRPr lang="fr-FR" sz="18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spcAft>
                          <a:spcPts val="0"/>
                        </a:spcAft>
                      </a:pPr>
                      <a:r>
                        <a:rPr lang="fr-FR" sz="1800" b="1">
                          <a:solidFill>
                            <a:srgbClr val="1E1A1D"/>
                          </a:solidFill>
                          <a:latin typeface="freight-text-pro"/>
                          <a:ea typeface="SimSun"/>
                          <a:cs typeface="Arial"/>
                        </a:rPr>
                        <a:t>Trente ans plus tard,</a:t>
                      </a:r>
                      <a:endParaRPr lang="fr-FR" sz="1800" b="1">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b="1" dirty="0">
                          <a:solidFill>
                            <a:srgbClr val="1E1A1D"/>
                          </a:solidFill>
                          <a:latin typeface="freight-text-pro"/>
                          <a:ea typeface="SimSun"/>
                          <a:cs typeface="Arial"/>
                        </a:rPr>
                        <a:t>la PCR est une méthode centrale du laboratoire de microbiologie</a:t>
                      </a:r>
                      <a:endParaRPr lang="fr-FR" sz="1800" b="1" dirty="0">
                        <a:latin typeface="Times New Roman"/>
                        <a:ea typeface="SimSu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 name="Rectangle à coins arrondis 6"/>
          <p:cNvSpPr/>
          <p:nvPr/>
        </p:nvSpPr>
        <p:spPr>
          <a:xfrm>
            <a:off x="714348" y="1928802"/>
            <a:ext cx="8001056" cy="78581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4572000" cy="369332"/>
          </a:xfrm>
          <a:prstGeom prst="rect">
            <a:avLst/>
          </a:prstGeom>
          <a:noFill/>
        </p:spPr>
        <p:txBody>
          <a:bodyPr wrap="square" rtlCol="0">
            <a:spAutoFit/>
          </a:bodyPr>
          <a:lstStyle/>
          <a:p>
            <a:r>
              <a:rPr lang="fr-FR" b="1" dirty="0"/>
              <a:t>II- Application de BM en médecine clinique:</a:t>
            </a:r>
            <a:endParaRPr lang="fr-FR" dirty="0"/>
          </a:p>
        </p:txBody>
      </p:sp>
      <p:sp>
        <p:nvSpPr>
          <p:cNvPr id="5" name="ZoneTexte 4"/>
          <p:cNvSpPr txBox="1"/>
          <p:nvPr/>
        </p:nvSpPr>
        <p:spPr>
          <a:xfrm>
            <a:off x="1857356" y="357166"/>
            <a:ext cx="5786478" cy="861774"/>
          </a:xfrm>
          <a:prstGeom prst="rect">
            <a:avLst/>
          </a:prstGeom>
          <a:noFill/>
        </p:spPr>
        <p:txBody>
          <a:bodyPr wrap="square" rtlCol="0">
            <a:spAutoFit/>
          </a:bodyPr>
          <a:lstStyle/>
          <a:p>
            <a:r>
              <a:rPr lang="fr-FR" sz="3200" b="1" u="sng" dirty="0">
                <a:effectLst>
                  <a:outerShdw blurRad="38100" dist="38100" dir="2700000" algn="tl">
                    <a:srgbClr val="000000">
                      <a:alpha val="43137"/>
                    </a:srgbClr>
                  </a:outerShdw>
                </a:effectLst>
              </a:rPr>
              <a:t>2-Cas des maladies infectieuses </a:t>
            </a:r>
            <a:endParaRPr lang="fr-FR" sz="3200" u="sng" dirty="0">
              <a:effectLst>
                <a:outerShdw blurRad="38100" dist="38100" dir="2700000" algn="tl">
                  <a:srgbClr val="000000">
                    <a:alpha val="43137"/>
                  </a:srgbClr>
                </a:outerShdw>
              </a:effectLst>
            </a:endParaRPr>
          </a:p>
          <a:p>
            <a:endParaRPr lang="fr-FR" dirty="0"/>
          </a:p>
        </p:txBody>
      </p:sp>
      <p:pic>
        <p:nvPicPr>
          <p:cNvPr id="6" name="Image 5"/>
          <p:cNvPicPr/>
          <p:nvPr/>
        </p:nvPicPr>
        <p:blipFill>
          <a:blip r:embed="rId2"/>
          <a:srcRect/>
          <a:stretch>
            <a:fillRect/>
          </a:stretch>
        </p:blipFill>
        <p:spPr bwMode="auto">
          <a:xfrm>
            <a:off x="1643042" y="1142984"/>
            <a:ext cx="6072230" cy="4000528"/>
          </a:xfrm>
          <a:prstGeom prst="rect">
            <a:avLst/>
          </a:prstGeom>
          <a:noFill/>
          <a:ln w="9525">
            <a:noFill/>
            <a:miter lim="800000"/>
            <a:headEnd/>
            <a:tailEnd/>
          </a:ln>
        </p:spPr>
      </p:pic>
      <p:sp>
        <p:nvSpPr>
          <p:cNvPr id="7" name="ZoneTexte 6"/>
          <p:cNvSpPr txBox="1"/>
          <p:nvPr/>
        </p:nvSpPr>
        <p:spPr>
          <a:xfrm>
            <a:off x="0" y="5214950"/>
            <a:ext cx="9144000" cy="1938992"/>
          </a:xfrm>
          <a:prstGeom prst="rect">
            <a:avLst/>
          </a:prstGeom>
          <a:noFill/>
        </p:spPr>
        <p:txBody>
          <a:bodyPr wrap="square" rtlCol="0">
            <a:spAutoFit/>
          </a:bodyPr>
          <a:lstStyle/>
          <a:p>
            <a:r>
              <a:rPr lang="fr-FR" sz="1600" b="1" dirty="0">
                <a:effectLst>
                  <a:outerShdw blurRad="38100" dist="38100" dir="2700000" algn="tl">
                    <a:srgbClr val="000000">
                      <a:alpha val="43137"/>
                    </a:srgbClr>
                  </a:outerShdw>
                </a:effectLst>
              </a:rPr>
              <a:t>                                                                                          </a:t>
            </a:r>
            <a:r>
              <a:rPr lang="fr-FR" sz="2000" b="1" u="sng" dirty="0">
                <a:effectLst>
                  <a:outerShdw blurRad="38100" dist="38100" dir="2700000" algn="tl">
                    <a:srgbClr val="000000">
                      <a:alpha val="43137"/>
                    </a:srgbClr>
                  </a:outerShdw>
                </a:effectLst>
              </a:rPr>
              <a:t>Remarques</a:t>
            </a:r>
          </a:p>
          <a:p>
            <a:r>
              <a:rPr lang="fr-FR" sz="1600" b="1" u="sng" dirty="0">
                <a:effectLst>
                  <a:outerShdw blurRad="38100" dist="38100" dir="2700000" algn="tl">
                    <a:srgbClr val="000000">
                      <a:alpha val="43137"/>
                    </a:srgbClr>
                  </a:outerShdw>
                </a:effectLst>
              </a:rPr>
              <a:t>-</a:t>
            </a:r>
            <a:r>
              <a:rPr lang="fr-FR" sz="1600" b="1" dirty="0"/>
              <a:t> Les méthodes moléculaires,, permettent un diagnostic dans la phase aiguë d’une maladie, avant l’apparition d’anticorps (dans ce moment la sérologie négative).</a:t>
            </a:r>
          </a:p>
          <a:p>
            <a:r>
              <a:rPr lang="fr-FR" sz="1600" b="1" dirty="0"/>
              <a:t>- pour certaines maladies, ( exemple la mononucléose infectieuse), les anticorps spécifiques sont présents au moment des symptômes. La détection d’anticorps suffit alors pour confirmer un diagnostic.</a:t>
            </a:r>
          </a:p>
          <a:p>
            <a:endParaRPr lang="fr-FR" b="1" dirty="0"/>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785786" y="2357430"/>
            <a:ext cx="7429552" cy="4000528"/>
          </a:xfrm>
          <a:prstGeom prst="rect">
            <a:avLst/>
          </a:prstGeom>
          <a:noFill/>
          <a:ln w="9525">
            <a:noFill/>
            <a:miter lim="800000"/>
            <a:headEnd/>
            <a:tailEnd/>
          </a:ln>
          <a:effectLst/>
        </p:spPr>
      </p:pic>
      <p:sp>
        <p:nvSpPr>
          <p:cNvPr id="5" name="ZoneTexte 4"/>
          <p:cNvSpPr txBox="1"/>
          <p:nvPr/>
        </p:nvSpPr>
        <p:spPr>
          <a:xfrm>
            <a:off x="2071670" y="214290"/>
            <a:ext cx="6429420" cy="800219"/>
          </a:xfrm>
          <a:prstGeom prst="rect">
            <a:avLst/>
          </a:prstGeom>
          <a:noFill/>
        </p:spPr>
        <p:txBody>
          <a:bodyPr wrap="square" rtlCol="0">
            <a:spAutoFit/>
          </a:bodyPr>
          <a:lstStyle/>
          <a:p>
            <a:r>
              <a:rPr lang="fr-FR" sz="2800" b="1" dirty="0">
                <a:effectLst>
                  <a:outerShdw blurRad="38100" dist="38100" dir="2700000" algn="tl">
                    <a:srgbClr val="000000">
                      <a:alpha val="43137"/>
                    </a:srgbClr>
                  </a:outerShdw>
                </a:effectLst>
              </a:rPr>
              <a:t>I-Diagnostic moléculaire</a:t>
            </a:r>
          </a:p>
          <a:p>
            <a:endParaRPr lang="fr-FR" dirty="0"/>
          </a:p>
        </p:txBody>
      </p:sp>
      <p:sp>
        <p:nvSpPr>
          <p:cNvPr id="6" name="Égal 5"/>
          <p:cNvSpPr/>
          <p:nvPr/>
        </p:nvSpPr>
        <p:spPr>
          <a:xfrm rot="5400000">
            <a:off x="3929058" y="571480"/>
            <a:ext cx="357190" cy="50006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428596" y="1071546"/>
            <a:ext cx="8358246" cy="1477328"/>
          </a:xfrm>
          <a:prstGeom prst="rect">
            <a:avLst/>
          </a:prstGeom>
          <a:noFill/>
        </p:spPr>
        <p:txBody>
          <a:bodyPr wrap="square" rtlCol="0">
            <a:spAutoFit/>
          </a:bodyPr>
          <a:lstStyle/>
          <a:p>
            <a:r>
              <a:rPr lang="fr-FR" sz="2400" dirty="0"/>
              <a:t>-se réfère à des méthodes de détection et d’analyse du génome d’un organisme donné.</a:t>
            </a:r>
          </a:p>
          <a:p>
            <a:r>
              <a:rPr lang="fr-FR" sz="2400" dirty="0"/>
              <a:t>-appliqué chez différentes catégories d’individus</a:t>
            </a:r>
          </a:p>
          <a:p>
            <a:endParaRPr lang="fr-FR" dirty="0"/>
          </a:p>
        </p:txBody>
      </p:sp>
      <p:sp>
        <p:nvSpPr>
          <p:cNvPr id="8" name="Rectangle à coins arrondis 7"/>
          <p:cNvSpPr/>
          <p:nvPr/>
        </p:nvSpPr>
        <p:spPr>
          <a:xfrm>
            <a:off x="1071538" y="2643182"/>
            <a:ext cx="7143800" cy="378621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7786710" cy="646331"/>
          </a:xfrm>
          <a:prstGeom prst="rect">
            <a:avLst/>
          </a:prstGeom>
          <a:noFill/>
        </p:spPr>
        <p:txBody>
          <a:bodyPr wrap="square" rtlCol="0">
            <a:spAutoFit/>
          </a:bodyPr>
          <a:lstStyle/>
          <a:p>
            <a:r>
              <a:rPr lang="fr-FR" b="1" dirty="0"/>
              <a:t>II- Application de BM en médecine clinique:  </a:t>
            </a:r>
            <a:r>
              <a:rPr lang="fr-FR" b="1" u="sng" dirty="0">
                <a:effectLst>
                  <a:outerShdw blurRad="38100" dist="38100" dir="2700000" algn="tl">
                    <a:srgbClr val="000000">
                      <a:alpha val="43137"/>
                    </a:srgbClr>
                  </a:outerShdw>
                </a:effectLst>
              </a:rPr>
              <a:t>2-Cas des maladies infectieuses </a:t>
            </a:r>
            <a:endParaRPr lang="fr-FR" u="sng" dirty="0">
              <a:effectLst>
                <a:outerShdw blurRad="38100" dist="38100" dir="2700000" algn="tl">
                  <a:srgbClr val="000000">
                    <a:alpha val="43137"/>
                  </a:srgbClr>
                </a:outerShdw>
              </a:effectLst>
            </a:endParaRPr>
          </a:p>
          <a:p>
            <a:endParaRPr lang="fr-FR" dirty="0"/>
          </a:p>
        </p:txBody>
      </p:sp>
      <p:sp>
        <p:nvSpPr>
          <p:cNvPr id="4" name="ZoneTexte 3"/>
          <p:cNvSpPr txBox="1"/>
          <p:nvPr/>
        </p:nvSpPr>
        <p:spPr>
          <a:xfrm>
            <a:off x="3000364" y="571480"/>
            <a:ext cx="3286148" cy="800219"/>
          </a:xfrm>
          <a:prstGeom prst="rect">
            <a:avLst/>
          </a:prstGeom>
          <a:noFill/>
        </p:spPr>
        <p:txBody>
          <a:bodyPr wrap="square" rtlCol="0">
            <a:spAutoFit/>
          </a:bodyPr>
          <a:lstStyle/>
          <a:p>
            <a:r>
              <a:rPr lang="fr-FR" sz="2800" b="1" i="1" u="sng" dirty="0">
                <a:solidFill>
                  <a:srgbClr val="FF0000"/>
                </a:solidFill>
                <a:effectLst>
                  <a:outerShdw blurRad="38100" dist="38100" dir="2700000" algn="tl">
                    <a:srgbClr val="000000">
                      <a:alpha val="43137"/>
                    </a:srgbClr>
                  </a:outerShdw>
                </a:effectLst>
              </a:rPr>
              <a:t>Maladies virales</a:t>
            </a:r>
            <a:endParaRPr lang="fr-FR" sz="2800" i="1" u="sng" dirty="0">
              <a:solidFill>
                <a:srgbClr val="FF0000"/>
              </a:solidFill>
              <a:effectLst>
                <a:outerShdw blurRad="38100" dist="38100" dir="2700000" algn="tl">
                  <a:srgbClr val="000000">
                    <a:alpha val="43137"/>
                  </a:srgbClr>
                </a:outerShdw>
              </a:effectLst>
            </a:endParaRPr>
          </a:p>
          <a:p>
            <a:endParaRPr lang="fr-FR" dirty="0"/>
          </a:p>
        </p:txBody>
      </p:sp>
      <p:sp>
        <p:nvSpPr>
          <p:cNvPr id="5" name="ZoneTexte 4"/>
          <p:cNvSpPr txBox="1"/>
          <p:nvPr/>
        </p:nvSpPr>
        <p:spPr>
          <a:xfrm>
            <a:off x="285720" y="1000108"/>
            <a:ext cx="8358246" cy="2031325"/>
          </a:xfrm>
          <a:prstGeom prst="rect">
            <a:avLst/>
          </a:prstGeom>
          <a:noFill/>
        </p:spPr>
        <p:txBody>
          <a:bodyPr wrap="square" rtlCol="0">
            <a:spAutoFit/>
          </a:bodyPr>
          <a:lstStyle/>
          <a:p>
            <a:r>
              <a:rPr lang="fr-FR" dirty="0"/>
              <a:t>-champ principal d'application du diagnostic moléculaire</a:t>
            </a:r>
          </a:p>
          <a:p>
            <a:pPr>
              <a:buFontTx/>
              <a:buChar char="-"/>
            </a:pPr>
            <a:r>
              <a:rPr lang="fr-FR" dirty="0"/>
              <a:t>permet l'identification précoce, précise et sensible des virus</a:t>
            </a:r>
          </a:p>
          <a:p>
            <a:pPr>
              <a:buFontTx/>
              <a:buChar char="-"/>
            </a:pPr>
            <a:r>
              <a:rPr lang="fr-FR" dirty="0"/>
              <a:t>apporte de plus des renseignements qu'aucune autre technique ne peut fournir</a:t>
            </a:r>
          </a:p>
          <a:p>
            <a:pPr>
              <a:buFontTx/>
              <a:buChar char="-"/>
            </a:pPr>
            <a:r>
              <a:rPr lang="fr-FR" dirty="0"/>
              <a:t>les techniques moléculaires ont remplacé la culture de virus (nécessite des lignées de cellules humaines ou animales immortalisées et peut prendre plusieurs semaines).</a:t>
            </a:r>
          </a:p>
          <a:p>
            <a:pPr>
              <a:buFontTx/>
              <a:buChar char="-"/>
            </a:pPr>
            <a:r>
              <a:rPr lang="fr-FR" dirty="0"/>
              <a:t>- les techniques moléculaires ont remplacé la sérologie pour de nombreuses indications (</a:t>
            </a:r>
            <a:r>
              <a:rPr lang="fr-FR" dirty="0" err="1"/>
              <a:t>Varicella</a:t>
            </a:r>
            <a:r>
              <a:rPr lang="fr-FR" dirty="0"/>
              <a:t> </a:t>
            </a:r>
            <a:r>
              <a:rPr lang="fr-FR" dirty="0" err="1"/>
              <a:t>zoster</a:t>
            </a:r>
            <a:r>
              <a:rPr lang="fr-FR" dirty="0"/>
              <a:t> ou le zona)</a:t>
            </a:r>
          </a:p>
        </p:txBody>
      </p:sp>
      <p:sp>
        <p:nvSpPr>
          <p:cNvPr id="6" name="ZoneTexte 5"/>
          <p:cNvSpPr txBox="1"/>
          <p:nvPr/>
        </p:nvSpPr>
        <p:spPr>
          <a:xfrm>
            <a:off x="2143108" y="214290"/>
            <a:ext cx="5715040" cy="523220"/>
          </a:xfrm>
          <a:prstGeom prst="rect">
            <a:avLst/>
          </a:prstGeom>
          <a:noFill/>
        </p:spPr>
        <p:txBody>
          <a:bodyPr wrap="square" rtlCol="0">
            <a:spAutoFit/>
          </a:bodyPr>
          <a:lstStyle/>
          <a:p>
            <a:r>
              <a:rPr lang="fr-FR" sz="2800" b="1" i="1" u="sng" dirty="0"/>
              <a:t>Détection du </a:t>
            </a:r>
            <a:r>
              <a:rPr lang="fr-FR" sz="2800" b="1" i="1" u="sng" dirty="0" err="1"/>
              <a:t>pathogéne</a:t>
            </a:r>
            <a:endParaRPr lang="fr-FR" sz="2800" b="1" i="1" u="sng" dirty="0"/>
          </a:p>
        </p:txBody>
      </p:sp>
      <p:pic>
        <p:nvPicPr>
          <p:cNvPr id="52226" name="Picture 2"/>
          <p:cNvPicPr>
            <a:picLocks noChangeAspect="1" noChangeArrowheads="1"/>
          </p:cNvPicPr>
          <p:nvPr/>
        </p:nvPicPr>
        <p:blipFill>
          <a:blip r:embed="rId2"/>
          <a:srcRect/>
          <a:stretch>
            <a:fillRect/>
          </a:stretch>
        </p:blipFill>
        <p:spPr bwMode="auto">
          <a:xfrm>
            <a:off x="1428728" y="3000372"/>
            <a:ext cx="6786610" cy="38576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r>
              <a:rPr lang="fr-FR" b="1" dirty="0"/>
              <a:t>II- Application de BM en médecine clinique: </a:t>
            </a:r>
            <a:r>
              <a:rPr lang="fr-FR" b="1" u="sng" dirty="0">
                <a:effectLst>
                  <a:outerShdw blurRad="38100" dist="38100" dir="2700000" algn="tl">
                    <a:srgbClr val="000000">
                      <a:alpha val="43137"/>
                    </a:srgbClr>
                  </a:outerShdw>
                </a:effectLst>
              </a:rPr>
              <a:t>2-Cas des maladies infectieuses </a:t>
            </a:r>
            <a:endParaRPr lang="fr-FR" u="sng" dirty="0">
              <a:effectLst>
                <a:outerShdw blurRad="38100" dist="38100" dir="2700000" algn="tl">
                  <a:srgbClr val="000000">
                    <a:alpha val="43137"/>
                  </a:srgbClr>
                </a:outerShdw>
              </a:effectLst>
            </a:endParaRPr>
          </a:p>
          <a:p>
            <a:endParaRPr lang="fr-FR" dirty="0"/>
          </a:p>
        </p:txBody>
      </p:sp>
      <p:sp>
        <p:nvSpPr>
          <p:cNvPr id="4" name="ZoneTexte 3"/>
          <p:cNvSpPr txBox="1"/>
          <p:nvPr/>
        </p:nvSpPr>
        <p:spPr>
          <a:xfrm>
            <a:off x="2643174" y="500042"/>
            <a:ext cx="5000660" cy="738664"/>
          </a:xfrm>
          <a:prstGeom prst="rect">
            <a:avLst/>
          </a:prstGeom>
          <a:noFill/>
        </p:spPr>
        <p:txBody>
          <a:bodyPr wrap="square" rtlCol="0">
            <a:spAutoFit/>
          </a:bodyPr>
          <a:lstStyle/>
          <a:p>
            <a:r>
              <a:rPr lang="fr-FR" sz="2400" b="1" i="1" u="sng" dirty="0">
                <a:solidFill>
                  <a:srgbClr val="FF0000"/>
                </a:solidFill>
                <a:effectLst>
                  <a:outerShdw blurRad="38100" dist="38100" dir="2700000" algn="tl">
                    <a:srgbClr val="000000">
                      <a:alpha val="43137"/>
                    </a:srgbClr>
                  </a:outerShdw>
                </a:effectLst>
              </a:rPr>
              <a:t>Bactéries ,champignons et parasites</a:t>
            </a:r>
          </a:p>
          <a:p>
            <a:endParaRPr lang="fr-FR" dirty="0"/>
          </a:p>
        </p:txBody>
      </p:sp>
      <p:sp>
        <p:nvSpPr>
          <p:cNvPr id="5" name="ZoneTexte 4"/>
          <p:cNvSpPr txBox="1"/>
          <p:nvPr/>
        </p:nvSpPr>
        <p:spPr>
          <a:xfrm>
            <a:off x="0" y="1000108"/>
            <a:ext cx="9144000" cy="2585323"/>
          </a:xfrm>
          <a:prstGeom prst="rect">
            <a:avLst/>
          </a:prstGeom>
          <a:noFill/>
        </p:spPr>
        <p:txBody>
          <a:bodyPr wrap="square" rtlCol="0">
            <a:spAutoFit/>
          </a:bodyPr>
          <a:lstStyle/>
          <a:p>
            <a:pPr>
              <a:buFontTx/>
              <a:buChar char="-"/>
            </a:pPr>
            <a:r>
              <a:rPr lang="fr-FR" dirty="0"/>
              <a:t>les techniques moléculaires n’ont pas remplacé les cultures </a:t>
            </a:r>
          </a:p>
          <a:p>
            <a:pPr>
              <a:buFontTx/>
              <a:buChar char="-"/>
            </a:pPr>
            <a:r>
              <a:rPr lang="fr-FR" dirty="0"/>
              <a:t>- Elles ont pris une place importante pour la détection de pathogènes spécifiques tels que </a:t>
            </a:r>
            <a:r>
              <a:rPr lang="fr-FR" i="1" dirty="0" err="1"/>
              <a:t>Staphylococcus</a:t>
            </a:r>
            <a:r>
              <a:rPr lang="fr-FR" i="1" dirty="0"/>
              <a:t> aureus</a:t>
            </a:r>
            <a:r>
              <a:rPr lang="fr-FR" dirty="0"/>
              <a:t> résistant à la </a:t>
            </a:r>
            <a:r>
              <a:rPr lang="fr-FR" dirty="0" err="1"/>
              <a:t>méticilline</a:t>
            </a:r>
            <a:r>
              <a:rPr lang="fr-FR" dirty="0"/>
              <a:t> (MRSA) ou </a:t>
            </a:r>
            <a:r>
              <a:rPr lang="fr-FR" i="1" dirty="0" err="1"/>
              <a:t>Clostridium</a:t>
            </a:r>
            <a:r>
              <a:rPr lang="fr-FR" i="1" dirty="0"/>
              <a:t> difficile</a:t>
            </a:r>
            <a:r>
              <a:rPr lang="fr-FR" dirty="0"/>
              <a:t>.</a:t>
            </a:r>
          </a:p>
          <a:p>
            <a:pPr>
              <a:buFontTx/>
              <a:buChar char="-"/>
            </a:pPr>
            <a:r>
              <a:rPr lang="fr-FR" dirty="0"/>
              <a:t>-permettent la détection de certaines bactéries à croissance lente ou requérant des conditions de cultures très particulières (mycobactéries, </a:t>
            </a:r>
            <a:r>
              <a:rPr lang="fr-FR" i="1" dirty="0"/>
              <a:t>Chlamydia</a:t>
            </a:r>
            <a:r>
              <a:rPr lang="fr-FR" dirty="0"/>
              <a:t>)</a:t>
            </a:r>
          </a:p>
          <a:p>
            <a:pPr>
              <a:buFontTx/>
              <a:buChar char="-"/>
            </a:pPr>
            <a:r>
              <a:rPr lang="fr-FR" dirty="0"/>
              <a:t>Exemple de parasites mis en évidence par le diagnostic moléculaire: les cas de la toxoplasmose, la leishmaniose, l’amibiase (distinction entre </a:t>
            </a:r>
            <a:r>
              <a:rPr lang="fr-FR" i="1" dirty="0"/>
              <a:t>Entamoeba histolytica</a:t>
            </a:r>
            <a:r>
              <a:rPr lang="fr-FR" dirty="0"/>
              <a:t> et  E. </a:t>
            </a:r>
            <a:r>
              <a:rPr lang="fr-FR" i="1" dirty="0" err="1"/>
              <a:t>dispar</a:t>
            </a:r>
            <a:r>
              <a:rPr lang="fr-FR" dirty="0"/>
              <a:t>) ou la malaria.</a:t>
            </a:r>
          </a:p>
          <a:p>
            <a:pPr>
              <a:buFontTx/>
              <a:buChar char="-"/>
            </a:pPr>
            <a:r>
              <a:rPr lang="fr-FR" dirty="0"/>
              <a:t> </a:t>
            </a:r>
          </a:p>
          <a:p>
            <a:pPr>
              <a:buFontTx/>
              <a:buChar char="-"/>
            </a:pPr>
            <a:endParaRPr lang="fr-FR" dirty="0"/>
          </a:p>
        </p:txBody>
      </p:sp>
      <p:pic>
        <p:nvPicPr>
          <p:cNvPr id="53250" name="Picture 2"/>
          <p:cNvPicPr>
            <a:picLocks noChangeAspect="1" noChangeArrowheads="1"/>
          </p:cNvPicPr>
          <p:nvPr/>
        </p:nvPicPr>
        <p:blipFill>
          <a:blip r:embed="rId2"/>
          <a:srcRect/>
          <a:stretch>
            <a:fillRect/>
          </a:stretch>
        </p:blipFill>
        <p:spPr bwMode="auto">
          <a:xfrm>
            <a:off x="571472" y="3214686"/>
            <a:ext cx="8001056" cy="3437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1538" y="2143116"/>
            <a:ext cx="7572428" cy="2400657"/>
          </a:xfrm>
          <a:prstGeom prst="rect">
            <a:avLst/>
          </a:prstGeom>
          <a:noFill/>
        </p:spPr>
        <p:txBody>
          <a:bodyPr wrap="square" rtlCol="0">
            <a:spAutoFit/>
          </a:bodyPr>
          <a:lstStyle/>
          <a:p>
            <a:r>
              <a:rPr lang="fr-FR" sz="4400" b="1" dirty="0"/>
              <a:t>III- Application de la biologie moléculaire en Médecine légale</a:t>
            </a:r>
            <a:endParaRPr lang="fr-FR" sz="4400" dirty="0"/>
          </a:p>
          <a:p>
            <a:r>
              <a:rPr lang="fr-FR" sz="4400" dirty="0"/>
              <a:t> </a:t>
            </a:r>
          </a:p>
          <a:p>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9993DFE1-20CE-4A68-B350-A21758C3C827}"/>
              </a:ext>
            </a:extLst>
          </p:cNvPr>
          <p:cNvSpPr txBox="1"/>
          <p:nvPr/>
        </p:nvSpPr>
        <p:spPr>
          <a:xfrm>
            <a:off x="395536" y="1578824"/>
            <a:ext cx="8352928" cy="3046988"/>
          </a:xfrm>
          <a:prstGeom prst="rect">
            <a:avLst/>
          </a:prstGeom>
          <a:noFill/>
        </p:spPr>
        <p:txBody>
          <a:bodyPr wrap="square">
            <a:spAutoFit/>
          </a:bodyPr>
          <a:lstStyle/>
          <a:p>
            <a:pPr algn="l"/>
            <a:r>
              <a:rPr lang="fr-FR" sz="2400" b="0" i="1" u="none" strike="noStrike" baseline="0" dirty="0">
                <a:latin typeface="Times New Roman" panose="02020603050405020304" pitchFamily="18" charset="0"/>
                <a:cs typeface="Times New Roman" panose="02020603050405020304" pitchFamily="18" charset="0"/>
              </a:rPr>
              <a:t>Au cours de ces dernières années, les analyses ADN utilisées par la justice ont connu de nombreux développements : réduction du nombre des cellules nécessaires à l’analyse, méthodes d’extraction et de purification plus efficaces, méthodes de génotypage plus</a:t>
            </a:r>
          </a:p>
          <a:p>
            <a:pPr algn="l"/>
            <a:r>
              <a:rPr lang="fr-FR" sz="2400" b="0" i="1" u="none" strike="noStrike" baseline="0" dirty="0">
                <a:latin typeface="Times New Roman" panose="02020603050405020304" pitchFamily="18" charset="0"/>
                <a:cs typeface="Times New Roman" panose="02020603050405020304" pitchFamily="18" charset="0"/>
              </a:rPr>
              <a:t>rapides.</a:t>
            </a:r>
          </a:p>
          <a:p>
            <a:pPr algn="l"/>
            <a:r>
              <a:rPr lang="fr-FR" sz="2400" b="0" i="1" u="none" strike="noStrike" baseline="0" dirty="0">
                <a:latin typeface="Times New Roman" panose="02020603050405020304" pitchFamily="18" charset="0"/>
                <a:cs typeface="Times New Roman" panose="02020603050405020304" pitchFamily="18" charset="0"/>
              </a:rPr>
              <a:t> Ces analyses permettent aujourd’hui d’identifier rapidement un corps, une tache de sang, de sperme, de cellules épithéliales par comparaison avec des résultats issus d’une famille. </a:t>
            </a:r>
            <a:endParaRPr lang="fr-FR" sz="2400"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xmlns="" id="{CCED43AA-8799-4C47-A8C8-8C77C844E069}"/>
              </a:ext>
            </a:extLst>
          </p:cNvPr>
          <p:cNvSpPr txBox="1"/>
          <p:nvPr/>
        </p:nvSpPr>
        <p:spPr>
          <a:xfrm>
            <a:off x="1187624" y="5085184"/>
            <a:ext cx="7056784" cy="830997"/>
          </a:xfrm>
          <a:prstGeom prst="rect">
            <a:avLst/>
          </a:prstGeom>
          <a:noFill/>
        </p:spPr>
        <p:txBody>
          <a:bodyPr wrap="square" rtlCol="0">
            <a:spAutoFit/>
          </a:bodyPr>
          <a:lstStyle/>
          <a:p>
            <a:r>
              <a:rPr lang="fr-FR" sz="2400" b="1" i="1" u="none" strike="noStrike" baseline="0" dirty="0">
                <a:solidFill>
                  <a:srgbClr val="FF0000"/>
                </a:solidFill>
                <a:latin typeface="Times New Roman" panose="02020603050405020304" pitchFamily="18" charset="0"/>
                <a:cs typeface="Times New Roman" panose="02020603050405020304" pitchFamily="18" charset="0"/>
              </a:rPr>
              <a:t>NB   Ces analyses sont effectuées uniquement dans le cadre d’une mission judiciaire</a:t>
            </a:r>
            <a:endParaRPr lang="fr-FR" sz="2400" b="1" dirty="0">
              <a:solidFill>
                <a:srgbClr val="FF0000"/>
              </a:solidFill>
            </a:endParaRPr>
          </a:p>
        </p:txBody>
      </p:sp>
      <p:sp>
        <p:nvSpPr>
          <p:cNvPr id="7" name="Rectangle à coins arrondis 5">
            <a:extLst>
              <a:ext uri="{FF2B5EF4-FFF2-40B4-BE49-F238E27FC236}">
                <a16:creationId xmlns:a16="http://schemas.microsoft.com/office/drawing/2014/main" xmlns="" id="{41B31C73-DF83-49FD-A8E4-B0F376574833}"/>
              </a:ext>
            </a:extLst>
          </p:cNvPr>
          <p:cNvSpPr/>
          <p:nvPr/>
        </p:nvSpPr>
        <p:spPr>
          <a:xfrm>
            <a:off x="251520" y="1412776"/>
            <a:ext cx="8496944" cy="338437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xmlns="" id="{43BC6F2C-7A9C-4E61-97E3-65D60B75882A}"/>
              </a:ext>
            </a:extLst>
          </p:cNvPr>
          <p:cNvSpPr txBox="1"/>
          <p:nvPr/>
        </p:nvSpPr>
        <p:spPr>
          <a:xfrm>
            <a:off x="395536" y="344867"/>
            <a:ext cx="7572428" cy="984885"/>
          </a:xfrm>
          <a:prstGeom prst="rect">
            <a:avLst/>
          </a:prstGeom>
          <a:noFill/>
        </p:spPr>
        <p:txBody>
          <a:bodyPr wrap="square" rtlCol="0">
            <a:spAutoFit/>
          </a:bodyPr>
          <a:lstStyle/>
          <a:p>
            <a:r>
              <a:rPr lang="fr-FR" sz="2000" b="1" dirty="0"/>
              <a:t>III- Application de la biologie moléculaire en Médecine légale</a:t>
            </a:r>
            <a:endParaRPr lang="fr-FR" sz="2000" dirty="0"/>
          </a:p>
          <a:p>
            <a:r>
              <a:rPr lang="fr-FR" sz="2000" dirty="0"/>
              <a:t> </a:t>
            </a:r>
          </a:p>
          <a:p>
            <a:endParaRPr lang="fr-FR" dirty="0"/>
          </a:p>
        </p:txBody>
      </p:sp>
    </p:spTree>
    <p:extLst>
      <p:ext uri="{BB962C8B-B14F-4D97-AF65-F5344CB8AC3E}">
        <p14:creationId xmlns:p14="http://schemas.microsoft.com/office/powerpoint/2010/main" xmlns="" val="3121796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D9955702-7F8B-4C8F-860C-F1A9878DE1AB}"/>
              </a:ext>
            </a:extLst>
          </p:cNvPr>
          <p:cNvPicPr>
            <a:picLocks noChangeAspect="1"/>
          </p:cNvPicPr>
          <p:nvPr/>
        </p:nvPicPr>
        <p:blipFill>
          <a:blip r:embed="rId3"/>
          <a:stretch>
            <a:fillRect/>
          </a:stretch>
        </p:blipFill>
        <p:spPr>
          <a:xfrm>
            <a:off x="347798" y="947697"/>
            <a:ext cx="8448404" cy="5646368"/>
          </a:xfrm>
          <a:prstGeom prst="rect">
            <a:avLst/>
          </a:prstGeom>
        </p:spPr>
      </p:pic>
      <p:sp>
        <p:nvSpPr>
          <p:cNvPr id="6" name="ZoneTexte 5">
            <a:extLst>
              <a:ext uri="{FF2B5EF4-FFF2-40B4-BE49-F238E27FC236}">
                <a16:creationId xmlns:a16="http://schemas.microsoft.com/office/drawing/2014/main" xmlns="" id="{EF7B7FF7-233B-4D1A-BBEF-54D28B7D9AEE}"/>
              </a:ext>
            </a:extLst>
          </p:cNvPr>
          <p:cNvSpPr txBox="1"/>
          <p:nvPr/>
        </p:nvSpPr>
        <p:spPr>
          <a:xfrm>
            <a:off x="395536" y="344867"/>
            <a:ext cx="7572428" cy="984885"/>
          </a:xfrm>
          <a:prstGeom prst="rect">
            <a:avLst/>
          </a:prstGeom>
          <a:noFill/>
        </p:spPr>
        <p:txBody>
          <a:bodyPr wrap="square" rtlCol="0">
            <a:spAutoFit/>
          </a:bodyPr>
          <a:lstStyle/>
          <a:p>
            <a:r>
              <a:rPr lang="fr-FR" sz="2000" b="1" dirty="0"/>
              <a:t>III- Application de la biologie moléculaire en Médecine légale</a:t>
            </a:r>
            <a:endParaRPr lang="fr-FR" sz="2000" dirty="0"/>
          </a:p>
          <a:p>
            <a:r>
              <a:rPr lang="fr-FR" sz="2000" dirty="0"/>
              <a:t> </a:t>
            </a:r>
          </a:p>
          <a:p>
            <a:endParaRPr lang="fr-FR" dirty="0"/>
          </a:p>
        </p:txBody>
      </p:sp>
      <p:sp>
        <p:nvSpPr>
          <p:cNvPr id="7" name="Ellipse 6">
            <a:extLst>
              <a:ext uri="{FF2B5EF4-FFF2-40B4-BE49-F238E27FC236}">
                <a16:creationId xmlns:a16="http://schemas.microsoft.com/office/drawing/2014/main" xmlns="" id="{654C37DA-D994-498D-9DB0-A3FED3092950}"/>
              </a:ext>
            </a:extLst>
          </p:cNvPr>
          <p:cNvSpPr/>
          <p:nvPr/>
        </p:nvSpPr>
        <p:spPr>
          <a:xfrm>
            <a:off x="4943592" y="3812003"/>
            <a:ext cx="581411" cy="4587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xmlns="" id="{1ACF1619-88EB-4925-9815-84CBCC76C861}"/>
              </a:ext>
            </a:extLst>
          </p:cNvPr>
          <p:cNvSpPr/>
          <p:nvPr/>
        </p:nvSpPr>
        <p:spPr>
          <a:xfrm>
            <a:off x="7967964" y="2534075"/>
            <a:ext cx="720080"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xmlns="" id="{40135DB9-D9AF-43B1-8769-7E4F1D52CF95}"/>
              </a:ext>
            </a:extLst>
          </p:cNvPr>
          <p:cNvSpPr/>
          <p:nvPr/>
        </p:nvSpPr>
        <p:spPr>
          <a:xfrm>
            <a:off x="4283054" y="3021063"/>
            <a:ext cx="460183" cy="4024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xmlns="" id="{4ABBF44F-9DC6-43CE-A4C7-1A6C9DEE013E}"/>
              </a:ext>
            </a:extLst>
          </p:cNvPr>
          <p:cNvSpPr/>
          <p:nvPr/>
        </p:nvSpPr>
        <p:spPr>
          <a:xfrm>
            <a:off x="1403648" y="2652633"/>
            <a:ext cx="1368152"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xmlns="" id="{0ED74C1A-A0CF-4B44-8E0B-17EFAEB149B8}"/>
              </a:ext>
            </a:extLst>
          </p:cNvPr>
          <p:cNvSpPr/>
          <p:nvPr/>
        </p:nvSpPr>
        <p:spPr>
          <a:xfrm>
            <a:off x="6092250" y="3435895"/>
            <a:ext cx="864096"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xmlns="" id="{71F62609-76F9-4C13-A894-25E4A8ED02CC}"/>
              </a:ext>
            </a:extLst>
          </p:cNvPr>
          <p:cNvSpPr/>
          <p:nvPr/>
        </p:nvSpPr>
        <p:spPr>
          <a:xfrm>
            <a:off x="4014239" y="4273364"/>
            <a:ext cx="2116614"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xmlns="" id="{B59519D0-1D37-4030-9388-A48C5ABB81BA}"/>
              </a:ext>
            </a:extLst>
          </p:cNvPr>
          <p:cNvSpPr/>
          <p:nvPr/>
        </p:nvSpPr>
        <p:spPr>
          <a:xfrm>
            <a:off x="5986670" y="5732764"/>
            <a:ext cx="1736042" cy="5020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xmlns="" id="{C8F3BFBF-E280-42AA-A31C-14AA8DA39E90}"/>
              </a:ext>
            </a:extLst>
          </p:cNvPr>
          <p:cNvSpPr/>
          <p:nvPr/>
        </p:nvSpPr>
        <p:spPr>
          <a:xfrm>
            <a:off x="4730608" y="5410499"/>
            <a:ext cx="662298" cy="2906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xmlns="" id="{71F0C0B9-6362-4A37-9DCF-B4FCBB9390FB}"/>
              </a:ext>
            </a:extLst>
          </p:cNvPr>
          <p:cNvSpPr/>
          <p:nvPr/>
        </p:nvSpPr>
        <p:spPr>
          <a:xfrm>
            <a:off x="6524298" y="4526997"/>
            <a:ext cx="1079686" cy="5020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xmlns="" id="{2CF73245-88D7-4982-9E5C-515184F5D309}"/>
              </a:ext>
            </a:extLst>
          </p:cNvPr>
          <p:cNvSpPr/>
          <p:nvPr/>
        </p:nvSpPr>
        <p:spPr>
          <a:xfrm>
            <a:off x="3902149" y="5013454"/>
            <a:ext cx="2082886"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xmlns="" id="{0AD9C4F5-475E-4507-AE04-08C95B327E7F}"/>
              </a:ext>
            </a:extLst>
          </p:cNvPr>
          <p:cNvSpPr/>
          <p:nvPr/>
        </p:nvSpPr>
        <p:spPr>
          <a:xfrm>
            <a:off x="2980265" y="6106162"/>
            <a:ext cx="3500686" cy="5020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982865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71604" y="285728"/>
            <a:ext cx="6286544" cy="1908215"/>
          </a:xfrm>
          <a:prstGeom prst="rect">
            <a:avLst/>
          </a:prstGeom>
          <a:noFill/>
        </p:spPr>
        <p:txBody>
          <a:bodyPr wrap="square" rtlCol="0">
            <a:spAutoFit/>
          </a:bodyPr>
          <a:lstStyle/>
          <a:p>
            <a:r>
              <a:rPr lang="fr-FR" sz="2800" b="1" dirty="0"/>
              <a:t>III- Application de la biologie moléculaire       en Médecine légale</a:t>
            </a:r>
            <a:endParaRPr lang="fr-FR" sz="2800" dirty="0"/>
          </a:p>
          <a:p>
            <a:r>
              <a:rPr lang="fr-FR" sz="4400" dirty="0"/>
              <a:t> </a:t>
            </a:r>
          </a:p>
          <a:p>
            <a:endParaRPr lang="fr-FR" dirty="0"/>
          </a:p>
        </p:txBody>
      </p:sp>
      <p:sp>
        <p:nvSpPr>
          <p:cNvPr id="3" name="ZoneTexte 2"/>
          <p:cNvSpPr txBox="1"/>
          <p:nvPr/>
        </p:nvSpPr>
        <p:spPr>
          <a:xfrm>
            <a:off x="2428860" y="1500174"/>
            <a:ext cx="5214974" cy="830997"/>
          </a:xfrm>
          <a:prstGeom prst="rect">
            <a:avLst/>
          </a:prstGeom>
          <a:noFill/>
        </p:spPr>
        <p:txBody>
          <a:bodyPr wrap="square" rtlCol="0">
            <a:spAutoFit/>
          </a:bodyPr>
          <a:lstStyle/>
          <a:p>
            <a:pPr marL="0" lvl="1"/>
            <a:r>
              <a:rPr lang="fr-FR" sz="2400" b="1" u="sng" dirty="0"/>
              <a:t>1-Identification génétique</a:t>
            </a:r>
          </a:p>
          <a:p>
            <a:endParaRPr lang="fr-FR" sz="2400" u="sng" dirty="0"/>
          </a:p>
        </p:txBody>
      </p:sp>
      <p:sp>
        <p:nvSpPr>
          <p:cNvPr id="4" name="Flèche vers le bas 3"/>
          <p:cNvSpPr/>
          <p:nvPr/>
        </p:nvSpPr>
        <p:spPr>
          <a:xfrm>
            <a:off x="4071934" y="1142984"/>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71472" y="2143116"/>
            <a:ext cx="7929618" cy="1200329"/>
          </a:xfrm>
          <a:prstGeom prst="rect">
            <a:avLst/>
          </a:prstGeom>
          <a:noFill/>
        </p:spPr>
        <p:txBody>
          <a:bodyPr wrap="square" rtlCol="0">
            <a:spAutoFit/>
          </a:bodyPr>
          <a:lstStyle/>
          <a:p>
            <a:r>
              <a:rPr lang="fr-FR" b="1" dirty="0"/>
              <a:t>Identifier un individu génétiquement revient a identifier son génome via une</a:t>
            </a:r>
          </a:p>
          <a:p>
            <a:pPr lvl="0" fontAlgn="base"/>
            <a:r>
              <a:rPr lang="fr-FR" b="1" dirty="0"/>
              <a:t>	-identification des traces biologiques et </a:t>
            </a:r>
          </a:p>
          <a:p>
            <a:pPr lvl="0" fontAlgn="base"/>
            <a:r>
              <a:rPr lang="fr-FR" b="1" dirty="0"/>
              <a:t>	-obtention des profils génétiques</a:t>
            </a:r>
          </a:p>
          <a:p>
            <a:endParaRPr lang="fr-FR" dirty="0"/>
          </a:p>
        </p:txBody>
      </p:sp>
      <p:sp>
        <p:nvSpPr>
          <p:cNvPr id="6" name="Rectangle à coins arrondis 5"/>
          <p:cNvSpPr/>
          <p:nvPr/>
        </p:nvSpPr>
        <p:spPr>
          <a:xfrm>
            <a:off x="500034" y="2071678"/>
            <a:ext cx="7786742" cy="1000132"/>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71472" y="3786190"/>
            <a:ext cx="2214578" cy="1200329"/>
          </a:xfrm>
          <a:prstGeom prst="rect">
            <a:avLst/>
          </a:prstGeom>
          <a:noFill/>
        </p:spPr>
        <p:txBody>
          <a:bodyPr wrap="square" rtlCol="0">
            <a:spAutoFit/>
          </a:bodyPr>
          <a:lstStyle/>
          <a:p>
            <a:r>
              <a:rPr lang="fr-FR" b="1" dirty="0"/>
              <a:t>Traces biologiques</a:t>
            </a:r>
          </a:p>
          <a:p>
            <a:r>
              <a:rPr lang="fr-FR" b="1" dirty="0"/>
              <a:t>(</a:t>
            </a:r>
            <a:r>
              <a:rPr lang="fr-FR" dirty="0"/>
              <a:t>indication importante dans une enquête judiciaire)</a:t>
            </a:r>
            <a:endParaRPr lang="fr-FR" b="1" dirty="0"/>
          </a:p>
        </p:txBody>
      </p:sp>
      <p:sp>
        <p:nvSpPr>
          <p:cNvPr id="8" name="Égal 7"/>
          <p:cNvSpPr/>
          <p:nvPr/>
        </p:nvSpPr>
        <p:spPr>
          <a:xfrm>
            <a:off x="2714612" y="3857628"/>
            <a:ext cx="428628" cy="28575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3428992" y="3571876"/>
            <a:ext cx="5286412" cy="1200329"/>
          </a:xfrm>
          <a:prstGeom prst="rect">
            <a:avLst/>
          </a:prstGeom>
          <a:noFill/>
        </p:spPr>
        <p:txBody>
          <a:bodyPr wrap="square" rtlCol="0">
            <a:spAutoFit/>
          </a:bodyPr>
          <a:lstStyle/>
          <a:p>
            <a:pPr>
              <a:buFontTx/>
              <a:buChar char="-"/>
            </a:pPr>
            <a:r>
              <a:rPr lang="fr-FR" dirty="0"/>
              <a:t>les traces de sang prélevées sur une arme </a:t>
            </a:r>
          </a:p>
          <a:p>
            <a:pPr>
              <a:buFontTx/>
              <a:buChar char="-"/>
            </a:pPr>
            <a:r>
              <a:rPr lang="fr-FR" dirty="0"/>
              <a:t>Les traces de sperme retrouvées sur les vêtements de la victime d'un viol</a:t>
            </a:r>
          </a:p>
          <a:p>
            <a:pPr>
              <a:buFontTx/>
              <a:buChar char="-"/>
            </a:pPr>
            <a:r>
              <a:rPr lang="fr-FR" dirty="0"/>
              <a:t>-autres</a:t>
            </a:r>
          </a:p>
        </p:txBody>
      </p:sp>
      <p:sp>
        <p:nvSpPr>
          <p:cNvPr id="10" name="Accolade fermante 9"/>
          <p:cNvSpPr/>
          <p:nvPr/>
        </p:nvSpPr>
        <p:spPr>
          <a:xfrm rot="5400000">
            <a:off x="5619406" y="1810090"/>
            <a:ext cx="428088" cy="5809049"/>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p:cNvSpPr txBox="1"/>
          <p:nvPr/>
        </p:nvSpPr>
        <p:spPr>
          <a:xfrm>
            <a:off x="5286380" y="5000636"/>
            <a:ext cx="1428760" cy="369332"/>
          </a:xfrm>
          <a:prstGeom prst="rect">
            <a:avLst/>
          </a:prstGeom>
          <a:noFill/>
        </p:spPr>
        <p:txBody>
          <a:bodyPr wrap="square" rtlCol="0">
            <a:spAutoFit/>
          </a:bodyPr>
          <a:lstStyle/>
          <a:p>
            <a:r>
              <a:rPr lang="fr-FR" b="1" dirty="0"/>
              <a:t>ADN humain</a:t>
            </a:r>
          </a:p>
        </p:txBody>
      </p:sp>
      <p:sp>
        <p:nvSpPr>
          <p:cNvPr id="12" name="ZoneTexte 11"/>
          <p:cNvSpPr txBox="1"/>
          <p:nvPr/>
        </p:nvSpPr>
        <p:spPr>
          <a:xfrm>
            <a:off x="4500562" y="5857892"/>
            <a:ext cx="3286148" cy="369332"/>
          </a:xfrm>
          <a:prstGeom prst="rect">
            <a:avLst/>
          </a:prstGeom>
          <a:noFill/>
        </p:spPr>
        <p:txBody>
          <a:bodyPr wrap="square" rtlCol="0">
            <a:spAutoFit/>
          </a:bodyPr>
          <a:lstStyle/>
          <a:p>
            <a:r>
              <a:rPr lang="fr-FR" b="1" dirty="0"/>
              <a:t>établir un profil génétique</a:t>
            </a:r>
          </a:p>
        </p:txBody>
      </p:sp>
      <p:sp>
        <p:nvSpPr>
          <p:cNvPr id="13" name="ZoneTexte 12"/>
          <p:cNvSpPr txBox="1"/>
          <p:nvPr/>
        </p:nvSpPr>
        <p:spPr>
          <a:xfrm>
            <a:off x="714348" y="5857892"/>
            <a:ext cx="2928958" cy="923330"/>
          </a:xfrm>
          <a:prstGeom prst="rect">
            <a:avLst/>
          </a:prstGeom>
          <a:noFill/>
        </p:spPr>
        <p:txBody>
          <a:bodyPr wrap="square" rtlCol="0">
            <a:spAutoFit/>
          </a:bodyPr>
          <a:lstStyle/>
          <a:p>
            <a:r>
              <a:rPr lang="fr-FR" b="1" dirty="0"/>
              <a:t>Identification génétique de la personne par comparaison avec un profil de référence </a:t>
            </a:r>
          </a:p>
        </p:txBody>
      </p:sp>
      <p:sp>
        <p:nvSpPr>
          <p:cNvPr id="14" name="Flèche vers le bas 13"/>
          <p:cNvSpPr/>
          <p:nvPr/>
        </p:nvSpPr>
        <p:spPr>
          <a:xfrm>
            <a:off x="5786446" y="5357826"/>
            <a:ext cx="214314" cy="5000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gauche 14"/>
          <p:cNvSpPr/>
          <p:nvPr/>
        </p:nvSpPr>
        <p:spPr>
          <a:xfrm>
            <a:off x="3714744" y="6000768"/>
            <a:ext cx="500066" cy="214314"/>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728" y="2643182"/>
            <a:ext cx="7215238" cy="3108543"/>
          </a:xfrm>
          <a:prstGeom prst="rect">
            <a:avLst/>
          </a:prstGeom>
          <a:noFill/>
        </p:spPr>
        <p:txBody>
          <a:bodyPr wrap="square" rtlCol="0">
            <a:spAutoFit/>
          </a:bodyPr>
          <a:lstStyle/>
          <a:p>
            <a:pPr lvl="0" fontAlgn="base"/>
            <a:r>
              <a:rPr lang="fr-FR" sz="2400" dirty="0"/>
              <a:t>-</a:t>
            </a:r>
            <a:r>
              <a:rPr lang="fr-FR" sz="2800" b="1" dirty="0"/>
              <a:t>la technique PCR</a:t>
            </a:r>
          </a:p>
          <a:p>
            <a:pPr lvl="0" fontAlgn="base"/>
            <a:endParaRPr lang="fr-FR" sz="2800" b="1" dirty="0"/>
          </a:p>
          <a:p>
            <a:pPr lvl="0" fontAlgn="base"/>
            <a:r>
              <a:rPr lang="fr-FR" sz="2800" b="1" dirty="0"/>
              <a:t>-PCR en temps réel</a:t>
            </a:r>
          </a:p>
          <a:p>
            <a:pPr lvl="0" fontAlgn="base"/>
            <a:endParaRPr lang="fr-FR" sz="2800" b="1" dirty="0"/>
          </a:p>
          <a:p>
            <a:pPr lvl="0" fontAlgn="base"/>
            <a:r>
              <a:rPr lang="fr-FR" sz="2800" b="1" dirty="0"/>
              <a:t>-l'électrophorèse capillaire et en gel d’agarose</a:t>
            </a:r>
          </a:p>
          <a:p>
            <a:pPr lvl="0" fontAlgn="base"/>
            <a:endParaRPr lang="fr-FR" sz="2800" b="1" dirty="0"/>
          </a:p>
          <a:p>
            <a:r>
              <a:rPr lang="fr-FR" sz="2800" b="1" dirty="0"/>
              <a:t>-le séquençage</a:t>
            </a:r>
          </a:p>
        </p:txBody>
      </p:sp>
      <p:sp>
        <p:nvSpPr>
          <p:cNvPr id="5" name="ZoneTexte 4"/>
          <p:cNvSpPr txBox="1"/>
          <p:nvPr/>
        </p:nvSpPr>
        <p:spPr>
          <a:xfrm>
            <a:off x="357158" y="1285860"/>
            <a:ext cx="8501122" cy="1077218"/>
          </a:xfrm>
          <a:prstGeom prst="rect">
            <a:avLst/>
          </a:prstGeom>
          <a:noFill/>
        </p:spPr>
        <p:txBody>
          <a:bodyPr wrap="square" rtlCol="0">
            <a:spAutoFit/>
          </a:bodyPr>
          <a:lstStyle/>
          <a:p>
            <a:r>
              <a:rPr lang="fr-FR" sz="3200" b="1" u="sng" dirty="0">
                <a:solidFill>
                  <a:srgbClr val="FF0000"/>
                </a:solidFill>
                <a:effectLst>
                  <a:outerShdw blurRad="38100" dist="38100" dir="2700000" algn="tl">
                    <a:srgbClr val="000000">
                      <a:alpha val="43137"/>
                    </a:srgbClr>
                  </a:outerShdw>
                </a:effectLst>
              </a:rPr>
              <a:t>2- Principales Techniques d’analyses appliquées</a:t>
            </a:r>
            <a:endParaRPr lang="fr-FR" sz="3200" u="sng" dirty="0">
              <a:solidFill>
                <a:srgbClr val="FF0000"/>
              </a:solidFill>
              <a:effectLst>
                <a:outerShdw blurRad="38100" dist="38100" dir="2700000" algn="tl">
                  <a:srgbClr val="000000">
                    <a:alpha val="43137"/>
                  </a:srgbClr>
                </a:outerShdw>
              </a:effectLst>
            </a:endParaRPr>
          </a:p>
          <a:p>
            <a:endParaRPr lang="fr-FR" sz="3200" dirty="0"/>
          </a:p>
        </p:txBody>
      </p:sp>
      <p:sp>
        <p:nvSpPr>
          <p:cNvPr id="6" name="ZoneTexte 5"/>
          <p:cNvSpPr txBox="1"/>
          <p:nvPr/>
        </p:nvSpPr>
        <p:spPr>
          <a:xfrm>
            <a:off x="1500166" y="0"/>
            <a:ext cx="6286544" cy="1908215"/>
          </a:xfrm>
          <a:prstGeom prst="rect">
            <a:avLst/>
          </a:prstGeom>
          <a:noFill/>
        </p:spPr>
        <p:txBody>
          <a:bodyPr wrap="square" rtlCol="0">
            <a:spAutoFit/>
          </a:bodyPr>
          <a:lstStyle/>
          <a:p>
            <a:r>
              <a:rPr lang="fr-FR" sz="2800" b="1" dirty="0"/>
              <a:t>III- Application de la biologie moléculaire       en Médecine légale</a:t>
            </a:r>
            <a:endParaRPr lang="fr-FR" sz="2800" dirty="0"/>
          </a:p>
          <a:p>
            <a:r>
              <a:rPr lang="fr-FR" sz="4400" dirty="0"/>
              <a:t> </a:t>
            </a:r>
          </a:p>
          <a:p>
            <a:endParaRPr lang="fr-FR" dirty="0"/>
          </a:p>
        </p:txBody>
      </p:sp>
      <p:sp>
        <p:nvSpPr>
          <p:cNvPr id="7" name="Flèche vers le bas 6"/>
          <p:cNvSpPr/>
          <p:nvPr/>
        </p:nvSpPr>
        <p:spPr>
          <a:xfrm>
            <a:off x="4286248" y="2071678"/>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707856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71604" y="714356"/>
            <a:ext cx="5572164" cy="1231106"/>
          </a:xfrm>
          <a:prstGeom prst="rect">
            <a:avLst/>
          </a:prstGeom>
          <a:noFill/>
        </p:spPr>
        <p:txBody>
          <a:bodyPr wrap="square" rtlCol="0">
            <a:spAutoFit/>
          </a:bodyPr>
          <a:lstStyle/>
          <a:p>
            <a:r>
              <a:rPr lang="fr-FR" sz="2800" b="1" u="sng" dirty="0"/>
              <a:t>3-Type de profil génétique appliqué par analyse de STR </a:t>
            </a:r>
            <a:endParaRPr lang="fr-FR" sz="2800" u="sng" dirty="0"/>
          </a:p>
          <a:p>
            <a:endParaRPr lang="fr-FR" dirty="0"/>
          </a:p>
        </p:txBody>
      </p:sp>
      <p:sp>
        <p:nvSpPr>
          <p:cNvPr id="3" name="Rectangle 2"/>
          <p:cNvSpPr/>
          <p:nvPr/>
        </p:nvSpPr>
        <p:spPr>
          <a:xfrm>
            <a:off x="214282" y="142852"/>
            <a:ext cx="7000924" cy="369332"/>
          </a:xfrm>
          <a:prstGeom prst="rect">
            <a:avLst/>
          </a:prstGeom>
        </p:spPr>
        <p:txBody>
          <a:bodyPr wrap="square">
            <a:spAutoFit/>
          </a:bodyPr>
          <a:lstStyle/>
          <a:p>
            <a:r>
              <a:rPr lang="fr-FR" b="1" dirty="0"/>
              <a:t>III- Application de la biologie moléculaire  en Médecine légale</a:t>
            </a:r>
            <a:endParaRPr lang="fr-FR" dirty="0"/>
          </a:p>
        </p:txBody>
      </p:sp>
      <p:sp>
        <p:nvSpPr>
          <p:cNvPr id="5" name="ZoneTexte 4"/>
          <p:cNvSpPr txBox="1"/>
          <p:nvPr/>
        </p:nvSpPr>
        <p:spPr>
          <a:xfrm>
            <a:off x="428596" y="1928802"/>
            <a:ext cx="8143932" cy="2308324"/>
          </a:xfrm>
          <a:prstGeom prst="rect">
            <a:avLst/>
          </a:prstGeom>
          <a:noFill/>
        </p:spPr>
        <p:txBody>
          <a:bodyPr wrap="square" rtlCol="0">
            <a:spAutoFit/>
          </a:bodyPr>
          <a:lstStyle/>
          <a:p>
            <a:r>
              <a:rPr lang="fr-FR" dirty="0"/>
              <a:t>-l’étude de marqueurs polymorphes de types « Short Tandem </a:t>
            </a:r>
            <a:r>
              <a:rPr lang="fr-FR" dirty="0" err="1"/>
              <a:t>Repeat</a:t>
            </a:r>
            <a:r>
              <a:rPr lang="fr-FR" dirty="0"/>
              <a:t> » (STR)</a:t>
            </a:r>
          </a:p>
          <a:p>
            <a:r>
              <a:rPr lang="fr-FR" dirty="0"/>
              <a:t>-Ces STR sont répartis sur presque tous les chromosomes et sont génétiquement indépendants les uns des autres</a:t>
            </a:r>
          </a:p>
          <a:p>
            <a:r>
              <a:rPr lang="fr-FR" dirty="0"/>
              <a:t>-Chacun de ces marqueurs présente un polymorphisme de longueur dû à un nombre variable de répétitions d’un court motif de 3, 4 ou 5 nucléotides</a:t>
            </a:r>
          </a:p>
          <a:p>
            <a:r>
              <a:rPr lang="fr-FR" dirty="0"/>
              <a:t>-Pour exprimer la correspondance entre deux profils STR, une interprétation statistique des résultats obtenus sera effectuée .</a:t>
            </a:r>
          </a:p>
          <a:p>
            <a:r>
              <a:rPr lang="fr-FR" dirty="0"/>
              <a:t> </a:t>
            </a:r>
          </a:p>
        </p:txBody>
      </p:sp>
      <p:pic>
        <p:nvPicPr>
          <p:cNvPr id="54274" name="Picture 2"/>
          <p:cNvPicPr>
            <a:picLocks noChangeAspect="1" noChangeArrowheads="1"/>
          </p:cNvPicPr>
          <p:nvPr/>
        </p:nvPicPr>
        <p:blipFill>
          <a:blip r:embed="rId2"/>
          <a:srcRect/>
          <a:stretch>
            <a:fillRect/>
          </a:stretch>
        </p:blipFill>
        <p:spPr bwMode="auto">
          <a:xfrm>
            <a:off x="1285851" y="3929066"/>
            <a:ext cx="6946343" cy="2714644"/>
          </a:xfrm>
          <a:prstGeom prst="rect">
            <a:avLst/>
          </a:prstGeom>
          <a:noFill/>
          <a:ln w="9525">
            <a:noFill/>
            <a:miter lim="800000"/>
            <a:headEnd/>
            <a:tailEnd/>
          </a:ln>
          <a:effectLst/>
        </p:spPr>
      </p:pic>
    </p:spTree>
    <p:extLst>
      <p:ext uri="{BB962C8B-B14F-4D97-AF65-F5344CB8AC3E}">
        <p14:creationId xmlns:p14="http://schemas.microsoft.com/office/powerpoint/2010/main" xmlns="" val="3859787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5F315A49-4BA4-4082-BC38-96FCE196A0AF}"/>
              </a:ext>
            </a:extLst>
          </p:cNvPr>
          <p:cNvSpPr txBox="1"/>
          <p:nvPr/>
        </p:nvSpPr>
        <p:spPr>
          <a:xfrm>
            <a:off x="1331641" y="777560"/>
            <a:ext cx="7056782" cy="523220"/>
          </a:xfrm>
          <a:prstGeom prst="rect">
            <a:avLst/>
          </a:prstGeom>
          <a:noFill/>
        </p:spPr>
        <p:txBody>
          <a:bodyPr wrap="square" rtlCol="0">
            <a:spAutoFit/>
          </a:bodyPr>
          <a:lstStyle/>
          <a:p>
            <a:r>
              <a:rPr lang="fr-FR" sz="2800" b="1" i="0" u="none" strike="noStrike" baseline="0" dirty="0">
                <a:latin typeface="TimesNRMT-Bold"/>
              </a:rPr>
              <a:t>4-LES ANALYSES ADN DISPONIBLES</a:t>
            </a:r>
            <a:endParaRPr lang="fr-FR" sz="2800" dirty="0"/>
          </a:p>
        </p:txBody>
      </p:sp>
      <p:sp>
        <p:nvSpPr>
          <p:cNvPr id="5" name="ZoneTexte 4">
            <a:extLst>
              <a:ext uri="{FF2B5EF4-FFF2-40B4-BE49-F238E27FC236}">
                <a16:creationId xmlns:a16="http://schemas.microsoft.com/office/drawing/2014/main" xmlns="" id="{6F9382D6-5FD4-42CC-88B3-2AAD81D12B1B}"/>
              </a:ext>
            </a:extLst>
          </p:cNvPr>
          <p:cNvSpPr txBox="1"/>
          <p:nvPr/>
        </p:nvSpPr>
        <p:spPr>
          <a:xfrm>
            <a:off x="531205" y="1681698"/>
            <a:ext cx="8424936" cy="830997"/>
          </a:xfrm>
          <a:prstGeom prst="rect">
            <a:avLst/>
          </a:prstGeom>
          <a:noFill/>
        </p:spPr>
        <p:txBody>
          <a:bodyPr wrap="square" rtlCol="0">
            <a:spAutoFit/>
          </a:bodyPr>
          <a:lstStyle/>
          <a:p>
            <a:r>
              <a:rPr lang="fr-FR" sz="2400" b="0" i="0" u="none" strike="noStrike" baseline="0" dirty="0">
                <a:latin typeface="TimesNRMT"/>
              </a:rPr>
              <a:t>L’objectif des analyses est de pouvoir identifier une personne à partir d’une trace</a:t>
            </a:r>
            <a:endParaRPr lang="fr-FR" sz="2400" dirty="0"/>
          </a:p>
        </p:txBody>
      </p:sp>
      <p:sp>
        <p:nvSpPr>
          <p:cNvPr id="6" name="Flèche vers le bas 13">
            <a:extLst>
              <a:ext uri="{FF2B5EF4-FFF2-40B4-BE49-F238E27FC236}">
                <a16:creationId xmlns:a16="http://schemas.microsoft.com/office/drawing/2014/main" xmlns="" id="{4E49165C-93B4-4DE9-A6B7-3D0345886C2E}"/>
              </a:ext>
            </a:extLst>
          </p:cNvPr>
          <p:cNvSpPr/>
          <p:nvPr/>
        </p:nvSpPr>
        <p:spPr>
          <a:xfrm>
            <a:off x="4393405" y="2770656"/>
            <a:ext cx="164051" cy="5000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xmlns="" id="{B47FB458-374F-461E-B66A-C018B412053C}"/>
              </a:ext>
            </a:extLst>
          </p:cNvPr>
          <p:cNvSpPr txBox="1"/>
          <p:nvPr/>
        </p:nvSpPr>
        <p:spPr>
          <a:xfrm>
            <a:off x="611560" y="3212976"/>
            <a:ext cx="7920880" cy="369332"/>
          </a:xfrm>
          <a:prstGeom prst="rect">
            <a:avLst/>
          </a:prstGeom>
          <a:noFill/>
        </p:spPr>
        <p:txBody>
          <a:bodyPr wrap="square" rtlCol="0">
            <a:spAutoFit/>
          </a:bodyPr>
          <a:lstStyle/>
          <a:p>
            <a:r>
              <a:rPr lang="fr-FR" sz="1800" b="0" i="0" u="none" strike="noStrike" baseline="0">
                <a:latin typeface="TimesNRMT"/>
              </a:rPr>
              <a:t>les analyses doivent s’attacher à retrouver des di</a:t>
            </a:r>
            <a:r>
              <a:rPr lang="fr-FR" sz="1800" b="0" i="0" u="none" strike="noStrike" baseline="0">
                <a:latin typeface="TimesNRExpertMT"/>
              </a:rPr>
              <a:t>ff</a:t>
            </a:r>
            <a:r>
              <a:rPr lang="fr-FR" sz="1800" b="0" i="0" u="none" strike="noStrike" baseline="0">
                <a:latin typeface="TimesNRMT"/>
              </a:rPr>
              <a:t>érences, au niveau :</a:t>
            </a:r>
            <a:endParaRPr lang="fr-FR"/>
          </a:p>
        </p:txBody>
      </p:sp>
      <p:sp>
        <p:nvSpPr>
          <p:cNvPr id="8" name="ZoneTexte 7">
            <a:extLst>
              <a:ext uri="{FF2B5EF4-FFF2-40B4-BE49-F238E27FC236}">
                <a16:creationId xmlns:a16="http://schemas.microsoft.com/office/drawing/2014/main" xmlns="" id="{58DCEE60-03A3-4CE0-AF5F-E68FC4D2BACE}"/>
              </a:ext>
            </a:extLst>
          </p:cNvPr>
          <p:cNvSpPr txBox="1"/>
          <p:nvPr/>
        </p:nvSpPr>
        <p:spPr>
          <a:xfrm>
            <a:off x="611560" y="4077072"/>
            <a:ext cx="3672408" cy="1015663"/>
          </a:xfrm>
          <a:prstGeom prst="rect">
            <a:avLst/>
          </a:prstGeom>
          <a:noFill/>
        </p:spPr>
        <p:txBody>
          <a:bodyPr wrap="square" rtlCol="0">
            <a:spAutoFit/>
          </a:bodyPr>
          <a:lstStyle/>
          <a:p>
            <a:pPr algn="just"/>
            <a:r>
              <a:rPr lang="fr-FR" sz="2000" b="0" i="0" u="none" strike="noStrike" baseline="0" dirty="0">
                <a:latin typeface="TimesNRMT"/>
              </a:rPr>
              <a:t>soit des unités répétitives (Short Tandem </a:t>
            </a:r>
            <a:r>
              <a:rPr lang="fr-FR" sz="2000" b="0" i="0" u="none" strike="noStrike" baseline="0" dirty="0" err="1">
                <a:latin typeface="TimesNRMT"/>
              </a:rPr>
              <a:t>Repeat</a:t>
            </a:r>
            <a:r>
              <a:rPr lang="fr-FR" sz="2000" b="0" i="0" u="none" strike="noStrike" baseline="0" dirty="0">
                <a:latin typeface="TimesNRMT"/>
              </a:rPr>
              <a:t>) présent au niveau de l’ADN nucléaire (STR)</a:t>
            </a:r>
            <a:endParaRPr lang="fr-FR" sz="2000" dirty="0"/>
          </a:p>
        </p:txBody>
      </p:sp>
      <p:sp>
        <p:nvSpPr>
          <p:cNvPr id="9" name="ZoneTexte 8">
            <a:extLst>
              <a:ext uri="{FF2B5EF4-FFF2-40B4-BE49-F238E27FC236}">
                <a16:creationId xmlns:a16="http://schemas.microsoft.com/office/drawing/2014/main" xmlns="" id="{7BC00BC3-444C-473D-A3F4-39C72D961890}"/>
              </a:ext>
            </a:extLst>
          </p:cNvPr>
          <p:cNvSpPr txBox="1"/>
          <p:nvPr/>
        </p:nvSpPr>
        <p:spPr>
          <a:xfrm>
            <a:off x="5940152" y="4215571"/>
            <a:ext cx="2448271" cy="707886"/>
          </a:xfrm>
          <a:prstGeom prst="rect">
            <a:avLst/>
          </a:prstGeom>
          <a:noFill/>
        </p:spPr>
        <p:txBody>
          <a:bodyPr wrap="square" rtlCol="0">
            <a:spAutoFit/>
          </a:bodyPr>
          <a:lstStyle/>
          <a:p>
            <a:r>
              <a:rPr lang="fr-FR" sz="2000" b="0" i="0" u="none" strike="noStrike" baseline="0" dirty="0">
                <a:latin typeface="TimesNRMT"/>
              </a:rPr>
              <a:t>soit du séquençage (ADN mitochondrial</a:t>
            </a:r>
            <a:r>
              <a:rPr lang="fr-FR" sz="1800" b="0" i="0" u="none" strike="noStrike" baseline="0" dirty="0">
                <a:latin typeface="TimesNRMT"/>
              </a:rPr>
              <a:t>)</a:t>
            </a:r>
            <a:endParaRPr lang="fr-FR" dirty="0"/>
          </a:p>
        </p:txBody>
      </p:sp>
      <p:sp>
        <p:nvSpPr>
          <p:cNvPr id="10" name="ZoneTexte 9">
            <a:extLst>
              <a:ext uri="{FF2B5EF4-FFF2-40B4-BE49-F238E27FC236}">
                <a16:creationId xmlns:a16="http://schemas.microsoft.com/office/drawing/2014/main" xmlns="" id="{03D45BB3-130D-4945-BBBE-D4F0910EE340}"/>
              </a:ext>
            </a:extLst>
          </p:cNvPr>
          <p:cNvSpPr txBox="1"/>
          <p:nvPr/>
        </p:nvSpPr>
        <p:spPr>
          <a:xfrm>
            <a:off x="997586" y="5725606"/>
            <a:ext cx="6984776" cy="707886"/>
          </a:xfrm>
          <a:prstGeom prst="rect">
            <a:avLst/>
          </a:prstGeom>
          <a:noFill/>
        </p:spPr>
        <p:txBody>
          <a:bodyPr wrap="square" rtlCol="0">
            <a:spAutoFit/>
          </a:bodyPr>
          <a:lstStyle/>
          <a:p>
            <a:pPr algn="l"/>
            <a:r>
              <a:rPr lang="fr-FR" sz="2000" b="1" i="0" u="none" strike="noStrike" baseline="0" dirty="0">
                <a:solidFill>
                  <a:srgbClr val="FF0000"/>
                </a:solidFill>
                <a:latin typeface="TimesNRMT"/>
              </a:rPr>
              <a:t>Les analyses e</a:t>
            </a:r>
            <a:r>
              <a:rPr lang="fr-FR" sz="2000" b="1" i="0" u="none" strike="noStrike" baseline="0" dirty="0">
                <a:solidFill>
                  <a:srgbClr val="FF0000"/>
                </a:solidFill>
                <a:latin typeface="TimesNRExpertMT"/>
              </a:rPr>
              <a:t>ff</a:t>
            </a:r>
            <a:r>
              <a:rPr lang="fr-FR" sz="2000" b="1" i="0" u="none" strike="noStrike" baseline="0" dirty="0">
                <a:solidFill>
                  <a:srgbClr val="FF0000"/>
                </a:solidFill>
                <a:latin typeface="TimesNRMT"/>
              </a:rPr>
              <a:t>ectuées aujourd’hui comportent donc l’analyse de </a:t>
            </a:r>
            <a:r>
              <a:rPr lang="fr-FR" sz="2000" b="1" i="0" u="sng" strike="noStrike" baseline="0" dirty="0">
                <a:solidFill>
                  <a:srgbClr val="FF0000"/>
                </a:solidFill>
                <a:latin typeface="TimesNRMT"/>
              </a:rPr>
              <a:t>l’ADN nucléaire et/ou l’analyse de l’ADN mitochondrial</a:t>
            </a:r>
            <a:r>
              <a:rPr lang="fr-FR" sz="1800" b="0" i="0" u="none" strike="noStrike" baseline="0" dirty="0">
                <a:latin typeface="TimesNRMT"/>
              </a:rPr>
              <a:t>.</a:t>
            </a:r>
            <a:endParaRPr lang="fr-FR" dirty="0"/>
          </a:p>
        </p:txBody>
      </p:sp>
      <p:sp>
        <p:nvSpPr>
          <p:cNvPr id="11" name="Accolade fermante 10">
            <a:extLst>
              <a:ext uri="{FF2B5EF4-FFF2-40B4-BE49-F238E27FC236}">
                <a16:creationId xmlns:a16="http://schemas.microsoft.com/office/drawing/2014/main" xmlns="" id="{8660E704-16F7-429D-A19A-A6FC278B35F0}"/>
              </a:ext>
            </a:extLst>
          </p:cNvPr>
          <p:cNvSpPr/>
          <p:nvPr/>
        </p:nvSpPr>
        <p:spPr>
          <a:xfrm rot="5400000">
            <a:off x="4112294" y="1578977"/>
            <a:ext cx="369333" cy="7370801"/>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Flèche : courbe vers la gauche 11">
            <a:extLst>
              <a:ext uri="{FF2B5EF4-FFF2-40B4-BE49-F238E27FC236}">
                <a16:creationId xmlns:a16="http://schemas.microsoft.com/office/drawing/2014/main" xmlns="" id="{E545FBD4-257E-4D2F-B2C0-F75F63CD5239}"/>
              </a:ext>
            </a:extLst>
          </p:cNvPr>
          <p:cNvSpPr/>
          <p:nvPr/>
        </p:nvSpPr>
        <p:spPr>
          <a:xfrm>
            <a:off x="7128063" y="3582308"/>
            <a:ext cx="576064" cy="6463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 courbe vers la droite 12">
            <a:extLst>
              <a:ext uri="{FF2B5EF4-FFF2-40B4-BE49-F238E27FC236}">
                <a16:creationId xmlns:a16="http://schemas.microsoft.com/office/drawing/2014/main" xmlns="" id="{F774E157-5738-455E-B357-FA699380A9D8}"/>
              </a:ext>
            </a:extLst>
          </p:cNvPr>
          <p:cNvSpPr/>
          <p:nvPr/>
        </p:nvSpPr>
        <p:spPr>
          <a:xfrm>
            <a:off x="286675" y="3582308"/>
            <a:ext cx="467544" cy="6158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à coins arrondis 5">
            <a:extLst>
              <a:ext uri="{FF2B5EF4-FFF2-40B4-BE49-F238E27FC236}">
                <a16:creationId xmlns:a16="http://schemas.microsoft.com/office/drawing/2014/main" xmlns="" id="{813CAF2F-3DA7-4CB4-AC9F-96B80E2CE7C1}"/>
              </a:ext>
            </a:extLst>
          </p:cNvPr>
          <p:cNvSpPr/>
          <p:nvPr/>
        </p:nvSpPr>
        <p:spPr>
          <a:xfrm>
            <a:off x="395536" y="1740885"/>
            <a:ext cx="8136904" cy="75320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5">
            <a:extLst>
              <a:ext uri="{FF2B5EF4-FFF2-40B4-BE49-F238E27FC236}">
                <a16:creationId xmlns:a16="http://schemas.microsoft.com/office/drawing/2014/main" xmlns="" id="{D68FB4C6-62B6-4D9F-80FA-66E0254F78AB}"/>
              </a:ext>
            </a:extLst>
          </p:cNvPr>
          <p:cNvSpPr/>
          <p:nvPr/>
        </p:nvSpPr>
        <p:spPr>
          <a:xfrm>
            <a:off x="611560" y="3195563"/>
            <a:ext cx="6624736" cy="38674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923701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A692D83-C97D-44D5-A6C7-E8C6C8414572}"/>
              </a:ext>
            </a:extLst>
          </p:cNvPr>
          <p:cNvSpPr txBox="1"/>
          <p:nvPr/>
        </p:nvSpPr>
        <p:spPr>
          <a:xfrm>
            <a:off x="1547664" y="764704"/>
            <a:ext cx="5760640" cy="461665"/>
          </a:xfrm>
          <a:prstGeom prst="rect">
            <a:avLst/>
          </a:prstGeom>
          <a:noFill/>
        </p:spPr>
        <p:txBody>
          <a:bodyPr wrap="square" rtlCol="0">
            <a:spAutoFit/>
          </a:bodyPr>
          <a:lstStyle/>
          <a:p>
            <a:r>
              <a:rPr lang="fr-FR" sz="2400" b="1" dirty="0">
                <a:latin typeface="TimesNRMT-Bold"/>
              </a:rPr>
              <a:t>4-1-Cas </a:t>
            </a:r>
            <a:r>
              <a:rPr lang="fr-FR" sz="2400" dirty="0"/>
              <a:t>de </a:t>
            </a:r>
            <a:r>
              <a:rPr lang="fr-FR" sz="2400" b="1" i="0" u="none" strike="noStrike" baseline="0" dirty="0">
                <a:latin typeface="TimesNRMT-Bold"/>
              </a:rPr>
              <a:t>l’analyse de l’ADN nucléaire</a:t>
            </a:r>
            <a:endParaRPr lang="fr-FR" sz="2400" dirty="0"/>
          </a:p>
        </p:txBody>
      </p:sp>
      <p:sp>
        <p:nvSpPr>
          <p:cNvPr id="5" name="ZoneTexte 4">
            <a:extLst>
              <a:ext uri="{FF2B5EF4-FFF2-40B4-BE49-F238E27FC236}">
                <a16:creationId xmlns:a16="http://schemas.microsoft.com/office/drawing/2014/main" xmlns="" id="{43702858-B215-4398-9418-47A65F851149}"/>
              </a:ext>
            </a:extLst>
          </p:cNvPr>
          <p:cNvSpPr txBox="1"/>
          <p:nvPr/>
        </p:nvSpPr>
        <p:spPr>
          <a:xfrm>
            <a:off x="1043608" y="1772816"/>
            <a:ext cx="6840760" cy="923330"/>
          </a:xfrm>
          <a:prstGeom prst="rect">
            <a:avLst/>
          </a:prstGeom>
          <a:noFill/>
        </p:spPr>
        <p:txBody>
          <a:bodyPr wrap="square" rtlCol="0">
            <a:spAutoFit/>
          </a:bodyPr>
          <a:lstStyle/>
          <a:p>
            <a:pPr algn="l"/>
            <a:r>
              <a:rPr lang="fr-FR" sz="1800" b="0" i="0" u="none" strike="noStrike" baseline="0" dirty="0">
                <a:latin typeface="TimesNRMT"/>
              </a:rPr>
              <a:t>-Aujourd’hui, les séquences utilisées dans ce type d’analyse sont celles composées des unités répétitives comportent 4 ou 5 pb </a:t>
            </a:r>
            <a:r>
              <a:rPr lang="fr-FR" sz="1800" b="1" i="0" u="none" strike="noStrike" baseline="0" dirty="0">
                <a:latin typeface="TimesNRMT"/>
              </a:rPr>
              <a:t>(STR). </a:t>
            </a:r>
          </a:p>
          <a:p>
            <a:pPr algn="l"/>
            <a:r>
              <a:rPr lang="fr-FR" sz="1800" b="0" i="0" u="none" strike="noStrike" baseline="0" dirty="0">
                <a:latin typeface="TimesNRMT"/>
              </a:rPr>
              <a:t>-Ce</a:t>
            </a:r>
            <a:r>
              <a:rPr lang="fr-FR" dirty="0">
                <a:latin typeface="TimesNRMT"/>
              </a:rPr>
              <a:t> </a:t>
            </a:r>
            <a:r>
              <a:rPr lang="fr-FR" sz="1800" b="0" i="0" u="none" strike="noStrike" baseline="0" dirty="0">
                <a:latin typeface="TimesNRMT"/>
              </a:rPr>
              <a:t>nombre définit l’allèle dans chaque séquence,</a:t>
            </a:r>
            <a:endParaRPr lang="fr-FR" b="1" dirty="0"/>
          </a:p>
        </p:txBody>
      </p:sp>
      <p:sp>
        <p:nvSpPr>
          <p:cNvPr id="6" name="ZoneTexte 5">
            <a:extLst>
              <a:ext uri="{FF2B5EF4-FFF2-40B4-BE49-F238E27FC236}">
                <a16:creationId xmlns:a16="http://schemas.microsoft.com/office/drawing/2014/main" xmlns="" id="{BDBA0E41-11E3-49D7-8BAF-FACC6444109F}"/>
              </a:ext>
            </a:extLst>
          </p:cNvPr>
          <p:cNvSpPr txBox="1"/>
          <p:nvPr/>
        </p:nvSpPr>
        <p:spPr>
          <a:xfrm>
            <a:off x="1907704" y="3140968"/>
            <a:ext cx="4608512" cy="646331"/>
          </a:xfrm>
          <a:prstGeom prst="rect">
            <a:avLst/>
          </a:prstGeom>
          <a:noFill/>
        </p:spPr>
        <p:txBody>
          <a:bodyPr wrap="square" rtlCol="0">
            <a:spAutoFit/>
          </a:bodyPr>
          <a:lstStyle/>
          <a:p>
            <a:pPr algn="l"/>
            <a:r>
              <a:rPr lang="fr-FR" sz="1800" b="0" i="0" u="none" strike="noStrike" baseline="0" dirty="0">
                <a:latin typeface="TimesNRMT"/>
              </a:rPr>
              <a:t>L’empreinte génétique est le résultat de l’étude de plusieurs </a:t>
            </a:r>
            <a:r>
              <a:rPr lang="fr-FR" sz="1800" b="0" i="0" u="none" strike="noStrike" baseline="0" dirty="0" err="1">
                <a:latin typeface="TimesNRMT"/>
              </a:rPr>
              <a:t>loci</a:t>
            </a:r>
            <a:r>
              <a:rPr lang="fr-FR" sz="1800" b="0" i="0" u="none" strike="noStrike" baseline="0" dirty="0">
                <a:latin typeface="TimesNRMT"/>
              </a:rPr>
              <a:t> (donc plusieurs STR).</a:t>
            </a:r>
            <a:endParaRPr lang="fr-FR" dirty="0"/>
          </a:p>
        </p:txBody>
      </p:sp>
      <p:sp>
        <p:nvSpPr>
          <p:cNvPr id="7" name="ZoneTexte 6">
            <a:extLst>
              <a:ext uri="{FF2B5EF4-FFF2-40B4-BE49-F238E27FC236}">
                <a16:creationId xmlns:a16="http://schemas.microsoft.com/office/drawing/2014/main" xmlns="" id="{63D7F005-8840-46A2-A70F-7656B9BFA90F}"/>
              </a:ext>
            </a:extLst>
          </p:cNvPr>
          <p:cNvSpPr txBox="1"/>
          <p:nvPr/>
        </p:nvSpPr>
        <p:spPr>
          <a:xfrm>
            <a:off x="611560" y="4797152"/>
            <a:ext cx="3456384" cy="369332"/>
          </a:xfrm>
          <a:prstGeom prst="rect">
            <a:avLst/>
          </a:prstGeom>
          <a:noFill/>
        </p:spPr>
        <p:txBody>
          <a:bodyPr wrap="square" rtlCol="0">
            <a:spAutoFit/>
          </a:bodyPr>
          <a:lstStyle/>
          <a:p>
            <a:r>
              <a:rPr lang="fr-FR" b="1" dirty="0">
                <a:latin typeface="TimesNRMT-Bold"/>
              </a:rPr>
              <a:t>L’analyse de l’ADN autosomal</a:t>
            </a:r>
          </a:p>
        </p:txBody>
      </p:sp>
      <p:sp>
        <p:nvSpPr>
          <p:cNvPr id="8" name="ZoneTexte 7">
            <a:extLst>
              <a:ext uri="{FF2B5EF4-FFF2-40B4-BE49-F238E27FC236}">
                <a16:creationId xmlns:a16="http://schemas.microsoft.com/office/drawing/2014/main" xmlns="" id="{237E41EE-661C-4BBB-A0F0-4378101D6233}"/>
              </a:ext>
            </a:extLst>
          </p:cNvPr>
          <p:cNvSpPr txBox="1"/>
          <p:nvPr/>
        </p:nvSpPr>
        <p:spPr>
          <a:xfrm>
            <a:off x="4932040" y="4797152"/>
            <a:ext cx="3600400" cy="369332"/>
          </a:xfrm>
          <a:prstGeom prst="rect">
            <a:avLst/>
          </a:prstGeom>
          <a:noFill/>
        </p:spPr>
        <p:txBody>
          <a:bodyPr wrap="square" rtlCol="0">
            <a:spAutoFit/>
          </a:bodyPr>
          <a:lstStyle/>
          <a:p>
            <a:r>
              <a:rPr lang="fr-FR" sz="1800" b="1" i="0" u="none" strike="noStrike" baseline="0" dirty="0">
                <a:latin typeface="TimesNRMT-Bold"/>
              </a:rPr>
              <a:t>L’analyse de l’ADN sexuel (X et Y) </a:t>
            </a:r>
            <a:endParaRPr lang="fr-FR" dirty="0"/>
          </a:p>
        </p:txBody>
      </p:sp>
      <p:sp>
        <p:nvSpPr>
          <p:cNvPr id="9" name="Flèche vers le bas 6">
            <a:extLst>
              <a:ext uri="{FF2B5EF4-FFF2-40B4-BE49-F238E27FC236}">
                <a16:creationId xmlns:a16="http://schemas.microsoft.com/office/drawing/2014/main" xmlns="" id="{406FF290-F2AB-4E0A-86F7-CD9038170CEC}"/>
              </a:ext>
            </a:extLst>
          </p:cNvPr>
          <p:cNvSpPr/>
          <p:nvPr/>
        </p:nvSpPr>
        <p:spPr>
          <a:xfrm>
            <a:off x="4092740" y="2632805"/>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courbe vers la gauche 9">
            <a:extLst>
              <a:ext uri="{FF2B5EF4-FFF2-40B4-BE49-F238E27FC236}">
                <a16:creationId xmlns:a16="http://schemas.microsoft.com/office/drawing/2014/main" xmlns="" id="{3376E9F9-FBD1-4607-96DC-A25151B69323}"/>
              </a:ext>
            </a:extLst>
          </p:cNvPr>
          <p:cNvSpPr/>
          <p:nvPr/>
        </p:nvSpPr>
        <p:spPr>
          <a:xfrm>
            <a:off x="6516216" y="3645024"/>
            <a:ext cx="504056" cy="9233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 courbe vers la droite 10">
            <a:extLst>
              <a:ext uri="{FF2B5EF4-FFF2-40B4-BE49-F238E27FC236}">
                <a16:creationId xmlns:a16="http://schemas.microsoft.com/office/drawing/2014/main" xmlns="" id="{64C9BE8F-BC67-4676-B7CC-06441729F5CF}"/>
              </a:ext>
            </a:extLst>
          </p:cNvPr>
          <p:cNvSpPr/>
          <p:nvPr/>
        </p:nvSpPr>
        <p:spPr>
          <a:xfrm>
            <a:off x="899592" y="3787299"/>
            <a:ext cx="648072" cy="7810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a:extLst>
              <a:ext uri="{FF2B5EF4-FFF2-40B4-BE49-F238E27FC236}">
                <a16:creationId xmlns:a16="http://schemas.microsoft.com/office/drawing/2014/main" xmlns="" id="{9650038B-8BB8-40AF-829E-0670ACB26A10}"/>
              </a:ext>
            </a:extLst>
          </p:cNvPr>
          <p:cNvSpPr txBox="1"/>
          <p:nvPr/>
        </p:nvSpPr>
        <p:spPr>
          <a:xfrm>
            <a:off x="1907704" y="5888305"/>
            <a:ext cx="5400600" cy="707886"/>
          </a:xfrm>
          <a:prstGeom prst="rect">
            <a:avLst/>
          </a:prstGeom>
          <a:noFill/>
        </p:spPr>
        <p:txBody>
          <a:bodyPr wrap="square" rtlCol="0">
            <a:spAutoFit/>
          </a:bodyPr>
          <a:lstStyle/>
          <a:p>
            <a:pPr algn="l"/>
            <a:r>
              <a:rPr lang="fr-FR" sz="2000" b="1" i="0" u="none" strike="noStrike" baseline="0" dirty="0">
                <a:solidFill>
                  <a:srgbClr val="FF0000"/>
                </a:solidFill>
                <a:latin typeface="TimesNRMT"/>
              </a:rPr>
              <a:t>Cette analyse permet d’établir un génotype propre à chaque  individu.</a:t>
            </a:r>
            <a:endParaRPr lang="fr-FR" sz="2000" b="1" dirty="0">
              <a:solidFill>
                <a:srgbClr val="FF0000"/>
              </a:solidFill>
            </a:endParaRPr>
          </a:p>
        </p:txBody>
      </p:sp>
      <p:sp>
        <p:nvSpPr>
          <p:cNvPr id="13" name="Accolade fermante 12">
            <a:extLst>
              <a:ext uri="{FF2B5EF4-FFF2-40B4-BE49-F238E27FC236}">
                <a16:creationId xmlns:a16="http://schemas.microsoft.com/office/drawing/2014/main" xmlns="" id="{F754A80A-AA35-416F-977B-2AF3CB9679CF}"/>
              </a:ext>
            </a:extLst>
          </p:cNvPr>
          <p:cNvSpPr/>
          <p:nvPr/>
        </p:nvSpPr>
        <p:spPr>
          <a:xfrm rot="5400000">
            <a:off x="4279321" y="1892806"/>
            <a:ext cx="369333" cy="7370801"/>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xmlns="" val="933643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00100" y="1142984"/>
            <a:ext cx="6929486" cy="800219"/>
          </a:xfrm>
          <a:prstGeom prst="rect">
            <a:avLst/>
          </a:prstGeom>
          <a:noFill/>
        </p:spPr>
        <p:txBody>
          <a:bodyPr wrap="square" rtlCol="0">
            <a:spAutoFit/>
          </a:bodyPr>
          <a:lstStyle/>
          <a:p>
            <a:pPr lvl="0"/>
            <a:r>
              <a:rPr lang="fr-FR" sz="2800" b="1" u="sng" dirty="0">
                <a:effectLst>
                  <a:outerShdw blurRad="38100" dist="38100" dir="2700000" algn="tl">
                    <a:srgbClr val="000000">
                      <a:alpha val="43137"/>
                    </a:srgbClr>
                  </a:outerShdw>
                </a:effectLst>
              </a:rPr>
              <a:t>1-Echantillons d’un diagnostic moléculaire</a:t>
            </a:r>
            <a:endParaRPr lang="fr-FR" sz="2800" u="sng" dirty="0">
              <a:effectLst>
                <a:outerShdw blurRad="38100" dist="38100" dir="2700000" algn="tl">
                  <a:srgbClr val="000000">
                    <a:alpha val="43137"/>
                  </a:srgbClr>
                </a:outerShdw>
              </a:effectLst>
            </a:endParaRPr>
          </a:p>
          <a:p>
            <a:endParaRPr lang="fr-FR" dirty="0"/>
          </a:p>
        </p:txBody>
      </p:sp>
      <p:sp>
        <p:nvSpPr>
          <p:cNvPr id="6" name="ZoneTexte 5"/>
          <p:cNvSpPr txBox="1"/>
          <p:nvPr/>
        </p:nvSpPr>
        <p:spPr>
          <a:xfrm>
            <a:off x="571472" y="2143116"/>
            <a:ext cx="7500990" cy="923330"/>
          </a:xfrm>
          <a:prstGeom prst="rect">
            <a:avLst/>
          </a:prstGeom>
          <a:noFill/>
        </p:spPr>
        <p:txBody>
          <a:bodyPr wrap="square" rtlCol="0">
            <a:spAutoFit/>
          </a:bodyPr>
          <a:lstStyle/>
          <a:p>
            <a:r>
              <a:rPr lang="fr-FR" dirty="0"/>
              <a:t>Le principe d’un examen génétique est d’analyser le matériel génétique  (ADN ou chromosomes) qui se trouve dans les cellules de la personne.</a:t>
            </a:r>
          </a:p>
          <a:p>
            <a:endParaRPr lang="fr-FR" dirty="0"/>
          </a:p>
        </p:txBody>
      </p:sp>
      <p:sp>
        <p:nvSpPr>
          <p:cNvPr id="7" name="ZoneTexte 6"/>
          <p:cNvSpPr txBox="1"/>
          <p:nvPr/>
        </p:nvSpPr>
        <p:spPr>
          <a:xfrm>
            <a:off x="642910" y="4071942"/>
            <a:ext cx="2071702" cy="646331"/>
          </a:xfrm>
          <a:prstGeom prst="rect">
            <a:avLst/>
          </a:prstGeom>
          <a:noFill/>
        </p:spPr>
        <p:txBody>
          <a:bodyPr wrap="square" rtlCol="0">
            <a:spAutoFit/>
          </a:bodyPr>
          <a:lstStyle/>
          <a:p>
            <a:r>
              <a:rPr lang="fr-FR" dirty="0"/>
              <a:t>une prise de sang (Le plus souvent)</a:t>
            </a:r>
          </a:p>
        </p:txBody>
      </p:sp>
      <p:sp>
        <p:nvSpPr>
          <p:cNvPr id="8" name="ZoneTexte 7"/>
          <p:cNvSpPr txBox="1"/>
          <p:nvPr/>
        </p:nvSpPr>
        <p:spPr>
          <a:xfrm>
            <a:off x="2928926" y="5000636"/>
            <a:ext cx="1428760" cy="369332"/>
          </a:xfrm>
          <a:prstGeom prst="rect">
            <a:avLst/>
          </a:prstGeom>
          <a:noFill/>
        </p:spPr>
        <p:txBody>
          <a:bodyPr wrap="square" rtlCol="0">
            <a:spAutoFit/>
          </a:bodyPr>
          <a:lstStyle/>
          <a:p>
            <a:r>
              <a:rPr lang="fr-FR" dirty="0"/>
              <a:t>salive</a:t>
            </a:r>
          </a:p>
        </p:txBody>
      </p:sp>
      <p:sp>
        <p:nvSpPr>
          <p:cNvPr id="9" name="ZoneTexte 8"/>
          <p:cNvSpPr txBox="1"/>
          <p:nvPr/>
        </p:nvSpPr>
        <p:spPr>
          <a:xfrm>
            <a:off x="4786314" y="4143380"/>
            <a:ext cx="1428760" cy="923330"/>
          </a:xfrm>
          <a:prstGeom prst="rect">
            <a:avLst/>
          </a:prstGeom>
          <a:noFill/>
        </p:spPr>
        <p:txBody>
          <a:bodyPr wrap="square" rtlCol="0">
            <a:spAutoFit/>
          </a:bodyPr>
          <a:lstStyle/>
          <a:p>
            <a:r>
              <a:rPr lang="fr-FR" dirty="0"/>
              <a:t>liquide amniotique (</a:t>
            </a:r>
            <a:r>
              <a:rPr lang="fr-FR" b="1" dirty="0">
                <a:hlinkClick r:id="rId2"/>
              </a:rPr>
              <a:t>DPN</a:t>
            </a:r>
            <a:r>
              <a:rPr lang="fr-FR" dirty="0"/>
              <a:t>)</a:t>
            </a:r>
          </a:p>
        </p:txBody>
      </p:sp>
      <p:sp>
        <p:nvSpPr>
          <p:cNvPr id="10" name="ZoneTexte 9"/>
          <p:cNvSpPr txBox="1"/>
          <p:nvPr/>
        </p:nvSpPr>
        <p:spPr>
          <a:xfrm>
            <a:off x="6786578" y="4071942"/>
            <a:ext cx="2000264" cy="923330"/>
          </a:xfrm>
          <a:prstGeom prst="rect">
            <a:avLst/>
          </a:prstGeom>
          <a:noFill/>
        </p:spPr>
        <p:txBody>
          <a:bodyPr wrap="square" rtlCol="0">
            <a:spAutoFit/>
          </a:bodyPr>
          <a:lstStyle/>
          <a:p>
            <a:r>
              <a:rPr lang="fr-FR" dirty="0"/>
              <a:t>de cellules du trophoblaste (futur placenta)</a:t>
            </a:r>
          </a:p>
        </p:txBody>
      </p:sp>
      <p:sp>
        <p:nvSpPr>
          <p:cNvPr id="11" name="ZoneTexte 10"/>
          <p:cNvSpPr txBox="1"/>
          <p:nvPr/>
        </p:nvSpPr>
        <p:spPr>
          <a:xfrm>
            <a:off x="2500298" y="6143644"/>
            <a:ext cx="5000660" cy="461665"/>
          </a:xfrm>
          <a:prstGeom prst="rect">
            <a:avLst/>
          </a:prstGeom>
          <a:noFill/>
        </p:spPr>
        <p:txBody>
          <a:bodyPr wrap="square" rtlCol="0">
            <a:spAutoFit/>
          </a:bodyPr>
          <a:lstStyle/>
          <a:p>
            <a:r>
              <a:rPr lang="fr-FR" sz="2400" b="1" u="sng" dirty="0">
                <a:effectLst>
                  <a:outerShdw blurRad="38100" dist="38100" dir="2700000" algn="tl">
                    <a:srgbClr val="000000">
                      <a:alpha val="43137"/>
                    </a:srgbClr>
                  </a:outerShdw>
                </a:effectLst>
              </a:rPr>
              <a:t>Laboratoire d’analyse spécialisé</a:t>
            </a:r>
          </a:p>
        </p:txBody>
      </p:sp>
      <p:sp>
        <p:nvSpPr>
          <p:cNvPr id="12" name="Accolade fermante 11"/>
          <p:cNvSpPr/>
          <p:nvPr/>
        </p:nvSpPr>
        <p:spPr>
          <a:xfrm rot="5400000">
            <a:off x="4120979" y="1236815"/>
            <a:ext cx="544852" cy="8215370"/>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Flèche vers le bas 12"/>
          <p:cNvSpPr/>
          <p:nvPr/>
        </p:nvSpPr>
        <p:spPr>
          <a:xfrm>
            <a:off x="1714480" y="2928934"/>
            <a:ext cx="285752"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4286248" y="5715016"/>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3214678" y="2928934"/>
            <a:ext cx="285752" cy="2000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a:off x="5000628" y="2857496"/>
            <a:ext cx="285752"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a:off x="7072330" y="2786058"/>
            <a:ext cx="285752"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071670" y="214290"/>
            <a:ext cx="6429420" cy="800219"/>
          </a:xfrm>
          <a:prstGeom prst="rect">
            <a:avLst/>
          </a:prstGeom>
          <a:noFill/>
        </p:spPr>
        <p:txBody>
          <a:bodyPr wrap="square" rtlCol="0">
            <a:spAutoFit/>
          </a:bodyPr>
          <a:lstStyle/>
          <a:p>
            <a:r>
              <a:rPr lang="fr-FR" sz="2800" b="1" dirty="0">
                <a:effectLst>
                  <a:outerShdw blurRad="38100" dist="38100" dir="2700000" algn="tl">
                    <a:srgbClr val="000000">
                      <a:alpha val="43137"/>
                    </a:srgbClr>
                  </a:outerShdw>
                </a:effectLst>
              </a:rPr>
              <a:t>I-Diagnostic moléculaire</a:t>
            </a:r>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4F5025C-D43F-418C-9F3E-4BFB0EB03C45}"/>
              </a:ext>
            </a:extLst>
          </p:cNvPr>
          <p:cNvSpPr txBox="1"/>
          <p:nvPr/>
        </p:nvSpPr>
        <p:spPr>
          <a:xfrm>
            <a:off x="1475656" y="562788"/>
            <a:ext cx="6624736" cy="646331"/>
          </a:xfrm>
          <a:prstGeom prst="rect">
            <a:avLst/>
          </a:prstGeom>
          <a:noFill/>
        </p:spPr>
        <p:txBody>
          <a:bodyPr wrap="square" rtlCol="0">
            <a:spAutoFit/>
          </a:bodyPr>
          <a:lstStyle/>
          <a:p>
            <a:r>
              <a:rPr lang="fr-FR" b="1" dirty="0">
                <a:latin typeface="TimesNRMT-Bold"/>
              </a:rPr>
              <a:t>L’analyse de l’ADN autosomal repose sur l’étude de 15 </a:t>
            </a:r>
            <a:r>
              <a:rPr lang="fr-FR" b="1" dirty="0" err="1">
                <a:latin typeface="TimesNRMT-Bold"/>
              </a:rPr>
              <a:t>loci</a:t>
            </a:r>
            <a:endParaRPr lang="fr-FR" b="1" dirty="0">
              <a:latin typeface="TimesNRMT-Bold"/>
            </a:endParaRPr>
          </a:p>
          <a:p>
            <a:endParaRPr lang="fr-FR" dirty="0"/>
          </a:p>
        </p:txBody>
      </p:sp>
      <p:pic>
        <p:nvPicPr>
          <p:cNvPr id="7" name="Image 6">
            <a:extLst>
              <a:ext uri="{FF2B5EF4-FFF2-40B4-BE49-F238E27FC236}">
                <a16:creationId xmlns:a16="http://schemas.microsoft.com/office/drawing/2014/main" xmlns="" id="{5D843291-FE71-4307-BC2A-E80651BE34D2}"/>
              </a:ext>
            </a:extLst>
          </p:cNvPr>
          <p:cNvPicPr>
            <a:picLocks noChangeAspect="1"/>
          </p:cNvPicPr>
          <p:nvPr/>
        </p:nvPicPr>
        <p:blipFill>
          <a:blip r:embed="rId2"/>
          <a:stretch>
            <a:fillRect/>
          </a:stretch>
        </p:blipFill>
        <p:spPr>
          <a:xfrm>
            <a:off x="1619672" y="1128843"/>
            <a:ext cx="6048672" cy="5729157"/>
          </a:xfrm>
          <a:prstGeom prst="rect">
            <a:avLst/>
          </a:prstGeom>
        </p:spPr>
      </p:pic>
      <p:sp>
        <p:nvSpPr>
          <p:cNvPr id="9" name="ZoneTexte 8">
            <a:extLst>
              <a:ext uri="{FF2B5EF4-FFF2-40B4-BE49-F238E27FC236}">
                <a16:creationId xmlns:a16="http://schemas.microsoft.com/office/drawing/2014/main" xmlns="" id="{01D27BCA-0F82-48DF-8390-0CBFE0AED287}"/>
              </a:ext>
            </a:extLst>
          </p:cNvPr>
          <p:cNvSpPr txBox="1"/>
          <p:nvPr/>
        </p:nvSpPr>
        <p:spPr>
          <a:xfrm>
            <a:off x="683568" y="825679"/>
            <a:ext cx="5724128" cy="369332"/>
          </a:xfrm>
          <a:prstGeom prst="rect">
            <a:avLst/>
          </a:prstGeom>
          <a:noFill/>
        </p:spPr>
        <p:txBody>
          <a:bodyPr wrap="square">
            <a:spAutoFit/>
          </a:bodyPr>
          <a:lstStyle/>
          <a:p>
            <a:r>
              <a:rPr lang="fr-FR" sz="1800" b="0" i="0" u="none" strike="noStrike" baseline="0" dirty="0">
                <a:latin typeface="TimesNRMT"/>
              </a:rPr>
              <a:t>T</a:t>
            </a:r>
            <a:r>
              <a:rPr lang="fr-FR" sz="1800" b="0" i="0" u="none" strike="noStrike" baseline="0" dirty="0">
                <a:latin typeface="TimesNRExpertMT"/>
              </a:rPr>
              <a:t>ableau </a:t>
            </a:r>
            <a:r>
              <a:rPr lang="fr-FR" sz="1800" b="0" i="0" u="none" strike="noStrike" baseline="0" dirty="0">
                <a:latin typeface="TimesNRMT"/>
              </a:rPr>
              <a:t>2.— Liste des </a:t>
            </a:r>
            <a:r>
              <a:rPr lang="fr-FR" sz="1800" b="0" i="0" u="none" strike="noStrike" baseline="0" dirty="0" err="1">
                <a:latin typeface="TimesNRMT"/>
              </a:rPr>
              <a:t>loci</a:t>
            </a:r>
            <a:r>
              <a:rPr lang="fr-FR" sz="1800" b="0" i="0" u="none" strike="noStrike" baseline="0" dirty="0">
                <a:latin typeface="TimesNRMT"/>
              </a:rPr>
              <a:t> analysés sur l’ADN autosomal</a:t>
            </a:r>
            <a:endParaRPr lang="fr-FR" dirty="0"/>
          </a:p>
        </p:txBody>
      </p:sp>
    </p:spTree>
    <p:extLst>
      <p:ext uri="{BB962C8B-B14F-4D97-AF65-F5344CB8AC3E}">
        <p14:creationId xmlns:p14="http://schemas.microsoft.com/office/powerpoint/2010/main" xmlns="" val="4082404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89DEF37B-CC59-43B0-B7BF-F984F5B3E9C6}"/>
              </a:ext>
            </a:extLst>
          </p:cNvPr>
          <p:cNvPicPr>
            <a:picLocks noChangeAspect="1"/>
          </p:cNvPicPr>
          <p:nvPr/>
        </p:nvPicPr>
        <p:blipFill>
          <a:blip r:embed="rId2"/>
          <a:stretch>
            <a:fillRect/>
          </a:stretch>
        </p:blipFill>
        <p:spPr>
          <a:xfrm>
            <a:off x="323528" y="683405"/>
            <a:ext cx="8640960" cy="5337883"/>
          </a:xfrm>
          <a:prstGeom prst="rect">
            <a:avLst/>
          </a:prstGeom>
        </p:spPr>
      </p:pic>
      <p:sp>
        <p:nvSpPr>
          <p:cNvPr id="6" name="ZoneTexte 5">
            <a:extLst>
              <a:ext uri="{FF2B5EF4-FFF2-40B4-BE49-F238E27FC236}">
                <a16:creationId xmlns:a16="http://schemas.microsoft.com/office/drawing/2014/main" xmlns="" id="{164E5447-DA7E-42D9-8EA1-19817208768E}"/>
              </a:ext>
            </a:extLst>
          </p:cNvPr>
          <p:cNvSpPr txBox="1"/>
          <p:nvPr/>
        </p:nvSpPr>
        <p:spPr>
          <a:xfrm>
            <a:off x="1403648" y="6021288"/>
            <a:ext cx="4824536" cy="369332"/>
          </a:xfrm>
          <a:prstGeom prst="rect">
            <a:avLst/>
          </a:prstGeom>
          <a:noFill/>
        </p:spPr>
        <p:txBody>
          <a:bodyPr wrap="square" rtlCol="0">
            <a:spAutoFit/>
          </a:bodyPr>
          <a:lstStyle/>
          <a:p>
            <a:r>
              <a:rPr lang="fr-FR" dirty="0"/>
              <a:t>Figure 2 analyse de l’ADN autosomal </a:t>
            </a:r>
          </a:p>
        </p:txBody>
      </p:sp>
    </p:spTree>
    <p:extLst>
      <p:ext uri="{BB962C8B-B14F-4D97-AF65-F5344CB8AC3E}">
        <p14:creationId xmlns:p14="http://schemas.microsoft.com/office/powerpoint/2010/main" xmlns="" val="37253856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060DA2CD-AE79-44DD-AEDC-8D8209A62D0A}"/>
              </a:ext>
            </a:extLst>
          </p:cNvPr>
          <p:cNvSpPr txBox="1"/>
          <p:nvPr/>
        </p:nvSpPr>
        <p:spPr>
          <a:xfrm>
            <a:off x="2376264" y="723233"/>
            <a:ext cx="4572000" cy="523220"/>
          </a:xfrm>
          <a:prstGeom prst="rect">
            <a:avLst/>
          </a:prstGeom>
          <a:noFill/>
        </p:spPr>
        <p:txBody>
          <a:bodyPr wrap="square">
            <a:spAutoFit/>
          </a:bodyPr>
          <a:lstStyle/>
          <a:p>
            <a:r>
              <a:rPr lang="fr-FR" sz="2800" b="1" dirty="0">
                <a:latin typeface="TimesNRMT-Bold"/>
              </a:rPr>
              <a:t>L’analyse de l’ADN sexuel </a:t>
            </a:r>
            <a:endParaRPr lang="fr-FR" sz="2800" dirty="0"/>
          </a:p>
        </p:txBody>
      </p:sp>
      <p:sp>
        <p:nvSpPr>
          <p:cNvPr id="6" name="ZoneTexte 5">
            <a:extLst>
              <a:ext uri="{FF2B5EF4-FFF2-40B4-BE49-F238E27FC236}">
                <a16:creationId xmlns:a16="http://schemas.microsoft.com/office/drawing/2014/main" xmlns="" id="{CE8244BC-0C37-496A-9A4C-C026BA6E1C63}"/>
              </a:ext>
            </a:extLst>
          </p:cNvPr>
          <p:cNvSpPr txBox="1"/>
          <p:nvPr/>
        </p:nvSpPr>
        <p:spPr>
          <a:xfrm>
            <a:off x="203582" y="2422345"/>
            <a:ext cx="3096344" cy="461665"/>
          </a:xfrm>
          <a:prstGeom prst="rect">
            <a:avLst/>
          </a:prstGeom>
          <a:noFill/>
        </p:spPr>
        <p:txBody>
          <a:bodyPr wrap="square" rtlCol="0">
            <a:spAutoFit/>
          </a:bodyPr>
          <a:lstStyle/>
          <a:p>
            <a:r>
              <a:rPr lang="fr-FR" sz="2400" b="0" i="0" u="none" strike="noStrike" baseline="0" dirty="0">
                <a:latin typeface="TimesNRMT"/>
              </a:rPr>
              <a:t>chromosome sexuel Y</a:t>
            </a:r>
            <a:endParaRPr lang="fr-FR" sz="2400" dirty="0"/>
          </a:p>
        </p:txBody>
      </p:sp>
      <p:sp>
        <p:nvSpPr>
          <p:cNvPr id="7" name="ZoneTexte 6">
            <a:extLst>
              <a:ext uri="{FF2B5EF4-FFF2-40B4-BE49-F238E27FC236}">
                <a16:creationId xmlns:a16="http://schemas.microsoft.com/office/drawing/2014/main" xmlns="" id="{0B6A943E-CBE7-4744-8AED-E47B10C9637A}"/>
              </a:ext>
            </a:extLst>
          </p:cNvPr>
          <p:cNvSpPr txBox="1"/>
          <p:nvPr/>
        </p:nvSpPr>
        <p:spPr>
          <a:xfrm>
            <a:off x="5767306" y="2262812"/>
            <a:ext cx="2592288" cy="830997"/>
          </a:xfrm>
          <a:prstGeom prst="rect">
            <a:avLst/>
          </a:prstGeom>
          <a:noFill/>
        </p:spPr>
        <p:txBody>
          <a:bodyPr wrap="square" rtlCol="0">
            <a:spAutoFit/>
          </a:bodyPr>
          <a:lstStyle/>
          <a:p>
            <a:r>
              <a:rPr lang="fr-FR" sz="2400" b="0" i="0" u="none" strike="noStrike" baseline="0" dirty="0">
                <a:latin typeface="TimesNRMT"/>
              </a:rPr>
              <a:t>chromosome sexuel X</a:t>
            </a:r>
            <a:endParaRPr lang="fr-FR" sz="2400" dirty="0"/>
          </a:p>
        </p:txBody>
      </p:sp>
      <p:sp>
        <p:nvSpPr>
          <p:cNvPr id="8" name="ZoneTexte 7">
            <a:extLst>
              <a:ext uri="{FF2B5EF4-FFF2-40B4-BE49-F238E27FC236}">
                <a16:creationId xmlns:a16="http://schemas.microsoft.com/office/drawing/2014/main" xmlns="" id="{D5AF51FB-9900-49A6-A0B2-BBE5B4F527B5}"/>
              </a:ext>
            </a:extLst>
          </p:cNvPr>
          <p:cNvSpPr txBox="1"/>
          <p:nvPr/>
        </p:nvSpPr>
        <p:spPr>
          <a:xfrm>
            <a:off x="383603" y="4941168"/>
            <a:ext cx="2736303" cy="461665"/>
          </a:xfrm>
          <a:prstGeom prst="rect">
            <a:avLst/>
          </a:prstGeom>
          <a:noFill/>
        </p:spPr>
        <p:txBody>
          <a:bodyPr wrap="square" rtlCol="0">
            <a:spAutoFit/>
          </a:bodyPr>
          <a:lstStyle/>
          <a:p>
            <a:r>
              <a:rPr lang="fr-FR" sz="2400" b="0" i="0" u="none" strike="noStrike" baseline="0" dirty="0">
                <a:latin typeface="TimesNRMT"/>
              </a:rPr>
              <a:t>l’étude de 17 </a:t>
            </a:r>
            <a:r>
              <a:rPr lang="fr-FR" sz="2400" b="0" i="0" u="none" strike="noStrike" baseline="0" dirty="0" err="1">
                <a:latin typeface="TimesNRMT"/>
              </a:rPr>
              <a:t>loci</a:t>
            </a:r>
            <a:endParaRPr lang="fr-FR" sz="2400" dirty="0"/>
          </a:p>
        </p:txBody>
      </p:sp>
      <p:sp>
        <p:nvSpPr>
          <p:cNvPr id="9" name="ZoneTexte 8">
            <a:extLst>
              <a:ext uri="{FF2B5EF4-FFF2-40B4-BE49-F238E27FC236}">
                <a16:creationId xmlns:a16="http://schemas.microsoft.com/office/drawing/2014/main" xmlns="" id="{00595272-4B56-4D86-98CE-F88F82AD6B65}"/>
              </a:ext>
            </a:extLst>
          </p:cNvPr>
          <p:cNvSpPr txBox="1"/>
          <p:nvPr/>
        </p:nvSpPr>
        <p:spPr>
          <a:xfrm>
            <a:off x="5482923" y="4941167"/>
            <a:ext cx="2736303" cy="461665"/>
          </a:xfrm>
          <a:prstGeom prst="rect">
            <a:avLst/>
          </a:prstGeom>
          <a:noFill/>
        </p:spPr>
        <p:txBody>
          <a:bodyPr wrap="square" rtlCol="0">
            <a:spAutoFit/>
          </a:bodyPr>
          <a:lstStyle/>
          <a:p>
            <a:r>
              <a:rPr lang="fr-FR" sz="2400" b="0" i="0" u="none" strike="noStrike" baseline="0" dirty="0">
                <a:latin typeface="TimesNRMT"/>
              </a:rPr>
              <a:t>l’étude de 12 </a:t>
            </a:r>
            <a:r>
              <a:rPr lang="fr-FR" sz="2400" b="0" i="0" u="none" strike="noStrike" baseline="0" dirty="0" err="1">
                <a:latin typeface="TimesNRMT"/>
              </a:rPr>
              <a:t>loci</a:t>
            </a:r>
            <a:endParaRPr lang="fr-FR" sz="2400" dirty="0"/>
          </a:p>
        </p:txBody>
      </p:sp>
      <p:sp>
        <p:nvSpPr>
          <p:cNvPr id="10" name="Flèche : courbe vers la gauche 9">
            <a:extLst>
              <a:ext uri="{FF2B5EF4-FFF2-40B4-BE49-F238E27FC236}">
                <a16:creationId xmlns:a16="http://schemas.microsoft.com/office/drawing/2014/main" xmlns="" id="{9984ADBF-948C-40B3-9438-2FB2D223E3A7}"/>
              </a:ext>
            </a:extLst>
          </p:cNvPr>
          <p:cNvSpPr/>
          <p:nvPr/>
        </p:nvSpPr>
        <p:spPr>
          <a:xfrm>
            <a:off x="6660232" y="1246453"/>
            <a:ext cx="720080" cy="10163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 courbe vers la droite 10">
            <a:extLst>
              <a:ext uri="{FF2B5EF4-FFF2-40B4-BE49-F238E27FC236}">
                <a16:creationId xmlns:a16="http://schemas.microsoft.com/office/drawing/2014/main" xmlns="" id="{EBEE465E-7F2E-4734-8094-F144BBC7FB6D}"/>
              </a:ext>
            </a:extLst>
          </p:cNvPr>
          <p:cNvSpPr/>
          <p:nvPr/>
        </p:nvSpPr>
        <p:spPr>
          <a:xfrm>
            <a:off x="1396982" y="1246453"/>
            <a:ext cx="654738" cy="101635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vers le bas 13">
            <a:extLst>
              <a:ext uri="{FF2B5EF4-FFF2-40B4-BE49-F238E27FC236}">
                <a16:creationId xmlns:a16="http://schemas.microsoft.com/office/drawing/2014/main" xmlns="" id="{99B0F757-8E96-4AAF-B4E9-A6E3997830DD}"/>
              </a:ext>
            </a:extLst>
          </p:cNvPr>
          <p:cNvSpPr/>
          <p:nvPr/>
        </p:nvSpPr>
        <p:spPr>
          <a:xfrm>
            <a:off x="1235676" y="3211658"/>
            <a:ext cx="459705" cy="1052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a:extLst>
              <a:ext uri="{FF2B5EF4-FFF2-40B4-BE49-F238E27FC236}">
                <a16:creationId xmlns:a16="http://schemas.microsoft.com/office/drawing/2014/main" xmlns="" id="{0EF89E0B-5A23-452E-8402-B24E4D37FE05}"/>
              </a:ext>
            </a:extLst>
          </p:cNvPr>
          <p:cNvSpPr/>
          <p:nvPr/>
        </p:nvSpPr>
        <p:spPr>
          <a:xfrm>
            <a:off x="6632575" y="3279171"/>
            <a:ext cx="459705" cy="9850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159118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4480" y="1214422"/>
            <a:ext cx="5786478" cy="830997"/>
          </a:xfrm>
          <a:prstGeom prst="rect">
            <a:avLst/>
          </a:prstGeom>
          <a:noFill/>
        </p:spPr>
        <p:txBody>
          <a:bodyPr wrap="square" rtlCol="0">
            <a:spAutoFit/>
          </a:bodyPr>
          <a:lstStyle/>
          <a:p>
            <a:r>
              <a:rPr lang="fr-FR" sz="2400" b="1" u="sng" dirty="0">
                <a:solidFill>
                  <a:srgbClr val="FF0000"/>
                </a:solidFill>
                <a:effectLst>
                  <a:outerShdw blurRad="38100" dist="38100" dir="2700000" algn="tl">
                    <a:srgbClr val="000000">
                      <a:alpha val="43137"/>
                    </a:srgbClr>
                  </a:outerShdw>
                </a:effectLst>
              </a:rPr>
              <a:t>Profil du Polymorphisme de chromosome Y</a:t>
            </a:r>
            <a:br>
              <a:rPr lang="fr-FR" sz="2400" b="1" u="sng" dirty="0">
                <a:solidFill>
                  <a:srgbClr val="FF0000"/>
                </a:solidFill>
                <a:effectLst>
                  <a:outerShdw blurRad="38100" dist="38100" dir="2700000" algn="tl">
                    <a:srgbClr val="000000">
                      <a:alpha val="43137"/>
                    </a:srgbClr>
                  </a:outerShdw>
                </a:effectLst>
              </a:rPr>
            </a:br>
            <a:endParaRPr lang="fr-FR" sz="2400" b="1" u="sng"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214282" y="142852"/>
            <a:ext cx="7000924" cy="369332"/>
          </a:xfrm>
          <a:prstGeom prst="rect">
            <a:avLst/>
          </a:prstGeom>
        </p:spPr>
        <p:txBody>
          <a:bodyPr wrap="square">
            <a:spAutoFit/>
          </a:bodyPr>
          <a:lstStyle/>
          <a:p>
            <a:r>
              <a:rPr lang="fr-FR" b="1" dirty="0"/>
              <a:t>III- Application de la biologie moléculaire  en Médecine légale</a:t>
            </a:r>
            <a:endParaRPr lang="fr-FR" dirty="0"/>
          </a:p>
        </p:txBody>
      </p:sp>
      <p:sp>
        <p:nvSpPr>
          <p:cNvPr id="4" name="ZoneTexte 3"/>
          <p:cNvSpPr txBox="1"/>
          <p:nvPr/>
        </p:nvSpPr>
        <p:spPr>
          <a:xfrm>
            <a:off x="1643042" y="571480"/>
            <a:ext cx="5572164" cy="800219"/>
          </a:xfrm>
          <a:prstGeom prst="rect">
            <a:avLst/>
          </a:prstGeom>
          <a:noFill/>
        </p:spPr>
        <p:txBody>
          <a:bodyPr wrap="square" rtlCol="0">
            <a:spAutoFit/>
          </a:bodyPr>
          <a:lstStyle/>
          <a:p>
            <a:r>
              <a:rPr lang="fr-FR" sz="2800" b="1" dirty="0"/>
              <a:t>3-Type de profil génétique appliqué </a:t>
            </a:r>
            <a:endParaRPr lang="fr-FR" sz="2800" dirty="0"/>
          </a:p>
          <a:p>
            <a:endParaRPr lang="fr-FR" dirty="0"/>
          </a:p>
        </p:txBody>
      </p:sp>
      <p:sp>
        <p:nvSpPr>
          <p:cNvPr id="5" name="ZoneTexte 4"/>
          <p:cNvSpPr txBox="1"/>
          <p:nvPr/>
        </p:nvSpPr>
        <p:spPr>
          <a:xfrm>
            <a:off x="285720" y="1857364"/>
            <a:ext cx="8501090" cy="923330"/>
          </a:xfrm>
          <a:prstGeom prst="rect">
            <a:avLst/>
          </a:prstGeom>
          <a:noFill/>
        </p:spPr>
        <p:txBody>
          <a:bodyPr wrap="square" rtlCol="0">
            <a:spAutoFit/>
          </a:bodyPr>
          <a:lstStyle/>
          <a:p>
            <a:pPr>
              <a:buFontTx/>
              <a:buChar char="-"/>
            </a:pPr>
            <a:r>
              <a:rPr lang="fr-FR" dirty="0"/>
              <a:t>tous les hommes de la même lignée paternelle présentent un profil Y-STR identique</a:t>
            </a:r>
          </a:p>
          <a:p>
            <a:pPr>
              <a:buFontTx/>
              <a:buChar char="-"/>
            </a:pPr>
            <a:r>
              <a:rPr lang="fr-FR" dirty="0"/>
              <a:t>-réalisé lorsqu'une faible quantité d'ADN masculine est mélangée à une grande quantité d'ADN féminine.</a:t>
            </a:r>
          </a:p>
        </p:txBody>
      </p:sp>
      <p:pic>
        <p:nvPicPr>
          <p:cNvPr id="56323" name="Picture 3"/>
          <p:cNvPicPr>
            <a:picLocks noChangeAspect="1" noChangeArrowheads="1"/>
          </p:cNvPicPr>
          <p:nvPr/>
        </p:nvPicPr>
        <p:blipFill>
          <a:blip r:embed="rId2"/>
          <a:srcRect/>
          <a:stretch>
            <a:fillRect/>
          </a:stretch>
        </p:blipFill>
        <p:spPr bwMode="auto">
          <a:xfrm>
            <a:off x="5214942" y="3071810"/>
            <a:ext cx="3714776" cy="3429024"/>
          </a:xfrm>
          <a:prstGeom prst="rect">
            <a:avLst/>
          </a:prstGeom>
          <a:noFill/>
          <a:ln w="9525">
            <a:noFill/>
            <a:miter lim="800000"/>
            <a:headEnd/>
            <a:tailEnd/>
          </a:ln>
          <a:effectLst/>
        </p:spPr>
      </p:pic>
      <p:sp>
        <p:nvSpPr>
          <p:cNvPr id="8" name="Flèche droite 7"/>
          <p:cNvSpPr/>
          <p:nvPr/>
        </p:nvSpPr>
        <p:spPr>
          <a:xfrm>
            <a:off x="4643438" y="4786322"/>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324" name="Picture 4"/>
          <p:cNvPicPr>
            <a:picLocks noChangeAspect="1" noChangeArrowheads="1"/>
          </p:cNvPicPr>
          <p:nvPr/>
        </p:nvPicPr>
        <p:blipFill>
          <a:blip r:embed="rId3"/>
          <a:srcRect/>
          <a:stretch>
            <a:fillRect/>
          </a:stretch>
        </p:blipFill>
        <p:spPr bwMode="auto">
          <a:xfrm>
            <a:off x="-76232" y="3000371"/>
            <a:ext cx="4791108" cy="3613263"/>
          </a:xfrm>
          <a:prstGeom prst="rect">
            <a:avLst/>
          </a:prstGeom>
          <a:noFill/>
          <a:ln w="9525">
            <a:noFill/>
            <a:miter lim="800000"/>
            <a:headEnd/>
            <a:tailEnd/>
          </a:ln>
          <a:effectLst/>
        </p:spPr>
      </p:pic>
    </p:spTree>
    <p:extLst>
      <p:ext uri="{BB962C8B-B14F-4D97-AF65-F5344CB8AC3E}">
        <p14:creationId xmlns:p14="http://schemas.microsoft.com/office/powerpoint/2010/main" xmlns="" val="1534604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9CF28B54-3443-4808-BED2-DEFA3811A52E}"/>
              </a:ext>
            </a:extLst>
          </p:cNvPr>
          <p:cNvPicPr>
            <a:picLocks noChangeAspect="1"/>
          </p:cNvPicPr>
          <p:nvPr/>
        </p:nvPicPr>
        <p:blipFill>
          <a:blip r:embed="rId2"/>
          <a:stretch>
            <a:fillRect/>
          </a:stretch>
        </p:blipFill>
        <p:spPr>
          <a:xfrm>
            <a:off x="197286" y="1340768"/>
            <a:ext cx="8749427" cy="4896544"/>
          </a:xfrm>
          <a:prstGeom prst="rect">
            <a:avLst/>
          </a:prstGeom>
        </p:spPr>
      </p:pic>
      <p:sp>
        <p:nvSpPr>
          <p:cNvPr id="6" name="ZoneTexte 5">
            <a:extLst>
              <a:ext uri="{FF2B5EF4-FFF2-40B4-BE49-F238E27FC236}">
                <a16:creationId xmlns:a16="http://schemas.microsoft.com/office/drawing/2014/main" xmlns="" id="{2711C6FF-593D-4B5E-8651-51C8AD6B4809}"/>
              </a:ext>
            </a:extLst>
          </p:cNvPr>
          <p:cNvSpPr txBox="1"/>
          <p:nvPr/>
        </p:nvSpPr>
        <p:spPr>
          <a:xfrm>
            <a:off x="2267744" y="6237312"/>
            <a:ext cx="3518079" cy="369332"/>
          </a:xfrm>
          <a:prstGeom prst="rect">
            <a:avLst/>
          </a:prstGeom>
          <a:noFill/>
        </p:spPr>
        <p:txBody>
          <a:bodyPr wrap="none" rtlCol="0">
            <a:spAutoFit/>
          </a:bodyPr>
          <a:lstStyle/>
          <a:p>
            <a:r>
              <a:rPr lang="fr-FR" dirty="0"/>
              <a:t>Figure 3 Analyse du chromosome Y </a:t>
            </a:r>
          </a:p>
        </p:txBody>
      </p:sp>
      <p:sp>
        <p:nvSpPr>
          <p:cNvPr id="7" name="ZoneTexte 6">
            <a:extLst>
              <a:ext uri="{FF2B5EF4-FFF2-40B4-BE49-F238E27FC236}">
                <a16:creationId xmlns:a16="http://schemas.microsoft.com/office/drawing/2014/main" xmlns="" id="{7967C0BD-CBDF-473F-B9A5-5D6DC06521DE}"/>
              </a:ext>
            </a:extLst>
          </p:cNvPr>
          <p:cNvSpPr txBox="1"/>
          <p:nvPr/>
        </p:nvSpPr>
        <p:spPr>
          <a:xfrm>
            <a:off x="1259632" y="764704"/>
            <a:ext cx="7056784" cy="523220"/>
          </a:xfrm>
          <a:prstGeom prst="rect">
            <a:avLst/>
          </a:prstGeom>
          <a:noFill/>
        </p:spPr>
        <p:txBody>
          <a:bodyPr wrap="square" rtlCol="0">
            <a:spAutoFit/>
          </a:bodyPr>
          <a:lstStyle/>
          <a:p>
            <a:r>
              <a:rPr lang="fr-FR" sz="2800" dirty="0" err="1"/>
              <a:t>Loci</a:t>
            </a:r>
            <a:r>
              <a:rPr lang="fr-FR" sz="2800" dirty="0"/>
              <a:t> utilisés dans l’analyse du chromosome Y</a:t>
            </a:r>
          </a:p>
        </p:txBody>
      </p:sp>
    </p:spTree>
    <p:extLst>
      <p:ext uri="{BB962C8B-B14F-4D97-AF65-F5344CB8AC3E}">
        <p14:creationId xmlns:p14="http://schemas.microsoft.com/office/powerpoint/2010/main" xmlns="" val="1173954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9F51E497-2973-405C-9920-A9E46FA65CB5}"/>
              </a:ext>
            </a:extLst>
          </p:cNvPr>
          <p:cNvPicPr>
            <a:picLocks noChangeAspect="1"/>
          </p:cNvPicPr>
          <p:nvPr/>
        </p:nvPicPr>
        <p:blipFill>
          <a:blip r:embed="rId2"/>
          <a:stretch>
            <a:fillRect/>
          </a:stretch>
        </p:blipFill>
        <p:spPr>
          <a:xfrm>
            <a:off x="539552" y="794148"/>
            <a:ext cx="7488832" cy="6053163"/>
          </a:xfrm>
          <a:prstGeom prst="rect">
            <a:avLst/>
          </a:prstGeom>
        </p:spPr>
      </p:pic>
      <p:sp>
        <p:nvSpPr>
          <p:cNvPr id="8" name="ZoneTexte 7">
            <a:extLst>
              <a:ext uri="{FF2B5EF4-FFF2-40B4-BE49-F238E27FC236}">
                <a16:creationId xmlns:a16="http://schemas.microsoft.com/office/drawing/2014/main" xmlns="" id="{37BA65D1-8378-4DAE-91D0-22D0F34A4F13}"/>
              </a:ext>
            </a:extLst>
          </p:cNvPr>
          <p:cNvSpPr txBox="1"/>
          <p:nvPr/>
        </p:nvSpPr>
        <p:spPr>
          <a:xfrm>
            <a:off x="1331640" y="45182"/>
            <a:ext cx="7056784" cy="523220"/>
          </a:xfrm>
          <a:prstGeom prst="rect">
            <a:avLst/>
          </a:prstGeom>
          <a:noFill/>
        </p:spPr>
        <p:txBody>
          <a:bodyPr wrap="square" rtlCol="0">
            <a:spAutoFit/>
          </a:bodyPr>
          <a:lstStyle/>
          <a:p>
            <a:r>
              <a:rPr lang="fr-FR" sz="2800" dirty="0" err="1"/>
              <a:t>Loci</a:t>
            </a:r>
            <a:r>
              <a:rPr lang="fr-FR" sz="2800" dirty="0"/>
              <a:t> utilisés dans l’analyse du chromosome Y</a:t>
            </a:r>
          </a:p>
        </p:txBody>
      </p:sp>
    </p:spTree>
    <p:extLst>
      <p:ext uri="{BB962C8B-B14F-4D97-AF65-F5344CB8AC3E}">
        <p14:creationId xmlns:p14="http://schemas.microsoft.com/office/powerpoint/2010/main" xmlns="" val="23803510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999CC96E-E20F-48C6-AA40-BB60B00DE1DA}"/>
              </a:ext>
            </a:extLst>
          </p:cNvPr>
          <p:cNvSpPr txBox="1"/>
          <p:nvPr/>
        </p:nvSpPr>
        <p:spPr>
          <a:xfrm>
            <a:off x="1249140" y="567796"/>
            <a:ext cx="7056784" cy="523220"/>
          </a:xfrm>
          <a:prstGeom prst="rect">
            <a:avLst/>
          </a:prstGeom>
          <a:noFill/>
        </p:spPr>
        <p:txBody>
          <a:bodyPr wrap="square" rtlCol="0">
            <a:spAutoFit/>
          </a:bodyPr>
          <a:lstStyle/>
          <a:p>
            <a:r>
              <a:rPr lang="fr-FR" sz="2800" dirty="0" err="1"/>
              <a:t>Loci</a:t>
            </a:r>
            <a:r>
              <a:rPr lang="fr-FR" sz="2800" dirty="0"/>
              <a:t> utilisés dans l’analyse du chromosome X</a:t>
            </a:r>
          </a:p>
        </p:txBody>
      </p:sp>
      <p:pic>
        <p:nvPicPr>
          <p:cNvPr id="6" name="Image 5">
            <a:extLst>
              <a:ext uri="{FF2B5EF4-FFF2-40B4-BE49-F238E27FC236}">
                <a16:creationId xmlns:a16="http://schemas.microsoft.com/office/drawing/2014/main" xmlns="" id="{2938A1F5-D75F-4483-B2EA-142930190961}"/>
              </a:ext>
            </a:extLst>
          </p:cNvPr>
          <p:cNvPicPr>
            <a:picLocks noChangeAspect="1"/>
          </p:cNvPicPr>
          <p:nvPr/>
        </p:nvPicPr>
        <p:blipFill>
          <a:blip r:embed="rId2"/>
          <a:stretch>
            <a:fillRect/>
          </a:stretch>
        </p:blipFill>
        <p:spPr>
          <a:xfrm>
            <a:off x="406029" y="1091016"/>
            <a:ext cx="8331942" cy="4967902"/>
          </a:xfrm>
          <a:prstGeom prst="rect">
            <a:avLst/>
          </a:prstGeom>
        </p:spPr>
      </p:pic>
      <p:sp>
        <p:nvSpPr>
          <p:cNvPr id="7" name="ZoneTexte 6">
            <a:extLst>
              <a:ext uri="{FF2B5EF4-FFF2-40B4-BE49-F238E27FC236}">
                <a16:creationId xmlns:a16="http://schemas.microsoft.com/office/drawing/2014/main" xmlns="" id="{08E1B494-9A97-450A-98F2-D5CF72289742}"/>
              </a:ext>
            </a:extLst>
          </p:cNvPr>
          <p:cNvSpPr txBox="1"/>
          <p:nvPr/>
        </p:nvSpPr>
        <p:spPr>
          <a:xfrm>
            <a:off x="2123728" y="6177822"/>
            <a:ext cx="4608512" cy="369332"/>
          </a:xfrm>
          <a:prstGeom prst="rect">
            <a:avLst/>
          </a:prstGeom>
          <a:noFill/>
        </p:spPr>
        <p:txBody>
          <a:bodyPr wrap="square" rtlCol="0">
            <a:spAutoFit/>
          </a:bodyPr>
          <a:lstStyle/>
          <a:p>
            <a:r>
              <a:rPr lang="fr-FR" dirty="0"/>
              <a:t>Figure 4 analyse du chromosome X</a:t>
            </a:r>
          </a:p>
        </p:txBody>
      </p:sp>
    </p:spTree>
    <p:extLst>
      <p:ext uri="{BB962C8B-B14F-4D97-AF65-F5344CB8AC3E}">
        <p14:creationId xmlns:p14="http://schemas.microsoft.com/office/powerpoint/2010/main" xmlns="" val="17265939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0F29B1AE-3D12-44E8-A50F-34D1F5A80817}"/>
              </a:ext>
            </a:extLst>
          </p:cNvPr>
          <p:cNvPicPr>
            <a:picLocks noChangeAspect="1"/>
          </p:cNvPicPr>
          <p:nvPr/>
        </p:nvPicPr>
        <p:blipFill>
          <a:blip r:embed="rId2"/>
          <a:stretch>
            <a:fillRect/>
          </a:stretch>
        </p:blipFill>
        <p:spPr>
          <a:xfrm>
            <a:off x="1475656" y="950180"/>
            <a:ext cx="6480720" cy="5884733"/>
          </a:xfrm>
          <a:prstGeom prst="rect">
            <a:avLst/>
          </a:prstGeom>
        </p:spPr>
      </p:pic>
      <p:sp>
        <p:nvSpPr>
          <p:cNvPr id="6" name="ZoneTexte 5">
            <a:extLst>
              <a:ext uri="{FF2B5EF4-FFF2-40B4-BE49-F238E27FC236}">
                <a16:creationId xmlns:a16="http://schemas.microsoft.com/office/drawing/2014/main" xmlns="" id="{13CE5B0B-6EBC-4E4E-B87A-52A91ADD5E71}"/>
              </a:ext>
            </a:extLst>
          </p:cNvPr>
          <p:cNvSpPr txBox="1"/>
          <p:nvPr/>
        </p:nvSpPr>
        <p:spPr>
          <a:xfrm>
            <a:off x="1475656" y="260648"/>
            <a:ext cx="7056784" cy="523220"/>
          </a:xfrm>
          <a:prstGeom prst="rect">
            <a:avLst/>
          </a:prstGeom>
          <a:noFill/>
        </p:spPr>
        <p:txBody>
          <a:bodyPr wrap="square" rtlCol="0">
            <a:spAutoFit/>
          </a:bodyPr>
          <a:lstStyle/>
          <a:p>
            <a:r>
              <a:rPr lang="fr-FR" sz="2800" dirty="0" err="1"/>
              <a:t>Loci</a:t>
            </a:r>
            <a:r>
              <a:rPr lang="fr-FR" sz="2800" dirty="0"/>
              <a:t> utilisés dans l’analyse du chromosome X</a:t>
            </a:r>
          </a:p>
        </p:txBody>
      </p:sp>
    </p:spTree>
    <p:extLst>
      <p:ext uri="{BB962C8B-B14F-4D97-AF65-F5344CB8AC3E}">
        <p14:creationId xmlns:p14="http://schemas.microsoft.com/office/powerpoint/2010/main" xmlns="" val="18522670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41C371E2-22B5-4ACB-B106-96C73596C623}"/>
              </a:ext>
            </a:extLst>
          </p:cNvPr>
          <p:cNvSpPr txBox="1"/>
          <p:nvPr/>
        </p:nvSpPr>
        <p:spPr>
          <a:xfrm>
            <a:off x="1295636" y="836712"/>
            <a:ext cx="7524836" cy="523220"/>
          </a:xfrm>
          <a:prstGeom prst="rect">
            <a:avLst/>
          </a:prstGeom>
          <a:noFill/>
        </p:spPr>
        <p:txBody>
          <a:bodyPr wrap="square" rtlCol="0">
            <a:spAutoFit/>
          </a:bodyPr>
          <a:lstStyle/>
          <a:p>
            <a:r>
              <a:rPr lang="fr-FR" sz="2800" b="1" dirty="0">
                <a:latin typeface="TimesNRMT-Bold"/>
              </a:rPr>
              <a:t>4-2-Cas de l</a:t>
            </a:r>
            <a:r>
              <a:rPr lang="fr-FR" sz="2800" b="1" i="0" u="none" strike="noStrike" baseline="0" dirty="0">
                <a:latin typeface="TimesNRMT-Bold"/>
              </a:rPr>
              <a:t>’analyse de l’ADN mitochondrial</a:t>
            </a:r>
            <a:endParaRPr lang="fr-FR" sz="2800" dirty="0"/>
          </a:p>
        </p:txBody>
      </p:sp>
      <p:sp>
        <p:nvSpPr>
          <p:cNvPr id="5" name="ZoneTexte 4">
            <a:extLst>
              <a:ext uri="{FF2B5EF4-FFF2-40B4-BE49-F238E27FC236}">
                <a16:creationId xmlns:a16="http://schemas.microsoft.com/office/drawing/2014/main" xmlns="" id="{C43051F7-17A8-4796-A81E-1798E77AE5E3}"/>
              </a:ext>
            </a:extLst>
          </p:cNvPr>
          <p:cNvSpPr txBox="1"/>
          <p:nvPr/>
        </p:nvSpPr>
        <p:spPr>
          <a:xfrm>
            <a:off x="1439652" y="2362523"/>
            <a:ext cx="5544616" cy="461665"/>
          </a:xfrm>
          <a:prstGeom prst="rect">
            <a:avLst/>
          </a:prstGeom>
          <a:noFill/>
        </p:spPr>
        <p:txBody>
          <a:bodyPr wrap="square" rtlCol="0">
            <a:spAutoFit/>
          </a:bodyPr>
          <a:lstStyle/>
          <a:p>
            <a:r>
              <a:rPr lang="fr-FR" sz="2400" b="0" i="0" u="none" strike="noStrike" baseline="0" dirty="0">
                <a:latin typeface="TimesNRMT"/>
              </a:rPr>
              <a:t>permet d’établir une lignée maternelle</a:t>
            </a:r>
            <a:endParaRPr lang="fr-FR" sz="2400" dirty="0"/>
          </a:p>
        </p:txBody>
      </p:sp>
      <p:sp>
        <p:nvSpPr>
          <p:cNvPr id="6" name="ZoneTexte 5">
            <a:extLst>
              <a:ext uri="{FF2B5EF4-FFF2-40B4-BE49-F238E27FC236}">
                <a16:creationId xmlns:a16="http://schemas.microsoft.com/office/drawing/2014/main" xmlns="" id="{441FAAC4-F3DE-4826-8F2B-293BAED70E48}"/>
              </a:ext>
            </a:extLst>
          </p:cNvPr>
          <p:cNvSpPr txBox="1"/>
          <p:nvPr/>
        </p:nvSpPr>
        <p:spPr>
          <a:xfrm>
            <a:off x="2339752" y="1383433"/>
            <a:ext cx="4248472" cy="369332"/>
          </a:xfrm>
          <a:prstGeom prst="rect">
            <a:avLst/>
          </a:prstGeom>
          <a:noFill/>
        </p:spPr>
        <p:txBody>
          <a:bodyPr wrap="square" rtlCol="0">
            <a:spAutoFit/>
          </a:bodyPr>
          <a:lstStyle/>
          <a:p>
            <a:pPr algn="l"/>
            <a:r>
              <a:rPr lang="fr-FR" sz="1800" b="0" i="0" u="none" strike="noStrike" baseline="0" dirty="0">
                <a:latin typeface="TimesNRMT"/>
              </a:rPr>
              <a:t>(ne possède  pas d’unités répétitives)</a:t>
            </a:r>
            <a:endParaRPr lang="fr-FR" dirty="0"/>
          </a:p>
        </p:txBody>
      </p:sp>
      <p:sp>
        <p:nvSpPr>
          <p:cNvPr id="7" name="Flèche vers le bas 13">
            <a:extLst>
              <a:ext uri="{FF2B5EF4-FFF2-40B4-BE49-F238E27FC236}">
                <a16:creationId xmlns:a16="http://schemas.microsoft.com/office/drawing/2014/main" xmlns="" id="{4A8DA1EF-71F3-4B6C-84E5-F1AA0469CC19}"/>
              </a:ext>
            </a:extLst>
          </p:cNvPr>
          <p:cNvSpPr/>
          <p:nvPr/>
        </p:nvSpPr>
        <p:spPr>
          <a:xfrm>
            <a:off x="3896271" y="1694995"/>
            <a:ext cx="315689" cy="6538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xmlns="" id="{8C8FF4A6-2038-4126-8417-D3A022A87CE3}"/>
              </a:ext>
            </a:extLst>
          </p:cNvPr>
          <p:cNvSpPr txBox="1"/>
          <p:nvPr/>
        </p:nvSpPr>
        <p:spPr>
          <a:xfrm>
            <a:off x="1765837" y="3793541"/>
            <a:ext cx="5184576" cy="400110"/>
          </a:xfrm>
          <a:prstGeom prst="rect">
            <a:avLst/>
          </a:prstGeom>
          <a:noFill/>
        </p:spPr>
        <p:txBody>
          <a:bodyPr wrap="square" rtlCol="0">
            <a:spAutoFit/>
          </a:bodyPr>
          <a:lstStyle/>
          <a:p>
            <a:r>
              <a:rPr lang="fr-FR" sz="2000" b="0" i="0" u="none" strike="noStrike" baseline="0" dirty="0">
                <a:latin typeface="TimesNRMT"/>
              </a:rPr>
              <a:t>Séquençage de deux régions hypervariables</a:t>
            </a:r>
            <a:endParaRPr lang="fr-FR" sz="2000" dirty="0"/>
          </a:p>
        </p:txBody>
      </p:sp>
      <p:sp>
        <p:nvSpPr>
          <p:cNvPr id="9" name="ZoneTexte 8">
            <a:extLst>
              <a:ext uri="{FF2B5EF4-FFF2-40B4-BE49-F238E27FC236}">
                <a16:creationId xmlns:a16="http://schemas.microsoft.com/office/drawing/2014/main" xmlns="" id="{0264364D-29A6-4A48-91DF-1EDEA0F55685}"/>
              </a:ext>
            </a:extLst>
          </p:cNvPr>
          <p:cNvSpPr txBox="1"/>
          <p:nvPr/>
        </p:nvSpPr>
        <p:spPr>
          <a:xfrm>
            <a:off x="1295636" y="5163005"/>
            <a:ext cx="1260140" cy="461665"/>
          </a:xfrm>
          <a:prstGeom prst="rect">
            <a:avLst/>
          </a:prstGeom>
          <a:noFill/>
        </p:spPr>
        <p:txBody>
          <a:bodyPr wrap="square" rtlCol="0">
            <a:spAutoFit/>
          </a:bodyPr>
          <a:lstStyle/>
          <a:p>
            <a:r>
              <a:rPr lang="fr-FR" sz="2400" b="1" i="0" u="sng" strike="noStrike" baseline="0" dirty="0">
                <a:latin typeface="TimesNRMT"/>
              </a:rPr>
              <a:t>HV1</a:t>
            </a:r>
            <a:endParaRPr lang="fr-FR" sz="2400" b="1" u="sng" dirty="0"/>
          </a:p>
        </p:txBody>
      </p:sp>
      <p:sp>
        <p:nvSpPr>
          <p:cNvPr id="10" name="ZoneTexte 9">
            <a:extLst>
              <a:ext uri="{FF2B5EF4-FFF2-40B4-BE49-F238E27FC236}">
                <a16:creationId xmlns:a16="http://schemas.microsoft.com/office/drawing/2014/main" xmlns="" id="{8B922976-9B6F-4870-BF5F-AEA430A00F18}"/>
              </a:ext>
            </a:extLst>
          </p:cNvPr>
          <p:cNvSpPr txBox="1"/>
          <p:nvPr/>
        </p:nvSpPr>
        <p:spPr>
          <a:xfrm>
            <a:off x="5850142" y="5226181"/>
            <a:ext cx="1476164" cy="461665"/>
          </a:xfrm>
          <a:prstGeom prst="rect">
            <a:avLst/>
          </a:prstGeom>
          <a:noFill/>
        </p:spPr>
        <p:txBody>
          <a:bodyPr wrap="square" rtlCol="0">
            <a:spAutoFit/>
          </a:bodyPr>
          <a:lstStyle/>
          <a:p>
            <a:r>
              <a:rPr lang="fr-FR" sz="2400" b="1" i="0" u="sng" strike="noStrike" baseline="0" dirty="0">
                <a:latin typeface="TimesNRMT"/>
              </a:rPr>
              <a:t>HV2</a:t>
            </a:r>
            <a:endParaRPr lang="fr-FR" sz="2400" b="1" u="sng" dirty="0"/>
          </a:p>
        </p:txBody>
      </p:sp>
      <p:sp>
        <p:nvSpPr>
          <p:cNvPr id="11" name="Flèche vers le bas 13">
            <a:extLst>
              <a:ext uri="{FF2B5EF4-FFF2-40B4-BE49-F238E27FC236}">
                <a16:creationId xmlns:a16="http://schemas.microsoft.com/office/drawing/2014/main" xmlns="" id="{DD50B243-21FB-4245-A6ED-69B6B6408B3D}"/>
              </a:ext>
            </a:extLst>
          </p:cNvPr>
          <p:cNvSpPr/>
          <p:nvPr/>
        </p:nvSpPr>
        <p:spPr>
          <a:xfrm>
            <a:off x="3845720" y="3048742"/>
            <a:ext cx="315689" cy="6538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courbe vers la gauche 11">
            <a:extLst>
              <a:ext uri="{FF2B5EF4-FFF2-40B4-BE49-F238E27FC236}">
                <a16:creationId xmlns:a16="http://schemas.microsoft.com/office/drawing/2014/main" xmlns="" id="{FCB7E231-C30F-434C-AA9F-980D18DB4DC2}"/>
              </a:ext>
            </a:extLst>
          </p:cNvPr>
          <p:cNvSpPr/>
          <p:nvPr/>
        </p:nvSpPr>
        <p:spPr>
          <a:xfrm>
            <a:off x="6804248" y="3992758"/>
            <a:ext cx="720080" cy="10163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 courbe vers la droite 12">
            <a:extLst>
              <a:ext uri="{FF2B5EF4-FFF2-40B4-BE49-F238E27FC236}">
                <a16:creationId xmlns:a16="http://schemas.microsoft.com/office/drawing/2014/main" xmlns="" id="{322CF5B8-8BCA-4E59-8848-FBE56404C5DA}"/>
              </a:ext>
            </a:extLst>
          </p:cNvPr>
          <p:cNvSpPr/>
          <p:nvPr/>
        </p:nvSpPr>
        <p:spPr>
          <a:xfrm>
            <a:off x="394352" y="4186548"/>
            <a:ext cx="654738" cy="101635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39426743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28794" y="642918"/>
            <a:ext cx="4857784" cy="830997"/>
          </a:xfrm>
          <a:prstGeom prst="rect">
            <a:avLst/>
          </a:prstGeom>
          <a:noFill/>
        </p:spPr>
        <p:txBody>
          <a:bodyPr wrap="square" rtlCol="0">
            <a:spAutoFit/>
          </a:bodyPr>
          <a:lstStyle/>
          <a:p>
            <a:r>
              <a:rPr lang="fr-FR" sz="2400" b="1" u="sng" dirty="0">
                <a:solidFill>
                  <a:srgbClr val="FF0000"/>
                </a:solidFill>
                <a:effectLst>
                  <a:outerShdw blurRad="38100" dist="38100" dir="2700000" algn="tl">
                    <a:srgbClr val="000000">
                      <a:alpha val="43137"/>
                    </a:srgbClr>
                  </a:outerShdw>
                </a:effectLst>
              </a:rPr>
              <a:t>Profil d’ADN mitochondrial (</a:t>
            </a:r>
            <a:r>
              <a:rPr lang="fr-FR" sz="2400" b="1" u="sng" dirty="0" err="1">
                <a:solidFill>
                  <a:srgbClr val="FF0000"/>
                </a:solidFill>
                <a:effectLst>
                  <a:outerShdw blurRad="38100" dist="38100" dir="2700000" algn="tl">
                    <a:srgbClr val="000000">
                      <a:alpha val="43137"/>
                    </a:srgbClr>
                  </a:outerShdw>
                </a:effectLst>
              </a:rPr>
              <a:t>ADNmt</a:t>
            </a:r>
            <a:r>
              <a:rPr lang="fr-FR" sz="2400" b="1" u="sng" dirty="0">
                <a:solidFill>
                  <a:srgbClr val="FF0000"/>
                </a:solidFill>
                <a:effectLst>
                  <a:outerShdw blurRad="38100" dist="38100" dir="2700000" algn="tl">
                    <a:srgbClr val="000000">
                      <a:alpha val="43137"/>
                    </a:srgbClr>
                  </a:outerShdw>
                </a:effectLst>
              </a:rPr>
              <a:t>)</a:t>
            </a:r>
            <a:r>
              <a:rPr lang="fr-FR" sz="2400" b="1" dirty="0">
                <a:solidFill>
                  <a:srgbClr val="FF0000"/>
                </a:solidFill>
                <a:effectLst>
                  <a:outerShdw blurRad="38100" dist="38100" dir="2700000" algn="tl">
                    <a:srgbClr val="000000">
                      <a:alpha val="43137"/>
                    </a:srgbClr>
                  </a:outerShdw>
                </a:effectLst>
              </a:rPr>
              <a:t/>
            </a:r>
            <a:br>
              <a:rPr lang="fr-FR" sz="2400" b="1" dirty="0">
                <a:solidFill>
                  <a:srgbClr val="FF0000"/>
                </a:solidFill>
                <a:effectLst>
                  <a:outerShdw blurRad="38100" dist="38100" dir="2700000" algn="tl">
                    <a:srgbClr val="000000">
                      <a:alpha val="43137"/>
                    </a:srgbClr>
                  </a:outerShdw>
                </a:effectLst>
              </a:rPr>
            </a:br>
            <a:endParaRPr lang="fr-FR" sz="24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214282" y="142852"/>
            <a:ext cx="7929618" cy="923330"/>
          </a:xfrm>
          <a:prstGeom prst="rect">
            <a:avLst/>
          </a:prstGeom>
        </p:spPr>
        <p:txBody>
          <a:bodyPr wrap="square">
            <a:spAutoFit/>
          </a:bodyPr>
          <a:lstStyle/>
          <a:p>
            <a:r>
              <a:rPr lang="fr-FR" b="1" dirty="0"/>
              <a:t>III- Application de la biologie moléculaire  en Médecine légale: 3-Type de profil génétique appliqué </a:t>
            </a:r>
            <a:endParaRPr lang="fr-FR" dirty="0"/>
          </a:p>
          <a:p>
            <a:r>
              <a:rPr lang="fr-FR" b="1" dirty="0"/>
              <a:t> </a:t>
            </a:r>
            <a:endParaRPr lang="fr-FR" dirty="0"/>
          </a:p>
        </p:txBody>
      </p:sp>
      <p:sp>
        <p:nvSpPr>
          <p:cNvPr id="5" name="ZoneTexte 4"/>
          <p:cNvSpPr txBox="1"/>
          <p:nvPr/>
        </p:nvSpPr>
        <p:spPr>
          <a:xfrm>
            <a:off x="642910" y="1000108"/>
            <a:ext cx="8143932" cy="2308324"/>
          </a:xfrm>
          <a:prstGeom prst="rect">
            <a:avLst/>
          </a:prstGeom>
          <a:noFill/>
        </p:spPr>
        <p:txBody>
          <a:bodyPr wrap="square" rtlCol="0">
            <a:spAutoFit/>
          </a:bodyPr>
          <a:lstStyle/>
          <a:p>
            <a:pPr>
              <a:buFontTx/>
              <a:buChar char="-"/>
            </a:pPr>
            <a:r>
              <a:rPr lang="fr-FR" dirty="0"/>
              <a:t>Le profil </a:t>
            </a:r>
            <a:r>
              <a:rPr lang="fr-FR" dirty="0" err="1"/>
              <a:t>ADNmt</a:t>
            </a:r>
            <a:r>
              <a:rPr lang="fr-FR" dirty="0"/>
              <a:t> est établi afin de déterminer la séquence exacte des nucléotides des deux brins de la molécule d’</a:t>
            </a:r>
            <a:r>
              <a:rPr lang="fr-FR" dirty="0" err="1"/>
              <a:t>ADNmt</a:t>
            </a:r>
            <a:r>
              <a:rPr lang="fr-FR" dirty="0"/>
              <a:t> puis comparaison avec à la séquence de référence, « Séquence d’Anderson ».</a:t>
            </a:r>
          </a:p>
          <a:p>
            <a:pPr>
              <a:buFontTx/>
              <a:buChar char="-"/>
            </a:pPr>
            <a:r>
              <a:rPr lang="fr-FR" dirty="0"/>
              <a:t>. L'</a:t>
            </a:r>
            <a:r>
              <a:rPr lang="fr-FR" dirty="0" err="1"/>
              <a:t>ADNmt</a:t>
            </a:r>
            <a:r>
              <a:rPr lang="fr-FR" dirty="0"/>
              <a:t> est identique pour toutes les personnes d’une même lignée maternelle</a:t>
            </a:r>
          </a:p>
          <a:p>
            <a:pPr>
              <a:buFontTx/>
              <a:buChar char="-"/>
            </a:pPr>
            <a:r>
              <a:rPr lang="fr-FR" dirty="0"/>
              <a:t>- L’analyse de l’</a:t>
            </a:r>
            <a:r>
              <a:rPr lang="fr-FR" dirty="0" err="1"/>
              <a:t>ADNmt</a:t>
            </a:r>
            <a:r>
              <a:rPr lang="fr-FR" dirty="0"/>
              <a:t> peut donc être une alternative intéressante lorsque l’analyse de l’ADN nucléaire a peu de chance de réussite (l'analyse de cheveux, d'échantillons très anciens ou d'échantillons dégradés.</a:t>
            </a:r>
          </a:p>
          <a:p>
            <a:pPr>
              <a:buFontTx/>
              <a:buChar char="-"/>
            </a:pPr>
            <a:endParaRPr lang="fr-FR" dirty="0"/>
          </a:p>
        </p:txBody>
      </p:sp>
      <p:pic>
        <p:nvPicPr>
          <p:cNvPr id="55298" name="Picture 2"/>
          <p:cNvPicPr>
            <a:picLocks noChangeAspect="1" noChangeArrowheads="1"/>
          </p:cNvPicPr>
          <p:nvPr/>
        </p:nvPicPr>
        <p:blipFill>
          <a:blip r:embed="rId2"/>
          <a:srcRect/>
          <a:stretch>
            <a:fillRect/>
          </a:stretch>
        </p:blipFill>
        <p:spPr bwMode="auto">
          <a:xfrm>
            <a:off x="285720" y="3000373"/>
            <a:ext cx="8501122" cy="3857628"/>
          </a:xfrm>
          <a:prstGeom prst="rect">
            <a:avLst/>
          </a:prstGeom>
          <a:noFill/>
          <a:ln w="9525">
            <a:noFill/>
            <a:miter lim="800000"/>
            <a:headEnd/>
            <a:tailEnd/>
          </a:ln>
          <a:effectLst/>
        </p:spPr>
      </p:pic>
      <p:sp>
        <p:nvSpPr>
          <p:cNvPr id="7" name="Rectangle à coins arrondis 6"/>
          <p:cNvSpPr/>
          <p:nvPr/>
        </p:nvSpPr>
        <p:spPr>
          <a:xfrm>
            <a:off x="500034" y="1071546"/>
            <a:ext cx="8358246" cy="192882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1538" y="357166"/>
            <a:ext cx="7500990" cy="800219"/>
          </a:xfrm>
          <a:prstGeom prst="rect">
            <a:avLst/>
          </a:prstGeom>
          <a:noFill/>
        </p:spPr>
        <p:txBody>
          <a:bodyPr wrap="square" rtlCol="0">
            <a:spAutoFit/>
          </a:bodyPr>
          <a:lstStyle/>
          <a:p>
            <a:r>
              <a:rPr lang="fr-FR" sz="2800" b="1" u="sng" dirty="0">
                <a:effectLst>
                  <a:outerShdw blurRad="38100" dist="38100" dir="2700000" algn="tl">
                    <a:srgbClr val="000000">
                      <a:alpha val="43137"/>
                    </a:srgbClr>
                  </a:outerShdw>
                </a:effectLst>
              </a:rPr>
              <a:t>2-Etapes  générales d’un diagnostic moléculaire </a:t>
            </a:r>
            <a:endParaRPr lang="fr-FR" sz="2800" u="sng" dirty="0">
              <a:effectLst>
                <a:outerShdw blurRad="38100" dist="38100" dir="2700000" algn="tl">
                  <a:srgbClr val="000000">
                    <a:alpha val="43137"/>
                  </a:srgbClr>
                </a:outerShdw>
              </a:effectLst>
            </a:endParaRPr>
          </a:p>
          <a:p>
            <a:endParaRPr lang="fr-FR" dirty="0"/>
          </a:p>
        </p:txBody>
      </p:sp>
      <p:sp>
        <p:nvSpPr>
          <p:cNvPr id="3" name="ZoneTexte 2"/>
          <p:cNvSpPr txBox="1"/>
          <p:nvPr/>
        </p:nvSpPr>
        <p:spPr>
          <a:xfrm>
            <a:off x="214282" y="0"/>
            <a:ext cx="2571768"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I-Diagnostic moléculaire</a:t>
            </a:r>
          </a:p>
          <a:p>
            <a:endParaRPr lang="fr-FR" dirty="0"/>
          </a:p>
        </p:txBody>
      </p:sp>
      <p:sp>
        <p:nvSpPr>
          <p:cNvPr id="4" name="ZoneTexte 3"/>
          <p:cNvSpPr txBox="1"/>
          <p:nvPr/>
        </p:nvSpPr>
        <p:spPr>
          <a:xfrm>
            <a:off x="642910" y="500042"/>
            <a:ext cx="7858180" cy="2339102"/>
          </a:xfrm>
          <a:prstGeom prst="rect">
            <a:avLst/>
          </a:prstGeom>
          <a:noFill/>
        </p:spPr>
        <p:txBody>
          <a:bodyPr wrap="square" rtlCol="0">
            <a:spAutoFit/>
          </a:bodyPr>
          <a:lstStyle/>
          <a:p>
            <a:endParaRPr lang="fr-FR" sz="2400" dirty="0"/>
          </a:p>
          <a:p>
            <a:pPr lvl="0"/>
            <a:r>
              <a:rPr lang="fr-FR" sz="2400" b="1" dirty="0"/>
              <a:t>-</a:t>
            </a:r>
            <a:r>
              <a:rPr lang="fr-FR" sz="2000" b="1" dirty="0"/>
              <a:t>1- extraction de l’ADN et/ou de l’ARN à partir de l’échantillon primaire ;</a:t>
            </a:r>
          </a:p>
          <a:p>
            <a:pPr lvl="0"/>
            <a:endParaRPr lang="fr-FR" sz="2000" b="1" dirty="0"/>
          </a:p>
          <a:p>
            <a:pPr lvl="0"/>
            <a:r>
              <a:rPr lang="fr-FR" sz="2000" b="1" dirty="0"/>
              <a:t>-2-amplification d’une séquence ADN/ARN cible par PCR ;</a:t>
            </a:r>
          </a:p>
          <a:p>
            <a:pPr lvl="0"/>
            <a:endParaRPr lang="fr-FR" sz="2000" b="1" dirty="0"/>
          </a:p>
          <a:p>
            <a:pPr lvl="0"/>
            <a:r>
              <a:rPr lang="fr-FR" sz="2000" b="1" dirty="0"/>
              <a:t>-3-détection  et analyse de l’</a:t>
            </a:r>
            <a:r>
              <a:rPr lang="fr-FR" sz="2000" b="1" dirty="0" err="1"/>
              <a:t>amplificat</a:t>
            </a:r>
            <a:r>
              <a:rPr lang="fr-FR" sz="2000" b="1" dirty="0"/>
              <a:t>.  </a:t>
            </a:r>
          </a:p>
          <a:p>
            <a:endParaRPr lang="fr-FR" dirty="0"/>
          </a:p>
        </p:txBody>
      </p:sp>
      <p:sp>
        <p:nvSpPr>
          <p:cNvPr id="5" name="Rectangle 4"/>
          <p:cNvSpPr/>
          <p:nvPr/>
        </p:nvSpPr>
        <p:spPr>
          <a:xfrm>
            <a:off x="571472" y="928670"/>
            <a:ext cx="7929618" cy="185738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57224" y="5929330"/>
            <a:ext cx="7429552" cy="707886"/>
          </a:xfrm>
          <a:prstGeom prst="rect">
            <a:avLst/>
          </a:prstGeom>
          <a:noFill/>
        </p:spPr>
        <p:txBody>
          <a:bodyPr wrap="square" rtlCol="0">
            <a:spAutoFit/>
          </a:bodyPr>
          <a:lstStyle/>
          <a:p>
            <a:r>
              <a:rPr lang="fr-FR" sz="2000" b="1" u="sng" dirty="0">
                <a:effectLst>
                  <a:outerShdw blurRad="38100" dist="38100" dir="2700000" algn="tl">
                    <a:srgbClr val="000000">
                      <a:alpha val="43137"/>
                    </a:srgbClr>
                  </a:outerShdw>
                </a:effectLst>
              </a:rPr>
              <a:t>NB: </a:t>
            </a:r>
            <a:r>
              <a:rPr lang="fr-FR" sz="2000" dirty="0"/>
              <a:t>l’</a:t>
            </a:r>
            <a:r>
              <a:rPr lang="fr-FR" sz="2000" b="1" dirty="0"/>
              <a:t>analyse de l’</a:t>
            </a:r>
            <a:r>
              <a:rPr lang="fr-FR" sz="2000" b="1" dirty="0" err="1"/>
              <a:t>amplificat</a:t>
            </a:r>
            <a:r>
              <a:rPr lang="fr-FR" sz="2000" b="1" dirty="0"/>
              <a:t> se fait par différentes méthodes moléculaire selon l’objectif souligné </a:t>
            </a:r>
            <a:r>
              <a:rPr lang="fr-FR" sz="2000" dirty="0"/>
              <a:t> </a:t>
            </a:r>
          </a:p>
        </p:txBody>
      </p:sp>
      <p:sp>
        <p:nvSpPr>
          <p:cNvPr id="7" name="Rectangle à coins arrondis 6"/>
          <p:cNvSpPr/>
          <p:nvPr/>
        </p:nvSpPr>
        <p:spPr>
          <a:xfrm>
            <a:off x="357158" y="6000768"/>
            <a:ext cx="8358246" cy="642942"/>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p:nvPr/>
        </p:nvPicPr>
        <p:blipFill>
          <a:blip r:embed="rId2"/>
          <a:srcRect/>
          <a:stretch>
            <a:fillRect/>
          </a:stretch>
        </p:blipFill>
        <p:spPr bwMode="auto">
          <a:xfrm>
            <a:off x="642910" y="3000372"/>
            <a:ext cx="7715304"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9060D2CD-36EB-4C37-90F9-A69A22EA4C96}"/>
              </a:ext>
            </a:extLst>
          </p:cNvPr>
          <p:cNvSpPr txBox="1"/>
          <p:nvPr/>
        </p:nvSpPr>
        <p:spPr>
          <a:xfrm>
            <a:off x="2370050" y="527362"/>
            <a:ext cx="4968552" cy="523220"/>
          </a:xfrm>
          <a:prstGeom prst="rect">
            <a:avLst/>
          </a:prstGeom>
          <a:noFill/>
        </p:spPr>
        <p:txBody>
          <a:bodyPr wrap="square" rtlCol="0">
            <a:spAutoFit/>
          </a:bodyPr>
          <a:lstStyle/>
          <a:p>
            <a:r>
              <a:rPr lang="fr-FR" sz="2800" b="1" i="0" u="none" strike="noStrike" baseline="0" dirty="0">
                <a:latin typeface="TimesNRMT-Bold"/>
              </a:rPr>
              <a:t>5-PROTOCOLE D’ANALYSE</a:t>
            </a:r>
            <a:endParaRPr lang="fr-FR" sz="2800" dirty="0"/>
          </a:p>
        </p:txBody>
      </p:sp>
      <p:sp>
        <p:nvSpPr>
          <p:cNvPr id="5" name="ZoneTexte 4">
            <a:extLst>
              <a:ext uri="{FF2B5EF4-FFF2-40B4-BE49-F238E27FC236}">
                <a16:creationId xmlns:a16="http://schemas.microsoft.com/office/drawing/2014/main" xmlns="" id="{6013E143-4484-4FD5-89BF-DCF10B24C8CA}"/>
              </a:ext>
            </a:extLst>
          </p:cNvPr>
          <p:cNvSpPr txBox="1"/>
          <p:nvPr/>
        </p:nvSpPr>
        <p:spPr>
          <a:xfrm>
            <a:off x="2195736" y="2552130"/>
            <a:ext cx="4896544" cy="461665"/>
          </a:xfrm>
          <a:prstGeom prst="rect">
            <a:avLst/>
          </a:prstGeom>
          <a:noFill/>
        </p:spPr>
        <p:txBody>
          <a:bodyPr wrap="square" rtlCol="0">
            <a:spAutoFit/>
          </a:bodyPr>
          <a:lstStyle/>
          <a:p>
            <a:r>
              <a:rPr lang="fr-FR" sz="2400" b="0" i="0" u="none" strike="noStrike" baseline="0" dirty="0">
                <a:latin typeface="TimesNRMT"/>
              </a:rPr>
              <a:t>Les analyses ADN sont réalisées :</a:t>
            </a:r>
            <a:endParaRPr lang="fr-FR" sz="2400" dirty="0"/>
          </a:p>
        </p:txBody>
      </p:sp>
      <p:sp>
        <p:nvSpPr>
          <p:cNvPr id="6" name="ZoneTexte 5">
            <a:extLst>
              <a:ext uri="{FF2B5EF4-FFF2-40B4-BE49-F238E27FC236}">
                <a16:creationId xmlns:a16="http://schemas.microsoft.com/office/drawing/2014/main" xmlns="" id="{48302FA0-16F0-4DA0-91C1-EA326AC27BE1}"/>
              </a:ext>
            </a:extLst>
          </p:cNvPr>
          <p:cNvSpPr txBox="1"/>
          <p:nvPr/>
        </p:nvSpPr>
        <p:spPr>
          <a:xfrm>
            <a:off x="503548" y="4372949"/>
            <a:ext cx="3384376" cy="1200329"/>
          </a:xfrm>
          <a:prstGeom prst="rect">
            <a:avLst/>
          </a:prstGeom>
          <a:noFill/>
        </p:spPr>
        <p:txBody>
          <a:bodyPr wrap="square" rtlCol="0">
            <a:spAutoFit/>
          </a:bodyPr>
          <a:lstStyle/>
          <a:p>
            <a:r>
              <a:rPr lang="fr-FR" sz="2400" b="0" i="0" u="none" strike="noStrike" baseline="0" dirty="0">
                <a:latin typeface="TimesNRMT"/>
              </a:rPr>
              <a:t>soit sur des prélèvements issus d’une personne vivante ou décédée,</a:t>
            </a:r>
            <a:endParaRPr lang="fr-FR" sz="2400" dirty="0"/>
          </a:p>
        </p:txBody>
      </p:sp>
      <p:sp>
        <p:nvSpPr>
          <p:cNvPr id="7" name="ZoneTexte 6">
            <a:extLst>
              <a:ext uri="{FF2B5EF4-FFF2-40B4-BE49-F238E27FC236}">
                <a16:creationId xmlns:a16="http://schemas.microsoft.com/office/drawing/2014/main" xmlns="" id="{74960B65-9B35-4131-ADF2-11568D74BBFE}"/>
              </a:ext>
            </a:extLst>
          </p:cNvPr>
          <p:cNvSpPr txBox="1"/>
          <p:nvPr/>
        </p:nvSpPr>
        <p:spPr>
          <a:xfrm>
            <a:off x="5004048" y="4188284"/>
            <a:ext cx="3636404" cy="1569660"/>
          </a:xfrm>
          <a:prstGeom prst="rect">
            <a:avLst/>
          </a:prstGeom>
          <a:noFill/>
        </p:spPr>
        <p:txBody>
          <a:bodyPr wrap="square" rtlCol="0">
            <a:spAutoFit/>
          </a:bodyPr>
          <a:lstStyle/>
          <a:p>
            <a:r>
              <a:rPr lang="fr-FR" sz="2400" b="0" i="0" u="none" strike="noStrike" baseline="0" dirty="0">
                <a:latin typeface="TimesNRMT"/>
              </a:rPr>
              <a:t>soit sur des prélèvements de traces biologiques provenant de di</a:t>
            </a:r>
            <a:r>
              <a:rPr lang="fr-FR" sz="2400" b="0" i="0" u="none" strike="noStrike" baseline="0" dirty="0">
                <a:latin typeface="TimesNRExpertMT"/>
              </a:rPr>
              <a:t>ff</a:t>
            </a:r>
            <a:r>
              <a:rPr lang="fr-FR" sz="2400" b="0" i="0" u="none" strike="noStrike" baseline="0" dirty="0">
                <a:latin typeface="TimesNRMT"/>
              </a:rPr>
              <a:t>érents supports.</a:t>
            </a:r>
            <a:endParaRPr lang="fr-FR" sz="2400" dirty="0"/>
          </a:p>
        </p:txBody>
      </p:sp>
      <p:sp>
        <p:nvSpPr>
          <p:cNvPr id="9" name="ZoneTexte 8">
            <a:extLst>
              <a:ext uri="{FF2B5EF4-FFF2-40B4-BE49-F238E27FC236}">
                <a16:creationId xmlns:a16="http://schemas.microsoft.com/office/drawing/2014/main" xmlns="" id="{19051829-198A-4906-8342-1486FB1C2716}"/>
              </a:ext>
            </a:extLst>
          </p:cNvPr>
          <p:cNvSpPr txBox="1"/>
          <p:nvPr/>
        </p:nvSpPr>
        <p:spPr>
          <a:xfrm>
            <a:off x="2195736" y="1544018"/>
            <a:ext cx="4896544" cy="523220"/>
          </a:xfrm>
          <a:prstGeom prst="rect">
            <a:avLst/>
          </a:prstGeom>
          <a:noFill/>
        </p:spPr>
        <p:txBody>
          <a:bodyPr wrap="square" rtlCol="0">
            <a:spAutoFit/>
          </a:bodyPr>
          <a:lstStyle/>
          <a:p>
            <a:r>
              <a:rPr lang="fr-FR" sz="2800" u="sng" dirty="0"/>
              <a:t>5-1-Origine de l’ADN a analyser </a:t>
            </a:r>
          </a:p>
        </p:txBody>
      </p:sp>
      <p:sp>
        <p:nvSpPr>
          <p:cNvPr id="10" name="Flèche vers le bas 13">
            <a:extLst>
              <a:ext uri="{FF2B5EF4-FFF2-40B4-BE49-F238E27FC236}">
                <a16:creationId xmlns:a16="http://schemas.microsoft.com/office/drawing/2014/main" xmlns="" id="{8A5B2F68-1967-4517-AB40-E23736EE89DC}"/>
              </a:ext>
            </a:extLst>
          </p:cNvPr>
          <p:cNvSpPr/>
          <p:nvPr/>
        </p:nvSpPr>
        <p:spPr>
          <a:xfrm>
            <a:off x="4163078" y="1982742"/>
            <a:ext cx="315689" cy="6538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courbe vers la gauche 10">
            <a:extLst>
              <a:ext uri="{FF2B5EF4-FFF2-40B4-BE49-F238E27FC236}">
                <a16:creationId xmlns:a16="http://schemas.microsoft.com/office/drawing/2014/main" xmlns="" id="{3DF66B42-1C7F-4017-8F38-4E1B9D6F3CAF}"/>
              </a:ext>
            </a:extLst>
          </p:cNvPr>
          <p:cNvSpPr/>
          <p:nvPr/>
        </p:nvSpPr>
        <p:spPr>
          <a:xfrm>
            <a:off x="6978562" y="3152068"/>
            <a:ext cx="720080" cy="10163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 courbe vers la droite 11">
            <a:extLst>
              <a:ext uri="{FF2B5EF4-FFF2-40B4-BE49-F238E27FC236}">
                <a16:creationId xmlns:a16="http://schemas.microsoft.com/office/drawing/2014/main" xmlns="" id="{47C6F048-0D20-4E52-B79E-984A41ECDF67}"/>
              </a:ext>
            </a:extLst>
          </p:cNvPr>
          <p:cNvSpPr/>
          <p:nvPr/>
        </p:nvSpPr>
        <p:spPr>
          <a:xfrm>
            <a:off x="971600" y="3171925"/>
            <a:ext cx="654738" cy="101635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ZoneTexte 12">
            <a:extLst>
              <a:ext uri="{FF2B5EF4-FFF2-40B4-BE49-F238E27FC236}">
                <a16:creationId xmlns:a16="http://schemas.microsoft.com/office/drawing/2014/main" xmlns="" id="{CFFC1310-666C-4425-B638-C0367A5B457E}"/>
              </a:ext>
            </a:extLst>
          </p:cNvPr>
          <p:cNvSpPr txBox="1"/>
          <p:nvPr/>
        </p:nvSpPr>
        <p:spPr>
          <a:xfrm>
            <a:off x="1298969" y="5949280"/>
            <a:ext cx="6873431" cy="646331"/>
          </a:xfrm>
          <a:prstGeom prst="rect">
            <a:avLst/>
          </a:prstGeom>
          <a:noFill/>
        </p:spPr>
        <p:txBody>
          <a:bodyPr wrap="square" rtlCol="0">
            <a:spAutoFit/>
          </a:bodyPr>
          <a:lstStyle/>
          <a:p>
            <a:pPr algn="l"/>
            <a:r>
              <a:rPr lang="fr-FR" sz="1800" b="1" i="0" u="none" strike="noStrike" baseline="0" dirty="0">
                <a:solidFill>
                  <a:srgbClr val="FF0000"/>
                </a:solidFill>
                <a:latin typeface="TimesNRMT"/>
              </a:rPr>
              <a:t>Ces prélèvements sont réalisés afin d’identifier les personnes ou de les comparer avec les résultats issus de traces.</a:t>
            </a:r>
            <a:endParaRPr lang="fr-FR" b="1" dirty="0">
              <a:solidFill>
                <a:srgbClr val="FF0000"/>
              </a:solidFill>
            </a:endParaRPr>
          </a:p>
        </p:txBody>
      </p:sp>
    </p:spTree>
    <p:extLst>
      <p:ext uri="{BB962C8B-B14F-4D97-AF65-F5344CB8AC3E}">
        <p14:creationId xmlns:p14="http://schemas.microsoft.com/office/powerpoint/2010/main" xmlns="" val="38221088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C742BB2A-87A4-4367-80E5-8653883D0BD0}"/>
              </a:ext>
            </a:extLst>
          </p:cNvPr>
          <p:cNvSpPr txBox="1"/>
          <p:nvPr/>
        </p:nvSpPr>
        <p:spPr>
          <a:xfrm>
            <a:off x="5109911" y="3262292"/>
            <a:ext cx="3771375" cy="2554545"/>
          </a:xfrm>
          <a:prstGeom prst="rect">
            <a:avLst/>
          </a:prstGeom>
          <a:noFill/>
        </p:spPr>
        <p:txBody>
          <a:bodyPr wrap="square" rtlCol="0">
            <a:spAutoFit/>
          </a:bodyPr>
          <a:lstStyle/>
          <a:p>
            <a:pPr algn="l"/>
            <a:r>
              <a:rPr lang="fr-FR" sz="2000" b="0" i="0" u="none" strike="noStrike" baseline="0" dirty="0">
                <a:latin typeface="TimesNRMT"/>
              </a:rPr>
              <a:t>Les prélèvements e</a:t>
            </a:r>
            <a:r>
              <a:rPr lang="fr-FR" sz="2000" b="0" i="0" u="none" strike="noStrike" baseline="0" dirty="0">
                <a:latin typeface="TimesNRExpertMT"/>
              </a:rPr>
              <a:t>ff</a:t>
            </a:r>
            <a:r>
              <a:rPr lang="fr-FR" sz="2000" b="0" i="0" u="none" strike="noStrike" baseline="0" dirty="0">
                <a:latin typeface="TimesNRMT"/>
              </a:rPr>
              <a:t>ectués sur les personnes décédées varient selon l’état de décomposition</a:t>
            </a:r>
            <a:r>
              <a:rPr lang="fr-FR" sz="2000" dirty="0">
                <a:latin typeface="TimesNRMT"/>
              </a:rPr>
              <a:t> </a:t>
            </a:r>
            <a:r>
              <a:rPr lang="fr-FR" sz="2000" b="0" i="0" u="none" strike="noStrike" baseline="0" dirty="0">
                <a:latin typeface="TimesNRMT"/>
              </a:rPr>
              <a:t>du corps :</a:t>
            </a:r>
          </a:p>
          <a:p>
            <a:pPr algn="l"/>
            <a:r>
              <a:rPr lang="fr-FR" sz="2000" b="0" i="0" u="none" strike="noStrike" baseline="0" dirty="0">
                <a:latin typeface="TimesNRMT"/>
              </a:rPr>
              <a:t>— prélèvement sanguin sur EDTA ou prélèvement musculaire,</a:t>
            </a:r>
          </a:p>
          <a:p>
            <a:pPr algn="l"/>
            <a:r>
              <a:rPr lang="fr-FR" sz="2000" b="0" i="0" u="none" strike="noStrike" baseline="0" dirty="0">
                <a:latin typeface="TimesNRMT"/>
              </a:rPr>
              <a:t>— prélèvement osseux d’un fragment de fémur pour les corps en état de décomposition avancée.</a:t>
            </a:r>
            <a:endParaRPr lang="fr-FR" sz="2000" dirty="0"/>
          </a:p>
        </p:txBody>
      </p:sp>
      <p:sp>
        <p:nvSpPr>
          <p:cNvPr id="5" name="ZoneTexte 4">
            <a:extLst>
              <a:ext uri="{FF2B5EF4-FFF2-40B4-BE49-F238E27FC236}">
                <a16:creationId xmlns:a16="http://schemas.microsoft.com/office/drawing/2014/main" xmlns="" id="{CCCDD12F-99D8-4596-8727-CF84EEEF7146}"/>
              </a:ext>
            </a:extLst>
          </p:cNvPr>
          <p:cNvSpPr txBox="1"/>
          <p:nvPr/>
        </p:nvSpPr>
        <p:spPr>
          <a:xfrm>
            <a:off x="277030" y="3284984"/>
            <a:ext cx="3771375" cy="2554545"/>
          </a:xfrm>
          <a:prstGeom prst="rect">
            <a:avLst/>
          </a:prstGeom>
          <a:noFill/>
        </p:spPr>
        <p:txBody>
          <a:bodyPr wrap="square" rtlCol="0">
            <a:spAutoFit/>
          </a:bodyPr>
          <a:lstStyle/>
          <a:p>
            <a:pPr algn="just"/>
            <a:r>
              <a:rPr lang="fr-FR" dirty="0">
                <a:latin typeface="TimesNRMT"/>
              </a:rPr>
              <a:t>-</a:t>
            </a:r>
            <a:r>
              <a:rPr lang="fr-FR" sz="2000" b="0" i="0" u="none" strike="noStrike" baseline="0" dirty="0">
                <a:latin typeface="TimesNRMT"/>
              </a:rPr>
              <a:t>Les prélèvements issus d’une personne vivante, sont e</a:t>
            </a:r>
            <a:r>
              <a:rPr lang="fr-FR" sz="2000" b="0" i="0" u="none" strike="noStrike" baseline="0" dirty="0">
                <a:latin typeface="TimesNRExpertMT"/>
              </a:rPr>
              <a:t>ff</a:t>
            </a:r>
            <a:r>
              <a:rPr lang="fr-FR" sz="2000" b="0" i="0" u="none" strike="noStrike" baseline="0" dirty="0">
                <a:latin typeface="TimesNRMT"/>
              </a:rPr>
              <a:t>ectués au niveau de la muqueuse</a:t>
            </a:r>
            <a:r>
              <a:rPr lang="fr-FR" sz="2000" dirty="0">
                <a:latin typeface="TimesNRMT"/>
              </a:rPr>
              <a:t> </a:t>
            </a:r>
            <a:r>
              <a:rPr lang="fr-FR" sz="2000" b="0" i="0" u="none" strike="noStrike" baseline="0" dirty="0">
                <a:latin typeface="TimesNRMT"/>
              </a:rPr>
              <a:t>labiale à l’aide d’écouvillons et transférés sur un papier appelé FTA (Fast </a:t>
            </a:r>
            <a:r>
              <a:rPr lang="fr-FR" sz="2000" b="0" i="0" u="none" strike="noStrike" baseline="0" dirty="0" err="1">
                <a:latin typeface="TimesNRMT"/>
              </a:rPr>
              <a:t>Technology</a:t>
            </a:r>
            <a:r>
              <a:rPr lang="fr-FR" sz="2000" dirty="0">
                <a:latin typeface="TimesNRMT"/>
              </a:rPr>
              <a:t> </a:t>
            </a:r>
            <a:r>
              <a:rPr lang="fr-FR" sz="2000" b="0" i="0" u="none" strike="noStrike" baseline="0" dirty="0">
                <a:latin typeface="TimesNRMT"/>
              </a:rPr>
              <a:t>for </a:t>
            </a:r>
            <a:r>
              <a:rPr lang="fr-FR" sz="2000" b="0" i="0" u="none" strike="noStrike" baseline="0" dirty="0" err="1">
                <a:latin typeface="TimesNRMT"/>
              </a:rPr>
              <a:t>Analysis</a:t>
            </a:r>
            <a:r>
              <a:rPr lang="fr-FR" sz="2000" b="0" i="0" u="none" strike="noStrike" baseline="0" dirty="0">
                <a:latin typeface="TimesNRMT"/>
              </a:rPr>
              <a:t>). </a:t>
            </a:r>
          </a:p>
          <a:p>
            <a:pPr algn="just"/>
            <a:r>
              <a:rPr lang="fr-FR" sz="2000" b="0" i="0" u="none" strike="noStrike" baseline="0" dirty="0">
                <a:latin typeface="TimesNRMT"/>
              </a:rPr>
              <a:t>-Plus rarement des prélèvements sanguins peuvent être pratiqués.</a:t>
            </a:r>
            <a:endParaRPr lang="fr-FR" sz="2000" dirty="0"/>
          </a:p>
        </p:txBody>
      </p:sp>
      <p:sp>
        <p:nvSpPr>
          <p:cNvPr id="6" name="ZoneTexte 5">
            <a:extLst>
              <a:ext uri="{FF2B5EF4-FFF2-40B4-BE49-F238E27FC236}">
                <a16:creationId xmlns:a16="http://schemas.microsoft.com/office/drawing/2014/main" xmlns="" id="{15EF248E-2A54-4932-95C1-5103A152B58E}"/>
              </a:ext>
            </a:extLst>
          </p:cNvPr>
          <p:cNvSpPr txBox="1"/>
          <p:nvPr/>
        </p:nvSpPr>
        <p:spPr>
          <a:xfrm>
            <a:off x="1259632" y="1041163"/>
            <a:ext cx="7128792" cy="584775"/>
          </a:xfrm>
          <a:prstGeom prst="rect">
            <a:avLst/>
          </a:prstGeom>
          <a:noFill/>
        </p:spPr>
        <p:txBody>
          <a:bodyPr wrap="square" rtlCol="0">
            <a:spAutoFit/>
          </a:bodyPr>
          <a:lstStyle/>
          <a:p>
            <a:r>
              <a:rPr lang="fr-FR" sz="3200" b="0" i="0" u="sng" strike="noStrike" baseline="0" dirty="0">
                <a:latin typeface="TimesNRMT"/>
              </a:rPr>
              <a:t>prélèvements issus d’une personne</a:t>
            </a:r>
            <a:endParaRPr lang="fr-FR" sz="3200" u="sng" dirty="0"/>
          </a:p>
        </p:txBody>
      </p:sp>
      <p:sp>
        <p:nvSpPr>
          <p:cNvPr id="7" name="Flèche : courbe vers la gauche 6">
            <a:extLst>
              <a:ext uri="{FF2B5EF4-FFF2-40B4-BE49-F238E27FC236}">
                <a16:creationId xmlns:a16="http://schemas.microsoft.com/office/drawing/2014/main" xmlns="" id="{9E6F2D76-5EEA-49C6-A6D0-DB6F0909DCD8}"/>
              </a:ext>
            </a:extLst>
          </p:cNvPr>
          <p:cNvSpPr/>
          <p:nvPr/>
        </p:nvSpPr>
        <p:spPr>
          <a:xfrm>
            <a:off x="7380312" y="1916832"/>
            <a:ext cx="720080" cy="10163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 courbe vers la droite 7">
            <a:extLst>
              <a:ext uri="{FF2B5EF4-FFF2-40B4-BE49-F238E27FC236}">
                <a16:creationId xmlns:a16="http://schemas.microsoft.com/office/drawing/2014/main" xmlns="" id="{9BD766C1-E803-474B-99BC-7216C1BA83E1}"/>
              </a:ext>
            </a:extLst>
          </p:cNvPr>
          <p:cNvSpPr/>
          <p:nvPr/>
        </p:nvSpPr>
        <p:spPr>
          <a:xfrm>
            <a:off x="428207" y="2048371"/>
            <a:ext cx="654738" cy="101635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a:extLst>
              <a:ext uri="{FF2B5EF4-FFF2-40B4-BE49-F238E27FC236}">
                <a16:creationId xmlns:a16="http://schemas.microsoft.com/office/drawing/2014/main" xmlns="" id="{01F29A21-70E0-483A-BE7C-E839678D7313}"/>
              </a:ext>
            </a:extLst>
          </p:cNvPr>
          <p:cNvSpPr txBox="1"/>
          <p:nvPr/>
        </p:nvSpPr>
        <p:spPr>
          <a:xfrm>
            <a:off x="1907703" y="310941"/>
            <a:ext cx="5832649" cy="584775"/>
          </a:xfrm>
          <a:prstGeom prst="rect">
            <a:avLst/>
          </a:prstGeom>
          <a:noFill/>
        </p:spPr>
        <p:txBody>
          <a:bodyPr wrap="square" rtlCol="0">
            <a:spAutoFit/>
          </a:bodyPr>
          <a:lstStyle/>
          <a:p>
            <a:r>
              <a:rPr lang="fr-FR" sz="3200" b="1" i="0" u="none" strike="noStrike" baseline="0" dirty="0">
                <a:latin typeface="TimesNRMT-Bold"/>
              </a:rPr>
              <a:t>5-PROTOCOLE D’ANALYSE</a:t>
            </a:r>
            <a:endParaRPr lang="fr-FR" sz="3200" dirty="0"/>
          </a:p>
        </p:txBody>
      </p:sp>
    </p:spTree>
    <p:extLst>
      <p:ext uri="{BB962C8B-B14F-4D97-AF65-F5344CB8AC3E}">
        <p14:creationId xmlns:p14="http://schemas.microsoft.com/office/powerpoint/2010/main" xmlns="" val="31107117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E35334CF-653C-48D4-B262-4785CB5640E7}"/>
              </a:ext>
            </a:extLst>
          </p:cNvPr>
          <p:cNvSpPr txBox="1"/>
          <p:nvPr/>
        </p:nvSpPr>
        <p:spPr>
          <a:xfrm>
            <a:off x="1403648" y="664047"/>
            <a:ext cx="5760640" cy="954107"/>
          </a:xfrm>
          <a:prstGeom prst="rect">
            <a:avLst/>
          </a:prstGeom>
          <a:noFill/>
        </p:spPr>
        <p:txBody>
          <a:bodyPr wrap="square" rtlCol="0">
            <a:spAutoFit/>
          </a:bodyPr>
          <a:lstStyle/>
          <a:p>
            <a:r>
              <a:rPr lang="fr-FR" sz="2800" b="1" i="0" u="sng" strike="noStrike" baseline="0" dirty="0">
                <a:latin typeface="TimesNRMT-Bold"/>
              </a:rPr>
              <a:t>Prélèvements de traces biologiques provenant de différents supports</a:t>
            </a:r>
            <a:endParaRPr lang="fr-FR" sz="2800" u="sng" dirty="0"/>
          </a:p>
        </p:txBody>
      </p:sp>
      <p:sp>
        <p:nvSpPr>
          <p:cNvPr id="5" name="ZoneTexte 4">
            <a:extLst>
              <a:ext uri="{FF2B5EF4-FFF2-40B4-BE49-F238E27FC236}">
                <a16:creationId xmlns:a16="http://schemas.microsoft.com/office/drawing/2014/main" xmlns="" id="{D4791AC0-BA14-4BD9-A1E4-3D57E57D8A16}"/>
              </a:ext>
            </a:extLst>
          </p:cNvPr>
          <p:cNvSpPr txBox="1"/>
          <p:nvPr/>
        </p:nvSpPr>
        <p:spPr>
          <a:xfrm>
            <a:off x="1117997" y="2020169"/>
            <a:ext cx="6336704" cy="646331"/>
          </a:xfrm>
          <a:prstGeom prst="rect">
            <a:avLst/>
          </a:prstGeom>
          <a:noFill/>
        </p:spPr>
        <p:txBody>
          <a:bodyPr wrap="square" rtlCol="0">
            <a:spAutoFit/>
          </a:bodyPr>
          <a:lstStyle/>
          <a:p>
            <a:pPr algn="l"/>
            <a:r>
              <a:rPr lang="fr-FR" sz="1800" b="0" i="0" u="none" strike="noStrike" baseline="0" dirty="0">
                <a:latin typeface="TimesNRMT"/>
              </a:rPr>
              <a:t>Cet ADN provient des cellules issues de di</a:t>
            </a:r>
            <a:r>
              <a:rPr lang="fr-FR" sz="1800" b="0" i="0" u="none" strike="noStrike" baseline="0" dirty="0">
                <a:latin typeface="TimesNRExpertMT"/>
              </a:rPr>
              <a:t>ff</a:t>
            </a:r>
            <a:r>
              <a:rPr lang="fr-FR" sz="1800" b="0" i="0" u="none" strike="noStrike" baseline="0" dirty="0">
                <a:latin typeface="TimesNRMT"/>
              </a:rPr>
              <a:t>érentes matrices, le sang, le sperme, les éléments pileux, les cellules épithéliales.</a:t>
            </a:r>
            <a:endParaRPr lang="fr-FR" dirty="0"/>
          </a:p>
        </p:txBody>
      </p:sp>
      <p:sp>
        <p:nvSpPr>
          <p:cNvPr id="6" name="ZoneTexte 5">
            <a:extLst>
              <a:ext uri="{FF2B5EF4-FFF2-40B4-BE49-F238E27FC236}">
                <a16:creationId xmlns:a16="http://schemas.microsoft.com/office/drawing/2014/main" xmlns="" id="{C4C5B5FC-866E-4411-8BE8-9C4A3ED5C61B}"/>
              </a:ext>
            </a:extLst>
          </p:cNvPr>
          <p:cNvSpPr txBox="1"/>
          <p:nvPr/>
        </p:nvSpPr>
        <p:spPr>
          <a:xfrm>
            <a:off x="2123728" y="3043338"/>
            <a:ext cx="4896544" cy="461665"/>
          </a:xfrm>
          <a:prstGeom prst="rect">
            <a:avLst/>
          </a:prstGeom>
          <a:noFill/>
        </p:spPr>
        <p:txBody>
          <a:bodyPr wrap="square" rtlCol="0">
            <a:spAutoFit/>
          </a:bodyPr>
          <a:lstStyle/>
          <a:p>
            <a:r>
              <a:rPr lang="fr-FR" sz="2400" b="0" i="0" u="none" strike="noStrike" baseline="0" dirty="0">
                <a:latin typeface="TimesNRMT"/>
              </a:rPr>
              <a:t>mises en évidence de ces matrices </a:t>
            </a:r>
            <a:endParaRPr lang="fr-FR" sz="2400" dirty="0"/>
          </a:p>
        </p:txBody>
      </p:sp>
      <p:sp>
        <p:nvSpPr>
          <p:cNvPr id="7" name="ZoneTexte 6">
            <a:extLst>
              <a:ext uri="{FF2B5EF4-FFF2-40B4-BE49-F238E27FC236}">
                <a16:creationId xmlns:a16="http://schemas.microsoft.com/office/drawing/2014/main" xmlns="" id="{0A9ED485-D6DD-481A-AAC0-2A59321BFAAB}"/>
              </a:ext>
            </a:extLst>
          </p:cNvPr>
          <p:cNvSpPr txBox="1"/>
          <p:nvPr/>
        </p:nvSpPr>
        <p:spPr>
          <a:xfrm>
            <a:off x="1095335" y="3695182"/>
            <a:ext cx="2448272" cy="400110"/>
          </a:xfrm>
          <a:prstGeom prst="rect">
            <a:avLst/>
          </a:prstGeom>
          <a:noFill/>
        </p:spPr>
        <p:txBody>
          <a:bodyPr wrap="square" rtlCol="0">
            <a:spAutoFit/>
          </a:bodyPr>
          <a:lstStyle/>
          <a:p>
            <a:r>
              <a:rPr lang="fr-FR" sz="2000" b="1" i="1" u="sng" strike="noStrike" baseline="0" dirty="0">
                <a:latin typeface="TimesNRMT-Italic"/>
              </a:rPr>
              <a:t>réactions chimiques </a:t>
            </a:r>
            <a:r>
              <a:rPr lang="fr-FR" sz="2000" b="1" i="0" u="none" strike="noStrike" baseline="0" dirty="0">
                <a:latin typeface="TimesNRMT"/>
              </a:rPr>
              <a:t>:</a:t>
            </a:r>
            <a:endParaRPr lang="fr-FR" sz="2000" b="1" dirty="0"/>
          </a:p>
        </p:txBody>
      </p:sp>
      <p:sp>
        <p:nvSpPr>
          <p:cNvPr id="8" name="ZoneTexte 7">
            <a:extLst>
              <a:ext uri="{FF2B5EF4-FFF2-40B4-BE49-F238E27FC236}">
                <a16:creationId xmlns:a16="http://schemas.microsoft.com/office/drawing/2014/main" xmlns="" id="{333A79B1-D687-43D6-A5D3-4A178574A9F2}"/>
              </a:ext>
            </a:extLst>
          </p:cNvPr>
          <p:cNvSpPr txBox="1"/>
          <p:nvPr/>
        </p:nvSpPr>
        <p:spPr>
          <a:xfrm>
            <a:off x="699291" y="4125054"/>
            <a:ext cx="3240360" cy="1200329"/>
          </a:xfrm>
          <a:prstGeom prst="rect">
            <a:avLst/>
          </a:prstGeom>
          <a:noFill/>
        </p:spPr>
        <p:txBody>
          <a:bodyPr wrap="square" rtlCol="0">
            <a:spAutoFit/>
          </a:bodyPr>
          <a:lstStyle/>
          <a:p>
            <a:pPr algn="l"/>
            <a:r>
              <a:rPr lang="fr-FR" sz="1800" b="0" i="0" u="none" strike="noStrike" baseline="0" dirty="0">
                <a:latin typeface="TimesNRMT"/>
              </a:rPr>
              <a:t>— le sang par la réaction de </a:t>
            </a:r>
            <a:r>
              <a:rPr lang="fr-FR" sz="1800" b="0" i="0" u="none" strike="noStrike" baseline="0" dirty="0" err="1">
                <a:latin typeface="TimesNRMT"/>
              </a:rPr>
              <a:t>Kastle</a:t>
            </a:r>
            <a:r>
              <a:rPr lang="fr-FR" sz="1800" b="0" i="0" u="none" strike="noStrike" baseline="0" dirty="0">
                <a:latin typeface="TimesNRMT"/>
              </a:rPr>
              <a:t> Meyer ou par le Luminol,</a:t>
            </a:r>
          </a:p>
          <a:p>
            <a:pPr algn="l"/>
            <a:r>
              <a:rPr lang="fr-FR" sz="1800" b="0" i="0" u="none" strike="noStrike" baseline="0" dirty="0">
                <a:latin typeface="TimesNRMT"/>
              </a:rPr>
              <a:t>— le sperme par la réaction à la </a:t>
            </a:r>
            <a:r>
              <a:rPr lang="fr-FR" sz="1800" b="0" i="0" u="none" strike="noStrike" baseline="0" dirty="0" err="1">
                <a:latin typeface="TimesNRMT"/>
              </a:rPr>
              <a:t>Brentamine</a:t>
            </a:r>
            <a:r>
              <a:rPr lang="fr-FR" sz="1800" b="0" i="0" u="none" strike="noStrike" baseline="0" dirty="0">
                <a:latin typeface="TimesNRMT"/>
              </a:rPr>
              <a:t>,</a:t>
            </a:r>
            <a:endParaRPr lang="fr-FR" dirty="0"/>
          </a:p>
        </p:txBody>
      </p:sp>
      <p:sp>
        <p:nvSpPr>
          <p:cNvPr id="9" name="ZoneTexte 8">
            <a:extLst>
              <a:ext uri="{FF2B5EF4-FFF2-40B4-BE49-F238E27FC236}">
                <a16:creationId xmlns:a16="http://schemas.microsoft.com/office/drawing/2014/main" xmlns="" id="{42576414-303A-4339-80E0-40484072E25A}"/>
              </a:ext>
            </a:extLst>
          </p:cNvPr>
          <p:cNvSpPr txBox="1"/>
          <p:nvPr/>
        </p:nvSpPr>
        <p:spPr>
          <a:xfrm>
            <a:off x="5746109" y="3681786"/>
            <a:ext cx="3132346" cy="400110"/>
          </a:xfrm>
          <a:prstGeom prst="rect">
            <a:avLst/>
          </a:prstGeom>
          <a:noFill/>
        </p:spPr>
        <p:txBody>
          <a:bodyPr wrap="square" rtlCol="0">
            <a:spAutoFit/>
          </a:bodyPr>
          <a:lstStyle/>
          <a:p>
            <a:r>
              <a:rPr lang="fr-FR" sz="2000" b="1" i="1" u="sng" dirty="0">
                <a:latin typeface="TimesNRMT-Italic"/>
              </a:rPr>
              <a:t>recherche microscopique </a:t>
            </a:r>
            <a:r>
              <a:rPr lang="fr-FR" sz="2000" b="1" i="1" dirty="0">
                <a:latin typeface="TimesNRMT-Italic"/>
              </a:rPr>
              <a:t>:</a:t>
            </a:r>
          </a:p>
        </p:txBody>
      </p:sp>
      <p:sp>
        <p:nvSpPr>
          <p:cNvPr id="10" name="ZoneTexte 9">
            <a:extLst>
              <a:ext uri="{FF2B5EF4-FFF2-40B4-BE49-F238E27FC236}">
                <a16:creationId xmlns:a16="http://schemas.microsoft.com/office/drawing/2014/main" xmlns="" id="{EAD61BCF-7C0A-45B6-B91F-82FFB3A4CBC5}"/>
              </a:ext>
            </a:extLst>
          </p:cNvPr>
          <p:cNvSpPr txBox="1"/>
          <p:nvPr/>
        </p:nvSpPr>
        <p:spPr>
          <a:xfrm>
            <a:off x="6048164" y="4279089"/>
            <a:ext cx="2808312" cy="646331"/>
          </a:xfrm>
          <a:prstGeom prst="rect">
            <a:avLst/>
          </a:prstGeom>
          <a:noFill/>
        </p:spPr>
        <p:txBody>
          <a:bodyPr wrap="square" rtlCol="0">
            <a:spAutoFit/>
          </a:bodyPr>
          <a:lstStyle/>
          <a:p>
            <a:pPr algn="l"/>
            <a:r>
              <a:rPr lang="fr-FR" sz="1800" b="0" i="0" u="none" strike="noStrike" baseline="0" dirty="0">
                <a:latin typeface="TimesNRMT"/>
              </a:rPr>
              <a:t>— les éléments pileux,</a:t>
            </a:r>
          </a:p>
          <a:p>
            <a:pPr algn="l"/>
            <a:r>
              <a:rPr lang="fr-FR" sz="1800" b="0" i="0" u="none" strike="noStrike" baseline="0" dirty="0">
                <a:latin typeface="TimesNRMT"/>
              </a:rPr>
              <a:t>— les spermatozoïdes</a:t>
            </a:r>
            <a:endParaRPr lang="fr-FR" dirty="0"/>
          </a:p>
        </p:txBody>
      </p:sp>
      <p:sp>
        <p:nvSpPr>
          <p:cNvPr id="11" name="ZoneTexte 10">
            <a:extLst>
              <a:ext uri="{FF2B5EF4-FFF2-40B4-BE49-F238E27FC236}">
                <a16:creationId xmlns:a16="http://schemas.microsoft.com/office/drawing/2014/main" xmlns="" id="{F0EB546E-266B-4F5A-983A-AA3E21A4BDFC}"/>
              </a:ext>
            </a:extLst>
          </p:cNvPr>
          <p:cNvSpPr txBox="1"/>
          <p:nvPr/>
        </p:nvSpPr>
        <p:spPr>
          <a:xfrm>
            <a:off x="3203848" y="5110578"/>
            <a:ext cx="4248472" cy="707886"/>
          </a:xfrm>
          <a:prstGeom prst="rect">
            <a:avLst/>
          </a:prstGeom>
          <a:noFill/>
        </p:spPr>
        <p:txBody>
          <a:bodyPr wrap="square" rtlCol="0">
            <a:spAutoFit/>
          </a:bodyPr>
          <a:lstStyle/>
          <a:p>
            <a:pPr algn="l"/>
            <a:r>
              <a:rPr lang="fr-FR" sz="2000" b="1" i="1" u="sng" dirty="0">
                <a:latin typeface="TimesNRMT-Italic"/>
              </a:rPr>
              <a:t>Prélèvement réalisé sur les zones supposées en contact</a:t>
            </a:r>
            <a:r>
              <a:rPr lang="fr-FR" sz="1800" b="0" i="0" u="sng" strike="noStrike" baseline="0" dirty="0">
                <a:latin typeface="TimesNRMT"/>
              </a:rPr>
              <a:t>.</a:t>
            </a:r>
            <a:endParaRPr lang="fr-FR" u="sng" dirty="0"/>
          </a:p>
        </p:txBody>
      </p:sp>
      <p:sp>
        <p:nvSpPr>
          <p:cNvPr id="12" name="ZoneTexte 11">
            <a:extLst>
              <a:ext uri="{FF2B5EF4-FFF2-40B4-BE49-F238E27FC236}">
                <a16:creationId xmlns:a16="http://schemas.microsoft.com/office/drawing/2014/main" xmlns="" id="{B5F57764-6A78-436A-AB78-5D0938DACA55}"/>
              </a:ext>
            </a:extLst>
          </p:cNvPr>
          <p:cNvSpPr txBox="1"/>
          <p:nvPr/>
        </p:nvSpPr>
        <p:spPr>
          <a:xfrm>
            <a:off x="3939651" y="6093296"/>
            <a:ext cx="2648573" cy="369332"/>
          </a:xfrm>
          <a:prstGeom prst="rect">
            <a:avLst/>
          </a:prstGeom>
          <a:noFill/>
        </p:spPr>
        <p:txBody>
          <a:bodyPr wrap="square" rtlCol="0">
            <a:spAutoFit/>
          </a:bodyPr>
          <a:lstStyle/>
          <a:p>
            <a:r>
              <a:rPr lang="fr-FR" sz="1800" b="0" i="0" u="none" strike="noStrike" baseline="0" dirty="0">
                <a:latin typeface="TimesNRMT"/>
              </a:rPr>
              <a:t>cellules épithéliales</a:t>
            </a:r>
            <a:endParaRPr lang="fr-FR" dirty="0"/>
          </a:p>
        </p:txBody>
      </p:sp>
      <p:sp>
        <p:nvSpPr>
          <p:cNvPr id="13" name="Flèche vers le bas 13">
            <a:extLst>
              <a:ext uri="{FF2B5EF4-FFF2-40B4-BE49-F238E27FC236}">
                <a16:creationId xmlns:a16="http://schemas.microsoft.com/office/drawing/2014/main" xmlns="" id="{C380255D-3060-45DD-8FAF-5F76B187B97D}"/>
              </a:ext>
            </a:extLst>
          </p:cNvPr>
          <p:cNvSpPr/>
          <p:nvPr/>
        </p:nvSpPr>
        <p:spPr>
          <a:xfrm>
            <a:off x="3504961" y="3438597"/>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a:extLst>
              <a:ext uri="{FF2B5EF4-FFF2-40B4-BE49-F238E27FC236}">
                <a16:creationId xmlns:a16="http://schemas.microsoft.com/office/drawing/2014/main" xmlns="" id="{29150655-64D3-4D4D-8E13-2F14B5DF7ED4}"/>
              </a:ext>
            </a:extLst>
          </p:cNvPr>
          <p:cNvSpPr/>
          <p:nvPr/>
        </p:nvSpPr>
        <p:spPr>
          <a:xfrm>
            <a:off x="5499003" y="3424354"/>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3">
            <a:extLst>
              <a:ext uri="{FF2B5EF4-FFF2-40B4-BE49-F238E27FC236}">
                <a16:creationId xmlns:a16="http://schemas.microsoft.com/office/drawing/2014/main" xmlns="" id="{DB71D2B9-BE29-40AC-B0B4-C47ACC3A3E6E}"/>
              </a:ext>
            </a:extLst>
          </p:cNvPr>
          <p:cNvSpPr/>
          <p:nvPr/>
        </p:nvSpPr>
        <p:spPr>
          <a:xfrm>
            <a:off x="4572000" y="3471800"/>
            <a:ext cx="285752" cy="16387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3">
            <a:extLst>
              <a:ext uri="{FF2B5EF4-FFF2-40B4-BE49-F238E27FC236}">
                <a16:creationId xmlns:a16="http://schemas.microsoft.com/office/drawing/2014/main" xmlns="" id="{0947E3C2-96FD-4E77-871A-9BA7D86E5977}"/>
              </a:ext>
            </a:extLst>
          </p:cNvPr>
          <p:cNvSpPr/>
          <p:nvPr/>
        </p:nvSpPr>
        <p:spPr>
          <a:xfrm>
            <a:off x="4725421" y="5854259"/>
            <a:ext cx="264662" cy="2032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3">
            <a:extLst>
              <a:ext uri="{FF2B5EF4-FFF2-40B4-BE49-F238E27FC236}">
                <a16:creationId xmlns:a16="http://schemas.microsoft.com/office/drawing/2014/main" xmlns="" id="{DA56E562-7A0D-45C9-BFE4-96A49177EB9B}"/>
              </a:ext>
            </a:extLst>
          </p:cNvPr>
          <p:cNvSpPr/>
          <p:nvPr/>
        </p:nvSpPr>
        <p:spPr>
          <a:xfrm>
            <a:off x="4141092" y="1528149"/>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3057530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9024D477-8602-4BC1-9BCD-CC8A9CF6D2F4}"/>
              </a:ext>
            </a:extLst>
          </p:cNvPr>
          <p:cNvSpPr txBox="1"/>
          <p:nvPr/>
        </p:nvSpPr>
        <p:spPr>
          <a:xfrm>
            <a:off x="2267744" y="682007"/>
            <a:ext cx="4968552" cy="584775"/>
          </a:xfrm>
          <a:prstGeom prst="rect">
            <a:avLst/>
          </a:prstGeom>
          <a:noFill/>
        </p:spPr>
        <p:txBody>
          <a:bodyPr wrap="square" rtlCol="0">
            <a:spAutoFit/>
          </a:bodyPr>
          <a:lstStyle/>
          <a:p>
            <a:r>
              <a:rPr lang="fr-FR" sz="3200" b="0" i="0" u="sng" strike="noStrike" baseline="0" dirty="0">
                <a:latin typeface="TimesNRMT"/>
              </a:rPr>
              <a:t>protocoles de prélèvements</a:t>
            </a:r>
            <a:endParaRPr lang="fr-FR" sz="3200" u="sng" dirty="0"/>
          </a:p>
        </p:txBody>
      </p:sp>
      <p:sp>
        <p:nvSpPr>
          <p:cNvPr id="5" name="ZoneTexte 4">
            <a:extLst>
              <a:ext uri="{FF2B5EF4-FFF2-40B4-BE49-F238E27FC236}">
                <a16:creationId xmlns:a16="http://schemas.microsoft.com/office/drawing/2014/main" xmlns="" id="{6D23D2C9-98F0-4FDC-A923-B3A1FE9C12EE}"/>
              </a:ext>
            </a:extLst>
          </p:cNvPr>
          <p:cNvSpPr txBox="1"/>
          <p:nvPr/>
        </p:nvSpPr>
        <p:spPr>
          <a:xfrm>
            <a:off x="683568" y="1988840"/>
            <a:ext cx="2232248" cy="369332"/>
          </a:xfrm>
          <a:prstGeom prst="rect">
            <a:avLst/>
          </a:prstGeom>
          <a:noFill/>
        </p:spPr>
        <p:txBody>
          <a:bodyPr wrap="square" rtlCol="0">
            <a:spAutoFit/>
          </a:bodyPr>
          <a:lstStyle/>
          <a:p>
            <a:r>
              <a:rPr lang="fr-FR" sz="1800" b="1" i="0" u="none" strike="noStrike" baseline="0" dirty="0">
                <a:latin typeface="TimesNRMT-Bold"/>
              </a:rPr>
              <a:t>L’échantillonnage</a:t>
            </a:r>
            <a:endParaRPr lang="fr-FR" dirty="0"/>
          </a:p>
        </p:txBody>
      </p:sp>
      <p:sp>
        <p:nvSpPr>
          <p:cNvPr id="6" name="ZoneTexte 5">
            <a:extLst>
              <a:ext uri="{FF2B5EF4-FFF2-40B4-BE49-F238E27FC236}">
                <a16:creationId xmlns:a16="http://schemas.microsoft.com/office/drawing/2014/main" xmlns="" id="{21313323-412C-450A-9488-BA764FB39653}"/>
              </a:ext>
            </a:extLst>
          </p:cNvPr>
          <p:cNvSpPr txBox="1"/>
          <p:nvPr/>
        </p:nvSpPr>
        <p:spPr>
          <a:xfrm>
            <a:off x="395536" y="3052628"/>
            <a:ext cx="3024336" cy="1477328"/>
          </a:xfrm>
          <a:prstGeom prst="rect">
            <a:avLst/>
          </a:prstGeom>
          <a:noFill/>
        </p:spPr>
        <p:txBody>
          <a:bodyPr wrap="square" rtlCol="0">
            <a:spAutoFit/>
          </a:bodyPr>
          <a:lstStyle/>
          <a:p>
            <a:pPr algn="l"/>
            <a:r>
              <a:rPr lang="fr-FR" sz="1800" b="0" i="0" u="none" strike="noStrike" baseline="0" dirty="0">
                <a:latin typeface="TimesNRMT"/>
              </a:rPr>
              <a:t>prélever plusieurs taches présentant des caractéristiques</a:t>
            </a:r>
          </a:p>
          <a:p>
            <a:pPr algn="l"/>
            <a:r>
              <a:rPr lang="fr-FR" sz="1800" b="0" i="0" u="none" strike="noStrike" baseline="0" dirty="0">
                <a:latin typeface="TimesNRMT"/>
              </a:rPr>
              <a:t>morphologiques di</a:t>
            </a:r>
            <a:r>
              <a:rPr lang="fr-FR" sz="1800" b="0" i="0" u="none" strike="noStrike" baseline="0" dirty="0">
                <a:latin typeface="TimesNRExpertMT"/>
              </a:rPr>
              <a:t>ff</a:t>
            </a:r>
            <a:r>
              <a:rPr lang="fr-FR" sz="1800" b="0" i="0" u="none" strike="noStrike" baseline="0" dirty="0">
                <a:latin typeface="TimesNRMT"/>
              </a:rPr>
              <a:t>érentes et localisées dans di</a:t>
            </a:r>
            <a:r>
              <a:rPr lang="fr-FR" sz="1800" b="0" i="0" u="none" strike="noStrike" baseline="0" dirty="0">
                <a:latin typeface="TimesNRExpertMT"/>
              </a:rPr>
              <a:t>ff</a:t>
            </a:r>
            <a:r>
              <a:rPr lang="fr-FR" sz="1800" b="0" i="0" u="none" strike="noStrike" baseline="0" dirty="0">
                <a:latin typeface="TimesNRMT"/>
              </a:rPr>
              <a:t>érentes zones.</a:t>
            </a:r>
            <a:endParaRPr lang="fr-FR" dirty="0"/>
          </a:p>
        </p:txBody>
      </p:sp>
      <p:sp>
        <p:nvSpPr>
          <p:cNvPr id="7" name="ZoneTexte 6">
            <a:extLst>
              <a:ext uri="{FF2B5EF4-FFF2-40B4-BE49-F238E27FC236}">
                <a16:creationId xmlns:a16="http://schemas.microsoft.com/office/drawing/2014/main" xmlns="" id="{F35BC6C3-68CA-466B-847B-051B2A373E63}"/>
              </a:ext>
            </a:extLst>
          </p:cNvPr>
          <p:cNvSpPr txBox="1"/>
          <p:nvPr/>
        </p:nvSpPr>
        <p:spPr>
          <a:xfrm>
            <a:off x="4283968" y="2008203"/>
            <a:ext cx="1512170" cy="369332"/>
          </a:xfrm>
          <a:prstGeom prst="rect">
            <a:avLst/>
          </a:prstGeom>
          <a:noFill/>
        </p:spPr>
        <p:txBody>
          <a:bodyPr wrap="square" rtlCol="0">
            <a:spAutoFit/>
          </a:bodyPr>
          <a:lstStyle/>
          <a:p>
            <a:r>
              <a:rPr lang="fr-FR" sz="1800" b="1" i="0" u="none" strike="noStrike" baseline="0" dirty="0">
                <a:latin typeface="TimesNRMT-Bold"/>
              </a:rPr>
              <a:t>Le ciblage</a:t>
            </a:r>
            <a:endParaRPr lang="fr-FR" dirty="0"/>
          </a:p>
        </p:txBody>
      </p:sp>
      <p:sp>
        <p:nvSpPr>
          <p:cNvPr id="8" name="ZoneTexte 7">
            <a:extLst>
              <a:ext uri="{FF2B5EF4-FFF2-40B4-BE49-F238E27FC236}">
                <a16:creationId xmlns:a16="http://schemas.microsoft.com/office/drawing/2014/main" xmlns="" id="{414F9E39-69A8-4213-AC6E-AF32FB0E1D12}"/>
              </a:ext>
            </a:extLst>
          </p:cNvPr>
          <p:cNvSpPr txBox="1"/>
          <p:nvPr/>
        </p:nvSpPr>
        <p:spPr>
          <a:xfrm>
            <a:off x="3476143" y="3007985"/>
            <a:ext cx="2664296" cy="2031325"/>
          </a:xfrm>
          <a:prstGeom prst="rect">
            <a:avLst/>
          </a:prstGeom>
          <a:noFill/>
        </p:spPr>
        <p:txBody>
          <a:bodyPr wrap="square" rtlCol="0">
            <a:spAutoFit/>
          </a:bodyPr>
          <a:lstStyle/>
          <a:p>
            <a:pPr algn="l"/>
            <a:r>
              <a:rPr lang="fr-FR" sz="1800" b="0" i="0" u="none" strike="noStrike" baseline="0" dirty="0">
                <a:latin typeface="TimesNRMT"/>
              </a:rPr>
              <a:t>Prélever des cellules épithéliales dans les zones les plus favorables à un contact d’une personne sur un objet ou d’une personne sur une autre personne.</a:t>
            </a:r>
            <a:endParaRPr lang="fr-FR" dirty="0"/>
          </a:p>
        </p:txBody>
      </p:sp>
      <p:sp>
        <p:nvSpPr>
          <p:cNvPr id="9" name="ZoneTexte 8">
            <a:extLst>
              <a:ext uri="{FF2B5EF4-FFF2-40B4-BE49-F238E27FC236}">
                <a16:creationId xmlns:a16="http://schemas.microsoft.com/office/drawing/2014/main" xmlns="" id="{F9BA452C-43A6-4DFD-915E-68F6EC40C07B}"/>
              </a:ext>
            </a:extLst>
          </p:cNvPr>
          <p:cNvSpPr txBox="1"/>
          <p:nvPr/>
        </p:nvSpPr>
        <p:spPr>
          <a:xfrm>
            <a:off x="6804248" y="2035006"/>
            <a:ext cx="1698171" cy="369332"/>
          </a:xfrm>
          <a:prstGeom prst="rect">
            <a:avLst/>
          </a:prstGeom>
          <a:noFill/>
        </p:spPr>
        <p:txBody>
          <a:bodyPr wrap="square" rtlCol="0">
            <a:spAutoFit/>
          </a:bodyPr>
          <a:lstStyle/>
          <a:p>
            <a:r>
              <a:rPr lang="fr-FR" sz="1800" b="1" i="0" u="none" strike="noStrike" baseline="0" dirty="0">
                <a:latin typeface="TimesNRMT-Bold"/>
              </a:rPr>
              <a:t>Le quadrillage</a:t>
            </a:r>
            <a:endParaRPr lang="fr-FR" dirty="0"/>
          </a:p>
        </p:txBody>
      </p:sp>
      <p:sp>
        <p:nvSpPr>
          <p:cNvPr id="10" name="ZoneTexte 9">
            <a:extLst>
              <a:ext uri="{FF2B5EF4-FFF2-40B4-BE49-F238E27FC236}">
                <a16:creationId xmlns:a16="http://schemas.microsoft.com/office/drawing/2014/main" xmlns="" id="{65ACE615-59FC-4FAA-909F-9363EE3932CE}"/>
              </a:ext>
            </a:extLst>
          </p:cNvPr>
          <p:cNvSpPr txBox="1"/>
          <p:nvPr/>
        </p:nvSpPr>
        <p:spPr>
          <a:xfrm>
            <a:off x="6516216" y="3172562"/>
            <a:ext cx="2448272" cy="1477328"/>
          </a:xfrm>
          <a:prstGeom prst="rect">
            <a:avLst/>
          </a:prstGeom>
          <a:noFill/>
        </p:spPr>
        <p:txBody>
          <a:bodyPr wrap="square" rtlCol="0">
            <a:spAutoFit/>
          </a:bodyPr>
          <a:lstStyle/>
          <a:p>
            <a:pPr algn="l"/>
            <a:r>
              <a:rPr lang="fr-FR" sz="1800" b="0" i="0" u="none" strike="noStrike" baseline="0" dirty="0">
                <a:latin typeface="TimesNRMT"/>
              </a:rPr>
              <a:t>réaliser un quadrillage du support et d’e</a:t>
            </a:r>
            <a:r>
              <a:rPr lang="fr-FR" sz="1800" b="0" i="0" u="none" strike="noStrike" baseline="0" dirty="0">
                <a:latin typeface="TimesNRExpertMT"/>
              </a:rPr>
              <a:t>ff</a:t>
            </a:r>
            <a:r>
              <a:rPr lang="fr-FR" sz="1800" b="0" i="0" u="none" strike="noStrike" baseline="0" dirty="0">
                <a:latin typeface="TimesNRMT"/>
              </a:rPr>
              <a:t>ectuer un prélèvement</a:t>
            </a:r>
          </a:p>
          <a:p>
            <a:pPr algn="l"/>
            <a:r>
              <a:rPr lang="fr-FR" sz="1800" b="0" i="0" u="none" strike="noStrike" baseline="0" dirty="0">
                <a:latin typeface="TimesNRMT"/>
              </a:rPr>
              <a:t>de chacune des zones ainsi définies.</a:t>
            </a:r>
            <a:endParaRPr lang="fr-FR" dirty="0"/>
          </a:p>
        </p:txBody>
      </p:sp>
      <p:sp>
        <p:nvSpPr>
          <p:cNvPr id="11" name="Flèche vers le bas 13">
            <a:extLst>
              <a:ext uri="{FF2B5EF4-FFF2-40B4-BE49-F238E27FC236}">
                <a16:creationId xmlns:a16="http://schemas.microsoft.com/office/drawing/2014/main" xmlns="" id="{675ED689-295A-4360-AB0E-0BA8871CEDC9}"/>
              </a:ext>
            </a:extLst>
          </p:cNvPr>
          <p:cNvSpPr/>
          <p:nvPr/>
        </p:nvSpPr>
        <p:spPr>
          <a:xfrm>
            <a:off x="1907704" y="1231468"/>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3">
            <a:extLst>
              <a:ext uri="{FF2B5EF4-FFF2-40B4-BE49-F238E27FC236}">
                <a16:creationId xmlns:a16="http://schemas.microsoft.com/office/drawing/2014/main" xmlns="" id="{A0AB5B9A-FEBC-4924-B8D4-84541BEFBEF7}"/>
              </a:ext>
            </a:extLst>
          </p:cNvPr>
          <p:cNvSpPr/>
          <p:nvPr/>
        </p:nvSpPr>
        <p:spPr>
          <a:xfrm>
            <a:off x="4665415" y="1235057"/>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3">
            <a:extLst>
              <a:ext uri="{FF2B5EF4-FFF2-40B4-BE49-F238E27FC236}">
                <a16:creationId xmlns:a16="http://schemas.microsoft.com/office/drawing/2014/main" xmlns="" id="{3C1D3403-CC32-48DF-82ED-EBC456EF1D3F}"/>
              </a:ext>
            </a:extLst>
          </p:cNvPr>
          <p:cNvSpPr/>
          <p:nvPr/>
        </p:nvSpPr>
        <p:spPr>
          <a:xfrm>
            <a:off x="7135239" y="1302449"/>
            <a:ext cx="213599"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a:extLst>
              <a:ext uri="{FF2B5EF4-FFF2-40B4-BE49-F238E27FC236}">
                <a16:creationId xmlns:a16="http://schemas.microsoft.com/office/drawing/2014/main" xmlns="" id="{D77A418D-136C-42F0-9AF3-6B3B8B3F08FC}"/>
              </a:ext>
            </a:extLst>
          </p:cNvPr>
          <p:cNvSpPr/>
          <p:nvPr/>
        </p:nvSpPr>
        <p:spPr>
          <a:xfrm>
            <a:off x="7300139" y="2558406"/>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3">
            <a:extLst>
              <a:ext uri="{FF2B5EF4-FFF2-40B4-BE49-F238E27FC236}">
                <a16:creationId xmlns:a16="http://schemas.microsoft.com/office/drawing/2014/main" xmlns="" id="{EAA48DC2-102D-46A7-8EBD-F2788B8B65F0}"/>
              </a:ext>
            </a:extLst>
          </p:cNvPr>
          <p:cNvSpPr/>
          <p:nvPr/>
        </p:nvSpPr>
        <p:spPr>
          <a:xfrm>
            <a:off x="4653307" y="2380373"/>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3">
            <a:extLst>
              <a:ext uri="{FF2B5EF4-FFF2-40B4-BE49-F238E27FC236}">
                <a16:creationId xmlns:a16="http://schemas.microsoft.com/office/drawing/2014/main" xmlns="" id="{E03B1285-3259-4A86-879F-7D94132F9200}"/>
              </a:ext>
            </a:extLst>
          </p:cNvPr>
          <p:cNvSpPr/>
          <p:nvPr/>
        </p:nvSpPr>
        <p:spPr>
          <a:xfrm>
            <a:off x="1768987" y="2420457"/>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8289138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E58CD5B3-AE7A-49D7-A8F8-EC7E2F219F36}"/>
              </a:ext>
            </a:extLst>
          </p:cNvPr>
          <p:cNvSpPr txBox="1"/>
          <p:nvPr/>
        </p:nvSpPr>
        <p:spPr>
          <a:xfrm>
            <a:off x="2051720" y="548680"/>
            <a:ext cx="5652628" cy="523220"/>
          </a:xfrm>
          <a:prstGeom prst="rect">
            <a:avLst/>
          </a:prstGeom>
          <a:noFill/>
        </p:spPr>
        <p:txBody>
          <a:bodyPr wrap="square" rtlCol="0">
            <a:spAutoFit/>
          </a:bodyPr>
          <a:lstStyle/>
          <a:p>
            <a:r>
              <a:rPr lang="fr-FR" sz="2800" b="1" i="0" u="none" strike="noStrike" baseline="0" dirty="0">
                <a:latin typeface="TimesNRMT-Bold"/>
              </a:rPr>
              <a:t>PROTOCOLE D’EXTRACTION</a:t>
            </a:r>
            <a:endParaRPr lang="fr-FR" sz="2800" dirty="0"/>
          </a:p>
        </p:txBody>
      </p:sp>
      <p:sp>
        <p:nvSpPr>
          <p:cNvPr id="5" name="ZoneTexte 4">
            <a:extLst>
              <a:ext uri="{FF2B5EF4-FFF2-40B4-BE49-F238E27FC236}">
                <a16:creationId xmlns:a16="http://schemas.microsoft.com/office/drawing/2014/main" xmlns="" id="{582F1EF7-6439-463E-B121-303336D252CB}"/>
              </a:ext>
            </a:extLst>
          </p:cNvPr>
          <p:cNvSpPr txBox="1"/>
          <p:nvPr/>
        </p:nvSpPr>
        <p:spPr>
          <a:xfrm>
            <a:off x="539552" y="1484784"/>
            <a:ext cx="3024336" cy="677108"/>
          </a:xfrm>
          <a:prstGeom prst="rect">
            <a:avLst/>
          </a:prstGeom>
          <a:noFill/>
        </p:spPr>
        <p:txBody>
          <a:bodyPr wrap="square" rtlCol="0">
            <a:spAutoFit/>
          </a:bodyPr>
          <a:lstStyle/>
          <a:p>
            <a:r>
              <a:rPr lang="fr-FR" sz="1800" b="0" i="1" u="none" strike="noStrike" baseline="0" dirty="0">
                <a:latin typeface="TimesNRMT-Italic"/>
              </a:rPr>
              <a:t>— </a:t>
            </a:r>
            <a:r>
              <a:rPr lang="fr-FR" sz="2000" b="1" i="1" u="none" strike="noStrike" baseline="0" dirty="0">
                <a:latin typeface="TimesNRMT-Italic"/>
              </a:rPr>
              <a:t>méthodes classiques </a:t>
            </a:r>
            <a:r>
              <a:rPr lang="fr-FR" sz="1800" b="0" i="0" u="none" strike="noStrike" baseline="0" dirty="0">
                <a:latin typeface="TimesNRMT"/>
              </a:rPr>
              <a:t>comme le phénol chloroforme</a:t>
            </a:r>
            <a:endParaRPr lang="fr-FR" dirty="0"/>
          </a:p>
        </p:txBody>
      </p:sp>
      <p:sp>
        <p:nvSpPr>
          <p:cNvPr id="6" name="ZoneTexte 5">
            <a:extLst>
              <a:ext uri="{FF2B5EF4-FFF2-40B4-BE49-F238E27FC236}">
                <a16:creationId xmlns:a16="http://schemas.microsoft.com/office/drawing/2014/main" xmlns="" id="{A5906D73-4953-456C-9E37-3126F766F270}"/>
              </a:ext>
            </a:extLst>
          </p:cNvPr>
          <p:cNvSpPr txBox="1"/>
          <p:nvPr/>
        </p:nvSpPr>
        <p:spPr>
          <a:xfrm>
            <a:off x="5220072" y="1484784"/>
            <a:ext cx="2880320" cy="646331"/>
          </a:xfrm>
          <a:prstGeom prst="rect">
            <a:avLst/>
          </a:prstGeom>
          <a:noFill/>
        </p:spPr>
        <p:txBody>
          <a:bodyPr wrap="square" rtlCol="0">
            <a:spAutoFit/>
          </a:bodyPr>
          <a:lstStyle/>
          <a:p>
            <a:r>
              <a:rPr lang="fr-FR" sz="1800" b="0" i="1" u="none" strike="noStrike" baseline="0" dirty="0">
                <a:latin typeface="TimesNRMT-Italic"/>
              </a:rPr>
              <a:t>— </a:t>
            </a:r>
            <a:r>
              <a:rPr lang="fr-FR" sz="1800" b="1" i="1" u="none" strike="noStrike" baseline="0" dirty="0">
                <a:latin typeface="TimesNRMT-Italic"/>
              </a:rPr>
              <a:t>méthodes récentes </a:t>
            </a:r>
            <a:r>
              <a:rPr lang="fr-FR" sz="1800" b="1" i="0" u="none" strike="noStrike" baseline="0" dirty="0">
                <a:latin typeface="TimesNRMT"/>
              </a:rPr>
              <a:t>sur billes magnétiques.</a:t>
            </a:r>
            <a:endParaRPr lang="fr-FR" b="1" dirty="0"/>
          </a:p>
        </p:txBody>
      </p:sp>
      <p:pic>
        <p:nvPicPr>
          <p:cNvPr id="8" name="Image 7">
            <a:extLst>
              <a:ext uri="{FF2B5EF4-FFF2-40B4-BE49-F238E27FC236}">
                <a16:creationId xmlns:a16="http://schemas.microsoft.com/office/drawing/2014/main" xmlns="" id="{7F41B43A-E4B7-4CD0-9BFE-DAED6DAD1938}"/>
              </a:ext>
            </a:extLst>
          </p:cNvPr>
          <p:cNvPicPr>
            <a:picLocks noChangeAspect="1"/>
          </p:cNvPicPr>
          <p:nvPr/>
        </p:nvPicPr>
        <p:blipFill>
          <a:blip r:embed="rId2"/>
          <a:stretch>
            <a:fillRect/>
          </a:stretch>
        </p:blipFill>
        <p:spPr>
          <a:xfrm>
            <a:off x="4572000" y="2344426"/>
            <a:ext cx="4319397" cy="3441673"/>
          </a:xfrm>
          <a:prstGeom prst="rect">
            <a:avLst/>
          </a:prstGeom>
        </p:spPr>
      </p:pic>
      <p:sp>
        <p:nvSpPr>
          <p:cNvPr id="9" name="ZoneTexte 8">
            <a:extLst>
              <a:ext uri="{FF2B5EF4-FFF2-40B4-BE49-F238E27FC236}">
                <a16:creationId xmlns:a16="http://schemas.microsoft.com/office/drawing/2014/main" xmlns="" id="{C6DE502F-C019-4856-9465-85771BFC419F}"/>
              </a:ext>
            </a:extLst>
          </p:cNvPr>
          <p:cNvSpPr txBox="1"/>
          <p:nvPr/>
        </p:nvSpPr>
        <p:spPr>
          <a:xfrm>
            <a:off x="4716016" y="6021288"/>
            <a:ext cx="3960440" cy="646331"/>
          </a:xfrm>
          <a:prstGeom prst="rect">
            <a:avLst/>
          </a:prstGeom>
          <a:noFill/>
        </p:spPr>
        <p:txBody>
          <a:bodyPr wrap="square" rtlCol="0">
            <a:spAutoFit/>
          </a:bodyPr>
          <a:lstStyle/>
          <a:p>
            <a:r>
              <a:rPr lang="fr-FR" sz="1800" b="0" i="0" u="none" strike="noStrike" baseline="0" dirty="0">
                <a:solidFill>
                  <a:srgbClr val="000000"/>
                </a:solidFill>
                <a:latin typeface="Times New Roman" panose="02020603050405020304" pitchFamily="18" charset="0"/>
              </a:rPr>
              <a:t>A : L'électro-aimant est activé. </a:t>
            </a:r>
          </a:p>
          <a:p>
            <a:r>
              <a:rPr lang="fr-FR" sz="1800" b="0" i="0" u="none" strike="noStrike" baseline="0" dirty="0">
                <a:solidFill>
                  <a:srgbClr val="000000"/>
                </a:solidFill>
                <a:latin typeface="Times New Roman" panose="02020603050405020304" pitchFamily="18" charset="0"/>
              </a:rPr>
              <a:t>B : L'électro-aimant est mis hors tension. </a:t>
            </a:r>
            <a:endParaRPr lang="fr-FR" dirty="0"/>
          </a:p>
        </p:txBody>
      </p:sp>
      <p:pic>
        <p:nvPicPr>
          <p:cNvPr id="15" name="Image 14">
            <a:extLst>
              <a:ext uri="{FF2B5EF4-FFF2-40B4-BE49-F238E27FC236}">
                <a16:creationId xmlns:a16="http://schemas.microsoft.com/office/drawing/2014/main" xmlns="" id="{A87E321A-84B5-4C8C-B390-2E9FE4BF19B2}"/>
              </a:ext>
            </a:extLst>
          </p:cNvPr>
          <p:cNvPicPr>
            <a:picLocks noChangeAspect="1"/>
          </p:cNvPicPr>
          <p:nvPr/>
        </p:nvPicPr>
        <p:blipFill>
          <a:blip r:embed="rId3"/>
          <a:stretch>
            <a:fillRect/>
          </a:stretch>
        </p:blipFill>
        <p:spPr>
          <a:xfrm>
            <a:off x="827592" y="2617926"/>
            <a:ext cx="2736295" cy="3047238"/>
          </a:xfrm>
          <a:prstGeom prst="rect">
            <a:avLst/>
          </a:prstGeom>
        </p:spPr>
      </p:pic>
    </p:spTree>
    <p:extLst>
      <p:ext uri="{BB962C8B-B14F-4D97-AF65-F5344CB8AC3E}">
        <p14:creationId xmlns:p14="http://schemas.microsoft.com/office/powerpoint/2010/main" xmlns="" val="10377224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C3AE49FF-71D3-4E62-83F3-94E7203E0BC1}"/>
              </a:ext>
            </a:extLst>
          </p:cNvPr>
          <p:cNvSpPr txBox="1"/>
          <p:nvPr/>
        </p:nvSpPr>
        <p:spPr>
          <a:xfrm>
            <a:off x="1691680" y="548680"/>
            <a:ext cx="6624736" cy="369332"/>
          </a:xfrm>
          <a:prstGeom prst="rect">
            <a:avLst/>
          </a:prstGeom>
          <a:noFill/>
        </p:spPr>
        <p:txBody>
          <a:bodyPr wrap="square" rtlCol="0">
            <a:spAutoFit/>
          </a:bodyPr>
          <a:lstStyle/>
          <a:p>
            <a:r>
              <a:rPr lang="fr-FR" sz="1800" b="1" i="0" u="none" strike="noStrike" baseline="0" dirty="0">
                <a:latin typeface="TimesNRMT-Bold"/>
              </a:rPr>
              <a:t>PROTOCOLE D’AMPLIFICATION ET DE GÉNOTYPAGE</a:t>
            </a:r>
            <a:endParaRPr lang="fr-FR" dirty="0"/>
          </a:p>
        </p:txBody>
      </p:sp>
      <p:sp>
        <p:nvSpPr>
          <p:cNvPr id="5" name="ZoneTexte 4">
            <a:extLst>
              <a:ext uri="{FF2B5EF4-FFF2-40B4-BE49-F238E27FC236}">
                <a16:creationId xmlns:a16="http://schemas.microsoft.com/office/drawing/2014/main" xmlns="" id="{0E742526-32CD-4D81-8EE1-2A295DE92AD4}"/>
              </a:ext>
            </a:extLst>
          </p:cNvPr>
          <p:cNvSpPr txBox="1"/>
          <p:nvPr/>
        </p:nvSpPr>
        <p:spPr>
          <a:xfrm>
            <a:off x="1475656" y="1484784"/>
            <a:ext cx="7416824" cy="3416320"/>
          </a:xfrm>
          <a:prstGeom prst="rect">
            <a:avLst/>
          </a:prstGeom>
          <a:noFill/>
        </p:spPr>
        <p:txBody>
          <a:bodyPr wrap="square" rtlCol="0">
            <a:spAutoFit/>
          </a:bodyPr>
          <a:lstStyle/>
          <a:p>
            <a:pPr algn="l"/>
            <a:r>
              <a:rPr lang="fr-FR" sz="1800" b="0" i="0" u="none" strike="noStrike" baseline="0" dirty="0">
                <a:latin typeface="TimesNRMT"/>
              </a:rPr>
              <a:t>Ces protocoles sont bien codifiés par les laboratoires industriels qui élaborent les réactifs . </a:t>
            </a:r>
          </a:p>
          <a:p>
            <a:pPr algn="l"/>
            <a:endParaRPr lang="fr-FR" sz="1800" b="0" i="0" u="none" strike="noStrike" baseline="0" dirty="0">
              <a:latin typeface="TimesNRMT"/>
            </a:endParaRPr>
          </a:p>
          <a:p>
            <a:pPr algn="l"/>
            <a:r>
              <a:rPr lang="fr-FR" sz="1800" b="0" i="0" u="none" strike="noStrike" baseline="0" dirty="0">
                <a:latin typeface="TimesNRMT"/>
              </a:rPr>
              <a:t>En 2012, la lecture des génotypages se réalise sur un seul type d’appareil </a:t>
            </a:r>
          </a:p>
          <a:p>
            <a:pPr algn="l"/>
            <a:endParaRPr lang="fr-FR" dirty="0">
              <a:latin typeface="TimesNRMT"/>
            </a:endParaRPr>
          </a:p>
          <a:p>
            <a:pPr algn="l"/>
            <a:endParaRPr lang="fr-FR" sz="1800" b="0" i="0" u="none" strike="noStrike" baseline="0" dirty="0">
              <a:latin typeface="TimesNRMT"/>
            </a:endParaRPr>
          </a:p>
          <a:p>
            <a:pPr algn="l"/>
            <a:endParaRPr lang="fr-FR" dirty="0">
              <a:latin typeface="TimesNRMT"/>
            </a:endParaRPr>
          </a:p>
          <a:p>
            <a:pPr algn="l"/>
            <a:endParaRPr lang="fr-FR" sz="1800" b="0" i="0" u="none" strike="noStrike" baseline="0" dirty="0">
              <a:latin typeface="TimesNRMT"/>
            </a:endParaRPr>
          </a:p>
          <a:p>
            <a:pPr algn="l"/>
            <a:endParaRPr lang="fr-FR" sz="1800" b="0" i="0" u="none" strike="noStrike" baseline="0" dirty="0">
              <a:latin typeface="TimesNRMT"/>
            </a:endParaRPr>
          </a:p>
          <a:p>
            <a:pPr algn="l"/>
            <a:endParaRPr lang="fr-FR" dirty="0">
              <a:latin typeface="TimesNRMT"/>
            </a:endParaRPr>
          </a:p>
          <a:p>
            <a:pPr algn="l"/>
            <a:r>
              <a:rPr lang="fr-FR" sz="1800" b="1" i="0" u="none" strike="noStrike" baseline="0" dirty="0">
                <a:solidFill>
                  <a:srgbClr val="FF0000"/>
                </a:solidFill>
                <a:latin typeface="TimesNRMT"/>
              </a:rPr>
              <a:t>appareil de chromatographie capillaire associé à une détection en fluorescence des amplicons marqués à des fluorochromes.</a:t>
            </a:r>
            <a:endParaRPr lang="fr-FR" b="1" dirty="0">
              <a:solidFill>
                <a:srgbClr val="FF0000"/>
              </a:solidFill>
            </a:endParaRPr>
          </a:p>
        </p:txBody>
      </p:sp>
      <p:sp>
        <p:nvSpPr>
          <p:cNvPr id="6" name="Flèche vers le bas 13">
            <a:extLst>
              <a:ext uri="{FF2B5EF4-FFF2-40B4-BE49-F238E27FC236}">
                <a16:creationId xmlns:a16="http://schemas.microsoft.com/office/drawing/2014/main" xmlns="" id="{153AD008-CAE4-459C-93FF-8EF13FC0B6CC}"/>
              </a:ext>
            </a:extLst>
          </p:cNvPr>
          <p:cNvSpPr/>
          <p:nvPr/>
        </p:nvSpPr>
        <p:spPr>
          <a:xfrm>
            <a:off x="4898316" y="2759938"/>
            <a:ext cx="285752" cy="14611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1973284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14546" y="785794"/>
            <a:ext cx="5000660" cy="461665"/>
          </a:xfrm>
          <a:prstGeom prst="rect">
            <a:avLst/>
          </a:prstGeom>
          <a:noFill/>
        </p:spPr>
        <p:txBody>
          <a:bodyPr wrap="square" rtlCol="0">
            <a:spAutoFit/>
          </a:bodyPr>
          <a:lstStyle/>
          <a:p>
            <a:r>
              <a:rPr lang="fr-FR" sz="2400" b="1" u="sng" dirty="0">
                <a:solidFill>
                  <a:srgbClr val="FF0000"/>
                </a:solidFill>
                <a:effectLst>
                  <a:outerShdw blurRad="38100" dist="38100" dir="2700000" algn="tl">
                    <a:srgbClr val="000000">
                      <a:alpha val="43137"/>
                    </a:srgbClr>
                  </a:outerShdw>
                </a:effectLst>
              </a:rPr>
              <a:t>4-Interprétation du profil génétique</a:t>
            </a:r>
          </a:p>
        </p:txBody>
      </p:sp>
      <p:sp>
        <p:nvSpPr>
          <p:cNvPr id="3" name="ZoneTexte 2"/>
          <p:cNvSpPr txBox="1"/>
          <p:nvPr/>
        </p:nvSpPr>
        <p:spPr>
          <a:xfrm>
            <a:off x="571472" y="1643050"/>
            <a:ext cx="7929618" cy="646331"/>
          </a:xfrm>
          <a:prstGeom prst="rect">
            <a:avLst/>
          </a:prstGeom>
          <a:noFill/>
        </p:spPr>
        <p:txBody>
          <a:bodyPr wrap="square" rtlCol="0">
            <a:spAutoFit/>
          </a:bodyPr>
          <a:lstStyle/>
          <a:p>
            <a:r>
              <a:rPr lang="fr-FR" dirty="0"/>
              <a:t>Un profil génétique peut être utilisé pour établir un lien entre un suspect, une victime, une arme et/ou un lieu.</a:t>
            </a:r>
          </a:p>
        </p:txBody>
      </p:sp>
      <p:sp>
        <p:nvSpPr>
          <p:cNvPr id="4" name="ZoneTexte 3"/>
          <p:cNvSpPr txBox="1"/>
          <p:nvPr/>
        </p:nvSpPr>
        <p:spPr>
          <a:xfrm>
            <a:off x="2500298" y="2786058"/>
            <a:ext cx="4214842" cy="923330"/>
          </a:xfrm>
          <a:prstGeom prst="rect">
            <a:avLst/>
          </a:prstGeom>
          <a:noFill/>
        </p:spPr>
        <p:txBody>
          <a:bodyPr wrap="square" rtlCol="0">
            <a:spAutoFit/>
          </a:bodyPr>
          <a:lstStyle/>
          <a:p>
            <a:r>
              <a:rPr lang="fr-FR" dirty="0"/>
              <a:t>Comparaison des profils génétiques des traces prélevées avec les échantillons de référence d'un suspect ou d'une victime.</a:t>
            </a:r>
          </a:p>
        </p:txBody>
      </p:sp>
      <p:sp>
        <p:nvSpPr>
          <p:cNvPr id="6" name="ZoneTexte 5"/>
          <p:cNvSpPr txBox="1"/>
          <p:nvPr/>
        </p:nvSpPr>
        <p:spPr>
          <a:xfrm>
            <a:off x="857224" y="4286256"/>
            <a:ext cx="2071702" cy="646331"/>
          </a:xfrm>
          <a:prstGeom prst="rect">
            <a:avLst/>
          </a:prstGeom>
          <a:noFill/>
        </p:spPr>
        <p:txBody>
          <a:bodyPr wrap="square" rtlCol="0">
            <a:spAutoFit/>
          </a:bodyPr>
          <a:lstStyle/>
          <a:p>
            <a:r>
              <a:rPr lang="fr-FR" b="1" dirty="0"/>
              <a:t>les deux profils sont différents,</a:t>
            </a:r>
          </a:p>
        </p:txBody>
      </p:sp>
      <p:sp>
        <p:nvSpPr>
          <p:cNvPr id="7" name="ZoneTexte 6"/>
          <p:cNvSpPr txBox="1"/>
          <p:nvPr/>
        </p:nvSpPr>
        <p:spPr>
          <a:xfrm>
            <a:off x="642910" y="5643578"/>
            <a:ext cx="2714644" cy="923330"/>
          </a:xfrm>
          <a:prstGeom prst="rect">
            <a:avLst/>
          </a:prstGeom>
          <a:noFill/>
        </p:spPr>
        <p:txBody>
          <a:bodyPr wrap="square" rtlCol="0">
            <a:spAutoFit/>
          </a:bodyPr>
          <a:lstStyle/>
          <a:p>
            <a:r>
              <a:rPr lang="fr-FR" b="1" dirty="0"/>
              <a:t>les échantillons ne proviennent pas de la même personne</a:t>
            </a:r>
          </a:p>
        </p:txBody>
      </p:sp>
      <p:sp>
        <p:nvSpPr>
          <p:cNvPr id="8" name="ZoneTexte 7"/>
          <p:cNvSpPr txBox="1"/>
          <p:nvPr/>
        </p:nvSpPr>
        <p:spPr>
          <a:xfrm>
            <a:off x="5786446" y="4143380"/>
            <a:ext cx="1928826" cy="646331"/>
          </a:xfrm>
          <a:prstGeom prst="rect">
            <a:avLst/>
          </a:prstGeom>
          <a:noFill/>
        </p:spPr>
        <p:txBody>
          <a:bodyPr wrap="square" rtlCol="0">
            <a:spAutoFit/>
          </a:bodyPr>
          <a:lstStyle/>
          <a:p>
            <a:r>
              <a:rPr lang="fr-FR" b="1" dirty="0"/>
              <a:t>Similitudes entre les profils</a:t>
            </a:r>
          </a:p>
        </p:txBody>
      </p:sp>
      <p:sp>
        <p:nvSpPr>
          <p:cNvPr id="9" name="ZoneTexte 8"/>
          <p:cNvSpPr txBox="1"/>
          <p:nvPr/>
        </p:nvSpPr>
        <p:spPr>
          <a:xfrm>
            <a:off x="5143504" y="5429264"/>
            <a:ext cx="3643338" cy="1200329"/>
          </a:xfrm>
          <a:prstGeom prst="rect">
            <a:avLst/>
          </a:prstGeom>
          <a:noFill/>
        </p:spPr>
        <p:txBody>
          <a:bodyPr wrap="square" rtlCol="0">
            <a:spAutoFit/>
          </a:bodyPr>
          <a:lstStyle/>
          <a:p>
            <a:r>
              <a:rPr lang="fr-FR" b="1" dirty="0"/>
              <a:t>proposition d’une interprétation statistique de la possibilité qu'il s'agisse de la même personne.</a:t>
            </a:r>
          </a:p>
          <a:p>
            <a:endParaRPr lang="fr-FR" dirty="0"/>
          </a:p>
        </p:txBody>
      </p:sp>
      <p:sp>
        <p:nvSpPr>
          <p:cNvPr id="10" name="Rectangle 9"/>
          <p:cNvSpPr/>
          <p:nvPr/>
        </p:nvSpPr>
        <p:spPr>
          <a:xfrm>
            <a:off x="214282" y="142852"/>
            <a:ext cx="7000924" cy="369332"/>
          </a:xfrm>
          <a:prstGeom prst="rect">
            <a:avLst/>
          </a:prstGeom>
        </p:spPr>
        <p:txBody>
          <a:bodyPr wrap="square">
            <a:spAutoFit/>
          </a:bodyPr>
          <a:lstStyle/>
          <a:p>
            <a:r>
              <a:rPr lang="fr-FR" b="1" dirty="0"/>
              <a:t>III- Application de la biologie moléculaire  en Médecine légale</a:t>
            </a:r>
            <a:endParaRPr lang="fr-FR" dirty="0"/>
          </a:p>
        </p:txBody>
      </p:sp>
      <p:sp>
        <p:nvSpPr>
          <p:cNvPr id="11" name="Flèche vers le bas 10"/>
          <p:cNvSpPr/>
          <p:nvPr/>
        </p:nvSpPr>
        <p:spPr>
          <a:xfrm>
            <a:off x="4286248" y="2071678"/>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2500298" y="3643314"/>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5929322" y="3714752"/>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1643042" y="5072074"/>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6858016" y="4786322"/>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2500298" y="2786058"/>
            <a:ext cx="3857652" cy="85725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8C741986-6CB9-45F9-BD78-D3CACE4891ED}"/>
              </a:ext>
            </a:extLst>
          </p:cNvPr>
          <p:cNvSpPr txBox="1"/>
          <p:nvPr/>
        </p:nvSpPr>
        <p:spPr>
          <a:xfrm>
            <a:off x="827584" y="548680"/>
            <a:ext cx="7128792" cy="1077218"/>
          </a:xfrm>
          <a:prstGeom prst="rect">
            <a:avLst/>
          </a:prstGeom>
          <a:noFill/>
        </p:spPr>
        <p:txBody>
          <a:bodyPr wrap="square" rtlCol="0">
            <a:spAutoFit/>
          </a:bodyPr>
          <a:lstStyle/>
          <a:p>
            <a:pPr algn="ctr"/>
            <a:r>
              <a:rPr lang="fr-FR" sz="3200" b="1" u="sng" dirty="0">
                <a:latin typeface="TimesNRMT-Bold"/>
              </a:rPr>
              <a:t>Les applications </a:t>
            </a:r>
            <a:r>
              <a:rPr lang="fr-FR" sz="3200" b="1" i="0" u="sng" strike="noStrike" baseline="0" dirty="0">
                <a:latin typeface="TimesNRMT-Bold"/>
              </a:rPr>
              <a:t>des empreintes génétiques en science légale </a:t>
            </a:r>
            <a:endParaRPr lang="fr-FR" sz="3200" u="sng" dirty="0"/>
          </a:p>
        </p:txBody>
      </p:sp>
      <p:sp>
        <p:nvSpPr>
          <p:cNvPr id="5" name="ZoneTexte 4">
            <a:extLst>
              <a:ext uri="{FF2B5EF4-FFF2-40B4-BE49-F238E27FC236}">
                <a16:creationId xmlns:a16="http://schemas.microsoft.com/office/drawing/2014/main" xmlns="" id="{1FC8218B-3A52-4176-9817-C61C98FD674A}"/>
              </a:ext>
            </a:extLst>
          </p:cNvPr>
          <p:cNvSpPr txBox="1"/>
          <p:nvPr/>
        </p:nvSpPr>
        <p:spPr>
          <a:xfrm>
            <a:off x="2267744" y="1844824"/>
            <a:ext cx="4464496" cy="461665"/>
          </a:xfrm>
          <a:prstGeom prst="rect">
            <a:avLst/>
          </a:prstGeom>
          <a:noFill/>
        </p:spPr>
        <p:txBody>
          <a:bodyPr wrap="square" rtlCol="0">
            <a:spAutoFit/>
          </a:bodyPr>
          <a:lstStyle/>
          <a:p>
            <a:r>
              <a:rPr lang="fr-FR" sz="2400" b="1" i="0" u="sng" strike="noStrike" baseline="0" dirty="0">
                <a:latin typeface="TimesNRMT-Bold"/>
              </a:rPr>
              <a:t>1- Les recherches de paternité</a:t>
            </a:r>
            <a:endParaRPr lang="fr-FR" sz="2400" u="sng" dirty="0"/>
          </a:p>
        </p:txBody>
      </p:sp>
      <p:sp>
        <p:nvSpPr>
          <p:cNvPr id="6" name="ZoneTexte 5">
            <a:extLst>
              <a:ext uri="{FF2B5EF4-FFF2-40B4-BE49-F238E27FC236}">
                <a16:creationId xmlns:a16="http://schemas.microsoft.com/office/drawing/2014/main" xmlns="" id="{8C3291C0-E1F3-4390-AA9D-7A20011F30D4}"/>
              </a:ext>
            </a:extLst>
          </p:cNvPr>
          <p:cNvSpPr txBox="1"/>
          <p:nvPr/>
        </p:nvSpPr>
        <p:spPr>
          <a:xfrm>
            <a:off x="1115616" y="3332505"/>
            <a:ext cx="6912768" cy="2862322"/>
          </a:xfrm>
          <a:prstGeom prst="rect">
            <a:avLst/>
          </a:prstGeom>
          <a:noFill/>
        </p:spPr>
        <p:txBody>
          <a:bodyPr wrap="square" rtlCol="0">
            <a:spAutoFit/>
          </a:bodyPr>
          <a:lstStyle/>
          <a:p>
            <a:pPr algn="just"/>
            <a:r>
              <a:rPr lang="fr-FR" sz="2000" b="1" dirty="0"/>
              <a:t>-Généralement, </a:t>
            </a:r>
            <a:r>
              <a:rPr lang="fr-FR" sz="2000" b="1" dirty="0">
                <a:latin typeface="TimesNRMT"/>
              </a:rPr>
              <a:t>l</a:t>
            </a:r>
            <a:r>
              <a:rPr lang="fr-FR" sz="2000" b="1" i="0" u="none" strike="noStrike" baseline="0" dirty="0">
                <a:latin typeface="TimesNRMT"/>
              </a:rPr>
              <a:t>es analyses sont e</a:t>
            </a:r>
            <a:r>
              <a:rPr lang="fr-FR" sz="2000" b="1" i="0" u="none" strike="noStrike" baseline="0" dirty="0">
                <a:latin typeface="TimesNRExpertMT"/>
              </a:rPr>
              <a:t>ff</a:t>
            </a:r>
            <a:r>
              <a:rPr lang="fr-FR" sz="2000" b="1" i="0" u="none" strike="noStrike" baseline="0" dirty="0">
                <a:latin typeface="TimesNRMT"/>
              </a:rPr>
              <a:t>ectuées sur des prélèvements buccaux issus du père, de l’enfant et de la mère.</a:t>
            </a:r>
          </a:p>
          <a:p>
            <a:pPr algn="just"/>
            <a:r>
              <a:rPr lang="fr-FR" sz="2000" b="1" i="0" u="none" strike="noStrike" baseline="0" dirty="0">
                <a:latin typeface="TimesNRMT"/>
              </a:rPr>
              <a:t>-L’analyse de l’ADN autosomal est su</a:t>
            </a:r>
            <a:r>
              <a:rPr lang="fr-FR" sz="2000" b="1" i="0" u="none" strike="noStrike" baseline="0" dirty="0">
                <a:latin typeface="TimesNRExpertMT"/>
              </a:rPr>
              <a:t>ff</a:t>
            </a:r>
            <a:r>
              <a:rPr lang="fr-FR" sz="2000" b="1" i="0" u="none" strike="noStrike" baseline="0" dirty="0">
                <a:latin typeface="TimesNRMT"/>
              </a:rPr>
              <a:t>isante dans la plupart des dossiers</a:t>
            </a:r>
            <a:endParaRPr lang="fr-FR" sz="2000" b="1" dirty="0">
              <a:latin typeface="TimesNRMT"/>
            </a:endParaRPr>
          </a:p>
          <a:p>
            <a:pPr algn="just"/>
            <a:r>
              <a:rPr lang="fr-FR" sz="2000" b="1" i="0" u="none" strike="noStrike" baseline="0" dirty="0">
                <a:latin typeface="TimesNRMT"/>
              </a:rPr>
              <a:t>-permet d’établir une filiation avec une probabilité d’inclusion de 99,999 %, ou une exclusion de paternité avec au moins deux exclusions.</a:t>
            </a:r>
          </a:p>
          <a:p>
            <a:pPr algn="just"/>
            <a:r>
              <a:rPr lang="fr-FR" sz="2000" b="1" dirty="0">
                <a:latin typeface="TimesNRMT"/>
              </a:rPr>
              <a:t>-Dans </a:t>
            </a:r>
            <a:r>
              <a:rPr lang="fr-FR" sz="2000" b="1" i="0" u="none" strike="noStrike" baseline="0" dirty="0">
                <a:latin typeface="TimesNRMT"/>
              </a:rPr>
              <a:t>certains cas il est nécessaire d’e</a:t>
            </a:r>
            <a:r>
              <a:rPr lang="fr-FR" sz="2000" b="1" i="0" u="none" strike="noStrike" baseline="0" dirty="0">
                <a:latin typeface="TimesNRExpertMT"/>
              </a:rPr>
              <a:t>ff</a:t>
            </a:r>
            <a:r>
              <a:rPr lang="fr-FR" sz="2000" b="1" i="0" u="none" strike="noStrike" baseline="0" dirty="0">
                <a:latin typeface="TimesNRMT"/>
              </a:rPr>
              <a:t>ectuer des analyses</a:t>
            </a:r>
          </a:p>
          <a:p>
            <a:pPr algn="just"/>
            <a:r>
              <a:rPr lang="fr-FR" sz="2000" b="1" i="0" u="none" strike="noStrike" baseline="0" dirty="0">
                <a:latin typeface="TimesNRMT"/>
              </a:rPr>
              <a:t>sur les grands-parents paternels, demi-frères, demi-sœurs</a:t>
            </a:r>
            <a:r>
              <a:rPr lang="fr-FR" sz="1800" b="0" i="0" u="none" strike="noStrike" baseline="0" dirty="0">
                <a:latin typeface="TimesNRMT"/>
              </a:rPr>
              <a:t>.</a:t>
            </a:r>
            <a:endParaRPr lang="fr-FR" dirty="0"/>
          </a:p>
        </p:txBody>
      </p:sp>
      <p:sp>
        <p:nvSpPr>
          <p:cNvPr id="7" name="Rectangle à coins arrondis 15">
            <a:extLst>
              <a:ext uri="{FF2B5EF4-FFF2-40B4-BE49-F238E27FC236}">
                <a16:creationId xmlns:a16="http://schemas.microsoft.com/office/drawing/2014/main" xmlns="" id="{6C2C0259-DC09-472F-9D24-965E7F4A6A45}"/>
              </a:ext>
            </a:extLst>
          </p:cNvPr>
          <p:cNvSpPr/>
          <p:nvPr/>
        </p:nvSpPr>
        <p:spPr>
          <a:xfrm>
            <a:off x="827584" y="3265627"/>
            <a:ext cx="7344816" cy="29292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10">
            <a:extLst>
              <a:ext uri="{FF2B5EF4-FFF2-40B4-BE49-F238E27FC236}">
                <a16:creationId xmlns:a16="http://schemas.microsoft.com/office/drawing/2014/main" xmlns="" id="{6AFCF57D-ECAB-49E1-B4C3-240809B65D1F}"/>
              </a:ext>
            </a:extLst>
          </p:cNvPr>
          <p:cNvSpPr/>
          <p:nvPr/>
        </p:nvSpPr>
        <p:spPr>
          <a:xfrm>
            <a:off x="4311044" y="2414920"/>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5711058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7000924" cy="369332"/>
          </a:xfrm>
          <a:prstGeom prst="rect">
            <a:avLst/>
          </a:prstGeom>
        </p:spPr>
        <p:txBody>
          <a:bodyPr wrap="square">
            <a:spAutoFit/>
          </a:bodyPr>
          <a:lstStyle/>
          <a:p>
            <a:r>
              <a:rPr lang="fr-FR" b="1" dirty="0"/>
              <a:t>III- Application de la biologie moléculaire  en Médecine légale</a:t>
            </a:r>
            <a:endParaRPr lang="fr-FR" dirty="0"/>
          </a:p>
        </p:txBody>
      </p:sp>
      <p:sp>
        <p:nvSpPr>
          <p:cNvPr id="3" name="ZoneTexte 2"/>
          <p:cNvSpPr txBox="1"/>
          <p:nvPr/>
        </p:nvSpPr>
        <p:spPr>
          <a:xfrm>
            <a:off x="1785918" y="500042"/>
            <a:ext cx="5929354" cy="1200329"/>
          </a:xfrm>
          <a:prstGeom prst="rect">
            <a:avLst/>
          </a:prstGeom>
          <a:noFill/>
        </p:spPr>
        <p:txBody>
          <a:bodyPr wrap="square" rtlCol="0">
            <a:spAutoFit/>
          </a:bodyPr>
          <a:lstStyle/>
          <a:p>
            <a:r>
              <a:rPr lang="fr-FR" sz="2400" b="1" u="sng" dirty="0">
                <a:solidFill>
                  <a:srgbClr val="FF0000"/>
                </a:solidFill>
                <a:effectLst>
                  <a:outerShdw blurRad="38100" dist="38100" dir="2700000" algn="tl">
                    <a:srgbClr val="000000">
                      <a:alpha val="43137"/>
                    </a:srgbClr>
                  </a:outerShdw>
                </a:effectLst>
              </a:rPr>
              <a:t>Exemples des problèmes a résoudre en médecine légale par un profil génétique dans les </a:t>
            </a:r>
            <a:r>
              <a:rPr lang="fr-FR" sz="2400" b="1" u="sng" dirty="0" err="1">
                <a:solidFill>
                  <a:srgbClr val="FF0000"/>
                </a:solidFill>
                <a:effectLst>
                  <a:outerShdw blurRad="38100" dist="38100" dir="2700000" algn="tl">
                    <a:srgbClr val="000000">
                      <a:alpha val="43137"/>
                    </a:srgbClr>
                  </a:outerShdw>
                </a:effectLst>
              </a:rPr>
              <a:t>problémes</a:t>
            </a:r>
            <a:r>
              <a:rPr lang="fr-FR" sz="2400" b="1" u="sng" dirty="0">
                <a:solidFill>
                  <a:srgbClr val="FF0000"/>
                </a:solidFill>
                <a:effectLst>
                  <a:outerShdw blurRad="38100" dist="38100" dir="2700000" algn="tl">
                    <a:srgbClr val="000000">
                      <a:alpha val="43137"/>
                    </a:srgbClr>
                  </a:outerShdw>
                </a:effectLst>
              </a:rPr>
              <a:t> de paternité </a:t>
            </a:r>
          </a:p>
        </p:txBody>
      </p:sp>
      <p:pic>
        <p:nvPicPr>
          <p:cNvPr id="59394" name="Picture 2"/>
          <p:cNvPicPr>
            <a:picLocks noChangeAspect="1" noChangeArrowheads="1"/>
          </p:cNvPicPr>
          <p:nvPr/>
        </p:nvPicPr>
        <p:blipFill>
          <a:blip r:embed="rId2"/>
          <a:srcRect/>
          <a:stretch>
            <a:fillRect/>
          </a:stretch>
        </p:blipFill>
        <p:spPr bwMode="auto">
          <a:xfrm>
            <a:off x="84118" y="2214554"/>
            <a:ext cx="2130428" cy="3929090"/>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a:srcRect/>
          <a:stretch>
            <a:fillRect/>
          </a:stretch>
        </p:blipFill>
        <p:spPr bwMode="auto">
          <a:xfrm>
            <a:off x="2357422" y="2214554"/>
            <a:ext cx="1500198" cy="4385623"/>
          </a:xfrm>
          <a:prstGeom prst="rect">
            <a:avLst/>
          </a:prstGeom>
          <a:noFill/>
          <a:ln w="9525">
            <a:noFill/>
            <a:miter lim="800000"/>
            <a:headEnd/>
            <a:tailEnd/>
          </a:ln>
          <a:effectLst/>
        </p:spPr>
      </p:pic>
      <p:pic>
        <p:nvPicPr>
          <p:cNvPr id="59396" name="Picture 4"/>
          <p:cNvPicPr>
            <a:picLocks noChangeAspect="1" noChangeArrowheads="1"/>
          </p:cNvPicPr>
          <p:nvPr/>
        </p:nvPicPr>
        <p:blipFill>
          <a:blip r:embed="rId4"/>
          <a:srcRect/>
          <a:stretch>
            <a:fillRect/>
          </a:stretch>
        </p:blipFill>
        <p:spPr bwMode="auto">
          <a:xfrm>
            <a:off x="4143372" y="2214554"/>
            <a:ext cx="4857784" cy="4429156"/>
          </a:xfrm>
          <a:prstGeom prst="rect">
            <a:avLst/>
          </a:prstGeom>
          <a:noFill/>
          <a:ln w="9525">
            <a:noFill/>
            <a:miter lim="800000"/>
            <a:headEnd/>
            <a:tailEnd/>
          </a:ln>
          <a:effectLst/>
        </p:spPr>
      </p:pic>
      <p:sp>
        <p:nvSpPr>
          <p:cNvPr id="8" name="ZoneTexte 7"/>
          <p:cNvSpPr txBox="1"/>
          <p:nvPr/>
        </p:nvSpPr>
        <p:spPr>
          <a:xfrm>
            <a:off x="285720" y="1857364"/>
            <a:ext cx="1643074" cy="369332"/>
          </a:xfrm>
          <a:prstGeom prst="rect">
            <a:avLst/>
          </a:prstGeom>
          <a:noFill/>
        </p:spPr>
        <p:txBody>
          <a:bodyPr wrap="square" rtlCol="0">
            <a:spAutoFit/>
          </a:bodyPr>
          <a:lstStyle/>
          <a:p>
            <a:r>
              <a:rPr lang="fr-FR" b="1" u="sng" dirty="0"/>
              <a:t>Exemple 1</a:t>
            </a:r>
          </a:p>
        </p:txBody>
      </p:sp>
      <p:sp>
        <p:nvSpPr>
          <p:cNvPr id="9" name="ZoneTexte 8"/>
          <p:cNvSpPr txBox="1"/>
          <p:nvPr/>
        </p:nvSpPr>
        <p:spPr>
          <a:xfrm>
            <a:off x="2285984" y="1857364"/>
            <a:ext cx="1643074" cy="369332"/>
          </a:xfrm>
          <a:prstGeom prst="rect">
            <a:avLst/>
          </a:prstGeom>
          <a:noFill/>
        </p:spPr>
        <p:txBody>
          <a:bodyPr wrap="square" rtlCol="0">
            <a:spAutoFit/>
          </a:bodyPr>
          <a:lstStyle/>
          <a:p>
            <a:r>
              <a:rPr lang="fr-FR" b="1" u="sng" dirty="0"/>
              <a:t>Exemple 2</a:t>
            </a:r>
          </a:p>
        </p:txBody>
      </p:sp>
      <p:sp>
        <p:nvSpPr>
          <p:cNvPr id="10" name="ZoneTexte 9"/>
          <p:cNvSpPr txBox="1"/>
          <p:nvPr/>
        </p:nvSpPr>
        <p:spPr>
          <a:xfrm>
            <a:off x="6143636" y="1857364"/>
            <a:ext cx="1643074" cy="369332"/>
          </a:xfrm>
          <a:prstGeom prst="rect">
            <a:avLst/>
          </a:prstGeom>
          <a:noFill/>
        </p:spPr>
        <p:txBody>
          <a:bodyPr wrap="square" rtlCol="0">
            <a:spAutoFit/>
          </a:bodyPr>
          <a:lstStyle/>
          <a:p>
            <a:r>
              <a:rPr lang="fr-FR" b="1" u="sng" dirty="0"/>
              <a:t>Exemple3</a:t>
            </a:r>
          </a:p>
        </p:txBody>
      </p:sp>
    </p:spTree>
    <p:extLst>
      <p:ext uri="{BB962C8B-B14F-4D97-AF65-F5344CB8AC3E}">
        <p14:creationId xmlns:p14="http://schemas.microsoft.com/office/powerpoint/2010/main" xmlns="" val="33315199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02D695A-BA89-4805-820D-9A9C8E05E620}"/>
              </a:ext>
            </a:extLst>
          </p:cNvPr>
          <p:cNvSpPr txBox="1"/>
          <p:nvPr/>
        </p:nvSpPr>
        <p:spPr>
          <a:xfrm>
            <a:off x="2051720" y="1098322"/>
            <a:ext cx="4680520" cy="523220"/>
          </a:xfrm>
          <a:prstGeom prst="rect">
            <a:avLst/>
          </a:prstGeom>
          <a:noFill/>
        </p:spPr>
        <p:txBody>
          <a:bodyPr wrap="square" rtlCol="0">
            <a:spAutoFit/>
          </a:bodyPr>
          <a:lstStyle/>
          <a:p>
            <a:r>
              <a:rPr lang="fr-FR" sz="2800" b="1" i="0" u="sng" strike="noStrike" baseline="0" dirty="0">
                <a:latin typeface="TimesNRMT-Bold"/>
              </a:rPr>
              <a:t>2-Identification de corps</a:t>
            </a:r>
            <a:endParaRPr lang="fr-FR" sz="2800" u="sng" dirty="0"/>
          </a:p>
        </p:txBody>
      </p:sp>
      <p:sp>
        <p:nvSpPr>
          <p:cNvPr id="5" name="ZoneTexte 4">
            <a:extLst>
              <a:ext uri="{FF2B5EF4-FFF2-40B4-BE49-F238E27FC236}">
                <a16:creationId xmlns:a16="http://schemas.microsoft.com/office/drawing/2014/main" xmlns="" id="{19335457-8378-4100-A16A-C918364162C3}"/>
              </a:ext>
            </a:extLst>
          </p:cNvPr>
          <p:cNvSpPr txBox="1"/>
          <p:nvPr/>
        </p:nvSpPr>
        <p:spPr>
          <a:xfrm>
            <a:off x="611560" y="2204864"/>
            <a:ext cx="7416824" cy="3477875"/>
          </a:xfrm>
          <a:prstGeom prst="rect">
            <a:avLst/>
          </a:prstGeom>
          <a:noFill/>
        </p:spPr>
        <p:txBody>
          <a:bodyPr wrap="square" rtlCol="0">
            <a:spAutoFit/>
          </a:bodyPr>
          <a:lstStyle/>
          <a:p>
            <a:r>
              <a:rPr lang="fr-FR" sz="1800" b="0" i="0" u="none" strike="noStrike" baseline="0" dirty="0">
                <a:latin typeface="TimesNRMT"/>
              </a:rPr>
              <a:t>-</a:t>
            </a:r>
            <a:r>
              <a:rPr lang="fr-FR" sz="2000" b="0" i="0" u="none" strike="noStrike" baseline="0" dirty="0">
                <a:latin typeface="TimesNRMT"/>
              </a:rPr>
              <a:t>Les analyses sont e</a:t>
            </a:r>
            <a:r>
              <a:rPr lang="fr-FR" sz="2000" b="0" i="0" u="none" strike="noStrike" baseline="0" dirty="0">
                <a:latin typeface="TimesNRExpertMT"/>
              </a:rPr>
              <a:t>ff</a:t>
            </a:r>
            <a:r>
              <a:rPr lang="fr-FR" sz="2000" b="0" i="0" u="none" strike="noStrike" baseline="0" dirty="0">
                <a:latin typeface="TimesNRMT"/>
              </a:rPr>
              <a:t>ectuées sur un fragment de muscle ou d’os.</a:t>
            </a:r>
          </a:p>
          <a:p>
            <a:pPr algn="l"/>
            <a:r>
              <a:rPr lang="fr-FR" sz="2000" dirty="0">
                <a:latin typeface="TimesNRMT"/>
              </a:rPr>
              <a:t>-</a:t>
            </a:r>
            <a:r>
              <a:rPr lang="fr-FR" sz="2000" b="0" i="0" u="none" strike="noStrike" baseline="0" dirty="0">
                <a:latin typeface="TimesNRMT"/>
              </a:rPr>
              <a:t>Le fémur est l’os dans lequel l’ADN est mieux protégé en situation hostile (eau, chaleur).</a:t>
            </a:r>
          </a:p>
          <a:p>
            <a:pPr algn="l"/>
            <a:r>
              <a:rPr lang="fr-FR" sz="2000" dirty="0">
                <a:latin typeface="TimesNRMT"/>
              </a:rPr>
              <a:t>-</a:t>
            </a:r>
            <a:r>
              <a:rPr lang="fr-FR" sz="2000" b="0" i="0" u="none" strike="noStrike" baseline="0" dirty="0">
                <a:latin typeface="TimesNRMT"/>
              </a:rPr>
              <a:t>L’ADN analysé sera comparé aux résultats des analyses e</a:t>
            </a:r>
            <a:r>
              <a:rPr lang="fr-FR" sz="2000" b="0" i="0" u="none" strike="noStrike" baseline="0" dirty="0">
                <a:latin typeface="TimesNRExpertMT"/>
              </a:rPr>
              <a:t>ff</a:t>
            </a:r>
            <a:r>
              <a:rPr lang="fr-FR" sz="2000" b="0" i="0" u="none" strike="noStrike" baseline="0" dirty="0">
                <a:latin typeface="TimesNRMT"/>
              </a:rPr>
              <a:t>ectuées sur le père/la mère présumés du défunt ou ses présumés enfants.</a:t>
            </a:r>
          </a:p>
          <a:p>
            <a:pPr algn="l"/>
            <a:r>
              <a:rPr lang="fr-FR" sz="2000" dirty="0">
                <a:latin typeface="TimesNRMT"/>
              </a:rPr>
              <a:t>-s</a:t>
            </a:r>
            <a:r>
              <a:rPr lang="fr-FR" sz="2000" b="0" i="0" u="none" strike="noStrike" baseline="0" dirty="0">
                <a:latin typeface="TimesNRMT"/>
              </a:rPr>
              <a:t>i le calcul de la probabilité est insuffisant (p &lt; 99,999 %), des analyses complémentaires sont réalisées telles que</a:t>
            </a:r>
          </a:p>
          <a:p>
            <a:pPr algn="l"/>
            <a:r>
              <a:rPr lang="fr-FR" sz="2000" dirty="0">
                <a:latin typeface="TimesNRMT"/>
              </a:rPr>
              <a:t>	</a:t>
            </a:r>
            <a:r>
              <a:rPr lang="fr-FR" sz="2000" b="0" i="0" u="none" strike="noStrike" baseline="0" dirty="0">
                <a:latin typeface="TimesNRMT"/>
              </a:rPr>
              <a:t>— analyse des STR du chromosome Y,</a:t>
            </a:r>
          </a:p>
          <a:p>
            <a:pPr algn="l"/>
            <a:r>
              <a:rPr lang="fr-FR" sz="2000" b="0" i="0" u="none" strike="noStrike" baseline="0" dirty="0">
                <a:latin typeface="TimesNRMT"/>
              </a:rPr>
              <a:t>	— analyse des STR du chromosome X,</a:t>
            </a:r>
          </a:p>
          <a:p>
            <a:pPr algn="l"/>
            <a:r>
              <a:rPr lang="fr-FR" sz="2000" b="0" i="0" u="none" strike="noStrike" baseline="0" dirty="0">
                <a:latin typeface="TimesNRMT"/>
              </a:rPr>
              <a:t>	— analyse du séquençage des régions HV1 et HV2 de l’ADN mitochondrial.</a:t>
            </a:r>
            <a:endParaRPr lang="fr-FR" sz="2000" dirty="0"/>
          </a:p>
        </p:txBody>
      </p:sp>
      <p:sp>
        <p:nvSpPr>
          <p:cNvPr id="6" name="Rectangle à coins arrondis 15">
            <a:extLst>
              <a:ext uri="{FF2B5EF4-FFF2-40B4-BE49-F238E27FC236}">
                <a16:creationId xmlns:a16="http://schemas.microsoft.com/office/drawing/2014/main" xmlns="" id="{6318FCF1-A09D-4423-92B6-E8CD4D04C826}"/>
              </a:ext>
            </a:extLst>
          </p:cNvPr>
          <p:cNvSpPr/>
          <p:nvPr/>
        </p:nvSpPr>
        <p:spPr>
          <a:xfrm>
            <a:off x="323528" y="2060848"/>
            <a:ext cx="7848871" cy="396044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xmlns="" id="{ADD00E13-0319-4ED4-89FE-17A99DD3EC2D}"/>
              </a:ext>
            </a:extLst>
          </p:cNvPr>
          <p:cNvSpPr txBox="1"/>
          <p:nvPr/>
        </p:nvSpPr>
        <p:spPr>
          <a:xfrm>
            <a:off x="1043607" y="21104"/>
            <a:ext cx="7128792" cy="1077218"/>
          </a:xfrm>
          <a:prstGeom prst="rect">
            <a:avLst/>
          </a:prstGeom>
          <a:noFill/>
        </p:spPr>
        <p:txBody>
          <a:bodyPr wrap="square" rtlCol="0">
            <a:spAutoFit/>
          </a:bodyPr>
          <a:lstStyle/>
          <a:p>
            <a:pPr algn="ctr"/>
            <a:r>
              <a:rPr lang="fr-FR" sz="3200" b="1" u="sng" dirty="0">
                <a:latin typeface="TimesNRMT-Bold"/>
              </a:rPr>
              <a:t>Les applications </a:t>
            </a:r>
            <a:r>
              <a:rPr lang="fr-FR" sz="3200" b="1" i="0" u="sng" strike="noStrike" baseline="0" dirty="0">
                <a:latin typeface="TimesNRMT-Bold"/>
              </a:rPr>
              <a:t>des empreintes génétiques en science légale </a:t>
            </a:r>
            <a:endParaRPr lang="fr-FR" sz="3200" u="sng" dirty="0"/>
          </a:p>
        </p:txBody>
      </p:sp>
    </p:spTree>
    <p:extLst>
      <p:ext uri="{BB962C8B-B14F-4D97-AF65-F5344CB8AC3E}">
        <p14:creationId xmlns:p14="http://schemas.microsoft.com/office/powerpoint/2010/main" xmlns="" val="1464747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2571768"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I-Diagnostic moléculaire</a:t>
            </a:r>
          </a:p>
          <a:p>
            <a:endParaRPr lang="fr-FR" dirty="0"/>
          </a:p>
        </p:txBody>
      </p:sp>
      <p:sp>
        <p:nvSpPr>
          <p:cNvPr id="3" name="ZoneTexte 2"/>
          <p:cNvSpPr txBox="1"/>
          <p:nvPr/>
        </p:nvSpPr>
        <p:spPr>
          <a:xfrm>
            <a:off x="642910" y="571480"/>
            <a:ext cx="6929486" cy="861774"/>
          </a:xfrm>
          <a:prstGeom prst="rect">
            <a:avLst/>
          </a:prstGeom>
          <a:noFill/>
        </p:spPr>
        <p:txBody>
          <a:bodyPr wrap="square" rtlCol="0">
            <a:spAutoFit/>
          </a:bodyPr>
          <a:lstStyle/>
          <a:p>
            <a:r>
              <a:rPr lang="fr-FR" sz="3200" b="1" u="sng" dirty="0">
                <a:effectLst>
                  <a:outerShdw blurRad="38100" dist="38100" dir="2700000" algn="tl">
                    <a:srgbClr val="000000">
                      <a:alpha val="43137"/>
                    </a:srgbClr>
                  </a:outerShdw>
                </a:effectLst>
              </a:rPr>
              <a:t>4-Les différents examens génétiques</a:t>
            </a:r>
            <a:endParaRPr lang="fr-FR" sz="3200" u="sng" dirty="0">
              <a:effectLst>
                <a:outerShdw blurRad="38100" dist="38100" dir="2700000" algn="tl">
                  <a:srgbClr val="000000">
                    <a:alpha val="43137"/>
                  </a:srgbClr>
                </a:outerShdw>
              </a:effectLst>
            </a:endParaRPr>
          </a:p>
          <a:p>
            <a:endParaRPr lang="fr-FR" dirty="0"/>
          </a:p>
        </p:txBody>
      </p:sp>
      <p:sp>
        <p:nvSpPr>
          <p:cNvPr id="4" name="ZoneTexte 3"/>
          <p:cNvSpPr txBox="1"/>
          <p:nvPr/>
        </p:nvSpPr>
        <p:spPr>
          <a:xfrm>
            <a:off x="1714480" y="1142984"/>
            <a:ext cx="6143668" cy="523220"/>
          </a:xfrm>
          <a:prstGeom prst="rect">
            <a:avLst/>
          </a:prstGeom>
          <a:noFill/>
        </p:spPr>
        <p:txBody>
          <a:bodyPr wrap="square" rtlCol="0">
            <a:spAutoFit/>
          </a:bodyPr>
          <a:lstStyle/>
          <a:p>
            <a:r>
              <a:rPr lang="fr-FR" sz="2800" b="1" u="sng" dirty="0"/>
              <a:t>4-1-Examens chromosomiques</a:t>
            </a:r>
            <a:endParaRPr lang="fr-FR" sz="2800" u="sng" dirty="0"/>
          </a:p>
        </p:txBody>
      </p:sp>
      <p:sp>
        <p:nvSpPr>
          <p:cNvPr id="5" name="ZoneTexte 4"/>
          <p:cNvSpPr txBox="1"/>
          <p:nvPr/>
        </p:nvSpPr>
        <p:spPr>
          <a:xfrm>
            <a:off x="1142976" y="2571744"/>
            <a:ext cx="6527171" cy="400110"/>
          </a:xfrm>
          <a:prstGeom prst="rect">
            <a:avLst/>
          </a:prstGeom>
          <a:noFill/>
        </p:spPr>
        <p:txBody>
          <a:bodyPr wrap="none" rtlCol="0">
            <a:spAutoFit/>
          </a:bodyPr>
          <a:lstStyle/>
          <a:p>
            <a:r>
              <a:rPr lang="fr-FR" sz="2000" dirty="0"/>
              <a:t>vérifier le nombre, la forme et la structure des chromosomes</a:t>
            </a:r>
          </a:p>
        </p:txBody>
      </p:sp>
      <p:sp>
        <p:nvSpPr>
          <p:cNvPr id="6" name="ZoneTexte 5"/>
          <p:cNvSpPr txBox="1"/>
          <p:nvPr/>
        </p:nvSpPr>
        <p:spPr>
          <a:xfrm>
            <a:off x="3428992" y="1785926"/>
            <a:ext cx="2571768" cy="738664"/>
          </a:xfrm>
          <a:prstGeom prst="rect">
            <a:avLst/>
          </a:prstGeom>
          <a:noFill/>
        </p:spPr>
        <p:txBody>
          <a:bodyPr wrap="square" rtlCol="0">
            <a:spAutoFit/>
          </a:bodyPr>
          <a:lstStyle/>
          <a:p>
            <a:pPr lvl="0"/>
            <a:r>
              <a:rPr lang="fr-FR" sz="2400" b="1" u="sng" dirty="0" err="1">
                <a:effectLst>
                  <a:outerShdw blurRad="38100" dist="38100" dir="2700000" algn="tl">
                    <a:srgbClr val="000000">
                      <a:alpha val="43137"/>
                    </a:srgbClr>
                  </a:outerShdw>
                </a:effectLst>
              </a:rPr>
              <a:t>A-Le</a:t>
            </a:r>
            <a:r>
              <a:rPr lang="fr-FR" sz="2400" b="1" u="sng" dirty="0">
                <a:effectLst>
                  <a:outerShdw blurRad="38100" dist="38100" dir="2700000" algn="tl">
                    <a:srgbClr val="000000">
                      <a:alpha val="43137"/>
                    </a:srgbClr>
                  </a:outerShdw>
                </a:effectLst>
              </a:rPr>
              <a:t> caryotype</a:t>
            </a:r>
            <a:endParaRPr lang="fr-FR" sz="2400" u="sng" dirty="0">
              <a:effectLst>
                <a:outerShdw blurRad="38100" dist="38100" dir="2700000" algn="tl">
                  <a:srgbClr val="000000">
                    <a:alpha val="43137"/>
                  </a:srgbClr>
                </a:outerShdw>
              </a:effectLst>
            </a:endParaRPr>
          </a:p>
          <a:p>
            <a:endParaRPr lang="fr-FR" dirty="0"/>
          </a:p>
        </p:txBody>
      </p:sp>
      <p:pic>
        <p:nvPicPr>
          <p:cNvPr id="7" name="Image 6"/>
          <p:cNvPicPr/>
          <p:nvPr/>
        </p:nvPicPr>
        <p:blipFill>
          <a:blip r:embed="rId2"/>
          <a:srcRect/>
          <a:stretch>
            <a:fillRect/>
          </a:stretch>
        </p:blipFill>
        <p:spPr bwMode="auto">
          <a:xfrm>
            <a:off x="1285852" y="3143248"/>
            <a:ext cx="6072198" cy="3714752"/>
          </a:xfrm>
          <a:prstGeom prst="rect">
            <a:avLst/>
          </a:prstGeom>
          <a:noFill/>
          <a:ln w="9525">
            <a:noFill/>
            <a:miter lim="800000"/>
            <a:headEnd/>
            <a:tailEnd/>
          </a:ln>
        </p:spPr>
      </p:pic>
      <p:sp>
        <p:nvSpPr>
          <p:cNvPr id="8" name="Flèche vers le bas 7"/>
          <p:cNvSpPr/>
          <p:nvPr/>
        </p:nvSpPr>
        <p:spPr>
          <a:xfrm>
            <a:off x="4357686" y="2214554"/>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18B8DC6B-EC71-4F79-8E65-92CA15C46DA4}"/>
              </a:ext>
            </a:extLst>
          </p:cNvPr>
          <p:cNvSpPr txBox="1"/>
          <p:nvPr/>
        </p:nvSpPr>
        <p:spPr>
          <a:xfrm>
            <a:off x="2069468" y="1000046"/>
            <a:ext cx="6030924" cy="830997"/>
          </a:xfrm>
          <a:prstGeom prst="rect">
            <a:avLst/>
          </a:prstGeom>
          <a:noFill/>
        </p:spPr>
        <p:txBody>
          <a:bodyPr wrap="square">
            <a:spAutoFit/>
          </a:bodyPr>
          <a:lstStyle/>
          <a:p>
            <a:r>
              <a:rPr lang="fr-FR" sz="2400" b="1" i="0" u="sng" strike="noStrike" baseline="0" dirty="0">
                <a:latin typeface="TimesNRMT-Bold"/>
              </a:rPr>
              <a:t>3-Identification des traces biologiques sur une scène criminelle ou délictuelle</a:t>
            </a:r>
            <a:endParaRPr lang="fr-FR" sz="2400" u="sng" dirty="0"/>
          </a:p>
        </p:txBody>
      </p:sp>
      <p:sp>
        <p:nvSpPr>
          <p:cNvPr id="6" name="ZoneTexte 5">
            <a:extLst>
              <a:ext uri="{FF2B5EF4-FFF2-40B4-BE49-F238E27FC236}">
                <a16:creationId xmlns:a16="http://schemas.microsoft.com/office/drawing/2014/main" xmlns="" id="{F9663E7B-3824-4EBC-B6B9-E6D4C882E771}"/>
              </a:ext>
            </a:extLst>
          </p:cNvPr>
          <p:cNvSpPr txBox="1"/>
          <p:nvPr/>
        </p:nvSpPr>
        <p:spPr>
          <a:xfrm>
            <a:off x="755576" y="1809283"/>
            <a:ext cx="7632848" cy="1477328"/>
          </a:xfrm>
          <a:prstGeom prst="rect">
            <a:avLst/>
          </a:prstGeom>
          <a:noFill/>
        </p:spPr>
        <p:txBody>
          <a:bodyPr wrap="square" rtlCol="0">
            <a:spAutoFit/>
          </a:bodyPr>
          <a:lstStyle/>
          <a:p>
            <a:pPr algn="l"/>
            <a:r>
              <a:rPr lang="fr-FR" sz="1800" b="0" i="0" u="none" strike="noStrike" baseline="0" dirty="0">
                <a:latin typeface="TimesNRMT"/>
              </a:rPr>
              <a:t>L’ADN des cellules déposées sur un objet ou une personne est soumis à des</a:t>
            </a:r>
          </a:p>
          <a:p>
            <a:pPr algn="l"/>
            <a:r>
              <a:rPr lang="fr-FR" sz="1800" b="0" i="0" u="none" strike="noStrike" baseline="0" dirty="0">
                <a:latin typeface="TimesNRMT"/>
              </a:rPr>
              <a:t>agressions environnementales qui peuvent dégrader l’ADN. Ces principaux facteurs sont :— </a:t>
            </a:r>
            <a:r>
              <a:rPr lang="fr-FR" sz="1800" b="1" i="0" u="none" strike="noStrike" baseline="0" dirty="0">
                <a:latin typeface="TimesNRMT"/>
              </a:rPr>
              <a:t>l’humidité et l’eau,— les acides humiques contenus dans la terre, — la chaleur et le feu.</a:t>
            </a:r>
          </a:p>
          <a:p>
            <a:pPr algn="l"/>
            <a:endParaRPr lang="fr-FR" dirty="0"/>
          </a:p>
        </p:txBody>
      </p:sp>
      <p:sp>
        <p:nvSpPr>
          <p:cNvPr id="7" name="ZoneTexte 6">
            <a:extLst>
              <a:ext uri="{FF2B5EF4-FFF2-40B4-BE49-F238E27FC236}">
                <a16:creationId xmlns:a16="http://schemas.microsoft.com/office/drawing/2014/main" xmlns="" id="{7AC6F297-939C-462E-8F33-D12BA103D94B}"/>
              </a:ext>
            </a:extLst>
          </p:cNvPr>
          <p:cNvSpPr txBox="1"/>
          <p:nvPr/>
        </p:nvSpPr>
        <p:spPr>
          <a:xfrm>
            <a:off x="60651" y="3204314"/>
            <a:ext cx="3639454" cy="3970318"/>
          </a:xfrm>
          <a:prstGeom prst="rect">
            <a:avLst/>
          </a:prstGeom>
          <a:noFill/>
        </p:spPr>
        <p:txBody>
          <a:bodyPr wrap="square" rtlCol="0">
            <a:spAutoFit/>
          </a:bodyPr>
          <a:lstStyle/>
          <a:p>
            <a:r>
              <a:rPr lang="fr-FR" sz="1800" b="1" i="0" u="sng" strike="noStrike" baseline="0" dirty="0">
                <a:latin typeface="TimesNRMT"/>
              </a:rPr>
              <a:t>prélèvements ayant séjourné dans l’eau</a:t>
            </a:r>
            <a:r>
              <a:rPr lang="fr-FR" sz="1800" b="0" i="0" u="none" strike="noStrike" baseline="0" dirty="0">
                <a:latin typeface="TimesNRMT"/>
              </a:rPr>
              <a:t>.</a:t>
            </a:r>
          </a:p>
          <a:p>
            <a:pPr algn="l"/>
            <a:r>
              <a:rPr lang="fr-FR" dirty="0">
                <a:latin typeface="TimesNRMT"/>
              </a:rPr>
              <a:t>-</a:t>
            </a:r>
            <a:r>
              <a:rPr lang="fr-FR" sz="1800" b="0" i="0" u="none" strike="noStrike" baseline="0" dirty="0">
                <a:latin typeface="TimesNRMT"/>
              </a:rPr>
              <a:t>Des analyses ont été réalisées avec</a:t>
            </a:r>
          </a:p>
          <a:p>
            <a:pPr algn="l"/>
            <a:r>
              <a:rPr lang="fr-FR" sz="1800" b="0" i="0" u="none" strike="noStrike" baseline="0" dirty="0">
                <a:latin typeface="TimesNRMT"/>
              </a:rPr>
              <a:t>succès sur des armes ayant séjourné dans l’eau douce durant di</a:t>
            </a:r>
            <a:r>
              <a:rPr lang="fr-FR" sz="1800" b="0" i="0" u="none" strike="noStrike" baseline="0" dirty="0">
                <a:latin typeface="TimesNRExpertMT"/>
              </a:rPr>
              <a:t>ff</a:t>
            </a:r>
            <a:r>
              <a:rPr lang="fr-FR" sz="1800" b="0" i="0" u="none" strike="noStrike" baseline="0" dirty="0">
                <a:latin typeface="TimesNRMT"/>
              </a:rPr>
              <a:t>érentes périodes</a:t>
            </a:r>
          </a:p>
          <a:p>
            <a:pPr algn="l"/>
            <a:r>
              <a:rPr lang="fr-FR" sz="1800" b="0" i="0" u="none" strike="noStrike" baseline="0" dirty="0">
                <a:latin typeface="TimesNRMT"/>
              </a:rPr>
              <a:t>(de 3 à 60 jours).</a:t>
            </a:r>
          </a:p>
          <a:p>
            <a:pPr algn="l"/>
            <a:r>
              <a:rPr lang="fr-FR" dirty="0">
                <a:latin typeface="TimesNRMT"/>
              </a:rPr>
              <a:t>-</a:t>
            </a:r>
            <a:r>
              <a:rPr lang="fr-FR" sz="1800" b="0" i="0" u="none" strike="noStrike" baseline="0" dirty="0">
                <a:latin typeface="TimesNRMT"/>
              </a:rPr>
              <a:t>L’ADN résiste également à l’eau additionnée de détergents chimiques.</a:t>
            </a:r>
            <a:endParaRPr lang="fr-FR" dirty="0">
              <a:latin typeface="TimesNRMT"/>
            </a:endParaRPr>
          </a:p>
          <a:p>
            <a:pPr algn="l"/>
            <a:r>
              <a:rPr lang="fr-FR" dirty="0">
                <a:latin typeface="TimesNRMT"/>
              </a:rPr>
              <a:t>-</a:t>
            </a:r>
            <a:r>
              <a:rPr lang="fr-FR" sz="1800" b="0" i="0" u="none" strike="noStrike" baseline="0" dirty="0">
                <a:latin typeface="TimesNRMT"/>
              </a:rPr>
              <a:t>il est possible de retrouver cet ADN sur des taches de sperme ou de sang lavées en machine à des températures variant de 30° C à 90° C.</a:t>
            </a:r>
            <a:endParaRPr lang="fr-FR" dirty="0">
              <a:latin typeface="TimesNRMT"/>
            </a:endParaRPr>
          </a:p>
          <a:p>
            <a:endParaRPr lang="fr-FR" dirty="0"/>
          </a:p>
        </p:txBody>
      </p:sp>
      <p:sp>
        <p:nvSpPr>
          <p:cNvPr id="8" name="ZoneTexte 7">
            <a:extLst>
              <a:ext uri="{FF2B5EF4-FFF2-40B4-BE49-F238E27FC236}">
                <a16:creationId xmlns:a16="http://schemas.microsoft.com/office/drawing/2014/main" xmlns="" id="{975A3B9C-B472-4BC8-A41E-8C1D6D2D15AF}"/>
              </a:ext>
            </a:extLst>
          </p:cNvPr>
          <p:cNvSpPr txBox="1"/>
          <p:nvPr/>
        </p:nvSpPr>
        <p:spPr>
          <a:xfrm>
            <a:off x="3716778" y="4301255"/>
            <a:ext cx="2736304" cy="2031325"/>
          </a:xfrm>
          <a:prstGeom prst="rect">
            <a:avLst/>
          </a:prstGeom>
          <a:noFill/>
        </p:spPr>
        <p:txBody>
          <a:bodyPr wrap="square" rtlCol="0">
            <a:spAutoFit/>
          </a:bodyPr>
          <a:lstStyle/>
          <a:p>
            <a:r>
              <a:rPr lang="fr-FR" sz="1800" b="1" i="0" u="sng" strike="noStrike" baseline="0" dirty="0">
                <a:latin typeface="TimesNRMT"/>
              </a:rPr>
              <a:t>Des prélèvements ayant subi les e</a:t>
            </a:r>
            <a:r>
              <a:rPr lang="fr-FR" sz="1800" b="1" i="0" u="sng" strike="noStrike" baseline="0" dirty="0">
                <a:latin typeface="TimesNRExpertMT"/>
              </a:rPr>
              <a:t>ff</a:t>
            </a:r>
            <a:r>
              <a:rPr lang="fr-FR" sz="1800" b="1" i="0" u="sng" strike="noStrike" baseline="0" dirty="0">
                <a:latin typeface="TimesNRMT"/>
              </a:rPr>
              <a:t>ets de la chaleur</a:t>
            </a:r>
            <a:r>
              <a:rPr lang="fr-FR" sz="1800" b="1" i="0" u="none" strike="noStrike" baseline="0" dirty="0">
                <a:latin typeface="TimesNRMT"/>
              </a:rPr>
              <a:t>.</a:t>
            </a:r>
          </a:p>
          <a:p>
            <a:pPr algn="l"/>
            <a:r>
              <a:rPr lang="fr-FR" b="1" dirty="0">
                <a:latin typeface="TimesNRMT"/>
              </a:rPr>
              <a:t>-</a:t>
            </a:r>
            <a:r>
              <a:rPr lang="fr-FR" sz="1800" b="0" i="0" u="none" strike="noStrike" baseline="0" dirty="0">
                <a:latin typeface="TimesNRMT"/>
              </a:rPr>
              <a:t>Il est possible d’analyser</a:t>
            </a:r>
          </a:p>
          <a:p>
            <a:pPr algn="l"/>
            <a:r>
              <a:rPr lang="fr-FR" sz="1800" b="0" i="0" u="none" strike="noStrike" baseline="0" dirty="0">
                <a:latin typeface="TimesNRMT"/>
              </a:rPr>
              <a:t>l’ADN qui a été chau</a:t>
            </a:r>
            <a:r>
              <a:rPr lang="fr-FR" sz="1800" b="0" i="0" u="none" strike="noStrike" baseline="0" dirty="0">
                <a:latin typeface="TimesNRExpertMT"/>
              </a:rPr>
              <a:t>ff</a:t>
            </a:r>
            <a:r>
              <a:rPr lang="fr-FR" sz="1800" b="0" i="0" u="none" strike="noStrike" baseline="0" dirty="0">
                <a:latin typeface="TimesNRMT"/>
              </a:rPr>
              <a:t>é à des températures supérieures à 100° C.</a:t>
            </a:r>
            <a:endParaRPr lang="fr-FR" b="1" dirty="0"/>
          </a:p>
        </p:txBody>
      </p:sp>
      <p:sp>
        <p:nvSpPr>
          <p:cNvPr id="10" name="ZoneTexte 9">
            <a:extLst>
              <a:ext uri="{FF2B5EF4-FFF2-40B4-BE49-F238E27FC236}">
                <a16:creationId xmlns:a16="http://schemas.microsoft.com/office/drawing/2014/main" xmlns="" id="{8A27764D-2E3F-4E88-B5E1-CD2BE7582E30}"/>
              </a:ext>
            </a:extLst>
          </p:cNvPr>
          <p:cNvSpPr txBox="1"/>
          <p:nvPr/>
        </p:nvSpPr>
        <p:spPr>
          <a:xfrm>
            <a:off x="6398995" y="3663073"/>
            <a:ext cx="2555776" cy="2031325"/>
          </a:xfrm>
          <a:prstGeom prst="rect">
            <a:avLst/>
          </a:prstGeom>
          <a:noFill/>
        </p:spPr>
        <p:txBody>
          <a:bodyPr wrap="square" rtlCol="0">
            <a:spAutoFit/>
          </a:bodyPr>
          <a:lstStyle/>
          <a:p>
            <a:r>
              <a:rPr lang="fr-FR" sz="1800" b="1" i="0" u="sng" strike="noStrike" baseline="0" dirty="0">
                <a:latin typeface="TimesNRMT"/>
              </a:rPr>
              <a:t>prélèvements réalisés sur des pierres recouvertes de terre</a:t>
            </a:r>
          </a:p>
          <a:p>
            <a:pPr algn="l"/>
            <a:r>
              <a:rPr lang="fr-FR" b="1" dirty="0">
                <a:latin typeface="TimesNRMT"/>
              </a:rPr>
              <a:t>-utilisation des </a:t>
            </a:r>
            <a:r>
              <a:rPr lang="fr-FR" sz="1800" b="0" i="0" u="none" strike="noStrike" baseline="0" dirty="0">
                <a:latin typeface="TimesNRMT"/>
              </a:rPr>
              <a:t>méthodes</a:t>
            </a:r>
          </a:p>
          <a:p>
            <a:pPr algn="l"/>
            <a:r>
              <a:rPr lang="fr-FR" sz="1800" b="0" i="0" u="none" strike="noStrike" baseline="0" dirty="0">
                <a:latin typeface="TimesNRMT"/>
              </a:rPr>
              <a:t>d’extraction sur billes magnétiques permettent d’éliminer les inhibiteurs</a:t>
            </a:r>
            <a:endParaRPr lang="fr-FR" b="1" dirty="0"/>
          </a:p>
        </p:txBody>
      </p:sp>
      <p:sp>
        <p:nvSpPr>
          <p:cNvPr id="11" name="Flèche vers le bas 10">
            <a:extLst>
              <a:ext uri="{FF2B5EF4-FFF2-40B4-BE49-F238E27FC236}">
                <a16:creationId xmlns:a16="http://schemas.microsoft.com/office/drawing/2014/main" xmlns="" id="{FA69C0E5-EC80-43FC-B299-1E8F497250AB}"/>
              </a:ext>
            </a:extLst>
          </p:cNvPr>
          <p:cNvSpPr/>
          <p:nvPr/>
        </p:nvSpPr>
        <p:spPr>
          <a:xfrm>
            <a:off x="2506427" y="2912894"/>
            <a:ext cx="285752" cy="4112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0">
            <a:extLst>
              <a:ext uri="{FF2B5EF4-FFF2-40B4-BE49-F238E27FC236}">
                <a16:creationId xmlns:a16="http://schemas.microsoft.com/office/drawing/2014/main" xmlns="" id="{04F7711C-F7C8-4CD4-A6E0-9DE405264E4A}"/>
              </a:ext>
            </a:extLst>
          </p:cNvPr>
          <p:cNvSpPr/>
          <p:nvPr/>
        </p:nvSpPr>
        <p:spPr>
          <a:xfrm>
            <a:off x="4896889" y="3264473"/>
            <a:ext cx="285752" cy="9249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0">
            <a:extLst>
              <a:ext uri="{FF2B5EF4-FFF2-40B4-BE49-F238E27FC236}">
                <a16:creationId xmlns:a16="http://schemas.microsoft.com/office/drawing/2014/main" xmlns="" id="{91411579-5271-48DB-9625-23BE47F4840C}"/>
              </a:ext>
            </a:extLst>
          </p:cNvPr>
          <p:cNvSpPr/>
          <p:nvPr/>
        </p:nvSpPr>
        <p:spPr>
          <a:xfrm>
            <a:off x="7534007" y="3085516"/>
            <a:ext cx="285752" cy="4112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5">
            <a:extLst>
              <a:ext uri="{FF2B5EF4-FFF2-40B4-BE49-F238E27FC236}">
                <a16:creationId xmlns:a16="http://schemas.microsoft.com/office/drawing/2014/main" xmlns="" id="{B09BC832-3DB1-484C-A78D-F9A646462A42}"/>
              </a:ext>
            </a:extLst>
          </p:cNvPr>
          <p:cNvSpPr/>
          <p:nvPr/>
        </p:nvSpPr>
        <p:spPr>
          <a:xfrm>
            <a:off x="755576" y="1796333"/>
            <a:ext cx="7632848" cy="113684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xmlns="" id="{309287F4-F162-4C05-9F2C-C9ACD88A2177}"/>
              </a:ext>
            </a:extLst>
          </p:cNvPr>
          <p:cNvSpPr txBox="1"/>
          <p:nvPr/>
        </p:nvSpPr>
        <p:spPr>
          <a:xfrm>
            <a:off x="-675710" y="-99489"/>
            <a:ext cx="7128792" cy="1077218"/>
          </a:xfrm>
          <a:prstGeom prst="rect">
            <a:avLst/>
          </a:prstGeom>
          <a:noFill/>
        </p:spPr>
        <p:txBody>
          <a:bodyPr wrap="square" rtlCol="0">
            <a:spAutoFit/>
          </a:bodyPr>
          <a:lstStyle/>
          <a:p>
            <a:pPr algn="ctr"/>
            <a:r>
              <a:rPr lang="fr-FR" sz="3200" b="1" u="sng" dirty="0">
                <a:latin typeface="TimesNRMT-Bold"/>
              </a:rPr>
              <a:t>Les applications </a:t>
            </a:r>
            <a:r>
              <a:rPr lang="fr-FR" sz="3200" b="1" i="0" u="sng" strike="noStrike" baseline="0" dirty="0">
                <a:latin typeface="TimesNRMT-Bold"/>
              </a:rPr>
              <a:t>des empreintes génétiques en science légale </a:t>
            </a:r>
            <a:endParaRPr lang="fr-FR" sz="3200" u="sng" dirty="0"/>
          </a:p>
        </p:txBody>
      </p:sp>
    </p:spTree>
    <p:extLst>
      <p:ext uri="{BB962C8B-B14F-4D97-AF65-F5344CB8AC3E}">
        <p14:creationId xmlns:p14="http://schemas.microsoft.com/office/powerpoint/2010/main" xmlns="" val="1824366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C194373-09EF-418F-8643-A0285C1B929D}"/>
              </a:ext>
            </a:extLst>
          </p:cNvPr>
          <p:cNvSpPr txBox="1"/>
          <p:nvPr/>
        </p:nvSpPr>
        <p:spPr>
          <a:xfrm>
            <a:off x="1223628" y="1359982"/>
            <a:ext cx="6696744" cy="923330"/>
          </a:xfrm>
          <a:prstGeom prst="rect">
            <a:avLst/>
          </a:prstGeom>
          <a:noFill/>
        </p:spPr>
        <p:txBody>
          <a:bodyPr wrap="square" rtlCol="0">
            <a:spAutoFit/>
          </a:bodyPr>
          <a:lstStyle/>
          <a:p>
            <a:pPr algn="l"/>
            <a:r>
              <a:rPr lang="fr-FR" sz="1800" b="0" i="0" u="none" strike="noStrike" baseline="0" dirty="0">
                <a:latin typeface="TimesNRMT"/>
              </a:rPr>
              <a:t>L’obtention d’un profil ADN ou empreinte génétique sur une trace biologique nécessite une comparaison avec des prélèvements e</a:t>
            </a:r>
            <a:r>
              <a:rPr lang="fr-FR" sz="1800" b="0" i="0" u="none" strike="noStrike" baseline="0" dirty="0">
                <a:latin typeface="TimesNRExpertMT"/>
              </a:rPr>
              <a:t>ff</a:t>
            </a:r>
            <a:r>
              <a:rPr lang="fr-FR" sz="1800" b="0" i="0" u="none" strike="noStrike" baseline="0" dirty="0">
                <a:latin typeface="TimesNRMT"/>
              </a:rPr>
              <a:t>ectués sur une personne témoin,  suspecte ou victime afin d’identifier l’auteur</a:t>
            </a:r>
            <a:endParaRPr lang="fr-FR" dirty="0"/>
          </a:p>
        </p:txBody>
      </p:sp>
      <p:sp>
        <p:nvSpPr>
          <p:cNvPr id="5" name="ZoneTexte 4">
            <a:extLst>
              <a:ext uri="{FF2B5EF4-FFF2-40B4-BE49-F238E27FC236}">
                <a16:creationId xmlns:a16="http://schemas.microsoft.com/office/drawing/2014/main" xmlns="" id="{59EB188E-A35E-4B8D-A0EF-3DF306327176}"/>
              </a:ext>
            </a:extLst>
          </p:cNvPr>
          <p:cNvSpPr txBox="1"/>
          <p:nvPr/>
        </p:nvSpPr>
        <p:spPr>
          <a:xfrm>
            <a:off x="787022" y="2849186"/>
            <a:ext cx="2664296" cy="1292662"/>
          </a:xfrm>
          <a:prstGeom prst="rect">
            <a:avLst/>
          </a:prstGeom>
          <a:noFill/>
        </p:spPr>
        <p:txBody>
          <a:bodyPr wrap="square" rtlCol="0">
            <a:spAutoFit/>
          </a:bodyPr>
          <a:lstStyle/>
          <a:p>
            <a:pPr algn="ctr"/>
            <a:r>
              <a:rPr lang="fr-FR" sz="2400" b="1" u="sng" dirty="0"/>
              <a:t>Oui</a:t>
            </a:r>
            <a:r>
              <a:rPr lang="fr-FR" dirty="0"/>
              <a:t> </a:t>
            </a:r>
          </a:p>
          <a:p>
            <a:r>
              <a:rPr lang="fr-FR" dirty="0"/>
              <a:t>Le profil a permis l’identification de la personne</a:t>
            </a:r>
          </a:p>
        </p:txBody>
      </p:sp>
      <p:sp>
        <p:nvSpPr>
          <p:cNvPr id="6" name="ZoneTexte 5">
            <a:extLst>
              <a:ext uri="{FF2B5EF4-FFF2-40B4-BE49-F238E27FC236}">
                <a16:creationId xmlns:a16="http://schemas.microsoft.com/office/drawing/2014/main" xmlns="" id="{D54AF433-D99D-4637-9C7E-0AF766687E33}"/>
              </a:ext>
            </a:extLst>
          </p:cNvPr>
          <p:cNvSpPr txBox="1"/>
          <p:nvPr/>
        </p:nvSpPr>
        <p:spPr>
          <a:xfrm>
            <a:off x="5188626" y="2843644"/>
            <a:ext cx="3168352" cy="1015663"/>
          </a:xfrm>
          <a:prstGeom prst="rect">
            <a:avLst/>
          </a:prstGeom>
          <a:noFill/>
        </p:spPr>
        <p:txBody>
          <a:bodyPr wrap="square" rtlCol="0">
            <a:spAutoFit/>
          </a:bodyPr>
          <a:lstStyle/>
          <a:p>
            <a:pPr algn="ctr"/>
            <a:r>
              <a:rPr lang="fr-FR" sz="2400" b="1" u="sng" dirty="0"/>
              <a:t>NON </a:t>
            </a:r>
          </a:p>
          <a:p>
            <a:r>
              <a:rPr lang="fr-FR" dirty="0"/>
              <a:t>Le profil n’a pas  permis l’identification de la personne</a:t>
            </a:r>
          </a:p>
        </p:txBody>
      </p:sp>
      <p:sp>
        <p:nvSpPr>
          <p:cNvPr id="7" name="ZoneTexte 6">
            <a:extLst>
              <a:ext uri="{FF2B5EF4-FFF2-40B4-BE49-F238E27FC236}">
                <a16:creationId xmlns:a16="http://schemas.microsoft.com/office/drawing/2014/main" xmlns="" id="{92192EE5-3F0E-496A-A6FB-1E6A1EE72818}"/>
              </a:ext>
            </a:extLst>
          </p:cNvPr>
          <p:cNvSpPr txBox="1"/>
          <p:nvPr/>
        </p:nvSpPr>
        <p:spPr>
          <a:xfrm>
            <a:off x="1223628" y="4313078"/>
            <a:ext cx="6264696" cy="2369880"/>
          </a:xfrm>
          <a:prstGeom prst="rect">
            <a:avLst/>
          </a:prstGeom>
          <a:noFill/>
        </p:spPr>
        <p:txBody>
          <a:bodyPr wrap="square" rtlCol="0">
            <a:spAutoFit/>
          </a:bodyPr>
          <a:lstStyle/>
          <a:p>
            <a:pPr algn="l"/>
            <a:r>
              <a:rPr lang="fr-FR" sz="1800" b="0" i="0" u="none" strike="noStrike" baseline="0" dirty="0">
                <a:latin typeface="TimesNRMT"/>
              </a:rPr>
              <a:t>-     Les profils ADN non identifiés sont alors transmis à une base de données appelée FNAEG « Fichier National Automatisé des Empreintes Génétiques ».</a:t>
            </a:r>
          </a:p>
          <a:p>
            <a:pPr marL="285750" indent="-285750" algn="l">
              <a:buFontTx/>
              <a:buChar char="-"/>
            </a:pPr>
            <a:r>
              <a:rPr lang="fr-FR" sz="1800" b="0" i="0" u="none" strike="noStrike" baseline="0" dirty="0">
                <a:latin typeface="TimesNRMT"/>
              </a:rPr>
              <a:t>Les profils </a:t>
            </a:r>
            <a:r>
              <a:rPr lang="fr-FR" sz="1800" b="0" i="0" u="none" strike="noStrike" baseline="0" dirty="0" err="1">
                <a:latin typeface="TimesNRMT"/>
              </a:rPr>
              <a:t>ADNde</a:t>
            </a:r>
            <a:r>
              <a:rPr lang="fr-FR" sz="1800" b="0" i="0" u="none" strike="noStrike" baseline="0" dirty="0">
                <a:latin typeface="TimesNRMT"/>
              </a:rPr>
              <a:t> traces enregistrés dans cette base sont comparés aux empreintes génétiques provenant de personnes condamnées ou suspectes.</a:t>
            </a:r>
          </a:p>
          <a:p>
            <a:pPr algn="l"/>
            <a:r>
              <a:rPr lang="fr-FR" dirty="0">
                <a:latin typeface="TimesNRMT"/>
              </a:rPr>
              <a:t>-</a:t>
            </a:r>
            <a:r>
              <a:rPr lang="fr-FR" sz="1800" b="0" i="0" u="none" strike="noStrike" baseline="0" dirty="0">
                <a:latin typeface="TimesNRMT"/>
              </a:rPr>
              <a:t> </a:t>
            </a:r>
            <a:r>
              <a:rPr lang="fr-FR" sz="2000" b="1" i="0" u="sng" strike="noStrike" baseline="0" dirty="0">
                <a:solidFill>
                  <a:srgbClr val="FF0000"/>
                </a:solidFill>
                <a:latin typeface="TimesNRMT"/>
              </a:rPr>
              <a:t>Les résultats peuvent aussi être transmis à Interpol sur demande du magistrat</a:t>
            </a:r>
            <a:endParaRPr lang="fr-FR" sz="2000" b="1" u="sng" dirty="0">
              <a:solidFill>
                <a:srgbClr val="FF0000"/>
              </a:solidFill>
            </a:endParaRPr>
          </a:p>
        </p:txBody>
      </p:sp>
      <p:sp>
        <p:nvSpPr>
          <p:cNvPr id="8" name="Flèche vers le bas 10">
            <a:extLst>
              <a:ext uri="{FF2B5EF4-FFF2-40B4-BE49-F238E27FC236}">
                <a16:creationId xmlns:a16="http://schemas.microsoft.com/office/drawing/2014/main" xmlns="" id="{493F85CD-7C4F-4309-B905-3DA6040F0B25}"/>
              </a:ext>
            </a:extLst>
          </p:cNvPr>
          <p:cNvSpPr/>
          <p:nvPr/>
        </p:nvSpPr>
        <p:spPr>
          <a:xfrm>
            <a:off x="1875621" y="2279696"/>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10">
            <a:extLst>
              <a:ext uri="{FF2B5EF4-FFF2-40B4-BE49-F238E27FC236}">
                <a16:creationId xmlns:a16="http://schemas.microsoft.com/office/drawing/2014/main" xmlns="" id="{EAD4D586-99B2-4C19-9A7C-64C7B05B0D45}"/>
              </a:ext>
            </a:extLst>
          </p:cNvPr>
          <p:cNvSpPr/>
          <p:nvPr/>
        </p:nvSpPr>
        <p:spPr>
          <a:xfrm>
            <a:off x="6749768" y="2277726"/>
            <a:ext cx="285752"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xmlns="" id="{A682B039-A1D5-4B5C-A498-8F28830577FA}"/>
              </a:ext>
            </a:extLst>
          </p:cNvPr>
          <p:cNvSpPr txBox="1"/>
          <p:nvPr/>
        </p:nvSpPr>
        <p:spPr>
          <a:xfrm>
            <a:off x="1785918" y="142852"/>
            <a:ext cx="6030924" cy="961104"/>
          </a:xfrm>
          <a:prstGeom prst="rect">
            <a:avLst/>
          </a:prstGeom>
          <a:noFill/>
        </p:spPr>
        <p:txBody>
          <a:bodyPr wrap="square">
            <a:spAutoFit/>
          </a:bodyPr>
          <a:lstStyle/>
          <a:p>
            <a:r>
              <a:rPr lang="fr-FR" sz="2800" b="1" i="0" u="sng" strike="noStrike" baseline="0" dirty="0">
                <a:latin typeface="TimesNRMT-Bold"/>
              </a:rPr>
              <a:t>Identification des traces biologiques sur une scène criminelle ou délictuelle</a:t>
            </a:r>
            <a:endParaRPr lang="fr-FR" sz="2800" u="sng" dirty="0"/>
          </a:p>
        </p:txBody>
      </p:sp>
      <p:sp>
        <p:nvSpPr>
          <p:cNvPr id="11" name="Flèche : courbe vers le bas 10">
            <a:extLst>
              <a:ext uri="{FF2B5EF4-FFF2-40B4-BE49-F238E27FC236}">
                <a16:creationId xmlns:a16="http://schemas.microsoft.com/office/drawing/2014/main" xmlns="" id="{EDF2A217-F5C3-41FF-A1DA-10DBD761537F}"/>
              </a:ext>
            </a:extLst>
          </p:cNvPr>
          <p:cNvSpPr/>
          <p:nvPr/>
        </p:nvSpPr>
        <p:spPr>
          <a:xfrm>
            <a:off x="6084168" y="3859307"/>
            <a:ext cx="665600" cy="5225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4106659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1357290" y="1833562"/>
            <a:ext cx="6555575" cy="4672591"/>
          </a:xfrm>
          <a:prstGeom prst="rect">
            <a:avLst/>
          </a:prstGeom>
          <a:noFill/>
          <a:ln w="9525">
            <a:noFill/>
            <a:miter lim="800000"/>
            <a:headEnd/>
            <a:tailEnd/>
          </a:ln>
          <a:effectLst/>
        </p:spPr>
      </p:pic>
      <p:sp>
        <p:nvSpPr>
          <p:cNvPr id="3" name="Rectangle 2"/>
          <p:cNvSpPr/>
          <p:nvPr/>
        </p:nvSpPr>
        <p:spPr>
          <a:xfrm>
            <a:off x="214282" y="142852"/>
            <a:ext cx="7000924" cy="369332"/>
          </a:xfrm>
          <a:prstGeom prst="rect">
            <a:avLst/>
          </a:prstGeom>
        </p:spPr>
        <p:txBody>
          <a:bodyPr wrap="square">
            <a:spAutoFit/>
          </a:bodyPr>
          <a:lstStyle/>
          <a:p>
            <a:r>
              <a:rPr lang="fr-FR" b="1" dirty="0"/>
              <a:t>III- Application de la biologie moléculaire  en Médecine légale</a:t>
            </a:r>
            <a:endParaRPr lang="fr-FR" dirty="0"/>
          </a:p>
        </p:txBody>
      </p:sp>
      <p:sp>
        <p:nvSpPr>
          <p:cNvPr id="4" name="ZoneTexte 3"/>
          <p:cNvSpPr txBox="1"/>
          <p:nvPr/>
        </p:nvSpPr>
        <p:spPr>
          <a:xfrm>
            <a:off x="1785918" y="642918"/>
            <a:ext cx="5929354" cy="1200329"/>
          </a:xfrm>
          <a:prstGeom prst="rect">
            <a:avLst/>
          </a:prstGeom>
          <a:noFill/>
        </p:spPr>
        <p:txBody>
          <a:bodyPr wrap="square" rtlCol="0">
            <a:spAutoFit/>
          </a:bodyPr>
          <a:lstStyle/>
          <a:p>
            <a:r>
              <a:rPr lang="fr-FR" sz="2400" b="1" u="sng" dirty="0">
                <a:solidFill>
                  <a:srgbClr val="FF0000"/>
                </a:solidFill>
                <a:effectLst>
                  <a:outerShdw blurRad="38100" dist="38100" dir="2700000" algn="tl">
                    <a:srgbClr val="000000">
                      <a:alpha val="43137"/>
                    </a:srgbClr>
                  </a:outerShdw>
                </a:effectLst>
              </a:rPr>
              <a:t>-Exemples des problèmes a résoudre en médecine légale par un profil génétique (cas d’</a:t>
            </a:r>
            <a:r>
              <a:rPr lang="fr-FR" sz="2400" b="1" u="sng" dirty="0" err="1">
                <a:solidFill>
                  <a:srgbClr val="FF0000"/>
                </a:solidFill>
                <a:effectLst>
                  <a:outerShdw blurRad="38100" dist="38100" dir="2700000" algn="tl">
                    <a:srgbClr val="000000">
                      <a:alpha val="43137"/>
                    </a:srgbClr>
                  </a:outerShdw>
                </a:effectLst>
              </a:rPr>
              <a:t>agession</a:t>
            </a:r>
            <a:r>
              <a:rPr lang="fr-FR" sz="2400" b="1" u="sng" dirty="0">
                <a:solidFill>
                  <a:srgbClr val="FF0000"/>
                </a:solidFill>
                <a:effectLst>
                  <a:outerShdw blurRad="38100" dist="38100" dir="2700000" algn="tl">
                    <a:srgbClr val="000000">
                      <a:alpha val="43137"/>
                    </a:srgbClr>
                  </a:outerShdw>
                </a:effectLst>
              </a:rPr>
              <a:t> sexuelle)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214414" y="1928802"/>
            <a:ext cx="4286280" cy="4714908"/>
          </a:xfrm>
          <a:prstGeom prst="rect">
            <a:avLst/>
          </a:prstGeom>
          <a:noFill/>
          <a:ln w="9525">
            <a:noFill/>
            <a:miter lim="800000"/>
            <a:headEnd/>
            <a:tailEnd/>
          </a:ln>
          <a:effectLst/>
        </p:spPr>
      </p:pic>
      <p:sp>
        <p:nvSpPr>
          <p:cNvPr id="3" name="Rectangle 2"/>
          <p:cNvSpPr/>
          <p:nvPr/>
        </p:nvSpPr>
        <p:spPr>
          <a:xfrm>
            <a:off x="214282" y="142852"/>
            <a:ext cx="7000924" cy="369332"/>
          </a:xfrm>
          <a:prstGeom prst="rect">
            <a:avLst/>
          </a:prstGeom>
        </p:spPr>
        <p:txBody>
          <a:bodyPr wrap="square">
            <a:spAutoFit/>
          </a:bodyPr>
          <a:lstStyle/>
          <a:p>
            <a:r>
              <a:rPr lang="fr-FR" b="1" dirty="0"/>
              <a:t>III- Application de la biologie moléculaire  en Médecine légale</a:t>
            </a:r>
            <a:endParaRPr lang="fr-FR" dirty="0"/>
          </a:p>
        </p:txBody>
      </p:sp>
      <p:sp>
        <p:nvSpPr>
          <p:cNvPr id="4" name="ZoneTexte 3"/>
          <p:cNvSpPr txBox="1"/>
          <p:nvPr/>
        </p:nvSpPr>
        <p:spPr>
          <a:xfrm>
            <a:off x="1785918" y="500042"/>
            <a:ext cx="5929354" cy="1200329"/>
          </a:xfrm>
          <a:prstGeom prst="rect">
            <a:avLst/>
          </a:prstGeom>
          <a:noFill/>
        </p:spPr>
        <p:txBody>
          <a:bodyPr wrap="square" rtlCol="0">
            <a:spAutoFit/>
          </a:bodyPr>
          <a:lstStyle/>
          <a:p>
            <a:r>
              <a:rPr lang="fr-FR" sz="2400" b="1" u="sng" dirty="0">
                <a:solidFill>
                  <a:srgbClr val="FF0000"/>
                </a:solidFill>
                <a:effectLst>
                  <a:outerShdw blurRad="38100" dist="38100" dir="2700000" algn="tl">
                    <a:srgbClr val="000000">
                      <a:alpha val="43137"/>
                    </a:srgbClr>
                  </a:outerShdw>
                </a:effectLst>
              </a:rPr>
              <a:t>5-Exemples des problèmes a résoudre en médecine légale par un profil génétique (cas de meurtre)</a:t>
            </a:r>
          </a:p>
        </p:txBody>
      </p:sp>
      <p:pic>
        <p:nvPicPr>
          <p:cNvPr id="58371" name="Picture 3"/>
          <p:cNvPicPr>
            <a:picLocks noChangeAspect="1" noChangeArrowheads="1"/>
          </p:cNvPicPr>
          <p:nvPr/>
        </p:nvPicPr>
        <p:blipFill>
          <a:blip r:embed="rId3"/>
          <a:srcRect/>
          <a:stretch>
            <a:fillRect/>
          </a:stretch>
        </p:blipFill>
        <p:spPr bwMode="auto">
          <a:xfrm>
            <a:off x="6500826" y="1928802"/>
            <a:ext cx="2150898" cy="4751418"/>
          </a:xfrm>
          <a:prstGeom prst="rect">
            <a:avLst/>
          </a:prstGeom>
          <a:noFill/>
          <a:ln w="9525">
            <a:noFill/>
            <a:miter lim="800000"/>
            <a:headEnd/>
            <a:tailEnd/>
          </a:ln>
          <a:effectLst/>
        </p:spPr>
      </p:pic>
      <p:sp>
        <p:nvSpPr>
          <p:cNvPr id="6" name="ZoneTexte 5"/>
          <p:cNvSpPr txBox="1"/>
          <p:nvPr/>
        </p:nvSpPr>
        <p:spPr>
          <a:xfrm>
            <a:off x="1571604" y="1643050"/>
            <a:ext cx="1643074" cy="369332"/>
          </a:xfrm>
          <a:prstGeom prst="rect">
            <a:avLst/>
          </a:prstGeom>
          <a:noFill/>
        </p:spPr>
        <p:txBody>
          <a:bodyPr wrap="square" rtlCol="0">
            <a:spAutoFit/>
          </a:bodyPr>
          <a:lstStyle/>
          <a:p>
            <a:r>
              <a:rPr lang="fr-FR" b="1" u="sng" dirty="0"/>
              <a:t>Exemple1</a:t>
            </a:r>
          </a:p>
        </p:txBody>
      </p:sp>
      <p:sp>
        <p:nvSpPr>
          <p:cNvPr id="8" name="ZoneTexte 7"/>
          <p:cNvSpPr txBox="1"/>
          <p:nvPr/>
        </p:nvSpPr>
        <p:spPr>
          <a:xfrm>
            <a:off x="6357950" y="1500174"/>
            <a:ext cx="1643074" cy="369332"/>
          </a:xfrm>
          <a:prstGeom prst="rect">
            <a:avLst/>
          </a:prstGeom>
          <a:noFill/>
        </p:spPr>
        <p:txBody>
          <a:bodyPr wrap="square" rtlCol="0">
            <a:spAutoFit/>
          </a:bodyPr>
          <a:lstStyle/>
          <a:p>
            <a:r>
              <a:rPr lang="fr-FR" b="1" u="sng" dirty="0"/>
              <a:t>Exemple 2</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1785926"/>
            <a:ext cx="4714908" cy="769441"/>
          </a:xfrm>
          <a:prstGeom prst="rect">
            <a:avLst/>
          </a:prstGeom>
          <a:noFill/>
        </p:spPr>
        <p:txBody>
          <a:bodyPr wrap="square" rtlCol="0">
            <a:spAutoFit/>
          </a:bodyPr>
          <a:lstStyle/>
          <a:p>
            <a:r>
              <a:rPr lang="fr-FR" sz="4400" b="1" i="1" u="sng" dirty="0">
                <a:effectLst>
                  <a:outerShdw blurRad="38100" dist="38100" dir="2700000" algn="tl">
                    <a:srgbClr val="000000">
                      <a:alpha val="43137"/>
                    </a:srgbClr>
                  </a:outerShdw>
                </a:effectLst>
              </a:rPr>
              <a:t>Fin du chapitre 4</a:t>
            </a:r>
          </a:p>
        </p:txBody>
      </p:sp>
      <p:sp>
        <p:nvSpPr>
          <p:cNvPr id="3" name="ZoneTexte 2"/>
          <p:cNvSpPr txBox="1"/>
          <p:nvPr/>
        </p:nvSpPr>
        <p:spPr>
          <a:xfrm>
            <a:off x="6072198" y="3857628"/>
            <a:ext cx="2571768" cy="646331"/>
          </a:xfrm>
          <a:prstGeom prst="rect">
            <a:avLst/>
          </a:prstGeom>
          <a:noFill/>
        </p:spPr>
        <p:txBody>
          <a:bodyPr wrap="square" rtlCol="0">
            <a:spAutoFit/>
          </a:bodyPr>
          <a:lstStyle/>
          <a:p>
            <a:r>
              <a:rPr lang="fr-FR" sz="3600" b="1" i="1" u="sng" dirty="0">
                <a:effectLst>
                  <a:outerShdw blurRad="38100" dist="38100" dir="2700000" algn="tl">
                    <a:srgbClr val="000000">
                      <a:alpha val="43137"/>
                    </a:srgbClr>
                  </a:outerShdw>
                </a:effectLst>
              </a:rPr>
              <a:t>Merci</a:t>
            </a:r>
          </a:p>
        </p:txBody>
      </p:sp>
      <p:sp>
        <p:nvSpPr>
          <p:cNvPr id="4" name="ZoneTexte 3"/>
          <p:cNvSpPr txBox="1"/>
          <p:nvPr/>
        </p:nvSpPr>
        <p:spPr>
          <a:xfrm>
            <a:off x="6643702" y="5143512"/>
            <a:ext cx="2000264" cy="369332"/>
          </a:xfrm>
          <a:prstGeom prst="rect">
            <a:avLst/>
          </a:prstGeom>
          <a:noFill/>
        </p:spPr>
        <p:txBody>
          <a:bodyPr wrap="square" rtlCol="0">
            <a:spAutoFit/>
          </a:bodyPr>
          <a:lstStyle/>
          <a:p>
            <a:r>
              <a:rPr lang="fr-FR" b="1" i="1" u="sng" dirty="0">
                <a:effectLst>
                  <a:outerShdw blurRad="38100" dist="38100" dir="2700000" algn="tl">
                    <a:srgbClr val="000000">
                      <a:alpha val="43137"/>
                    </a:srgbClr>
                  </a:outerShdw>
                </a:effectLst>
              </a:rPr>
              <a:t>S. </a:t>
            </a:r>
            <a:r>
              <a:rPr lang="fr-FR" b="1" i="1" u="sng" dirty="0" err="1">
                <a:effectLst>
                  <a:outerShdw blurRad="38100" dist="38100" dir="2700000" algn="tl">
                    <a:srgbClr val="000000">
                      <a:alpha val="43137"/>
                    </a:srgbClr>
                  </a:outerShdw>
                </a:effectLst>
              </a:rPr>
              <a:t>Dekkiche</a:t>
            </a:r>
            <a:endParaRPr lang="fr-FR" b="1" i="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0"/>
            <a:ext cx="2571768"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I-Diagnostic moléculaire</a:t>
            </a:r>
          </a:p>
          <a:p>
            <a:endParaRPr lang="fr-FR" dirty="0"/>
          </a:p>
        </p:txBody>
      </p:sp>
      <p:sp>
        <p:nvSpPr>
          <p:cNvPr id="3" name="ZoneTexte 2"/>
          <p:cNvSpPr txBox="1"/>
          <p:nvPr/>
        </p:nvSpPr>
        <p:spPr>
          <a:xfrm>
            <a:off x="1571572" y="1428736"/>
            <a:ext cx="7572428" cy="738664"/>
          </a:xfrm>
          <a:prstGeom prst="rect">
            <a:avLst/>
          </a:prstGeom>
          <a:noFill/>
        </p:spPr>
        <p:txBody>
          <a:bodyPr wrap="square" rtlCol="0">
            <a:spAutoFit/>
          </a:bodyPr>
          <a:lstStyle/>
          <a:p>
            <a:r>
              <a:rPr lang="fr-FR" sz="2400" b="1" u="sng" dirty="0"/>
              <a:t>B-L’analyse par FISH (Fluorescent In Situ Hybridation)</a:t>
            </a:r>
            <a:endParaRPr lang="fr-FR" sz="2400" u="sng" dirty="0"/>
          </a:p>
          <a:p>
            <a:endParaRPr lang="fr-FR" dirty="0"/>
          </a:p>
        </p:txBody>
      </p:sp>
      <p:sp>
        <p:nvSpPr>
          <p:cNvPr id="4" name="ZoneTexte 3"/>
          <p:cNvSpPr txBox="1"/>
          <p:nvPr/>
        </p:nvSpPr>
        <p:spPr>
          <a:xfrm>
            <a:off x="1214414" y="357166"/>
            <a:ext cx="6929486" cy="861774"/>
          </a:xfrm>
          <a:prstGeom prst="rect">
            <a:avLst/>
          </a:prstGeom>
          <a:noFill/>
        </p:spPr>
        <p:txBody>
          <a:bodyPr wrap="square" rtlCol="0">
            <a:spAutoFit/>
          </a:bodyPr>
          <a:lstStyle/>
          <a:p>
            <a:r>
              <a:rPr lang="fr-FR" sz="3200" b="1" u="sng" dirty="0">
                <a:effectLst>
                  <a:outerShdw blurRad="38100" dist="38100" dir="2700000" algn="tl">
                    <a:srgbClr val="000000">
                      <a:alpha val="43137"/>
                    </a:srgbClr>
                  </a:outerShdw>
                </a:effectLst>
              </a:rPr>
              <a:t>4-Les différents examens génétiques</a:t>
            </a:r>
            <a:endParaRPr lang="fr-FR" sz="3200" u="sng" dirty="0">
              <a:effectLst>
                <a:outerShdw blurRad="38100" dist="38100" dir="2700000" algn="tl">
                  <a:srgbClr val="000000">
                    <a:alpha val="43137"/>
                  </a:srgbClr>
                </a:outerShdw>
              </a:effectLst>
            </a:endParaRPr>
          </a:p>
          <a:p>
            <a:endParaRPr lang="fr-FR" dirty="0"/>
          </a:p>
        </p:txBody>
      </p:sp>
      <p:sp>
        <p:nvSpPr>
          <p:cNvPr id="5" name="ZoneTexte 4"/>
          <p:cNvSpPr txBox="1"/>
          <p:nvPr/>
        </p:nvSpPr>
        <p:spPr>
          <a:xfrm>
            <a:off x="1714480" y="928670"/>
            <a:ext cx="6143668" cy="523220"/>
          </a:xfrm>
          <a:prstGeom prst="rect">
            <a:avLst/>
          </a:prstGeom>
          <a:noFill/>
        </p:spPr>
        <p:txBody>
          <a:bodyPr wrap="square" rtlCol="0">
            <a:spAutoFit/>
          </a:bodyPr>
          <a:lstStyle/>
          <a:p>
            <a:r>
              <a:rPr lang="fr-FR" sz="2800" b="1" u="sng" dirty="0"/>
              <a:t>4-1-Examens chromosomiques</a:t>
            </a:r>
            <a:endParaRPr lang="fr-FR" sz="2800" u="sng" dirty="0"/>
          </a:p>
        </p:txBody>
      </p:sp>
      <p:sp>
        <p:nvSpPr>
          <p:cNvPr id="6" name="ZoneTexte 5"/>
          <p:cNvSpPr txBox="1"/>
          <p:nvPr/>
        </p:nvSpPr>
        <p:spPr>
          <a:xfrm>
            <a:off x="928662" y="2000240"/>
            <a:ext cx="6929486" cy="923330"/>
          </a:xfrm>
          <a:prstGeom prst="rect">
            <a:avLst/>
          </a:prstGeom>
          <a:noFill/>
        </p:spPr>
        <p:txBody>
          <a:bodyPr wrap="square" rtlCol="0">
            <a:spAutoFit/>
          </a:bodyPr>
          <a:lstStyle/>
          <a:p>
            <a:r>
              <a:rPr lang="fr-FR" dirty="0"/>
              <a:t>-permet de voir une zone spécifique d’un chromosome précis</a:t>
            </a:r>
          </a:p>
          <a:p>
            <a:r>
              <a:rPr lang="fr-FR" dirty="0"/>
              <a:t>- permet aussi de visualiser des anomalies de trop petite taille pour être identifiées sur le caryotype</a:t>
            </a:r>
          </a:p>
        </p:txBody>
      </p:sp>
      <p:pic>
        <p:nvPicPr>
          <p:cNvPr id="29697" name="Picture 1"/>
          <p:cNvPicPr>
            <a:picLocks noChangeAspect="1" noChangeArrowheads="1"/>
          </p:cNvPicPr>
          <p:nvPr/>
        </p:nvPicPr>
        <p:blipFill>
          <a:blip r:embed="rId2"/>
          <a:srcRect/>
          <a:stretch>
            <a:fillRect/>
          </a:stretch>
        </p:blipFill>
        <p:spPr bwMode="auto">
          <a:xfrm>
            <a:off x="928662" y="3000375"/>
            <a:ext cx="7286676" cy="3857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0298" y="928670"/>
            <a:ext cx="4714908" cy="800219"/>
          </a:xfrm>
          <a:prstGeom prst="rect">
            <a:avLst/>
          </a:prstGeom>
          <a:noFill/>
        </p:spPr>
        <p:txBody>
          <a:bodyPr wrap="square" rtlCol="0">
            <a:spAutoFit/>
          </a:bodyPr>
          <a:lstStyle/>
          <a:p>
            <a:r>
              <a:rPr lang="fr-FR" sz="2800" b="1" u="sng" dirty="0">
                <a:effectLst>
                  <a:outerShdw blurRad="38100" dist="38100" dir="2700000" algn="tl">
                    <a:srgbClr val="000000">
                      <a:alpha val="43137"/>
                    </a:srgbClr>
                  </a:outerShdw>
                </a:effectLst>
              </a:rPr>
              <a:t>4-2- Examens géniques</a:t>
            </a:r>
          </a:p>
          <a:p>
            <a:endParaRPr lang="fr-FR" dirty="0"/>
          </a:p>
        </p:txBody>
      </p:sp>
      <p:sp>
        <p:nvSpPr>
          <p:cNvPr id="3" name="ZoneTexte 2"/>
          <p:cNvSpPr txBox="1"/>
          <p:nvPr/>
        </p:nvSpPr>
        <p:spPr>
          <a:xfrm>
            <a:off x="214282" y="0"/>
            <a:ext cx="2571768"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I-Diagnostic moléculaire</a:t>
            </a:r>
          </a:p>
          <a:p>
            <a:endParaRPr lang="fr-FR" dirty="0"/>
          </a:p>
        </p:txBody>
      </p:sp>
      <p:sp>
        <p:nvSpPr>
          <p:cNvPr id="4" name="ZoneTexte 3"/>
          <p:cNvSpPr txBox="1"/>
          <p:nvPr/>
        </p:nvSpPr>
        <p:spPr>
          <a:xfrm>
            <a:off x="1214414" y="357166"/>
            <a:ext cx="6929486" cy="861774"/>
          </a:xfrm>
          <a:prstGeom prst="rect">
            <a:avLst/>
          </a:prstGeom>
          <a:noFill/>
        </p:spPr>
        <p:txBody>
          <a:bodyPr wrap="square" rtlCol="0">
            <a:spAutoFit/>
          </a:bodyPr>
          <a:lstStyle/>
          <a:p>
            <a:r>
              <a:rPr lang="fr-FR" sz="3200" b="1" u="sng" dirty="0">
                <a:effectLst>
                  <a:outerShdw blurRad="38100" dist="38100" dir="2700000" algn="tl">
                    <a:srgbClr val="000000">
                      <a:alpha val="43137"/>
                    </a:srgbClr>
                  </a:outerShdw>
                </a:effectLst>
              </a:rPr>
              <a:t>4-Les différents examens génétiques</a:t>
            </a:r>
            <a:endParaRPr lang="fr-FR" sz="3200" u="sng" dirty="0">
              <a:effectLst>
                <a:outerShdw blurRad="38100" dist="38100" dir="2700000" algn="tl">
                  <a:srgbClr val="000000">
                    <a:alpha val="43137"/>
                  </a:srgbClr>
                </a:outerShdw>
              </a:effectLst>
            </a:endParaRPr>
          </a:p>
          <a:p>
            <a:endParaRPr lang="fr-FR" dirty="0"/>
          </a:p>
        </p:txBody>
      </p:sp>
      <p:sp>
        <p:nvSpPr>
          <p:cNvPr id="5" name="ZoneTexte 4"/>
          <p:cNvSpPr txBox="1"/>
          <p:nvPr/>
        </p:nvSpPr>
        <p:spPr>
          <a:xfrm>
            <a:off x="642910" y="1571612"/>
            <a:ext cx="7500990" cy="923330"/>
          </a:xfrm>
          <a:prstGeom prst="rect">
            <a:avLst/>
          </a:prstGeom>
          <a:noFill/>
        </p:spPr>
        <p:txBody>
          <a:bodyPr wrap="square" rtlCol="0">
            <a:spAutoFit/>
          </a:bodyPr>
          <a:lstStyle/>
          <a:p>
            <a:r>
              <a:rPr lang="fr-FR" dirty="0"/>
              <a:t>-Chercher des mutations au niveau des gènes</a:t>
            </a:r>
          </a:p>
          <a:p>
            <a:r>
              <a:rPr lang="fr-FR" dirty="0"/>
              <a:t>-Dans cette situation l’anomalie peut être </a:t>
            </a:r>
            <a:r>
              <a:rPr lang="fr-FR" dirty="0" err="1"/>
              <a:t>monogénique</a:t>
            </a:r>
            <a:r>
              <a:rPr lang="fr-FR" dirty="0"/>
              <a:t> (elle résulte de la mutation d’un seul gène) ou polygénique (plusieurs gènes sont en cause).</a:t>
            </a:r>
          </a:p>
        </p:txBody>
      </p:sp>
      <p:sp>
        <p:nvSpPr>
          <p:cNvPr id="6" name="ZoneTexte 5"/>
          <p:cNvSpPr txBox="1"/>
          <p:nvPr/>
        </p:nvSpPr>
        <p:spPr>
          <a:xfrm>
            <a:off x="428596" y="2571744"/>
            <a:ext cx="7858180" cy="1015663"/>
          </a:xfrm>
          <a:prstGeom prst="rect">
            <a:avLst/>
          </a:prstGeom>
          <a:noFill/>
        </p:spPr>
        <p:txBody>
          <a:bodyPr wrap="square" rtlCol="0">
            <a:spAutoFit/>
          </a:bodyPr>
          <a:lstStyle/>
          <a:p>
            <a:r>
              <a:rPr lang="fr-FR" sz="2400" b="1" dirty="0"/>
              <a:t>              Meilleur moyen: Séquençage de gènes </a:t>
            </a:r>
            <a:r>
              <a:rPr lang="fr-FR" sz="2400" dirty="0"/>
              <a:t>(NSG )</a:t>
            </a:r>
          </a:p>
          <a:p>
            <a:r>
              <a:rPr lang="fr-FR" dirty="0"/>
              <a:t>-techniques permettant  de lire plusieurs gènes en même temps, voire l’ensemble des gènes d’une personne si l’indication le nécessite (on parle alors d’ « </a:t>
            </a:r>
            <a:r>
              <a:rPr lang="fr-FR" dirty="0" err="1"/>
              <a:t>exome</a:t>
            </a:r>
            <a:r>
              <a:rPr lang="fr-FR" dirty="0"/>
              <a:t> »). </a:t>
            </a:r>
          </a:p>
        </p:txBody>
      </p:sp>
      <p:pic>
        <p:nvPicPr>
          <p:cNvPr id="28673" name="Picture 1"/>
          <p:cNvPicPr>
            <a:picLocks noChangeAspect="1" noChangeArrowheads="1"/>
          </p:cNvPicPr>
          <p:nvPr/>
        </p:nvPicPr>
        <p:blipFill>
          <a:blip r:embed="rId2"/>
          <a:srcRect/>
          <a:stretch>
            <a:fillRect/>
          </a:stretch>
        </p:blipFill>
        <p:spPr bwMode="auto">
          <a:xfrm>
            <a:off x="1142976" y="3620400"/>
            <a:ext cx="6786610" cy="29518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5125</TotalTime>
  <Words>4154</Words>
  <Application>Microsoft Office PowerPoint</Application>
  <PresentationFormat>Affichage à l'écran (4:3)</PresentationFormat>
  <Paragraphs>458</Paragraphs>
  <Slides>74</Slides>
  <Notes>1</Notes>
  <HiddenSlides>0</HiddenSlides>
  <MMClips>0</MMClips>
  <ScaleCrop>false</ScaleCrop>
  <HeadingPairs>
    <vt:vector size="4" baseType="variant">
      <vt:variant>
        <vt:lpstr>Thème</vt:lpstr>
      </vt:variant>
      <vt:variant>
        <vt:i4>1</vt:i4>
      </vt:variant>
      <vt:variant>
        <vt:lpstr>Titres des diapositives</vt:lpstr>
      </vt:variant>
      <vt:variant>
        <vt:i4>74</vt:i4>
      </vt:variant>
    </vt:vector>
  </HeadingPairs>
  <TitlesOfParts>
    <vt:vector size="7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ACER LAPTOP</dc:creator>
  <cp:lastModifiedBy>MSI LAPTOP</cp:lastModifiedBy>
  <cp:revision>141</cp:revision>
  <dcterms:created xsi:type="dcterms:W3CDTF">2021-02-19T17:14:44Z</dcterms:created>
  <dcterms:modified xsi:type="dcterms:W3CDTF">2022-11-21T10:34:21Z</dcterms:modified>
</cp:coreProperties>
</file>