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3" r:id="rId5"/>
    <p:sldId id="264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B8CF8-6CDC-4EA5-9373-9CBE1619791D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4A1C3-B93A-488F-935D-ABA0BAD919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4A1C3-B93A-488F-935D-ABA0BAD919C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43BD2-9DE3-4188-A163-152F28B5E1B0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8B226-142F-4A41-AB14-E82239F281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Graphes Orientés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Un graphe orienté est un couple G = (V,E).</a:t>
            </a:r>
          </a:p>
          <a:p>
            <a:r>
              <a:rPr lang="fr-FR" dirty="0" smtClean="0"/>
              <a:t>Les éléments de V sont appelés sommets. Les éléments de E, s'il en existe, sont appelés acres.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Si e = (u, </a:t>
            </a:r>
            <a:r>
              <a:rPr lang="fr-FR" dirty="0"/>
              <a:t>v</a:t>
            </a:r>
            <a:r>
              <a:rPr lang="fr-FR" dirty="0" smtClean="0"/>
              <a:t> ) est un arc du graphe G, u est l’extrémité initiale de e et v l’extrémité finale de e.</a:t>
            </a:r>
          </a:p>
          <a:p>
            <a:pPr>
              <a:buNone/>
            </a:pP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714612" y="2857496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2571736" y="2928934"/>
            <a:ext cx="257176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3428992" y="4143380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3428992" y="3071810"/>
            <a:ext cx="164307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2571736" y="278605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143504" y="392906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072066" y="2928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286116" y="428625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Soit u un sommet d’un graphe orienté. On note d+ (u) le nombre d’arcs ayant u comme extrémité initiale, et d- (u) le nombre d’arcs ayant u comme extrémité finale. Ainsi, on a :</a:t>
            </a:r>
          </a:p>
          <a:p>
            <a:r>
              <a:rPr lang="fr-FR" dirty="0" smtClean="0"/>
              <a:t>d(u) = d+ (u) + d-(u)</a:t>
            </a:r>
          </a:p>
          <a:p>
            <a:r>
              <a:rPr lang="fr-FR" dirty="0" smtClean="0"/>
              <a:t>∑</a:t>
            </a:r>
            <a:r>
              <a:rPr lang="fr-FR" sz="1600" dirty="0" smtClean="0"/>
              <a:t>u</a:t>
            </a:r>
            <a:r>
              <a:rPr lang="az-Cyrl-AZ" sz="1600" dirty="0" smtClean="0"/>
              <a:t>є</a:t>
            </a:r>
            <a:r>
              <a:rPr lang="fr-FR" sz="1600" dirty="0" smtClean="0"/>
              <a:t>V</a:t>
            </a:r>
            <a:r>
              <a:rPr lang="fr-FR" dirty="0" smtClean="0"/>
              <a:t> d+ (u) = ∑</a:t>
            </a:r>
            <a:r>
              <a:rPr lang="fr-FR" sz="1600" dirty="0" smtClean="0"/>
              <a:t>u</a:t>
            </a:r>
            <a:r>
              <a:rPr lang="az-Cyrl-AZ" sz="1600" dirty="0" smtClean="0"/>
              <a:t>є</a:t>
            </a:r>
            <a:r>
              <a:rPr lang="fr-FR" sz="1600" dirty="0" smtClean="0"/>
              <a:t>V</a:t>
            </a:r>
            <a:r>
              <a:rPr lang="fr-FR" dirty="0" smtClean="0"/>
              <a:t> d-(u)=|V|</a:t>
            </a:r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b="1" dirty="0" smtClean="0"/>
              <a:t>Chaîne</a:t>
            </a:r>
            <a:r>
              <a:rPr lang="fr-FR" dirty="0" smtClean="0"/>
              <a:t> : suite finie de sommets reliés entre eux par une arête.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Chaîne simple </a:t>
            </a:r>
            <a:r>
              <a:rPr lang="fr-FR" dirty="0" smtClean="0"/>
              <a:t>: chaîne qui n’utilise pas deux fois la même arête.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Chaîne eulérienne </a:t>
            </a:r>
            <a:r>
              <a:rPr lang="fr-FR" dirty="0" smtClean="0"/>
              <a:t>: chaîne simple passant par toutes les arêtes d’un graphe.</a:t>
            </a:r>
          </a:p>
          <a:p>
            <a:r>
              <a:rPr lang="fr-FR" b="1" dirty="0" smtClean="0"/>
              <a:t>Chaîne </a:t>
            </a:r>
            <a:r>
              <a:rPr lang="fr-FR" b="1" dirty="0" err="1" smtClean="0"/>
              <a:t>hamiltonienne</a:t>
            </a:r>
            <a:r>
              <a:rPr lang="fr-FR" b="1" dirty="0" smtClean="0"/>
              <a:t> </a:t>
            </a:r>
            <a:r>
              <a:rPr lang="fr-FR" dirty="0" smtClean="0"/>
              <a:t>: chaîne simple passant par tous les sommets d’un graphe</a:t>
            </a:r>
          </a:p>
          <a:p>
            <a:r>
              <a:rPr lang="fr-FR" dirty="0" smtClean="0"/>
              <a:t>une et une seule fois.</a:t>
            </a:r>
          </a:p>
          <a:p>
            <a:r>
              <a:rPr lang="fr-FR" b="1" dirty="0" smtClean="0"/>
              <a:t>Chemin</a:t>
            </a:r>
            <a:r>
              <a:rPr lang="fr-FR" dirty="0" smtClean="0"/>
              <a:t> : suite de sommets reliés par des arcs dans un graphe orienté.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Cycle</a:t>
            </a:r>
            <a:r>
              <a:rPr lang="fr-FR" dirty="0" smtClean="0"/>
              <a:t> : chaîne qui revient à son point de départ.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Cycle eulérien </a:t>
            </a:r>
            <a:r>
              <a:rPr lang="fr-FR" dirty="0" smtClean="0"/>
              <a:t>: cycle simple passant par toutes les arêtes d’un graphe une et</a:t>
            </a:r>
          </a:p>
          <a:p>
            <a:r>
              <a:rPr lang="fr-FR" dirty="0" smtClean="0"/>
              <a:t>une seule fois.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Cycle </a:t>
            </a:r>
            <a:r>
              <a:rPr lang="fr-FR" b="1" dirty="0" err="1" smtClean="0"/>
              <a:t>hamiltonien</a:t>
            </a:r>
            <a:r>
              <a:rPr lang="fr-FR" b="1" dirty="0" smtClean="0"/>
              <a:t> </a:t>
            </a:r>
            <a:r>
              <a:rPr lang="fr-FR" dirty="0" smtClean="0"/>
              <a:t>: cycle simple passant par tous les sommets d’un graphe une</a:t>
            </a:r>
          </a:p>
          <a:p>
            <a:r>
              <a:rPr lang="fr-FR" dirty="0" smtClean="0"/>
              <a:t>et une seule fois.</a:t>
            </a:r>
          </a:p>
          <a:p>
            <a:r>
              <a:rPr lang="fr-FR" b="1" dirty="0" smtClean="0"/>
              <a:t> Graphe connexe </a:t>
            </a:r>
            <a:r>
              <a:rPr lang="fr-FR" dirty="0" smtClean="0"/>
              <a:t>: un graphe G est dit connexe si pour toute paire de sommets</a:t>
            </a:r>
          </a:p>
          <a:p>
            <a:r>
              <a:rPr lang="fr-FR" dirty="0" smtClean="0"/>
              <a:t>(</a:t>
            </a:r>
            <a:r>
              <a:rPr lang="fr-FR" dirty="0"/>
              <a:t>u</a:t>
            </a:r>
            <a:r>
              <a:rPr lang="fr-FR" dirty="0" smtClean="0"/>
              <a:t>; v)  de G, il existe une chaîne de premier terme u et de dernier terme v</a:t>
            </a:r>
          </a:p>
          <a:p>
            <a:r>
              <a:rPr lang="fr-FR" dirty="0" smtClean="0"/>
              <a:t>Un sous-graphe connexe maximal d'un graphe non orienté quelconque est une </a:t>
            </a:r>
            <a:r>
              <a:rPr lang="fr-FR" b="1" dirty="0" smtClean="0"/>
              <a:t>composante connexe </a:t>
            </a:r>
            <a:r>
              <a:rPr lang="fr-FR" dirty="0" smtClean="0"/>
              <a:t>de ce graphe.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Graphe eulérien </a:t>
            </a:r>
            <a:r>
              <a:rPr lang="fr-FR" dirty="0" smtClean="0"/>
              <a:t>: graphe qui possède un cycle eulérien.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Graphe semi-eulérien </a:t>
            </a:r>
            <a:r>
              <a:rPr lang="fr-FR" dirty="0" smtClean="0"/>
              <a:t>: graphe qui possède une chaîne eulérienne.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Graphe </a:t>
            </a:r>
            <a:r>
              <a:rPr lang="fr-FR" b="1" dirty="0" err="1" smtClean="0"/>
              <a:t>hamitonien</a:t>
            </a:r>
            <a:r>
              <a:rPr lang="fr-FR" b="1" dirty="0" smtClean="0"/>
              <a:t> </a:t>
            </a:r>
            <a:r>
              <a:rPr lang="fr-FR" dirty="0" smtClean="0"/>
              <a:t>: graphe qui possède un cycle </a:t>
            </a:r>
            <a:r>
              <a:rPr lang="fr-FR" dirty="0" err="1" smtClean="0"/>
              <a:t>hamiltonien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Graphe semi-</a:t>
            </a:r>
            <a:r>
              <a:rPr lang="fr-FR" b="1" dirty="0" err="1" smtClean="0"/>
              <a:t>hamiltonien</a:t>
            </a:r>
            <a:r>
              <a:rPr lang="fr-FR" b="1" dirty="0" smtClean="0"/>
              <a:t> </a:t>
            </a:r>
            <a:r>
              <a:rPr lang="fr-FR" dirty="0" smtClean="0"/>
              <a:t>: graphe qui possède une chaîne </a:t>
            </a:r>
            <a:r>
              <a:rPr lang="fr-FR" dirty="0" err="1" smtClean="0"/>
              <a:t>hamiltonienne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Longueur d’une chaîne</a:t>
            </a:r>
            <a:r>
              <a:rPr lang="fr-FR" dirty="0" smtClean="0"/>
              <a:t> : nombre des arêtes qui composent la chaîne.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Valeur d’une chaîne </a:t>
            </a:r>
            <a:r>
              <a:rPr lang="fr-FR" dirty="0" smtClean="0"/>
              <a:t>: somme des valeurs des arêtes (arcs) d’une chaîne d’un graphe value.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Distance entre deux sommets </a:t>
            </a:r>
            <a:r>
              <a:rPr lang="fr-FR" dirty="0" smtClean="0"/>
              <a:t>: longueur de la plus courte chaîne </a:t>
            </a:r>
            <a:r>
              <a:rPr lang="fr-FR" smtClean="0"/>
              <a:t>joignant </a:t>
            </a:r>
            <a:r>
              <a:rPr lang="fr-FR" smtClean="0"/>
              <a:t>ces deux </a:t>
            </a:r>
            <a:r>
              <a:rPr lang="fr-FR" dirty="0" smtClean="0"/>
              <a:t>sommets.</a:t>
            </a:r>
          </a:p>
          <a:p>
            <a:r>
              <a:rPr lang="fr-FR" b="1" dirty="0" smtClean="0"/>
              <a:t>Diamètre d’un graphe </a:t>
            </a:r>
            <a:r>
              <a:rPr lang="fr-FR" dirty="0" smtClean="0"/>
              <a:t>: maximum des distances entre les sommets d’un graphe.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U</a:t>
            </a:r>
            <a:r>
              <a:rPr lang="fr-FR" b="1" dirty="0" smtClean="0"/>
              <a:t>n</a:t>
            </a:r>
            <a:r>
              <a:rPr lang="fr-FR" dirty="0" smtClean="0"/>
              <a:t> </a:t>
            </a:r>
            <a:r>
              <a:rPr lang="fr-FR" b="1" dirty="0" err="1" smtClean="0"/>
              <a:t>multigraphe</a:t>
            </a:r>
            <a:r>
              <a:rPr lang="fr-FR" dirty="0" smtClean="0"/>
              <a:t> est un graphe qui est autorisé à avoir plusieurs arêtes, c'est-à-dire deux sommets peuvent être reliés par plusieurs arêtes. Ainsi autorise les boucles.</a:t>
            </a:r>
          </a:p>
          <a:p>
            <a:endParaRPr lang="fr-FR" dirty="0"/>
          </a:p>
        </p:txBody>
      </p:sp>
      <p:pic>
        <p:nvPicPr>
          <p:cNvPr id="4" name="Image 3" descr="Multi-pseudograph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286124"/>
            <a:ext cx="2095500" cy="2095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449</Words>
  <Application>Microsoft Office PowerPoint</Application>
  <PresentationFormat>Affichage à l'écran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les Graphes Orientés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Graphes Orientés</dc:title>
  <dc:creator>LouDJaiNe</dc:creator>
  <cp:lastModifiedBy>LouDJaiNe</cp:lastModifiedBy>
  <cp:revision>15</cp:revision>
  <dcterms:created xsi:type="dcterms:W3CDTF">2023-10-30T08:10:23Z</dcterms:created>
  <dcterms:modified xsi:type="dcterms:W3CDTF">2023-11-13T08:53:34Z</dcterms:modified>
</cp:coreProperties>
</file>