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30CF6-4EFF-4B5F-8A4B-241C320C9B89}" type="datetimeFigureOut">
              <a:rPr lang="fr-FR" smtClean="0"/>
              <a:t>07/09/2020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0CC0E-9F28-4A38-9E2D-FA0B97CE2FC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18A7B-A0B9-4E3E-821B-11D3EAA115B4}" type="datetimeFigureOut">
              <a:rPr lang="fr-FR" smtClean="0"/>
              <a:t>07/09/2020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449CB-F05E-44A1-9E3E-5086853F31A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e l'en-tête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8F6C-5F70-4983-87E6-E80562749607}" type="datetime1">
              <a:rPr lang="fr-FR" smtClean="0"/>
              <a:t>07/09/2020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DACB-9D15-4055-A99B-1C5E46A2F2BD}" type="datetime1">
              <a:rPr lang="fr-FR" smtClean="0"/>
              <a:t>07/09/2020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B0E1-6B94-46C3-B4C1-ABFCFB6615C4}" type="datetime1">
              <a:rPr lang="fr-FR" smtClean="0"/>
              <a:t>07/09/2020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4C59-81A1-4EA6-9A70-D73C230882C5}" type="datetime1">
              <a:rPr lang="fr-FR" smtClean="0"/>
              <a:t>07/09/2020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46EC-E207-4EFB-8E9A-E2F1DD4C5483}" type="datetime1">
              <a:rPr lang="fr-FR" smtClean="0"/>
              <a:t>07/09/2020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B6F8-886C-42CD-8EE9-481442632D3E}" type="datetime1">
              <a:rPr lang="fr-FR" smtClean="0"/>
              <a:t>07/09/2020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5662-F6F7-4CE4-9895-94933FC83D11}" type="datetime1">
              <a:rPr lang="fr-FR" smtClean="0"/>
              <a:t>07/09/2020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1078-CA86-4D34-85B4-0C7175252B74}" type="datetime1">
              <a:rPr lang="fr-FR" smtClean="0"/>
              <a:t>07/09/2020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694E-6409-464F-9A2C-106912A5B580}" type="datetime1">
              <a:rPr lang="fr-FR" smtClean="0"/>
              <a:t>07/09/2020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9F79-DF84-4B2D-B3BC-FE19AF2C2C35}" type="datetime1">
              <a:rPr lang="fr-FR" smtClean="0"/>
              <a:t>07/09/2020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C82E-E765-4DE2-B387-331A3018FE79}" type="datetime1">
              <a:rPr lang="fr-FR" smtClean="0"/>
              <a:t>07/09/2020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AC4DB3-0CE9-4A5E-927A-9C0369DECFEE}" type="datetime1">
              <a:rPr lang="fr-FR" smtClean="0"/>
              <a:t>07/09/2020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6715172" cy="441319"/>
          </a:xfrm>
        </p:spPr>
        <p:txBody>
          <a:bodyPr>
            <a:normAutofit fontScale="90000"/>
          </a:bodyPr>
          <a:lstStyle/>
          <a:p>
            <a:r>
              <a:rPr lang="fr-FR" sz="1800" dirty="0" smtClean="0">
                <a:solidFill>
                  <a:srgbClr val="002060"/>
                </a:solidFill>
              </a:rPr>
              <a:t>Master 1 Géotechnique------Cours Risques géologiques-------Dr. Djenba Samir </a:t>
            </a:r>
            <a:endParaRPr lang="fr-FR" sz="1800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5852" y="2428868"/>
            <a:ext cx="6400800" cy="17526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accent6">
                    <a:lumMod val="50000"/>
                  </a:schemeClr>
                </a:solidFill>
              </a:rPr>
              <a:t>Chapitre III. Suite </a:t>
            </a:r>
          </a:p>
          <a:p>
            <a:r>
              <a:rPr lang="fr-FR" sz="4000" dirty="0" smtClean="0">
                <a:solidFill>
                  <a:schemeClr val="accent6">
                    <a:lumMod val="50000"/>
                  </a:schemeClr>
                </a:solidFill>
              </a:rPr>
              <a:t>Séismes et Aléa sismiques </a:t>
            </a:r>
            <a:endParaRPr lang="fr-F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>
                <a:solidFill>
                  <a:srgbClr val="7030A0"/>
                </a:solidFill>
              </a:rPr>
              <a:t>Dr.Djenba Samir</a:t>
            </a:r>
            <a:endParaRPr lang="fr-BE" dirty="0">
              <a:solidFill>
                <a:srgbClr val="7030A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Séismes- composantes 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3571900" cy="317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2357422" y="4572008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 FOYER (ou Hypocentre) est le point sur la faille où s'initie le séisme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85720" y="4786322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L‘</a:t>
            </a:r>
            <a:r>
              <a:rPr lang="fr-FR" dirty="0" smtClean="0">
                <a:solidFill>
                  <a:srgbClr val="00B050"/>
                </a:solidFill>
              </a:rPr>
              <a:t>E</a:t>
            </a:r>
            <a:r>
              <a:rPr lang="fr-FR" dirty="0" smtClean="0">
                <a:solidFill>
                  <a:srgbClr val="00B050"/>
                </a:solidFill>
              </a:rPr>
              <a:t>PICENTRE </a:t>
            </a:r>
            <a:r>
              <a:rPr lang="fr-FR" dirty="0" smtClean="0">
                <a:solidFill>
                  <a:srgbClr val="00B050"/>
                </a:solidFill>
              </a:rPr>
              <a:t>est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 la projection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 sur la surface du sol de l'hypocentre.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643050"/>
            <a:ext cx="2695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Exemple d'enregistrement de séisme</a:t>
            </a:r>
            <a:endParaRPr lang="fr-F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142984"/>
            <a:ext cx="4648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643182"/>
            <a:ext cx="4500594" cy="383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chemeClr val="accent6">
                    <a:lumMod val="50000"/>
                  </a:schemeClr>
                </a:solidFill>
              </a:rPr>
              <a:t>Exemple d'enregistrement de séisme</a:t>
            </a:r>
            <a:endParaRPr lang="fr-F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59721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Propagation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27336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285992"/>
            <a:ext cx="38957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929066"/>
            <a:ext cx="67722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00166" y="1357298"/>
            <a:ext cx="4319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Les ondes P (6 </a:t>
            </a:r>
            <a:r>
              <a:rPr lang="fr-FR" sz="2400" dirty="0" err="1" smtClean="0">
                <a:solidFill>
                  <a:srgbClr val="FF0000"/>
                </a:solidFill>
              </a:rPr>
              <a:t>km.s</a:t>
            </a:r>
            <a:r>
              <a:rPr lang="fr-FR" sz="2400" dirty="0" smtClean="0">
                <a:solidFill>
                  <a:srgbClr val="FF0000"/>
                </a:solidFill>
              </a:rPr>
              <a:t>-1 en surface)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Propagation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285720" y="1142984"/>
            <a:ext cx="340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Les ondes S (4 </a:t>
            </a:r>
            <a:r>
              <a:rPr lang="fr-FR" sz="2800" dirty="0" err="1" smtClean="0">
                <a:solidFill>
                  <a:srgbClr val="FF0000"/>
                </a:solidFill>
              </a:rPr>
              <a:t>km.s</a:t>
            </a:r>
            <a:r>
              <a:rPr lang="fr-FR" sz="2800" dirty="0" smtClean="0">
                <a:solidFill>
                  <a:srgbClr val="FF0000"/>
                </a:solidFill>
              </a:rPr>
              <a:t>-1)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2667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14488"/>
            <a:ext cx="21812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071942"/>
            <a:ext cx="53625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Propagation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500034" y="1571612"/>
            <a:ext cx="3212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Les ondes de surface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14422"/>
            <a:ext cx="2928958" cy="174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071810"/>
            <a:ext cx="63341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Comment localiser un séisme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326759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71810"/>
            <a:ext cx="4038871" cy="232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exemple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6849404" cy="372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Caractériser la source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du séisme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3182"/>
            <a:ext cx="808061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14414" y="1785926"/>
            <a:ext cx="669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Magnitude – Intensité – Mécanisme au foyer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938962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chemeClr val="accent6">
                    <a:lumMod val="50000"/>
                  </a:schemeClr>
                </a:solidFill>
              </a:rPr>
              <a:t>la Tectonique et les séismes : </a:t>
            </a:r>
            <a:br>
              <a:rPr lang="fr-FR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4000" dirty="0" smtClean="0">
                <a:solidFill>
                  <a:schemeClr val="accent6">
                    <a:lumMod val="50000"/>
                  </a:schemeClr>
                </a:solidFill>
              </a:rPr>
              <a:t>le mécanismes au foyer</a:t>
            </a:r>
            <a:endParaRPr lang="fr-F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85992"/>
            <a:ext cx="2933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928934"/>
            <a:ext cx="32480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0" y="-24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Rappels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Sismologie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857232"/>
            <a:ext cx="8229600" cy="1143000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chemeClr val="accent6">
                    <a:lumMod val="50000"/>
                  </a:schemeClr>
                </a:solidFill>
              </a:rPr>
              <a:t>la Tectonique et les séismes : </a:t>
            </a:r>
            <a:br>
              <a:rPr lang="fr-FR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4000" dirty="0" smtClean="0">
                <a:solidFill>
                  <a:schemeClr val="accent6">
                    <a:lumMod val="50000"/>
                  </a:schemeClr>
                </a:solidFill>
              </a:rPr>
              <a:t>le mécanismes au foyer</a:t>
            </a:r>
            <a:endParaRPr lang="fr-F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30003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00372"/>
            <a:ext cx="34956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85794"/>
            <a:ext cx="7372376" cy="1143000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chemeClr val="accent6">
                    <a:lumMod val="50000"/>
                  </a:schemeClr>
                </a:solidFill>
              </a:rPr>
              <a:t>la Tectonique et les séismes : </a:t>
            </a:r>
            <a:br>
              <a:rPr lang="fr-FR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4000" dirty="0" smtClean="0">
                <a:solidFill>
                  <a:schemeClr val="accent6">
                    <a:lumMod val="50000"/>
                  </a:schemeClr>
                </a:solidFill>
              </a:rPr>
              <a:t>le mécanismes au foyer</a:t>
            </a:r>
            <a:endParaRPr lang="fr-F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571472" y="2071678"/>
            <a:ext cx="1992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Faille </a:t>
            </a:r>
            <a:r>
              <a:rPr lang="fr-FR" dirty="0" err="1" smtClean="0"/>
              <a:t>décrochante</a:t>
            </a:r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71744"/>
            <a:ext cx="3173074" cy="224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86124"/>
            <a:ext cx="3942942" cy="263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accent6">
                    <a:lumMod val="50000"/>
                  </a:schemeClr>
                </a:solidFill>
              </a:rPr>
              <a:t>projection stéréographique</a:t>
            </a:r>
            <a:endParaRPr lang="fr-F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357430"/>
            <a:ext cx="722825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chemeClr val="accent6">
                    <a:lumMod val="50000"/>
                  </a:schemeClr>
                </a:solidFill>
              </a:rPr>
              <a:t>projection stéréographique</a:t>
            </a:r>
            <a:endParaRPr lang="fr-F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28098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071678"/>
            <a:ext cx="42576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chemeClr val="accent6">
                    <a:lumMod val="50000"/>
                  </a:schemeClr>
                </a:solidFill>
              </a:rPr>
              <a:t>Risque Sismique</a:t>
            </a:r>
            <a:endParaRPr lang="fr-F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1285852" y="1714488"/>
            <a:ext cx="4705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● Risque = vulnérabilité * aléas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71744"/>
            <a:ext cx="4933957" cy="323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chemeClr val="accent6">
                    <a:lumMod val="50000"/>
                  </a:schemeClr>
                </a:solidFill>
              </a:rPr>
              <a:t>Risque Sismique</a:t>
            </a:r>
            <a:endParaRPr lang="fr-F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3817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chemeClr val="accent6">
                    <a:lumMod val="50000"/>
                  </a:schemeClr>
                </a:solidFill>
              </a:rPr>
              <a:t>Risque Sismique</a:t>
            </a:r>
            <a:endParaRPr lang="fr-F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En clair :</a:t>
            </a:r>
          </a:p>
          <a:p>
            <a:r>
              <a:rPr lang="fr-FR" dirty="0" smtClean="0"/>
              <a:t> Les mouvements du sol du à un séisme (aléa)</a:t>
            </a:r>
          </a:p>
          <a:p>
            <a:pPr>
              <a:buNone/>
            </a:pPr>
            <a:r>
              <a:rPr lang="fr-FR" dirty="0" smtClean="0"/>
              <a:t>dépendent de</a:t>
            </a:r>
          </a:p>
          <a:p>
            <a:pPr>
              <a:buNone/>
            </a:pPr>
            <a:r>
              <a:rPr lang="fr-FR" dirty="0" smtClean="0"/>
              <a:t>       – 1) La magnitude du séisme</a:t>
            </a:r>
          </a:p>
          <a:p>
            <a:pPr>
              <a:buNone/>
            </a:pPr>
            <a:r>
              <a:rPr lang="fr-FR" dirty="0" smtClean="0"/>
              <a:t>       – 2) sa position (près, loin)</a:t>
            </a:r>
          </a:p>
          <a:p>
            <a:pPr>
              <a:buNone/>
            </a:pPr>
            <a:r>
              <a:rPr lang="fr-FR" dirty="0" smtClean="0"/>
              <a:t>       – 3) des effets de sites locaux</a:t>
            </a:r>
          </a:p>
          <a:p>
            <a:pPr>
              <a:buNone/>
            </a:pPr>
            <a:r>
              <a:rPr lang="fr-FR" dirty="0" smtClean="0"/>
              <a:t>● Le risque dépend de l'aléa et de la population.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785794"/>
            <a:ext cx="6143668" cy="438896"/>
          </a:xfrm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chemeClr val="accent6">
                    <a:lumMod val="50000"/>
                  </a:schemeClr>
                </a:solidFill>
              </a:rPr>
              <a:t>Risque Sismique</a:t>
            </a:r>
            <a:endParaRPr lang="fr-F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642910" y="1285860"/>
            <a:ext cx="5246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Comment évaluer l'aléa sismique ?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3150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accent6">
                    <a:lumMod val="50000"/>
                  </a:schemeClr>
                </a:solidFill>
              </a:rPr>
              <a:t>Effet de site</a:t>
            </a:r>
            <a:endParaRPr lang="fr-F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286124"/>
            <a:ext cx="38481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71538" y="1857364"/>
            <a:ext cx="49292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- Liquéfaction,</a:t>
            </a:r>
            <a:endParaRPr lang="fr-FR" sz="28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sz="2800" dirty="0" smtClean="0">
                <a:solidFill>
                  <a:srgbClr val="FF0000"/>
                </a:solidFill>
              </a:rPr>
              <a:t>Glissements </a:t>
            </a:r>
            <a:r>
              <a:rPr lang="fr-FR" sz="2800" dirty="0" smtClean="0">
                <a:solidFill>
                  <a:srgbClr val="FF0000"/>
                </a:solidFill>
              </a:rPr>
              <a:t>de </a:t>
            </a:r>
            <a:r>
              <a:rPr lang="fr-FR" sz="2800" dirty="0" smtClean="0">
                <a:solidFill>
                  <a:srgbClr val="FF0000"/>
                </a:solidFill>
              </a:rPr>
              <a:t>terrain,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rgbClr val="FF0000"/>
                </a:solidFill>
              </a:rPr>
              <a:t>Tassement,</a:t>
            </a:r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>
                <a:solidFill>
                  <a:srgbClr val="FF0000"/>
                </a:solidFill>
              </a:rPr>
              <a:t>- Tsunami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chemeClr val="accent6">
                    <a:lumMod val="50000"/>
                  </a:schemeClr>
                </a:solidFill>
              </a:rPr>
              <a:t>Aléa sismique dans le monde</a:t>
            </a:r>
            <a:endParaRPr lang="fr-F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19287"/>
            <a:ext cx="5526289" cy="358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Rappels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/>
          <a:lstStyle/>
          <a:p>
            <a:r>
              <a:rPr lang="fr-FR" dirty="0" smtClean="0"/>
              <a:t>Qu'est ce qu'un séisme ?</a:t>
            </a:r>
          </a:p>
          <a:p>
            <a:pPr>
              <a:buNone/>
            </a:pPr>
            <a:r>
              <a:rPr lang="fr-FR" dirty="0" smtClean="0"/>
              <a:t>    Un </a:t>
            </a:r>
            <a:r>
              <a:rPr lang="fr-FR" dirty="0" smtClean="0"/>
              <a:t>séisme est un mouvement du sol causé par l'arrivée d'ondes élastiques issues d'une </a:t>
            </a:r>
            <a:r>
              <a:rPr lang="fr-FR" dirty="0" smtClean="0"/>
              <a:t>même </a:t>
            </a:r>
            <a:r>
              <a:rPr lang="fr-FR" dirty="0" smtClean="0"/>
              <a:t>source (foyer du séisme).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chemeClr val="accent6">
                    <a:lumMod val="50000"/>
                  </a:schemeClr>
                </a:solidFill>
              </a:rPr>
              <a:t>Aléa sismique dans le monde</a:t>
            </a:r>
            <a:endParaRPr lang="fr-F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4728987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type="title"/>
          </p:nvPr>
        </p:nvSpPr>
        <p:spPr>
          <a:xfrm>
            <a:off x="1428728" y="2357430"/>
            <a:ext cx="5286412" cy="1143000"/>
          </a:xfrm>
        </p:spPr>
        <p:txBody>
          <a:bodyPr/>
          <a:lstStyle/>
          <a:p>
            <a:pPr algn="ctr"/>
            <a:r>
              <a:rPr lang="fr-FR" sz="6000" dirty="0" smtClean="0">
                <a:solidFill>
                  <a:schemeClr val="accent6">
                    <a:lumMod val="50000"/>
                  </a:schemeClr>
                </a:solidFill>
              </a:rPr>
              <a:t>Fin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Sismicité mondiale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3322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Sismicité mondiale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4143380"/>
            <a:ext cx="7643866" cy="2125659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Zone subduction =90 % énergie libérée par </a:t>
            </a:r>
            <a:r>
              <a:rPr lang="fr-FR" dirty="0" smtClean="0"/>
              <a:t>les Séismes</a:t>
            </a:r>
          </a:p>
          <a:p>
            <a:r>
              <a:rPr lang="fr-FR" dirty="0" smtClean="0"/>
              <a:t>Failles </a:t>
            </a:r>
            <a:r>
              <a:rPr lang="fr-FR" dirty="0" err="1" smtClean="0"/>
              <a:t>transformante</a:t>
            </a:r>
            <a:r>
              <a:rPr lang="fr-FR" dirty="0" smtClean="0"/>
              <a:t> (coulissante) = 5%</a:t>
            </a:r>
          </a:p>
          <a:p>
            <a:r>
              <a:rPr lang="fr-FR" dirty="0" smtClean="0"/>
              <a:t> </a:t>
            </a:r>
            <a:r>
              <a:rPr lang="fr-FR" dirty="0" smtClean="0"/>
              <a:t>Ride + domaine intra plaque = 5%</a:t>
            </a:r>
          </a:p>
          <a:p>
            <a:r>
              <a:rPr lang="fr-FR" dirty="0" smtClean="0"/>
              <a:t>~ 2 millions de séismes par an</a:t>
            </a:r>
          </a:p>
          <a:p>
            <a:r>
              <a:rPr lang="fr-FR" dirty="0" smtClean="0"/>
              <a:t>80 % des séismes sont superficiels &lt; 60 km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285860"/>
            <a:ext cx="4572000" cy="282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Faille-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cycle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sismique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69237" y="1935163"/>
            <a:ext cx="68055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Faille-cycle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sismique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253420" cy="364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Faille-cycle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sismique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1"/>
          </a:xfrm>
        </p:spPr>
        <p:txBody>
          <a:bodyPr>
            <a:normAutofit/>
          </a:bodyPr>
          <a:lstStyle/>
          <a:p>
            <a:r>
              <a:rPr lang="fr-FR" dirty="0" smtClean="0"/>
              <a:t>Elasticité – Plasticité – Rupture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428868"/>
            <a:ext cx="4324353" cy="345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Le cycle sismique 2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Provient de la rupture de la roche sur une faille </a:t>
            </a:r>
            <a:r>
              <a:rPr lang="fr-FR" dirty="0" err="1" smtClean="0"/>
              <a:t>préxistante</a:t>
            </a:r>
            <a:r>
              <a:rPr lang="fr-FR" dirty="0" smtClean="0"/>
              <a:t> (le plus souvent) ou création d'une nouvelle faille.</a:t>
            </a:r>
          </a:p>
          <a:p>
            <a:r>
              <a:rPr lang="fr-FR" dirty="0" smtClean="0"/>
              <a:t> La roche accumule de l'énergie pendant des dizaines d'années voir des millions d'années sous l'effet de contrainte tectonique.</a:t>
            </a:r>
          </a:p>
          <a:p>
            <a:r>
              <a:rPr lang="fr-FR" dirty="0" smtClean="0"/>
              <a:t> Contrainte =&gt; Déformation =&gt; Rupture du milieu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Dr.Djenba Samir</a:t>
            </a:r>
            <a:endParaRPr lang="fr-BE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671517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 1 Géotechnique------Cours Risques géologiques-------Dr. Djenba Samir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823</Words>
  <PresentationFormat>Affichage à l'écran (4:3)</PresentationFormat>
  <Paragraphs>159</Paragraphs>
  <Slides>31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Débit</vt:lpstr>
      <vt:lpstr>Master 1 Géotechnique------Cours Risques géologiques-------Dr. Djenba Samir </vt:lpstr>
      <vt:lpstr>Rappels </vt:lpstr>
      <vt:lpstr>Rappels </vt:lpstr>
      <vt:lpstr>Sismicité mondiale</vt:lpstr>
      <vt:lpstr>Sismicité mondiale</vt:lpstr>
      <vt:lpstr>Faille-cycle sismique 1</vt:lpstr>
      <vt:lpstr>Faille-cycle sismique 1</vt:lpstr>
      <vt:lpstr>Faille-cycle sismique 2</vt:lpstr>
      <vt:lpstr>Le cycle sismique 2</vt:lpstr>
      <vt:lpstr>Séismes- composantes </vt:lpstr>
      <vt:lpstr>Exemple d'enregistrement de séisme</vt:lpstr>
      <vt:lpstr>Exemple d'enregistrement de séisme</vt:lpstr>
      <vt:lpstr>Propagation</vt:lpstr>
      <vt:lpstr>Propagation</vt:lpstr>
      <vt:lpstr>Propagation</vt:lpstr>
      <vt:lpstr>Comment localiser un séisme</vt:lpstr>
      <vt:lpstr>exemple</vt:lpstr>
      <vt:lpstr>Caractériser la source du séisme</vt:lpstr>
      <vt:lpstr>la Tectonique et les séismes :  le mécanismes au foyer</vt:lpstr>
      <vt:lpstr>la Tectonique et les séismes :  le mécanismes au foyer</vt:lpstr>
      <vt:lpstr>la Tectonique et les séismes :  le mécanismes au foyer</vt:lpstr>
      <vt:lpstr>projection stéréographique</vt:lpstr>
      <vt:lpstr>projection stéréographique</vt:lpstr>
      <vt:lpstr>Risque Sismique</vt:lpstr>
      <vt:lpstr>Risque Sismique</vt:lpstr>
      <vt:lpstr>Risque Sismique</vt:lpstr>
      <vt:lpstr>Risque Sismique</vt:lpstr>
      <vt:lpstr>Effet de site</vt:lpstr>
      <vt:lpstr>Aléa sismique dans le monde</vt:lpstr>
      <vt:lpstr>Aléa sismique dans le monde</vt:lpstr>
      <vt:lpstr>Fin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dell</dc:creator>
  <cp:lastModifiedBy>djenba</cp:lastModifiedBy>
  <cp:revision>14</cp:revision>
  <dcterms:created xsi:type="dcterms:W3CDTF">2020-09-06T21:35:42Z</dcterms:created>
  <dcterms:modified xsi:type="dcterms:W3CDTF">2020-09-07T10:25:05Z</dcterms:modified>
</cp:coreProperties>
</file>