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2" r:id="rId25"/>
    <p:sldId id="284" r:id="rId26"/>
    <p:sldId id="285" r:id="rId27"/>
    <p:sldId id="286" r:id="rId2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8" name="Espace réservé de la date 27"/>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17" name="Espace réservé du pied de page 16"/>
          <p:cNvSpPr>
            <a:spLocks noGrp="1"/>
          </p:cNvSpPr>
          <p:nvPr>
            <p:ph type="ftr" sz="quarter" idx="11"/>
          </p:nvPr>
        </p:nvSpPr>
        <p:spPr/>
        <p:txBody>
          <a:bodyPr/>
          <a:lstStyle>
            <a:extLst/>
          </a:lstStyle>
          <a:p>
            <a:endParaRPr lang="fr-FR"/>
          </a:p>
        </p:txBody>
      </p:sp>
      <p:sp>
        <p:nvSpPr>
          <p:cNvPr id="29" name="Espace réservé du numéro de diapositive 28"/>
          <p:cNvSpPr>
            <a:spLocks noGrp="1"/>
          </p:cNvSpPr>
          <p:nvPr>
            <p:ph type="sldNum" sz="quarter" idx="12"/>
          </p:nvPr>
        </p:nvSpPr>
        <p:spPr/>
        <p:txBody>
          <a:bodyPr/>
          <a:lstStyle>
            <a:extLst/>
          </a:lstStyle>
          <a:p>
            <a:fld id="{4C9852F3-3E16-450D-B4F6-890A36A15595}" type="slidenum">
              <a:rPr lang="fr-FR" smtClean="0"/>
              <a:pPr/>
              <a:t>‹N°›</a:t>
            </a:fld>
            <a:endParaRPr lang="fr-FR"/>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r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fr-FR" smtClean="0"/>
              <a:t>Cliquez pour modifier le style du titre</a:t>
            </a:r>
            <a:endParaRPr kumimoji="0" lang="en-US"/>
          </a:p>
        </p:txBody>
      </p:sp>
      <p:sp>
        <p:nvSpPr>
          <p:cNvPr id="9" name="Sous-titr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smtClean="0"/>
              <a:t>Cliquez pour modifier le style des sous-titres du masque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981200" cy="5851525"/>
          </a:xfrm>
        </p:spPr>
        <p:txBody>
          <a:bodyPr vert="eaVert" anchor="ct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609600" y="274639"/>
            <a:ext cx="5867400" cy="5851525"/>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14" name="Forme libre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orme libre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orme libre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orme libre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orme libre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orme libre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orme libre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orme libre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orme libre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orme libre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orme libre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orme libre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orme libre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orme libre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orme libre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Espace réservé du texte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4C9852F3-3E16-450D-B4F6-890A36A15595}" type="slidenum">
              <a:rPr lang="fr-FR" smtClean="0"/>
              <a:pPr/>
              <a:t>‹N°›</a:t>
            </a:fld>
            <a:endParaRPr lang="fr-FR"/>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fr-FR" smtClean="0"/>
              <a:t>Cliquez pour modifier le style du titre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57200" y="512064"/>
            <a:ext cx="8229600" cy="914400"/>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re 1"/>
          <p:cNvSpPr>
            <a:spLocks noGrp="1"/>
          </p:cNvSpPr>
          <p:nvPr>
            <p:ph type="title"/>
          </p:nvPr>
        </p:nvSpPr>
        <p:spPr>
          <a:xfrm>
            <a:off x="504824" y="512064"/>
            <a:ext cx="7772400" cy="914400"/>
          </a:xfrm>
        </p:spPr>
        <p:txBody>
          <a:bodyPr anchor="t"/>
          <a:lstStyle>
            <a:lvl1pPr>
              <a:defRPr sz="400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4C9852F3-3E16-450D-B4F6-890A36A15595}" type="slidenum">
              <a:rPr lang="fr-FR" smtClean="0"/>
              <a:pPr/>
              <a:t>‹N°›</a:t>
            </a:fld>
            <a:endParaRPr lang="fr-FR"/>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914400" y="512064"/>
            <a:ext cx="7772400" cy="914400"/>
          </a:xfrm>
        </p:spPr>
        <p:txBody>
          <a:bodyPr/>
          <a:lstStyle>
            <a:lvl1pPr>
              <a:defRPr sz="4000" cap="none" baseline="0"/>
            </a:lvl1pPr>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85800" y="273050"/>
            <a:ext cx="8229600" cy="1162050"/>
          </a:xfrm>
        </p:spPr>
        <p:txBody>
          <a:bodyPr anchor="ctr"/>
          <a:lstStyle>
            <a:lvl1pPr algn="l">
              <a:buNone/>
              <a:defRPr sz="3600" b="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fld id="{258CDDF2-5D3E-40AC-AA0E-B1CAE84689FF}" type="datetimeFigureOut">
              <a:rPr lang="fr-FR" smtClean="0"/>
              <a:pPr/>
              <a:t>03/04/2016</a:t>
            </a:fld>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4C9852F3-3E16-450D-B4F6-890A36A1559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Connecteur droit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e 9"/>
          <p:cNvGrpSpPr/>
          <p:nvPr/>
        </p:nvGrpSpPr>
        <p:grpSpPr>
          <a:xfrm rot="5400000">
            <a:off x="8514581" y="1219200"/>
            <a:ext cx="132763" cy="128466"/>
            <a:chOff x="6668087" y="1297746"/>
            <a:chExt cx="161840" cy="156602"/>
          </a:xfrm>
        </p:grpSpPr>
        <p:cxnSp>
          <p:nvCxnSpPr>
            <p:cNvPr id="15" name="Connecteur droit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Connecteur droit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Connecteur droit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r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fr-FR" smtClean="0"/>
              <a:t>Cliquez sur l'icône pour ajouter une image</a:t>
            </a:r>
            <a:endParaRPr kumimoji="0" lang="en-US"/>
          </a:p>
        </p:txBody>
      </p:sp>
      <p:sp>
        <p:nvSpPr>
          <p:cNvPr id="4" name="Espace réservé du texte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fr-FR" smtClean="0"/>
              <a:t>Cliquez pour modifier les styles du texte du masque</a:t>
            </a:r>
          </a:p>
        </p:txBody>
      </p:sp>
      <p:grpSp>
        <p:nvGrpSpPr>
          <p:cNvPr id="14" name="Groupe 13"/>
          <p:cNvGrpSpPr/>
          <p:nvPr/>
        </p:nvGrpSpPr>
        <p:grpSpPr>
          <a:xfrm rot="5400000">
            <a:off x="8666981" y="1371600"/>
            <a:ext cx="132763" cy="128466"/>
            <a:chOff x="6668087" y="1297746"/>
            <a:chExt cx="161840" cy="156602"/>
          </a:xfrm>
        </p:grpSpPr>
        <p:cxnSp>
          <p:nvCxnSpPr>
            <p:cNvPr id="11" name="Connecteur droit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e 17"/>
          <p:cNvGrpSpPr/>
          <p:nvPr/>
        </p:nvGrpSpPr>
        <p:grpSpPr>
          <a:xfrm rot="5400000">
            <a:off x="8320088" y="1474763"/>
            <a:ext cx="132763" cy="128466"/>
            <a:chOff x="6668087" y="1297746"/>
            <a:chExt cx="161840" cy="156602"/>
          </a:xfrm>
        </p:grpSpPr>
        <p:cxnSp>
          <p:nvCxnSpPr>
            <p:cNvPr id="19" name="Connecteur droit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Connecteur droit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Connecteur droit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Espace réservé de la date 4"/>
          <p:cNvSpPr>
            <a:spLocks noGrp="1"/>
          </p:cNvSpPr>
          <p:nvPr>
            <p:ph type="dt" sz="half" idx="10"/>
          </p:nvPr>
        </p:nvSpPr>
        <p:spPr>
          <a:xfrm>
            <a:off x="6477000" y="55499"/>
            <a:ext cx="2133600" cy="365125"/>
          </a:xfrm>
        </p:spPr>
        <p:txBody>
          <a:bodyPr/>
          <a:lstStyle>
            <a:extLst/>
          </a:lstStyle>
          <a:p>
            <a:fld id="{258CDDF2-5D3E-40AC-AA0E-B1CAE84689FF}" type="datetimeFigureOut">
              <a:rPr lang="fr-FR" smtClean="0"/>
              <a:pPr/>
              <a:t>03/04/2016</a:t>
            </a:fld>
            <a:endParaRPr lang="fr-FR"/>
          </a:p>
        </p:txBody>
      </p:sp>
      <p:sp>
        <p:nvSpPr>
          <p:cNvPr id="6" name="Espace réservé du pied de page 5"/>
          <p:cNvSpPr>
            <a:spLocks noGrp="1"/>
          </p:cNvSpPr>
          <p:nvPr>
            <p:ph type="ftr" sz="quarter" idx="11"/>
          </p:nvPr>
        </p:nvSpPr>
        <p:spPr>
          <a:xfrm>
            <a:off x="914400" y="55499"/>
            <a:ext cx="5562600" cy="365125"/>
          </a:xfrm>
        </p:spPr>
        <p:txBody>
          <a:bodyPr/>
          <a:lstStyle>
            <a:extLst/>
          </a:lstStyle>
          <a:p>
            <a:endParaRPr lang="fr-FR"/>
          </a:p>
        </p:txBody>
      </p:sp>
      <p:sp>
        <p:nvSpPr>
          <p:cNvPr id="7" name="Espace réservé du numéro de diapositive 6"/>
          <p:cNvSpPr>
            <a:spLocks noGrp="1"/>
          </p:cNvSpPr>
          <p:nvPr>
            <p:ph type="sldNum" sz="quarter" idx="12"/>
          </p:nvPr>
        </p:nvSpPr>
        <p:spPr>
          <a:xfrm>
            <a:off x="8610600" y="55499"/>
            <a:ext cx="457200" cy="365125"/>
          </a:xfrm>
        </p:spPr>
        <p:txBody>
          <a:bodyPr/>
          <a:lstStyle>
            <a:extLst/>
          </a:lstStyle>
          <a:p>
            <a:fld id="{4C9852F3-3E16-450D-B4F6-890A36A1559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Espace réservé du titre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258CDDF2-5D3E-40AC-AA0E-B1CAE84689FF}" type="datetimeFigureOut">
              <a:rPr lang="fr-FR" smtClean="0"/>
              <a:pPr/>
              <a:t>03/04/2016</a:t>
            </a:fld>
            <a:endParaRPr lang="fr-FR"/>
          </a:p>
        </p:txBody>
      </p:sp>
      <p:sp>
        <p:nvSpPr>
          <p:cNvPr id="3" name="Espace réservé du pied de page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fr-FR"/>
          </a:p>
        </p:txBody>
      </p:sp>
      <p:sp>
        <p:nvSpPr>
          <p:cNvPr id="23" name="Espace réservé du numéro de diapositive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4C9852F3-3E16-450D-B4F6-890A36A15595}"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539552" y="1484784"/>
            <a:ext cx="7851648" cy="936104"/>
          </a:xfrm>
          <a:ln w="76200" cmpd="tri">
            <a:solidFill>
              <a:srgbClr val="FF0000"/>
            </a:solidFill>
          </a:ln>
        </p:spPr>
        <p:txBody>
          <a:bodyPr/>
          <a:lstStyle/>
          <a:p>
            <a:pPr eaLnBrk="1" hangingPunct="1"/>
            <a:r>
              <a:rPr lang="fr-FR" dirty="0" smtClean="0"/>
              <a:t>Lombosciatique commune</a:t>
            </a:r>
          </a:p>
        </p:txBody>
      </p:sp>
      <p:sp>
        <p:nvSpPr>
          <p:cNvPr id="3" name="Sous-titre 2"/>
          <p:cNvSpPr>
            <a:spLocks noGrp="1"/>
          </p:cNvSpPr>
          <p:nvPr>
            <p:ph type="subTitle" idx="1"/>
          </p:nvPr>
        </p:nvSpPr>
        <p:spPr>
          <a:xfrm>
            <a:off x="341784" y="3228536"/>
            <a:ext cx="8460432" cy="1752600"/>
          </a:xfrm>
        </p:spPr>
        <p:txBody>
          <a:bodyPr/>
          <a:lstStyle/>
          <a:p>
            <a:r>
              <a:rPr lang="fr-FR" dirty="0" smtClean="0"/>
              <a:t>M.BEKHOUCHE</a:t>
            </a:r>
          </a:p>
          <a:p>
            <a:r>
              <a:rPr lang="fr-FR" dirty="0" smtClean="0"/>
              <a:t>     Service   de  </a:t>
            </a:r>
            <a:r>
              <a:rPr lang="fr-FR" dirty="0" err="1" smtClean="0"/>
              <a:t>neuro-chirurgie</a:t>
            </a:r>
            <a:endParaRPr lang="fr-FR" dirty="0" smtClean="0"/>
          </a:p>
          <a:p>
            <a:r>
              <a:rPr lang="fr-FR" dirty="0" smtClean="0"/>
              <a:t>CHU BATNA  </a:t>
            </a:r>
            <a:endParaRPr lang="fr-F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755576" y="0"/>
            <a:ext cx="7843814" cy="6486391"/>
          </a:xfrm>
          <a:prstGeom prst="rect">
            <a:avLst/>
          </a:prstGeom>
          <a:noFill/>
          <a:ln w="9525">
            <a:noFill/>
            <a:miter lim="800000"/>
            <a:headEnd/>
            <a:tailEnd/>
          </a:ln>
        </p:spPr>
        <p:txBody>
          <a:bodyPr wrap="none">
            <a:spAutoFit/>
          </a:bodyPr>
          <a:lstStyle/>
          <a:p>
            <a:pPr marL="342900" indent="-342900">
              <a:buFontTx/>
              <a:buAutoNum type="arabicPeriod" startAt="2"/>
            </a:pPr>
            <a:r>
              <a:rPr lang="fr-FR" sz="2000" b="1" dirty="0">
                <a:solidFill>
                  <a:srgbClr val="00B0F0"/>
                </a:solidFill>
              </a:rPr>
              <a:t>Malade couché</a:t>
            </a:r>
          </a:p>
          <a:p>
            <a:pPr marL="342900" indent="-342900">
              <a:buNone/>
            </a:pPr>
            <a:r>
              <a:rPr lang="fr-FR" sz="2000" b="1" dirty="0" smtClean="0">
                <a:solidFill>
                  <a:srgbClr val="FF0000"/>
                </a:solidFill>
              </a:rPr>
              <a:t>Points </a:t>
            </a:r>
            <a:r>
              <a:rPr lang="fr-FR" sz="2000" b="1" dirty="0">
                <a:solidFill>
                  <a:srgbClr val="FF0000"/>
                </a:solidFill>
              </a:rPr>
              <a:t>de Valleix</a:t>
            </a:r>
          </a:p>
          <a:p>
            <a:pPr marL="342900" indent="-342900">
              <a:buNone/>
            </a:pPr>
            <a:r>
              <a:rPr lang="fr-FR" sz="2000" b="1" dirty="0" smtClean="0">
                <a:solidFill>
                  <a:srgbClr val="FF0000"/>
                </a:solidFill>
              </a:rPr>
              <a:t>Signe </a:t>
            </a:r>
            <a:r>
              <a:rPr lang="fr-FR" sz="2000" b="1" dirty="0">
                <a:solidFill>
                  <a:srgbClr val="FF0000"/>
                </a:solidFill>
              </a:rPr>
              <a:t>de </a:t>
            </a:r>
            <a:r>
              <a:rPr lang="fr-FR" sz="2000" b="1" dirty="0" smtClean="0">
                <a:solidFill>
                  <a:srgbClr val="FF0000"/>
                </a:solidFill>
              </a:rPr>
              <a:t>Lasègue  </a:t>
            </a:r>
            <a:r>
              <a:rPr lang="fr-FR" sz="2000" dirty="0" smtClean="0"/>
              <a:t>est noté de 0° à 90° (au dessous de 20° elle témoigne</a:t>
            </a:r>
          </a:p>
          <a:p>
            <a:pPr marL="342900" indent="-342900">
              <a:buNone/>
            </a:pPr>
            <a:r>
              <a:rPr lang="fr-FR" sz="2000" dirty="0" smtClean="0"/>
              <a:t> d’une forte compression radiculaire)</a:t>
            </a:r>
          </a:p>
          <a:p>
            <a:pPr marL="342900" indent="-342900">
              <a:buNone/>
            </a:pPr>
            <a:endParaRPr lang="fr-FR" sz="2000" dirty="0"/>
          </a:p>
          <a:p>
            <a:pPr marL="342900">
              <a:buNone/>
            </a:pPr>
            <a:r>
              <a:rPr lang="fr-FR" sz="2800" b="1" dirty="0" smtClean="0">
                <a:solidFill>
                  <a:srgbClr val="FFC000"/>
                </a:solidFill>
              </a:rPr>
              <a:t>Examen neurologique</a:t>
            </a:r>
          </a:p>
          <a:p>
            <a:pPr marL="342900">
              <a:buNone/>
            </a:pPr>
            <a:r>
              <a:rPr lang="fr-FR" sz="2000" b="1" dirty="0" smtClean="0">
                <a:solidFill>
                  <a:srgbClr val="FF0000"/>
                </a:solidFill>
              </a:rPr>
              <a:t>-Sensibilité </a:t>
            </a:r>
            <a:r>
              <a:rPr lang="fr-FR" sz="2000" dirty="0" smtClean="0"/>
              <a:t>: différent </a:t>
            </a:r>
            <a:r>
              <a:rPr lang="fr-FR" sz="2000" dirty="0" err="1" smtClean="0"/>
              <a:t>dermatome</a:t>
            </a:r>
            <a:r>
              <a:rPr lang="fr-FR" sz="2000" dirty="0" smtClean="0"/>
              <a:t> et au niveau de la selle et des organes</a:t>
            </a:r>
          </a:p>
          <a:p>
            <a:pPr marL="342900">
              <a:buNone/>
            </a:pPr>
            <a:r>
              <a:rPr lang="fr-FR" sz="2000" dirty="0" smtClean="0"/>
              <a:t> génitaux : conservée, hypoesthésie, rarement anesthésie</a:t>
            </a:r>
          </a:p>
          <a:p>
            <a:pPr marL="342900">
              <a:buNone/>
            </a:pPr>
            <a:r>
              <a:rPr lang="fr-FR" sz="2000" dirty="0" smtClean="0"/>
              <a:t>-</a:t>
            </a:r>
            <a:r>
              <a:rPr lang="fr-FR" sz="2000" b="1" dirty="0" smtClean="0">
                <a:solidFill>
                  <a:srgbClr val="FF0000"/>
                </a:solidFill>
              </a:rPr>
              <a:t>force musculaire </a:t>
            </a:r>
            <a:r>
              <a:rPr lang="fr-FR" sz="2000" dirty="0" smtClean="0"/>
              <a:t>: conservée, diminuée (formes déficitaires: </a:t>
            </a:r>
            <a:r>
              <a:rPr lang="fr-FR" sz="2000" dirty="0" err="1" smtClean="0"/>
              <a:t>parésiante</a:t>
            </a:r>
            <a:r>
              <a:rPr lang="fr-FR" sz="2000" dirty="0" smtClean="0"/>
              <a:t> </a:t>
            </a:r>
          </a:p>
          <a:p>
            <a:pPr marL="342900">
              <a:buNone/>
            </a:pPr>
            <a:r>
              <a:rPr lang="fr-FR" sz="2000" dirty="0" smtClean="0"/>
              <a:t>ou paralysante) </a:t>
            </a:r>
          </a:p>
          <a:p>
            <a:pPr marL="342900"/>
            <a:r>
              <a:rPr lang="fr-FR" sz="2000" b="1" dirty="0" smtClean="0">
                <a:solidFill>
                  <a:srgbClr val="92D050"/>
                </a:solidFill>
              </a:rPr>
              <a:t>L5 </a:t>
            </a:r>
            <a:r>
              <a:rPr lang="fr-FR" sz="2000" dirty="0" smtClean="0"/>
              <a:t>: jambier antérieur, </a:t>
            </a:r>
            <a:r>
              <a:rPr lang="fr-FR" sz="2000" dirty="0" err="1" smtClean="0"/>
              <a:t>peroniers</a:t>
            </a:r>
            <a:r>
              <a:rPr lang="fr-FR" sz="2000" dirty="0" smtClean="0"/>
              <a:t> latéraux, extenseurs des orteils</a:t>
            </a:r>
          </a:p>
          <a:p>
            <a:pPr marL="342900"/>
            <a:r>
              <a:rPr lang="fr-FR" sz="2000" b="1" dirty="0" smtClean="0">
                <a:solidFill>
                  <a:srgbClr val="92D050"/>
                </a:solidFill>
              </a:rPr>
              <a:t>S1</a:t>
            </a:r>
            <a:r>
              <a:rPr lang="fr-FR" sz="2000" dirty="0" smtClean="0"/>
              <a:t> : triceps sural, </a:t>
            </a:r>
            <a:r>
              <a:rPr lang="fr-FR" sz="2000" dirty="0" err="1" smtClean="0"/>
              <a:t>flechisseur</a:t>
            </a:r>
            <a:r>
              <a:rPr lang="fr-FR" sz="2000" dirty="0" smtClean="0"/>
              <a:t> des orteils</a:t>
            </a:r>
          </a:p>
          <a:p>
            <a:pPr marL="342900">
              <a:buNone/>
            </a:pPr>
            <a:r>
              <a:rPr lang="fr-FR" sz="2000" dirty="0" smtClean="0">
                <a:solidFill>
                  <a:srgbClr val="FF0000"/>
                </a:solidFill>
              </a:rPr>
              <a:t>-</a:t>
            </a:r>
            <a:r>
              <a:rPr lang="fr-FR" sz="2000" b="1" dirty="0" smtClean="0">
                <a:solidFill>
                  <a:srgbClr val="FF0000"/>
                </a:solidFill>
              </a:rPr>
              <a:t>reflexes </a:t>
            </a:r>
            <a:r>
              <a:rPr lang="fr-FR" sz="2000" b="1" dirty="0" err="1" smtClean="0">
                <a:solidFill>
                  <a:srgbClr val="FF0000"/>
                </a:solidFill>
              </a:rPr>
              <a:t>ostéotendineux</a:t>
            </a:r>
            <a:endParaRPr lang="fr-FR" sz="2000" b="1" dirty="0" smtClean="0">
              <a:solidFill>
                <a:srgbClr val="FF0000"/>
              </a:solidFill>
            </a:endParaRPr>
          </a:p>
          <a:p>
            <a:pPr marL="342900"/>
            <a:r>
              <a:rPr lang="fr-FR" sz="2000" b="1" dirty="0" smtClean="0">
                <a:solidFill>
                  <a:srgbClr val="92D050"/>
                </a:solidFill>
              </a:rPr>
              <a:t>L5 </a:t>
            </a:r>
            <a:r>
              <a:rPr lang="fr-FR" sz="2000" dirty="0" smtClean="0"/>
              <a:t>: non modifiés</a:t>
            </a:r>
          </a:p>
          <a:p>
            <a:pPr marL="342900"/>
            <a:r>
              <a:rPr lang="fr-FR" sz="2000" b="1" dirty="0" smtClean="0">
                <a:solidFill>
                  <a:srgbClr val="92D050"/>
                </a:solidFill>
              </a:rPr>
              <a:t>S1 </a:t>
            </a:r>
            <a:r>
              <a:rPr lang="fr-FR" sz="2000" dirty="0" smtClean="0"/>
              <a:t>: présents ou ROT achilléen diminué ou aboli</a:t>
            </a:r>
            <a:endParaRPr lang="fr-FR" sz="2000" dirty="0" smtClean="0">
              <a:solidFill>
                <a:srgbClr val="FF0000"/>
              </a:solidFill>
            </a:endParaRPr>
          </a:p>
          <a:p>
            <a:pPr marL="342900" indent="-342900"/>
            <a:endParaRPr lang="fr-FR"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a:xfrm>
            <a:off x="899592" y="404664"/>
            <a:ext cx="7772400" cy="914400"/>
          </a:xfrm>
        </p:spPr>
        <p:txBody>
          <a:bodyPr/>
          <a:lstStyle/>
          <a:p>
            <a:pPr eaLnBrk="1" hangingPunct="1"/>
            <a:r>
              <a:rPr lang="fr-FR" sz="2800" b="1" dirty="0" smtClean="0">
                <a:solidFill>
                  <a:srgbClr val="FF0000"/>
                </a:solidFill>
              </a:rPr>
              <a:t>Examens complémentaires</a:t>
            </a:r>
          </a:p>
        </p:txBody>
      </p:sp>
      <p:sp>
        <p:nvSpPr>
          <p:cNvPr id="5" name="Text Box 5"/>
          <p:cNvSpPr txBox="1">
            <a:spLocks noGrp="1" noChangeArrowheads="1"/>
          </p:cNvSpPr>
          <p:nvPr>
            <p:ph idx="1"/>
          </p:nvPr>
        </p:nvSpPr>
        <p:spPr bwMode="auto">
          <a:xfrm>
            <a:off x="827584" y="1052736"/>
            <a:ext cx="8316416" cy="8145820"/>
          </a:xfrm>
          <a:prstGeom prst="rect">
            <a:avLst/>
          </a:prstGeom>
          <a:noFill/>
          <a:ln w="9525">
            <a:noFill/>
            <a:miter lim="800000"/>
            <a:headEnd/>
            <a:tailEnd/>
          </a:ln>
        </p:spPr>
        <p:txBody>
          <a:bodyPr wrap="square">
            <a:spAutoFit/>
          </a:bodyPr>
          <a:lstStyle/>
          <a:p>
            <a:r>
              <a:rPr lang="fr-FR" sz="2000" dirty="0"/>
              <a:t>Interrogatoire + examen clinique=== diagnostic de sciatique commune</a:t>
            </a:r>
          </a:p>
          <a:p>
            <a:pPr>
              <a:buNone/>
            </a:pPr>
            <a:endParaRPr lang="fr-FR" sz="2000" u="sng" dirty="0" smtClean="0"/>
          </a:p>
          <a:p>
            <a:pPr>
              <a:buNone/>
            </a:pPr>
            <a:r>
              <a:rPr lang="fr-FR" sz="2000" u="sng" dirty="0" smtClean="0"/>
              <a:t>Minimum </a:t>
            </a:r>
            <a:r>
              <a:rPr lang="fr-FR" sz="2000" u="sng" dirty="0"/>
              <a:t>: </a:t>
            </a:r>
          </a:p>
          <a:p>
            <a:endParaRPr lang="fr-FR" sz="2000" u="sng" dirty="0"/>
          </a:p>
          <a:p>
            <a:r>
              <a:rPr lang="fr-FR" sz="2000" dirty="0"/>
              <a:t>Un bilan inflammatoire</a:t>
            </a:r>
          </a:p>
          <a:p>
            <a:endParaRPr lang="fr-FR" sz="2000" dirty="0"/>
          </a:p>
          <a:p>
            <a:r>
              <a:rPr lang="fr-FR" sz="2000" dirty="0"/>
              <a:t>Radiographies standards</a:t>
            </a:r>
          </a:p>
          <a:p>
            <a:pPr>
              <a:buNone/>
            </a:pPr>
            <a:r>
              <a:rPr lang="fr-FR" sz="2000" b="1" dirty="0" smtClean="0">
                <a:solidFill>
                  <a:srgbClr val="92D050"/>
                </a:solidFill>
              </a:rPr>
              <a:t>Incidences : </a:t>
            </a:r>
            <a:endParaRPr lang="fr-FR" sz="2000" b="1" dirty="0">
              <a:solidFill>
                <a:srgbClr val="92D050"/>
              </a:solidFill>
            </a:endParaRPr>
          </a:p>
          <a:p>
            <a:pPr>
              <a:buNone/>
            </a:pPr>
            <a:r>
              <a:rPr lang="fr-FR" sz="2000" dirty="0"/>
              <a:t>-bassin de face </a:t>
            </a:r>
            <a:r>
              <a:rPr lang="fr-FR" sz="2000" dirty="0" smtClean="0"/>
              <a:t>debout  (articulations </a:t>
            </a:r>
            <a:r>
              <a:rPr lang="fr-FR" sz="2000" dirty="0" err="1" smtClean="0"/>
              <a:t>sacro-iliaques,articulations</a:t>
            </a:r>
            <a:r>
              <a:rPr lang="fr-FR" sz="2000" dirty="0" smtClean="0"/>
              <a:t> coxo-fémorales et du sacrum</a:t>
            </a:r>
          </a:p>
          <a:p>
            <a:pPr>
              <a:buNone/>
            </a:pPr>
            <a:r>
              <a:rPr lang="fr-FR" sz="2000" dirty="0" smtClean="0"/>
              <a:t>-rachis </a:t>
            </a:r>
            <a:r>
              <a:rPr lang="fr-FR" sz="2000" dirty="0"/>
              <a:t>lombaire face + </a:t>
            </a:r>
            <a:r>
              <a:rPr lang="fr-FR" sz="2000" dirty="0" smtClean="0"/>
              <a:t>profil (statique, anomalie transitionnelle, qualité de l’</a:t>
            </a:r>
            <a:r>
              <a:rPr lang="fr-FR" sz="2000" dirty="0" err="1" smtClean="0"/>
              <a:t>os,analyse</a:t>
            </a:r>
            <a:r>
              <a:rPr lang="fr-FR" sz="2000" dirty="0" smtClean="0"/>
              <a:t> des disques dont la hauteur peut être diminuée, développement arthrosique </a:t>
            </a:r>
            <a:endParaRPr lang="fr-FR" sz="2000" dirty="0"/>
          </a:p>
          <a:p>
            <a:pPr>
              <a:buNone/>
            </a:pPr>
            <a:endParaRPr lang="fr-FR" sz="2000" dirty="0" smtClean="0"/>
          </a:p>
          <a:p>
            <a:pPr>
              <a:buNone/>
            </a:pPr>
            <a:endParaRPr lang="fr-FR" sz="2000" dirty="0" smtClean="0">
              <a:solidFill>
                <a:srgbClr val="FF0000"/>
              </a:solidFill>
            </a:endParaRPr>
          </a:p>
          <a:p>
            <a:endParaRPr lang="fr-FR" sz="2000" dirty="0"/>
          </a:p>
          <a:p>
            <a:endParaRPr lang="fr-FR" sz="2000" dirty="0">
              <a:solidFill>
                <a:srgbClr val="FF0000"/>
              </a:solidFill>
            </a:endParaRPr>
          </a:p>
          <a:p>
            <a:endParaRPr lang="fr-FR" dirty="0"/>
          </a:p>
          <a:p>
            <a:endParaRPr lang="fr-FR" dirty="0"/>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683568" y="1484784"/>
            <a:ext cx="3520440" cy="4572000"/>
          </a:xfrm>
          <a:prstGeom prst="rect">
            <a:avLst/>
          </a:prstGeom>
          <a:noFill/>
          <a:ln w="9525">
            <a:noFill/>
            <a:miter lim="800000"/>
            <a:headEnd/>
            <a:tailEnd/>
          </a:ln>
          <a:effectLst/>
        </p:spPr>
      </p:pic>
      <p:pic>
        <p:nvPicPr>
          <p:cNvPr id="5" name="Picture 5"/>
          <p:cNvPicPr>
            <a:picLocks noChangeAspect="1" noChangeArrowheads="1"/>
          </p:cNvPicPr>
          <p:nvPr/>
        </p:nvPicPr>
        <p:blipFill>
          <a:blip r:embed="rId3" cstate="print"/>
          <a:srcRect/>
          <a:stretch>
            <a:fillRect/>
          </a:stretch>
        </p:blipFill>
        <p:spPr bwMode="auto">
          <a:xfrm>
            <a:off x="5004048" y="1556345"/>
            <a:ext cx="3457575" cy="4752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a:stretch>
            <a:fillRect/>
          </a:stretch>
        </p:blipFill>
        <p:spPr bwMode="auto">
          <a:xfrm>
            <a:off x="3037319" y="1784350"/>
            <a:ext cx="3526562"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r>
              <a:rPr lang="fr-FR" sz="2000" b="1" dirty="0" smtClean="0">
                <a:solidFill>
                  <a:srgbClr val="7030A0"/>
                </a:solidFill>
              </a:rPr>
              <a:t>SCANNER:</a:t>
            </a:r>
          </a:p>
          <a:p>
            <a:pPr>
              <a:buNone/>
            </a:pPr>
            <a:r>
              <a:rPr lang="fr-FR" sz="2000" dirty="0" smtClean="0"/>
              <a:t>Visualise la hernie, sa situation, son importance et la surface utile du canal rachidien.</a:t>
            </a:r>
            <a:r>
              <a:rPr lang="fr-FR" sz="2000" b="1" dirty="0" smtClean="0"/>
              <a:t> </a:t>
            </a:r>
          </a:p>
          <a:p>
            <a:pPr>
              <a:buNone/>
            </a:pPr>
            <a:r>
              <a:rPr lang="fr-FR" sz="2000" b="1" dirty="0" smtClean="0"/>
              <a:t>Coupes millimétriques sus et sous-jacentes à l’espace discal vérifient l’éventualité d’une migration et son importance</a:t>
            </a:r>
          </a:p>
          <a:p>
            <a:pPr>
              <a:buNone/>
            </a:pPr>
            <a:endParaRPr lang="fr-FR" sz="2000" b="1" dirty="0" smtClean="0"/>
          </a:p>
          <a:p>
            <a:r>
              <a:rPr lang="fr-FR" sz="2000" b="1" dirty="0" smtClean="0">
                <a:solidFill>
                  <a:srgbClr val="7030A0"/>
                </a:solidFill>
              </a:rPr>
              <a:t>L’IRM: </a:t>
            </a:r>
          </a:p>
          <a:p>
            <a:pPr>
              <a:buNone/>
            </a:pPr>
            <a:r>
              <a:rPr lang="fr-FR" sz="2000" b="1" dirty="0" smtClean="0"/>
              <a:t>Si la TDM ne décèle pas la hernie</a:t>
            </a:r>
          </a:p>
          <a:p>
            <a:pPr>
              <a:buNone/>
            </a:pPr>
            <a:r>
              <a:rPr lang="fr-FR" sz="2000" b="1" dirty="0" smtClean="0"/>
              <a:t>Si récidive après CHX</a:t>
            </a:r>
          </a:p>
          <a:p>
            <a:endParaRPr lang="fr-FR" sz="2000" b="1" dirty="0" smtClean="0"/>
          </a:p>
          <a:p>
            <a:pPr>
              <a:buNone/>
            </a:pPr>
            <a:r>
              <a:rPr lang="fr-FR" sz="2000" dirty="0" smtClean="0">
                <a:solidFill>
                  <a:srgbClr val="7030A0"/>
                </a:solidFill>
              </a:rPr>
              <a:t>Myélographie ou </a:t>
            </a:r>
            <a:r>
              <a:rPr lang="fr-FR" sz="2000" dirty="0" err="1" smtClean="0">
                <a:solidFill>
                  <a:srgbClr val="7030A0"/>
                </a:solidFill>
              </a:rPr>
              <a:t>saccoradiculographie</a:t>
            </a:r>
            <a:endParaRPr lang="fr-FR" sz="2000" dirty="0" smtClean="0">
              <a:solidFill>
                <a:srgbClr val="7030A0"/>
              </a:solidFill>
            </a:endParaRPr>
          </a:p>
          <a:p>
            <a:pPr>
              <a:buNone/>
            </a:pPr>
            <a:r>
              <a:rPr lang="fr-FR" sz="2000" dirty="0" smtClean="0">
                <a:solidFill>
                  <a:srgbClr val="7030A0"/>
                </a:solidFill>
              </a:rPr>
              <a:t>EMG</a:t>
            </a:r>
          </a:p>
          <a:p>
            <a:pPr>
              <a:buNone/>
            </a:pPr>
            <a:endParaRPr lang="fr-FR" sz="2000" b="1" dirty="0" smtClean="0"/>
          </a:p>
          <a:p>
            <a:pPr>
              <a:buNone/>
            </a:pPr>
            <a:endParaRPr lang="fr-FR"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Grp="1" noChangeAspect="1" noChangeArrowheads="1"/>
          </p:cNvPicPr>
          <p:nvPr>
            <p:ph idx="1"/>
          </p:nvPr>
        </p:nvPicPr>
        <p:blipFill>
          <a:blip r:embed="rId2" cstate="print"/>
          <a:srcRect l="5518" t="1620" r="55864" b="42534"/>
          <a:stretch>
            <a:fillRect/>
          </a:stretch>
        </p:blipFill>
        <p:spPr bwMode="auto">
          <a:xfrm>
            <a:off x="3540917" y="2740683"/>
            <a:ext cx="2519365" cy="265933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5"/>
          <p:cNvPicPr>
            <a:picLocks noGrp="1" noChangeAspect="1" noChangeArrowheads="1"/>
          </p:cNvPicPr>
          <p:nvPr>
            <p:ph idx="1"/>
          </p:nvPr>
        </p:nvPicPr>
        <p:blipFill>
          <a:blip r:embed="rId2" cstate="print"/>
          <a:srcRect r="55675" b="6290"/>
          <a:stretch>
            <a:fillRect/>
          </a:stretch>
        </p:blipFill>
        <p:spPr bwMode="auto">
          <a:xfrm>
            <a:off x="3325210" y="2450505"/>
            <a:ext cx="2950779" cy="323968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4"/>
          <p:cNvPicPr>
            <a:picLocks noGrp="1" noChangeAspect="1" noChangeArrowheads="1"/>
          </p:cNvPicPr>
          <p:nvPr>
            <p:ph idx="1"/>
          </p:nvPr>
        </p:nvPicPr>
        <p:blipFill>
          <a:blip r:embed="rId2" cstate="print"/>
          <a:srcRect l="41269" t="4533" r="5830" b="1700"/>
          <a:stretch>
            <a:fillRect/>
          </a:stretch>
        </p:blipFill>
        <p:spPr bwMode="auto">
          <a:xfrm>
            <a:off x="3324019" y="1837802"/>
            <a:ext cx="2953161" cy="446509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Grp="1" noChangeArrowheads="1"/>
          </p:cNvSpPr>
          <p:nvPr>
            <p:ph idx="1"/>
          </p:nvPr>
        </p:nvSpPr>
        <p:spPr bwMode="auto">
          <a:xfrm>
            <a:off x="827584" y="332656"/>
            <a:ext cx="5909310" cy="7158370"/>
          </a:xfrm>
          <a:prstGeom prst="rect">
            <a:avLst/>
          </a:prstGeom>
          <a:noFill/>
          <a:ln w="9525">
            <a:noFill/>
            <a:miter lim="800000"/>
            <a:headEnd/>
            <a:tailEnd/>
          </a:ln>
        </p:spPr>
        <p:txBody>
          <a:bodyPr wrap="none">
            <a:spAutoFit/>
          </a:bodyPr>
          <a:lstStyle/>
          <a:p>
            <a:pPr marL="525780" indent="-457200">
              <a:buNone/>
            </a:pPr>
            <a:r>
              <a:rPr lang="fr-FR" sz="2000" b="1" dirty="0" smtClean="0">
                <a:solidFill>
                  <a:srgbClr val="00B0F0"/>
                </a:solidFill>
              </a:rPr>
              <a:t>Formes cliniques:</a:t>
            </a:r>
          </a:p>
          <a:p>
            <a:pPr marL="525780" indent="-457200">
              <a:buNone/>
            </a:pPr>
            <a:r>
              <a:rPr lang="fr-FR" sz="2000" b="1" dirty="0" smtClean="0">
                <a:solidFill>
                  <a:srgbClr val="FF0000"/>
                </a:solidFill>
              </a:rPr>
              <a:t>Forme </a:t>
            </a:r>
            <a:r>
              <a:rPr lang="fr-FR" sz="2000" b="1" dirty="0">
                <a:solidFill>
                  <a:srgbClr val="FF0000"/>
                </a:solidFill>
              </a:rPr>
              <a:t>hyperalgique </a:t>
            </a:r>
            <a:r>
              <a:rPr lang="fr-FR" sz="2000" dirty="0"/>
              <a:t>: hospitalisation</a:t>
            </a:r>
            <a:r>
              <a:rPr lang="fr-FR" sz="2000" dirty="0" smtClean="0"/>
              <a:t>, CHX</a:t>
            </a:r>
            <a:endParaRPr lang="fr-FR" sz="2000" dirty="0"/>
          </a:p>
          <a:p>
            <a:pPr marL="525780" indent="-457200">
              <a:buNone/>
            </a:pPr>
            <a:r>
              <a:rPr lang="fr-FR" sz="2000" b="1" dirty="0" smtClean="0">
                <a:solidFill>
                  <a:srgbClr val="FF0000"/>
                </a:solidFill>
              </a:rPr>
              <a:t>Formes </a:t>
            </a:r>
            <a:r>
              <a:rPr lang="fr-FR" sz="2000" b="1" dirty="0">
                <a:solidFill>
                  <a:srgbClr val="FF0000"/>
                </a:solidFill>
              </a:rPr>
              <a:t>avec déficit moteur</a:t>
            </a:r>
          </a:p>
          <a:p>
            <a:pPr>
              <a:buNone/>
            </a:pPr>
            <a:r>
              <a:rPr lang="fr-FR" sz="2000" dirty="0"/>
              <a:t>-</a:t>
            </a:r>
            <a:r>
              <a:rPr lang="fr-FR" sz="2000" dirty="0" err="1"/>
              <a:t>parésiante</a:t>
            </a:r>
            <a:r>
              <a:rPr lang="fr-FR" sz="2000" dirty="0"/>
              <a:t> : FM : 3, 4</a:t>
            </a:r>
          </a:p>
          <a:p>
            <a:pPr>
              <a:buNone/>
            </a:pPr>
            <a:r>
              <a:rPr lang="fr-FR" sz="2000" dirty="0"/>
              <a:t>-paralysante : FM: 0,1,2</a:t>
            </a:r>
          </a:p>
          <a:p>
            <a:pPr>
              <a:buNone/>
            </a:pPr>
            <a:r>
              <a:rPr lang="fr-FR" sz="2000" b="1" dirty="0">
                <a:solidFill>
                  <a:srgbClr val="92D050"/>
                </a:solidFill>
              </a:rPr>
              <a:t>L5 :</a:t>
            </a:r>
          </a:p>
          <a:p>
            <a:r>
              <a:rPr lang="fr-FR" sz="2000" dirty="0"/>
              <a:t>Marche difficile sur talons</a:t>
            </a:r>
          </a:p>
          <a:p>
            <a:r>
              <a:rPr lang="fr-FR" sz="2000" dirty="0"/>
              <a:t>Déficit de la </a:t>
            </a:r>
            <a:r>
              <a:rPr lang="fr-FR" sz="2000" dirty="0" err="1"/>
              <a:t>dorsiflexion</a:t>
            </a:r>
            <a:r>
              <a:rPr lang="fr-FR" sz="2000" dirty="0"/>
              <a:t> du pied</a:t>
            </a:r>
          </a:p>
          <a:p>
            <a:r>
              <a:rPr lang="fr-FR" sz="2000" dirty="0"/>
              <a:t>Steppage</a:t>
            </a:r>
          </a:p>
          <a:p>
            <a:r>
              <a:rPr lang="fr-FR" sz="2000" dirty="0"/>
              <a:t>Hypoesthésie ou anesthésie</a:t>
            </a:r>
          </a:p>
          <a:p>
            <a:r>
              <a:rPr lang="fr-FR" sz="2000" dirty="0"/>
              <a:t>Amyotrophie de la loge </a:t>
            </a:r>
            <a:r>
              <a:rPr lang="fr-FR" sz="2000" dirty="0" err="1"/>
              <a:t>antéroexterne</a:t>
            </a:r>
            <a:r>
              <a:rPr lang="fr-FR" sz="2000" dirty="0"/>
              <a:t> de la jambe</a:t>
            </a:r>
          </a:p>
          <a:p>
            <a:pPr>
              <a:buNone/>
            </a:pPr>
            <a:r>
              <a:rPr lang="fr-FR" sz="2000" b="1" dirty="0" smtClean="0">
                <a:solidFill>
                  <a:srgbClr val="92D050"/>
                </a:solidFill>
              </a:rPr>
              <a:t>S1 </a:t>
            </a:r>
            <a:r>
              <a:rPr lang="fr-FR" sz="2000" dirty="0"/>
              <a:t>:</a:t>
            </a:r>
          </a:p>
          <a:p>
            <a:r>
              <a:rPr lang="fr-FR" sz="2000" dirty="0"/>
              <a:t>Marche difficile sur pointes des pieds</a:t>
            </a:r>
          </a:p>
          <a:p>
            <a:r>
              <a:rPr lang="fr-FR" sz="2000" dirty="0"/>
              <a:t>Déficit de la flexion plantaire</a:t>
            </a:r>
          </a:p>
          <a:p>
            <a:r>
              <a:rPr lang="fr-FR" sz="2000" dirty="0"/>
              <a:t>Talonnage</a:t>
            </a:r>
          </a:p>
          <a:p>
            <a:r>
              <a:rPr lang="fr-FR" sz="2000" dirty="0"/>
              <a:t>Hypoesthésie ou anesthésie</a:t>
            </a:r>
          </a:p>
          <a:p>
            <a:r>
              <a:rPr lang="fr-FR" sz="2000" dirty="0"/>
              <a:t>↓ ou abolition du reflexe achilléen</a:t>
            </a:r>
          </a:p>
          <a:p>
            <a:endParaRPr lang="fr-FR"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914400" y="1783560"/>
            <a:ext cx="7772400" cy="2118529"/>
          </a:xfrm>
          <a:prstGeom prst="rect">
            <a:avLst/>
          </a:prstGeom>
          <a:noFill/>
          <a:ln w="9525">
            <a:noFill/>
            <a:miter lim="800000"/>
            <a:headEnd/>
            <a:tailEnd/>
          </a:ln>
        </p:spPr>
        <p:txBody>
          <a:bodyPr>
            <a:spAutoFit/>
          </a:bodyPr>
          <a:lstStyle/>
          <a:p>
            <a:pPr>
              <a:buFont typeface="Wingdings" pitchFamily="2" charset="2"/>
              <a:buChar char="Ø"/>
            </a:pPr>
            <a:r>
              <a:rPr lang="fr-FR" sz="2000" dirty="0">
                <a:solidFill>
                  <a:srgbClr val="FF0000"/>
                </a:solidFill>
              </a:rPr>
              <a:t>Syndrome de la queue de cheval : </a:t>
            </a:r>
          </a:p>
          <a:p>
            <a:r>
              <a:rPr lang="fr-FR" sz="2000" dirty="0"/>
              <a:t>L’apparition brutale d’une parésie flasque des membres inférieurs associée à des troubles sphinctériens et à une anesthésie périnéale en selle réalise un syndrome complet de la queue de cheval</a:t>
            </a:r>
          </a:p>
          <a:p>
            <a:r>
              <a:rPr lang="fr-FR" sz="2000" dirty="0"/>
              <a:t>l’intervention chirurgicale doit être urgente pour donner un maximum de chances de récupération motrice et sensitive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64704"/>
            <a:ext cx="8229600" cy="638944"/>
          </a:xfrm>
        </p:spPr>
        <p:txBody>
          <a:bodyPr>
            <a:normAutofit/>
          </a:bodyPr>
          <a:lstStyle/>
          <a:p>
            <a:r>
              <a:rPr lang="fr-FR" sz="2400" b="1" dirty="0" smtClean="0">
                <a:solidFill>
                  <a:srgbClr val="FF0000"/>
                </a:solidFill>
              </a:rPr>
              <a:t>INTRODUCTION</a:t>
            </a:r>
            <a:endParaRPr lang="fr-FR" sz="2400" b="1" dirty="0">
              <a:solidFill>
                <a:srgbClr val="FF0000"/>
              </a:solidFill>
            </a:endParaRPr>
          </a:p>
        </p:txBody>
      </p:sp>
      <p:sp>
        <p:nvSpPr>
          <p:cNvPr id="4" name="Text Box 5"/>
          <p:cNvSpPr txBox="1">
            <a:spLocks noGrp="1" noChangeArrowheads="1"/>
          </p:cNvSpPr>
          <p:nvPr>
            <p:ph idx="1"/>
          </p:nvPr>
        </p:nvSpPr>
        <p:spPr bwMode="auto">
          <a:xfrm>
            <a:off x="467544" y="764704"/>
            <a:ext cx="8229600" cy="5522024"/>
          </a:xfrm>
          <a:prstGeom prst="rect">
            <a:avLst/>
          </a:prstGeom>
          <a:noFill/>
          <a:ln w="9525">
            <a:noFill/>
            <a:miter lim="800000"/>
            <a:headEnd/>
            <a:tailEnd/>
          </a:ln>
        </p:spPr>
        <p:txBody>
          <a:bodyPr wrap="square">
            <a:spAutoFit/>
          </a:bodyPr>
          <a:lstStyle/>
          <a:p>
            <a:endParaRPr lang="fr-FR" sz="2400" dirty="0"/>
          </a:p>
          <a:p>
            <a:endParaRPr lang="fr-FR" sz="2400" dirty="0"/>
          </a:p>
          <a:p>
            <a:r>
              <a:rPr lang="fr-FR" sz="2400" dirty="0" smtClean="0"/>
              <a:t>La névralgie sciatique par hernie discale traduit la souffrance des  </a:t>
            </a:r>
            <a:r>
              <a:rPr lang="fr-FR" sz="2400" dirty="0"/>
              <a:t>racines </a:t>
            </a:r>
            <a:r>
              <a:rPr lang="fr-FR" sz="2400" dirty="0" smtClean="0"/>
              <a:t> </a:t>
            </a:r>
            <a:r>
              <a:rPr lang="fr-FR" sz="2400" dirty="0"/>
              <a:t>L5 ou </a:t>
            </a:r>
            <a:r>
              <a:rPr lang="fr-FR" sz="2400" dirty="0" smtClean="0"/>
              <a:t>S1 comprimées  </a:t>
            </a:r>
            <a:r>
              <a:rPr lang="fr-FR" sz="2400" dirty="0"/>
              <a:t>par une </a:t>
            </a:r>
            <a:r>
              <a:rPr lang="fr-FR" sz="2400" dirty="0" smtClean="0"/>
              <a:t>hernie du disque intervertébral dans le canal rachidien ( respectivement  à l’étage </a:t>
            </a:r>
            <a:r>
              <a:rPr lang="fr-FR" sz="2400" dirty="0"/>
              <a:t>L4-L5 </a:t>
            </a:r>
            <a:r>
              <a:rPr lang="fr-FR" sz="2400" dirty="0" smtClean="0"/>
              <a:t> et L5-S1)</a:t>
            </a:r>
          </a:p>
          <a:p>
            <a:endParaRPr lang="fr-FR" sz="2400" dirty="0" smtClean="0"/>
          </a:p>
          <a:p>
            <a:r>
              <a:rPr lang="fr-FR" sz="2400" dirty="0" smtClean="0"/>
              <a:t>Très  fréquente chez l’adulte (1oo </a:t>
            </a:r>
            <a:r>
              <a:rPr lang="fr-FR" sz="2400" dirty="0" err="1" smtClean="0"/>
              <a:t>ooo</a:t>
            </a:r>
            <a:r>
              <a:rPr lang="fr-FR" sz="2400" dirty="0" smtClean="0"/>
              <a:t> cas par an en France, motivant 37 </a:t>
            </a:r>
            <a:r>
              <a:rPr lang="fr-FR" sz="2400" dirty="0" err="1" smtClean="0"/>
              <a:t>ooo</a:t>
            </a:r>
            <a:r>
              <a:rPr lang="fr-FR" sz="2400" dirty="0" smtClean="0"/>
              <a:t> interventions). </a:t>
            </a:r>
          </a:p>
          <a:p>
            <a:r>
              <a:rPr lang="fr-FR" sz="2400" dirty="0" smtClean="0"/>
              <a:t>25 à 30%  de l’activité opératoire.</a:t>
            </a:r>
          </a:p>
          <a:p>
            <a:r>
              <a:rPr lang="fr-FR" sz="2400" dirty="0" smtClean="0"/>
              <a:t>Impact socio-économique majeur (par les arrêts de travail)</a:t>
            </a:r>
          </a:p>
          <a:p>
            <a:r>
              <a:rPr lang="fr-FR" sz="2400" dirty="0" smtClean="0"/>
              <a:t>Le </a:t>
            </a:r>
            <a:r>
              <a:rPr lang="fr-FR" sz="2400" dirty="0" err="1" smtClean="0"/>
              <a:t>trt</a:t>
            </a:r>
            <a:r>
              <a:rPr lang="fr-FR" sz="2400" dirty="0" smtClean="0"/>
              <a:t> conservateur prend actuellement une place prépondérante ( </a:t>
            </a:r>
            <a:r>
              <a:rPr lang="fr-FR" sz="2400" dirty="0" err="1" smtClean="0"/>
              <a:t>trt</a:t>
            </a:r>
            <a:r>
              <a:rPr lang="fr-FR" sz="2400" dirty="0" smtClean="0"/>
              <a:t> médical 90% )</a:t>
            </a:r>
            <a:endParaRPr lang="fr-FR"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type="title"/>
          </p:nvPr>
        </p:nvSpPr>
        <p:spPr/>
        <p:txBody>
          <a:bodyPr/>
          <a:lstStyle/>
          <a:p>
            <a:pPr eaLnBrk="1" hangingPunct="1"/>
            <a:r>
              <a:rPr lang="fr-FR" sz="2800" b="1" dirty="0" smtClean="0">
                <a:solidFill>
                  <a:srgbClr val="FF0000"/>
                </a:solidFill>
              </a:rPr>
              <a:t>Diagnostic différentiel</a:t>
            </a:r>
          </a:p>
        </p:txBody>
      </p:sp>
      <p:sp>
        <p:nvSpPr>
          <p:cNvPr id="5" name="Text Box 5"/>
          <p:cNvSpPr txBox="1">
            <a:spLocks noGrp="1" noChangeArrowheads="1"/>
          </p:cNvSpPr>
          <p:nvPr>
            <p:ph idx="1"/>
          </p:nvPr>
        </p:nvSpPr>
        <p:spPr bwMode="auto">
          <a:xfrm>
            <a:off x="914400" y="1783560"/>
            <a:ext cx="5978881" cy="5542543"/>
          </a:xfrm>
          <a:prstGeom prst="rect">
            <a:avLst/>
          </a:prstGeom>
          <a:noFill/>
          <a:ln w="9525">
            <a:noFill/>
            <a:miter lim="800000"/>
            <a:headEnd/>
            <a:tailEnd/>
          </a:ln>
        </p:spPr>
        <p:txBody>
          <a:bodyPr wrap="none">
            <a:spAutoFit/>
          </a:bodyPr>
          <a:lstStyle/>
          <a:p>
            <a:pPr>
              <a:buNone/>
            </a:pPr>
            <a:r>
              <a:rPr lang="fr-FR" sz="2000" b="1" dirty="0">
                <a:solidFill>
                  <a:srgbClr val="00B0F0"/>
                </a:solidFill>
              </a:rPr>
              <a:t>Ce qui n’est pas une radiculalgie </a:t>
            </a:r>
            <a:r>
              <a:rPr lang="fr-FR" sz="2000" dirty="0"/>
              <a:t>du membre inférieur</a:t>
            </a:r>
          </a:p>
          <a:p>
            <a:endParaRPr lang="fr-FR" sz="2000" dirty="0"/>
          </a:p>
          <a:p>
            <a:r>
              <a:rPr lang="fr-FR" sz="2000" dirty="0"/>
              <a:t>Pathologie de la hanche</a:t>
            </a:r>
          </a:p>
          <a:p>
            <a:endParaRPr lang="fr-FR" sz="2000" dirty="0"/>
          </a:p>
          <a:p>
            <a:r>
              <a:rPr lang="fr-FR" sz="2000" dirty="0"/>
              <a:t>Pathologie de la </a:t>
            </a:r>
            <a:r>
              <a:rPr lang="fr-FR" sz="2000" dirty="0" err="1"/>
              <a:t>sacroiliaque</a:t>
            </a:r>
            <a:endParaRPr lang="fr-FR" sz="2000" dirty="0"/>
          </a:p>
          <a:p>
            <a:endParaRPr lang="fr-FR" sz="2000" dirty="0"/>
          </a:p>
          <a:p>
            <a:r>
              <a:rPr lang="fr-FR" sz="2000" dirty="0"/>
              <a:t>Pathologies vasculaires</a:t>
            </a:r>
          </a:p>
          <a:p>
            <a:endParaRPr lang="fr-FR" dirty="0"/>
          </a:p>
          <a:p>
            <a:endParaRPr lang="fr-FR" dirty="0"/>
          </a:p>
          <a:p>
            <a:endParaRPr lang="fr-FR" dirty="0"/>
          </a:p>
          <a:p>
            <a:endParaRPr lang="fr-FR" dirty="0"/>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ZoneTexte 2"/>
          <p:cNvSpPr txBox="1">
            <a:spLocks noGrp="1" noChangeArrowheads="1"/>
          </p:cNvSpPr>
          <p:nvPr>
            <p:ph idx="1"/>
          </p:nvPr>
        </p:nvSpPr>
        <p:spPr bwMode="auto">
          <a:xfrm>
            <a:off x="899592" y="836712"/>
            <a:ext cx="8480908" cy="6029856"/>
          </a:xfrm>
          <a:prstGeom prst="rect">
            <a:avLst/>
          </a:prstGeom>
          <a:noFill/>
          <a:ln w="9525">
            <a:noFill/>
            <a:miter lim="800000"/>
            <a:headEnd/>
            <a:tailEnd/>
          </a:ln>
        </p:spPr>
        <p:txBody>
          <a:bodyPr wrap="square">
            <a:spAutoFit/>
          </a:bodyPr>
          <a:lstStyle/>
          <a:p>
            <a:endParaRPr lang="fr-FR" dirty="0"/>
          </a:p>
          <a:p>
            <a:pPr>
              <a:buFont typeface="Arial" charset="0"/>
              <a:buChar char="•"/>
            </a:pPr>
            <a:r>
              <a:rPr lang="fr-FR" sz="2000" dirty="0">
                <a:solidFill>
                  <a:srgbClr val="00B0F0"/>
                </a:solidFill>
              </a:rPr>
              <a:t>Autres radiculalgies communes</a:t>
            </a:r>
          </a:p>
          <a:p>
            <a:endParaRPr lang="fr-FR" sz="2000" dirty="0"/>
          </a:p>
          <a:p>
            <a:pPr>
              <a:buNone/>
            </a:pPr>
            <a:r>
              <a:rPr lang="fr-FR" sz="2000" dirty="0"/>
              <a:t>-</a:t>
            </a:r>
            <a:r>
              <a:rPr lang="fr-FR" sz="2000" dirty="0">
                <a:solidFill>
                  <a:srgbClr val="92D050"/>
                </a:solidFill>
              </a:rPr>
              <a:t>Névralgie crurale </a:t>
            </a:r>
            <a:r>
              <a:rPr lang="fr-FR" sz="2000" dirty="0"/>
              <a:t>: L3, L4</a:t>
            </a:r>
          </a:p>
          <a:p>
            <a:r>
              <a:rPr lang="fr-FR" sz="2000" dirty="0"/>
              <a:t>Trajet : face antérieure de la cuisse → genou → face interne de la jambe</a:t>
            </a:r>
          </a:p>
          <a:p>
            <a:r>
              <a:rPr lang="fr-FR" sz="2000" dirty="0"/>
              <a:t>Hypoesthésie dans le territoire de L4</a:t>
            </a:r>
          </a:p>
          <a:p>
            <a:r>
              <a:rPr lang="fr-FR" sz="2000" dirty="0"/>
              <a:t>Amyotrophie </a:t>
            </a:r>
            <a:r>
              <a:rPr lang="fr-FR" sz="2000" dirty="0" err="1"/>
              <a:t>quadricipitale</a:t>
            </a:r>
            <a:endParaRPr lang="fr-FR" sz="2000" dirty="0"/>
          </a:p>
          <a:p>
            <a:r>
              <a:rPr lang="fr-FR" sz="2000" dirty="0"/>
              <a:t>↓ ou abolition do ROT rotulien</a:t>
            </a:r>
          </a:p>
          <a:p>
            <a:r>
              <a:rPr lang="fr-FR" sz="2000" dirty="0"/>
              <a:t>Signe de </a:t>
            </a:r>
            <a:r>
              <a:rPr lang="fr-FR" sz="2000" dirty="0" err="1"/>
              <a:t>Léri</a:t>
            </a:r>
            <a:r>
              <a:rPr lang="fr-FR" sz="2000" dirty="0"/>
              <a:t> ou du crural </a:t>
            </a:r>
            <a:endParaRPr lang="fr-FR" sz="2000" dirty="0" smtClean="0"/>
          </a:p>
          <a:p>
            <a:pPr>
              <a:buNone/>
            </a:pPr>
            <a:endParaRPr lang="fr-FR" sz="2000" dirty="0"/>
          </a:p>
          <a:p>
            <a:pPr>
              <a:buNone/>
            </a:pPr>
            <a:r>
              <a:rPr lang="fr-FR" sz="2000" dirty="0" smtClean="0"/>
              <a:t>-</a:t>
            </a:r>
            <a:r>
              <a:rPr lang="fr-FR" sz="2000" dirty="0" err="1"/>
              <a:t>Méralgie</a:t>
            </a:r>
            <a:r>
              <a:rPr lang="fr-FR" sz="2000" dirty="0"/>
              <a:t> </a:t>
            </a:r>
            <a:r>
              <a:rPr lang="fr-FR" sz="2000" dirty="0" err="1"/>
              <a:t>paresthésique</a:t>
            </a:r>
            <a:r>
              <a:rPr lang="fr-FR" sz="2000" dirty="0"/>
              <a:t> ou </a:t>
            </a:r>
            <a:r>
              <a:rPr lang="fr-FR" sz="2000" dirty="0">
                <a:solidFill>
                  <a:srgbClr val="92D050"/>
                </a:solidFill>
              </a:rPr>
              <a:t>névralgie du </a:t>
            </a:r>
            <a:r>
              <a:rPr lang="fr-FR" sz="2000" dirty="0" err="1">
                <a:solidFill>
                  <a:srgbClr val="92D050"/>
                </a:solidFill>
              </a:rPr>
              <a:t>fémorocutané</a:t>
            </a:r>
            <a:r>
              <a:rPr lang="fr-FR" sz="2000" dirty="0">
                <a:solidFill>
                  <a:srgbClr val="92D050"/>
                </a:solidFill>
              </a:rPr>
              <a:t> </a:t>
            </a:r>
            <a:r>
              <a:rPr lang="fr-FR" sz="2000" dirty="0"/>
              <a:t>: L1, L2</a:t>
            </a:r>
          </a:p>
          <a:p>
            <a:r>
              <a:rPr lang="fr-FR" sz="2000" dirty="0"/>
              <a:t>Zone douloureuse en « raquette » à la face </a:t>
            </a:r>
            <a:r>
              <a:rPr lang="fr-FR" sz="2000" dirty="0" err="1"/>
              <a:t>antéroexterne</a:t>
            </a:r>
            <a:r>
              <a:rPr lang="fr-FR" sz="2000" dirty="0"/>
              <a:t> </a:t>
            </a:r>
            <a:r>
              <a:rPr lang="fr-FR" sz="2000" dirty="0" smtClean="0"/>
              <a:t>de </a:t>
            </a:r>
            <a:r>
              <a:rPr lang="fr-FR" sz="2000" dirty="0"/>
              <a:t>la cuisse</a:t>
            </a:r>
          </a:p>
          <a:p>
            <a:endParaRPr lang="fr-FR" dirty="0"/>
          </a:p>
          <a:p>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1043608" y="1124744"/>
            <a:ext cx="7412360" cy="6093976"/>
          </a:xfrm>
          <a:prstGeom prst="rect">
            <a:avLst/>
          </a:prstGeom>
          <a:noFill/>
          <a:ln w="9525">
            <a:noFill/>
            <a:miter lim="800000"/>
            <a:headEnd/>
            <a:tailEnd/>
          </a:ln>
        </p:spPr>
        <p:txBody>
          <a:bodyPr wrap="square">
            <a:spAutoFit/>
          </a:bodyPr>
          <a:lstStyle/>
          <a:p>
            <a:pPr>
              <a:buFont typeface="Arial" charset="0"/>
              <a:buChar char="•"/>
            </a:pPr>
            <a:r>
              <a:rPr lang="fr-FR" sz="2000" b="1" dirty="0">
                <a:solidFill>
                  <a:srgbClr val="00B0F0"/>
                </a:solidFill>
              </a:rPr>
              <a:t>Sciatiques symptomatiques ou </a:t>
            </a:r>
            <a:r>
              <a:rPr lang="fr-FR" sz="2000" b="1" dirty="0" smtClean="0">
                <a:solidFill>
                  <a:srgbClr val="00B0F0"/>
                </a:solidFill>
              </a:rPr>
              <a:t>secondaires  </a:t>
            </a:r>
            <a:r>
              <a:rPr lang="fr-FR" sz="2000" b="1" dirty="0" smtClean="0"/>
              <a:t>5 </a:t>
            </a:r>
            <a:r>
              <a:rPr lang="fr-FR" sz="2000" b="1" dirty="0"/>
              <a:t>à 10%</a:t>
            </a:r>
          </a:p>
          <a:p>
            <a:r>
              <a:rPr lang="fr-FR" sz="2000" b="1" dirty="0"/>
              <a:t>Signes évocateurs : </a:t>
            </a:r>
          </a:p>
          <a:p>
            <a:pPr>
              <a:buNone/>
            </a:pPr>
            <a:r>
              <a:rPr lang="fr-FR" sz="2000" b="1" dirty="0" smtClean="0"/>
              <a:t>Douleur </a:t>
            </a:r>
            <a:r>
              <a:rPr lang="fr-FR" sz="2000" b="1" dirty="0"/>
              <a:t>d’horaire inflammatoire, </a:t>
            </a:r>
            <a:r>
              <a:rPr lang="fr-FR" sz="2000" b="1" dirty="0" err="1"/>
              <a:t>insomniante</a:t>
            </a:r>
            <a:r>
              <a:rPr lang="fr-FR" sz="2000" b="1" dirty="0"/>
              <a:t>, permanente, rebelle aux antalgiques usuels, d’intensité progressivement croissante</a:t>
            </a:r>
          </a:p>
          <a:p>
            <a:pPr>
              <a:buNone/>
            </a:pPr>
            <a:r>
              <a:rPr lang="fr-FR" sz="2000" b="1" dirty="0"/>
              <a:t>Bilatéralité</a:t>
            </a:r>
          </a:p>
          <a:p>
            <a:pPr>
              <a:buNone/>
            </a:pPr>
            <a:r>
              <a:rPr lang="fr-FR" sz="2000" b="1" dirty="0" smtClean="0"/>
              <a:t>Signes </a:t>
            </a:r>
            <a:r>
              <a:rPr lang="fr-FR" sz="2000" b="1" dirty="0"/>
              <a:t>généraux</a:t>
            </a:r>
          </a:p>
          <a:p>
            <a:pPr>
              <a:buNone/>
            </a:pPr>
            <a:r>
              <a:rPr lang="fr-FR" sz="2000" b="1" dirty="0"/>
              <a:t>Signes neurologiques plus fréquents</a:t>
            </a:r>
          </a:p>
          <a:p>
            <a:pPr>
              <a:buNone/>
            </a:pPr>
            <a:r>
              <a:rPr lang="fr-FR" sz="2000" b="1" dirty="0"/>
              <a:t>Syndrome inflammatoire</a:t>
            </a:r>
          </a:p>
          <a:p>
            <a:pPr>
              <a:buNone/>
            </a:pPr>
            <a:r>
              <a:rPr lang="fr-FR" sz="2000" b="1" dirty="0"/>
              <a:t>Anémie</a:t>
            </a:r>
          </a:p>
          <a:p>
            <a:pPr>
              <a:buNone/>
            </a:pPr>
            <a:r>
              <a:rPr lang="fr-FR" sz="2000" b="1" dirty="0"/>
              <a:t>Radio : fonction de l’étiologie : tassement, ostéolyse, </a:t>
            </a:r>
            <a:r>
              <a:rPr lang="fr-FR" sz="2000" b="1" dirty="0" err="1"/>
              <a:t>ostéocondensation</a:t>
            </a:r>
            <a:r>
              <a:rPr lang="fr-FR" sz="2000" b="1" dirty="0"/>
              <a:t>, </a:t>
            </a:r>
            <a:r>
              <a:rPr lang="fr-FR" sz="2000" b="1" dirty="0" err="1"/>
              <a:t>spondylodiscite</a:t>
            </a:r>
            <a:endParaRPr lang="fr-FR" sz="2000" b="1" dirty="0"/>
          </a:p>
          <a:p>
            <a:pPr>
              <a:buNone/>
            </a:pPr>
            <a:r>
              <a:rPr lang="fr-FR" sz="2000" b="1" dirty="0"/>
              <a:t>Autres  : EPPS, marqueurs tumoraux …</a:t>
            </a:r>
          </a:p>
          <a:p>
            <a:endParaRPr lang="fr-FR" sz="2000" b="1" dirty="0"/>
          </a:p>
          <a:p>
            <a:endParaRPr lang="fr-FR" sz="2000" b="1" dirty="0"/>
          </a:p>
          <a:p>
            <a:endParaRPr lang="fr-FR" sz="20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914400" y="1783560"/>
            <a:ext cx="7906072" cy="2298065"/>
          </a:xfrm>
          <a:prstGeom prst="rect">
            <a:avLst/>
          </a:prstGeom>
          <a:noFill/>
          <a:ln w="9525">
            <a:noFill/>
            <a:miter lim="800000"/>
            <a:headEnd/>
            <a:tailEnd/>
          </a:ln>
        </p:spPr>
        <p:txBody>
          <a:bodyPr wrap="square">
            <a:spAutoFit/>
          </a:bodyPr>
          <a:lstStyle/>
          <a:p>
            <a:r>
              <a:rPr lang="fr-FR" sz="2000" b="1" dirty="0"/>
              <a:t>Etiologies </a:t>
            </a:r>
            <a:r>
              <a:rPr lang="fr-FR" sz="2000" b="1" dirty="0" smtClean="0"/>
              <a:t> des sciatique secondaires</a:t>
            </a:r>
            <a:endParaRPr lang="fr-FR" sz="2000" b="1" dirty="0"/>
          </a:p>
          <a:p>
            <a:endParaRPr lang="fr-FR" sz="2000" b="1" dirty="0"/>
          </a:p>
          <a:p>
            <a:pPr>
              <a:buNone/>
            </a:pPr>
            <a:r>
              <a:rPr lang="fr-FR" sz="2000" b="1" dirty="0">
                <a:solidFill>
                  <a:srgbClr val="00B0F0"/>
                </a:solidFill>
              </a:rPr>
              <a:t>Tumorales  </a:t>
            </a:r>
            <a:r>
              <a:rPr lang="fr-FR" sz="2000" b="1" dirty="0"/>
              <a:t>: +++tumeurs malignes (</a:t>
            </a:r>
            <a:r>
              <a:rPr lang="fr-FR" sz="2000" b="1" dirty="0">
                <a:solidFill>
                  <a:srgbClr val="FF0000"/>
                </a:solidFill>
              </a:rPr>
              <a:t>myélome multiple, métastases </a:t>
            </a:r>
            <a:r>
              <a:rPr lang="fr-FR" sz="2000" b="1" dirty="0" smtClean="0">
                <a:solidFill>
                  <a:srgbClr val="FF0000"/>
                </a:solidFill>
              </a:rPr>
              <a:t>osseuse,</a:t>
            </a:r>
            <a:r>
              <a:rPr lang="fr-FR" sz="2000" b="1" dirty="0" smtClean="0"/>
              <a:t>  lymphomes, tumeurs malignes primitives</a:t>
            </a:r>
          </a:p>
          <a:p>
            <a:pPr>
              <a:buNone/>
            </a:pPr>
            <a:r>
              <a:rPr lang="fr-FR" sz="2000" b="1" dirty="0" smtClean="0">
                <a:solidFill>
                  <a:srgbClr val="00B0F0"/>
                </a:solidFill>
              </a:rPr>
              <a:t>Infectieuses </a:t>
            </a:r>
            <a:r>
              <a:rPr lang="fr-FR" sz="2000" b="1" dirty="0"/>
              <a:t>:  </a:t>
            </a:r>
            <a:r>
              <a:rPr lang="fr-FR" sz="2000" b="1" dirty="0" err="1"/>
              <a:t>spondylodiscites</a:t>
            </a:r>
            <a:r>
              <a:rPr lang="fr-FR" sz="2000" b="1" dirty="0"/>
              <a:t>, </a:t>
            </a:r>
            <a:r>
              <a:rPr lang="fr-FR" sz="2000" b="1" dirty="0" err="1"/>
              <a:t>épidurites</a:t>
            </a:r>
            <a:endParaRPr lang="fr-FR" sz="2000" b="1" dirty="0"/>
          </a:p>
          <a:p>
            <a:pPr>
              <a:buNone/>
            </a:pPr>
            <a:r>
              <a:rPr lang="fr-FR" sz="2000" b="1" dirty="0" smtClean="0">
                <a:solidFill>
                  <a:srgbClr val="00B0F0"/>
                </a:solidFill>
              </a:rPr>
              <a:t>Inflammatoire </a:t>
            </a:r>
            <a:r>
              <a:rPr lang="fr-FR" sz="2000" b="1" dirty="0"/>
              <a:t>: </a:t>
            </a:r>
            <a:r>
              <a:rPr lang="fr-FR" sz="2000" b="1" dirty="0" err="1"/>
              <a:t>spondylarthropathies</a:t>
            </a:r>
            <a:endParaRPr lang="fr-FR" sz="20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Grp="1" noChangeArrowheads="1"/>
          </p:cNvSpPr>
          <p:nvPr>
            <p:ph idx="1"/>
          </p:nvPr>
        </p:nvSpPr>
        <p:spPr/>
        <p:txBody>
          <a:bodyPr/>
          <a:lstStyle/>
          <a:p>
            <a:pPr eaLnBrk="1" hangingPunct="1">
              <a:buNone/>
            </a:pPr>
            <a:endParaRPr lang="fr-FR" smtClean="0"/>
          </a:p>
          <a:p>
            <a:pPr eaLnBrk="1" hangingPunct="1"/>
            <a:r>
              <a:rPr lang="fr-FR" smtClean="0"/>
              <a:t> </a:t>
            </a:r>
            <a:endParaRPr lang="fr-FR" dirty="0" smtClean="0"/>
          </a:p>
        </p:txBody>
      </p:sp>
      <p:sp>
        <p:nvSpPr>
          <p:cNvPr id="6" name="ZoneTexte 4"/>
          <p:cNvSpPr txBox="1">
            <a:spLocks noChangeArrowheads="1"/>
          </p:cNvSpPr>
          <p:nvPr/>
        </p:nvSpPr>
        <p:spPr bwMode="auto">
          <a:xfrm>
            <a:off x="611560" y="404665"/>
            <a:ext cx="9261475" cy="5478423"/>
          </a:xfrm>
          <a:prstGeom prst="rect">
            <a:avLst/>
          </a:prstGeom>
          <a:noFill/>
          <a:ln w="9525">
            <a:noFill/>
            <a:miter lim="800000"/>
            <a:headEnd/>
            <a:tailEnd/>
          </a:ln>
        </p:spPr>
        <p:txBody>
          <a:bodyPr wrap="square">
            <a:spAutoFit/>
          </a:bodyPr>
          <a:lstStyle/>
          <a:p>
            <a:endParaRPr lang="fr-FR" b="1" dirty="0" smtClean="0">
              <a:solidFill>
                <a:srgbClr val="FF0000"/>
              </a:solidFill>
            </a:endParaRPr>
          </a:p>
          <a:p>
            <a:endParaRPr lang="fr-FR" b="1" dirty="0" smtClean="0">
              <a:solidFill>
                <a:srgbClr val="FF0000"/>
              </a:solidFill>
            </a:endParaRPr>
          </a:p>
          <a:p>
            <a:endParaRPr lang="fr-FR" b="1" dirty="0" smtClean="0">
              <a:solidFill>
                <a:srgbClr val="FF0000"/>
              </a:solidFill>
            </a:endParaRPr>
          </a:p>
          <a:p>
            <a:endParaRPr lang="fr-FR" b="1" dirty="0" smtClean="0">
              <a:solidFill>
                <a:srgbClr val="FF0000"/>
              </a:solidFill>
            </a:endParaRPr>
          </a:p>
          <a:p>
            <a:endParaRPr lang="fr-FR" b="1" dirty="0" smtClean="0">
              <a:solidFill>
                <a:srgbClr val="FF0000"/>
              </a:solidFill>
            </a:endParaRPr>
          </a:p>
          <a:p>
            <a:r>
              <a:rPr lang="fr-FR" sz="2800" b="1" dirty="0" smtClean="0">
                <a:solidFill>
                  <a:srgbClr val="FF0000"/>
                </a:solidFill>
              </a:rPr>
              <a:t>TRAITEMENT:</a:t>
            </a:r>
          </a:p>
          <a:p>
            <a:endParaRPr lang="fr-FR" sz="2800" b="1" dirty="0" smtClean="0">
              <a:solidFill>
                <a:srgbClr val="FF0000"/>
              </a:solidFill>
            </a:endParaRPr>
          </a:p>
          <a:p>
            <a:r>
              <a:rPr lang="fr-FR" sz="2400" b="1" dirty="0" smtClean="0">
                <a:solidFill>
                  <a:srgbClr val="FF0000"/>
                </a:solidFill>
              </a:rPr>
              <a:t>+++</a:t>
            </a:r>
            <a:r>
              <a:rPr lang="fr-FR" sz="2400" b="1" dirty="0">
                <a:solidFill>
                  <a:srgbClr val="FF0000"/>
                </a:solidFill>
              </a:rPr>
              <a:t>médical</a:t>
            </a:r>
          </a:p>
          <a:p>
            <a:endParaRPr lang="fr-FR" b="1" dirty="0"/>
          </a:p>
          <a:p>
            <a:r>
              <a:rPr lang="fr-FR" dirty="0"/>
              <a:t>repos au lit </a:t>
            </a:r>
            <a:endParaRPr lang="fr-FR" dirty="0" smtClean="0"/>
          </a:p>
          <a:p>
            <a:r>
              <a:rPr lang="fr-FR" dirty="0" smtClean="0"/>
              <a:t>myorelaxant</a:t>
            </a:r>
            <a:endParaRPr lang="fr-FR" dirty="0"/>
          </a:p>
          <a:p>
            <a:r>
              <a:rPr lang="fr-FR" dirty="0" smtClean="0"/>
              <a:t>AINS </a:t>
            </a:r>
            <a:r>
              <a:rPr lang="fr-FR" dirty="0"/>
              <a:t>à dose d’attaque puis dose d’entretien  pendant 10 à 15 jours</a:t>
            </a:r>
          </a:p>
          <a:p>
            <a:r>
              <a:rPr lang="fr-FR" dirty="0" smtClean="0"/>
              <a:t>Antalgiques </a:t>
            </a:r>
            <a:r>
              <a:rPr lang="fr-FR" dirty="0"/>
              <a:t>: selon l’intensité de la douleur : palier  I, II, III</a:t>
            </a:r>
          </a:p>
          <a:p>
            <a:r>
              <a:rPr lang="fr-FR" dirty="0" smtClean="0"/>
              <a:t>Corticothérapie </a:t>
            </a:r>
            <a:r>
              <a:rPr lang="fr-FR" dirty="0"/>
              <a:t>par voie générale en cure courte : formes hyperalgique </a:t>
            </a:r>
          </a:p>
          <a:p>
            <a:endParaRPr lang="fr-FR" dirty="0"/>
          </a:p>
          <a:p>
            <a:r>
              <a:rPr lang="fr-FR" dirty="0"/>
              <a:t>Si échec : infiltration épidurale par de l’acétate de </a:t>
            </a:r>
            <a:r>
              <a:rPr lang="fr-FR" dirty="0" err="1"/>
              <a:t>prednisolone</a:t>
            </a:r>
            <a:endParaRPr lang="fr-FR" dirty="0"/>
          </a:p>
          <a:p>
            <a:endParaRPr lang="fr-FR" dirty="0"/>
          </a:p>
          <a:p>
            <a:r>
              <a:rPr lang="fr-FR" dirty="0" smtClean="0">
                <a:solidFill>
                  <a:srgbClr val="00B0F0"/>
                </a:solidFill>
              </a:rPr>
              <a:t>9fois sur dix un </a:t>
            </a:r>
            <a:r>
              <a:rPr lang="fr-FR" dirty="0" err="1" smtClean="0">
                <a:solidFill>
                  <a:srgbClr val="00B0F0"/>
                </a:solidFill>
              </a:rPr>
              <a:t>trt</a:t>
            </a:r>
            <a:r>
              <a:rPr lang="fr-FR" dirty="0" smtClean="0">
                <a:solidFill>
                  <a:srgbClr val="00B0F0"/>
                </a:solidFill>
              </a:rPr>
              <a:t> </a:t>
            </a:r>
            <a:r>
              <a:rPr lang="fr-FR" dirty="0" err="1" smtClean="0">
                <a:solidFill>
                  <a:srgbClr val="00B0F0"/>
                </a:solidFill>
              </a:rPr>
              <a:t>medical</a:t>
            </a:r>
            <a:r>
              <a:rPr lang="fr-FR" dirty="0" smtClean="0">
                <a:solidFill>
                  <a:srgbClr val="00B0F0"/>
                </a:solidFill>
              </a:rPr>
              <a:t> bien conduit amène la </a:t>
            </a:r>
            <a:r>
              <a:rPr lang="fr-FR" dirty="0" err="1" smtClean="0">
                <a:solidFill>
                  <a:srgbClr val="00B0F0"/>
                </a:solidFill>
              </a:rPr>
              <a:t>guerison</a:t>
            </a:r>
            <a:endParaRPr lang="fr-FR" dirty="0">
              <a:solidFill>
                <a:srgbClr val="00B0F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Grp="1" noChangeArrowheads="1"/>
          </p:cNvSpPr>
          <p:nvPr>
            <p:ph idx="1"/>
          </p:nvPr>
        </p:nvSpPr>
        <p:spPr bwMode="auto">
          <a:xfrm>
            <a:off x="827584" y="0"/>
            <a:ext cx="7772400" cy="8209940"/>
          </a:xfrm>
          <a:prstGeom prst="rect">
            <a:avLst/>
          </a:prstGeom>
          <a:noFill/>
          <a:ln w="9525">
            <a:noFill/>
            <a:miter lim="800000"/>
            <a:headEnd/>
            <a:tailEnd/>
          </a:ln>
        </p:spPr>
        <p:txBody>
          <a:bodyPr>
            <a:spAutoFit/>
          </a:bodyPr>
          <a:lstStyle/>
          <a:p>
            <a:endParaRPr lang="fr-FR" sz="2000" dirty="0" smtClean="0"/>
          </a:p>
          <a:p>
            <a:endParaRPr lang="fr-FR" sz="2000" dirty="0" smtClean="0"/>
          </a:p>
          <a:p>
            <a:endParaRPr lang="fr-FR" sz="2000" dirty="0" smtClean="0"/>
          </a:p>
          <a:p>
            <a:r>
              <a:rPr lang="fr-FR" sz="2000" b="1" dirty="0" smtClean="0">
                <a:solidFill>
                  <a:srgbClr val="FF0000"/>
                </a:solidFill>
              </a:rPr>
              <a:t>Kinésithérapie </a:t>
            </a:r>
            <a:r>
              <a:rPr lang="fr-FR" sz="2000" dirty="0"/>
              <a:t>: </a:t>
            </a:r>
            <a:endParaRPr lang="fr-FR" sz="2000" dirty="0" smtClean="0"/>
          </a:p>
          <a:p>
            <a:pPr>
              <a:buNone/>
            </a:pPr>
            <a:r>
              <a:rPr lang="fr-FR" sz="2000" dirty="0" smtClean="0"/>
              <a:t>Phase </a:t>
            </a:r>
            <a:r>
              <a:rPr lang="fr-FR" sz="2000" dirty="0"/>
              <a:t>aigue : antalgique</a:t>
            </a:r>
          </a:p>
          <a:p>
            <a:pPr>
              <a:buNone/>
            </a:pPr>
            <a:r>
              <a:rPr lang="fr-FR" sz="2000" dirty="0" smtClean="0"/>
              <a:t>  A </a:t>
            </a:r>
            <a:r>
              <a:rPr lang="fr-FR" sz="2000" dirty="0"/>
              <a:t>distance : prévention des </a:t>
            </a:r>
            <a:r>
              <a:rPr lang="fr-FR" sz="2000" dirty="0" smtClean="0"/>
              <a:t>récidives </a:t>
            </a:r>
            <a:r>
              <a:rPr lang="fr-FR" sz="2000" dirty="0"/>
              <a:t>: renforcement </a:t>
            </a:r>
            <a:r>
              <a:rPr lang="fr-FR" sz="2000" dirty="0" smtClean="0"/>
              <a:t>musculaire, méthodes </a:t>
            </a:r>
            <a:r>
              <a:rPr lang="fr-FR" sz="2000" dirty="0"/>
              <a:t>de verrouillage du rachis </a:t>
            </a:r>
            <a:r>
              <a:rPr lang="fr-FR" sz="2000" dirty="0" smtClean="0"/>
              <a:t>lombaire</a:t>
            </a:r>
          </a:p>
          <a:p>
            <a:pPr>
              <a:buNone/>
            </a:pPr>
            <a:endParaRPr lang="fr-FR" sz="2000" dirty="0"/>
          </a:p>
          <a:p>
            <a:r>
              <a:rPr lang="fr-FR" sz="2000" b="1" dirty="0">
                <a:solidFill>
                  <a:srgbClr val="FF0000"/>
                </a:solidFill>
              </a:rPr>
              <a:t>Hygiène de vie</a:t>
            </a:r>
            <a:r>
              <a:rPr lang="fr-FR" sz="2000" dirty="0"/>
              <a:t>, aménagement du poste de travail</a:t>
            </a:r>
          </a:p>
          <a:p>
            <a:endParaRPr lang="fr-FR" sz="2000" dirty="0"/>
          </a:p>
          <a:p>
            <a:r>
              <a:rPr lang="fr-FR" sz="2000" b="1" i="1" dirty="0">
                <a:solidFill>
                  <a:srgbClr val="FF0000"/>
                </a:solidFill>
              </a:rPr>
              <a:t>Traitements percutanés de la hernie discale :</a:t>
            </a:r>
            <a:r>
              <a:rPr lang="fr-FR" sz="2000" b="1" i="1" dirty="0"/>
              <a:t> après échec du traitement médical bien </a:t>
            </a:r>
            <a:r>
              <a:rPr lang="fr-FR" sz="2000" b="1" i="1" dirty="0" smtClean="0"/>
              <a:t>conduit </a:t>
            </a:r>
            <a:r>
              <a:rPr lang="fr-FR" sz="2000" i="1" dirty="0" err="1" smtClean="0">
                <a:solidFill>
                  <a:srgbClr val="92D050"/>
                </a:solidFill>
                <a:effectLst>
                  <a:outerShdw blurRad="38100" dist="38100" dir="2700000" algn="tl">
                    <a:srgbClr val="C0C0C0"/>
                  </a:outerShdw>
                </a:effectLst>
              </a:rPr>
              <a:t>Chimionucléolyse</a:t>
            </a:r>
            <a:r>
              <a:rPr lang="fr-FR" sz="2000" i="1" dirty="0" smtClean="0">
                <a:solidFill>
                  <a:srgbClr val="92D050"/>
                </a:solidFill>
                <a:effectLst>
                  <a:outerShdw blurRad="38100" dist="38100" dir="2700000" algn="tl">
                    <a:srgbClr val="C0C0C0"/>
                  </a:outerShdw>
                </a:effectLst>
              </a:rPr>
              <a:t>, </a:t>
            </a:r>
            <a:r>
              <a:rPr lang="fr-FR" sz="2000" dirty="0" smtClean="0"/>
              <a:t>elle </a:t>
            </a:r>
            <a:r>
              <a:rPr lang="fr-FR" sz="2000" dirty="0"/>
              <a:t>consiste à dégrader le nucleus </a:t>
            </a:r>
            <a:r>
              <a:rPr lang="fr-FR" sz="2000" dirty="0" err="1"/>
              <a:t>pulposus</a:t>
            </a:r>
            <a:r>
              <a:rPr lang="fr-FR" sz="2000" dirty="0"/>
              <a:t> par une action d’hydrolyse des </a:t>
            </a:r>
            <a:r>
              <a:rPr lang="fr-FR" sz="2000" dirty="0" err="1"/>
              <a:t>protéoglycanes</a:t>
            </a:r>
            <a:r>
              <a:rPr lang="fr-FR" sz="2000" dirty="0"/>
              <a:t> assez spécifique de la </a:t>
            </a:r>
            <a:r>
              <a:rPr lang="fr-FR" sz="2000" dirty="0" err="1"/>
              <a:t>chymopapaïne</a:t>
            </a:r>
            <a:r>
              <a:rPr lang="fr-FR" sz="2000" dirty="0"/>
              <a:t> (enzyme végétale dérivée de la papaye)</a:t>
            </a:r>
            <a:endParaRPr lang="fr-FR" sz="2000" i="1" dirty="0"/>
          </a:p>
          <a:p>
            <a:pPr>
              <a:buNone/>
            </a:pPr>
            <a:endParaRPr lang="fr-FR" sz="2000" i="1" dirty="0"/>
          </a:p>
          <a:p>
            <a:pPr>
              <a:buNone/>
            </a:pPr>
            <a:endParaRPr lang="fr-FR" sz="2000" dirty="0"/>
          </a:p>
          <a:p>
            <a:endParaRPr lang="fr-FR" sz="2000" dirty="0"/>
          </a:p>
          <a:p>
            <a:endParaRPr lang="fr-FR" sz="2000" i="1" dirty="0"/>
          </a:p>
          <a:p>
            <a:endParaRPr lang="fr-FR" sz="2000" i="1" dirty="0"/>
          </a:p>
          <a:p>
            <a:endParaRPr lang="fr-FR"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2"/>
          <p:cNvSpPr txBox="1">
            <a:spLocks noGrp="1" noChangeArrowheads="1"/>
          </p:cNvSpPr>
          <p:nvPr>
            <p:ph idx="1"/>
          </p:nvPr>
        </p:nvSpPr>
        <p:spPr bwMode="auto">
          <a:xfrm>
            <a:off x="827584" y="0"/>
            <a:ext cx="7772400" cy="7068602"/>
          </a:xfrm>
          <a:prstGeom prst="rect">
            <a:avLst/>
          </a:prstGeom>
          <a:noFill/>
          <a:ln w="9525">
            <a:noFill/>
            <a:miter lim="800000"/>
            <a:headEnd/>
            <a:tailEnd/>
          </a:ln>
        </p:spPr>
        <p:txBody>
          <a:bodyPr>
            <a:spAutoFit/>
          </a:bodyPr>
          <a:lstStyle/>
          <a:p>
            <a:r>
              <a:rPr lang="fr-FR" sz="2000" b="1" i="1" dirty="0">
                <a:solidFill>
                  <a:srgbClr val="FF0000"/>
                </a:solidFill>
              </a:rPr>
              <a:t>Traitement chirurgical </a:t>
            </a:r>
            <a:r>
              <a:rPr lang="fr-FR" sz="2000" b="1" i="1" dirty="0" smtClean="0">
                <a:solidFill>
                  <a:srgbClr val="FF0000"/>
                </a:solidFill>
              </a:rPr>
              <a:t>:</a:t>
            </a:r>
            <a:endParaRPr lang="fr-FR" sz="2000" dirty="0">
              <a:solidFill>
                <a:srgbClr val="FF0000"/>
              </a:solidFill>
            </a:endParaRPr>
          </a:p>
          <a:p>
            <a:pPr>
              <a:buNone/>
            </a:pPr>
            <a:r>
              <a:rPr lang="fr-FR" sz="2000" dirty="0"/>
              <a:t>-</a:t>
            </a:r>
            <a:r>
              <a:rPr lang="fr-FR" sz="2000" b="1" dirty="0">
                <a:solidFill>
                  <a:srgbClr val="92D050"/>
                </a:solidFill>
              </a:rPr>
              <a:t>Indications : </a:t>
            </a:r>
          </a:p>
          <a:p>
            <a:r>
              <a:rPr lang="fr-FR" sz="2000" dirty="0"/>
              <a:t>Après échec du traitement médical bien conduit</a:t>
            </a:r>
          </a:p>
          <a:p>
            <a:pPr>
              <a:buNone/>
            </a:pPr>
            <a:endParaRPr lang="fr-FR" sz="2000" dirty="0"/>
          </a:p>
          <a:p>
            <a:r>
              <a:rPr lang="fr-FR" sz="2000" dirty="0"/>
              <a:t>Si syndrome de la queue de cheval</a:t>
            </a:r>
          </a:p>
          <a:p>
            <a:r>
              <a:rPr lang="fr-FR" sz="2000" dirty="0"/>
              <a:t>Si sciatique paralysante ou </a:t>
            </a:r>
            <a:r>
              <a:rPr lang="fr-FR" sz="2000" dirty="0" err="1"/>
              <a:t>parésiante</a:t>
            </a:r>
            <a:r>
              <a:rPr lang="fr-FR" sz="2000" dirty="0"/>
              <a:t> </a:t>
            </a:r>
          </a:p>
          <a:p>
            <a:pPr>
              <a:buNone/>
            </a:pPr>
            <a:r>
              <a:rPr lang="fr-FR" sz="2000" dirty="0" smtClean="0"/>
              <a:t> Le traitement consiste en une</a:t>
            </a:r>
            <a:r>
              <a:rPr lang="fr-FR" sz="2000" b="1" dirty="0" smtClean="0">
                <a:solidFill>
                  <a:srgbClr val="FF0000"/>
                </a:solidFill>
              </a:rPr>
              <a:t> </a:t>
            </a:r>
            <a:r>
              <a:rPr lang="fr-FR" sz="2000" b="1" dirty="0" err="1" smtClean="0">
                <a:solidFill>
                  <a:srgbClr val="FF0000"/>
                </a:solidFill>
              </a:rPr>
              <a:t>Discectomie</a:t>
            </a:r>
            <a:r>
              <a:rPr lang="fr-FR" sz="2000" b="1" dirty="0">
                <a:solidFill>
                  <a:srgbClr val="FF0000"/>
                </a:solidFill>
              </a:rPr>
              <a:t>:</a:t>
            </a:r>
          </a:p>
          <a:p>
            <a:pPr>
              <a:buNone/>
            </a:pPr>
            <a:r>
              <a:rPr lang="fr-FR" sz="2000" b="1" dirty="0" err="1" smtClean="0">
                <a:solidFill>
                  <a:srgbClr val="92D050"/>
                </a:solidFill>
              </a:rPr>
              <a:t>Resultats</a:t>
            </a:r>
            <a:r>
              <a:rPr lang="fr-FR" sz="2000" b="1" dirty="0" smtClean="0">
                <a:solidFill>
                  <a:srgbClr val="92D050"/>
                </a:solidFill>
              </a:rPr>
              <a:t>:</a:t>
            </a:r>
            <a:endParaRPr lang="fr-FR" sz="2000" b="1" dirty="0">
              <a:solidFill>
                <a:srgbClr val="92D050"/>
              </a:solidFill>
            </a:endParaRPr>
          </a:p>
          <a:p>
            <a:r>
              <a:rPr lang="fr-FR" sz="2000" b="1" dirty="0" smtClean="0">
                <a:solidFill>
                  <a:srgbClr val="FF0000"/>
                </a:solidFill>
              </a:rPr>
              <a:t> </a:t>
            </a:r>
            <a:r>
              <a:rPr lang="fr-FR" sz="2000" b="1" dirty="0">
                <a:solidFill>
                  <a:srgbClr val="FF0000"/>
                </a:solidFill>
              </a:rPr>
              <a:t>Bons résultats </a:t>
            </a:r>
            <a:r>
              <a:rPr lang="fr-FR" sz="2000" b="1" dirty="0"/>
              <a:t>:</a:t>
            </a:r>
            <a:r>
              <a:rPr lang="fr-FR" sz="2000" dirty="0"/>
              <a:t> disparition de la douleur le lendemain de l’intervention, reprise de l’activité après </a:t>
            </a:r>
            <a:r>
              <a:rPr lang="fr-FR" sz="2000" dirty="0" smtClean="0"/>
              <a:t>deux </a:t>
            </a:r>
            <a:r>
              <a:rPr lang="fr-FR" sz="2000" dirty="0"/>
              <a:t>mois</a:t>
            </a:r>
          </a:p>
          <a:p>
            <a:pPr>
              <a:buNone/>
            </a:pPr>
            <a:endParaRPr lang="fr-FR" sz="2000" dirty="0"/>
          </a:p>
          <a:p>
            <a:r>
              <a:rPr lang="fr-FR" sz="2000" b="1" dirty="0" smtClean="0">
                <a:solidFill>
                  <a:srgbClr val="FF0000"/>
                </a:solidFill>
              </a:rPr>
              <a:t>Complications</a:t>
            </a:r>
          </a:p>
          <a:p>
            <a:pPr>
              <a:buNone/>
            </a:pPr>
            <a:r>
              <a:rPr lang="fr-FR" sz="2000" dirty="0" smtClean="0">
                <a:solidFill>
                  <a:srgbClr val="00B0F0"/>
                </a:solidFill>
              </a:rPr>
              <a:t>Immédiates:</a:t>
            </a:r>
            <a:r>
              <a:rPr lang="fr-FR" sz="2000" dirty="0" smtClean="0"/>
              <a:t> Les brèches durales avec fuites de LCR</a:t>
            </a:r>
          </a:p>
          <a:p>
            <a:r>
              <a:rPr lang="fr-FR" sz="2000" dirty="0" smtClean="0"/>
              <a:t>Les plaies vasculaires (artère iliaque primitive)</a:t>
            </a:r>
          </a:p>
          <a:p>
            <a:r>
              <a:rPr lang="fr-FR" sz="2000" dirty="0" smtClean="0"/>
              <a:t>Les plaies viscérales (iléon, colon, </a:t>
            </a:r>
            <a:r>
              <a:rPr lang="fr-FR" sz="2000" dirty="0" err="1" smtClean="0"/>
              <a:t>appendice,uretère</a:t>
            </a:r>
            <a:r>
              <a:rPr lang="fr-FR" sz="2000" dirty="0" smtClean="0"/>
              <a:t>, vessie)</a:t>
            </a:r>
          </a:p>
          <a:p>
            <a:endParaRPr lang="fr-FR" sz="2000" dirty="0"/>
          </a:p>
          <a:p>
            <a:pPr>
              <a:buNone/>
            </a:pPr>
            <a:endParaRPr lang="fr-FR" sz="2000" dirty="0"/>
          </a:p>
          <a:p>
            <a:pPr>
              <a:buNone/>
            </a:pPr>
            <a:endParaRPr lang="fr-FR"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endParaRPr lang="fr-FR"/>
          </a:p>
        </p:txBody>
      </p:sp>
      <p:sp>
        <p:nvSpPr>
          <p:cNvPr id="5" name="Espace réservé du contenu 4"/>
          <p:cNvSpPr>
            <a:spLocks noGrp="1"/>
          </p:cNvSpPr>
          <p:nvPr>
            <p:ph idx="1"/>
          </p:nvPr>
        </p:nvSpPr>
        <p:spPr/>
        <p:txBody>
          <a:bodyPr>
            <a:normAutofit/>
          </a:bodyPr>
          <a:lstStyle/>
          <a:p>
            <a:pPr>
              <a:buNone/>
            </a:pPr>
            <a:r>
              <a:rPr lang="fr-FR" sz="2000" dirty="0" smtClean="0">
                <a:solidFill>
                  <a:srgbClr val="00B0F0"/>
                </a:solidFill>
              </a:rPr>
              <a:t>A court terme</a:t>
            </a:r>
            <a:r>
              <a:rPr lang="fr-FR" sz="2000" dirty="0" smtClean="0"/>
              <a:t>: </a:t>
            </a:r>
          </a:p>
          <a:p>
            <a:pPr>
              <a:buNone/>
            </a:pPr>
            <a:r>
              <a:rPr lang="fr-FR" sz="2000" dirty="0" smtClean="0"/>
              <a:t>        Les infections pariétales et les </a:t>
            </a:r>
            <a:r>
              <a:rPr lang="fr-FR" sz="2000" dirty="0" err="1" smtClean="0"/>
              <a:t>spondylodiscites</a:t>
            </a:r>
            <a:endParaRPr lang="fr-FR" sz="2000" dirty="0" smtClean="0"/>
          </a:p>
          <a:p>
            <a:pPr>
              <a:buNone/>
            </a:pPr>
            <a:r>
              <a:rPr lang="fr-FR" sz="2000" dirty="0" smtClean="0"/>
              <a:t>        Les complications veineuses: prévention des </a:t>
            </a:r>
            <a:r>
              <a:rPr lang="fr-FR" sz="2000" dirty="0" err="1" smtClean="0"/>
              <a:t>cpx</a:t>
            </a:r>
            <a:r>
              <a:rPr lang="fr-FR" sz="2000" dirty="0" smtClean="0"/>
              <a:t> thromboembolique.</a:t>
            </a:r>
          </a:p>
          <a:p>
            <a:pPr>
              <a:buNone/>
            </a:pPr>
            <a:endParaRPr lang="fr-FR" sz="2000" dirty="0" smtClean="0"/>
          </a:p>
          <a:p>
            <a:pPr>
              <a:buNone/>
            </a:pPr>
            <a:r>
              <a:rPr lang="fr-FR" sz="2000" dirty="0" smtClean="0">
                <a:solidFill>
                  <a:srgbClr val="00B0F0"/>
                </a:solidFill>
              </a:rPr>
              <a:t>A long terme</a:t>
            </a:r>
            <a:r>
              <a:rPr lang="fr-FR" sz="2000" dirty="0" smtClean="0"/>
              <a:t>: </a:t>
            </a:r>
          </a:p>
          <a:p>
            <a:pPr>
              <a:buNone/>
            </a:pPr>
            <a:r>
              <a:rPr lang="fr-FR" sz="2000" dirty="0" smtClean="0"/>
              <a:t>                                     fibrose</a:t>
            </a:r>
          </a:p>
          <a:p>
            <a:pPr>
              <a:buNone/>
            </a:pPr>
            <a:r>
              <a:rPr lang="fr-FR" sz="2000" dirty="0" smtClean="0"/>
              <a:t>                                    récidive</a:t>
            </a:r>
            <a:endParaRPr lang="fr-FR"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solidFill>
                  <a:srgbClr val="FF0000"/>
                </a:solidFill>
              </a:rPr>
              <a:t>RAPPEL ANATOMO-PHYSIOLOGIQUE:</a:t>
            </a:r>
            <a:endParaRPr lang="fr-FR" sz="2800" b="1" dirty="0">
              <a:solidFill>
                <a:srgbClr val="FF0000"/>
              </a:solidFill>
            </a:endParaRPr>
          </a:p>
        </p:txBody>
      </p:sp>
      <p:pic>
        <p:nvPicPr>
          <p:cNvPr id="4" name="Picture 2"/>
          <p:cNvPicPr>
            <a:picLocks noGrp="1" noChangeAspect="1" noChangeArrowheads="1"/>
          </p:cNvPicPr>
          <p:nvPr>
            <p:ph idx="1"/>
          </p:nvPr>
        </p:nvPicPr>
        <p:blipFill>
          <a:blip r:embed="rId2" cstate="print"/>
          <a:srcRect/>
          <a:stretch>
            <a:fillRect/>
          </a:stretch>
        </p:blipFill>
        <p:spPr bwMode="auto">
          <a:xfrm>
            <a:off x="4283968" y="1052736"/>
            <a:ext cx="4432154" cy="3419872"/>
          </a:xfrm>
          <a:prstGeom prst="rect">
            <a:avLst/>
          </a:prstGeom>
          <a:noFill/>
          <a:ln w="9525">
            <a:noFill/>
            <a:miter lim="800000"/>
            <a:headEnd/>
            <a:tailEnd/>
          </a:ln>
        </p:spPr>
      </p:pic>
      <p:pic>
        <p:nvPicPr>
          <p:cNvPr id="5" name="Picture 12"/>
          <p:cNvPicPr>
            <a:picLocks noChangeAspect="1" noChangeArrowheads="1"/>
          </p:cNvPicPr>
          <p:nvPr/>
        </p:nvPicPr>
        <p:blipFill>
          <a:blip r:embed="rId3" cstate="print"/>
          <a:srcRect r="83183"/>
          <a:stretch>
            <a:fillRect/>
          </a:stretch>
        </p:blipFill>
        <p:spPr bwMode="auto">
          <a:xfrm>
            <a:off x="827584" y="1052736"/>
            <a:ext cx="2665413" cy="3284538"/>
          </a:xfrm>
          <a:prstGeom prst="rect">
            <a:avLst/>
          </a:prstGeom>
          <a:noFill/>
        </p:spPr>
      </p:pic>
      <p:sp>
        <p:nvSpPr>
          <p:cNvPr id="6" name="Rectangle 4"/>
          <p:cNvSpPr>
            <a:spLocks noChangeArrowheads="1"/>
          </p:cNvSpPr>
          <p:nvPr/>
        </p:nvSpPr>
        <p:spPr bwMode="auto">
          <a:xfrm>
            <a:off x="755576" y="4725144"/>
            <a:ext cx="7715250" cy="1922462"/>
          </a:xfrm>
          <a:prstGeom prst="rect">
            <a:avLst/>
          </a:prstGeom>
          <a:noFill/>
          <a:ln w="9525">
            <a:noFill/>
            <a:miter lim="800000"/>
            <a:headEnd/>
            <a:tailEnd/>
          </a:ln>
        </p:spPr>
        <p:txBody>
          <a:bodyPr lIns="0" tIns="0" rIns="0" bIns="0" anchor="ctr"/>
          <a:lstStyle/>
          <a:p>
            <a:r>
              <a:rPr lang="fr-FR"/>
              <a:t>Le disque intervertébral (DIV) est formé de 3 parties : l'annulus fibrosus (AF) (2), le nucleus pulposus (NP) (4), et les plaques cartilagineuses vertébrales (PCV) (3). Les ligaments longitudinaux antérieur (1) et postérieur (5) bordent le DIV. La capsule des articulations zygapophysaires (6) forme un récessus postéro-inférieur et un récessus antérosupérieur intracanalaire.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9A884145"/>
          <p:cNvPicPr>
            <a:picLocks noGrp="1" noChangeAspect="1" noChangeArrowheads="1"/>
          </p:cNvPicPr>
          <p:nvPr>
            <p:ph idx="1"/>
          </p:nvPr>
        </p:nvPicPr>
        <p:blipFill>
          <a:blip r:embed="rId2" cstate="print"/>
          <a:srcRect t="37216" r="70499" b="50424"/>
          <a:stretch>
            <a:fillRect/>
          </a:stretch>
        </p:blipFill>
        <p:spPr>
          <a:xfrm>
            <a:off x="3895789" y="3383990"/>
            <a:ext cx="1809621" cy="1372720"/>
          </a:xfrm>
        </p:spPr>
      </p:pic>
      <p:sp>
        <p:nvSpPr>
          <p:cNvPr id="7" name="Text Box 5"/>
          <p:cNvSpPr txBox="1">
            <a:spLocks noChangeArrowheads="1"/>
          </p:cNvSpPr>
          <p:nvPr/>
        </p:nvSpPr>
        <p:spPr bwMode="auto">
          <a:xfrm>
            <a:off x="1259632" y="1628800"/>
            <a:ext cx="7220099" cy="7848302"/>
          </a:xfrm>
          <a:prstGeom prst="rect">
            <a:avLst/>
          </a:prstGeom>
          <a:noFill/>
          <a:ln w="9525">
            <a:noFill/>
            <a:miter lim="800000"/>
            <a:headEnd/>
            <a:tailEnd/>
          </a:ln>
        </p:spPr>
        <p:txBody>
          <a:bodyPr wrap="square">
            <a:spAutoFit/>
          </a:bodyPr>
          <a:lstStyle/>
          <a:p>
            <a:r>
              <a:rPr lang="fr-FR" b="1" u="sng" dirty="0" smtClean="0"/>
              <a:t>Conséquences </a:t>
            </a:r>
            <a:endParaRPr lang="fr-FR" b="1" u="sng" dirty="0"/>
          </a:p>
          <a:p>
            <a:endParaRPr lang="fr-FR" dirty="0"/>
          </a:p>
          <a:p>
            <a:r>
              <a:rPr lang="fr-FR" dirty="0"/>
              <a:t>Nucleus </a:t>
            </a:r>
            <a:r>
              <a:rPr lang="fr-FR" dirty="0" err="1" smtClean="0"/>
              <a:t>pulposus</a:t>
            </a:r>
            <a:r>
              <a:rPr lang="fr-FR" dirty="0" smtClean="0"/>
              <a:t> </a:t>
            </a:r>
            <a:r>
              <a:rPr lang="fr-FR" dirty="0"/>
              <a:t>: durcit et se fragmente</a:t>
            </a:r>
            <a:r>
              <a:rPr lang="fr-FR" b="1" u="sng" dirty="0"/>
              <a:t> </a:t>
            </a:r>
          </a:p>
          <a:p>
            <a:endParaRPr lang="fr-FR" b="1" u="sng" dirty="0"/>
          </a:p>
          <a:p>
            <a:r>
              <a:rPr lang="fr-FR" dirty="0"/>
              <a:t>Anneau lamelleux : se fissure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dirty="0"/>
              <a:t>Fissure radiée en rayons de roue +++</a:t>
            </a:r>
          </a:p>
          <a:p>
            <a:r>
              <a:rPr lang="fr-FR" dirty="0"/>
              <a:t>Fissure </a:t>
            </a:r>
            <a:r>
              <a:rPr lang="fr-FR" dirty="0" err="1"/>
              <a:t>concentique</a:t>
            </a:r>
            <a:r>
              <a:rPr lang="fr-FR" dirty="0"/>
              <a:t> parallèle aux lamelles en arc de cercle : rare </a:t>
            </a:r>
          </a:p>
          <a:p>
            <a:endParaRPr lang="fr-FR" dirty="0"/>
          </a:p>
          <a:p>
            <a:r>
              <a:rPr lang="fr-FR" dirty="0">
                <a:solidFill>
                  <a:srgbClr val="FF0000"/>
                </a:solidFill>
              </a:rPr>
              <a:t>►►►►► </a:t>
            </a:r>
            <a:r>
              <a:rPr lang="fr-FR" dirty="0"/>
              <a:t>Hernie discale (HD)</a:t>
            </a:r>
            <a:endParaRPr lang="fr-FR" dirty="0">
              <a:solidFill>
                <a:srgbClr val="FF0000"/>
              </a:solidFill>
            </a:endParaRPr>
          </a:p>
          <a:p>
            <a:endParaRPr lang="fr-FR" dirty="0">
              <a:solidFill>
                <a:srgbClr val="FF0000"/>
              </a:solidFill>
            </a:endParaRP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5364088" y="2852936"/>
            <a:ext cx="2561920" cy="1200329"/>
          </a:xfrm>
          <a:prstGeom prst="rect">
            <a:avLst/>
          </a:prstGeom>
          <a:noFill/>
          <a:ln w="9525">
            <a:noFill/>
            <a:miter lim="800000"/>
            <a:headEnd/>
            <a:tailEnd/>
          </a:ln>
          <a:effectLst/>
        </p:spPr>
        <p:txBody>
          <a:bodyPr wrap="none">
            <a:spAutoFit/>
          </a:bodyPr>
          <a:lstStyle/>
          <a:p>
            <a:r>
              <a:rPr lang="fr-FR" dirty="0"/>
              <a:t>A : </a:t>
            </a:r>
            <a:r>
              <a:rPr lang="fr-FR" dirty="0" err="1"/>
              <a:t>Protrusion</a:t>
            </a:r>
            <a:r>
              <a:rPr lang="fr-FR" dirty="0"/>
              <a:t> discale</a:t>
            </a:r>
          </a:p>
          <a:p>
            <a:r>
              <a:rPr lang="fr-FR" dirty="0"/>
              <a:t>B : HD </a:t>
            </a:r>
            <a:r>
              <a:rPr lang="fr-FR" dirty="0" smtClean="0"/>
              <a:t>sous ligamentaire </a:t>
            </a:r>
            <a:endParaRPr lang="fr-FR" dirty="0"/>
          </a:p>
          <a:p>
            <a:r>
              <a:rPr lang="fr-FR" dirty="0"/>
              <a:t>C : HD </a:t>
            </a:r>
            <a:r>
              <a:rPr lang="fr-FR" dirty="0" smtClean="0"/>
              <a:t>extériorisée</a:t>
            </a:r>
            <a:endParaRPr lang="fr-FR" dirty="0"/>
          </a:p>
          <a:p>
            <a:r>
              <a:rPr lang="fr-FR" dirty="0"/>
              <a:t>D : HD exclue ou libre</a:t>
            </a:r>
          </a:p>
        </p:txBody>
      </p:sp>
      <p:sp>
        <p:nvSpPr>
          <p:cNvPr id="7" name="Rectangle 5"/>
          <p:cNvSpPr>
            <a:spLocks noGrp="1" noChangeArrowheads="1"/>
          </p:cNvSpPr>
          <p:nvPr>
            <p:ph type="title"/>
          </p:nvPr>
        </p:nvSpPr>
        <p:spPr bwMode="auto">
          <a:prstGeom prst="rect">
            <a:avLst/>
          </a:prstGeom>
          <a:noFill/>
          <a:ln w="9525">
            <a:noFill/>
            <a:miter lim="800000"/>
            <a:headEnd/>
            <a:tailEnd/>
          </a:ln>
          <a:effectLst/>
        </p:spPr>
        <p:txBody>
          <a:bodyPr wrap="none">
            <a:spAutoFit/>
          </a:bodyPr>
          <a:lstStyle/>
          <a:p>
            <a:r>
              <a:rPr lang="fr-FR" sz="3200" b="1" dirty="0"/>
              <a:t>Différents types de HD</a:t>
            </a:r>
          </a:p>
        </p:txBody>
      </p:sp>
      <p:pic>
        <p:nvPicPr>
          <p:cNvPr id="10" name="Picture 4" descr="9A884145"/>
          <p:cNvPicPr>
            <a:picLocks noGrp="1" noChangeAspect="1" noChangeArrowheads="1"/>
          </p:cNvPicPr>
          <p:nvPr>
            <p:ph idx="1"/>
          </p:nvPr>
        </p:nvPicPr>
        <p:blipFill>
          <a:blip r:embed="rId2" cstate="print"/>
          <a:srcRect l="43118" t="35077" r="15886" b="49475"/>
          <a:stretch>
            <a:fillRect/>
          </a:stretch>
        </p:blipFill>
        <p:spPr bwMode="auto">
          <a:xfrm>
            <a:off x="1331640" y="2420888"/>
            <a:ext cx="2936916" cy="20037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Grp="1" noChangeArrowheads="1"/>
          </p:cNvSpPr>
          <p:nvPr>
            <p:ph idx="1"/>
          </p:nvPr>
        </p:nvSpPr>
        <p:spPr bwMode="auto">
          <a:xfrm>
            <a:off x="827584" y="1268760"/>
            <a:ext cx="7772400" cy="5658472"/>
          </a:xfrm>
          <a:prstGeom prst="rect">
            <a:avLst/>
          </a:prstGeom>
          <a:noFill/>
          <a:ln w="9525">
            <a:noFill/>
            <a:miter lim="800000"/>
            <a:headEnd/>
            <a:tailEnd/>
          </a:ln>
        </p:spPr>
        <p:txBody>
          <a:bodyPr>
            <a:spAutoFit/>
          </a:bodyPr>
          <a:lstStyle/>
          <a:p>
            <a:endParaRPr lang="fr-FR" sz="2000" b="1" u="sng" dirty="0" smtClean="0">
              <a:solidFill>
                <a:srgbClr val="00B050"/>
              </a:solidFill>
            </a:endParaRPr>
          </a:p>
          <a:p>
            <a:endParaRPr lang="fr-FR" sz="2000" b="1" u="sng" dirty="0" smtClean="0">
              <a:solidFill>
                <a:srgbClr val="00B050"/>
              </a:solidFill>
            </a:endParaRPr>
          </a:p>
          <a:p>
            <a:pPr>
              <a:buNone/>
            </a:pPr>
            <a:r>
              <a:rPr lang="fr-FR" sz="2000" b="1" u="sng" dirty="0" smtClean="0">
                <a:solidFill>
                  <a:srgbClr val="00B050"/>
                </a:solidFill>
              </a:rPr>
              <a:t>Interrogatoire </a:t>
            </a:r>
            <a:endParaRPr lang="fr-FR" sz="2000" b="1" u="sng" dirty="0">
              <a:solidFill>
                <a:srgbClr val="00B050"/>
              </a:solidFill>
            </a:endParaRPr>
          </a:p>
          <a:p>
            <a:pPr>
              <a:buNone/>
            </a:pPr>
            <a:endParaRPr lang="fr-FR" sz="2000" b="1" u="sng" dirty="0"/>
          </a:p>
          <a:p>
            <a:r>
              <a:rPr lang="fr-FR" sz="2000" dirty="0"/>
              <a:t>Reconnait la </a:t>
            </a:r>
            <a:r>
              <a:rPr lang="fr-FR" sz="2000" dirty="0" smtClean="0"/>
              <a:t>douleur (la sciatique) </a:t>
            </a:r>
            <a:r>
              <a:rPr lang="fr-FR" sz="2000" dirty="0"/>
              <a:t>par son trajet</a:t>
            </a:r>
          </a:p>
          <a:p>
            <a:endParaRPr lang="fr-FR" sz="2000" dirty="0"/>
          </a:p>
          <a:p>
            <a:r>
              <a:rPr lang="fr-FR" sz="2000" dirty="0">
                <a:solidFill>
                  <a:srgbClr val="FF0000"/>
                </a:solidFill>
              </a:rPr>
              <a:t>L5 </a:t>
            </a:r>
            <a:r>
              <a:rPr lang="fr-FR" sz="2000" dirty="0"/>
              <a:t>: la douleur descend de la fesse vers la partie </a:t>
            </a:r>
            <a:r>
              <a:rPr lang="fr-FR" sz="2000" dirty="0" err="1"/>
              <a:t>postéroexterne</a:t>
            </a:r>
            <a:r>
              <a:rPr lang="fr-FR" sz="2000" dirty="0"/>
              <a:t> de la cuisse, la partie </a:t>
            </a:r>
            <a:r>
              <a:rPr lang="fr-FR" sz="2000" dirty="0" err="1"/>
              <a:t>postéroexterne</a:t>
            </a:r>
            <a:r>
              <a:rPr lang="fr-FR" sz="2000" dirty="0"/>
              <a:t> ou externe de la jambe, passe devant la malléole externe puis sur le dos du pied pour se terminer sur le gros orteil et accessoirement sur le second</a:t>
            </a:r>
          </a:p>
          <a:p>
            <a:endParaRPr lang="fr-FR" dirty="0"/>
          </a:p>
          <a:p>
            <a:pPr lvl="8">
              <a:buNone/>
            </a:pPr>
            <a:endParaRPr lang="fr-FR" dirty="0"/>
          </a:p>
          <a:p>
            <a:endParaRPr lang="fr-FR" dirty="0"/>
          </a:p>
          <a:p>
            <a:endParaRPr lang="fr-FR" dirty="0"/>
          </a:p>
        </p:txBody>
      </p:sp>
      <p:sp>
        <p:nvSpPr>
          <p:cNvPr id="5" name="Rectangle 4"/>
          <p:cNvSpPr>
            <a:spLocks noGrp="1" noChangeArrowheads="1"/>
          </p:cNvSpPr>
          <p:nvPr>
            <p:ph type="title"/>
          </p:nvPr>
        </p:nvSpPr>
        <p:spPr/>
        <p:txBody>
          <a:bodyPr/>
          <a:lstStyle/>
          <a:p>
            <a:pPr eaLnBrk="1" hangingPunct="1"/>
            <a:r>
              <a:rPr lang="fr-FR" dirty="0" smtClean="0">
                <a:solidFill>
                  <a:srgbClr val="FF0000"/>
                </a:solidFill>
              </a:rPr>
              <a:t>Clinique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endParaRPr lang="fr-FR" sz="2000" dirty="0" smtClean="0">
              <a:solidFill>
                <a:srgbClr val="FF0000"/>
              </a:solidFill>
            </a:endParaRPr>
          </a:p>
          <a:p>
            <a:endParaRPr lang="fr-FR" sz="2000" dirty="0" smtClean="0">
              <a:solidFill>
                <a:srgbClr val="FF0000"/>
              </a:solidFill>
            </a:endParaRPr>
          </a:p>
          <a:p>
            <a:r>
              <a:rPr lang="fr-FR" sz="2000" dirty="0" smtClean="0">
                <a:solidFill>
                  <a:srgbClr val="FF0000"/>
                </a:solidFill>
              </a:rPr>
              <a:t>S1 </a:t>
            </a:r>
            <a:r>
              <a:rPr lang="fr-FR" sz="2000" dirty="0" smtClean="0"/>
              <a:t>: la douleur descend de la fesse vers la face postérieure de cuisse, la face postérieure du mollet, le tendon d’Achille puis la région </a:t>
            </a:r>
            <a:r>
              <a:rPr lang="fr-FR" sz="2000" dirty="0" err="1" smtClean="0"/>
              <a:t>rétromalléolaire</a:t>
            </a:r>
            <a:r>
              <a:rPr lang="fr-FR" sz="2000" dirty="0" smtClean="0"/>
              <a:t> externe pour se continuer sous la plante du pied et surtout le long du bord externe en direction des deux derniers orteils</a:t>
            </a:r>
          </a:p>
          <a:p>
            <a:endParaRPr lang="fr-FR" sz="2000" dirty="0" smtClean="0"/>
          </a:p>
          <a:p>
            <a:r>
              <a:rPr lang="fr-FR" sz="2000" dirty="0" smtClean="0"/>
              <a:t>Si trajet incomplet : sciatique tronquée</a:t>
            </a:r>
          </a:p>
          <a:p>
            <a:endParaRPr lang="fr-FR" sz="2000" dirty="0" smtClean="0"/>
          </a:p>
          <a:p>
            <a:endParaRPr lang="fr-FR" sz="2000" dirty="0" smtClean="0"/>
          </a:p>
          <a:p>
            <a:endParaRPr lang="fr-FR"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idx="1"/>
          </p:nvPr>
        </p:nvSpPr>
        <p:spPr bwMode="auto">
          <a:xfrm>
            <a:off x="755576" y="620688"/>
            <a:ext cx="6408712" cy="5819542"/>
          </a:xfrm>
          <a:prstGeom prst="rect">
            <a:avLst/>
          </a:prstGeom>
          <a:noFill/>
          <a:ln w="9525">
            <a:noFill/>
            <a:miter lim="800000"/>
            <a:headEnd/>
            <a:tailEnd/>
          </a:ln>
        </p:spPr>
        <p:txBody>
          <a:bodyPr wrap="square">
            <a:spAutoFit/>
          </a:bodyPr>
          <a:lstStyle/>
          <a:p>
            <a:pPr>
              <a:buNone/>
            </a:pPr>
            <a:r>
              <a:rPr lang="fr-FR" sz="2000" b="1" dirty="0" smtClean="0"/>
              <a:t>Antécédents</a:t>
            </a:r>
            <a:r>
              <a:rPr lang="fr-FR" sz="2000" dirty="0" smtClean="0"/>
              <a:t>: lombalgies chroniques, lumbago, lombosciatique</a:t>
            </a:r>
          </a:p>
          <a:p>
            <a:pPr>
              <a:buNone/>
            </a:pPr>
            <a:r>
              <a:rPr lang="fr-FR" sz="2000" b="1" dirty="0" smtClean="0"/>
              <a:t>Mode </a:t>
            </a:r>
            <a:r>
              <a:rPr lang="fr-FR" sz="2000" b="1" dirty="0"/>
              <a:t>de début </a:t>
            </a:r>
            <a:r>
              <a:rPr lang="fr-FR" sz="2000" dirty="0"/>
              <a:t>brutal ou progressif</a:t>
            </a:r>
          </a:p>
          <a:p>
            <a:pPr>
              <a:buNone/>
            </a:pPr>
            <a:r>
              <a:rPr lang="fr-FR" sz="2000" b="1" dirty="0" smtClean="0"/>
              <a:t>Circonstances</a:t>
            </a:r>
            <a:r>
              <a:rPr lang="fr-FR" sz="2000" dirty="0" smtClean="0"/>
              <a:t> </a:t>
            </a:r>
            <a:r>
              <a:rPr lang="fr-FR" sz="2000" dirty="0"/>
              <a:t>: le matin au réveil, après un effort de soulèvement, un geste</a:t>
            </a:r>
          </a:p>
          <a:p>
            <a:pPr>
              <a:buNone/>
            </a:pPr>
            <a:r>
              <a:rPr lang="fr-FR" sz="2000" dirty="0"/>
              <a:t> </a:t>
            </a:r>
            <a:r>
              <a:rPr lang="fr-FR" sz="2000" b="1" dirty="0" smtClean="0"/>
              <a:t>Horaire</a:t>
            </a:r>
            <a:r>
              <a:rPr lang="fr-FR" sz="2000" dirty="0" smtClean="0"/>
              <a:t> </a:t>
            </a:r>
            <a:r>
              <a:rPr lang="fr-FR" sz="2000" dirty="0">
                <a:solidFill>
                  <a:srgbClr val="92D050"/>
                </a:solidFill>
              </a:rPr>
              <a:t>mécanique</a:t>
            </a:r>
          </a:p>
          <a:p>
            <a:pPr>
              <a:buNone/>
            </a:pPr>
            <a:r>
              <a:rPr lang="fr-FR" sz="2000" b="1" dirty="0" smtClean="0"/>
              <a:t>Impulsive </a:t>
            </a:r>
            <a:r>
              <a:rPr lang="fr-FR" sz="2000" b="1" dirty="0"/>
              <a:t>aux efforts </a:t>
            </a:r>
            <a:r>
              <a:rPr lang="fr-FR" sz="2000" dirty="0"/>
              <a:t>de toux, éternuements, défécation</a:t>
            </a:r>
          </a:p>
          <a:p>
            <a:pPr>
              <a:buNone/>
            </a:pPr>
            <a:r>
              <a:rPr lang="fr-FR" sz="2000" b="1" dirty="0" smtClean="0"/>
              <a:t>Intensité</a:t>
            </a:r>
            <a:r>
              <a:rPr lang="fr-FR" sz="2000" dirty="0" smtClean="0"/>
              <a:t> </a:t>
            </a:r>
            <a:r>
              <a:rPr lang="fr-FR" sz="2000" dirty="0"/>
              <a:t>variable : </a:t>
            </a:r>
            <a:r>
              <a:rPr lang="fr-FR" sz="2000" dirty="0" err="1"/>
              <a:t>légère→hyperalgique</a:t>
            </a:r>
            <a:endParaRPr lang="fr-FR" sz="2000" dirty="0"/>
          </a:p>
          <a:p>
            <a:pPr>
              <a:buNone/>
            </a:pPr>
            <a:r>
              <a:rPr lang="fr-FR" sz="2000" b="1" dirty="0" smtClean="0"/>
              <a:t>Type</a:t>
            </a:r>
            <a:r>
              <a:rPr lang="fr-FR" sz="2000" dirty="0" smtClean="0"/>
              <a:t> </a:t>
            </a:r>
            <a:r>
              <a:rPr lang="fr-FR" sz="2000" dirty="0"/>
              <a:t>: brulures, </a:t>
            </a:r>
            <a:r>
              <a:rPr lang="fr-FR" sz="2000" dirty="0" smtClean="0"/>
              <a:t>broiements.</a:t>
            </a:r>
            <a:endParaRPr lang="fr-FR" sz="2000" dirty="0"/>
          </a:p>
          <a:p>
            <a:pPr>
              <a:buNone/>
            </a:pPr>
            <a:r>
              <a:rPr lang="fr-FR" sz="2000" b="1" dirty="0" smtClean="0"/>
              <a:t>Signes </a:t>
            </a:r>
            <a:r>
              <a:rPr lang="fr-FR" sz="2000" b="1" dirty="0"/>
              <a:t>accompagnateurs </a:t>
            </a:r>
            <a:r>
              <a:rPr lang="fr-FR" sz="2000" dirty="0"/>
              <a:t>: </a:t>
            </a:r>
            <a:r>
              <a:rPr lang="fr-FR" sz="2000" dirty="0" smtClean="0"/>
              <a:t>paresthésies</a:t>
            </a:r>
          </a:p>
          <a:p>
            <a:pPr>
              <a:buNone/>
            </a:pPr>
            <a:endParaRPr lang="fr-FR" sz="2000" dirty="0" smtClean="0"/>
          </a:p>
          <a:p>
            <a:pPr>
              <a:buNone/>
            </a:pPr>
            <a:r>
              <a:rPr lang="fr-FR" sz="2400" b="1" dirty="0" smtClean="0"/>
              <a:t>   </a:t>
            </a:r>
            <a:r>
              <a:rPr lang="fr-FR" sz="2400" b="1" dirty="0">
                <a:solidFill>
                  <a:srgbClr val="FF0000"/>
                </a:solidFill>
              </a:rPr>
              <a:t>troubles </a:t>
            </a:r>
            <a:r>
              <a:rPr lang="fr-FR" sz="2400" b="1" dirty="0" err="1" smtClean="0">
                <a:solidFill>
                  <a:srgbClr val="FF0000"/>
                </a:solidFill>
              </a:rPr>
              <a:t>génitosphinctériens</a:t>
            </a:r>
            <a:r>
              <a:rPr lang="fr-FR" sz="2400" b="1" dirty="0" smtClean="0">
                <a:solidFill>
                  <a:srgbClr val="FF0000"/>
                </a:solidFill>
              </a:rPr>
              <a:t> (vidange vésicale, défécation) </a:t>
            </a:r>
            <a:endParaRPr lang="fr-FR" sz="2400" b="1" dirty="0">
              <a:solidFill>
                <a:srgbClr val="FF0000"/>
              </a:solidFill>
            </a:endParaRPr>
          </a:p>
          <a:p>
            <a:endParaRPr lang="fr-FR" sz="2000" dirty="0"/>
          </a:p>
          <a:p>
            <a:endParaRPr lang="fr-FR"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Grp="1" noChangeArrowheads="1"/>
          </p:cNvSpPr>
          <p:nvPr>
            <p:ph idx="1"/>
          </p:nvPr>
        </p:nvSpPr>
        <p:spPr bwMode="auto">
          <a:xfrm>
            <a:off x="1547664" y="548680"/>
            <a:ext cx="6381937" cy="5606663"/>
          </a:xfrm>
          <a:prstGeom prst="rect">
            <a:avLst/>
          </a:prstGeom>
          <a:noFill/>
          <a:ln w="9525">
            <a:noFill/>
            <a:miter lim="800000"/>
            <a:headEnd/>
            <a:tailEnd/>
          </a:ln>
        </p:spPr>
        <p:txBody>
          <a:bodyPr wrap="square">
            <a:spAutoFit/>
          </a:bodyPr>
          <a:lstStyle/>
          <a:p>
            <a:pPr marL="342900" indent="-342900"/>
            <a:r>
              <a:rPr lang="fr-FR" sz="2000" b="1" u="sng" dirty="0">
                <a:solidFill>
                  <a:srgbClr val="92D050"/>
                </a:solidFill>
              </a:rPr>
              <a:t>Examen physique</a:t>
            </a:r>
          </a:p>
          <a:p>
            <a:pPr marL="342900" indent="-342900">
              <a:buFontTx/>
              <a:buAutoNum type="arabicPeriod"/>
            </a:pPr>
            <a:r>
              <a:rPr lang="fr-FR" sz="2000" dirty="0">
                <a:solidFill>
                  <a:srgbClr val="00B0F0"/>
                </a:solidFill>
              </a:rPr>
              <a:t>Malade </a:t>
            </a:r>
            <a:r>
              <a:rPr lang="fr-FR" sz="2000" dirty="0" smtClean="0">
                <a:solidFill>
                  <a:srgbClr val="00B0F0"/>
                </a:solidFill>
              </a:rPr>
              <a:t>debout</a:t>
            </a:r>
            <a:endParaRPr lang="fr-FR" sz="2000" dirty="0">
              <a:solidFill>
                <a:srgbClr val="00B0F0"/>
              </a:solidFill>
            </a:endParaRPr>
          </a:p>
          <a:p>
            <a:pPr marL="342900" indent="-342900">
              <a:buNone/>
            </a:pPr>
            <a:r>
              <a:rPr lang="fr-FR" sz="2000" b="1" dirty="0" smtClean="0">
                <a:solidFill>
                  <a:srgbClr val="7030A0"/>
                </a:solidFill>
              </a:rPr>
              <a:t>Rachis</a:t>
            </a:r>
            <a:endParaRPr lang="fr-FR" sz="2000" b="1" dirty="0">
              <a:solidFill>
                <a:srgbClr val="7030A0"/>
              </a:solidFill>
            </a:endParaRPr>
          </a:p>
          <a:p>
            <a:pPr marL="342900" indent="-342900">
              <a:buFontTx/>
              <a:buChar char="•"/>
            </a:pPr>
            <a:r>
              <a:rPr lang="fr-FR" sz="2000" i="1" dirty="0"/>
              <a:t>Inspection : </a:t>
            </a:r>
            <a:r>
              <a:rPr lang="fr-FR" sz="2000" b="1" dirty="0">
                <a:solidFill>
                  <a:srgbClr val="FF0000"/>
                </a:solidFill>
              </a:rPr>
              <a:t>attitude </a:t>
            </a:r>
            <a:r>
              <a:rPr lang="fr-FR" sz="2000" b="1" dirty="0" smtClean="0">
                <a:solidFill>
                  <a:srgbClr val="FF0000"/>
                </a:solidFill>
              </a:rPr>
              <a:t>antalgique </a:t>
            </a:r>
            <a:r>
              <a:rPr lang="fr-FR" sz="2000" dirty="0" smtClean="0"/>
              <a:t>en </a:t>
            </a:r>
            <a:r>
              <a:rPr lang="fr-FR" sz="2000" dirty="0"/>
              <a:t>inclinaison latérale +++ </a:t>
            </a:r>
          </a:p>
          <a:p>
            <a:pPr marL="342900" indent="-342900">
              <a:buNone/>
            </a:pPr>
            <a:r>
              <a:rPr lang="fr-FR" sz="2000" dirty="0"/>
              <a:t>Rare : effacement de la lordose, </a:t>
            </a:r>
            <a:r>
              <a:rPr lang="fr-FR" sz="2000" dirty="0">
                <a:solidFill>
                  <a:srgbClr val="FF0000"/>
                </a:solidFill>
              </a:rPr>
              <a:t>cyphose lombaire</a:t>
            </a:r>
          </a:p>
          <a:p>
            <a:pPr marL="342900" indent="-342900"/>
            <a:endParaRPr lang="fr-FR" sz="2000" dirty="0"/>
          </a:p>
          <a:p>
            <a:pPr marL="342900" indent="-342900">
              <a:buFontTx/>
              <a:buChar char="•"/>
            </a:pPr>
            <a:r>
              <a:rPr lang="fr-FR" sz="2000" dirty="0" smtClean="0"/>
              <a:t>Palpation :Douleur </a:t>
            </a:r>
            <a:r>
              <a:rPr lang="fr-FR" sz="2000" dirty="0"/>
              <a:t>médiane ou para vertébrale au niveau L4-L5 ou </a:t>
            </a:r>
            <a:r>
              <a:rPr lang="fr-FR" sz="2000" dirty="0" smtClean="0"/>
              <a:t>L5-S1</a:t>
            </a:r>
            <a:r>
              <a:rPr lang="fr-FR" sz="2000" dirty="0"/>
              <a:t> </a:t>
            </a:r>
            <a:r>
              <a:rPr lang="fr-FR" sz="2000" dirty="0" smtClean="0"/>
              <a:t>:</a:t>
            </a:r>
            <a:r>
              <a:rPr lang="fr-FR" sz="2000" b="1" dirty="0" smtClean="0">
                <a:solidFill>
                  <a:srgbClr val="FF0000"/>
                </a:solidFill>
              </a:rPr>
              <a:t>Signe </a:t>
            </a:r>
            <a:r>
              <a:rPr lang="fr-FR" sz="2000" b="1" dirty="0">
                <a:solidFill>
                  <a:srgbClr val="FF0000"/>
                </a:solidFill>
              </a:rPr>
              <a:t>de la sonnette</a:t>
            </a:r>
          </a:p>
          <a:p>
            <a:pPr marL="342900" indent="-342900"/>
            <a:endParaRPr lang="fr-FR" sz="2000" dirty="0"/>
          </a:p>
          <a:p>
            <a:pPr marL="342900" indent="-342900">
              <a:buFontTx/>
              <a:buChar char="•"/>
            </a:pPr>
            <a:r>
              <a:rPr lang="fr-FR" sz="2000" dirty="0" smtClean="0"/>
              <a:t>Mobilisation dans le plan sagittal ou frontal</a:t>
            </a:r>
            <a:r>
              <a:rPr lang="fr-FR" sz="2000" dirty="0"/>
              <a:t> </a:t>
            </a:r>
            <a:r>
              <a:rPr lang="fr-FR" sz="2000" dirty="0" smtClean="0"/>
              <a:t>:</a:t>
            </a:r>
            <a:r>
              <a:rPr lang="fr-FR" sz="2000" b="1" dirty="0" smtClean="0">
                <a:solidFill>
                  <a:srgbClr val="FF0000"/>
                </a:solidFill>
              </a:rPr>
              <a:t>limitation partielle</a:t>
            </a:r>
          </a:p>
          <a:p>
            <a:pPr marL="342900" indent="-342900">
              <a:buFontTx/>
              <a:buChar char="•"/>
            </a:pPr>
            <a:r>
              <a:rPr lang="fr-FR" sz="2000" dirty="0" smtClean="0"/>
              <a:t>Blocage rachidien segmentaire bas lombaire</a:t>
            </a:r>
            <a:r>
              <a:rPr lang="fr-FR" sz="2000" dirty="0" smtClean="0">
                <a:solidFill>
                  <a:srgbClr val="FF0000"/>
                </a:solidFill>
              </a:rPr>
              <a:t>: </a:t>
            </a:r>
            <a:r>
              <a:rPr lang="fr-FR" sz="2000" b="1" dirty="0" smtClean="0">
                <a:solidFill>
                  <a:srgbClr val="FF0000"/>
                </a:solidFill>
              </a:rPr>
              <a:t>Distance doigt sol</a:t>
            </a:r>
            <a:endParaRPr lang="fr-FR" sz="2000" dirty="0">
              <a:solidFill>
                <a:srgbClr val="FF0000"/>
              </a:solidFill>
            </a:endParaRPr>
          </a:p>
          <a:p>
            <a:pPr marL="342900" indent="-342900">
              <a:buNone/>
            </a:pPr>
            <a:r>
              <a:rPr lang="fr-FR" sz="2000" b="1" dirty="0" smtClean="0">
                <a:solidFill>
                  <a:srgbClr val="7030A0"/>
                </a:solidFill>
              </a:rPr>
              <a:t>Marche</a:t>
            </a:r>
            <a:r>
              <a:rPr lang="fr-FR" sz="2000" b="1" dirty="0" smtClean="0"/>
              <a:t>:</a:t>
            </a:r>
            <a:r>
              <a:rPr lang="fr-FR" sz="2000" dirty="0" smtClean="0"/>
              <a:t> sur la pointe des pieds et sur les talons</a:t>
            </a:r>
            <a:endParaRPr lang="fr-FR" sz="20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étro">
  <a:themeElements>
    <a:clrScheme name="Mé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é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é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879</TotalTime>
  <Words>1242</Words>
  <Application>Microsoft Office PowerPoint</Application>
  <PresentationFormat>Affichage à l'écran (4:3)</PresentationFormat>
  <Paragraphs>239</Paragraphs>
  <Slides>27</Slides>
  <Notes>0</Notes>
  <HiddenSlides>0</HiddenSlides>
  <MMClips>0</MMClips>
  <ScaleCrop>false</ScaleCrop>
  <HeadingPairs>
    <vt:vector size="4" baseType="variant">
      <vt:variant>
        <vt:lpstr>Thème</vt:lpstr>
      </vt:variant>
      <vt:variant>
        <vt:i4>1</vt:i4>
      </vt:variant>
      <vt:variant>
        <vt:lpstr>Titres des diapositives</vt:lpstr>
      </vt:variant>
      <vt:variant>
        <vt:i4>27</vt:i4>
      </vt:variant>
    </vt:vector>
  </HeadingPairs>
  <TitlesOfParts>
    <vt:vector size="28" baseType="lpstr">
      <vt:lpstr>Métro</vt:lpstr>
      <vt:lpstr>Lombosciatique commune</vt:lpstr>
      <vt:lpstr>INTRODUCTION</vt:lpstr>
      <vt:lpstr>RAPPEL ANATOMO-PHYSIOLOGIQUE:</vt:lpstr>
      <vt:lpstr>Diapositive 4</vt:lpstr>
      <vt:lpstr>Différents types de HD</vt:lpstr>
      <vt:lpstr>Clinique </vt:lpstr>
      <vt:lpstr>Diapositive 7</vt:lpstr>
      <vt:lpstr>Diapositive 8</vt:lpstr>
      <vt:lpstr>Diapositive 9</vt:lpstr>
      <vt:lpstr>Diapositive 10</vt:lpstr>
      <vt:lpstr>Examens complémentaires</vt:lpstr>
      <vt:lpstr>Diapositive 12</vt:lpstr>
      <vt:lpstr>Diapositive 13</vt:lpstr>
      <vt:lpstr>Diapositive 14</vt:lpstr>
      <vt:lpstr>Diapositive 15</vt:lpstr>
      <vt:lpstr>Diapositive 16</vt:lpstr>
      <vt:lpstr>Diapositive 17</vt:lpstr>
      <vt:lpstr>Diapositive 18</vt:lpstr>
      <vt:lpstr>Diapositive 19</vt:lpstr>
      <vt:lpstr>Diagnostic différentiel</vt:lpstr>
      <vt:lpstr>Diapositive 21</vt:lpstr>
      <vt:lpstr>Diapositive 22</vt:lpstr>
      <vt:lpstr>Diapositive 23</vt:lpstr>
      <vt:lpstr>Diapositive 24</vt:lpstr>
      <vt:lpstr>Diapositive 25</vt:lpstr>
      <vt:lpstr>Diapositive 26</vt:lpstr>
      <vt:lpstr>Diapositive 27</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Lombosciatique commune</dc:title>
  <dc:creator>Latifa</dc:creator>
  <cp:lastModifiedBy>Latifa</cp:lastModifiedBy>
  <cp:revision>123</cp:revision>
  <dcterms:created xsi:type="dcterms:W3CDTF">2012-10-20T23:46:55Z</dcterms:created>
  <dcterms:modified xsi:type="dcterms:W3CDTF">2016-04-03T14:24:58Z</dcterms:modified>
</cp:coreProperties>
</file>