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9" r:id="rId3"/>
    <p:sldId id="279" r:id="rId4"/>
    <p:sldId id="260" r:id="rId5"/>
    <p:sldId id="261" r:id="rId6"/>
    <p:sldId id="263" r:id="rId7"/>
    <p:sldId id="265" r:id="rId8"/>
    <p:sldId id="264" r:id="rId9"/>
    <p:sldId id="258" r:id="rId10"/>
    <p:sldId id="269" r:id="rId11"/>
    <p:sldId id="266" r:id="rId12"/>
    <p:sldId id="267" r:id="rId13"/>
    <p:sldId id="270" r:id="rId14"/>
    <p:sldId id="25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29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E03BF-63FC-4669-BDCA-D91109410533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78323-3E60-46F4-AC92-232E74700C1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78323-3E60-46F4-AC92-232E74700C17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78323-3E60-46F4-AC92-232E74700C17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D10295-C3D5-4102-BF17-B4BCEBC5DDEA}" type="datetimeFigureOut">
              <a:rPr lang="fr-FR" smtClean="0"/>
              <a:t>27/06/2019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267E35-B8BB-4B4B-A2D7-C4EA5BC35D15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43042" y="4000504"/>
            <a:ext cx="5329230" cy="966782"/>
          </a:xfrm>
        </p:spPr>
        <p:txBody>
          <a:bodyPr>
            <a:normAutofit fontScale="85000" lnSpcReduction="20000"/>
          </a:bodyPr>
          <a:lstStyle/>
          <a:p>
            <a:r>
              <a:rPr lang="fr-FR" sz="2400" dirty="0" smtClean="0"/>
              <a:t>MH.AMRANE; M.BEKHOUCHE; B.ZOUACHE ; Z.GUERFI</a:t>
            </a:r>
          </a:p>
          <a:p>
            <a:r>
              <a:rPr lang="fr-FR" sz="2400" smtClean="0"/>
              <a:t>CUH BATNA</a:t>
            </a: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234" y="785793"/>
            <a:ext cx="8536922" cy="1805007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PRISE EN CHARGE DU TRAUMATISME DU RACHIS CERVICAL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803" y="500042"/>
            <a:ext cx="526959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fracture condyle occipital</a:t>
            </a:r>
          </a:p>
          <a:p>
            <a:r>
              <a:rPr lang="fr-FR" dirty="0" smtClean="0"/>
              <a:t>luxation </a:t>
            </a:r>
            <a:r>
              <a:rPr lang="fr-FR" dirty="0" smtClean="0"/>
              <a:t>C0-C1</a:t>
            </a:r>
          </a:p>
          <a:p>
            <a:r>
              <a:rPr lang="fr-FR" dirty="0" smtClean="0"/>
              <a:t>fracture </a:t>
            </a:r>
            <a:r>
              <a:rPr lang="fr-FR" dirty="0" smtClean="0"/>
              <a:t>de C1</a:t>
            </a:r>
          </a:p>
          <a:p>
            <a:r>
              <a:rPr lang="fr-FR" dirty="0" smtClean="0"/>
              <a:t>luxation </a:t>
            </a:r>
            <a:r>
              <a:rPr lang="fr-FR" dirty="0" smtClean="0"/>
              <a:t>C1-C2</a:t>
            </a:r>
          </a:p>
          <a:p>
            <a:r>
              <a:rPr lang="fr-FR" dirty="0" smtClean="0"/>
              <a:t>fracture </a:t>
            </a:r>
            <a:r>
              <a:rPr lang="fr-FR" dirty="0" smtClean="0"/>
              <a:t>de l'odontoïde</a:t>
            </a:r>
          </a:p>
          <a:p>
            <a:r>
              <a:rPr lang="fr-FR" dirty="0" smtClean="0"/>
              <a:t>fracture </a:t>
            </a:r>
            <a:r>
              <a:rPr lang="fr-FR" dirty="0" err="1" smtClean="0"/>
              <a:t>bipédiculaire</a:t>
            </a:r>
            <a:r>
              <a:rPr lang="fr-FR" dirty="0" smtClean="0"/>
              <a:t> de C2</a:t>
            </a:r>
          </a:p>
          <a:p>
            <a:r>
              <a:rPr lang="fr-FR" dirty="0" smtClean="0"/>
              <a:t>fracture </a:t>
            </a:r>
            <a:r>
              <a:rPr lang="fr-FR" dirty="0" smtClean="0"/>
              <a:t>du corps de C2</a:t>
            </a:r>
          </a:p>
          <a:p>
            <a:r>
              <a:rPr lang="fr-FR" dirty="0" smtClean="0"/>
              <a:t> </a:t>
            </a:r>
            <a:r>
              <a:rPr lang="fr-FR" dirty="0" smtClean="0"/>
              <a:t>+++ association +++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Lésions du rachis cervical supérieur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72000"/>
          </a:xfrm>
        </p:spPr>
        <p:txBody>
          <a:bodyPr/>
          <a:lstStyle/>
          <a:p>
            <a:r>
              <a:rPr lang="fr-FR" dirty="0" smtClean="0"/>
              <a:t>Fractures en </a:t>
            </a:r>
            <a:r>
              <a:rPr lang="fr-FR" dirty="0" smtClean="0"/>
              <a:t>compression</a:t>
            </a:r>
          </a:p>
          <a:p>
            <a:endParaRPr lang="fr-FR" dirty="0" smtClean="0"/>
          </a:p>
          <a:p>
            <a:r>
              <a:rPr lang="fr-FR" dirty="0" smtClean="0"/>
              <a:t>Fractures </a:t>
            </a:r>
            <a:r>
              <a:rPr lang="fr-FR" dirty="0" smtClean="0"/>
              <a:t>en </a:t>
            </a:r>
            <a:r>
              <a:rPr lang="fr-FR" dirty="0" smtClean="0"/>
              <a:t>flexion-distraction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Instabilités disco-ligamentaires (entorses graves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Fractures en torsion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lésions cervicales inférieures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4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Traitement</a:t>
            </a:r>
            <a:endParaRPr lang="fr-FR" sz="4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du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</a:p>
          <a:p>
            <a:pPr>
              <a:buNone/>
            </a:pPr>
            <a:endParaRPr lang="fr-F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/>
              <a:t> </a:t>
            </a:r>
            <a:r>
              <a:rPr lang="fr-FR" dirty="0" smtClean="0"/>
              <a:t>Restaurer les 3 fonctions rachidiennes</a:t>
            </a:r>
            <a:r>
              <a:rPr lang="fr-FR" dirty="0" smtClean="0"/>
              <a:t>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– Stabilité</a:t>
            </a:r>
          </a:p>
          <a:p>
            <a:pPr>
              <a:buNone/>
            </a:pPr>
            <a:r>
              <a:rPr lang="fr-FR" dirty="0" smtClean="0"/>
              <a:t>– Dynamique</a:t>
            </a:r>
          </a:p>
          <a:p>
            <a:pPr>
              <a:buNone/>
            </a:pPr>
            <a:r>
              <a:rPr lang="fr-FR" dirty="0" smtClean="0"/>
              <a:t>– Protection des éléments </a:t>
            </a:r>
            <a:r>
              <a:rPr lang="fr-FR" dirty="0" smtClean="0"/>
              <a:t>neurologiques</a:t>
            </a:r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Quelque soit le traitement réalisé!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Indications chirurgicales</a:t>
            </a:r>
            <a:br>
              <a:rPr lang="fr-F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0742" y="1524000"/>
            <a:ext cx="664251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 clinique</a:t>
            </a:r>
          </a:p>
          <a:p>
            <a:pPr>
              <a:buNone/>
            </a:pPr>
            <a:endParaRPr lang="fr-F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Jeune de 17 ans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 de moto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Mécanisme indéterminé</a:t>
            </a: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cervicalgies</a:t>
            </a:r>
            <a:endParaRPr lang="fr-FR" dirty="0" smtClean="0"/>
          </a:p>
          <a:p>
            <a:pPr>
              <a:buNone/>
            </a:pPr>
            <a:endParaRPr lang="fr-F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Radiographie standard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C:\Users\user\Desktop\Nouveau dossier\IMG20190628094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3116"/>
            <a:ext cx="229048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357166"/>
            <a:ext cx="5114932" cy="6143668"/>
          </a:xfrm>
        </p:spPr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Clichés dynamiques ( 20 jours)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643570" y="152400"/>
            <a:ext cx="3043230" cy="620555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3314" name="Picture 2" descr="C:\Users\user\Desktop\Nouveau dossier\IMG20190628093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2812858" cy="5000636"/>
          </a:xfrm>
          <a:prstGeom prst="rect">
            <a:avLst/>
          </a:prstGeom>
          <a:noFill/>
        </p:spPr>
      </p:pic>
      <p:pic>
        <p:nvPicPr>
          <p:cNvPr id="13315" name="Picture 3" descr="C:\Users\user\Desktop\Nouveau dossier\IMG20190628093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2812858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IRM (02 mois)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C:\Users\user\Desktop\Nouveau dossier\IMG20190628093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2544979" cy="452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Lésions  fréquentes</a:t>
            </a:r>
          </a:p>
          <a:p>
            <a:endParaRPr lang="fr-FR" dirty="0" smtClean="0"/>
          </a:p>
          <a:p>
            <a:r>
              <a:rPr lang="fr-FR" dirty="0" smtClean="0"/>
              <a:t>Prédominance masculine</a:t>
            </a:r>
          </a:p>
          <a:p>
            <a:endParaRPr lang="fr-FR" u="sng" dirty="0" smtClean="0"/>
          </a:p>
          <a:p>
            <a:r>
              <a:rPr lang="fr-FR" dirty="0" smtClean="0"/>
              <a:t>Age moyen  25 ans</a:t>
            </a:r>
          </a:p>
          <a:p>
            <a:endParaRPr lang="fr-FR" dirty="0" smtClean="0"/>
          </a:p>
          <a:p>
            <a:r>
              <a:rPr lang="fr-FR" dirty="0" smtClean="0"/>
              <a:t>Etiologies</a:t>
            </a:r>
          </a:p>
          <a:p>
            <a:pPr>
              <a:buNone/>
            </a:pPr>
            <a:r>
              <a:rPr lang="fr-FR" dirty="0" smtClean="0"/>
              <a:t>          AVP 50% =&gt; Prévention +++</a:t>
            </a:r>
          </a:p>
          <a:p>
            <a:pPr>
              <a:buNone/>
            </a:pPr>
            <a:r>
              <a:rPr lang="fr-FR" dirty="0" smtClean="0"/>
              <a:t>          Accidents de sport (plongeon )( 15 à20%)</a:t>
            </a:r>
          </a:p>
          <a:p>
            <a:pPr>
              <a:buNone/>
            </a:pPr>
            <a:r>
              <a:rPr lang="fr-FR" dirty="0" smtClean="0"/>
              <a:t>          Accidents de travail 15%</a:t>
            </a:r>
          </a:p>
          <a:p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500042"/>
            <a:ext cx="7258072" cy="5929354"/>
          </a:xfrm>
        </p:spPr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TDM ( 07 mois)</a:t>
            </a:r>
          </a:p>
          <a:p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ser\Desktop\Nouveau dossier\IMG2019062809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000108"/>
            <a:ext cx="3174513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Traitement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user\Desktop\Nouveau dossier\IMG20190628094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2571755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Pronostic  </a:t>
            </a:r>
          </a:p>
          <a:p>
            <a:endParaRPr lang="fr-F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C D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Tout </a:t>
            </a:r>
            <a:r>
              <a:rPr lang="fr-FR" sz="2400" dirty="0" smtClean="0"/>
              <a:t>polytraumatisé est un blessé </a:t>
            </a:r>
            <a:r>
              <a:rPr lang="fr-FR" sz="2400" dirty="0" smtClean="0"/>
              <a:t>médullaire jusqu’à </a:t>
            </a:r>
            <a:r>
              <a:rPr lang="fr-FR" sz="2400" dirty="0" smtClean="0"/>
              <a:t>preuve du contraire</a:t>
            </a:r>
          </a:p>
          <a:p>
            <a:r>
              <a:rPr lang="fr-FR" sz="2400" dirty="0" smtClean="0"/>
              <a:t>Tout traumatisé crânien grave est un </a:t>
            </a:r>
            <a:r>
              <a:rPr lang="fr-FR" sz="2400" dirty="0" smtClean="0"/>
              <a:t>blessé médullaire </a:t>
            </a:r>
            <a:r>
              <a:rPr lang="fr-FR" sz="2400" dirty="0" smtClean="0"/>
              <a:t>jusqu’à preuve du contraire</a:t>
            </a:r>
          </a:p>
          <a:p>
            <a:r>
              <a:rPr lang="fr-FR" sz="2400" dirty="0" smtClean="0"/>
              <a:t>Tout blessé médullaire est un </a:t>
            </a:r>
            <a:r>
              <a:rPr lang="fr-FR" sz="2400" dirty="0" smtClean="0"/>
              <a:t>polytraumatisé jusqu’à </a:t>
            </a:r>
            <a:r>
              <a:rPr lang="fr-FR" sz="2400" dirty="0" smtClean="0"/>
              <a:t>preuve du contraire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90554"/>
          </a:xfrm>
        </p:spPr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Rachis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supérieur: C1 et C2</a:t>
            </a:r>
          </a:p>
          <a:p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Rappel anatomique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72" y="264318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686" y="2428869"/>
            <a:ext cx="75183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23241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00240"/>
            <a:ext cx="27908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214818"/>
            <a:ext cx="31812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1" y="4214819"/>
            <a:ext cx="2786082" cy="141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1000132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Rachis cervical supérieur: C1 et C2</a:t>
            </a:r>
            <a:b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1143008"/>
          </a:xfrm>
        </p:spPr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Rachis cervical inférieur : C3 à C7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11498"/>
            <a:ext cx="8229600" cy="359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200" u="sng" dirty="0" smtClean="0">
                <a:latin typeface="+mj-lt"/>
              </a:rPr>
              <a:t>Phase pré hospitalière </a:t>
            </a:r>
          </a:p>
          <a:p>
            <a:pPr>
              <a:buNone/>
            </a:pPr>
            <a:endParaRPr lang="fr-FR" sz="3200" dirty="0" smtClean="0"/>
          </a:p>
          <a:p>
            <a:pPr marL="514350" indent="-514350"/>
            <a:r>
              <a:rPr lang="fr-FR" sz="2400" dirty="0" smtClean="0"/>
              <a:t>Période  cruciale</a:t>
            </a:r>
          </a:p>
          <a:p>
            <a:pPr marL="514350" indent="-514350"/>
            <a:r>
              <a:rPr lang="fr-FR" sz="2400" dirty="0" smtClean="0"/>
              <a:t>Évaluation neurologique rapide (score ASIA)</a:t>
            </a:r>
          </a:p>
          <a:p>
            <a:pPr marL="514350" indent="-514350"/>
            <a:r>
              <a:rPr lang="fr-FR" sz="2400" dirty="0" smtClean="0"/>
              <a:t>Eviter l’aggravation neurologique 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sz="2400" dirty="0" smtClean="0"/>
              <a:t>Immobilisation rachidienne stricte (minerve et matelas coquille)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sz="2400" dirty="0" smtClean="0"/>
              <a:t>Mobilisation du blessé possible en respectant  des </a:t>
            </a:r>
            <a:r>
              <a:rPr lang="fr-FR" sz="2400" dirty="0" err="1" smtClean="0"/>
              <a:t>régles</a:t>
            </a:r>
            <a:r>
              <a:rPr lang="fr-FR" sz="2400" dirty="0" smtClean="0"/>
              <a:t> axe </a:t>
            </a:r>
            <a:r>
              <a:rPr lang="fr-FR" sz="2400" dirty="0" err="1" smtClean="0"/>
              <a:t>tete</a:t>
            </a:r>
            <a:r>
              <a:rPr lang="fr-FR" sz="2400" dirty="0" smtClean="0"/>
              <a:t> –cou  et tronc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fr-FR" sz="2400" dirty="0" smtClean="0"/>
              <a:t>Maintenir ou restaurer les fonctions vitales</a:t>
            </a:r>
          </a:p>
          <a:p>
            <a:pPr marL="514350" indent="-514350">
              <a:buFont typeface="Wingdings" pitchFamily="2" charset="2"/>
              <a:buChar char="Ø"/>
            </a:pPr>
            <a:endParaRPr lang="fr-FR" sz="2400" dirty="0" smtClean="0"/>
          </a:p>
          <a:p>
            <a:pPr marL="514350" indent="-514350">
              <a:buNone/>
            </a:pPr>
            <a:endParaRPr lang="fr-FR" sz="2400" dirty="0" smtClean="0"/>
          </a:p>
          <a:p>
            <a:pPr marL="514350" indent="-514350">
              <a:buFont typeface="Wingdings" pitchFamily="2" charset="2"/>
              <a:buChar char="Ø"/>
            </a:pP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Prise en charge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Examen clinique de référence</a:t>
            </a:r>
          </a:p>
          <a:p>
            <a:endParaRPr lang="fr-FR" dirty="0" smtClean="0"/>
          </a:p>
          <a:p>
            <a:r>
              <a:rPr lang="fr-FR" dirty="0" smtClean="0"/>
              <a:t>Bilan lésions associées</a:t>
            </a:r>
          </a:p>
          <a:p>
            <a:endParaRPr lang="fr-FR" dirty="0" smtClean="0"/>
          </a:p>
          <a:p>
            <a:r>
              <a:rPr lang="fr-FR" dirty="0" smtClean="0"/>
              <a:t>Bilan </a:t>
            </a:r>
            <a:r>
              <a:rPr lang="fr-FR" dirty="0" err="1" smtClean="0"/>
              <a:t>paraclinique</a:t>
            </a:r>
            <a:r>
              <a:rPr lang="fr-FR" dirty="0" smtClean="0"/>
              <a:t> et radiologique</a:t>
            </a:r>
          </a:p>
          <a:p>
            <a:endParaRPr lang="fr-FR" dirty="0" smtClean="0"/>
          </a:p>
          <a:p>
            <a:r>
              <a:rPr lang="fr-FR" dirty="0" smtClean="0"/>
              <a:t>Traitement chirurgical  adapté en fonction du bilan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hospitalière</a:t>
            </a:r>
            <a:endParaRPr lang="fr-F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143932" cy="1704964"/>
          </a:xfrm>
        </p:spPr>
        <p:txBody>
          <a:bodyPr>
            <a:normAutofit/>
          </a:bodyPr>
          <a:lstStyle/>
          <a:p>
            <a:r>
              <a:rPr lang="fr-FR" dirty="0" smtClean="0"/>
              <a:t>Score ASIA (</a:t>
            </a:r>
            <a:r>
              <a:rPr lang="fr-FR" dirty="0" smtClean="0"/>
              <a:t>A</a:t>
            </a:r>
            <a:r>
              <a:rPr lang="fr-FR" dirty="0" smtClean="0"/>
              <a:t>merican </a:t>
            </a:r>
            <a:r>
              <a:rPr lang="fr-FR" dirty="0" err="1" smtClean="0"/>
              <a:t>S</a:t>
            </a:r>
            <a:r>
              <a:rPr lang="fr-FR" dirty="0" err="1" smtClean="0"/>
              <a:t>pine</a:t>
            </a:r>
            <a:r>
              <a:rPr lang="fr-FR" dirty="0" smtClean="0"/>
              <a:t> </a:t>
            </a:r>
            <a:r>
              <a:rPr lang="fr-FR" dirty="0" err="1" smtClean="0"/>
              <a:t>I</a:t>
            </a:r>
            <a:r>
              <a:rPr lang="fr-FR" dirty="0" err="1" smtClean="0"/>
              <a:t>njury</a:t>
            </a:r>
            <a:r>
              <a:rPr lang="fr-FR" dirty="0" smtClean="0"/>
              <a:t> Association)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267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Orienté </a:t>
            </a:r>
            <a:r>
              <a:rPr lang="fr-FR" dirty="0" smtClean="0"/>
              <a:t>par l’examen </a:t>
            </a:r>
            <a:r>
              <a:rPr lang="fr-FR" dirty="0" smtClean="0"/>
              <a:t>clinique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Stratégie d’imagerie: buts diagnostique </a:t>
            </a:r>
            <a:r>
              <a:rPr lang="fr-FR" dirty="0" smtClean="0"/>
              <a:t> et thérapeutique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Du </a:t>
            </a:r>
            <a:r>
              <a:rPr lang="fr-FR" dirty="0" smtClean="0"/>
              <a:t>plus simple au plus </a:t>
            </a:r>
            <a:r>
              <a:rPr lang="fr-FR" dirty="0" smtClean="0"/>
              <a:t>complexe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Radiographies </a:t>
            </a:r>
            <a:r>
              <a:rPr lang="fr-FR" dirty="0" smtClean="0"/>
              <a:t>standards, Tomodensitométrie, IRM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Bilan radiologique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946</TotalTime>
  <Words>325</Words>
  <Application>Microsoft Office PowerPoint</Application>
  <PresentationFormat>Affichage à l'écran (4:3)</PresentationFormat>
  <Paragraphs>95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Papier</vt:lpstr>
      <vt:lpstr>PRISE EN CHARGE DU TRAUMATISME DU RACHIS CERVICAL</vt:lpstr>
      <vt:lpstr>Introduction</vt:lpstr>
      <vt:lpstr>Rappel anatomique</vt:lpstr>
      <vt:lpstr>Rachis cervical supérieur: C1 et C2 </vt:lpstr>
      <vt:lpstr>Rachis cervical inférieur : C3 à C7</vt:lpstr>
      <vt:lpstr>Prise en charge</vt:lpstr>
      <vt:lpstr>Phase hospitalière</vt:lpstr>
      <vt:lpstr>Score ASIA (American Spine Injury Association)</vt:lpstr>
      <vt:lpstr>Bilan radiologique</vt:lpstr>
      <vt:lpstr>Diapositive 10</vt:lpstr>
      <vt:lpstr>Lésions du rachis cervical supérieur</vt:lpstr>
      <vt:lpstr>Les lésions cervicales inférieures</vt:lpstr>
      <vt:lpstr>Diapositive 13</vt:lpstr>
      <vt:lpstr>Diapositive 14</vt:lpstr>
      <vt:lpstr>Indications chirurgicales 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DU TRAUMATISME DU RACHIS CERVICAL</dc:title>
  <dc:creator>user</dc:creator>
  <cp:lastModifiedBy>user</cp:lastModifiedBy>
  <cp:revision>65</cp:revision>
  <dcterms:created xsi:type="dcterms:W3CDTF">2019-06-27T18:07:09Z</dcterms:created>
  <dcterms:modified xsi:type="dcterms:W3CDTF">2019-06-28T09:53:48Z</dcterms:modified>
</cp:coreProperties>
</file>