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4" r:id="rId9"/>
    <p:sldId id="266" r:id="rId10"/>
    <p:sldId id="267" r:id="rId11"/>
    <p:sldId id="263" r:id="rId12"/>
    <p:sldId id="268" r:id="rId13"/>
    <p:sldId id="269" r:id="rId14"/>
    <p:sldId id="270" r:id="rId15"/>
    <p:sldId id="271"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5" autoAdjust="0"/>
  </p:normalViewPr>
  <p:slideViewPr>
    <p:cSldViewPr>
      <p:cViewPr varScale="1">
        <p:scale>
          <a:sx n="71" d="100"/>
          <a:sy n="71"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363CF-C816-495B-ABCC-B08ECEB05C2D}" type="datetimeFigureOut">
              <a:rPr lang="fr-FR" smtClean="0"/>
              <a:pPr/>
              <a:t>14/10/2012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735B8-865E-4809-88B1-0353FA94C104}"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839AA9-9195-4789-B7CA-EA62ACD7BC48}" type="datetimeFigureOut">
              <a:rPr lang="fr-FR" smtClean="0"/>
              <a:pPr/>
              <a:t>14/10/2012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DA9DA45-E7B6-42C4-ACEC-4066A5502FDD}"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39AA9-9195-4789-B7CA-EA62ACD7BC48}" type="datetimeFigureOut">
              <a:rPr lang="fr-FR" smtClean="0"/>
              <a:pPr/>
              <a:t>14/10/2012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9DA45-E7B6-42C4-ACEC-4066A5502FDD}"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SYRINGOMYELIE</a:t>
            </a:r>
            <a:endParaRPr lang="fr-FR" dirty="0"/>
          </a:p>
        </p:txBody>
      </p:sp>
      <p:sp>
        <p:nvSpPr>
          <p:cNvPr id="5" name="Sous-titre 4"/>
          <p:cNvSpPr>
            <a:spLocks noGrp="1"/>
          </p:cNvSpPr>
          <p:nvPr>
            <p:ph type="subTitle" idx="1"/>
          </p:nvPr>
        </p:nvSpPr>
        <p:spPr/>
        <p:txBody>
          <a:bodyPr>
            <a:normAutofit/>
          </a:bodyPr>
          <a:lstStyle/>
          <a:p>
            <a:r>
              <a:rPr lang="fr-FR" sz="1800" b="1" dirty="0" smtClean="0">
                <a:solidFill>
                  <a:schemeClr val="tx1"/>
                </a:solidFill>
              </a:rPr>
              <a:t>DR M. H AMRANE</a:t>
            </a:r>
          </a:p>
          <a:p>
            <a:r>
              <a:rPr lang="fr-FR" sz="1800" b="1" dirty="0" smtClean="0">
                <a:solidFill>
                  <a:schemeClr val="tx1"/>
                </a:solidFill>
              </a:rPr>
              <a:t>Service de </a:t>
            </a:r>
            <a:r>
              <a:rPr lang="fr-FR" sz="1800" b="1" dirty="0" err="1" smtClean="0">
                <a:solidFill>
                  <a:schemeClr val="tx1"/>
                </a:solidFill>
              </a:rPr>
              <a:t>neuro-chirurgie</a:t>
            </a:r>
            <a:r>
              <a:rPr lang="fr-FR" sz="1800" b="1" dirty="0" smtClean="0">
                <a:solidFill>
                  <a:schemeClr val="tx1"/>
                </a:solidFill>
              </a:rPr>
              <a:t> CHU BATNA</a:t>
            </a:r>
          </a:p>
          <a:p>
            <a:endParaRPr lang="fr-FR" sz="1800" b="1" dirty="0" smtClean="0">
              <a:solidFill>
                <a:schemeClr val="tx1"/>
              </a:solidFill>
            </a:endParaRPr>
          </a:p>
          <a:p>
            <a:endParaRPr lang="fr-FR" sz="1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683568" y="4869160"/>
            <a:ext cx="7632848" cy="1296144"/>
          </a:xfrm>
        </p:spPr>
        <p:txBody>
          <a:bodyPr/>
          <a:lstStyle/>
          <a:p>
            <a:r>
              <a:rPr lang="en-US" dirty="0" smtClean="0"/>
              <a:t>Figure 3A (Left): MRI Scan (</a:t>
            </a:r>
            <a:r>
              <a:rPr lang="en-US" dirty="0" err="1" smtClean="0"/>
              <a:t>Sagittal</a:t>
            </a:r>
            <a:r>
              <a:rPr lang="en-US" dirty="0" smtClean="0"/>
              <a:t> View). C7-T1 Level </a:t>
            </a:r>
            <a:r>
              <a:rPr lang="en-US" dirty="0" err="1" smtClean="0"/>
              <a:t>Syrinx</a:t>
            </a:r>
            <a:r>
              <a:rPr lang="en-US" dirty="0" smtClean="0"/>
              <a:t> (Arrow) in a 47 year old Male. 6 month history of tingling/numbness in his upper extremities and weakness in his hands. No tumor. </a:t>
            </a:r>
          </a:p>
          <a:p>
            <a:r>
              <a:rPr lang="en-US" dirty="0" smtClean="0"/>
              <a:t>Figure 3B (Right): MRI Scan (Axial View-C7 Level-Same Patient). The </a:t>
            </a:r>
            <a:r>
              <a:rPr lang="en-US" dirty="0" err="1" smtClean="0"/>
              <a:t>Cervico</a:t>
            </a:r>
            <a:r>
              <a:rPr lang="en-US" dirty="0" smtClean="0"/>
              <a:t>-thoracic </a:t>
            </a:r>
            <a:r>
              <a:rPr lang="en-US" dirty="0" err="1" smtClean="0"/>
              <a:t>Syrinx</a:t>
            </a:r>
            <a:r>
              <a:rPr lang="en-US" dirty="0" smtClean="0"/>
              <a:t> occupies the center of the Spinal Cord resulting in "compression" of the normal Spinal Cord from within the substance of the Cord. Once symptoms develop, treatment becomes an important consideration</a:t>
            </a:r>
            <a:endParaRPr lang="fr-FR" dirty="0"/>
          </a:p>
        </p:txBody>
      </p:sp>
      <p:pic>
        <p:nvPicPr>
          <p:cNvPr id="3074" name="Picture 2" descr="C:\Users\Latifa\Pictures\2_2_2_5c.jpg"/>
          <p:cNvPicPr>
            <a:picLocks noGrp="1" noChangeAspect="1" noChangeArrowheads="1"/>
          </p:cNvPicPr>
          <p:nvPr>
            <p:ph type="pic" idx="1"/>
          </p:nvPr>
        </p:nvPicPr>
        <p:blipFill>
          <a:blip r:embed="rId2" cstate="print"/>
          <a:srcRect l="11072" r="11072"/>
          <a:stretch>
            <a:fillRect/>
          </a:stretch>
        </p:blipFill>
        <p:spPr bwMode="auto">
          <a:xfrm>
            <a:off x="1835696" y="692696"/>
            <a:ext cx="5807939" cy="40770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1800" b="1" dirty="0" smtClean="0"/>
              <a:t>IV.2. Autres imageries</a:t>
            </a:r>
          </a:p>
          <a:p>
            <a:r>
              <a:rPr lang="fr-FR" sz="1800" dirty="0" smtClean="0"/>
              <a:t>Les radiographies standards</a:t>
            </a:r>
          </a:p>
          <a:p>
            <a:r>
              <a:rPr lang="fr-FR" sz="1800" dirty="0" smtClean="0"/>
              <a:t>Le scanner avec injection de PC</a:t>
            </a:r>
          </a:p>
          <a:p>
            <a:endParaRPr lang="fr-FR" sz="1800" dirty="0"/>
          </a:p>
          <a:p>
            <a:pPr>
              <a:buNone/>
            </a:pPr>
            <a:r>
              <a:rPr lang="fr-FR" sz="1800" b="1" dirty="0" smtClean="0"/>
              <a:t>IV.3. Electrophysiologie</a:t>
            </a:r>
          </a:p>
          <a:p>
            <a:r>
              <a:rPr lang="fr-FR" sz="1800" b="1" dirty="0" smtClean="0"/>
              <a:t>EMG</a:t>
            </a:r>
          </a:p>
          <a:p>
            <a:r>
              <a:rPr lang="fr-FR" sz="1800" b="1" dirty="0" smtClean="0"/>
              <a:t>PES</a:t>
            </a:r>
            <a:endParaRPr lang="fr-FR"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V. Traitement</a:t>
            </a:r>
            <a:endParaRPr lang="fr-FR" sz="2400" b="1" dirty="0"/>
          </a:p>
        </p:txBody>
      </p:sp>
      <p:sp>
        <p:nvSpPr>
          <p:cNvPr id="3" name="Espace réservé du contenu 2"/>
          <p:cNvSpPr>
            <a:spLocks noGrp="1"/>
          </p:cNvSpPr>
          <p:nvPr>
            <p:ph idx="1"/>
          </p:nvPr>
        </p:nvSpPr>
        <p:spPr/>
        <p:txBody>
          <a:bodyPr>
            <a:normAutofit/>
          </a:bodyPr>
          <a:lstStyle/>
          <a:p>
            <a:pPr>
              <a:buNone/>
            </a:pPr>
            <a:r>
              <a:rPr lang="en-US" sz="1800" b="1" dirty="0" smtClean="0"/>
              <a:t>V.1. Non-surgical</a:t>
            </a:r>
          </a:p>
          <a:p>
            <a:pPr>
              <a:buNone/>
            </a:pPr>
            <a:endParaRPr lang="en-US" sz="1800" b="1" dirty="0" smtClean="0"/>
          </a:p>
          <a:p>
            <a:pPr marL="0" indent="0">
              <a:buNone/>
            </a:pPr>
            <a:r>
              <a:rPr lang="en-US" sz="1800" dirty="0" smtClean="0"/>
              <a:t>   Since </a:t>
            </a:r>
            <a:r>
              <a:rPr lang="en-US" sz="1800" i="1" dirty="0" smtClean="0"/>
              <a:t>the natural history of </a:t>
            </a:r>
            <a:r>
              <a:rPr lang="en-US" sz="1800" i="1" dirty="0" err="1" smtClean="0"/>
              <a:t>Syringomyelia</a:t>
            </a:r>
            <a:r>
              <a:rPr lang="en-US" sz="1800" i="1" dirty="0" smtClean="0"/>
              <a:t> in any individual patient is not immediately apparent,</a:t>
            </a:r>
            <a:r>
              <a:rPr lang="en-US" sz="1800" dirty="0" smtClean="0"/>
              <a:t> particularly if they are not symptomatic, surgical management may not be required or appropriate. These </a:t>
            </a:r>
            <a:r>
              <a:rPr lang="en-US" sz="1800" i="1" dirty="0" smtClean="0"/>
              <a:t>patients should be carefully monitored by a neurologist or neurosurgeon with experience in this disorder. Serial MRI scans</a:t>
            </a:r>
            <a:r>
              <a:rPr lang="en-US" sz="1800" dirty="0" smtClean="0"/>
              <a:t> together with </a:t>
            </a:r>
            <a:r>
              <a:rPr lang="en-US" sz="1800" i="1" dirty="0" smtClean="0"/>
              <a:t>periodic neurological evaluations</a:t>
            </a:r>
            <a:r>
              <a:rPr lang="en-US" sz="1800" dirty="0" smtClean="0"/>
              <a:t> are important since the </a:t>
            </a:r>
            <a:r>
              <a:rPr lang="en-US" sz="1800" i="1" dirty="0" smtClean="0"/>
              <a:t>failure to identify early neurological deterioration could result in irreversible deficits.</a:t>
            </a:r>
            <a:r>
              <a:rPr lang="en-US" sz="1800" dirty="0" smtClean="0"/>
              <a:t> Follow up may be required for many years. It is apparent that not all patients will advance to the stage where surgery is required; it is also true that evaluation of the condition is often difficult because </a:t>
            </a:r>
            <a:r>
              <a:rPr lang="en-US" sz="1800" dirty="0" err="1" smtClean="0"/>
              <a:t>Syringomyelia</a:t>
            </a:r>
            <a:r>
              <a:rPr lang="en-US" sz="1800" dirty="0" smtClean="0"/>
              <a:t> patients can remain stationary for long periods of time, while others progress rapidly.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buNone/>
            </a:pPr>
            <a:r>
              <a:rPr lang="en-US" sz="1800" b="1" dirty="0" smtClean="0"/>
              <a:t>V.2.Surgery</a:t>
            </a:r>
            <a:endParaRPr lang="en-US" sz="1800" b="1" dirty="0" smtClean="0"/>
          </a:p>
          <a:p>
            <a:r>
              <a:rPr lang="en-US" sz="1800" i="1" dirty="0" smtClean="0"/>
              <a:t>Surgery </a:t>
            </a:r>
            <a:r>
              <a:rPr lang="en-US" sz="1800" i="1" dirty="0" smtClean="0"/>
              <a:t>is the only available treatment for </a:t>
            </a:r>
            <a:r>
              <a:rPr lang="en-US" sz="1800" i="1" dirty="0" err="1" smtClean="0"/>
              <a:t>Syringomyelia</a:t>
            </a:r>
            <a:r>
              <a:rPr lang="en-US" sz="1800" dirty="0" smtClean="0"/>
              <a:t> since there are no medications, manipulations or interventions available for this disorder. </a:t>
            </a:r>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Posterior Fossa Craniotomy/</a:t>
            </a:r>
            <a:r>
              <a:rPr lang="en-US" sz="1800" dirty="0" err="1" smtClean="0"/>
              <a:t>Craniectomy</a:t>
            </a:r>
            <a:endParaRPr lang="en-US" sz="1800"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365104"/>
            <a:ext cx="8229600" cy="1143000"/>
          </a:xfrm>
        </p:spPr>
        <p:txBody>
          <a:bodyPr>
            <a:normAutofit fontScale="90000"/>
          </a:bodyPr>
          <a:lstStyle/>
          <a:p>
            <a:r>
              <a:rPr lang="en-US" sz="1800" dirty="0" smtClean="0"/>
              <a:t>Figure 4A (Top Left): Operative Photo (Same Patient as Figures 3A&amp;B) The Dura Mater has been opened after a </a:t>
            </a:r>
            <a:r>
              <a:rPr lang="en-US" sz="1800" dirty="0" err="1" smtClean="0"/>
              <a:t>Suboccipital</a:t>
            </a:r>
            <a:r>
              <a:rPr lang="en-US" sz="1800" dirty="0" smtClean="0"/>
              <a:t> </a:t>
            </a:r>
            <a:r>
              <a:rPr lang="en-US" sz="1800" dirty="0" err="1" smtClean="0"/>
              <a:t>Craniectomy</a:t>
            </a:r>
            <a:r>
              <a:rPr lang="en-US" sz="1800" dirty="0" smtClean="0"/>
              <a:t> &amp; C1 </a:t>
            </a:r>
            <a:r>
              <a:rPr lang="en-US" sz="1800" dirty="0" err="1" smtClean="0"/>
              <a:t>Laminectomy</a:t>
            </a:r>
            <a:r>
              <a:rPr lang="en-US" sz="1800" dirty="0" smtClean="0"/>
              <a:t>. The </a:t>
            </a:r>
            <a:r>
              <a:rPr lang="en-US" sz="1800" dirty="0" err="1" smtClean="0"/>
              <a:t>Cerebellar</a:t>
            </a:r>
            <a:r>
              <a:rPr lang="en-US" sz="1800" dirty="0" smtClean="0"/>
              <a:t> Hemispheres (Horizontal Arrows) are seen through the intact </a:t>
            </a:r>
            <a:r>
              <a:rPr lang="en-US" sz="1800" dirty="0" err="1" smtClean="0"/>
              <a:t>Arachnoid</a:t>
            </a:r>
            <a:r>
              <a:rPr lang="en-US" sz="1800" dirty="0" smtClean="0"/>
              <a:t>. The </a:t>
            </a:r>
            <a:r>
              <a:rPr lang="en-US" sz="1800" dirty="0" err="1" smtClean="0"/>
              <a:t>Cervico-medullary</a:t>
            </a:r>
            <a:r>
              <a:rPr lang="en-US" sz="1800" dirty="0" smtClean="0"/>
              <a:t> Junction (Right Curved Arrow) is below. The horizontally oriented "band" of </a:t>
            </a:r>
            <a:r>
              <a:rPr lang="en-US" sz="1800" dirty="0" err="1" smtClean="0"/>
              <a:t>arachnoid</a:t>
            </a:r>
            <a:r>
              <a:rPr lang="en-US" sz="1800" dirty="0" smtClean="0"/>
              <a:t> indicates the level of the Foramen Magnum (Up-curved Arrow).</a:t>
            </a:r>
            <a:br>
              <a:rPr lang="en-US" sz="1800" dirty="0" smtClean="0"/>
            </a:br>
            <a:endParaRPr lang="fr-FR" sz="1800" dirty="0"/>
          </a:p>
        </p:txBody>
      </p:sp>
      <p:pic>
        <p:nvPicPr>
          <p:cNvPr id="4098" name="Picture 2" descr="C:\Users\Latifa\Pictures\2_2_2_5d.jpg"/>
          <p:cNvPicPr>
            <a:picLocks noGrp="1" noChangeAspect="1" noChangeArrowheads="1"/>
          </p:cNvPicPr>
          <p:nvPr>
            <p:ph idx="1"/>
          </p:nvPr>
        </p:nvPicPr>
        <p:blipFill>
          <a:blip r:embed="rId2" cstate="print"/>
          <a:srcRect/>
          <a:stretch>
            <a:fillRect/>
          </a:stretch>
        </p:blipFill>
        <p:spPr bwMode="auto">
          <a:xfrm>
            <a:off x="2483768" y="1556792"/>
            <a:ext cx="4010025" cy="236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221088"/>
            <a:ext cx="8229600" cy="2160240"/>
          </a:xfrm>
        </p:spPr>
        <p:txBody>
          <a:bodyPr>
            <a:normAutofit fontScale="90000"/>
          </a:bodyPr>
          <a:lstStyle/>
          <a:p>
            <a:r>
              <a:rPr lang="en-US" sz="1800" dirty="0" smtClean="0"/>
              <a:t>Figure 4B (Top Right): Operative Photo (Same Patient) The </a:t>
            </a:r>
            <a:r>
              <a:rPr lang="en-US" sz="1800" dirty="0" err="1" smtClean="0"/>
              <a:t>Cerebellar</a:t>
            </a:r>
            <a:r>
              <a:rPr lang="en-US" sz="1800" dirty="0" smtClean="0"/>
              <a:t> Hemispheres have been separated allowing access to the "floor" of the 4th Ventricle (Top Left Arrow). The posterior aspect of the </a:t>
            </a:r>
            <a:r>
              <a:rPr lang="en-US" sz="1800" dirty="0" err="1" smtClean="0"/>
              <a:t>Cervico-medullary</a:t>
            </a:r>
            <a:r>
              <a:rPr lang="en-US" sz="1800" dirty="0" smtClean="0"/>
              <a:t> junction and its blood supply is clearly seen and is normal. Figure 4C (Bottom Left): Operative Photo. A "</a:t>
            </a:r>
            <a:r>
              <a:rPr lang="en-US" sz="1800" dirty="0" err="1" smtClean="0"/>
              <a:t>Decompressive</a:t>
            </a:r>
            <a:r>
              <a:rPr lang="en-US" sz="1800" dirty="0" smtClean="0"/>
              <a:t> Dural Graft has been sutured in place resulting in a "decompression" and redirection of the flow of Cerebrospinal Fluid away from the Central Canal of the Spinal Cord which "originates" at the lower end of the 4th Ventricle (See Figure 4B at the "base of the V-shaped" structure which is near the top of the photo indicated by the Curved Arrow.)</a:t>
            </a:r>
            <a:br>
              <a:rPr lang="en-US" sz="1800" dirty="0" smtClean="0"/>
            </a:br>
            <a:r>
              <a:rPr lang="en-US" sz="1800" dirty="0" smtClean="0"/>
              <a:t/>
            </a:r>
            <a:br>
              <a:rPr lang="en-US" sz="1800" dirty="0" smtClean="0"/>
            </a:br>
            <a:endParaRPr lang="fr-FR" sz="1800" dirty="0"/>
          </a:p>
        </p:txBody>
      </p:sp>
      <p:pic>
        <p:nvPicPr>
          <p:cNvPr id="5122" name="Picture 2" descr="C:\Users\Latifa\Pictures\2_2_2_5e.jpg"/>
          <p:cNvPicPr>
            <a:picLocks noGrp="1" noChangeAspect="1" noChangeArrowheads="1"/>
          </p:cNvPicPr>
          <p:nvPr>
            <p:ph idx="1"/>
          </p:nvPr>
        </p:nvPicPr>
        <p:blipFill>
          <a:blip r:embed="rId2" cstate="print"/>
          <a:srcRect/>
          <a:stretch>
            <a:fillRect/>
          </a:stretch>
        </p:blipFill>
        <p:spPr bwMode="auto">
          <a:xfrm>
            <a:off x="3347864" y="1484784"/>
            <a:ext cx="2124075" cy="23431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1800" dirty="0" smtClean="0"/>
              <a:t>Shunt </a:t>
            </a:r>
            <a:r>
              <a:rPr lang="fr-FR" sz="1800" dirty="0" err="1" smtClean="0"/>
              <a:t>Procedure</a:t>
            </a:r>
            <a:endParaRPr lang="fr-FR" sz="1800" dirty="0" smtClean="0"/>
          </a:p>
          <a:p>
            <a:r>
              <a:rPr lang="fr-FR" sz="1800" dirty="0" smtClean="0"/>
              <a:t>Terminal </a:t>
            </a:r>
            <a:r>
              <a:rPr lang="fr-FR" sz="1800" dirty="0" err="1" smtClean="0"/>
              <a:t>Ventriculostomy</a:t>
            </a:r>
            <a:endParaRPr lang="fr-F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I. Introduction </a:t>
            </a:r>
            <a:endParaRPr lang="fr-FR" sz="2400" b="1" dirty="0"/>
          </a:p>
        </p:txBody>
      </p:sp>
      <p:sp>
        <p:nvSpPr>
          <p:cNvPr id="3" name="Espace réservé du contenu 2"/>
          <p:cNvSpPr>
            <a:spLocks noGrp="1"/>
          </p:cNvSpPr>
          <p:nvPr>
            <p:ph idx="1"/>
          </p:nvPr>
        </p:nvSpPr>
        <p:spPr/>
        <p:txBody>
          <a:bodyPr>
            <a:normAutofit/>
          </a:bodyPr>
          <a:lstStyle/>
          <a:p>
            <a:pPr>
              <a:buNone/>
            </a:pPr>
            <a:endParaRPr lang="fr-FR" sz="1800" dirty="0" smtClean="0"/>
          </a:p>
          <a:p>
            <a:pPr>
              <a:buNone/>
            </a:pPr>
            <a:endParaRPr lang="fr-FR" sz="1800" dirty="0"/>
          </a:p>
          <a:p>
            <a:pPr>
              <a:buNone/>
            </a:pPr>
            <a:r>
              <a:rPr lang="fr-FR" sz="1800" dirty="0" smtClean="0"/>
              <a:t> entité </a:t>
            </a:r>
            <a:r>
              <a:rPr lang="fr-FR" sz="1800" dirty="0" err="1" smtClean="0"/>
              <a:t>anatomo</a:t>
            </a:r>
            <a:r>
              <a:rPr lang="fr-FR" sz="1800" dirty="0" smtClean="0"/>
              <a:t>-clinique: cavité rétro-</a:t>
            </a:r>
            <a:r>
              <a:rPr lang="fr-FR" sz="1800" dirty="0" err="1" smtClean="0"/>
              <a:t>ependymaire</a:t>
            </a:r>
            <a:r>
              <a:rPr lang="fr-FR" sz="1800" dirty="0" smtClean="0"/>
              <a:t> se développant sur </a:t>
            </a:r>
            <a:r>
              <a:rPr lang="fr-FR" sz="1800" dirty="0" smtClean="0"/>
              <a:t>plusieurs</a:t>
            </a:r>
          </a:p>
          <a:p>
            <a:pPr>
              <a:buNone/>
            </a:pPr>
            <a:r>
              <a:rPr lang="fr-FR" sz="1800" dirty="0" smtClean="0"/>
              <a:t>segments médullaires </a:t>
            </a:r>
            <a:r>
              <a:rPr lang="fr-FR" sz="1800" dirty="0" smtClean="0"/>
              <a:t>et responsable d’un syndrome </a:t>
            </a:r>
            <a:r>
              <a:rPr lang="fr-FR" sz="1800" dirty="0" smtClean="0"/>
              <a:t>neuromusculaire</a:t>
            </a:r>
            <a:endParaRPr lang="fr-FR" sz="1800" dirty="0" smtClean="0"/>
          </a:p>
          <a:p>
            <a:pPr>
              <a:buNone/>
            </a:pPr>
            <a:endParaRPr lang="fr-FR" sz="1800" dirty="0" smtClean="0"/>
          </a:p>
          <a:p>
            <a:pPr>
              <a:buNone/>
            </a:pPr>
            <a:r>
              <a:rPr lang="fr-FR" sz="1800" dirty="0" smtClean="0"/>
              <a:t>3 types de syringomyélie selon l’étiologie:</a:t>
            </a:r>
          </a:p>
          <a:p>
            <a:r>
              <a:rPr lang="fr-FR" sz="1800" dirty="0" smtClean="0"/>
              <a:t>Syringomyélie foraminale: associée à des anomalies congénitales ou acquises de la charnière </a:t>
            </a:r>
            <a:r>
              <a:rPr lang="fr-FR" sz="1800" dirty="0" err="1" smtClean="0"/>
              <a:t>cranio</a:t>
            </a:r>
            <a:r>
              <a:rPr lang="fr-FR" sz="1800" dirty="0" smtClean="0"/>
              <a:t>-cervicale</a:t>
            </a:r>
          </a:p>
          <a:p>
            <a:r>
              <a:rPr lang="fr-FR" sz="1800" dirty="0" smtClean="0"/>
              <a:t>Syringomyélie secondaire: post-traumatique, </a:t>
            </a:r>
            <a:r>
              <a:rPr lang="fr-FR" sz="1800" dirty="0" err="1" smtClean="0"/>
              <a:t>arachnoïdite</a:t>
            </a:r>
            <a:r>
              <a:rPr lang="fr-FR" sz="1800" dirty="0" smtClean="0"/>
              <a:t>, </a:t>
            </a:r>
            <a:r>
              <a:rPr lang="fr-FR" sz="1800" dirty="0" smtClean="0"/>
              <a:t>tumeur </a:t>
            </a:r>
            <a:r>
              <a:rPr lang="fr-FR" sz="1800" dirty="0" err="1" smtClean="0"/>
              <a:t>intra-rachidienne</a:t>
            </a:r>
            <a:endParaRPr lang="fr-FR" sz="1800" dirty="0" smtClean="0"/>
          </a:p>
          <a:p>
            <a:r>
              <a:rPr lang="fr-FR" sz="1800" dirty="0" smtClean="0"/>
              <a:t>Syringomyélie idiopathique.</a:t>
            </a:r>
          </a:p>
          <a:p>
            <a:pPr>
              <a:buNone/>
            </a:pPr>
            <a:endParaRPr lang="fr-F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II. Anatomie pathologique:</a:t>
            </a:r>
            <a:endParaRPr lang="fr-FR" sz="2400" b="1" dirty="0"/>
          </a:p>
        </p:txBody>
      </p:sp>
      <p:sp>
        <p:nvSpPr>
          <p:cNvPr id="3" name="Espace réservé du contenu 2"/>
          <p:cNvSpPr>
            <a:spLocks noGrp="1"/>
          </p:cNvSpPr>
          <p:nvPr>
            <p:ph idx="1"/>
          </p:nvPr>
        </p:nvSpPr>
        <p:spPr/>
        <p:txBody>
          <a:bodyPr>
            <a:normAutofit/>
          </a:bodyPr>
          <a:lstStyle/>
          <a:p>
            <a:r>
              <a:rPr lang="fr-FR" sz="1800" dirty="0" smtClean="0"/>
              <a:t>Lésion de la substance grise: Interruption des voies de la sensibilité extra-</a:t>
            </a:r>
            <a:r>
              <a:rPr lang="fr-FR" sz="1800" dirty="0" err="1" smtClean="0"/>
              <a:t>lemniscale</a:t>
            </a:r>
            <a:r>
              <a:rPr lang="fr-FR" sz="1800" dirty="0" smtClean="0"/>
              <a:t>  ( sensibilité thermo-</a:t>
            </a:r>
            <a:r>
              <a:rPr lang="fr-FR" sz="1800" dirty="0" err="1" smtClean="0"/>
              <a:t>algésique</a:t>
            </a:r>
            <a:r>
              <a:rPr lang="fr-FR" sz="1800" dirty="0" smtClean="0"/>
              <a:t>)</a:t>
            </a:r>
          </a:p>
          <a:p>
            <a:r>
              <a:rPr lang="fr-FR" sz="1800" dirty="0" smtClean="0"/>
              <a:t>Respect des cordons postérieurs: conservation de la sensibilité tactile et profonde consciente</a:t>
            </a:r>
          </a:p>
          <a:p>
            <a:r>
              <a:rPr lang="fr-FR" sz="1800" dirty="0" smtClean="0"/>
              <a:t>L’extension de la cavité syringomyélique vers les cornes antérieures : destruction des neurones</a:t>
            </a:r>
          </a:p>
          <a:p>
            <a:r>
              <a:rPr lang="fr-FR" sz="1800" dirty="0" smtClean="0"/>
              <a:t>La cavité syringomyélique touche plusieurs segments médullaires en respectant les segment au-dessus et au dessous : syndrome suspendu</a:t>
            </a:r>
          </a:p>
          <a:p>
            <a:r>
              <a:rPr lang="fr-FR" sz="1800" dirty="0" smtClean="0"/>
              <a:t>Touche le plus </a:t>
            </a:r>
            <a:r>
              <a:rPr lang="fr-FR" sz="1800" dirty="0" smtClean="0"/>
              <a:t>fréquemment </a:t>
            </a:r>
            <a:r>
              <a:rPr lang="fr-FR" sz="1800" dirty="0" smtClean="0"/>
              <a:t>la moelle cervicale,</a:t>
            </a:r>
          </a:p>
          <a:p>
            <a:r>
              <a:rPr lang="fr-FR" sz="1800" dirty="0" smtClean="0"/>
              <a:t>Contient du LCR riche en albumine, </a:t>
            </a:r>
          </a:p>
          <a:p>
            <a:endParaRPr lang="fr-FR" sz="1800" dirty="0" smtClean="0"/>
          </a:p>
          <a:p>
            <a:endParaRPr lang="fr-F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III. Manifestations cliniques:</a:t>
            </a:r>
            <a:endParaRPr lang="fr-FR" sz="2400" b="1" dirty="0"/>
          </a:p>
        </p:txBody>
      </p:sp>
      <p:sp>
        <p:nvSpPr>
          <p:cNvPr id="3" name="Espace réservé du contenu 2"/>
          <p:cNvSpPr>
            <a:spLocks noGrp="1"/>
          </p:cNvSpPr>
          <p:nvPr>
            <p:ph idx="1"/>
          </p:nvPr>
        </p:nvSpPr>
        <p:spPr/>
        <p:txBody>
          <a:bodyPr>
            <a:normAutofit/>
          </a:bodyPr>
          <a:lstStyle/>
          <a:p>
            <a:pPr>
              <a:buNone/>
            </a:pPr>
            <a:endParaRPr lang="fr-FR" sz="1800" b="1" dirty="0" smtClean="0"/>
          </a:p>
          <a:p>
            <a:pPr>
              <a:buNone/>
            </a:pPr>
            <a:endParaRPr lang="fr-FR" sz="1800" b="1" dirty="0"/>
          </a:p>
          <a:p>
            <a:pPr>
              <a:buNone/>
            </a:pPr>
            <a:r>
              <a:rPr lang="fr-FR" sz="1800" b="1" dirty="0" smtClean="0"/>
              <a:t>III.1. Symptomatologie </a:t>
            </a:r>
            <a:r>
              <a:rPr lang="fr-FR" sz="1800" b="1" dirty="0" smtClean="0"/>
              <a:t>révélatrice:</a:t>
            </a:r>
            <a:endParaRPr lang="fr-FR" sz="1800" b="1" dirty="0" smtClean="0"/>
          </a:p>
          <a:p>
            <a:pPr>
              <a:buNone/>
            </a:pPr>
            <a:endParaRPr lang="fr-FR" sz="1800" b="1" dirty="0" smtClean="0"/>
          </a:p>
          <a:p>
            <a:r>
              <a:rPr lang="fr-FR" sz="1800" dirty="0" smtClean="0"/>
              <a:t>Douleurs neuropathiques  (40%) .</a:t>
            </a:r>
          </a:p>
          <a:p>
            <a:r>
              <a:rPr lang="fr-FR" sz="1800" dirty="0" smtClean="0"/>
              <a:t>Déficit moteur ou sensitif (20%).</a:t>
            </a:r>
          </a:p>
          <a:p>
            <a:r>
              <a:rPr lang="fr-FR" sz="1800" dirty="0" smtClean="0"/>
              <a:t>Troubles de la déglutition, atteinte sensitive de la face, nystagmus.</a:t>
            </a:r>
          </a:p>
          <a:p>
            <a:pPr>
              <a:buNone/>
            </a:pPr>
            <a:endParaRPr lang="fr-FR" sz="1800" dirty="0"/>
          </a:p>
          <a:p>
            <a:pPr>
              <a:buNone/>
            </a:pPr>
            <a:endParaRPr lang="fr-FR"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1900" b="1" dirty="0" smtClean="0"/>
              <a:t>III.2. Tableau constitué:</a:t>
            </a:r>
          </a:p>
          <a:p>
            <a:pPr>
              <a:buNone/>
            </a:pPr>
            <a:endParaRPr lang="fr-FR" sz="1900" b="1" dirty="0" smtClean="0"/>
          </a:p>
          <a:p>
            <a:pPr>
              <a:buNone/>
            </a:pPr>
            <a:r>
              <a:rPr lang="fr-FR" sz="1900" b="1" dirty="0" smtClean="0"/>
              <a:t>III.2.1. </a:t>
            </a:r>
            <a:r>
              <a:rPr lang="fr-FR" sz="1900" b="1" dirty="0" smtClean="0">
                <a:solidFill>
                  <a:srgbClr val="FF0000"/>
                </a:solidFill>
              </a:rPr>
              <a:t>Le syndrome suspendu </a:t>
            </a:r>
            <a:r>
              <a:rPr lang="fr-FR" sz="1900" b="1" dirty="0" smtClean="0"/>
              <a:t>(syndrome lésionnel)</a:t>
            </a:r>
          </a:p>
          <a:p>
            <a:r>
              <a:rPr lang="fr-FR" sz="1900" dirty="0" smtClean="0">
                <a:solidFill>
                  <a:srgbClr val="FF0000"/>
                </a:solidFill>
              </a:rPr>
              <a:t>Dissociation syringomyélique: Anesthésie thermo-algique en territoire suspendu</a:t>
            </a:r>
            <a:endParaRPr lang="fr-FR" sz="1900" dirty="0" smtClean="0"/>
          </a:p>
          <a:p>
            <a:r>
              <a:rPr lang="fr-FR" sz="1900" dirty="0" smtClean="0"/>
              <a:t>Aréflexie</a:t>
            </a:r>
          </a:p>
          <a:p>
            <a:r>
              <a:rPr lang="fr-FR" sz="1900" dirty="0" smtClean="0"/>
              <a:t>Parésie et amyotrophie</a:t>
            </a:r>
          </a:p>
          <a:p>
            <a:r>
              <a:rPr lang="fr-FR" sz="1900" dirty="0" smtClean="0"/>
              <a:t>Troubles trophiques de la peau</a:t>
            </a:r>
          </a:p>
          <a:p>
            <a:r>
              <a:rPr lang="fr-FR" sz="1900" dirty="0" smtClean="0"/>
              <a:t>Fractures spontanées, arthropathies du coude ou de l’épaule</a:t>
            </a:r>
          </a:p>
          <a:p>
            <a:r>
              <a:rPr lang="fr-FR" sz="1900" dirty="0" smtClean="0"/>
              <a:t>Désordres vasomoteurs, œdème, hyperkératose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1800" b="1" dirty="0" smtClean="0"/>
              <a:t>III.2.2. Le syndrome sous </a:t>
            </a:r>
            <a:r>
              <a:rPr lang="fr-FR" sz="1800" b="1" dirty="0" err="1" smtClean="0"/>
              <a:t>lesionnel</a:t>
            </a:r>
            <a:endParaRPr lang="fr-FR" sz="1800" b="1" dirty="0" smtClean="0"/>
          </a:p>
          <a:p>
            <a:pPr>
              <a:buNone/>
            </a:pPr>
            <a:endParaRPr lang="fr-FR" sz="1800" b="1" dirty="0" smtClean="0"/>
          </a:p>
          <a:p>
            <a:r>
              <a:rPr lang="fr-FR" sz="1800" dirty="0" smtClean="0"/>
              <a:t>Para ou </a:t>
            </a:r>
            <a:r>
              <a:rPr lang="fr-FR" sz="1800" dirty="0" err="1" smtClean="0"/>
              <a:t>tetraparésie</a:t>
            </a:r>
            <a:endParaRPr lang="fr-FR" sz="1800" dirty="0" smtClean="0"/>
          </a:p>
          <a:p>
            <a:r>
              <a:rPr lang="fr-FR" sz="1800" dirty="0" smtClean="0"/>
              <a:t>Syndrome pyramidal</a:t>
            </a:r>
          </a:p>
          <a:p>
            <a:r>
              <a:rPr lang="fr-FR" sz="1800" dirty="0" smtClean="0"/>
              <a:t>Syndrome </a:t>
            </a:r>
            <a:r>
              <a:rPr lang="fr-FR" sz="1800" dirty="0" err="1" smtClean="0"/>
              <a:t>cordonal</a:t>
            </a:r>
            <a:r>
              <a:rPr lang="fr-FR" sz="1800" dirty="0" smtClean="0"/>
              <a:t> postérieur</a:t>
            </a:r>
          </a:p>
          <a:p>
            <a:r>
              <a:rPr lang="fr-FR" sz="1800" dirty="0" smtClean="0"/>
              <a:t>Troubles </a:t>
            </a:r>
            <a:r>
              <a:rPr lang="fr-FR" sz="1800" dirty="0" err="1" smtClean="0"/>
              <a:t>génitosphinctériens</a:t>
            </a:r>
            <a:endParaRPr lang="fr-F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IV. Examens complémentaires</a:t>
            </a:r>
            <a:endParaRPr lang="fr-FR" sz="2400" b="1" dirty="0"/>
          </a:p>
        </p:txBody>
      </p:sp>
      <p:sp>
        <p:nvSpPr>
          <p:cNvPr id="3" name="Espace réservé du contenu 2"/>
          <p:cNvSpPr>
            <a:spLocks noGrp="1"/>
          </p:cNvSpPr>
          <p:nvPr>
            <p:ph idx="1"/>
          </p:nvPr>
        </p:nvSpPr>
        <p:spPr/>
        <p:txBody>
          <a:bodyPr>
            <a:normAutofit/>
          </a:bodyPr>
          <a:lstStyle/>
          <a:p>
            <a:pPr>
              <a:buNone/>
            </a:pPr>
            <a:r>
              <a:rPr lang="fr-FR" sz="1800" b="1" dirty="0" smtClean="0"/>
              <a:t>IV.1. IRM médullaire</a:t>
            </a:r>
            <a:r>
              <a:rPr lang="fr-FR" sz="1800" b="1" dirty="0" smtClean="0"/>
              <a:t>:</a:t>
            </a:r>
          </a:p>
          <a:p>
            <a:pPr>
              <a:buNone/>
            </a:pPr>
            <a:endParaRPr lang="fr-FR" sz="1800" b="1" dirty="0" smtClean="0"/>
          </a:p>
          <a:p>
            <a:pPr>
              <a:buNone/>
            </a:pPr>
            <a:endParaRPr lang="fr-FR" sz="1800" b="1" dirty="0" smtClean="0"/>
          </a:p>
          <a:p>
            <a:pPr>
              <a:buNone/>
            </a:pPr>
            <a:endParaRPr lang="fr-FR" sz="1800" b="1" dirty="0" smtClean="0"/>
          </a:p>
          <a:p>
            <a:pPr marL="0" indent="0">
              <a:buNone/>
            </a:pPr>
            <a:r>
              <a:rPr lang="en-US" sz="1800" b="1" dirty="0" smtClean="0"/>
              <a:t>     MRI </a:t>
            </a:r>
            <a:r>
              <a:rPr lang="en-US" sz="1800" b="1" dirty="0" smtClean="0"/>
              <a:t>scanning</a:t>
            </a:r>
            <a:r>
              <a:rPr lang="en-US" sz="1800" dirty="0" smtClean="0"/>
              <a:t> is the </a:t>
            </a:r>
            <a:r>
              <a:rPr lang="en-US" sz="1800" b="1" dirty="0" smtClean="0"/>
              <a:t>most effective diagnostic tool</a:t>
            </a:r>
            <a:r>
              <a:rPr lang="en-US" sz="1800" dirty="0" smtClean="0"/>
              <a:t> for evaluating </a:t>
            </a:r>
            <a:r>
              <a:rPr lang="en-US" sz="1800" dirty="0" err="1" smtClean="0"/>
              <a:t>Syringomyelia</a:t>
            </a:r>
            <a:r>
              <a:rPr lang="en-US" sz="1800" dirty="0" smtClean="0"/>
              <a:t>. The </a:t>
            </a:r>
            <a:r>
              <a:rPr lang="en-US" sz="1800" b="1" dirty="0" smtClean="0"/>
              <a:t>standard comprehensive MRI study</a:t>
            </a:r>
            <a:r>
              <a:rPr lang="en-US" sz="1800" dirty="0" smtClean="0"/>
              <a:t> of this condition includes images obtained </a:t>
            </a:r>
            <a:r>
              <a:rPr lang="en-US" sz="1800" b="1" dirty="0" smtClean="0"/>
              <a:t>with and without Gadolinium (the paramagnetic "enhancing substance")</a:t>
            </a:r>
            <a:r>
              <a:rPr lang="en-US" sz="1800" dirty="0" smtClean="0"/>
              <a:t> that </a:t>
            </a:r>
            <a:r>
              <a:rPr lang="en-US" sz="1800" b="1" dirty="0" smtClean="0"/>
              <a:t>will help to diagnose the presence of a Spinal Cord Tumor.</a:t>
            </a:r>
            <a:r>
              <a:rPr lang="en-US" sz="1800" dirty="0" smtClean="0"/>
              <a:t> </a:t>
            </a:r>
          </a:p>
          <a:p>
            <a:pPr>
              <a:buNone/>
            </a:pPr>
            <a:endParaRPr lang="fr-FR"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301208"/>
            <a:ext cx="8229600" cy="1143000"/>
          </a:xfrm>
        </p:spPr>
        <p:txBody>
          <a:bodyPr>
            <a:normAutofit fontScale="90000"/>
          </a:bodyPr>
          <a:lstStyle/>
          <a:p>
            <a:r>
              <a:rPr lang="fr-FR" sz="1300" dirty="0" smtClean="0"/>
              <a:t>Figure 1A (</a:t>
            </a:r>
            <a:r>
              <a:rPr lang="fr-FR" sz="1300" dirty="0" err="1" smtClean="0"/>
              <a:t>Left</a:t>
            </a:r>
            <a:r>
              <a:rPr lang="fr-FR" sz="1300" dirty="0" smtClean="0"/>
              <a:t>): MRI Scan (Gadolinium </a:t>
            </a:r>
            <a:r>
              <a:rPr lang="fr-FR" sz="1300" dirty="0" err="1" smtClean="0"/>
              <a:t>Enhanced</a:t>
            </a:r>
            <a:r>
              <a:rPr lang="fr-FR" sz="1300" dirty="0" smtClean="0"/>
              <a:t>-Sagittal </a:t>
            </a:r>
            <a:r>
              <a:rPr lang="fr-FR" sz="1300" dirty="0" err="1" smtClean="0"/>
              <a:t>View</a:t>
            </a:r>
            <a:r>
              <a:rPr lang="fr-FR" sz="1300" dirty="0" smtClean="0"/>
              <a:t>). Syrinx in the </a:t>
            </a:r>
            <a:r>
              <a:rPr lang="fr-FR" sz="1300" dirty="0" err="1" smtClean="0"/>
              <a:t>Medulla</a:t>
            </a:r>
            <a:r>
              <a:rPr lang="fr-FR" sz="1300" dirty="0" smtClean="0"/>
              <a:t> &amp; Superior Cervical Spinal </a:t>
            </a:r>
            <a:r>
              <a:rPr lang="fr-FR" sz="1300" dirty="0" err="1" smtClean="0"/>
              <a:t>Cord</a:t>
            </a:r>
            <a:r>
              <a:rPr lang="fr-FR" sz="1300" dirty="0" smtClean="0"/>
              <a:t> (</a:t>
            </a:r>
            <a:r>
              <a:rPr lang="fr-FR" sz="1300" dirty="0" err="1" smtClean="0"/>
              <a:t>Curved</a:t>
            </a:r>
            <a:r>
              <a:rPr lang="fr-FR" sz="1300" dirty="0" smtClean="0"/>
              <a:t> </a:t>
            </a:r>
            <a:r>
              <a:rPr lang="fr-FR" sz="1300" dirty="0" err="1" smtClean="0"/>
              <a:t>Arrows</a:t>
            </a:r>
            <a:r>
              <a:rPr lang="fr-FR" sz="1300" dirty="0" smtClean="0"/>
              <a:t>) in association </a:t>
            </a:r>
            <a:r>
              <a:rPr lang="fr-FR" sz="1300" dirty="0" err="1" smtClean="0"/>
              <a:t>with</a:t>
            </a:r>
            <a:r>
              <a:rPr lang="fr-FR" sz="1300" dirty="0" smtClean="0"/>
              <a:t> a Spinal </a:t>
            </a:r>
            <a:r>
              <a:rPr lang="fr-FR" sz="1300" dirty="0" err="1" smtClean="0"/>
              <a:t>Cord</a:t>
            </a:r>
            <a:r>
              <a:rPr lang="fr-FR" sz="1300" dirty="0" smtClean="0"/>
              <a:t> </a:t>
            </a:r>
            <a:r>
              <a:rPr lang="fr-FR" sz="1300" dirty="0" err="1" smtClean="0"/>
              <a:t>Tumor</a:t>
            </a:r>
            <a:r>
              <a:rPr lang="fr-FR" sz="1300" dirty="0" smtClean="0"/>
              <a:t> (</a:t>
            </a:r>
            <a:r>
              <a:rPr lang="fr-FR" sz="1300" dirty="0" err="1" smtClean="0"/>
              <a:t>Ependymoma</a:t>
            </a:r>
            <a:r>
              <a:rPr lang="fr-FR" sz="1300" dirty="0" smtClean="0"/>
              <a:t>-</a:t>
            </a:r>
            <a:r>
              <a:rPr lang="fr-FR" sz="1300" dirty="0" err="1" smtClean="0"/>
              <a:t>indicated</a:t>
            </a:r>
            <a:r>
              <a:rPr lang="fr-FR" sz="1300" dirty="0" smtClean="0"/>
              <a:t> by Horizontal </a:t>
            </a:r>
            <a:r>
              <a:rPr lang="fr-FR" sz="1300" dirty="0" err="1" smtClean="0"/>
              <a:t>Arrows</a:t>
            </a:r>
            <a:r>
              <a:rPr lang="fr-FR" sz="1300" dirty="0" smtClean="0"/>
              <a:t>) Figure 1B (Right): MRI Scan (Axial </a:t>
            </a:r>
            <a:r>
              <a:rPr lang="fr-FR" sz="1300" dirty="0" err="1" smtClean="0"/>
              <a:t>View</a:t>
            </a:r>
            <a:r>
              <a:rPr lang="fr-FR" sz="1300" dirty="0" smtClean="0"/>
              <a:t>-</a:t>
            </a:r>
            <a:r>
              <a:rPr lang="fr-FR" sz="1300" dirty="0" err="1" smtClean="0"/>
              <a:t>Same</a:t>
            </a:r>
            <a:r>
              <a:rPr lang="fr-FR" sz="1300" dirty="0" smtClean="0"/>
              <a:t> Patient). Large Syrinx in the </a:t>
            </a:r>
            <a:r>
              <a:rPr lang="fr-FR" sz="1300" dirty="0" err="1" smtClean="0"/>
              <a:t>Cervico</a:t>
            </a:r>
            <a:r>
              <a:rPr lang="fr-FR" sz="1300" dirty="0" smtClean="0"/>
              <a:t>-</a:t>
            </a:r>
            <a:r>
              <a:rPr lang="fr-FR" sz="1300" dirty="0" err="1" smtClean="0"/>
              <a:t>medullary</a:t>
            </a:r>
            <a:r>
              <a:rPr lang="fr-FR" sz="1300" dirty="0" smtClean="0"/>
              <a:t> </a:t>
            </a:r>
            <a:r>
              <a:rPr lang="fr-FR" sz="1300" dirty="0" err="1" smtClean="0"/>
              <a:t>junction</a:t>
            </a:r>
            <a:r>
              <a:rPr lang="fr-FR" sz="1300" dirty="0" smtClean="0"/>
              <a:t> (Arrow).</a:t>
            </a:r>
            <a:r>
              <a:rPr lang="fr-FR" dirty="0" smtClean="0"/>
              <a:t/>
            </a:r>
            <a:br>
              <a:rPr lang="fr-FR" dirty="0" smtClean="0"/>
            </a:br>
            <a:endParaRPr lang="fr-FR" dirty="0"/>
          </a:p>
        </p:txBody>
      </p:sp>
      <p:pic>
        <p:nvPicPr>
          <p:cNvPr id="1026" name="Picture 2" descr="C:\Users\Latifa\Pictures\2_2_2_5a.jpg"/>
          <p:cNvPicPr>
            <a:picLocks noGrp="1" noChangeAspect="1" noChangeArrowheads="1"/>
          </p:cNvPicPr>
          <p:nvPr>
            <p:ph idx="1"/>
          </p:nvPr>
        </p:nvPicPr>
        <p:blipFill>
          <a:blip r:embed="rId2" cstate="print"/>
          <a:srcRect/>
          <a:stretch>
            <a:fillRect/>
          </a:stretch>
        </p:blipFill>
        <p:spPr bwMode="auto">
          <a:xfrm>
            <a:off x="1907704" y="1484784"/>
            <a:ext cx="4728525" cy="29523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827584" y="4941168"/>
            <a:ext cx="7344816" cy="1224136"/>
          </a:xfrm>
        </p:spPr>
        <p:txBody>
          <a:bodyPr/>
          <a:lstStyle/>
          <a:p>
            <a:r>
              <a:rPr lang="en-US" dirty="0" smtClean="0"/>
              <a:t>Figure 2A (Left): MRI Scan (</a:t>
            </a:r>
            <a:r>
              <a:rPr lang="en-US" dirty="0" err="1" smtClean="0"/>
              <a:t>Sagittal</a:t>
            </a:r>
            <a:r>
              <a:rPr lang="en-US" dirty="0" smtClean="0"/>
              <a:t> View). Thoracic (T9- T11) </a:t>
            </a:r>
            <a:r>
              <a:rPr lang="en-US" dirty="0" err="1" smtClean="0"/>
              <a:t>Syrinx</a:t>
            </a:r>
            <a:r>
              <a:rPr lang="en-US" dirty="0" smtClean="0"/>
              <a:t> in a 35 year old female (No Tumor). This widened "cyst' within the Thoracic Spinal Cord results in thinning the Spinal Cord in the periphery (Arrows) of the </a:t>
            </a:r>
            <a:r>
              <a:rPr lang="en-US" dirty="0" err="1" smtClean="0"/>
              <a:t>Syrinx</a:t>
            </a:r>
            <a:r>
              <a:rPr lang="en-US" dirty="0" smtClean="0"/>
              <a:t>. Figure 2B (Right): MRI Scan (Axial View-Same patient). The Thoracic Spinal Cord is a thin remnant (Arrows indicate the grey area inside the Spinal Canal) as it surrounds the </a:t>
            </a:r>
            <a:r>
              <a:rPr lang="en-US" dirty="0" err="1" smtClean="0"/>
              <a:t>Syrinx</a:t>
            </a:r>
            <a:endParaRPr lang="en-US" dirty="0" smtClean="0"/>
          </a:p>
          <a:p>
            <a:endParaRPr lang="fr-FR" dirty="0"/>
          </a:p>
        </p:txBody>
      </p:sp>
      <p:pic>
        <p:nvPicPr>
          <p:cNvPr id="2050" name="Picture 2" descr="C:\Users\Latifa\Pictures\2_2_2_5b.jpg"/>
          <p:cNvPicPr>
            <a:picLocks noGrp="1" noChangeAspect="1" noChangeArrowheads="1"/>
          </p:cNvPicPr>
          <p:nvPr>
            <p:ph type="pic" idx="1"/>
          </p:nvPr>
        </p:nvPicPr>
        <p:blipFill>
          <a:blip r:embed="rId2" cstate="print"/>
          <a:srcRect l="12291" r="12291"/>
          <a:stretch>
            <a:fillRect/>
          </a:stretch>
        </p:blipFill>
        <p:spPr bwMode="auto">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928</Words>
  <Application>Microsoft Office PowerPoint</Application>
  <PresentationFormat>Affichage à l'écran (4:3)</PresentationFormat>
  <Paragraphs>75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SYRINGOMYELIE</vt:lpstr>
      <vt:lpstr>I. Introduction </vt:lpstr>
      <vt:lpstr>II. Anatomie pathologique:</vt:lpstr>
      <vt:lpstr>III. Manifestations cliniques:</vt:lpstr>
      <vt:lpstr>Diapositive 5</vt:lpstr>
      <vt:lpstr>Diapositive 6</vt:lpstr>
      <vt:lpstr>IV. Examens complémentaires</vt:lpstr>
      <vt:lpstr>Figure 1A (Left): MRI Scan (Gadolinium Enhanced-Sagittal View). Syrinx in the Medulla &amp; Superior Cervical Spinal Cord (Curved Arrows) in association with a Spinal Cord Tumor (Ependymoma-indicated by Horizontal Arrows) Figure 1B (Right): MRI Scan (Axial View-Same Patient). Large Syrinx in the Cervico-medullary junction (Arrow). </vt:lpstr>
      <vt:lpstr>Diapositive 9</vt:lpstr>
      <vt:lpstr>Diapositive 10</vt:lpstr>
      <vt:lpstr>Diapositive 11</vt:lpstr>
      <vt:lpstr>V. Traitement</vt:lpstr>
      <vt:lpstr>Diapositive 13</vt:lpstr>
      <vt:lpstr>Figure 4A (Top Left): Operative Photo (Same Patient as Figures 3A&amp;B) The Dura Mater has been opened after a Suboccipital Craniectomy &amp; C1 Laminectomy. The Cerebellar Hemispheres (Horizontal Arrows) are seen through the intact Arachnoid. The Cervico-medullary Junction (Right Curved Arrow) is below. The horizontally oriented "band" of arachnoid indicates the level of the Foramen Magnum (Up-curved Arrow). </vt:lpstr>
      <vt:lpstr>Figure 4B (Top Right): Operative Photo (Same Patient) The Cerebellar Hemispheres have been separated allowing access to the "floor" of the 4th Ventricle (Top Left Arrow). The posterior aspect of the Cervico-medullary junction and its blood supply is clearly seen and is normal. Figure 4C (Bottom Left): Operative Photo. A "Decompressive Dural Graft has been sutured in place resulting in a "decompression" and redirection of the flow of Cerebrospinal Fluid away from the Central Canal of the Spinal Cord which "originates" at the lower end of the 4th Ventricle (See Figure 4B at the "base of the V-shaped" structure which is near the top of the photo indicated by the Curved Arrow.)  </vt:lpstr>
      <vt:lpstr>Diapositive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SYRINGOMYELIE</dc:title>
  <dc:creator>Latifa</dc:creator>
  <cp:lastModifiedBy>Latifa</cp:lastModifiedBy>
  <cp:revision>58</cp:revision>
  <dcterms:created xsi:type="dcterms:W3CDTF">2012-05-09T09:16:28Z</dcterms:created>
  <dcterms:modified xsi:type="dcterms:W3CDTF">2012-10-14T12:51:10Z</dcterms:modified>
</cp:coreProperties>
</file>