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6"/>
  </p:notesMasterIdLst>
  <p:sldIdLst>
    <p:sldId id="256" r:id="rId2"/>
    <p:sldId id="257" r:id="rId3"/>
    <p:sldId id="325" r:id="rId4"/>
    <p:sldId id="261" r:id="rId5"/>
    <p:sldId id="263" r:id="rId6"/>
    <p:sldId id="32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0" r:id="rId31"/>
    <p:sldId id="321" r:id="rId32"/>
    <p:sldId id="322" r:id="rId33"/>
    <p:sldId id="323" r:id="rId34"/>
    <p:sldId id="324"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095AA0-0546-4AB9-91D9-CCB60180AD9D}" type="datetimeFigureOut">
              <a:rPr lang="fr-FR" smtClean="0"/>
              <a:pPr/>
              <a:t>10/05/2015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3D779F-AF7A-447E-908E-6EA79FE6B329}" type="slidenum">
              <a:rPr lang="fr-FR" smtClean="0"/>
              <a:pPr/>
              <a:t>‹N°›</a:t>
            </a:fld>
            <a:endParaRPr lang="fr-FR"/>
          </a:p>
        </p:txBody>
      </p:sp>
    </p:spTree>
    <p:extLst>
      <p:ext uri="{BB962C8B-B14F-4D97-AF65-F5344CB8AC3E}">
        <p14:creationId xmlns:p14="http://schemas.microsoft.com/office/powerpoint/2010/main" val="2986897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8A4A0896-7654-4548-A5DA-E46A7A01B6EE}" type="datetimeFigureOut">
              <a:rPr lang="fr-FR" smtClean="0"/>
              <a:pPr/>
              <a:t>10/05/2015</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A6E4F934-B1DD-417C-A519-238BDBB6A02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A4A0896-7654-4548-A5DA-E46A7A01B6EE}" type="datetimeFigureOut">
              <a:rPr lang="fr-FR" smtClean="0"/>
              <a:pPr/>
              <a:t>10/05/2015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E4F934-B1DD-417C-A519-238BDBB6A02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A4A0896-7654-4548-A5DA-E46A7A01B6EE}" type="datetimeFigureOut">
              <a:rPr lang="fr-FR" smtClean="0"/>
              <a:pPr/>
              <a:t>10/05/2015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E4F934-B1DD-417C-A519-238BDBB6A02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A4A0896-7654-4548-A5DA-E46A7A01B6EE}" type="datetimeFigureOut">
              <a:rPr lang="fr-FR" smtClean="0"/>
              <a:pPr/>
              <a:t>10/05/2015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E4F934-B1DD-417C-A519-238BDBB6A02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8A4A0896-7654-4548-A5DA-E46A7A01B6EE}" type="datetimeFigureOut">
              <a:rPr lang="fr-FR" smtClean="0"/>
              <a:pPr/>
              <a:t>10/05/2015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E4F934-B1DD-417C-A519-238BDBB6A02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A4A0896-7654-4548-A5DA-E46A7A01B6EE}" type="datetimeFigureOut">
              <a:rPr lang="fr-FR" smtClean="0"/>
              <a:pPr/>
              <a:t>10/05/2015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6E4F934-B1DD-417C-A519-238BDBB6A02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8A4A0896-7654-4548-A5DA-E46A7A01B6EE}" type="datetimeFigureOut">
              <a:rPr lang="fr-FR" smtClean="0"/>
              <a:pPr/>
              <a:t>10/05/2015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6E4F934-B1DD-417C-A519-238BDBB6A02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8A4A0896-7654-4548-A5DA-E46A7A01B6EE}" type="datetimeFigureOut">
              <a:rPr lang="fr-FR" smtClean="0"/>
              <a:pPr/>
              <a:t>10/05/2015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6E4F934-B1DD-417C-A519-238BDBB6A02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A4A0896-7654-4548-A5DA-E46A7A01B6EE}" type="datetimeFigureOut">
              <a:rPr lang="fr-FR" smtClean="0"/>
              <a:pPr/>
              <a:t>10/05/2015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6E4F934-B1DD-417C-A519-238BDBB6A02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A4A0896-7654-4548-A5DA-E46A7A01B6EE}" type="datetimeFigureOut">
              <a:rPr lang="fr-FR" smtClean="0"/>
              <a:pPr/>
              <a:t>10/05/2015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6E4F934-B1DD-417C-A519-238BDBB6A02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8A4A0896-7654-4548-A5DA-E46A7A01B6EE}" type="datetimeFigureOut">
              <a:rPr lang="fr-FR" smtClean="0"/>
              <a:pPr/>
              <a:t>10/05/2015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A6E4F934-B1DD-417C-A519-238BDBB6A02B}"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A4A0896-7654-4548-A5DA-E46A7A01B6EE}" type="datetimeFigureOut">
              <a:rPr lang="fr-FR" smtClean="0"/>
              <a:pPr/>
              <a:t>10/05/2015</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E4F934-B1DD-417C-A519-238BDBB6A02B}"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00166" y="2357430"/>
            <a:ext cx="5929354" cy="2571768"/>
          </a:xfrm>
        </p:spPr>
        <p:txBody>
          <a:bodyPr>
            <a:normAutofit fontScale="90000"/>
          </a:bodyPr>
          <a:lstStyle/>
          <a:p>
            <a:pPr algn="ctr"/>
            <a:r>
              <a:rPr lang="ar-DZ" sz="8000"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بسم الله الرحمن الرحيم</a:t>
            </a:r>
            <a:r>
              <a:rPr lang="fr-FR" sz="6000"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a:r>
            <a:br>
              <a:rPr lang="fr-FR" sz="6000"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br>
            <a:endParaRPr lang="fr-FR"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r" rtl="1"/>
            <a:r>
              <a:rPr lang="ar-DZ" i="1" dirty="0" smtClean="0">
                <a:solidFill>
                  <a:srgbClr val="FFC000"/>
                </a:solidFill>
              </a:rPr>
              <a:t>1/</a:t>
            </a:r>
            <a:r>
              <a:rPr lang="fr-FR" i="1" dirty="0" smtClean="0">
                <a:solidFill>
                  <a:srgbClr val="FFC000"/>
                </a:solidFill>
              </a:rPr>
              <a:t> </a:t>
            </a:r>
            <a:r>
              <a:rPr lang="ar-DZ" i="1" dirty="0" err="1" smtClean="0">
                <a:solidFill>
                  <a:srgbClr val="FFC000"/>
                </a:solidFill>
              </a:rPr>
              <a:t>إختيار</a:t>
            </a:r>
            <a:r>
              <a:rPr lang="ar-DZ" i="1" dirty="0" smtClean="0">
                <a:solidFill>
                  <a:srgbClr val="FFC000"/>
                </a:solidFill>
              </a:rPr>
              <a:t> الموضوع ( تحديد المشكلة ) :</a:t>
            </a:r>
            <a:endParaRPr lang="fr-FR" dirty="0">
              <a:solidFill>
                <a:srgbClr val="FFC000"/>
              </a:solidFill>
            </a:endParaRPr>
          </a:p>
        </p:txBody>
      </p:sp>
      <p:sp>
        <p:nvSpPr>
          <p:cNvPr id="3" name="Espace réservé du contenu 2"/>
          <p:cNvSpPr>
            <a:spLocks noGrp="1"/>
          </p:cNvSpPr>
          <p:nvPr>
            <p:ph idx="1"/>
          </p:nvPr>
        </p:nvSpPr>
        <p:spPr/>
        <p:txBody>
          <a:bodyPr/>
          <a:lstStyle/>
          <a:p>
            <a:pPr algn="r">
              <a:buNone/>
            </a:pPr>
            <a:r>
              <a:rPr lang="ar-DZ" i="1" dirty="0" smtClean="0"/>
              <a:t>      </a:t>
            </a:r>
            <a:r>
              <a:rPr lang="ar-DZ" sz="2000" i="1" dirty="0" smtClean="0"/>
              <a:t>ويسميه البعض </a:t>
            </a:r>
            <a:r>
              <a:rPr lang="ar-DZ" sz="2000" i="1" dirty="0" err="1" smtClean="0"/>
              <a:t>بإختيار</a:t>
            </a:r>
            <a:r>
              <a:rPr lang="ar-DZ" sz="2000" i="1" dirty="0" smtClean="0"/>
              <a:t> مشكلة أي طرح مشكلة تصلح لأن تكون موضوع البحث ,يصل من خلالها الباحث إلى نتائج علمية تضاف إلى صرح العلم المشيد من قبل الباحثين والدارسين الآخرين ويشترط هنا تحديد المشكلة بدقة ووضوح حتى لا يبدد الباحث جهده في ما لا طائل من ورائه ومن ثم </a:t>
            </a:r>
            <a:r>
              <a:rPr lang="ar-DZ" sz="2000" i="1" dirty="0" err="1" smtClean="0"/>
              <a:t>الإنتقال</a:t>
            </a:r>
            <a:r>
              <a:rPr lang="ar-DZ" sz="2000" i="1" dirty="0" smtClean="0"/>
              <a:t> إلى الخطوة الموالية في البحث , وهي جمع المادة العلمية ,وخطوة تحديد المشكلة  </a:t>
            </a:r>
            <a:r>
              <a:rPr lang="fr-FR" sz="2000" i="1" dirty="0" smtClean="0"/>
              <a:t>   </a:t>
            </a:r>
            <a:r>
              <a:rPr lang="ar-DZ" sz="2000" i="1" dirty="0" smtClean="0"/>
              <a:t>هي متشابهة في كل الأبحاث العلمية لأن أصولها واحدة بغض النظر عن نوع البحث إذ أن أي بحث من البحوث لا يعد بحثا إذا لم توجد مشكلة تتطلب فهما  أو حلا , </a:t>
            </a:r>
            <a:r>
              <a:rPr lang="ar-DZ" sz="2000" i="1" dirty="0" err="1" smtClean="0"/>
              <a:t>و</a:t>
            </a:r>
            <a:r>
              <a:rPr lang="ar-DZ" sz="2000" i="1" dirty="0" smtClean="0"/>
              <a:t> البحث التاريخي بحث علمي  ينبع من مشكلة قد أثارت الباحث  لدراستها ,وذلك بعد تحسسها فصارت  موضوع سؤال  أو شك يتطلب الدراسة , ومعرفة المشكلة يتطلب من الباحث في منهج البحث التاريخي أن يلم </a:t>
            </a:r>
            <a:r>
              <a:rPr lang="ar-DZ" sz="2000" i="1" dirty="0" err="1" smtClean="0"/>
              <a:t>بها</a:t>
            </a:r>
            <a:r>
              <a:rPr lang="ar-DZ" sz="2000" i="1" dirty="0" smtClean="0"/>
              <a:t> من خلال استغراقه لما كتب عنها , حتى يتمكن من صياغتها بصورة واضحة ومحددة  , لذا ينبغي أن تتوافر بعض المواصفات عند اختيار مشكلة البحث منها :</a:t>
            </a:r>
            <a:endParaRPr lang="fr-FR" sz="2000" dirty="0" smtClean="0"/>
          </a:p>
          <a:p>
            <a:pPr algn="r">
              <a:buNone/>
            </a:pPr>
            <a:endParaRPr lang="fr-FR" sz="20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0"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800" decel="100000"/>
                                        <p:tgtEl>
                                          <p:spTgt spid="3">
                                            <p:txEl>
                                              <p:pRg st="0" end="0"/>
                                            </p:txEl>
                                          </p:spTgt>
                                        </p:tgtEl>
                                      </p:cBhvr>
                                    </p:animEffect>
                                    <p:anim calcmode="lin" valueType="num">
                                      <p:cBhvr>
                                        <p:cTn id="17"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8229600" cy="214314"/>
          </a:xfrm>
        </p:spPr>
        <p:txBody>
          <a:bodyPr>
            <a:normAutofit fontScale="90000"/>
          </a:bodyPr>
          <a:lstStyle/>
          <a:p>
            <a:endParaRPr lang="fr-FR" dirty="0"/>
          </a:p>
        </p:txBody>
      </p:sp>
      <p:sp>
        <p:nvSpPr>
          <p:cNvPr id="3" name="Espace réservé du contenu 2"/>
          <p:cNvSpPr>
            <a:spLocks noGrp="1"/>
          </p:cNvSpPr>
          <p:nvPr>
            <p:ph idx="1"/>
          </p:nvPr>
        </p:nvSpPr>
        <p:spPr>
          <a:xfrm>
            <a:off x="457200" y="857232"/>
            <a:ext cx="8229600" cy="5467368"/>
          </a:xfrm>
        </p:spPr>
        <p:txBody>
          <a:bodyPr>
            <a:noAutofit/>
          </a:bodyPr>
          <a:lstStyle/>
          <a:p>
            <a:pPr lvl="0" algn="r" rtl="1">
              <a:buFont typeface="Wingdings" pitchFamily="2" charset="2"/>
              <a:buChar char="Ø"/>
            </a:pPr>
            <a:r>
              <a:rPr lang="ar-DZ" sz="2000" i="1" dirty="0" smtClean="0"/>
              <a:t>قناعة الباحث بأهمية المشكلة التي يريد دراستها .</a:t>
            </a:r>
            <a:endParaRPr lang="fr-FR" sz="2000" dirty="0" smtClean="0"/>
          </a:p>
          <a:p>
            <a:pPr lvl="0" algn="r" rtl="1">
              <a:buFont typeface="Wingdings" pitchFamily="2" charset="2"/>
              <a:buChar char="Ø"/>
            </a:pPr>
            <a:r>
              <a:rPr lang="ar-DZ" sz="2000" i="1" dirty="0" smtClean="0"/>
              <a:t>تحديد الباحث للمشكلة بدقة بحيث يمكن دراستها وتحليلها .</a:t>
            </a:r>
            <a:endParaRPr lang="fr-FR" sz="2000" dirty="0" smtClean="0"/>
          </a:p>
          <a:p>
            <a:pPr lvl="0" algn="r" rtl="1">
              <a:buFont typeface="Wingdings" pitchFamily="2" charset="2"/>
              <a:buChar char="Ø"/>
            </a:pPr>
            <a:r>
              <a:rPr lang="ar-DZ" sz="2000" i="1" dirty="0" smtClean="0"/>
              <a:t>أن يتأكد الباحث من توافر المصادر والمعلومات , والمدة الكافية للقيام ببحثه عند اختيار مشكلة البحث .</a:t>
            </a:r>
            <a:endParaRPr lang="fr-FR" sz="2000" dirty="0" smtClean="0"/>
          </a:p>
          <a:p>
            <a:pPr lvl="0" algn="r" rtl="1">
              <a:buFont typeface="Wingdings" pitchFamily="2" charset="2"/>
              <a:buChar char="Ø"/>
            </a:pPr>
            <a:r>
              <a:rPr lang="ar-DZ" sz="2000" i="1" dirty="0" smtClean="0"/>
              <a:t>أن يصوغ مشكلة البحث بعبارات بسيطة واضحة </a:t>
            </a:r>
            <a:r>
              <a:rPr lang="ar-DZ" sz="2000" i="1" dirty="0" err="1" smtClean="0"/>
              <a:t>و</a:t>
            </a:r>
            <a:r>
              <a:rPr lang="ar-DZ" sz="2000" i="1" dirty="0" smtClean="0"/>
              <a:t> محددة.</a:t>
            </a:r>
            <a:endParaRPr lang="fr-FR" sz="2000" dirty="0" smtClean="0"/>
          </a:p>
          <a:p>
            <a:pPr lvl="0" algn="r" rtl="1">
              <a:buFont typeface="Wingdings" pitchFamily="2" charset="2"/>
              <a:buChar char="Ø"/>
            </a:pPr>
            <a:r>
              <a:rPr lang="ar-DZ" sz="2000" i="1" dirty="0" smtClean="0"/>
              <a:t>أن يضع حدودا لمشكلة بحثه .</a:t>
            </a:r>
            <a:endParaRPr lang="fr-FR" sz="2000" dirty="0" smtClean="0"/>
          </a:p>
          <a:p>
            <a:pPr lvl="0" algn="r" rtl="1">
              <a:buFont typeface="Wingdings" pitchFamily="2" charset="2"/>
              <a:buChar char="Ø"/>
            </a:pPr>
            <a:r>
              <a:rPr lang="ar-DZ" sz="2000" i="1" dirty="0" err="1" smtClean="0"/>
              <a:t>ان</a:t>
            </a:r>
            <a:r>
              <a:rPr lang="ar-DZ" sz="2000" i="1" dirty="0" smtClean="0"/>
              <a:t> يشير إلى الأبحاث المتعلقة </a:t>
            </a:r>
            <a:r>
              <a:rPr lang="ar-DZ" sz="2000" i="1" dirty="0" err="1" smtClean="0"/>
              <a:t>بها</a:t>
            </a:r>
            <a:r>
              <a:rPr lang="ar-DZ" sz="2000" i="1" dirty="0" smtClean="0"/>
              <a:t> .</a:t>
            </a:r>
            <a:endParaRPr lang="fr-FR" sz="2000" dirty="0" smtClean="0"/>
          </a:p>
          <a:p>
            <a:pPr lvl="0" algn="r" rtl="1">
              <a:buFont typeface="Wingdings" pitchFamily="2" charset="2"/>
              <a:buChar char="Ø"/>
            </a:pPr>
            <a:r>
              <a:rPr lang="ar-DZ" sz="2000" i="1" dirty="0" smtClean="0"/>
              <a:t>أن يتقن الباحث الأسس العلمية لتطبيق منهج البحث التاريخي في الدراسة المراد إجراؤها .</a:t>
            </a:r>
            <a:endParaRPr lang="fr-FR" sz="2000" dirty="0" smtClean="0"/>
          </a:p>
          <a:p>
            <a:pPr lvl="0" algn="r" rtl="1">
              <a:buFont typeface="Wingdings" pitchFamily="2" charset="2"/>
              <a:buChar char="Ø"/>
            </a:pPr>
            <a:r>
              <a:rPr lang="ar-DZ" sz="2000" i="1" dirty="0" smtClean="0"/>
              <a:t>أن يقوم الباحث باستغراق كل ما كتب عن المشكلة – في ضوء المتاح أمامه-ويستطيع الباحث تحديد مشكلته إذا استطاع أن يلم بالخطوات الآتية كأسئلة يطرحها الباحث :</a:t>
            </a:r>
            <a:endParaRPr lang="fr-FR" sz="2000" dirty="0" smtClean="0"/>
          </a:p>
          <a:p>
            <a:pPr lvl="0" algn="r" rtl="1">
              <a:buFont typeface="Wingdings" pitchFamily="2" charset="2"/>
              <a:buChar char="Ø"/>
            </a:pPr>
            <a:r>
              <a:rPr lang="ar-DZ" sz="2000" i="1" dirty="0" smtClean="0"/>
              <a:t>أين وقعت الأحداث المطلوب دراستها ؟   </a:t>
            </a:r>
            <a:endParaRPr lang="fr-FR" sz="2000" dirty="0" smtClean="0"/>
          </a:p>
          <a:p>
            <a:pPr lvl="0" algn="r" rtl="1">
              <a:buFont typeface="Wingdings" pitchFamily="2" charset="2"/>
              <a:buChar char="Ø"/>
            </a:pPr>
            <a:r>
              <a:rPr lang="ar-DZ" sz="2000" i="1" dirty="0" smtClean="0"/>
              <a:t>من هم الأشخاص الذين دارت حولهم أو اتصلت بهم الأحداث والوقائع ؟</a:t>
            </a:r>
            <a:endParaRPr lang="fr-FR" sz="2000" dirty="0" smtClean="0"/>
          </a:p>
          <a:p>
            <a:pPr lvl="0" algn="r" rtl="1">
              <a:buFont typeface="Wingdings" pitchFamily="2" charset="2"/>
              <a:buChar char="Ø"/>
            </a:pPr>
            <a:r>
              <a:rPr lang="ar-DZ" sz="2000" i="1" dirty="0" smtClean="0"/>
              <a:t>متى وقعت الأحداث ؟ </a:t>
            </a:r>
            <a:r>
              <a:rPr lang="ar-DZ" sz="2000" i="1" dirty="0" err="1" smtClean="0"/>
              <a:t>وماهي</a:t>
            </a:r>
            <a:r>
              <a:rPr lang="ar-DZ" sz="2000" i="1" dirty="0" smtClean="0"/>
              <a:t> مبررات وقوعها ؟</a:t>
            </a:r>
            <a:endParaRPr lang="fr-FR" sz="2000" dirty="0" smtClean="0"/>
          </a:p>
          <a:p>
            <a:pPr lvl="0" algn="r" rtl="1">
              <a:buFont typeface="Wingdings" pitchFamily="2" charset="2"/>
              <a:buChar char="Ø"/>
            </a:pPr>
            <a:r>
              <a:rPr lang="ar-DZ" sz="2000" i="1" dirty="0" smtClean="0"/>
              <a:t>ما أنواع النشاط الإنساني التي تدور حولها المشكلة ؟</a:t>
            </a:r>
            <a:endParaRPr lang="fr-FR" sz="2000" dirty="0" smtClean="0"/>
          </a:p>
          <a:p>
            <a:pPr algn="r">
              <a:buNone/>
            </a:pPr>
            <a:r>
              <a:rPr lang="ar-DZ" sz="2000" i="1" dirty="0" smtClean="0"/>
              <a:t>ما الأفكار والمفاهيم </a:t>
            </a:r>
            <a:r>
              <a:rPr lang="ar-DZ" sz="2000" i="1" dirty="0" err="1" smtClean="0"/>
              <a:t>و</a:t>
            </a:r>
            <a:r>
              <a:rPr lang="ar-DZ" sz="2000" i="1" dirty="0" smtClean="0"/>
              <a:t> المعتقدات </a:t>
            </a:r>
            <a:r>
              <a:rPr lang="ar-DZ" sz="2000" i="1" dirty="0" err="1" smtClean="0"/>
              <a:t>والإتجاهات</a:t>
            </a:r>
            <a:r>
              <a:rPr lang="ar-DZ" sz="2000" i="1" dirty="0" smtClean="0"/>
              <a:t> , أو التقاليد </a:t>
            </a:r>
            <a:r>
              <a:rPr lang="ar-DZ" sz="2000" i="1" dirty="0" err="1" smtClean="0"/>
              <a:t>الإجتماعية</a:t>
            </a:r>
            <a:r>
              <a:rPr lang="ar-DZ" sz="2000" i="1" dirty="0" smtClean="0"/>
              <a:t> المهمة التي تدور حولها المشكلة </a:t>
            </a:r>
            <a:endParaRPr lang="fr-FR"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45719"/>
          </a:xfrm>
        </p:spPr>
        <p:txBody>
          <a:bodyPr>
            <a:normAutofit fontScale="90000"/>
          </a:bodyPr>
          <a:lstStyle/>
          <a:p>
            <a:endParaRPr lang="fr-FR" dirty="0"/>
          </a:p>
        </p:txBody>
      </p:sp>
      <p:sp>
        <p:nvSpPr>
          <p:cNvPr id="3" name="Espace réservé du contenu 2"/>
          <p:cNvSpPr>
            <a:spLocks noGrp="1"/>
          </p:cNvSpPr>
          <p:nvPr>
            <p:ph idx="1"/>
          </p:nvPr>
        </p:nvSpPr>
        <p:spPr>
          <a:xfrm>
            <a:off x="457200" y="857232"/>
            <a:ext cx="8229600" cy="5467368"/>
          </a:xfrm>
        </p:spPr>
        <p:txBody>
          <a:bodyPr>
            <a:normAutofit/>
          </a:bodyPr>
          <a:lstStyle/>
          <a:p>
            <a:pPr algn="r" rtl="1">
              <a:buFont typeface="Wingdings" pitchFamily="2" charset="2"/>
              <a:buChar char="Ø"/>
            </a:pPr>
            <a:r>
              <a:rPr lang="ar-DZ" i="1" dirty="0" smtClean="0"/>
              <a:t> </a:t>
            </a:r>
            <a:r>
              <a:rPr lang="ar-DZ" sz="2000" i="1" dirty="0" smtClean="0"/>
              <a:t>إن مثل هذه الأسئلة وغيرها تعد محددات اختيار المشكلة التي تخضع لمنهج البث التاريخي . </a:t>
            </a:r>
            <a:endParaRPr lang="fr-FR" sz="2000" dirty="0" smtClean="0"/>
          </a:p>
          <a:p>
            <a:pPr algn="r" rtl="1">
              <a:buNone/>
            </a:pPr>
            <a:r>
              <a:rPr lang="ar-DZ" sz="2000" i="1" smtClean="0"/>
              <a:t>          </a:t>
            </a:r>
            <a:r>
              <a:rPr lang="ar-DZ" sz="2000" i="1" dirty="0" smtClean="0"/>
              <a:t>وليس ثمة شك في أن تحديد الإجابة على هذه الأسئلة يؤدي إلى تباين في تصور البحث , كما قد يؤدي إلى انعكاساته على سير البحث ومدى اتساعه وحدوده , وفي ضوء هذه العوامل وتوافر مصادر الحصول على المادة التاريخية </a:t>
            </a:r>
            <a:r>
              <a:rPr lang="ar-DZ" sz="2000" i="1" dirty="0" err="1" smtClean="0"/>
              <a:t>و</a:t>
            </a:r>
            <a:r>
              <a:rPr lang="ar-DZ" sz="2000" i="1" dirty="0" smtClean="0"/>
              <a:t> الوقت والكلفة وغير ذلك يتم اختيار موضوع البحث .</a:t>
            </a:r>
            <a:endParaRPr lang="fr-FR" sz="2000" dirty="0" smtClean="0"/>
          </a:p>
          <a:p>
            <a:pPr algn="r" rtl="1">
              <a:buNone/>
            </a:pPr>
            <a:r>
              <a:rPr lang="ar-DZ" sz="2000" i="1" dirty="0" smtClean="0"/>
              <a:t>          والباحث المبتدئ الذي يتبنى منهج البحث التاريخي قد يقع في بعض الأخطاء ومن أمثلتها :</a:t>
            </a:r>
            <a:endParaRPr lang="fr-FR" sz="2000" dirty="0" smtClean="0"/>
          </a:p>
          <a:p>
            <a:pPr lvl="0" algn="r" rtl="1">
              <a:buFont typeface="Wingdings" pitchFamily="2" charset="2"/>
              <a:buChar char="Ø"/>
            </a:pPr>
            <a:r>
              <a:rPr lang="ar-DZ" sz="2000" i="1" dirty="0" smtClean="0"/>
              <a:t>صياغة مشكلة البحث بصورة عامة غير محددة .</a:t>
            </a:r>
            <a:endParaRPr lang="fr-FR" sz="2000" dirty="0" smtClean="0"/>
          </a:p>
          <a:p>
            <a:pPr lvl="0" algn="r" rtl="1">
              <a:buFont typeface="Wingdings" pitchFamily="2" charset="2"/>
              <a:buChar char="Ø"/>
            </a:pPr>
            <a:r>
              <a:rPr lang="ar-DZ" sz="2000" i="1" dirty="0" smtClean="0"/>
              <a:t>التحيز الشخصي في تفسير الأحداث </a:t>
            </a:r>
            <a:r>
              <a:rPr lang="ar-DZ" sz="2000" i="1" dirty="0" err="1" smtClean="0"/>
              <a:t>و</a:t>
            </a:r>
            <a:r>
              <a:rPr lang="ar-DZ" sz="2000" i="1" dirty="0" smtClean="0"/>
              <a:t> الوقائع من خلال جمع المعلومات والشواهد المثبتة لرأي معين أو غير ذلك .</a:t>
            </a:r>
            <a:endParaRPr lang="fr-FR" sz="2000" dirty="0" smtClean="0"/>
          </a:p>
          <a:p>
            <a:pPr lvl="0" algn="r" rtl="1">
              <a:buFont typeface="Wingdings" pitchFamily="2" charset="2"/>
              <a:buChar char="Ø"/>
            </a:pPr>
            <a:r>
              <a:rPr lang="ar-DZ" sz="2000" i="1" dirty="0" smtClean="0"/>
              <a:t>المبالغة في التبسيط وتفسير الأشياء أو تأويلها بسبب واحد أو النظر إليها في بعد واحد .</a:t>
            </a:r>
            <a:endParaRPr lang="fr-FR" sz="2000" dirty="0" smtClean="0"/>
          </a:p>
          <a:p>
            <a:pPr lvl="0" algn="r" rtl="1">
              <a:buFont typeface="Wingdings" pitchFamily="2" charset="2"/>
              <a:buChar char="Ø"/>
            </a:pPr>
            <a:r>
              <a:rPr lang="ar-DZ" sz="2000" i="1" dirty="0" smtClean="0"/>
              <a:t>تركيز </a:t>
            </a:r>
            <a:r>
              <a:rPr lang="ar-DZ" sz="2000" i="1" dirty="0" err="1" smtClean="0"/>
              <a:t>الإهتمام</a:t>
            </a:r>
            <a:r>
              <a:rPr lang="ar-DZ" sz="2000" i="1" dirty="0" smtClean="0"/>
              <a:t> بسرد الأحداث والوقائع </a:t>
            </a:r>
            <a:r>
              <a:rPr lang="ar-DZ" sz="2000" i="1" dirty="0" err="1" smtClean="0"/>
              <a:t>والإهتمام</a:t>
            </a:r>
            <a:r>
              <a:rPr lang="ar-DZ" sz="2000" i="1" dirty="0" smtClean="0"/>
              <a:t> بتسلسل الأحداث دون تحليلها وفهم الإطار الحضاري </a:t>
            </a:r>
            <a:r>
              <a:rPr lang="ar-DZ" sz="2000" i="1" dirty="0" err="1" smtClean="0"/>
              <a:t>و</a:t>
            </a:r>
            <a:r>
              <a:rPr lang="ar-DZ" sz="2000" i="1" dirty="0" smtClean="0"/>
              <a:t> الثقافي , </a:t>
            </a:r>
            <a:r>
              <a:rPr lang="ar-DZ" sz="2000" i="1" dirty="0" err="1" smtClean="0"/>
              <a:t>والإجتماعي</a:t>
            </a:r>
            <a:r>
              <a:rPr lang="ar-DZ" sz="2000" i="1" dirty="0" smtClean="0"/>
              <a:t> , الذي واكبها وسبقها .</a:t>
            </a:r>
            <a:endParaRPr lang="fr-FR" sz="2000" dirty="0" smtClean="0"/>
          </a:p>
          <a:p>
            <a:pPr lvl="0" algn="r" rtl="1">
              <a:buFont typeface="Wingdings" pitchFamily="2" charset="2"/>
              <a:buChar char="Ø"/>
            </a:pPr>
            <a:r>
              <a:rPr lang="ar-DZ" sz="2000" i="1" dirty="0" err="1" smtClean="0"/>
              <a:t>الإعتماد</a:t>
            </a:r>
            <a:r>
              <a:rPr lang="ar-DZ" sz="2000" i="1" dirty="0" smtClean="0"/>
              <a:t> على المصادر الثانوية بسبب سهولة الرجوع إليها </a:t>
            </a:r>
            <a:r>
              <a:rPr lang="ar-DZ" i="1" dirty="0" smtClean="0"/>
              <a:t>.</a:t>
            </a:r>
            <a:endParaRPr lang="fr-FR"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from="(-#ppt_w/2)" to="(#ppt_x)" calcmode="lin" valueType="num">
                                      <p:cBhvr>
                                        <p:cTn id="13" dur="600" fill="hold">
                                          <p:stCondLst>
                                            <p:cond delay="0"/>
                                          </p:stCondLst>
                                        </p:cTn>
                                        <p:tgtEl>
                                          <p:spTgt spid="3">
                                            <p:txEl>
                                              <p:pRg st="1" end="1"/>
                                            </p:txEl>
                                          </p:spTgt>
                                        </p:tgtEl>
                                        <p:attrNameLst>
                                          <p:attrName>ppt_x</p:attrName>
                                        </p:attrNameLst>
                                      </p:cBhvr>
                                    </p:anim>
                                    <p:anim from="0" to="-1.0" calcmode="lin" valueType="num">
                                      <p:cBhvr>
                                        <p:cTn id="14" dur="200" decel="50000" autoRev="1" fill="hold">
                                          <p:stCondLst>
                                            <p:cond delay="600"/>
                                          </p:stCondLst>
                                        </p:cTn>
                                        <p:tgtEl>
                                          <p:spTgt spid="3">
                                            <p:txEl>
                                              <p:pRg st="1" end="1"/>
                                            </p:txEl>
                                          </p:spTgt>
                                        </p:tgtEl>
                                        <p:attrNameLst>
                                          <p:attrName>xshear</p:attrName>
                                        </p:attrNameLst>
                                      </p:cBhvr>
                                    </p:anim>
                                    <p:animScale>
                                      <p:cBhvr>
                                        <p:cTn id="15" dur="200" decel="100000" autoRev="1" fill="hold">
                                          <p:stCondLst>
                                            <p:cond delay="600"/>
                                          </p:stCondLst>
                                        </p:cTn>
                                        <p:tgtEl>
                                          <p:spTgt spid="3">
                                            <p:txEl>
                                              <p:pRg st="1" end="1"/>
                                            </p:txEl>
                                          </p:spTgt>
                                        </p:tgtEl>
                                      </p:cBhvr>
                                      <p:from x="100000" y="100000"/>
                                      <p:to x="80000" y="100000"/>
                                    </p:animScale>
                                    <p:anim by="(#ppt_h/3+#ppt_w*0.1)" calcmode="lin" valueType="num">
                                      <p:cBhvr additive="sum">
                                        <p:cTn id="16" dur="200" decel="100000" autoRev="1" fill="hold">
                                          <p:stCondLst>
                                            <p:cond delay="600"/>
                                          </p:stCondLst>
                                        </p:cTn>
                                        <p:tgtEl>
                                          <p:spTgt spid="3">
                                            <p:txEl>
                                              <p:pRg st="1" end="1"/>
                                            </p:txEl>
                                          </p:spTgt>
                                        </p:tgtEl>
                                        <p:attrNameLst>
                                          <p:attrName>ppt_x</p:attrName>
                                        </p:attrNameLst>
                                      </p:cBhvr>
                                    </p:anim>
                                  </p:childTnLst>
                                </p:cTn>
                              </p:par>
                              <p:par>
                                <p:cTn id="17" presetID="34"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from="(-#ppt_w/2)" to="(#ppt_x)" calcmode="lin" valueType="num">
                                      <p:cBhvr>
                                        <p:cTn id="19" dur="600" fill="hold">
                                          <p:stCondLst>
                                            <p:cond delay="0"/>
                                          </p:stCondLst>
                                        </p:cTn>
                                        <p:tgtEl>
                                          <p:spTgt spid="3">
                                            <p:txEl>
                                              <p:pRg st="2" end="2"/>
                                            </p:txEl>
                                          </p:spTgt>
                                        </p:tgtEl>
                                        <p:attrNameLst>
                                          <p:attrName>ppt_x</p:attrName>
                                        </p:attrNameLst>
                                      </p:cBhvr>
                                    </p:anim>
                                    <p:anim from="0" to="-1.0" calcmode="lin" valueType="num">
                                      <p:cBhvr>
                                        <p:cTn id="20" dur="200" decel="50000" autoRev="1" fill="hold">
                                          <p:stCondLst>
                                            <p:cond delay="600"/>
                                          </p:stCondLst>
                                        </p:cTn>
                                        <p:tgtEl>
                                          <p:spTgt spid="3">
                                            <p:txEl>
                                              <p:pRg st="2" end="2"/>
                                            </p:txEl>
                                          </p:spTgt>
                                        </p:tgtEl>
                                        <p:attrNameLst>
                                          <p:attrName>xshear</p:attrName>
                                        </p:attrNameLst>
                                      </p:cBhvr>
                                    </p:anim>
                                    <p:animScale>
                                      <p:cBhvr>
                                        <p:cTn id="21" dur="200" decel="100000" autoRev="1" fill="hold">
                                          <p:stCondLst>
                                            <p:cond delay="600"/>
                                          </p:stCondLst>
                                        </p:cTn>
                                        <p:tgtEl>
                                          <p:spTgt spid="3">
                                            <p:txEl>
                                              <p:pRg st="2" end="2"/>
                                            </p:txEl>
                                          </p:spTgt>
                                        </p:tgtEl>
                                      </p:cBhvr>
                                      <p:from x="100000" y="100000"/>
                                      <p:to x="80000" y="100000"/>
                                    </p:animScale>
                                    <p:anim by="(#ppt_h/3+#ppt_w*0.1)" calcmode="lin" valueType="num">
                                      <p:cBhvr additive="sum">
                                        <p:cTn id="22" dur="200" decel="100000" autoRev="1" fill="hold">
                                          <p:stCondLst>
                                            <p:cond delay="600"/>
                                          </p:stCondLst>
                                        </p:cTn>
                                        <p:tgtEl>
                                          <p:spTgt spid="3">
                                            <p:txEl>
                                              <p:pRg st="2" end="2"/>
                                            </p:txEl>
                                          </p:spTgt>
                                        </p:tgtEl>
                                        <p:attrNameLst>
                                          <p:attrName>ppt_x</p:attrName>
                                        </p:attrNameLst>
                                      </p:cBhvr>
                                    </p:anim>
                                  </p:childTnLst>
                                </p:cTn>
                              </p:par>
                              <p:par>
                                <p:cTn id="23" presetID="34"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from="(-#ppt_w/2)" to="(#ppt_x)" calcmode="lin" valueType="num">
                                      <p:cBhvr>
                                        <p:cTn id="25" dur="600" fill="hold">
                                          <p:stCondLst>
                                            <p:cond delay="0"/>
                                          </p:stCondLst>
                                        </p:cTn>
                                        <p:tgtEl>
                                          <p:spTgt spid="3">
                                            <p:txEl>
                                              <p:pRg st="3" end="3"/>
                                            </p:txEl>
                                          </p:spTgt>
                                        </p:tgtEl>
                                        <p:attrNameLst>
                                          <p:attrName>ppt_x</p:attrName>
                                        </p:attrNameLst>
                                      </p:cBhvr>
                                    </p:anim>
                                    <p:anim from="0" to="-1.0" calcmode="lin" valueType="num">
                                      <p:cBhvr>
                                        <p:cTn id="26" dur="200" decel="50000" autoRev="1" fill="hold">
                                          <p:stCondLst>
                                            <p:cond delay="600"/>
                                          </p:stCondLst>
                                        </p:cTn>
                                        <p:tgtEl>
                                          <p:spTgt spid="3">
                                            <p:txEl>
                                              <p:pRg st="3" end="3"/>
                                            </p:txEl>
                                          </p:spTgt>
                                        </p:tgtEl>
                                        <p:attrNameLst>
                                          <p:attrName>xshear</p:attrName>
                                        </p:attrNameLst>
                                      </p:cBhvr>
                                    </p:anim>
                                    <p:animScale>
                                      <p:cBhvr>
                                        <p:cTn id="27" dur="200" decel="100000" autoRev="1" fill="hold">
                                          <p:stCondLst>
                                            <p:cond delay="600"/>
                                          </p:stCondLst>
                                        </p:cTn>
                                        <p:tgtEl>
                                          <p:spTgt spid="3">
                                            <p:txEl>
                                              <p:pRg st="3" end="3"/>
                                            </p:txEl>
                                          </p:spTgt>
                                        </p:tgtEl>
                                      </p:cBhvr>
                                      <p:from x="100000" y="100000"/>
                                      <p:to x="80000" y="100000"/>
                                    </p:animScale>
                                    <p:anim by="(#ppt_h/3+#ppt_w*0.1)" calcmode="lin" valueType="num">
                                      <p:cBhvr additive="sum">
                                        <p:cTn id="28" dur="200" decel="100000" autoRev="1" fill="hold">
                                          <p:stCondLst>
                                            <p:cond delay="600"/>
                                          </p:stCondLst>
                                        </p:cTn>
                                        <p:tgtEl>
                                          <p:spTgt spid="3">
                                            <p:txEl>
                                              <p:pRg st="3" end="3"/>
                                            </p:txEl>
                                          </p:spTgt>
                                        </p:tgtEl>
                                        <p:attrNameLst>
                                          <p:attrName>ppt_x</p:attrName>
                                        </p:attrNameLst>
                                      </p:cBhvr>
                                    </p:anim>
                                  </p:childTnLst>
                                </p:cTn>
                              </p:par>
                              <p:par>
                                <p:cTn id="29" presetID="34"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from="(-#ppt_w/2)" to="(#ppt_x)" calcmode="lin" valueType="num">
                                      <p:cBhvr>
                                        <p:cTn id="31" dur="600" fill="hold">
                                          <p:stCondLst>
                                            <p:cond delay="0"/>
                                          </p:stCondLst>
                                        </p:cTn>
                                        <p:tgtEl>
                                          <p:spTgt spid="3">
                                            <p:txEl>
                                              <p:pRg st="4" end="4"/>
                                            </p:txEl>
                                          </p:spTgt>
                                        </p:tgtEl>
                                        <p:attrNameLst>
                                          <p:attrName>ppt_x</p:attrName>
                                        </p:attrNameLst>
                                      </p:cBhvr>
                                    </p:anim>
                                    <p:anim from="0" to="-1.0" calcmode="lin" valueType="num">
                                      <p:cBhvr>
                                        <p:cTn id="32" dur="200" decel="50000" autoRev="1" fill="hold">
                                          <p:stCondLst>
                                            <p:cond delay="600"/>
                                          </p:stCondLst>
                                        </p:cTn>
                                        <p:tgtEl>
                                          <p:spTgt spid="3">
                                            <p:txEl>
                                              <p:pRg st="4" end="4"/>
                                            </p:txEl>
                                          </p:spTgt>
                                        </p:tgtEl>
                                        <p:attrNameLst>
                                          <p:attrName>xshear</p:attrName>
                                        </p:attrNameLst>
                                      </p:cBhvr>
                                    </p:anim>
                                    <p:animScale>
                                      <p:cBhvr>
                                        <p:cTn id="33" dur="200" decel="100000" autoRev="1" fill="hold">
                                          <p:stCondLst>
                                            <p:cond delay="600"/>
                                          </p:stCondLst>
                                        </p:cTn>
                                        <p:tgtEl>
                                          <p:spTgt spid="3">
                                            <p:txEl>
                                              <p:pRg st="4" end="4"/>
                                            </p:txEl>
                                          </p:spTgt>
                                        </p:tgtEl>
                                      </p:cBhvr>
                                      <p:from x="100000" y="100000"/>
                                      <p:to x="80000" y="100000"/>
                                    </p:animScale>
                                    <p:anim by="(#ppt_h/3+#ppt_w*0.1)" calcmode="lin" valueType="num">
                                      <p:cBhvr additive="sum">
                                        <p:cTn id="34" dur="200" decel="100000" autoRev="1" fill="hold">
                                          <p:stCondLst>
                                            <p:cond delay="600"/>
                                          </p:stCondLst>
                                        </p:cTn>
                                        <p:tgtEl>
                                          <p:spTgt spid="3">
                                            <p:txEl>
                                              <p:pRg st="4" end="4"/>
                                            </p:txEl>
                                          </p:spTgt>
                                        </p:tgtEl>
                                        <p:attrNameLst>
                                          <p:attrName>ppt_x</p:attrName>
                                        </p:attrNameLst>
                                      </p:cBhvr>
                                    </p:anim>
                                  </p:childTnLst>
                                </p:cTn>
                              </p:par>
                              <p:par>
                                <p:cTn id="35" presetID="34"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from="(-#ppt_w/2)" to="(#ppt_x)" calcmode="lin" valueType="num">
                                      <p:cBhvr>
                                        <p:cTn id="37" dur="600" fill="hold">
                                          <p:stCondLst>
                                            <p:cond delay="0"/>
                                          </p:stCondLst>
                                        </p:cTn>
                                        <p:tgtEl>
                                          <p:spTgt spid="3">
                                            <p:txEl>
                                              <p:pRg st="5" end="5"/>
                                            </p:txEl>
                                          </p:spTgt>
                                        </p:tgtEl>
                                        <p:attrNameLst>
                                          <p:attrName>ppt_x</p:attrName>
                                        </p:attrNameLst>
                                      </p:cBhvr>
                                    </p:anim>
                                    <p:anim from="0" to="-1.0" calcmode="lin" valueType="num">
                                      <p:cBhvr>
                                        <p:cTn id="38" dur="200" decel="50000" autoRev="1" fill="hold">
                                          <p:stCondLst>
                                            <p:cond delay="600"/>
                                          </p:stCondLst>
                                        </p:cTn>
                                        <p:tgtEl>
                                          <p:spTgt spid="3">
                                            <p:txEl>
                                              <p:pRg st="5" end="5"/>
                                            </p:txEl>
                                          </p:spTgt>
                                        </p:tgtEl>
                                        <p:attrNameLst>
                                          <p:attrName>xshear</p:attrName>
                                        </p:attrNameLst>
                                      </p:cBhvr>
                                    </p:anim>
                                    <p:animScale>
                                      <p:cBhvr>
                                        <p:cTn id="39" dur="200" decel="100000" autoRev="1" fill="hold">
                                          <p:stCondLst>
                                            <p:cond delay="600"/>
                                          </p:stCondLst>
                                        </p:cTn>
                                        <p:tgtEl>
                                          <p:spTgt spid="3">
                                            <p:txEl>
                                              <p:pRg st="5" end="5"/>
                                            </p:txEl>
                                          </p:spTgt>
                                        </p:tgtEl>
                                      </p:cBhvr>
                                      <p:from x="100000" y="100000"/>
                                      <p:to x="80000" y="100000"/>
                                    </p:animScale>
                                    <p:anim by="(#ppt_h/3+#ppt_w*0.1)" calcmode="lin" valueType="num">
                                      <p:cBhvr additive="sum">
                                        <p:cTn id="40" dur="200" decel="100000" autoRev="1" fill="hold">
                                          <p:stCondLst>
                                            <p:cond delay="600"/>
                                          </p:stCondLst>
                                        </p:cTn>
                                        <p:tgtEl>
                                          <p:spTgt spid="3">
                                            <p:txEl>
                                              <p:pRg st="5" end="5"/>
                                            </p:txEl>
                                          </p:spTgt>
                                        </p:tgtEl>
                                        <p:attrNameLst>
                                          <p:attrName>ppt_x</p:attrName>
                                        </p:attrNameLst>
                                      </p:cBhvr>
                                    </p:anim>
                                  </p:childTnLst>
                                </p:cTn>
                              </p:par>
                              <p:par>
                                <p:cTn id="41" presetID="34"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from="(-#ppt_w/2)" to="(#ppt_x)" calcmode="lin" valueType="num">
                                      <p:cBhvr>
                                        <p:cTn id="43" dur="600" fill="hold">
                                          <p:stCondLst>
                                            <p:cond delay="0"/>
                                          </p:stCondLst>
                                        </p:cTn>
                                        <p:tgtEl>
                                          <p:spTgt spid="3">
                                            <p:txEl>
                                              <p:pRg st="6" end="6"/>
                                            </p:txEl>
                                          </p:spTgt>
                                        </p:tgtEl>
                                        <p:attrNameLst>
                                          <p:attrName>ppt_x</p:attrName>
                                        </p:attrNameLst>
                                      </p:cBhvr>
                                    </p:anim>
                                    <p:anim from="0" to="-1.0" calcmode="lin" valueType="num">
                                      <p:cBhvr>
                                        <p:cTn id="44" dur="200" decel="50000" autoRev="1" fill="hold">
                                          <p:stCondLst>
                                            <p:cond delay="600"/>
                                          </p:stCondLst>
                                        </p:cTn>
                                        <p:tgtEl>
                                          <p:spTgt spid="3">
                                            <p:txEl>
                                              <p:pRg st="6" end="6"/>
                                            </p:txEl>
                                          </p:spTgt>
                                        </p:tgtEl>
                                        <p:attrNameLst>
                                          <p:attrName>xshear</p:attrName>
                                        </p:attrNameLst>
                                      </p:cBhvr>
                                    </p:anim>
                                    <p:animScale>
                                      <p:cBhvr>
                                        <p:cTn id="45" dur="200" decel="100000" autoRev="1" fill="hold">
                                          <p:stCondLst>
                                            <p:cond delay="600"/>
                                          </p:stCondLst>
                                        </p:cTn>
                                        <p:tgtEl>
                                          <p:spTgt spid="3">
                                            <p:txEl>
                                              <p:pRg st="6" end="6"/>
                                            </p:txEl>
                                          </p:spTgt>
                                        </p:tgtEl>
                                      </p:cBhvr>
                                      <p:from x="100000" y="100000"/>
                                      <p:to x="80000" y="100000"/>
                                    </p:animScale>
                                    <p:anim by="(#ppt_h/3+#ppt_w*0.1)" calcmode="lin" valueType="num">
                                      <p:cBhvr additive="sum">
                                        <p:cTn id="46" dur="200" decel="100000" autoRev="1" fill="hold">
                                          <p:stCondLst>
                                            <p:cond delay="600"/>
                                          </p:stCondLst>
                                        </p:cTn>
                                        <p:tgtEl>
                                          <p:spTgt spid="3">
                                            <p:txEl>
                                              <p:pRg st="6" end="6"/>
                                            </p:txEl>
                                          </p:spTgt>
                                        </p:tgtEl>
                                        <p:attrNameLst>
                                          <p:attrName>ppt_x</p:attrName>
                                        </p:attrNameLst>
                                      </p:cBhvr>
                                    </p:anim>
                                  </p:childTnLst>
                                </p:cTn>
                              </p:par>
                              <p:par>
                                <p:cTn id="47" presetID="34" presetClass="entr" presetSubtype="0"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from="(-#ppt_w/2)" to="(#ppt_x)" calcmode="lin" valueType="num">
                                      <p:cBhvr>
                                        <p:cTn id="49" dur="600" fill="hold">
                                          <p:stCondLst>
                                            <p:cond delay="0"/>
                                          </p:stCondLst>
                                        </p:cTn>
                                        <p:tgtEl>
                                          <p:spTgt spid="3">
                                            <p:txEl>
                                              <p:pRg st="7" end="7"/>
                                            </p:txEl>
                                          </p:spTgt>
                                        </p:tgtEl>
                                        <p:attrNameLst>
                                          <p:attrName>ppt_x</p:attrName>
                                        </p:attrNameLst>
                                      </p:cBhvr>
                                    </p:anim>
                                    <p:anim from="0" to="-1.0" calcmode="lin" valueType="num">
                                      <p:cBhvr>
                                        <p:cTn id="50" dur="200" decel="50000" autoRev="1" fill="hold">
                                          <p:stCondLst>
                                            <p:cond delay="600"/>
                                          </p:stCondLst>
                                        </p:cTn>
                                        <p:tgtEl>
                                          <p:spTgt spid="3">
                                            <p:txEl>
                                              <p:pRg st="7" end="7"/>
                                            </p:txEl>
                                          </p:spTgt>
                                        </p:tgtEl>
                                        <p:attrNameLst>
                                          <p:attrName>xshear</p:attrName>
                                        </p:attrNameLst>
                                      </p:cBhvr>
                                    </p:anim>
                                    <p:animScale>
                                      <p:cBhvr>
                                        <p:cTn id="51" dur="200" decel="100000" autoRev="1" fill="hold">
                                          <p:stCondLst>
                                            <p:cond delay="600"/>
                                          </p:stCondLst>
                                        </p:cTn>
                                        <p:tgtEl>
                                          <p:spTgt spid="3">
                                            <p:txEl>
                                              <p:pRg st="7" end="7"/>
                                            </p:txEl>
                                          </p:spTgt>
                                        </p:tgtEl>
                                      </p:cBhvr>
                                      <p:from x="100000" y="100000"/>
                                      <p:to x="80000" y="100000"/>
                                    </p:animScale>
                                    <p:anim by="(#ppt_h/3+#ppt_w*0.1)" calcmode="lin" valueType="num">
                                      <p:cBhvr additive="sum">
                                        <p:cTn id="52" dur="200" decel="100000" autoRev="1" fill="hold">
                                          <p:stCondLst>
                                            <p:cond delay="600"/>
                                          </p:stCondLst>
                                        </p:cTn>
                                        <p:tgtEl>
                                          <p:spTgt spid="3">
                                            <p:txEl>
                                              <p:pRg st="7" end="7"/>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i="1" dirty="0" smtClean="0">
                <a:solidFill>
                  <a:srgbClr val="7030A0"/>
                </a:solidFill>
              </a:rPr>
              <a:t> </a:t>
            </a:r>
            <a:r>
              <a:rPr lang="ar-DZ" i="1" dirty="0" smtClean="0">
                <a:solidFill>
                  <a:srgbClr val="FFC000"/>
                </a:solidFill>
              </a:rPr>
              <a:t>2/صياغة الفروض :</a:t>
            </a:r>
            <a:endParaRPr lang="fr-FR" dirty="0">
              <a:solidFill>
                <a:srgbClr val="FFC000"/>
              </a:solidFill>
            </a:endParaRPr>
          </a:p>
        </p:txBody>
      </p:sp>
      <p:sp>
        <p:nvSpPr>
          <p:cNvPr id="3" name="Espace réservé du contenu 2"/>
          <p:cNvSpPr>
            <a:spLocks noGrp="1"/>
          </p:cNvSpPr>
          <p:nvPr>
            <p:ph idx="1"/>
          </p:nvPr>
        </p:nvSpPr>
        <p:spPr/>
        <p:txBody>
          <a:bodyPr>
            <a:normAutofit/>
          </a:bodyPr>
          <a:lstStyle/>
          <a:p>
            <a:pPr algn="r" rtl="1">
              <a:buFont typeface="Wingdings" pitchFamily="2" charset="2"/>
              <a:buChar char="Ø"/>
            </a:pPr>
            <a:r>
              <a:rPr lang="fr-FR" i="1" dirty="0" smtClean="0"/>
              <a:t>   </a:t>
            </a:r>
            <a:r>
              <a:rPr lang="ar-DZ" i="1" dirty="0" smtClean="0"/>
              <a:t> </a:t>
            </a:r>
            <a:r>
              <a:rPr lang="ar-DZ" sz="2000" i="1" dirty="0" smtClean="0"/>
              <a:t>بعد أن يجمع الباحث الحقائق </a:t>
            </a:r>
            <a:r>
              <a:rPr lang="ar-DZ" sz="2000" i="1" dirty="0" err="1" smtClean="0"/>
              <a:t>و</a:t>
            </a:r>
            <a:r>
              <a:rPr lang="ar-DZ" sz="2000" i="1" dirty="0" smtClean="0"/>
              <a:t> يستقصي المصادر </a:t>
            </a:r>
            <a:r>
              <a:rPr lang="ar-DZ" sz="2000" i="1" dirty="0" err="1" smtClean="0"/>
              <a:t>و</a:t>
            </a:r>
            <a:r>
              <a:rPr lang="ar-DZ" sz="2000" i="1" dirty="0" smtClean="0"/>
              <a:t> يخضعها للنقد الداخلي والخارجي لابد له من الربط بينها بفرضية تعلل الحادث وتبين مجرياته </a:t>
            </a:r>
            <a:r>
              <a:rPr lang="ar-DZ" sz="2000" i="1" dirty="0" err="1" smtClean="0"/>
              <a:t>و</a:t>
            </a:r>
            <a:r>
              <a:rPr lang="ar-DZ" sz="2000" i="1" dirty="0" smtClean="0"/>
              <a:t> تعلل أسبابه وتحد نتائجه .</a:t>
            </a:r>
            <a:endParaRPr lang="fr-FR" sz="2000" dirty="0" smtClean="0"/>
          </a:p>
          <a:p>
            <a:pPr algn="r" rtl="1">
              <a:buFont typeface="Wingdings" pitchFamily="2" charset="2"/>
              <a:buChar char="Ø"/>
            </a:pPr>
            <a:r>
              <a:rPr lang="ar-DZ" sz="2000" i="1" dirty="0" smtClean="0"/>
              <a:t>     وبديهي أن الباحث حين بدأ يجمع الحقائق ينظر في المصادر مستقلا من خلفياته و إنما كانت فرضية مبدئية وهي جمع الحقائق , ولكنه بعد أن ينتهي من جمع الحقائق يعود إلى فرضيته فيعيد صياغتها على ضوء ملاحظاته و مكتشفاته ويعدل فيها </a:t>
            </a:r>
            <a:r>
              <a:rPr lang="ar-DZ" sz="2000" i="1" dirty="0" err="1" smtClean="0"/>
              <a:t>بناءا</a:t>
            </a:r>
            <a:r>
              <a:rPr lang="ar-DZ" sz="2000" i="1" dirty="0" smtClean="0"/>
              <a:t> </a:t>
            </a:r>
            <a:r>
              <a:rPr lang="ar-DZ" sz="2000" i="1" dirty="0" smtClean="0"/>
              <a:t>على </a:t>
            </a:r>
            <a:r>
              <a:rPr lang="ar-DZ" sz="2000" i="1" dirty="0" smtClean="0"/>
              <a:t>ما </a:t>
            </a:r>
            <a:r>
              <a:rPr lang="ar-DZ" sz="2000" i="1" dirty="0" smtClean="0"/>
              <a:t>توصل إليه .</a:t>
            </a:r>
            <a:endParaRPr lang="fr-FR" sz="2000" dirty="0" smtClean="0"/>
          </a:p>
          <a:p>
            <a:pPr algn="r" rtl="1">
              <a:buFont typeface="Wingdings" pitchFamily="2" charset="2"/>
              <a:buChar char="Ø"/>
            </a:pPr>
            <a:r>
              <a:rPr lang="ar-DZ" sz="2000" dirty="0" smtClean="0"/>
              <a:t>     إلا أن صياغة  الفروض في البحث التاريخي لا تختلف في الأصل عن صياغة الفروض في أي نوع من أنواع البحوث الأخرى ولكن </a:t>
            </a:r>
            <a:r>
              <a:rPr lang="ar-DZ" sz="2000" dirty="0" err="1" smtClean="0"/>
              <a:t>إختلاف</a:t>
            </a:r>
            <a:r>
              <a:rPr lang="ar-DZ" sz="2000" dirty="0" smtClean="0"/>
              <a:t> طبيعة البحث التاريخي تقتضي حتما </a:t>
            </a:r>
            <a:r>
              <a:rPr lang="ar-DZ" sz="2000" dirty="0" err="1" smtClean="0"/>
              <a:t>إختلافا</a:t>
            </a:r>
            <a:r>
              <a:rPr lang="ar-DZ" sz="2000" dirty="0" smtClean="0"/>
              <a:t> في نوعية الفروض وكيفيتها </a:t>
            </a:r>
            <a:r>
              <a:rPr lang="ar-DZ" sz="2000" dirty="0" err="1" smtClean="0"/>
              <a:t>و</a:t>
            </a:r>
            <a:r>
              <a:rPr lang="ar-DZ" sz="2000" dirty="0" smtClean="0"/>
              <a:t> تتطلب مهارة من نوع خاص </a:t>
            </a:r>
            <a:r>
              <a:rPr lang="ar-DZ" dirty="0" smtClean="0"/>
              <a:t>.</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8" presetClass="entr" presetSubtype="0" accel="10000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1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21" dur="500"/>
                                        <p:tgtEl>
                                          <p:spTgt spid="3">
                                            <p:txEl>
                                              <p:pRg st="0" end="0"/>
                                            </p:txEl>
                                          </p:spTgt>
                                        </p:tgtEl>
                                      </p:cBhvr>
                                    </p:animEffect>
                                  </p:childTnLst>
                                </p:cTn>
                              </p:par>
                              <p:par>
                                <p:cTn id="22" presetID="58" presetClass="entr" presetSubtype="0" accel="100000" fill="hold" nodeType="with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25"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2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8" dur="500"/>
                                        <p:tgtEl>
                                          <p:spTgt spid="3">
                                            <p:txEl>
                                              <p:pRg st="1" end="1"/>
                                            </p:txEl>
                                          </p:spTgt>
                                        </p:tgtEl>
                                      </p:cBhvr>
                                    </p:animEffect>
                                  </p:childTnLst>
                                </p:cTn>
                              </p:par>
                              <p:par>
                                <p:cTn id="29" presetID="58" presetClass="entr" presetSubtype="0" accel="100000" fill="hold"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32"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3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457200" y="428604"/>
            <a:ext cx="8229600" cy="275484"/>
          </a:xfrm>
        </p:spPr>
        <p:txBody>
          <a:bodyPr>
            <a:normAutofit fontScale="90000"/>
          </a:bodyPr>
          <a:lstStyle/>
          <a:p>
            <a:endParaRPr lang="fr-FR" dirty="0"/>
          </a:p>
        </p:txBody>
      </p:sp>
      <p:sp>
        <p:nvSpPr>
          <p:cNvPr id="3" name="Espace réservé du contenu 2"/>
          <p:cNvSpPr>
            <a:spLocks noGrp="1"/>
          </p:cNvSpPr>
          <p:nvPr>
            <p:ph idx="1"/>
          </p:nvPr>
        </p:nvSpPr>
        <p:spPr>
          <a:xfrm>
            <a:off x="457200" y="1571612"/>
            <a:ext cx="8229600" cy="4752988"/>
          </a:xfrm>
        </p:spPr>
        <p:txBody>
          <a:bodyPr>
            <a:normAutofit/>
          </a:bodyPr>
          <a:lstStyle/>
          <a:p>
            <a:pPr algn="r" rtl="1">
              <a:buNone/>
            </a:pPr>
            <a:r>
              <a:rPr lang="fr-FR" sz="2000" dirty="0" smtClean="0"/>
              <a:t>      </a:t>
            </a:r>
            <a:r>
              <a:rPr lang="ar-DZ" sz="2000" dirty="0" smtClean="0"/>
              <a:t>وهناك خصائص معينة للفرض الجيد يمكن تلخيصها بما يأتي :</a:t>
            </a:r>
            <a:endParaRPr lang="fr-FR" sz="2000" dirty="0" smtClean="0"/>
          </a:p>
          <a:p>
            <a:pPr lvl="0" algn="r" rtl="1">
              <a:buFont typeface="Wingdings" pitchFamily="2" charset="2"/>
              <a:buChar char="Ø"/>
            </a:pPr>
            <a:r>
              <a:rPr lang="ar-DZ" sz="2000" dirty="0" smtClean="0"/>
              <a:t>أن يظهر العلاقة بين متغيرين أو أكثر .</a:t>
            </a:r>
            <a:endParaRPr lang="fr-FR" sz="2000" dirty="0" smtClean="0"/>
          </a:p>
          <a:p>
            <a:pPr lvl="0" algn="r" rtl="1">
              <a:buFont typeface="Wingdings" pitchFamily="2" charset="2"/>
              <a:buChar char="Ø"/>
            </a:pPr>
            <a:r>
              <a:rPr lang="ar-DZ" sz="2000" dirty="0" smtClean="0"/>
              <a:t>أن يكون واضحا </a:t>
            </a:r>
            <a:r>
              <a:rPr lang="ar-DZ" sz="2000" dirty="0" err="1" smtClean="0"/>
              <a:t>و</a:t>
            </a:r>
            <a:r>
              <a:rPr lang="ar-DZ" sz="2000" dirty="0" smtClean="0"/>
              <a:t> سهلا في صياغته , ومحددا في إطاره وخاليا من التناقض , عن الكلمات الفضفاضة(غير محددة) .</a:t>
            </a:r>
            <a:endParaRPr lang="fr-FR" sz="2000" dirty="0" smtClean="0"/>
          </a:p>
          <a:p>
            <a:pPr lvl="0" algn="r" rtl="1">
              <a:buFont typeface="Wingdings" pitchFamily="2" charset="2"/>
              <a:buChar char="Ø"/>
            </a:pPr>
            <a:r>
              <a:rPr lang="ar-DZ" sz="2000" dirty="0" smtClean="0"/>
              <a:t>أن يصاغ بطريقة تسمح باختباره إحصائيا , أي قياس احتمال وجوده في الواقع .</a:t>
            </a:r>
            <a:endParaRPr lang="fr-FR" sz="2000" dirty="0" smtClean="0"/>
          </a:p>
          <a:p>
            <a:pPr lvl="0" algn="r" rtl="1">
              <a:buFont typeface="Wingdings" pitchFamily="2" charset="2"/>
              <a:buChar char="Ø"/>
            </a:pPr>
            <a:r>
              <a:rPr lang="ar-DZ" sz="2000" dirty="0" smtClean="0"/>
              <a:t>أن يرتكز في صياغته على رؤية فكرية أو نظرية معروفة يستمد منها أحد </a:t>
            </a:r>
            <a:r>
              <a:rPr lang="ar-DZ" sz="2000" smtClean="0"/>
              <a:t>جوانبه .</a:t>
            </a:r>
            <a:endParaRPr lang="fr-FR" sz="2000" dirty="0" smtClean="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par>
                                <p:cTn id="12" presetID="58" presetClass="entr" presetSubtype="0" accel="10000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18" dur="500"/>
                                        <p:tgtEl>
                                          <p:spTgt spid="3">
                                            <p:txEl>
                                              <p:pRg st="1" end="1"/>
                                            </p:txEl>
                                          </p:spTgt>
                                        </p:tgtEl>
                                      </p:cBhvr>
                                    </p:animEffect>
                                  </p:childTnLst>
                                </p:cTn>
                              </p:par>
                              <p:par>
                                <p:cTn id="19" presetID="58" presetClass="entr" presetSubtype="0" accel="10000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25" dur="500"/>
                                        <p:tgtEl>
                                          <p:spTgt spid="3">
                                            <p:txEl>
                                              <p:pRg st="2" end="2"/>
                                            </p:txEl>
                                          </p:spTgt>
                                        </p:tgtEl>
                                      </p:cBhvr>
                                    </p:animEffect>
                                  </p:childTnLst>
                                </p:cTn>
                              </p:par>
                              <p:par>
                                <p:cTn id="26" presetID="58" presetClass="entr" presetSubtype="0" accel="10000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29"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32" dur="500"/>
                                        <p:tgtEl>
                                          <p:spTgt spid="3">
                                            <p:txEl>
                                              <p:pRg st="3" end="3"/>
                                            </p:txEl>
                                          </p:spTgt>
                                        </p:tgtEl>
                                      </p:cBhvr>
                                    </p:animEffect>
                                  </p:childTnLst>
                                </p:cTn>
                              </p:par>
                              <p:par>
                                <p:cTn id="33" presetID="58" presetClass="entr" presetSubtype="0" accel="100000"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strVal val="#ppt_w*2.5"/>
                                          </p:val>
                                        </p:tav>
                                        <p:tav tm="100000">
                                          <p:val>
                                            <p:strVal val="#ppt_w"/>
                                          </p:val>
                                        </p:tav>
                                      </p:tavLst>
                                    </p:anim>
                                    <p:anim calcmode="lin" valueType="num">
                                      <p:cBhvr>
                                        <p:cTn id="36" dur="500" fill="hold"/>
                                        <p:tgtEl>
                                          <p:spTgt spid="3">
                                            <p:txEl>
                                              <p:pRg st="4" end="4"/>
                                            </p:txEl>
                                          </p:spTgt>
                                        </p:tgtEl>
                                        <p:attrNameLst>
                                          <p:attrName>ppt_h</p:attrName>
                                        </p:attrNameLst>
                                      </p:cBhvr>
                                      <p:tavLst>
                                        <p:tav tm="0">
                                          <p:val>
                                            <p:strVal val="#ppt_h*0.01"/>
                                          </p:val>
                                        </p:tav>
                                        <p:tav tm="100000">
                                          <p:val>
                                            <p:strVal val="#ppt_h"/>
                                          </p:val>
                                        </p:tav>
                                      </p:tavLst>
                                    </p:anim>
                                    <p:anim calcmode="lin" valueType="num">
                                      <p:cBhvr>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500" fill="hold"/>
                                        <p:tgtEl>
                                          <p:spTgt spid="3">
                                            <p:txEl>
                                              <p:pRg st="4" end="4"/>
                                            </p:txEl>
                                          </p:spTgt>
                                        </p:tgtEl>
                                        <p:attrNameLst>
                                          <p:attrName>ppt_y</p:attrName>
                                        </p:attrNameLst>
                                      </p:cBhvr>
                                      <p:tavLst>
                                        <p:tav tm="0">
                                          <p:val>
                                            <p:strVal val="#ppt_h+1"/>
                                          </p:val>
                                        </p:tav>
                                        <p:tav tm="100000">
                                          <p:val>
                                            <p:strVal val="#ppt_y"/>
                                          </p:val>
                                        </p:tav>
                                      </p:tavLst>
                                    </p:anim>
                                    <p:animEffect transition="in" filter="fade">
                                      <p:cBhvr>
                                        <p:cTn id="3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i="1" dirty="0" smtClean="0">
                <a:solidFill>
                  <a:srgbClr val="FFC000"/>
                </a:solidFill>
              </a:rPr>
              <a:t>3/ جمع المادة العلمية :</a:t>
            </a:r>
            <a:endParaRPr lang="fr-FR" dirty="0">
              <a:solidFill>
                <a:srgbClr val="FFC000"/>
              </a:solidFill>
            </a:endParaRPr>
          </a:p>
        </p:txBody>
      </p:sp>
      <p:sp>
        <p:nvSpPr>
          <p:cNvPr id="3" name="Espace réservé du contenu 2"/>
          <p:cNvSpPr>
            <a:spLocks noGrp="1"/>
          </p:cNvSpPr>
          <p:nvPr>
            <p:ph idx="1"/>
          </p:nvPr>
        </p:nvSpPr>
        <p:spPr/>
        <p:txBody>
          <a:bodyPr/>
          <a:lstStyle/>
          <a:p>
            <a:pPr algn="r" rtl="1">
              <a:buNone/>
            </a:pPr>
            <a:r>
              <a:rPr lang="fr-FR" i="1" dirty="0" smtClean="0"/>
              <a:t>      </a:t>
            </a:r>
            <a:r>
              <a:rPr lang="ar-DZ" i="1" dirty="0" smtClean="0"/>
              <a:t> </a:t>
            </a:r>
            <a:r>
              <a:rPr lang="ar-DZ" sz="2000" i="1" dirty="0" smtClean="0"/>
              <a:t>إن المادة العلمية للبحث التاريخي  متنوعة , وهي تتحدد بناءا على الموضوع  المراد دراسته  , ومع ذلك , فإن تقسيمها  إلى </a:t>
            </a:r>
            <a:r>
              <a:rPr lang="ar-DZ" sz="2000" i="1" dirty="0" err="1" smtClean="0"/>
              <a:t>مايلي</a:t>
            </a:r>
            <a:r>
              <a:rPr lang="ar-DZ" sz="2000" i="1" dirty="0" smtClean="0"/>
              <a:t> :</a:t>
            </a:r>
            <a:endParaRPr lang="fr-FR" sz="2000" i="1" dirty="0" smtClean="0"/>
          </a:p>
          <a:p>
            <a:pPr algn="r" rtl="1">
              <a:buNone/>
            </a:pPr>
            <a:endParaRPr lang="fr-FR" sz="2000" dirty="0" smtClean="0"/>
          </a:p>
          <a:p>
            <a:pPr lvl="0" algn="r" rtl="1">
              <a:buFont typeface="Wingdings" pitchFamily="2" charset="2"/>
              <a:buChar char="Ø"/>
            </a:pPr>
            <a:r>
              <a:rPr lang="ar-DZ" sz="2000" i="1" dirty="0" smtClean="0"/>
              <a:t>الآثار المدونة والوثائق المكتوبة : مطبوعة كانت أو مخطوطة .</a:t>
            </a:r>
            <a:endParaRPr lang="fr-FR" sz="2000" dirty="0" smtClean="0"/>
          </a:p>
          <a:p>
            <a:pPr lvl="0" algn="r" rtl="1">
              <a:buFont typeface="Wingdings" pitchFamily="2" charset="2"/>
              <a:buChar char="Ø"/>
            </a:pPr>
            <a:r>
              <a:rPr lang="ar-DZ" sz="2000" i="1" dirty="0" smtClean="0"/>
              <a:t>الأشياء </a:t>
            </a:r>
            <a:r>
              <a:rPr lang="ar-DZ" sz="2000" i="1" dirty="0" err="1" smtClean="0"/>
              <a:t>و</a:t>
            </a:r>
            <a:r>
              <a:rPr lang="ar-DZ" sz="2000" i="1" dirty="0" smtClean="0"/>
              <a:t> الأدوات المصنوعة .</a:t>
            </a:r>
            <a:endParaRPr lang="fr-FR" sz="2000" dirty="0" smtClean="0"/>
          </a:p>
          <a:p>
            <a:pPr lvl="0" algn="r" rtl="1">
              <a:buFont typeface="Wingdings" pitchFamily="2" charset="2"/>
              <a:buChar char="Ø"/>
            </a:pPr>
            <a:r>
              <a:rPr lang="ar-DZ" sz="2000" i="1" dirty="0" smtClean="0"/>
              <a:t>الآثار العمرانية والمواقع الحضارية .</a:t>
            </a:r>
            <a:endParaRPr lang="fr-FR" sz="2000" dirty="0" smtClean="0"/>
          </a:p>
          <a:p>
            <a:pPr lvl="0" algn="r" rtl="1">
              <a:buFont typeface="Wingdings" pitchFamily="2" charset="2"/>
              <a:buChar char="Ø"/>
            </a:pPr>
            <a:r>
              <a:rPr lang="ar-DZ" sz="2000" i="1" dirty="0" smtClean="0"/>
              <a:t>التراث الشفوي </a:t>
            </a:r>
            <a:r>
              <a:rPr lang="fr-FR" sz="2000" i="1" dirty="0" smtClean="0"/>
              <a:t>.</a:t>
            </a:r>
            <a:endParaRPr lang="fr-FR"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5"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anim calcmode="lin" valueType="num">
                                      <p:cBhvr>
                                        <p:cTn id="1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0" dur="2000" fill="hold"/>
                                        <p:tgtEl>
                                          <p:spTgt spid="3">
                                            <p:txEl>
                                              <p:pRg st="0" end="0"/>
                                            </p:txEl>
                                          </p:spTgt>
                                        </p:tgtEl>
                                        <p:attrNameLst>
                                          <p:attrName>ppt_w</p:attrName>
                                        </p:attrNameLst>
                                      </p:cBhvr>
                                      <p:tavLst>
                                        <p:tav tm="0">
                                          <p:val>
                                            <p:fltVal val="0"/>
                                          </p:val>
                                        </p:tav>
                                        <p:tav tm="100000">
                                          <p:val>
                                            <p:strVal val="#ppt_w"/>
                                          </p:val>
                                        </p:tav>
                                      </p:tavLst>
                                    </p:anim>
                                  </p:childTnLst>
                                </p:cTn>
                              </p:par>
                              <p:par>
                                <p:cTn id="21" presetID="35"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anim calcmode="lin" valueType="num">
                                      <p:cBhvr>
                                        <p:cTn id="24"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5"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3">
                                            <p:txEl>
                                              <p:pRg st="2" end="2"/>
                                            </p:txEl>
                                          </p:spTgt>
                                        </p:tgtEl>
                                        <p:attrNameLst>
                                          <p:attrName>ppt_w</p:attrName>
                                        </p:attrNameLst>
                                      </p:cBhvr>
                                      <p:tavLst>
                                        <p:tav tm="0">
                                          <p:val>
                                            <p:fltVal val="0"/>
                                          </p:val>
                                        </p:tav>
                                        <p:tav tm="100000">
                                          <p:val>
                                            <p:strVal val="#ppt_w"/>
                                          </p:val>
                                        </p:tav>
                                      </p:tavLst>
                                    </p:anim>
                                  </p:childTnLst>
                                </p:cTn>
                              </p:par>
                              <p:par>
                                <p:cTn id="27" presetID="35"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2000"/>
                                        <p:tgtEl>
                                          <p:spTgt spid="3">
                                            <p:txEl>
                                              <p:pRg st="3" end="3"/>
                                            </p:txEl>
                                          </p:spTgt>
                                        </p:tgtEl>
                                      </p:cBhvr>
                                    </p:animEffect>
                                    <p:anim calcmode="lin" valueType="num">
                                      <p:cBhvr>
                                        <p:cTn id="30"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31"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2" dur="2000" fill="hold"/>
                                        <p:tgtEl>
                                          <p:spTgt spid="3">
                                            <p:txEl>
                                              <p:pRg st="3" end="3"/>
                                            </p:txEl>
                                          </p:spTgt>
                                        </p:tgtEl>
                                        <p:attrNameLst>
                                          <p:attrName>ppt_w</p:attrName>
                                        </p:attrNameLst>
                                      </p:cBhvr>
                                      <p:tavLst>
                                        <p:tav tm="0">
                                          <p:val>
                                            <p:fltVal val="0"/>
                                          </p:val>
                                        </p:tav>
                                        <p:tav tm="100000">
                                          <p:val>
                                            <p:strVal val="#ppt_w"/>
                                          </p:val>
                                        </p:tav>
                                      </p:tavLst>
                                    </p:anim>
                                  </p:childTnLst>
                                </p:cTn>
                              </p:par>
                              <p:par>
                                <p:cTn id="33" presetID="35" presetClass="entr" presetSubtype="0"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37"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8" dur="2000" fill="hold"/>
                                        <p:tgtEl>
                                          <p:spTgt spid="3">
                                            <p:txEl>
                                              <p:pRg st="4" end="4"/>
                                            </p:txEl>
                                          </p:spTgt>
                                        </p:tgtEl>
                                        <p:attrNameLst>
                                          <p:attrName>ppt_w</p:attrName>
                                        </p:attrNameLst>
                                      </p:cBhvr>
                                      <p:tavLst>
                                        <p:tav tm="0">
                                          <p:val>
                                            <p:fltVal val="0"/>
                                          </p:val>
                                        </p:tav>
                                        <p:tav tm="100000">
                                          <p:val>
                                            <p:strVal val="#ppt_w"/>
                                          </p:val>
                                        </p:tav>
                                      </p:tavLst>
                                    </p:anim>
                                  </p:childTnLst>
                                </p:cTn>
                              </p:par>
                              <p:par>
                                <p:cTn id="39" presetID="35" presetClass="entr" presetSubtype="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2000"/>
                                        <p:tgtEl>
                                          <p:spTgt spid="3">
                                            <p:txEl>
                                              <p:pRg st="5" end="5"/>
                                            </p:txEl>
                                          </p:spTgt>
                                        </p:tgtEl>
                                      </p:cBhvr>
                                    </p:animEffect>
                                    <p:anim calcmode="lin" valueType="num">
                                      <p:cBhvr>
                                        <p:cTn id="42" dur="2000" fill="hold"/>
                                        <p:tgtEl>
                                          <p:spTgt spid="3">
                                            <p:txEl>
                                              <p:pRg st="5" end="5"/>
                                            </p:txEl>
                                          </p:spTgt>
                                        </p:tgtEl>
                                        <p:attrNameLst>
                                          <p:attrName>style.rotation</p:attrName>
                                        </p:attrNameLst>
                                      </p:cBhvr>
                                      <p:tavLst>
                                        <p:tav tm="0">
                                          <p:val>
                                            <p:fltVal val="720"/>
                                          </p:val>
                                        </p:tav>
                                        <p:tav tm="100000">
                                          <p:val>
                                            <p:fltVal val="0"/>
                                          </p:val>
                                        </p:tav>
                                      </p:tavLst>
                                    </p:anim>
                                    <p:anim calcmode="lin" valueType="num">
                                      <p:cBhvr>
                                        <p:cTn id="43"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4" dur="2000" fill="hold"/>
                                        <p:tgtEl>
                                          <p:spTgt spid="3">
                                            <p:txEl>
                                              <p:pRg st="5" end="5"/>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lvl="0" algn="r" rtl="1">
              <a:buFont typeface="Wingdings" pitchFamily="2" charset="2"/>
              <a:buChar char="Ø"/>
            </a:pPr>
            <a:r>
              <a:rPr lang="fr-FR" sz="2800" i="1" dirty="0" smtClean="0">
                <a:solidFill>
                  <a:srgbClr val="00B050"/>
                </a:solidFill>
              </a:rPr>
              <a:t> </a:t>
            </a:r>
            <a:r>
              <a:rPr lang="ar-DZ" sz="2800" i="1" dirty="0" smtClean="0">
                <a:solidFill>
                  <a:srgbClr val="FFFF00"/>
                </a:solidFill>
              </a:rPr>
              <a:t>الآثار المدونة والوثائق المكتوبة</a:t>
            </a:r>
            <a:r>
              <a:rPr lang="ar-DZ" sz="3600" i="1" dirty="0" smtClean="0">
                <a:solidFill>
                  <a:srgbClr val="FFFF00"/>
                </a:solidFill>
              </a:rPr>
              <a:t> :</a:t>
            </a:r>
            <a:endParaRPr lang="fr-FR" sz="1800" dirty="0" smtClean="0">
              <a:solidFill>
                <a:srgbClr val="FFFF00"/>
              </a:solidFill>
            </a:endParaRPr>
          </a:p>
          <a:p>
            <a:pPr algn="r" rtl="1">
              <a:buNone/>
            </a:pPr>
            <a:r>
              <a:rPr lang="ar-DZ" sz="2800" i="1" dirty="0" smtClean="0"/>
              <a:t>     </a:t>
            </a:r>
            <a:r>
              <a:rPr lang="fr-FR" sz="2800" i="1" dirty="0" smtClean="0"/>
              <a:t> </a:t>
            </a:r>
            <a:r>
              <a:rPr lang="ar-DZ" sz="2800" i="1" dirty="0" smtClean="0"/>
              <a:t> يرى بعض الدارسين للمناهج أن الآثار المدونة تعتبر المصدر الأول للباحث في التاريخ , فهي أكثر وفاء لدراسة الماضي , لكنها مع ذلك قد تكون عرضة للتحريف والتزييف بسبب الشاعر والميول الذاتية التي قد تغلب على كاتبها نتيجة الخطأ أو مجرد الوهم .</a:t>
            </a:r>
            <a:endParaRPr lang="fr-FR" sz="2800" dirty="0" smtClean="0"/>
          </a:p>
          <a:p>
            <a:pPr algn="r" rtl="1">
              <a:buNone/>
            </a:pPr>
            <a:r>
              <a:rPr lang="ar-DZ" sz="2800" i="1" dirty="0" smtClean="0"/>
              <a:t>       والآثار </a:t>
            </a:r>
            <a:r>
              <a:rPr lang="ar-DZ" sz="2800" i="1" dirty="0" err="1" smtClean="0"/>
              <a:t>و</a:t>
            </a:r>
            <a:r>
              <a:rPr lang="ar-DZ" sz="2800" i="1" dirty="0" smtClean="0"/>
              <a:t> الوثائق المدونة تشمل </a:t>
            </a:r>
            <a:r>
              <a:rPr lang="ar-DZ" sz="2800" i="1" dirty="0" err="1" smtClean="0"/>
              <a:t>مايلي</a:t>
            </a:r>
            <a:r>
              <a:rPr lang="ar-DZ" sz="2800" i="1" dirty="0" smtClean="0"/>
              <a:t> : </a:t>
            </a:r>
            <a:endParaRPr lang="fr-FR" sz="2800" dirty="0" smtClean="0"/>
          </a:p>
          <a:p>
            <a:pPr lvl="1" algn="r" rtl="1">
              <a:buFont typeface="Wingdings" pitchFamily="2" charset="2"/>
              <a:buChar char="Ø"/>
            </a:pPr>
            <a:r>
              <a:rPr lang="ar-DZ" i="1" dirty="0" smtClean="0"/>
              <a:t>المؤلفات والكتب التاريخية والفلسفية والعلمية </a:t>
            </a:r>
            <a:r>
              <a:rPr lang="ar-DZ" i="1" dirty="0" err="1" smtClean="0"/>
              <a:t>و</a:t>
            </a:r>
            <a:r>
              <a:rPr lang="ar-DZ" i="1" dirty="0" smtClean="0"/>
              <a:t> الأدبية والفنية .</a:t>
            </a:r>
            <a:endParaRPr lang="fr-FR" dirty="0" smtClean="0"/>
          </a:p>
          <a:p>
            <a:pPr lvl="1" algn="r" rtl="1">
              <a:buFont typeface="Wingdings" pitchFamily="2" charset="2"/>
              <a:buChar char="Ø"/>
            </a:pPr>
            <a:r>
              <a:rPr lang="ar-DZ" i="1" dirty="0" smtClean="0"/>
              <a:t>المجلات والصحف والجرائد .</a:t>
            </a:r>
            <a:endParaRPr lang="fr-FR" dirty="0" smtClean="0"/>
          </a:p>
          <a:p>
            <a:pPr lvl="1" algn="r" rtl="1">
              <a:buFont typeface="Wingdings" pitchFamily="2" charset="2"/>
              <a:buChar char="Ø"/>
            </a:pPr>
            <a:r>
              <a:rPr lang="ar-DZ" i="1" dirty="0" smtClean="0"/>
              <a:t>معاجم الأعلام واللغات .</a:t>
            </a:r>
            <a:endParaRPr lang="fr-FR" dirty="0" smtClean="0"/>
          </a:p>
          <a:p>
            <a:pPr lvl="1" algn="r" rtl="1">
              <a:buFont typeface="Wingdings" pitchFamily="2" charset="2"/>
              <a:buChar char="Ø"/>
            </a:pPr>
            <a:r>
              <a:rPr lang="ar-DZ" i="1" dirty="0" smtClean="0"/>
              <a:t>الوثائق والتقارير الحكومية والهيئات الدولية .</a:t>
            </a:r>
            <a:endParaRPr lang="fr-FR" dirty="0" smtClean="0"/>
          </a:p>
          <a:p>
            <a:pPr lvl="1" algn="r" rtl="1">
              <a:buFont typeface="Wingdings" pitchFamily="2" charset="2"/>
              <a:buChar char="Ø"/>
            </a:pPr>
            <a:r>
              <a:rPr lang="ar-DZ" i="1" dirty="0" smtClean="0"/>
              <a:t>المخطوطات .</a:t>
            </a:r>
            <a:endParaRPr lang="fr-FR" dirty="0" smtClean="0"/>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45719"/>
          </a:xfrm>
        </p:spPr>
        <p:txBody>
          <a:bodyPr>
            <a:normAutofit fontScale="90000"/>
          </a:bodyPr>
          <a:lstStyle/>
          <a:p>
            <a:endParaRPr lang="fr-FR"/>
          </a:p>
        </p:txBody>
      </p:sp>
      <p:sp>
        <p:nvSpPr>
          <p:cNvPr id="3" name="Espace réservé du contenu 2"/>
          <p:cNvSpPr>
            <a:spLocks noGrp="1"/>
          </p:cNvSpPr>
          <p:nvPr>
            <p:ph idx="1"/>
          </p:nvPr>
        </p:nvSpPr>
        <p:spPr>
          <a:xfrm>
            <a:off x="457200" y="857232"/>
            <a:ext cx="8229600" cy="5467368"/>
          </a:xfrm>
        </p:spPr>
        <p:txBody>
          <a:bodyPr>
            <a:normAutofit fontScale="92500" lnSpcReduction="20000"/>
          </a:bodyPr>
          <a:lstStyle/>
          <a:p>
            <a:pPr lvl="0" algn="r" rtl="1">
              <a:buFont typeface="Wingdings" pitchFamily="2" charset="2"/>
              <a:buChar char="Ø"/>
            </a:pPr>
            <a:r>
              <a:rPr lang="fr-FR" i="1" dirty="0" smtClean="0">
                <a:solidFill>
                  <a:schemeClr val="accent5"/>
                </a:solidFill>
              </a:rPr>
              <a:t> </a:t>
            </a:r>
            <a:r>
              <a:rPr lang="ar-DZ" i="1" dirty="0" smtClean="0">
                <a:solidFill>
                  <a:srgbClr val="FFFF00"/>
                </a:solidFill>
              </a:rPr>
              <a:t>الأشياء والأدوات المصنوعة :</a:t>
            </a:r>
            <a:endParaRPr lang="fr-FR" dirty="0" smtClean="0">
              <a:solidFill>
                <a:srgbClr val="FFFF00"/>
              </a:solidFill>
            </a:endParaRPr>
          </a:p>
          <a:p>
            <a:pPr algn="r" rtl="1">
              <a:buNone/>
            </a:pPr>
            <a:r>
              <a:rPr lang="ar-DZ" dirty="0" smtClean="0"/>
              <a:t>       وهي البقايا من الأدوات </a:t>
            </a:r>
            <a:r>
              <a:rPr lang="ar-DZ" dirty="0" err="1" smtClean="0"/>
              <a:t>و</a:t>
            </a:r>
            <a:r>
              <a:rPr lang="ar-DZ" dirty="0" smtClean="0"/>
              <a:t> الأسلحة الحربية والأواني المنزلية </a:t>
            </a:r>
            <a:r>
              <a:rPr lang="ar-DZ" dirty="0" err="1" smtClean="0"/>
              <a:t>و</a:t>
            </a:r>
            <a:r>
              <a:rPr lang="ar-DZ" dirty="0" smtClean="0"/>
              <a:t> النقود , </a:t>
            </a:r>
            <a:r>
              <a:rPr lang="ar-DZ" dirty="0" err="1" smtClean="0"/>
              <a:t>و</a:t>
            </a:r>
            <a:r>
              <a:rPr lang="ar-DZ" dirty="0" smtClean="0"/>
              <a:t> تعتبر من أهم ما تركه الأوائل , إذ تعكس إلى حد بعيد جانبا كبيرا من حياتهم اليومية  </a:t>
            </a:r>
            <a:r>
              <a:rPr lang="ar-DZ" dirty="0" err="1" smtClean="0"/>
              <a:t>و</a:t>
            </a:r>
            <a:r>
              <a:rPr lang="ar-DZ" dirty="0" smtClean="0"/>
              <a:t> أحوال معيشتهم  المادية والروحية , ومدى  تطورهم الحضاري والثقافي .</a:t>
            </a:r>
            <a:endParaRPr lang="fr-FR" dirty="0" smtClean="0"/>
          </a:p>
          <a:p>
            <a:pPr lvl="0" algn="r" rtl="1">
              <a:buFont typeface="Wingdings" pitchFamily="2" charset="2"/>
              <a:buChar char="Ø"/>
            </a:pPr>
            <a:r>
              <a:rPr lang="ar-DZ" dirty="0" smtClean="0">
                <a:solidFill>
                  <a:srgbClr val="FFFF00"/>
                </a:solidFill>
              </a:rPr>
              <a:t>الآثار العمرانية والمواقع الحضارية :</a:t>
            </a:r>
            <a:endParaRPr lang="fr-FR" dirty="0" smtClean="0">
              <a:solidFill>
                <a:srgbClr val="FFFF00"/>
              </a:solidFill>
            </a:endParaRPr>
          </a:p>
          <a:p>
            <a:pPr algn="r" rtl="1">
              <a:buNone/>
            </a:pPr>
            <a:r>
              <a:rPr lang="fr-FR" dirty="0" smtClean="0"/>
              <a:t>  </a:t>
            </a:r>
            <a:r>
              <a:rPr lang="ar-DZ" dirty="0" smtClean="0"/>
              <a:t>   </a:t>
            </a:r>
            <a:r>
              <a:rPr lang="fr-FR" dirty="0" smtClean="0"/>
              <a:t>  </a:t>
            </a:r>
            <a:r>
              <a:rPr lang="ar-DZ" dirty="0" smtClean="0"/>
              <a:t> وهي شواهد تاريخية حية عن مظاهر الحياة المختلفة في زمن معين في مكان معين , يمكن للباحث </a:t>
            </a:r>
            <a:r>
              <a:rPr lang="ar-DZ" dirty="0" err="1" smtClean="0"/>
              <a:t>قرائتها</a:t>
            </a:r>
            <a:r>
              <a:rPr lang="ar-DZ" dirty="0" smtClean="0"/>
              <a:t> واستقرائها في أماكنها الأصلية , علاوة على ما تقدمه من نظرة شمولية عن حياة الإنسان ونشاطاته المختلفة في تلك الفترة .</a:t>
            </a:r>
            <a:endParaRPr lang="fr-FR" dirty="0" smtClean="0"/>
          </a:p>
          <a:p>
            <a:pPr algn="r" rtl="1">
              <a:buNone/>
            </a:pPr>
            <a:endParaRPr lang="fr-FR" dirty="0" smtClean="0"/>
          </a:p>
          <a:p>
            <a:pPr lvl="0" algn="r" rtl="1">
              <a:buFont typeface="Wingdings" pitchFamily="2" charset="2"/>
              <a:buChar char="Ø"/>
            </a:pPr>
            <a:r>
              <a:rPr lang="ar-DZ" dirty="0" smtClean="0">
                <a:solidFill>
                  <a:srgbClr val="FFFF00"/>
                </a:solidFill>
              </a:rPr>
              <a:t>التراث الشفوي :</a:t>
            </a:r>
            <a:endParaRPr lang="fr-FR" dirty="0" smtClean="0">
              <a:solidFill>
                <a:srgbClr val="FFFF00"/>
              </a:solidFill>
            </a:endParaRPr>
          </a:p>
          <a:p>
            <a:pPr algn="r" rtl="1">
              <a:buNone/>
            </a:pPr>
            <a:r>
              <a:rPr lang="fr-FR" dirty="0" smtClean="0"/>
              <a:t>    </a:t>
            </a:r>
            <a:r>
              <a:rPr lang="ar-DZ" dirty="0" smtClean="0"/>
              <a:t>    وهولا يختلف من حيث الدلالة التاريخية عن الوثائق المكتوبة والآثار والأدوات المصنوعة , إذ يعبر هو الآخر عن حياة الإنسان ونشاطاته المختلفة الثقافية والحضارية  , مثل الحكايات والقصص الشعبية </a:t>
            </a:r>
            <a:r>
              <a:rPr lang="ar-DZ" dirty="0" err="1" smtClean="0"/>
              <a:t>والامثال</a:t>
            </a:r>
            <a:r>
              <a:rPr lang="ar-DZ" dirty="0" smtClean="0"/>
              <a:t> والحكم والمدائح والشعر ........</a:t>
            </a:r>
            <a:r>
              <a:rPr lang="ar-DZ" dirty="0" err="1" smtClean="0"/>
              <a:t>إلخ</a:t>
            </a:r>
            <a:r>
              <a:rPr lang="ar-DZ" dirty="0" smtClean="0"/>
              <a:t> .</a:t>
            </a: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0"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800" decel="100000"/>
                                        <p:tgtEl>
                                          <p:spTgt spid="3">
                                            <p:txEl>
                                              <p:pRg st="1" end="1"/>
                                            </p:txEl>
                                          </p:spTgt>
                                        </p:tgtEl>
                                      </p:cBhvr>
                                    </p:animEffect>
                                    <p:anim calcmode="lin" valueType="num">
                                      <p:cBhvr>
                                        <p:cTn id="17"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8" presetClass="entr" presetSubtype="0" accel="10000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2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800" decel="100000"/>
                                        <p:tgtEl>
                                          <p:spTgt spid="3">
                                            <p:txEl>
                                              <p:pRg st="3" end="3"/>
                                            </p:txEl>
                                          </p:spTgt>
                                        </p:tgtEl>
                                      </p:cBhvr>
                                    </p:animEffect>
                                    <p:anim calcmode="lin" valueType="num">
                                      <p:cBhvr>
                                        <p:cTn id="36"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7"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58" presetClass="entr" presetSubtype="0" accel="10000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500" fill="hold"/>
                                        <p:tgtEl>
                                          <p:spTgt spid="3">
                                            <p:txEl>
                                              <p:pRg st="5" end="5"/>
                                            </p:txEl>
                                          </p:spTgt>
                                        </p:tgtEl>
                                        <p:attrNameLst>
                                          <p:attrName>ppt_w</p:attrName>
                                        </p:attrNameLst>
                                      </p:cBhvr>
                                      <p:tavLst>
                                        <p:tav tm="0">
                                          <p:val>
                                            <p:strVal val="#ppt_w*2.5"/>
                                          </p:val>
                                        </p:tav>
                                        <p:tav tm="100000">
                                          <p:val>
                                            <p:strVal val="#ppt_w"/>
                                          </p:val>
                                        </p:tav>
                                      </p:tavLst>
                                    </p:anim>
                                    <p:anim calcmode="lin" valueType="num">
                                      <p:cBhvr>
                                        <p:cTn id="46" dur="500" fill="hold"/>
                                        <p:tgtEl>
                                          <p:spTgt spid="3">
                                            <p:txEl>
                                              <p:pRg st="5" end="5"/>
                                            </p:txEl>
                                          </p:spTgt>
                                        </p:tgtEl>
                                        <p:attrNameLst>
                                          <p:attrName>ppt_h</p:attrName>
                                        </p:attrNameLst>
                                      </p:cBhvr>
                                      <p:tavLst>
                                        <p:tav tm="0">
                                          <p:val>
                                            <p:strVal val="#ppt_h*0.01"/>
                                          </p:val>
                                        </p:tav>
                                        <p:tav tm="100000">
                                          <p:val>
                                            <p:strVal val="#ppt_h"/>
                                          </p:val>
                                        </p:tav>
                                      </p:tavLst>
                                    </p:anim>
                                    <p:anim calcmode="lin" valueType="num">
                                      <p:cBhvr>
                                        <p:cTn id="4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8" dur="500" fill="hold"/>
                                        <p:tgtEl>
                                          <p:spTgt spid="3">
                                            <p:txEl>
                                              <p:pRg st="5" end="5"/>
                                            </p:txEl>
                                          </p:spTgt>
                                        </p:tgtEl>
                                        <p:attrNameLst>
                                          <p:attrName>ppt_y</p:attrName>
                                        </p:attrNameLst>
                                      </p:cBhvr>
                                      <p:tavLst>
                                        <p:tav tm="0">
                                          <p:val>
                                            <p:strVal val="#ppt_h+1"/>
                                          </p:val>
                                        </p:tav>
                                        <p:tav tm="100000">
                                          <p:val>
                                            <p:strVal val="#ppt_y"/>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0" presetClass="entr" presetSubtype="0" fill="hold"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800" decel="100000"/>
                                        <p:tgtEl>
                                          <p:spTgt spid="3">
                                            <p:txEl>
                                              <p:pRg st="6" end="6"/>
                                            </p:txEl>
                                          </p:spTgt>
                                        </p:tgtEl>
                                      </p:cBhvr>
                                    </p:animEffect>
                                    <p:anim calcmode="lin" valueType="num">
                                      <p:cBhvr>
                                        <p:cTn id="55"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56"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57"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58"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59"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dirty="0" smtClean="0">
                <a:solidFill>
                  <a:srgbClr val="FFC000"/>
                </a:solidFill>
              </a:rPr>
              <a:t>4/الدراسة والنقد :</a:t>
            </a:r>
            <a:endParaRPr lang="fr-FR" dirty="0">
              <a:solidFill>
                <a:srgbClr val="FFC000"/>
              </a:solidFill>
            </a:endParaRPr>
          </a:p>
        </p:txBody>
      </p:sp>
      <p:sp>
        <p:nvSpPr>
          <p:cNvPr id="3" name="Espace réservé du contenu 2"/>
          <p:cNvSpPr>
            <a:spLocks noGrp="1"/>
          </p:cNvSpPr>
          <p:nvPr>
            <p:ph idx="1"/>
          </p:nvPr>
        </p:nvSpPr>
        <p:spPr/>
        <p:txBody>
          <a:bodyPr>
            <a:normAutofit lnSpcReduction="10000"/>
          </a:bodyPr>
          <a:lstStyle/>
          <a:p>
            <a:pPr algn="r" rtl="1">
              <a:buNone/>
            </a:pPr>
            <a:r>
              <a:rPr lang="fr-FR" dirty="0" smtClean="0"/>
              <a:t>      </a:t>
            </a:r>
            <a:r>
              <a:rPr lang="ar-DZ" dirty="0" smtClean="0"/>
              <a:t> </a:t>
            </a:r>
            <a:r>
              <a:rPr lang="ar-DZ" sz="2200" dirty="0" smtClean="0"/>
              <a:t>تعتبر هذه المرحلة مرحلة هامة حاسمة في المنهج التاريخي  , وهي بحق مرحلة الباحث , إذ على ضوئها يحكم عليه بالنجاح أو الفشل .وتتجلى مهمة الباحث هنا في عملية التحليل للمادة العلمية المتوفرة لديه , والتحليل نوعان : واحد متعلق بالناحية الشكلية للوثائق ,  ويسمى بالنقد الخارجي , والآخر بالمضمون أو المحتوى ويسمى بالنقد الداخلي. </a:t>
            </a:r>
            <a:endParaRPr lang="fr-FR" sz="2200" dirty="0" smtClean="0"/>
          </a:p>
          <a:p>
            <a:pPr lvl="0" algn="r" rtl="1">
              <a:buFont typeface="Wingdings" pitchFamily="2" charset="2"/>
              <a:buChar char="q"/>
            </a:pPr>
            <a:r>
              <a:rPr lang="fr-FR" sz="2200" dirty="0" smtClean="0">
                <a:solidFill>
                  <a:srgbClr val="FF0000"/>
                </a:solidFill>
              </a:rPr>
              <a:t> </a:t>
            </a:r>
            <a:r>
              <a:rPr lang="ar-DZ" sz="2200" dirty="0" smtClean="0">
                <a:solidFill>
                  <a:srgbClr val="FF0000"/>
                </a:solidFill>
              </a:rPr>
              <a:t>النقد الخارجي :</a:t>
            </a:r>
            <a:endParaRPr lang="fr-FR" sz="2200" dirty="0" smtClean="0">
              <a:solidFill>
                <a:srgbClr val="FF0000"/>
              </a:solidFill>
            </a:endParaRPr>
          </a:p>
          <a:p>
            <a:pPr algn="r" rtl="1">
              <a:buNone/>
            </a:pPr>
            <a:r>
              <a:rPr lang="ar-DZ" sz="2200" dirty="0" smtClean="0"/>
              <a:t>       وهو الدراسة المتعلقة بالناحية الشكلية للمادة العلمية ولا </a:t>
            </a:r>
            <a:r>
              <a:rPr lang="ar-DZ" sz="2200" dirty="0" err="1" smtClean="0"/>
              <a:t>سيما</a:t>
            </a:r>
            <a:r>
              <a:rPr lang="ar-DZ" sz="2200" dirty="0" smtClean="0"/>
              <a:t> الوثائق المكتوبة ,وتقوم على العناصر العتمة التالية :</a:t>
            </a:r>
            <a:endParaRPr lang="fr-FR" sz="2200" dirty="0" smtClean="0"/>
          </a:p>
          <a:p>
            <a:pPr lvl="0" algn="r" rtl="1">
              <a:buFont typeface="Wingdings" pitchFamily="2" charset="2"/>
              <a:buChar char="Ø"/>
            </a:pPr>
            <a:r>
              <a:rPr lang="ar-DZ" sz="2200" dirty="0" smtClean="0">
                <a:solidFill>
                  <a:srgbClr val="FFFF00"/>
                </a:solidFill>
              </a:rPr>
              <a:t>وصف المادة أو الوثيقة :</a:t>
            </a:r>
            <a:endParaRPr lang="fr-FR" sz="2200" dirty="0" smtClean="0">
              <a:solidFill>
                <a:srgbClr val="FFFF00"/>
              </a:solidFill>
            </a:endParaRPr>
          </a:p>
          <a:p>
            <a:pPr algn="r">
              <a:buNone/>
            </a:pPr>
            <a:r>
              <a:rPr lang="ar-DZ" sz="2200" dirty="0" smtClean="0"/>
              <a:t>        ويشتمل التعريف بها بإنجاز لمعرفة عنوانها ومؤلفها  وناسخها, إن وجد , ومكان وجودها وصدورها , وموضوعها , وحجمها , وورقها و مدادها وخطها إن كانت مخطوطة , ذلك أن التاريخ يحدثنا بعض الوثائق والمخطوطات نسبت إلى غير أهلها إما جهلا أو عن قصد بدوافع مذهبية أو ميول شخصية </a:t>
            </a:r>
            <a:r>
              <a:rPr lang="ar-DZ" sz="2200" dirty="0" smtClean="0"/>
              <a:t>.</a:t>
            </a:r>
            <a:endParaRPr lang="fr-FR"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0"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800" decel="100000"/>
                                        <p:tgtEl>
                                          <p:spTgt spid="3">
                                            <p:txEl>
                                              <p:pRg st="0" end="0"/>
                                            </p:txEl>
                                          </p:spTgt>
                                        </p:tgtEl>
                                      </p:cBhvr>
                                    </p:animEffect>
                                    <p:anim calcmode="lin" valueType="num">
                                      <p:cBhvr>
                                        <p:cTn id="17"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22" presetID="30" presetClass="entr" presetSubtype="0" fill="hold" nodeType="with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800" decel="100000"/>
                                        <p:tgtEl>
                                          <p:spTgt spid="3">
                                            <p:txEl>
                                              <p:pRg st="1" end="1"/>
                                            </p:txEl>
                                          </p:spTgt>
                                        </p:tgtEl>
                                      </p:cBhvr>
                                    </p:animEffect>
                                    <p:anim calcmode="lin" valueType="num">
                                      <p:cBhvr>
                                        <p:cTn id="25"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6"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7"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par>
                                <p:cTn id="30" presetID="30" presetClass="entr" presetSubtype="0" fill="hold" nodeType="with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800" decel="100000"/>
                                        <p:tgtEl>
                                          <p:spTgt spid="3">
                                            <p:txEl>
                                              <p:pRg st="2" end="2"/>
                                            </p:txEl>
                                          </p:spTgt>
                                        </p:tgtEl>
                                      </p:cBhvr>
                                    </p:animEffect>
                                    <p:anim calcmode="lin" valueType="num">
                                      <p:cBhvr>
                                        <p:cTn id="33"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par>
                                <p:cTn id="38" presetID="30" presetClass="entr" presetSubtype="0" fill="hold" nodeType="with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800" decel="100000"/>
                                        <p:tgtEl>
                                          <p:spTgt spid="3">
                                            <p:txEl>
                                              <p:pRg st="3" end="3"/>
                                            </p:txEl>
                                          </p:spTgt>
                                        </p:tgtEl>
                                      </p:cBhvr>
                                    </p:animEffect>
                                    <p:anim calcmode="lin" valueType="num">
                                      <p:cBhvr>
                                        <p:cTn id="41"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2"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3"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4"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5"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par>
                                <p:cTn id="46" presetID="30" presetClass="entr" presetSubtype="0" fill="hold" nodeType="with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800" decel="100000"/>
                                        <p:tgtEl>
                                          <p:spTgt spid="3">
                                            <p:txEl>
                                              <p:pRg st="4" end="4"/>
                                            </p:txEl>
                                          </p:spTgt>
                                        </p:tgtEl>
                                      </p:cBhvr>
                                    </p:animEffect>
                                    <p:anim calcmode="lin" valueType="num">
                                      <p:cBhvr>
                                        <p:cTn id="49"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50"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1"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457200" y="642918"/>
            <a:ext cx="8229600" cy="61170"/>
          </a:xfrm>
        </p:spPr>
        <p:txBody>
          <a:bodyPr>
            <a:normAutofit fontScale="90000"/>
          </a:bodyPr>
          <a:lstStyle/>
          <a:p>
            <a:endParaRPr lang="fr-FR" dirty="0"/>
          </a:p>
        </p:txBody>
      </p:sp>
      <p:sp>
        <p:nvSpPr>
          <p:cNvPr id="3" name="Espace réservé du contenu 2"/>
          <p:cNvSpPr>
            <a:spLocks noGrp="1"/>
          </p:cNvSpPr>
          <p:nvPr>
            <p:ph idx="1"/>
          </p:nvPr>
        </p:nvSpPr>
        <p:spPr>
          <a:xfrm>
            <a:off x="457200" y="1142984"/>
            <a:ext cx="8229600" cy="5181616"/>
          </a:xfrm>
        </p:spPr>
        <p:txBody>
          <a:bodyPr>
            <a:normAutofit fontScale="92500" lnSpcReduction="10000"/>
          </a:bodyPr>
          <a:lstStyle/>
          <a:p>
            <a:pPr lvl="0" algn="r" rtl="1">
              <a:buFont typeface="Wingdings" pitchFamily="2" charset="2"/>
              <a:buChar char="Ø"/>
            </a:pPr>
            <a:r>
              <a:rPr lang="ar-DZ" dirty="0" smtClean="0">
                <a:solidFill>
                  <a:srgbClr val="FFFF00"/>
                </a:solidFill>
              </a:rPr>
              <a:t>توثيق إسناد النص إلى قائله  :</a:t>
            </a:r>
            <a:endParaRPr lang="fr-FR" dirty="0" smtClean="0">
              <a:solidFill>
                <a:srgbClr val="FFFF00"/>
              </a:solidFill>
            </a:endParaRPr>
          </a:p>
          <a:p>
            <a:pPr algn="r" rtl="1">
              <a:buNone/>
            </a:pPr>
            <a:r>
              <a:rPr lang="ar-DZ" dirty="0" smtClean="0"/>
              <a:t>       وهو التأكد من صحة صدور النص من قائله , أي أن الوثيقة لهذا المؤلف وليس لأحد آخر غيره , وهذا يعرف منهج صاحب النص وأسلوبه وأفكاره من جهة ,</a:t>
            </a:r>
            <a:r>
              <a:rPr lang="ar-DZ" dirty="0" err="1" smtClean="0"/>
              <a:t>ومايمكن</a:t>
            </a:r>
            <a:r>
              <a:rPr lang="ar-DZ" dirty="0" smtClean="0"/>
              <a:t> أن نعثر عليه عن الكاتب في مؤلفات المؤرخين والباحثين ولاسيما المهتمين بتاريخ الأعلام  , فمعرفة صاحب الوثيقة , حياته وثقافته  وعصره ,يوصل إلى حقيقة الوثيقة نفسها وبالتالي </a:t>
            </a:r>
            <a:r>
              <a:rPr lang="ar-DZ" dirty="0" err="1" smtClean="0"/>
              <a:t>الإطمئنان</a:t>
            </a:r>
            <a:r>
              <a:rPr lang="ar-DZ" dirty="0" smtClean="0"/>
              <a:t> إليها وإلى </a:t>
            </a:r>
            <a:r>
              <a:rPr lang="ar-DZ" dirty="0" err="1" smtClean="0"/>
              <a:t>ماتحتوي</a:t>
            </a:r>
            <a:r>
              <a:rPr lang="ar-DZ" dirty="0" smtClean="0"/>
              <a:t> عليه من المادة العلمية .</a:t>
            </a:r>
            <a:endParaRPr lang="fr-FR" dirty="0" smtClean="0"/>
          </a:p>
          <a:p>
            <a:pPr lvl="0" algn="r" rtl="1">
              <a:buFont typeface="Wingdings" pitchFamily="2" charset="2"/>
              <a:buChar char="Ø"/>
            </a:pPr>
            <a:r>
              <a:rPr lang="ar-DZ" dirty="0" smtClean="0">
                <a:solidFill>
                  <a:srgbClr val="FFFF00"/>
                </a:solidFill>
              </a:rPr>
              <a:t>التحقق من سلامة النص : </a:t>
            </a:r>
            <a:endParaRPr lang="fr-FR" dirty="0" smtClean="0">
              <a:solidFill>
                <a:srgbClr val="FFFF00"/>
              </a:solidFill>
            </a:endParaRPr>
          </a:p>
          <a:p>
            <a:pPr algn="r" rtl="1">
              <a:buNone/>
            </a:pPr>
            <a:r>
              <a:rPr lang="ar-DZ" dirty="0" smtClean="0"/>
              <a:t>       وهو أن يتأكد الباحث من أن النص سليم من التحريف والتصحيف والإضافة والحذف , سواء </a:t>
            </a:r>
            <a:r>
              <a:rPr lang="ar-DZ" dirty="0" err="1" smtClean="0"/>
              <a:t>مايتعلق</a:t>
            </a:r>
            <a:r>
              <a:rPr lang="ar-DZ" dirty="0" smtClean="0"/>
              <a:t> بفكرة عامة أو خاصة  .</a:t>
            </a:r>
            <a:endParaRPr lang="fr-FR" dirty="0" smtClean="0"/>
          </a:p>
          <a:p>
            <a:pPr lvl="0" algn="r" rtl="1">
              <a:buFont typeface="Wingdings" pitchFamily="2" charset="2"/>
              <a:buChar char="q"/>
            </a:pPr>
            <a:r>
              <a:rPr lang="fr-FR" dirty="0" smtClean="0">
                <a:solidFill>
                  <a:srgbClr val="FF0000"/>
                </a:solidFill>
              </a:rPr>
              <a:t>  </a:t>
            </a:r>
            <a:r>
              <a:rPr lang="ar-DZ" dirty="0" smtClean="0">
                <a:solidFill>
                  <a:srgbClr val="FF0000"/>
                </a:solidFill>
              </a:rPr>
              <a:t>النقد الداخلي :</a:t>
            </a:r>
            <a:endParaRPr lang="fr-FR" dirty="0" smtClean="0">
              <a:solidFill>
                <a:srgbClr val="FF0000"/>
              </a:solidFill>
            </a:endParaRPr>
          </a:p>
          <a:p>
            <a:pPr algn="r" rtl="1">
              <a:buNone/>
            </a:pPr>
            <a:r>
              <a:rPr lang="ar-DZ" dirty="0" smtClean="0"/>
              <a:t>         وهو يهتم بدراسة مدلول الوثيقة أو المادة العلمية </a:t>
            </a:r>
            <a:r>
              <a:rPr lang="ar-DZ" dirty="0" err="1" smtClean="0"/>
              <a:t>و</a:t>
            </a:r>
            <a:r>
              <a:rPr lang="ar-DZ" dirty="0" smtClean="0"/>
              <a:t> محتواها العلمي والفكري مع التأكيد على مسألة </a:t>
            </a:r>
            <a:r>
              <a:rPr lang="ar-DZ" dirty="0" err="1" smtClean="0"/>
              <a:t>الإنسجام</a:t>
            </a:r>
            <a:r>
              <a:rPr lang="ar-DZ" dirty="0" smtClean="0"/>
              <a:t> أو التناقض .وأول خطوة في هذه العملية هي دراسة مفردات النص وأسلوب المؤلف ومنهجه في التأليف , </a:t>
            </a:r>
            <a:r>
              <a:rPr lang="ar-DZ" dirty="0" err="1" smtClean="0"/>
              <a:t>و</a:t>
            </a:r>
            <a:r>
              <a:rPr lang="ar-DZ" dirty="0" smtClean="0"/>
              <a:t> يكمن القيام </a:t>
            </a:r>
            <a:endParaRPr lang="fr-FR" dirty="0" smtClean="0"/>
          </a:p>
          <a:p>
            <a:pPr rtl="1"/>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800" decel="100000"/>
                                        <p:tgtEl>
                                          <p:spTgt spid="3">
                                            <p:txEl>
                                              <p:pRg st="1" end="1"/>
                                            </p:txEl>
                                          </p:spTgt>
                                        </p:tgtEl>
                                      </p:cBhvr>
                                    </p:animEffect>
                                    <p:anim calcmode="lin" valueType="num">
                                      <p:cBhvr>
                                        <p:cTn id="16"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800" decel="100000"/>
                                        <p:tgtEl>
                                          <p:spTgt spid="3">
                                            <p:txEl>
                                              <p:pRg st="2" end="2"/>
                                            </p:txEl>
                                          </p:spTgt>
                                        </p:tgtEl>
                                      </p:cBhvr>
                                    </p:animEffect>
                                    <p:anim calcmode="lin" valueType="num">
                                      <p:cBhvr>
                                        <p:cTn id="24"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800" decel="100000"/>
                                        <p:tgtEl>
                                          <p:spTgt spid="3">
                                            <p:txEl>
                                              <p:pRg st="3" end="3"/>
                                            </p:txEl>
                                          </p:spTgt>
                                        </p:tgtEl>
                                      </p:cBhvr>
                                    </p:animEffect>
                                    <p:anim calcmode="lin" valueType="num">
                                      <p:cBhvr>
                                        <p:cTn id="32"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par>
                                <p:cTn id="37" presetID="30" presetClass="entr" presetSubtype="0" fill="hold"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800" decel="100000"/>
                                        <p:tgtEl>
                                          <p:spTgt spid="3">
                                            <p:txEl>
                                              <p:pRg st="4" end="4"/>
                                            </p:txEl>
                                          </p:spTgt>
                                        </p:tgtEl>
                                      </p:cBhvr>
                                    </p:animEffect>
                                    <p:anim calcmode="lin" valueType="num">
                                      <p:cBhvr>
                                        <p:cTn id="40"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41"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42"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par>
                                <p:cTn id="45" presetID="30" presetClass="entr" presetSubtype="0" fill="hold" nodeType="with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800" decel="100000"/>
                                        <p:tgtEl>
                                          <p:spTgt spid="3">
                                            <p:txEl>
                                              <p:pRg st="5" end="5"/>
                                            </p:txEl>
                                          </p:spTgt>
                                        </p:tgtEl>
                                      </p:cBhvr>
                                    </p:animEffect>
                                    <p:anim calcmode="lin" valueType="num">
                                      <p:cBhvr>
                                        <p:cTn id="48"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560489" y="0"/>
            <a:ext cx="7395887" cy="1428736"/>
          </a:xfrm>
          <a:prstGeom prst="rect">
            <a:avLst/>
          </a:prstGeom>
          <a:solidFill>
            <a:schemeClr val="accent1"/>
          </a:solidFill>
          <a:ln w="9525">
            <a:solidFill>
              <a:schemeClr val="tx1"/>
            </a:solidFill>
            <a:miter lim="800000"/>
            <a:headEnd/>
            <a:tailEnd/>
          </a:ln>
        </p:spPr>
        <p:txBody>
          <a:bodyPr wrap="none" anchor="ctr"/>
          <a:lstStyle/>
          <a:p>
            <a:pPr algn="ctr" rtl="1"/>
            <a:r>
              <a:rPr lang="ar-DZ" b="1" dirty="0" smtClean="0">
                <a:latin typeface="Simplified Arabic" pitchFamily="18" charset="-78"/>
                <a:ea typeface="Times New Roman" pitchFamily="18" charset="0"/>
                <a:cs typeface="Arial" charset="0"/>
              </a:rPr>
              <a:t>الجمهوريـة الجزائرية الديمقراطية الشعبية</a:t>
            </a:r>
            <a:endParaRPr lang="fr-FR" sz="700" dirty="0" smtClean="0">
              <a:ea typeface="Times New Roman" pitchFamily="18" charset="0"/>
              <a:cs typeface="Arial" charset="0"/>
            </a:endParaRPr>
          </a:p>
          <a:p>
            <a:pPr algn="ctr" rtl="1" eaLnBrk="0" hangingPunct="0"/>
            <a:r>
              <a:rPr lang="ar-DZ" b="1" dirty="0" smtClean="0">
                <a:latin typeface="Simplified Arabic" pitchFamily="18" charset="-78"/>
                <a:ea typeface="Times New Roman" pitchFamily="18" charset="0"/>
                <a:cs typeface="Arial" charset="0"/>
              </a:rPr>
              <a:t>وزارة التعليـم العالـي والبحث العلمي </a:t>
            </a:r>
            <a:endParaRPr lang="fr-FR" sz="700" dirty="0" smtClean="0">
              <a:cs typeface="Arial" charset="0"/>
            </a:endParaRPr>
          </a:p>
          <a:p>
            <a:pPr algn="ctr" rtl="1" eaLnBrk="0" hangingPunct="0"/>
            <a:r>
              <a:rPr lang="ar-DZ" b="1" dirty="0" smtClean="0">
                <a:latin typeface="Simplified Arabic" pitchFamily="18" charset="-78"/>
                <a:cs typeface="Arial" charset="0"/>
              </a:rPr>
              <a:t>جامـعـة الحاج لخضر – </a:t>
            </a:r>
            <a:r>
              <a:rPr lang="ar-DZ" b="1" dirty="0" err="1" smtClean="0">
                <a:latin typeface="Simplified Arabic" pitchFamily="18" charset="-78"/>
                <a:cs typeface="Arial" charset="0"/>
              </a:rPr>
              <a:t>باتنة</a:t>
            </a:r>
            <a:r>
              <a:rPr lang="ar-DZ" b="1" dirty="0" smtClean="0">
                <a:latin typeface="Simplified Arabic" pitchFamily="18" charset="-78"/>
                <a:cs typeface="Arial" charset="0"/>
              </a:rPr>
              <a:t> -</a:t>
            </a:r>
            <a:endParaRPr lang="fr-FR" sz="700" dirty="0" smtClean="0">
              <a:cs typeface="Arial" charset="0"/>
            </a:endParaRPr>
          </a:p>
          <a:p>
            <a:pPr algn="ctr" rtl="1" eaLnBrk="0" hangingPunct="0"/>
            <a:r>
              <a:rPr lang="ar-DZ" b="1" dirty="0" smtClean="0">
                <a:latin typeface="Simplified Arabic" pitchFamily="18" charset="-78"/>
                <a:cs typeface="Arial" charset="0"/>
              </a:rPr>
              <a:t>معهد علوم وتقنيات النشاطات الرياضية والبدنية</a:t>
            </a:r>
            <a:endParaRPr lang="ar-DZ" sz="1600" dirty="0" smtClean="0">
              <a:latin typeface="Arial" charset="0"/>
              <a:cs typeface="Arial" charset="0"/>
            </a:endParaRPr>
          </a:p>
          <a:p>
            <a:pPr algn="ctr"/>
            <a:endParaRPr lang="fr-FR" sz="1800" dirty="0"/>
          </a:p>
        </p:txBody>
      </p:sp>
      <p:pic>
        <p:nvPicPr>
          <p:cNvPr id="8" name="Image 7" descr="Sans titre.bmp"/>
          <p:cNvPicPr>
            <a:picLocks noChangeAspect="1"/>
          </p:cNvPicPr>
          <p:nvPr/>
        </p:nvPicPr>
        <p:blipFill>
          <a:blip r:embed="rId2"/>
          <a:stretch>
            <a:fillRect/>
          </a:stretch>
        </p:blipFill>
        <p:spPr>
          <a:xfrm>
            <a:off x="3635896" y="1428736"/>
            <a:ext cx="1368152" cy="9201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Rectangle 7"/>
          <p:cNvSpPr>
            <a:spLocks noChangeArrowheads="1"/>
          </p:cNvSpPr>
          <p:nvPr/>
        </p:nvSpPr>
        <p:spPr bwMode="auto">
          <a:xfrm>
            <a:off x="2987824" y="2214554"/>
            <a:ext cx="2584308" cy="642918"/>
          </a:xfrm>
          <a:prstGeom prst="rect">
            <a:avLst/>
          </a:prstGeom>
          <a:solidFill>
            <a:schemeClr val="accent1"/>
          </a:solidFill>
          <a:ln w="9525">
            <a:solidFill>
              <a:schemeClr val="tx1"/>
            </a:solidFill>
            <a:miter lim="800000"/>
            <a:headEnd/>
            <a:tailEnd/>
          </a:ln>
          <a:effectLst/>
        </p:spPr>
        <p:txBody>
          <a:bodyPr wrap="none" anchor="ctr"/>
          <a:lstStyle/>
          <a:p>
            <a:pPr rtl="1">
              <a:lnSpc>
                <a:spcPct val="90000"/>
              </a:lnSpc>
              <a:defRPr/>
            </a:pPr>
            <a:endParaRPr lang="ar-DZ" sz="1800" b="1" dirty="0">
              <a:solidFill>
                <a:schemeClr val="tx2"/>
              </a:solidFill>
              <a:effectLst>
                <a:outerShdw blurRad="38100" dist="38100" dir="2700000" algn="tl">
                  <a:srgbClr val="000000"/>
                </a:outerShdw>
              </a:effectLst>
            </a:endParaRPr>
          </a:p>
          <a:p>
            <a:pPr rtl="1">
              <a:lnSpc>
                <a:spcPct val="90000"/>
              </a:lnSpc>
              <a:defRPr/>
            </a:pPr>
            <a:r>
              <a:rPr lang="ar-DZ" sz="1800" b="1" dirty="0" smtClean="0">
                <a:solidFill>
                  <a:schemeClr val="tx2"/>
                </a:solidFill>
                <a:effectLst>
                  <a:outerShdw blurRad="38100" dist="38100" dir="2700000" algn="tl">
                    <a:srgbClr val="000000"/>
                  </a:outerShdw>
                </a:effectLst>
              </a:rPr>
              <a:t>الموضوع :</a:t>
            </a:r>
            <a:r>
              <a:rPr lang="fr-FR" sz="1800" b="1" smtClean="0">
                <a:solidFill>
                  <a:schemeClr val="tx2"/>
                </a:solidFill>
                <a:effectLst>
                  <a:outerShdw blurRad="38100" dist="38100" dir="2700000" algn="tl">
                    <a:srgbClr val="000000"/>
                  </a:outerShdw>
                </a:effectLst>
              </a:rPr>
              <a:t>              </a:t>
            </a:r>
            <a:endParaRPr lang="ar-DZ" sz="1800" dirty="0">
              <a:solidFill>
                <a:schemeClr val="tx2"/>
              </a:solidFill>
              <a:effectLst>
                <a:outerShdw blurRad="38100" dist="38100" dir="2700000" algn="tl">
                  <a:srgbClr val="000000"/>
                </a:outerShdw>
              </a:effectLst>
            </a:endParaRPr>
          </a:p>
          <a:p>
            <a:pPr>
              <a:defRPr/>
            </a:pPr>
            <a:endParaRPr lang="fr-FR" sz="1800" dirty="0"/>
          </a:p>
        </p:txBody>
      </p:sp>
      <p:sp>
        <p:nvSpPr>
          <p:cNvPr id="11" name="Espace réservé du contenu 10"/>
          <p:cNvSpPr txBox="1">
            <a:spLocks/>
          </p:cNvSpPr>
          <p:nvPr/>
        </p:nvSpPr>
        <p:spPr>
          <a:xfrm>
            <a:off x="285720" y="2857472"/>
            <a:ext cx="8229600" cy="3786238"/>
          </a:xfrm>
          <a:prstGeom prst="rect">
            <a:avLst/>
          </a:prstGeom>
        </p:spPr>
        <p:txBody>
          <a:bodyPr vert="horz" lIns="0" rIns="18288">
            <a:normAutofit lnSpcReduction="10000"/>
          </a:bodyPr>
          <a:lstStyle/>
          <a:p>
            <a:pPr marL="548640" marR="45720" lvl="0" indent="-411480" algn="ctr" defTabSz="914400" rtl="1" eaLnBrk="1" fontAlgn="auto" latinLnBrk="0" hangingPunct="1">
              <a:lnSpc>
                <a:spcPct val="90000"/>
              </a:lnSpc>
              <a:spcBef>
                <a:spcPct val="0"/>
              </a:spcBef>
              <a:spcAft>
                <a:spcPts val="0"/>
              </a:spcAft>
              <a:buClrTx/>
              <a:buSzTx/>
              <a:buFont typeface="Wingdings 2"/>
              <a:buNone/>
              <a:tabLst/>
              <a:defRPr/>
            </a:pPr>
            <a:r>
              <a:rPr lang="ar-DZ" sz="5400" b="1" dirty="0" smtClean="0">
                <a:solidFill>
                  <a:srgbClr val="FFFF00"/>
                </a:solidFill>
              </a:rPr>
              <a:t>منهج البحث التاريخي</a:t>
            </a:r>
            <a:endParaRPr kumimoji="0" lang="ar-SA" sz="5400" b="1" i="0" u="none" strike="noStrike" kern="1200" cap="none" spc="0" normalizeH="0" baseline="0" noProof="0" dirty="0" smtClean="0">
              <a:ln>
                <a:noFill/>
              </a:ln>
              <a:solidFill>
                <a:srgbClr val="FFFF00"/>
              </a:solidFill>
              <a:effectLst/>
              <a:uLnTx/>
              <a:uFillTx/>
              <a:latin typeface="+mn-lt"/>
              <a:ea typeface="+mn-ea"/>
              <a:cs typeface="+mn-cs"/>
            </a:endParaRPr>
          </a:p>
          <a:p>
            <a:pPr marL="548640" marR="45720" lvl="0" indent="-411480" algn="r" rtl="1">
              <a:spcBef>
                <a:spcPct val="20000"/>
              </a:spcBef>
              <a:buClr>
                <a:schemeClr val="tx1">
                  <a:shade val="95000"/>
                </a:schemeClr>
              </a:buClr>
              <a:buSzPct val="95000"/>
              <a:defRPr/>
            </a:pPr>
            <a:r>
              <a:rPr kumimoji="0" lang="ar-DZ" sz="2600" b="0" i="0" strike="noStrike" kern="1200" cap="none" spc="0" normalizeH="0" baseline="0" noProof="0" dirty="0" smtClean="0">
                <a:ln>
                  <a:noFill/>
                </a:ln>
                <a:solidFill>
                  <a:srgbClr val="FF0000"/>
                </a:solidFill>
                <a:effectLst/>
                <a:uLnTx/>
                <a:uFillTx/>
              </a:rPr>
              <a:t>إعداد </a:t>
            </a:r>
            <a:r>
              <a:rPr lang="ar-DZ" sz="2600" dirty="0" smtClean="0">
                <a:solidFill>
                  <a:srgbClr val="FF0000"/>
                </a:solidFill>
              </a:rPr>
              <a:t>الطلبة :                                             أستاذ المقياس :</a:t>
            </a:r>
            <a:endParaRPr lang="ar-DZ" sz="2600" dirty="0" smtClean="0"/>
          </a:p>
          <a:p>
            <a:pPr marL="137160" marR="45720" lvl="0" algn="r" rtl="1">
              <a:spcBef>
                <a:spcPct val="20000"/>
              </a:spcBef>
              <a:buClr>
                <a:schemeClr val="tx1">
                  <a:shade val="95000"/>
                </a:schemeClr>
              </a:buClr>
              <a:buSzPct val="95000"/>
              <a:defRPr/>
            </a:pPr>
            <a:r>
              <a:rPr lang="ar-DZ" sz="2600" dirty="0" err="1" smtClean="0"/>
              <a:t>فرطاس</a:t>
            </a:r>
            <a:r>
              <a:rPr lang="ar-DZ" sz="2600" dirty="0" smtClean="0"/>
              <a:t> </a:t>
            </a:r>
            <a:r>
              <a:rPr lang="fr-FR" sz="2600" dirty="0" smtClean="0"/>
              <a:t> </a:t>
            </a:r>
            <a:r>
              <a:rPr lang="ar-DZ" sz="2600" dirty="0" smtClean="0"/>
              <a:t>ياسين                                            جوادي</a:t>
            </a:r>
            <a:r>
              <a:rPr lang="fr-FR" sz="2600" dirty="0" smtClean="0"/>
              <a:t> </a:t>
            </a:r>
            <a:r>
              <a:rPr lang="ar-DZ" sz="2600" dirty="0" smtClean="0"/>
              <a:t> إبراهيم</a:t>
            </a:r>
          </a:p>
          <a:p>
            <a:pPr marL="137160" marR="45720" lvl="0" algn="r" rtl="1">
              <a:spcBef>
                <a:spcPct val="20000"/>
              </a:spcBef>
              <a:buClr>
                <a:schemeClr val="tx1">
                  <a:shade val="95000"/>
                </a:schemeClr>
              </a:buClr>
              <a:buSzPct val="95000"/>
              <a:defRPr/>
            </a:pPr>
            <a:r>
              <a:rPr lang="ar-DZ" sz="2600" dirty="0" smtClean="0"/>
              <a:t>شيبان</a:t>
            </a:r>
            <a:r>
              <a:rPr lang="fr-FR" sz="2600" dirty="0" smtClean="0"/>
              <a:t> </a:t>
            </a:r>
            <a:r>
              <a:rPr lang="ar-DZ" sz="2600" dirty="0" smtClean="0"/>
              <a:t> فيصل                                            </a:t>
            </a:r>
            <a:endParaRPr kumimoji="0" lang="ar-DZ" sz="2600" b="1" i="0" u="none" strike="noStrike" kern="1200" cap="none" spc="0" normalizeH="0" baseline="0" noProof="0" dirty="0" smtClean="0">
              <a:ln>
                <a:noFill/>
              </a:ln>
              <a:solidFill>
                <a:schemeClr val="tx1"/>
              </a:solidFill>
              <a:effectLst/>
              <a:uLnTx/>
              <a:uFillTx/>
              <a:latin typeface="+mn-lt"/>
              <a:ea typeface="+mn-ea"/>
              <a:cs typeface="+mn-cs"/>
            </a:endParaRPr>
          </a:p>
          <a:p>
            <a:pPr marL="548640" marR="45720" lvl="0" indent="-411480" algn="ctr" defTabSz="914400" rtl="1" eaLnBrk="1" fontAlgn="auto" latinLnBrk="0" hangingPunct="1">
              <a:lnSpc>
                <a:spcPct val="90000"/>
              </a:lnSpc>
              <a:spcBef>
                <a:spcPct val="0"/>
              </a:spcBef>
              <a:spcAft>
                <a:spcPts val="0"/>
              </a:spcAft>
              <a:buClrTx/>
              <a:buSzTx/>
              <a:buFont typeface="Wingdings 2"/>
              <a:buNone/>
              <a:tabLst/>
              <a:defRPr/>
            </a:pPr>
            <a:endParaRPr kumimoji="0" lang="ar-DZ" sz="2600" b="1" i="0" u="none" strike="noStrike" kern="1200" cap="none" spc="0" normalizeH="0" baseline="0" noProof="0" dirty="0" smtClean="0">
              <a:ln>
                <a:noFill/>
              </a:ln>
              <a:solidFill>
                <a:schemeClr val="tx1"/>
              </a:solidFill>
              <a:effectLst/>
              <a:uLnTx/>
              <a:uFillTx/>
              <a:latin typeface="+mn-lt"/>
              <a:ea typeface="+mn-ea"/>
              <a:cs typeface="+mn-cs"/>
            </a:endParaRPr>
          </a:p>
          <a:p>
            <a:pPr marL="548640" marR="45720" lvl="0" indent="-411480" algn="ctr" defTabSz="914400" rtl="1" eaLnBrk="1" fontAlgn="auto" latinLnBrk="0" hangingPunct="1">
              <a:lnSpc>
                <a:spcPct val="90000"/>
              </a:lnSpc>
              <a:spcBef>
                <a:spcPct val="0"/>
              </a:spcBef>
              <a:spcAft>
                <a:spcPts val="0"/>
              </a:spcAft>
              <a:buClrTx/>
              <a:buSzTx/>
              <a:buFont typeface="Wingdings 2"/>
              <a:buNone/>
              <a:tabLst/>
              <a:defRPr/>
            </a:pPr>
            <a:r>
              <a:rPr kumimoji="0" lang="ar-DZ" sz="2600" b="1" i="0" u="none" strike="noStrike" kern="1200" cap="none" spc="0" normalizeH="0" baseline="0" noProof="0" dirty="0" smtClean="0">
                <a:ln>
                  <a:noFill/>
                </a:ln>
                <a:solidFill>
                  <a:srgbClr val="FF0000"/>
                </a:solidFill>
                <a:effectLst/>
                <a:uLnTx/>
                <a:uFillTx/>
                <a:latin typeface="+mn-lt"/>
                <a:ea typeface="+mn-ea"/>
                <a:cs typeface="+mn-cs"/>
              </a:rPr>
              <a:t>الفوج</a:t>
            </a:r>
            <a:r>
              <a:rPr kumimoji="0" lang="ar-DZ" sz="2600" b="1" i="0" u="none" strike="noStrike" kern="1200" cap="none" spc="0" normalizeH="0" noProof="0" dirty="0" smtClean="0">
                <a:ln>
                  <a:noFill/>
                </a:ln>
                <a:solidFill>
                  <a:srgbClr val="FF0000"/>
                </a:solidFill>
                <a:effectLst/>
                <a:uLnTx/>
                <a:uFillTx/>
                <a:latin typeface="+mn-lt"/>
                <a:ea typeface="+mn-ea"/>
                <a:cs typeface="+mn-cs"/>
              </a:rPr>
              <a:t> :</a:t>
            </a:r>
            <a:r>
              <a:rPr kumimoji="0" lang="fr-FR" sz="2600" b="1" i="0" u="none" strike="noStrike" kern="1200" cap="none" spc="0" normalizeH="0" noProof="0" dirty="0" smtClean="0">
                <a:ln>
                  <a:noFill/>
                </a:ln>
                <a:solidFill>
                  <a:srgbClr val="FF0000"/>
                </a:solidFill>
                <a:effectLst/>
                <a:uLnTx/>
                <a:uFillTx/>
                <a:latin typeface="+mn-lt"/>
                <a:ea typeface="+mn-ea"/>
                <a:cs typeface="+mn-cs"/>
              </a:rPr>
              <a:t> </a:t>
            </a:r>
            <a:r>
              <a:rPr kumimoji="0" lang="ar-DZ" sz="2600" b="1" i="0" u="none" strike="noStrike" kern="1200" cap="none" spc="0" normalizeH="0" noProof="0" dirty="0" smtClean="0">
                <a:ln>
                  <a:noFill/>
                </a:ln>
                <a:solidFill>
                  <a:srgbClr val="FF0000"/>
                </a:solidFill>
                <a:effectLst/>
                <a:uLnTx/>
                <a:uFillTx/>
                <a:latin typeface="+mn-lt"/>
                <a:ea typeface="+mn-ea"/>
                <a:cs typeface="+mn-cs"/>
              </a:rPr>
              <a:t> </a:t>
            </a:r>
            <a:r>
              <a:rPr lang="ar-DZ" sz="2600" b="1" dirty="0" smtClean="0"/>
              <a:t>04</a:t>
            </a:r>
            <a:endParaRPr kumimoji="0" lang="ar-DZ" sz="2600" b="1" i="0" u="none" strike="noStrike" kern="1200" cap="none" spc="0" normalizeH="0" baseline="0" noProof="0" dirty="0" smtClean="0">
              <a:ln>
                <a:noFill/>
              </a:ln>
              <a:solidFill>
                <a:schemeClr val="tx1"/>
              </a:solidFill>
              <a:effectLst/>
              <a:uLnTx/>
              <a:uFillTx/>
              <a:latin typeface="+mn-lt"/>
              <a:ea typeface="+mn-ea"/>
              <a:cs typeface="+mn-cs"/>
            </a:endParaRPr>
          </a:p>
          <a:p>
            <a:pPr marL="548640" marR="45720" lvl="0" indent="-411480" algn="ctr" defTabSz="914400" rtl="1" eaLnBrk="1" fontAlgn="auto" latinLnBrk="0" hangingPunct="1">
              <a:lnSpc>
                <a:spcPct val="90000"/>
              </a:lnSpc>
              <a:spcBef>
                <a:spcPct val="0"/>
              </a:spcBef>
              <a:spcAft>
                <a:spcPts val="0"/>
              </a:spcAft>
              <a:buClrTx/>
              <a:buSzTx/>
              <a:buFont typeface="Wingdings 2"/>
              <a:buNone/>
              <a:tabLst/>
              <a:defRPr/>
            </a:pPr>
            <a:endParaRPr lang="ar-DZ" sz="2600" b="1" dirty="0" smtClean="0"/>
          </a:p>
          <a:p>
            <a:pPr marL="548640" marR="45720" lvl="0" indent="-411480" algn="ctr" defTabSz="914400" rtl="1" eaLnBrk="1" fontAlgn="auto" latinLnBrk="0" hangingPunct="1">
              <a:lnSpc>
                <a:spcPct val="90000"/>
              </a:lnSpc>
              <a:spcBef>
                <a:spcPct val="0"/>
              </a:spcBef>
              <a:spcAft>
                <a:spcPts val="0"/>
              </a:spcAft>
              <a:buClrTx/>
              <a:buSzTx/>
              <a:buFont typeface="Wingdings 2"/>
              <a:buNone/>
              <a:tabLst/>
              <a:defRPr/>
            </a:pPr>
            <a:endParaRPr kumimoji="0" lang="ar-DZ" sz="2600" b="1" i="0" u="none" strike="noStrike" kern="1200" cap="none" spc="0" normalizeH="0" baseline="0" noProof="0" dirty="0" smtClean="0">
              <a:ln>
                <a:noFill/>
              </a:ln>
              <a:solidFill>
                <a:schemeClr val="tx1"/>
              </a:solidFill>
              <a:effectLst/>
              <a:uLnTx/>
              <a:uFillTx/>
              <a:latin typeface="+mn-lt"/>
              <a:ea typeface="+mn-ea"/>
              <a:cs typeface="+mn-cs"/>
            </a:endParaRPr>
          </a:p>
          <a:p>
            <a:pPr marL="548640" marR="45720" lvl="0" indent="-411480" algn="ctr" defTabSz="914400" rtl="1" eaLnBrk="1" fontAlgn="auto" latinLnBrk="0" hangingPunct="1">
              <a:lnSpc>
                <a:spcPct val="90000"/>
              </a:lnSpc>
              <a:spcBef>
                <a:spcPct val="0"/>
              </a:spcBef>
              <a:spcAft>
                <a:spcPts val="0"/>
              </a:spcAft>
              <a:buClrTx/>
              <a:buSzTx/>
              <a:buFont typeface="Wingdings 2"/>
              <a:buNone/>
              <a:tabLst/>
              <a:defRPr/>
            </a:pPr>
            <a:r>
              <a:rPr kumimoji="0" lang="ar-DZ" sz="2600" b="1" i="0" u="none" strike="noStrike" kern="1200" cap="none" spc="0" normalizeH="0" baseline="0" noProof="0" dirty="0" smtClean="0">
                <a:ln>
                  <a:noFill/>
                </a:ln>
                <a:solidFill>
                  <a:srgbClr val="FF0000"/>
                </a:solidFill>
                <a:effectLst/>
                <a:uLnTx/>
                <a:uFillTx/>
                <a:latin typeface="+mn-lt"/>
                <a:ea typeface="+mn-ea"/>
                <a:cs typeface="+mn-cs"/>
              </a:rPr>
              <a:t>الموسم الجامعي :</a:t>
            </a:r>
            <a:r>
              <a:rPr kumimoji="0" lang="fr-FR" sz="2600" b="1" i="0" u="none" strike="noStrike" kern="1200" cap="none" spc="0" normalizeH="0" baseline="0" noProof="0" dirty="0" smtClean="0">
                <a:ln>
                  <a:noFill/>
                </a:ln>
                <a:solidFill>
                  <a:srgbClr val="FF0000"/>
                </a:solidFill>
                <a:effectLst/>
                <a:uLnTx/>
                <a:uFillTx/>
                <a:latin typeface="+mn-lt"/>
                <a:ea typeface="+mn-ea"/>
                <a:cs typeface="+mn-cs"/>
              </a:rPr>
              <a:t> </a:t>
            </a:r>
            <a:r>
              <a:rPr kumimoji="0" lang="ar-DZ" sz="2600" b="1" i="0" u="none" strike="noStrike" kern="1200" cap="none" spc="0" normalizeH="0" baseline="0" noProof="0" dirty="0" smtClean="0">
                <a:ln>
                  <a:noFill/>
                </a:ln>
                <a:solidFill>
                  <a:srgbClr val="FF0000"/>
                </a:solidFill>
                <a:effectLst/>
                <a:uLnTx/>
                <a:uFillTx/>
                <a:latin typeface="+mn-lt"/>
                <a:ea typeface="+mn-ea"/>
                <a:cs typeface="+mn-cs"/>
              </a:rPr>
              <a:t> </a:t>
            </a:r>
            <a:r>
              <a:rPr kumimoji="0" lang="fr-FR" sz="2600" b="1" i="0" u="none" strike="noStrike" kern="1200" cap="none" spc="0" normalizeH="0" baseline="0" noProof="0" dirty="0" smtClean="0">
                <a:ln>
                  <a:noFill/>
                </a:ln>
                <a:solidFill>
                  <a:srgbClr val="FF0000"/>
                </a:solidFill>
                <a:effectLst/>
                <a:uLnTx/>
                <a:uFillTx/>
                <a:latin typeface="+mn-lt"/>
                <a:ea typeface="+mn-ea"/>
                <a:cs typeface="+mn-cs"/>
              </a:rPr>
              <a:t> </a:t>
            </a:r>
            <a:r>
              <a:rPr kumimoji="0" lang="fr-FR" sz="2600" b="1" i="0" u="none" strike="noStrike" kern="1200" cap="none" spc="0" normalizeH="0" baseline="0" noProof="0" dirty="0" smtClean="0">
                <a:ln>
                  <a:noFill/>
                </a:ln>
                <a:solidFill>
                  <a:schemeClr val="tx1"/>
                </a:solidFill>
                <a:effectLst/>
                <a:uLnTx/>
                <a:uFillTx/>
                <a:latin typeface="+mn-lt"/>
                <a:ea typeface="+mn-ea"/>
                <a:cs typeface="+mn-cs"/>
              </a:rPr>
              <a:t>201</a:t>
            </a:r>
            <a:r>
              <a:rPr lang="fr-FR" sz="2600" b="1" dirty="0" smtClean="0"/>
              <a:t>4</a:t>
            </a:r>
            <a:r>
              <a:rPr kumimoji="0" lang="ar-DZ" sz="2600" b="1" i="0" u="none" strike="noStrike" kern="1200" cap="none" spc="0" normalizeH="0" baseline="0" noProof="0" dirty="0" smtClean="0">
                <a:ln>
                  <a:noFill/>
                </a:ln>
                <a:solidFill>
                  <a:schemeClr val="tx1"/>
                </a:solidFill>
                <a:effectLst/>
                <a:uLnTx/>
                <a:uFillTx/>
                <a:latin typeface="+mn-lt"/>
                <a:ea typeface="+mn-ea"/>
                <a:cs typeface="+mn-cs"/>
              </a:rPr>
              <a:t>-</a:t>
            </a:r>
            <a:r>
              <a:rPr kumimoji="0" lang="fr-FR" sz="2600" b="1" i="0" u="none" strike="noStrike" kern="1200" cap="none" spc="0" normalizeH="0" baseline="0" noProof="0" dirty="0" smtClean="0">
                <a:ln>
                  <a:noFill/>
                </a:ln>
                <a:solidFill>
                  <a:schemeClr val="tx1"/>
                </a:solidFill>
                <a:effectLst/>
                <a:uLnTx/>
                <a:uFillTx/>
                <a:latin typeface="+mn-lt"/>
                <a:ea typeface="+mn-ea"/>
                <a:cs typeface="+mn-cs"/>
              </a:rPr>
              <a:t>2015 </a:t>
            </a:r>
            <a:endParaRPr kumimoji="0" lang="ar-DZ" sz="2600" b="0" i="0" u="none" strike="noStrike" kern="1200" cap="none" spc="0" normalizeH="0" baseline="0" noProof="0" dirty="0" smtClean="0">
              <a:ln>
                <a:noFill/>
              </a:ln>
              <a:solidFill>
                <a:schemeClr val="tx1"/>
              </a:solidFill>
              <a:effectLst/>
              <a:uLnTx/>
              <a:uFillTx/>
              <a:latin typeface="+mn-lt"/>
              <a:ea typeface="+mn-ea"/>
              <a:cs typeface="+mn-cs"/>
            </a:endParaRPr>
          </a:p>
          <a:p>
            <a:pPr marL="548640" marR="45720" lvl="0" indent="-411480" algn="r" defTabSz="914400" rtl="0" eaLnBrk="1" fontAlgn="auto" latinLnBrk="0" hangingPunct="1">
              <a:lnSpc>
                <a:spcPct val="100000"/>
              </a:lnSpc>
              <a:spcBef>
                <a:spcPct val="20000"/>
              </a:spcBef>
              <a:spcAft>
                <a:spcPts val="0"/>
              </a:spcAft>
              <a:buClr>
                <a:schemeClr val="tx1">
                  <a:shade val="95000"/>
                </a:schemeClr>
              </a:buClr>
              <a:buSzPct val="95000"/>
              <a:buFont typeface="Wingdings 2"/>
              <a:buChar char=""/>
              <a:tabLst/>
              <a:defRPr/>
            </a:pPr>
            <a:endParaRPr kumimoji="0" lang="fr-FR"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style.rotation</p:attrName>
                                        </p:attrNameLst>
                                      </p:cBhvr>
                                      <p:tavLst>
                                        <p:tav tm="0">
                                          <p:val>
                                            <p:fltVal val="720"/>
                                          </p:val>
                                        </p:tav>
                                        <p:tav tm="100000">
                                          <p:val>
                                            <p:fltVal val="0"/>
                                          </p:val>
                                        </p:tav>
                                      </p:tavLst>
                                    </p:anim>
                                    <p:anim calcmode="lin" valueType="num">
                                      <p:cBhvr>
                                        <p:cTn id="9" dur="2000" fill="hold"/>
                                        <p:tgtEl>
                                          <p:spTgt spid="7"/>
                                        </p:tgtEl>
                                        <p:attrNameLst>
                                          <p:attrName>ppt_h</p:attrName>
                                        </p:attrNameLst>
                                      </p:cBhvr>
                                      <p:tavLst>
                                        <p:tav tm="0">
                                          <p:val>
                                            <p:fltVal val="0"/>
                                          </p:val>
                                        </p:tav>
                                        <p:tav tm="100000">
                                          <p:val>
                                            <p:strVal val="#ppt_h"/>
                                          </p:val>
                                        </p:tav>
                                      </p:tavLst>
                                    </p:anim>
                                    <p:anim calcmode="lin" valueType="num">
                                      <p:cBhvr>
                                        <p:cTn id="10" dur="2000" fill="hold"/>
                                        <p:tgtEl>
                                          <p:spTgt spid="7"/>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43"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
                                        <p:tgtEl>
                                          <p:spTgt spid="8"/>
                                        </p:tgtEl>
                                      </p:cBhvr>
                                    </p:animEffect>
                                    <p:anim calcmode="lin" valueType="num">
                                      <p:cBhvr>
                                        <p:cTn id="16" dur="400" fill="hold"/>
                                        <p:tgtEl>
                                          <p:spTgt spid="8"/>
                                        </p:tgtEl>
                                        <p:attrNameLst>
                                          <p:attrName>ppt_x</p:attrName>
                                        </p:attrNameLst>
                                      </p:cBhvr>
                                      <p:tavLst>
                                        <p:tav tm="0">
                                          <p:val>
                                            <p:strVal val="#ppt_x"/>
                                          </p:val>
                                        </p:tav>
                                        <p:tav tm="100000">
                                          <p:val>
                                            <p:strVal val="#ppt_x"/>
                                          </p:val>
                                        </p:tav>
                                      </p:tavLst>
                                    </p:anim>
                                    <p:anim calcmode="lin" valueType="num">
                                      <p:cBhvr>
                                        <p:cTn id="17" dur="400" fill="hold"/>
                                        <p:tgtEl>
                                          <p:spTgt spid="8"/>
                                        </p:tgtEl>
                                        <p:attrNameLst>
                                          <p:attrName>ppt_y</p:attrName>
                                        </p:attrNameLst>
                                      </p:cBhvr>
                                      <p:tavLst>
                                        <p:tav tm="0">
                                          <p:val>
                                            <p:strVal val="#ppt_y+0.31"/>
                                          </p:val>
                                        </p:tav>
                                        <p:tav tm="100000">
                                          <p:val>
                                            <p:strVal val="#ppt_y+0.31"/>
                                          </p:val>
                                        </p:tav>
                                      </p:tavLst>
                                    </p:anim>
                                    <p:anim calcmode="lin" valueType="num">
                                      <p:cBhvr>
                                        <p:cTn id="18"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0"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800" decel="100000"/>
                                        <p:tgtEl>
                                          <p:spTgt spid="10"/>
                                        </p:tgtEl>
                                      </p:cBhvr>
                                    </p:animEffect>
                                    <p:anim calcmode="lin" valueType="num">
                                      <p:cBhvr>
                                        <p:cTn id="25" dur="800" decel="100000" fill="hold"/>
                                        <p:tgtEl>
                                          <p:spTgt spid="10"/>
                                        </p:tgtEl>
                                        <p:attrNameLst>
                                          <p:attrName>style.rotation</p:attrName>
                                        </p:attrNameLst>
                                      </p:cBhvr>
                                      <p:tavLst>
                                        <p:tav tm="0">
                                          <p:val>
                                            <p:fltVal val="-90"/>
                                          </p:val>
                                        </p:tav>
                                        <p:tav tm="100000">
                                          <p:val>
                                            <p:fltVal val="0"/>
                                          </p:val>
                                        </p:tav>
                                      </p:tavLst>
                                    </p:anim>
                                    <p:anim calcmode="lin" valueType="num">
                                      <p:cBhvr>
                                        <p:cTn id="26" dur="800" decel="100000" fill="hold"/>
                                        <p:tgtEl>
                                          <p:spTgt spid="10"/>
                                        </p:tgtEl>
                                        <p:attrNameLst>
                                          <p:attrName>ppt_x</p:attrName>
                                        </p:attrNameLst>
                                      </p:cBhvr>
                                      <p:tavLst>
                                        <p:tav tm="0">
                                          <p:val>
                                            <p:strVal val="#ppt_x+0.4"/>
                                          </p:val>
                                        </p:tav>
                                        <p:tav tm="100000">
                                          <p:val>
                                            <p:strVal val="#ppt_x-0.05"/>
                                          </p:val>
                                        </p:tav>
                                      </p:tavLst>
                                    </p:anim>
                                    <p:anim calcmode="lin" valueType="num">
                                      <p:cBhvr>
                                        <p:cTn id="27" dur="800" decel="100000" fill="hold"/>
                                        <p:tgtEl>
                                          <p:spTgt spid="10"/>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11">
                                            <p:txEl>
                                              <p:pRg st="0" end="0"/>
                                            </p:txEl>
                                          </p:spTgt>
                                        </p:tgtEl>
                                        <p:attrNameLst>
                                          <p:attrName>style.visibility</p:attrName>
                                        </p:attrNameLst>
                                      </p:cBhvr>
                                      <p:to>
                                        <p:strVal val="visible"/>
                                      </p:to>
                                    </p:set>
                                    <p:animEffect transition="in" filter="fade">
                                      <p:cBhvr>
                                        <p:cTn id="34" dur="1000"/>
                                        <p:tgtEl>
                                          <p:spTgt spid="11">
                                            <p:txEl>
                                              <p:pRg st="0" end="0"/>
                                            </p:txEl>
                                          </p:spTgt>
                                        </p:tgtEl>
                                      </p:cBhvr>
                                    </p:animEffect>
                                    <p:anim calcmode="lin" valueType="num">
                                      <p:cBhvr>
                                        <p:cTn id="35"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8" presetClass="entr" presetSubtype="0" accel="100000" fill="hold" nodeType="clickEffect">
                                  <p:stCondLst>
                                    <p:cond delay="0"/>
                                  </p:stCondLst>
                                  <p:childTnLst>
                                    <p:set>
                                      <p:cBhvr>
                                        <p:cTn id="40" dur="1" fill="hold">
                                          <p:stCondLst>
                                            <p:cond delay="0"/>
                                          </p:stCondLst>
                                        </p:cTn>
                                        <p:tgtEl>
                                          <p:spTgt spid="11">
                                            <p:txEl>
                                              <p:pRg st="1" end="1"/>
                                            </p:txEl>
                                          </p:spTgt>
                                        </p:tgtEl>
                                        <p:attrNameLst>
                                          <p:attrName>style.visibility</p:attrName>
                                        </p:attrNameLst>
                                      </p:cBhvr>
                                      <p:to>
                                        <p:strVal val="visible"/>
                                      </p:to>
                                    </p:set>
                                    <p:anim calcmode="lin" valueType="num">
                                      <p:cBhvr>
                                        <p:cTn id="41" dur="500" fill="hold"/>
                                        <p:tgtEl>
                                          <p:spTgt spid="11">
                                            <p:txEl>
                                              <p:pRg st="1" end="1"/>
                                            </p:txEl>
                                          </p:spTgt>
                                        </p:tgtEl>
                                        <p:attrNameLst>
                                          <p:attrName>ppt_w</p:attrName>
                                        </p:attrNameLst>
                                      </p:cBhvr>
                                      <p:tavLst>
                                        <p:tav tm="0">
                                          <p:val>
                                            <p:strVal val="#ppt_w*2.5"/>
                                          </p:val>
                                        </p:tav>
                                        <p:tav tm="100000">
                                          <p:val>
                                            <p:strVal val="#ppt_w"/>
                                          </p:val>
                                        </p:tav>
                                      </p:tavLst>
                                    </p:anim>
                                    <p:anim calcmode="lin" valueType="num">
                                      <p:cBhvr>
                                        <p:cTn id="42" dur="500" fill="hold"/>
                                        <p:tgtEl>
                                          <p:spTgt spid="11">
                                            <p:txEl>
                                              <p:pRg st="1" end="1"/>
                                            </p:txEl>
                                          </p:spTgt>
                                        </p:tgtEl>
                                        <p:attrNameLst>
                                          <p:attrName>ppt_h</p:attrName>
                                        </p:attrNameLst>
                                      </p:cBhvr>
                                      <p:tavLst>
                                        <p:tav tm="0">
                                          <p:val>
                                            <p:strVal val="#ppt_h*0.01"/>
                                          </p:val>
                                        </p:tav>
                                        <p:tav tm="100000">
                                          <p:val>
                                            <p:strVal val="#ppt_h"/>
                                          </p:val>
                                        </p:tav>
                                      </p:tavLst>
                                    </p:anim>
                                    <p:anim calcmode="lin" valueType="num">
                                      <p:cBhvr>
                                        <p:cTn id="4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44" dur="500" fill="hold"/>
                                        <p:tgtEl>
                                          <p:spTgt spid="11">
                                            <p:txEl>
                                              <p:pRg st="1" end="1"/>
                                            </p:txEl>
                                          </p:spTgt>
                                        </p:tgtEl>
                                        <p:attrNameLst>
                                          <p:attrName>ppt_y</p:attrName>
                                        </p:attrNameLst>
                                      </p:cBhvr>
                                      <p:tavLst>
                                        <p:tav tm="0">
                                          <p:val>
                                            <p:strVal val="#ppt_h+1"/>
                                          </p:val>
                                        </p:tav>
                                        <p:tav tm="100000">
                                          <p:val>
                                            <p:strVal val="#ppt_y"/>
                                          </p:val>
                                        </p:tav>
                                      </p:tavLst>
                                    </p:anim>
                                    <p:animEffect transition="in" filter="fade">
                                      <p:cBhvr>
                                        <p:cTn id="45" dur="500"/>
                                        <p:tgtEl>
                                          <p:spTgt spid="11">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8" presetClass="entr" presetSubtype="0" accel="100000" fill="hold" nodeType="clickEffect">
                                  <p:stCondLst>
                                    <p:cond delay="0"/>
                                  </p:stCondLst>
                                  <p:childTnLst>
                                    <p:set>
                                      <p:cBhvr>
                                        <p:cTn id="49" dur="1" fill="hold">
                                          <p:stCondLst>
                                            <p:cond delay="0"/>
                                          </p:stCondLst>
                                        </p:cTn>
                                        <p:tgtEl>
                                          <p:spTgt spid="11">
                                            <p:txEl>
                                              <p:pRg st="2" end="2"/>
                                            </p:txEl>
                                          </p:spTgt>
                                        </p:tgtEl>
                                        <p:attrNameLst>
                                          <p:attrName>style.visibility</p:attrName>
                                        </p:attrNameLst>
                                      </p:cBhvr>
                                      <p:to>
                                        <p:strVal val="visible"/>
                                      </p:to>
                                    </p:set>
                                    <p:anim calcmode="lin" valueType="num">
                                      <p:cBhvr>
                                        <p:cTn id="50" dur="500" fill="hold"/>
                                        <p:tgtEl>
                                          <p:spTgt spid="11">
                                            <p:txEl>
                                              <p:pRg st="2" end="2"/>
                                            </p:txEl>
                                          </p:spTgt>
                                        </p:tgtEl>
                                        <p:attrNameLst>
                                          <p:attrName>ppt_w</p:attrName>
                                        </p:attrNameLst>
                                      </p:cBhvr>
                                      <p:tavLst>
                                        <p:tav tm="0">
                                          <p:val>
                                            <p:strVal val="#ppt_w*2.5"/>
                                          </p:val>
                                        </p:tav>
                                        <p:tav tm="100000">
                                          <p:val>
                                            <p:strVal val="#ppt_w"/>
                                          </p:val>
                                        </p:tav>
                                      </p:tavLst>
                                    </p:anim>
                                    <p:anim calcmode="lin" valueType="num">
                                      <p:cBhvr>
                                        <p:cTn id="51" dur="500" fill="hold"/>
                                        <p:tgtEl>
                                          <p:spTgt spid="11">
                                            <p:txEl>
                                              <p:pRg st="2" end="2"/>
                                            </p:txEl>
                                          </p:spTgt>
                                        </p:tgtEl>
                                        <p:attrNameLst>
                                          <p:attrName>ppt_h</p:attrName>
                                        </p:attrNameLst>
                                      </p:cBhvr>
                                      <p:tavLst>
                                        <p:tav tm="0">
                                          <p:val>
                                            <p:strVal val="#ppt_h*0.01"/>
                                          </p:val>
                                        </p:tav>
                                        <p:tav tm="100000">
                                          <p:val>
                                            <p:strVal val="#ppt_h"/>
                                          </p:val>
                                        </p:tav>
                                      </p:tavLst>
                                    </p:anim>
                                    <p:anim calcmode="lin" valueType="num">
                                      <p:cBhvr>
                                        <p:cTn id="52"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53" dur="500" fill="hold"/>
                                        <p:tgtEl>
                                          <p:spTgt spid="11">
                                            <p:txEl>
                                              <p:pRg st="2" end="2"/>
                                            </p:txEl>
                                          </p:spTgt>
                                        </p:tgtEl>
                                        <p:attrNameLst>
                                          <p:attrName>ppt_y</p:attrName>
                                        </p:attrNameLst>
                                      </p:cBhvr>
                                      <p:tavLst>
                                        <p:tav tm="0">
                                          <p:val>
                                            <p:strVal val="#ppt_h+1"/>
                                          </p:val>
                                        </p:tav>
                                        <p:tav tm="100000">
                                          <p:val>
                                            <p:strVal val="#ppt_y"/>
                                          </p:val>
                                        </p:tav>
                                      </p:tavLst>
                                    </p:anim>
                                    <p:animEffect transition="in" filter="fade">
                                      <p:cBhvr>
                                        <p:cTn id="54" dur="500"/>
                                        <p:tgtEl>
                                          <p:spTgt spid="11">
                                            <p:txEl>
                                              <p:pRg st="2" end="2"/>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8" presetClass="entr" presetSubtype="0" accel="100000" fill="hold" nodeType="clickEffect">
                                  <p:stCondLst>
                                    <p:cond delay="0"/>
                                  </p:stCondLst>
                                  <p:childTnLst>
                                    <p:set>
                                      <p:cBhvr>
                                        <p:cTn id="58" dur="1" fill="hold">
                                          <p:stCondLst>
                                            <p:cond delay="0"/>
                                          </p:stCondLst>
                                        </p:cTn>
                                        <p:tgtEl>
                                          <p:spTgt spid="11">
                                            <p:txEl>
                                              <p:pRg st="3" end="3"/>
                                            </p:txEl>
                                          </p:spTgt>
                                        </p:tgtEl>
                                        <p:attrNameLst>
                                          <p:attrName>style.visibility</p:attrName>
                                        </p:attrNameLst>
                                      </p:cBhvr>
                                      <p:to>
                                        <p:strVal val="visible"/>
                                      </p:to>
                                    </p:set>
                                    <p:anim calcmode="lin" valueType="num">
                                      <p:cBhvr>
                                        <p:cTn id="59" dur="500" fill="hold"/>
                                        <p:tgtEl>
                                          <p:spTgt spid="11">
                                            <p:txEl>
                                              <p:pRg st="3" end="3"/>
                                            </p:txEl>
                                          </p:spTgt>
                                        </p:tgtEl>
                                        <p:attrNameLst>
                                          <p:attrName>ppt_w</p:attrName>
                                        </p:attrNameLst>
                                      </p:cBhvr>
                                      <p:tavLst>
                                        <p:tav tm="0">
                                          <p:val>
                                            <p:strVal val="#ppt_w*2.5"/>
                                          </p:val>
                                        </p:tav>
                                        <p:tav tm="100000">
                                          <p:val>
                                            <p:strVal val="#ppt_w"/>
                                          </p:val>
                                        </p:tav>
                                      </p:tavLst>
                                    </p:anim>
                                    <p:anim calcmode="lin" valueType="num">
                                      <p:cBhvr>
                                        <p:cTn id="60" dur="500" fill="hold"/>
                                        <p:tgtEl>
                                          <p:spTgt spid="11">
                                            <p:txEl>
                                              <p:pRg st="3" end="3"/>
                                            </p:txEl>
                                          </p:spTgt>
                                        </p:tgtEl>
                                        <p:attrNameLst>
                                          <p:attrName>ppt_h</p:attrName>
                                        </p:attrNameLst>
                                      </p:cBhvr>
                                      <p:tavLst>
                                        <p:tav tm="0">
                                          <p:val>
                                            <p:strVal val="#ppt_h*0.01"/>
                                          </p:val>
                                        </p:tav>
                                        <p:tav tm="100000">
                                          <p:val>
                                            <p:strVal val="#ppt_h"/>
                                          </p:val>
                                        </p:tav>
                                      </p:tavLst>
                                    </p:anim>
                                    <p:anim calcmode="lin" valueType="num">
                                      <p:cBhvr>
                                        <p:cTn id="61"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62" dur="500" fill="hold"/>
                                        <p:tgtEl>
                                          <p:spTgt spid="11">
                                            <p:txEl>
                                              <p:pRg st="3" end="3"/>
                                            </p:txEl>
                                          </p:spTgt>
                                        </p:tgtEl>
                                        <p:attrNameLst>
                                          <p:attrName>ppt_y</p:attrName>
                                        </p:attrNameLst>
                                      </p:cBhvr>
                                      <p:tavLst>
                                        <p:tav tm="0">
                                          <p:val>
                                            <p:strVal val="#ppt_h+1"/>
                                          </p:val>
                                        </p:tav>
                                        <p:tav tm="100000">
                                          <p:val>
                                            <p:strVal val="#ppt_y"/>
                                          </p:val>
                                        </p:tav>
                                      </p:tavLst>
                                    </p:anim>
                                    <p:animEffect transition="in" filter="fade">
                                      <p:cBhvr>
                                        <p:cTn id="63" dur="500"/>
                                        <p:tgtEl>
                                          <p:spTgt spid="11">
                                            <p:txEl>
                                              <p:pRg st="3" end="3"/>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8" presetClass="entr" presetSubtype="0" accel="100000" fill="hold" nodeType="clickEffect">
                                  <p:stCondLst>
                                    <p:cond delay="0"/>
                                  </p:stCondLst>
                                  <p:childTnLst>
                                    <p:set>
                                      <p:cBhvr>
                                        <p:cTn id="67" dur="1" fill="hold">
                                          <p:stCondLst>
                                            <p:cond delay="0"/>
                                          </p:stCondLst>
                                        </p:cTn>
                                        <p:tgtEl>
                                          <p:spTgt spid="11">
                                            <p:txEl>
                                              <p:pRg st="5" end="5"/>
                                            </p:txEl>
                                          </p:spTgt>
                                        </p:tgtEl>
                                        <p:attrNameLst>
                                          <p:attrName>style.visibility</p:attrName>
                                        </p:attrNameLst>
                                      </p:cBhvr>
                                      <p:to>
                                        <p:strVal val="visible"/>
                                      </p:to>
                                    </p:set>
                                    <p:anim calcmode="lin" valueType="num">
                                      <p:cBhvr>
                                        <p:cTn id="68" dur="500" fill="hold"/>
                                        <p:tgtEl>
                                          <p:spTgt spid="11">
                                            <p:txEl>
                                              <p:pRg st="5" end="5"/>
                                            </p:txEl>
                                          </p:spTgt>
                                        </p:tgtEl>
                                        <p:attrNameLst>
                                          <p:attrName>ppt_w</p:attrName>
                                        </p:attrNameLst>
                                      </p:cBhvr>
                                      <p:tavLst>
                                        <p:tav tm="0">
                                          <p:val>
                                            <p:strVal val="#ppt_w*2.5"/>
                                          </p:val>
                                        </p:tav>
                                        <p:tav tm="100000">
                                          <p:val>
                                            <p:strVal val="#ppt_w"/>
                                          </p:val>
                                        </p:tav>
                                      </p:tavLst>
                                    </p:anim>
                                    <p:anim calcmode="lin" valueType="num">
                                      <p:cBhvr>
                                        <p:cTn id="69" dur="500" fill="hold"/>
                                        <p:tgtEl>
                                          <p:spTgt spid="11">
                                            <p:txEl>
                                              <p:pRg st="5" end="5"/>
                                            </p:txEl>
                                          </p:spTgt>
                                        </p:tgtEl>
                                        <p:attrNameLst>
                                          <p:attrName>ppt_h</p:attrName>
                                        </p:attrNameLst>
                                      </p:cBhvr>
                                      <p:tavLst>
                                        <p:tav tm="0">
                                          <p:val>
                                            <p:strVal val="#ppt_h*0.01"/>
                                          </p:val>
                                        </p:tav>
                                        <p:tav tm="100000">
                                          <p:val>
                                            <p:strVal val="#ppt_h"/>
                                          </p:val>
                                        </p:tav>
                                      </p:tavLst>
                                    </p:anim>
                                    <p:anim calcmode="lin" valueType="num">
                                      <p:cBhvr>
                                        <p:cTn id="70"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71" dur="500" fill="hold"/>
                                        <p:tgtEl>
                                          <p:spTgt spid="11">
                                            <p:txEl>
                                              <p:pRg st="5" end="5"/>
                                            </p:txEl>
                                          </p:spTgt>
                                        </p:tgtEl>
                                        <p:attrNameLst>
                                          <p:attrName>ppt_y</p:attrName>
                                        </p:attrNameLst>
                                      </p:cBhvr>
                                      <p:tavLst>
                                        <p:tav tm="0">
                                          <p:val>
                                            <p:strVal val="#ppt_h+1"/>
                                          </p:val>
                                        </p:tav>
                                        <p:tav tm="100000">
                                          <p:val>
                                            <p:strVal val="#ppt_y"/>
                                          </p:val>
                                        </p:tav>
                                      </p:tavLst>
                                    </p:anim>
                                    <p:animEffect transition="in" filter="fade">
                                      <p:cBhvr>
                                        <p:cTn id="72" dur="500"/>
                                        <p:tgtEl>
                                          <p:spTgt spid="11">
                                            <p:txEl>
                                              <p:pRg st="5" end="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5" presetClass="entr" presetSubtype="0" fill="hold" nodeType="clickEffect">
                                  <p:stCondLst>
                                    <p:cond delay="0"/>
                                  </p:stCondLst>
                                  <p:childTnLst>
                                    <p:set>
                                      <p:cBhvr>
                                        <p:cTn id="76" dur="1" fill="hold">
                                          <p:stCondLst>
                                            <p:cond delay="0"/>
                                          </p:stCondLst>
                                        </p:cTn>
                                        <p:tgtEl>
                                          <p:spTgt spid="11">
                                            <p:txEl>
                                              <p:pRg st="8" end="8"/>
                                            </p:txEl>
                                          </p:spTgt>
                                        </p:tgtEl>
                                        <p:attrNameLst>
                                          <p:attrName>style.visibility</p:attrName>
                                        </p:attrNameLst>
                                      </p:cBhvr>
                                      <p:to>
                                        <p:strVal val="visible"/>
                                      </p:to>
                                    </p:set>
                                    <p:animEffect transition="in" filter="fade">
                                      <p:cBhvr>
                                        <p:cTn id="77" dur="2000"/>
                                        <p:tgtEl>
                                          <p:spTgt spid="11">
                                            <p:txEl>
                                              <p:pRg st="8" end="8"/>
                                            </p:txEl>
                                          </p:spTgt>
                                        </p:tgtEl>
                                      </p:cBhvr>
                                    </p:animEffect>
                                    <p:anim calcmode="lin" valueType="num">
                                      <p:cBhvr>
                                        <p:cTn id="78" dur="2000" fill="hold"/>
                                        <p:tgtEl>
                                          <p:spTgt spid="11">
                                            <p:txEl>
                                              <p:pRg st="8" end="8"/>
                                            </p:txEl>
                                          </p:spTgt>
                                        </p:tgtEl>
                                        <p:attrNameLst>
                                          <p:attrName>style.rotation</p:attrName>
                                        </p:attrNameLst>
                                      </p:cBhvr>
                                      <p:tavLst>
                                        <p:tav tm="0">
                                          <p:val>
                                            <p:fltVal val="720"/>
                                          </p:val>
                                        </p:tav>
                                        <p:tav tm="100000">
                                          <p:val>
                                            <p:fltVal val="0"/>
                                          </p:val>
                                        </p:tav>
                                      </p:tavLst>
                                    </p:anim>
                                    <p:anim calcmode="lin" valueType="num">
                                      <p:cBhvr>
                                        <p:cTn id="79" dur="2000" fill="hold"/>
                                        <p:tgtEl>
                                          <p:spTgt spid="11">
                                            <p:txEl>
                                              <p:pRg st="8" end="8"/>
                                            </p:txEl>
                                          </p:spTgt>
                                        </p:tgtEl>
                                        <p:attrNameLst>
                                          <p:attrName>ppt_h</p:attrName>
                                        </p:attrNameLst>
                                      </p:cBhvr>
                                      <p:tavLst>
                                        <p:tav tm="0">
                                          <p:val>
                                            <p:fltVal val="0"/>
                                          </p:val>
                                        </p:tav>
                                        <p:tav tm="100000">
                                          <p:val>
                                            <p:strVal val="#ppt_h"/>
                                          </p:val>
                                        </p:tav>
                                      </p:tavLst>
                                    </p:anim>
                                    <p:anim calcmode="lin" valueType="num">
                                      <p:cBhvr>
                                        <p:cTn id="80" dur="2000" fill="hold"/>
                                        <p:tgtEl>
                                          <p:spTgt spid="11">
                                            <p:txEl>
                                              <p:pRg st="8" end="8"/>
                                            </p:txEl>
                                          </p:spTgt>
                                        </p:tgtEl>
                                        <p:attrNameLst>
                                          <p:attrName>ppt_w</p:attrName>
                                        </p:attrNameLst>
                                      </p:cBhvr>
                                      <p:tavLst>
                                        <p:tav tm="0">
                                          <p:val>
                                            <p:fltVal val="0"/>
                                          </p:val>
                                        </p:tav>
                                        <p:tav tm="100000">
                                          <p:val>
                                            <p:strVal val="#ppt_w"/>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11">
                                            <p:txEl>
                                              <p:pRg st="5" end="5"/>
                                            </p:txEl>
                                          </p:spTgt>
                                        </p:tgtEl>
                                        <p:attrNameLst>
                                          <p:attrName>style.visibility</p:attrName>
                                        </p:attrNameLst>
                                      </p:cBhvr>
                                      <p:to>
                                        <p:strVal val="visible"/>
                                      </p:to>
                                    </p:set>
                                    <p:animEffect transition="in" filter="fade">
                                      <p:cBhvr>
                                        <p:cTn id="85" dur="1000"/>
                                        <p:tgtEl>
                                          <p:spTgt spid="11">
                                            <p:txEl>
                                              <p:pRg st="5" end="5"/>
                                            </p:txEl>
                                          </p:spTgt>
                                        </p:tgtEl>
                                      </p:cBhvr>
                                    </p:animEffect>
                                    <p:anim calcmode="lin" valueType="num">
                                      <p:cBhvr>
                                        <p:cTn id="86"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87"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81706"/>
          </a:xfrm>
        </p:spPr>
        <p:txBody>
          <a:bodyPr>
            <a:normAutofit fontScale="90000"/>
          </a:bodyPr>
          <a:lstStyle/>
          <a:p>
            <a:endParaRPr lang="fr-FR" dirty="0"/>
          </a:p>
        </p:txBody>
      </p:sp>
      <p:sp>
        <p:nvSpPr>
          <p:cNvPr id="3" name="Espace réservé du contenu 2"/>
          <p:cNvSpPr>
            <a:spLocks noGrp="1"/>
          </p:cNvSpPr>
          <p:nvPr>
            <p:ph idx="1"/>
          </p:nvPr>
        </p:nvSpPr>
        <p:spPr>
          <a:xfrm>
            <a:off x="457200" y="857232"/>
            <a:ext cx="8229600" cy="5467368"/>
          </a:xfrm>
        </p:spPr>
        <p:txBody>
          <a:bodyPr/>
          <a:lstStyle/>
          <a:p>
            <a:pPr algn="r" rtl="1">
              <a:buNone/>
            </a:pPr>
            <a:r>
              <a:rPr lang="fr-FR" dirty="0" smtClean="0"/>
              <a:t>    </a:t>
            </a:r>
            <a:r>
              <a:rPr lang="ar-DZ" dirty="0" smtClean="0"/>
              <a:t>بذلك على أحسن وجه إذا كان الباحث على دراية بدلالة الألفاظ في العصر الذي كتبت فيه الوثيقة  , لأن اللغة تتطور وبالتالي ليس من الموضوعية أن تقرأ النصوص والوثائق بغير لغة عصرها.</a:t>
            </a:r>
            <a:endParaRPr lang="fr-FR" dirty="0" smtClean="0"/>
          </a:p>
          <a:p>
            <a:pPr algn="r" rtl="1">
              <a:buNone/>
            </a:pPr>
            <a:r>
              <a:rPr lang="ar-DZ" dirty="0" smtClean="0"/>
              <a:t>         وبعد ذلك تأتي مرحلة تحليل معاني وأفكار الوثيقة , فينظر إلى مدى عمقها وانسجامها في ما بينها من جهة, </a:t>
            </a:r>
            <a:r>
              <a:rPr lang="ar-DZ" dirty="0" err="1" smtClean="0"/>
              <a:t>والإتجاه</a:t>
            </a:r>
            <a:r>
              <a:rPr lang="ar-DZ" dirty="0" smtClean="0"/>
              <a:t> الفكري العام لصاحبها من جهة أخرى .</a:t>
            </a:r>
            <a:endParaRPr lang="fr-FR" dirty="0" smtClean="0"/>
          </a:p>
          <a:p>
            <a:endParaRPr lang="fr-FR"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800" decel="100000"/>
                                        <p:tgtEl>
                                          <p:spTgt spid="3">
                                            <p:txEl>
                                              <p:pRg st="1" end="1"/>
                                            </p:txEl>
                                          </p:spTgt>
                                        </p:tgtEl>
                                      </p:cBhvr>
                                    </p:animEffect>
                                    <p:anim calcmode="lin" valueType="num">
                                      <p:cBhvr>
                                        <p:cTn id="16"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dirty="0" smtClean="0">
                <a:solidFill>
                  <a:srgbClr val="FFC000"/>
                </a:solidFill>
              </a:rPr>
              <a:t>5/تفسير النتائج والبيانات :</a:t>
            </a:r>
            <a:endParaRPr lang="fr-FR" dirty="0">
              <a:solidFill>
                <a:srgbClr val="FFC000"/>
              </a:solidFill>
            </a:endParaRPr>
          </a:p>
        </p:txBody>
      </p:sp>
      <p:sp>
        <p:nvSpPr>
          <p:cNvPr id="3" name="Espace réservé du contenu 2"/>
          <p:cNvSpPr>
            <a:spLocks noGrp="1"/>
          </p:cNvSpPr>
          <p:nvPr>
            <p:ph idx="1"/>
          </p:nvPr>
        </p:nvSpPr>
        <p:spPr/>
        <p:txBody>
          <a:bodyPr/>
          <a:lstStyle/>
          <a:p>
            <a:pPr algn="r" rtl="1">
              <a:buNone/>
            </a:pPr>
            <a:r>
              <a:rPr lang="fr-FR" dirty="0" smtClean="0"/>
              <a:t>         </a:t>
            </a:r>
            <a:r>
              <a:rPr lang="ar-DZ" dirty="0" smtClean="0"/>
              <a:t>أما الخطوة التي تلي التحليل فهو التركيب أو كما يسميها بعض الباحثين مرحلة التفسير , وفيها يكون دور الباحث المؤرخ حاسما , فيعيد بناء الموضوع , سواء كان وثيقة أو حادثة أو أي شيء آخر بناء على فهمه لما توافر لديه من المادة العلمية في إطار من الموضوعية والأمانة العلمية , </a:t>
            </a:r>
            <a:r>
              <a:rPr lang="ar-DZ" dirty="0" err="1" smtClean="0"/>
              <a:t>و</a:t>
            </a:r>
            <a:r>
              <a:rPr lang="ar-DZ" dirty="0" smtClean="0"/>
              <a:t> أن يقدم النتائج النهائية لبحثه بإنجاز ووضوح .</a:t>
            </a:r>
            <a:endParaRPr lang="fr-FR" dirty="0" smtClean="0"/>
          </a:p>
          <a:p>
            <a:pPr algn="r" rtl="1">
              <a:buNone/>
            </a:pPr>
            <a:r>
              <a:rPr lang="fr-FR" dirty="0" smtClean="0"/>
              <a:t>        </a:t>
            </a:r>
            <a:r>
              <a:rPr lang="ar-DZ" dirty="0" smtClean="0"/>
              <a:t>ونذكر هنا إلى أن الباحث في عملية النقد , سواء كان خارجيا أو داخليا  ينبغي عليه أن يرتاب في صحة ما لديه , وأن يكون هذا الشك منهجا وليس مذهبا , لأنه في الحالة الأولى يكون شكه صحيا موصلا إلى الحقيقة , أما في الحالة الثانية فأغلب ما يكون حالة مرضية تؤدي غلى نتائج عكسية.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0"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800" decel="100000"/>
                                        <p:tgtEl>
                                          <p:spTgt spid="3">
                                            <p:txEl>
                                              <p:pRg st="0" end="0"/>
                                            </p:txEl>
                                          </p:spTgt>
                                        </p:tgtEl>
                                      </p:cBhvr>
                                    </p:animEffect>
                                    <p:anim calcmode="lin" valueType="num">
                                      <p:cBhvr>
                                        <p:cTn id="17"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22" presetID="30" presetClass="entr" presetSubtype="0" fill="hold" nodeType="with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800" decel="100000"/>
                                        <p:tgtEl>
                                          <p:spTgt spid="3">
                                            <p:txEl>
                                              <p:pRg st="1" end="1"/>
                                            </p:txEl>
                                          </p:spTgt>
                                        </p:tgtEl>
                                      </p:cBhvr>
                                    </p:animEffect>
                                    <p:anim calcmode="lin" valueType="num">
                                      <p:cBhvr>
                                        <p:cTn id="25"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6"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7"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dirty="0" smtClean="0">
                <a:solidFill>
                  <a:srgbClr val="FFC000"/>
                </a:solidFill>
              </a:rPr>
              <a:t> </a:t>
            </a:r>
            <a:r>
              <a:rPr lang="ar-DZ" dirty="0" smtClean="0">
                <a:solidFill>
                  <a:srgbClr val="FFC000"/>
                </a:solidFill>
              </a:rPr>
              <a:t>6/كتابة تقرير البحث :</a:t>
            </a:r>
            <a:endParaRPr lang="fr-FR" dirty="0">
              <a:solidFill>
                <a:srgbClr val="FFC000"/>
              </a:solidFill>
            </a:endParaRPr>
          </a:p>
        </p:txBody>
      </p:sp>
      <p:sp>
        <p:nvSpPr>
          <p:cNvPr id="3" name="Espace réservé du contenu 2"/>
          <p:cNvSpPr>
            <a:spLocks noGrp="1"/>
          </p:cNvSpPr>
          <p:nvPr>
            <p:ph idx="1"/>
          </p:nvPr>
        </p:nvSpPr>
        <p:spPr/>
        <p:txBody>
          <a:bodyPr>
            <a:normAutofit fontScale="92500" lnSpcReduction="20000"/>
          </a:bodyPr>
          <a:lstStyle/>
          <a:p>
            <a:pPr algn="r" rtl="1">
              <a:buNone/>
            </a:pPr>
            <a:r>
              <a:rPr lang="ar-DZ" dirty="0" smtClean="0"/>
              <a:t>          إن كتابة تقرير البحث هي آخر مرحلة من عمل الباحث التاريخي بعد أن يجمع المعلومات ويحصيها ويحققها , فإنه يتولى عملية كتابة التقرير المنظم  , وقد قام الباحثون التاريخيون بكتابة تقارير أبحاثهم بحيث يتضمن كل بحث :</a:t>
            </a:r>
            <a:endParaRPr lang="fr-FR" dirty="0" smtClean="0"/>
          </a:p>
          <a:p>
            <a:pPr lvl="0" algn="r" rtl="1">
              <a:buFont typeface="Wingdings" pitchFamily="2" charset="2"/>
              <a:buChar char="Ø"/>
            </a:pPr>
            <a:r>
              <a:rPr lang="ar-DZ" dirty="0" smtClean="0"/>
              <a:t>تحديد المشكلة .</a:t>
            </a:r>
            <a:endParaRPr lang="fr-FR" dirty="0" smtClean="0"/>
          </a:p>
          <a:p>
            <a:pPr lvl="0" algn="r" rtl="1">
              <a:buFont typeface="Wingdings" pitchFamily="2" charset="2"/>
              <a:buChar char="Ø"/>
            </a:pPr>
            <a:r>
              <a:rPr lang="ar-DZ" dirty="0" smtClean="0"/>
              <a:t>عرض الكتابات </a:t>
            </a:r>
            <a:r>
              <a:rPr lang="ar-DZ" dirty="0" err="1" smtClean="0"/>
              <a:t>و</a:t>
            </a:r>
            <a:r>
              <a:rPr lang="ar-DZ" dirty="0" smtClean="0"/>
              <a:t> الأبحاث السابقة </a:t>
            </a:r>
            <a:r>
              <a:rPr lang="ar-DZ" dirty="0" err="1" smtClean="0"/>
              <a:t>فبها</a:t>
            </a:r>
            <a:r>
              <a:rPr lang="ar-DZ" dirty="0" smtClean="0"/>
              <a:t> و المتصلة </a:t>
            </a:r>
            <a:r>
              <a:rPr lang="ar-DZ" dirty="0" err="1" smtClean="0"/>
              <a:t>بها</a:t>
            </a:r>
            <a:r>
              <a:rPr lang="ar-DZ" dirty="0" smtClean="0"/>
              <a:t> .</a:t>
            </a:r>
            <a:endParaRPr lang="fr-FR" dirty="0" smtClean="0"/>
          </a:p>
          <a:p>
            <a:pPr lvl="0" algn="r" rtl="1">
              <a:buFont typeface="Wingdings" pitchFamily="2" charset="2"/>
              <a:buChar char="Ø"/>
            </a:pPr>
            <a:r>
              <a:rPr lang="ar-DZ" dirty="0" smtClean="0"/>
              <a:t>وضع الفروض التي صاغوها وما يتعلق </a:t>
            </a:r>
            <a:r>
              <a:rPr lang="ar-DZ" dirty="0" err="1" smtClean="0"/>
              <a:t>بها</a:t>
            </a:r>
            <a:r>
              <a:rPr lang="ar-DZ" dirty="0" smtClean="0"/>
              <a:t> من </a:t>
            </a:r>
            <a:r>
              <a:rPr lang="ar-DZ" dirty="0" err="1" smtClean="0"/>
              <a:t>مسلملت</a:t>
            </a:r>
            <a:r>
              <a:rPr lang="ar-DZ" dirty="0" smtClean="0"/>
              <a:t> .</a:t>
            </a:r>
            <a:endParaRPr lang="fr-FR" dirty="0" smtClean="0"/>
          </a:p>
          <a:p>
            <a:pPr lvl="0" algn="r" rtl="1">
              <a:buFont typeface="Wingdings" pitchFamily="2" charset="2"/>
              <a:buChar char="Ø"/>
            </a:pPr>
            <a:r>
              <a:rPr lang="ar-DZ" dirty="0" smtClean="0"/>
              <a:t>الطرائق التي اتبعوها في اختبار الفروض .</a:t>
            </a:r>
            <a:endParaRPr lang="fr-FR" dirty="0" smtClean="0"/>
          </a:p>
          <a:p>
            <a:pPr lvl="0" algn="r" rtl="1">
              <a:buFont typeface="Wingdings" pitchFamily="2" charset="2"/>
              <a:buChar char="Ø"/>
            </a:pPr>
            <a:r>
              <a:rPr lang="ar-DZ" dirty="0" smtClean="0"/>
              <a:t>النتائج التي توصلوا إليها .</a:t>
            </a:r>
            <a:endParaRPr lang="fr-FR" dirty="0" smtClean="0"/>
          </a:p>
          <a:p>
            <a:pPr algn="r" rtl="1">
              <a:buFont typeface="Wingdings" pitchFamily="2" charset="2"/>
              <a:buChar char="Ø"/>
            </a:pPr>
            <a:r>
              <a:rPr lang="ar-DZ" dirty="0" smtClean="0"/>
              <a:t>وأخيرا يختم التقرير بقائمة المراجع والمصادر المعتمدة في البحث . والمعروف أن كتابة كل شيء يحصل عليه الباحث عن مادة بحثه يفسد التقرير , ويقدم  صورة مشوهة عن الماضي لذا ينبغي على الباحث أن يحدد مادة تعد مهمة لبحثه ومقدار ما ينبغي  أن يضمه منها في التقرير .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800" decel="100000"/>
                                        <p:tgtEl>
                                          <p:spTgt spid="3">
                                            <p:txEl>
                                              <p:pRg st="1" end="1"/>
                                            </p:txEl>
                                          </p:spTgt>
                                        </p:tgtEl>
                                      </p:cBhvr>
                                    </p:animEffect>
                                    <p:anim calcmode="lin" valueType="num">
                                      <p:cBhvr>
                                        <p:cTn id="16"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800" decel="100000"/>
                                        <p:tgtEl>
                                          <p:spTgt spid="3">
                                            <p:txEl>
                                              <p:pRg st="2" end="2"/>
                                            </p:txEl>
                                          </p:spTgt>
                                        </p:tgtEl>
                                      </p:cBhvr>
                                    </p:animEffect>
                                    <p:anim calcmode="lin" valueType="num">
                                      <p:cBhvr>
                                        <p:cTn id="24"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800" decel="100000"/>
                                        <p:tgtEl>
                                          <p:spTgt spid="3">
                                            <p:txEl>
                                              <p:pRg st="3" end="3"/>
                                            </p:txEl>
                                          </p:spTgt>
                                        </p:tgtEl>
                                      </p:cBhvr>
                                    </p:animEffect>
                                    <p:anim calcmode="lin" valueType="num">
                                      <p:cBhvr>
                                        <p:cTn id="32"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par>
                                <p:cTn id="37" presetID="30" presetClass="entr" presetSubtype="0" fill="hold"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800" decel="100000"/>
                                        <p:tgtEl>
                                          <p:spTgt spid="3">
                                            <p:txEl>
                                              <p:pRg st="4" end="4"/>
                                            </p:txEl>
                                          </p:spTgt>
                                        </p:tgtEl>
                                      </p:cBhvr>
                                    </p:animEffect>
                                    <p:anim calcmode="lin" valueType="num">
                                      <p:cBhvr>
                                        <p:cTn id="40"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41"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42"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par>
                                <p:cTn id="45" presetID="30" presetClass="entr" presetSubtype="0" fill="hold" nodeType="with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800" decel="100000"/>
                                        <p:tgtEl>
                                          <p:spTgt spid="3">
                                            <p:txEl>
                                              <p:pRg st="5" end="5"/>
                                            </p:txEl>
                                          </p:spTgt>
                                        </p:tgtEl>
                                      </p:cBhvr>
                                    </p:animEffect>
                                    <p:anim calcmode="lin" valueType="num">
                                      <p:cBhvr>
                                        <p:cTn id="48"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par>
                                <p:cTn id="53" presetID="30" presetClass="entr" presetSubtype="0" fill="hold" nodeType="with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800" decel="100000"/>
                                        <p:tgtEl>
                                          <p:spTgt spid="3">
                                            <p:txEl>
                                              <p:pRg st="6" end="6"/>
                                            </p:txEl>
                                          </p:spTgt>
                                        </p:tgtEl>
                                      </p:cBhvr>
                                    </p:animEffect>
                                    <p:anim calcmode="lin" valueType="num">
                                      <p:cBhvr>
                                        <p:cTn id="56"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57"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58"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6600" dirty="0" smtClean="0">
                <a:solidFill>
                  <a:srgbClr val="FF0000"/>
                </a:solidFill>
              </a:rPr>
              <a:t>أنواع المنهج التاريخي :</a:t>
            </a:r>
            <a:endParaRPr lang="fr-FR" sz="6600"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lvl="0" algn="r" rtl="1">
              <a:buFont typeface="Wingdings" pitchFamily="2" charset="2"/>
              <a:buChar char="Ø"/>
            </a:pPr>
            <a:r>
              <a:rPr lang="ar-DZ" dirty="0" smtClean="0">
                <a:solidFill>
                  <a:srgbClr val="FFFF00"/>
                </a:solidFill>
              </a:rPr>
              <a:t>المسجلات والوثائق الرسمية :   </a:t>
            </a:r>
            <a:endParaRPr lang="fr-FR" dirty="0" smtClean="0">
              <a:solidFill>
                <a:srgbClr val="FFFF00"/>
              </a:solidFill>
            </a:endParaRPr>
          </a:p>
          <a:p>
            <a:pPr algn="r" rtl="1">
              <a:buNone/>
            </a:pPr>
            <a:r>
              <a:rPr lang="ar-DZ" dirty="0" smtClean="0"/>
              <a:t>        وتشمل المسجلات الشرعية والقوانين </a:t>
            </a:r>
            <a:r>
              <a:rPr lang="ar-DZ" dirty="0" err="1" smtClean="0"/>
              <a:t>و</a:t>
            </a:r>
            <a:r>
              <a:rPr lang="ar-DZ" dirty="0" smtClean="0"/>
              <a:t> مضابط </a:t>
            </a:r>
            <a:r>
              <a:rPr lang="ar-DZ" dirty="0" err="1" smtClean="0"/>
              <a:t>ت</a:t>
            </a:r>
            <a:r>
              <a:rPr lang="ar-DZ" dirty="0" smtClean="0"/>
              <a:t> </a:t>
            </a:r>
            <a:r>
              <a:rPr lang="ar-DZ" dirty="0" err="1" smtClean="0"/>
              <a:t>الإجتماعات</a:t>
            </a:r>
            <a:r>
              <a:rPr lang="ar-DZ" dirty="0" smtClean="0"/>
              <a:t> والتقارير الإدارية الرسمية والمواثيق والعقود </a:t>
            </a:r>
            <a:r>
              <a:rPr lang="ar-DZ" dirty="0" err="1" smtClean="0"/>
              <a:t>والإتفاقات</a:t>
            </a:r>
            <a:r>
              <a:rPr lang="ar-DZ" dirty="0" smtClean="0"/>
              <a:t>  التي تدل على القرارات والأعمال الرسمية , وهذه الوثائق تشكل مصادر للمعلومات الدقيقة .</a:t>
            </a:r>
            <a:endParaRPr lang="fr-FR" dirty="0" smtClean="0"/>
          </a:p>
          <a:p>
            <a:pPr lvl="0" algn="r" rtl="1">
              <a:buFont typeface="Wingdings" pitchFamily="2" charset="2"/>
              <a:buChar char="Ø"/>
            </a:pPr>
            <a:r>
              <a:rPr lang="ar-DZ" dirty="0" smtClean="0">
                <a:solidFill>
                  <a:srgbClr val="FFFF00"/>
                </a:solidFill>
              </a:rPr>
              <a:t>التقارير الصحفية :</a:t>
            </a:r>
            <a:endParaRPr lang="fr-FR" dirty="0" smtClean="0">
              <a:solidFill>
                <a:srgbClr val="FFFF00"/>
              </a:solidFill>
            </a:endParaRPr>
          </a:p>
          <a:p>
            <a:pPr algn="r" rtl="1">
              <a:buNone/>
            </a:pPr>
            <a:r>
              <a:rPr lang="ar-DZ" dirty="0" smtClean="0"/>
              <a:t>       وهي تلك التي تنشر في الصحف اليومية والأسبوعية </a:t>
            </a:r>
            <a:r>
              <a:rPr lang="ar-DZ" dirty="0" err="1" smtClean="0"/>
              <a:t>و</a:t>
            </a:r>
            <a:r>
              <a:rPr lang="ar-DZ" dirty="0" smtClean="0"/>
              <a:t> في وسائل الإعلام المقروءة وتتناول حقائق معينة ترتبط بالأحداث الجارية داخل الوطن </a:t>
            </a:r>
            <a:r>
              <a:rPr lang="ar-DZ" dirty="0" err="1" smtClean="0"/>
              <a:t>و</a:t>
            </a:r>
            <a:r>
              <a:rPr lang="ar-DZ" dirty="0" smtClean="0"/>
              <a:t> خارجه , ومع أهمية ما يرد في الصحف </a:t>
            </a:r>
            <a:r>
              <a:rPr lang="ar-DZ" dirty="0" err="1" smtClean="0"/>
              <a:t>و</a:t>
            </a:r>
            <a:r>
              <a:rPr lang="ar-DZ" dirty="0" smtClean="0"/>
              <a:t> المجلات من معلومات وكتابات في مختلف روافد الحياة وتطوراتها   فإن </a:t>
            </a:r>
            <a:r>
              <a:rPr lang="ar-DZ" dirty="0" err="1" smtClean="0"/>
              <a:t>إعتمادها</a:t>
            </a:r>
            <a:r>
              <a:rPr lang="ar-DZ" dirty="0" smtClean="0"/>
              <a:t> قد يصاحبه نوع من التردد لحرص الباحث التاريخي والعلمي على السعي نحو المسجلات الرسمية  والوثائق الصادرة من جهات حكومية  أو معترف </a:t>
            </a:r>
            <a:r>
              <a:rPr lang="ar-DZ" dirty="0" err="1" smtClean="0"/>
              <a:t>بها</a:t>
            </a:r>
            <a:r>
              <a:rPr lang="ar-DZ" dirty="0" smtClean="0"/>
              <a:t> رسميا , مما يستوجب على الباحث  أن يستخدم ويعتمد على الصحف عند عدم توفر المصادر الرسمية .</a:t>
            </a:r>
            <a:endParaRPr lang="fr-FR" dirty="0" smtClean="0"/>
          </a:p>
          <a:p>
            <a:pPr algn="r" rtl="1">
              <a:buNone/>
            </a:pPr>
            <a:endParaRPr lang="fr-FR"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800" decel="100000"/>
                                        <p:tgtEl>
                                          <p:spTgt spid="3">
                                            <p:txEl>
                                              <p:pRg st="1" end="1"/>
                                            </p:txEl>
                                          </p:spTgt>
                                        </p:tgtEl>
                                      </p:cBhvr>
                                    </p:animEffect>
                                    <p:anim calcmode="lin" valueType="num">
                                      <p:cBhvr>
                                        <p:cTn id="16"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800" decel="100000"/>
                                        <p:tgtEl>
                                          <p:spTgt spid="3">
                                            <p:txEl>
                                              <p:pRg st="2" end="2"/>
                                            </p:txEl>
                                          </p:spTgt>
                                        </p:tgtEl>
                                      </p:cBhvr>
                                    </p:animEffect>
                                    <p:anim calcmode="lin" valueType="num">
                                      <p:cBhvr>
                                        <p:cTn id="24"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800" decel="100000"/>
                                        <p:tgtEl>
                                          <p:spTgt spid="3">
                                            <p:txEl>
                                              <p:pRg st="3" end="3"/>
                                            </p:txEl>
                                          </p:spTgt>
                                        </p:tgtEl>
                                      </p:cBhvr>
                                    </p:animEffect>
                                    <p:anim calcmode="lin" valueType="num">
                                      <p:cBhvr>
                                        <p:cTn id="32"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71480"/>
            <a:ext cx="8229600" cy="45719"/>
          </a:xfrm>
        </p:spPr>
        <p:txBody>
          <a:bodyPr>
            <a:normAutofit fontScale="90000"/>
          </a:bodyPr>
          <a:lstStyle/>
          <a:p>
            <a:endParaRPr lang="fr-FR" dirty="0"/>
          </a:p>
        </p:txBody>
      </p:sp>
      <p:sp>
        <p:nvSpPr>
          <p:cNvPr id="3" name="Espace réservé du contenu 2"/>
          <p:cNvSpPr>
            <a:spLocks noGrp="1"/>
          </p:cNvSpPr>
          <p:nvPr>
            <p:ph idx="1"/>
          </p:nvPr>
        </p:nvSpPr>
        <p:spPr>
          <a:xfrm>
            <a:off x="457200" y="928670"/>
            <a:ext cx="8229600" cy="5395930"/>
          </a:xfrm>
        </p:spPr>
        <p:txBody>
          <a:bodyPr>
            <a:normAutofit fontScale="85000" lnSpcReduction="10000"/>
          </a:bodyPr>
          <a:lstStyle/>
          <a:p>
            <a:pPr lvl="0" algn="r" rtl="1">
              <a:buFont typeface="Wingdings" pitchFamily="2" charset="2"/>
              <a:buChar char="Ø"/>
            </a:pPr>
            <a:r>
              <a:rPr lang="ar-DZ" dirty="0" smtClean="0">
                <a:solidFill>
                  <a:srgbClr val="FFFF00"/>
                </a:solidFill>
              </a:rPr>
              <a:t>تقارير شهود العيان عن الأحداث :</a:t>
            </a:r>
            <a:endParaRPr lang="fr-FR" dirty="0" smtClean="0">
              <a:solidFill>
                <a:srgbClr val="FFFF00"/>
              </a:solidFill>
            </a:endParaRPr>
          </a:p>
          <a:p>
            <a:pPr algn="r" rtl="1">
              <a:buNone/>
            </a:pPr>
            <a:r>
              <a:rPr lang="fr-FR" dirty="0" smtClean="0"/>
              <a:t>  </a:t>
            </a:r>
            <a:r>
              <a:rPr lang="ar-DZ" dirty="0" smtClean="0"/>
              <a:t>     </a:t>
            </a:r>
            <a:r>
              <a:rPr lang="fr-FR" dirty="0" smtClean="0"/>
              <a:t>  </a:t>
            </a:r>
            <a:r>
              <a:rPr lang="ar-DZ" dirty="0" smtClean="0"/>
              <a:t> إن لم يكن الباحث شاهدا على الحدث نفسه , فإن وجود شخص  أو أكثر من الذين شهدوا  الحدث , يعتبر مصدرا للمعلومات  , حيث تؤخذ الشهادة شكلا شفويا أو مكتوبا . </a:t>
            </a:r>
            <a:r>
              <a:rPr lang="ar-DZ" dirty="0" err="1" smtClean="0"/>
              <a:t>ونظرالعدم</a:t>
            </a:r>
            <a:r>
              <a:rPr lang="ar-DZ" dirty="0" smtClean="0"/>
              <a:t> </a:t>
            </a:r>
            <a:r>
              <a:rPr lang="ar-DZ" dirty="0" err="1" smtClean="0"/>
              <a:t>الإطمئنان</a:t>
            </a:r>
            <a:r>
              <a:rPr lang="ar-DZ" dirty="0" smtClean="0"/>
              <a:t>  إلى الذاكرة الإنسانية  , فإن شهادة مكتوبة لشاهد عيان , وقت حصول الحدث تكون في العادة أكثر ثقة  من محاولة الشخص تذكر الأحداث بعد مضي وقت طويل عليها .</a:t>
            </a:r>
            <a:endParaRPr lang="fr-FR" dirty="0" smtClean="0"/>
          </a:p>
          <a:p>
            <a:pPr algn="r" rtl="1">
              <a:buNone/>
            </a:pPr>
            <a:endParaRPr lang="fr-FR" dirty="0" smtClean="0"/>
          </a:p>
          <a:p>
            <a:pPr lvl="0" algn="r" rtl="1">
              <a:buFont typeface="Wingdings" pitchFamily="2" charset="2"/>
              <a:buChar char="Ø"/>
            </a:pPr>
            <a:r>
              <a:rPr lang="ar-DZ" dirty="0" smtClean="0">
                <a:solidFill>
                  <a:srgbClr val="FFFF00"/>
                </a:solidFill>
              </a:rPr>
              <a:t>المصادر الشخصية كالرسائل والمفكرات :</a:t>
            </a:r>
            <a:endParaRPr lang="fr-FR" dirty="0" smtClean="0">
              <a:solidFill>
                <a:srgbClr val="FFFF00"/>
              </a:solidFill>
            </a:endParaRPr>
          </a:p>
          <a:p>
            <a:pPr algn="r" rtl="1">
              <a:buNone/>
            </a:pPr>
            <a:r>
              <a:rPr lang="ar-DZ" dirty="0" smtClean="0"/>
              <a:t>          لما كانت الأوراق الشخصية لم يكتبها أصحابها لأغراض النشر , فإن هذه الرسائل والمذكرات تكشف معلومات عن الأحداث أكثر تفصيلا </a:t>
            </a:r>
            <a:r>
              <a:rPr lang="ar-DZ" dirty="0" err="1" smtClean="0"/>
              <a:t>و</a:t>
            </a:r>
            <a:r>
              <a:rPr lang="ar-DZ" dirty="0" smtClean="0"/>
              <a:t> صراحة مما تفعله الوثائق والمسجلات العامة  التي يستقيها الباحث تعتبر ذات أهمية في في عمل الدراسات  </a:t>
            </a:r>
            <a:r>
              <a:rPr lang="ar-DZ" dirty="0" err="1" smtClean="0"/>
              <a:t>البيو</a:t>
            </a:r>
            <a:r>
              <a:rPr lang="ar-DZ" dirty="0" smtClean="0"/>
              <a:t> </a:t>
            </a:r>
            <a:r>
              <a:rPr lang="ar-DZ" dirty="0" err="1" smtClean="0"/>
              <a:t>غرافية</a:t>
            </a:r>
            <a:r>
              <a:rPr lang="ar-DZ" dirty="0" smtClean="0"/>
              <a:t> , أي تاريخ الأشخاص .</a:t>
            </a:r>
            <a:endParaRPr lang="fr-FR" dirty="0" smtClean="0"/>
          </a:p>
          <a:p>
            <a:pPr algn="r" rtl="1">
              <a:buNone/>
            </a:pPr>
            <a:endParaRPr lang="fr-FR" dirty="0" smtClean="0"/>
          </a:p>
          <a:p>
            <a:pPr lvl="0" algn="r" rtl="1">
              <a:buFont typeface="Wingdings" pitchFamily="2" charset="2"/>
              <a:buChar char="Ø"/>
            </a:pPr>
            <a:r>
              <a:rPr lang="ar-DZ" dirty="0" smtClean="0">
                <a:solidFill>
                  <a:srgbClr val="FFFF00"/>
                </a:solidFill>
              </a:rPr>
              <a:t>المذكرات والتراجم :</a:t>
            </a:r>
            <a:endParaRPr lang="fr-FR" dirty="0" smtClean="0">
              <a:solidFill>
                <a:srgbClr val="FFFF00"/>
              </a:solidFill>
            </a:endParaRPr>
          </a:p>
          <a:p>
            <a:pPr lvl="0" algn="r" rtl="1">
              <a:buNone/>
            </a:pPr>
            <a:r>
              <a:rPr lang="fr-FR" dirty="0" smtClean="0"/>
              <a:t>   </a:t>
            </a:r>
            <a:r>
              <a:rPr lang="ar-DZ" dirty="0" smtClean="0"/>
              <a:t>      وهي مذكرات عن حياة أشخاص بذي معلومات تفيد في تتبع نمو وتأثير بعض الحركات أو الأفكار التاريخية ذات الصلة بالأحداث  الوطنية سياسيا </a:t>
            </a:r>
            <a:r>
              <a:rPr lang="ar-DZ" dirty="0" err="1" smtClean="0"/>
              <a:t>وإجتماعيا</a:t>
            </a:r>
            <a:r>
              <a:rPr lang="ar-DZ" dirty="0" smtClean="0"/>
              <a:t> وتاريخيا .</a:t>
            </a: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800" decel="100000"/>
                                        <p:tgtEl>
                                          <p:spTgt spid="3">
                                            <p:txEl>
                                              <p:pRg st="1" end="1"/>
                                            </p:txEl>
                                          </p:spTgt>
                                        </p:tgtEl>
                                      </p:cBhvr>
                                    </p:animEffect>
                                    <p:anim calcmode="lin" valueType="num">
                                      <p:cBhvr>
                                        <p:cTn id="16"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800" decel="100000"/>
                                        <p:tgtEl>
                                          <p:spTgt spid="3">
                                            <p:txEl>
                                              <p:pRg st="3" end="3"/>
                                            </p:txEl>
                                          </p:spTgt>
                                        </p:tgtEl>
                                      </p:cBhvr>
                                    </p:animEffect>
                                    <p:anim calcmode="lin" valueType="num">
                                      <p:cBhvr>
                                        <p:cTn id="24"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800" decel="100000"/>
                                        <p:tgtEl>
                                          <p:spTgt spid="3">
                                            <p:txEl>
                                              <p:pRg st="4" end="4"/>
                                            </p:txEl>
                                          </p:spTgt>
                                        </p:tgtEl>
                                      </p:cBhvr>
                                    </p:animEffect>
                                    <p:anim calcmode="lin" valueType="num">
                                      <p:cBhvr>
                                        <p:cTn id="32"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par>
                                <p:cTn id="37" presetID="30"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800" decel="100000"/>
                                        <p:tgtEl>
                                          <p:spTgt spid="3">
                                            <p:txEl>
                                              <p:pRg st="6" end="6"/>
                                            </p:txEl>
                                          </p:spTgt>
                                        </p:tgtEl>
                                      </p:cBhvr>
                                    </p:animEffect>
                                    <p:anim calcmode="lin" valueType="num">
                                      <p:cBhvr>
                                        <p:cTn id="40"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41"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42"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par>
                                <p:cTn id="45" presetID="30" presetClass="entr" presetSubtype="0"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800" decel="100000"/>
                                        <p:tgtEl>
                                          <p:spTgt spid="3">
                                            <p:txEl>
                                              <p:pRg st="7" end="7"/>
                                            </p:txEl>
                                          </p:spTgt>
                                        </p:tgtEl>
                                      </p:cBhvr>
                                    </p:animEffect>
                                    <p:anim calcmode="lin" valueType="num">
                                      <p:cBhvr>
                                        <p:cTn id="48" dur="800" decel="100000" fill="hold"/>
                                        <p:tgtEl>
                                          <p:spTgt spid="3">
                                            <p:txEl>
                                              <p:pRg st="7" end="7"/>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3">
                                            <p:txEl>
                                              <p:pRg st="7" end="7"/>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3">
                                            <p:txEl>
                                              <p:pRg st="7" end="7"/>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
                                            <p:txEl>
                                              <p:pRg st="7" end="7"/>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
                                            <p:txEl>
                                              <p:pRg st="7" end="7"/>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45719"/>
          </a:xfrm>
        </p:spPr>
        <p:txBody>
          <a:bodyPr>
            <a:normAutofit fontScale="90000"/>
          </a:bodyPr>
          <a:lstStyle/>
          <a:p>
            <a:endParaRPr lang="fr-FR" dirty="0"/>
          </a:p>
        </p:txBody>
      </p:sp>
      <p:sp>
        <p:nvSpPr>
          <p:cNvPr id="3" name="Espace réservé du contenu 2"/>
          <p:cNvSpPr>
            <a:spLocks noGrp="1"/>
          </p:cNvSpPr>
          <p:nvPr>
            <p:ph idx="1"/>
          </p:nvPr>
        </p:nvSpPr>
        <p:spPr>
          <a:xfrm>
            <a:off x="457200" y="928670"/>
            <a:ext cx="8229600" cy="5395930"/>
          </a:xfrm>
        </p:spPr>
        <p:txBody>
          <a:bodyPr>
            <a:normAutofit fontScale="92500" lnSpcReduction="20000"/>
          </a:bodyPr>
          <a:lstStyle/>
          <a:p>
            <a:pPr lvl="0" algn="r" rtl="1">
              <a:buFont typeface="Wingdings" pitchFamily="2" charset="2"/>
              <a:buChar char="Ø"/>
            </a:pPr>
            <a:r>
              <a:rPr lang="ar-DZ" dirty="0" smtClean="0">
                <a:solidFill>
                  <a:srgbClr val="FFFF00"/>
                </a:solidFill>
              </a:rPr>
              <a:t>الدراسات والكتابات التاريخية :</a:t>
            </a:r>
            <a:endParaRPr lang="fr-FR" dirty="0" smtClean="0">
              <a:solidFill>
                <a:srgbClr val="FFFF00"/>
              </a:solidFill>
            </a:endParaRPr>
          </a:p>
          <a:p>
            <a:pPr algn="r" rtl="1">
              <a:buNone/>
            </a:pPr>
            <a:r>
              <a:rPr lang="ar-DZ" dirty="0" smtClean="0"/>
              <a:t>       التي تعتمد على المصادر المباشرة الموثقة .</a:t>
            </a:r>
            <a:endParaRPr lang="fr-FR" dirty="0" smtClean="0"/>
          </a:p>
          <a:p>
            <a:pPr lvl="0" algn="r" rtl="1">
              <a:buFont typeface="Wingdings" pitchFamily="2" charset="2"/>
              <a:buChar char="Ø"/>
            </a:pPr>
            <a:r>
              <a:rPr lang="ar-DZ" dirty="0" smtClean="0">
                <a:solidFill>
                  <a:srgbClr val="FFFF00"/>
                </a:solidFill>
              </a:rPr>
              <a:t>الدراسات الوصفية :</a:t>
            </a:r>
            <a:endParaRPr lang="fr-FR" dirty="0" smtClean="0">
              <a:solidFill>
                <a:srgbClr val="FFFF00"/>
              </a:solidFill>
            </a:endParaRPr>
          </a:p>
          <a:p>
            <a:pPr algn="r" rtl="1">
              <a:buNone/>
            </a:pPr>
            <a:r>
              <a:rPr lang="ar-DZ" dirty="0" smtClean="0"/>
              <a:t>       التي تمت في وقت سابق كمصادر وثائقية للمعلومات , مثل : القيام بتجارب  أو دراسات مسحية . </a:t>
            </a:r>
            <a:endParaRPr lang="fr-FR" dirty="0" smtClean="0"/>
          </a:p>
          <a:p>
            <a:pPr lvl="0" algn="r" rtl="1">
              <a:buFont typeface="Wingdings" pitchFamily="2" charset="2"/>
              <a:buChar char="Ø"/>
            </a:pPr>
            <a:r>
              <a:rPr lang="ar-DZ" dirty="0" smtClean="0">
                <a:solidFill>
                  <a:srgbClr val="FFFF00"/>
                </a:solidFill>
              </a:rPr>
              <a:t>الكتابات الأدبية والفلسفية :</a:t>
            </a:r>
            <a:endParaRPr lang="fr-FR" dirty="0" smtClean="0">
              <a:solidFill>
                <a:srgbClr val="FFFF00"/>
              </a:solidFill>
            </a:endParaRPr>
          </a:p>
          <a:p>
            <a:pPr algn="r" rtl="1">
              <a:buNone/>
            </a:pPr>
            <a:r>
              <a:rPr lang="ar-DZ" dirty="0" smtClean="0"/>
              <a:t>    وهي نتاج يزود الباحث بالمعلومات عن الأحداث الفعلية سواء كانت على شكل روايات أو مقالات أو أشعار ...</a:t>
            </a:r>
            <a:r>
              <a:rPr lang="ar-DZ" dirty="0" err="1" smtClean="0"/>
              <a:t>إلخ</a:t>
            </a:r>
            <a:r>
              <a:rPr lang="ar-DZ" dirty="0" smtClean="0"/>
              <a:t> .</a:t>
            </a:r>
            <a:endParaRPr lang="fr-FR" dirty="0" smtClean="0"/>
          </a:p>
          <a:p>
            <a:pPr lvl="0" algn="r" rtl="1">
              <a:buFont typeface="Wingdings" pitchFamily="2" charset="2"/>
              <a:buChar char="Ø"/>
            </a:pPr>
            <a:r>
              <a:rPr lang="ar-DZ" dirty="0" smtClean="0">
                <a:solidFill>
                  <a:srgbClr val="FFFF00"/>
                </a:solidFill>
              </a:rPr>
              <a:t>البقايا الأثرية والجيولوجية :</a:t>
            </a:r>
            <a:endParaRPr lang="fr-FR" dirty="0" smtClean="0">
              <a:solidFill>
                <a:srgbClr val="FFFF00"/>
              </a:solidFill>
            </a:endParaRPr>
          </a:p>
          <a:p>
            <a:pPr algn="r" rtl="1">
              <a:buNone/>
            </a:pPr>
            <a:r>
              <a:rPr lang="ar-DZ" dirty="0" smtClean="0"/>
              <a:t>    المستخدمة في تكوين النتائج أو الوصول  إليها بعد الدراسة </a:t>
            </a:r>
            <a:r>
              <a:rPr lang="ar-DZ" dirty="0" err="1" smtClean="0"/>
              <a:t>و</a:t>
            </a:r>
            <a:r>
              <a:rPr lang="ar-DZ" dirty="0" smtClean="0"/>
              <a:t> البحث .</a:t>
            </a:r>
            <a:endParaRPr lang="fr-FR" dirty="0" smtClean="0"/>
          </a:p>
          <a:p>
            <a:pPr algn="r" rtl="1">
              <a:buNone/>
            </a:pPr>
            <a:r>
              <a:rPr lang="fr-FR" dirty="0" smtClean="0"/>
              <a:t> </a:t>
            </a:r>
            <a:r>
              <a:rPr lang="ar-DZ" dirty="0" smtClean="0"/>
              <a:t>وهناك أشكال أخرى بمثابة مصادر وثائقية  وتاريخية :</a:t>
            </a:r>
            <a:endParaRPr lang="fr-FR" dirty="0" smtClean="0"/>
          </a:p>
          <a:p>
            <a:pPr algn="r" rtl="1">
              <a:buNone/>
            </a:pPr>
            <a:r>
              <a:rPr lang="ar-DZ" dirty="0" smtClean="0"/>
              <a:t> مثل : الأعمال الفنية والآثار وغيرها .</a:t>
            </a:r>
            <a:endParaRPr lang="fr-FR" dirty="0" smtClean="0"/>
          </a:p>
          <a:p>
            <a:pPr algn="r" rtl="1">
              <a:buNone/>
            </a:pPr>
            <a:r>
              <a:rPr lang="ar-DZ" dirty="0" smtClean="0"/>
              <a:t>         إن كل هذه المصادر والخيارات الوثائقية </a:t>
            </a:r>
            <a:r>
              <a:rPr lang="ar-DZ" dirty="0" err="1" smtClean="0"/>
              <a:t>و</a:t>
            </a:r>
            <a:r>
              <a:rPr lang="ar-DZ" dirty="0" smtClean="0"/>
              <a:t> التاريخية لا تكون سهلة وإنما تحتاج من الباحث عملا وصبرا عظيمين وتحملا شاقا لاكتشافها والحصول عليها .</a:t>
            </a: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800" decel="100000"/>
                                        <p:tgtEl>
                                          <p:spTgt spid="3">
                                            <p:txEl>
                                              <p:pRg st="1" end="1"/>
                                            </p:txEl>
                                          </p:spTgt>
                                        </p:tgtEl>
                                      </p:cBhvr>
                                    </p:animEffect>
                                    <p:anim calcmode="lin" valueType="num">
                                      <p:cBhvr>
                                        <p:cTn id="16"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800" decel="100000"/>
                                        <p:tgtEl>
                                          <p:spTgt spid="3">
                                            <p:txEl>
                                              <p:pRg st="2" end="2"/>
                                            </p:txEl>
                                          </p:spTgt>
                                        </p:tgtEl>
                                      </p:cBhvr>
                                    </p:animEffect>
                                    <p:anim calcmode="lin" valueType="num">
                                      <p:cBhvr>
                                        <p:cTn id="24"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800" decel="100000"/>
                                        <p:tgtEl>
                                          <p:spTgt spid="3">
                                            <p:txEl>
                                              <p:pRg st="3" end="3"/>
                                            </p:txEl>
                                          </p:spTgt>
                                        </p:tgtEl>
                                      </p:cBhvr>
                                    </p:animEffect>
                                    <p:anim calcmode="lin" valueType="num">
                                      <p:cBhvr>
                                        <p:cTn id="32"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par>
                                <p:cTn id="37" presetID="30" presetClass="entr" presetSubtype="0" fill="hold"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800" decel="100000"/>
                                        <p:tgtEl>
                                          <p:spTgt spid="3">
                                            <p:txEl>
                                              <p:pRg st="4" end="4"/>
                                            </p:txEl>
                                          </p:spTgt>
                                        </p:tgtEl>
                                      </p:cBhvr>
                                    </p:animEffect>
                                    <p:anim calcmode="lin" valueType="num">
                                      <p:cBhvr>
                                        <p:cTn id="40"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41"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42"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par>
                                <p:cTn id="45" presetID="30" presetClass="entr" presetSubtype="0" fill="hold" nodeType="with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800" decel="100000"/>
                                        <p:tgtEl>
                                          <p:spTgt spid="3">
                                            <p:txEl>
                                              <p:pRg st="5" end="5"/>
                                            </p:txEl>
                                          </p:spTgt>
                                        </p:tgtEl>
                                      </p:cBhvr>
                                    </p:animEffect>
                                    <p:anim calcmode="lin" valueType="num">
                                      <p:cBhvr>
                                        <p:cTn id="48"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par>
                                <p:cTn id="53" presetID="30" presetClass="entr" presetSubtype="0" fill="hold" nodeType="with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800" decel="100000"/>
                                        <p:tgtEl>
                                          <p:spTgt spid="3">
                                            <p:txEl>
                                              <p:pRg st="6" end="6"/>
                                            </p:txEl>
                                          </p:spTgt>
                                        </p:tgtEl>
                                      </p:cBhvr>
                                    </p:animEffect>
                                    <p:anim calcmode="lin" valueType="num">
                                      <p:cBhvr>
                                        <p:cTn id="56"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57"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58"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par>
                                <p:cTn id="61" presetID="30" presetClass="entr" presetSubtype="0" fill="hold" nodeType="with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800" decel="100000"/>
                                        <p:tgtEl>
                                          <p:spTgt spid="3">
                                            <p:txEl>
                                              <p:pRg st="7" end="7"/>
                                            </p:txEl>
                                          </p:spTgt>
                                        </p:tgtEl>
                                      </p:cBhvr>
                                    </p:animEffect>
                                    <p:anim calcmode="lin" valueType="num">
                                      <p:cBhvr>
                                        <p:cTn id="64" dur="800" decel="100000" fill="hold"/>
                                        <p:tgtEl>
                                          <p:spTgt spid="3">
                                            <p:txEl>
                                              <p:pRg st="7" end="7"/>
                                            </p:txEl>
                                          </p:spTgt>
                                        </p:tgtEl>
                                        <p:attrNameLst>
                                          <p:attrName>style.rotation</p:attrName>
                                        </p:attrNameLst>
                                      </p:cBhvr>
                                      <p:tavLst>
                                        <p:tav tm="0">
                                          <p:val>
                                            <p:fltVal val="-90"/>
                                          </p:val>
                                        </p:tav>
                                        <p:tav tm="100000">
                                          <p:val>
                                            <p:fltVal val="0"/>
                                          </p:val>
                                        </p:tav>
                                      </p:tavLst>
                                    </p:anim>
                                    <p:anim calcmode="lin" valueType="num">
                                      <p:cBhvr>
                                        <p:cTn id="65" dur="800" decel="100000" fill="hold"/>
                                        <p:tgtEl>
                                          <p:spTgt spid="3">
                                            <p:txEl>
                                              <p:pRg st="7" end="7"/>
                                            </p:txEl>
                                          </p:spTgt>
                                        </p:tgtEl>
                                        <p:attrNameLst>
                                          <p:attrName>ppt_x</p:attrName>
                                        </p:attrNameLst>
                                      </p:cBhvr>
                                      <p:tavLst>
                                        <p:tav tm="0">
                                          <p:val>
                                            <p:strVal val="#ppt_x+0.4"/>
                                          </p:val>
                                        </p:tav>
                                        <p:tav tm="100000">
                                          <p:val>
                                            <p:strVal val="#ppt_x-0.05"/>
                                          </p:val>
                                        </p:tav>
                                      </p:tavLst>
                                    </p:anim>
                                    <p:anim calcmode="lin" valueType="num">
                                      <p:cBhvr>
                                        <p:cTn id="66" dur="800" decel="100000" fill="hold"/>
                                        <p:tgtEl>
                                          <p:spTgt spid="3">
                                            <p:txEl>
                                              <p:pRg st="7" end="7"/>
                                            </p:txEl>
                                          </p:spTgt>
                                        </p:tgtEl>
                                        <p:attrNameLst>
                                          <p:attrName>ppt_y</p:attrName>
                                        </p:attrNameLst>
                                      </p:cBhvr>
                                      <p:tavLst>
                                        <p:tav tm="0">
                                          <p:val>
                                            <p:strVal val="#ppt_y-0.4"/>
                                          </p:val>
                                        </p:tav>
                                        <p:tav tm="100000">
                                          <p:val>
                                            <p:strVal val="#ppt_y+0.1"/>
                                          </p:val>
                                        </p:tav>
                                      </p:tavLst>
                                    </p:anim>
                                    <p:anim calcmode="lin" valueType="num">
                                      <p:cBhvr>
                                        <p:cTn id="67" dur="200" accel="100000" fill="hold">
                                          <p:stCondLst>
                                            <p:cond delay="800"/>
                                          </p:stCondLst>
                                        </p:cTn>
                                        <p:tgtEl>
                                          <p:spTgt spid="3">
                                            <p:txEl>
                                              <p:pRg st="7" end="7"/>
                                            </p:txEl>
                                          </p:spTgt>
                                        </p:tgtEl>
                                        <p:attrNameLst>
                                          <p:attrName>ppt_x</p:attrName>
                                        </p:attrNameLst>
                                      </p:cBhvr>
                                      <p:tavLst>
                                        <p:tav tm="0">
                                          <p:val>
                                            <p:strVal val="#ppt_x-0.05"/>
                                          </p:val>
                                        </p:tav>
                                        <p:tav tm="100000">
                                          <p:val>
                                            <p:strVal val="#ppt_x"/>
                                          </p:val>
                                        </p:tav>
                                      </p:tavLst>
                                    </p:anim>
                                    <p:anim calcmode="lin" valueType="num">
                                      <p:cBhvr>
                                        <p:cTn id="68" dur="200" accel="100000" fill="hold">
                                          <p:stCondLst>
                                            <p:cond delay="800"/>
                                          </p:stCondLst>
                                        </p:cTn>
                                        <p:tgtEl>
                                          <p:spTgt spid="3">
                                            <p:txEl>
                                              <p:pRg st="7" end="7"/>
                                            </p:txEl>
                                          </p:spTgt>
                                        </p:tgtEl>
                                        <p:attrNameLst>
                                          <p:attrName>ppt_y</p:attrName>
                                        </p:attrNameLst>
                                      </p:cBhvr>
                                      <p:tavLst>
                                        <p:tav tm="0">
                                          <p:val>
                                            <p:strVal val="#ppt_y+0.1"/>
                                          </p:val>
                                        </p:tav>
                                        <p:tav tm="100000">
                                          <p:val>
                                            <p:strVal val="#ppt_y"/>
                                          </p:val>
                                        </p:tav>
                                      </p:tavLst>
                                    </p:anim>
                                  </p:childTnLst>
                                </p:cTn>
                              </p:par>
                              <p:par>
                                <p:cTn id="69" presetID="30" presetClass="entr" presetSubtype="0" fill="hold" nodeType="with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Effect transition="in" filter="fade">
                                      <p:cBhvr>
                                        <p:cTn id="71" dur="800" decel="100000"/>
                                        <p:tgtEl>
                                          <p:spTgt spid="3">
                                            <p:txEl>
                                              <p:pRg st="8" end="8"/>
                                            </p:txEl>
                                          </p:spTgt>
                                        </p:tgtEl>
                                      </p:cBhvr>
                                    </p:animEffect>
                                    <p:anim calcmode="lin" valueType="num">
                                      <p:cBhvr>
                                        <p:cTn id="72" dur="800" decel="100000" fill="hold"/>
                                        <p:tgtEl>
                                          <p:spTgt spid="3">
                                            <p:txEl>
                                              <p:pRg st="8" end="8"/>
                                            </p:txEl>
                                          </p:spTgt>
                                        </p:tgtEl>
                                        <p:attrNameLst>
                                          <p:attrName>style.rotation</p:attrName>
                                        </p:attrNameLst>
                                      </p:cBhvr>
                                      <p:tavLst>
                                        <p:tav tm="0">
                                          <p:val>
                                            <p:fltVal val="-90"/>
                                          </p:val>
                                        </p:tav>
                                        <p:tav tm="100000">
                                          <p:val>
                                            <p:fltVal val="0"/>
                                          </p:val>
                                        </p:tav>
                                      </p:tavLst>
                                    </p:anim>
                                    <p:anim calcmode="lin" valueType="num">
                                      <p:cBhvr>
                                        <p:cTn id="73" dur="800" decel="100000" fill="hold"/>
                                        <p:tgtEl>
                                          <p:spTgt spid="3">
                                            <p:txEl>
                                              <p:pRg st="8" end="8"/>
                                            </p:txEl>
                                          </p:spTgt>
                                        </p:tgtEl>
                                        <p:attrNameLst>
                                          <p:attrName>ppt_x</p:attrName>
                                        </p:attrNameLst>
                                      </p:cBhvr>
                                      <p:tavLst>
                                        <p:tav tm="0">
                                          <p:val>
                                            <p:strVal val="#ppt_x+0.4"/>
                                          </p:val>
                                        </p:tav>
                                        <p:tav tm="100000">
                                          <p:val>
                                            <p:strVal val="#ppt_x-0.05"/>
                                          </p:val>
                                        </p:tav>
                                      </p:tavLst>
                                    </p:anim>
                                    <p:anim calcmode="lin" valueType="num">
                                      <p:cBhvr>
                                        <p:cTn id="74" dur="800" decel="100000" fill="hold"/>
                                        <p:tgtEl>
                                          <p:spTgt spid="3">
                                            <p:txEl>
                                              <p:pRg st="8" end="8"/>
                                            </p:txEl>
                                          </p:spTgt>
                                        </p:tgtEl>
                                        <p:attrNameLst>
                                          <p:attrName>ppt_y</p:attrName>
                                        </p:attrNameLst>
                                      </p:cBhvr>
                                      <p:tavLst>
                                        <p:tav tm="0">
                                          <p:val>
                                            <p:strVal val="#ppt_y-0.4"/>
                                          </p:val>
                                        </p:tav>
                                        <p:tav tm="100000">
                                          <p:val>
                                            <p:strVal val="#ppt_y+0.1"/>
                                          </p:val>
                                        </p:tav>
                                      </p:tavLst>
                                    </p:anim>
                                    <p:anim calcmode="lin" valueType="num">
                                      <p:cBhvr>
                                        <p:cTn id="75" dur="200" accel="100000" fill="hold">
                                          <p:stCondLst>
                                            <p:cond delay="800"/>
                                          </p:stCondLst>
                                        </p:cTn>
                                        <p:tgtEl>
                                          <p:spTgt spid="3">
                                            <p:txEl>
                                              <p:pRg st="8" end="8"/>
                                            </p:txEl>
                                          </p:spTgt>
                                        </p:tgtEl>
                                        <p:attrNameLst>
                                          <p:attrName>ppt_x</p:attrName>
                                        </p:attrNameLst>
                                      </p:cBhvr>
                                      <p:tavLst>
                                        <p:tav tm="0">
                                          <p:val>
                                            <p:strVal val="#ppt_x-0.05"/>
                                          </p:val>
                                        </p:tav>
                                        <p:tav tm="100000">
                                          <p:val>
                                            <p:strVal val="#ppt_x"/>
                                          </p:val>
                                        </p:tav>
                                      </p:tavLst>
                                    </p:anim>
                                    <p:anim calcmode="lin" valueType="num">
                                      <p:cBhvr>
                                        <p:cTn id="76" dur="200" accel="100000" fill="hold">
                                          <p:stCondLst>
                                            <p:cond delay="800"/>
                                          </p:stCondLst>
                                        </p:cTn>
                                        <p:tgtEl>
                                          <p:spTgt spid="3">
                                            <p:txEl>
                                              <p:pRg st="8" end="8"/>
                                            </p:txEl>
                                          </p:spTgt>
                                        </p:tgtEl>
                                        <p:attrNameLst>
                                          <p:attrName>ppt_y</p:attrName>
                                        </p:attrNameLst>
                                      </p:cBhvr>
                                      <p:tavLst>
                                        <p:tav tm="0">
                                          <p:val>
                                            <p:strVal val="#ppt_y+0.1"/>
                                          </p:val>
                                        </p:tav>
                                        <p:tav tm="100000">
                                          <p:val>
                                            <p:strVal val="#ppt_y"/>
                                          </p:val>
                                        </p:tav>
                                      </p:tavLst>
                                    </p:anim>
                                  </p:childTnLst>
                                </p:cTn>
                              </p:par>
                              <p:par>
                                <p:cTn id="77" presetID="30" presetClass="entr" presetSubtype="0" fill="hold" nodeType="with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Effect transition="in" filter="fade">
                                      <p:cBhvr>
                                        <p:cTn id="79" dur="800" decel="100000"/>
                                        <p:tgtEl>
                                          <p:spTgt spid="3">
                                            <p:txEl>
                                              <p:pRg st="9" end="9"/>
                                            </p:txEl>
                                          </p:spTgt>
                                        </p:tgtEl>
                                      </p:cBhvr>
                                    </p:animEffect>
                                    <p:anim calcmode="lin" valueType="num">
                                      <p:cBhvr>
                                        <p:cTn id="80" dur="800" decel="100000" fill="hold"/>
                                        <p:tgtEl>
                                          <p:spTgt spid="3">
                                            <p:txEl>
                                              <p:pRg st="9" end="9"/>
                                            </p:txEl>
                                          </p:spTgt>
                                        </p:tgtEl>
                                        <p:attrNameLst>
                                          <p:attrName>style.rotation</p:attrName>
                                        </p:attrNameLst>
                                      </p:cBhvr>
                                      <p:tavLst>
                                        <p:tav tm="0">
                                          <p:val>
                                            <p:fltVal val="-90"/>
                                          </p:val>
                                        </p:tav>
                                        <p:tav tm="100000">
                                          <p:val>
                                            <p:fltVal val="0"/>
                                          </p:val>
                                        </p:tav>
                                      </p:tavLst>
                                    </p:anim>
                                    <p:anim calcmode="lin" valueType="num">
                                      <p:cBhvr>
                                        <p:cTn id="81" dur="800" decel="100000" fill="hold"/>
                                        <p:tgtEl>
                                          <p:spTgt spid="3">
                                            <p:txEl>
                                              <p:pRg st="9" end="9"/>
                                            </p:txEl>
                                          </p:spTgt>
                                        </p:tgtEl>
                                        <p:attrNameLst>
                                          <p:attrName>ppt_x</p:attrName>
                                        </p:attrNameLst>
                                      </p:cBhvr>
                                      <p:tavLst>
                                        <p:tav tm="0">
                                          <p:val>
                                            <p:strVal val="#ppt_x+0.4"/>
                                          </p:val>
                                        </p:tav>
                                        <p:tav tm="100000">
                                          <p:val>
                                            <p:strVal val="#ppt_x-0.05"/>
                                          </p:val>
                                        </p:tav>
                                      </p:tavLst>
                                    </p:anim>
                                    <p:anim calcmode="lin" valueType="num">
                                      <p:cBhvr>
                                        <p:cTn id="82" dur="800" decel="100000" fill="hold"/>
                                        <p:tgtEl>
                                          <p:spTgt spid="3">
                                            <p:txEl>
                                              <p:pRg st="9" end="9"/>
                                            </p:txEl>
                                          </p:spTgt>
                                        </p:tgtEl>
                                        <p:attrNameLst>
                                          <p:attrName>ppt_y</p:attrName>
                                        </p:attrNameLst>
                                      </p:cBhvr>
                                      <p:tavLst>
                                        <p:tav tm="0">
                                          <p:val>
                                            <p:strVal val="#ppt_y-0.4"/>
                                          </p:val>
                                        </p:tav>
                                        <p:tav tm="100000">
                                          <p:val>
                                            <p:strVal val="#ppt_y+0.1"/>
                                          </p:val>
                                        </p:tav>
                                      </p:tavLst>
                                    </p:anim>
                                    <p:anim calcmode="lin" valueType="num">
                                      <p:cBhvr>
                                        <p:cTn id="83" dur="200" accel="100000" fill="hold">
                                          <p:stCondLst>
                                            <p:cond delay="800"/>
                                          </p:stCondLst>
                                        </p:cTn>
                                        <p:tgtEl>
                                          <p:spTgt spid="3">
                                            <p:txEl>
                                              <p:pRg st="9" end="9"/>
                                            </p:txEl>
                                          </p:spTgt>
                                        </p:tgtEl>
                                        <p:attrNameLst>
                                          <p:attrName>ppt_x</p:attrName>
                                        </p:attrNameLst>
                                      </p:cBhvr>
                                      <p:tavLst>
                                        <p:tav tm="0">
                                          <p:val>
                                            <p:strVal val="#ppt_x-0.05"/>
                                          </p:val>
                                        </p:tav>
                                        <p:tav tm="100000">
                                          <p:val>
                                            <p:strVal val="#ppt_x"/>
                                          </p:val>
                                        </p:tav>
                                      </p:tavLst>
                                    </p:anim>
                                    <p:anim calcmode="lin" valueType="num">
                                      <p:cBhvr>
                                        <p:cTn id="84" dur="200" accel="100000" fill="hold">
                                          <p:stCondLst>
                                            <p:cond delay="800"/>
                                          </p:stCondLst>
                                        </p:cTn>
                                        <p:tgtEl>
                                          <p:spTgt spid="3">
                                            <p:txEl>
                                              <p:pRg st="9" end="9"/>
                                            </p:txEl>
                                          </p:spTgt>
                                        </p:tgtEl>
                                        <p:attrNameLst>
                                          <p:attrName>ppt_y</p:attrName>
                                        </p:attrNameLst>
                                      </p:cBhvr>
                                      <p:tavLst>
                                        <p:tav tm="0">
                                          <p:val>
                                            <p:strVal val="#ppt_y+0.1"/>
                                          </p:val>
                                        </p:tav>
                                        <p:tav tm="100000">
                                          <p:val>
                                            <p:strVal val="#ppt_y"/>
                                          </p:val>
                                        </p:tav>
                                      </p:tavLst>
                                    </p:anim>
                                  </p:childTnLst>
                                </p:cTn>
                              </p:par>
                              <p:par>
                                <p:cTn id="85" presetID="30" presetClass="entr" presetSubtype="0" fill="hold" nodeType="withEffect">
                                  <p:stCondLst>
                                    <p:cond delay="0"/>
                                  </p:stCondLst>
                                  <p:childTnLst>
                                    <p:set>
                                      <p:cBhvr>
                                        <p:cTn id="86" dur="1" fill="hold">
                                          <p:stCondLst>
                                            <p:cond delay="0"/>
                                          </p:stCondLst>
                                        </p:cTn>
                                        <p:tgtEl>
                                          <p:spTgt spid="3">
                                            <p:txEl>
                                              <p:pRg st="10" end="10"/>
                                            </p:txEl>
                                          </p:spTgt>
                                        </p:tgtEl>
                                        <p:attrNameLst>
                                          <p:attrName>style.visibility</p:attrName>
                                        </p:attrNameLst>
                                      </p:cBhvr>
                                      <p:to>
                                        <p:strVal val="visible"/>
                                      </p:to>
                                    </p:set>
                                    <p:animEffect transition="in" filter="fade">
                                      <p:cBhvr>
                                        <p:cTn id="87" dur="800" decel="100000"/>
                                        <p:tgtEl>
                                          <p:spTgt spid="3">
                                            <p:txEl>
                                              <p:pRg st="10" end="10"/>
                                            </p:txEl>
                                          </p:spTgt>
                                        </p:tgtEl>
                                      </p:cBhvr>
                                    </p:animEffect>
                                    <p:anim calcmode="lin" valueType="num">
                                      <p:cBhvr>
                                        <p:cTn id="88" dur="800" decel="100000" fill="hold"/>
                                        <p:tgtEl>
                                          <p:spTgt spid="3">
                                            <p:txEl>
                                              <p:pRg st="10" end="10"/>
                                            </p:txEl>
                                          </p:spTgt>
                                        </p:tgtEl>
                                        <p:attrNameLst>
                                          <p:attrName>style.rotation</p:attrName>
                                        </p:attrNameLst>
                                      </p:cBhvr>
                                      <p:tavLst>
                                        <p:tav tm="0">
                                          <p:val>
                                            <p:fltVal val="-90"/>
                                          </p:val>
                                        </p:tav>
                                        <p:tav tm="100000">
                                          <p:val>
                                            <p:fltVal val="0"/>
                                          </p:val>
                                        </p:tav>
                                      </p:tavLst>
                                    </p:anim>
                                    <p:anim calcmode="lin" valueType="num">
                                      <p:cBhvr>
                                        <p:cTn id="89" dur="800" decel="100000" fill="hold"/>
                                        <p:tgtEl>
                                          <p:spTgt spid="3">
                                            <p:txEl>
                                              <p:pRg st="10" end="10"/>
                                            </p:txEl>
                                          </p:spTgt>
                                        </p:tgtEl>
                                        <p:attrNameLst>
                                          <p:attrName>ppt_x</p:attrName>
                                        </p:attrNameLst>
                                      </p:cBhvr>
                                      <p:tavLst>
                                        <p:tav tm="0">
                                          <p:val>
                                            <p:strVal val="#ppt_x+0.4"/>
                                          </p:val>
                                        </p:tav>
                                        <p:tav tm="100000">
                                          <p:val>
                                            <p:strVal val="#ppt_x-0.05"/>
                                          </p:val>
                                        </p:tav>
                                      </p:tavLst>
                                    </p:anim>
                                    <p:anim calcmode="lin" valueType="num">
                                      <p:cBhvr>
                                        <p:cTn id="90" dur="800" decel="100000" fill="hold"/>
                                        <p:tgtEl>
                                          <p:spTgt spid="3">
                                            <p:txEl>
                                              <p:pRg st="10" end="10"/>
                                            </p:txEl>
                                          </p:spTgt>
                                        </p:tgtEl>
                                        <p:attrNameLst>
                                          <p:attrName>ppt_y</p:attrName>
                                        </p:attrNameLst>
                                      </p:cBhvr>
                                      <p:tavLst>
                                        <p:tav tm="0">
                                          <p:val>
                                            <p:strVal val="#ppt_y-0.4"/>
                                          </p:val>
                                        </p:tav>
                                        <p:tav tm="100000">
                                          <p:val>
                                            <p:strVal val="#ppt_y+0.1"/>
                                          </p:val>
                                        </p:tav>
                                      </p:tavLst>
                                    </p:anim>
                                    <p:anim calcmode="lin" valueType="num">
                                      <p:cBhvr>
                                        <p:cTn id="91" dur="200" accel="100000" fill="hold">
                                          <p:stCondLst>
                                            <p:cond delay="800"/>
                                          </p:stCondLst>
                                        </p:cTn>
                                        <p:tgtEl>
                                          <p:spTgt spid="3">
                                            <p:txEl>
                                              <p:pRg st="10" end="10"/>
                                            </p:txEl>
                                          </p:spTgt>
                                        </p:tgtEl>
                                        <p:attrNameLst>
                                          <p:attrName>ppt_x</p:attrName>
                                        </p:attrNameLst>
                                      </p:cBhvr>
                                      <p:tavLst>
                                        <p:tav tm="0">
                                          <p:val>
                                            <p:strVal val="#ppt_x-0.05"/>
                                          </p:val>
                                        </p:tav>
                                        <p:tav tm="100000">
                                          <p:val>
                                            <p:strVal val="#ppt_x"/>
                                          </p:val>
                                        </p:tav>
                                      </p:tavLst>
                                    </p:anim>
                                    <p:anim calcmode="lin" valueType="num">
                                      <p:cBhvr>
                                        <p:cTn id="92" dur="200" accel="100000" fill="hold">
                                          <p:stCondLst>
                                            <p:cond delay="800"/>
                                          </p:stCondLst>
                                        </p:cTn>
                                        <p:tgtEl>
                                          <p:spTgt spid="3">
                                            <p:txEl>
                                              <p:pRg st="10" end="1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solidFill>
                  <a:srgbClr val="FF0000"/>
                </a:solidFill>
              </a:rPr>
              <a:t>أنواع المشكلات التي يتناولها المنهج التاريخي :</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pPr algn="r" rtl="1">
              <a:buNone/>
            </a:pPr>
            <a:r>
              <a:rPr lang="fr-FR" dirty="0" smtClean="0"/>
              <a:t>         </a:t>
            </a:r>
            <a:r>
              <a:rPr lang="ar-DZ" dirty="0" smtClean="0"/>
              <a:t> لا يقتصر منهج البحث التاريخي على الدراسات التاريخية كما يظهر من المصطلح  , وإنما يستخدم في مجالات العلوم التربوية والنفسية </a:t>
            </a:r>
            <a:r>
              <a:rPr lang="ar-DZ" dirty="0" err="1" smtClean="0"/>
              <a:t>والإجتماعية</a:t>
            </a:r>
            <a:r>
              <a:rPr lang="ar-DZ" dirty="0" smtClean="0"/>
              <a:t> عامة . فضلا عن الفصل الخاص بالدراسات والأبحاث في متن رسالة البحث التي أجريت في أوقات ماضية وترجع أهمية ذلك في تزويد الباحث </a:t>
            </a:r>
            <a:r>
              <a:rPr lang="ar-DZ" dirty="0" err="1" smtClean="0"/>
              <a:t>بينات</a:t>
            </a:r>
            <a:r>
              <a:rPr lang="ar-DZ" dirty="0" smtClean="0"/>
              <a:t> ونتائج معينة قد يستفيد منها في بحثه وبذلك يكون لمثل هذه الدراسات طبيعة تاريخية يمك إخضاعها للنقد والتحليل , ويستفيد منها في </a:t>
            </a:r>
            <a:r>
              <a:rPr lang="ar-DZ" dirty="0" err="1" smtClean="0"/>
              <a:t>إختيار</a:t>
            </a:r>
            <a:r>
              <a:rPr lang="ar-DZ" dirty="0" smtClean="0"/>
              <a:t> موضوعات جديدة . وفي مجال التربية </a:t>
            </a:r>
            <a:r>
              <a:rPr lang="ar-DZ" dirty="0" err="1" smtClean="0"/>
              <a:t>يفييد</a:t>
            </a:r>
            <a:r>
              <a:rPr lang="ar-DZ" dirty="0" smtClean="0"/>
              <a:t> منهج البحث التاريخي في الوصول إلى مادة تاريخ التربية , إذ يمكن </a:t>
            </a:r>
            <a:r>
              <a:rPr lang="ar-DZ" dirty="0" err="1" smtClean="0"/>
              <a:t>إستخدامه</a:t>
            </a:r>
            <a:r>
              <a:rPr lang="ar-DZ" dirty="0" smtClean="0"/>
              <a:t> في دراسة  أحداث ووقائع معينة تمت في الماضي  بقصد التوصل إلى نتائج </a:t>
            </a:r>
            <a:r>
              <a:rPr lang="ar-DZ" dirty="0" err="1" smtClean="0"/>
              <a:t>للإستفادة</a:t>
            </a:r>
            <a:r>
              <a:rPr lang="ar-DZ" dirty="0" smtClean="0"/>
              <a:t> منها في حاضر العمل التربوي , ومستقبله , ومن الأمثلة التي يمكن أن تتناولها الدراسات </a:t>
            </a:r>
            <a:r>
              <a:rPr lang="ar-DZ" dirty="0" err="1" smtClean="0"/>
              <a:t>التارخية</a:t>
            </a:r>
            <a:r>
              <a:rPr lang="ar-DZ" dirty="0" smtClean="0"/>
              <a:t> في العلوم التربوية والنفسية  نورد هذا البعض :</a:t>
            </a:r>
            <a:endParaRPr lang="fr-FR" dirty="0" smtClean="0"/>
          </a:p>
          <a:p>
            <a:pPr lvl="0" algn="r" rtl="1">
              <a:buFont typeface="Wingdings" pitchFamily="2" charset="2"/>
              <a:buChar char="Ø"/>
            </a:pPr>
            <a:r>
              <a:rPr lang="ar-DZ" dirty="0" smtClean="0"/>
              <a:t>دراسة تاريخية لتطور التعليم </a:t>
            </a:r>
            <a:r>
              <a:rPr lang="ar-DZ" dirty="0" err="1" smtClean="0"/>
              <a:t>الإبتدائي</a:t>
            </a:r>
            <a:r>
              <a:rPr lang="ar-DZ" dirty="0" smtClean="0"/>
              <a:t> أو الثانوي أو الجامعي عبر مراحل زمنية متتابعة للبحث عن فعالية أحداث معينة أو تغييرات </a:t>
            </a:r>
            <a:r>
              <a:rPr lang="ar-DZ" dirty="0" err="1" smtClean="0"/>
              <a:t>إجتماعية</a:t>
            </a:r>
            <a:r>
              <a:rPr lang="ar-DZ" dirty="0" smtClean="0"/>
              <a:t> في مسار التعليم . </a:t>
            </a:r>
            <a:endParaRPr lang="fr-FR"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800" decel="100000"/>
                                        <p:tgtEl>
                                          <p:spTgt spid="3">
                                            <p:txEl>
                                              <p:pRg st="0" end="0"/>
                                            </p:txEl>
                                          </p:spTgt>
                                        </p:tgtEl>
                                      </p:cBhvr>
                                    </p:animEffect>
                                    <p:anim calcmode="lin" valueType="num">
                                      <p:cBhvr>
                                        <p:cTn id="15"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20" presetID="30" presetClass="entr" presetSubtype="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800" decel="100000"/>
                                        <p:tgtEl>
                                          <p:spTgt spid="3">
                                            <p:txEl>
                                              <p:pRg st="1" end="1"/>
                                            </p:txEl>
                                          </p:spTgt>
                                        </p:tgtEl>
                                      </p:cBhvr>
                                    </p:animEffect>
                                    <p:anim calcmode="lin" valueType="num">
                                      <p:cBhvr>
                                        <p:cTn id="23"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4"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5"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1"/>
            <a:ext cx="8229600" cy="71438"/>
          </a:xfrm>
        </p:spPr>
        <p:txBody>
          <a:bodyPr>
            <a:normAutofit fontScale="90000"/>
          </a:bodyPr>
          <a:lstStyle/>
          <a:p>
            <a:endParaRPr lang="fr-FR" dirty="0"/>
          </a:p>
        </p:txBody>
      </p:sp>
      <p:sp>
        <p:nvSpPr>
          <p:cNvPr id="3" name="Espace réservé du contenu 2"/>
          <p:cNvSpPr>
            <a:spLocks noGrp="1"/>
          </p:cNvSpPr>
          <p:nvPr>
            <p:ph idx="1"/>
          </p:nvPr>
        </p:nvSpPr>
        <p:spPr>
          <a:xfrm>
            <a:off x="457200" y="1071546"/>
            <a:ext cx="8229600" cy="6143668"/>
          </a:xfrm>
        </p:spPr>
        <p:txBody>
          <a:bodyPr>
            <a:normAutofit fontScale="32500" lnSpcReduction="20000"/>
          </a:bodyPr>
          <a:lstStyle/>
          <a:p>
            <a:pPr lvl="0" algn="r" rtl="1">
              <a:buFont typeface="Wingdings" pitchFamily="2" charset="2"/>
              <a:buChar char="Ø"/>
            </a:pPr>
            <a:r>
              <a:rPr lang="ar-DZ" sz="5500" dirty="0" smtClean="0"/>
              <a:t>دراسة </a:t>
            </a:r>
            <a:r>
              <a:rPr lang="ar-DZ" sz="5500" dirty="0" err="1" smtClean="0"/>
              <a:t>تارخية</a:t>
            </a:r>
            <a:r>
              <a:rPr lang="ar-DZ" sz="5500" dirty="0" smtClean="0"/>
              <a:t> لتطور تعليم </a:t>
            </a:r>
            <a:r>
              <a:rPr lang="ar-DZ" sz="5500" dirty="0" err="1" smtClean="0"/>
              <a:t>ماقبل</a:t>
            </a:r>
            <a:r>
              <a:rPr lang="ar-DZ" sz="5500" dirty="0" smtClean="0"/>
              <a:t> المدرسة </a:t>
            </a:r>
            <a:r>
              <a:rPr lang="ar-DZ" sz="5500" dirty="0" err="1" smtClean="0"/>
              <a:t>الإبتدائية</a:t>
            </a:r>
            <a:r>
              <a:rPr lang="ar-DZ" sz="5500" dirty="0" smtClean="0"/>
              <a:t>  ( الحضانة رياض الأطفال ) في ضوء مبررات هذا التطور عمليا </a:t>
            </a:r>
            <a:r>
              <a:rPr lang="ar-DZ" sz="5500" dirty="0" err="1" smtClean="0"/>
              <a:t>وإجتماعيا</a:t>
            </a:r>
            <a:r>
              <a:rPr lang="ar-DZ" sz="5500" dirty="0" smtClean="0"/>
              <a:t> .</a:t>
            </a:r>
            <a:endParaRPr lang="fr-FR" sz="5500" dirty="0" smtClean="0"/>
          </a:p>
          <a:p>
            <a:pPr lvl="0" algn="r" rtl="1">
              <a:buFont typeface="Wingdings" pitchFamily="2" charset="2"/>
              <a:buChar char="Ø"/>
            </a:pPr>
            <a:r>
              <a:rPr lang="ar-DZ" sz="5500" dirty="0" smtClean="0"/>
              <a:t>دراسة التطورات التي حدثت في بعض ميادين التربية  ( المناهج , </a:t>
            </a:r>
            <a:r>
              <a:rPr lang="ar-DZ" sz="5500" dirty="0" err="1" smtClean="0"/>
              <a:t>و</a:t>
            </a:r>
            <a:r>
              <a:rPr lang="ar-DZ" sz="5500" dirty="0" smtClean="0"/>
              <a:t> طرائق التدريس , وفلسفة التربية والإدارة التربوية ...</a:t>
            </a:r>
            <a:r>
              <a:rPr lang="ar-DZ" sz="5500" dirty="0" err="1" smtClean="0"/>
              <a:t>إلخ</a:t>
            </a:r>
            <a:r>
              <a:rPr lang="ar-DZ" sz="5500" dirty="0" smtClean="0"/>
              <a:t> . في ضوء التغيرات </a:t>
            </a:r>
            <a:r>
              <a:rPr lang="ar-DZ" sz="5500" dirty="0" err="1" smtClean="0"/>
              <a:t>الإجتماعية</a:t>
            </a:r>
            <a:r>
              <a:rPr lang="ar-DZ" sz="5500" dirty="0" smtClean="0"/>
              <a:t> والفلسفات التي واكبت التطور أو أدت إليه .</a:t>
            </a:r>
            <a:endParaRPr lang="fr-FR" sz="5500" dirty="0" smtClean="0"/>
          </a:p>
          <a:p>
            <a:pPr lvl="0" algn="r" rtl="1">
              <a:buFont typeface="Wingdings" pitchFamily="2" charset="2"/>
              <a:buChar char="Ø"/>
            </a:pPr>
            <a:r>
              <a:rPr lang="ar-DZ" sz="5500" dirty="0" smtClean="0"/>
              <a:t>دراسة في تطور النواحي التشريعية أو الإدارية للتعليم العام أو المهني ( الصناعي , الزراعي , التجاري  الإداري ) في ضوء التغيرات </a:t>
            </a:r>
            <a:r>
              <a:rPr lang="ar-DZ" sz="5500" dirty="0" err="1" smtClean="0"/>
              <a:t>الإجتماعية</a:t>
            </a:r>
            <a:r>
              <a:rPr lang="ar-DZ" sz="5500" dirty="0" smtClean="0"/>
              <a:t> والفلسفات التي واكبت هذا التطور أو أدت إليه .</a:t>
            </a:r>
            <a:endParaRPr lang="fr-FR" sz="5500" dirty="0" smtClean="0"/>
          </a:p>
          <a:p>
            <a:pPr lvl="0" algn="r" rtl="1">
              <a:buFont typeface="Wingdings" pitchFamily="2" charset="2"/>
              <a:buChar char="Ø"/>
            </a:pPr>
            <a:r>
              <a:rPr lang="ar-DZ" sz="5500" dirty="0" smtClean="0"/>
              <a:t>دراسات تاريخية للمقارنة بين النظم التعليمية بين الأقطار أو الدول المختلفة , أو بين مدتين في الدولة مثلا في مصر قبل ثورة 23 يوليو سنة 1952 وبعد الثورة , وفي العراق قبل الحرب العالمية الثانية وبعدها أو قبل ثورة 14 تموز 1958 وبعدها ,أو قبل ثورة 17-30 تموز 1968 وبعدها .</a:t>
            </a:r>
            <a:endParaRPr lang="fr-FR" sz="5500" dirty="0" smtClean="0"/>
          </a:p>
          <a:p>
            <a:pPr lvl="0" algn="r" rtl="1">
              <a:buFont typeface="Wingdings" pitchFamily="2" charset="2"/>
              <a:buChar char="Ø"/>
            </a:pPr>
            <a:r>
              <a:rPr lang="ar-DZ" sz="5500" dirty="0" smtClean="0"/>
              <a:t>دراسة في تطور أهداف التعليم أو فلسفة التربية وتطبيقاتها في مجال تربية الأفراد .</a:t>
            </a:r>
            <a:endParaRPr lang="fr-FR" sz="5500" dirty="0" smtClean="0"/>
          </a:p>
          <a:p>
            <a:pPr lvl="0" algn="r" rtl="1">
              <a:buFont typeface="Wingdings" pitchFamily="2" charset="2"/>
              <a:buChar char="Ø"/>
            </a:pPr>
            <a:r>
              <a:rPr lang="ar-DZ" sz="5500" dirty="0" smtClean="0"/>
              <a:t>دراسة </a:t>
            </a:r>
            <a:r>
              <a:rPr lang="ar-DZ" sz="5500" dirty="0" err="1" smtClean="0"/>
              <a:t>تأريخية</a:t>
            </a:r>
            <a:r>
              <a:rPr lang="ar-DZ" sz="5500" dirty="0" smtClean="0"/>
              <a:t> مقارنة لتمويل التعليم في التعليم العام في حقب زمنية متتالية .</a:t>
            </a:r>
            <a:endParaRPr lang="fr-FR" sz="5500" dirty="0" smtClean="0"/>
          </a:p>
          <a:p>
            <a:pPr lvl="0" algn="r" rtl="1">
              <a:buFont typeface="Wingdings" pitchFamily="2" charset="2"/>
              <a:buChar char="Ø"/>
            </a:pPr>
            <a:r>
              <a:rPr lang="ar-DZ" sz="5500" dirty="0" smtClean="0"/>
              <a:t>دراسة </a:t>
            </a:r>
            <a:r>
              <a:rPr lang="ar-DZ" sz="5500" dirty="0" err="1" smtClean="0"/>
              <a:t>تأريخية</a:t>
            </a:r>
            <a:r>
              <a:rPr lang="ar-DZ" sz="5500" dirty="0" smtClean="0"/>
              <a:t> مقارنة لإعداد المعلم في حقب زمنية متتالية </a:t>
            </a:r>
            <a:r>
              <a:rPr lang="ar-DZ" sz="5500" dirty="0" err="1" smtClean="0"/>
              <a:t>و</a:t>
            </a:r>
            <a:r>
              <a:rPr lang="ar-DZ" sz="5500" dirty="0" smtClean="0"/>
              <a:t> الضروري هنا أن نشير غلى الحقبة الزمنية محكومة بمجموعة ظروف ثقافية وحضارية </a:t>
            </a:r>
            <a:r>
              <a:rPr lang="ar-DZ" sz="5500" dirty="0" err="1" smtClean="0"/>
              <a:t>و</a:t>
            </a:r>
            <a:r>
              <a:rPr lang="ar-DZ" sz="5500" dirty="0" smtClean="0"/>
              <a:t> اجتماعية </a:t>
            </a:r>
            <a:r>
              <a:rPr lang="ar-DZ" sz="5500" dirty="0" err="1" smtClean="0"/>
              <a:t>و</a:t>
            </a:r>
            <a:r>
              <a:rPr lang="ar-DZ" sz="5500" dirty="0" smtClean="0"/>
              <a:t> سياسية تنعكس بالضرورة على الرؤية التربوية للمنظرين وللقادة </a:t>
            </a:r>
            <a:r>
              <a:rPr lang="ar-DZ" sz="5500" dirty="0" err="1" smtClean="0"/>
              <a:t>السياسين</a:t>
            </a:r>
            <a:r>
              <a:rPr lang="ar-DZ" sz="5500" dirty="0" smtClean="0"/>
              <a:t> و التربويين عامة .</a:t>
            </a:r>
            <a:endParaRPr lang="fr-FR" sz="5500" dirty="0" smtClean="0"/>
          </a:p>
          <a:p>
            <a:pPr lvl="0" algn="r" rtl="1">
              <a:buFont typeface="Wingdings" pitchFamily="2" charset="2"/>
              <a:buChar char="Ø"/>
            </a:pPr>
            <a:r>
              <a:rPr lang="ar-DZ" sz="5500" dirty="0" smtClean="0"/>
              <a:t>دراسات تاريخية لمدارس علم النفس </a:t>
            </a:r>
            <a:r>
              <a:rPr lang="ar-DZ" sz="5500" dirty="0" err="1" smtClean="0"/>
              <a:t>و</a:t>
            </a:r>
            <a:r>
              <a:rPr lang="ar-DZ" sz="5500" dirty="0" smtClean="0"/>
              <a:t> تصوراتها في كل حقبة أفرزت هذه الرؤى المتباينة : علم النفس </a:t>
            </a:r>
            <a:r>
              <a:rPr lang="ar-DZ" sz="5500" dirty="0" err="1" smtClean="0"/>
              <a:t>الغرضي</a:t>
            </a:r>
            <a:r>
              <a:rPr lang="ar-DZ" sz="5500" dirty="0" smtClean="0"/>
              <a:t> , وعلم النفس الوظيفي , وعلم النفس السلوكي , وعلم النفس </a:t>
            </a:r>
            <a:r>
              <a:rPr lang="ar-DZ" sz="5500" dirty="0" err="1" smtClean="0"/>
              <a:t>الكشتالتي</a:t>
            </a:r>
            <a:r>
              <a:rPr lang="ar-DZ" sz="5500" dirty="0" smtClean="0"/>
              <a:t> , علم النفس المعرفي الإنساني </a:t>
            </a:r>
            <a:r>
              <a:rPr lang="ar-DZ" sz="5500" dirty="0" err="1" smtClean="0"/>
              <a:t>والظاهرياتي</a:t>
            </a:r>
            <a:r>
              <a:rPr lang="ar-DZ" sz="5500" dirty="0" smtClean="0"/>
              <a:t> والوجودي ...</a:t>
            </a:r>
            <a:r>
              <a:rPr lang="ar-DZ" sz="5500" dirty="0" err="1" smtClean="0"/>
              <a:t>إلخ</a:t>
            </a:r>
            <a:r>
              <a:rPr lang="ar-DZ" sz="5500" dirty="0" smtClean="0"/>
              <a:t> .</a:t>
            </a:r>
            <a:endParaRPr lang="fr-FR" sz="5500" dirty="0" smtClean="0"/>
          </a:p>
          <a:p>
            <a:pPr lvl="0" algn="r" rtl="1">
              <a:buFont typeface="Wingdings" pitchFamily="2" charset="2"/>
              <a:buChar char="Ø"/>
            </a:pPr>
            <a:r>
              <a:rPr lang="ar-DZ" sz="5500" dirty="0" smtClean="0"/>
              <a:t>دراسات تاريخية للتيارات العلاجية كالتنويم </a:t>
            </a:r>
            <a:r>
              <a:rPr lang="ar-DZ" sz="5500" dirty="0" err="1" smtClean="0"/>
              <a:t>الغناطيسي</a:t>
            </a:r>
            <a:r>
              <a:rPr lang="ar-DZ" sz="5500" dirty="0" smtClean="0"/>
              <a:t> , والتفريغ بالكلام , والتحليل النفسي والعلاج السلوكي </a:t>
            </a:r>
            <a:r>
              <a:rPr lang="ar-DZ" sz="5500" dirty="0" err="1" smtClean="0"/>
              <a:t>و</a:t>
            </a:r>
            <a:r>
              <a:rPr lang="ar-DZ" sz="5500" dirty="0" smtClean="0"/>
              <a:t> تعديل السلوك .</a:t>
            </a:r>
            <a:endParaRPr lang="fr-FR" sz="5500" dirty="0" smtClean="0"/>
          </a:p>
          <a:p>
            <a:pPr lvl="0" algn="r" rtl="1">
              <a:buFont typeface="Wingdings" pitchFamily="2" charset="2"/>
              <a:buChar char="Ø"/>
            </a:pPr>
            <a:r>
              <a:rPr lang="ar-DZ" sz="5500" dirty="0" smtClean="0"/>
              <a:t>دراسات تاريخية لتراث علم النفس في التراث العربي ( ابن خلدون , ابن </a:t>
            </a:r>
            <a:r>
              <a:rPr lang="ar-DZ" sz="5500" dirty="0" err="1" smtClean="0"/>
              <a:t>مسكويه</a:t>
            </a:r>
            <a:r>
              <a:rPr lang="ar-DZ" sz="5500" dirty="0" smtClean="0"/>
              <a:t> , وابن تيمية </a:t>
            </a:r>
            <a:r>
              <a:rPr lang="ar-DZ" sz="5500" dirty="0" err="1" smtClean="0"/>
              <a:t>والزرنوجي</a:t>
            </a:r>
            <a:r>
              <a:rPr lang="ar-DZ" sz="5500" dirty="0" smtClean="0"/>
              <a:t> , وابن سينا , والغزالي على سبيل المثال لا الحصر ..). </a:t>
            </a:r>
            <a:endParaRPr lang="fr-FR" sz="5500"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800" decel="100000"/>
                                        <p:tgtEl>
                                          <p:spTgt spid="3">
                                            <p:txEl>
                                              <p:pRg st="1" end="1"/>
                                            </p:txEl>
                                          </p:spTgt>
                                        </p:tgtEl>
                                      </p:cBhvr>
                                    </p:animEffect>
                                    <p:anim calcmode="lin" valueType="num">
                                      <p:cBhvr>
                                        <p:cTn id="16"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800" decel="100000"/>
                                        <p:tgtEl>
                                          <p:spTgt spid="3">
                                            <p:txEl>
                                              <p:pRg st="2" end="2"/>
                                            </p:txEl>
                                          </p:spTgt>
                                        </p:tgtEl>
                                      </p:cBhvr>
                                    </p:animEffect>
                                    <p:anim calcmode="lin" valueType="num">
                                      <p:cBhvr>
                                        <p:cTn id="24"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800" decel="100000"/>
                                        <p:tgtEl>
                                          <p:spTgt spid="3">
                                            <p:txEl>
                                              <p:pRg st="3" end="3"/>
                                            </p:txEl>
                                          </p:spTgt>
                                        </p:tgtEl>
                                      </p:cBhvr>
                                    </p:animEffect>
                                    <p:anim calcmode="lin" valueType="num">
                                      <p:cBhvr>
                                        <p:cTn id="32"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par>
                                <p:cTn id="37" presetID="30" presetClass="entr" presetSubtype="0" fill="hold"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800" decel="100000"/>
                                        <p:tgtEl>
                                          <p:spTgt spid="3">
                                            <p:txEl>
                                              <p:pRg st="4" end="4"/>
                                            </p:txEl>
                                          </p:spTgt>
                                        </p:tgtEl>
                                      </p:cBhvr>
                                    </p:animEffect>
                                    <p:anim calcmode="lin" valueType="num">
                                      <p:cBhvr>
                                        <p:cTn id="40"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41"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42"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par>
                                <p:cTn id="45" presetID="30" presetClass="entr" presetSubtype="0" fill="hold" nodeType="with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800" decel="100000"/>
                                        <p:tgtEl>
                                          <p:spTgt spid="3">
                                            <p:txEl>
                                              <p:pRg st="5" end="5"/>
                                            </p:txEl>
                                          </p:spTgt>
                                        </p:tgtEl>
                                      </p:cBhvr>
                                    </p:animEffect>
                                    <p:anim calcmode="lin" valueType="num">
                                      <p:cBhvr>
                                        <p:cTn id="48"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par>
                                <p:cTn id="53" presetID="30" presetClass="entr" presetSubtype="0" fill="hold" nodeType="with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800" decel="100000"/>
                                        <p:tgtEl>
                                          <p:spTgt spid="3">
                                            <p:txEl>
                                              <p:pRg st="6" end="6"/>
                                            </p:txEl>
                                          </p:spTgt>
                                        </p:tgtEl>
                                      </p:cBhvr>
                                    </p:animEffect>
                                    <p:anim calcmode="lin" valueType="num">
                                      <p:cBhvr>
                                        <p:cTn id="56"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57"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58"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par>
                                <p:cTn id="61" presetID="30" presetClass="entr" presetSubtype="0" fill="hold" nodeType="with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800" decel="100000"/>
                                        <p:tgtEl>
                                          <p:spTgt spid="3">
                                            <p:txEl>
                                              <p:pRg st="7" end="7"/>
                                            </p:txEl>
                                          </p:spTgt>
                                        </p:tgtEl>
                                      </p:cBhvr>
                                    </p:animEffect>
                                    <p:anim calcmode="lin" valueType="num">
                                      <p:cBhvr>
                                        <p:cTn id="64" dur="800" decel="100000" fill="hold"/>
                                        <p:tgtEl>
                                          <p:spTgt spid="3">
                                            <p:txEl>
                                              <p:pRg st="7" end="7"/>
                                            </p:txEl>
                                          </p:spTgt>
                                        </p:tgtEl>
                                        <p:attrNameLst>
                                          <p:attrName>style.rotation</p:attrName>
                                        </p:attrNameLst>
                                      </p:cBhvr>
                                      <p:tavLst>
                                        <p:tav tm="0">
                                          <p:val>
                                            <p:fltVal val="-90"/>
                                          </p:val>
                                        </p:tav>
                                        <p:tav tm="100000">
                                          <p:val>
                                            <p:fltVal val="0"/>
                                          </p:val>
                                        </p:tav>
                                      </p:tavLst>
                                    </p:anim>
                                    <p:anim calcmode="lin" valueType="num">
                                      <p:cBhvr>
                                        <p:cTn id="65" dur="800" decel="100000" fill="hold"/>
                                        <p:tgtEl>
                                          <p:spTgt spid="3">
                                            <p:txEl>
                                              <p:pRg st="7" end="7"/>
                                            </p:txEl>
                                          </p:spTgt>
                                        </p:tgtEl>
                                        <p:attrNameLst>
                                          <p:attrName>ppt_x</p:attrName>
                                        </p:attrNameLst>
                                      </p:cBhvr>
                                      <p:tavLst>
                                        <p:tav tm="0">
                                          <p:val>
                                            <p:strVal val="#ppt_x+0.4"/>
                                          </p:val>
                                        </p:tav>
                                        <p:tav tm="100000">
                                          <p:val>
                                            <p:strVal val="#ppt_x-0.05"/>
                                          </p:val>
                                        </p:tav>
                                      </p:tavLst>
                                    </p:anim>
                                    <p:anim calcmode="lin" valueType="num">
                                      <p:cBhvr>
                                        <p:cTn id="66" dur="800" decel="100000" fill="hold"/>
                                        <p:tgtEl>
                                          <p:spTgt spid="3">
                                            <p:txEl>
                                              <p:pRg st="7" end="7"/>
                                            </p:txEl>
                                          </p:spTgt>
                                        </p:tgtEl>
                                        <p:attrNameLst>
                                          <p:attrName>ppt_y</p:attrName>
                                        </p:attrNameLst>
                                      </p:cBhvr>
                                      <p:tavLst>
                                        <p:tav tm="0">
                                          <p:val>
                                            <p:strVal val="#ppt_y-0.4"/>
                                          </p:val>
                                        </p:tav>
                                        <p:tav tm="100000">
                                          <p:val>
                                            <p:strVal val="#ppt_y+0.1"/>
                                          </p:val>
                                        </p:tav>
                                      </p:tavLst>
                                    </p:anim>
                                    <p:anim calcmode="lin" valueType="num">
                                      <p:cBhvr>
                                        <p:cTn id="67" dur="200" accel="100000" fill="hold">
                                          <p:stCondLst>
                                            <p:cond delay="800"/>
                                          </p:stCondLst>
                                        </p:cTn>
                                        <p:tgtEl>
                                          <p:spTgt spid="3">
                                            <p:txEl>
                                              <p:pRg st="7" end="7"/>
                                            </p:txEl>
                                          </p:spTgt>
                                        </p:tgtEl>
                                        <p:attrNameLst>
                                          <p:attrName>ppt_x</p:attrName>
                                        </p:attrNameLst>
                                      </p:cBhvr>
                                      <p:tavLst>
                                        <p:tav tm="0">
                                          <p:val>
                                            <p:strVal val="#ppt_x-0.05"/>
                                          </p:val>
                                        </p:tav>
                                        <p:tav tm="100000">
                                          <p:val>
                                            <p:strVal val="#ppt_x"/>
                                          </p:val>
                                        </p:tav>
                                      </p:tavLst>
                                    </p:anim>
                                    <p:anim calcmode="lin" valueType="num">
                                      <p:cBhvr>
                                        <p:cTn id="68" dur="200" accel="100000" fill="hold">
                                          <p:stCondLst>
                                            <p:cond delay="800"/>
                                          </p:stCondLst>
                                        </p:cTn>
                                        <p:tgtEl>
                                          <p:spTgt spid="3">
                                            <p:txEl>
                                              <p:pRg st="7" end="7"/>
                                            </p:txEl>
                                          </p:spTgt>
                                        </p:tgtEl>
                                        <p:attrNameLst>
                                          <p:attrName>ppt_y</p:attrName>
                                        </p:attrNameLst>
                                      </p:cBhvr>
                                      <p:tavLst>
                                        <p:tav tm="0">
                                          <p:val>
                                            <p:strVal val="#ppt_y+0.1"/>
                                          </p:val>
                                        </p:tav>
                                        <p:tav tm="100000">
                                          <p:val>
                                            <p:strVal val="#ppt_y"/>
                                          </p:val>
                                        </p:tav>
                                      </p:tavLst>
                                    </p:anim>
                                  </p:childTnLst>
                                </p:cTn>
                              </p:par>
                              <p:par>
                                <p:cTn id="69" presetID="30" presetClass="entr" presetSubtype="0" fill="hold" nodeType="with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Effect transition="in" filter="fade">
                                      <p:cBhvr>
                                        <p:cTn id="71" dur="800" decel="100000"/>
                                        <p:tgtEl>
                                          <p:spTgt spid="3">
                                            <p:txEl>
                                              <p:pRg st="8" end="8"/>
                                            </p:txEl>
                                          </p:spTgt>
                                        </p:tgtEl>
                                      </p:cBhvr>
                                    </p:animEffect>
                                    <p:anim calcmode="lin" valueType="num">
                                      <p:cBhvr>
                                        <p:cTn id="72" dur="800" decel="100000" fill="hold"/>
                                        <p:tgtEl>
                                          <p:spTgt spid="3">
                                            <p:txEl>
                                              <p:pRg st="8" end="8"/>
                                            </p:txEl>
                                          </p:spTgt>
                                        </p:tgtEl>
                                        <p:attrNameLst>
                                          <p:attrName>style.rotation</p:attrName>
                                        </p:attrNameLst>
                                      </p:cBhvr>
                                      <p:tavLst>
                                        <p:tav tm="0">
                                          <p:val>
                                            <p:fltVal val="-90"/>
                                          </p:val>
                                        </p:tav>
                                        <p:tav tm="100000">
                                          <p:val>
                                            <p:fltVal val="0"/>
                                          </p:val>
                                        </p:tav>
                                      </p:tavLst>
                                    </p:anim>
                                    <p:anim calcmode="lin" valueType="num">
                                      <p:cBhvr>
                                        <p:cTn id="73" dur="800" decel="100000" fill="hold"/>
                                        <p:tgtEl>
                                          <p:spTgt spid="3">
                                            <p:txEl>
                                              <p:pRg st="8" end="8"/>
                                            </p:txEl>
                                          </p:spTgt>
                                        </p:tgtEl>
                                        <p:attrNameLst>
                                          <p:attrName>ppt_x</p:attrName>
                                        </p:attrNameLst>
                                      </p:cBhvr>
                                      <p:tavLst>
                                        <p:tav tm="0">
                                          <p:val>
                                            <p:strVal val="#ppt_x+0.4"/>
                                          </p:val>
                                        </p:tav>
                                        <p:tav tm="100000">
                                          <p:val>
                                            <p:strVal val="#ppt_x-0.05"/>
                                          </p:val>
                                        </p:tav>
                                      </p:tavLst>
                                    </p:anim>
                                    <p:anim calcmode="lin" valueType="num">
                                      <p:cBhvr>
                                        <p:cTn id="74" dur="800" decel="100000" fill="hold"/>
                                        <p:tgtEl>
                                          <p:spTgt spid="3">
                                            <p:txEl>
                                              <p:pRg st="8" end="8"/>
                                            </p:txEl>
                                          </p:spTgt>
                                        </p:tgtEl>
                                        <p:attrNameLst>
                                          <p:attrName>ppt_y</p:attrName>
                                        </p:attrNameLst>
                                      </p:cBhvr>
                                      <p:tavLst>
                                        <p:tav tm="0">
                                          <p:val>
                                            <p:strVal val="#ppt_y-0.4"/>
                                          </p:val>
                                        </p:tav>
                                        <p:tav tm="100000">
                                          <p:val>
                                            <p:strVal val="#ppt_y+0.1"/>
                                          </p:val>
                                        </p:tav>
                                      </p:tavLst>
                                    </p:anim>
                                    <p:anim calcmode="lin" valueType="num">
                                      <p:cBhvr>
                                        <p:cTn id="75" dur="200" accel="100000" fill="hold">
                                          <p:stCondLst>
                                            <p:cond delay="800"/>
                                          </p:stCondLst>
                                        </p:cTn>
                                        <p:tgtEl>
                                          <p:spTgt spid="3">
                                            <p:txEl>
                                              <p:pRg st="8" end="8"/>
                                            </p:txEl>
                                          </p:spTgt>
                                        </p:tgtEl>
                                        <p:attrNameLst>
                                          <p:attrName>ppt_x</p:attrName>
                                        </p:attrNameLst>
                                      </p:cBhvr>
                                      <p:tavLst>
                                        <p:tav tm="0">
                                          <p:val>
                                            <p:strVal val="#ppt_x-0.05"/>
                                          </p:val>
                                        </p:tav>
                                        <p:tav tm="100000">
                                          <p:val>
                                            <p:strVal val="#ppt_x"/>
                                          </p:val>
                                        </p:tav>
                                      </p:tavLst>
                                    </p:anim>
                                    <p:anim calcmode="lin" valueType="num">
                                      <p:cBhvr>
                                        <p:cTn id="76" dur="200" accel="100000" fill="hold">
                                          <p:stCondLst>
                                            <p:cond delay="800"/>
                                          </p:stCondLst>
                                        </p:cTn>
                                        <p:tgtEl>
                                          <p:spTgt spid="3">
                                            <p:txEl>
                                              <p:pRg st="8" end="8"/>
                                            </p:txEl>
                                          </p:spTgt>
                                        </p:tgtEl>
                                        <p:attrNameLst>
                                          <p:attrName>ppt_y</p:attrName>
                                        </p:attrNameLst>
                                      </p:cBhvr>
                                      <p:tavLst>
                                        <p:tav tm="0">
                                          <p:val>
                                            <p:strVal val="#ppt_y+0.1"/>
                                          </p:val>
                                        </p:tav>
                                        <p:tav tm="100000">
                                          <p:val>
                                            <p:strVal val="#ppt_y"/>
                                          </p:val>
                                        </p:tav>
                                      </p:tavLst>
                                    </p:anim>
                                  </p:childTnLst>
                                </p:cTn>
                              </p:par>
                              <p:par>
                                <p:cTn id="77" presetID="30" presetClass="entr" presetSubtype="0" fill="hold" nodeType="with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Effect transition="in" filter="fade">
                                      <p:cBhvr>
                                        <p:cTn id="79" dur="800" decel="100000"/>
                                        <p:tgtEl>
                                          <p:spTgt spid="3">
                                            <p:txEl>
                                              <p:pRg st="9" end="9"/>
                                            </p:txEl>
                                          </p:spTgt>
                                        </p:tgtEl>
                                      </p:cBhvr>
                                    </p:animEffect>
                                    <p:anim calcmode="lin" valueType="num">
                                      <p:cBhvr>
                                        <p:cTn id="80" dur="800" decel="100000" fill="hold"/>
                                        <p:tgtEl>
                                          <p:spTgt spid="3">
                                            <p:txEl>
                                              <p:pRg st="9" end="9"/>
                                            </p:txEl>
                                          </p:spTgt>
                                        </p:tgtEl>
                                        <p:attrNameLst>
                                          <p:attrName>style.rotation</p:attrName>
                                        </p:attrNameLst>
                                      </p:cBhvr>
                                      <p:tavLst>
                                        <p:tav tm="0">
                                          <p:val>
                                            <p:fltVal val="-90"/>
                                          </p:val>
                                        </p:tav>
                                        <p:tav tm="100000">
                                          <p:val>
                                            <p:fltVal val="0"/>
                                          </p:val>
                                        </p:tav>
                                      </p:tavLst>
                                    </p:anim>
                                    <p:anim calcmode="lin" valueType="num">
                                      <p:cBhvr>
                                        <p:cTn id="81" dur="800" decel="100000" fill="hold"/>
                                        <p:tgtEl>
                                          <p:spTgt spid="3">
                                            <p:txEl>
                                              <p:pRg st="9" end="9"/>
                                            </p:txEl>
                                          </p:spTgt>
                                        </p:tgtEl>
                                        <p:attrNameLst>
                                          <p:attrName>ppt_x</p:attrName>
                                        </p:attrNameLst>
                                      </p:cBhvr>
                                      <p:tavLst>
                                        <p:tav tm="0">
                                          <p:val>
                                            <p:strVal val="#ppt_x+0.4"/>
                                          </p:val>
                                        </p:tav>
                                        <p:tav tm="100000">
                                          <p:val>
                                            <p:strVal val="#ppt_x-0.05"/>
                                          </p:val>
                                        </p:tav>
                                      </p:tavLst>
                                    </p:anim>
                                    <p:anim calcmode="lin" valueType="num">
                                      <p:cBhvr>
                                        <p:cTn id="82" dur="800" decel="100000" fill="hold"/>
                                        <p:tgtEl>
                                          <p:spTgt spid="3">
                                            <p:txEl>
                                              <p:pRg st="9" end="9"/>
                                            </p:txEl>
                                          </p:spTgt>
                                        </p:tgtEl>
                                        <p:attrNameLst>
                                          <p:attrName>ppt_y</p:attrName>
                                        </p:attrNameLst>
                                      </p:cBhvr>
                                      <p:tavLst>
                                        <p:tav tm="0">
                                          <p:val>
                                            <p:strVal val="#ppt_y-0.4"/>
                                          </p:val>
                                        </p:tav>
                                        <p:tav tm="100000">
                                          <p:val>
                                            <p:strVal val="#ppt_y+0.1"/>
                                          </p:val>
                                        </p:tav>
                                      </p:tavLst>
                                    </p:anim>
                                    <p:anim calcmode="lin" valueType="num">
                                      <p:cBhvr>
                                        <p:cTn id="83" dur="200" accel="100000" fill="hold">
                                          <p:stCondLst>
                                            <p:cond delay="800"/>
                                          </p:stCondLst>
                                        </p:cTn>
                                        <p:tgtEl>
                                          <p:spTgt spid="3">
                                            <p:txEl>
                                              <p:pRg st="9" end="9"/>
                                            </p:txEl>
                                          </p:spTgt>
                                        </p:tgtEl>
                                        <p:attrNameLst>
                                          <p:attrName>ppt_x</p:attrName>
                                        </p:attrNameLst>
                                      </p:cBhvr>
                                      <p:tavLst>
                                        <p:tav tm="0">
                                          <p:val>
                                            <p:strVal val="#ppt_x-0.05"/>
                                          </p:val>
                                        </p:tav>
                                        <p:tav tm="100000">
                                          <p:val>
                                            <p:strVal val="#ppt_x"/>
                                          </p:val>
                                        </p:tav>
                                      </p:tavLst>
                                    </p:anim>
                                    <p:anim calcmode="lin" valueType="num">
                                      <p:cBhvr>
                                        <p:cTn id="84" dur="200" accel="100000" fill="hold">
                                          <p:stCondLst>
                                            <p:cond delay="800"/>
                                          </p:stCondLst>
                                        </p:cTn>
                                        <p:tgtEl>
                                          <p:spTgt spid="3">
                                            <p:txEl>
                                              <p:pRg st="9" end="9"/>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solidFill>
                  <a:srgbClr val="FF0000"/>
                </a:solidFill>
              </a:rPr>
              <a:t> نماذج من البحوث التي اتبعت منهج البحث التاريخي :</a:t>
            </a:r>
            <a:r>
              <a:rPr lang="ar-DZ" dirty="0" smtClean="0"/>
              <a:t> </a:t>
            </a:r>
            <a:endParaRPr lang="fr-FR" dirty="0"/>
          </a:p>
        </p:txBody>
      </p:sp>
      <p:sp>
        <p:nvSpPr>
          <p:cNvPr id="3" name="Espace réservé du contenu 2"/>
          <p:cNvSpPr>
            <a:spLocks noGrp="1"/>
          </p:cNvSpPr>
          <p:nvPr>
            <p:ph idx="1"/>
          </p:nvPr>
        </p:nvSpPr>
        <p:spPr/>
        <p:txBody>
          <a:bodyPr>
            <a:noAutofit/>
          </a:bodyPr>
          <a:lstStyle/>
          <a:p>
            <a:pPr algn="r" rtl="1">
              <a:buNone/>
            </a:pPr>
            <a:r>
              <a:rPr lang="fr-FR" sz="2400" dirty="0" smtClean="0"/>
              <a:t>        </a:t>
            </a:r>
            <a:r>
              <a:rPr lang="ar-DZ" sz="2400" dirty="0" smtClean="0"/>
              <a:t> لقد قامت دراسات كثيرة في مجال التربية وعلم النفس اتبعت منهج البحث التاريخي , سنقوم بعرض أسماء بعض هذه البحوث  : </a:t>
            </a:r>
            <a:endParaRPr lang="fr-FR" sz="2400" dirty="0" smtClean="0"/>
          </a:p>
          <a:p>
            <a:pPr lvl="0" algn="r" rtl="1">
              <a:buFont typeface="Wingdings" pitchFamily="2" charset="2"/>
              <a:buChar char="Ø"/>
            </a:pPr>
            <a:r>
              <a:rPr lang="ar-DZ" sz="2400" dirty="0" smtClean="0"/>
              <a:t>تطور تعليم الإناث في العراق المدة :  68 / 69 –   76 / 77  .</a:t>
            </a:r>
            <a:endParaRPr lang="fr-FR" sz="2400" dirty="0" smtClean="0"/>
          </a:p>
          <a:p>
            <a:pPr lvl="0" algn="r" rtl="1">
              <a:buFont typeface="Wingdings" pitchFamily="2" charset="2"/>
              <a:buChar char="Ø"/>
            </a:pPr>
            <a:r>
              <a:rPr lang="ar-DZ" sz="2400" dirty="0" smtClean="0"/>
              <a:t>فكر إسماعيل محمود القباني التربوي وأثره في تطور التربية  </a:t>
            </a:r>
            <a:r>
              <a:rPr lang="ar-DZ" sz="2400" dirty="0" err="1" smtClean="0"/>
              <a:t>و</a:t>
            </a:r>
            <a:r>
              <a:rPr lang="ar-DZ" sz="2400" dirty="0" smtClean="0"/>
              <a:t> التعليم في جمهورية مصر العربية</a:t>
            </a:r>
            <a:endParaRPr lang="fr-FR" sz="2400" dirty="0" smtClean="0"/>
          </a:p>
          <a:p>
            <a:pPr lvl="0" algn="r" rtl="1">
              <a:buFont typeface="Wingdings" pitchFamily="2" charset="2"/>
              <a:buChar char="Ø"/>
            </a:pPr>
            <a:r>
              <a:rPr lang="ar-DZ" sz="2400" dirty="0" smtClean="0"/>
              <a:t>تاريخ التعليم في إسبانيا الإسلامية .</a:t>
            </a:r>
            <a:endParaRPr lang="fr-FR" sz="2400" dirty="0" smtClean="0"/>
          </a:p>
          <a:p>
            <a:pPr lvl="0" algn="r" rtl="1">
              <a:buFont typeface="Wingdings" pitchFamily="2" charset="2"/>
              <a:buChar char="Ø"/>
            </a:pPr>
            <a:r>
              <a:rPr lang="ar-DZ" sz="2400" dirty="0" smtClean="0"/>
              <a:t>فلسفة التربية الإسلامية في الحديث الشريف .</a:t>
            </a:r>
            <a:endParaRPr lang="fr-FR" sz="2400" dirty="0" smtClean="0"/>
          </a:p>
          <a:p>
            <a:pPr lvl="0" algn="r" rtl="1">
              <a:buFont typeface="Wingdings" pitchFamily="2" charset="2"/>
              <a:buChar char="Ø"/>
            </a:pPr>
            <a:r>
              <a:rPr lang="ar-DZ" sz="2400" dirty="0" smtClean="0"/>
              <a:t>الفكر التربوي عند ساطع </a:t>
            </a:r>
            <a:r>
              <a:rPr lang="ar-DZ" sz="2400" dirty="0" err="1" smtClean="0"/>
              <a:t>الحصري</a:t>
            </a:r>
            <a:r>
              <a:rPr lang="ar-DZ" sz="2400" dirty="0" smtClean="0"/>
              <a:t> ,تحليله </a:t>
            </a:r>
            <a:r>
              <a:rPr lang="ar-DZ" sz="2400" dirty="0" err="1" smtClean="0"/>
              <a:t>و</a:t>
            </a:r>
            <a:r>
              <a:rPr lang="ar-DZ" sz="2400" dirty="0" smtClean="0"/>
              <a:t> تقويمه .</a:t>
            </a:r>
          </a:p>
          <a:p>
            <a:pPr lvl="0" algn="r" rtl="1">
              <a:buFont typeface="Wingdings" pitchFamily="2" charset="2"/>
              <a:buChar char="Ø"/>
            </a:pPr>
            <a:r>
              <a:rPr lang="ar-DZ" sz="2400" dirty="0" smtClean="0"/>
              <a:t>التعليم في العراق 1932 -  1945 .</a:t>
            </a:r>
            <a:endParaRPr lang="fr-FR" sz="2400" dirty="0" smtClean="0"/>
          </a:p>
          <a:p>
            <a:pPr lvl="0" algn="r" rtl="1">
              <a:buFont typeface="Wingdings" pitchFamily="2" charset="2"/>
              <a:buChar char="Ø"/>
            </a:pPr>
            <a:r>
              <a:rPr lang="ar-DZ" sz="2400" dirty="0" smtClean="0"/>
              <a:t>رياض الأطفال في الجمهورية العراقية , تطورها ومشكلتها . </a:t>
            </a:r>
            <a:endParaRPr lang="fr-FR" sz="2400" dirty="0" smtClean="0"/>
          </a:p>
          <a:p>
            <a:pPr lvl="0" algn="r" rtl="1">
              <a:buFont typeface="Wingdings" pitchFamily="2" charset="2"/>
              <a:buChar char="Ø"/>
            </a:pPr>
            <a:r>
              <a:rPr lang="ar-DZ" sz="2400" dirty="0" smtClean="0"/>
              <a:t>تربية المرأة المصرية بين الفكر الإسلامي والفكر الغربي في القرن 19 .</a:t>
            </a:r>
            <a:endParaRPr lang="fr-FR" sz="2400" dirty="0" smtClean="0"/>
          </a:p>
          <a:p>
            <a:pPr lvl="0" algn="r" rtl="1">
              <a:buFont typeface="Wingdings" pitchFamily="2" charset="2"/>
              <a:buChar char="Ø"/>
            </a:pPr>
            <a:endParaRPr lang="fr-FR" sz="2400"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0"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800" decel="100000"/>
                                        <p:tgtEl>
                                          <p:spTgt spid="3">
                                            <p:txEl>
                                              <p:pRg st="0" end="0"/>
                                            </p:txEl>
                                          </p:spTgt>
                                        </p:tgtEl>
                                      </p:cBhvr>
                                    </p:animEffect>
                                    <p:anim calcmode="lin" valueType="num">
                                      <p:cBhvr>
                                        <p:cTn id="17"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22" presetID="30" presetClass="entr" presetSubtype="0" fill="hold" nodeType="with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800" decel="100000"/>
                                        <p:tgtEl>
                                          <p:spTgt spid="3">
                                            <p:txEl>
                                              <p:pRg st="1" end="1"/>
                                            </p:txEl>
                                          </p:spTgt>
                                        </p:tgtEl>
                                      </p:cBhvr>
                                    </p:animEffect>
                                    <p:anim calcmode="lin" valueType="num">
                                      <p:cBhvr>
                                        <p:cTn id="25"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6"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7"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par>
                                <p:cTn id="30" presetID="30" presetClass="entr" presetSubtype="0" fill="hold" nodeType="with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800" decel="100000"/>
                                        <p:tgtEl>
                                          <p:spTgt spid="3">
                                            <p:txEl>
                                              <p:pRg st="2" end="2"/>
                                            </p:txEl>
                                          </p:spTgt>
                                        </p:tgtEl>
                                      </p:cBhvr>
                                    </p:animEffect>
                                    <p:anim calcmode="lin" valueType="num">
                                      <p:cBhvr>
                                        <p:cTn id="33"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par>
                                <p:cTn id="38" presetID="30" presetClass="entr" presetSubtype="0" fill="hold" nodeType="with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800" decel="100000"/>
                                        <p:tgtEl>
                                          <p:spTgt spid="3">
                                            <p:txEl>
                                              <p:pRg st="3" end="3"/>
                                            </p:txEl>
                                          </p:spTgt>
                                        </p:tgtEl>
                                      </p:cBhvr>
                                    </p:animEffect>
                                    <p:anim calcmode="lin" valueType="num">
                                      <p:cBhvr>
                                        <p:cTn id="41"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2"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3"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4"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5"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par>
                                <p:cTn id="46" presetID="30" presetClass="entr" presetSubtype="0" fill="hold" nodeType="with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800" decel="100000"/>
                                        <p:tgtEl>
                                          <p:spTgt spid="3">
                                            <p:txEl>
                                              <p:pRg st="4" end="4"/>
                                            </p:txEl>
                                          </p:spTgt>
                                        </p:tgtEl>
                                      </p:cBhvr>
                                    </p:animEffect>
                                    <p:anim calcmode="lin" valueType="num">
                                      <p:cBhvr>
                                        <p:cTn id="49"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50"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1"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par>
                                <p:cTn id="54" presetID="30" presetClass="entr" presetSubtype="0" fill="hold" nodeType="with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800" decel="100000"/>
                                        <p:tgtEl>
                                          <p:spTgt spid="3">
                                            <p:txEl>
                                              <p:pRg st="5" end="5"/>
                                            </p:txEl>
                                          </p:spTgt>
                                        </p:tgtEl>
                                      </p:cBhvr>
                                    </p:animEffect>
                                    <p:anim calcmode="lin" valueType="num">
                                      <p:cBhvr>
                                        <p:cTn id="57"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58"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59"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60"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61"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par>
                                <p:cTn id="62" presetID="30" presetClass="entr" presetSubtype="0" fill="hold" nodeType="withEffect">
                                  <p:stCondLst>
                                    <p:cond delay="0"/>
                                  </p:stCondLst>
                                  <p:childTnLst>
                                    <p:set>
                                      <p:cBhvr>
                                        <p:cTn id="63" dur="1" fill="hold">
                                          <p:stCondLst>
                                            <p:cond delay="0"/>
                                          </p:stCondLst>
                                        </p:cTn>
                                        <p:tgtEl>
                                          <p:spTgt spid="3">
                                            <p:txEl>
                                              <p:pRg st="6" end="6"/>
                                            </p:txEl>
                                          </p:spTgt>
                                        </p:tgtEl>
                                        <p:attrNameLst>
                                          <p:attrName>style.visibility</p:attrName>
                                        </p:attrNameLst>
                                      </p:cBhvr>
                                      <p:to>
                                        <p:strVal val="visible"/>
                                      </p:to>
                                    </p:set>
                                    <p:animEffect transition="in" filter="fade">
                                      <p:cBhvr>
                                        <p:cTn id="64" dur="800" decel="100000"/>
                                        <p:tgtEl>
                                          <p:spTgt spid="3">
                                            <p:txEl>
                                              <p:pRg st="6" end="6"/>
                                            </p:txEl>
                                          </p:spTgt>
                                        </p:tgtEl>
                                      </p:cBhvr>
                                    </p:animEffect>
                                    <p:anim calcmode="lin" valueType="num">
                                      <p:cBhvr>
                                        <p:cTn id="65"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66"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67"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68"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69"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par>
                                <p:cTn id="70" presetID="30" presetClass="entr" presetSubtype="0" fill="hold" nodeType="withEffect">
                                  <p:stCondLst>
                                    <p:cond delay="0"/>
                                  </p:stCondLst>
                                  <p:childTnLst>
                                    <p:set>
                                      <p:cBhvr>
                                        <p:cTn id="71" dur="1" fill="hold">
                                          <p:stCondLst>
                                            <p:cond delay="0"/>
                                          </p:stCondLst>
                                        </p:cTn>
                                        <p:tgtEl>
                                          <p:spTgt spid="3">
                                            <p:txEl>
                                              <p:pRg st="7" end="7"/>
                                            </p:txEl>
                                          </p:spTgt>
                                        </p:tgtEl>
                                        <p:attrNameLst>
                                          <p:attrName>style.visibility</p:attrName>
                                        </p:attrNameLst>
                                      </p:cBhvr>
                                      <p:to>
                                        <p:strVal val="visible"/>
                                      </p:to>
                                    </p:set>
                                    <p:animEffect transition="in" filter="fade">
                                      <p:cBhvr>
                                        <p:cTn id="72" dur="800" decel="100000"/>
                                        <p:tgtEl>
                                          <p:spTgt spid="3">
                                            <p:txEl>
                                              <p:pRg st="7" end="7"/>
                                            </p:txEl>
                                          </p:spTgt>
                                        </p:tgtEl>
                                      </p:cBhvr>
                                    </p:animEffect>
                                    <p:anim calcmode="lin" valueType="num">
                                      <p:cBhvr>
                                        <p:cTn id="73" dur="800" decel="100000" fill="hold"/>
                                        <p:tgtEl>
                                          <p:spTgt spid="3">
                                            <p:txEl>
                                              <p:pRg st="7" end="7"/>
                                            </p:txEl>
                                          </p:spTgt>
                                        </p:tgtEl>
                                        <p:attrNameLst>
                                          <p:attrName>style.rotation</p:attrName>
                                        </p:attrNameLst>
                                      </p:cBhvr>
                                      <p:tavLst>
                                        <p:tav tm="0">
                                          <p:val>
                                            <p:fltVal val="-90"/>
                                          </p:val>
                                        </p:tav>
                                        <p:tav tm="100000">
                                          <p:val>
                                            <p:fltVal val="0"/>
                                          </p:val>
                                        </p:tav>
                                      </p:tavLst>
                                    </p:anim>
                                    <p:anim calcmode="lin" valueType="num">
                                      <p:cBhvr>
                                        <p:cTn id="74" dur="800" decel="100000" fill="hold"/>
                                        <p:tgtEl>
                                          <p:spTgt spid="3">
                                            <p:txEl>
                                              <p:pRg st="7" end="7"/>
                                            </p:txEl>
                                          </p:spTgt>
                                        </p:tgtEl>
                                        <p:attrNameLst>
                                          <p:attrName>ppt_x</p:attrName>
                                        </p:attrNameLst>
                                      </p:cBhvr>
                                      <p:tavLst>
                                        <p:tav tm="0">
                                          <p:val>
                                            <p:strVal val="#ppt_x+0.4"/>
                                          </p:val>
                                        </p:tav>
                                        <p:tav tm="100000">
                                          <p:val>
                                            <p:strVal val="#ppt_x-0.05"/>
                                          </p:val>
                                        </p:tav>
                                      </p:tavLst>
                                    </p:anim>
                                    <p:anim calcmode="lin" valueType="num">
                                      <p:cBhvr>
                                        <p:cTn id="75" dur="800" decel="100000" fill="hold"/>
                                        <p:tgtEl>
                                          <p:spTgt spid="3">
                                            <p:txEl>
                                              <p:pRg st="7" end="7"/>
                                            </p:txEl>
                                          </p:spTgt>
                                        </p:tgtEl>
                                        <p:attrNameLst>
                                          <p:attrName>ppt_y</p:attrName>
                                        </p:attrNameLst>
                                      </p:cBhvr>
                                      <p:tavLst>
                                        <p:tav tm="0">
                                          <p:val>
                                            <p:strVal val="#ppt_y-0.4"/>
                                          </p:val>
                                        </p:tav>
                                        <p:tav tm="100000">
                                          <p:val>
                                            <p:strVal val="#ppt_y+0.1"/>
                                          </p:val>
                                        </p:tav>
                                      </p:tavLst>
                                    </p:anim>
                                    <p:anim calcmode="lin" valueType="num">
                                      <p:cBhvr>
                                        <p:cTn id="76" dur="200" accel="100000" fill="hold">
                                          <p:stCondLst>
                                            <p:cond delay="800"/>
                                          </p:stCondLst>
                                        </p:cTn>
                                        <p:tgtEl>
                                          <p:spTgt spid="3">
                                            <p:txEl>
                                              <p:pRg st="7" end="7"/>
                                            </p:txEl>
                                          </p:spTgt>
                                        </p:tgtEl>
                                        <p:attrNameLst>
                                          <p:attrName>ppt_x</p:attrName>
                                        </p:attrNameLst>
                                      </p:cBhvr>
                                      <p:tavLst>
                                        <p:tav tm="0">
                                          <p:val>
                                            <p:strVal val="#ppt_x-0.05"/>
                                          </p:val>
                                        </p:tav>
                                        <p:tav tm="100000">
                                          <p:val>
                                            <p:strVal val="#ppt_x"/>
                                          </p:val>
                                        </p:tav>
                                      </p:tavLst>
                                    </p:anim>
                                    <p:anim calcmode="lin" valueType="num">
                                      <p:cBhvr>
                                        <p:cTn id="77" dur="200" accel="100000" fill="hold">
                                          <p:stCondLst>
                                            <p:cond delay="800"/>
                                          </p:stCondLst>
                                        </p:cTn>
                                        <p:tgtEl>
                                          <p:spTgt spid="3">
                                            <p:txEl>
                                              <p:pRg st="7" end="7"/>
                                            </p:txEl>
                                          </p:spTgt>
                                        </p:tgtEl>
                                        <p:attrNameLst>
                                          <p:attrName>ppt_y</p:attrName>
                                        </p:attrNameLst>
                                      </p:cBhvr>
                                      <p:tavLst>
                                        <p:tav tm="0">
                                          <p:val>
                                            <p:strVal val="#ppt_y+0.1"/>
                                          </p:val>
                                        </p:tav>
                                        <p:tav tm="100000">
                                          <p:val>
                                            <p:strVal val="#ppt_y"/>
                                          </p:val>
                                        </p:tav>
                                      </p:tavLst>
                                    </p:anim>
                                  </p:childTnLst>
                                </p:cTn>
                              </p:par>
                              <p:par>
                                <p:cTn id="78" presetID="30" presetClass="entr" presetSubtype="0" fill="hold" nodeType="withEffect">
                                  <p:stCondLst>
                                    <p:cond delay="0"/>
                                  </p:stCondLst>
                                  <p:childTnLst>
                                    <p:set>
                                      <p:cBhvr>
                                        <p:cTn id="79" dur="1" fill="hold">
                                          <p:stCondLst>
                                            <p:cond delay="0"/>
                                          </p:stCondLst>
                                        </p:cTn>
                                        <p:tgtEl>
                                          <p:spTgt spid="3">
                                            <p:txEl>
                                              <p:pRg st="8" end="8"/>
                                            </p:txEl>
                                          </p:spTgt>
                                        </p:tgtEl>
                                        <p:attrNameLst>
                                          <p:attrName>style.visibility</p:attrName>
                                        </p:attrNameLst>
                                      </p:cBhvr>
                                      <p:to>
                                        <p:strVal val="visible"/>
                                      </p:to>
                                    </p:set>
                                    <p:animEffect transition="in" filter="fade">
                                      <p:cBhvr>
                                        <p:cTn id="80" dur="800" decel="100000"/>
                                        <p:tgtEl>
                                          <p:spTgt spid="3">
                                            <p:txEl>
                                              <p:pRg st="8" end="8"/>
                                            </p:txEl>
                                          </p:spTgt>
                                        </p:tgtEl>
                                      </p:cBhvr>
                                    </p:animEffect>
                                    <p:anim calcmode="lin" valueType="num">
                                      <p:cBhvr>
                                        <p:cTn id="81" dur="800" decel="100000" fill="hold"/>
                                        <p:tgtEl>
                                          <p:spTgt spid="3">
                                            <p:txEl>
                                              <p:pRg st="8" end="8"/>
                                            </p:txEl>
                                          </p:spTgt>
                                        </p:tgtEl>
                                        <p:attrNameLst>
                                          <p:attrName>style.rotation</p:attrName>
                                        </p:attrNameLst>
                                      </p:cBhvr>
                                      <p:tavLst>
                                        <p:tav tm="0">
                                          <p:val>
                                            <p:fltVal val="-90"/>
                                          </p:val>
                                        </p:tav>
                                        <p:tav tm="100000">
                                          <p:val>
                                            <p:fltVal val="0"/>
                                          </p:val>
                                        </p:tav>
                                      </p:tavLst>
                                    </p:anim>
                                    <p:anim calcmode="lin" valueType="num">
                                      <p:cBhvr>
                                        <p:cTn id="82" dur="800" decel="100000" fill="hold"/>
                                        <p:tgtEl>
                                          <p:spTgt spid="3">
                                            <p:txEl>
                                              <p:pRg st="8" end="8"/>
                                            </p:txEl>
                                          </p:spTgt>
                                        </p:tgtEl>
                                        <p:attrNameLst>
                                          <p:attrName>ppt_x</p:attrName>
                                        </p:attrNameLst>
                                      </p:cBhvr>
                                      <p:tavLst>
                                        <p:tav tm="0">
                                          <p:val>
                                            <p:strVal val="#ppt_x+0.4"/>
                                          </p:val>
                                        </p:tav>
                                        <p:tav tm="100000">
                                          <p:val>
                                            <p:strVal val="#ppt_x-0.05"/>
                                          </p:val>
                                        </p:tav>
                                      </p:tavLst>
                                    </p:anim>
                                    <p:anim calcmode="lin" valueType="num">
                                      <p:cBhvr>
                                        <p:cTn id="83" dur="800" decel="100000" fill="hold"/>
                                        <p:tgtEl>
                                          <p:spTgt spid="3">
                                            <p:txEl>
                                              <p:pRg st="8" end="8"/>
                                            </p:txEl>
                                          </p:spTgt>
                                        </p:tgtEl>
                                        <p:attrNameLst>
                                          <p:attrName>ppt_y</p:attrName>
                                        </p:attrNameLst>
                                      </p:cBhvr>
                                      <p:tavLst>
                                        <p:tav tm="0">
                                          <p:val>
                                            <p:strVal val="#ppt_y-0.4"/>
                                          </p:val>
                                        </p:tav>
                                        <p:tav tm="100000">
                                          <p:val>
                                            <p:strVal val="#ppt_y+0.1"/>
                                          </p:val>
                                        </p:tav>
                                      </p:tavLst>
                                    </p:anim>
                                    <p:anim calcmode="lin" valueType="num">
                                      <p:cBhvr>
                                        <p:cTn id="84" dur="200" accel="100000" fill="hold">
                                          <p:stCondLst>
                                            <p:cond delay="800"/>
                                          </p:stCondLst>
                                        </p:cTn>
                                        <p:tgtEl>
                                          <p:spTgt spid="3">
                                            <p:txEl>
                                              <p:pRg st="8" end="8"/>
                                            </p:txEl>
                                          </p:spTgt>
                                        </p:tgtEl>
                                        <p:attrNameLst>
                                          <p:attrName>ppt_x</p:attrName>
                                        </p:attrNameLst>
                                      </p:cBhvr>
                                      <p:tavLst>
                                        <p:tav tm="0">
                                          <p:val>
                                            <p:strVal val="#ppt_x-0.05"/>
                                          </p:val>
                                        </p:tav>
                                        <p:tav tm="100000">
                                          <p:val>
                                            <p:strVal val="#ppt_x"/>
                                          </p:val>
                                        </p:tav>
                                      </p:tavLst>
                                    </p:anim>
                                    <p:anim calcmode="lin" valueType="num">
                                      <p:cBhvr>
                                        <p:cTn id="85" dur="200" accel="100000" fill="hold">
                                          <p:stCondLst>
                                            <p:cond delay="800"/>
                                          </p:stCondLst>
                                        </p:cTn>
                                        <p:tgtEl>
                                          <p:spTgt spid="3">
                                            <p:txEl>
                                              <p:pRg st="8" end="8"/>
                                            </p:txEl>
                                          </p:spTgt>
                                        </p:tgtEl>
                                        <p:attrNameLst>
                                          <p:attrName>ppt_y</p:attrName>
                                        </p:attrNameLst>
                                      </p:cBhvr>
                                      <p:tavLst>
                                        <p:tav tm="0">
                                          <p:val>
                                            <p:strVal val="#ppt_y+0.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30" presetClass="entr" presetSubtype="0" fill="hold" nodeType="clickEffect">
                                  <p:stCondLst>
                                    <p:cond delay="0"/>
                                  </p:stCondLst>
                                  <p:childTnLst>
                                    <p:set>
                                      <p:cBhvr>
                                        <p:cTn id="89" dur="1" fill="hold">
                                          <p:stCondLst>
                                            <p:cond delay="0"/>
                                          </p:stCondLst>
                                        </p:cTn>
                                        <p:tgtEl>
                                          <p:spTgt spid="3">
                                            <p:txEl>
                                              <p:pRg st="0" end="0"/>
                                            </p:txEl>
                                          </p:spTgt>
                                        </p:tgtEl>
                                        <p:attrNameLst>
                                          <p:attrName>style.visibility</p:attrName>
                                        </p:attrNameLst>
                                      </p:cBhvr>
                                      <p:to>
                                        <p:strVal val="visible"/>
                                      </p:to>
                                    </p:set>
                                    <p:animEffect transition="in" filter="fade">
                                      <p:cBhvr>
                                        <p:cTn id="90" dur="800" decel="100000"/>
                                        <p:tgtEl>
                                          <p:spTgt spid="3">
                                            <p:txEl>
                                              <p:pRg st="0" end="0"/>
                                            </p:txEl>
                                          </p:spTgt>
                                        </p:tgtEl>
                                      </p:cBhvr>
                                    </p:animEffect>
                                    <p:anim calcmode="lin" valueType="num">
                                      <p:cBhvr>
                                        <p:cTn id="91"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2"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93"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94"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95"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96" presetID="30" presetClass="entr" presetSubtype="0" fill="hold" nodeType="withEffect">
                                  <p:stCondLst>
                                    <p:cond delay="0"/>
                                  </p:stCondLst>
                                  <p:childTnLst>
                                    <p:set>
                                      <p:cBhvr>
                                        <p:cTn id="97" dur="1" fill="hold">
                                          <p:stCondLst>
                                            <p:cond delay="0"/>
                                          </p:stCondLst>
                                        </p:cTn>
                                        <p:tgtEl>
                                          <p:spTgt spid="3">
                                            <p:txEl>
                                              <p:pRg st="1" end="1"/>
                                            </p:txEl>
                                          </p:spTgt>
                                        </p:tgtEl>
                                        <p:attrNameLst>
                                          <p:attrName>style.visibility</p:attrName>
                                        </p:attrNameLst>
                                      </p:cBhvr>
                                      <p:to>
                                        <p:strVal val="visible"/>
                                      </p:to>
                                    </p:set>
                                    <p:animEffect transition="in" filter="fade">
                                      <p:cBhvr>
                                        <p:cTn id="98" dur="800" decel="100000"/>
                                        <p:tgtEl>
                                          <p:spTgt spid="3">
                                            <p:txEl>
                                              <p:pRg st="1" end="1"/>
                                            </p:txEl>
                                          </p:spTgt>
                                        </p:tgtEl>
                                      </p:cBhvr>
                                    </p:animEffect>
                                    <p:anim calcmode="lin" valueType="num">
                                      <p:cBhvr>
                                        <p:cTn id="99"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00"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01"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102"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103"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par>
                                <p:cTn id="104" presetID="30" presetClass="entr" presetSubtype="0" fill="hold" nodeType="withEffect">
                                  <p:stCondLst>
                                    <p:cond delay="0"/>
                                  </p:stCondLst>
                                  <p:childTnLst>
                                    <p:set>
                                      <p:cBhvr>
                                        <p:cTn id="105" dur="1" fill="hold">
                                          <p:stCondLst>
                                            <p:cond delay="0"/>
                                          </p:stCondLst>
                                        </p:cTn>
                                        <p:tgtEl>
                                          <p:spTgt spid="3">
                                            <p:txEl>
                                              <p:pRg st="2" end="2"/>
                                            </p:txEl>
                                          </p:spTgt>
                                        </p:tgtEl>
                                        <p:attrNameLst>
                                          <p:attrName>style.visibility</p:attrName>
                                        </p:attrNameLst>
                                      </p:cBhvr>
                                      <p:to>
                                        <p:strVal val="visible"/>
                                      </p:to>
                                    </p:set>
                                    <p:animEffect transition="in" filter="fade">
                                      <p:cBhvr>
                                        <p:cTn id="106" dur="800" decel="100000"/>
                                        <p:tgtEl>
                                          <p:spTgt spid="3">
                                            <p:txEl>
                                              <p:pRg st="2" end="2"/>
                                            </p:txEl>
                                          </p:spTgt>
                                        </p:tgtEl>
                                      </p:cBhvr>
                                    </p:animEffect>
                                    <p:anim calcmode="lin" valueType="num">
                                      <p:cBhvr>
                                        <p:cTn id="107"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108"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109"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110"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111"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par>
                                <p:cTn id="112" presetID="30" presetClass="entr" presetSubtype="0" fill="hold" nodeType="withEffect">
                                  <p:stCondLst>
                                    <p:cond delay="0"/>
                                  </p:stCondLst>
                                  <p:childTnLst>
                                    <p:set>
                                      <p:cBhvr>
                                        <p:cTn id="113" dur="1" fill="hold">
                                          <p:stCondLst>
                                            <p:cond delay="0"/>
                                          </p:stCondLst>
                                        </p:cTn>
                                        <p:tgtEl>
                                          <p:spTgt spid="3">
                                            <p:txEl>
                                              <p:pRg st="3" end="3"/>
                                            </p:txEl>
                                          </p:spTgt>
                                        </p:tgtEl>
                                        <p:attrNameLst>
                                          <p:attrName>style.visibility</p:attrName>
                                        </p:attrNameLst>
                                      </p:cBhvr>
                                      <p:to>
                                        <p:strVal val="visible"/>
                                      </p:to>
                                    </p:set>
                                    <p:animEffect transition="in" filter="fade">
                                      <p:cBhvr>
                                        <p:cTn id="114" dur="800" decel="100000"/>
                                        <p:tgtEl>
                                          <p:spTgt spid="3">
                                            <p:txEl>
                                              <p:pRg st="3" end="3"/>
                                            </p:txEl>
                                          </p:spTgt>
                                        </p:tgtEl>
                                      </p:cBhvr>
                                    </p:animEffect>
                                    <p:anim calcmode="lin" valueType="num">
                                      <p:cBhvr>
                                        <p:cTn id="115"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116"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117"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118"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119"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par>
                                <p:cTn id="120" presetID="30" presetClass="entr" presetSubtype="0" fill="hold" nodeType="withEffect">
                                  <p:stCondLst>
                                    <p:cond delay="0"/>
                                  </p:stCondLst>
                                  <p:childTnLst>
                                    <p:set>
                                      <p:cBhvr>
                                        <p:cTn id="121" dur="1" fill="hold">
                                          <p:stCondLst>
                                            <p:cond delay="0"/>
                                          </p:stCondLst>
                                        </p:cTn>
                                        <p:tgtEl>
                                          <p:spTgt spid="3">
                                            <p:txEl>
                                              <p:pRg st="4" end="4"/>
                                            </p:txEl>
                                          </p:spTgt>
                                        </p:tgtEl>
                                        <p:attrNameLst>
                                          <p:attrName>style.visibility</p:attrName>
                                        </p:attrNameLst>
                                      </p:cBhvr>
                                      <p:to>
                                        <p:strVal val="visible"/>
                                      </p:to>
                                    </p:set>
                                    <p:animEffect transition="in" filter="fade">
                                      <p:cBhvr>
                                        <p:cTn id="122" dur="800" decel="100000"/>
                                        <p:tgtEl>
                                          <p:spTgt spid="3">
                                            <p:txEl>
                                              <p:pRg st="4" end="4"/>
                                            </p:txEl>
                                          </p:spTgt>
                                        </p:tgtEl>
                                      </p:cBhvr>
                                    </p:animEffect>
                                    <p:anim calcmode="lin" valueType="num">
                                      <p:cBhvr>
                                        <p:cTn id="123"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124"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125"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126"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127"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par>
                                <p:cTn id="128" presetID="30" presetClass="entr" presetSubtype="0" fill="hold" nodeType="withEffect">
                                  <p:stCondLst>
                                    <p:cond delay="0"/>
                                  </p:stCondLst>
                                  <p:childTnLst>
                                    <p:set>
                                      <p:cBhvr>
                                        <p:cTn id="129" dur="1" fill="hold">
                                          <p:stCondLst>
                                            <p:cond delay="0"/>
                                          </p:stCondLst>
                                        </p:cTn>
                                        <p:tgtEl>
                                          <p:spTgt spid="3">
                                            <p:txEl>
                                              <p:pRg st="5" end="5"/>
                                            </p:txEl>
                                          </p:spTgt>
                                        </p:tgtEl>
                                        <p:attrNameLst>
                                          <p:attrName>style.visibility</p:attrName>
                                        </p:attrNameLst>
                                      </p:cBhvr>
                                      <p:to>
                                        <p:strVal val="visible"/>
                                      </p:to>
                                    </p:set>
                                    <p:animEffect transition="in" filter="fade">
                                      <p:cBhvr>
                                        <p:cTn id="130" dur="800" decel="100000"/>
                                        <p:tgtEl>
                                          <p:spTgt spid="3">
                                            <p:txEl>
                                              <p:pRg st="5" end="5"/>
                                            </p:txEl>
                                          </p:spTgt>
                                        </p:tgtEl>
                                      </p:cBhvr>
                                    </p:animEffect>
                                    <p:anim calcmode="lin" valueType="num">
                                      <p:cBhvr>
                                        <p:cTn id="131"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132"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133"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134"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135"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par>
                                <p:cTn id="136" presetID="30" presetClass="entr" presetSubtype="0" fill="hold" nodeType="withEffect">
                                  <p:stCondLst>
                                    <p:cond delay="0"/>
                                  </p:stCondLst>
                                  <p:childTnLst>
                                    <p:set>
                                      <p:cBhvr>
                                        <p:cTn id="137" dur="1" fill="hold">
                                          <p:stCondLst>
                                            <p:cond delay="0"/>
                                          </p:stCondLst>
                                        </p:cTn>
                                        <p:tgtEl>
                                          <p:spTgt spid="3">
                                            <p:txEl>
                                              <p:pRg st="6" end="6"/>
                                            </p:txEl>
                                          </p:spTgt>
                                        </p:tgtEl>
                                        <p:attrNameLst>
                                          <p:attrName>style.visibility</p:attrName>
                                        </p:attrNameLst>
                                      </p:cBhvr>
                                      <p:to>
                                        <p:strVal val="visible"/>
                                      </p:to>
                                    </p:set>
                                    <p:animEffect transition="in" filter="fade">
                                      <p:cBhvr>
                                        <p:cTn id="138" dur="800" decel="100000"/>
                                        <p:tgtEl>
                                          <p:spTgt spid="3">
                                            <p:txEl>
                                              <p:pRg st="6" end="6"/>
                                            </p:txEl>
                                          </p:spTgt>
                                        </p:tgtEl>
                                      </p:cBhvr>
                                    </p:animEffect>
                                    <p:anim calcmode="lin" valueType="num">
                                      <p:cBhvr>
                                        <p:cTn id="139"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140"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141"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142"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143"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par>
                                <p:cTn id="144" presetID="30" presetClass="entr" presetSubtype="0" fill="hold" nodeType="withEffect">
                                  <p:stCondLst>
                                    <p:cond delay="0"/>
                                  </p:stCondLst>
                                  <p:childTnLst>
                                    <p:set>
                                      <p:cBhvr>
                                        <p:cTn id="145" dur="1" fill="hold">
                                          <p:stCondLst>
                                            <p:cond delay="0"/>
                                          </p:stCondLst>
                                        </p:cTn>
                                        <p:tgtEl>
                                          <p:spTgt spid="3">
                                            <p:txEl>
                                              <p:pRg st="7" end="7"/>
                                            </p:txEl>
                                          </p:spTgt>
                                        </p:tgtEl>
                                        <p:attrNameLst>
                                          <p:attrName>style.visibility</p:attrName>
                                        </p:attrNameLst>
                                      </p:cBhvr>
                                      <p:to>
                                        <p:strVal val="visible"/>
                                      </p:to>
                                    </p:set>
                                    <p:animEffect transition="in" filter="fade">
                                      <p:cBhvr>
                                        <p:cTn id="146" dur="800" decel="100000"/>
                                        <p:tgtEl>
                                          <p:spTgt spid="3">
                                            <p:txEl>
                                              <p:pRg st="7" end="7"/>
                                            </p:txEl>
                                          </p:spTgt>
                                        </p:tgtEl>
                                      </p:cBhvr>
                                    </p:animEffect>
                                    <p:anim calcmode="lin" valueType="num">
                                      <p:cBhvr>
                                        <p:cTn id="147" dur="800" decel="100000" fill="hold"/>
                                        <p:tgtEl>
                                          <p:spTgt spid="3">
                                            <p:txEl>
                                              <p:pRg st="7" end="7"/>
                                            </p:txEl>
                                          </p:spTgt>
                                        </p:tgtEl>
                                        <p:attrNameLst>
                                          <p:attrName>style.rotation</p:attrName>
                                        </p:attrNameLst>
                                      </p:cBhvr>
                                      <p:tavLst>
                                        <p:tav tm="0">
                                          <p:val>
                                            <p:fltVal val="-90"/>
                                          </p:val>
                                        </p:tav>
                                        <p:tav tm="100000">
                                          <p:val>
                                            <p:fltVal val="0"/>
                                          </p:val>
                                        </p:tav>
                                      </p:tavLst>
                                    </p:anim>
                                    <p:anim calcmode="lin" valueType="num">
                                      <p:cBhvr>
                                        <p:cTn id="148" dur="800" decel="100000" fill="hold"/>
                                        <p:tgtEl>
                                          <p:spTgt spid="3">
                                            <p:txEl>
                                              <p:pRg st="7" end="7"/>
                                            </p:txEl>
                                          </p:spTgt>
                                        </p:tgtEl>
                                        <p:attrNameLst>
                                          <p:attrName>ppt_x</p:attrName>
                                        </p:attrNameLst>
                                      </p:cBhvr>
                                      <p:tavLst>
                                        <p:tav tm="0">
                                          <p:val>
                                            <p:strVal val="#ppt_x+0.4"/>
                                          </p:val>
                                        </p:tav>
                                        <p:tav tm="100000">
                                          <p:val>
                                            <p:strVal val="#ppt_x-0.05"/>
                                          </p:val>
                                        </p:tav>
                                      </p:tavLst>
                                    </p:anim>
                                    <p:anim calcmode="lin" valueType="num">
                                      <p:cBhvr>
                                        <p:cTn id="149" dur="800" decel="100000" fill="hold"/>
                                        <p:tgtEl>
                                          <p:spTgt spid="3">
                                            <p:txEl>
                                              <p:pRg st="7" end="7"/>
                                            </p:txEl>
                                          </p:spTgt>
                                        </p:tgtEl>
                                        <p:attrNameLst>
                                          <p:attrName>ppt_y</p:attrName>
                                        </p:attrNameLst>
                                      </p:cBhvr>
                                      <p:tavLst>
                                        <p:tav tm="0">
                                          <p:val>
                                            <p:strVal val="#ppt_y-0.4"/>
                                          </p:val>
                                        </p:tav>
                                        <p:tav tm="100000">
                                          <p:val>
                                            <p:strVal val="#ppt_y+0.1"/>
                                          </p:val>
                                        </p:tav>
                                      </p:tavLst>
                                    </p:anim>
                                    <p:anim calcmode="lin" valueType="num">
                                      <p:cBhvr>
                                        <p:cTn id="150" dur="200" accel="100000" fill="hold">
                                          <p:stCondLst>
                                            <p:cond delay="800"/>
                                          </p:stCondLst>
                                        </p:cTn>
                                        <p:tgtEl>
                                          <p:spTgt spid="3">
                                            <p:txEl>
                                              <p:pRg st="7" end="7"/>
                                            </p:txEl>
                                          </p:spTgt>
                                        </p:tgtEl>
                                        <p:attrNameLst>
                                          <p:attrName>ppt_x</p:attrName>
                                        </p:attrNameLst>
                                      </p:cBhvr>
                                      <p:tavLst>
                                        <p:tav tm="0">
                                          <p:val>
                                            <p:strVal val="#ppt_x-0.05"/>
                                          </p:val>
                                        </p:tav>
                                        <p:tav tm="100000">
                                          <p:val>
                                            <p:strVal val="#ppt_x"/>
                                          </p:val>
                                        </p:tav>
                                      </p:tavLst>
                                    </p:anim>
                                    <p:anim calcmode="lin" valueType="num">
                                      <p:cBhvr>
                                        <p:cTn id="151" dur="200" accel="100000" fill="hold">
                                          <p:stCondLst>
                                            <p:cond delay="800"/>
                                          </p:stCondLst>
                                        </p:cTn>
                                        <p:tgtEl>
                                          <p:spTgt spid="3">
                                            <p:txEl>
                                              <p:pRg st="7" end="7"/>
                                            </p:txEl>
                                          </p:spTgt>
                                        </p:tgtEl>
                                        <p:attrNameLst>
                                          <p:attrName>ppt_y</p:attrName>
                                        </p:attrNameLst>
                                      </p:cBhvr>
                                      <p:tavLst>
                                        <p:tav tm="0">
                                          <p:val>
                                            <p:strVal val="#ppt_y+0.1"/>
                                          </p:val>
                                        </p:tav>
                                        <p:tav tm="100000">
                                          <p:val>
                                            <p:strVal val="#ppt_y"/>
                                          </p:val>
                                        </p:tav>
                                      </p:tavLst>
                                    </p:anim>
                                  </p:childTnLst>
                                </p:cTn>
                              </p:par>
                              <p:par>
                                <p:cTn id="152" presetID="30" presetClass="entr" presetSubtype="0" fill="hold" nodeType="withEffect">
                                  <p:stCondLst>
                                    <p:cond delay="0"/>
                                  </p:stCondLst>
                                  <p:childTnLst>
                                    <p:set>
                                      <p:cBhvr>
                                        <p:cTn id="153" dur="1" fill="hold">
                                          <p:stCondLst>
                                            <p:cond delay="0"/>
                                          </p:stCondLst>
                                        </p:cTn>
                                        <p:tgtEl>
                                          <p:spTgt spid="3">
                                            <p:txEl>
                                              <p:pRg st="8" end="8"/>
                                            </p:txEl>
                                          </p:spTgt>
                                        </p:tgtEl>
                                        <p:attrNameLst>
                                          <p:attrName>style.visibility</p:attrName>
                                        </p:attrNameLst>
                                      </p:cBhvr>
                                      <p:to>
                                        <p:strVal val="visible"/>
                                      </p:to>
                                    </p:set>
                                    <p:animEffect transition="in" filter="fade">
                                      <p:cBhvr>
                                        <p:cTn id="154" dur="800" decel="100000"/>
                                        <p:tgtEl>
                                          <p:spTgt spid="3">
                                            <p:txEl>
                                              <p:pRg st="8" end="8"/>
                                            </p:txEl>
                                          </p:spTgt>
                                        </p:tgtEl>
                                      </p:cBhvr>
                                    </p:animEffect>
                                    <p:anim calcmode="lin" valueType="num">
                                      <p:cBhvr>
                                        <p:cTn id="155" dur="800" decel="100000" fill="hold"/>
                                        <p:tgtEl>
                                          <p:spTgt spid="3">
                                            <p:txEl>
                                              <p:pRg st="8" end="8"/>
                                            </p:txEl>
                                          </p:spTgt>
                                        </p:tgtEl>
                                        <p:attrNameLst>
                                          <p:attrName>style.rotation</p:attrName>
                                        </p:attrNameLst>
                                      </p:cBhvr>
                                      <p:tavLst>
                                        <p:tav tm="0">
                                          <p:val>
                                            <p:fltVal val="-90"/>
                                          </p:val>
                                        </p:tav>
                                        <p:tav tm="100000">
                                          <p:val>
                                            <p:fltVal val="0"/>
                                          </p:val>
                                        </p:tav>
                                      </p:tavLst>
                                    </p:anim>
                                    <p:anim calcmode="lin" valueType="num">
                                      <p:cBhvr>
                                        <p:cTn id="156" dur="800" decel="100000" fill="hold"/>
                                        <p:tgtEl>
                                          <p:spTgt spid="3">
                                            <p:txEl>
                                              <p:pRg st="8" end="8"/>
                                            </p:txEl>
                                          </p:spTgt>
                                        </p:tgtEl>
                                        <p:attrNameLst>
                                          <p:attrName>ppt_x</p:attrName>
                                        </p:attrNameLst>
                                      </p:cBhvr>
                                      <p:tavLst>
                                        <p:tav tm="0">
                                          <p:val>
                                            <p:strVal val="#ppt_x+0.4"/>
                                          </p:val>
                                        </p:tav>
                                        <p:tav tm="100000">
                                          <p:val>
                                            <p:strVal val="#ppt_x-0.05"/>
                                          </p:val>
                                        </p:tav>
                                      </p:tavLst>
                                    </p:anim>
                                    <p:anim calcmode="lin" valueType="num">
                                      <p:cBhvr>
                                        <p:cTn id="157" dur="800" decel="100000" fill="hold"/>
                                        <p:tgtEl>
                                          <p:spTgt spid="3">
                                            <p:txEl>
                                              <p:pRg st="8" end="8"/>
                                            </p:txEl>
                                          </p:spTgt>
                                        </p:tgtEl>
                                        <p:attrNameLst>
                                          <p:attrName>ppt_y</p:attrName>
                                        </p:attrNameLst>
                                      </p:cBhvr>
                                      <p:tavLst>
                                        <p:tav tm="0">
                                          <p:val>
                                            <p:strVal val="#ppt_y-0.4"/>
                                          </p:val>
                                        </p:tav>
                                        <p:tav tm="100000">
                                          <p:val>
                                            <p:strVal val="#ppt_y+0.1"/>
                                          </p:val>
                                        </p:tav>
                                      </p:tavLst>
                                    </p:anim>
                                    <p:anim calcmode="lin" valueType="num">
                                      <p:cBhvr>
                                        <p:cTn id="158" dur="200" accel="100000" fill="hold">
                                          <p:stCondLst>
                                            <p:cond delay="800"/>
                                          </p:stCondLst>
                                        </p:cTn>
                                        <p:tgtEl>
                                          <p:spTgt spid="3">
                                            <p:txEl>
                                              <p:pRg st="8" end="8"/>
                                            </p:txEl>
                                          </p:spTgt>
                                        </p:tgtEl>
                                        <p:attrNameLst>
                                          <p:attrName>ppt_x</p:attrName>
                                        </p:attrNameLst>
                                      </p:cBhvr>
                                      <p:tavLst>
                                        <p:tav tm="0">
                                          <p:val>
                                            <p:strVal val="#ppt_x-0.05"/>
                                          </p:val>
                                        </p:tav>
                                        <p:tav tm="100000">
                                          <p:val>
                                            <p:strVal val="#ppt_x"/>
                                          </p:val>
                                        </p:tav>
                                      </p:tavLst>
                                    </p:anim>
                                    <p:anim calcmode="lin" valueType="num">
                                      <p:cBhvr>
                                        <p:cTn id="159" dur="200" accel="100000" fill="hold">
                                          <p:stCondLst>
                                            <p:cond delay="800"/>
                                          </p:stCondLst>
                                        </p:cTn>
                                        <p:tgtEl>
                                          <p:spTgt spid="3">
                                            <p:txEl>
                                              <p:pRg st="8" end="8"/>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7200" dirty="0" smtClean="0">
                <a:solidFill>
                  <a:srgbClr val="FF0000"/>
                </a:solidFill>
              </a:rPr>
              <a:t>أهمية المنهج التاريخي :</a:t>
            </a:r>
            <a:endParaRPr lang="fr-FR" sz="7200"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pPr algn="r" rtl="1">
              <a:buNone/>
            </a:pPr>
            <a:r>
              <a:rPr lang="fr-FR" dirty="0" smtClean="0"/>
              <a:t>          </a:t>
            </a:r>
            <a:r>
              <a:rPr lang="ar-DZ" dirty="0" smtClean="0"/>
              <a:t>للمنهج التاريخي أهمية كبيرة في دراسة  الوقائع </a:t>
            </a:r>
            <a:r>
              <a:rPr lang="ar-DZ" dirty="0" err="1" smtClean="0"/>
              <a:t>و</a:t>
            </a:r>
            <a:r>
              <a:rPr lang="ar-DZ" dirty="0" smtClean="0"/>
              <a:t> الأحداث التاريخية وقد بين لنا ذلك ابن خلدون عندما اعتبر التاريخ علما من العلوم قبل أن يقول بذلك مؤرخو أوروبا بقرون , وعرفه بأنه هو علم  "  في ظاهره لا يزيد على إخبار عن الأيام والدول والسوابق من القرون الأول , في باطنه نظر وتحقيق , وتعليل للكائنات  </a:t>
            </a:r>
            <a:r>
              <a:rPr lang="ar-DZ" dirty="0" err="1" smtClean="0"/>
              <a:t>و</a:t>
            </a:r>
            <a:r>
              <a:rPr lang="ar-DZ" dirty="0" smtClean="0"/>
              <a:t> </a:t>
            </a:r>
            <a:r>
              <a:rPr lang="ar-DZ" dirty="0" err="1" smtClean="0"/>
              <a:t>مباديها</a:t>
            </a:r>
            <a:r>
              <a:rPr lang="ar-DZ" dirty="0" smtClean="0"/>
              <a:t> دقيق وعلم </a:t>
            </a:r>
            <a:r>
              <a:rPr lang="ar-DZ" dirty="0" err="1" smtClean="0"/>
              <a:t>بكيفيات</a:t>
            </a:r>
            <a:r>
              <a:rPr lang="ar-DZ" dirty="0" smtClean="0"/>
              <a:t> الوقائع  وأسبابها  عميق , فهو لذلك أصيل في الحكمة عريق , </a:t>
            </a:r>
            <a:r>
              <a:rPr lang="ar-DZ" dirty="0" err="1" smtClean="0"/>
              <a:t>و</a:t>
            </a:r>
            <a:r>
              <a:rPr lang="ar-DZ" dirty="0" smtClean="0"/>
              <a:t> جدير بأن يعد في علومها خليق  " .</a:t>
            </a:r>
            <a:endParaRPr lang="fr-FR" dirty="0" smtClean="0"/>
          </a:p>
          <a:p>
            <a:pPr algn="r" rtl="1">
              <a:buNone/>
            </a:pPr>
            <a:r>
              <a:rPr lang="fr-FR" dirty="0" smtClean="0"/>
              <a:t>         </a:t>
            </a:r>
            <a:r>
              <a:rPr lang="ar-DZ" dirty="0" smtClean="0"/>
              <a:t>فهذا النص الخلدوني يمكننا أن نستخلص منه عدة أشياء , </a:t>
            </a:r>
            <a:r>
              <a:rPr lang="ar-DZ" dirty="0" err="1" smtClean="0"/>
              <a:t>و</a:t>
            </a:r>
            <a:r>
              <a:rPr lang="ar-DZ" dirty="0" smtClean="0"/>
              <a:t> هي :</a:t>
            </a:r>
            <a:endParaRPr lang="fr-FR" dirty="0" smtClean="0"/>
          </a:p>
          <a:p>
            <a:pPr lvl="0" algn="r" rtl="1">
              <a:buFont typeface="Wingdings" pitchFamily="2" charset="2"/>
              <a:buChar char="Ø"/>
            </a:pPr>
            <a:r>
              <a:rPr lang="ar-DZ" dirty="0" smtClean="0"/>
              <a:t>أن علم التاريخ هو علم النظر , والنظر </a:t>
            </a:r>
            <a:r>
              <a:rPr lang="ar-DZ" dirty="0" smtClean="0"/>
              <a:t>المقصود </a:t>
            </a:r>
            <a:r>
              <a:rPr lang="ar-DZ" dirty="0" smtClean="0"/>
              <a:t>هنا هو التفحص القائم على أساس عقلي .</a:t>
            </a:r>
            <a:endParaRPr lang="fr-FR" dirty="0" smtClean="0"/>
          </a:p>
          <a:p>
            <a:pPr lvl="0" algn="r" rtl="1">
              <a:buFont typeface="Wingdings" pitchFamily="2" charset="2"/>
              <a:buChar char="Ø"/>
            </a:pPr>
            <a:r>
              <a:rPr lang="ar-DZ" dirty="0" smtClean="0"/>
              <a:t>أنه علم التحقيق , والتحقيق لغة من حقق يحقق تحقيقا بمعنى الوصول إلى اليقين في الشيء .</a:t>
            </a:r>
            <a:endParaRPr lang="fr-FR" dirty="0" smtClean="0"/>
          </a:p>
          <a:p>
            <a:pPr lvl="0" algn="r" rtl="1">
              <a:buFont typeface="Wingdings" pitchFamily="2" charset="2"/>
              <a:buChar char="Ø"/>
            </a:pPr>
            <a:r>
              <a:rPr lang="ar-DZ" dirty="0" smtClean="0"/>
              <a:t>أن التاريخ علم التعليل , والتعليل حسب النظرة العلمية المعاصرة , هو أحد الخصائص العامة للمعرفة العلمية .</a:t>
            </a:r>
          </a:p>
          <a:p>
            <a:pPr lvl="0" algn="r" rtl="1">
              <a:buFont typeface="Wingdings" pitchFamily="2" charset="2"/>
              <a:buChar char="Ø"/>
            </a:pPr>
            <a:r>
              <a:rPr lang="ar-DZ" dirty="0" smtClean="0"/>
              <a:t>أنه العلم الكمي , أي بالصفات و الخصائص الجوهرية للحوادث </a:t>
            </a:r>
            <a:r>
              <a:rPr lang="ar-DZ" dirty="0" smtClean="0"/>
              <a:t>والوقائع </a:t>
            </a:r>
            <a:r>
              <a:rPr lang="ar-DZ" dirty="0" smtClean="0"/>
              <a:t>التاريخية .</a:t>
            </a:r>
            <a:endParaRPr lang="fr-FR" dirty="0" smtClean="0"/>
          </a:p>
          <a:p>
            <a:pPr algn="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0"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800" decel="100000"/>
                                        <p:tgtEl>
                                          <p:spTgt spid="3">
                                            <p:txEl>
                                              <p:pRg st="0" end="0"/>
                                            </p:txEl>
                                          </p:spTgt>
                                        </p:tgtEl>
                                      </p:cBhvr>
                                    </p:animEffect>
                                    <p:anim calcmode="lin" valueType="num">
                                      <p:cBhvr>
                                        <p:cTn id="17"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22" presetID="30" presetClass="entr" presetSubtype="0" fill="hold" nodeType="with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800" decel="100000"/>
                                        <p:tgtEl>
                                          <p:spTgt spid="3">
                                            <p:txEl>
                                              <p:pRg st="1" end="1"/>
                                            </p:txEl>
                                          </p:spTgt>
                                        </p:tgtEl>
                                      </p:cBhvr>
                                    </p:animEffect>
                                    <p:anim calcmode="lin" valueType="num">
                                      <p:cBhvr>
                                        <p:cTn id="25"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6"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7"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par>
                                <p:cTn id="30" presetID="30" presetClass="entr" presetSubtype="0" fill="hold" nodeType="with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800" decel="100000"/>
                                        <p:tgtEl>
                                          <p:spTgt spid="3">
                                            <p:txEl>
                                              <p:pRg st="2" end="2"/>
                                            </p:txEl>
                                          </p:spTgt>
                                        </p:tgtEl>
                                      </p:cBhvr>
                                    </p:animEffect>
                                    <p:anim calcmode="lin" valueType="num">
                                      <p:cBhvr>
                                        <p:cTn id="33"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par>
                                <p:cTn id="38" presetID="30" presetClass="entr" presetSubtype="0" fill="hold" nodeType="with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800" decel="100000"/>
                                        <p:tgtEl>
                                          <p:spTgt spid="3">
                                            <p:txEl>
                                              <p:pRg st="3" end="3"/>
                                            </p:txEl>
                                          </p:spTgt>
                                        </p:tgtEl>
                                      </p:cBhvr>
                                    </p:animEffect>
                                    <p:anim calcmode="lin" valueType="num">
                                      <p:cBhvr>
                                        <p:cTn id="41"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2"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3"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4"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5"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par>
                                <p:cTn id="46" presetID="30" presetClass="entr" presetSubtype="0" fill="hold" nodeType="with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800" decel="100000"/>
                                        <p:tgtEl>
                                          <p:spTgt spid="3">
                                            <p:txEl>
                                              <p:pRg st="4" end="4"/>
                                            </p:txEl>
                                          </p:spTgt>
                                        </p:tgtEl>
                                      </p:cBhvr>
                                    </p:animEffect>
                                    <p:anim calcmode="lin" valueType="num">
                                      <p:cBhvr>
                                        <p:cTn id="49"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50"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1"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par>
                                <p:cTn id="54" presetID="30" presetClass="entr" presetSubtype="0" fill="hold" nodeType="with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800" decel="100000"/>
                                        <p:tgtEl>
                                          <p:spTgt spid="3">
                                            <p:txEl>
                                              <p:pRg st="5" end="5"/>
                                            </p:txEl>
                                          </p:spTgt>
                                        </p:tgtEl>
                                      </p:cBhvr>
                                    </p:animEffect>
                                    <p:anim calcmode="lin" valueType="num">
                                      <p:cBhvr>
                                        <p:cTn id="57"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58"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59"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60"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61"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7200" dirty="0" smtClean="0">
                <a:solidFill>
                  <a:srgbClr val="FF0000"/>
                </a:solidFill>
              </a:rPr>
              <a:t> </a:t>
            </a:r>
            <a:r>
              <a:rPr lang="ar-DZ" sz="7200" dirty="0" smtClean="0">
                <a:solidFill>
                  <a:srgbClr val="FFFF00"/>
                </a:solidFill>
              </a:rPr>
              <a:t>عناصر البحث :</a:t>
            </a:r>
            <a:endParaRPr lang="fr-FR" sz="7200" dirty="0">
              <a:solidFill>
                <a:srgbClr val="FFFF00"/>
              </a:solidFill>
            </a:endParaRPr>
          </a:p>
        </p:txBody>
      </p:sp>
      <p:sp>
        <p:nvSpPr>
          <p:cNvPr id="3" name="Espace réservé du contenu 2"/>
          <p:cNvSpPr>
            <a:spLocks noGrp="1"/>
          </p:cNvSpPr>
          <p:nvPr>
            <p:ph idx="1"/>
          </p:nvPr>
        </p:nvSpPr>
        <p:spPr>
          <a:xfrm>
            <a:off x="0" y="1935480"/>
            <a:ext cx="8929718" cy="4922520"/>
          </a:xfrm>
        </p:spPr>
        <p:txBody>
          <a:bodyPr>
            <a:noAutofit/>
          </a:bodyPr>
          <a:lstStyle/>
          <a:p>
            <a:pPr marL="514350" lvl="0" indent="-514350" algn="r" rtl="1">
              <a:buFont typeface="Wingdings" pitchFamily="2" charset="2"/>
              <a:buChar char="§"/>
            </a:pPr>
            <a:r>
              <a:rPr lang="ar-DZ" sz="2400" dirty="0" smtClean="0"/>
              <a:t>مقدمة .</a:t>
            </a:r>
            <a:endParaRPr lang="fr-FR" sz="2400" dirty="0" smtClean="0"/>
          </a:p>
          <a:p>
            <a:pPr marL="514350" lvl="0" indent="-514350" algn="r" rtl="1">
              <a:buFont typeface="Wingdings" pitchFamily="2" charset="2"/>
              <a:buChar char="§"/>
            </a:pPr>
            <a:r>
              <a:rPr lang="ar-DZ" sz="2400" dirty="0" smtClean="0"/>
              <a:t>مفهوم المنهج التاريخي .</a:t>
            </a:r>
            <a:endParaRPr lang="fr-FR" sz="2400" dirty="0" smtClean="0"/>
          </a:p>
          <a:p>
            <a:pPr marL="514350" lvl="0" indent="-514350" algn="r" rtl="1">
              <a:buFont typeface="Wingdings" pitchFamily="2" charset="2"/>
              <a:buChar char="§"/>
            </a:pPr>
            <a:r>
              <a:rPr lang="ar-DZ" sz="2400" dirty="0" smtClean="0"/>
              <a:t>نشأة المنهج التاريخي .</a:t>
            </a:r>
            <a:endParaRPr lang="fr-FR" sz="2400" dirty="0" smtClean="0"/>
          </a:p>
          <a:p>
            <a:pPr marL="514350" lvl="0" indent="-514350" algn="r" rtl="1">
              <a:buFont typeface="Wingdings" pitchFamily="2" charset="2"/>
              <a:buChar char="§"/>
            </a:pPr>
            <a:r>
              <a:rPr lang="ar-DZ" sz="2400" dirty="0" smtClean="0"/>
              <a:t>خطوات المنهج التاريخي .</a:t>
            </a:r>
            <a:endParaRPr lang="fr-FR" sz="2400" dirty="0" smtClean="0"/>
          </a:p>
          <a:p>
            <a:pPr marL="514350" lvl="0" indent="-514350" algn="r" rtl="1">
              <a:buFont typeface="Wingdings" pitchFamily="2" charset="2"/>
              <a:buChar char="§"/>
            </a:pPr>
            <a:r>
              <a:rPr lang="ar-DZ" sz="2400" dirty="0" smtClean="0"/>
              <a:t>أنواع المنهج التاريخي .</a:t>
            </a:r>
            <a:endParaRPr lang="fr-FR" sz="2400" dirty="0" smtClean="0"/>
          </a:p>
          <a:p>
            <a:pPr marL="514350" lvl="0" indent="-514350" algn="r" rtl="1">
              <a:buFont typeface="Wingdings" pitchFamily="2" charset="2"/>
              <a:buChar char="§"/>
            </a:pPr>
            <a:r>
              <a:rPr lang="ar-DZ" sz="2400" dirty="0" smtClean="0"/>
              <a:t>أنواع المشكلات التي يتناولها هذا المنهج . </a:t>
            </a:r>
            <a:endParaRPr lang="fr-FR" sz="2400" dirty="0" smtClean="0"/>
          </a:p>
          <a:p>
            <a:pPr marL="514350" lvl="0" indent="-514350" algn="r" rtl="1">
              <a:buFont typeface="Wingdings" pitchFamily="2" charset="2"/>
              <a:buChar char="§"/>
            </a:pPr>
            <a:r>
              <a:rPr lang="ar-DZ" sz="2400" dirty="0" smtClean="0"/>
              <a:t>نماذج من البحوث التي اتبعت هذا المنهج .</a:t>
            </a:r>
            <a:endParaRPr lang="fr-FR" sz="2400" dirty="0" smtClean="0"/>
          </a:p>
          <a:p>
            <a:pPr marL="514350" lvl="0" indent="-514350" algn="r" rtl="1">
              <a:buFont typeface="Wingdings" pitchFamily="2" charset="2"/>
              <a:buChar char="§"/>
            </a:pPr>
            <a:r>
              <a:rPr lang="ar-DZ" sz="2400" dirty="0" smtClean="0"/>
              <a:t>أهمية المنهج التاريخي </a:t>
            </a:r>
            <a:r>
              <a:rPr lang="fr-FR" sz="2400" dirty="0" smtClean="0"/>
              <a:t>.</a:t>
            </a:r>
          </a:p>
          <a:p>
            <a:pPr marL="514350" lvl="0" indent="-514350" algn="r" rtl="1">
              <a:buFont typeface="Wingdings" pitchFamily="2" charset="2"/>
              <a:buChar char="§"/>
            </a:pPr>
            <a:r>
              <a:rPr lang="ar-DZ" sz="2400" dirty="0" smtClean="0"/>
              <a:t>أهداف المنهج التاريخي .</a:t>
            </a:r>
            <a:endParaRPr lang="fr-FR" sz="2400" dirty="0" smtClean="0"/>
          </a:p>
          <a:p>
            <a:pPr marL="514350" lvl="0" indent="-514350" algn="r" rtl="1">
              <a:buFont typeface="Wingdings" pitchFamily="2" charset="2"/>
              <a:buChar char="§"/>
            </a:pPr>
            <a:r>
              <a:rPr lang="ar-DZ" sz="2400" dirty="0" smtClean="0"/>
              <a:t>الخاتمة .</a:t>
            </a:r>
            <a:endParaRPr lang="fr-FR" sz="2400" dirty="0" smtClean="0"/>
          </a:p>
          <a:p>
            <a:pPr marL="514350" lvl="0" indent="-514350" algn="r" rtl="1">
              <a:buFont typeface="Wingdings" pitchFamily="2" charset="2"/>
              <a:buChar char="§"/>
            </a:pPr>
            <a:r>
              <a:rPr lang="ar-DZ" sz="2400" dirty="0" smtClean="0"/>
              <a:t>المراجع .</a:t>
            </a:r>
            <a:endParaRPr lang="fr-FR" sz="2400" dirty="0" smtClean="0"/>
          </a:p>
          <a:p>
            <a:pPr>
              <a:buNone/>
            </a:pPr>
            <a:endParaRPr lang="fr-FR" sz="24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7" presetClass="entr" presetSubtype="1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
                                          </p:val>
                                        </p:tav>
                                        <p:tav tm="100000">
                                          <p:val>
                                            <p:strVal val="#ppt_h"/>
                                          </p:val>
                                        </p:tav>
                                      </p:tavLst>
                                    </p:anim>
                                  </p:childTnLst>
                                </p:cTn>
                              </p:par>
                              <p:par>
                                <p:cTn id="18" presetID="17" presetClass="entr" presetSubtype="1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strVal val="#ppt_h"/>
                                          </p:val>
                                        </p:tav>
                                        <p:tav tm="100000">
                                          <p:val>
                                            <p:strVal val="#ppt_h"/>
                                          </p:val>
                                        </p:tav>
                                      </p:tavLst>
                                    </p:anim>
                                  </p:childTnLst>
                                </p:cTn>
                              </p:par>
                              <p:par>
                                <p:cTn id="22" presetID="17" presetClass="entr" presetSubtype="1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strVal val="#ppt_h"/>
                                          </p:val>
                                        </p:tav>
                                        <p:tav tm="100000">
                                          <p:val>
                                            <p:strVal val="#ppt_h"/>
                                          </p:val>
                                        </p:tav>
                                      </p:tavLst>
                                    </p:anim>
                                  </p:childTnLst>
                                </p:cTn>
                              </p:par>
                              <p:par>
                                <p:cTn id="26" presetID="17" presetClass="entr" presetSubtype="1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strVal val="#ppt_h"/>
                                          </p:val>
                                        </p:tav>
                                        <p:tav tm="100000">
                                          <p:val>
                                            <p:strVal val="#ppt_h"/>
                                          </p:val>
                                        </p:tav>
                                      </p:tavLst>
                                    </p:anim>
                                  </p:childTnLst>
                                </p:cTn>
                              </p:par>
                              <p:par>
                                <p:cTn id="30" presetID="17" presetClass="entr" presetSubtype="10"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4" end="4"/>
                                            </p:txEl>
                                          </p:spTgt>
                                        </p:tgtEl>
                                        <p:attrNameLst>
                                          <p:attrName>ppt_h</p:attrName>
                                        </p:attrNameLst>
                                      </p:cBhvr>
                                      <p:tavLst>
                                        <p:tav tm="0">
                                          <p:val>
                                            <p:strVal val="#ppt_h"/>
                                          </p:val>
                                        </p:tav>
                                        <p:tav tm="100000">
                                          <p:val>
                                            <p:strVal val="#ppt_h"/>
                                          </p:val>
                                        </p:tav>
                                      </p:tavLst>
                                    </p:anim>
                                  </p:childTnLst>
                                </p:cTn>
                              </p:par>
                              <p:par>
                                <p:cTn id="34" presetID="17" presetClass="entr" presetSubtype="1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strVal val="#ppt_h"/>
                                          </p:val>
                                        </p:tav>
                                        <p:tav tm="100000">
                                          <p:val>
                                            <p:strVal val="#ppt_h"/>
                                          </p:val>
                                        </p:tav>
                                      </p:tavLst>
                                    </p:anim>
                                  </p:childTnLst>
                                </p:cTn>
                              </p:par>
                              <p:par>
                                <p:cTn id="38" presetID="17" presetClass="entr" presetSubtype="10" fill="hold"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p:cTn id="40"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6" end="6"/>
                                            </p:txEl>
                                          </p:spTgt>
                                        </p:tgtEl>
                                        <p:attrNameLst>
                                          <p:attrName>ppt_h</p:attrName>
                                        </p:attrNameLst>
                                      </p:cBhvr>
                                      <p:tavLst>
                                        <p:tav tm="0">
                                          <p:val>
                                            <p:strVal val="#ppt_h"/>
                                          </p:val>
                                        </p:tav>
                                        <p:tav tm="100000">
                                          <p:val>
                                            <p:strVal val="#ppt_h"/>
                                          </p:val>
                                        </p:tav>
                                      </p:tavLst>
                                    </p:anim>
                                  </p:childTnLst>
                                </p:cTn>
                              </p:par>
                              <p:par>
                                <p:cTn id="42" presetID="17" presetClass="entr" presetSubtype="1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p:cTn id="44"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7" end="7"/>
                                            </p:txEl>
                                          </p:spTgt>
                                        </p:tgtEl>
                                        <p:attrNameLst>
                                          <p:attrName>ppt_h</p:attrName>
                                        </p:attrNameLst>
                                      </p:cBhvr>
                                      <p:tavLst>
                                        <p:tav tm="0">
                                          <p:val>
                                            <p:strVal val="#ppt_h"/>
                                          </p:val>
                                        </p:tav>
                                        <p:tav tm="100000">
                                          <p:val>
                                            <p:strVal val="#ppt_h"/>
                                          </p:val>
                                        </p:tav>
                                      </p:tavLst>
                                    </p:anim>
                                  </p:childTnLst>
                                </p:cTn>
                              </p:par>
                              <p:par>
                                <p:cTn id="46" presetID="17" presetClass="entr" presetSubtype="10" fill="hold"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 calcmode="lin" valueType="num">
                                      <p:cBhvr>
                                        <p:cTn id="48"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8" end="8"/>
                                            </p:txEl>
                                          </p:spTgt>
                                        </p:tgtEl>
                                        <p:attrNameLst>
                                          <p:attrName>ppt_h</p:attrName>
                                        </p:attrNameLst>
                                      </p:cBhvr>
                                      <p:tavLst>
                                        <p:tav tm="0">
                                          <p:val>
                                            <p:strVal val="#ppt_h"/>
                                          </p:val>
                                        </p:tav>
                                        <p:tav tm="100000">
                                          <p:val>
                                            <p:strVal val="#ppt_h"/>
                                          </p:val>
                                        </p:tav>
                                      </p:tavLst>
                                    </p:anim>
                                  </p:childTnLst>
                                </p:cTn>
                              </p:par>
                              <p:par>
                                <p:cTn id="50" presetID="17" presetClass="entr" presetSubtype="1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p:cTn id="52"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9" end="9"/>
                                            </p:txEl>
                                          </p:spTgt>
                                        </p:tgtEl>
                                        <p:attrNameLst>
                                          <p:attrName>ppt_h</p:attrName>
                                        </p:attrNameLst>
                                      </p:cBhvr>
                                      <p:tavLst>
                                        <p:tav tm="0">
                                          <p:val>
                                            <p:strVal val="#ppt_h"/>
                                          </p:val>
                                        </p:tav>
                                        <p:tav tm="100000">
                                          <p:val>
                                            <p:strVal val="#ppt_h"/>
                                          </p:val>
                                        </p:tav>
                                      </p:tavLst>
                                    </p:anim>
                                  </p:childTnLst>
                                </p:cTn>
                              </p:par>
                              <p:par>
                                <p:cTn id="54" presetID="17" presetClass="entr" presetSubtype="10" fill="hold" nodeType="with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 calcmode="lin" valueType="num">
                                      <p:cBhvr>
                                        <p:cTn id="56"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10" end="1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367590"/>
          </a:xfrm>
        </p:spPr>
        <p:txBody>
          <a:bodyPr>
            <a:normAutofit fontScale="90000"/>
          </a:bodyPr>
          <a:lstStyle/>
          <a:p>
            <a:pPr algn="ctr"/>
            <a:r>
              <a:rPr lang="ar-DZ" dirty="0" smtClean="0">
                <a:solidFill>
                  <a:srgbClr val="FF0000"/>
                </a:solidFill>
              </a:rPr>
              <a:t> أما من حيث أهمية المنهج التاريخي في التربية الرياضية يمكن تلخيصها في النقاط التالية :</a:t>
            </a:r>
            <a:endParaRPr lang="fr-FR" dirty="0">
              <a:solidFill>
                <a:srgbClr val="FF0000"/>
              </a:solidFill>
            </a:endParaRPr>
          </a:p>
        </p:txBody>
      </p:sp>
      <p:sp>
        <p:nvSpPr>
          <p:cNvPr id="3" name="Espace réservé du contenu 2"/>
          <p:cNvSpPr>
            <a:spLocks noGrp="1"/>
          </p:cNvSpPr>
          <p:nvPr>
            <p:ph idx="1"/>
          </p:nvPr>
        </p:nvSpPr>
        <p:spPr>
          <a:xfrm>
            <a:off x="428596" y="2285992"/>
            <a:ext cx="8229600" cy="4031930"/>
          </a:xfrm>
        </p:spPr>
        <p:txBody>
          <a:bodyPr>
            <a:normAutofit fontScale="92500"/>
          </a:bodyPr>
          <a:lstStyle/>
          <a:p>
            <a:pPr lvl="0" algn="r" rtl="1">
              <a:buFont typeface="Wingdings" pitchFamily="2" charset="2"/>
              <a:buChar char="Ø"/>
            </a:pPr>
            <a:r>
              <a:rPr lang="ar-DZ" dirty="0" smtClean="0"/>
              <a:t>يختص البحث التاريخي في مجال التربية  البدنية والرياضية بمعالجة العديد من الموضوعات التي تحتاج دراستها </a:t>
            </a:r>
            <a:r>
              <a:rPr lang="ar-DZ" dirty="0" err="1" smtClean="0"/>
              <a:t>اتباع</a:t>
            </a:r>
            <a:r>
              <a:rPr lang="ar-DZ" dirty="0" smtClean="0"/>
              <a:t> مثل هذا النوع من مناهج البحث العلمي .</a:t>
            </a:r>
            <a:endParaRPr lang="fr-FR" dirty="0" smtClean="0"/>
          </a:p>
          <a:p>
            <a:pPr lvl="0" algn="r" rtl="1">
              <a:buFont typeface="Wingdings" pitchFamily="2" charset="2"/>
              <a:buChar char="Ø"/>
            </a:pPr>
            <a:r>
              <a:rPr lang="ar-DZ" dirty="0" smtClean="0"/>
              <a:t>يعتبر البحث التاريخي نوع من تلك الأبحاث المتداخلة في أنواع البحوث الأخرى نظرا لأن كل بحث علمي يتطلب عند إجرائه </a:t>
            </a:r>
            <a:r>
              <a:rPr lang="ar-DZ" dirty="0" err="1" smtClean="0"/>
              <a:t>الإستفادة</a:t>
            </a:r>
            <a:r>
              <a:rPr lang="ar-DZ" dirty="0" smtClean="0"/>
              <a:t> من المنهج العلمي السابق .</a:t>
            </a:r>
            <a:endParaRPr lang="fr-FR" dirty="0" smtClean="0"/>
          </a:p>
          <a:p>
            <a:pPr lvl="0" algn="r" rtl="1">
              <a:buFont typeface="Wingdings" pitchFamily="2" charset="2"/>
              <a:buChar char="Ø"/>
            </a:pPr>
            <a:r>
              <a:rPr lang="ar-DZ" dirty="0" smtClean="0"/>
              <a:t>تشهد السنوات الأخيرة نوعا من التقارب بين مناهج البحث العلمي المختلفة خاصة البحث التاريخي </a:t>
            </a:r>
            <a:r>
              <a:rPr lang="ar-DZ" dirty="0" err="1" smtClean="0"/>
              <a:t>و</a:t>
            </a:r>
            <a:r>
              <a:rPr lang="ar-DZ" dirty="0" smtClean="0"/>
              <a:t> البحوث الأخرى </a:t>
            </a:r>
            <a:r>
              <a:rPr lang="ar-DZ" dirty="0" err="1" smtClean="0"/>
              <a:t>و</a:t>
            </a:r>
            <a:r>
              <a:rPr lang="ar-DZ" dirty="0" smtClean="0"/>
              <a:t> كثيرا ما يستفيد البحث التاريخي من وسائل وأدوات البحوث الأخرى .</a:t>
            </a:r>
            <a:endParaRPr lang="fr-FR" dirty="0" smtClean="0"/>
          </a:p>
          <a:p>
            <a:pPr algn="r" rtl="1">
              <a:buFont typeface="Wingdings" pitchFamily="2" charset="2"/>
              <a:buChar char="Ø"/>
            </a:pPr>
            <a:r>
              <a:rPr lang="ar-DZ" dirty="0" smtClean="0"/>
              <a:t> يتصف البحث التاريخي بالميزات العامة للبحث العلمي , الأمر الذي يدعم صدق التأكيد من البيانات المستخلصة , </a:t>
            </a:r>
            <a:r>
              <a:rPr lang="ar-DZ" dirty="0" err="1" smtClean="0"/>
              <a:t>و</a:t>
            </a:r>
            <a:r>
              <a:rPr lang="ar-DZ" dirty="0" smtClean="0"/>
              <a:t> بالرغم من أن البحث التاريخي قد لا يؤدي إلى التوصل للقوانين العلمية الثابتة .</a:t>
            </a: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0"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800" decel="100000"/>
                                        <p:tgtEl>
                                          <p:spTgt spid="3">
                                            <p:txEl>
                                              <p:pRg st="0" end="0"/>
                                            </p:txEl>
                                          </p:spTgt>
                                        </p:tgtEl>
                                      </p:cBhvr>
                                    </p:animEffect>
                                    <p:anim calcmode="lin" valueType="num">
                                      <p:cBhvr>
                                        <p:cTn id="17"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22" presetID="30" presetClass="entr" presetSubtype="0" fill="hold" nodeType="with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800" decel="100000"/>
                                        <p:tgtEl>
                                          <p:spTgt spid="3">
                                            <p:txEl>
                                              <p:pRg st="1" end="1"/>
                                            </p:txEl>
                                          </p:spTgt>
                                        </p:tgtEl>
                                      </p:cBhvr>
                                    </p:animEffect>
                                    <p:anim calcmode="lin" valueType="num">
                                      <p:cBhvr>
                                        <p:cTn id="25"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6"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7"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par>
                                <p:cTn id="30" presetID="30" presetClass="entr" presetSubtype="0" fill="hold" nodeType="with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800" decel="100000"/>
                                        <p:tgtEl>
                                          <p:spTgt spid="3">
                                            <p:txEl>
                                              <p:pRg st="2" end="2"/>
                                            </p:txEl>
                                          </p:spTgt>
                                        </p:tgtEl>
                                      </p:cBhvr>
                                    </p:animEffect>
                                    <p:anim calcmode="lin" valueType="num">
                                      <p:cBhvr>
                                        <p:cTn id="33"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par>
                                <p:cTn id="38" presetID="30" presetClass="entr" presetSubtype="0" fill="hold" nodeType="with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800" decel="100000"/>
                                        <p:tgtEl>
                                          <p:spTgt spid="3">
                                            <p:txEl>
                                              <p:pRg st="3" end="3"/>
                                            </p:txEl>
                                          </p:spTgt>
                                        </p:tgtEl>
                                      </p:cBhvr>
                                    </p:animEffect>
                                    <p:anim calcmode="lin" valueType="num">
                                      <p:cBhvr>
                                        <p:cTn id="41"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2"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3"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4"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5"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71480"/>
            <a:ext cx="8229600" cy="2071702"/>
          </a:xfrm>
        </p:spPr>
        <p:txBody>
          <a:bodyPr>
            <a:normAutofit fontScale="90000"/>
          </a:bodyPr>
          <a:lstStyle/>
          <a:p>
            <a:pPr lvl="0" algn="ctr"/>
            <a:r>
              <a:rPr lang="ar-DZ" dirty="0" smtClean="0">
                <a:solidFill>
                  <a:srgbClr val="FFFF00"/>
                </a:solidFill>
              </a:rPr>
              <a:t>أهداف المنهج التاريخي في مجالات العلوم النفسية   والتربوية </a:t>
            </a:r>
            <a:r>
              <a:rPr lang="ar-DZ" dirty="0" err="1" smtClean="0">
                <a:solidFill>
                  <a:srgbClr val="FFFF00"/>
                </a:solidFill>
              </a:rPr>
              <a:t>والإجتماعية</a:t>
            </a:r>
            <a:r>
              <a:rPr lang="ar-DZ" dirty="0" smtClean="0">
                <a:solidFill>
                  <a:srgbClr val="FFFF00"/>
                </a:solidFill>
              </a:rPr>
              <a:t> وعلم الرياضة </a:t>
            </a:r>
            <a:r>
              <a:rPr lang="fr-FR" dirty="0" smtClean="0"/>
              <a:t/>
            </a:r>
            <a:br>
              <a:rPr lang="fr-FR" dirty="0" smtClean="0"/>
            </a:br>
            <a:endParaRPr lang="fr-FR" dirty="0"/>
          </a:p>
        </p:txBody>
      </p:sp>
      <p:sp>
        <p:nvSpPr>
          <p:cNvPr id="3" name="Espace réservé du contenu 2"/>
          <p:cNvSpPr>
            <a:spLocks noGrp="1"/>
          </p:cNvSpPr>
          <p:nvPr>
            <p:ph idx="1"/>
          </p:nvPr>
        </p:nvSpPr>
        <p:spPr>
          <a:xfrm>
            <a:off x="457200" y="2071678"/>
            <a:ext cx="8229600" cy="4252922"/>
          </a:xfrm>
        </p:spPr>
        <p:txBody>
          <a:bodyPr>
            <a:normAutofit fontScale="92500" lnSpcReduction="10000"/>
          </a:bodyPr>
          <a:lstStyle/>
          <a:p>
            <a:pPr algn="r" rtl="1">
              <a:buFont typeface="Wingdings" pitchFamily="2" charset="2"/>
              <a:buChar char="Ø"/>
            </a:pPr>
            <a:r>
              <a:rPr lang="ar-DZ" dirty="0" smtClean="0"/>
              <a:t>مقارنة بين مرحلة ومرحلة أخرى في جوانب التعليم ومقارنة النظم التربوية.</a:t>
            </a:r>
            <a:endParaRPr lang="fr-FR" dirty="0" smtClean="0"/>
          </a:p>
          <a:p>
            <a:pPr lvl="0" algn="r" rtl="1">
              <a:buFont typeface="Wingdings" pitchFamily="2" charset="2"/>
              <a:buChar char="Ø"/>
            </a:pPr>
            <a:r>
              <a:rPr lang="ar-DZ" dirty="0" smtClean="0"/>
              <a:t>دراسة النشاط للعلوم المختلفة من الناحية التاريخية .</a:t>
            </a:r>
            <a:endParaRPr lang="fr-FR" dirty="0" smtClean="0"/>
          </a:p>
          <a:p>
            <a:pPr lvl="0" algn="r" rtl="1">
              <a:buFont typeface="Wingdings" pitchFamily="2" charset="2"/>
              <a:buChar char="Ø"/>
            </a:pPr>
            <a:r>
              <a:rPr lang="ar-DZ" dirty="0" smtClean="0"/>
              <a:t>جمع التراث التربوي </a:t>
            </a:r>
            <a:r>
              <a:rPr lang="ar-DZ" dirty="0" err="1" smtClean="0"/>
              <a:t>والإجتماعي</a:t>
            </a:r>
            <a:r>
              <a:rPr lang="ar-DZ" dirty="0" smtClean="0"/>
              <a:t> وتطوراته  .</a:t>
            </a:r>
            <a:endParaRPr lang="fr-FR" dirty="0" smtClean="0"/>
          </a:p>
          <a:p>
            <a:pPr lvl="0" algn="r" rtl="1">
              <a:buFont typeface="Wingdings" pitchFamily="2" charset="2"/>
              <a:buChar char="Ø"/>
            </a:pPr>
            <a:r>
              <a:rPr lang="ar-DZ" dirty="0" smtClean="0"/>
              <a:t>معرفة الجذور التاريخية ونظرياتها  وصلاتها بالتطور السياسي .</a:t>
            </a:r>
            <a:endParaRPr lang="fr-FR" dirty="0" smtClean="0"/>
          </a:p>
          <a:p>
            <a:pPr lvl="0" algn="r" rtl="1">
              <a:buFont typeface="Wingdings" pitchFamily="2" charset="2"/>
              <a:buChar char="Ø"/>
            </a:pPr>
            <a:r>
              <a:rPr lang="ar-DZ" dirty="0" smtClean="0"/>
              <a:t>مسح سلوك الأفراد وعلاقتها بالمحيط .</a:t>
            </a:r>
            <a:endParaRPr lang="fr-FR" dirty="0" smtClean="0"/>
          </a:p>
          <a:p>
            <a:pPr lvl="0" algn="r" rtl="1">
              <a:buFont typeface="Wingdings" pitchFamily="2" charset="2"/>
              <a:buChar char="Ø"/>
            </a:pPr>
            <a:r>
              <a:rPr lang="ar-DZ" dirty="0" smtClean="0"/>
              <a:t>تأثير سلوك المجتمعات وعلاقتها بالمحيط .</a:t>
            </a:r>
            <a:endParaRPr lang="fr-FR" dirty="0" smtClean="0"/>
          </a:p>
          <a:p>
            <a:pPr lvl="0" algn="r" rtl="1">
              <a:buFont typeface="Wingdings" pitchFamily="2" charset="2"/>
              <a:buChar char="Ø"/>
            </a:pPr>
            <a:r>
              <a:rPr lang="ar-DZ" dirty="0" smtClean="0"/>
              <a:t>دراسة التطور التاريخي لحركات الإنسان .</a:t>
            </a:r>
            <a:endParaRPr lang="fr-FR" dirty="0" smtClean="0"/>
          </a:p>
          <a:p>
            <a:pPr lvl="0" algn="r" rtl="1">
              <a:buFont typeface="Wingdings" pitchFamily="2" charset="2"/>
              <a:buChar char="Ø"/>
            </a:pPr>
            <a:r>
              <a:rPr lang="ar-DZ" dirty="0" smtClean="0"/>
              <a:t>دراسة تطور الألعاب وعلاقتها بنظريات العلوم .</a:t>
            </a:r>
            <a:endParaRPr lang="fr-FR" dirty="0" smtClean="0"/>
          </a:p>
          <a:p>
            <a:pPr lvl="0" algn="r" rtl="1">
              <a:buFont typeface="Wingdings" pitchFamily="2" charset="2"/>
              <a:buChar char="Ø"/>
            </a:pPr>
            <a:r>
              <a:rPr lang="ar-DZ" dirty="0" smtClean="0"/>
              <a:t>دراسة تطور الفئات العمرية </a:t>
            </a:r>
            <a:r>
              <a:rPr lang="ar-DZ" dirty="0" err="1" smtClean="0"/>
              <a:t>للأنسان</a:t>
            </a:r>
            <a:r>
              <a:rPr lang="ar-DZ" dirty="0" smtClean="0"/>
              <a:t> .</a:t>
            </a:r>
            <a:endParaRPr lang="fr-FR" dirty="0" smtClean="0"/>
          </a:p>
          <a:p>
            <a:pPr lvl="0" algn="r" rtl="1">
              <a:buFont typeface="Wingdings" pitchFamily="2" charset="2"/>
              <a:buChar char="Ø"/>
            </a:pPr>
            <a:r>
              <a:rPr lang="ar-DZ" dirty="0" smtClean="0"/>
              <a:t>دراسة تاريخ الحياة </a:t>
            </a:r>
            <a:r>
              <a:rPr lang="ar-DZ" dirty="0" err="1" smtClean="0"/>
              <a:t>والافكار</a:t>
            </a:r>
            <a:r>
              <a:rPr lang="ar-DZ" dirty="0" smtClean="0"/>
              <a:t> و الشخصيات </a:t>
            </a:r>
            <a:r>
              <a:rPr lang="ar-DZ" dirty="0" err="1" smtClean="0"/>
              <a:t>و</a:t>
            </a:r>
            <a:r>
              <a:rPr lang="ar-DZ" dirty="0" smtClean="0"/>
              <a:t> </a:t>
            </a:r>
            <a:r>
              <a:rPr lang="ar-DZ" dirty="0" err="1" smtClean="0"/>
              <a:t>المؤ</a:t>
            </a:r>
            <a:r>
              <a:rPr lang="ar-DZ" dirty="0" smtClean="0"/>
              <a:t> </a:t>
            </a:r>
            <a:r>
              <a:rPr lang="ar-DZ" dirty="0" err="1" smtClean="0"/>
              <a:t>سسات</a:t>
            </a:r>
            <a:r>
              <a:rPr lang="ar-DZ" dirty="0" smtClean="0"/>
              <a:t> .</a:t>
            </a:r>
            <a:endParaRPr lang="fr-FR" dirty="0" smtClean="0"/>
          </a:p>
          <a:p>
            <a:endParaRPr lang="fr-FR"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0"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800" decel="100000"/>
                                        <p:tgtEl>
                                          <p:spTgt spid="3">
                                            <p:txEl>
                                              <p:pRg st="0" end="0"/>
                                            </p:txEl>
                                          </p:spTgt>
                                        </p:tgtEl>
                                      </p:cBhvr>
                                    </p:animEffect>
                                    <p:anim calcmode="lin" valueType="num">
                                      <p:cBhvr>
                                        <p:cTn id="17"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22" presetID="30" presetClass="entr" presetSubtype="0" fill="hold" nodeType="with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800" decel="100000"/>
                                        <p:tgtEl>
                                          <p:spTgt spid="3">
                                            <p:txEl>
                                              <p:pRg st="1" end="1"/>
                                            </p:txEl>
                                          </p:spTgt>
                                        </p:tgtEl>
                                      </p:cBhvr>
                                    </p:animEffect>
                                    <p:anim calcmode="lin" valueType="num">
                                      <p:cBhvr>
                                        <p:cTn id="25"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6"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7"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par>
                                <p:cTn id="30" presetID="30" presetClass="entr" presetSubtype="0" fill="hold" nodeType="with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800" decel="100000"/>
                                        <p:tgtEl>
                                          <p:spTgt spid="3">
                                            <p:txEl>
                                              <p:pRg st="2" end="2"/>
                                            </p:txEl>
                                          </p:spTgt>
                                        </p:tgtEl>
                                      </p:cBhvr>
                                    </p:animEffect>
                                    <p:anim calcmode="lin" valueType="num">
                                      <p:cBhvr>
                                        <p:cTn id="33"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par>
                                <p:cTn id="38" presetID="30" presetClass="entr" presetSubtype="0" fill="hold" nodeType="with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800" decel="100000"/>
                                        <p:tgtEl>
                                          <p:spTgt spid="3">
                                            <p:txEl>
                                              <p:pRg st="3" end="3"/>
                                            </p:txEl>
                                          </p:spTgt>
                                        </p:tgtEl>
                                      </p:cBhvr>
                                    </p:animEffect>
                                    <p:anim calcmode="lin" valueType="num">
                                      <p:cBhvr>
                                        <p:cTn id="41"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2"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3"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4"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5"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par>
                                <p:cTn id="46" presetID="30" presetClass="entr" presetSubtype="0" fill="hold" nodeType="with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800" decel="100000"/>
                                        <p:tgtEl>
                                          <p:spTgt spid="3">
                                            <p:txEl>
                                              <p:pRg st="4" end="4"/>
                                            </p:txEl>
                                          </p:spTgt>
                                        </p:tgtEl>
                                      </p:cBhvr>
                                    </p:animEffect>
                                    <p:anim calcmode="lin" valueType="num">
                                      <p:cBhvr>
                                        <p:cTn id="49"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50"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1"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par>
                                <p:cTn id="54" presetID="30" presetClass="entr" presetSubtype="0" fill="hold" nodeType="with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800" decel="100000"/>
                                        <p:tgtEl>
                                          <p:spTgt spid="3">
                                            <p:txEl>
                                              <p:pRg st="5" end="5"/>
                                            </p:txEl>
                                          </p:spTgt>
                                        </p:tgtEl>
                                      </p:cBhvr>
                                    </p:animEffect>
                                    <p:anim calcmode="lin" valueType="num">
                                      <p:cBhvr>
                                        <p:cTn id="57"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58"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59"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60"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61"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par>
                                <p:cTn id="62" presetID="30" presetClass="entr" presetSubtype="0" fill="hold" nodeType="withEffect">
                                  <p:stCondLst>
                                    <p:cond delay="0"/>
                                  </p:stCondLst>
                                  <p:childTnLst>
                                    <p:set>
                                      <p:cBhvr>
                                        <p:cTn id="63" dur="1" fill="hold">
                                          <p:stCondLst>
                                            <p:cond delay="0"/>
                                          </p:stCondLst>
                                        </p:cTn>
                                        <p:tgtEl>
                                          <p:spTgt spid="3">
                                            <p:txEl>
                                              <p:pRg st="6" end="6"/>
                                            </p:txEl>
                                          </p:spTgt>
                                        </p:tgtEl>
                                        <p:attrNameLst>
                                          <p:attrName>style.visibility</p:attrName>
                                        </p:attrNameLst>
                                      </p:cBhvr>
                                      <p:to>
                                        <p:strVal val="visible"/>
                                      </p:to>
                                    </p:set>
                                    <p:animEffect transition="in" filter="fade">
                                      <p:cBhvr>
                                        <p:cTn id="64" dur="800" decel="100000"/>
                                        <p:tgtEl>
                                          <p:spTgt spid="3">
                                            <p:txEl>
                                              <p:pRg st="6" end="6"/>
                                            </p:txEl>
                                          </p:spTgt>
                                        </p:tgtEl>
                                      </p:cBhvr>
                                    </p:animEffect>
                                    <p:anim calcmode="lin" valueType="num">
                                      <p:cBhvr>
                                        <p:cTn id="65"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66"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67"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68"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69"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par>
                                <p:cTn id="70" presetID="30" presetClass="entr" presetSubtype="0" fill="hold" nodeType="withEffect">
                                  <p:stCondLst>
                                    <p:cond delay="0"/>
                                  </p:stCondLst>
                                  <p:childTnLst>
                                    <p:set>
                                      <p:cBhvr>
                                        <p:cTn id="71" dur="1" fill="hold">
                                          <p:stCondLst>
                                            <p:cond delay="0"/>
                                          </p:stCondLst>
                                        </p:cTn>
                                        <p:tgtEl>
                                          <p:spTgt spid="3">
                                            <p:txEl>
                                              <p:pRg st="7" end="7"/>
                                            </p:txEl>
                                          </p:spTgt>
                                        </p:tgtEl>
                                        <p:attrNameLst>
                                          <p:attrName>style.visibility</p:attrName>
                                        </p:attrNameLst>
                                      </p:cBhvr>
                                      <p:to>
                                        <p:strVal val="visible"/>
                                      </p:to>
                                    </p:set>
                                    <p:animEffect transition="in" filter="fade">
                                      <p:cBhvr>
                                        <p:cTn id="72" dur="800" decel="100000"/>
                                        <p:tgtEl>
                                          <p:spTgt spid="3">
                                            <p:txEl>
                                              <p:pRg st="7" end="7"/>
                                            </p:txEl>
                                          </p:spTgt>
                                        </p:tgtEl>
                                      </p:cBhvr>
                                    </p:animEffect>
                                    <p:anim calcmode="lin" valueType="num">
                                      <p:cBhvr>
                                        <p:cTn id="73" dur="800" decel="100000" fill="hold"/>
                                        <p:tgtEl>
                                          <p:spTgt spid="3">
                                            <p:txEl>
                                              <p:pRg st="7" end="7"/>
                                            </p:txEl>
                                          </p:spTgt>
                                        </p:tgtEl>
                                        <p:attrNameLst>
                                          <p:attrName>style.rotation</p:attrName>
                                        </p:attrNameLst>
                                      </p:cBhvr>
                                      <p:tavLst>
                                        <p:tav tm="0">
                                          <p:val>
                                            <p:fltVal val="-90"/>
                                          </p:val>
                                        </p:tav>
                                        <p:tav tm="100000">
                                          <p:val>
                                            <p:fltVal val="0"/>
                                          </p:val>
                                        </p:tav>
                                      </p:tavLst>
                                    </p:anim>
                                    <p:anim calcmode="lin" valueType="num">
                                      <p:cBhvr>
                                        <p:cTn id="74" dur="800" decel="100000" fill="hold"/>
                                        <p:tgtEl>
                                          <p:spTgt spid="3">
                                            <p:txEl>
                                              <p:pRg st="7" end="7"/>
                                            </p:txEl>
                                          </p:spTgt>
                                        </p:tgtEl>
                                        <p:attrNameLst>
                                          <p:attrName>ppt_x</p:attrName>
                                        </p:attrNameLst>
                                      </p:cBhvr>
                                      <p:tavLst>
                                        <p:tav tm="0">
                                          <p:val>
                                            <p:strVal val="#ppt_x+0.4"/>
                                          </p:val>
                                        </p:tav>
                                        <p:tav tm="100000">
                                          <p:val>
                                            <p:strVal val="#ppt_x-0.05"/>
                                          </p:val>
                                        </p:tav>
                                      </p:tavLst>
                                    </p:anim>
                                    <p:anim calcmode="lin" valueType="num">
                                      <p:cBhvr>
                                        <p:cTn id="75" dur="800" decel="100000" fill="hold"/>
                                        <p:tgtEl>
                                          <p:spTgt spid="3">
                                            <p:txEl>
                                              <p:pRg st="7" end="7"/>
                                            </p:txEl>
                                          </p:spTgt>
                                        </p:tgtEl>
                                        <p:attrNameLst>
                                          <p:attrName>ppt_y</p:attrName>
                                        </p:attrNameLst>
                                      </p:cBhvr>
                                      <p:tavLst>
                                        <p:tav tm="0">
                                          <p:val>
                                            <p:strVal val="#ppt_y-0.4"/>
                                          </p:val>
                                        </p:tav>
                                        <p:tav tm="100000">
                                          <p:val>
                                            <p:strVal val="#ppt_y+0.1"/>
                                          </p:val>
                                        </p:tav>
                                      </p:tavLst>
                                    </p:anim>
                                    <p:anim calcmode="lin" valueType="num">
                                      <p:cBhvr>
                                        <p:cTn id="76" dur="200" accel="100000" fill="hold">
                                          <p:stCondLst>
                                            <p:cond delay="800"/>
                                          </p:stCondLst>
                                        </p:cTn>
                                        <p:tgtEl>
                                          <p:spTgt spid="3">
                                            <p:txEl>
                                              <p:pRg st="7" end="7"/>
                                            </p:txEl>
                                          </p:spTgt>
                                        </p:tgtEl>
                                        <p:attrNameLst>
                                          <p:attrName>ppt_x</p:attrName>
                                        </p:attrNameLst>
                                      </p:cBhvr>
                                      <p:tavLst>
                                        <p:tav tm="0">
                                          <p:val>
                                            <p:strVal val="#ppt_x-0.05"/>
                                          </p:val>
                                        </p:tav>
                                        <p:tav tm="100000">
                                          <p:val>
                                            <p:strVal val="#ppt_x"/>
                                          </p:val>
                                        </p:tav>
                                      </p:tavLst>
                                    </p:anim>
                                    <p:anim calcmode="lin" valueType="num">
                                      <p:cBhvr>
                                        <p:cTn id="77" dur="200" accel="100000" fill="hold">
                                          <p:stCondLst>
                                            <p:cond delay="800"/>
                                          </p:stCondLst>
                                        </p:cTn>
                                        <p:tgtEl>
                                          <p:spTgt spid="3">
                                            <p:txEl>
                                              <p:pRg st="7" end="7"/>
                                            </p:txEl>
                                          </p:spTgt>
                                        </p:tgtEl>
                                        <p:attrNameLst>
                                          <p:attrName>ppt_y</p:attrName>
                                        </p:attrNameLst>
                                      </p:cBhvr>
                                      <p:tavLst>
                                        <p:tav tm="0">
                                          <p:val>
                                            <p:strVal val="#ppt_y+0.1"/>
                                          </p:val>
                                        </p:tav>
                                        <p:tav tm="100000">
                                          <p:val>
                                            <p:strVal val="#ppt_y"/>
                                          </p:val>
                                        </p:tav>
                                      </p:tavLst>
                                    </p:anim>
                                  </p:childTnLst>
                                </p:cTn>
                              </p:par>
                              <p:par>
                                <p:cTn id="78" presetID="30" presetClass="entr" presetSubtype="0" fill="hold" nodeType="withEffect">
                                  <p:stCondLst>
                                    <p:cond delay="0"/>
                                  </p:stCondLst>
                                  <p:childTnLst>
                                    <p:set>
                                      <p:cBhvr>
                                        <p:cTn id="79" dur="1" fill="hold">
                                          <p:stCondLst>
                                            <p:cond delay="0"/>
                                          </p:stCondLst>
                                        </p:cTn>
                                        <p:tgtEl>
                                          <p:spTgt spid="3">
                                            <p:txEl>
                                              <p:pRg st="8" end="8"/>
                                            </p:txEl>
                                          </p:spTgt>
                                        </p:tgtEl>
                                        <p:attrNameLst>
                                          <p:attrName>style.visibility</p:attrName>
                                        </p:attrNameLst>
                                      </p:cBhvr>
                                      <p:to>
                                        <p:strVal val="visible"/>
                                      </p:to>
                                    </p:set>
                                    <p:animEffect transition="in" filter="fade">
                                      <p:cBhvr>
                                        <p:cTn id="80" dur="800" decel="100000"/>
                                        <p:tgtEl>
                                          <p:spTgt spid="3">
                                            <p:txEl>
                                              <p:pRg st="8" end="8"/>
                                            </p:txEl>
                                          </p:spTgt>
                                        </p:tgtEl>
                                      </p:cBhvr>
                                    </p:animEffect>
                                    <p:anim calcmode="lin" valueType="num">
                                      <p:cBhvr>
                                        <p:cTn id="81" dur="800" decel="100000" fill="hold"/>
                                        <p:tgtEl>
                                          <p:spTgt spid="3">
                                            <p:txEl>
                                              <p:pRg st="8" end="8"/>
                                            </p:txEl>
                                          </p:spTgt>
                                        </p:tgtEl>
                                        <p:attrNameLst>
                                          <p:attrName>style.rotation</p:attrName>
                                        </p:attrNameLst>
                                      </p:cBhvr>
                                      <p:tavLst>
                                        <p:tav tm="0">
                                          <p:val>
                                            <p:fltVal val="-90"/>
                                          </p:val>
                                        </p:tav>
                                        <p:tav tm="100000">
                                          <p:val>
                                            <p:fltVal val="0"/>
                                          </p:val>
                                        </p:tav>
                                      </p:tavLst>
                                    </p:anim>
                                    <p:anim calcmode="lin" valueType="num">
                                      <p:cBhvr>
                                        <p:cTn id="82" dur="800" decel="100000" fill="hold"/>
                                        <p:tgtEl>
                                          <p:spTgt spid="3">
                                            <p:txEl>
                                              <p:pRg st="8" end="8"/>
                                            </p:txEl>
                                          </p:spTgt>
                                        </p:tgtEl>
                                        <p:attrNameLst>
                                          <p:attrName>ppt_x</p:attrName>
                                        </p:attrNameLst>
                                      </p:cBhvr>
                                      <p:tavLst>
                                        <p:tav tm="0">
                                          <p:val>
                                            <p:strVal val="#ppt_x+0.4"/>
                                          </p:val>
                                        </p:tav>
                                        <p:tav tm="100000">
                                          <p:val>
                                            <p:strVal val="#ppt_x-0.05"/>
                                          </p:val>
                                        </p:tav>
                                      </p:tavLst>
                                    </p:anim>
                                    <p:anim calcmode="lin" valueType="num">
                                      <p:cBhvr>
                                        <p:cTn id="83" dur="800" decel="100000" fill="hold"/>
                                        <p:tgtEl>
                                          <p:spTgt spid="3">
                                            <p:txEl>
                                              <p:pRg st="8" end="8"/>
                                            </p:txEl>
                                          </p:spTgt>
                                        </p:tgtEl>
                                        <p:attrNameLst>
                                          <p:attrName>ppt_y</p:attrName>
                                        </p:attrNameLst>
                                      </p:cBhvr>
                                      <p:tavLst>
                                        <p:tav tm="0">
                                          <p:val>
                                            <p:strVal val="#ppt_y-0.4"/>
                                          </p:val>
                                        </p:tav>
                                        <p:tav tm="100000">
                                          <p:val>
                                            <p:strVal val="#ppt_y+0.1"/>
                                          </p:val>
                                        </p:tav>
                                      </p:tavLst>
                                    </p:anim>
                                    <p:anim calcmode="lin" valueType="num">
                                      <p:cBhvr>
                                        <p:cTn id="84" dur="200" accel="100000" fill="hold">
                                          <p:stCondLst>
                                            <p:cond delay="800"/>
                                          </p:stCondLst>
                                        </p:cTn>
                                        <p:tgtEl>
                                          <p:spTgt spid="3">
                                            <p:txEl>
                                              <p:pRg st="8" end="8"/>
                                            </p:txEl>
                                          </p:spTgt>
                                        </p:tgtEl>
                                        <p:attrNameLst>
                                          <p:attrName>ppt_x</p:attrName>
                                        </p:attrNameLst>
                                      </p:cBhvr>
                                      <p:tavLst>
                                        <p:tav tm="0">
                                          <p:val>
                                            <p:strVal val="#ppt_x-0.05"/>
                                          </p:val>
                                        </p:tav>
                                        <p:tav tm="100000">
                                          <p:val>
                                            <p:strVal val="#ppt_x"/>
                                          </p:val>
                                        </p:tav>
                                      </p:tavLst>
                                    </p:anim>
                                    <p:anim calcmode="lin" valueType="num">
                                      <p:cBhvr>
                                        <p:cTn id="85" dur="200" accel="100000" fill="hold">
                                          <p:stCondLst>
                                            <p:cond delay="800"/>
                                          </p:stCondLst>
                                        </p:cTn>
                                        <p:tgtEl>
                                          <p:spTgt spid="3">
                                            <p:txEl>
                                              <p:pRg st="8" end="8"/>
                                            </p:txEl>
                                          </p:spTgt>
                                        </p:tgtEl>
                                        <p:attrNameLst>
                                          <p:attrName>ppt_y</p:attrName>
                                        </p:attrNameLst>
                                      </p:cBhvr>
                                      <p:tavLst>
                                        <p:tav tm="0">
                                          <p:val>
                                            <p:strVal val="#ppt_y+0.1"/>
                                          </p:val>
                                        </p:tav>
                                        <p:tav tm="100000">
                                          <p:val>
                                            <p:strVal val="#ppt_y"/>
                                          </p:val>
                                        </p:tav>
                                      </p:tavLst>
                                    </p:anim>
                                  </p:childTnLst>
                                </p:cTn>
                              </p:par>
                              <p:par>
                                <p:cTn id="86" presetID="30" presetClass="entr" presetSubtype="0" fill="hold" nodeType="withEffect">
                                  <p:stCondLst>
                                    <p:cond delay="0"/>
                                  </p:stCondLst>
                                  <p:childTnLst>
                                    <p:set>
                                      <p:cBhvr>
                                        <p:cTn id="87" dur="1" fill="hold">
                                          <p:stCondLst>
                                            <p:cond delay="0"/>
                                          </p:stCondLst>
                                        </p:cTn>
                                        <p:tgtEl>
                                          <p:spTgt spid="3">
                                            <p:txEl>
                                              <p:pRg st="9" end="9"/>
                                            </p:txEl>
                                          </p:spTgt>
                                        </p:tgtEl>
                                        <p:attrNameLst>
                                          <p:attrName>style.visibility</p:attrName>
                                        </p:attrNameLst>
                                      </p:cBhvr>
                                      <p:to>
                                        <p:strVal val="visible"/>
                                      </p:to>
                                    </p:set>
                                    <p:animEffect transition="in" filter="fade">
                                      <p:cBhvr>
                                        <p:cTn id="88" dur="800" decel="100000"/>
                                        <p:tgtEl>
                                          <p:spTgt spid="3">
                                            <p:txEl>
                                              <p:pRg st="9" end="9"/>
                                            </p:txEl>
                                          </p:spTgt>
                                        </p:tgtEl>
                                      </p:cBhvr>
                                    </p:animEffect>
                                    <p:anim calcmode="lin" valueType="num">
                                      <p:cBhvr>
                                        <p:cTn id="89" dur="800" decel="100000" fill="hold"/>
                                        <p:tgtEl>
                                          <p:spTgt spid="3">
                                            <p:txEl>
                                              <p:pRg st="9" end="9"/>
                                            </p:txEl>
                                          </p:spTgt>
                                        </p:tgtEl>
                                        <p:attrNameLst>
                                          <p:attrName>style.rotation</p:attrName>
                                        </p:attrNameLst>
                                      </p:cBhvr>
                                      <p:tavLst>
                                        <p:tav tm="0">
                                          <p:val>
                                            <p:fltVal val="-90"/>
                                          </p:val>
                                        </p:tav>
                                        <p:tav tm="100000">
                                          <p:val>
                                            <p:fltVal val="0"/>
                                          </p:val>
                                        </p:tav>
                                      </p:tavLst>
                                    </p:anim>
                                    <p:anim calcmode="lin" valueType="num">
                                      <p:cBhvr>
                                        <p:cTn id="90" dur="800" decel="100000" fill="hold"/>
                                        <p:tgtEl>
                                          <p:spTgt spid="3">
                                            <p:txEl>
                                              <p:pRg st="9" end="9"/>
                                            </p:txEl>
                                          </p:spTgt>
                                        </p:tgtEl>
                                        <p:attrNameLst>
                                          <p:attrName>ppt_x</p:attrName>
                                        </p:attrNameLst>
                                      </p:cBhvr>
                                      <p:tavLst>
                                        <p:tav tm="0">
                                          <p:val>
                                            <p:strVal val="#ppt_x+0.4"/>
                                          </p:val>
                                        </p:tav>
                                        <p:tav tm="100000">
                                          <p:val>
                                            <p:strVal val="#ppt_x-0.05"/>
                                          </p:val>
                                        </p:tav>
                                      </p:tavLst>
                                    </p:anim>
                                    <p:anim calcmode="lin" valueType="num">
                                      <p:cBhvr>
                                        <p:cTn id="91" dur="800" decel="100000" fill="hold"/>
                                        <p:tgtEl>
                                          <p:spTgt spid="3">
                                            <p:txEl>
                                              <p:pRg st="9" end="9"/>
                                            </p:txEl>
                                          </p:spTgt>
                                        </p:tgtEl>
                                        <p:attrNameLst>
                                          <p:attrName>ppt_y</p:attrName>
                                        </p:attrNameLst>
                                      </p:cBhvr>
                                      <p:tavLst>
                                        <p:tav tm="0">
                                          <p:val>
                                            <p:strVal val="#ppt_y-0.4"/>
                                          </p:val>
                                        </p:tav>
                                        <p:tav tm="100000">
                                          <p:val>
                                            <p:strVal val="#ppt_y+0.1"/>
                                          </p:val>
                                        </p:tav>
                                      </p:tavLst>
                                    </p:anim>
                                    <p:anim calcmode="lin" valueType="num">
                                      <p:cBhvr>
                                        <p:cTn id="92" dur="200" accel="100000" fill="hold">
                                          <p:stCondLst>
                                            <p:cond delay="800"/>
                                          </p:stCondLst>
                                        </p:cTn>
                                        <p:tgtEl>
                                          <p:spTgt spid="3">
                                            <p:txEl>
                                              <p:pRg st="9" end="9"/>
                                            </p:txEl>
                                          </p:spTgt>
                                        </p:tgtEl>
                                        <p:attrNameLst>
                                          <p:attrName>ppt_x</p:attrName>
                                        </p:attrNameLst>
                                      </p:cBhvr>
                                      <p:tavLst>
                                        <p:tav tm="0">
                                          <p:val>
                                            <p:strVal val="#ppt_x-0.05"/>
                                          </p:val>
                                        </p:tav>
                                        <p:tav tm="100000">
                                          <p:val>
                                            <p:strVal val="#ppt_x"/>
                                          </p:val>
                                        </p:tav>
                                      </p:tavLst>
                                    </p:anim>
                                    <p:anim calcmode="lin" valueType="num">
                                      <p:cBhvr>
                                        <p:cTn id="93" dur="200" accel="100000" fill="hold">
                                          <p:stCondLst>
                                            <p:cond delay="800"/>
                                          </p:stCondLst>
                                        </p:cTn>
                                        <p:tgtEl>
                                          <p:spTgt spid="3">
                                            <p:txEl>
                                              <p:pRg st="9" end="9"/>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ar-DZ" sz="8800" dirty="0" smtClean="0">
                <a:solidFill>
                  <a:srgbClr val="FF0000"/>
                </a:solidFill>
              </a:rPr>
              <a:t>الخاتمة :</a:t>
            </a:r>
            <a:endParaRPr lang="fr-FR" sz="8800"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r">
              <a:buNone/>
            </a:pPr>
            <a:r>
              <a:rPr lang="ar-DZ" dirty="0" smtClean="0"/>
              <a:t>         </a:t>
            </a:r>
            <a:r>
              <a:rPr lang="ar-DZ" dirty="0" err="1" smtClean="0"/>
              <a:t>لاغنى</a:t>
            </a:r>
            <a:r>
              <a:rPr lang="ar-DZ" dirty="0" smtClean="0"/>
              <a:t> عن استخدام هذا المنهج إذا ما أراد الباحث تحليل وتقويم ظاهرة أو حدث في زمان سابق و دراسة تاريخ القضايا والظواهر و المشكلات في مجال العلوم التربوية والنفسية يصعب </a:t>
            </a:r>
            <a:r>
              <a:rPr lang="ar-DZ" smtClean="0"/>
              <a:t>حصره </a:t>
            </a:r>
            <a:r>
              <a:rPr lang="ar-DZ" smtClean="0"/>
              <a:t>فتاريخ </a:t>
            </a:r>
            <a:r>
              <a:rPr lang="ar-DZ" dirty="0" smtClean="0"/>
              <a:t>التعليم في أي قطر أو دولة ومشكلاته  ,  ومناهجه و طرائق التدريس عبر تاريخ نشأة التعليم في أي قطر تعد أحداثا و ظواهر يصعب دراستها بغير منهج البحث التاريخي , ثم إن </a:t>
            </a:r>
            <a:r>
              <a:rPr lang="ar-DZ" dirty="0" err="1" smtClean="0"/>
              <a:t>دراسةتاريخ</a:t>
            </a:r>
            <a:r>
              <a:rPr lang="ar-DZ" dirty="0" smtClean="0"/>
              <a:t> علم النفس ومدارسه ومفاهيمه  و نظرياته في مجال التعليم و الشخصية و الدافعية  وغيرها ...</a:t>
            </a:r>
            <a:r>
              <a:rPr lang="ar-DZ" dirty="0" err="1" smtClean="0"/>
              <a:t>لايمكن</a:t>
            </a:r>
            <a:r>
              <a:rPr lang="ar-DZ" dirty="0" smtClean="0"/>
              <a:t> للباحث تناوله بغير اتباع منهج البحث التاريخي حيث يتم تأصيل المعطيات في سياقها الزمني وعبر الثقافات المتباينة التي تمت فيها الأحداث , أو ظهرت فيها التصورات المتباينة للسلوك الإنساني عامة .إلا أنه ينبغي أن لا نغفل بعض أوجه النقد التي توجه لمنهج البحث التاريخي  .</a:t>
            </a:r>
            <a:endParaRPr lang="fr-FR"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800" decel="100000"/>
                                        <p:tgtEl>
                                          <p:spTgt spid="3">
                                            <p:txEl>
                                              <p:pRg st="0" end="0"/>
                                            </p:txEl>
                                          </p:spTgt>
                                        </p:tgtEl>
                                      </p:cBhvr>
                                    </p:animEffect>
                                    <p:anim calcmode="lin" valueType="num">
                                      <p:cBhvr>
                                        <p:cTn id="16"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ar-DZ" sz="8800" dirty="0" smtClean="0">
                <a:solidFill>
                  <a:srgbClr val="FF0000"/>
                </a:solidFill>
              </a:rPr>
              <a:t>المراجع :</a:t>
            </a:r>
            <a:endParaRPr lang="fr-FR" sz="8800" dirty="0">
              <a:solidFill>
                <a:srgbClr val="FF0000"/>
              </a:solidFill>
            </a:endParaRPr>
          </a:p>
        </p:txBody>
      </p:sp>
      <p:sp>
        <p:nvSpPr>
          <p:cNvPr id="3" name="Espace réservé du contenu 2"/>
          <p:cNvSpPr>
            <a:spLocks noGrp="1"/>
          </p:cNvSpPr>
          <p:nvPr>
            <p:ph idx="1"/>
          </p:nvPr>
        </p:nvSpPr>
        <p:spPr/>
        <p:txBody>
          <a:bodyPr/>
          <a:lstStyle/>
          <a:p>
            <a:pPr marL="514350" lvl="0" indent="-514350" algn="r" rtl="1">
              <a:buFont typeface="+mj-lt"/>
              <a:buAutoNum type="arabicParenR"/>
            </a:pPr>
            <a:r>
              <a:rPr lang="ar-DZ" dirty="0" smtClean="0"/>
              <a:t>د.عزيز داود / مناهج البحث العلمي –عمان:دار أسامة للنشر والتوزيع ,  2011 .</a:t>
            </a:r>
            <a:endParaRPr lang="fr-FR" dirty="0" smtClean="0"/>
          </a:p>
          <a:p>
            <a:pPr marL="514350" lvl="0" indent="-514350" algn="r" rtl="1">
              <a:buFont typeface="+mj-lt"/>
              <a:buAutoNum type="arabicParenR"/>
            </a:pPr>
            <a:r>
              <a:rPr lang="ar-DZ" dirty="0" smtClean="0"/>
              <a:t>علي </a:t>
            </a:r>
            <a:r>
              <a:rPr lang="ar-DZ" dirty="0" err="1" smtClean="0"/>
              <a:t>سلوم</a:t>
            </a:r>
            <a:r>
              <a:rPr lang="ar-DZ" dirty="0" smtClean="0"/>
              <a:t> جواد , مازن حسن جاسم/البحث العلمي (أساسيات ومناهج , اختبار الفرضيات ,  تصميم التجارب )-عمان : مكتبة المجتمع العربي للنشر والتوزيع , 2012 .</a:t>
            </a:r>
            <a:endParaRPr lang="fr-FR" dirty="0" smtClean="0"/>
          </a:p>
          <a:p>
            <a:pPr marL="514350" lvl="0" indent="-514350" algn="r" rtl="1">
              <a:buFont typeface="+mj-lt"/>
              <a:buAutoNum type="arabicParenR"/>
            </a:pPr>
            <a:r>
              <a:rPr lang="ar-DZ" dirty="0" smtClean="0"/>
              <a:t>بشير بن صالح / المنطق ومناهج البحث العلمي – مكتبة </a:t>
            </a:r>
            <a:r>
              <a:rPr lang="ar-DZ" dirty="0" err="1" smtClean="0"/>
              <a:t>إقرأ</a:t>
            </a:r>
            <a:r>
              <a:rPr lang="ar-DZ" dirty="0" smtClean="0"/>
              <a:t>-  </a:t>
            </a:r>
            <a:r>
              <a:rPr lang="ar-DZ" dirty="0" err="1" smtClean="0"/>
              <a:t>قسنطينة</a:t>
            </a:r>
            <a:r>
              <a:rPr lang="ar-DZ" dirty="0" smtClean="0"/>
              <a:t> - الجزائر </a:t>
            </a:r>
            <a:endParaRPr lang="fr-FR" dirty="0" smtClean="0"/>
          </a:p>
          <a:p>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928934"/>
            <a:ext cx="8305800" cy="1643074"/>
          </a:xfrm>
        </p:spPr>
        <p:txBody>
          <a:bodyPr>
            <a:normAutofit/>
          </a:bodyPr>
          <a:lstStyle/>
          <a:p>
            <a:pPr algn="ctr"/>
            <a:r>
              <a:rPr lang="ar-DZ" sz="8000" dirty="0" smtClean="0">
                <a:solidFill>
                  <a:srgbClr val="FF0000"/>
                </a:solidFill>
              </a:rPr>
              <a:t>شكرا على الإصغاء</a:t>
            </a:r>
            <a:endParaRPr lang="fr-FR" sz="8000" dirty="0">
              <a:solidFill>
                <a:srgbClr val="FF000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6" presetClass="path" presetSubtype="0" accel="50000" decel="50000" fill="hold" grpId="0" nodeType="clickEffect">
                                  <p:stCondLst>
                                    <p:cond delay="0"/>
                                  </p:stCondLst>
                                  <p:childTnLst>
                                    <p:animMotion origin="layout" path="M -0.24861 0.00093 C -0.25608 -0.06614 -0.16059 -0.12396 -0.03247 -0.12812 C 0.0901 -0.13298 0.20468 -0.08811 0.21232 -0.02312 C 0.22205 0.03701 0.14149 0.09297 0.02656 0.0969 C -0.0783 0.09991 -0.17795 0.06291 -0.18559 0.00694 C -0.19323 -0.04417 -0.12604 -0.09204 -0.02865 -0.09597 C 0.06111 -0.09898 0.14548 -0.06799 0.15121 -0.02104 C 0.15677 0.02082 0.1033 0.06198 0.02291 0.06383 C -0.04966 0.06684 -0.11841 0.04302 -0.12448 0.00486 C -0.12813 -0.02914 -0.08785 -0.06198 -0.02483 -0.06406 C 0.03055 -0.06614 0.08611 -0.0481 0.0901 -0.01896 C 0.09375 0.00602 0.0651 0.02984 0.01892 0.03192 C -0.0191 0.034 -0.05938 0.0229 -0.06129 0.00301 C -0.06493 -0.01318 -0.04966 -0.03006 -0.02101 -0.03214 C 0.00208 -0.03214 0.025 -0.02798 0.02864 -0.01711 C 0.03055 -0.01017 0.02656 -0.003 0.01527 -3.46901E-6 C 0.00972 0.00093 0.00573 0.00093 3.33333E-6 -3.46901E-6 " pathEditMode="relative" rAng="0" ptsTypes="fffffffffffffffff">
                                      <p:cBhvr>
                                        <p:cTn id="6" dur="2000" fill="hold"/>
                                        <p:tgtEl>
                                          <p:spTgt spid="2"/>
                                        </p:tgtEl>
                                        <p:attrNameLst>
                                          <p:attrName>ppt_x</p:attrName>
                                          <p:attrName>ppt_y</p:attrName>
                                        </p:attrNameLst>
                                      </p:cBhvr>
                                      <p:rCtr x="23200" y="-18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285728"/>
            <a:ext cx="7851648" cy="1143008"/>
          </a:xfrm>
        </p:spPr>
        <p:txBody>
          <a:bodyPr>
            <a:normAutofit/>
          </a:bodyPr>
          <a:lstStyle/>
          <a:p>
            <a:pPr algn="ctr"/>
            <a:r>
              <a:rPr lang="ar-DZ" sz="6000" spc="50" dirty="0" smtClean="0">
                <a:ln w="11430"/>
                <a:solidFill>
                  <a:srgbClr val="FF0000"/>
                </a:solidFill>
                <a:effectLst>
                  <a:outerShdw blurRad="76200" dist="50800" dir="5400000" algn="tl" rotWithShape="0">
                    <a:srgbClr val="000000">
                      <a:alpha val="65000"/>
                    </a:srgbClr>
                  </a:outerShdw>
                </a:effectLst>
              </a:rPr>
              <a:t>مقدمـــة:</a:t>
            </a:r>
            <a:endParaRPr lang="fr-FR" dirty="0">
              <a:solidFill>
                <a:srgbClr val="FF0000"/>
              </a:solidFill>
            </a:endParaRPr>
          </a:p>
        </p:txBody>
      </p:sp>
      <p:sp>
        <p:nvSpPr>
          <p:cNvPr id="3" name="Sous-titre 2"/>
          <p:cNvSpPr>
            <a:spLocks noGrp="1"/>
          </p:cNvSpPr>
          <p:nvPr>
            <p:ph type="subTitle" idx="1"/>
          </p:nvPr>
        </p:nvSpPr>
        <p:spPr>
          <a:xfrm>
            <a:off x="642910" y="1357298"/>
            <a:ext cx="8140448" cy="5500702"/>
          </a:xfrm>
        </p:spPr>
        <p:txBody>
          <a:bodyPr>
            <a:noAutofit/>
          </a:bodyPr>
          <a:lstStyle/>
          <a:p>
            <a:pPr rtl="1"/>
            <a:r>
              <a:rPr lang="fr-FR" sz="2000" dirty="0" smtClean="0"/>
              <a:t>     </a:t>
            </a:r>
            <a:r>
              <a:rPr lang="ar-DZ" sz="2000" dirty="0" smtClean="0"/>
              <a:t> </a:t>
            </a:r>
            <a:r>
              <a:rPr lang="fr-FR" sz="2000" dirty="0" smtClean="0"/>
              <a:t>   </a:t>
            </a:r>
            <a:r>
              <a:rPr lang="ar-DZ" sz="2000" dirty="0" smtClean="0"/>
              <a:t>الحمد لله رب العالمين ,الرحمن الرحيم,والصلاة والسلام على النبي الكريم,الرحمة المهداة والسراج المنير,خير البرية,ومنقذ البشرية , وعلى آله وصحبه أجمعين .</a:t>
            </a:r>
            <a:endParaRPr lang="fr-FR" sz="2000" dirty="0" smtClean="0"/>
          </a:p>
          <a:p>
            <a:pPr rtl="1"/>
            <a:r>
              <a:rPr lang="ar-DZ" sz="2000" i="1" dirty="0" smtClean="0"/>
              <a:t>      </a:t>
            </a:r>
            <a:r>
              <a:rPr lang="fr-FR" sz="2000" i="1" dirty="0" smtClean="0"/>
              <a:t> </a:t>
            </a:r>
            <a:r>
              <a:rPr lang="ar-DZ" sz="2000" i="1" dirty="0" smtClean="0"/>
              <a:t>  ميز الله سبحانه </a:t>
            </a:r>
            <a:r>
              <a:rPr lang="ar-DZ" sz="2000" i="1" dirty="0" err="1" smtClean="0"/>
              <a:t>و</a:t>
            </a:r>
            <a:r>
              <a:rPr lang="ar-DZ" sz="2000" i="1" dirty="0" smtClean="0"/>
              <a:t> تعالى الإنسان عن باقي المخلوقات بالعقل وزينه بالعلم , قال تعالى في محكم كتابه الكريم  ((علم الإنسان </a:t>
            </a:r>
            <a:r>
              <a:rPr lang="ar-DZ" sz="2000" i="1" dirty="0" err="1" smtClean="0"/>
              <a:t>مالم</a:t>
            </a:r>
            <a:r>
              <a:rPr lang="ar-DZ" sz="2000" i="1" dirty="0" smtClean="0"/>
              <a:t> يعلم )) .	العلق : </a:t>
            </a:r>
            <a:r>
              <a:rPr lang="ar-DZ" sz="2000" i="1" dirty="0" smtClean="0"/>
              <a:t>05</a:t>
            </a:r>
            <a:r>
              <a:rPr lang="ar-DZ" sz="2000" i="1" dirty="0" smtClean="0"/>
              <a:t>		</a:t>
            </a:r>
            <a:endParaRPr lang="fr-FR" sz="2000" dirty="0" smtClean="0"/>
          </a:p>
          <a:p>
            <a:pPr lvl="0" rtl="1"/>
            <a:r>
              <a:rPr lang="fr-FR" sz="2000" dirty="0" smtClean="0"/>
              <a:t>         </a:t>
            </a:r>
            <a:r>
              <a:rPr lang="ar-DZ" sz="2000" dirty="0" smtClean="0"/>
              <a:t>إن البحث في التاريخ هو التنقيب والتفحص والتمعن في الماضي , وإعادة صياغة الخبرات البشرية الماضية بطريقة صادقة ونزيهة </a:t>
            </a:r>
            <a:r>
              <a:rPr lang="ar-DZ" sz="2000" dirty="0" smtClean="0"/>
              <a:t>وأمينة  </a:t>
            </a:r>
            <a:r>
              <a:rPr lang="ar-DZ" sz="2000" dirty="0" smtClean="0"/>
              <a:t>, موضوعية منظمة , </a:t>
            </a:r>
            <a:r>
              <a:rPr lang="ar-DZ" sz="2000" dirty="0" err="1" smtClean="0"/>
              <a:t>والإستفادة</a:t>
            </a:r>
            <a:r>
              <a:rPr lang="ar-DZ" sz="2000" dirty="0" smtClean="0"/>
              <a:t> منها قدر الإمكان في صنع المستقبل</a:t>
            </a:r>
            <a:r>
              <a:rPr lang="fr-FR" sz="2000" dirty="0" smtClean="0"/>
              <a:t>.</a:t>
            </a:r>
            <a:r>
              <a:rPr lang="ar-DZ" sz="2000" dirty="0" smtClean="0"/>
              <a:t> والبحث التاريخي بكافة مجالاته </a:t>
            </a:r>
            <a:r>
              <a:rPr lang="ar-DZ" sz="2000" dirty="0" err="1" smtClean="0"/>
              <a:t>وإتجاهاته</a:t>
            </a:r>
            <a:r>
              <a:rPr lang="ar-DZ" sz="2000" dirty="0" smtClean="0"/>
              <a:t> وركائزه هو عملية معقدة ليس بمكان أي شخص أن يخوض فيها إلا من له </a:t>
            </a:r>
            <a:r>
              <a:rPr lang="ar-DZ" sz="2000" dirty="0" err="1" smtClean="0"/>
              <a:t>إهتمامات</a:t>
            </a:r>
            <a:r>
              <a:rPr lang="ar-DZ" sz="2000" dirty="0" smtClean="0"/>
              <a:t> بها ومتميزا </a:t>
            </a:r>
            <a:r>
              <a:rPr lang="ar-DZ" sz="2000" dirty="0" err="1" smtClean="0"/>
              <a:t>بإتساع</a:t>
            </a:r>
            <a:r>
              <a:rPr lang="ar-DZ" sz="2000" dirty="0" smtClean="0"/>
              <a:t> الأفق وفي التفكير ويملك القدرة والمهارة الفائقة التي تمكنه من مواجهة الأحداث والوقائع في الماضي  والتفاعل معها دون تحامل </a:t>
            </a:r>
            <a:r>
              <a:rPr lang="ar-DZ" sz="2000" dirty="0" err="1" smtClean="0"/>
              <a:t>أوتحيز</a:t>
            </a:r>
            <a:r>
              <a:rPr lang="ar-DZ" sz="2000" dirty="0" smtClean="0"/>
              <a:t> , للوصول إلى تحليلات وتفسيرات جيدة ومنطقية وموضوعية ,المنهج التاريخي أو الوثائقي منهج يقوم بدراسة الحوادث والوقائع الماضية و تحليل المشكلات الإنسانية والقوى </a:t>
            </a:r>
            <a:r>
              <a:rPr lang="ar-DZ" sz="2000" dirty="0" err="1" smtClean="0"/>
              <a:t>الإجتماعية</a:t>
            </a:r>
            <a:r>
              <a:rPr lang="ar-DZ" sz="2000" dirty="0" smtClean="0"/>
              <a:t> التي شكلت الحاضر ومحاولة فهمها لكي نستطيع أن نفهم الحاضر وعلى ضوء أحداث الماضي ونتمكن من التنبؤ بالمستقبل لأن الماضي يتضمن الحاضر و الحاضر يتضمن المستقبل</a:t>
            </a:r>
            <a:r>
              <a:rPr lang="ar-DZ" sz="2000" dirty="0" smtClean="0"/>
              <a:t>.</a:t>
            </a:r>
            <a:endParaRPr lang="fr-FR" sz="2000" dirty="0" smtClean="0"/>
          </a:p>
          <a:p>
            <a:pPr rtl="1"/>
            <a:r>
              <a:rPr lang="ar-DZ" sz="2000" dirty="0" smtClean="0"/>
              <a:t>    </a:t>
            </a:r>
            <a:r>
              <a:rPr lang="fr-FR" sz="2000" dirty="0" smtClean="0"/>
              <a:t>         </a:t>
            </a:r>
            <a:r>
              <a:rPr lang="ar-DZ" sz="2000" dirty="0" smtClean="0"/>
              <a:t> وهناك علاقة بين التاريخ كعلم </a:t>
            </a:r>
            <a:r>
              <a:rPr lang="ar-DZ" sz="2000" dirty="0" err="1" smtClean="0"/>
              <a:t>و</a:t>
            </a:r>
            <a:r>
              <a:rPr lang="ar-DZ" sz="2000" dirty="0" smtClean="0"/>
              <a:t> كميدان وميادين البحث العلمي والمنهج التاريخي وذلك باعتبار أنه لا وجود لعلم  التاريخ إلا بوجود النهج العلمي,وهذا المنهج العلمي بالنسبة لعلم التاريخ والبحث التاريخي الذي نحن بصدد الحديث عنه, وهده الصلة الوثيقة بين التاريخ والمنهج التاريخي تحتم علينا أن نعرف علم التاريخ قبل تعرفنا على المنهج التاريخي.</a:t>
            </a:r>
            <a:endParaRPr lang="fr-FR" sz="2000" b="1" dirty="0">
              <a:solidFill>
                <a:schemeClr val="bg1"/>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0" end="0"/>
                                            </p:txEl>
                                          </p:spTgt>
                                        </p:tgtEl>
                                        <p:attrNameLst>
                                          <p:attrName>ppt_h</p:attrName>
                                        </p:attrNameLst>
                                      </p:cBhvr>
                                      <p:tavLst>
                                        <p:tav tm="0">
                                          <p:val>
                                            <p:strVal val="#ppt_h"/>
                                          </p:val>
                                        </p:tav>
                                        <p:tav tm="100000">
                                          <p:val>
                                            <p:strVal val="#ppt_h"/>
                                          </p:val>
                                        </p:tav>
                                      </p:tavLst>
                                    </p:anim>
                                  </p:childTnLst>
                                </p:cTn>
                              </p:par>
                              <p:par>
                                <p:cTn id="19" presetID="17" presetClass="entr" presetSubtype="1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strVal val="#ppt_h"/>
                                          </p:val>
                                        </p:tav>
                                        <p:tav tm="100000">
                                          <p:val>
                                            <p:strVal val="#ppt_h"/>
                                          </p:val>
                                        </p:tav>
                                      </p:tavLst>
                                    </p:anim>
                                  </p:childTnLst>
                                </p:cTn>
                              </p:par>
                              <p:par>
                                <p:cTn id="23" presetID="17" presetClass="entr" presetSubtype="1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strVal val="#ppt_h"/>
                                          </p:val>
                                        </p:tav>
                                        <p:tav tm="100000">
                                          <p:val>
                                            <p:strVal val="#ppt_h"/>
                                          </p:val>
                                        </p:tav>
                                      </p:tavLst>
                                    </p:anim>
                                  </p:childTnLst>
                                </p:cTn>
                              </p:par>
                              <p:par>
                                <p:cTn id="27" presetID="17" presetClass="entr" presetSubtype="1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285728"/>
            <a:ext cx="7851648" cy="1928826"/>
          </a:xfrm>
        </p:spPr>
        <p:txBody>
          <a:bodyPr>
            <a:normAutofit fontScale="90000"/>
          </a:bodyPr>
          <a:lstStyle/>
          <a:p>
            <a:pPr lvl="0" algn="ctr"/>
            <a:r>
              <a:rPr lang="fr-FR" sz="60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effectLst>
                  <a:outerShdw blurRad="41275" dist="12700" dir="12000000" algn="tl" rotWithShape="0">
                    <a:srgbClr val="000000">
                      <a:alpha val="40000"/>
                    </a:srgbClr>
                  </a:outerShdw>
                </a:effectLst>
              </a:rPr>
              <a:t/>
            </a:r>
            <a:br>
              <a:rPr lang="fr-FR" sz="60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effectLst>
                  <a:outerShdw blurRad="41275" dist="12700" dir="12000000" algn="tl" rotWithShape="0">
                    <a:srgbClr val="000000">
                      <a:alpha val="40000"/>
                    </a:srgbClr>
                  </a:outerShdw>
                </a:effectLst>
              </a:rPr>
            </a:br>
            <a:r>
              <a:rPr lang="fr-FR" sz="60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effectLst>
                  <a:outerShdw blurRad="41275" dist="12700" dir="12000000" algn="tl" rotWithShape="0">
                    <a:srgbClr val="000000">
                      <a:alpha val="40000"/>
                    </a:srgbClr>
                  </a:outerShdw>
                </a:effectLst>
              </a:rPr>
              <a:t/>
            </a:r>
            <a:br>
              <a:rPr lang="fr-FR" sz="60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effectLst>
                  <a:outerShdw blurRad="41275" dist="12700" dir="12000000" algn="tl" rotWithShape="0">
                    <a:srgbClr val="000000">
                      <a:alpha val="40000"/>
                    </a:srgbClr>
                  </a:outerShdw>
                </a:effectLst>
              </a:rPr>
            </a:br>
            <a:r>
              <a:rPr lang="ar-DZ" dirty="0" smtClean="0">
                <a:solidFill>
                  <a:srgbClr val="FF0000"/>
                </a:solidFill>
              </a:rPr>
              <a:t>مفهوم المنهج التاريخي:</a:t>
            </a:r>
            <a:r>
              <a:rPr lang="fr-FR" dirty="0" smtClean="0">
                <a:solidFill>
                  <a:srgbClr val="FF0000"/>
                </a:solidFill>
              </a:rPr>
              <a:t/>
            </a:r>
            <a:br>
              <a:rPr lang="fr-FR" dirty="0" smtClean="0">
                <a:solidFill>
                  <a:srgbClr val="FF0000"/>
                </a:solidFill>
              </a:rPr>
            </a:br>
            <a:endParaRPr lang="fr-FR" dirty="0">
              <a:solidFill>
                <a:srgbClr val="FF0000"/>
              </a:solidFill>
            </a:endParaRPr>
          </a:p>
        </p:txBody>
      </p:sp>
      <p:sp>
        <p:nvSpPr>
          <p:cNvPr id="3" name="Sous-titre 2"/>
          <p:cNvSpPr>
            <a:spLocks noGrp="1"/>
          </p:cNvSpPr>
          <p:nvPr>
            <p:ph type="subTitle" idx="1"/>
          </p:nvPr>
        </p:nvSpPr>
        <p:spPr>
          <a:xfrm>
            <a:off x="533400" y="1643050"/>
            <a:ext cx="7854696" cy="4572032"/>
          </a:xfrm>
        </p:spPr>
        <p:txBody>
          <a:bodyPr>
            <a:noAutofit/>
          </a:bodyPr>
          <a:lstStyle/>
          <a:p>
            <a:pPr rtl="1"/>
            <a:r>
              <a:rPr lang="fr-FR" sz="3600" dirty="0" smtClean="0"/>
              <a:t>      </a:t>
            </a:r>
            <a:r>
              <a:rPr lang="ar-DZ" sz="2000" dirty="0" smtClean="0"/>
              <a:t>المنهج  منسوبا إلى التاريخ معناه الطريقة والأسلوب المتبع في دراسة وقائع وأحداث التاريخ في المكان و الزمان </a:t>
            </a:r>
            <a:r>
              <a:rPr lang="ar-DZ" sz="2000" dirty="0" smtClean="0"/>
              <a:t>الماضي , </a:t>
            </a:r>
            <a:r>
              <a:rPr lang="ar-DZ" sz="2000" dirty="0" err="1" smtClean="0"/>
              <a:t>وبناءا</a:t>
            </a:r>
            <a:r>
              <a:rPr lang="ar-DZ" sz="2000" dirty="0" smtClean="0"/>
              <a:t> </a:t>
            </a:r>
            <a:r>
              <a:rPr lang="ar-DZ" sz="2000" dirty="0" smtClean="0"/>
              <a:t>على هدا التعريف , فإن الإطار المكاني له أهمية لا تقل عن </a:t>
            </a:r>
            <a:r>
              <a:rPr lang="ar-DZ" sz="2000" dirty="0" err="1" smtClean="0"/>
              <a:t>الإطارالزماني</a:t>
            </a:r>
            <a:r>
              <a:rPr lang="ar-DZ" sz="2000" dirty="0" smtClean="0"/>
              <a:t> في التاريخ . وللمنهج التاريخي تسميات أخرى مثل : </a:t>
            </a:r>
            <a:r>
              <a:rPr lang="ar-DZ" sz="2000" dirty="0" err="1" smtClean="0"/>
              <a:t>الإستردادي</a:t>
            </a:r>
            <a:r>
              <a:rPr lang="ar-DZ" sz="2000" dirty="0" smtClean="0"/>
              <a:t> , والمنهج الوثائقي , </a:t>
            </a:r>
            <a:r>
              <a:rPr lang="ar-DZ" sz="2000" dirty="0" err="1" smtClean="0"/>
              <a:t>و</a:t>
            </a:r>
            <a:r>
              <a:rPr lang="ar-DZ" sz="2000" dirty="0" smtClean="0"/>
              <a:t> المنهج </a:t>
            </a:r>
            <a:r>
              <a:rPr lang="ar-DZ" sz="2000" dirty="0" err="1" smtClean="0"/>
              <a:t>النقلي</a:t>
            </a:r>
            <a:r>
              <a:rPr lang="ar-DZ" sz="2000" dirty="0" smtClean="0"/>
              <a:t> .</a:t>
            </a:r>
            <a:endParaRPr lang="fr-FR" sz="2000" dirty="0" smtClean="0"/>
          </a:p>
          <a:p>
            <a:pPr rtl="1"/>
            <a:r>
              <a:rPr lang="ar-DZ" sz="2000" dirty="0" smtClean="0"/>
              <a:t>     </a:t>
            </a:r>
            <a:r>
              <a:rPr lang="fr-FR" sz="2000" dirty="0" smtClean="0"/>
              <a:t>   </a:t>
            </a:r>
            <a:r>
              <a:rPr lang="ar-DZ" sz="2000" dirty="0" smtClean="0"/>
              <a:t> وتسميته بالمنهج </a:t>
            </a:r>
            <a:r>
              <a:rPr lang="ar-DZ" sz="2000" dirty="0" err="1" smtClean="0"/>
              <a:t>الإستردادي</a:t>
            </a:r>
            <a:r>
              <a:rPr lang="ar-DZ" sz="2000" dirty="0" smtClean="0"/>
              <a:t> يعود إلى كونه يسترد الأحداث </a:t>
            </a:r>
            <a:r>
              <a:rPr lang="ar-DZ" sz="2000" dirty="0" err="1" smtClean="0"/>
              <a:t>و</a:t>
            </a:r>
            <a:r>
              <a:rPr lang="ar-DZ" sz="2000" dirty="0" smtClean="0"/>
              <a:t> الوقائع الماضية بغرض دراستها وتمحيصها  </a:t>
            </a:r>
            <a:r>
              <a:rPr lang="ar-DZ" sz="2000" dirty="0" err="1" smtClean="0"/>
              <a:t>و</a:t>
            </a:r>
            <a:r>
              <a:rPr lang="ar-DZ" sz="2000" dirty="0" smtClean="0"/>
              <a:t> الوصول  إلى حكم تفسيري تقييمي لها , أما تسميته بالوثائقي فنسبة إلى الوثائق التي تعتبر المادة العلمية الأساسية لعلم التاريخ حتى أنه قيل :   "  التاريخ يصنع بالوثائق , </a:t>
            </a:r>
            <a:r>
              <a:rPr lang="ar-DZ" sz="2000" dirty="0" err="1" smtClean="0"/>
              <a:t>و</a:t>
            </a:r>
            <a:r>
              <a:rPr lang="ar-DZ" sz="2000" dirty="0" smtClean="0"/>
              <a:t> لا تاريخ من دون وثائق  "  , أما وصفه </a:t>
            </a:r>
            <a:r>
              <a:rPr lang="ar-DZ" sz="2000" dirty="0" err="1" smtClean="0"/>
              <a:t>بالنقلي</a:t>
            </a:r>
            <a:r>
              <a:rPr lang="ar-DZ" sz="2000" dirty="0" smtClean="0"/>
              <a:t> فكان بغرض مقابلته للمنهج العقلي , والأول أساسه الرواية , أي </a:t>
            </a:r>
            <a:r>
              <a:rPr lang="ar-DZ" sz="2000" dirty="0" err="1" smtClean="0"/>
              <a:t>الإعتمادعلى</a:t>
            </a:r>
            <a:r>
              <a:rPr lang="ar-DZ" sz="2000" dirty="0" smtClean="0"/>
              <a:t> النصوص المنقولة , والثاني يقوم على الدراية أي اعتماده في الدراسة على الأفكار والمبادئ العقلية.</a:t>
            </a:r>
            <a:endParaRPr lang="fr-FR" sz="2000"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
                                        <p:tgtEl>
                                          <p:spTgt spid="3">
                                            <p:txEl>
                                              <p:pRg st="1" end="1"/>
                                            </p:txEl>
                                          </p:spTgt>
                                        </p:tgtEl>
                                      </p:cBhvr>
                                    </p:animEffect>
                                    <p:anim calcmode="lin" valueType="num">
                                      <p:cBhvr>
                                        <p:cTn id="15"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928670"/>
            <a:ext cx="8229600" cy="928694"/>
          </a:xfrm>
        </p:spPr>
        <p:txBody>
          <a:bodyPr>
            <a:noAutofit/>
          </a:bodyPr>
          <a:lstStyle/>
          <a:p>
            <a:r>
              <a:rPr lang="ar-DZ" sz="3600" dirty="0" smtClean="0">
                <a:solidFill>
                  <a:srgbClr val="FFC000"/>
                </a:solidFill>
              </a:rPr>
              <a:t>وهناك  عدة مفاهيم لدى علماء ومختصين يوضحون من خلاله مفهوم المنهج التاريخي والتي منها  :                       </a:t>
            </a:r>
            <a:r>
              <a:rPr lang="ar-DZ" sz="3600" dirty="0" smtClean="0">
                <a:solidFill>
                  <a:srgbClr val="7030A0"/>
                </a:solidFill>
              </a:rPr>
              <a:t> </a:t>
            </a:r>
            <a:endParaRPr lang="fr-FR" sz="3600" dirty="0">
              <a:solidFill>
                <a:srgbClr val="7030A0"/>
              </a:solidFill>
            </a:endParaRPr>
          </a:p>
        </p:txBody>
      </p:sp>
      <p:sp>
        <p:nvSpPr>
          <p:cNvPr id="3" name="Espace réservé du contenu 2"/>
          <p:cNvSpPr>
            <a:spLocks noGrp="1"/>
          </p:cNvSpPr>
          <p:nvPr>
            <p:ph idx="1"/>
          </p:nvPr>
        </p:nvSpPr>
        <p:spPr>
          <a:xfrm>
            <a:off x="457200" y="2071678"/>
            <a:ext cx="8229600" cy="4572032"/>
          </a:xfrm>
        </p:spPr>
        <p:txBody>
          <a:bodyPr>
            <a:normAutofit lnSpcReduction="10000"/>
          </a:bodyPr>
          <a:lstStyle/>
          <a:p>
            <a:pPr lvl="0" algn="r" rtl="1"/>
            <a:r>
              <a:rPr lang="ar-DZ" dirty="0" smtClean="0"/>
              <a:t>عرفه ( </a:t>
            </a:r>
            <a:r>
              <a:rPr lang="ar-DZ" dirty="0" err="1" smtClean="0"/>
              <a:t>هومرهوكيت</a:t>
            </a:r>
            <a:r>
              <a:rPr lang="ar-DZ" dirty="0" smtClean="0"/>
              <a:t> )  بأنه السجل المكتوب للماضي وللأحداث الماضية.</a:t>
            </a:r>
            <a:endParaRPr lang="fr-FR" dirty="0" smtClean="0"/>
          </a:p>
          <a:p>
            <a:pPr lvl="0" algn="r" rtl="1"/>
            <a:r>
              <a:rPr lang="ar-DZ" dirty="0" smtClean="0"/>
              <a:t>ويعرفه ( ألان </a:t>
            </a:r>
            <a:r>
              <a:rPr lang="ar-DZ" dirty="0" err="1" smtClean="0"/>
              <a:t>نفينس</a:t>
            </a:r>
            <a:r>
              <a:rPr lang="ar-DZ" dirty="0" smtClean="0"/>
              <a:t> )  بأنه وصف الحوادث والحقائق الماضية وكتابتها بروح الباحث </a:t>
            </a:r>
            <a:r>
              <a:rPr lang="ar-DZ" dirty="0" err="1" smtClean="0"/>
              <a:t>الناقدعن</a:t>
            </a:r>
            <a:r>
              <a:rPr lang="ar-DZ" dirty="0" smtClean="0"/>
              <a:t> الحقيقة الكاملة.</a:t>
            </a:r>
            <a:endParaRPr lang="fr-FR" dirty="0" smtClean="0"/>
          </a:p>
          <a:p>
            <a:pPr lvl="0" algn="r" rtl="1"/>
            <a:r>
              <a:rPr lang="ar-DZ" dirty="0" smtClean="0"/>
              <a:t>وفي نظر ( </a:t>
            </a:r>
            <a:r>
              <a:rPr lang="ar-DZ" dirty="0" err="1" smtClean="0"/>
              <a:t>كارترف</a:t>
            </a:r>
            <a:r>
              <a:rPr lang="ar-DZ" dirty="0" smtClean="0"/>
              <a:t> . جود ) أن التاريخ واسع </a:t>
            </a:r>
            <a:r>
              <a:rPr lang="ar-DZ" dirty="0" err="1" smtClean="0"/>
              <a:t>كإتساع</a:t>
            </a:r>
            <a:r>
              <a:rPr lang="ar-DZ" dirty="0" smtClean="0"/>
              <a:t> الحياة نفسها </a:t>
            </a:r>
            <a:r>
              <a:rPr lang="ar-DZ" dirty="0" err="1" smtClean="0"/>
              <a:t>وهويضم</a:t>
            </a:r>
            <a:r>
              <a:rPr lang="ar-DZ" dirty="0" smtClean="0"/>
              <a:t> الميدان الكلي الشامل للماضي البشري , والحقائق  والبيانات  التاريخية يجب أن ينظر إليها على أنها جزء </a:t>
            </a:r>
            <a:r>
              <a:rPr lang="ar-DZ" dirty="0" err="1" smtClean="0"/>
              <a:t>لايتجزأ</a:t>
            </a:r>
            <a:r>
              <a:rPr lang="ar-DZ" dirty="0" smtClean="0"/>
              <a:t> من عملية النمو </a:t>
            </a:r>
            <a:r>
              <a:rPr lang="ar-DZ" dirty="0" err="1" smtClean="0"/>
              <a:t>الإجتماعي</a:t>
            </a:r>
            <a:r>
              <a:rPr lang="ar-DZ" dirty="0" smtClean="0"/>
              <a:t> وعملية الحياة </a:t>
            </a:r>
            <a:r>
              <a:rPr lang="ar-DZ" dirty="0" err="1" smtClean="0"/>
              <a:t>الإجتماعية</a:t>
            </a:r>
            <a:r>
              <a:rPr lang="ar-DZ" dirty="0" smtClean="0"/>
              <a:t> الشاملة التي كانت </a:t>
            </a:r>
            <a:r>
              <a:rPr lang="ar-DZ" dirty="0" err="1" smtClean="0"/>
              <a:t>ت</a:t>
            </a:r>
            <a:r>
              <a:rPr lang="ar-DZ" dirty="0" smtClean="0"/>
              <a:t> </a:t>
            </a:r>
            <a:r>
              <a:rPr lang="ar-DZ" dirty="0" err="1" smtClean="0"/>
              <a:t>حيط</a:t>
            </a:r>
            <a:r>
              <a:rPr lang="ar-DZ" dirty="0" smtClean="0"/>
              <a:t> </a:t>
            </a:r>
            <a:r>
              <a:rPr lang="ar-DZ" dirty="0" err="1" smtClean="0"/>
              <a:t>بها</a:t>
            </a:r>
            <a:r>
              <a:rPr lang="ar-DZ" dirty="0" smtClean="0"/>
              <a:t> أكثر من حقائق متفرعة  أو منفصلة عن الحياة المحيطة </a:t>
            </a:r>
            <a:r>
              <a:rPr lang="ar-DZ" dirty="0" err="1" smtClean="0"/>
              <a:t>بها</a:t>
            </a:r>
            <a:r>
              <a:rPr lang="ar-DZ" dirty="0" smtClean="0"/>
              <a:t>.</a:t>
            </a:r>
            <a:endParaRPr lang="fr-FR" dirty="0" smtClean="0"/>
          </a:p>
          <a:p>
            <a:pPr lvl="0" algn="r" rtl="1"/>
            <a:r>
              <a:rPr lang="ar-DZ" dirty="0" smtClean="0"/>
              <a:t>(( هو وصف </a:t>
            </a:r>
            <a:r>
              <a:rPr lang="ar-DZ" dirty="0" err="1" smtClean="0"/>
              <a:t>و</a:t>
            </a:r>
            <a:r>
              <a:rPr lang="ar-DZ" dirty="0" smtClean="0"/>
              <a:t> تسجيل للوقائع </a:t>
            </a:r>
            <a:r>
              <a:rPr lang="ar-DZ" dirty="0" err="1" smtClean="0"/>
              <a:t>و</a:t>
            </a:r>
            <a:r>
              <a:rPr lang="ar-DZ" dirty="0" smtClean="0"/>
              <a:t> الأحداث الماضية ومن ثم تفسيرها وتحليلها للتوصل إلى حقائق القصد منها رسم صورة تنبؤية للمستقبل ,التنبؤ بالمستقبل لا يمكن أن يكون إلا بالمنهج التاريخي )) .</a:t>
            </a:r>
            <a:endParaRPr lang="fr-FR" dirty="0" smtClean="0"/>
          </a:p>
          <a:p>
            <a:pPr lvl="0" rtl="1">
              <a:buNone/>
            </a:pP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367590"/>
          </a:xfrm>
        </p:spPr>
        <p:txBody>
          <a:bodyPr>
            <a:normAutofit fontScale="90000"/>
          </a:bodyPr>
          <a:lstStyle/>
          <a:p>
            <a:pPr lvl="0" algn="ctr"/>
            <a:r>
              <a:rPr lang="ar-DZ" dirty="0" smtClean="0">
                <a:solidFill>
                  <a:srgbClr val="FF0000"/>
                </a:solidFill>
              </a:rPr>
              <a:t>نشأة المنهج التاريخي :</a:t>
            </a:r>
            <a:r>
              <a:rPr lang="fr-FR" dirty="0" smtClean="0"/>
              <a:t/>
            </a:r>
            <a:br>
              <a:rPr lang="fr-FR" dirty="0" smtClean="0"/>
            </a:br>
            <a:endParaRPr lang="fr-FR" dirty="0"/>
          </a:p>
        </p:txBody>
      </p:sp>
      <p:sp>
        <p:nvSpPr>
          <p:cNvPr id="3" name="Espace réservé du contenu 2"/>
          <p:cNvSpPr>
            <a:spLocks noGrp="1"/>
          </p:cNvSpPr>
          <p:nvPr>
            <p:ph idx="1"/>
          </p:nvPr>
        </p:nvSpPr>
        <p:spPr>
          <a:xfrm>
            <a:off x="457200" y="1772816"/>
            <a:ext cx="8229600" cy="4752988"/>
          </a:xfrm>
        </p:spPr>
        <p:txBody>
          <a:bodyPr/>
          <a:lstStyle/>
          <a:p>
            <a:pPr algn="ctr">
              <a:buNone/>
            </a:pPr>
            <a:r>
              <a:rPr lang="ar-DZ" dirty="0" smtClean="0"/>
              <a:t>     </a:t>
            </a:r>
            <a:r>
              <a:rPr lang="ar-DZ" sz="2000" dirty="0" smtClean="0"/>
              <a:t>لا يعرف على وجه التحديد , حسب علمنا , تاريخ نشأة </a:t>
            </a:r>
            <a:r>
              <a:rPr lang="ar-DZ" sz="2000" dirty="0" smtClean="0"/>
              <a:t>هذا </a:t>
            </a:r>
            <a:r>
              <a:rPr lang="ar-DZ" sz="2000" dirty="0" smtClean="0"/>
              <a:t>المنهج ,</a:t>
            </a:r>
            <a:r>
              <a:rPr lang="ar-DZ" sz="2000" dirty="0" err="1" smtClean="0"/>
              <a:t>أوعلى</a:t>
            </a:r>
            <a:r>
              <a:rPr lang="ar-DZ" sz="2000" dirty="0" smtClean="0"/>
              <a:t> الأقل متى عرف هذه التسمية , ولكن يمكن القول أنه نشأ مع مفكرين ومؤرخين مسلمين وعرب أمثال الطبري والإدريسي  و ابن الصلاح والذهبي والسخاوي </a:t>
            </a:r>
            <a:r>
              <a:rPr lang="ar-DZ" sz="2000" dirty="0" err="1" smtClean="0"/>
              <a:t>والكفاجي</a:t>
            </a:r>
            <a:r>
              <a:rPr lang="ar-DZ" sz="2000" dirty="0" smtClean="0"/>
              <a:t> وابن خلدون بعامة , وعلماء مصطلح الحديث خاصة , كما سنبين لاحقا , فهؤلاء , و غيرهم من العلماء,   وضعوا  أساسيات </a:t>
            </a:r>
            <a:r>
              <a:rPr lang="ar-DZ" sz="2000" dirty="0"/>
              <a:t>هذا </a:t>
            </a:r>
            <a:r>
              <a:rPr lang="ar-DZ" sz="2000" dirty="0" smtClean="0"/>
              <a:t>المنهج</a:t>
            </a:r>
            <a:r>
              <a:rPr lang="fr-FR" sz="2000" dirty="0" smtClean="0"/>
              <a:t> </a:t>
            </a:r>
            <a:endParaRPr lang="ar-DZ" sz="2000" dirty="0"/>
          </a:p>
          <a:p>
            <a:pPr algn="ctr">
              <a:buNone/>
            </a:pPr>
            <a:r>
              <a:rPr lang="fr-FR" sz="2000" dirty="0" smtClean="0"/>
              <a:t>      </a:t>
            </a:r>
            <a:r>
              <a:rPr lang="ar-DZ" sz="2000" dirty="0" smtClean="0"/>
              <a:t> لاسيما عند دراستهم للسنة النبوية الشريفة التي لم يتوافر لأي نص تاريخي آخر مثل </a:t>
            </a:r>
          </a:p>
          <a:p>
            <a:pPr algn="ctr" rtl="1">
              <a:buNone/>
            </a:pPr>
            <a:r>
              <a:rPr lang="ar-DZ" sz="2000" i="1" dirty="0" smtClean="0"/>
              <a:t>ما توافر لها من دراسة علمية موضوعية بمنهج متميز هو منهج الإسناد أو ما يعرف عند المؤرخين بالنقد الخارجي مع الفارق النوعي بينهما. ولذلك يرى بعض العلماء </a:t>
            </a:r>
            <a:r>
              <a:rPr lang="ar-DZ" sz="2000" i="1" dirty="0" err="1" smtClean="0"/>
              <a:t>والؤرخين</a:t>
            </a:r>
            <a:r>
              <a:rPr lang="ar-DZ" sz="2000" i="1" dirty="0" smtClean="0"/>
              <a:t> أ </a:t>
            </a:r>
            <a:r>
              <a:rPr lang="ar-DZ" sz="2000" i="1" dirty="0" err="1" smtClean="0"/>
              <a:t>ننا</a:t>
            </a:r>
            <a:r>
              <a:rPr lang="ar-DZ" sz="2000" i="1" dirty="0" smtClean="0"/>
              <a:t>  إذا طبقنا منهج العلماء المسلمين في علم مصطلح الحديث , فإن كثيرا من </a:t>
            </a:r>
            <a:r>
              <a:rPr lang="ar-DZ" sz="2000" i="1" dirty="0" err="1" smtClean="0"/>
              <a:t>أخبارالتاريخ</a:t>
            </a:r>
            <a:r>
              <a:rPr lang="ar-DZ" sz="2000" i="1" dirty="0" smtClean="0"/>
              <a:t> ووقائعه تصبح مجردة من الموضوعية </a:t>
            </a:r>
            <a:r>
              <a:rPr lang="ar-DZ" sz="2000" i="1" dirty="0" err="1" smtClean="0"/>
              <a:t>و</a:t>
            </a:r>
            <a:r>
              <a:rPr lang="ar-DZ" sz="2000" i="1" dirty="0" smtClean="0"/>
              <a:t> بالتالي يمكن رفضها جملة </a:t>
            </a:r>
            <a:r>
              <a:rPr lang="ar-DZ" sz="2000" i="1" dirty="0" err="1" smtClean="0"/>
              <a:t>و</a:t>
            </a:r>
            <a:r>
              <a:rPr lang="ar-DZ" sz="2000" i="1" dirty="0" smtClean="0"/>
              <a:t> تفصيلا. </a:t>
            </a:r>
            <a:endParaRPr lang="fr-FR" sz="2000" dirty="0" smtClean="0"/>
          </a:p>
          <a:p>
            <a:pPr algn="ctr" rtl="1">
              <a:buNone/>
            </a:pPr>
            <a:r>
              <a:rPr lang="ar-DZ" sz="2000" i="1" dirty="0" smtClean="0"/>
              <a:t>         </a:t>
            </a:r>
            <a:r>
              <a:rPr lang="ar-DZ" sz="2000" i="1" dirty="0" smtClean="0"/>
              <a:t>أما عند </a:t>
            </a:r>
            <a:r>
              <a:rPr lang="ar-DZ" sz="2000" i="1" dirty="0" smtClean="0"/>
              <a:t>العلماء الغربيين فإن مساهمة علماء اليونان القدامى تبدو جلية من خلال </a:t>
            </a:r>
            <a:r>
              <a:rPr lang="ar-DZ" sz="2000" i="1" dirty="0" err="1" smtClean="0"/>
              <a:t>مانجده</a:t>
            </a:r>
            <a:r>
              <a:rPr lang="ar-DZ" sz="2000" i="1" dirty="0" smtClean="0"/>
              <a:t> عند  "  </a:t>
            </a:r>
            <a:r>
              <a:rPr lang="ar-DZ" sz="2000" i="1" dirty="0" err="1" smtClean="0"/>
              <a:t>ثيوسيديدس</a:t>
            </a:r>
            <a:r>
              <a:rPr lang="ar-DZ" sz="2000" i="1" dirty="0" smtClean="0"/>
              <a:t>  " , ت. 395 </a:t>
            </a:r>
            <a:r>
              <a:rPr lang="ar-DZ" sz="2000" i="1" dirty="0" err="1" smtClean="0"/>
              <a:t>ق</a:t>
            </a:r>
            <a:r>
              <a:rPr lang="ar-DZ" sz="2000" i="1" dirty="0" smtClean="0"/>
              <a:t>.م , </a:t>
            </a:r>
            <a:r>
              <a:rPr lang="ar-DZ" sz="2000" i="1" dirty="0" err="1" smtClean="0"/>
              <a:t>و</a:t>
            </a:r>
            <a:r>
              <a:rPr lang="ar-DZ" sz="2000" i="1" dirty="0" smtClean="0"/>
              <a:t> " هيرودوت " , </a:t>
            </a:r>
            <a:r>
              <a:rPr lang="ar-DZ" sz="2000" i="1" dirty="0" err="1" smtClean="0"/>
              <a:t>ت</a:t>
            </a:r>
            <a:r>
              <a:rPr lang="ar-DZ" sz="2000" i="1" dirty="0" smtClean="0"/>
              <a:t>  .429 </a:t>
            </a:r>
            <a:r>
              <a:rPr lang="ar-DZ" sz="2000" i="1" dirty="0" err="1" smtClean="0"/>
              <a:t>ق</a:t>
            </a:r>
            <a:r>
              <a:rPr lang="ar-DZ" sz="2000" i="1" dirty="0" smtClean="0"/>
              <a:t> . م .</a:t>
            </a:r>
            <a:endParaRPr lang="fr-FR" sz="2000" dirty="0" smtClean="0"/>
          </a:p>
          <a:p>
            <a:pPr algn="ctr"/>
            <a:endParaRPr lang="fr-FR" sz="20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5"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6"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8" fill="hold">
                      <p:stCondLst>
                        <p:cond delay="indefinite"/>
                      </p:stCondLst>
                      <p:childTnLst>
                        <p:par>
                          <p:cTn id="19" fill="hold">
                            <p:stCondLst>
                              <p:cond delay="0"/>
                            </p:stCondLst>
                            <p:childTnLst>
                              <p:par>
                                <p:cTn id="20" presetID="35"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anim calcmode="lin" valueType="num">
                                      <p:cBhvr>
                                        <p:cTn id="23"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4"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3">
                                            <p:txEl>
                                              <p:pRg st="1" end="1"/>
                                            </p:txEl>
                                          </p:spTgt>
                                        </p:tgtEl>
                                        <p:attrNameLst>
                                          <p:attrName>ppt_w</p:attrName>
                                        </p:attrNameLst>
                                      </p:cBhvr>
                                      <p:tavLst>
                                        <p:tav tm="0">
                                          <p:val>
                                            <p:fltVal val="0"/>
                                          </p:val>
                                        </p:tav>
                                        <p:tav tm="100000">
                                          <p:val>
                                            <p:strVal val="#ppt_w"/>
                                          </p:val>
                                        </p:tav>
                                      </p:tavLst>
                                    </p:anim>
                                  </p:childTnLst>
                                </p:cTn>
                              </p:par>
                              <p:par>
                                <p:cTn id="26" presetID="35" presetClass="entr" presetSubtype="0" fill="hold" nodeType="with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
                                        <p:tgtEl>
                                          <p:spTgt spid="3">
                                            <p:txEl>
                                              <p:pRg st="2" end="2"/>
                                            </p:txEl>
                                          </p:spTgt>
                                        </p:tgtEl>
                                      </p:cBhvr>
                                    </p:animEffect>
                                    <p:anim calcmode="lin" valueType="num">
                                      <p:cBhvr>
                                        <p:cTn id="29"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30"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2000" fill="hold"/>
                                        <p:tgtEl>
                                          <p:spTgt spid="3">
                                            <p:txEl>
                                              <p:pRg st="2" end="2"/>
                                            </p:txEl>
                                          </p:spTgt>
                                        </p:tgtEl>
                                        <p:attrNameLst>
                                          <p:attrName>ppt_w</p:attrName>
                                        </p:attrNameLst>
                                      </p:cBhvr>
                                      <p:tavLst>
                                        <p:tav tm="0">
                                          <p:val>
                                            <p:fltVal val="0"/>
                                          </p:val>
                                        </p:tav>
                                        <p:tav tm="100000">
                                          <p:val>
                                            <p:strVal val="#ppt_w"/>
                                          </p:val>
                                        </p:tav>
                                      </p:tavLst>
                                    </p:anim>
                                  </p:childTnLst>
                                </p:cTn>
                              </p:par>
                              <p:par>
                                <p:cTn id="32" presetID="35" presetClass="entr" presetSubtype="0" fill="hold"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2000"/>
                                        <p:tgtEl>
                                          <p:spTgt spid="3">
                                            <p:txEl>
                                              <p:pRg st="3" end="3"/>
                                            </p:txEl>
                                          </p:spTgt>
                                        </p:tgtEl>
                                      </p:cBhvr>
                                    </p:animEffect>
                                    <p:anim calcmode="lin" valueType="num">
                                      <p:cBhvr>
                                        <p:cTn id="35"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36"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7"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938962"/>
          </a:xfrm>
        </p:spPr>
        <p:txBody>
          <a:bodyPr>
            <a:normAutofit/>
          </a:bodyPr>
          <a:lstStyle/>
          <a:p>
            <a:r>
              <a:rPr lang="ar-DZ" sz="4000" dirty="0" smtClean="0">
                <a:solidFill>
                  <a:srgbClr val="FF0000"/>
                </a:solidFill>
              </a:rPr>
              <a:t>الخطوات الأساسية التي يقوم </a:t>
            </a:r>
            <a:r>
              <a:rPr lang="ar-DZ" sz="4000" dirty="0" err="1" smtClean="0">
                <a:solidFill>
                  <a:srgbClr val="FF0000"/>
                </a:solidFill>
              </a:rPr>
              <a:t>بها</a:t>
            </a:r>
            <a:r>
              <a:rPr lang="ar-DZ" sz="4000" dirty="0" smtClean="0">
                <a:solidFill>
                  <a:srgbClr val="FF0000"/>
                </a:solidFill>
              </a:rPr>
              <a:t> الباحث في المنهج التاريخي :</a:t>
            </a:r>
            <a:endParaRPr lang="fr-FR" sz="4000" dirty="0">
              <a:solidFill>
                <a:srgbClr val="FF0000"/>
              </a:solidFill>
            </a:endParaRPr>
          </a:p>
        </p:txBody>
      </p:sp>
      <p:sp>
        <p:nvSpPr>
          <p:cNvPr id="3" name="Espace réservé du contenu 2"/>
          <p:cNvSpPr>
            <a:spLocks noGrp="1"/>
          </p:cNvSpPr>
          <p:nvPr>
            <p:ph idx="1"/>
          </p:nvPr>
        </p:nvSpPr>
        <p:spPr/>
        <p:txBody>
          <a:bodyPr>
            <a:normAutofit/>
          </a:bodyPr>
          <a:lstStyle/>
          <a:p>
            <a:pPr lvl="0" algn="r" rtl="1">
              <a:buFont typeface="Wingdings" pitchFamily="2" charset="2"/>
              <a:buChar char="Ø"/>
            </a:pPr>
            <a:r>
              <a:rPr lang="ar-DZ" sz="2800" dirty="0" smtClean="0"/>
              <a:t> اختبار المشكلة التي تواجهه .</a:t>
            </a:r>
            <a:endParaRPr lang="fr-FR" sz="2800" dirty="0" smtClean="0"/>
          </a:p>
          <a:p>
            <a:pPr lvl="0" algn="r" rtl="1">
              <a:buFont typeface="Wingdings" pitchFamily="2" charset="2"/>
              <a:buChar char="Ø"/>
            </a:pPr>
            <a:r>
              <a:rPr lang="ar-DZ" sz="2800" dirty="0" smtClean="0"/>
              <a:t> جمع المادة العلمية من المصادر المتوفرة .</a:t>
            </a:r>
            <a:endParaRPr lang="fr-FR" sz="2800" dirty="0" smtClean="0"/>
          </a:p>
          <a:p>
            <a:pPr lvl="0" algn="r" rtl="1">
              <a:buFont typeface="Wingdings" pitchFamily="2" charset="2"/>
              <a:buChar char="Ø"/>
            </a:pPr>
            <a:r>
              <a:rPr lang="ar-DZ" sz="2800" dirty="0" smtClean="0"/>
              <a:t> صياغة الفروض التي تفسر الأحداث .</a:t>
            </a:r>
            <a:endParaRPr lang="fr-FR" sz="2800" dirty="0" smtClean="0"/>
          </a:p>
          <a:p>
            <a:pPr lvl="0" algn="r" rtl="1">
              <a:buFont typeface="Wingdings" pitchFamily="2" charset="2"/>
              <a:buChar char="Ø"/>
            </a:pPr>
            <a:r>
              <a:rPr lang="ar-DZ" sz="2800" dirty="0" smtClean="0"/>
              <a:t> تفسير نتائج البحث وكتابة تقرير عنه .</a:t>
            </a:r>
          </a:p>
          <a:p>
            <a:pPr lvl="0" algn="r" rtl="1">
              <a:buNone/>
            </a:pPr>
            <a:endParaRPr lang="fr-FR" sz="2800" dirty="0" smtClean="0"/>
          </a:p>
          <a:p>
            <a:pPr algn="r">
              <a:buNone/>
            </a:pPr>
            <a:r>
              <a:rPr lang="ar-DZ" sz="2800" dirty="0" smtClean="0"/>
              <a:t>        حيث ينبغي أن يتفحص الباحث الدراسات السابقة في تاريخ التربية البدنية والرياضية أو تطوير بعض المؤسسات الرياضية أو القوانين الرياضية  اللوائح الأولمبية أو </a:t>
            </a:r>
            <a:r>
              <a:rPr lang="ar-DZ" sz="2800" dirty="0" err="1" smtClean="0"/>
              <a:t>المنشأت</a:t>
            </a:r>
            <a:r>
              <a:rPr lang="ar-DZ" sz="2800" dirty="0" smtClean="0"/>
              <a:t> الرياضية .</a:t>
            </a:r>
            <a:endParaRPr lang="fr-FR" sz="28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800" decel="100000"/>
                                        <p:tgtEl>
                                          <p:spTgt spid="3">
                                            <p:txEl>
                                              <p:pRg st="0" end="0"/>
                                            </p:txEl>
                                          </p:spTgt>
                                        </p:tgtEl>
                                      </p:cBhvr>
                                    </p:animEffect>
                                    <p:anim calcmode="lin" valueType="num">
                                      <p:cBhvr>
                                        <p:cTn id="16"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800" decel="100000"/>
                                        <p:tgtEl>
                                          <p:spTgt spid="3">
                                            <p:txEl>
                                              <p:pRg st="1" end="1"/>
                                            </p:txEl>
                                          </p:spTgt>
                                        </p:tgtEl>
                                      </p:cBhvr>
                                    </p:animEffect>
                                    <p:anim calcmode="lin" valueType="num">
                                      <p:cBhvr>
                                        <p:cTn id="24"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800" decel="100000"/>
                                        <p:tgtEl>
                                          <p:spTgt spid="3">
                                            <p:txEl>
                                              <p:pRg st="2" end="2"/>
                                            </p:txEl>
                                          </p:spTgt>
                                        </p:tgtEl>
                                      </p:cBhvr>
                                    </p:animEffect>
                                    <p:anim calcmode="lin" valueType="num">
                                      <p:cBhvr>
                                        <p:cTn id="32"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par>
                                <p:cTn id="37" presetID="30" presetClass="entr" presetSubtype="0" fill="hold" nodeType="with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800" decel="100000"/>
                                        <p:tgtEl>
                                          <p:spTgt spid="3">
                                            <p:txEl>
                                              <p:pRg st="3" end="3"/>
                                            </p:txEl>
                                          </p:spTgt>
                                        </p:tgtEl>
                                      </p:cBhvr>
                                    </p:animEffect>
                                    <p:anim calcmode="lin" valueType="num">
                                      <p:cBhvr>
                                        <p:cTn id="40"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1"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2"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par>
                                <p:cTn id="45" presetID="30" presetClass="entr" presetSubtype="0" fill="hold" nodeType="with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800" decel="100000"/>
                                        <p:tgtEl>
                                          <p:spTgt spid="3">
                                            <p:txEl>
                                              <p:pRg st="5" end="5"/>
                                            </p:txEl>
                                          </p:spTgt>
                                        </p:tgtEl>
                                      </p:cBhvr>
                                    </p:animEffect>
                                    <p:anim calcmode="lin" valueType="num">
                                      <p:cBhvr>
                                        <p:cTn id="48"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i="1" dirty="0" smtClean="0">
                <a:solidFill>
                  <a:srgbClr val="FF0000"/>
                </a:solidFill>
              </a:rPr>
              <a:t>عناصر المنهج التاريخي ( خطواته) :</a:t>
            </a:r>
            <a:endParaRPr lang="fr-FR" dirty="0">
              <a:solidFill>
                <a:srgbClr val="FF0000"/>
              </a:solidFill>
            </a:endParaRPr>
          </a:p>
        </p:txBody>
      </p:sp>
      <p:sp>
        <p:nvSpPr>
          <p:cNvPr id="3" name="Espace réservé du contenu 2"/>
          <p:cNvSpPr>
            <a:spLocks noGrp="1"/>
          </p:cNvSpPr>
          <p:nvPr>
            <p:ph idx="1"/>
          </p:nvPr>
        </p:nvSpPr>
        <p:spPr/>
        <p:txBody>
          <a:bodyPr/>
          <a:lstStyle/>
          <a:p>
            <a:pPr algn="r" rtl="1">
              <a:buNone/>
            </a:pPr>
            <a:r>
              <a:rPr lang="ar-DZ" i="1" dirty="0" smtClean="0"/>
              <a:t>       يتفق أغلب الباحثين  في تحديد العناصر الأساسية للمنهج التاريخي مع بعض </a:t>
            </a:r>
            <a:r>
              <a:rPr lang="ar-DZ" i="1" dirty="0" err="1" smtClean="0"/>
              <a:t>الإختلاف</a:t>
            </a:r>
            <a:r>
              <a:rPr lang="ar-DZ" i="1" dirty="0" smtClean="0"/>
              <a:t> في التسمية , إذ بعضهم يسميها خطوات , وآخرون يسمونها مراحل أو أصولا , وهذه الخطوات هي :</a:t>
            </a:r>
            <a:endParaRPr lang="fr-FR" dirty="0" smtClean="0"/>
          </a:p>
          <a:p>
            <a:pPr lvl="0" algn="r" rtl="1">
              <a:buFont typeface="Wingdings" pitchFamily="2" charset="2"/>
              <a:buChar char="Ø"/>
            </a:pPr>
            <a:r>
              <a:rPr lang="ar-DZ" i="1" dirty="0" smtClean="0"/>
              <a:t>   </a:t>
            </a:r>
            <a:r>
              <a:rPr lang="ar-DZ" i="1" dirty="0" err="1" smtClean="0"/>
              <a:t>إختيار</a:t>
            </a:r>
            <a:r>
              <a:rPr lang="ar-DZ" i="1" dirty="0" smtClean="0"/>
              <a:t> الموضوع (تحديد المشكلة ).</a:t>
            </a:r>
          </a:p>
          <a:p>
            <a:pPr lvl="0" algn="r" rtl="1">
              <a:buFont typeface="Wingdings" pitchFamily="2" charset="2"/>
              <a:buChar char="Ø"/>
            </a:pPr>
            <a:r>
              <a:rPr lang="ar-DZ" i="1" dirty="0" smtClean="0"/>
              <a:t>   صياغة الفروض .</a:t>
            </a:r>
            <a:endParaRPr lang="fr-FR" dirty="0" smtClean="0"/>
          </a:p>
          <a:p>
            <a:pPr lvl="0" algn="r" rtl="1">
              <a:buFont typeface="Wingdings" pitchFamily="2" charset="2"/>
              <a:buChar char="Ø"/>
            </a:pPr>
            <a:r>
              <a:rPr lang="ar-DZ" i="1" dirty="0" smtClean="0"/>
              <a:t>   جمع المادة العلمية.</a:t>
            </a:r>
            <a:endParaRPr lang="fr-FR" dirty="0" smtClean="0"/>
          </a:p>
          <a:p>
            <a:pPr lvl="0" algn="r" rtl="1">
              <a:buFont typeface="Wingdings" pitchFamily="2" charset="2"/>
              <a:buChar char="Ø"/>
            </a:pPr>
            <a:r>
              <a:rPr lang="ar-DZ" i="1" dirty="0" smtClean="0"/>
              <a:t>   دراسة ونقد المادة العلمية.</a:t>
            </a:r>
            <a:endParaRPr lang="fr-FR" dirty="0" smtClean="0"/>
          </a:p>
          <a:p>
            <a:pPr lvl="0" algn="r" rtl="1">
              <a:buFont typeface="Wingdings" pitchFamily="2" charset="2"/>
              <a:buChar char="Ø"/>
            </a:pPr>
            <a:r>
              <a:rPr lang="ar-DZ" i="1" dirty="0" smtClean="0"/>
              <a:t>    تفسير النتائج.</a:t>
            </a:r>
            <a:endParaRPr lang="fr-FR" dirty="0" smtClean="0"/>
          </a:p>
          <a:p>
            <a:pPr lvl="0" algn="r" rtl="1">
              <a:buFont typeface="Wingdings" pitchFamily="2" charset="2"/>
              <a:buChar char="Ø"/>
            </a:pPr>
            <a:r>
              <a:rPr lang="ar-DZ" i="1" dirty="0" smtClean="0"/>
              <a:t>    كتابة تقرير البحث .</a:t>
            </a:r>
            <a:endParaRPr lang="fr-FR"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5"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20" presetID="15" presetClass="entr" presetSubtype="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par>
                                <p:cTn id="26" presetID="15" presetClass="entr" presetSubtype="0" fill="hold" nodeType="with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par>
                                <p:cTn id="32" presetID="15" presetClass="entr" presetSubtype="0" fill="hold"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6"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par>
                                <p:cTn id="38" presetID="15" presetClass="entr" presetSubtype="0" fill="hold" nodeType="with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2"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par>
                                <p:cTn id="44" presetID="15" presetClass="entr" presetSubtype="0" fill="hold" nodeType="with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p:cTn id="46"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8"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9"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par>
                                <p:cTn id="50" presetID="15" presetClass="entr" presetSubtype="0" fill="hold" nodeType="with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 calcmode="lin" valueType="num">
                                      <p:cBhvr>
                                        <p:cTn id="52"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3"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4"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5"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664</TotalTime>
  <Words>3780</Words>
  <Application>Microsoft Office PowerPoint</Application>
  <PresentationFormat>Affichage à l'écran (4:3)</PresentationFormat>
  <Paragraphs>217</Paragraphs>
  <Slides>34</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34</vt:i4>
      </vt:variant>
    </vt:vector>
  </HeadingPairs>
  <TitlesOfParts>
    <vt:vector size="44" baseType="lpstr">
      <vt:lpstr>Arial</vt:lpstr>
      <vt:lpstr>Calibri</vt:lpstr>
      <vt:lpstr>Constantia</vt:lpstr>
      <vt:lpstr>Majalla UI</vt:lpstr>
      <vt:lpstr>Simplified Arabic</vt:lpstr>
      <vt:lpstr>Times New Roman</vt:lpstr>
      <vt:lpstr>Traditional Arabic</vt:lpstr>
      <vt:lpstr>Wingdings</vt:lpstr>
      <vt:lpstr>Wingdings 2</vt:lpstr>
      <vt:lpstr>Débit</vt:lpstr>
      <vt:lpstr>بسم الله الرحمن الرحيم </vt:lpstr>
      <vt:lpstr>Présentation PowerPoint</vt:lpstr>
      <vt:lpstr> عناصر البحث :</vt:lpstr>
      <vt:lpstr>مقدمـــة:</vt:lpstr>
      <vt:lpstr>  مفهوم المنهج التاريخي: </vt:lpstr>
      <vt:lpstr>وهناك  عدة مفاهيم لدى علماء ومختصين يوضحون من خلاله مفهوم المنهج التاريخي والتي منها  :                        </vt:lpstr>
      <vt:lpstr>نشأة المنهج التاريخي : </vt:lpstr>
      <vt:lpstr>الخطوات الأساسية التي يقوم بها الباحث في المنهج التاريخي :</vt:lpstr>
      <vt:lpstr>عناصر المنهج التاريخي ( خطواته) :</vt:lpstr>
      <vt:lpstr>1/ إختيار الموضوع ( تحديد المشكلة ) :</vt:lpstr>
      <vt:lpstr>Présentation PowerPoint</vt:lpstr>
      <vt:lpstr>Présentation PowerPoint</vt:lpstr>
      <vt:lpstr> 2/صياغة الفروض :</vt:lpstr>
      <vt:lpstr>Présentation PowerPoint</vt:lpstr>
      <vt:lpstr>3/ جمع المادة العلمية :</vt:lpstr>
      <vt:lpstr>Présentation PowerPoint</vt:lpstr>
      <vt:lpstr>Présentation PowerPoint</vt:lpstr>
      <vt:lpstr>4/الدراسة والنقد :</vt:lpstr>
      <vt:lpstr>Présentation PowerPoint</vt:lpstr>
      <vt:lpstr>Présentation PowerPoint</vt:lpstr>
      <vt:lpstr>5/تفسير النتائج والبيانات :</vt:lpstr>
      <vt:lpstr> 6/كتابة تقرير البحث :</vt:lpstr>
      <vt:lpstr>أنواع المنهج التاريخي :</vt:lpstr>
      <vt:lpstr>Présentation PowerPoint</vt:lpstr>
      <vt:lpstr>Présentation PowerPoint</vt:lpstr>
      <vt:lpstr>أنواع المشكلات التي يتناولها المنهج التاريخي :</vt:lpstr>
      <vt:lpstr>Présentation PowerPoint</vt:lpstr>
      <vt:lpstr> نماذج من البحوث التي اتبعت منهج البحث التاريخي : </vt:lpstr>
      <vt:lpstr>أهمية المنهج التاريخي :</vt:lpstr>
      <vt:lpstr> أما من حيث أهمية المنهج التاريخي في التربية الرياضية يمكن تلخيصها في النقاط التالية :</vt:lpstr>
      <vt:lpstr>أهداف المنهج التاريخي في مجالات العلوم النفسية   والتربوية والإجتماعية وعلم الرياضة  </vt:lpstr>
      <vt:lpstr>الخاتمة :</vt:lpstr>
      <vt:lpstr>المراجع :</vt:lpstr>
      <vt:lpstr>شكرا على الإصغاء</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bleuxp</dc:creator>
  <cp:lastModifiedBy>lenovo</cp:lastModifiedBy>
  <cp:revision>200</cp:revision>
  <dcterms:created xsi:type="dcterms:W3CDTF">2014-06-07T18:39:16Z</dcterms:created>
  <dcterms:modified xsi:type="dcterms:W3CDTF">2015-05-10T23:04:41Z</dcterms:modified>
</cp:coreProperties>
</file>