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09" r:id="rId3"/>
    <p:sldId id="307" r:id="rId4"/>
    <p:sldId id="288" r:id="rId5"/>
    <p:sldId id="289" r:id="rId6"/>
    <p:sldId id="291" r:id="rId7"/>
    <p:sldId id="310" r:id="rId8"/>
    <p:sldId id="311" r:id="rId9"/>
    <p:sldId id="312" r:id="rId10"/>
    <p:sldId id="313" r:id="rId11"/>
    <p:sldId id="259" r:id="rId12"/>
    <p:sldId id="260" r:id="rId13"/>
    <p:sldId id="264" r:id="rId14"/>
    <p:sldId id="297" r:id="rId15"/>
    <p:sldId id="299" r:id="rId16"/>
    <p:sldId id="268" r:id="rId17"/>
    <p:sldId id="305" r:id="rId18"/>
    <p:sldId id="306" r:id="rId19"/>
    <p:sldId id="261" r:id="rId20"/>
    <p:sldId id="277" r:id="rId21"/>
    <p:sldId id="292" r:id="rId22"/>
    <p:sldId id="293" r:id="rId23"/>
    <p:sldId id="294" r:id="rId24"/>
    <p:sldId id="284" r:id="rId25"/>
    <p:sldId id="295" r:id="rId26"/>
    <p:sldId id="296" r:id="rId27"/>
    <p:sldId id="308" r:id="rId28"/>
    <p:sldId id="28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977"/>
    <a:srgbClr val="D8BF8C"/>
    <a:srgbClr val="84A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44" autoAdjust="0"/>
  </p:normalViewPr>
  <p:slideViewPr>
    <p:cSldViewPr>
      <p:cViewPr varScale="1">
        <p:scale>
          <a:sx n="47" d="100"/>
          <a:sy n="47" d="100"/>
        </p:scale>
        <p:origin x="594" y="4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D3F9D-697F-4493-9D57-411CB1DB4493}" type="datetimeFigureOut">
              <a:rPr lang="fr-FR" smtClean="0"/>
              <a:pPr/>
              <a:t>08/11/2021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1BEF0-8556-4192-A933-6BAAD614B4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48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BEF0-8556-4192-A933-6BAAD614B42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9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BEF0-8556-4192-A933-6BAAD614B42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BEF0-8556-4192-A933-6BAAD614B42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0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BEF0-8556-4192-A933-6BAAD614B42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4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BEF0-8556-4192-A933-6BAAD614B42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3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BEF0-8556-4192-A933-6BAAD614B42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70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08/11/2021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5642" y="3786190"/>
            <a:ext cx="6400800" cy="1785950"/>
          </a:xfrm>
        </p:spPr>
        <p:txBody>
          <a:bodyPr>
            <a:normAutofit/>
          </a:bodyPr>
          <a:lstStyle/>
          <a:p>
            <a:pPr algn="ctr" rtl="1"/>
            <a:r>
              <a:rPr lang="ar-D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يوم </a:t>
            </a:r>
            <a:r>
              <a:rPr lang="ar-D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اعلامي</a:t>
            </a:r>
            <a:r>
              <a:rPr lang="ar-D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حــول دليـل إعـداد</a:t>
            </a:r>
          </a:p>
          <a:p>
            <a:pPr algn="ctr" rtl="1"/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مخطـط تنظيـم النجـدة </a:t>
            </a:r>
            <a:r>
              <a:rPr lang="ar-D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الولائـي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D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البلـدي</a:t>
            </a: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54776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الجمهـــــــــورية الجزائــــــــرية الديمقــــــــراطية الشعبـــــــــية</a:t>
            </a:r>
          </a:p>
          <a:p>
            <a:pPr algn="ctr" rtl="1"/>
            <a:r>
              <a:rPr lang="ar-D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وزارة الداخلية والجماعات المحلية والتهيئة العمرانية</a:t>
            </a:r>
          </a:p>
          <a:p>
            <a:pPr algn="ctr" rtl="1"/>
            <a:r>
              <a:rPr lang="ar-D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المديريـــــة العامـــــــة للحمـــــــــاية </a:t>
            </a:r>
            <a:r>
              <a:rPr lang="ar-D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المدنيــــة</a:t>
            </a:r>
          </a:p>
          <a:p>
            <a:pPr algn="ctr" rtl="1"/>
            <a:r>
              <a:rPr lang="ar-D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مديرية الحماية المدنية لولاية باتنة</a:t>
            </a:r>
            <a:endParaRPr lang="ar-D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Admin\Mes documents\Téléchargements\3253481-algeria-icon-flag_1067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1906"/>
            <a:ext cx="581012" cy="581012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35" y="2204864"/>
            <a:ext cx="619618" cy="62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6072230"/>
          </a:xfrm>
        </p:spPr>
        <p:txBody>
          <a:bodyPr>
            <a:normAutofit/>
          </a:bodyPr>
          <a:lstStyle/>
          <a:p>
            <a:pPr lvl="2" algn="r" rtl="1"/>
            <a:r>
              <a:rPr lang="ar-DZ" sz="2000" b="1" dirty="0" smtClean="0"/>
              <a:t>ممثل مديرية التجهيزات العمومية</a:t>
            </a:r>
          </a:p>
          <a:p>
            <a:pPr lvl="2" algn="r" rtl="1"/>
            <a:r>
              <a:rPr lang="ar-DZ" sz="2000" b="1" dirty="0" smtClean="0"/>
              <a:t>ممثل مديرية الأشغال العمومية</a:t>
            </a:r>
          </a:p>
          <a:p>
            <a:pPr lvl="2" algn="r" rtl="1"/>
            <a:r>
              <a:rPr lang="ar-DZ" sz="2000" b="1" dirty="0" smtClean="0"/>
              <a:t>ممثل مديرية النقل</a:t>
            </a:r>
          </a:p>
          <a:p>
            <a:pPr lvl="2" algn="r" rtl="1"/>
            <a:r>
              <a:rPr lang="ar-DZ" sz="2000" b="1" dirty="0" smtClean="0"/>
              <a:t>ممثل مديرية الموارد المائية</a:t>
            </a:r>
          </a:p>
          <a:p>
            <a:pPr lvl="2" algn="r" rtl="1"/>
            <a:r>
              <a:rPr lang="ar-DZ" sz="2000" b="1" dirty="0" smtClean="0"/>
              <a:t>ممثل مديرية الصحة والسكان</a:t>
            </a:r>
          </a:p>
          <a:p>
            <a:pPr lvl="2" algn="r" rtl="1"/>
            <a:r>
              <a:rPr lang="ar-DZ" sz="2000" b="1" dirty="0" smtClean="0"/>
              <a:t>ممثل مديرية البيئة</a:t>
            </a:r>
          </a:p>
          <a:p>
            <a:pPr lvl="2" algn="r" rtl="1"/>
            <a:r>
              <a:rPr lang="ar-DZ" sz="2000" b="1" dirty="0" smtClean="0"/>
              <a:t>ممثل محافظ الغابات</a:t>
            </a:r>
          </a:p>
          <a:p>
            <a:pPr lvl="2" algn="r" rtl="1"/>
            <a:r>
              <a:rPr lang="ar-DZ" sz="2000" b="1" dirty="0" smtClean="0"/>
              <a:t>ممثل القطاع العسكري</a:t>
            </a:r>
          </a:p>
          <a:p>
            <a:pPr lvl="2" algn="r" rtl="1"/>
            <a:r>
              <a:rPr lang="ar-DZ" sz="2000" b="1" dirty="0" smtClean="0"/>
              <a:t>ممثل المجموعة الإقليمية للدرك الوطني</a:t>
            </a:r>
          </a:p>
          <a:p>
            <a:pPr lvl="2" algn="r" rtl="1"/>
            <a:r>
              <a:rPr lang="ar-DZ" sz="2000" b="1" dirty="0" smtClean="0"/>
              <a:t>ممثل أمن الدائرة</a:t>
            </a:r>
          </a:p>
          <a:p>
            <a:pPr lvl="2" algn="r" rtl="1"/>
            <a:r>
              <a:rPr lang="ar-DZ" sz="2000" b="1" dirty="0" smtClean="0"/>
              <a:t>أمين خزينة البلدية</a:t>
            </a:r>
          </a:p>
          <a:p>
            <a:pPr lvl="2" algn="r" rtl="1"/>
            <a:r>
              <a:rPr lang="ar-DZ" sz="2000" b="1" dirty="0" smtClean="0"/>
              <a:t>ممثل المجتمع المدني الذي يتم تعيينه من قبل رئيس المجلس الشعبي البلدي</a:t>
            </a:r>
          </a:p>
          <a:p>
            <a:pPr lvl="2" algn="r" rtl="1"/>
            <a:r>
              <a:rPr lang="ar-DZ" sz="2000" b="1" dirty="0" smtClean="0"/>
              <a:t>يمكن للجنة الاستعانة بأي شخص آخر تراه مؤهلا لمساعدتها في أشغالها</a:t>
            </a: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تعزيز مخطط تنظيم النجدة</a:t>
            </a:r>
            <a:endParaRPr lang="fr-FR" dirty="0"/>
          </a:p>
        </p:txBody>
      </p:sp>
      <p:sp>
        <p:nvSpPr>
          <p:cNvPr id="6" name="Accolade ouvrante 5"/>
          <p:cNvSpPr/>
          <p:nvPr/>
        </p:nvSpPr>
        <p:spPr>
          <a:xfrm>
            <a:off x="3000364" y="2571744"/>
            <a:ext cx="442392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000364" y="2071678"/>
            <a:ext cx="5500726" cy="179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ar-D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D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الملخص التحليلي لكل خطر </a:t>
            </a:r>
            <a:r>
              <a:rPr lang="ar-D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كبير يهدد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الولاية </a:t>
            </a:r>
            <a:r>
              <a:rPr lang="ar-D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ar-D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البلدية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2910" y="278605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المخطط العام للوقاية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avec flèche vers le bas 9"/>
          <p:cNvSpPr/>
          <p:nvPr/>
        </p:nvSpPr>
        <p:spPr>
          <a:xfrm>
            <a:off x="500034" y="2214554"/>
            <a:ext cx="8229600" cy="2357454"/>
          </a:xfrm>
          <a:prstGeom prst="downArrowCallout">
            <a:avLst>
              <a:gd name="adj1" fmla="val 13654"/>
              <a:gd name="adj2" fmla="val 15400"/>
              <a:gd name="adj3" fmla="val 17145"/>
              <a:gd name="adj4" fmla="val 64977"/>
            </a:avLst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4292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b="1" dirty="0">
                <a:solidFill>
                  <a:schemeClr val="accent2"/>
                </a:solidFill>
              </a:rPr>
              <a:t>مراحل دورة التكفل بالكارثة : </a:t>
            </a:r>
          </a:p>
          <a:p>
            <a:pPr marL="0" indent="0" algn="r" rtl="1">
              <a:buNone/>
            </a:pPr>
            <a:r>
              <a:rPr lang="ar-DZ" dirty="0"/>
              <a:t>	</a:t>
            </a:r>
          </a:p>
          <a:p>
            <a:pPr marL="0" indent="0" algn="r" rtl="1">
              <a:buNone/>
            </a:pPr>
            <a:r>
              <a:rPr lang="ar-DZ" dirty="0"/>
              <a:t>			</a:t>
            </a:r>
          </a:p>
          <a:p>
            <a:pPr marL="0" indent="0" algn="r" rtl="1">
              <a:buNone/>
            </a:pPr>
            <a:r>
              <a:rPr lang="ar-DZ" dirty="0"/>
              <a:t>					</a:t>
            </a:r>
          </a:p>
          <a:p>
            <a:pPr algn="r" rtl="1">
              <a:buNone/>
            </a:pPr>
            <a:r>
              <a:rPr lang="fr-FR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0060" y="4643446"/>
            <a:ext cx="3344920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400" dirty="0"/>
              <a:t>الوسائــل الماديــة </a:t>
            </a:r>
            <a:r>
              <a:rPr lang="ar-DZ" sz="2400" dirty="0" err="1"/>
              <a:t>و</a:t>
            </a:r>
            <a:r>
              <a:rPr lang="ar-DZ" sz="2400" dirty="0"/>
              <a:t> </a:t>
            </a:r>
            <a:r>
              <a:rPr lang="ar-DZ" sz="2400" dirty="0" smtClean="0"/>
              <a:t>البشرية </a:t>
            </a:r>
            <a:endParaRPr lang="ar-DZ" sz="24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400" dirty="0"/>
              <a:t>مدير النجــــــدة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400" dirty="0"/>
              <a:t>قائد العمليـــــات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400" dirty="0"/>
              <a:t>مراكز القيـــــادة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310536" y="221455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/>
              <a:t>مرحلة </a:t>
            </a:r>
            <a:r>
              <a:rPr lang="ar-DZ" sz="2800" dirty="0" err="1"/>
              <a:t>الإستعجـــال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491880" y="27146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/>
              <a:t>مرحلة التقييــم و المراقبة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2786058"/>
            <a:ext cx="373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/>
              <a:t>مرحلة إعادة التأهيـل و/أو البناء</a:t>
            </a:r>
            <a:endParaRPr lang="fr-FR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68280"/>
          </a:xfrm>
        </p:spPr>
        <p:txBody>
          <a:bodyPr>
            <a:noAutofit/>
          </a:bodyPr>
          <a:lstStyle/>
          <a:p>
            <a:r>
              <a:rPr lang="ar-DZ" sz="3200" b="1" dirty="0"/>
              <a:t>هيكل مخطط تنظيم النجدة </a:t>
            </a:r>
            <a:r>
              <a:rPr lang="ar-DZ" sz="3200" b="1" dirty="0" err="1"/>
              <a:t>الولائي</a:t>
            </a:r>
            <a:r>
              <a:rPr lang="ar-DZ" sz="2400" dirty="0"/>
              <a:t>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071538" y="642918"/>
            <a:ext cx="6929486" cy="6215081"/>
            <a:chOff x="1071538" y="1347894"/>
            <a:chExt cx="6929486" cy="5485554"/>
          </a:xfrm>
        </p:grpSpPr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3810000" y="1772816"/>
              <a:ext cx="1762132" cy="1084680"/>
            </a:xfrm>
            <a:prstGeom prst="flowChartAlternateProcess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لجنة وزارية مشتركة لتسيير الكارثة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ar-S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(تحت سلطة الوزير المكلف بالداخلية)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r-FR" sz="1200" dirty="0">
                  <a:effectLst/>
                  <a:latin typeface="Arabic Typesetting" panose="03020402040406030203" pitchFamily="66" charset="-78"/>
                  <a:ea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1071538" y="1347894"/>
              <a:ext cx="2431926" cy="72378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 rtl="1"/>
              <a:r>
                <a:rPr lang="ar-DZ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لجنة </a:t>
              </a:r>
              <a:r>
                <a:rPr lang="ar-DZ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إلإتصال</a:t>
              </a:r>
              <a:r>
                <a:rPr lang="ar-DZ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 المرتبطة بالأخطار الطبيعية </a:t>
              </a:r>
              <a:r>
                <a:rPr lang="ar-DZ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و</a:t>
              </a:r>
              <a:r>
                <a:rPr lang="ar-DZ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 التكنولوجية</a:t>
              </a:r>
              <a:endPara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endParaRPr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1214414" y="2515827"/>
              <a:ext cx="2245567" cy="62742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-المندوبية الوطنية للمخاطر الكبرى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r" rtl="1">
                <a:spcAft>
                  <a:spcPts val="0"/>
                </a:spcAft>
              </a:pPr>
              <a:r>
                <a:rPr lang="fr-FR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   </a:t>
              </a:r>
              <a:r>
                <a:rPr lang="ar-DZ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-اللجنة القطاعية المشتركة</a:t>
              </a:r>
            </a:p>
            <a:p>
              <a:pPr algn="r" rtl="1">
                <a:spcAft>
                  <a:spcPts val="0"/>
                </a:spcAft>
              </a:pPr>
              <a:r>
                <a:rPr lang="fr-FR" sz="1200" dirty="0">
                  <a:effectLst/>
                  <a:latin typeface="Arabic Typesetting" panose="03020402040406030203" pitchFamily="66" charset="-78"/>
                  <a:ea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6054159" y="1785927"/>
              <a:ext cx="1946865" cy="78581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-المنظومة الوطنية</a:t>
              </a:r>
              <a:r>
                <a:rPr lang="fr-FR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 </a:t>
              </a:r>
              <a:r>
                <a:rPr lang="ar-D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للمواكبة 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ar-D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-المنظومة الوطنية للإنذار</a:t>
              </a:r>
              <a:r>
                <a:rPr lang="ar-SA" sz="1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3857620" y="3286124"/>
              <a:ext cx="1759388" cy="999562"/>
            </a:xfrm>
            <a:prstGeom prst="flowChartAlternateProcess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2000" b="1" u="sng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مركز القيادة الثابت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ar-SA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 السيــــد والـــــي الولايـــــة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ar-SA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 مسؤولي المقاييس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857620" y="4714884"/>
              <a:ext cx="1764383" cy="918434"/>
            </a:xfrm>
            <a:prstGeom prst="round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ar-SA" sz="2000" b="1" u="sng" dirty="0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مركز القيادة </a:t>
              </a:r>
              <a:r>
                <a:rPr lang="ar-SA" sz="2000" b="1" u="sng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العملياتي</a:t>
              </a:r>
              <a:endPara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endParaRPr>
            </a:p>
            <a:p>
              <a:pPr algn="ctr">
                <a:spcAft>
                  <a:spcPts val="0"/>
                </a:spcAft>
              </a:pPr>
              <a:r>
                <a:rPr lang="ar-SA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 مديــر الحمايـة المدنيــة</a:t>
              </a:r>
              <a:endParaRPr lang="fr-F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ar-SA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- المسؤولين العمليين للمقاييس</a:t>
              </a:r>
              <a:endParaRPr lang="fr-F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915816" y="6000768"/>
              <a:ext cx="3496220" cy="832680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r-FR" sz="2400" b="1" dirty="0">
                  <a:effectLst/>
                  <a:latin typeface="Arabic Typesetting" panose="03020402040406030203" pitchFamily="66" charset="-78"/>
                  <a:ea typeface="Times New Roman" panose="02020603050405020304" pitchFamily="18" charset="0"/>
                </a:rPr>
                <a:t>-</a:t>
              </a:r>
              <a:r>
                <a:rPr lang="ar-SA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مجموع قواعد الإمداد </a:t>
              </a:r>
              <a:r>
                <a:rPr lang="ar-SA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اللوجيستيكي</a:t>
              </a:r>
              <a:r>
                <a:rPr lang="ar-SA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 للمقاييس</a:t>
              </a:r>
              <a:endPara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r-FR" sz="2400" b="1" dirty="0">
                  <a:effectLst/>
                  <a:latin typeface="Arabic Typesetting" panose="03020402040406030203" pitchFamily="66" charset="-78"/>
                  <a:ea typeface="Times New Roman" panose="02020603050405020304" pitchFamily="18" charset="0"/>
                </a:rPr>
                <a:t>-</a:t>
              </a:r>
              <a:r>
                <a:rPr lang="ar-SA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الموارد البشرية </a:t>
              </a:r>
              <a:r>
                <a:rPr lang="ar-SA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و</a:t>
              </a:r>
              <a:r>
                <a:rPr lang="ar-SA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 المادية المقحمة في </a:t>
              </a:r>
              <a:r>
                <a:rPr lang="ar-DZ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مكان الكارثة</a:t>
              </a:r>
              <a:r>
                <a:rPr lang="ar-SA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 (فرق التدخل) منتشرة على قطاعات عملية</a:t>
              </a:r>
              <a:endPara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AutoShape 22"/>
            <p:cNvSpPr>
              <a:spLocks noChangeArrowheads="1"/>
            </p:cNvSpPr>
            <p:nvPr/>
          </p:nvSpPr>
          <p:spPr bwMode="auto">
            <a:xfrm>
              <a:off x="4599625" y="5572140"/>
              <a:ext cx="329565" cy="432048"/>
            </a:xfrm>
            <a:prstGeom prst="upDownArrow">
              <a:avLst>
                <a:gd name="adj1" fmla="val 50000"/>
                <a:gd name="adj2" fmla="val 1968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>
              <a:off x="4599625" y="4293096"/>
              <a:ext cx="329565" cy="432048"/>
            </a:xfrm>
            <a:prstGeom prst="upDownArrow">
              <a:avLst>
                <a:gd name="adj1" fmla="val 50000"/>
                <a:gd name="adj2" fmla="val 1968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 rot="6695426">
              <a:off x="3495240" y="1604370"/>
              <a:ext cx="344805" cy="306705"/>
            </a:xfrm>
            <a:prstGeom prst="upDownArrow">
              <a:avLst>
                <a:gd name="adj1" fmla="val 50000"/>
                <a:gd name="adj2" fmla="val 2685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 rot="14039917">
              <a:off x="3410554" y="2474528"/>
              <a:ext cx="344805" cy="306705"/>
            </a:xfrm>
            <a:prstGeom prst="upDownArrow">
              <a:avLst>
                <a:gd name="adj1" fmla="val 50000"/>
                <a:gd name="adj2" fmla="val 2685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0" name="AutoShape 26"/>
            <p:cNvSpPr>
              <a:spLocks noChangeArrowheads="1"/>
            </p:cNvSpPr>
            <p:nvPr/>
          </p:nvSpPr>
          <p:spPr bwMode="auto">
            <a:xfrm rot="16200000">
              <a:off x="5696595" y="2053265"/>
              <a:ext cx="344805" cy="406400"/>
            </a:xfrm>
            <a:prstGeom prst="upDownArrow">
              <a:avLst>
                <a:gd name="adj1" fmla="val 50000"/>
                <a:gd name="adj2" fmla="val 3302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>
              <a:off x="6215074" y="3571876"/>
              <a:ext cx="1428760" cy="57150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 rtl="1"/>
              <a:r>
                <a:rPr lang="ar-SA" sz="16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rPr>
                <a:t>خلية يقظة على مستوى الولاية</a:t>
              </a:r>
              <a:endParaRPr lang="fr-F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endParaRPr>
            </a:p>
          </p:txBody>
        </p:sp>
        <p:cxnSp>
          <p:nvCxnSpPr>
            <p:cNvPr id="42" name="AutoShape 28"/>
            <p:cNvCxnSpPr>
              <a:cxnSpLocks noChangeShapeType="1"/>
              <a:stCxn id="41" idx="0"/>
              <a:endCxn id="26" idx="3"/>
            </p:cNvCxnSpPr>
            <p:nvPr/>
          </p:nvCxnSpPr>
          <p:spPr bwMode="auto">
            <a:xfrm rot="16200000" flipV="1">
              <a:off x="5622433" y="2264855"/>
              <a:ext cx="1256720" cy="135732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0"/>
            <p:cNvCxnSpPr>
              <a:cxnSpLocks noChangeShapeType="1"/>
              <a:stCxn id="41" idx="2"/>
              <a:endCxn id="31" idx="3"/>
            </p:cNvCxnSpPr>
            <p:nvPr/>
          </p:nvCxnSpPr>
          <p:spPr bwMode="auto">
            <a:xfrm rot="5400000">
              <a:off x="5760369" y="4005015"/>
              <a:ext cx="1030721" cy="130745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Connecteur droit avec flèche 45"/>
            <p:cNvCxnSpPr/>
            <p:nvPr/>
          </p:nvCxnSpPr>
          <p:spPr>
            <a:xfrm flipH="1">
              <a:off x="5643570" y="3857628"/>
              <a:ext cx="537845" cy="50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4572000" y="2857496"/>
              <a:ext cx="329565" cy="432048"/>
            </a:xfrm>
            <a:prstGeom prst="upDownArrow">
              <a:avLst>
                <a:gd name="adj1" fmla="val 50000"/>
                <a:gd name="adj2" fmla="val 1968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16773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142852"/>
          <a:ext cx="8358246" cy="6400800"/>
        </p:xfrm>
        <a:graphic>
          <a:graphicData uri="http://schemas.openxmlformats.org/drawingml/2006/table">
            <a:tbl>
              <a:tblPr rtl="1"/>
              <a:tblGrid>
                <a:gridCol w="364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3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المقــيـــــــــــــــــاس</a:t>
                      </a:r>
                      <a:endParaRPr lang="fr-FR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الهيـئـــات المشكــلــــة للمقــــيـــــــــــــاس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النجــدة، الإنـقـــــــاذ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الإجـــــــــلاء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الحماية المدنية.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الأمــن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النظــــــام العـــــــــام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المجموعة الإقليمية للدرك الوطني.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الأمن الوطني.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مندوبية الأمن العمومي.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التكفل الطـبــي والنفســي للمنكوبــيـن ونظافـة الأمكنـــة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الصحة والسكان</a:t>
                      </a:r>
                      <a:r>
                        <a:rPr lang="en-US" sz="2000" b="1" dirty="0">
                          <a:latin typeface="Arabic Typesetting"/>
                          <a:ea typeface="Times New Roman"/>
                          <a:cs typeface="Traditional Arabic"/>
                        </a:rPr>
                        <a:t>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البيئة.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المصالح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الفلاحية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</a:t>
                      </a:r>
                      <a:r>
                        <a:rPr lang="en-US" sz="2000" b="1" dirty="0">
                          <a:latin typeface="Arabic Typesetting"/>
                          <a:ea typeface="Times New Roman"/>
                          <a:cs typeface="Traditional Arabic"/>
                        </a:rPr>
                        <a:t> )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المصالح البيطرية</a:t>
                      </a:r>
                      <a:r>
                        <a:rPr lang="en-US" sz="2000" b="1" dirty="0">
                          <a:latin typeface="Arabic Typesetting"/>
                          <a:ea typeface="Times New Roman"/>
                          <a:cs typeface="Traditional Arabic"/>
                        </a:rPr>
                        <a:t>(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الإتــصـــــــال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والإعـــــــــلام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رئيس ديوان الوالي - الإذاعة المحلية.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التضـــــامن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الأنشطــــــة الإنسانـيــــة والـتـمويـــــن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التجارة.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النشاط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الإجتماعي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والتضامن.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الشؤون الدينية والأوقاف.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الطــــــــــاقـــــــــــة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الطاقة.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4325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الإسـكــــــان المــــــؤقـــــــــت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السكن.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الشباب والرياضة.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السياحة.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التربية.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التكوين المهني.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الشؤون الدينية.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الخدمات الجامعية.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الأشغـــــــال الـعـمــوميـــــــة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الأشغال العمومية.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358246" cy="3048000"/>
        </p:xfrm>
        <a:graphic>
          <a:graphicData uri="http://schemas.openxmlformats.org/drawingml/2006/table">
            <a:tbl>
              <a:tblPr rtl="1"/>
              <a:tblGrid>
                <a:gridCol w="364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الـتـزويـــــــد بالمــــــاء الصـــــالـــح للـشــــرب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الموارد المائية - مديرية التجارة.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المعــدات والتجـهــيــزات المـختــلــفـــــــة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الإدارة المحلية.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محافظة الغابات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رؤساء المجالس الشعبية البلدية.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الربـط والاتصــالات السلكيـــــة واللاسلكيــــة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المواصلات السلكية واللاسلكية للولاية.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البريد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المواصلات السلكية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اللاسلكية والتكنولوجيات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والرقمنة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النقــــــــــل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النقل.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الخبــرات والتــقــيــيــم والحــصيـــلـــــــة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البرمجة ومتابعة الميزانية.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أملاك الدولة - خزينة الولاية.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التعمير والهندسة المعمارية والبناء</a:t>
                      </a:r>
                      <a:r>
                        <a:rPr lang="en-US" sz="2000" b="1" dirty="0">
                          <a:latin typeface="Arabic Typesetting"/>
                          <a:ea typeface="Times New Roman"/>
                          <a:cs typeface="Traditional Arabic"/>
                        </a:rPr>
                        <a:t>-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الأشغال العمومية.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714348" y="910430"/>
            <a:ext cx="6429420" cy="5947570"/>
            <a:chOff x="714348" y="910430"/>
            <a:chExt cx="6429420" cy="5947570"/>
          </a:xfrm>
        </p:grpSpPr>
        <p:grpSp>
          <p:nvGrpSpPr>
            <p:cNvPr id="5" name="Groupe 4"/>
            <p:cNvGrpSpPr/>
            <p:nvPr/>
          </p:nvGrpSpPr>
          <p:grpSpPr>
            <a:xfrm>
              <a:off x="714348" y="910430"/>
              <a:ext cx="6429420" cy="5947570"/>
              <a:chOff x="714348" y="1487064"/>
              <a:chExt cx="6429420" cy="5947570"/>
            </a:xfrm>
          </p:grpSpPr>
          <p:sp>
            <p:nvSpPr>
              <p:cNvPr id="6" name="AutoShape 12"/>
              <p:cNvSpPr>
                <a:spLocks noChangeArrowheads="1"/>
              </p:cNvSpPr>
              <p:nvPr/>
            </p:nvSpPr>
            <p:spPr bwMode="auto">
              <a:xfrm>
                <a:off x="3571868" y="1487064"/>
                <a:ext cx="3500462" cy="798928"/>
              </a:xfrm>
              <a:prstGeom prst="flowChartAlternateProcess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rtl="1"/>
                <a:r>
                  <a:rPr lang="ar-SA" sz="1600" b="1" dirty="0"/>
                  <a:t>خلية يقظة</a:t>
                </a:r>
                <a:r>
                  <a:rPr lang="fr-FR" sz="1600" b="1" dirty="0"/>
                  <a:t> </a:t>
                </a:r>
                <a:r>
                  <a:rPr lang="ar-SA" sz="1600" b="1" dirty="0"/>
                  <a:t>على</a:t>
                </a:r>
                <a:r>
                  <a:rPr lang="fr-FR" sz="1600" b="1" dirty="0"/>
                  <a:t> </a:t>
                </a:r>
                <a:r>
                  <a:rPr lang="ar-SA" sz="1600" b="1" dirty="0"/>
                  <a:t>مستوى الدوائر الوزارية الممثلة في اللجنة الوزارية المشتركة لتسيير الكارثة</a:t>
                </a:r>
                <a:endParaRPr lang="fr-FR" sz="1600" dirty="0"/>
              </a:p>
              <a:p>
                <a:pPr algn="ctr" rtl="1"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Arabic Typesetting" panose="03020402040406030203" pitchFamily="66" charset="-78"/>
                    <a:ea typeface="Times New Roman" panose="02020603050405020304" pitchFamily="18" charset="0"/>
                  </a:rPr>
                  <a:t> </a:t>
                </a:r>
                <a:endParaRPr lang="fr-F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>
                <a:off x="928662" y="2576874"/>
                <a:ext cx="1785950" cy="642942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ar-SA" sz="1600" b="1" dirty="0"/>
                  <a:t>خلية يقظة</a:t>
                </a:r>
                <a:r>
                  <a:rPr lang="ar-DZ" sz="1600" b="1" dirty="0"/>
                  <a:t> </a:t>
                </a:r>
                <a:r>
                  <a:rPr lang="ar-SA" sz="1600" b="1" dirty="0"/>
                  <a:t>على</a:t>
                </a:r>
                <a:r>
                  <a:rPr lang="ar-DZ" sz="1600" b="1" dirty="0"/>
                  <a:t> </a:t>
                </a:r>
                <a:r>
                  <a:rPr lang="ar-SA" sz="1600" b="1" dirty="0"/>
                  <a:t>مستوى</a:t>
                </a:r>
                <a:r>
                  <a:rPr lang="ar-DZ" sz="1600" b="1" dirty="0"/>
                  <a:t> </a:t>
                </a:r>
                <a:r>
                  <a:rPr lang="ar-SA" sz="1600" b="1" dirty="0"/>
                  <a:t>الولاية</a:t>
                </a:r>
                <a:endPara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714348" y="3786190"/>
                <a:ext cx="2428892" cy="576634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r" rtl="1"/>
                <a:r>
                  <a:rPr lang="ar-DZ" sz="1400" b="1" dirty="0"/>
                  <a:t>-المنظومة المحلية للإنذار</a:t>
                </a:r>
                <a:endParaRPr lang="fr-FR" sz="1400" dirty="0"/>
              </a:p>
              <a:p>
                <a:pPr algn="r"/>
                <a:r>
                  <a:rPr lang="ar-DZ" sz="1400" b="1" dirty="0"/>
                  <a:t>-المنظومة حسب الموقع </a:t>
                </a:r>
                <a:r>
                  <a:rPr lang="fr-FR" sz="1200" dirty="0">
                    <a:effectLst/>
                    <a:latin typeface="Arabic Typesetting" panose="03020402040406030203" pitchFamily="66" charset="-78"/>
                    <a:ea typeface="Times New Roman" panose="02020603050405020304" pitchFamily="18" charset="0"/>
                  </a:rPr>
                  <a:t> </a:t>
                </a:r>
                <a:endPara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3865558" y="3648444"/>
                <a:ext cx="2500330" cy="857256"/>
              </a:xfrm>
              <a:prstGeom prst="flowChartAlternateProcess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ar-SA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مرك</a:t>
                </a:r>
                <a:r>
                  <a:rPr lang="ar-DZ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ــــ</a:t>
                </a:r>
                <a:r>
                  <a:rPr lang="ar-SA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ز القي</a:t>
                </a:r>
                <a:r>
                  <a:rPr lang="ar-DZ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ـــــــ</a:t>
                </a:r>
                <a:r>
                  <a:rPr lang="ar-SA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ادة الث</a:t>
                </a:r>
                <a:r>
                  <a:rPr lang="ar-DZ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ـــــــ</a:t>
                </a:r>
                <a:r>
                  <a:rPr lang="ar-SA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اب</a:t>
                </a:r>
                <a:r>
                  <a:rPr lang="ar-DZ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ــ</a:t>
                </a:r>
                <a:r>
                  <a:rPr lang="ar-SA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ت</a:t>
                </a:r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ar-SA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- </a:t>
                </a:r>
                <a:r>
                  <a:rPr lang="ar-SA" sz="1400" b="1" dirty="0"/>
                  <a:t>السيــد رئيس المجلس الشعبي البلدي</a:t>
                </a:r>
                <a:endPara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ar-S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- </a:t>
                </a:r>
                <a:r>
                  <a:rPr lang="ar-SA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مسؤولي</a:t>
                </a:r>
                <a:r>
                  <a:rPr lang="ar-S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 المقاييس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176710" y="5005766"/>
                <a:ext cx="1907259" cy="928694"/>
              </a:xfrm>
              <a:prstGeom prst="roundRect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ar-SA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مرك</a:t>
                </a:r>
                <a:r>
                  <a:rPr lang="ar-DZ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ــــ</a:t>
                </a:r>
                <a:r>
                  <a:rPr lang="ar-SA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ز القي</a:t>
                </a:r>
                <a:r>
                  <a:rPr lang="ar-DZ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ـــــــ</a:t>
                </a:r>
                <a:r>
                  <a:rPr lang="ar-SA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ادة العملي</a:t>
                </a:r>
                <a:r>
                  <a:rPr lang="ar-DZ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ــــــ</a:t>
                </a:r>
                <a:r>
                  <a:rPr lang="ar-SA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اتي</a:t>
                </a:r>
                <a:endParaRPr lang="fr-FR" b="1" u="sng" dirty="0">
                  <a:latin typeface="Times New Roman" panose="02020603050405020304" pitchFamily="18" charset="0"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algn="ctr"/>
                <a:r>
                  <a:rPr lang="ar-SA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-</a:t>
                </a:r>
                <a:r>
                  <a:rPr lang="ar-SA" sz="1200" b="1" dirty="0"/>
                  <a:t>رئيس وحدة الحمايـة المدنيــة</a:t>
                </a:r>
                <a:endParaRPr lang="fr-FR" sz="1200" dirty="0"/>
              </a:p>
              <a:p>
                <a:pPr algn="ctr">
                  <a:spcAft>
                    <a:spcPts val="0"/>
                  </a:spcAft>
                </a:pPr>
                <a:r>
                  <a:rPr lang="ar-SA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- </a:t>
                </a:r>
                <a:r>
                  <a:rPr lang="ar-SA" sz="12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المسؤولين</a:t>
                </a:r>
                <a:r>
                  <a:rPr lang="ar-SA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 العمليين للمقاييس</a:t>
                </a:r>
                <a:endParaRPr lang="fr-FR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3143240" y="6434526"/>
                <a:ext cx="4000528" cy="1000108"/>
              </a:xfrm>
              <a:prstGeom prst="round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8000" tIns="10800" rIns="18000" bIns="10800" anchor="ctr" anchorCtr="0" upright="1"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Arabic Typesetting" panose="03020402040406030203" pitchFamily="66" charset="-78"/>
                    <a:ea typeface="Times New Roman" panose="02020603050405020304" pitchFamily="18" charset="0"/>
                  </a:rPr>
                  <a:t>-</a:t>
                </a:r>
                <a:r>
                  <a:rPr lang="ar-S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مجموع قواعد الإمداد </a:t>
                </a:r>
                <a:r>
                  <a:rPr lang="ar-SA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اللوجيستيكي</a:t>
                </a:r>
                <a:r>
                  <a:rPr lang="ar-S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 للمقاييس</a:t>
                </a:r>
                <a:endParaRPr lang="fr-F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rtl="1"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Arabic Typesetting" panose="03020402040406030203" pitchFamily="66" charset="-78"/>
                    <a:ea typeface="Times New Roman" panose="02020603050405020304" pitchFamily="18" charset="0"/>
                  </a:rPr>
                  <a:t>-</a:t>
                </a:r>
                <a:r>
                  <a:rPr lang="ar-S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الموارد البشرية </a:t>
                </a:r>
                <a:r>
                  <a:rPr lang="ar-SA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و</a:t>
                </a:r>
                <a:r>
                  <a:rPr lang="ar-S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 المادية المقحمة في </a:t>
                </a:r>
                <a:r>
                  <a:rPr lang="ar-D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مكان الكارثة</a:t>
                </a:r>
                <a:r>
                  <a:rPr lang="ar-S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abic Typesetting" panose="03020402040406030203" pitchFamily="66" charset="-78"/>
                  </a:rPr>
                  <a:t> (فرق التدخل) منتشرة على قطاعات عملية</a:t>
                </a:r>
                <a:endParaRPr lang="fr-F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AutoShape 22"/>
              <p:cNvSpPr>
                <a:spLocks noChangeArrowheads="1"/>
              </p:cNvSpPr>
              <p:nvPr/>
            </p:nvSpPr>
            <p:spPr bwMode="auto">
              <a:xfrm>
                <a:off x="4929190" y="6005898"/>
                <a:ext cx="329565" cy="432048"/>
              </a:xfrm>
              <a:prstGeom prst="upDownArrow">
                <a:avLst>
                  <a:gd name="adj1" fmla="val 50000"/>
                  <a:gd name="adj2" fmla="val 1968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eaVert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9" name="AutoShape 28"/>
              <p:cNvCxnSpPr>
                <a:cxnSpLocks noChangeShapeType="1"/>
                <a:stCxn id="10" idx="1"/>
              </p:cNvCxnSpPr>
              <p:nvPr/>
            </p:nvCxnSpPr>
            <p:spPr bwMode="auto">
              <a:xfrm rot="10800000">
                <a:off x="2071670" y="3219816"/>
                <a:ext cx="1793888" cy="85725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0"/>
              <p:cNvCxnSpPr>
                <a:cxnSpLocks noChangeShapeType="1"/>
              </p:cNvCxnSpPr>
              <p:nvPr/>
            </p:nvCxnSpPr>
            <p:spPr bwMode="auto">
              <a:xfrm rot="10800000" flipV="1">
                <a:off x="1571604" y="1719618"/>
                <a:ext cx="2057559" cy="78581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Connecteur droit avec flèche 20"/>
              <p:cNvCxnSpPr/>
              <p:nvPr/>
            </p:nvCxnSpPr>
            <p:spPr>
              <a:xfrm rot="5400000">
                <a:off x="1571605" y="3500438"/>
                <a:ext cx="571504" cy="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AutoShape 22"/>
              <p:cNvSpPr>
                <a:spLocks noChangeArrowheads="1"/>
              </p:cNvSpPr>
              <p:nvPr/>
            </p:nvSpPr>
            <p:spPr bwMode="auto">
              <a:xfrm>
                <a:off x="4929190" y="3243128"/>
                <a:ext cx="329565" cy="357190"/>
              </a:xfrm>
              <a:prstGeom prst="upDownArrow">
                <a:avLst>
                  <a:gd name="adj1" fmla="val 50000"/>
                  <a:gd name="adj2" fmla="val 1968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eaVert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4241372" y="2143116"/>
              <a:ext cx="1759388" cy="500066"/>
            </a:xfrm>
            <a:prstGeom prst="flowChartAlternateProcess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ar-DZ" sz="1400" b="1" u="sng" dirty="0"/>
                <a:t>والـــــي الولايـــــــــة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4929190" y="1714488"/>
              <a:ext cx="329565" cy="357190"/>
            </a:xfrm>
            <a:prstGeom prst="upDownArrow">
              <a:avLst>
                <a:gd name="adj1" fmla="val 50000"/>
                <a:gd name="adj2" fmla="val 1968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cxnSp>
        <p:nvCxnSpPr>
          <p:cNvPr id="32" name="Connecteur droit avec flèche 31"/>
          <p:cNvCxnSpPr/>
          <p:nvPr/>
        </p:nvCxnSpPr>
        <p:spPr>
          <a:xfrm>
            <a:off x="2714612" y="2357430"/>
            <a:ext cx="1500200" cy="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DZ" sz="3200" b="1" dirty="0"/>
              <a:t>هيكل مخطط تنظيم النجدة البلدي </a:t>
            </a:r>
            <a:endParaRPr lang="fr-FR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142852"/>
          <a:ext cx="8358246" cy="6415925"/>
        </p:xfrm>
        <a:graphic>
          <a:graphicData uri="http://schemas.openxmlformats.org/drawingml/2006/table">
            <a:tbl>
              <a:tblPr rtl="1"/>
              <a:tblGrid>
                <a:gridCol w="364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3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المقــيـــــــــــــــــاس</a:t>
                      </a:r>
                      <a:endParaRPr lang="fr-FR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الهيـئـــات المشكــلــــة للمقــــيـــــــــــــاس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422" marR="4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النجــدة، الإنـقـــــــاذ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الإجـــــــــلاء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وحدة الحماية المدنية لقطاع التدخل.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الأمــن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النظــــــام العـــــــــام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فرقة الدرك الوطني لقطاع التدخل.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أمن الدائرة.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مندوبية الأمن العمومي للدائرة.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التكفل الطـبــي والنفســي للمنكوبــيـن ونظافـة الأمكنـــة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الصحة والسكان</a:t>
                      </a:r>
                      <a:r>
                        <a:rPr lang="en-US" sz="2000" b="1" dirty="0">
                          <a:latin typeface="Arabic Typesetting"/>
                          <a:ea typeface="Times New Roman"/>
                          <a:cs typeface="Traditional Arabic"/>
                        </a:rPr>
                        <a:t>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مؤسسة الصحة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الجوارية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/المؤسسة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الإستشفائية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مصلحة النظافة والنقاوة العمومية.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فرع المصالح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الفلاحية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(المصالح البيطرية.</a:t>
                      </a:r>
                      <a:r>
                        <a:rPr lang="en-US" sz="2000" b="1" dirty="0">
                          <a:latin typeface="Arabic Typesetting"/>
                          <a:ea typeface="Times New Roman"/>
                          <a:cs typeface="Traditional Arabic"/>
                        </a:rPr>
                        <a:t> (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الإتــصـــــــال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والإعـــــــــلام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الأمانة العامة للبلدية -الإذاعة المحلية.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التضـــــامن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و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الأنشطــــــة الإنسانـيــــة والـتـمويـــــن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مصلحة الشؤون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الإجتماعية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للبلدية.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الطــــــــــاقـــــــــــة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فرع شركة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سونلغاز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على مستوى البلدية.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فرع شركة </a:t>
                      </a: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نفطال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على مستوى البلدية.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4325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الإسـكــــــان المــــــؤقـــــــــت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مديرية أو مصلحة</a:t>
                      </a:r>
                      <a:r>
                        <a:rPr lang="ar-DZ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التعمير والتهيئة العمرانية للبلدية.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الأشغـــــــال الـعـمــوميـــــــة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فرع الأشغال العمومية.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358246" cy="3576996"/>
        </p:xfrm>
        <a:graphic>
          <a:graphicData uri="http://schemas.openxmlformats.org/drawingml/2006/table">
            <a:tbl>
              <a:tblPr rtl="1"/>
              <a:tblGrid>
                <a:gridCol w="364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الـتـزويـــــــد بالمــــــاء الصـــــالـــح للـشــــرب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مصلحة أو فرع الموارد المائية. 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مؤسسة الجزائرية للمياه على مستوى البلدية.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مصلحة أو فرع التجارة على مستوى البلدية  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المعــدات والتجـهــيــزات المـختــلــفـــــــة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مصلحة المحاسبة والميزانية للبلدية.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إقليم الغابات على مستوى البلدية.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الربـط والاتصــالات السلكيـــــة واللاسلكيــــة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 err="1">
                          <a:latin typeface="Times New Roman"/>
                          <a:ea typeface="Times New Roman"/>
                          <a:cs typeface="Arabic Typesetting"/>
                        </a:rPr>
                        <a:t>إتصالات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 الجزائر على مستوى البلدية.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النقــــــــــل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الخبــرات والتــقــيــيــم والحــصيـــلـــــــة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نائب رئيس المجلس الشعبي البلدي.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akkal Majalla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abic Typesetting"/>
                        </a:rPr>
                        <a:t>مصلحة التنظيم والشؤون العامة والإحصاء للبلدية.</a:t>
                      </a:r>
                      <a:endParaRPr lang="fr-FR" sz="2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ar-DZ" b="1" dirty="0"/>
          </a:p>
          <a:p>
            <a:pPr marL="0" indent="0">
              <a:buNone/>
            </a:pPr>
            <a:endParaRPr lang="ar-DZ" b="1" dirty="0"/>
          </a:p>
          <a:p>
            <a:pPr marL="0" indent="0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ستكون إجراءات إعداد مخططات تنظيم النجدة اليوم؟</a:t>
            </a:r>
          </a:p>
          <a:p>
            <a:pPr marL="0" indent="0" algn="ctr">
              <a:buNone/>
            </a:pPr>
            <a:endParaRPr lang="ar-DZ" b="1" dirty="0"/>
          </a:p>
          <a:p>
            <a:pPr marL="0" indent="0" algn="ctr">
              <a:buNone/>
            </a:pPr>
            <a:endParaRPr lang="ar-DZ" b="1" dirty="0"/>
          </a:p>
          <a:p>
            <a:pPr marL="0" indent="0" algn="ctr">
              <a:buNone/>
            </a:pPr>
            <a:endParaRPr lang="ar-DZ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pPr algn="ctr" rtl="1"/>
            <a:r>
              <a:rPr lang="ar-DZ" b="1" dirty="0" smtClean="0"/>
              <a:t>المراجع القانونية</a:t>
            </a:r>
          </a:p>
          <a:p>
            <a:pPr algn="r" rtl="1"/>
            <a:endParaRPr lang="ar-DZ" sz="2000" b="1" dirty="0" smtClean="0"/>
          </a:p>
          <a:p>
            <a:pPr algn="r" rtl="1"/>
            <a:r>
              <a:rPr lang="ar-DZ" sz="2000" b="1" dirty="0" smtClean="0"/>
              <a:t>القانون رقم04 -20 المؤرخ في 25 ديسمبر2004 المتعلق بالوقاية من </a:t>
            </a:r>
            <a:r>
              <a:rPr lang="ar-DZ" sz="2000" b="1" dirty="0" err="1" smtClean="0"/>
              <a:t>الاخطار</a:t>
            </a:r>
            <a:r>
              <a:rPr lang="ar-DZ" sz="2000" b="1" dirty="0" smtClean="0"/>
              <a:t> الكبرى وتسيير الكوارث في </a:t>
            </a:r>
            <a:r>
              <a:rPr lang="ar-DZ" sz="2000" b="1" dirty="0" err="1" smtClean="0"/>
              <a:t>اطار</a:t>
            </a:r>
            <a:r>
              <a:rPr lang="ar-DZ" sz="2000" b="1" dirty="0" smtClean="0"/>
              <a:t> التنمية المستدامة.</a:t>
            </a:r>
          </a:p>
          <a:p>
            <a:pPr algn="r" rtl="1"/>
            <a:r>
              <a:rPr lang="ar-DZ" sz="2000" b="1" dirty="0" smtClean="0"/>
              <a:t>المرسوم رقم 19- 59 المؤرخ في 02 فيفري 2019 المحدد </a:t>
            </a:r>
            <a:r>
              <a:rPr lang="ar-DZ" sz="2000" b="1" dirty="0" err="1" smtClean="0"/>
              <a:t>لكفيات</a:t>
            </a:r>
            <a:r>
              <a:rPr lang="ar-DZ" sz="2000" b="1" dirty="0" smtClean="0"/>
              <a:t> </a:t>
            </a:r>
            <a:r>
              <a:rPr lang="ar-DZ" sz="2000" b="1" dirty="0" err="1" smtClean="0"/>
              <a:t>اعداد</a:t>
            </a:r>
            <a:r>
              <a:rPr lang="ar-DZ" sz="2000" b="1" dirty="0" smtClean="0"/>
              <a:t> مخططات تنظيم النجدة وتسييرها.</a:t>
            </a:r>
          </a:p>
          <a:p>
            <a:pPr algn="r" rtl="1"/>
            <a:r>
              <a:rPr lang="ar-DZ" sz="2000" b="1" dirty="0" smtClean="0"/>
              <a:t>المرسوم رقم 21-157 المؤرخ في 24 </a:t>
            </a:r>
            <a:r>
              <a:rPr lang="ar-DZ" sz="2000" b="1" dirty="0" err="1" smtClean="0"/>
              <a:t>افريل</a:t>
            </a:r>
            <a:r>
              <a:rPr lang="ar-DZ" sz="2000" b="1" dirty="0" smtClean="0"/>
              <a:t> 2021 يعدل ويتمم المرسوم 11- 194 المؤرخ في 22 </a:t>
            </a:r>
            <a:r>
              <a:rPr lang="ar-DZ" sz="2000" b="1" dirty="0" err="1" smtClean="0"/>
              <a:t>ماي</a:t>
            </a:r>
            <a:r>
              <a:rPr lang="ar-DZ" sz="2000" b="1" dirty="0" smtClean="0"/>
              <a:t> 2011 والمتضمن مهام المندوبية الوطنية للمخاطر الكبرى.</a:t>
            </a:r>
          </a:p>
          <a:p>
            <a:pPr algn="r" rtl="1"/>
            <a:r>
              <a:rPr lang="ar-DZ" sz="2000" b="1" dirty="0" smtClean="0"/>
              <a:t>القرار الوزاري المؤرخ في19- </a:t>
            </a:r>
            <a:r>
              <a:rPr lang="ar-DZ" sz="2000" b="1" dirty="0" err="1" smtClean="0"/>
              <a:t>جانفي</a:t>
            </a:r>
            <a:r>
              <a:rPr lang="ar-DZ" sz="2000" b="1" dirty="0" smtClean="0"/>
              <a:t> 2021 يحدد الدليل المتعلق </a:t>
            </a:r>
            <a:r>
              <a:rPr lang="ar-DZ" sz="2000" b="1" dirty="0" err="1" smtClean="0"/>
              <a:t>باعداد</a:t>
            </a:r>
            <a:r>
              <a:rPr lang="ar-DZ" sz="2000" b="1" dirty="0" smtClean="0"/>
              <a:t> مخطط تنظيم النجدة للولاية والبلدية والموقع الحساس.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81552" y="799539"/>
            <a:ext cx="4176464" cy="923330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</a:rPr>
              <a:t>أمانة مخطط تنظيم النجدة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ar-DZ" dirty="0">
                <a:solidFill>
                  <a:schemeClr val="tx1"/>
                </a:solidFill>
              </a:rPr>
              <a:t>التذكير </a:t>
            </a:r>
            <a:r>
              <a:rPr lang="ar-DZ" dirty="0" smtClean="0">
                <a:solidFill>
                  <a:schemeClr val="tx1"/>
                </a:solidFill>
              </a:rPr>
              <a:t>باقتراب </a:t>
            </a:r>
            <a:r>
              <a:rPr lang="ar-DZ" dirty="0">
                <a:solidFill>
                  <a:schemeClr val="tx1"/>
                </a:solidFill>
              </a:rPr>
              <a:t>موسم إعداد/تحيين مخطط تنظيم النجدة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60232" y="1763524"/>
            <a:ext cx="792088" cy="369332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الوالي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700808"/>
            <a:ext cx="2304257" cy="369332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رئيس المجلس الشعبي البلدي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43240" y="1785926"/>
            <a:ext cx="3240360" cy="646331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-انطلاق موسم تحيين مخطط تنظيم النجدة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-تعيين رؤساء المقاييس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43240" y="2925545"/>
            <a:ext cx="3172199" cy="677108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اللجنة الولائية / البلدية لإعداد مخططات</a:t>
            </a:r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تنظيم النجدة </a:t>
            </a:r>
            <a:endParaRPr lang="fr-F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9932" y="3916924"/>
            <a:ext cx="1584176" cy="369332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مخطط العمل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67744" y="4631304"/>
            <a:ext cx="4968553" cy="369332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عرض المشروع للمداولة على المجلس الشعبي </a:t>
            </a:r>
            <a:r>
              <a:rPr lang="ar-D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الولائي</a:t>
            </a:r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/البلدي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96186" y="5417122"/>
            <a:ext cx="2105283" cy="369332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المصادقة و </a:t>
            </a:r>
            <a:r>
              <a:rPr lang="ar-D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التاشيرة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99635" y="44624"/>
            <a:ext cx="46525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إجراءات إعداد مخططات تنظيم النجدة </a:t>
            </a:r>
          </a:p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ظل المرسوم التنفيذي 19-59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avec flèche 15"/>
          <p:cNvCxnSpPr>
            <a:endCxn id="6" idx="0"/>
          </p:cNvCxnSpPr>
          <p:nvPr/>
        </p:nvCxnSpPr>
        <p:spPr>
          <a:xfrm flipH="1">
            <a:off x="1835697" y="1450822"/>
            <a:ext cx="1729250" cy="249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5" idx="0"/>
          </p:cNvCxnSpPr>
          <p:nvPr/>
        </p:nvCxnSpPr>
        <p:spPr>
          <a:xfrm>
            <a:off x="5724128" y="1445870"/>
            <a:ext cx="1332148" cy="31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7" idx="3"/>
          </p:cNvCxnSpPr>
          <p:nvPr/>
        </p:nvCxnSpPr>
        <p:spPr>
          <a:xfrm flipH="1">
            <a:off x="6383600" y="1915280"/>
            <a:ext cx="638700" cy="193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7" idx="1"/>
          </p:cNvCxnSpPr>
          <p:nvPr/>
        </p:nvCxnSpPr>
        <p:spPr>
          <a:xfrm>
            <a:off x="2564723" y="1890278"/>
            <a:ext cx="578517" cy="218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82641" y="6084004"/>
            <a:ext cx="5904656" cy="369332"/>
          </a:xfrm>
          <a:prstGeom prst="rect">
            <a:avLst/>
          </a:prstGeom>
          <a:solidFill>
            <a:srgbClr val="D8BF8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FACDB0"/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إرسال نسخ إلى الأطراف المعنية </a:t>
            </a:r>
            <a:r>
              <a:rPr lang="ar-D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إسم</a:t>
            </a:r>
            <a:r>
              <a:rPr lang="ar-D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الوالي/ رئيس المجلس الشعبي البلدي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8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28575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إطلاق مخططات تنظيم النجدة </a:t>
            </a:r>
            <a:br>
              <a:rPr lang="ar-DZ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DZ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وتنفيذها</a:t>
            </a:r>
            <a:endParaRPr lang="fr-FR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5786478"/>
          </a:xfrm>
        </p:spPr>
        <p:txBody>
          <a:bodyPr/>
          <a:lstStyle/>
          <a:p>
            <a:pPr algn="r" rtl="1">
              <a:buNone/>
            </a:pPr>
            <a:r>
              <a:rPr lang="ar-DZ" sz="3200" dirty="0" smtClean="0"/>
              <a:t>يوضع مخطط تنظيم النجدة للولاية في حالة تأهب من قبل الوالي في الحالات الآتية: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200" dirty="0" smtClean="0"/>
              <a:t>التهديد بوقوع كارثة.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200" dirty="0" smtClean="0"/>
              <a:t>إطلاق مخطط تدخل خاص.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200" dirty="0" smtClean="0"/>
              <a:t>إطلاق مخطط تنظيم النجدة للموقع الحساس.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200" dirty="0" smtClean="0"/>
              <a:t>إطلاق مخطط تنظيم النجدة للبلدية.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200" dirty="0" smtClean="0"/>
              <a:t>إطلاق مخطط تنظيم النجدة في ولاية مجاورة.</a:t>
            </a:r>
          </a:p>
          <a:p>
            <a:pPr algn="r" rtl="1">
              <a:buNone/>
            </a:pPr>
            <a:r>
              <a:rPr lang="ar-DZ" sz="3200" dirty="0" smtClean="0"/>
              <a:t>يعلم الوالي المعني على الفور الوزير المكلف بالداخلية.</a:t>
            </a:r>
          </a:p>
          <a:p>
            <a:pPr algn="r" rtl="1">
              <a:buFont typeface="Wingdings" pitchFamily="2" charset="2"/>
              <a:buChar char="ü"/>
            </a:pPr>
            <a:endParaRPr lang="ar-DZ" dirty="0" smtClean="0"/>
          </a:p>
          <a:p>
            <a:pPr algn="r">
              <a:buFont typeface="Wingdings" pitchFamily="2" charset="2"/>
              <a:buChar char="ü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/>
          <a:lstStyle/>
          <a:p>
            <a:pPr algn="r" rtl="1"/>
            <a:r>
              <a:rPr lang="ar-DZ" sz="2800" dirty="0" smtClean="0"/>
              <a:t>يطلق الوالي مخطط تنظيم النجدة للولاية في الحالات الآتية: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2800" dirty="0" smtClean="0"/>
              <a:t>وقوع كارثة.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2800" dirty="0" smtClean="0"/>
              <a:t>عدم كفاية الوسائل المسخرة في إطار مخطط تنظيم النجدة للبلدية أو للموقع الحساس.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2800" dirty="0" smtClean="0"/>
              <a:t>إذا استدعت الكارثة تعبئة وسائل إضافية.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2800" dirty="0" smtClean="0"/>
              <a:t>عدم كفاية الوسائل المسخرة في إطار مخطط تدخل خاص.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2800" dirty="0" smtClean="0"/>
              <a:t>عدم كفاية الوسائل المسخرة في إطار مخطط تنظيم نجدة لولاية مجاورة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200" dirty="0" smtClean="0"/>
              <a:t>يوضع المخطط البلدي لتنظيم النجدة في حالة تأهب من طرف رئيس المجلس الشعبي البلدي في الحالات الآتية:</a:t>
            </a:r>
          </a:p>
          <a:p>
            <a:pPr algn="r" rtl="1">
              <a:buFont typeface="Wingdings" pitchFamily="2" charset="2"/>
              <a:buChar char="v"/>
            </a:pPr>
            <a:r>
              <a:rPr lang="ar-DZ" sz="3200" dirty="0" smtClean="0"/>
              <a:t>التهديد بوقوع كارثة،</a:t>
            </a:r>
          </a:p>
          <a:p>
            <a:pPr algn="r" rtl="1">
              <a:buFont typeface="Wingdings" pitchFamily="2" charset="2"/>
              <a:buChar char="v"/>
            </a:pPr>
            <a:r>
              <a:rPr lang="ar-DZ" sz="3200" dirty="0" smtClean="0"/>
              <a:t>إطلاق مخطط أو عدة مخططات لتنظيم النجدة لمواقع الحساسة الموجودة على مستوى إقليم البلدية،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إطلاق مخطط أو عدة مخططات لتنظيم النجدة لمواقع الحساسة الموجودة على مستوى إقليم البلدية،</a:t>
            </a:r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إطلاق مخطط أو عدة مخططات داخلية للتدخل،</a:t>
            </a:r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إطلاق مخطط تنظيم النجدة لبلدية أو عدة بلديات مجاورة.</a:t>
            </a:r>
          </a:p>
          <a:p>
            <a:pPr algn="r" rtl="1"/>
            <a:r>
              <a:rPr lang="ar-DZ" dirty="0" smtClean="0"/>
              <a:t>يطلق رئيس المجلس الشعبي البلدي مخطط تنظيم النجدة للبلدية في الحالات الآتية: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ar-DZ" dirty="0" smtClean="0"/>
              <a:t>وقوع كارثة،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ar-DZ" dirty="0" smtClean="0"/>
              <a:t>عدم كفاية الوسائل المسخرة في إطار مخطط تدخل داخلي لموقع حساس،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ar-DZ" dirty="0" smtClean="0"/>
              <a:t>عندما تتطلب الكارثة تعبئة وسائل إضافية خاصة.</a:t>
            </a:r>
          </a:p>
          <a:p>
            <a:pPr marL="571500" indent="-571500"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8596" y="500042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800" dirty="0" smtClean="0"/>
              <a:t>تلحق بمخطط تنظيم النجدة ،مختلف مخططات التدخل الضرورية لتنفيذه.</a:t>
            </a:r>
          </a:p>
          <a:p>
            <a:pPr algn="r" rtl="1"/>
            <a:r>
              <a:rPr lang="ar-DZ" sz="2800" dirty="0" smtClean="0"/>
              <a:t>تتم مراجعة </a:t>
            </a:r>
            <a:r>
              <a:rPr lang="ar-DZ" sz="2800" dirty="0" err="1" smtClean="0"/>
              <a:t>وتحيين</a:t>
            </a:r>
            <a:r>
              <a:rPr lang="ar-DZ" sz="2800" dirty="0" smtClean="0"/>
              <a:t> مخطط تنظيم النجدة للبلدية كل سنتين(2) على الأقل.</a:t>
            </a:r>
          </a:p>
          <a:p>
            <a:pPr algn="r" rtl="1">
              <a:buNone/>
            </a:pPr>
            <a:r>
              <a:rPr lang="ar-DZ" sz="2800" dirty="0" smtClean="0"/>
              <a:t>  تتم مراجعة </a:t>
            </a:r>
            <a:r>
              <a:rPr lang="ar-DZ" sz="2800" dirty="0" err="1" smtClean="0"/>
              <a:t>وتحيين</a:t>
            </a:r>
            <a:r>
              <a:rPr lang="ar-DZ" sz="2800" dirty="0" smtClean="0"/>
              <a:t> مخطط تنظيم النجدة الوطني ومخططات تنظيم النجدة للولايات كل خمس سنوات(5) ،على الأقل.</a:t>
            </a:r>
          </a:p>
          <a:p>
            <a:pPr algn="r" rtl="1"/>
            <a:r>
              <a:rPr lang="ar-DZ" sz="2800" dirty="0" smtClean="0"/>
              <a:t>  يجب أن تكون الموارد المحصاة متوفرة </a:t>
            </a:r>
            <a:r>
              <a:rPr lang="ar-DZ" sz="2800" dirty="0" err="1" smtClean="0"/>
              <a:t>وعملياتية</a:t>
            </a:r>
            <a:r>
              <a:rPr lang="ar-DZ" sz="2800" dirty="0" smtClean="0"/>
              <a:t> في كل الأوقات. </a:t>
            </a:r>
          </a:p>
          <a:p>
            <a:pPr algn="r" rtl="1"/>
            <a:r>
              <a:rPr lang="ar-DZ" sz="2800" dirty="0" smtClean="0"/>
              <a:t>يجب اختبار كل مخطط تنظيم النجدة بواسطة إجراء محاكاة في الميدان، حسب برنامج مسطر سنويا من قبل الوالي ورئيس المجلس الشعبي البلدي </a:t>
            </a:r>
          </a:p>
          <a:p>
            <a:pPr algn="r" rtl="1">
              <a:buNone/>
            </a:pPr>
            <a:endParaRPr lang="ar-D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85000" lnSpcReduction="20000"/>
          </a:bodyPr>
          <a:lstStyle/>
          <a:p>
            <a:pPr algn="ctr" rtl="1"/>
            <a:r>
              <a:rPr lang="ar-DZ" sz="2000" b="1" u="sng" dirty="0" smtClean="0">
                <a:solidFill>
                  <a:srgbClr val="002060"/>
                </a:solidFill>
              </a:rPr>
              <a:t>أرقام الهاتف الثابت الخاصة بوحدات الحماية المدنية</a:t>
            </a:r>
          </a:p>
          <a:p>
            <a:pPr algn="r" rtl="1"/>
            <a:endParaRPr lang="ar-DZ" sz="2000" b="1" u="sng" dirty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 smtClean="0">
                <a:solidFill>
                  <a:srgbClr val="002060"/>
                </a:solidFill>
              </a:rPr>
              <a:t>الوحدة الرئيسية </a:t>
            </a:r>
            <a:r>
              <a:rPr lang="ar-DZ" sz="2000" b="1" dirty="0" err="1" smtClean="0">
                <a:solidFill>
                  <a:srgbClr val="002060"/>
                </a:solidFill>
              </a:rPr>
              <a:t>باتنة</a:t>
            </a:r>
            <a:r>
              <a:rPr lang="ar-DZ" sz="2000" b="1" dirty="0" smtClean="0">
                <a:solidFill>
                  <a:srgbClr val="002060"/>
                </a:solidFill>
              </a:rPr>
              <a:t>:</a:t>
            </a:r>
            <a:r>
              <a:rPr lang="fr-FR" sz="2000" b="1" dirty="0" smtClean="0">
                <a:solidFill>
                  <a:srgbClr val="002060"/>
                </a:solidFill>
              </a:rPr>
              <a:t>033222628         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 smtClean="0">
                <a:solidFill>
                  <a:srgbClr val="002060"/>
                </a:solidFill>
              </a:rPr>
              <a:t>الوحدات الثانوية </a:t>
            </a:r>
            <a:r>
              <a:rPr lang="fr-FR" sz="2000" b="1" dirty="0" smtClean="0">
                <a:solidFill>
                  <a:srgbClr val="002060"/>
                </a:solidFill>
              </a:rPr>
              <a:t>–</a:t>
            </a:r>
            <a:r>
              <a:rPr lang="ar-DZ" sz="2000" b="1" dirty="0" smtClean="0">
                <a:solidFill>
                  <a:srgbClr val="002060"/>
                </a:solidFill>
              </a:rPr>
              <a:t> </a:t>
            </a:r>
            <a:r>
              <a:rPr lang="ar-DZ" sz="2000" b="1" dirty="0" err="1" smtClean="0">
                <a:solidFill>
                  <a:srgbClr val="002060"/>
                </a:solidFill>
              </a:rPr>
              <a:t>المعذر</a:t>
            </a:r>
            <a:r>
              <a:rPr lang="ar-DZ" sz="2000" b="1" dirty="0" smtClean="0">
                <a:solidFill>
                  <a:srgbClr val="002060"/>
                </a:solidFill>
              </a:rPr>
              <a:t>: </a:t>
            </a:r>
            <a:r>
              <a:rPr lang="fr-FR" sz="2000" b="1" dirty="0" smtClean="0">
                <a:solidFill>
                  <a:srgbClr val="002060"/>
                </a:solidFill>
              </a:rPr>
              <a:t>         </a:t>
            </a:r>
            <a:r>
              <a:rPr lang="ar-DZ" sz="2000" b="1" dirty="0" smtClean="0">
                <a:solidFill>
                  <a:srgbClr val="002060"/>
                </a:solidFill>
              </a:rPr>
              <a:t>033268182</a:t>
            </a: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</a:t>
            </a:r>
            <a:r>
              <a:rPr lang="ar-DZ" sz="2000" b="1" dirty="0" err="1" smtClean="0">
                <a:solidFill>
                  <a:srgbClr val="002060"/>
                </a:solidFill>
              </a:rPr>
              <a:t>تيمقاد</a:t>
            </a:r>
            <a:r>
              <a:rPr lang="ar-DZ" sz="2000" b="1" dirty="0" smtClean="0">
                <a:solidFill>
                  <a:srgbClr val="002060"/>
                </a:solidFill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</a:rPr>
              <a:t>        </a:t>
            </a:r>
            <a:r>
              <a:rPr lang="ar-DZ" sz="2000" b="1" dirty="0" smtClean="0">
                <a:solidFill>
                  <a:srgbClr val="002060"/>
                </a:solidFill>
              </a:rPr>
              <a:t>033211125</a:t>
            </a:r>
            <a:r>
              <a:rPr lang="fr-FR" sz="2000" b="1" dirty="0" smtClean="0">
                <a:solidFill>
                  <a:srgbClr val="002060"/>
                </a:solidFill>
              </a:rPr>
              <a:t> 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err="1" smtClean="0">
                <a:solidFill>
                  <a:srgbClr val="002060"/>
                </a:solidFill>
              </a:rPr>
              <a:t>الشمرة</a:t>
            </a:r>
            <a:r>
              <a:rPr lang="ar-DZ" sz="2000" b="1" dirty="0" smtClean="0">
                <a:solidFill>
                  <a:srgbClr val="002060"/>
                </a:solidFill>
              </a:rPr>
              <a:t> :</a:t>
            </a:r>
            <a:r>
              <a:rPr lang="fr-FR" sz="2000" b="1" dirty="0" smtClean="0">
                <a:solidFill>
                  <a:srgbClr val="002060"/>
                </a:solidFill>
              </a:rPr>
              <a:t>      </a:t>
            </a:r>
            <a:r>
              <a:rPr lang="ar-DZ" sz="2000" b="1" dirty="0" smtClean="0">
                <a:solidFill>
                  <a:srgbClr val="002060"/>
                </a:solidFill>
              </a:rPr>
              <a:t>033326356</a:t>
            </a:r>
            <a:r>
              <a:rPr lang="fr-FR" sz="2000" b="1" dirty="0" smtClean="0">
                <a:solidFill>
                  <a:srgbClr val="002060"/>
                </a:solidFill>
              </a:rPr>
              <a:t>   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err="1" smtClean="0">
                <a:solidFill>
                  <a:srgbClr val="002060"/>
                </a:solidFill>
              </a:rPr>
              <a:t>اريس</a:t>
            </a:r>
            <a:r>
              <a:rPr lang="ar-DZ" sz="2000" b="1" dirty="0" smtClean="0">
                <a:solidFill>
                  <a:srgbClr val="002060"/>
                </a:solidFill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</a:rPr>
              <a:t>         </a:t>
            </a:r>
            <a:r>
              <a:rPr lang="ar-DZ" sz="2000" b="1" dirty="0" smtClean="0">
                <a:solidFill>
                  <a:srgbClr val="002060"/>
                </a:solidFill>
              </a:rPr>
              <a:t>033345053</a:t>
            </a: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err="1" smtClean="0">
                <a:solidFill>
                  <a:srgbClr val="002060"/>
                </a:solidFill>
              </a:rPr>
              <a:t>سريانة</a:t>
            </a:r>
            <a:r>
              <a:rPr lang="ar-DZ" sz="2000" b="1" dirty="0" smtClean="0">
                <a:solidFill>
                  <a:srgbClr val="002060"/>
                </a:solidFill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</a:rPr>
              <a:t>       </a:t>
            </a:r>
            <a:r>
              <a:rPr lang="ar-DZ" sz="2000" b="1" dirty="0" smtClean="0">
                <a:solidFill>
                  <a:srgbClr val="002060"/>
                </a:solidFill>
              </a:rPr>
              <a:t>033265099</a:t>
            </a:r>
            <a:r>
              <a:rPr lang="fr-FR" sz="2000" b="1" dirty="0" smtClean="0">
                <a:solidFill>
                  <a:srgbClr val="002060"/>
                </a:solidFill>
              </a:rPr>
              <a:t>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err="1" smtClean="0">
                <a:solidFill>
                  <a:srgbClr val="002060"/>
                </a:solidFill>
              </a:rPr>
              <a:t>مروانة</a:t>
            </a:r>
            <a:r>
              <a:rPr lang="ar-DZ" sz="2000" b="1" dirty="0" smtClean="0">
                <a:solidFill>
                  <a:srgbClr val="002060"/>
                </a:solidFill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     </a:t>
            </a:r>
            <a:r>
              <a:rPr lang="ar-DZ" sz="2000" b="1" dirty="0" smtClean="0">
                <a:solidFill>
                  <a:srgbClr val="002060"/>
                </a:solidFill>
              </a:rPr>
              <a:t>033330678</a:t>
            </a:r>
            <a:r>
              <a:rPr lang="fr-FR" sz="2000" b="1" dirty="0" smtClean="0">
                <a:solidFill>
                  <a:srgbClr val="002060"/>
                </a:solidFill>
              </a:rPr>
              <a:t>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عين جاسر : </a:t>
            </a:r>
            <a:r>
              <a:rPr lang="fr-FR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smtClean="0">
                <a:solidFill>
                  <a:srgbClr val="002060"/>
                </a:solidFill>
              </a:rPr>
              <a:t>033245348</a:t>
            </a: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err="1" smtClean="0">
                <a:solidFill>
                  <a:srgbClr val="002060"/>
                </a:solidFill>
              </a:rPr>
              <a:t>راس</a:t>
            </a:r>
            <a:r>
              <a:rPr lang="ar-DZ" sz="2000" b="1" dirty="0" smtClean="0">
                <a:solidFill>
                  <a:srgbClr val="002060"/>
                </a:solidFill>
              </a:rPr>
              <a:t> العيون : 033370233</a:t>
            </a: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err="1" smtClean="0">
                <a:solidFill>
                  <a:srgbClr val="002060"/>
                </a:solidFill>
              </a:rPr>
              <a:t>نقاوس</a:t>
            </a:r>
            <a:r>
              <a:rPr lang="ar-DZ" sz="2000" b="1" dirty="0" smtClean="0">
                <a:solidFill>
                  <a:srgbClr val="002060"/>
                </a:solidFill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</a:rPr>
              <a:t>       </a:t>
            </a:r>
            <a:r>
              <a:rPr lang="ar-DZ" sz="2000" b="1" dirty="0" smtClean="0">
                <a:solidFill>
                  <a:srgbClr val="002060"/>
                </a:solidFill>
              </a:rPr>
              <a:t>033378125</a:t>
            </a: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الجزار : </a:t>
            </a:r>
            <a:r>
              <a:rPr lang="fr-FR" sz="2000" b="1" dirty="0" smtClean="0">
                <a:solidFill>
                  <a:srgbClr val="002060"/>
                </a:solidFill>
              </a:rPr>
              <a:t>         </a:t>
            </a:r>
            <a:r>
              <a:rPr lang="ar-DZ" sz="2000" b="1" dirty="0" smtClean="0">
                <a:solidFill>
                  <a:srgbClr val="002060"/>
                </a:solidFill>
              </a:rPr>
              <a:t>033895014</a:t>
            </a:r>
            <a:r>
              <a:rPr lang="fr-FR" sz="2000" b="1" dirty="0" smtClean="0">
                <a:solidFill>
                  <a:srgbClr val="002060"/>
                </a:solidFill>
              </a:rPr>
              <a:t>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ar-DZ" sz="2000" b="1" dirty="0" err="1" smtClean="0">
                <a:solidFill>
                  <a:srgbClr val="002060"/>
                </a:solidFill>
              </a:rPr>
              <a:t>بريكة</a:t>
            </a:r>
            <a:r>
              <a:rPr lang="ar-DZ" sz="2000" b="1" dirty="0" smtClean="0">
                <a:solidFill>
                  <a:srgbClr val="002060"/>
                </a:solidFill>
              </a:rPr>
              <a:t> :</a:t>
            </a:r>
            <a:r>
              <a:rPr lang="fr-FR" sz="2000" b="1" dirty="0" smtClean="0">
                <a:solidFill>
                  <a:srgbClr val="002060"/>
                </a:solidFill>
              </a:rPr>
              <a:t>          </a:t>
            </a:r>
            <a:r>
              <a:rPr lang="ar-DZ" sz="2000" b="1" dirty="0" smtClean="0">
                <a:solidFill>
                  <a:srgbClr val="002060"/>
                </a:solidFill>
              </a:rPr>
              <a:t>033893293</a:t>
            </a:r>
            <a:r>
              <a:rPr lang="fr-FR" sz="2000" b="1" dirty="0" smtClean="0">
                <a:solidFill>
                  <a:srgbClr val="002060"/>
                </a:solidFill>
              </a:rPr>
              <a:t>                                 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عين التوتة :</a:t>
            </a:r>
            <a:r>
              <a:rPr lang="fr-FR" sz="2000" b="1" dirty="0" smtClean="0">
                <a:solidFill>
                  <a:srgbClr val="002060"/>
                </a:solidFill>
              </a:rPr>
              <a:t>   </a:t>
            </a:r>
            <a:r>
              <a:rPr lang="ar-DZ" sz="2000" b="1" dirty="0" smtClean="0">
                <a:solidFill>
                  <a:srgbClr val="002060"/>
                </a:solidFill>
              </a:rPr>
              <a:t>033353501</a:t>
            </a:r>
            <a:r>
              <a:rPr lang="fr-FR" sz="2000" b="1" dirty="0" smtClean="0">
                <a:solidFill>
                  <a:srgbClr val="002060"/>
                </a:solidFill>
              </a:rPr>
              <a:t>    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منعة  :</a:t>
            </a:r>
            <a:r>
              <a:rPr lang="fr-FR" sz="2000" b="1" dirty="0" smtClean="0">
                <a:solidFill>
                  <a:srgbClr val="002060"/>
                </a:solidFill>
              </a:rPr>
              <a:t>          </a:t>
            </a:r>
            <a:r>
              <a:rPr lang="ar-DZ" sz="2000" b="1" dirty="0" smtClean="0">
                <a:solidFill>
                  <a:srgbClr val="002060"/>
                </a:solidFill>
              </a:rPr>
              <a:t>033346539</a:t>
            </a:r>
            <a:r>
              <a:rPr lang="fr-FR" sz="2000" b="1" dirty="0" smtClean="0">
                <a:solidFill>
                  <a:srgbClr val="002060"/>
                </a:solidFill>
              </a:rPr>
              <a:t>              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  <a:r>
              <a:rPr lang="ar-DZ" sz="2000" b="1" dirty="0" err="1" smtClean="0">
                <a:solidFill>
                  <a:srgbClr val="002060"/>
                </a:solidFill>
              </a:rPr>
              <a:t>تكوت</a:t>
            </a:r>
            <a:r>
              <a:rPr lang="ar-DZ" sz="2000" b="1" dirty="0" smtClean="0">
                <a:solidFill>
                  <a:srgbClr val="002060"/>
                </a:solidFill>
              </a:rPr>
              <a:t> :</a:t>
            </a:r>
            <a:r>
              <a:rPr lang="fr-FR" sz="2000" b="1" dirty="0" smtClean="0">
                <a:solidFill>
                  <a:srgbClr val="002060"/>
                </a:solidFill>
              </a:rPr>
              <a:t>          </a:t>
            </a:r>
            <a:r>
              <a:rPr lang="ar-DZ" sz="2000" b="1" dirty="0" smtClean="0">
                <a:solidFill>
                  <a:srgbClr val="002060"/>
                </a:solidFill>
              </a:rPr>
              <a:t>0470002212</a:t>
            </a:r>
            <a:r>
              <a:rPr lang="fr-FR" sz="2000" b="1" dirty="0" smtClean="0">
                <a:solidFill>
                  <a:srgbClr val="002060"/>
                </a:solidFill>
              </a:rPr>
              <a:t>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 smtClean="0">
                <a:solidFill>
                  <a:srgbClr val="002060"/>
                </a:solidFill>
              </a:rPr>
              <a:t>وحدات القطاع: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 حملة: </a:t>
            </a:r>
            <a:r>
              <a:rPr lang="fr-FR" sz="2000" b="1" dirty="0" smtClean="0">
                <a:solidFill>
                  <a:srgbClr val="002060"/>
                </a:solidFill>
              </a:rPr>
              <a:t>         </a:t>
            </a:r>
            <a:r>
              <a:rPr lang="ar-DZ" sz="2000" b="1" dirty="0" smtClean="0">
                <a:solidFill>
                  <a:srgbClr val="002060"/>
                </a:solidFill>
              </a:rPr>
              <a:t>033316603</a:t>
            </a:r>
            <a:r>
              <a:rPr lang="fr-FR" sz="2000" b="1" dirty="0" smtClean="0">
                <a:solidFill>
                  <a:srgbClr val="002060"/>
                </a:solidFill>
              </a:rPr>
              <a:t>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  عين ياقوت :</a:t>
            </a:r>
            <a:r>
              <a:rPr lang="fr-FR" sz="2000" b="1" dirty="0" smtClean="0">
                <a:solidFill>
                  <a:srgbClr val="002060"/>
                </a:solidFill>
              </a:rPr>
              <a:t>   </a:t>
            </a:r>
            <a:r>
              <a:rPr lang="ar-DZ" sz="2000" b="1" dirty="0" smtClean="0">
                <a:solidFill>
                  <a:srgbClr val="002060"/>
                </a:solidFill>
              </a:rPr>
              <a:t>033293201</a:t>
            </a:r>
            <a:r>
              <a:rPr lang="fr-FR" sz="2000" b="1" dirty="0" smtClean="0">
                <a:solidFill>
                  <a:srgbClr val="002060"/>
                </a:solidFill>
              </a:rPr>
              <a:t>        </a:t>
            </a:r>
            <a:endParaRPr lang="ar-DZ" sz="2000" b="1" dirty="0" smtClean="0">
              <a:solidFill>
                <a:srgbClr val="002060"/>
              </a:solidFill>
            </a:endParaRPr>
          </a:p>
          <a:p>
            <a:pPr algn="just" rtl="1"/>
            <a:r>
              <a:rPr lang="ar-DZ" sz="2000" b="1" dirty="0" smtClean="0">
                <a:solidFill>
                  <a:srgbClr val="002060"/>
                </a:solidFill>
              </a:rPr>
              <a:t>المراكز المتقدمة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ar-DZ" sz="2000" b="1" dirty="0" err="1" smtClean="0">
                <a:solidFill>
                  <a:srgbClr val="002060"/>
                </a:solidFill>
              </a:rPr>
              <a:t>باتنة</a:t>
            </a:r>
            <a:r>
              <a:rPr lang="ar-DZ" sz="2000" b="1" dirty="0" smtClean="0">
                <a:solidFill>
                  <a:srgbClr val="002060"/>
                </a:solidFill>
              </a:rPr>
              <a:t> :</a:t>
            </a:r>
            <a:r>
              <a:rPr lang="fr-FR" sz="2000" b="1" dirty="0" smtClean="0">
                <a:solidFill>
                  <a:srgbClr val="002060"/>
                </a:solidFill>
              </a:rPr>
              <a:t>           </a:t>
            </a:r>
            <a:r>
              <a:rPr lang="ar-DZ" sz="2000" b="1" dirty="0" smtClean="0">
                <a:solidFill>
                  <a:srgbClr val="002060"/>
                </a:solidFill>
              </a:rPr>
              <a:t>033852932</a:t>
            </a:r>
            <a:r>
              <a:rPr lang="fr-FR" sz="2000" b="1" dirty="0" smtClean="0">
                <a:solidFill>
                  <a:srgbClr val="002060"/>
                </a:solidFill>
              </a:rPr>
              <a:t>              </a:t>
            </a:r>
            <a:r>
              <a:rPr lang="ar-DZ" sz="2000" b="1" dirty="0" smtClean="0">
                <a:solidFill>
                  <a:srgbClr val="002060"/>
                </a:solidFill>
              </a:rPr>
              <a:t>  </a:t>
            </a:r>
          </a:p>
          <a:p>
            <a:pPr algn="just" rtl="1"/>
            <a:r>
              <a:rPr lang="ar-DZ" sz="2000" b="1" dirty="0">
                <a:solidFill>
                  <a:srgbClr val="002060"/>
                </a:solidFill>
              </a:rPr>
              <a:t> </a:t>
            </a:r>
            <a:r>
              <a:rPr lang="ar-DZ" sz="2000" b="1" dirty="0" smtClean="0">
                <a:solidFill>
                  <a:srgbClr val="002060"/>
                </a:solidFill>
              </a:rPr>
              <a:t>                          </a:t>
            </a:r>
            <a:r>
              <a:rPr lang="fr-FR" sz="2000" b="1" dirty="0" smtClean="0">
                <a:solidFill>
                  <a:srgbClr val="002060"/>
                </a:solidFill>
              </a:rPr>
              <a:t>-</a:t>
            </a:r>
            <a:r>
              <a:rPr lang="ar-DZ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ar-DZ" sz="2000" b="1" dirty="0" err="1" smtClean="0">
                <a:solidFill>
                  <a:srgbClr val="002060"/>
                </a:solidFill>
              </a:rPr>
              <a:t>جرمة</a:t>
            </a:r>
            <a:r>
              <a:rPr lang="ar-DZ" sz="2000" b="1" dirty="0" smtClean="0">
                <a:solidFill>
                  <a:srgbClr val="002060"/>
                </a:solidFill>
              </a:rPr>
              <a:t> :</a:t>
            </a:r>
            <a:r>
              <a:rPr lang="fr-FR" sz="2000" b="1" dirty="0" smtClean="0">
                <a:solidFill>
                  <a:srgbClr val="002060"/>
                </a:solidFill>
              </a:rPr>
              <a:t>          </a:t>
            </a:r>
            <a:r>
              <a:rPr lang="ar-DZ" sz="2000" b="1" dirty="0" smtClean="0">
                <a:solidFill>
                  <a:srgbClr val="002060"/>
                </a:solidFill>
              </a:rPr>
              <a:t>030370002</a:t>
            </a:r>
            <a:r>
              <a:rPr lang="fr-FR" sz="2000" b="1" dirty="0" smtClean="0">
                <a:solidFill>
                  <a:srgbClr val="002060"/>
                </a:solidFill>
              </a:rPr>
              <a:t>        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endParaRPr lang="ar-DZ" dirty="0"/>
          </a:p>
          <a:p>
            <a:pPr marL="0" indent="0" algn="r" rtl="1">
              <a:buNone/>
            </a:pPr>
            <a:endParaRPr lang="ar-DZ" dirty="0"/>
          </a:p>
          <a:p>
            <a:pPr marL="0" indent="0" algn="r" rtl="1">
              <a:buNone/>
            </a:pPr>
            <a:r>
              <a:rPr lang="ar-DZ" dirty="0"/>
              <a:t>	</a:t>
            </a:r>
            <a:r>
              <a:rPr lang="ar-DZ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شـــكــــــــــــــــرا </a:t>
            </a:r>
          </a:p>
          <a:p>
            <a:pPr marL="0" indent="0" algn="r" rtl="1">
              <a:buNone/>
            </a:pPr>
            <a:r>
              <a:rPr lang="ar-DZ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لــكـــــــــــــم </a:t>
            </a:r>
            <a:endParaRPr lang="fr-F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72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/>
          <a:lstStyle/>
          <a:p>
            <a:pPr algn="r" rtl="1"/>
            <a:r>
              <a:rPr lang="ar-DZ" dirty="0" smtClean="0"/>
              <a:t> </a:t>
            </a:r>
            <a:r>
              <a:rPr lang="ar-DZ" b="1" dirty="0" smtClean="0"/>
              <a:t>بغرض تسريع عملية إنجاز المخطط تم إنشاء ورشة لهذا الغرض تعمل تحت إشراف المقدم </a:t>
            </a:r>
            <a:r>
              <a:rPr lang="ar-DZ" b="1" dirty="0" err="1" smtClean="0"/>
              <a:t>بومعراف</a:t>
            </a:r>
            <a:r>
              <a:rPr lang="ar-DZ" b="1" dirty="0" smtClean="0"/>
              <a:t> رشيد </a:t>
            </a:r>
            <a:r>
              <a:rPr lang="ar-DZ" b="1" dirty="0" err="1" smtClean="0"/>
              <a:t>و</a:t>
            </a:r>
            <a:r>
              <a:rPr lang="ar-DZ" b="1" dirty="0" smtClean="0"/>
              <a:t> المقرر السيد الأمين العام لدائرة </a:t>
            </a:r>
            <a:r>
              <a:rPr lang="ar-DZ" b="1" dirty="0" err="1" smtClean="0"/>
              <a:t>باتنة</a:t>
            </a:r>
            <a:r>
              <a:rPr lang="ar-DZ" b="1" dirty="0" smtClean="0"/>
              <a:t>.وتضم الأعضاء:قادة وحدات الحماية المدنية </a:t>
            </a:r>
            <a:r>
              <a:rPr lang="ar-DZ" b="1" dirty="0" err="1" smtClean="0"/>
              <a:t>و</a:t>
            </a:r>
            <a:r>
              <a:rPr lang="ar-DZ" b="1" dirty="0" smtClean="0"/>
              <a:t> </a:t>
            </a:r>
            <a:r>
              <a:rPr lang="ar-DZ" b="1" dirty="0" err="1" smtClean="0"/>
              <a:t>الامناء</a:t>
            </a:r>
            <a:r>
              <a:rPr lang="ar-DZ" b="1" dirty="0" smtClean="0"/>
              <a:t> </a:t>
            </a:r>
            <a:r>
              <a:rPr lang="ar-DZ" b="1" dirty="0" err="1" smtClean="0"/>
              <a:t>العامون</a:t>
            </a:r>
            <a:r>
              <a:rPr lang="ar-DZ" b="1" dirty="0" smtClean="0"/>
              <a:t> للدوائر – </a:t>
            </a:r>
            <a:r>
              <a:rPr lang="ar-DZ" b="1" dirty="0" err="1" smtClean="0"/>
              <a:t>باتنة</a:t>
            </a:r>
            <a:r>
              <a:rPr lang="ar-DZ" b="1" dirty="0" smtClean="0"/>
              <a:t> – </a:t>
            </a:r>
            <a:r>
              <a:rPr lang="ar-DZ" b="1" dirty="0" err="1" smtClean="0"/>
              <a:t>مروانة</a:t>
            </a:r>
            <a:r>
              <a:rPr lang="ar-DZ" b="1" dirty="0" smtClean="0"/>
              <a:t> – </a:t>
            </a:r>
            <a:r>
              <a:rPr lang="ar-DZ" b="1" dirty="0" err="1" smtClean="0"/>
              <a:t>بريكة</a:t>
            </a:r>
            <a:r>
              <a:rPr lang="ar-DZ" b="1" dirty="0" smtClean="0"/>
              <a:t>- عين التوتة – </a:t>
            </a:r>
            <a:r>
              <a:rPr lang="ar-DZ" b="1" dirty="0" err="1" smtClean="0"/>
              <a:t>الشمرة</a:t>
            </a:r>
            <a:r>
              <a:rPr lang="ar-DZ" b="1" dirty="0" smtClean="0"/>
              <a:t> – أريس .</a:t>
            </a:r>
          </a:p>
          <a:p>
            <a:pPr algn="r" rtl="1"/>
            <a:r>
              <a:rPr lang="ar-DZ" b="1" dirty="0" smtClean="0"/>
              <a:t>تتكفل الورشة بمناقشة جميع الانشغالات المطروحة والخروج بطريقة عمل مثلى لإنجاز المخطط البلدي في اقرب الآجال.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034" y="428604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Tx/>
              <a:buChar char="-"/>
              <a:defRPr/>
            </a:pPr>
            <a:r>
              <a:rPr lang="ar-SA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إن إ</a:t>
            </a:r>
            <a:r>
              <a:rPr lang="ar-DZ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س</a:t>
            </a:r>
            <a:r>
              <a:rPr lang="ar-SA" sz="2800" b="1" kern="10" dirty="0" err="1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تراتيجية</a:t>
            </a:r>
            <a:r>
              <a:rPr lang="ar-SA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 </a:t>
            </a:r>
            <a:r>
              <a:rPr lang="ar-DZ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الدولة لمختلف مخططات تنظيم النجدة </a:t>
            </a:r>
            <a:r>
              <a:rPr lang="ar-DZ" sz="2800" b="1" kern="10" dirty="0" err="1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الولائي</a:t>
            </a:r>
            <a:r>
              <a:rPr lang="ar-DZ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 والبلدي </a:t>
            </a:r>
            <a:r>
              <a:rPr lang="ar-DZ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ي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ه</a:t>
            </a:r>
            <a:r>
              <a:rPr lang="ar-DZ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دف إلى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 </a:t>
            </a:r>
            <a:r>
              <a:rPr lang="ar-DZ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:</a:t>
            </a:r>
            <a:endParaRPr lang="fr-FR" sz="2800" b="1" kern="10" dirty="0" smtClean="0">
              <a:ln w="12700">
                <a:round/>
                <a:headEnd/>
                <a:tailEnd/>
              </a:ln>
              <a:latin typeface="Amiri" pitchFamily="2" charset="-78"/>
            </a:endParaRPr>
          </a:p>
          <a:p>
            <a:pPr algn="just" rtl="1">
              <a:buFontTx/>
              <a:buChar char="-"/>
              <a:defRPr/>
            </a:pPr>
            <a:endParaRPr lang="fr-FR" sz="2800" b="1" kern="10" dirty="0" smtClean="0">
              <a:ln w="12700">
                <a:round/>
                <a:headEnd/>
                <a:tailEnd/>
              </a:ln>
              <a:latin typeface="Amiri" pitchFamily="2" charset="-78"/>
            </a:endParaRPr>
          </a:p>
          <a:p>
            <a:pPr algn="just" rtl="1">
              <a:buFontTx/>
              <a:buChar char="-"/>
              <a:defRPr/>
            </a:pPr>
            <a:r>
              <a:rPr lang="ar-SA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التنسيق 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الجيد </a:t>
            </a:r>
            <a:r>
              <a:rPr lang="ar-DZ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بين 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 </a:t>
            </a:r>
            <a:r>
              <a:rPr lang="ar-DZ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مقاييس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 التدخل </a:t>
            </a:r>
            <a:r>
              <a:rPr lang="ar-SA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والتسخير 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الفعلي للوسائل المادية </a:t>
            </a:r>
            <a:r>
              <a:rPr lang="ar-SA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والبشرية 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لمواجهة </a:t>
            </a:r>
            <a:endParaRPr lang="fr-FR" sz="2800" b="1" kern="10" dirty="0" smtClean="0">
              <a:ln w="12700">
                <a:round/>
                <a:headEnd/>
                <a:tailEnd/>
              </a:ln>
              <a:latin typeface="Amiri" pitchFamily="2" charset="-78"/>
            </a:endParaRPr>
          </a:p>
          <a:p>
            <a:pPr algn="just" rtl="1">
              <a:buFontTx/>
              <a:buChar char="-"/>
              <a:defRPr/>
            </a:pPr>
            <a:endParaRPr lang="fr-FR" sz="2800" b="1" kern="10" dirty="0" smtClean="0">
              <a:ln w="12700">
                <a:round/>
                <a:headEnd/>
                <a:tailEnd/>
              </a:ln>
              <a:latin typeface="Amiri" pitchFamily="2" charset="-78"/>
            </a:endParaRPr>
          </a:p>
          <a:p>
            <a:pPr algn="just" rtl="1">
              <a:buFontTx/>
              <a:buChar char="-"/>
              <a:defRPr/>
            </a:pPr>
            <a:r>
              <a:rPr lang="ar-SA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الأخطار </a:t>
            </a:r>
            <a:r>
              <a:rPr lang="ar-SA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المحدقة بالولاية</a:t>
            </a:r>
            <a:r>
              <a:rPr lang="ar-DZ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، </a:t>
            </a:r>
            <a:r>
              <a:rPr lang="ar-DZ" sz="2800" b="1" kern="10" dirty="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ويبين </a:t>
            </a:r>
            <a:r>
              <a:rPr lang="ar-DZ" sz="2800" b="1" kern="10" dirty="0">
                <a:ln w="12700">
                  <a:round/>
                  <a:headEnd/>
                  <a:tailEnd/>
                </a:ln>
                <a:latin typeface="Amiri" pitchFamily="2" charset="-78"/>
              </a:rPr>
              <a:t>القيادة </a:t>
            </a:r>
            <a:r>
              <a:rPr lang="ar-DZ" sz="2800" b="1" kern="10" smtClean="0">
                <a:ln w="12700">
                  <a:round/>
                  <a:headEnd/>
                  <a:tailEnd/>
                </a:ln>
                <a:latin typeface="Amiri" pitchFamily="2" charset="-78"/>
              </a:rPr>
              <a:t>وتحديد المسؤوليات </a:t>
            </a:r>
            <a:endParaRPr lang="fr-FR" sz="2800" b="1" kern="10" dirty="0" smtClean="0">
              <a:ln w="12700">
                <a:round/>
                <a:headEnd/>
                <a:tailEnd/>
              </a:ln>
              <a:latin typeface="Amiri" pitchFamily="2" charset="-78"/>
            </a:endParaRPr>
          </a:p>
          <a:p>
            <a:pPr algn="just" rtl="1">
              <a:buFontTx/>
              <a:buChar char="-"/>
              <a:defRPr/>
            </a:pPr>
            <a:endParaRPr lang="fr-FR" sz="2800" b="1" kern="10" dirty="0" smtClean="0">
              <a:ln w="12700">
                <a:round/>
                <a:headEnd/>
                <a:tailEnd/>
              </a:ln>
              <a:latin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71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9501"/>
            <a:ext cx="9144000" cy="97284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43608" y="106917"/>
            <a:ext cx="655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000" b="1" kern="10" dirty="0" smtClean="0">
                <a:ln w="12700">
                  <a:round/>
                  <a:headEnd/>
                  <a:tailEnd/>
                </a:ln>
                <a:solidFill>
                  <a:srgbClr val="FF0000"/>
                </a:solidFill>
                <a:latin typeface="Algerian" pitchFamily="82" charset="0"/>
                <a:cs typeface="Amiri" pitchFamily="2" charset="-78"/>
              </a:rPr>
              <a:t>الأخطار الكبرى حسب المادة10 من القانون 04-20</a:t>
            </a:r>
            <a:endParaRPr lang="ar-DZ" sz="4000" b="1" kern="10" dirty="0">
              <a:ln w="12700">
                <a:round/>
                <a:headEnd/>
                <a:tailEnd/>
              </a:ln>
              <a:solidFill>
                <a:srgbClr val="FF0000"/>
              </a:solidFill>
              <a:latin typeface="Algerian" pitchFamily="82" charset="0"/>
              <a:cs typeface="Amiri" pitchFamily="2" charset="-78"/>
            </a:endParaRPr>
          </a:p>
        </p:txBody>
      </p:sp>
      <p:pic>
        <p:nvPicPr>
          <p:cNvPr id="2052" name="Picture 4" descr="C:\Users\DPC24\Desktop\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7538"/>
            <a:ext cx="3815910" cy="11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647" y="2109666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5690" y="3261794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13" y="4413922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13" y="5589240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090" y="953344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713" y="2105472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56" y="3257600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79" y="4409728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79" y="5585046"/>
            <a:ext cx="3815910" cy="1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إعداد مخططات تنظيم النجدة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72098"/>
          </a:xfrm>
        </p:spPr>
        <p:txBody>
          <a:bodyPr>
            <a:normAutofit/>
          </a:bodyPr>
          <a:lstStyle/>
          <a:p>
            <a:pPr algn="r" rtl="1"/>
            <a:r>
              <a:rPr lang="ar-DZ" sz="2400" dirty="0" smtClean="0"/>
              <a:t>يتم إعداد مخططات تنظيم النجدة للولاية والبلدية من قبل لجنة </a:t>
            </a:r>
            <a:r>
              <a:rPr lang="ar-DZ" sz="2400" dirty="0" err="1" smtClean="0"/>
              <a:t>ولائية</a:t>
            </a:r>
            <a:r>
              <a:rPr lang="ar-DZ" sz="2400" dirty="0" smtClean="0"/>
              <a:t> أو لجنة بلدية حسب الحالة يرأسها على التوالي ، الأمين العام للولاية أو الأمين العام للبلدية وتتولى مصالح الحماية المدنية أمانة هاتين اللجنتين .</a:t>
            </a:r>
          </a:p>
          <a:p>
            <a:pPr algn="r" rtl="1"/>
            <a:r>
              <a:rPr lang="ar-DZ" sz="2400" dirty="0" smtClean="0"/>
              <a:t>تعد مخططات تنظيم النجدة للولاية والبلدية على أساس: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2400" dirty="0" smtClean="0"/>
              <a:t> معرفة المخاطر التي تهدد الولاية أو البلدية، بالنظر إلى التاريخ والخريطة الخاصين </a:t>
            </a:r>
            <a:r>
              <a:rPr lang="ar-DZ" sz="2400" dirty="0" err="1" smtClean="0"/>
              <a:t>بهما</a:t>
            </a:r>
            <a:r>
              <a:rPr lang="ar-DZ" sz="2400" dirty="0" smtClean="0"/>
              <a:t>.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2400" dirty="0" smtClean="0"/>
              <a:t>الملخص التحليلي للمخاطر.</a:t>
            </a:r>
          </a:p>
          <a:p>
            <a:pPr algn="r" rtl="1"/>
            <a:r>
              <a:rPr lang="ar-DZ" sz="2400" dirty="0" smtClean="0"/>
              <a:t>يصادق على مخططات تنظيم النجدة للولاية والبلدية حسب الحالة ،الوالي بعد مداولة المجلس الشعبي </a:t>
            </a:r>
            <a:r>
              <a:rPr lang="ar-DZ" sz="2400" dirty="0" err="1" smtClean="0"/>
              <a:t>الولائي</a:t>
            </a:r>
            <a:r>
              <a:rPr lang="ar-DZ" sz="2400" dirty="0" smtClean="0"/>
              <a:t> أو رئيس المجلس الشعبي البلدي بعد مداولة المجلس الشعبي البلدي. </a:t>
            </a:r>
          </a:p>
          <a:p>
            <a:pPr algn="r" rtl="1"/>
            <a:endParaRPr lang="ar-DZ" sz="2400" dirty="0" smtClean="0"/>
          </a:p>
          <a:p>
            <a:pPr algn="r" rtl="1"/>
            <a:endParaRPr lang="ar-DZ" sz="2400" dirty="0" smtClean="0"/>
          </a:p>
          <a:p>
            <a:pPr algn="r" rtl="1"/>
            <a:endParaRPr lang="ar-DZ" sz="2400" dirty="0" smtClean="0"/>
          </a:p>
          <a:p>
            <a:pPr algn="r" rtl="1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/>
          <a:lstStyle/>
          <a:p>
            <a:pPr lvl="8" algn="ctr" rtl="1"/>
            <a:r>
              <a:rPr lang="ar-DZ" b="1" dirty="0" smtClean="0"/>
              <a:t>تشكيل اللجان(01)</a:t>
            </a:r>
            <a:endParaRPr lang="ar-DZ" sz="700" b="1" dirty="0" smtClean="0"/>
          </a:p>
          <a:p>
            <a:pPr algn="r" rtl="1"/>
            <a:r>
              <a:rPr lang="ar-DZ" sz="2000" b="1" u="sng" dirty="0" smtClean="0"/>
              <a:t>اللجنة </a:t>
            </a:r>
            <a:r>
              <a:rPr lang="ar-DZ" sz="2000" b="1" u="sng" dirty="0" err="1" smtClean="0"/>
              <a:t>الولائية</a:t>
            </a:r>
            <a:r>
              <a:rPr lang="ar-DZ" sz="2000" b="1" dirty="0" smtClean="0"/>
              <a:t>:</a:t>
            </a:r>
            <a:endParaRPr lang="fr-FR" sz="2000" b="1" dirty="0" smtClean="0"/>
          </a:p>
          <a:p>
            <a:pPr algn="r" rtl="1"/>
            <a:r>
              <a:rPr lang="ar-DZ" sz="2000" b="1" dirty="0" smtClean="0"/>
              <a:t>مدير التنظيم والشؤون العامة </a:t>
            </a:r>
          </a:p>
          <a:p>
            <a:pPr algn="r" rtl="1"/>
            <a:r>
              <a:rPr lang="ar-DZ" sz="2000" b="1" dirty="0" smtClean="0"/>
              <a:t>مدير الإدارة المحلية</a:t>
            </a:r>
          </a:p>
          <a:p>
            <a:pPr algn="r" rtl="1"/>
            <a:r>
              <a:rPr lang="ar-DZ" sz="2000" b="1" dirty="0" smtClean="0"/>
              <a:t>مدير الحماية المدنية</a:t>
            </a:r>
          </a:p>
          <a:p>
            <a:pPr algn="r" rtl="1"/>
            <a:r>
              <a:rPr lang="ar-DZ" sz="2000" b="1" dirty="0" smtClean="0"/>
              <a:t>مدير الاتصالات السلكية واللاسلكية الوطنية</a:t>
            </a:r>
          </a:p>
          <a:p>
            <a:pPr algn="r" rtl="1"/>
            <a:r>
              <a:rPr lang="ar-DZ" sz="2000" b="1" dirty="0" smtClean="0"/>
              <a:t>مدير الطاقة</a:t>
            </a:r>
          </a:p>
          <a:p>
            <a:pPr algn="r" rtl="1"/>
            <a:r>
              <a:rPr lang="ar-DZ" sz="2000" b="1" dirty="0" smtClean="0"/>
              <a:t>مدير التربية الوطنية</a:t>
            </a:r>
          </a:p>
          <a:p>
            <a:pPr algn="r" rtl="1"/>
            <a:r>
              <a:rPr lang="ar-DZ" sz="2000" b="1" dirty="0" smtClean="0"/>
              <a:t>مدير التكوين المهني </a:t>
            </a:r>
            <a:r>
              <a:rPr lang="ar-DZ" sz="2000" b="1" dirty="0" err="1" smtClean="0"/>
              <a:t>والتمهين</a:t>
            </a:r>
            <a:endParaRPr lang="ar-DZ" sz="2000" b="1" dirty="0" smtClean="0"/>
          </a:p>
          <a:p>
            <a:pPr algn="r" rtl="1"/>
            <a:r>
              <a:rPr lang="ar-DZ" sz="2000" b="1" dirty="0" smtClean="0"/>
              <a:t>مدير الثقافة</a:t>
            </a:r>
          </a:p>
          <a:p>
            <a:pPr algn="r" rtl="1"/>
            <a:r>
              <a:rPr lang="ar-DZ" sz="2000" b="1" dirty="0" smtClean="0"/>
              <a:t>مدير البريد والمواصلات السلكية واللاسلكية</a:t>
            </a:r>
          </a:p>
          <a:p>
            <a:pPr algn="r" rtl="1"/>
            <a:r>
              <a:rPr lang="ar-DZ" sz="2000" b="1" dirty="0" smtClean="0"/>
              <a:t>مدير التضامن الوطني</a:t>
            </a:r>
          </a:p>
          <a:p>
            <a:pPr algn="r" rtl="1"/>
            <a:r>
              <a:rPr lang="ar-DZ" sz="2000" b="1" dirty="0" smtClean="0"/>
              <a:t>مدير المصالح </a:t>
            </a:r>
            <a:r>
              <a:rPr lang="ar-DZ" sz="2000" b="1" dirty="0" err="1" smtClean="0"/>
              <a:t>الفلاحية</a:t>
            </a:r>
            <a:endParaRPr lang="ar-DZ" sz="2000" b="1" dirty="0" smtClean="0"/>
          </a:p>
          <a:p>
            <a:pPr algn="r" rtl="1"/>
            <a:r>
              <a:rPr lang="ar-DZ" sz="2000" b="1" dirty="0" smtClean="0"/>
              <a:t>مدير السكن</a:t>
            </a:r>
          </a:p>
          <a:p>
            <a:pPr algn="r" rtl="1"/>
            <a:r>
              <a:rPr lang="ar-DZ" sz="2000" b="1" dirty="0" smtClean="0"/>
              <a:t>مدير التعمير والهندسة والبناء</a:t>
            </a:r>
          </a:p>
          <a:p>
            <a:pPr algn="r" rtl="1"/>
            <a:endParaRPr lang="ar-DZ" sz="2000" b="1" dirty="0" smtClean="0"/>
          </a:p>
          <a:p>
            <a:pPr algn="r" rtl="1"/>
            <a:endParaRPr lang="ar-DZ" sz="2000" b="1" dirty="0" smtClean="0"/>
          </a:p>
          <a:p>
            <a:pPr algn="r" rtl="1"/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lnSpcReduction="10000"/>
          </a:bodyPr>
          <a:lstStyle/>
          <a:p>
            <a:pPr lvl="2" algn="r" rtl="1"/>
            <a:r>
              <a:rPr lang="ar-DZ" sz="2000" b="1" dirty="0" smtClean="0"/>
              <a:t>مدير التجهيزات العمومية</a:t>
            </a:r>
          </a:p>
          <a:p>
            <a:pPr lvl="2" algn="r" rtl="1"/>
            <a:r>
              <a:rPr lang="ar-DZ" sz="2000" b="1" dirty="0" smtClean="0"/>
              <a:t>مدير الأشغال العمومية</a:t>
            </a:r>
          </a:p>
          <a:p>
            <a:pPr lvl="2" algn="r" rtl="1"/>
            <a:r>
              <a:rPr lang="ar-DZ" sz="2000" b="1" dirty="0" smtClean="0"/>
              <a:t>مدير النقل</a:t>
            </a:r>
          </a:p>
          <a:p>
            <a:pPr lvl="2" algn="r" rtl="1"/>
            <a:r>
              <a:rPr lang="ar-DZ" sz="2000" b="1" dirty="0" smtClean="0"/>
              <a:t>مدير الموارد المائية</a:t>
            </a:r>
          </a:p>
          <a:p>
            <a:pPr lvl="2" algn="r" rtl="1"/>
            <a:r>
              <a:rPr lang="ar-DZ" sz="2000" b="1" dirty="0" smtClean="0"/>
              <a:t>مدير الصحة والسكان</a:t>
            </a:r>
          </a:p>
          <a:p>
            <a:pPr lvl="2" algn="r" rtl="1"/>
            <a:r>
              <a:rPr lang="ar-DZ" sz="2000" b="1" dirty="0" smtClean="0"/>
              <a:t>مدير البيئة</a:t>
            </a:r>
          </a:p>
          <a:p>
            <a:pPr lvl="2" algn="r" rtl="1"/>
            <a:r>
              <a:rPr lang="ar-DZ" sz="2000" b="1" dirty="0" smtClean="0"/>
              <a:t>أمين خزينة الولاية</a:t>
            </a:r>
          </a:p>
          <a:p>
            <a:pPr lvl="2" algn="r" rtl="1"/>
            <a:r>
              <a:rPr lang="ar-DZ" sz="2000" b="1" dirty="0" smtClean="0"/>
              <a:t>محافظ الغابات</a:t>
            </a:r>
          </a:p>
          <a:p>
            <a:pPr lvl="2" algn="r" rtl="1"/>
            <a:r>
              <a:rPr lang="ar-DZ" sz="2000" b="1" dirty="0" smtClean="0"/>
              <a:t>المكلف بتسيير المخاطر الكبرى على مستوى الولاية</a:t>
            </a:r>
          </a:p>
          <a:p>
            <a:pPr lvl="2" algn="r" rtl="1"/>
            <a:r>
              <a:rPr lang="ar-DZ" sz="2000" b="1" dirty="0" smtClean="0"/>
              <a:t>ممثل رئيس المجلس الشعبي </a:t>
            </a:r>
            <a:r>
              <a:rPr lang="ar-DZ" sz="2000" b="1" dirty="0" err="1" smtClean="0"/>
              <a:t>الولائي</a:t>
            </a:r>
            <a:endParaRPr lang="ar-DZ" sz="2000" b="1" dirty="0" smtClean="0"/>
          </a:p>
          <a:p>
            <a:pPr lvl="2" algn="r" rtl="1"/>
            <a:r>
              <a:rPr lang="ar-DZ" sz="2000" b="1" dirty="0" smtClean="0"/>
              <a:t>ممثل القطاع العسكري</a:t>
            </a:r>
          </a:p>
          <a:p>
            <a:pPr lvl="2" algn="r" rtl="1"/>
            <a:r>
              <a:rPr lang="ar-DZ" sz="2000" b="1" dirty="0" smtClean="0"/>
              <a:t>ممثل المجموعة الإقليمية للدرك الوطني</a:t>
            </a:r>
          </a:p>
          <a:p>
            <a:pPr lvl="2" algn="r" rtl="1"/>
            <a:r>
              <a:rPr lang="ar-DZ" sz="2000" b="1" dirty="0" smtClean="0"/>
              <a:t>ممثل أمن الولاية</a:t>
            </a:r>
          </a:p>
          <a:p>
            <a:pPr lvl="2" algn="r" rtl="1"/>
            <a:r>
              <a:rPr lang="ar-DZ" sz="2000" b="1" dirty="0" err="1" smtClean="0"/>
              <a:t>مسؤول</a:t>
            </a:r>
            <a:r>
              <a:rPr lang="ar-DZ" sz="2000" b="1" dirty="0" smtClean="0"/>
              <a:t> خلية الاتصال بالولاية</a:t>
            </a:r>
          </a:p>
          <a:p>
            <a:pPr lvl="2" algn="r" rtl="1"/>
            <a:r>
              <a:rPr lang="ar-DZ" sz="2000" b="1" dirty="0" smtClean="0"/>
              <a:t>ممثل المجتمع المدني الذي يتم تعيينه من قبل الوالي</a:t>
            </a:r>
          </a:p>
          <a:p>
            <a:pPr lvl="2" algn="r" rtl="1"/>
            <a:r>
              <a:rPr lang="ar-DZ" sz="2000" b="1" dirty="0" smtClean="0"/>
              <a:t>يمكن للجنة الاستعانة بأي شخص آخر تراه مؤهلا لمساعدتها في أشغالها</a:t>
            </a:r>
          </a:p>
          <a:p>
            <a:pPr lvl="2" algn="r" rtl="1"/>
            <a:endParaRPr lang="ar-DZ" sz="2000" dirty="0" smtClean="0"/>
          </a:p>
          <a:p>
            <a:pPr lvl="2" algn="r" rtl="1"/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502920" y="6097924"/>
            <a:ext cx="818388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530352"/>
            <a:ext cx="8472518" cy="5470416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ar-DZ" b="1" dirty="0" smtClean="0"/>
              <a:t>تشكيل اللجان(02)</a:t>
            </a:r>
          </a:p>
          <a:p>
            <a:pPr algn="r" rtl="1"/>
            <a:r>
              <a:rPr lang="ar-DZ" b="1" u="sng" dirty="0" smtClean="0"/>
              <a:t>اللجنة البلدية</a:t>
            </a:r>
            <a:r>
              <a:rPr lang="ar-DZ" b="1" dirty="0" smtClean="0"/>
              <a:t>:</a:t>
            </a:r>
            <a:endParaRPr lang="fr-FR" b="1" dirty="0" smtClean="0"/>
          </a:p>
          <a:p>
            <a:pPr algn="r" rtl="1"/>
            <a:r>
              <a:rPr lang="ar-DZ" b="1" dirty="0" smtClean="0"/>
              <a:t>رئيس </a:t>
            </a:r>
            <a:r>
              <a:rPr lang="ar-DZ" b="1" dirty="0" err="1" smtClean="0"/>
              <a:t>مصلحةالتنظيم</a:t>
            </a:r>
            <a:r>
              <a:rPr lang="ar-DZ" b="1" dirty="0" smtClean="0"/>
              <a:t> والشؤون العامة بالبلدية</a:t>
            </a:r>
          </a:p>
          <a:p>
            <a:pPr algn="r" rtl="1"/>
            <a:r>
              <a:rPr lang="ar-DZ" b="1" dirty="0" smtClean="0"/>
              <a:t>رئيس </a:t>
            </a:r>
            <a:r>
              <a:rPr lang="ar-DZ" b="1" dirty="0" err="1" smtClean="0"/>
              <a:t>ؤحدة</a:t>
            </a:r>
            <a:r>
              <a:rPr lang="ar-DZ" b="1" dirty="0" smtClean="0"/>
              <a:t> قطاع التدخل الحماية المدنية</a:t>
            </a:r>
          </a:p>
          <a:p>
            <a:pPr algn="r" rtl="1"/>
            <a:r>
              <a:rPr lang="ar-DZ" b="1" dirty="0" smtClean="0"/>
              <a:t>ممثل </a:t>
            </a:r>
            <a:r>
              <a:rPr lang="ar-DZ" b="1" dirty="0" err="1" smtClean="0"/>
              <a:t>مديريةالاتصالات</a:t>
            </a:r>
            <a:r>
              <a:rPr lang="ar-DZ" b="1" dirty="0" smtClean="0"/>
              <a:t> السلكية واللاسلكية الوطنية</a:t>
            </a:r>
          </a:p>
          <a:p>
            <a:pPr algn="r" rtl="1"/>
            <a:r>
              <a:rPr lang="ar-DZ" b="1" dirty="0" smtClean="0"/>
              <a:t>ممثل مديرية الطاقة</a:t>
            </a:r>
          </a:p>
          <a:p>
            <a:pPr algn="r" rtl="1"/>
            <a:r>
              <a:rPr lang="ar-DZ" b="1" dirty="0" smtClean="0"/>
              <a:t>ممثل مديرية التربية الوطنية</a:t>
            </a:r>
          </a:p>
          <a:p>
            <a:pPr algn="r" rtl="1"/>
            <a:r>
              <a:rPr lang="ar-DZ" b="1" dirty="0" smtClean="0"/>
              <a:t>ممثل مديرية التكوين المهني والتمهين</a:t>
            </a:r>
          </a:p>
          <a:p>
            <a:pPr algn="r" rtl="1"/>
            <a:r>
              <a:rPr lang="ar-DZ" b="1" dirty="0" smtClean="0"/>
              <a:t>ممثل مديرية الثقافة</a:t>
            </a:r>
          </a:p>
          <a:p>
            <a:pPr algn="r" rtl="1"/>
            <a:r>
              <a:rPr lang="ar-DZ" b="1" dirty="0" smtClean="0"/>
              <a:t>ممثل مديرية البريد والمواصلات السلكية واللاسلكية</a:t>
            </a:r>
          </a:p>
          <a:p>
            <a:pPr algn="r" rtl="1"/>
            <a:r>
              <a:rPr lang="ar-DZ" b="1" dirty="0" smtClean="0"/>
              <a:t>ممثل مديرية التضامن الوطني</a:t>
            </a:r>
          </a:p>
          <a:p>
            <a:pPr algn="r" rtl="1"/>
            <a:r>
              <a:rPr lang="ar-DZ" b="1" dirty="0" smtClean="0"/>
              <a:t>ممثل مديرية المصالح </a:t>
            </a:r>
            <a:r>
              <a:rPr lang="ar-DZ" b="1" dirty="0" err="1" smtClean="0"/>
              <a:t>الفلاحية</a:t>
            </a:r>
            <a:endParaRPr lang="ar-DZ" b="1" dirty="0" smtClean="0"/>
          </a:p>
          <a:p>
            <a:pPr algn="r" rtl="1"/>
            <a:r>
              <a:rPr lang="ar-DZ" b="1" dirty="0" smtClean="0"/>
              <a:t>ممثل مديرية السكن</a:t>
            </a:r>
          </a:p>
          <a:p>
            <a:pPr algn="r" rtl="1"/>
            <a:r>
              <a:rPr lang="ar-DZ" b="1" dirty="0" smtClean="0"/>
              <a:t>ممثل مديرية التعمير والهندسة والبناء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5426</TotalTime>
  <Words>1669</Words>
  <Application>Microsoft Office PowerPoint</Application>
  <PresentationFormat>Affichage à l'écran (4:3)</PresentationFormat>
  <Paragraphs>306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2" baseType="lpstr">
      <vt:lpstr>Algerian</vt:lpstr>
      <vt:lpstr>Amiri</vt:lpstr>
      <vt:lpstr>Arabic Typesetting</vt:lpstr>
      <vt:lpstr>Arial</vt:lpstr>
      <vt:lpstr>Calibri</vt:lpstr>
      <vt:lpstr>Sakkal Majalla</vt:lpstr>
      <vt:lpstr>Tahoma</vt:lpstr>
      <vt:lpstr>Times New Roman</vt:lpstr>
      <vt:lpstr>Traditional Arabic</vt:lpstr>
      <vt:lpstr>Tw Cen MT</vt:lpstr>
      <vt:lpstr>Verdana</vt:lpstr>
      <vt:lpstr>Wingdings</vt:lpstr>
      <vt:lpstr>Wingdings 2</vt:lpstr>
      <vt:lpstr>Aspect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إعداد مخططات تنظيم النجدة</vt:lpstr>
      <vt:lpstr>Présentation PowerPoint</vt:lpstr>
      <vt:lpstr>Présentation PowerPoint</vt:lpstr>
      <vt:lpstr>Présentation PowerPoint</vt:lpstr>
      <vt:lpstr>Présentation PowerPoint</vt:lpstr>
      <vt:lpstr>تعزيز مخطط تنظيم النجدة</vt:lpstr>
      <vt:lpstr>Présentation PowerPoint</vt:lpstr>
      <vt:lpstr>هيكل مخطط تنظيم النجدة الولائي </vt:lpstr>
      <vt:lpstr>Présentation PowerPoint</vt:lpstr>
      <vt:lpstr>Présentation PowerPoint</vt:lpstr>
      <vt:lpstr>هيكل مخطط تنظيم النجدة البلدي </vt:lpstr>
      <vt:lpstr>Présentation PowerPoint</vt:lpstr>
      <vt:lpstr>Présentation PowerPoint</vt:lpstr>
      <vt:lpstr>Présentation PowerPoint</vt:lpstr>
      <vt:lpstr>Présentation PowerPoint</vt:lpstr>
      <vt:lpstr>إطلاق مخططات تنظيم النجدة  وتنفيذها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pc;LT. AMINE MOUMNI , Chef de bureau des plans d'intervention /SDPO;DOCS/DGPC</dc:creator>
  <cp:lastModifiedBy>hello</cp:lastModifiedBy>
  <cp:revision>402</cp:revision>
  <dcterms:modified xsi:type="dcterms:W3CDTF">2021-11-08T07:47:00Z</dcterms:modified>
</cp:coreProperties>
</file>