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21" r:id="rId4"/>
    <p:sldId id="258" r:id="rId5"/>
    <p:sldId id="322" r:id="rId6"/>
    <p:sldId id="318" r:id="rId7"/>
    <p:sldId id="319" r:id="rId8"/>
    <p:sldId id="284" r:id="rId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2"/>
    </p:embeddedFont>
    <p:embeddedFont>
      <p:font typeface="Palanquin Dark" panose="020B0604020202020204" charset="0"/>
      <p:regular r:id="rId13"/>
      <p:bold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dani_pcnet" initials="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8DD432E-34FF-44E6-844F-2BDEF34FDBC7}">
  <a:tblStyle styleId="{D8DD432E-34FF-44E6-844F-2BDEF34FD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1667" autoAdjust="0"/>
  </p:normalViewPr>
  <p:slideViewPr>
    <p:cSldViewPr>
      <p:cViewPr>
        <p:scale>
          <a:sx n="99" d="100"/>
          <a:sy n="99" d="100"/>
        </p:scale>
        <p:origin x="-552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03T20:41:06.393" idx="1">
    <p:pos x="5692" y="264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E11E-D8E9-4439-9E17-337CED121565}" type="datetimeFigureOut">
              <a:rPr lang="fr-FR" smtClean="0"/>
              <a:t>09/03/2022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35CA-F504-4FF7-9F56-07D7ECC30D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546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12079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c21c68ef9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c21c68ef9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286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c21c68ef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c21c68ef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0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21c68ef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21c68ef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7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21c68ef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21c68ef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080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21c68ef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21c68ef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94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c21c68ef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c21c68ef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1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21c68ef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21c68ef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200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8c8f65fd9a_1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8c8f65fd9a_1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484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" y="379"/>
            <a:ext cx="9142514" cy="5146141"/>
            <a:chOff x="-8" y="379"/>
            <a:chExt cx="9142514" cy="5146141"/>
          </a:xfrm>
        </p:grpSpPr>
        <p:sp>
          <p:nvSpPr>
            <p:cNvPr id="10" name="Google Shape;10;p2"/>
            <p:cNvSpPr/>
            <p:nvPr/>
          </p:nvSpPr>
          <p:spPr>
            <a:xfrm>
              <a:off x="-8" y="20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" y="739369"/>
              <a:ext cx="7891673" cy="4407151"/>
            </a:xfrm>
            <a:custGeom>
              <a:avLst/>
              <a:gdLst/>
              <a:ahLst/>
              <a:cxnLst/>
              <a:rect l="l" t="t" r="r" b="b"/>
              <a:pathLst>
                <a:path w="246769" h="137745" extrusionOk="0">
                  <a:moveTo>
                    <a:pt x="0" y="1"/>
                  </a:moveTo>
                  <a:lnTo>
                    <a:pt x="0" y="137744"/>
                  </a:lnTo>
                  <a:lnTo>
                    <a:pt x="48863" y="137744"/>
                  </a:lnTo>
                  <a:cubicBezTo>
                    <a:pt x="52899" y="135018"/>
                    <a:pt x="56602" y="132124"/>
                    <a:pt x="59817" y="129338"/>
                  </a:cubicBezTo>
                  <a:cubicBezTo>
                    <a:pt x="73462" y="117515"/>
                    <a:pt x="86475" y="103109"/>
                    <a:pt x="104394" y="98013"/>
                  </a:cubicBezTo>
                  <a:cubicBezTo>
                    <a:pt x="108425" y="96865"/>
                    <a:pt x="112610" y="96320"/>
                    <a:pt x="116815" y="96320"/>
                  </a:cubicBezTo>
                  <a:cubicBezTo>
                    <a:pt x="130409" y="96320"/>
                    <a:pt x="144224" y="102019"/>
                    <a:pt x="153817" y="111503"/>
                  </a:cubicBezTo>
                  <a:cubicBezTo>
                    <a:pt x="160949" y="118563"/>
                    <a:pt x="165366" y="127909"/>
                    <a:pt x="168509" y="137744"/>
                  </a:cubicBezTo>
                  <a:lnTo>
                    <a:pt x="246769" y="137744"/>
                  </a:lnTo>
                  <a:cubicBezTo>
                    <a:pt x="237601" y="135446"/>
                    <a:pt x="228374" y="133315"/>
                    <a:pt x="219599" y="129350"/>
                  </a:cubicBezTo>
                  <a:cubicBezTo>
                    <a:pt x="203645" y="122183"/>
                    <a:pt x="195370" y="106490"/>
                    <a:pt x="185559" y="92905"/>
                  </a:cubicBezTo>
                  <a:cubicBezTo>
                    <a:pt x="174891" y="78130"/>
                    <a:pt x="161223" y="67747"/>
                    <a:pt x="144578" y="60330"/>
                  </a:cubicBezTo>
                  <a:cubicBezTo>
                    <a:pt x="123992" y="51126"/>
                    <a:pt x="102882" y="50507"/>
                    <a:pt x="80796" y="48638"/>
                  </a:cubicBezTo>
                  <a:cubicBezTo>
                    <a:pt x="58233" y="46733"/>
                    <a:pt x="35016" y="41316"/>
                    <a:pt x="17550" y="26040"/>
                  </a:cubicBezTo>
                  <a:cubicBezTo>
                    <a:pt x="9835" y="19277"/>
                    <a:pt x="3739" y="100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3000">
                  <a:schemeClr val="accent1"/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771525" algn="bl" rotWithShape="0">
                <a:schemeClr val="accent2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2339" y="379"/>
              <a:ext cx="6179815" cy="201517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74038" y="1328652"/>
              <a:ext cx="2168468" cy="3595758"/>
            </a:xfrm>
            <a:custGeom>
              <a:avLst/>
              <a:gdLst/>
              <a:ahLst/>
              <a:cxnLst/>
              <a:rect l="l" t="t" r="r" b="b"/>
              <a:pathLst>
                <a:path w="67807" h="112385" extrusionOk="0">
                  <a:moveTo>
                    <a:pt x="29070" y="1"/>
                  </a:moveTo>
                  <a:cubicBezTo>
                    <a:pt x="26384" y="1"/>
                    <a:pt x="23570" y="742"/>
                    <a:pt x="20646" y="2443"/>
                  </a:cubicBezTo>
                  <a:cubicBezTo>
                    <a:pt x="11538" y="7753"/>
                    <a:pt x="4680" y="17480"/>
                    <a:pt x="3335" y="28053"/>
                  </a:cubicBezTo>
                  <a:cubicBezTo>
                    <a:pt x="1" y="54402"/>
                    <a:pt x="19420" y="69618"/>
                    <a:pt x="37029" y="85477"/>
                  </a:cubicBezTo>
                  <a:cubicBezTo>
                    <a:pt x="44923" y="92597"/>
                    <a:pt x="50793" y="102788"/>
                    <a:pt x="59746" y="108611"/>
                  </a:cubicBezTo>
                  <a:cubicBezTo>
                    <a:pt x="62187" y="110182"/>
                    <a:pt x="64902" y="111468"/>
                    <a:pt x="67795" y="112385"/>
                  </a:cubicBezTo>
                  <a:lnTo>
                    <a:pt x="67795" y="39959"/>
                  </a:lnTo>
                  <a:lnTo>
                    <a:pt x="67807" y="39959"/>
                  </a:lnTo>
                  <a:cubicBezTo>
                    <a:pt x="67402" y="39328"/>
                    <a:pt x="67021" y="38721"/>
                    <a:pt x="66628" y="38114"/>
                  </a:cubicBezTo>
                  <a:cubicBezTo>
                    <a:pt x="60294" y="28125"/>
                    <a:pt x="53234" y="18028"/>
                    <a:pt x="45399" y="9158"/>
                  </a:cubicBezTo>
                  <a:cubicBezTo>
                    <a:pt x="40796" y="3956"/>
                    <a:pt x="35276" y="1"/>
                    <a:pt x="2907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4000">
                  <a:schemeClr val="accen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  <a:effectLst>
              <a:outerShdw blurRad="471488" algn="bl" rotWithShape="0">
                <a:schemeClr val="accent2">
                  <a:alpha val="2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13180" y="2750733"/>
              <a:ext cx="15254" cy="16413"/>
            </a:xfrm>
            <a:custGeom>
              <a:avLst/>
              <a:gdLst/>
              <a:ahLst/>
              <a:cxnLst/>
              <a:rect l="l" t="t" r="r" b="b"/>
              <a:pathLst>
                <a:path w="477" h="513" extrusionOk="0">
                  <a:moveTo>
                    <a:pt x="381" y="1"/>
                  </a:moveTo>
                  <a:cubicBezTo>
                    <a:pt x="262" y="25"/>
                    <a:pt x="131" y="25"/>
                    <a:pt x="24" y="108"/>
                  </a:cubicBezTo>
                  <a:cubicBezTo>
                    <a:pt x="0" y="132"/>
                    <a:pt x="36" y="299"/>
                    <a:pt x="60" y="513"/>
                  </a:cubicBezTo>
                  <a:cubicBezTo>
                    <a:pt x="250" y="418"/>
                    <a:pt x="381" y="370"/>
                    <a:pt x="441" y="287"/>
                  </a:cubicBezTo>
                  <a:cubicBezTo>
                    <a:pt x="476" y="239"/>
                    <a:pt x="417" y="108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9900" y="251050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75500" y="2542300"/>
              <a:ext cx="1655400" cy="1655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125950" y="1498913"/>
            <a:ext cx="4892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25950" y="3365575"/>
            <a:ext cx="26334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2"/>
          </p:nvPr>
        </p:nvSpPr>
        <p:spPr>
          <a:xfrm>
            <a:off x="2125950" y="1037225"/>
            <a:ext cx="22311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2842" y="390"/>
            <a:ext cx="9141195" cy="5143502"/>
            <a:chOff x="2842" y="390"/>
            <a:chExt cx="9141195" cy="5143502"/>
          </a:xfrm>
        </p:grpSpPr>
        <p:sp>
          <p:nvSpPr>
            <p:cNvPr id="36" name="Google Shape;36;p4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072629" y="400"/>
              <a:ext cx="5065578" cy="5143492"/>
            </a:xfrm>
            <a:custGeom>
              <a:avLst/>
              <a:gdLst/>
              <a:ahLst/>
              <a:cxnLst/>
              <a:rect l="l" t="t" r="r" b="b"/>
              <a:pathLst>
                <a:path w="22235" h="22577" extrusionOk="0">
                  <a:moveTo>
                    <a:pt x="3376" y="0"/>
                  </a:moveTo>
                  <a:cubicBezTo>
                    <a:pt x="3976" y="503"/>
                    <a:pt x="4590" y="1074"/>
                    <a:pt x="4813" y="1828"/>
                  </a:cubicBezTo>
                  <a:cubicBezTo>
                    <a:pt x="5287" y="3376"/>
                    <a:pt x="4004" y="4869"/>
                    <a:pt x="2958" y="6096"/>
                  </a:cubicBezTo>
                  <a:cubicBezTo>
                    <a:pt x="1340" y="8007"/>
                    <a:pt x="1" y="10546"/>
                    <a:pt x="768" y="12917"/>
                  </a:cubicBezTo>
                  <a:cubicBezTo>
                    <a:pt x="1061" y="13824"/>
                    <a:pt x="1633" y="14605"/>
                    <a:pt x="2330" y="15260"/>
                  </a:cubicBezTo>
                  <a:cubicBezTo>
                    <a:pt x="3614" y="16453"/>
                    <a:pt x="5360" y="17207"/>
                    <a:pt x="7085" y="17207"/>
                  </a:cubicBezTo>
                  <a:cubicBezTo>
                    <a:pt x="7739" y="17207"/>
                    <a:pt x="8390" y="17098"/>
                    <a:pt x="9012" y="16864"/>
                  </a:cubicBezTo>
                  <a:cubicBezTo>
                    <a:pt x="10281" y="16376"/>
                    <a:pt x="11355" y="15428"/>
                    <a:pt x="12554" y="14800"/>
                  </a:cubicBezTo>
                  <a:cubicBezTo>
                    <a:pt x="13205" y="14463"/>
                    <a:pt x="13969" y="14239"/>
                    <a:pt x="14698" y="14239"/>
                  </a:cubicBezTo>
                  <a:cubicBezTo>
                    <a:pt x="15328" y="14239"/>
                    <a:pt x="15933" y="14406"/>
                    <a:pt x="16418" y="14814"/>
                  </a:cubicBezTo>
                  <a:cubicBezTo>
                    <a:pt x="17994" y="16139"/>
                    <a:pt x="17158" y="18775"/>
                    <a:pt x="18022" y="20644"/>
                  </a:cubicBezTo>
                  <a:cubicBezTo>
                    <a:pt x="18639" y="21912"/>
                    <a:pt x="20050" y="22576"/>
                    <a:pt x="21479" y="22576"/>
                  </a:cubicBezTo>
                  <a:cubicBezTo>
                    <a:pt x="21732" y="22576"/>
                    <a:pt x="21985" y="22555"/>
                    <a:pt x="22235" y="22514"/>
                  </a:cubicBezTo>
                  <a:lnTo>
                    <a:pt x="22235" y="11731"/>
                  </a:lnTo>
                  <a:cubicBezTo>
                    <a:pt x="21968" y="11816"/>
                    <a:pt x="21686" y="11853"/>
                    <a:pt x="21405" y="11853"/>
                  </a:cubicBezTo>
                  <a:cubicBezTo>
                    <a:pt x="21319" y="11853"/>
                    <a:pt x="21232" y="11849"/>
                    <a:pt x="21147" y="11843"/>
                  </a:cubicBezTo>
                  <a:cubicBezTo>
                    <a:pt x="19403" y="11703"/>
                    <a:pt x="17855" y="10322"/>
                    <a:pt x="17436" y="8607"/>
                  </a:cubicBezTo>
                  <a:cubicBezTo>
                    <a:pt x="17255" y="7909"/>
                    <a:pt x="17255" y="7184"/>
                    <a:pt x="17074" y="6487"/>
                  </a:cubicBezTo>
                  <a:cubicBezTo>
                    <a:pt x="16879" y="5789"/>
                    <a:pt x="16460" y="5092"/>
                    <a:pt x="15763" y="4869"/>
                  </a:cubicBezTo>
                  <a:cubicBezTo>
                    <a:pt x="15584" y="4809"/>
                    <a:pt x="15400" y="4788"/>
                    <a:pt x="15213" y="4788"/>
                  </a:cubicBezTo>
                  <a:cubicBezTo>
                    <a:pt x="14833" y="4788"/>
                    <a:pt x="14440" y="4873"/>
                    <a:pt x="14047" y="4882"/>
                  </a:cubicBezTo>
                  <a:cubicBezTo>
                    <a:pt x="14004" y="4884"/>
                    <a:pt x="13962" y="4885"/>
                    <a:pt x="13919" y="4885"/>
                  </a:cubicBezTo>
                  <a:cubicBezTo>
                    <a:pt x="11743" y="4885"/>
                    <a:pt x="9903" y="2456"/>
                    <a:pt x="10546" y="363"/>
                  </a:cubicBezTo>
                  <a:cubicBezTo>
                    <a:pt x="10588" y="238"/>
                    <a:pt x="10630" y="126"/>
                    <a:pt x="10685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12325" y="6250"/>
              <a:ext cx="3531694" cy="4203004"/>
            </a:xfrm>
            <a:custGeom>
              <a:avLst/>
              <a:gdLst/>
              <a:ahLst/>
              <a:cxnLst/>
              <a:rect l="l" t="t" r="r" b="b"/>
              <a:pathLst>
                <a:path w="16823" h="20087" extrusionOk="0">
                  <a:moveTo>
                    <a:pt x="1" y="0"/>
                  </a:moveTo>
                  <a:cubicBezTo>
                    <a:pt x="1" y="0"/>
                    <a:pt x="2428" y="1088"/>
                    <a:pt x="2009" y="4185"/>
                  </a:cubicBezTo>
                  <a:cubicBezTo>
                    <a:pt x="1591" y="7295"/>
                    <a:pt x="1619" y="9165"/>
                    <a:pt x="5022" y="9820"/>
                  </a:cubicBezTo>
                  <a:cubicBezTo>
                    <a:pt x="8426" y="10490"/>
                    <a:pt x="9054" y="12819"/>
                    <a:pt x="8984" y="14061"/>
                  </a:cubicBezTo>
                  <a:cubicBezTo>
                    <a:pt x="8914" y="15297"/>
                    <a:pt x="9619" y="20087"/>
                    <a:pt x="16730" y="20087"/>
                  </a:cubicBezTo>
                  <a:cubicBezTo>
                    <a:pt x="16761" y="20087"/>
                    <a:pt x="16792" y="20087"/>
                    <a:pt x="16823" y="20086"/>
                  </a:cubicBezTo>
                  <a:lnTo>
                    <a:pt x="16823" y="6389"/>
                  </a:lnTo>
                  <a:lnTo>
                    <a:pt x="10644" y="1423"/>
                  </a:lnTo>
                  <a:lnTo>
                    <a:pt x="6626" y="28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71475" algn="bl" rotWithShape="0">
                <a:schemeClr val="accent2">
                  <a:alpha val="4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6838948" y="3325"/>
              <a:ext cx="2305089" cy="2210890"/>
            </a:xfrm>
            <a:custGeom>
              <a:avLst/>
              <a:gdLst/>
              <a:ahLst/>
              <a:cxnLst/>
              <a:rect l="l" t="t" r="r" b="b"/>
              <a:pathLst>
                <a:path w="12345" h="11854" extrusionOk="0">
                  <a:moveTo>
                    <a:pt x="781" y="0"/>
                  </a:moveTo>
                  <a:cubicBezTo>
                    <a:pt x="726" y="126"/>
                    <a:pt x="698" y="238"/>
                    <a:pt x="642" y="363"/>
                  </a:cubicBezTo>
                  <a:cubicBezTo>
                    <a:pt x="0" y="2451"/>
                    <a:pt x="1829" y="4886"/>
                    <a:pt x="3998" y="4886"/>
                  </a:cubicBezTo>
                  <a:cubicBezTo>
                    <a:pt x="4046" y="4886"/>
                    <a:pt x="4095" y="4885"/>
                    <a:pt x="4143" y="4882"/>
                  </a:cubicBezTo>
                  <a:cubicBezTo>
                    <a:pt x="4519" y="4864"/>
                    <a:pt x="4908" y="4785"/>
                    <a:pt x="5285" y="4785"/>
                  </a:cubicBezTo>
                  <a:cubicBezTo>
                    <a:pt x="5480" y="4785"/>
                    <a:pt x="5673" y="4806"/>
                    <a:pt x="5859" y="4868"/>
                  </a:cubicBezTo>
                  <a:cubicBezTo>
                    <a:pt x="6556" y="5078"/>
                    <a:pt x="6975" y="5789"/>
                    <a:pt x="7156" y="6487"/>
                  </a:cubicBezTo>
                  <a:cubicBezTo>
                    <a:pt x="7351" y="7184"/>
                    <a:pt x="7351" y="7923"/>
                    <a:pt x="7532" y="8621"/>
                  </a:cubicBezTo>
                  <a:cubicBezTo>
                    <a:pt x="7965" y="10308"/>
                    <a:pt x="9513" y="11703"/>
                    <a:pt x="11257" y="11843"/>
                  </a:cubicBezTo>
                  <a:cubicBezTo>
                    <a:pt x="11350" y="11850"/>
                    <a:pt x="11443" y="11853"/>
                    <a:pt x="11535" y="11853"/>
                  </a:cubicBezTo>
                  <a:cubicBezTo>
                    <a:pt x="11800" y="11853"/>
                    <a:pt x="12058" y="11825"/>
                    <a:pt x="12317" y="11773"/>
                  </a:cubicBezTo>
                  <a:lnTo>
                    <a:pt x="12317" y="1116"/>
                  </a:lnTo>
                  <a:cubicBezTo>
                    <a:pt x="12345" y="489"/>
                    <a:pt x="11857" y="0"/>
                    <a:pt x="1124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10800000" flipH="1">
              <a:off x="2850" y="1504981"/>
              <a:ext cx="5964978" cy="3638119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52475" y="539396"/>
              <a:ext cx="1648500" cy="16485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9"/>
          <p:cNvGrpSpPr/>
          <p:nvPr/>
        </p:nvGrpSpPr>
        <p:grpSpPr>
          <a:xfrm>
            <a:off x="1420" y="195"/>
            <a:ext cx="9141159" cy="5143110"/>
            <a:chOff x="0" y="390"/>
            <a:chExt cx="9141159" cy="5143110"/>
          </a:xfrm>
        </p:grpSpPr>
        <p:sp>
          <p:nvSpPr>
            <p:cNvPr id="97" name="Google Shape;97;p9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8999">
                  <a:srgbClr val="E4F8F9"/>
                </a:gs>
                <a:gs pos="70000">
                  <a:srgbClr val="E4F8F9"/>
                </a:gs>
                <a:gs pos="100000">
                  <a:srgbClr val="AAE3E8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rgbClr val="C7EDF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rgbClr val="C7EDF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22325" y="1213150"/>
            <a:ext cx="2445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22325" y="2695450"/>
            <a:ext cx="2445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2"/>
          </p:nvPr>
        </p:nvSpPr>
        <p:spPr>
          <a:xfrm>
            <a:off x="4516150" y="724075"/>
            <a:ext cx="3907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0" y="390"/>
            <a:ext cx="9141159" cy="5143110"/>
            <a:chOff x="0" y="390"/>
            <a:chExt cx="9141159" cy="5143110"/>
          </a:xfrm>
        </p:grpSpPr>
        <p:sp>
          <p:nvSpPr>
            <p:cNvPr id="127" name="Google Shape;127;p13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65000">
                  <a:schemeClr val="accent1"/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 rot="10800000" flipH="1">
              <a:off x="5050593" y="2153066"/>
              <a:ext cx="3816979" cy="2990434"/>
            </a:xfrm>
            <a:custGeom>
              <a:avLst/>
              <a:gdLst/>
              <a:ahLst/>
              <a:cxnLst/>
              <a:rect l="l" t="t" r="r" b="b"/>
              <a:pathLst>
                <a:path w="23421" h="18486" extrusionOk="0">
                  <a:moveTo>
                    <a:pt x="10532" y="1"/>
                  </a:moveTo>
                  <a:lnTo>
                    <a:pt x="10532" y="14"/>
                  </a:lnTo>
                  <a:cubicBezTo>
                    <a:pt x="8202" y="2372"/>
                    <a:pt x="4255" y="2874"/>
                    <a:pt x="2093" y="5510"/>
                  </a:cubicBezTo>
                  <a:cubicBezTo>
                    <a:pt x="1367" y="6403"/>
                    <a:pt x="879" y="7491"/>
                    <a:pt x="558" y="8607"/>
                  </a:cubicBezTo>
                  <a:cubicBezTo>
                    <a:pt x="126" y="10141"/>
                    <a:pt x="0" y="11787"/>
                    <a:pt x="461" y="13308"/>
                  </a:cubicBezTo>
                  <a:cubicBezTo>
                    <a:pt x="1423" y="16488"/>
                    <a:pt x="4813" y="18385"/>
                    <a:pt x="8077" y="18482"/>
                  </a:cubicBezTo>
                  <a:cubicBezTo>
                    <a:pt x="8157" y="18484"/>
                    <a:pt x="8238" y="18485"/>
                    <a:pt x="8318" y="18485"/>
                  </a:cubicBezTo>
                  <a:cubicBezTo>
                    <a:pt x="12837" y="18485"/>
                    <a:pt x="17242" y="15420"/>
                    <a:pt x="18859" y="11090"/>
                  </a:cubicBezTo>
                  <a:cubicBezTo>
                    <a:pt x="19431" y="9513"/>
                    <a:pt x="19668" y="7868"/>
                    <a:pt x="20086" y="6236"/>
                  </a:cubicBezTo>
                  <a:cubicBezTo>
                    <a:pt x="20686" y="3920"/>
                    <a:pt x="21718" y="1577"/>
                    <a:pt x="2342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8999">
                  <a:schemeClr val="accent1"/>
                </a:gs>
                <a:gs pos="7000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  <a:effectLst>
              <a:outerShdw blurRad="185738" algn="bl" rotWithShape="0">
                <a:schemeClr val="accent2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702277" y="2100"/>
              <a:ext cx="6308303" cy="1811644"/>
            </a:xfrm>
            <a:custGeom>
              <a:avLst/>
              <a:gdLst/>
              <a:ahLst/>
              <a:cxnLst/>
              <a:rect l="l" t="t" r="r" b="b"/>
              <a:pathLst>
                <a:path w="30618" h="8793" extrusionOk="0">
                  <a:moveTo>
                    <a:pt x="0" y="1"/>
                  </a:moveTo>
                  <a:cubicBezTo>
                    <a:pt x="84" y="1438"/>
                    <a:pt x="711" y="2832"/>
                    <a:pt x="1785" y="3823"/>
                  </a:cubicBezTo>
                  <a:cubicBezTo>
                    <a:pt x="2866" y="4840"/>
                    <a:pt x="4366" y="5405"/>
                    <a:pt x="5882" y="5405"/>
                  </a:cubicBezTo>
                  <a:cubicBezTo>
                    <a:pt x="6341" y="5405"/>
                    <a:pt x="6802" y="5353"/>
                    <a:pt x="7253" y="5246"/>
                  </a:cubicBezTo>
                  <a:cubicBezTo>
                    <a:pt x="9011" y="4855"/>
                    <a:pt x="10517" y="3683"/>
                    <a:pt x="12289" y="3335"/>
                  </a:cubicBezTo>
                  <a:cubicBezTo>
                    <a:pt x="12686" y="3256"/>
                    <a:pt x="13086" y="3220"/>
                    <a:pt x="13485" y="3220"/>
                  </a:cubicBezTo>
                  <a:cubicBezTo>
                    <a:pt x="15213" y="3220"/>
                    <a:pt x="16930" y="3901"/>
                    <a:pt x="18426" y="4785"/>
                  </a:cubicBezTo>
                  <a:cubicBezTo>
                    <a:pt x="20281" y="5859"/>
                    <a:pt x="21927" y="7226"/>
                    <a:pt x="23866" y="8133"/>
                  </a:cubicBezTo>
                  <a:cubicBezTo>
                    <a:pt x="24680" y="8510"/>
                    <a:pt x="25605" y="8792"/>
                    <a:pt x="26494" y="8792"/>
                  </a:cubicBezTo>
                  <a:cubicBezTo>
                    <a:pt x="27053" y="8792"/>
                    <a:pt x="27598" y="8681"/>
                    <a:pt x="28093" y="8412"/>
                  </a:cubicBezTo>
                  <a:cubicBezTo>
                    <a:pt x="28971" y="7924"/>
                    <a:pt x="29501" y="6975"/>
                    <a:pt x="29850" y="6055"/>
                  </a:cubicBezTo>
                  <a:cubicBezTo>
                    <a:pt x="30561" y="4116"/>
                    <a:pt x="30617" y="2065"/>
                    <a:pt x="3049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8867574" y="2713747"/>
              <a:ext cx="16022" cy="13982"/>
            </a:xfrm>
            <a:custGeom>
              <a:avLst/>
              <a:gdLst/>
              <a:ahLst/>
              <a:cxnLst/>
              <a:rect l="l" t="t" r="r" b="b"/>
              <a:pathLst>
                <a:path w="501" h="437" extrusionOk="0">
                  <a:moveTo>
                    <a:pt x="347" y="1"/>
                  </a:moveTo>
                  <a:cubicBezTo>
                    <a:pt x="279" y="1"/>
                    <a:pt x="150" y="29"/>
                    <a:pt x="1" y="38"/>
                  </a:cubicBezTo>
                  <a:cubicBezTo>
                    <a:pt x="96" y="240"/>
                    <a:pt x="132" y="371"/>
                    <a:pt x="215" y="431"/>
                  </a:cubicBezTo>
                  <a:cubicBezTo>
                    <a:pt x="223" y="435"/>
                    <a:pt x="233" y="436"/>
                    <a:pt x="244" y="436"/>
                  </a:cubicBezTo>
                  <a:cubicBezTo>
                    <a:pt x="304" y="436"/>
                    <a:pt x="411" y="391"/>
                    <a:pt x="501" y="371"/>
                  </a:cubicBezTo>
                  <a:cubicBezTo>
                    <a:pt x="477" y="252"/>
                    <a:pt x="477" y="121"/>
                    <a:pt x="394" y="14"/>
                  </a:cubicBezTo>
                  <a:cubicBezTo>
                    <a:pt x="387" y="5"/>
                    <a:pt x="37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-5400000">
              <a:off x="-1511322" y="1513464"/>
              <a:ext cx="5125208" cy="2102563"/>
            </a:xfrm>
            <a:custGeom>
              <a:avLst/>
              <a:gdLst/>
              <a:ahLst/>
              <a:cxnLst/>
              <a:rect l="l" t="t" r="r" b="b"/>
              <a:pathLst>
                <a:path w="193240" h="62984" extrusionOk="0">
                  <a:moveTo>
                    <a:pt x="11681" y="0"/>
                  </a:moveTo>
                  <a:cubicBezTo>
                    <a:pt x="9716" y="6537"/>
                    <a:pt x="6025" y="12430"/>
                    <a:pt x="4299" y="19121"/>
                  </a:cubicBezTo>
                  <a:cubicBezTo>
                    <a:pt x="1" y="35719"/>
                    <a:pt x="11574" y="53769"/>
                    <a:pt x="26992" y="60257"/>
                  </a:cubicBezTo>
                  <a:cubicBezTo>
                    <a:pt x="30979" y="61935"/>
                    <a:pt x="35144" y="62668"/>
                    <a:pt x="39367" y="62668"/>
                  </a:cubicBezTo>
                  <a:cubicBezTo>
                    <a:pt x="55764" y="62668"/>
                    <a:pt x="73049" y="51616"/>
                    <a:pt x="84297" y="41874"/>
                  </a:cubicBezTo>
                  <a:cubicBezTo>
                    <a:pt x="97525" y="30420"/>
                    <a:pt x="110157" y="16431"/>
                    <a:pt x="127564" y="11490"/>
                  </a:cubicBezTo>
                  <a:cubicBezTo>
                    <a:pt x="131476" y="10379"/>
                    <a:pt x="135536" y="9850"/>
                    <a:pt x="139617" y="9850"/>
                  </a:cubicBezTo>
                  <a:cubicBezTo>
                    <a:pt x="152811" y="9850"/>
                    <a:pt x="166220" y="15374"/>
                    <a:pt x="175523" y="24586"/>
                  </a:cubicBezTo>
                  <a:cubicBezTo>
                    <a:pt x="185524" y="34480"/>
                    <a:pt x="190024" y="49030"/>
                    <a:pt x="193239" y="62984"/>
                  </a:cubicBezTo>
                  <a:lnTo>
                    <a:pt x="19323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0" dist="9525" dir="5400000" algn="bl" rotWithShape="0">
                <a:schemeClr val="accent2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95325" y="751938"/>
              <a:ext cx="2516100" cy="2516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1500" y="228050"/>
              <a:ext cx="1150200" cy="11502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3"/>
          <p:cNvSpPr txBox="1">
            <a:spLocks noGrp="1"/>
          </p:cNvSpPr>
          <p:nvPr>
            <p:ph type="title" hasCustomPrompt="1"/>
          </p:nvPr>
        </p:nvSpPr>
        <p:spPr>
          <a:xfrm>
            <a:off x="5028500" y="2412138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939700" y="2181163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2"/>
          </p:nvPr>
        </p:nvSpPr>
        <p:spPr>
          <a:xfrm>
            <a:off x="5939700" y="2485051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3" hasCustomPrompt="1"/>
          </p:nvPr>
        </p:nvSpPr>
        <p:spPr>
          <a:xfrm>
            <a:off x="5028500" y="3900275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4"/>
          </p:nvPr>
        </p:nvSpPr>
        <p:spPr>
          <a:xfrm>
            <a:off x="5939700" y="3669300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5"/>
          </p:nvPr>
        </p:nvSpPr>
        <p:spPr>
          <a:xfrm>
            <a:off x="5939700" y="3973189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6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7" hasCustomPrompt="1"/>
          </p:nvPr>
        </p:nvSpPr>
        <p:spPr>
          <a:xfrm>
            <a:off x="855000" y="1591263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8"/>
          </p:nvPr>
        </p:nvSpPr>
        <p:spPr>
          <a:xfrm>
            <a:off x="1766200" y="1360288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9"/>
          </p:nvPr>
        </p:nvSpPr>
        <p:spPr>
          <a:xfrm>
            <a:off x="1766200" y="1664176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3" hasCustomPrompt="1"/>
          </p:nvPr>
        </p:nvSpPr>
        <p:spPr>
          <a:xfrm>
            <a:off x="855000" y="3079400"/>
            <a:ext cx="7041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 b="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4"/>
          </p:nvPr>
        </p:nvSpPr>
        <p:spPr>
          <a:xfrm>
            <a:off x="1766200" y="2848425"/>
            <a:ext cx="2487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alanquin Dark"/>
              <a:buNone/>
              <a:defRPr sz="2000"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5"/>
          </p:nvPr>
        </p:nvSpPr>
        <p:spPr>
          <a:xfrm>
            <a:off x="1766200" y="3152314"/>
            <a:ext cx="2487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4"/>
          <p:cNvGrpSpPr/>
          <p:nvPr/>
        </p:nvGrpSpPr>
        <p:grpSpPr>
          <a:xfrm>
            <a:off x="1467" y="159"/>
            <a:ext cx="9141067" cy="5143182"/>
            <a:chOff x="92" y="390"/>
            <a:chExt cx="9141067" cy="5143182"/>
          </a:xfrm>
        </p:grpSpPr>
        <p:sp>
          <p:nvSpPr>
            <p:cNvPr id="304" name="Google Shape;304;p24"/>
            <p:cNvSpPr/>
            <p:nvPr/>
          </p:nvSpPr>
          <p:spPr>
            <a:xfrm>
              <a:off x="2842" y="390"/>
              <a:ext cx="9138317" cy="5142716"/>
            </a:xfrm>
            <a:custGeom>
              <a:avLst/>
              <a:gdLst/>
              <a:ahLst/>
              <a:cxnLst/>
              <a:rect l="l" t="t" r="r" b="b"/>
              <a:pathLst>
                <a:path w="285751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285751" y="160734"/>
                  </a:lnTo>
                  <a:lnTo>
                    <a:pt x="28575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5000">
                  <a:srgbClr val="E4F8F9"/>
                </a:gs>
                <a:gs pos="100000">
                  <a:srgbClr val="C7ED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 flipH="1">
              <a:off x="5534049" y="2349"/>
              <a:ext cx="3607101" cy="2152776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31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394150" y="409575"/>
              <a:ext cx="2521800" cy="25221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7252150" y="3228975"/>
              <a:ext cx="1493100" cy="1493400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4"/>
            <p:cNvGrpSpPr/>
            <p:nvPr/>
          </p:nvGrpSpPr>
          <p:grpSpPr>
            <a:xfrm rot="5400000" flipH="1">
              <a:off x="1182987" y="211204"/>
              <a:ext cx="3749473" cy="6115263"/>
              <a:chOff x="2597675" y="1705125"/>
              <a:chExt cx="359200" cy="571600"/>
            </a:xfrm>
          </p:grpSpPr>
          <p:sp>
            <p:nvSpPr>
              <p:cNvPr id="309" name="Google Shape;309;p24"/>
              <p:cNvSpPr/>
              <p:nvPr/>
            </p:nvSpPr>
            <p:spPr>
              <a:xfrm>
                <a:off x="2598025" y="1705125"/>
                <a:ext cx="358850" cy="57160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22864" extrusionOk="0">
                    <a:moveTo>
                      <a:pt x="7154" y="1"/>
                    </a:moveTo>
                    <a:cubicBezTo>
                      <a:pt x="4545" y="1"/>
                      <a:pt x="1938" y="984"/>
                      <a:pt x="1" y="2750"/>
                    </a:cubicBezTo>
                    <a:lnTo>
                      <a:pt x="1" y="22864"/>
                    </a:lnTo>
                    <a:lnTo>
                      <a:pt x="14131" y="22864"/>
                    </a:lnTo>
                    <a:cubicBezTo>
                      <a:pt x="13838" y="22055"/>
                      <a:pt x="13377" y="21301"/>
                      <a:pt x="12791" y="20674"/>
                    </a:cubicBezTo>
                    <a:cubicBezTo>
                      <a:pt x="11885" y="19739"/>
                      <a:pt x="10671" y="19084"/>
                      <a:pt x="10030" y="17954"/>
                    </a:cubicBezTo>
                    <a:cubicBezTo>
                      <a:pt x="9193" y="16517"/>
                      <a:pt x="9458" y="14662"/>
                      <a:pt x="10169" y="13155"/>
                    </a:cubicBezTo>
                    <a:cubicBezTo>
                      <a:pt x="10881" y="11649"/>
                      <a:pt x="11982" y="10366"/>
                      <a:pt x="12861" y="8957"/>
                    </a:cubicBezTo>
                    <a:cubicBezTo>
                      <a:pt x="13712" y="7520"/>
                      <a:pt x="14354" y="5832"/>
                      <a:pt x="13963" y="4214"/>
                    </a:cubicBezTo>
                    <a:cubicBezTo>
                      <a:pt x="13447" y="1955"/>
                      <a:pt x="11132" y="546"/>
                      <a:pt x="8844" y="141"/>
                    </a:cubicBezTo>
                    <a:cubicBezTo>
                      <a:pt x="8285" y="47"/>
                      <a:pt x="7720" y="1"/>
                      <a:pt x="715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57188" algn="bl" rotWithShape="0">
                  <a:srgbClr val="C7EDF0">
                    <a:alpha val="3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>
                <a:off x="2597675" y="1883900"/>
                <a:ext cx="197050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15713" extrusionOk="0">
                    <a:moveTo>
                      <a:pt x="3114" y="0"/>
                    </a:moveTo>
                    <a:cubicBezTo>
                      <a:pt x="2037" y="0"/>
                      <a:pt x="957" y="254"/>
                      <a:pt x="1" y="732"/>
                    </a:cubicBezTo>
                    <a:lnTo>
                      <a:pt x="1" y="15713"/>
                    </a:lnTo>
                    <a:lnTo>
                      <a:pt x="7882" y="15713"/>
                    </a:lnTo>
                    <a:cubicBezTo>
                      <a:pt x="7756" y="14862"/>
                      <a:pt x="7393" y="14025"/>
                      <a:pt x="6780" y="13411"/>
                    </a:cubicBezTo>
                    <a:cubicBezTo>
                      <a:pt x="6194" y="12811"/>
                      <a:pt x="5413" y="12393"/>
                      <a:pt x="4994" y="11654"/>
                    </a:cubicBezTo>
                    <a:cubicBezTo>
                      <a:pt x="4450" y="10733"/>
                      <a:pt x="4618" y="9505"/>
                      <a:pt x="5078" y="8529"/>
                    </a:cubicBezTo>
                    <a:cubicBezTo>
                      <a:pt x="5552" y="7553"/>
                      <a:pt x="6264" y="6716"/>
                      <a:pt x="6822" y="5795"/>
                    </a:cubicBezTo>
                    <a:cubicBezTo>
                      <a:pt x="7379" y="4875"/>
                      <a:pt x="7798" y="3773"/>
                      <a:pt x="7547" y="2726"/>
                    </a:cubicBezTo>
                    <a:cubicBezTo>
                      <a:pt x="7198" y="1262"/>
                      <a:pt x="5706" y="341"/>
                      <a:pt x="4213" y="90"/>
                    </a:cubicBezTo>
                    <a:cubicBezTo>
                      <a:pt x="3851" y="30"/>
                      <a:pt x="3483" y="0"/>
                      <a:pt x="31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300038" algn="bl" rotWithShape="0">
                  <a:srgbClr val="C7EDF0">
                    <a:alpha val="4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>
                <a:off x="2598025" y="2010625"/>
                <a:ext cx="90000" cy="2657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630" extrusionOk="0">
                    <a:moveTo>
                      <a:pt x="1" y="1"/>
                    </a:moveTo>
                    <a:lnTo>
                      <a:pt x="1" y="10630"/>
                    </a:lnTo>
                    <a:lnTo>
                      <a:pt x="3599" y="10630"/>
                    </a:lnTo>
                    <a:cubicBezTo>
                      <a:pt x="2902" y="9946"/>
                      <a:pt x="2023" y="9318"/>
                      <a:pt x="1716" y="8412"/>
                    </a:cubicBezTo>
                    <a:cubicBezTo>
                      <a:pt x="1423" y="7575"/>
                      <a:pt x="1674" y="6640"/>
                      <a:pt x="2051" y="5817"/>
                    </a:cubicBezTo>
                    <a:cubicBezTo>
                      <a:pt x="2414" y="4994"/>
                      <a:pt x="2902" y="4227"/>
                      <a:pt x="3111" y="3362"/>
                    </a:cubicBezTo>
                    <a:cubicBezTo>
                      <a:pt x="3320" y="2484"/>
                      <a:pt x="3181" y="1465"/>
                      <a:pt x="2470" y="894"/>
                    </a:cubicBezTo>
                    <a:cubicBezTo>
                      <a:pt x="1772" y="363"/>
                      <a:pt x="740" y="405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31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2" name="Google Shape;312;p24"/>
          <p:cNvSpPr/>
          <p:nvPr/>
        </p:nvSpPr>
        <p:spPr>
          <a:xfrm flipH="1">
            <a:off x="5095800" y="0"/>
            <a:ext cx="40482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572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5760720" y="3037525"/>
            <a:ext cx="26883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r>
              <a:rPr lang="en" sz="9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9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4" name="Google Shape;314;p24"/>
          <p:cNvSpPr txBox="1">
            <a:spLocks noGrp="1"/>
          </p:cNvSpPr>
          <p:nvPr>
            <p:ph type="title"/>
          </p:nvPr>
        </p:nvSpPr>
        <p:spPr>
          <a:xfrm>
            <a:off x="938550" y="1581150"/>
            <a:ext cx="3218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6500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 b="1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●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○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ubik"/>
              <a:buChar char="■"/>
              <a:defRPr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0" r:id="rId6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4" Type="http://schemas.openxmlformats.org/officeDocument/2006/relationships/image" Target="../media/image2.png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21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80.png"/><Relationship Id="rId25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70.png"/><Relationship Id="rId24" Type="http://schemas.openxmlformats.org/officeDocument/2006/relationships/image" Target="../media/image13.png"/><Relationship Id="rId23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18" Type="http://schemas.openxmlformats.org/officeDocument/2006/relationships/image" Target="../media/image4.em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10" Type="http://schemas.openxmlformats.org/officeDocument/2006/relationships/image" Target="../media/image19.png"/><Relationship Id="rId19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410.png"/><Relationship Id="rId18" Type="http://schemas.openxmlformats.org/officeDocument/2006/relationships/image" Target="../media/image46.png"/><Relationship Id="rId3" Type="http://schemas.openxmlformats.org/officeDocument/2006/relationships/image" Target="../media/image310.png"/><Relationship Id="rId21" Type="http://schemas.openxmlformats.org/officeDocument/2006/relationships/image" Target="../media/image290.png"/><Relationship Id="rId7" Type="http://schemas.openxmlformats.org/officeDocument/2006/relationships/image" Target="../media/image250.png"/><Relationship Id="rId12" Type="http://schemas.openxmlformats.org/officeDocument/2006/relationships/image" Target="../media/image32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0.png"/><Relationship Id="rId11" Type="http://schemas.openxmlformats.org/officeDocument/2006/relationships/image" Target="../media/image42.png"/><Relationship Id="rId5" Type="http://schemas.openxmlformats.org/officeDocument/2006/relationships/image" Target="../media/image211.png"/><Relationship Id="rId15" Type="http://schemas.openxmlformats.org/officeDocument/2006/relationships/image" Target="../media/image170.png"/><Relationship Id="rId23" Type="http://schemas.openxmlformats.org/officeDocument/2006/relationships/image" Target="../media/image311.png"/><Relationship Id="rId10" Type="http://schemas.openxmlformats.org/officeDocument/2006/relationships/image" Target="../media/image380.png"/><Relationship Id="rId19" Type="http://schemas.openxmlformats.org/officeDocument/2006/relationships/image" Target="../media/image47.png"/><Relationship Id="rId4" Type="http://schemas.openxmlformats.org/officeDocument/2006/relationships/image" Target="../media/image190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Relationship Id="rId22" Type="http://schemas.openxmlformats.org/officeDocument/2006/relationships/image" Target="../media/image3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subTitle" idx="2"/>
          </p:nvPr>
        </p:nvSpPr>
        <p:spPr>
          <a:xfrm>
            <a:off x="971600" y="1036763"/>
            <a:ext cx="3024336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C</a:t>
            </a:r>
            <a:r>
              <a:rPr lang="en" dirty="0" smtClean="0"/>
              <a:t>orrection TD N 06</a:t>
            </a:r>
            <a:endParaRPr dirty="0"/>
          </a:p>
        </p:txBody>
      </p:sp>
      <p:sp>
        <p:nvSpPr>
          <p:cNvPr id="346" name="Google Shape;346;p29"/>
          <p:cNvSpPr txBox="1">
            <a:spLocks noGrp="1"/>
          </p:cNvSpPr>
          <p:nvPr>
            <p:ph type="ctrTitle"/>
          </p:nvPr>
        </p:nvSpPr>
        <p:spPr>
          <a:xfrm>
            <a:off x="2123728" y="1995686"/>
            <a:ext cx="4892100" cy="26642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Statistique </a:t>
            </a:r>
            <a:r>
              <a:rPr lang="en-US" dirty="0"/>
              <a:t>descriptive </a:t>
            </a:r>
            <a:r>
              <a:rPr lang="en-US" dirty="0" smtClean="0"/>
              <a:t>Bi-</a:t>
            </a:r>
            <a:r>
              <a:rPr lang="en-US" dirty="0" err="1" smtClean="0"/>
              <a:t>vari</a:t>
            </a:r>
            <a:r>
              <a:rPr lang="fr-FR" dirty="0" smtClean="0"/>
              <a:t>ée</a:t>
            </a:r>
            <a:endParaRPr dirty="0"/>
          </a:p>
        </p:txBody>
      </p:sp>
      <p:cxnSp>
        <p:nvCxnSpPr>
          <p:cNvPr id="348" name="Google Shape;348;p29"/>
          <p:cNvCxnSpPr/>
          <p:nvPr/>
        </p:nvCxnSpPr>
        <p:spPr>
          <a:xfrm>
            <a:off x="4212175" y="1279013"/>
            <a:ext cx="987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53" name="Google Shape;353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1520" y="1131590"/>
                <a:ext cx="8640960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>
                  <a:buNone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tableau suivant indique la distribution conjointe des variables âge (en années) et concentration de cholestérol  dans le sang (en g/L) de 10 sujets :</a:t>
                </a: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fr-FR" sz="1200" dirty="0" smtClean="0"/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Tracer le nuage de points puis placer le point moyen ;</a:t>
                </a:r>
                <a:endParaRPr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 la covariance et le coefficient de corrélation linéaire ; </a:t>
                </a:r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 les deux droites de </a:t>
                </a: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régression et les tracer; </a:t>
                </a: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laide de ces équations estimer </a:t>
                </a:r>
                <a14:m>
                  <m:oMath xmlns:m="http://schemas.openxmlformats.org/officeDocument/2006/math">
                    <m:r>
                      <a:rPr lang="fr-FR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ans. </a:t>
                </a: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3" name="Google Shape;353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131590"/>
                <a:ext cx="8640960" cy="3416400"/>
              </a:xfrm>
              <a:prstGeom prst="rect">
                <a:avLst/>
              </a:prstGeom>
              <a:blipFill rotWithShape="1">
                <a:blip r:embed="rId3"/>
                <a:stretch>
                  <a:fillRect l="-141" r="-2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Exercice 01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07185"/>
                  </p:ext>
                </p:extLst>
              </p:nvPr>
            </p:nvGraphicFramePr>
            <p:xfrm>
              <a:off x="827582" y="1851670"/>
              <a:ext cx="6976612" cy="741680"/>
            </p:xfrm>
            <a:graphic>
              <a:graphicData uri="http://schemas.openxmlformats.org/drawingml/2006/table">
                <a:tbl>
                  <a:tblPr firstRow="1" bandRow="1">
                    <a:tableStyleId>{D8DD432E-34FF-44E6-844F-2BDEF34FDBC7}</a:tableStyleId>
                  </a:tblPr>
                  <a:tblGrid>
                    <a:gridCol w="807452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2,8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407185"/>
                  </p:ext>
                </p:extLst>
              </p:nvPr>
            </p:nvGraphicFramePr>
            <p:xfrm>
              <a:off x="827582" y="1851670"/>
              <a:ext cx="6976612" cy="741680"/>
            </p:xfrm>
            <a:graphic>
              <a:graphicData uri="http://schemas.openxmlformats.org/drawingml/2006/table">
                <a:tbl>
                  <a:tblPr firstRow="1" bandRow="1">
                    <a:tableStyleId>{D8DD432E-34FF-44E6-844F-2BDEF34FDBC7}</a:tableStyleId>
                  </a:tblPr>
                  <a:tblGrid>
                    <a:gridCol w="807452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  <a:gridCol w="61691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52" t="-1613" r="-76240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52" t="-103279" r="-762406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1,6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2,5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2,2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2,7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1,8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2,1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2,8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2,6</a:t>
                          </a:r>
                          <a:endParaRPr lang="fr-FR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 uiExpand="1" build="p"/>
      <p:bldP spid="3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/>
          <p:nvPr/>
        </p:nvSpPr>
        <p:spPr>
          <a:xfrm>
            <a:off x="151305" y="490609"/>
            <a:ext cx="521015" cy="5180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126043" y="-29049"/>
            <a:ext cx="163095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Solution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370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174154" y="614685"/>
            <a:ext cx="483595" cy="26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01</a:t>
            </a:r>
            <a:endParaRPr sz="1600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779977" y="3435846"/>
                <a:ext cx="2364447" cy="3037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fr-FR" sz="1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point moyen </a:t>
                </a:r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fr-FR" sz="14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fr-FR" sz="14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</m:acc>
                    <m:r>
                      <a:rPr lang="fr-FR" sz="14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fr-FR" sz="14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b="1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</m:acc>
                    <m:r>
                      <a:rPr lang="fr-FR" sz="14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372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779977" y="3435846"/>
                <a:ext cx="2364447" cy="303776"/>
              </a:xfrm>
              <a:prstGeom prst="rect">
                <a:avLst/>
              </a:prstGeom>
              <a:blipFill rotWithShape="0">
                <a:blip r:embed="rId3"/>
                <a:stretch>
                  <a:fillRect l="-773" b="-38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705642"/>
                  </p:ext>
                </p:extLst>
              </p:nvPr>
            </p:nvGraphicFramePr>
            <p:xfrm>
              <a:off x="6372200" y="490609"/>
              <a:ext cx="989097" cy="3859751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76580"/>
                    <a:gridCol w="412517"/>
                  </a:tblGrid>
                  <a:tr h="329708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u="none" strike="noStrike" cap="none" smtClean="0"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>
                                        <a:latin typeface="Cambria Math"/>
                                        <a:sym typeface="Arial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u="none" strike="noStrike" cap="none">
                                        <a:latin typeface="Cambria Math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just" rtl="0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u="none" strike="noStrike" cap="none" smtClean="0">
                                        <a:latin typeface="Cambria Math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u="none" strike="noStrike" cap="none" smtClean="0">
                                        <a:latin typeface="Cambria Math"/>
                                        <a:sym typeface="Aria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u="none" strike="noStrike" cap="none">
                                        <a:latin typeface="Cambria Math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1" u="none" strike="noStrike" cap="none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1,6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2,5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2,2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1,4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2,7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1,8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2,1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1,5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70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2,8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560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 smtClean="0"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fr-FR" sz="1400" u="none" strike="noStrike" cap="none" dirty="0" smtClean="0">
                              <a:sym typeface="Arial"/>
                            </a:rPr>
                            <a:t>2,6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2614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 </a:t>
                          </a:r>
                          <a:r>
                            <a:rPr lang="en-US" sz="1400" u="none" strike="noStrike" cap="none" dirty="0">
                              <a:sym typeface="Arial"/>
                            </a:rPr>
                            <a:t>420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21,2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9705642"/>
                  </p:ext>
                </p:extLst>
              </p:nvPr>
            </p:nvGraphicFramePr>
            <p:xfrm>
              <a:off x="6372200" y="490609"/>
              <a:ext cx="989097" cy="3859751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76580"/>
                    <a:gridCol w="412517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r="-71579" b="-8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l="-139706" b="-890769"/>
                          </a:stretch>
                        </a:blipFill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1,6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2,5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2,2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1,4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2,7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1,8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2,1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1,5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>
                              <a:sym typeface="Arial"/>
                            </a:rPr>
                            <a:t>70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2,8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560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u="none" strike="noStrike" cap="none" dirty="0" smtClean="0"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fr-FR" sz="1400" u="none" strike="noStrike" cap="none" dirty="0" smtClean="0">
                              <a:sym typeface="Arial"/>
                            </a:rPr>
                            <a:t>2,6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 </a:t>
                          </a:r>
                          <a:r>
                            <a:rPr lang="en-US" sz="1400" u="none" strike="noStrike" cap="none" dirty="0">
                              <a:sym typeface="Arial"/>
                            </a:rPr>
                            <a:t>420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u="none" strike="noStrike" cap="none" dirty="0" smtClean="0">
                              <a:sym typeface="Arial"/>
                            </a:rPr>
                            <a:t>21,2</a:t>
                          </a:r>
                          <a:endParaRPr lang="fr-FR" sz="1400" b="0" i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7957" y="3867894"/>
                <a:ext cx="2632644" cy="532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D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420</m:t>
                          </m:r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DZ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𝑎𝑛𝑠</m:t>
                      </m:r>
                      <m:r>
                        <a:rPr lang="fr-F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ar-DZ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57" y="3867894"/>
                <a:ext cx="2632644" cy="5324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7391" y="4371950"/>
                <a:ext cx="2593210" cy="532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D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ar-D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91" y="4371950"/>
                <a:ext cx="2593210" cy="5324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Google Shape;372;p31"/>
          <p:cNvSpPr txBox="1">
            <a:spLocks noGrp="1"/>
          </p:cNvSpPr>
          <p:nvPr>
            <p:ph type="subTitle" idx="9"/>
          </p:nvPr>
        </p:nvSpPr>
        <p:spPr>
          <a:xfrm>
            <a:off x="691666" y="511826"/>
            <a:ext cx="2085720" cy="303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Nuage de points</a:t>
            </a:r>
            <a:endParaRPr lang="fr-FR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92" y="838271"/>
            <a:ext cx="4513183" cy="259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15" y="831008"/>
            <a:ext cx="4502536" cy="26048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5322" y="1811588"/>
            <a:ext cx="37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G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  <p:bldP spid="370" grpId="0"/>
      <p:bldP spid="372" grpId="0" build="p"/>
      <p:bldP spid="9" grpId="0"/>
      <p:bldP spid="10" grpId="0"/>
      <p:bldP spid="29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126043" y="-29049"/>
            <a:ext cx="163095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Solution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40" name="Google Shape;359;p31"/>
          <p:cNvSpPr/>
          <p:nvPr/>
        </p:nvSpPr>
        <p:spPr>
          <a:xfrm>
            <a:off x="159825" y="513593"/>
            <a:ext cx="444817" cy="4771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107504" y="616792"/>
            <a:ext cx="497138" cy="26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</a:rPr>
              <a:t>02</a:t>
            </a:r>
            <a:endParaRPr sz="1600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2288193" y="476708"/>
                <a:ext cx="2396931" cy="63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𝐶𝑜𝑣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𝑋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,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𝑌</m:t>
                          </m:r>
                        </m:e>
                      </m:d>
                      <m:r>
                        <a:rPr lang="en-US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ar-DZ" sz="1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DZ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DZ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ar-DZ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ar-DZ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ar-DZ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ar-DZ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ar-DZ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sz="1400" dirty="0"/>
              </a:p>
            </p:txBody>
          </p:sp>
        </mc:Choice>
        <mc:Fallback xmlns="">
          <p:sp>
            <p:nvSpPr>
              <p:cNvPr id="43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2288193" y="476708"/>
                <a:ext cx="2396931" cy="6309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595624"/>
                  </p:ext>
                </p:extLst>
              </p:nvPr>
            </p:nvGraphicFramePr>
            <p:xfrm>
              <a:off x="5450159" y="81802"/>
              <a:ext cx="1437525" cy="385975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94049"/>
                    <a:gridCol w="443476"/>
                  </a:tblGrid>
                  <a:tr h="329708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just" rtl="0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1" u="none" strike="noStrike" cap="none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0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14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21,2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595624"/>
                  </p:ext>
                </p:extLst>
              </p:nvPr>
            </p:nvGraphicFramePr>
            <p:xfrm>
              <a:off x="5450159" y="81802"/>
              <a:ext cx="1437525" cy="385975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94049"/>
                    <a:gridCol w="443476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44785" b="-89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23288" b="-890769"/>
                          </a:stretch>
                        </a:blipFill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0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420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21,2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653513" y="580252"/>
                <a:ext cx="2188526" cy="303776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:r>
                  <a:rPr lang="fr-FR" sz="1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fr-FR" sz="14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fr-FR" sz="14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𝐜𝐨𝐯𝐚𝐫𝐢𝐚𝐧𝐜𝐞</m:t>
                    </m:r>
                    <m:r>
                      <a:rPr lang="fr-FR" sz="14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</m:oMath>
                </a14:m>
                <a:endParaRPr lang="fr-FR" sz="1400" dirty="0" smtClean="0"/>
              </a:p>
            </p:txBody>
          </p:sp>
        </mc:Choice>
        <mc:Fallback xmlns="">
          <p:sp>
            <p:nvSpPr>
              <p:cNvPr id="27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653513" y="580252"/>
                <a:ext cx="2188526" cy="303776"/>
              </a:xfrm>
              <a:prstGeom prst="rect">
                <a:avLst/>
              </a:prstGeom>
              <a:blipFill rotWithShape="0">
                <a:blip r:embed="rId6"/>
                <a:stretch>
                  <a:fillRect l="-836" b="-3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Google Shape;372;p31"/>
          <p:cNvSpPr txBox="1">
            <a:spLocks noGrp="1"/>
          </p:cNvSpPr>
          <p:nvPr>
            <p:ph type="subTitle" idx="9"/>
          </p:nvPr>
        </p:nvSpPr>
        <p:spPr>
          <a:xfrm>
            <a:off x="648246" y="1566788"/>
            <a:ext cx="3037961" cy="303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r-FR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coefficient de corrélation linéaire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4619" y="1983418"/>
                <a:ext cx="3414931" cy="531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DZ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9" y="1983418"/>
                <a:ext cx="3414931" cy="5317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6444" y="3034001"/>
                <a:ext cx="2284434" cy="531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D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" y="3034001"/>
                <a:ext cx="2284434" cy="5317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2233" y="4210353"/>
                <a:ext cx="3352417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𝑐𝑜𝑣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61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49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96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33" y="4210353"/>
                <a:ext cx="3352417" cy="540917"/>
              </a:xfrm>
              <a:prstGeom prst="rect">
                <a:avLst/>
              </a:prstGeom>
              <a:blipFill rotWithShape="1">
                <a:blip r:embed="rId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129008"/>
                  </p:ext>
                </p:extLst>
              </p:nvPr>
            </p:nvGraphicFramePr>
            <p:xfrm>
              <a:off x="7489305" y="82328"/>
              <a:ext cx="827111" cy="38743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827111"/>
                  </a:tblGrid>
                  <a:tr h="402816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2500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8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0129008"/>
                  </p:ext>
                </p:extLst>
              </p:nvPr>
            </p:nvGraphicFramePr>
            <p:xfrm>
              <a:off x="7489305" y="82328"/>
              <a:ext cx="827111" cy="38743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827111"/>
                  </a:tblGrid>
                  <a:tr h="4028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741" t="-1515" r="-741" b="-877273"/>
                          </a:stretch>
                        </a:blipFill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2500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21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4900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20400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342758"/>
                  </p:ext>
                </p:extLst>
              </p:nvPr>
            </p:nvGraphicFramePr>
            <p:xfrm>
              <a:off x="8316416" y="81038"/>
              <a:ext cx="537491" cy="387122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37491"/>
                  </a:tblGrid>
                  <a:tr h="402468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7,96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4,41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7,84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6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6,76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0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47,4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3342758"/>
                  </p:ext>
                </p:extLst>
              </p:nvPr>
            </p:nvGraphicFramePr>
            <p:xfrm>
              <a:off x="8316416" y="81038"/>
              <a:ext cx="537491" cy="387122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37491"/>
                  </a:tblGrid>
                  <a:tr h="40246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1"/>
                          <a:stretch>
                            <a:fillRect r="-1136" b="-877273"/>
                          </a:stretch>
                        </a:blipFill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1,96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7,96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4,41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9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7,84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66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6,76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47,4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74815"/>
                  </p:ext>
                </p:extLst>
              </p:nvPr>
            </p:nvGraphicFramePr>
            <p:xfrm>
              <a:off x="6906434" y="85759"/>
              <a:ext cx="591133" cy="386743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1133"/>
                  </a:tblGrid>
                  <a:tr h="406047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88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58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3861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969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74815"/>
                  </p:ext>
                </p:extLst>
              </p:nvPr>
            </p:nvGraphicFramePr>
            <p:xfrm>
              <a:off x="6906434" y="85759"/>
              <a:ext cx="591133" cy="386743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91133"/>
                  </a:tblGrid>
                  <a:tr h="406047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2"/>
                          <a:stretch>
                            <a:fillRect l="-1031" b="-861194"/>
                          </a:stretch>
                        </a:blipFill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150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88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84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196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58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969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514619" y="978739"/>
                <a:ext cx="4499762" cy="63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𝐶𝑜𝑣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𝑋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,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𝑌</m:t>
                          </m:r>
                        </m:e>
                      </m:d>
                      <m:r>
                        <a:rPr lang="en-US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ar-DZ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969</m:t>
                          </m:r>
                        </m:num>
                        <m:den>
                          <m:r>
                            <a:rPr lang="ar-DZ" sz="14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d>
                      <m:d>
                        <m:d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86</m:t>
                      </m:r>
                      <m:d>
                        <m:dPr>
                          <m:ctrlP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𝑎𝑛𝑠</m:t>
                          </m:r>
                        </m:e>
                      </m:d>
                      <m:d>
                        <m:dPr>
                          <m:ctrlP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i="1" dirty="0">
                  <a:solidFill>
                    <a:srgbClr val="C00000"/>
                  </a:solidFill>
                  <a:latin typeface="Cambria Math" panose="02040503050406030204" pitchFamily="18" charset="0"/>
                  <a:ea typeface="Arial"/>
                  <a:cs typeface="Arial"/>
                  <a:sym typeface="Arial"/>
                </a:endParaRPr>
              </a:p>
              <a:p>
                <a:pPr marL="0" lvl="0" indent="0"/>
                <a:endParaRPr sz="1400" dirty="0"/>
              </a:p>
            </p:txBody>
          </p:sp>
        </mc:Choice>
        <mc:Fallback xmlns="">
          <p:sp>
            <p:nvSpPr>
              <p:cNvPr id="25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514619" y="978739"/>
                <a:ext cx="4499762" cy="63090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04244" y="1513249"/>
                <a:ext cx="1310167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𝑜𝑣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  <m:r>
                            <a:rPr lang="fr-FR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44" y="1513249"/>
                <a:ext cx="1310167" cy="53790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4619" y="2506057"/>
                <a:ext cx="4024309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20400</m:t>
                          </m:r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276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𝑋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16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61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𝑎𝑛𝑠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DZ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9" y="2506057"/>
                <a:ext cx="4024309" cy="49705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4618" y="3682409"/>
                <a:ext cx="4345413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2456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𝑌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49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𝐿</m:t>
                      </m:r>
                    </m:oMath>
                  </m:oMathPara>
                </a14:m>
                <a:endParaRPr lang="ar-D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8" y="3682409"/>
                <a:ext cx="4345413" cy="497059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Left Arrow Callout 11"/>
              <p:cNvSpPr/>
              <p:nvPr/>
            </p:nvSpPr>
            <p:spPr>
              <a:xfrm>
                <a:off x="3623062" y="4015605"/>
                <a:ext cx="5413434" cy="937729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24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indent="0"/>
                <a:r>
                  <a:rPr lang="fr-FR" sz="1600" b="1" i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Interprétation </a:t>
                </a:r>
                <a:r>
                  <a:rPr lang="fr-FR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fr-FR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Il </a:t>
                </a:r>
                <a:r>
                  <a:rPr lang="fr-FR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 une corrélation </a:t>
                </a:r>
                <a:r>
                  <a:rPr lang="fr-FR" sz="1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linéaire</a:t>
                </a:r>
                <a:endParaRPr lang="fr-FR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/>
                <a:r>
                  <a:rPr lang="fr-FR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forte</a:t>
                </a:r>
                <a:r>
                  <a:rPr lang="fr-FR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les deux variables </a:t>
                </a:r>
                <a14:m>
                  <m:oMath xmlns:m="http://schemas.openxmlformats.org/officeDocument/2006/math">
                    <m:r>
                      <a:rPr lang="fr-FR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6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fr-FR" sz="1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1600" i="1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fr-FR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95</m:t>
                    </m:r>
                  </m:oMath>
                </a14:m>
                <a:endParaRPr lang="fr-FR" sz="1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Left Arrow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62" y="4015605"/>
                <a:ext cx="5413434" cy="937729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82461"/>
                </a:avLst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3" grpId="0" build="p"/>
      <p:bldP spid="27" grpId="0" build="p"/>
      <p:bldP spid="31" grpId="0" build="p"/>
      <p:bldP spid="33" grpId="0"/>
      <p:bldP spid="37" grpId="0"/>
      <p:bldP spid="14" grpId="0"/>
      <p:bldP spid="25" grpId="0" build="p"/>
      <p:bldP spid="11" grpId="0"/>
      <p:bldP spid="28" grpId="0"/>
      <p:bldP spid="2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273564" y="54111"/>
            <a:ext cx="1583727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Solution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371" name="Google Shape;371;p31"/>
          <p:cNvSpPr txBox="1">
            <a:spLocks noGrp="1"/>
          </p:cNvSpPr>
          <p:nvPr>
            <p:ph type="subTitle" idx="8"/>
          </p:nvPr>
        </p:nvSpPr>
        <p:spPr>
          <a:xfrm>
            <a:off x="694491" y="560067"/>
            <a:ext cx="2952328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endParaRPr lang="fr-FR" sz="1800" b="1" dirty="0"/>
          </a:p>
          <a:p>
            <a:pPr marL="0" indent="0"/>
            <a:r>
              <a:rPr lang="fr-F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Droites de régression 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59;p31"/>
          <p:cNvSpPr/>
          <p:nvPr/>
        </p:nvSpPr>
        <p:spPr>
          <a:xfrm>
            <a:off x="107617" y="546931"/>
            <a:ext cx="503943" cy="5140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127965" y="648525"/>
            <a:ext cx="483595" cy="26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lt1"/>
                </a:solidFill>
              </a:rPr>
              <a:t>03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22" name="Google Shape;359;p31"/>
          <p:cNvSpPr/>
          <p:nvPr/>
        </p:nvSpPr>
        <p:spPr>
          <a:xfrm>
            <a:off x="4915020" y="3878292"/>
            <a:ext cx="483595" cy="494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370;p31"/>
          <p:cNvSpPr txBox="1">
            <a:spLocks/>
          </p:cNvSpPr>
          <p:nvPr/>
        </p:nvSpPr>
        <p:spPr>
          <a:xfrm>
            <a:off x="4868729" y="3989443"/>
            <a:ext cx="576175" cy="27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Palanquin Dark"/>
              <a:buNone/>
              <a:defRPr sz="3000" b="0" i="0" u="none" strike="noStrike" cap="none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pPr>
              <a:buClr>
                <a:srgbClr val="211E42"/>
              </a:buClr>
            </a:pPr>
            <a:r>
              <a:rPr lang="en" sz="2000" dirty="0" smtClean="0">
                <a:solidFill>
                  <a:srgbClr val="FFFFFF"/>
                </a:solidFill>
              </a:rPr>
              <a:t>04</a:t>
            </a:r>
            <a:endParaRPr lang="en" sz="2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784959" y="1014624"/>
                <a:ext cx="228254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 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avec ; 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959" y="1014624"/>
                <a:ext cx="2282548" cy="327077"/>
              </a:xfrm>
              <a:prstGeom prst="rect">
                <a:avLst/>
              </a:prstGeom>
              <a:blipFill rotWithShape="0">
                <a:blip r:embed="rId3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38416" y="1319249"/>
                <a:ext cx="1431739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𝑜𝑣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6" y="1319249"/>
                <a:ext cx="1431739" cy="780150"/>
              </a:xfrm>
              <a:prstGeom prst="rect">
                <a:avLst/>
              </a:prstGeom>
              <a:blipFill rotWithShape="0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Google Shape;371;p31"/>
              <p:cNvSpPr txBox="1">
                <a:spLocks/>
              </p:cNvSpPr>
              <p:nvPr/>
            </p:nvSpPr>
            <p:spPr>
              <a:xfrm>
                <a:off x="5364088" y="3924272"/>
                <a:ext cx="3600400" cy="40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Palanquin Dark"/>
                  <a:buNone/>
                  <a:defRPr sz="2000" b="0" i="0" u="none" strike="noStrike" cap="none">
                    <a:solidFill>
                      <a:schemeClr val="dk1"/>
                    </a:solidFill>
                    <a:latin typeface="Palanquin Dark"/>
                    <a:ea typeface="Palanquin Dark"/>
                    <a:cs typeface="Palanquin Dark"/>
                    <a:sym typeface="Palanquin Dark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Rubik"/>
                  <a:buNone/>
                  <a:defRPr sz="2000" b="0" i="0" u="none" strike="noStrike" cap="none">
                    <a:solidFill>
                      <a:schemeClr val="dk1"/>
                    </a:solidFill>
                    <a:latin typeface="Rubik"/>
                    <a:ea typeface="Rubik"/>
                    <a:cs typeface="Rubik"/>
                    <a:sym typeface="Rubik"/>
                  </a:defRPr>
                </a:lvl9pPr>
              </a:lstStyle>
              <a:p>
                <a:pPr marL="0" indent="0">
                  <a:buClr>
                    <a:srgbClr val="211E42"/>
                  </a:buClr>
                </a:pPr>
                <a:r>
                  <a:rPr lang="fr-FR" sz="1800" b="1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de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fr-FR" sz="1800" b="1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𝒂𝒏𝒔</m:t>
                    </m:r>
                  </m:oMath>
                </a14:m>
                <a:endParaRPr lang="fr-FR" sz="1800" b="1" dirty="0">
                  <a:solidFill>
                    <a:srgbClr val="211E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Google Shape;371;p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924272"/>
                <a:ext cx="3600400" cy="402300"/>
              </a:xfrm>
              <a:prstGeom prst="rect">
                <a:avLst/>
              </a:prstGeom>
              <a:blipFill rotWithShape="0">
                <a:blip r:embed="rId5"/>
                <a:stretch>
                  <a:fillRect l="-1523" t="-10606" b="-12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347639" y="4483703"/>
                <a:ext cx="28653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639" y="4483703"/>
                <a:ext cx="2865336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3371" y="1010025"/>
                <a:ext cx="26356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/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 de régression de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1" y="1010025"/>
                <a:ext cx="2635658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694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18"/>
              <p:cNvSpPr txBox="1"/>
              <p:nvPr/>
            </p:nvSpPr>
            <p:spPr>
              <a:xfrm>
                <a:off x="1574211" y="1365600"/>
                <a:ext cx="2951129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276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</m:eqArr>
                      </m:e>
                    </m:d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11" y="1365600"/>
                <a:ext cx="2951129" cy="780150"/>
              </a:xfrm>
              <a:prstGeom prst="rect">
                <a:avLst/>
              </a:prstGeom>
              <a:blipFill rotWithShape="0">
                <a:blip r:embed="rId8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"/>
              <p:cNvSpPr txBox="1"/>
              <p:nvPr/>
            </p:nvSpPr>
            <p:spPr>
              <a:xfrm>
                <a:off x="1503142" y="2142919"/>
                <a:ext cx="20174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      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02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42" y="2142919"/>
                <a:ext cx="2017412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4211" y="2492369"/>
                <a:ext cx="26148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/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 de régression de </a:t>
                </a:r>
                <a14:m>
                  <m:oMath xmlns:m="http://schemas.openxmlformats.org/officeDocument/2006/math">
                    <m:r>
                      <a:rPr lang="fr-FR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1" y="2492369"/>
                <a:ext cx="261481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01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"/>
              <p:cNvSpPr txBox="1"/>
              <p:nvPr/>
            </p:nvSpPr>
            <p:spPr>
              <a:xfrm>
                <a:off x="2784959" y="2469822"/>
                <a:ext cx="2283702" cy="34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́"/>
                        <m:ctrlPr>
                          <a:rPr lang="fr-F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́"/>
                        <m:ctrlPr>
                          <a:rPr lang="fr-F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 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avec ; </a:t>
                </a:r>
              </a:p>
            </p:txBody>
          </p:sp>
        </mc:Choice>
        <mc:Fallback xmlns="">
          <p:sp>
            <p:nvSpPr>
              <p:cNvPr id="27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959" y="2469822"/>
                <a:ext cx="2283702" cy="343877"/>
              </a:xfrm>
              <a:prstGeom prst="rect">
                <a:avLst/>
              </a:prstGeom>
              <a:blipFill rotWithShape="0"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18"/>
              <p:cNvSpPr txBox="1"/>
              <p:nvPr/>
            </p:nvSpPr>
            <p:spPr>
              <a:xfrm>
                <a:off x="138415" y="2810270"/>
                <a:ext cx="1431739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́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𝑜𝑣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́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́"/>
                                  <m:ctrlPr>
                                    <a:rPr lang="fr-FR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5" y="2810270"/>
                <a:ext cx="1431739" cy="780150"/>
              </a:xfrm>
              <a:prstGeom prst="rect">
                <a:avLst/>
              </a:prstGeom>
              <a:blipFill rotWithShape="0"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18"/>
              <p:cNvSpPr txBox="1"/>
              <p:nvPr/>
            </p:nvSpPr>
            <p:spPr>
              <a:xfrm>
                <a:off x="1565424" y="2859782"/>
                <a:ext cx="3055708" cy="664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́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2456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</m:t>
                            </m:r>
                          </m:e>
                          <m:e>
                            <m:acc>
                              <m:accPr>
                                <m:chr m:val="́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42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84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24" y="2859782"/>
                <a:ext cx="3055708" cy="664862"/>
              </a:xfrm>
              <a:prstGeom prst="rect">
                <a:avLst/>
              </a:prstGeom>
              <a:blipFill rotWithShape="0">
                <a:blip r:embed="rId13"/>
                <a:stretch>
                  <a:fillRect l="-599" b="-100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2"/>
              <p:cNvSpPr txBox="1"/>
              <p:nvPr/>
            </p:nvSpPr>
            <p:spPr>
              <a:xfrm>
                <a:off x="1521577" y="3632125"/>
                <a:ext cx="19805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      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84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77" y="3632125"/>
                <a:ext cx="19805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9162" y="3939902"/>
                <a:ext cx="4262192" cy="54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tracer les deux droites dans le même plan,</a:t>
                </a:r>
              </a:p>
              <a:p>
                <a:pPr lvl="0"/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il suffit d’écrire L’équation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sous forme : </a:t>
                </a:r>
                <a:endParaRPr lang="fr-F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2" y="3939902"/>
                <a:ext cx="4262192" cy="542521"/>
              </a:xfrm>
              <a:prstGeom prst="rect">
                <a:avLst/>
              </a:prstGeom>
              <a:blipFill rotWithShape="0">
                <a:blip r:embed="rId15"/>
                <a:stretch>
                  <a:fillRect l="-143" t="-1124" b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3564" y="4443958"/>
                <a:ext cx="1640770" cy="537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acc>
                            <m:accPr>
                              <m:chr m:val="́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́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́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64" y="4443958"/>
                <a:ext cx="1640770" cy="5371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"/>
              <p:cNvSpPr txBox="1"/>
              <p:nvPr/>
            </p:nvSpPr>
            <p:spPr>
              <a:xfrm>
                <a:off x="1887223" y="4582081"/>
                <a:ext cx="2514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      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03125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8075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23" y="4582081"/>
                <a:ext cx="2514343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94254" y="300749"/>
            <a:ext cx="1072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52518" y="266123"/>
            <a:ext cx="4478177" cy="30324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3445" y="267494"/>
            <a:ext cx="4483051" cy="30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build="p"/>
      <p:bldP spid="20" grpId="0" animBg="1"/>
      <p:bldP spid="21" grpId="0"/>
      <p:bldP spid="22" grpId="0" animBg="1"/>
      <p:bldP spid="23" grpId="0"/>
      <p:bldP spid="3" grpId="0"/>
      <p:bldP spid="19" grpId="0"/>
      <p:bldP spid="28" grpId="0"/>
      <p:bldP spid="8" grpId="0"/>
      <p:bldP spid="2" grpId="0"/>
      <p:bldP spid="24" grpId="0"/>
      <p:bldP spid="25" grpId="0"/>
      <p:bldP spid="26" grpId="0"/>
      <p:bldP spid="27" grpId="0"/>
      <p:bldP spid="35" grpId="0"/>
      <p:bldP spid="37" grpId="0"/>
      <p:bldP spid="38" grpId="0"/>
      <p:bldP spid="29" grpId="0"/>
      <p:bldP spid="5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Google Shape;353;p3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51520" y="1131590"/>
                <a:ext cx="8640960" cy="39604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just">
                  <a:buNone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le modèle  malthusien pour la croissance d’une colonie de bactéries :</a:t>
                </a:r>
              </a:p>
              <a:p>
                <a:pPr marL="0" lvl="0" indent="0" algn="just">
                  <a:buNone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𝑵</m:t>
                      </m:r>
                      <m:d>
                        <m:dPr>
                          <m:ctrlPr>
                            <a:rPr lang="fr-FR" sz="14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1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𝒆𝒙𝒑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𝒌𝒕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la variable temps,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nombre de bactéries au temps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une constante dépendante de la population bactérienne.</a:t>
                </a: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buNone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Estimer à l’aide d’une régression linéaire les valeurs des paramètres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pPr marL="400050" lvl="0" indent="-304800">
                  <a:buSzPts val="1200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l’aide de ce modèle estimer la taille de la population bactérienne à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𝟐𝟐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lvl="0" indent="-304800">
                  <a:buSzPts val="1200"/>
                  <a:buAutoNum type="arabicPeriod"/>
                </a:pP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304800">
                  <a:buSzPts val="1200"/>
                  <a:buFont typeface="Rubik"/>
                  <a:buAutoNum type="arabicPeriod"/>
                </a:pP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304800">
                  <a:buSzPts val="1200"/>
                  <a:buAutoNum type="arabicPeriod"/>
                </a:pPr>
                <a:endParaRPr lang="fr-FR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3" name="Google Shape;353;p3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131590"/>
                <a:ext cx="8640960" cy="3960440"/>
              </a:xfrm>
              <a:prstGeom prst="rect">
                <a:avLst/>
              </a:prstGeom>
              <a:blipFill rotWithShape="1">
                <a:blip r:embed="rId3"/>
                <a:stretch>
                  <a:fillRect l="-141" r="-212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Exercice 03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69714"/>
                  </p:ext>
                </p:extLst>
              </p:nvPr>
            </p:nvGraphicFramePr>
            <p:xfrm>
              <a:off x="1331640" y="274097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  <m:d>
                                  <m:dPr>
                                    <m:ctrlPr>
                                      <a:rPr lang="fr-FR" sz="1400" b="1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138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69714"/>
                  </p:ext>
                </p:extLst>
              </p:nvPr>
            </p:nvGraphicFramePr>
            <p:xfrm>
              <a:off x="1331640" y="2740970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00" t="-1613" r="-7024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00" t="-103279" r="-7024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26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77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64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smtClean="0"/>
                            <a:t>138</a:t>
                          </a:r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25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"/>
          <p:cNvSpPr/>
          <p:nvPr/>
        </p:nvSpPr>
        <p:spPr>
          <a:xfrm>
            <a:off x="40930" y="382894"/>
            <a:ext cx="601042" cy="587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title" idx="6"/>
          </p:nvPr>
        </p:nvSpPr>
        <p:spPr>
          <a:xfrm>
            <a:off x="1330631" y="-9756"/>
            <a:ext cx="2057118" cy="497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Solution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370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114549" y="535781"/>
            <a:ext cx="483595" cy="26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</a:rPr>
              <a:t>01</a:t>
            </a:r>
            <a:endParaRPr sz="2000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603301" y="442356"/>
                <a:ext cx="5148470" cy="44738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/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des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l’aide d’une régression </a:t>
                </a: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linéaire</a:t>
                </a:r>
                <a:endParaRPr lang="fr-FR" sz="1400" dirty="0" smtClean="0"/>
              </a:p>
            </p:txBody>
          </p:sp>
        </mc:Choice>
        <mc:Fallback xmlns="">
          <p:sp>
            <p:nvSpPr>
              <p:cNvPr id="372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603301" y="442356"/>
                <a:ext cx="5148470" cy="447382"/>
              </a:xfrm>
              <a:prstGeom prst="rect">
                <a:avLst/>
              </a:prstGeom>
              <a:blipFill rotWithShape="0">
                <a:blip r:embed="rId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Google Shape;359;p31"/>
          <p:cNvSpPr/>
          <p:nvPr/>
        </p:nvSpPr>
        <p:spPr>
          <a:xfrm>
            <a:off x="4156710" y="3759122"/>
            <a:ext cx="601042" cy="587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70;p31"/>
          <p:cNvSpPr txBox="1">
            <a:spLocks noGrp="1"/>
          </p:cNvSpPr>
          <p:nvPr>
            <p:ph type="title" idx="7"/>
          </p:nvPr>
        </p:nvSpPr>
        <p:spPr>
          <a:xfrm>
            <a:off x="4215433" y="3943067"/>
            <a:ext cx="483595" cy="26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lt1"/>
                </a:solidFill>
              </a:rPr>
              <a:t>02</a:t>
            </a:r>
            <a:endParaRPr sz="2000" dirty="0">
              <a:solidFill>
                <a:schemeClr val="l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372;p31"/>
              <p:cNvSpPr txBox="1">
                <a:spLocks noGrp="1"/>
              </p:cNvSpPr>
              <p:nvPr>
                <p:ph type="subTitle" idx="9"/>
              </p:nvPr>
            </p:nvSpPr>
            <p:spPr>
              <a:xfrm>
                <a:off x="123405" y="3221616"/>
                <a:ext cx="5312691" cy="6309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𝐶𝑜𝑣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/>
                              <a:ea typeface="Arial"/>
                              <a:cs typeface="Arial"/>
                              <a:sym typeface="Arial"/>
                            </a:rPr>
                          </m:ctrlPr>
                        </m:dPr>
                        <m:e>
                          <m:r>
                            <a:rPr lang="fr-FR" sz="1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𝑇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,</m:t>
                          </m:r>
                          <m:r>
                            <a:rPr lang="en-US" sz="1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𝑌</m:t>
                          </m:r>
                        </m:e>
                      </m:d>
                      <m:r>
                        <a:rPr lang="en-US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ar-DZ" sz="1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sz="1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ar-DZ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ar-DZ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ar-DZ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ar-DZ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ar-DZ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ar-DZ" sz="1400" i="1">
                              <a:latin typeface="Cambria Math"/>
                            </a:rPr>
                          </m:ctrlPr>
                        </m:accPr>
                        <m:e>
                          <m:func>
                            <m:funcPr>
                              <m:ctrlPr>
                                <a:rPr lang="fr-FR" sz="1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</m:e>
                      </m:acc>
                      <m:r>
                        <a:rPr lang="ar-DZ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fr-FR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06</m:t>
                      </m:r>
                    </m:oMath>
                  </m:oMathPara>
                </a14:m>
                <a:endParaRPr lang="en-US" sz="1400" i="1" dirty="0">
                  <a:solidFill>
                    <a:srgbClr val="C00000"/>
                  </a:solidFill>
                  <a:latin typeface="Cambria Math" panose="02040503050406030204" pitchFamily="18" charset="0"/>
                  <a:ea typeface="Arial"/>
                  <a:cs typeface="Arial"/>
                  <a:sym typeface="Arial"/>
                </a:endParaRPr>
              </a:p>
              <a:p>
                <a:pPr marL="0" lvl="0" indent="0"/>
                <a:endParaRPr sz="1400" dirty="0"/>
              </a:p>
            </p:txBody>
          </p:sp>
        </mc:Choice>
        <mc:Fallback xmlns="">
          <p:sp>
            <p:nvSpPr>
              <p:cNvPr id="43" name="Google Shape;372;p3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9"/>
              </p:nvPr>
            </p:nvSpPr>
            <p:spPr>
              <a:xfrm>
                <a:off x="123405" y="3221616"/>
                <a:ext cx="5312691" cy="630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446154"/>
                  </p:ext>
                </p:extLst>
              </p:nvPr>
            </p:nvGraphicFramePr>
            <p:xfrm>
              <a:off x="5641603" y="347318"/>
              <a:ext cx="1303155" cy="295402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29197"/>
                    <a:gridCol w="373958"/>
                  </a:tblGrid>
                  <a:tr h="393232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400" b="0" i="0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 i="0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just" rtl="0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b="0" i="1" u="none" strike="noStrike" cap="none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b="0" i="1" u="none" strike="noStrike" cap="none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4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14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446154"/>
                  </p:ext>
                </p:extLst>
              </p:nvPr>
            </p:nvGraphicFramePr>
            <p:xfrm>
              <a:off x="5641603" y="347318"/>
              <a:ext cx="1303155" cy="295402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929197"/>
                    <a:gridCol w="373958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538" r="-40523" b="-6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0820" t="-1538" r="-1639" b="-656923"/>
                          </a:stretch>
                        </a:blipFill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64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7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 marL="0" marR="0" marT="0" marB="0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0556" y="823813"/>
                <a:ext cx="16960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𝑒𝑥𝑝</m:t>
                      </m:r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𝑘𝑡</m:t>
                      </m:r>
                      <m:r>
                        <a:rPr lang="fr-FR" b="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6" y="823813"/>
                <a:ext cx="1696042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9487" y="2715766"/>
                <a:ext cx="3814441" cy="530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fr-FR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4</m:t>
                      </m:r>
                    </m:oMath>
                  </m:oMathPara>
                </a14:m>
                <a:endParaRPr lang="ar-DZ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" y="2715766"/>
                <a:ext cx="3814441" cy="5309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7224" y="4731990"/>
                <a:ext cx="2945775" cy="31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</a:t>
                </a:r>
                <a:r>
                  <a:rPr lang="fr-FR" dirty="0" smtClean="0"/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fr-F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fr-FR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sSup>
                      <m:sSupPr>
                        <m:ctrlPr>
                          <a:rPr lang="fr-FR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  <m:r>
                          <a:rPr lang="fr-FR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ar-DZ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4" y="4731990"/>
                <a:ext cx="2945775" cy="311560"/>
              </a:xfrm>
              <a:prstGeom prst="rect">
                <a:avLst/>
              </a:prstGeom>
              <a:blipFill rotWithShape="1">
                <a:blip r:embed="rId8"/>
                <a:stretch>
                  <a:fillRect l="-414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28104" y="834231"/>
                <a:ext cx="2659920" cy="34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 algn="just">
                  <a:buNone/>
                </a:pPr>
                <a:r>
                  <a:rPr lang="fr-FR" b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fr-F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𝑘𝑡</m:t>
                            </m:r>
                          </m:sup>
                        </m:sSup>
                      </m:e>
                    </m:d>
                  </m:oMath>
                </a14:m>
                <a:endPara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104" y="834231"/>
                <a:ext cx="2659920" cy="343427"/>
              </a:xfrm>
              <a:prstGeom prst="rect">
                <a:avLst/>
              </a:prstGeom>
              <a:blipFill rotWithShape="0">
                <a:blip r:embed="rId9"/>
                <a:stretch>
                  <a:fillRect l="-688" t="-1786" b="-89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30246" y="1127724"/>
                <a:ext cx="265992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0" indent="0" algn="just">
                  <a:buNone/>
                </a:pPr>
                <a:r>
                  <a:rPr lang="fr-FR" b="1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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fr-F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fr-FR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fr-F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𝑘𝑡</m:t>
                    </m:r>
                  </m:oMath>
                </a14:m>
                <a:endParaRPr lang="fr-F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246" y="1127724"/>
                <a:ext cx="2659920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86" t="-6000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1912" y="1483484"/>
                <a:ext cx="45995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pose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 smtClean="0"/>
                  <a:t> 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 smtClean="0"/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obtient :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𝑘𝑡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fr-FR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2" y="1483484"/>
                <a:ext cx="459957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398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18"/>
              <p:cNvSpPr txBox="1"/>
              <p:nvPr/>
            </p:nvSpPr>
            <p:spPr>
              <a:xfrm>
                <a:off x="123405" y="1910258"/>
                <a:ext cx="1837041" cy="65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avec </a:t>
                </a:r>
                <a:r>
                  <a:rPr lang="en-US" dirty="0" smtClean="0"/>
                  <a:t>;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d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5" y="1910258"/>
                <a:ext cx="1837041" cy="651910"/>
              </a:xfrm>
              <a:prstGeom prst="rect">
                <a:avLst/>
              </a:prstGeom>
              <a:blipFill rotWithShape="1">
                <a:blip r:embed="rId12"/>
                <a:stretch>
                  <a:fillRect l="-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98814" y="1749576"/>
                <a:ext cx="1891608" cy="529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D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814" y="1749576"/>
                <a:ext cx="1891608" cy="5299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950551" y="2286369"/>
                <a:ext cx="3314177" cy="529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r-DZ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ar-DZ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ar-D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D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DZ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ar-D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ar-DZ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D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ar-D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76</m:t>
                      </m:r>
                    </m:oMath>
                  </m:oMathPara>
                </a14:m>
                <a:endParaRPr lang="ar-D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551" y="2286369"/>
                <a:ext cx="3314177" cy="5299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18"/>
              <p:cNvSpPr txBox="1"/>
              <p:nvPr/>
            </p:nvSpPr>
            <p:spPr>
              <a:xfrm>
                <a:off x="177224" y="3676824"/>
                <a:ext cx="2977675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06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</m:t>
                            </m:r>
                          </m:e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76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  <m:r>
                              <a:rPr lang="fr-F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4" y="3676824"/>
                <a:ext cx="2977675" cy="780150"/>
              </a:xfrm>
              <a:prstGeom prst="rect">
                <a:avLst/>
              </a:prstGeom>
              <a:blipFill rotWithShape="0">
                <a:blip r:embed="rId15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1912" y="4443958"/>
                <a:ext cx="3252895" cy="31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sSub>
                      <m:sSubPr>
                        <m:ctrlPr>
                          <a:rPr lang="fr-F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i="1" dirty="0"/>
                  <a:t> </a:t>
                </a:r>
                <a:r>
                  <a:rPr lang="fr-FR" i="1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15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18</m:t>
                    </m:r>
                  </m:oMath>
                </a14:m>
                <a:r>
                  <a:rPr lang="fr-FR" i="1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2" y="4443958"/>
                <a:ext cx="3252895" cy="311560"/>
              </a:xfrm>
              <a:prstGeom prst="rect">
                <a:avLst/>
              </a:prstGeom>
              <a:blipFill rotWithShape="0">
                <a:blip r:embed="rId16"/>
                <a:stretch>
                  <a:fillRect t="-5882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11491" y="3787070"/>
                <a:ext cx="35000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de la taille bactérienne à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91" y="3787070"/>
                <a:ext cx="3500061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523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10189" y="4077517"/>
                <a:ext cx="413324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0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</a:t>
                </a:r>
                <a:r>
                  <a:rPr lang="fr-FR" b="0" dirty="0" smtClean="0">
                    <a:solidFill>
                      <a:srgbClr val="211E4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15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18</m:t>
                    </m:r>
                    <m:func>
                      <m:funcPr>
                        <m:ctrlPr>
                          <a:rPr lang="fr-FR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26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12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≅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343</m:t>
                    </m:r>
                  </m:oMath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89" y="4077517"/>
                <a:ext cx="4133247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442" t="-6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44963" y="4360510"/>
                <a:ext cx="35000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 de la taille bactérienne à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1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𝟐𝟐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63" y="4360510"/>
                <a:ext cx="3500061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523" t="-1961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28441" y="4626173"/>
                <a:ext cx="42326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0" dirty="0" smtClean="0">
                    <a:solidFill>
                      <a:srgbClr val="211E4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</a:t>
                </a:r>
                <a:r>
                  <a:rPr lang="fr-FR" b="0" dirty="0" smtClean="0">
                    <a:solidFill>
                      <a:srgbClr val="211E4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211E4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22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smtClean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15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18</m:t>
                    </m:r>
                    <m:func>
                      <m:funcPr>
                        <m:ctrlPr>
                          <a:rPr lang="fr-FR" b="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26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22</m:t>
                            </m:r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≅</m:t>
                    </m:r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4628</m:t>
                    </m:r>
                  </m:oMath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41" y="4626173"/>
                <a:ext cx="4232634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432" t="-6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063706"/>
                  </p:ext>
                </p:extLst>
              </p:nvPr>
            </p:nvGraphicFramePr>
            <p:xfrm>
              <a:off x="6953722" y="347318"/>
              <a:ext cx="642613" cy="296127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42613"/>
                  </a:tblGrid>
                  <a:tr h="403495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fr-FR" sz="1400" b="0" i="1" u="none" strike="noStrike" cap="none" dirty="0" smtClean="0">
                              <a:solidFill>
                                <a:schemeClr val="bg1"/>
                              </a:solidFill>
                              <a:ea typeface="+mn-ea"/>
                              <a:cs typeface="+mn-cs"/>
                              <a:sym typeface="Arial"/>
                            </a:rPr>
                            <a:t>ln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b="0" i="1" u="none" strike="noStrike" cap="non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fr-FR" sz="1400" b="0" i="1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2,89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4,34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4,18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4,15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4,92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0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26,33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063706"/>
                  </p:ext>
                </p:extLst>
              </p:nvPr>
            </p:nvGraphicFramePr>
            <p:xfrm>
              <a:off x="6953722" y="347318"/>
              <a:ext cx="642613" cy="296127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642613"/>
                  </a:tblGrid>
                  <a:tr h="40349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l="-952" t="-1515" r="-952" b="-646970"/>
                          </a:stretch>
                        </a:blipFill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2,89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4,34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2,56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4,18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4,15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4,92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26,33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223188"/>
                  </p:ext>
                </p:extLst>
              </p:nvPr>
            </p:nvGraphicFramePr>
            <p:xfrm>
              <a:off x="7596336" y="348310"/>
              <a:ext cx="520890" cy="29666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0890"/>
                  </a:tblGrid>
                  <a:tr h="401543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fr-FR" sz="1400" b="0" i="1" u="none" strike="noStrike" cap="none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Arial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fr-FR" sz="1400" b="0" i="0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27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85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1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223188"/>
                  </p:ext>
                </p:extLst>
              </p:nvPr>
            </p:nvGraphicFramePr>
            <p:xfrm>
              <a:off x="7596336" y="348310"/>
              <a:ext cx="520890" cy="296669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20890"/>
                  </a:tblGrid>
                  <a:tr h="40154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b="-648485"/>
                          </a:stretch>
                        </a:blipFill>
                      </a:tcPr>
                    </a:tc>
                  </a:tr>
                  <a:tr h="3270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36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49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140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570811"/>
                  </p:ext>
                </p:extLst>
              </p:nvPr>
            </p:nvGraphicFramePr>
            <p:xfrm>
              <a:off x="8117226" y="347574"/>
              <a:ext cx="775253" cy="29612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75253"/>
                  </a:tblGrid>
                  <a:tr h="403460">
                    <a:tc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u="none" strike="noStrike" cap="non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400" b="0" i="1" u="none" strike="noStrike" cap="none" dirty="0" smtClean="0">
                              <a:solidFill>
                                <a:schemeClr val="bg1"/>
                              </a:solidFill>
                              <a:ea typeface="+mn-ea"/>
                              <a:cs typeface="+mn-cs"/>
                              <a:sym typeface="Arial"/>
                            </a:rPr>
                            <a:t>ln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u="none" strike="noStrike" cap="none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b="0" i="1" u="none" strike="noStrike" cap="none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fr-FR" sz="1400" b="0" i="1" u="none" strike="noStrike" cap="none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E868C"/>
                        </a:solidFill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5,78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13,03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20,94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24,95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5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34,49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10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112,72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1570811"/>
                  </p:ext>
                </p:extLst>
              </p:nvPr>
            </p:nvGraphicFramePr>
            <p:xfrm>
              <a:off x="8117226" y="347574"/>
              <a:ext cx="775253" cy="29612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75253"/>
                  </a:tblGrid>
                  <a:tr h="4034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3"/>
                          <a:stretch>
                            <a:fillRect l="-787" t="-1515" b="-646970"/>
                          </a:stretch>
                        </a:blipFill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5,78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13,03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10,25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20,94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24,95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34,49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97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fr-FR" sz="1400" b="0" i="0" u="none" strike="noStrike" cap="none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112,72</a:t>
                          </a:r>
                          <a:endParaRPr lang="fr-FR" sz="1400" b="0" i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  <a:sym typeface="Arial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A868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31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  <p:bldP spid="370" grpId="0"/>
      <p:bldP spid="372" grpId="0" build="p"/>
      <p:bldP spid="34" grpId="0" animBg="1"/>
      <p:bldP spid="35" grpId="0"/>
      <p:bldP spid="43" grpId="0" build="p"/>
      <p:bldP spid="9" grpId="0"/>
      <p:bldP spid="33" grpId="0"/>
      <p:bldP spid="37" grpId="0"/>
      <p:bldP spid="4" grpId="0"/>
      <p:bldP spid="25" grpId="0"/>
      <p:bldP spid="6" grpId="0"/>
      <p:bldP spid="28" grpId="0"/>
      <p:bldP spid="8" grpId="0"/>
      <p:bldP spid="29" grpId="0"/>
      <p:bldP spid="30" grpId="0"/>
      <p:bldP spid="10" grpId="0"/>
      <p:bldP spid="13" grpId="0"/>
      <p:bldP spid="16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57"/>
          <p:cNvSpPr txBox="1">
            <a:spLocks noGrp="1"/>
          </p:cNvSpPr>
          <p:nvPr>
            <p:ph type="title"/>
          </p:nvPr>
        </p:nvSpPr>
        <p:spPr>
          <a:xfrm>
            <a:off x="539552" y="1550852"/>
            <a:ext cx="4192123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M</a:t>
            </a:r>
            <a:r>
              <a:rPr lang="en" dirty="0" smtClean="0"/>
              <a:t>erci </a:t>
            </a:r>
            <a:br>
              <a:rPr lang="en" dirty="0" smtClean="0"/>
            </a:br>
            <a:r>
              <a:rPr lang="en" dirty="0" smtClean="0"/>
              <a:t>pour votre attention</a:t>
            </a:r>
            <a:endParaRPr dirty="0"/>
          </a:p>
        </p:txBody>
      </p:sp>
      <p:sp>
        <p:nvSpPr>
          <p:cNvPr id="1119" name="Google Shape;1119;p57"/>
          <p:cNvSpPr txBox="1"/>
          <p:nvPr/>
        </p:nvSpPr>
        <p:spPr>
          <a:xfrm>
            <a:off x="5762089" y="4255450"/>
            <a:ext cx="28992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Please keep this slide for attribution.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120" name="Google Shape;1120;p57"/>
          <p:cNvCxnSpPr/>
          <p:nvPr/>
        </p:nvCxnSpPr>
        <p:spPr>
          <a:xfrm>
            <a:off x="2547900" y="3863700"/>
            <a:ext cx="0" cy="1279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1" name="Google Shape;1121;p57"/>
          <p:cNvCxnSpPr/>
          <p:nvPr/>
        </p:nvCxnSpPr>
        <p:spPr>
          <a:xfrm>
            <a:off x="2547900" y="0"/>
            <a:ext cx="0" cy="12798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5076056" y="-20538"/>
            <a:ext cx="4067944" cy="5164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56176" y="2499742"/>
            <a:ext cx="2736304" cy="2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 t="38157" r="6647" b="46303"/>
          <a:stretch/>
        </p:blipFill>
        <p:spPr bwMode="auto">
          <a:xfrm>
            <a:off x="5076056" y="2010098"/>
            <a:ext cx="3949700" cy="10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0457" y="2761367"/>
            <a:ext cx="27820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Statistique descriptive bi-variée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" grpId="0"/>
    </p:bldLst>
  </p:timing>
</p:sld>
</file>

<file path=ppt/theme/theme1.xml><?xml version="1.0" encoding="utf-8"?>
<a:theme xmlns:a="http://schemas.openxmlformats.org/drawingml/2006/main" name="Center for Health Statistics by Slidesgo">
  <a:themeElements>
    <a:clrScheme name="Simple Light">
      <a:dk1>
        <a:srgbClr val="211E42"/>
      </a:dk1>
      <a:lt1>
        <a:srgbClr val="FFFFFF"/>
      </a:lt1>
      <a:dk2>
        <a:srgbClr val="6D689C"/>
      </a:dk2>
      <a:lt2>
        <a:srgbClr val="D5D3EB"/>
      </a:lt2>
      <a:accent1>
        <a:srgbClr val="E4F8F9"/>
      </a:accent1>
      <a:accent2>
        <a:srgbClr val="C7EDF0"/>
      </a:accent2>
      <a:accent3>
        <a:srgbClr val="AAE3E8"/>
      </a:accent3>
      <a:accent4>
        <a:srgbClr val="24BBC4"/>
      </a:accent4>
      <a:accent5>
        <a:srgbClr val="0E868C"/>
      </a:accent5>
      <a:accent6>
        <a:srgbClr val="211E42"/>
      </a:accent6>
      <a:hlink>
        <a:srgbClr val="211E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1319</Words>
  <Application>Microsoft Office PowerPoint</Application>
  <PresentationFormat>Affichage à l'écran (16:9)</PresentationFormat>
  <Paragraphs>266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Wingdings</vt:lpstr>
      <vt:lpstr>Times New Roman</vt:lpstr>
      <vt:lpstr>Cambria Math</vt:lpstr>
      <vt:lpstr>Palanquin Dark</vt:lpstr>
      <vt:lpstr>Rubik</vt:lpstr>
      <vt:lpstr>Symbol</vt:lpstr>
      <vt:lpstr>Center for Health Statistics by Slidesgo</vt:lpstr>
      <vt:lpstr>   Statistique descriptive Bi-variée</vt:lpstr>
      <vt:lpstr>Exercice 01</vt:lpstr>
      <vt:lpstr>Solution </vt:lpstr>
      <vt:lpstr>Solution </vt:lpstr>
      <vt:lpstr>Solution </vt:lpstr>
      <vt:lpstr>Exercice 03</vt:lpstr>
      <vt:lpstr>Solution </vt:lpstr>
      <vt:lpstr>Merci 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Statistique descriptive uni-variée</dc:title>
  <dc:creator>bendifallah ahmed</dc:creator>
  <cp:lastModifiedBy>mimouna</cp:lastModifiedBy>
  <cp:revision>197</cp:revision>
  <cp:lastPrinted>2022-02-01T19:13:58Z</cp:lastPrinted>
  <dcterms:modified xsi:type="dcterms:W3CDTF">2022-03-09T08:19:02Z</dcterms:modified>
</cp:coreProperties>
</file>