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7" r:id="rId2"/>
    <p:sldId id="281" r:id="rId3"/>
    <p:sldId id="292" r:id="rId4"/>
    <p:sldId id="293" r:id="rId5"/>
    <p:sldId id="284" r:id="rId6"/>
    <p:sldId id="294" r:id="rId7"/>
    <p:sldId id="295" r:id="rId8"/>
    <p:sldId id="287" r:id="rId9"/>
    <p:sldId id="296" r:id="rId10"/>
    <p:sldId id="297" r:id="rId11"/>
    <p:sldId id="298" r:id="rId12"/>
    <p:sldId id="299" r:id="rId13"/>
    <p:sldId id="269" r:id="rId14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962B61-6414-46EA-9AB5-F2A2C06C49B7}">
          <p14:sldIdLst>
            <p14:sldId id="267"/>
            <p14:sldId id="281"/>
            <p14:sldId id="292"/>
            <p14:sldId id="293"/>
            <p14:sldId id="284"/>
            <p14:sldId id="294"/>
            <p14:sldId id="295"/>
            <p14:sldId id="287"/>
            <p14:sldId id="296"/>
            <p14:sldId id="297"/>
            <p14:sldId id="298"/>
            <p14:sldId id="299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36" autoAdjust="0"/>
  </p:normalViewPr>
  <p:slideViewPr>
    <p:cSldViewPr>
      <p:cViewPr>
        <p:scale>
          <a:sx n="66" d="100"/>
          <a:sy n="66" d="100"/>
        </p:scale>
        <p:origin x="-118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4C811-6AC8-4726-BF4B-609495710975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5958-2528-4E22-B7AC-167A76B528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1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DE79-AE94-4EB4-B167-CBEF4D615642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0DB-04E7-471D-A3BF-6B91CF2C85C9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22CB-BD58-43B1-92A2-C1CD80AC0F39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4966-ED5D-4E85-8B17-C135849CBD24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F89F-D5D3-4A67-A3BC-FF52D248E636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203C-3850-41CE-8FE3-51897715A18B}" type="datetime1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0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612900" y="1600200"/>
            <a:ext cx="7713980" cy="4062651"/>
          </a:xfrm>
        </p:spPr>
        <p:txBody>
          <a:bodyPr/>
          <a:lstStyle/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Module : </a:t>
            </a:r>
            <a:r>
              <a:rPr lang="fr-FR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Bio-Mathématiques</a:t>
            </a:r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TD n 3 </a:t>
            </a: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-Équations différentielles-</a:t>
            </a:r>
          </a:p>
          <a:p>
            <a:pPr algn="ctr"/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« La suite »</a:t>
            </a:r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7500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7500" y="657225"/>
                <a:ext cx="9624060" cy="430887"/>
              </a:xfrm>
              <a:blipFill rotWithShape="1">
                <a:blip r:embed="rId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10</a:t>
            </a:fld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2402" y="1139747"/>
                <a:ext cx="10604498" cy="1117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 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2" y="1139747"/>
                <a:ext cx="10604498" cy="1117678"/>
              </a:xfrm>
              <a:prstGeom prst="rect">
                <a:avLst/>
              </a:prstGeom>
              <a:blipFill rotWithShape="1">
                <a:blip r:embed="rId4"/>
                <a:stretch>
                  <a:fillRect l="-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  <a:blipFill rotWithShape="1">
                <a:blip r:embed="rId5"/>
                <a:stretch>
                  <a:fillRect l="-1310" t="-12644" b="-298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08845" y="2867025"/>
                <a:ext cx="4572000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0,1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845" y="2867025"/>
                <a:ext cx="4572000" cy="530915"/>
              </a:xfrm>
              <a:prstGeom prst="rect">
                <a:avLst/>
              </a:prstGeom>
              <a:blipFill rotWithShape="1">
                <a:blip r:embed="rId6"/>
                <a:stretch>
                  <a:fillRect l="-800" t="-10345" b="-3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23790" y="3324225"/>
                <a:ext cx="563751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e>
                    </m:nary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90" y="3324225"/>
                <a:ext cx="5637510" cy="703911"/>
              </a:xfrm>
              <a:prstGeom prst="rect">
                <a:avLst/>
              </a:prstGeom>
              <a:blipFill rotWithShape="1">
                <a:blip r:embed="rId7"/>
                <a:stretch>
                  <a:fillRect l="-2270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d’où:</a:t>
                </a:r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et       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00B05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  <a:blipFill rotWithShape="1">
                <a:blip r:embed="rId8"/>
                <a:stretch>
                  <a:fillRect l="-342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9542" y="4803016"/>
                <a:ext cx="46531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initiale :</a:t>
                </a:r>
                <a:r>
                  <a:rPr lang="fr-FR" sz="2800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4803016"/>
                <a:ext cx="4653100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2752" t="-12791" b="-302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  <a:blipFill rotWithShape="1">
                <a:blip r:embed="rId10"/>
                <a:stretch>
                  <a:fillRect l="-2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82642" y="5409073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+=0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642" y="5409073"/>
                <a:ext cx="4343400" cy="703911"/>
              </a:xfrm>
              <a:prstGeom prst="rect">
                <a:avLst/>
              </a:prstGeom>
              <a:blipFill rotWithShape="1">
                <a:blip r:embed="rId11"/>
                <a:stretch>
                  <a:fillRect l="-2949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=−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  <a:blipFill rotWithShape="1">
                <a:blip r:embed="rId12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Finalement la solution est :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  <a:blipFill rotWithShape="1">
                <a:blip r:embed="rId13"/>
                <a:stretch>
                  <a:fillRect l="-1672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172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</p:spPr>
            <p:txBody>
              <a:bodyPr/>
              <a:lstStyle/>
              <a:p>
                <a:r>
                  <a:rPr lang="fr-FR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L’allure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de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  <a:blipFill rotWithShape="1">
                <a:blip r:embed="rId2"/>
                <a:stretch>
                  <a:fillRect l="-2280"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</p:spPr>
            <p:txBody>
              <a:bodyPr/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 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  <a:blipFill rotWithShape="1">
                <a:blip r:embed="rId3"/>
                <a:stretch>
                  <a:fillRect l="-2217" t="-19565" b="-141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8671" y="1137221"/>
            <a:ext cx="560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unc>
                      <m:func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𝑘𝑡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initiale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66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700" y="3954845"/>
            <a:ext cx="7765288" cy="34042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10028" y="3153714"/>
                <a:ext cx="10423072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Variation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</m:oMath>
                </a14:m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  <m:r>
                      <a:rPr lang="fr-FR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r>
                      <a:rPr lang="fr-FR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m:rPr>
                        <m:nor/>
                      </m:rPr>
                      <a:rPr lang="fr-FR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est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strictement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croissante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28" y="3153714"/>
                <a:ext cx="10423072" cy="530915"/>
              </a:xfrm>
              <a:prstGeom prst="rect">
                <a:avLst/>
              </a:prstGeom>
              <a:blipFill rotWithShape="1">
                <a:blip r:embed="rId8"/>
                <a:stretch>
                  <a:fillRect l="-1170"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893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</p:spPr>
            <p:txBody>
              <a:bodyPr/>
              <a:lstStyle/>
              <a:p>
                <a:r>
                  <a:rPr lang="fr-FR" sz="28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=?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Sachant que: ;   à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3h =180 mn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  <a:blipFill rotWithShape="1">
                <a:blip r:embed="rId2"/>
                <a:stretch>
                  <a:fillRect l="-2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=180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𝑚𝑛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(180)</m:t>
                            </m:r>
                          </m:sup>
                        </m:sSup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  <a:blipFill rotWithShape="1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(180)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  <a:blipFill rotWithShape="0">
                <a:blip r:embed="rId4"/>
                <a:stretch>
                  <a:fillRect l="-2176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180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𝑙𝑛</m:t>
                        </m:r>
                      </m:fName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(0,5)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45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=0,00385=38,5×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252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=38,5×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25,97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−(38,5×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  <a:blipFill rotWithShape="0">
                <a:blip r:embed="rId7"/>
                <a:stretch>
                  <a:fillRect l="-1325" t="-990" b="-21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706" y="4361551"/>
            <a:ext cx="7543800" cy="28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59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32480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Merci pour votre attention.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13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241300" y="843022"/>
                <a:ext cx="10287000" cy="1109603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1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fr-FR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fr-FR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fr-FR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000" dirty="0" smtClean="0"/>
                  <a:t/>
                </a:r>
                <a:br>
                  <a:rPr lang="fr-FR" sz="2000" dirty="0" smtClean="0"/>
                </a:br>
                <a:r>
                  <a:rPr lang="fr-FR" sz="2000" dirty="0"/>
                  <a:t/>
                </a:r>
                <a:br>
                  <a:rPr lang="fr-FR" sz="2000" dirty="0"/>
                </a:br>
                <a:endParaRPr lang="fr-FR" b="1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1300" y="843022"/>
                <a:ext cx="10287000" cy="1109603"/>
              </a:xfrm>
              <a:blipFill rotWithShape="0">
                <a:blip r:embed="rId2"/>
                <a:stretch>
                  <a:fillRect l="-2134" t="-98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1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1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Ordre -ED1O-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2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69900" y="1880454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420198" y="6547659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3440799" y="6669602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1250113" y="6562207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4573695" y="6683105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241300" y="2436671"/>
                <a:ext cx="6172200" cy="98001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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𝑥𝑦</m:t>
                    </m:r>
                    <m:r>
                      <a:rPr lang="fr-FR" sz="28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400" b="1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b="1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2436671"/>
                <a:ext cx="6172200" cy="980012"/>
              </a:xfrm>
              <a:prstGeom prst="rect">
                <a:avLst/>
              </a:prstGeom>
              <a:blipFill rotWithShape="0">
                <a:blip r:embed="rId3"/>
                <a:stretch>
                  <a:fillRect l="-99" t="-31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8" y="3138004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 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  (E)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8" y="3138004"/>
                <a:ext cx="10009632" cy="719621"/>
              </a:xfrm>
              <a:prstGeom prst="rect">
                <a:avLst/>
              </a:prstGeom>
              <a:blipFill rotWithShape="1">
                <a:blip r:embed="rId4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238625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pose :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400" kern="0" dirty="0" smtClean="0">
                    <a:solidFill>
                      <a:sysClr val="windowText" lastClr="000000"/>
                    </a:solidFill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donc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</m:oMath>
                </a14:m>
                <a:endParaRPr lang="fr-FR" sz="28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238625"/>
                <a:ext cx="10009632" cy="719621"/>
              </a:xfrm>
              <a:prstGeom prst="rect">
                <a:avLst/>
              </a:prstGeom>
              <a:blipFill rotWithShape="1">
                <a:blip r:embed="rId5"/>
                <a:stretch>
                  <a:fillRect l="-2192" b="-93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70036" y="4924425"/>
                <a:ext cx="10009632" cy="103925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  (EL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36" y="4924425"/>
                <a:ext cx="10009632" cy="1039259"/>
              </a:xfrm>
              <a:prstGeom prst="rect">
                <a:avLst/>
              </a:prstGeom>
              <a:blipFill rotWithShape="0">
                <a:blip r:embed="rId6"/>
                <a:stretch>
                  <a:fillRect l="-2192" t="-2941" b="-194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1000" y="5991225"/>
                <a:ext cx="5346700" cy="5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991225"/>
                <a:ext cx="5346700" cy="556434"/>
              </a:xfrm>
              <a:prstGeom prst="rect">
                <a:avLst/>
              </a:prstGeom>
              <a:blipFill rotWithShape="0">
                <a:blip r:embed="rId7"/>
                <a:stretch>
                  <a:fillRect l="-239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/>
          <p:cNvSpPr/>
          <p:nvPr/>
        </p:nvSpPr>
        <p:spPr>
          <a:xfrm>
            <a:off x="7770253" y="1337293"/>
            <a:ext cx="2286000" cy="1349808"/>
          </a:xfrm>
          <a:prstGeom prst="wedgeRectCallout">
            <a:avLst>
              <a:gd name="adj1" fmla="val -127121"/>
              <a:gd name="adj2" fmla="val 5372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Equation de Bernoulli, n=3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75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12" grpId="0"/>
      <p:bldP spid="14" grpId="0"/>
      <p:bldP spid="15" grpId="0"/>
      <p:bldP spid="16" grpId="0"/>
      <p:bldP spid="17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707886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</a:t>
                </a:r>
                <a:r>
                  <a:rPr lang="fr-FR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707886"/>
              </a:xfrm>
              <a:blipFill rotWithShape="1">
                <a:blip r:embed="rId2"/>
                <a:stretch>
                  <a:fillRect l="-2217" t="-155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581025"/>
                <a:ext cx="9624060" cy="43088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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581025"/>
                <a:ext cx="9624060" cy="430887"/>
              </a:xfrm>
              <a:blipFill rotWithShape="0">
                <a:blip r:embed="rId3"/>
                <a:stretch>
                  <a:fillRect l="-2217" t="-25352" b="-50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3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962025"/>
                <a:ext cx="93726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962025"/>
                <a:ext cx="9372600" cy="712887"/>
              </a:xfrm>
              <a:prstGeom prst="rect">
                <a:avLst/>
              </a:prstGeom>
              <a:blipFill rotWithShape="0">
                <a:blip r:embed="rId4"/>
                <a:stretch>
                  <a:fillRect l="-1366" b="-94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9465" y="1536522"/>
                <a:ext cx="5034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=−2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𝑥𝑡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465" y="1536522"/>
                <a:ext cx="5034567" cy="720903"/>
              </a:xfrm>
              <a:prstGeom prst="rect">
                <a:avLst/>
              </a:prstGeom>
              <a:blipFill rotWithShape="0">
                <a:blip r:embed="rId5"/>
                <a:stretch>
                  <a:fillRect l="-2421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5533" y="2181225"/>
                <a:ext cx="5796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num>
                          <m:den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533" y="2181225"/>
                <a:ext cx="5796567" cy="720903"/>
              </a:xfrm>
              <a:prstGeom prst="rect">
                <a:avLst/>
              </a:prstGeom>
              <a:blipFill rotWithShape="1">
                <a:blip r:embed="rId6"/>
                <a:stretch>
                  <a:fillRect l="-1262" b="-76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50900" y="2867025"/>
                <a:ext cx="3505200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2867025"/>
                <a:ext cx="3505200" cy="532966"/>
              </a:xfrm>
              <a:prstGeom prst="rect">
                <a:avLst/>
              </a:prstGeom>
              <a:blipFill rotWithShape="0">
                <a:blip r:embed="rId7"/>
                <a:stretch>
                  <a:fillRect l="-3652" t="-10227" b="-295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811530" y="3324225"/>
                <a:ext cx="6870700" cy="597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fr-FR" sz="28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avec ;   </a:t>
                </a:r>
                <a14:m>
                  <m:oMath xmlns:m="http://schemas.openxmlformats.org/officeDocument/2006/math">
                    <m:r>
                      <a:rPr lang="fr-FR" sz="28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=±</m:t>
                    </m:r>
                    <m:sSup>
                      <m:sSup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30" y="3324225"/>
                <a:ext cx="6870700" cy="597279"/>
              </a:xfrm>
              <a:prstGeom prst="rect">
                <a:avLst/>
              </a:prstGeom>
              <a:blipFill rotWithShape="1">
                <a:blip r:embed="rId8"/>
                <a:stretch>
                  <a:fillRect b="-255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8561" y="4010025"/>
                <a:ext cx="51943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61" y="4010025"/>
                <a:ext cx="5194300" cy="556434"/>
              </a:xfrm>
              <a:prstGeom prst="rect">
                <a:avLst/>
              </a:prstGeom>
              <a:blipFill rotWithShape="0">
                <a:blip r:embed="rId9"/>
                <a:stretch>
                  <a:fillRect l="-246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5861" y="4447059"/>
                <a:ext cx="9236997" cy="1220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(</m:t>
                            </m:r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447059"/>
                <a:ext cx="9236997" cy="1220270"/>
              </a:xfrm>
              <a:prstGeom prst="rect">
                <a:avLst/>
              </a:prstGeom>
              <a:blipFill rotWithShape="1">
                <a:blip r:embed="rId10"/>
                <a:stretch>
                  <a:fillRect l="-13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1803" y="5838825"/>
                <a:ext cx="10392697" cy="1106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(EL)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+2</a:t>
                </a:r>
                <a:r>
                  <a:rPr lang="fr-FR" sz="28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3" y="5838825"/>
                <a:ext cx="10392697" cy="1106650"/>
              </a:xfrm>
              <a:prstGeom prst="rect">
                <a:avLst/>
              </a:prstGeom>
              <a:blipFill rotWithShape="1">
                <a:blip r:embed="rId11"/>
                <a:stretch>
                  <a:fillRect l="-1232" b="-143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7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558102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558102"/>
              </a:xfrm>
              <a:blipFill rotWithShape="1">
                <a:blip r:embed="rId2"/>
                <a:stretch>
                  <a:fillRect t="-8791" b="-263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532" y="759738"/>
            <a:ext cx="9624060" cy="430887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d’après la méthode d’identification: 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4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41814"/>
                <a:ext cx="9372600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</m:t>
                      </m:r>
                      <m:d>
                        <m:d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p>
                          </m:s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𝑏</m:t>
                          </m:r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𝑐𝑥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</m:e>
                      </m:d>
                      <m:sSup>
                        <m:sSup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41814"/>
                <a:ext cx="9372600" cy="5822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5861" y="1675214"/>
                <a:ext cx="9602839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e>
                        </m:d>
                      </m:e>
                    </m:d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675214"/>
                <a:ext cx="9602839" cy="582211"/>
              </a:xfrm>
              <a:prstGeom prst="rect">
                <a:avLst/>
              </a:prstGeom>
              <a:blipFill rotWithShape="0">
                <a:blip r:embed="rId4"/>
                <a:stretch>
                  <a:fillRect l="-1333" t="-2105" b="-284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11803" y="2208614"/>
                <a:ext cx="10392697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3" y="2208614"/>
                <a:ext cx="10392697" cy="582211"/>
              </a:xfrm>
              <a:prstGeom prst="rect">
                <a:avLst/>
              </a:prstGeom>
              <a:blipFill rotWithShape="1">
                <a:blip r:embed="rId5"/>
                <a:stretch>
                  <a:fillRect l="-704" t="-1042" b="-27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98500" y="2815347"/>
                <a:ext cx="2537968" cy="2185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=0   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=−4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" y="2815347"/>
                <a:ext cx="2537968" cy="21852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27045" y="2931559"/>
                <a:ext cx="4717845" cy="1764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Symbol" panose="05050102010706020507" pitchFamily="18" charset="2"/>
                  <a:buChar char="Þ"/>
                </a:pPr>
                <a:r>
                  <a:rPr lang="fr-FR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=−2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=0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=2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45" y="2931559"/>
                <a:ext cx="4717845" cy="1764266"/>
              </a:xfrm>
              <a:prstGeom prst="rect">
                <a:avLst/>
              </a:prstGeom>
              <a:blipFill rotWithShape="0">
                <a:blip r:embed="rId7"/>
                <a:stretch>
                  <a:fillRect l="-27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9232" y="5457825"/>
                <a:ext cx="8669184" cy="729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comme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+2+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5457825"/>
                <a:ext cx="8669184" cy="729559"/>
              </a:xfrm>
              <a:prstGeom prst="rect">
                <a:avLst/>
              </a:prstGeom>
              <a:blipFill rotWithShape="0">
                <a:blip r:embed="rId8"/>
                <a:stretch>
                  <a:fillRect l="-1406" b="-58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75300" y="3452757"/>
                <a:ext cx="4022197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</m:t>
                    </m:r>
                    <m:d>
                      <m:d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−2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+2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300" y="3452757"/>
                <a:ext cx="4022197" cy="582211"/>
              </a:xfrm>
              <a:prstGeom prst="rect">
                <a:avLst/>
              </a:prstGeom>
              <a:blipFill rotWithShape="0">
                <a:blip r:embed="rId9"/>
                <a:stretch>
                  <a:fillRect l="-3187" t="-1042" b="-27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46532" y="4924425"/>
                <a:ext cx="9241929" cy="582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et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32" y="4924425"/>
                <a:ext cx="9241929" cy="582211"/>
              </a:xfrm>
              <a:prstGeom prst="rect">
                <a:avLst/>
              </a:prstGeom>
              <a:blipFill rotWithShape="0">
                <a:blip r:embed="rId10"/>
                <a:stretch>
                  <a:fillRect l="-1319" t="-6316" b="-242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41700" y="6187384"/>
                <a:ext cx="3985768" cy="969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+2+</m:t>
                            </m:r>
                            <m:sSup>
                              <m:sSupPr>
                                <m:ctrlP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00" y="6187384"/>
                <a:ext cx="3985768" cy="969176"/>
              </a:xfrm>
              <a:prstGeom prst="rect">
                <a:avLst/>
              </a:prstGeom>
              <a:blipFill rotWithShape="0">
                <a:blip r:embed="rId11"/>
                <a:stretch>
                  <a:fillRect l="-24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77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941305" y="870244"/>
                <a:ext cx="7952232" cy="1109603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41305" y="870244"/>
                <a:ext cx="7952232" cy="1109603"/>
              </a:xfrm>
              <a:blipFill rotWithShape="0">
                <a:blip r:embed="rId2"/>
                <a:stretch>
                  <a:fillRect l="-2682" t="-98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2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Second Ordre -ED2O-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5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77684" y="178953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356271" y="277780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4411906" y="2929313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2162597" y="2821549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5554029" y="2935646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47550" y="2257347"/>
                <a:ext cx="4371133" cy="556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solution est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50" y="2257347"/>
                <a:ext cx="4371133" cy="556434"/>
              </a:xfrm>
              <a:prstGeom prst="rect">
                <a:avLst/>
              </a:prstGeom>
              <a:blipFill rotWithShape="0">
                <a:blip r:embed="rId3"/>
                <a:stretch>
                  <a:fillRect l="-2929" t="-10870" b="-228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709" t="-25352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Equation caractéristique (EC)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endParaRPr lang="fr-FR" sz="28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∆</m:t>
                    </m:r>
                    <m:r>
                      <a:rPr lang="fr-FR" sz="2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=−4&lt;0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;  on a deux racines complexes :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=−1−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eqArr>
                      </m:e>
                    </m:d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  <a:blipFill rotWithShape="1">
                <a:blip r:embed="rId5"/>
                <a:stretch>
                  <a:fillRect l="-2192" t="-6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</a:t>
                </a:r>
                <a:r>
                  <a:rPr lang="fr-FR" sz="2800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𝑐𝑜𝑠𝑥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𝑠𝑖𝑛𝑥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 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2132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751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5861" y="681136"/>
                <a:ext cx="9624060" cy="96116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         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𝑠𝑖𝑛𝑥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𝑠𝑖𝑛𝑥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5861" y="681136"/>
                <a:ext cx="9624060" cy="961161"/>
              </a:xfrm>
              <a:blipFill rotWithShape="1">
                <a:blip r:embed="rId3"/>
                <a:stretch>
                  <a:fillRect l="-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6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881436" y="86604"/>
                <a:ext cx="1425411" cy="523220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fr-FR" sz="2800" dirty="0"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fr-FR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436" y="86604"/>
                <a:ext cx="142541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45605" y="1759559"/>
                <a:ext cx="1661242" cy="954107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fr-FR" sz="2800" dirty="0">
                    <a:ea typeface="Cambria Math" panose="02040503050406030204" pitchFamily="18" charset="0"/>
                  </a:rPr>
                  <a:t>  </a:t>
                </a:r>
              </a:p>
              <a:p>
                <a:r>
                  <a:rPr lang="fr-FR" sz="2800" dirty="0"/>
                  <a:t>et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fr-FR" sz="2800" dirty="0"/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605" y="1759559"/>
                <a:ext cx="1661242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7326" b="-179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5100" y="1724025"/>
                <a:ext cx="3881284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1724025"/>
                <a:ext cx="3881284" cy="556434"/>
              </a:xfrm>
              <a:prstGeom prst="rect">
                <a:avLst/>
              </a:prstGeom>
              <a:blipFill rotWithShape="0">
                <a:blip r:embed="rId6"/>
                <a:stretch>
                  <a:fillRect l="-1727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3980" y="2257425"/>
                <a:ext cx="3452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i="1" u="sng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</a:t>
                </a:r>
                <a:r>
                  <a:rPr lang="fr-FR" sz="2800" i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b="0" i="1" u="sng" smtClean="0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b="0" i="1" u="sng" smtClean="0">
                        <a:solidFill>
                          <a:schemeClr val="accent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80" y="2257425"/>
                <a:ext cx="3452164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710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9700" y="2790825"/>
                <a:ext cx="106934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𝑎𝑥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𝛼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(</a:t>
                </a:r>
                <a14:m>
                  <m:oMath xmlns:m="http://schemas.openxmlformats.org/officeDocument/2006/math">
                    <m:r>
                      <a:rPr lang="fr-FR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𝛼</m:t>
                    </m:r>
                    <m:r>
                      <a:rPr lang="fr-FR" sz="26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n’est pas racine de (EC) donc </a:t>
                </a:r>
                <a14:m>
                  <m:oMath xmlns:m="http://schemas.openxmlformats.org/officeDocument/2006/math"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790825"/>
                <a:ext cx="10693400" cy="556434"/>
              </a:xfrm>
              <a:prstGeom prst="rect">
                <a:avLst/>
              </a:prstGeom>
              <a:blipFill rotWithShape="1">
                <a:blip r:embed="rId8"/>
                <a:stretch>
                  <a:fillRect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70963" y="3248025"/>
                <a:ext cx="4022197" cy="168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   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963" y="3248025"/>
                <a:ext cx="4022197" cy="1687834"/>
              </a:xfrm>
              <a:prstGeom prst="rect">
                <a:avLst/>
              </a:prstGeom>
              <a:blipFill rotWithShape="0">
                <a:blip r:embed="rId9"/>
                <a:stretch>
                  <a:fillRect l="-1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82716" y="4924482"/>
                <a:ext cx="10538542" cy="125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6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6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6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dans: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6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donne: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a:rPr lang="fr-FR" sz="2800" b="0" i="0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+2(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𝑎𝑥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)=2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=2   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=1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16" y="4924482"/>
                <a:ext cx="10538542" cy="1254895"/>
              </a:xfrm>
              <a:prstGeom prst="rect">
                <a:avLst/>
              </a:prstGeom>
              <a:blipFill rotWithShape="1">
                <a:blip r:embed="rId10"/>
                <a:stretch>
                  <a:fillRect l="-1041" t="-4369" b="-4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urved Connector 14"/>
          <p:cNvCxnSpPr/>
          <p:nvPr/>
        </p:nvCxnSpPr>
        <p:spPr>
          <a:xfrm flipV="1">
            <a:off x="6642100" y="276225"/>
            <a:ext cx="1207934" cy="418305"/>
          </a:xfrm>
          <a:prstGeom prst="curvedConnector3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6200000" flipH="1">
            <a:off x="7177265" y="1573390"/>
            <a:ext cx="457200" cy="453670"/>
          </a:xfrm>
          <a:prstGeom prst="curvedConnector3">
            <a:avLst>
              <a:gd name="adj1" fmla="val 91936"/>
            </a:avLst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84500" y="6372225"/>
                <a:ext cx="38862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0" y="6372225"/>
                <a:ext cx="3886200" cy="556434"/>
              </a:xfrm>
              <a:prstGeom prst="rect">
                <a:avLst/>
              </a:prstGeom>
              <a:blipFill rotWithShape="0">
                <a:blip r:embed="rId11"/>
                <a:stretch>
                  <a:fillRect l="-3297" t="-11957" b="-217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876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/>
      <p:bldP spid="8" grpId="0"/>
      <p:bldP spid="9" grpId="0"/>
      <p:bldP spid="11" grpId="0"/>
      <p:bldP spid="1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276225"/>
                <a:ext cx="9624060" cy="430887"/>
              </a:xfrm>
            </p:spPr>
            <p:txBody>
              <a:bodyPr/>
              <a:lstStyle/>
              <a:p>
                <a:r>
                  <a:rPr lang="fr-FR" sz="2800" i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u="sng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fr-FR" sz="2800" i="1" u="sng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)=−</m:t>
                    </m:r>
                    <m:r>
                      <a:rPr lang="fr-FR" sz="2800" i="1" u="sng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𝑠𝑖𝑛𝑥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276225"/>
                <a:ext cx="9624060" cy="430887"/>
              </a:xfrm>
              <a:blipFill rotWithShape="1">
                <a:blip r:embed="rId2"/>
                <a:stretch>
                  <a:fillRect l="-2217" t="-25352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65100" y="868959"/>
                <a:ext cx="10528300" cy="39786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𝑎𝑐𝑜𝑠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𝑏𝑠𝑖𝑛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𝛼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(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𝛼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𝛽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𝑖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n’est pas racine de (EC) donc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5100" y="868959"/>
                <a:ext cx="10528300" cy="397866"/>
              </a:xfrm>
              <a:blipFill rotWithShape="1">
                <a:blip r:embed="rId3"/>
                <a:stretch>
                  <a:fillRect l="-984" t="-24615" r="-1506" b="-38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7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51099" y="1331591"/>
                <a:ext cx="4572001" cy="168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  </m:t>
                    </m:r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𝑎𝑐𝑜𝑠𝑥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𝑏𝑠𝑖𝑛𝑥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𝑎𝑠𝑖𝑛𝑥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𝑏𝑐𝑜𝑠𝑥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𝑎𝑐𝑜𝑠𝑥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𝑏𝑠𝑖𝑛𝑥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099" y="1331591"/>
                <a:ext cx="4572001" cy="16878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7634" y="2939707"/>
                <a:ext cx="10340666" cy="994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dans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donne :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34" y="2939707"/>
                <a:ext cx="10340666" cy="994118"/>
              </a:xfrm>
              <a:prstGeom prst="rect">
                <a:avLst/>
              </a:prstGeom>
              <a:blipFill rotWithShape="1">
                <a:blip r:embed="rId5"/>
                <a:stretch>
                  <a:fillRect l="-1238" t="-6135" b="-165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4969" y="3898582"/>
                <a:ext cx="1055573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6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𝑎𝑐𝑜𝑠𝑥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𝑏𝑠𝑖𝑛𝑥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d>
                      <m:dPr>
                        <m:ctrlPr>
                          <a:rPr lang="fr-FR" sz="26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𝑎𝑠𝑖𝑛𝑥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𝑏𝑐𝑜𝑠𝑥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+2</m:t>
                    </m:r>
                    <m:d>
                      <m:dPr>
                        <m:ctrlPr>
                          <a:rPr lang="fr-FR" sz="26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𝑎𝑐𝑜𝑠𝑥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𝑏𝑠𝑖𝑛𝑥</m:t>
                        </m:r>
                      </m:e>
                    </m:d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𝑠𝑖𝑛𝑥</m:t>
                    </m:r>
                  </m:oMath>
                </a14:m>
                <a:r>
                  <a:rPr lang="fr-FR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fr-FR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9" y="3898582"/>
                <a:ext cx="10555731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43903" y="4398803"/>
                <a:ext cx="5536397" cy="1211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=0    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type m:val="skw"/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type m:val="skw"/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5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903" y="4398803"/>
                <a:ext cx="5536397" cy="1211422"/>
              </a:xfrm>
              <a:prstGeom prst="rect">
                <a:avLst/>
              </a:prstGeom>
              <a:blipFill rotWithShape="0">
                <a:blip r:embed="rId7"/>
                <a:stretch>
                  <a:fillRect l="-2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1187" y="5515530"/>
                <a:ext cx="4717845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87" y="5515530"/>
                <a:ext cx="4717845" cy="704295"/>
              </a:xfrm>
              <a:prstGeom prst="rect">
                <a:avLst/>
              </a:prstGeom>
              <a:blipFill rotWithShape="0">
                <a:blip r:embed="rId8"/>
                <a:stretch>
                  <a:fillRect l="-2713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3418" y="5318040"/>
                <a:ext cx="5818632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b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𝑝</m:t>
                          </m:r>
                        </m:sub>
                      </m:sSub>
                      <m:r>
                        <a:rPr lang="fr-FR" sz="2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fr-FR" sz="2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fr-FR" sz="2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−1+</m:t>
                      </m:r>
                      <m:f>
                        <m:fPr>
                          <m:ctrlP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cos</m:t>
                          </m:r>
                        </m:fName>
                        <m:e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func>
                      <m:r>
                        <a:rPr lang="fr-FR" sz="2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−</m:t>
                      </m:r>
                      <m:f>
                        <m:fPr>
                          <m:ctrlP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sin</m:t>
                          </m:r>
                        </m:fName>
                        <m:e>
                          <m:r>
                            <a:rPr lang="fr-FR" sz="2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418" y="5318040"/>
                <a:ext cx="5818632" cy="9017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65100" y="6201330"/>
                <a:ext cx="10076189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Finalement :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−1+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func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𝑐𝑜𝑠𝑥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𝑠𝑖𝑛𝑥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6201330"/>
                <a:ext cx="10076189" cy="704295"/>
              </a:xfrm>
              <a:prstGeom prst="rect">
                <a:avLst/>
              </a:prstGeom>
              <a:blipFill rotWithShape="1">
                <a:blip r:embed="rId10"/>
                <a:stretch>
                  <a:fillRect l="-1210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188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317500" y="885825"/>
                <a:ext cx="9933432" cy="6601366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personne est placée sous perfusion de pénicilline à raison de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0,1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milligramme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substance par minutes. On note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quantité de pénicilline présente dans le sang au temps t (en minutes). On admet qu’il existe une constante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telle que :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 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)=0,1−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 = 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exprimer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 fonction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Donner l’allure générale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après avoir calculé sa limite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qu’au bout de 3 heures,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est égale à la moitié de la valeur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limite.</a:t>
                </a:r>
                <a:endPara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7500" y="885825"/>
                <a:ext cx="9933432" cy="6601366"/>
              </a:xfrm>
              <a:blipFill rotWithShape="1">
                <a:blip r:embed="rId2"/>
                <a:stretch>
                  <a:fillRect l="-2147" r="-21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3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8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467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50114"/>
            <a:ext cx="9624060" cy="430887"/>
          </a:xfrm>
        </p:spPr>
        <p:txBody>
          <a:bodyPr/>
          <a:lstStyle/>
          <a:p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Dissipation d’un médicament »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1"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9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2401" y="1114425"/>
                <a:ext cx="106044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Quantité de pénicilline [mg] présente dans le sang au temps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t[mn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].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" y="1114425"/>
                <a:ext cx="1060449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2265" y="1658005"/>
                <a:ext cx="728283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1.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sachant que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65" y="1658005"/>
                <a:ext cx="728283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67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2402" y="2184503"/>
                <a:ext cx="10604498" cy="987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  (E)  </a:t>
                </a:r>
                <a:r>
                  <a:rPr lang="fr-FR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« E.L.1.O. »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2" y="2184503"/>
                <a:ext cx="10604498" cy="987322"/>
              </a:xfrm>
              <a:prstGeom prst="rect">
                <a:avLst/>
              </a:prstGeom>
              <a:blipFill rotWithShape="1">
                <a:blip r:embed="rId5"/>
                <a:stretch>
                  <a:fillRect l="-1149" t="-6173" b="-12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</a:t>
                </a:r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?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58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5100" y="3563005"/>
                <a:ext cx="942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 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3563005"/>
                <a:ext cx="942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294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5100" y="4048942"/>
                <a:ext cx="10275938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 b="0" i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r>
                      <a:rPr lang="fr-FR" sz="280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4048942"/>
                <a:ext cx="10275938" cy="723083"/>
              </a:xfrm>
              <a:prstGeom prst="rect">
                <a:avLst/>
              </a:prstGeom>
              <a:blipFill rotWithShape="1">
                <a:blip r:embed="rId8"/>
                <a:stretch>
                  <a:fillRect l="-1186" b="-92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4396" y="4658542"/>
                <a:ext cx="6936904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96" y="4658542"/>
                <a:ext cx="6936904" cy="723083"/>
              </a:xfrm>
              <a:prstGeom prst="rect">
                <a:avLst/>
              </a:prstGeom>
              <a:blipFill rotWithShape="1">
                <a:blip r:embed="rId9"/>
                <a:stretch>
                  <a:fillRect l="-1845" b="-84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𝑘𝑑</m:t>
                        </m:r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  <a:blipFill rotWithShape="0">
                <a:blip r:embed="rId10"/>
                <a:stretch>
                  <a:fillRect l="-2218" b="-23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53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Q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  <a:blipFill rotWithShape="0">
                <a:blip r:embed="rId12"/>
                <a:stretch>
                  <a:fillRect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689100" y="144538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sym typeface="Symbol" panose="05050102010706020507" pitchFamily="18" charset="2"/>
              </a:rPr>
              <a:t>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87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6018</TotalTime>
  <Words>1971</Words>
  <Application>Microsoft Office PowerPoint</Application>
  <PresentationFormat>Personnalisé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Présentation PowerPoint</vt:lpstr>
      <vt:lpstr>Résoudre l’équation différentielle suivante:  〖1/x y〗^′=y+2x^2 y^3      </vt:lpstr>
      <vt:lpstr>* Solution générale : t_o= ?  </vt:lpstr>
      <vt:lpstr>         (x)=∫1▒〖-4x^3 e^(x^2 ) dx〗</vt:lpstr>
      <vt:lpstr>Résoudre l’équation différentielle suivante:  y^′′+2y^′+2y=2x-sinx   </vt:lpstr>
      <vt:lpstr>* Solution particulière: y_p= ? </vt:lpstr>
      <vt:lpstr>Pour f_2 (x)=-sinx</vt:lpstr>
      <vt:lpstr>Une personne est placée sous perfusion de pénicilline à raison de 0,1 milligramme de substance par minutes. On note Q(t) la quantité de pénicilline présente dans le sang au temps t (en minutes). On admet qu’il existe une constante k&gt; 0 telle que : Q’ (t)=0,1-k Q(t)  1. Sachant que Q(0) = 0, exprimer Q(t) en fonction de k et t; 2. Donner l’allure générale de Q(t) après avoir calculé sa limite en +∞;  3. Calculer k sachant qu’au bout de 3 heures, Q(t) est égale à la moitié de la valeur limite.</vt:lpstr>
      <vt:lpstr>Solution : « Dissipation d’un médicament » </vt:lpstr>
      <vt:lpstr>* Solution particulière: Q_p (t)= ? </vt:lpstr>
      <vt:lpstr>2. L’allure générale de Q(t)</vt:lpstr>
      <vt:lpstr>3. k=?   Sachant que: ;   à 3h =180 mn ; Q(t)=(0,1/k)/2 </vt:lpstr>
      <vt:lpstr>Merci pour votre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mimouna</cp:lastModifiedBy>
  <cp:revision>259</cp:revision>
  <dcterms:created xsi:type="dcterms:W3CDTF">2020-09-07T13:48:52Z</dcterms:created>
  <dcterms:modified xsi:type="dcterms:W3CDTF">2022-01-05T11:01:42Z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