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301" r:id="rId12"/>
    <p:sldId id="302" r:id="rId13"/>
    <p:sldId id="300" r:id="rId14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1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36" autoAdjust="0"/>
  </p:normalViewPr>
  <p:slideViewPr>
    <p:cSldViewPr>
      <p:cViewPr>
        <p:scale>
          <a:sx n="60" d="100"/>
          <a:sy n="60" d="100"/>
        </p:scale>
        <p:origin x="-136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4C811-6AC8-4726-BF4B-609495710975}" type="datetimeFigureOut">
              <a:rPr lang="fr-FR" smtClean="0"/>
              <a:pPr/>
              <a:t>05/01/2022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95958-2528-4E22-B7AC-167A76B528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71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DE79-AE94-4EB4-B167-CBEF4D615642}" type="datetime1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E40DB-04E7-471D-A3BF-6B91CF2C85C9}" type="datetime1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22CB-BD58-43B1-92A2-C1CD80AC0F39}" type="datetime1">
              <a:rPr lang="en-US" smtClean="0"/>
              <a:pPr/>
              <a:t>1/5/2022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4966-ED5D-4E85-8B17-C135849CBD24}" type="datetime1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5F89F-D5D3-4A67-A3BC-FF52D248E636}" type="datetime1">
              <a:rPr lang="en-US" smtClean="0"/>
              <a:pPr/>
              <a:t>1/5/2022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15626" y="7072439"/>
            <a:ext cx="127253" cy="948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974580" y="6892925"/>
            <a:ext cx="368300" cy="274320"/>
          </a:xfrm>
          <a:custGeom>
            <a:avLst/>
            <a:gdLst/>
            <a:ahLst/>
            <a:cxnLst/>
            <a:rect l="l" t="t" r="r" b="b"/>
            <a:pathLst>
              <a:path w="368300" h="274320">
                <a:moveTo>
                  <a:pt x="0" y="0"/>
                </a:moveTo>
                <a:lnTo>
                  <a:pt x="0" y="274320"/>
                </a:lnTo>
                <a:lnTo>
                  <a:pt x="241046" y="274320"/>
                </a:lnTo>
                <a:lnTo>
                  <a:pt x="368300" y="179514"/>
                </a:lnTo>
                <a:lnTo>
                  <a:pt x="368300" y="0"/>
                </a:lnTo>
                <a:lnTo>
                  <a:pt x="0" y="0"/>
                </a:lnTo>
                <a:close/>
              </a:path>
              <a:path w="368300" h="274320">
                <a:moveTo>
                  <a:pt x="241046" y="274320"/>
                </a:moveTo>
                <a:lnTo>
                  <a:pt x="273939" y="182740"/>
                </a:lnTo>
                <a:lnTo>
                  <a:pt x="287379" y="190876"/>
                </a:lnTo>
                <a:lnTo>
                  <a:pt x="308022" y="193252"/>
                </a:lnTo>
                <a:lnTo>
                  <a:pt x="335214" y="189566"/>
                </a:lnTo>
                <a:lnTo>
                  <a:pt x="368300" y="179514"/>
                </a:lnTo>
              </a:path>
            </a:pathLst>
          </a:custGeom>
          <a:ln w="3175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203C-3850-41CE-8FE3-51897715A18B}" type="datetime1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70592" y="6948246"/>
            <a:ext cx="180340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865"/>
              </a:lnSpc>
            </a:pPr>
            <a:fld id="{81D60167-4931-47E6-BA6A-407CBD079E47}" type="slidenum">
              <a:rPr dirty="0"/>
              <a:pPr marL="38100">
                <a:lnSpc>
                  <a:spcPts val="865"/>
                </a:lnSpc>
              </a:pPr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60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0.png"/><Relationship Id="rId9" Type="http://schemas.openxmlformats.org/officeDocument/2006/relationships/image" Target="../media/image6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8.png"/><Relationship Id="rId7" Type="http://schemas.openxmlformats.org/officeDocument/2006/relationships/image" Target="../media/image86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79.png"/><Relationship Id="rId4" Type="http://schemas.openxmlformats.org/officeDocument/2006/relationships/image" Target="../media/image8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"/>
          </p:nvPr>
        </p:nvSpPr>
        <p:spPr>
          <a:xfrm>
            <a:off x="1612900" y="1600200"/>
            <a:ext cx="7713980" cy="4062651"/>
          </a:xfrm>
        </p:spPr>
        <p:txBody>
          <a:bodyPr/>
          <a:lstStyle/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Module : </a:t>
            </a:r>
            <a:r>
              <a:rPr lang="fr-FR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Bio-Mathématiques</a:t>
            </a:r>
            <a:endParaRPr lang="fr-FR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fr-FR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TD n 3 </a:t>
            </a: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-Équations différentielles-</a:t>
            </a:r>
          </a:p>
          <a:p>
            <a:pPr algn="ctr"/>
            <a:endParaRPr lang="fr-FR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« La suite »</a:t>
            </a:r>
            <a:endParaRPr lang="fr-FR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8001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160020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320040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6235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  <a:blipFill rotWithShape="0">
                <a:blip r:embed="rId2"/>
                <a:stretch>
                  <a:fillRect l="-2217" t="-23684" b="-38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   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  <a:blipFill rotWithShape="1">
                <a:blip r:embed="rId3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10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2833" y="973856"/>
                <a:ext cx="10604498" cy="11176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vec;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fr-FR" sz="2800" b="0" i="0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t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             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</m:e>
                        </m:eqAr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  (Ep)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33" y="973856"/>
                <a:ext cx="10604498" cy="1117678"/>
              </a:xfrm>
              <a:prstGeom prst="rect">
                <a:avLst/>
              </a:prstGeom>
              <a:blipFill rotWithShape="1">
                <a:blip r:embed="rId4"/>
                <a:stretch>
                  <a:fillRect l="-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29542" y="2401553"/>
                <a:ext cx="9775706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(Ep) dans (E) 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</m:oMath>
                </a14:m>
                <a:r>
                  <a:rPr lang="fr-FR" sz="2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42" y="2401553"/>
                <a:ext cx="9775706" cy="530915"/>
              </a:xfrm>
              <a:prstGeom prst="rect">
                <a:avLst/>
              </a:prstGeom>
              <a:blipFill rotWithShape="1">
                <a:blip r:embed="rId5"/>
                <a:stretch>
                  <a:fillRect l="-1310" t="-12644" b="-298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108845" y="2834817"/>
                <a:ext cx="4572000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0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845" y="2834817"/>
                <a:ext cx="4572000" cy="530915"/>
              </a:xfrm>
              <a:prstGeom prst="rect">
                <a:avLst/>
              </a:prstGeom>
              <a:blipFill rotWithShape="1">
                <a:blip r:embed="rId6"/>
                <a:stretch>
                  <a:fillRect l="-800" t="-10345" b="-310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223790" y="3324225"/>
                <a:ext cx="746631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 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e>
                    </m:nary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790" y="3324225"/>
                <a:ext cx="7466310" cy="703911"/>
              </a:xfrm>
              <a:prstGeom prst="rect">
                <a:avLst/>
              </a:prstGeom>
              <a:blipFill rotWithShape="1">
                <a:blip r:embed="rId7"/>
                <a:stretch>
                  <a:fillRect l="-1714" b="-86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58671" y="3994793"/>
                <a:ext cx="8917448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d’où:</a:t>
                </a:r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et      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0.1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71" y="3994793"/>
                <a:ext cx="8917448" cy="703911"/>
              </a:xfrm>
              <a:prstGeom prst="rect">
                <a:avLst/>
              </a:prstGeom>
              <a:blipFill rotWithShape="1">
                <a:blip r:embed="rId8"/>
                <a:stretch>
                  <a:fillRect l="-342" b="-94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06916" y="4803016"/>
                <a:ext cx="447572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Condition initiale:</a:t>
                </a:r>
                <a:r>
                  <a:rPr lang="fr-FR" sz="28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16" y="4803016"/>
                <a:ext cx="4475726" cy="523220"/>
              </a:xfrm>
              <a:prstGeom prst="rect">
                <a:avLst/>
              </a:prstGeom>
              <a:blipFill rotWithShape="0">
                <a:blip r:embed="rId9"/>
                <a:stretch>
                  <a:fillRect l="-2861" t="-13953" b="-302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858471" y="4698704"/>
                <a:ext cx="5085325" cy="832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,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𝑘𝑡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471" y="4698704"/>
                <a:ext cx="5085325" cy="832792"/>
              </a:xfrm>
              <a:prstGeom prst="rect">
                <a:avLst/>
              </a:prstGeom>
              <a:blipFill rotWithShape="1">
                <a:blip r:embed="rId10"/>
                <a:stretch>
                  <a:fillRect l="-2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890426" y="5363514"/>
                <a:ext cx="434340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+=0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426" y="5363514"/>
                <a:ext cx="4343400" cy="703911"/>
              </a:xfrm>
              <a:prstGeom prst="rect">
                <a:avLst/>
              </a:prstGeom>
              <a:blipFill rotWithShape="1">
                <a:blip r:embed="rId11"/>
                <a:stretch>
                  <a:fillRect l="-2805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890426" y="5991225"/>
                <a:ext cx="4343400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=−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426" y="5991225"/>
                <a:ext cx="4343400" cy="703911"/>
              </a:xfrm>
              <a:prstGeom prst="rect">
                <a:avLst/>
              </a:prstGeom>
              <a:blipFill rotWithShape="1">
                <a:blip r:embed="rId12"/>
                <a:stretch>
                  <a:fillRect l="-2805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93700" y="6582714"/>
                <a:ext cx="7658419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Finalement la solution est: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fr-FR" sz="28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fr-FR" sz="2800" i="1">
                            <a:solidFill>
                              <a:srgbClr val="00206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𝑘𝑡</m:t>
                            </m:r>
                          </m:sup>
                        </m:sSup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6582714"/>
                <a:ext cx="7658419" cy="703911"/>
              </a:xfrm>
              <a:prstGeom prst="rect">
                <a:avLst/>
              </a:prstGeom>
              <a:blipFill rotWithShape="1">
                <a:blip r:embed="rId13"/>
                <a:stretch>
                  <a:fillRect l="-1672" b="-104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233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5640" y="150114"/>
                <a:ext cx="9624060" cy="430887"/>
              </a:xfrm>
            </p:spPr>
            <p:txBody>
              <a:bodyPr/>
              <a:lstStyle/>
              <a:p>
                <a:r>
                  <a:rPr lang="fr-FR" sz="28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2.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L’allure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de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5640" y="150114"/>
                <a:ext cx="9624060" cy="430887"/>
              </a:xfrm>
              <a:blipFill rotWithShape="1">
                <a:blip r:embed="rId2"/>
                <a:stretch>
                  <a:fillRect l="-2280"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561116"/>
              </a:xfrm>
            </p:spPr>
            <p:txBody>
              <a:bodyPr/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Valeur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finale :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lim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  <m:li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→+∞</m:t>
                        </m:r>
                      </m:lim>
                    </m:limLow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561116"/>
              </a:xfrm>
              <a:blipFill rotWithShape="1">
                <a:blip r:embed="rId3"/>
                <a:stretch>
                  <a:fillRect l="-2217" t="-19565" b="-141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11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58671" y="1137221"/>
            <a:ext cx="56024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93700" y="1492562"/>
                <a:ext cx="6148560" cy="762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limLow>
                      <m:limLowPr>
                        <m:ctrlPr>
                          <a:rPr lang="fr-FR" sz="280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lim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</m:e>
                      <m:li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→+∞</m:t>
                        </m:r>
                      </m:lim>
                    </m:limLow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unc>
                      <m:func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  <m:r>
                                  <a:rPr lang="fr-FR" sz="2800" b="0" i="1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,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fr-FR" sz="2800" i="1">
                                        <a:latin typeface="Cambria Math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−</m:t>
                                    </m:r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  <a:sym typeface="Symbol" panose="05050102010706020507" pitchFamily="18" charset="2"/>
                                      </a:rPr>
                                      <m:t>𝑘𝑡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1492562"/>
                <a:ext cx="6148560" cy="7620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80245" y="2544114"/>
                <a:ext cx="2018655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245" y="2544114"/>
                <a:ext cx="2018655" cy="7039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03900" y="581025"/>
                <a:ext cx="45720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Valeur 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initiale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900" y="581025"/>
                <a:ext cx="457200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2667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55700" y="3954845"/>
            <a:ext cx="7765288" cy="34042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10028" y="3153714"/>
                <a:ext cx="10423072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</a:t>
                </a:r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Variation de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</m:oMath>
                </a14:m>
                <a:r>
                  <a:rPr lang="fr-FR" sz="2800" dirty="0" smtClean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i="1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  <m:r>
                      <a:rPr lang="fr-FR" sz="2800" i="1" smtClean="0">
                        <a:latin typeface="Cambria Math"/>
                        <a:ea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&gt;</m:t>
                    </m:r>
                    <m:r>
                      <a:rPr lang="fr-FR" sz="28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0 </m:t>
                    </m:r>
                    <m:r>
                      <m:rPr>
                        <m:nor/>
                      </m:rPr>
                      <a:rPr lang="fr-F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r>
                      <m:rPr>
                        <m:nor/>
                      </m:rPr>
                      <a:rPr lang="fr-FR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est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strictement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croissante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28" y="3153714"/>
                <a:ext cx="10423072" cy="530915"/>
              </a:xfrm>
              <a:prstGeom prst="rect">
                <a:avLst/>
              </a:prstGeom>
              <a:blipFill rotWithShape="1">
                <a:blip r:embed="rId8"/>
                <a:stretch>
                  <a:fillRect l="-1170" t="-10345" b="-321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539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1218923"/>
              </a:xfrm>
            </p:spPr>
            <p:txBody>
              <a:bodyPr/>
              <a:lstStyle/>
              <a:p>
                <a:r>
                  <a:rPr lang="fr-FR" sz="28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3.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=?</m:t>
                    </m:r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Sachant que: ;   à </a:t>
                </a:r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3h =180 mn </a:t>
                </a:r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Q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t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1218923"/>
              </a:xfrm>
              <a:blipFill rotWithShape="1">
                <a:blip r:embed="rId2"/>
                <a:stretch>
                  <a:fillRect l="-22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51840" y="987711"/>
                <a:ext cx="8328660" cy="87786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=180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𝑚𝑛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fr-FR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(180)</m:t>
                            </m:r>
                          </m:sup>
                        </m:sSup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0</m:t>
                            </m:r>
                            <m:r>
                              <a:rPr lang="fr-FR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,</m:t>
                            </m:r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den>
                        </m:f>
                      </m:num>
                      <m:den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1840" y="987711"/>
                <a:ext cx="8328660" cy="877869"/>
              </a:xfrm>
              <a:blipFill rotWithShape="1"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12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670300" y="1848453"/>
                <a:ext cx="5602429" cy="700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(180)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1848453"/>
                <a:ext cx="5602429" cy="700705"/>
              </a:xfrm>
              <a:prstGeom prst="rect">
                <a:avLst/>
              </a:prstGeom>
              <a:blipFill rotWithShape="0">
                <a:blip r:embed="rId4"/>
                <a:stretch>
                  <a:fillRect l="-2176" b="-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70300" y="2537569"/>
                <a:ext cx="49647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180</m:t>
                            </m:r>
                          </m:e>
                        </m:d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𝑙𝑛</m:t>
                        </m:r>
                      </m:fName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(0,5)</m:t>
                        </m:r>
                      </m:e>
                    </m:func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2537569"/>
                <a:ext cx="4964758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454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670300" y="3123790"/>
                <a:ext cx="5410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=0,00385=38,5×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10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00" y="3123790"/>
                <a:ext cx="5410200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2252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69900" y="3647010"/>
                <a:ext cx="9201370" cy="615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Pour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=38,5×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10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25,97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1−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−(38,5×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3647010"/>
                <a:ext cx="9201370" cy="615105"/>
              </a:xfrm>
              <a:prstGeom prst="rect">
                <a:avLst/>
              </a:prstGeom>
              <a:blipFill rotWithShape="0">
                <a:blip r:embed="rId7"/>
                <a:stretch>
                  <a:fillRect l="-1325" t="-990" b="-217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8706" y="4361551"/>
            <a:ext cx="7543800" cy="289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60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8500" y="3248025"/>
            <a:ext cx="9089390" cy="615553"/>
          </a:xfrm>
        </p:spPr>
        <p:txBody>
          <a:bodyPr/>
          <a:lstStyle/>
          <a:p>
            <a:pPr algn="ctr"/>
            <a:r>
              <a:rPr lang="fr-FR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Merci pour votre attention.</a:t>
            </a:r>
            <a:endParaRPr lang="fr-FR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6241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546100" y="843023"/>
                <a:ext cx="9144000" cy="1037432"/>
              </a:xfrm>
            </p:spPr>
            <p:txBody>
              <a:bodyPr/>
              <a:lstStyle/>
              <a:p>
                <a:pPr algn="l"/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Résoudre l’équation différentielle suivante:</a:t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fr-FR" sz="2800" b="1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8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fr-FR" sz="28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b="1" i="1">
                        <a:latin typeface="Cambria Math" panose="02040503050406030204" pitchFamily="18" charset="0"/>
                      </a:rPr>
                      <m:t>𝒙</m:t>
                    </m:r>
                    <m:sSup>
                      <m:sSupPr>
                        <m:ctrlPr>
                          <a:rPr lang="fr-FR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fr-FR" sz="2800" b="1" i="1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000" b="0" dirty="0" smtClean="0"/>
                  <a:t/>
                </a:r>
                <a:br>
                  <a:rPr lang="fr-FR" sz="2000" b="0" dirty="0" smtClean="0"/>
                </a:b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000" dirty="0" smtClean="0"/>
                  <a:t/>
                </a:r>
                <a:br>
                  <a:rPr lang="fr-FR" sz="2000" dirty="0" smtClean="0"/>
                </a:br>
                <a:r>
                  <a:rPr lang="fr-FR" sz="2000" dirty="0"/>
                  <a:t/>
                </a:r>
                <a:br>
                  <a:rPr lang="fr-FR" sz="2000" dirty="0"/>
                </a:br>
                <a:endParaRPr lang="fr-FR" b="1" dirty="0"/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46100" y="843023"/>
                <a:ext cx="9144000" cy="1037432"/>
              </a:xfrm>
              <a:blipFill rotWithShape="0">
                <a:blip r:embed="rId2"/>
                <a:stretch>
                  <a:fillRect l="-2400" t="-105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1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Différentielle du 1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ier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Ordre -ED1O-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2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ZoneTexte 5"/>
          <p:cNvSpPr txBox="1"/>
          <p:nvPr/>
        </p:nvSpPr>
        <p:spPr>
          <a:xfrm>
            <a:off x="469900" y="1880454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5420198" y="6296025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particulière</a:t>
            </a:r>
            <a:endParaRPr lang="fr-FR" dirty="0"/>
          </a:p>
        </p:txBody>
      </p:sp>
      <p:sp>
        <p:nvSpPr>
          <p:cNvPr id="27" name="Curved Down Arrow 26"/>
          <p:cNvSpPr/>
          <p:nvPr/>
        </p:nvSpPr>
        <p:spPr>
          <a:xfrm rot="8968637">
            <a:off x="3440799" y="6460829"/>
            <a:ext cx="762000" cy="4142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1250113" y="6372225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générale</a:t>
            </a:r>
            <a:endParaRPr lang="fr-FR" dirty="0"/>
          </a:p>
        </p:txBody>
      </p:sp>
      <p:sp>
        <p:nvSpPr>
          <p:cNvPr id="29" name="Curved Down Arrow 28"/>
          <p:cNvSpPr/>
          <p:nvPr/>
        </p:nvSpPr>
        <p:spPr>
          <a:xfrm rot="1763384" flipV="1">
            <a:off x="4573695" y="6511681"/>
            <a:ext cx="762000" cy="465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676803" y="2554159"/>
                <a:ext cx="4114800" cy="86741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2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fr-FR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32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fr-FR" sz="32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32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32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03" y="2554159"/>
                <a:ext cx="4114800" cy="86741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676803" y="3131051"/>
                <a:ext cx="10009632" cy="71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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  (E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03" y="3131051"/>
                <a:ext cx="10009632" cy="719621"/>
              </a:xfrm>
              <a:prstGeom prst="rect">
                <a:avLst/>
              </a:prstGeom>
              <a:blipFill rotWithShape="0">
                <a:blip r:embed="rId4"/>
                <a:stretch>
                  <a:fillRect b="-8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676803" y="3864386"/>
                <a:ext cx="9156274" cy="71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pose :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03" y="3864386"/>
                <a:ext cx="9156274" cy="719621"/>
              </a:xfrm>
              <a:prstGeom prst="rect">
                <a:avLst/>
              </a:prstGeom>
              <a:blipFill rotWithShape="1">
                <a:blip r:embed="rId5"/>
                <a:stretch>
                  <a:fillRect l="-2330" b="-8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676803" y="4584007"/>
                <a:ext cx="10009632" cy="60837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(E)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03" y="4584007"/>
                <a:ext cx="10009632" cy="608372"/>
              </a:xfrm>
              <a:prstGeom prst="rect">
                <a:avLst/>
              </a:prstGeom>
              <a:blipFill rotWithShape="0">
                <a:blip r:embed="rId6"/>
                <a:stretch>
                  <a:fillRect l="-2132" t="-5000" b="-19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81000" y="5838825"/>
                <a:ext cx="5346700" cy="55643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est :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838825"/>
                <a:ext cx="5346700" cy="556434"/>
              </a:xfrm>
              <a:prstGeom prst="rect">
                <a:avLst/>
              </a:prstGeom>
              <a:blipFill rotWithShape="0">
                <a:blip r:embed="rId7"/>
                <a:stretch>
                  <a:fillRect l="-2395" t="-12088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Callout 18"/>
          <p:cNvSpPr/>
          <p:nvPr/>
        </p:nvSpPr>
        <p:spPr>
          <a:xfrm>
            <a:off x="5956300" y="1404809"/>
            <a:ext cx="2743200" cy="1557010"/>
          </a:xfrm>
          <a:prstGeom prst="wedgeEllipseCallout">
            <a:avLst>
              <a:gd name="adj1" fmla="val -151860"/>
              <a:gd name="adj2" fmla="val 4244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Equation de Bernoulli, n=5</a:t>
            </a:r>
            <a:endParaRPr lang="fr-FR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itle 1"/>
              <p:cNvSpPr txBox="1">
                <a:spLocks/>
              </p:cNvSpPr>
              <p:nvPr/>
            </p:nvSpPr>
            <p:spPr>
              <a:xfrm>
                <a:off x="1118041" y="5343406"/>
                <a:ext cx="7506094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  (EL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041" y="5343406"/>
                <a:ext cx="7506094" cy="430887"/>
              </a:xfrm>
              <a:prstGeom prst="rect">
                <a:avLst/>
              </a:prstGeom>
              <a:blipFill rotWithShape="0">
                <a:blip r:embed="rId8"/>
                <a:stretch>
                  <a:fillRect l="-1623" t="-28571" b="-485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9483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8" grpId="0" animBg="1"/>
      <p:bldP spid="27" grpId="0" animBg="1"/>
      <p:bldP spid="28" grpId="0" animBg="1"/>
      <p:bldP spid="29" grpId="0" animBg="1"/>
      <p:bldP spid="12" grpId="0"/>
      <p:bldP spid="14" grpId="0"/>
      <p:bldP spid="15" grpId="0"/>
      <p:bldP spid="16" grpId="0"/>
      <p:bldP spid="17" grpId="0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276225"/>
                <a:ext cx="6705600" cy="707886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générale: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</a:t>
                </a:r>
                <a:r>
                  <a:rPr lang="fr-FR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276225"/>
                <a:ext cx="6705600" cy="707886"/>
              </a:xfrm>
              <a:blipFill rotWithShape="0">
                <a:blip r:embed="rId2"/>
                <a:stretch>
                  <a:fillRect l="-3182" t="-155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759738"/>
                <a:ext cx="9624060" cy="430887"/>
              </a:xfrm>
            </p:spPr>
            <p:txBody>
              <a:bodyPr/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  (E0)</a:t>
                </a:r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759738"/>
                <a:ext cx="9624060" cy="430887"/>
              </a:xfrm>
              <a:blipFill rotWithShape="0">
                <a:blip r:embed="rId3"/>
                <a:stretch>
                  <a:fillRect l="-2217" t="-25714" b="-51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3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5861" y="1163538"/>
                <a:ext cx="9372600" cy="712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(E0) 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avec;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1163538"/>
                <a:ext cx="9372600" cy="712887"/>
              </a:xfrm>
              <a:prstGeom prst="rect">
                <a:avLst/>
              </a:prstGeom>
              <a:blipFill rotWithShape="0">
                <a:blip r:embed="rId4"/>
                <a:stretch>
                  <a:fillRect l="-1366" b="-940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03300" y="1696938"/>
                <a:ext cx="5034567" cy="712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00" y="1696938"/>
                <a:ext cx="5034567" cy="712887"/>
              </a:xfrm>
              <a:prstGeom prst="rect">
                <a:avLst/>
              </a:prstGeom>
              <a:blipFill rotWithShape="0">
                <a:blip r:embed="rId5"/>
                <a:stretch>
                  <a:fillRect l="-2545" b="-85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37342" y="2374722"/>
                <a:ext cx="5796567" cy="720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𝑑𝑡</m:t>
                            </m:r>
                          </m:num>
                          <m:den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</m:den>
                        </m:f>
                      </m:e>
                    </m:nary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342" y="2374722"/>
                <a:ext cx="5796567" cy="720903"/>
              </a:xfrm>
              <a:prstGeom prst="rect">
                <a:avLst/>
              </a:prstGeom>
              <a:blipFill rotWithShape="0">
                <a:blip r:embed="rId6"/>
                <a:stretch>
                  <a:fillRect l="-1262" b="-76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64790" y="3029605"/>
                <a:ext cx="3505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790" y="3029605"/>
                <a:ext cx="3505200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3478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11532" y="3552825"/>
                <a:ext cx="68707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 </m:t>
                    </m:r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=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avec ;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</m:t>
                    </m:r>
                    <m:r>
                      <a:rPr lang="fr-FR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±</m:t>
                    </m:r>
                    <m:sSup>
                      <m:sSupPr>
                        <m:ctrlPr>
                          <a:rPr lang="fr-FR" sz="2800" i="1" dirty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∈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532" y="3552825"/>
                <a:ext cx="6870700" cy="523220"/>
              </a:xfrm>
              <a:prstGeom prst="rect">
                <a:avLst/>
              </a:prstGeom>
              <a:blipFill rotWithShape="0">
                <a:blip r:embed="rId8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15861" y="4139391"/>
                <a:ext cx="5194300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4139391"/>
                <a:ext cx="5194300" cy="556434"/>
              </a:xfrm>
              <a:prstGeom prst="rect">
                <a:avLst/>
              </a:prstGeom>
              <a:blipFill rotWithShape="0">
                <a:blip r:embed="rId9"/>
                <a:stretch>
                  <a:fillRect l="-2465" t="-10989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15861" y="4610064"/>
                <a:ext cx="9236997" cy="10961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vec;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              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</m:e>
                        </m:eqArr>
                      </m:e>
                    </m:d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 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4610064"/>
                <a:ext cx="9236997" cy="1096134"/>
              </a:xfrm>
              <a:prstGeom prst="rect">
                <a:avLst/>
              </a:prstGeom>
              <a:blipFill rotWithShape="1">
                <a:blip r:embed="rId10"/>
                <a:stretch>
                  <a:fillRect l="-13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00703" y="5878451"/>
                <a:ext cx="1039269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</a:t>
                </a:r>
                <a:r>
                  <a:rPr lang="fr-FR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Sp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 dans (EL) 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+4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    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=−4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03" y="5878451"/>
                <a:ext cx="10392697" cy="954107"/>
              </a:xfrm>
              <a:prstGeom prst="rect">
                <a:avLst/>
              </a:prstGeom>
              <a:blipFill rotWithShape="1">
                <a:blip r:embed="rId11"/>
                <a:stretch>
                  <a:fillRect l="-1173" t="-6369" b="-165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87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774507"/>
              </a:xfrm>
            </p:spPr>
            <p:txBody>
              <a:bodyPr/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 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 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x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774507"/>
              </a:xfrm>
              <a:blipFill rotWithShape="0">
                <a:blip r:embed="rId2"/>
                <a:stretch>
                  <a:fillRect t="-141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532" y="759738"/>
            <a:ext cx="9624060" cy="430887"/>
          </a:xfrm>
        </p:spPr>
        <p:txBody>
          <a:bodyPr/>
          <a:lstStyle/>
          <a:p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d’après la méthode d’identification: </a:t>
            </a:r>
            <a:endParaRPr lang="fr-FR" sz="28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4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5861" y="1141814"/>
                <a:ext cx="93726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</m:t>
                      </m:r>
                      <m:d>
                        <m:dPr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</m:d>
                      <m:r>
                        <a:rPr lang="fr-FR" sz="28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𝑎𝑥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𝑏</m:t>
                          </m:r>
                        </m:e>
                      </m:d>
                      <m:sSup>
                        <m:sSupPr>
                          <m:ctrlP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  <m:r>
                            <a:rPr lang="fr-FR" sz="28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61" y="1141814"/>
                <a:ext cx="937260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27100" y="1675214"/>
                <a:ext cx="67834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smtClean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x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d>
                          <m:d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𝑎𝑥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</m:d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00" y="1675214"/>
                <a:ext cx="6783439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1797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74235" y="2267605"/>
                <a:ext cx="721566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x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𝑎𝑥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235" y="2267605"/>
                <a:ext cx="7215665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929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15028" y="2891926"/>
                <a:ext cx="2537968" cy="1053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sz="2800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sz="28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=−4    </m:t>
                              </m:r>
                            </m:e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028" y="2891926"/>
                <a:ext cx="2537968" cy="105349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352996" y="2848420"/>
                <a:ext cx="2881655" cy="1211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=−1</m:t>
                            </m:r>
                          </m:e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996" y="2848420"/>
                <a:ext cx="2881655" cy="1211422"/>
              </a:xfrm>
              <a:prstGeom prst="rect">
                <a:avLst/>
              </a:prstGeom>
              <a:blipFill rotWithShape="0">
                <a:blip r:embed="rId7"/>
                <a:stretch>
                  <a:fillRect l="-42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9232" y="5457825"/>
                <a:ext cx="8669184" cy="8667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et  comme 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den>
                    </m:f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p>
                          <m:sSup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2" y="5457825"/>
                <a:ext cx="8669184" cy="866712"/>
              </a:xfrm>
              <a:prstGeom prst="rect">
                <a:avLst/>
              </a:prstGeom>
              <a:blipFill rotWithShape="0">
                <a:blip r:embed="rId8"/>
                <a:stretch>
                  <a:fillRect l="-14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338657" y="3965010"/>
                <a:ext cx="4022197" cy="7340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</m:t>
                    </m:r>
                    <m:d>
                      <m:dPr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f>
                          <m:fPr>
                            <m:ctrlP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8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fr-FR" sz="2800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  <m:r>
                          <a:rPr lang="fr-FR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657" y="3965010"/>
                <a:ext cx="4022197" cy="734047"/>
              </a:xfrm>
              <a:prstGeom prst="rect">
                <a:avLst/>
              </a:prstGeom>
              <a:blipFill rotWithShape="0">
                <a:blip r:embed="rId9"/>
                <a:stretch>
                  <a:fillRect l="-3187" b="-66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32" y="4742693"/>
                <a:ext cx="7643368" cy="700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d’où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f>
                      <m:f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et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t</m:t>
                    </m:r>
                    <m:r>
                      <a:rPr lang="fr-FR" sz="28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f>
                      <m:f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n>
                    </m:f>
                    <m:r>
                      <a:rPr lang="fr-FR" sz="2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</m:t>
                        </m:r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2" y="4742693"/>
                <a:ext cx="7643368" cy="700705"/>
              </a:xfrm>
              <a:prstGeom prst="rect">
                <a:avLst/>
              </a:prstGeom>
              <a:blipFill rotWithShape="0">
                <a:blip r:embed="rId10"/>
                <a:stretch>
                  <a:fillRect l="-1595" b="-104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441700" y="6187384"/>
                <a:ext cx="3985768" cy="1183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fr-FR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=±</m:t>
                    </m:r>
                    <m:rad>
                      <m:radPr>
                        <m:ctrlPr>
                          <a:rPr lang="fr-FR" sz="2400" i="1">
                            <a:solidFill>
                              <a:srgbClr val="7030A0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fr-FR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deg>
                      <m:e>
                        <m:f>
                          <m:f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fr-FR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fr-FR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fr-FR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fr-FR" sz="24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4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700" y="6187384"/>
                <a:ext cx="3985768" cy="1183529"/>
              </a:xfrm>
              <a:prstGeom prst="rect">
                <a:avLst/>
              </a:prstGeom>
              <a:blipFill rotWithShape="0">
                <a:blip r:embed="rId11"/>
                <a:stretch>
                  <a:fillRect l="-16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320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668979" y="844536"/>
                <a:ext cx="9019032" cy="861774"/>
              </a:xfrm>
            </p:spPr>
            <p:txBody>
              <a:bodyPr/>
              <a:lstStyle/>
              <a:p>
                <a:pPr algn="l"/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Résoudre l’équation différentielle suivante: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;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</a:rPr>
                      <m:t>𝑦</m:t>
                    </m:r>
                    <m:d>
                      <m:dPr>
                        <m:ctrlP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</a:rPr>
                      <m:t>=2  </m:t>
                    </m:r>
                    <m:r>
                      <m:rPr>
                        <m:sty m:val="p"/>
                      </m:rPr>
                      <a:rPr lang="fr-FR" sz="2800" b="0" i="0" smtClean="0">
                        <a:latin typeface="Cambria Math"/>
                        <a:cs typeface="Times New Roman" panose="02020603050405020304" pitchFamily="18" charset="0"/>
                      </a:rPr>
                      <m:t>et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</a:rPr>
                      <m:t>  </m:t>
                    </m:r>
                    <m:sSup>
                      <m:sSupPr>
                        <m:ctrlP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68979" y="844536"/>
                <a:ext cx="9019032" cy="861774"/>
              </a:xfrm>
              <a:blipFill rotWithShape="1">
                <a:blip r:embed="rId2"/>
                <a:stretch>
                  <a:fillRect l="-2434" t="-12766" b="-241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2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Différentielle du Second Ordre -ED2O- 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5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" name="ZoneTexte 5"/>
          <p:cNvSpPr txBox="1"/>
          <p:nvPr/>
        </p:nvSpPr>
        <p:spPr>
          <a:xfrm>
            <a:off x="477684" y="1789531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6445844" y="2922658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particulière</a:t>
            </a:r>
            <a:endParaRPr lang="fr-FR" dirty="0"/>
          </a:p>
        </p:txBody>
      </p:sp>
      <p:sp>
        <p:nvSpPr>
          <p:cNvPr id="27" name="Curved Down Arrow 26"/>
          <p:cNvSpPr/>
          <p:nvPr/>
        </p:nvSpPr>
        <p:spPr>
          <a:xfrm rot="8968637">
            <a:off x="4532311" y="2939747"/>
            <a:ext cx="762000" cy="4142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2370204" y="2896338"/>
            <a:ext cx="2138296" cy="8316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Solution générale</a:t>
            </a:r>
            <a:endParaRPr lang="fr-FR" dirty="0"/>
          </a:p>
        </p:txBody>
      </p:sp>
      <p:sp>
        <p:nvSpPr>
          <p:cNvPr id="29" name="Curved Down Arrow 28"/>
          <p:cNvSpPr/>
          <p:nvPr/>
        </p:nvSpPr>
        <p:spPr>
          <a:xfrm rot="1763384" flipV="1">
            <a:off x="5667291" y="2999999"/>
            <a:ext cx="762000" cy="465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22300" y="2272628"/>
                <a:ext cx="7391400" cy="556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solution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générale est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00" y="2272628"/>
                <a:ext cx="7391400" cy="556434"/>
              </a:xfrm>
              <a:prstGeom prst="rect">
                <a:avLst/>
              </a:prstGeom>
              <a:blipFill rotWithShape="1">
                <a:blip r:embed="rId3"/>
                <a:stretch>
                  <a:fillRect l="-1649" t="-10989" b="-24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290067" y="3980954"/>
                <a:ext cx="7495033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générale: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67" y="3980954"/>
                <a:ext cx="7495033" cy="430887"/>
              </a:xfrm>
              <a:prstGeom prst="rect">
                <a:avLst/>
              </a:prstGeom>
              <a:blipFill rotWithShape="0">
                <a:blip r:embed="rId4"/>
                <a:stretch>
                  <a:fillRect l="-1709" t="-26761" b="-478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223133" y="4549290"/>
                <a:ext cx="10009632" cy="165962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Equation caractéristique (EC)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𝑟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+5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𝑟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+6=0</m:t>
                    </m:r>
                  </m:oMath>
                </a14:m>
                <a:r>
                  <a:rPr lang="fr-FR" sz="28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∆</m:t>
                    </m:r>
                    <m:r>
                      <a:rPr lang="fr-FR" sz="2800" b="0" i="1" smtClean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−4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6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=1&gt;0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 on a deux racines réelles distinctes: </a:t>
                </a:r>
                <a:endParaRPr lang="fr-FR" sz="28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=−2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</a:rPr>
                              <m:t>=−3</m:t>
                            </m:r>
                          </m:e>
                        </m:eqArr>
                      </m:e>
                    </m:d>
                  </m:oMath>
                </a14:m>
                <a:r>
                  <a:rPr lang="fr-FR" sz="2400" kern="0" dirty="0" smtClean="0">
                    <a:solidFill>
                      <a:sysClr val="windowText" lastClr="000000"/>
                    </a:solidFill>
                  </a:rPr>
                  <a:t> 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33" y="4549290"/>
                <a:ext cx="10009632" cy="1659621"/>
              </a:xfrm>
              <a:prstGeom prst="rect">
                <a:avLst/>
              </a:prstGeom>
              <a:blipFill rotWithShape="1">
                <a:blip r:embed="rId5"/>
                <a:stretch>
                  <a:fillRect l="-2192" t="-62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393062" y="6474738"/>
                <a:ext cx="1000963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 ;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−3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 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∈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endParaRPr lang="fr-FR" sz="2400" kern="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62" y="6474738"/>
                <a:ext cx="10009632" cy="430887"/>
              </a:xfrm>
              <a:prstGeom prst="rect">
                <a:avLst/>
              </a:prstGeom>
              <a:blipFill rotWithShape="0">
                <a:blip r:embed="rId6"/>
                <a:stretch>
                  <a:fillRect l="-2132" t="-26761" b="-478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0456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8" grpId="0" animBg="1"/>
      <p:bldP spid="27" grpId="0" animBg="1"/>
      <p:bldP spid="28" grpId="0" animBg="1"/>
      <p:bldP spid="29" grpId="0" animBg="1"/>
      <p:bldP spid="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</p:spPr>
            <p:txBody>
              <a:bodyPr/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particulière: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? </a:t>
                </a:r>
                <a:endParaRPr lang="fr-FR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50114"/>
                <a:ext cx="9624060" cy="464101"/>
              </a:xfrm>
              <a:blipFill rotWithShape="0">
                <a:blip r:embed="rId2"/>
                <a:stretch>
                  <a:fillRect l="-2217" t="-23684" b="-38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55700" y="850542"/>
                <a:ext cx="2514431" cy="4308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𝑓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55700" y="850542"/>
                <a:ext cx="2514431" cy="430887"/>
              </a:xfrm>
              <a:blipFill rotWithShape="0">
                <a:blip r:embed="rId3"/>
                <a:stretch>
                  <a:fillRect l="-2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6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470360" y="719884"/>
                <a:ext cx="5590031" cy="954107"/>
              </a:xfrm>
              <a:prstGeom prst="rect">
                <a:avLst/>
              </a:prstGeom>
              <a:solidFill>
                <a:schemeClr val="accent3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fr-FR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</m:t>
                      </m:r>
                      <m:r>
                        <m:rPr>
                          <m:nor/>
                        </m:rPr>
                        <a:rPr lang="fr-FR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n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’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est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pas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racine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de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 (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EC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) </m:t>
                      </m:r>
                    </m:oMath>
                  </m:oMathPara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donc</m:t>
                      </m:r>
                      <m:r>
                        <m:rPr>
                          <m:nor/>
                        </m:rPr>
                        <a:rPr lang="fr-F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;  </m:t>
                      </m:r>
                      <m:r>
                        <a:rPr lang="fr-FR" sz="28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𝑚</m:t>
                      </m:r>
                      <m:r>
                        <a:rPr lang="fr-FR" sz="28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=0</m:t>
                      </m:r>
                    </m:oMath>
                  </m:oMathPara>
                </a14:m>
                <a:endParaRPr lang="fr-FR" sz="28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360" y="719884"/>
                <a:ext cx="5590031" cy="9541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15189" y="1636584"/>
                <a:ext cx="2974053" cy="5632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𝑚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</m:t>
                        </m:r>
                      </m:e>
                    </m:d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189" y="1636584"/>
                <a:ext cx="2974053" cy="5632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29528" y="2374696"/>
                <a:ext cx="6045387" cy="17405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𝑎</m:t>
                        </m:r>
                      </m:e>
                    </m:d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𝑎𝑒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𝑎𝑒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</m:e>
                          <m:e>
                            <m:sSubSup>
                              <m:sSubSupPr>
                                <m:ctrlPr>
                                  <a:rPr lang="fr-FR" sz="2800" i="1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′′</m:t>
                                </m:r>
                              </m:sup>
                            </m:sSubSup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16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𝑎𝑒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528" y="2374696"/>
                <a:ext cx="6045387" cy="17405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7500" y="4273854"/>
                <a:ext cx="10237839" cy="17558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substitution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  <m:sup>
                        <m:r>
                          <a:rPr lang="fr-FR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′′</m:t>
                        </m:r>
                      </m:sup>
                    </m:sSubSup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dans 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fr-FR" sz="2400" i="1">
                        <a:latin typeface="Cambria Math" panose="02040503050406030204" pitchFamily="18" charset="0"/>
                      </a:rPr>
                      <m:t>+5</m:t>
                    </m:r>
                    <m:sSup>
                      <m:sSupPr>
                        <m:ctrlPr>
                          <a:rPr lang="fr-FR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2400" i="1">
                        <a:latin typeface="Cambria Math" panose="02040503050406030204" pitchFamily="18" charset="0"/>
                      </a:rPr>
                      <m:t>+6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fr-FR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donne:</a:t>
                </a:r>
                <a:b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4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4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16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𝑎𝑒</m:t>
                            </m:r>
                          </m:e>
                          <m:sup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fr-FR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+5</m:t>
                    </m:r>
                    <m:d>
                      <m:dPr>
                        <m:begChr m:val="["/>
                        <m:endChr m:val="]"/>
                        <m:ctrlPr>
                          <a:rPr lang="fr-FR" sz="24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4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𝑎𝑒</m:t>
                            </m:r>
                          </m:e>
                          <m:sup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+6</m:t>
                    </m:r>
                    <m:d>
                      <m:dPr>
                        <m:begChr m:val="["/>
                        <m:endChr m:val="]"/>
                        <m:ctrlPr>
                          <a:rPr lang="fr-FR" sz="24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sz="24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𝑎𝑎𝑒</m:t>
                            </m:r>
                          </m:e>
                          <m:sup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−4</m:t>
                            </m:r>
                            <m:r>
                              <a:rPr lang="fr-FR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</m:t>
                    </m:r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=1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				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        </a:t>
                </a:r>
                <a:r>
                  <a:rPr lang="fr-FR" sz="24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𝑎</m:t>
                    </m:r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" y="4273854"/>
                <a:ext cx="10237839" cy="1755865"/>
              </a:xfrm>
              <a:prstGeom prst="rect">
                <a:avLst/>
              </a:prstGeom>
              <a:blipFill rotWithShape="1">
                <a:blip r:embed="rId7"/>
                <a:stretch>
                  <a:fillRect l="-893" t="-2778" b="-20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urved Connector 14"/>
          <p:cNvCxnSpPr>
            <a:endCxn id="5" idx="1"/>
          </p:cNvCxnSpPr>
          <p:nvPr/>
        </p:nvCxnSpPr>
        <p:spPr>
          <a:xfrm flipV="1">
            <a:off x="3289300" y="1196938"/>
            <a:ext cx="1181060" cy="146087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02700" y="6029719"/>
                <a:ext cx="9326083" cy="700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</a:t>
                </a:r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  <m:r>
                      <a:rPr lang="fr-FR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fr-FR" sz="2800" i="1">
                            <a:solidFill>
                              <a:schemeClr val="accent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i="1" dirty="0">
                    <a:solidFill>
                      <a:schemeClr val="accent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	 </a:t>
                </a:r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et 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fr-FR" sz="2800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chemeClr val="accent4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fr-FR" sz="2800" i="1">
                            <a:solidFill>
                              <a:schemeClr val="accent4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  <m:r>
                      <a:rPr lang="fr-FR" sz="2800" i="1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4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b>
                          <m:sSubPr>
                            <m:ctrlP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fr-FR" sz="2800" i="1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−3</m:t>
                        </m:r>
                        <m:r>
                          <a:rPr lang="fr-FR" sz="28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00" y="6029719"/>
                <a:ext cx="9326083" cy="700705"/>
              </a:xfrm>
              <a:prstGeom prst="rect">
                <a:avLst/>
              </a:prstGeom>
              <a:blipFill rotWithShape="0">
                <a:blip r:embed="rId8"/>
                <a:stretch>
                  <a:fillRect l="-1373" b="-104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859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7" grpId="0"/>
      <p:bldP spid="11" grpId="0"/>
      <p:bldP spid="12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524645"/>
            <a:ext cx="6553200" cy="430887"/>
          </a:xfrm>
        </p:spPr>
        <p:txBody>
          <a:bodyPr/>
          <a:lstStyle/>
          <a:p>
            <a:r>
              <a:rPr lang="fr-FR" sz="2800" i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Conditions </a:t>
            </a:r>
            <a:r>
              <a:rPr lang="fr-FR" sz="2800" i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fr-FR" sz="2800" i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nitiales </a:t>
            </a:r>
            <a:r>
              <a:rPr lang="fr-FR" sz="2800" i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(solution particulière):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69900" y="1278672"/>
                <a:ext cx="7175500" cy="521553"/>
              </a:xfrm>
            </p:spPr>
            <p:txBody>
              <a:bodyPr/>
              <a:lstStyle/>
              <a:p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𝑦</m:t>
                    </m:r>
                    <m:d>
                      <m:dPr>
                        <m:ctrlPr>
                          <a:rPr lang="fr-FR" sz="24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4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4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4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4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=2</m:t>
                    </m:r>
                  </m:oMath>
                </a14:m>
                <a:endParaRPr lang="fr-FR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9900" y="1278672"/>
                <a:ext cx="7175500" cy="521553"/>
              </a:xfrm>
              <a:blipFill rotWithShape="0">
                <a:blip r:embed="rId2"/>
                <a:stretch>
                  <a:fillRect l="-2549" t="-5882" b="-2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7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4108" y="1952625"/>
                <a:ext cx="9922150" cy="7125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=5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fr-FR" sz="2800" i="1" dirty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</m:sSub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sSub>
                      <m:sSubPr>
                        <m:ctrlP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sz="2800" i="1" dirty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fr-FR" sz="2800" i="1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  <m:r>
                                  <a:rPr lang="fr-FR" sz="28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−2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−3</m:t>
                            </m:r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−3</m:t>
                                </m:r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08" y="1952625"/>
                <a:ext cx="9922150" cy="712567"/>
              </a:xfrm>
              <a:prstGeom prst="rect">
                <a:avLst/>
              </a:prstGeom>
              <a:blipFill rotWithShape="0">
                <a:blip r:embed="rId3"/>
                <a:stretch>
                  <a:fillRect l="-1291" t="-85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25817" y="2790825"/>
                <a:ext cx="3863666" cy="7039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fr-FR" sz="2800" i="1" dirty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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</m:sSub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=5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817" y="2790825"/>
                <a:ext cx="3863666" cy="703911"/>
              </a:xfrm>
              <a:prstGeom prst="rect">
                <a:avLst/>
              </a:prstGeom>
              <a:blipFill rotWithShape="0">
                <a:blip r:embed="rId4"/>
                <a:stretch>
                  <a:fillRect l="-3312" t="-104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75392" y="3629025"/>
                <a:ext cx="389483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r>
                      <a:rPr lang="fr-FR" sz="28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−2−2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−3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=5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392" y="3629025"/>
                <a:ext cx="3894836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1721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97486" y="4212844"/>
                <a:ext cx="4026325" cy="1467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d’où: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</m:t>
                            </m:r>
                          </m:e>
                          <m:e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−3</m:t>
                            </m:r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=7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486" y="4212844"/>
                <a:ext cx="4026325" cy="1467966"/>
              </a:xfrm>
              <a:prstGeom prst="rect">
                <a:avLst/>
              </a:prstGeom>
              <a:blipFill rotWithShape="0">
                <a:blip r:embed="rId6"/>
                <a:stretch>
                  <a:fillRect l="-30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123811" y="4248763"/>
                <a:ext cx="4717845" cy="1467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i="1" dirty="0">
                    <a:latin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23</m:t>
                                </m:r>
                              </m:num>
                              <m:den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          </m:t>
                            </m:r>
                          </m:e>
                          <m:e>
                            <m:sSub>
                              <m:sSubPr>
                                <m:ctrlPr>
                                  <a:rPr lang="fr-FR" sz="2800" i="1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fr-FR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=−10     </m:t>
                            </m:r>
                          </m:e>
                        </m:eqArr>
                      </m:e>
                    </m:d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811" y="4248763"/>
                <a:ext cx="4717845" cy="1467966"/>
              </a:xfrm>
              <a:prstGeom prst="rect">
                <a:avLst/>
              </a:prstGeom>
              <a:blipFill rotWithShape="0">
                <a:blip r:embed="rId7"/>
                <a:stretch>
                  <a:fillRect l="-27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70857" y="5804930"/>
                <a:ext cx="6992414" cy="701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Finalement</m:t>
                    </m:r>
                    <m:r>
                      <m:rPr>
                        <m:nor/>
                      </m:rPr>
                      <a:rPr lang="fr-FR" sz="28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nor/>
                      </m:rPr>
                      <a:rPr lang="fr-F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: </m:t>
                    </m:r>
                    <m:r>
                      <a:rPr lang="fr-FR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−4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  <m:r>
                      <a:rPr lang="fr-FR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p>
                      <m:sSupPr>
                        <m:ctrlPr>
                          <a:rPr lang="fr-FR" sz="2800" i="1">
                            <a:solidFill>
                              <a:srgbClr val="7030A0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23</m:t>
                            </m:r>
                          </m:num>
                          <m:den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  <m:r>
                              <a:rPr lang="fr-FR" sz="2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sup>
                        </m:sSup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−10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−3</m:t>
                        </m:r>
                        <m:r>
                          <a:rPr lang="fr-FR" sz="2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857" y="5804930"/>
                <a:ext cx="6992414" cy="70160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362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469900" y="1023883"/>
                <a:ext cx="9781032" cy="5816977"/>
              </a:xfrm>
            </p:spPr>
            <p:txBody>
              <a:bodyPr/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</a:pP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Une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personne est placée sous perfusion de pénicilline à raison de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 milligramme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 substance par minutes. On note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 quantité de pénicilline présente dans le sang au temps t (en minutes). On admet qu’il existe une constante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telle que :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’ 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)=0,1−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Sachant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(0) = 0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exprimer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en fonction de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Donner l’allure générale de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après avoir calculé sa limite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∞;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fr-FR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Calculer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sachant qu’au bout de 3 heures,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fr-FR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est égale à la moitié de la valeur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limite.</a:t>
                </a:r>
                <a:endPara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9900" y="1023883"/>
                <a:ext cx="9781032" cy="5816977"/>
              </a:xfrm>
              <a:blipFill rotWithShape="1">
                <a:blip r:embed="rId2"/>
                <a:stretch>
                  <a:fillRect l="-2181" r="-2181" b="-14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69900" y="188989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Exercice 3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8</a:t>
            </a:fld>
            <a:endParaRPr lang="fr-FR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46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50114"/>
            <a:ext cx="9624060" cy="430887"/>
          </a:xfrm>
        </p:spPr>
        <p:txBody>
          <a:bodyPr/>
          <a:lstStyle/>
          <a:p>
            <a:r>
              <a:rPr lang="fr-FR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: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 Dissipation d’un médicament »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=0.1</m:t>
                    </m:r>
                  </m:oMath>
                </a14:m>
                <a:r>
                  <a:rPr lang="fr-FR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;    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 0 </m:t>
                    </m:r>
                  </m:oMath>
                </a14:m>
                <a:endParaRPr lang="fr-FR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532" y="657225"/>
                <a:ext cx="9624060" cy="430887"/>
              </a:xfrm>
              <a:blipFill rotWithShape="0">
                <a:blip r:embed="rId2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ts val="865"/>
              </a:lnSpc>
            </a:pPr>
            <a:fld id="{81D60167-4931-47E6-BA6A-407CBD079E47}" type="slidenum">
              <a:rPr lang="fr-FR" smtClean="0"/>
              <a:pPr marL="38100">
                <a:lnSpc>
                  <a:spcPts val="865"/>
                </a:lnSpc>
              </a:pPr>
              <a:t>9</a:t>
            </a:fld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1114425"/>
                <a:ext cx="1060449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 Quantité de pénicilline [mg] présente dans le sang au temps 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t[mn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].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14425"/>
                <a:ext cx="10604499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7500" y="1658005"/>
                <a:ext cx="728283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b="1" u="sng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1.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𝑓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;  sachant que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" y="1658005"/>
                <a:ext cx="7282835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1674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" y="2184503"/>
                <a:ext cx="10604498" cy="987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d>
                      <m:d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=0</m:t>
                    </m:r>
                    <m:r>
                      <a:rPr lang="fr-FR" sz="2800" b="0" i="1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1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  (E)  </a:t>
                </a:r>
                <a:r>
                  <a:rPr lang="fr-FR" sz="2800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« E.L.1.O. »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/>
                </a:r>
                <a:b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La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solution est 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)=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sSub>
                      <m:sSub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  <m:sub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</m:sSub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2184503"/>
                <a:ext cx="10604498" cy="987322"/>
              </a:xfrm>
              <a:prstGeom prst="rect">
                <a:avLst/>
              </a:prstGeom>
              <a:blipFill rotWithShape="1">
                <a:blip r:embed="rId5"/>
                <a:stretch>
                  <a:fillRect l="-1149" t="-6173" b="-129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9900" y="3150126"/>
                <a:ext cx="47244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* Solution générale: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b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𝑜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dirty="0" smtClean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= ?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00" y="3150126"/>
                <a:ext cx="4724400" cy="523220"/>
              </a:xfrm>
              <a:prstGeom prst="rect">
                <a:avLst/>
              </a:prstGeom>
              <a:blipFill rotWithShape="0">
                <a:blip r:embed="rId6"/>
                <a:stretch>
                  <a:fillRect l="-2581" t="-12791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17500" y="3563005"/>
                <a:ext cx="9426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On a :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′(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 +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0      (E0</a:t>
                </a:r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" y="3563005"/>
                <a:ext cx="9426800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1294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2591" y="4048942"/>
                <a:ext cx="10275938" cy="723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(E0) 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</m:e>
                      <m:sup>
                        <m: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 dirty="0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</m:e>
                    </m:d>
                    <m:r>
                      <a:rPr lang="fr-FR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avec;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𝑄</m:t>
                    </m:r>
                    <m:r>
                      <a:rPr lang="fr-FR" sz="2800" i="1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′(</m:t>
                    </m:r>
                    <m:r>
                      <a:rPr lang="fr-FR" sz="2800" i="1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)=</m:t>
                    </m:r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den>
                    </m:f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91" y="4048942"/>
                <a:ext cx="10275938" cy="723083"/>
              </a:xfrm>
              <a:prstGeom prst="rect">
                <a:avLst/>
              </a:prstGeom>
              <a:blipFill rotWithShape="1">
                <a:blip r:embed="rId8"/>
                <a:stretch>
                  <a:fillRect l="-1246" b="-92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48852" y="4658542"/>
                <a:ext cx="6936904" cy="723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b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𝑑𝑡</m:t>
                        </m:r>
                      </m:den>
                    </m:f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𝑘𝑄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52" y="4658542"/>
                <a:ext cx="6936904" cy="723083"/>
              </a:xfrm>
              <a:prstGeom prst="rect">
                <a:avLst/>
              </a:prstGeom>
              <a:blipFill rotWithShape="0">
                <a:blip r:embed="rId9"/>
                <a:stretch>
                  <a:fillRect l="-439" b="-84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70974" y="5381625"/>
                <a:ext cx="5772371" cy="767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fr-FR" sz="2800" i="1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𝑑𝑄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𝑡</m:t>
                            </m:r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</m:num>
                          <m:den>
                            <m:r>
                              <a:rPr lang="fr-FR" sz="2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𝑑𝑄</m:t>
                            </m:r>
                          </m:den>
                        </m:f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=</m:t>
                        </m:r>
                      </m:e>
                    </m:nary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𝑘𝑑</m:t>
                        </m:r>
                        <m:r>
                          <m:rPr>
                            <m:sty m:val="p"/>
                          </m:rPr>
                          <a:rPr lang="fr-FR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t</m:t>
                        </m:r>
                      </m:e>
                    </m:nary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74" y="5381625"/>
                <a:ext cx="5772371" cy="767582"/>
              </a:xfrm>
              <a:prstGeom prst="rect">
                <a:avLst/>
              </a:prstGeom>
              <a:blipFill rotWithShape="0">
                <a:blip r:embed="rId10"/>
                <a:stretch>
                  <a:fillRect l="-2218" b="-23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70975" y="6067425"/>
                <a:ext cx="836192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𝑙𝑛</m:t>
                    </m:r>
                    <m:d>
                      <m:dPr>
                        <m:begChr m:val="|"/>
                        <m:endChr m:val="|"/>
                        <m:ctrlPr>
                          <a:rPr lang="fr-FR" sz="2800" i="1"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𝑄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(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𝑡</m:t>
                        </m:r>
                        <m:r>
                          <a:rPr lang="fr-F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)</m:t>
                        </m:r>
                      </m:e>
                    </m:d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=−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t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</m:t>
                    </m:r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75" y="6067425"/>
                <a:ext cx="8361926" cy="523220"/>
              </a:xfrm>
              <a:prstGeom prst="rect">
                <a:avLst/>
              </a:prstGeom>
              <a:blipFill rotWithShape="0">
                <a:blip r:embed="rId11"/>
                <a:stretch>
                  <a:fillRect l="-1531"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50900" y="6595266"/>
                <a:ext cx="10392697" cy="530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 </m:t>
                    </m:r>
                    <m:sSub>
                      <m:sSub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Q</m:t>
                        </m:r>
                      </m:e>
                      <m:sub>
                        <m:r>
                          <a:rPr lang="fr-FR" sz="280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(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fr-FR" sz="2800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)</m:t>
                    </m:r>
                    <m:r>
                      <a:rPr lang="fr-FR" sz="280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=</m:t>
                    </m:r>
                    <m:sSup>
                      <m:sSupPr>
                        <m:ctrlPr>
                          <a:rPr lang="fr-FR" sz="2800" i="1">
                            <a:solidFill>
                              <a:schemeClr val="accent2"/>
                            </a:solidFill>
                            <a:latin typeface="Cambria Math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r>
                          <a:rPr lang="fr-FR" sz="28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𝑘𝑡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avec ;   </a:t>
                </a:r>
                <a14:m>
                  <m:oMath xmlns:m="http://schemas.openxmlformats.org/officeDocument/2006/math">
                    <m:r>
                      <a:rPr lang="fr-FR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=</m:t>
                    </m:r>
                    <m:r>
                      <a:rPr lang="fr-FR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±</m:t>
                    </m:r>
                    <m:sSup>
                      <m:sSupPr>
                        <m:ctrlPr>
                          <a:rPr lang="fr-FR" sz="2800" i="1" dirty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𝑒</m:t>
                        </m:r>
                      </m:e>
                      <m:sup>
                        <m:r>
                          <a:rPr lang="fr-FR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</a:t>
                </a:r>
                <a14:m>
                  <m:oMath xmlns:m="http://schemas.openxmlformats.org/officeDocument/2006/math">
                    <m:r>
                      <a:rPr lang="fr-FR" sz="28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𝑐</m:t>
                    </m:r>
                    <m:r>
                      <a:rPr lang="fr-FR" sz="28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, ∈</m:t>
                    </m:r>
                    <m:r>
                      <a:rPr lang="fr-FR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ℝ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00" y="6595266"/>
                <a:ext cx="10392697" cy="530915"/>
              </a:xfrm>
              <a:prstGeom prst="rect">
                <a:avLst/>
              </a:prstGeom>
              <a:blipFill rotWithShape="0">
                <a:blip r:embed="rId12"/>
                <a:stretch>
                  <a:fillRect t="-10345" b="-321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536700" y="144538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sym typeface="Symbol" panose="05050102010706020507" pitchFamily="18" charset="2"/>
              </a:rPr>
              <a:t>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311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2406</TotalTime>
  <Words>1750</Words>
  <Application>Microsoft Office PowerPoint</Application>
  <PresentationFormat>Personnalisé</PresentationFormat>
  <Paragraphs>119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Office Theme</vt:lpstr>
      <vt:lpstr>Présentation PowerPoint</vt:lpstr>
      <vt:lpstr>Résoudre l’équation différentielle suivante:  y^′-y=xy^5      </vt:lpstr>
      <vt:lpstr>* Solution générale: t_o= ?  </vt:lpstr>
      <vt:lpstr>          (x)=∫1▒〖-4xe^4x dx〗 </vt:lpstr>
      <vt:lpstr>Résoudre l’équation différentielle suivante:  y^′′+5y^′+6y=e^(-4x)  ; y(0)=2  et  y^′ (0)=5</vt:lpstr>
      <vt:lpstr>* Solution particulière: y_p= ? </vt:lpstr>
      <vt:lpstr>Conditions initiales (solution particulière): </vt:lpstr>
      <vt:lpstr>Une personne est placée sous perfusion de pénicilline à raison de 0,1 milligramme de substance par minutes. On note Q(t) la quantité de pénicilline présente dans le sang au temps t (en minutes). On admet qu’il existe une constante k&gt; 0 telle que : Q’ (t)=0,1-k Q(t)  1. Sachant que Q(0) = 0, exprimer Q(t) en fonction de k et t; 2. Donner l’allure générale de Q(t) après avoir calculé sa limite en +∞;  3. Calculer k sachant qu’au bout de 3 heures, Q(t) est égale à la moitié de la valeur limite.</vt:lpstr>
      <vt:lpstr>Solution : « Dissipation d’un médicament » </vt:lpstr>
      <vt:lpstr>* Solution particulière: Q_p (t)= ? </vt:lpstr>
      <vt:lpstr>2. L’allure générale de Q(t)</vt:lpstr>
      <vt:lpstr>3. k=?   Sachant que: ;   à 3h =180 mn ; Q(t)=(0,1/k)/2 </vt:lpstr>
      <vt:lpstr>Merci pour votre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mimouna</cp:lastModifiedBy>
  <cp:revision>228</cp:revision>
  <dcterms:created xsi:type="dcterms:W3CDTF">2020-09-07T13:48:52Z</dcterms:created>
  <dcterms:modified xsi:type="dcterms:W3CDTF">2022-01-05T11:04:23Z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2020-09-07T00:00:00Z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2020-09-07T00:00:00Z</vt:filetime>
  </property>
</Properties>
</file>