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2" r:id="rId7"/>
    <p:sldId id="264" r:id="rId8"/>
    <p:sldId id="263" r:id="rId9"/>
    <p:sldId id="265" r:id="rId10"/>
    <p:sldId id="269" r:id="rId11"/>
    <p:sldId id="267" r:id="rId12"/>
    <p:sldId id="270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mouna" initials="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94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Style moyen 3 - 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269D01E-BC32-4049-B463-5C60D7B0CCD2}" styleName="Style à thème 2 - Accentuation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7243-9D71-453C-9F3F-1B430138EA6C}" type="datetimeFigureOut">
              <a:rPr lang="fr-FR" smtClean="0"/>
              <a:t>20/10/2020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5DFB6-B1FF-4598-9078-42C9A159BE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749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7243-9D71-453C-9F3F-1B430138EA6C}" type="datetimeFigureOut">
              <a:rPr lang="fr-FR" smtClean="0"/>
              <a:t>20/10/2020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5DFB6-B1FF-4598-9078-42C9A159BE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074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7243-9D71-453C-9F3F-1B430138EA6C}" type="datetimeFigureOut">
              <a:rPr lang="fr-FR" smtClean="0"/>
              <a:t>20/10/2020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5DFB6-B1FF-4598-9078-42C9A159BE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904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7243-9D71-453C-9F3F-1B430138EA6C}" type="datetimeFigureOut">
              <a:rPr lang="fr-FR" smtClean="0"/>
              <a:t>20/10/2020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5DFB6-B1FF-4598-9078-42C9A159BE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4525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7243-9D71-453C-9F3F-1B430138EA6C}" type="datetimeFigureOut">
              <a:rPr lang="fr-FR" smtClean="0"/>
              <a:t>20/10/2020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5DFB6-B1FF-4598-9078-42C9A159BE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1751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7243-9D71-453C-9F3F-1B430138EA6C}" type="datetimeFigureOut">
              <a:rPr lang="fr-FR" smtClean="0"/>
              <a:t>20/10/2020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5DFB6-B1FF-4598-9078-42C9A159BE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8281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7243-9D71-453C-9F3F-1B430138EA6C}" type="datetimeFigureOut">
              <a:rPr lang="fr-FR" smtClean="0"/>
              <a:t>20/10/2020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5DFB6-B1FF-4598-9078-42C9A159BE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1750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7243-9D71-453C-9F3F-1B430138EA6C}" type="datetimeFigureOut">
              <a:rPr lang="fr-FR" smtClean="0"/>
              <a:t>20/10/2020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5DFB6-B1FF-4598-9078-42C9A159BE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97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7243-9D71-453C-9F3F-1B430138EA6C}" type="datetimeFigureOut">
              <a:rPr lang="fr-FR" smtClean="0"/>
              <a:t>20/10/2020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5DFB6-B1FF-4598-9078-42C9A159BE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044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7243-9D71-453C-9F3F-1B430138EA6C}" type="datetimeFigureOut">
              <a:rPr lang="fr-FR" smtClean="0"/>
              <a:t>20/10/2020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5DFB6-B1FF-4598-9078-42C9A159BE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5614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7243-9D71-453C-9F3F-1B430138EA6C}" type="datetimeFigureOut">
              <a:rPr lang="fr-FR" smtClean="0"/>
              <a:t>20/10/2020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5DFB6-B1FF-4598-9078-42C9A159BE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359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47243-9D71-453C-9F3F-1B430138EA6C}" type="datetimeFigureOut">
              <a:rPr lang="fr-FR" smtClean="0"/>
              <a:t>20/10/2020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5DFB6-B1FF-4598-9078-42C9A159BE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0751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8" Type="http://schemas.openxmlformats.org/officeDocument/2006/relationships/image" Target="../media/image33.png"/><Relationship Id="rId3" Type="http://schemas.openxmlformats.org/officeDocument/2006/relationships/image" Target="../media/image310.png"/><Relationship Id="rId21" Type="http://schemas.openxmlformats.org/officeDocument/2006/relationships/slide" Target="slide9.xml"/><Relationship Id="rId2" Type="http://schemas.openxmlformats.org/officeDocument/2006/relationships/image" Target="../media/image3.pn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36.png"/><Relationship Id="rId19" Type="http://schemas.openxmlformats.org/officeDocument/2006/relationships/image" Target="../media/image34.png"/><Relationship Id="rId22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12" Type="http://schemas.openxmlformats.org/officeDocument/2006/relationships/image" Target="../media/image7.jpe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1" Type="http://schemas.openxmlformats.org/officeDocument/2006/relationships/slide" Target="slide9.xml"/><Relationship Id="rId5" Type="http://schemas.openxmlformats.org/officeDocument/2006/relationships/image" Target="../media/image4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7.jpeg"/><Relationship Id="rId4" Type="http://schemas.openxmlformats.org/officeDocument/2006/relationships/slide" Target="sl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47.png"/><Relationship Id="rId12" Type="http://schemas.openxmlformats.org/officeDocument/2006/relationships/slide" Target="slide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9.png"/><Relationship Id="rId5" Type="http://schemas.openxmlformats.org/officeDocument/2006/relationships/image" Target="../media/image6.pn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slide" Target="slide2.xml"/><Relationship Id="rId1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slide" Target="slide7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51" Type="http://schemas.openxmlformats.org/officeDocument/2006/relationships/image" Target="../media/image19.png"/><Relationship Id="rId3" Type="http://schemas.openxmlformats.org/officeDocument/2006/relationships/slide" Target="slide8.xml"/><Relationship Id="rId50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9" Type="http://schemas.openxmlformats.org/officeDocument/2006/relationships/image" Target="../media/image120.png"/><Relationship Id="rId4" Type="http://schemas.openxmlformats.org/officeDocument/2006/relationships/slide" Target="slide5.xml"/><Relationship Id="rId48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0.png"/><Relationship Id="rId7" Type="http://schemas.openxmlformats.org/officeDocument/2006/relationships/image" Target="../media/image170.png"/><Relationship Id="rId12" Type="http://schemas.openxmlformats.org/officeDocument/2006/relationships/image" Target="../media/image25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0.png"/><Relationship Id="rId11" Type="http://schemas.openxmlformats.org/officeDocument/2006/relationships/image" Target="../media/image24.png"/><Relationship Id="rId5" Type="http://schemas.openxmlformats.org/officeDocument/2006/relationships/slide" Target="slide9.xml"/><Relationship Id="rId10" Type="http://schemas.openxmlformats.org/officeDocument/2006/relationships/image" Target="../media/image23.png"/><Relationship Id="rId4" Type="http://schemas.openxmlformats.org/officeDocument/2006/relationships/slide" Target="slide5.xml"/><Relationship Id="rId9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15.png"/><Relationship Id="rId7" Type="http://schemas.openxmlformats.org/officeDocument/2006/relationships/image" Target="../media/image3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image" Target="../media/image280.png"/><Relationship Id="rId7" Type="http://schemas.openxmlformats.org/officeDocument/2006/relationships/slide" Target="slide11.xml"/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slide" Target="slide10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000" b="1" dirty="0" smtClean="0">
                <a:latin typeface="Algerian" panose="04020705040A02060702" pitchFamily="82" charset="0"/>
              </a:rPr>
              <a:t>Correction </a:t>
            </a:r>
          </a:p>
          <a:p>
            <a:pPr marL="0" indent="0" algn="ctr">
              <a:buNone/>
            </a:pPr>
            <a:r>
              <a:rPr lang="fr-FR" sz="8000" b="1" dirty="0" smtClean="0">
                <a:latin typeface="Algerian" panose="04020705040A02060702" pitchFamily="82" charset="0"/>
              </a:rPr>
              <a:t>TD 11</a:t>
            </a:r>
          </a:p>
          <a:p>
            <a:pPr marL="0" indent="0" algn="ctr">
              <a:buNone/>
            </a:pPr>
            <a:r>
              <a:rPr lang="fr-FR" sz="8000" b="1" dirty="0" smtClean="0">
                <a:latin typeface="Algerian" panose="04020705040A02060702" pitchFamily="82" charset="0"/>
              </a:rPr>
              <a:t>Lois usuelles</a:t>
            </a:r>
            <a:endParaRPr lang="fr-FR" sz="8000" b="1" dirty="0">
              <a:latin typeface="Algerian" panose="04020705040A02060702" pitchFamily="82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779912" y="5445224"/>
            <a:ext cx="14401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Partie 1</a:t>
            </a:r>
            <a:endParaRPr lang="fr-FR" sz="3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5484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467544" y="33265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Réponse Exo.03</a:t>
            </a:r>
            <a:endParaRPr lang="fr-FR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67544" y="1393411"/>
                <a:ext cx="269035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fr-FR" b="1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L</a:t>
                </a:r>
                <a:r>
                  <a:rPr lang="fr-FR" b="1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oi de probabilité de </a:t>
                </a:r>
                <a14:m>
                  <m:oMath xmlns:m="http://schemas.openxmlformats.org/officeDocument/2006/math">
                    <m:r>
                      <a:rPr lang="fr-FR" b="1" i="1">
                        <a:latin typeface="Cambria Math"/>
                      </a:rPr>
                      <m:t>𝑿</m:t>
                    </m:r>
                  </m:oMath>
                </a14:m>
                <a:endParaRPr lang="fr-FR" b="1" i="1" dirty="0" smtClean="0"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393411"/>
                <a:ext cx="2690352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3401" t="-26667" b="-4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576064" y="3369766"/>
            <a:ext cx="3491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lphaLcPeriod" startAt="2"/>
            </a:pPr>
            <a:r>
              <a:rPr lang="fr-F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échantillon </a:t>
            </a:r>
            <a:r>
              <a:rPr lang="fr-FR" dirty="0">
                <a:latin typeface="Andalus" panose="02020603050405020304" pitchFamily="18" charset="-78"/>
                <a:cs typeface="Andalus" panose="02020603050405020304" pitchFamily="18" charset="-78"/>
              </a:rPr>
              <a:t>de 200 personnes choisies au hasard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/>
              <p:cNvSpPr txBox="1"/>
              <p:nvPr/>
            </p:nvSpPr>
            <p:spPr>
              <a:xfrm>
                <a:off x="609489" y="824774"/>
                <a:ext cx="59046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>
                        <a:latin typeface="Cambria Math"/>
                      </a:rPr>
                      <m:t>𝑋</m:t>
                    </m:r>
                    <m:r>
                      <a:rPr lang="fr-FR" i="1">
                        <a:latin typeface="Cambria Math"/>
                      </a:rPr>
                      <m:t> </m:t>
                    </m:r>
                  </m:oMath>
                </a14:m>
                <a:r>
                  <a:rPr lang="fr-FR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 : </a:t>
                </a:r>
                <a:r>
                  <a:rPr lang="fr-FR" dirty="0" err="1">
                    <a:latin typeface="Andalus" panose="02020603050405020304" pitchFamily="18" charset="-78"/>
                    <a:cs typeface="Andalus" panose="02020603050405020304" pitchFamily="18" charset="-78"/>
                  </a:rPr>
                  <a:t>Nbre</a:t>
                </a:r>
                <a:r>
                  <a:rPr lang="fr-FR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 de gaucher dans un échantillon de 200 personnes</a:t>
                </a:r>
              </a:p>
            </p:txBody>
          </p:sp>
        </mc:Choice>
        <mc:Fallback xmlns=""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489" y="824774"/>
                <a:ext cx="5904656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6557" b="-2623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ZoneTexte 13"/>
          <p:cNvSpPr txBox="1"/>
          <p:nvPr/>
        </p:nvSpPr>
        <p:spPr>
          <a:xfrm>
            <a:off x="5220072" y="3297758"/>
            <a:ext cx="3672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Répétition de la même </a:t>
            </a:r>
            <a:r>
              <a:rPr lang="fr-FR" dirty="0">
                <a:latin typeface="Andalus" panose="02020603050405020304" pitchFamily="18" charset="-78"/>
                <a:cs typeface="Andalus" panose="02020603050405020304" pitchFamily="18" charset="-78"/>
              </a:rPr>
              <a:t>épreuve de </a:t>
            </a:r>
            <a:r>
              <a:rPr lang="fr-F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Bernoulli et dans des conditions indépendantes</a:t>
            </a:r>
            <a:endParaRPr lang="fr-FR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71680" y="2337975"/>
            <a:ext cx="299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lphaLcPeriod"/>
            </a:pPr>
            <a:r>
              <a:rPr lang="fr-FR" dirty="0">
                <a:latin typeface="Andalus" panose="02020603050405020304" pitchFamily="18" charset="-78"/>
                <a:cs typeface="Andalus" panose="02020603050405020304" pitchFamily="18" charset="-78"/>
              </a:rPr>
              <a:t>le pourcentage moyen de gauchers est de 1</a:t>
            </a:r>
            <a:r>
              <a:rPr lang="fr-F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% . </a:t>
            </a:r>
            <a:endParaRPr lang="fr-FR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5327576" y="2276872"/>
                <a:ext cx="356480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épreuve de Bernoulli de paramètre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/>
                      </a:rPr>
                      <m:t>𝑝</m:t>
                    </m:r>
                    <m:r>
                      <a:rPr lang="fr-FR" i="1">
                        <a:latin typeface="Cambria Math"/>
                      </a:rPr>
                      <m:t>=0,01</m:t>
                    </m:r>
                  </m:oMath>
                </a14:m>
                <a:r>
                  <a:rPr lang="fr-FR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 </a:t>
                </a:r>
                <a:endParaRPr lang="fr-FR" dirty="0"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7576" y="2276872"/>
                <a:ext cx="3564808" cy="646331"/>
              </a:xfrm>
              <a:prstGeom prst="rect">
                <a:avLst/>
              </a:prstGeom>
              <a:blipFill rotWithShape="1">
                <a:blip r:embed="rId18"/>
                <a:stretch>
                  <a:fillRect l="-1538" t="-3774" b="-9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55576" y="4748950"/>
                <a:ext cx="770480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Donc : </a:t>
                </a:r>
                <a14:m>
                  <m:oMath xmlns:m="http://schemas.openxmlformats.org/officeDocument/2006/math">
                    <m:r>
                      <a:rPr lang="fr-FR">
                        <a:latin typeface="Cambria Math"/>
                      </a:rPr>
                      <m:t>𝑋</m:t>
                    </m:r>
                  </m:oMath>
                </a14:m>
                <a:r>
                  <a:rPr lang="fr-FR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 </a:t>
                </a:r>
                <a:r>
                  <a:rPr lang="fr-FR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suit </a:t>
                </a:r>
                <a:r>
                  <a:rPr lang="fr-FR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une loi binomiale de paramètres </a:t>
                </a:r>
                <a14:m>
                  <m:oMath xmlns:m="http://schemas.openxmlformats.org/officeDocument/2006/math">
                    <m:r>
                      <a:rPr lang="fr-FR">
                        <a:latin typeface="Cambria Math"/>
                      </a:rPr>
                      <m:t>𝑛</m:t>
                    </m:r>
                    <m:r>
                      <a:rPr lang="fr-FR" b="0" i="0" smtClean="0">
                        <a:latin typeface="Cambria Math"/>
                      </a:rPr>
                      <m:t>=200</m:t>
                    </m:r>
                  </m:oMath>
                </a14:m>
                <a:r>
                  <a:rPr lang="fr-FR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fr-FR">
                        <a:latin typeface="Cambria Math"/>
                      </a:rPr>
                      <m:t>𝑝</m:t>
                    </m:r>
                    <m:r>
                      <a:rPr lang="fr-FR" b="0" i="0" smtClean="0">
                        <a:latin typeface="Cambria Math"/>
                      </a:rPr>
                      <m:t>=0,</m:t>
                    </m:r>
                  </m:oMath>
                </a14:m>
                <a:r>
                  <a:rPr lang="fr-FR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01</a:t>
                </a:r>
                <a:r>
                  <a:rPr lang="fr-FR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 </a:t>
                </a:r>
                <a:r>
                  <a:rPr lang="fr-FR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;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748950"/>
                <a:ext cx="7704808" cy="369332"/>
              </a:xfrm>
              <a:prstGeom prst="rect">
                <a:avLst/>
              </a:prstGeom>
              <a:blipFill rotWithShape="1">
                <a:blip r:embed="rId19"/>
                <a:stretch>
                  <a:fillRect l="-712" t="-6557" b="-2623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lèche courbée vers le bas 12"/>
          <p:cNvSpPr/>
          <p:nvPr/>
        </p:nvSpPr>
        <p:spPr>
          <a:xfrm>
            <a:off x="4283968" y="2348880"/>
            <a:ext cx="648072" cy="323165"/>
          </a:xfrm>
          <a:prstGeom prst="curvedDownArrow">
            <a:avLst/>
          </a:prstGeom>
          <a:blipFill>
            <a:blip r:embed="rId20"/>
            <a:tile tx="0" ty="0" sx="100000" sy="100000" flip="none" algn="tl"/>
          </a:blip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1" name="Flèche courbée vers le bas 30"/>
          <p:cNvSpPr/>
          <p:nvPr/>
        </p:nvSpPr>
        <p:spPr>
          <a:xfrm>
            <a:off x="4283968" y="3501008"/>
            <a:ext cx="648072" cy="323165"/>
          </a:xfrm>
          <a:prstGeom prst="curvedDownArrow">
            <a:avLst/>
          </a:prstGeom>
          <a:blipFill>
            <a:blip r:embed="rId20"/>
            <a:tile tx="0" ty="0" sx="100000" sy="100000" flip="none" algn="tl"/>
          </a:blip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4" name="Flèche gauche 23">
            <a:hlinkClick r:id="rId21" action="ppaction://hlinksldjump"/>
          </p:cNvPr>
          <p:cNvSpPr/>
          <p:nvPr/>
        </p:nvSpPr>
        <p:spPr>
          <a:xfrm>
            <a:off x="7740352" y="6165304"/>
            <a:ext cx="864096" cy="432048"/>
          </a:xfrm>
          <a:prstGeom prst="leftArrow">
            <a:avLst/>
          </a:prstGeom>
          <a:blipFill>
            <a:blip r:embed="rId2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Exo 03</a:t>
            </a:r>
            <a:endParaRPr lang="fr-FR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913022" y="5301563"/>
                <a:ext cx="6899338" cy="84542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fr-FR">
                        <a:latin typeface="Cambria Math"/>
                      </a:rPr>
                      <m:t>𝑋</m:t>
                    </m:r>
                    <m:r>
                      <a:rPr lang="fr-FR">
                        <a:latin typeface="Cambria Math"/>
                      </a:rPr>
                      <m:t> ~ </m:t>
                    </m:r>
                  </m:oMath>
                </a14:m>
                <a:r>
                  <a:rPr lang="fr-FR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B</a:t>
                </a:r>
                <a14:m>
                  <m:oMath xmlns:m="http://schemas.openxmlformats.org/officeDocument/2006/math">
                    <m:r>
                      <a:rPr lang="fr-FR">
                        <a:latin typeface="Cambria Math"/>
                      </a:rPr>
                      <m:t> (200;0,01)</m:t>
                    </m:r>
                  </m:oMath>
                </a14:m>
                <a:r>
                  <a:rPr lang="fr-FR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, alors </a:t>
                </a:r>
              </a:p>
              <a:p>
                <a:pPr algn="ctr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fr-F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>
                              <a:latin typeface="Cambria Math"/>
                            </a:rPr>
                            <m:t>𝑋</m:t>
                          </m:r>
                          <m:r>
                            <a:rPr lang="fr-FR">
                              <a:latin typeface="Cambria Math"/>
                            </a:rPr>
                            <m:t>=</m:t>
                          </m:r>
                          <m:r>
                            <a:rPr lang="fr-FR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fr-FR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fr-FR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fr-FR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fr-FR" i="1">
                              <a:latin typeface="Cambria Math"/>
                            </a:rPr>
                            <m:t>200</m:t>
                          </m:r>
                        </m:sub>
                        <m:sup>
                          <m:r>
                            <a:rPr lang="fr-FR">
                              <a:latin typeface="Cambria Math"/>
                            </a:rPr>
                            <m:t>𝑘</m:t>
                          </m:r>
                        </m:sup>
                      </m:sSubSup>
                      <m:sSup>
                        <m:sSupPr>
                          <m:ctrlPr>
                            <a:rPr lang="fr-FR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/>
                            </a:rPr>
                            <m:t> 0,01</m:t>
                          </m:r>
                        </m:e>
                        <m:sup>
                          <m:r>
                            <a:rPr lang="fr-FR">
                              <a:latin typeface="Cambria Math"/>
                            </a:rPr>
                            <m:t>𝑘</m:t>
                          </m:r>
                        </m:sup>
                      </m:sSup>
                      <m:sSup>
                        <m:sSupPr>
                          <m:ctrlPr>
                            <a:rPr lang="fr-FR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/>
                            </a:rPr>
                            <m:t> 0,99</m:t>
                          </m:r>
                        </m:e>
                        <m:sup>
                          <m:r>
                            <a:rPr lang="fr-FR">
                              <a:latin typeface="Cambria Math"/>
                            </a:rPr>
                            <m:t>200−</m:t>
                          </m:r>
                          <m:r>
                            <a:rPr lang="fr-FR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fr-FR" i="1">
                          <a:latin typeface="Cambria Math"/>
                        </a:rPr>
                        <m:t>  ;</m:t>
                      </m:r>
                      <m:r>
                        <m:rPr>
                          <m:sty m:val="p"/>
                        </m:rPr>
                        <a:rPr lang="fr-FR">
                          <a:latin typeface="Cambria Math"/>
                        </a:rPr>
                        <m:t>avec</m:t>
                      </m:r>
                      <m:r>
                        <a:rPr lang="fr-FR">
                          <a:latin typeface="Cambria Math"/>
                        </a:rPr>
                        <m:t>  </m:t>
                      </m:r>
                      <m:r>
                        <a:rPr lang="fr-FR">
                          <a:latin typeface="Cambria Math"/>
                        </a:rPr>
                        <m:t>𝑘</m:t>
                      </m:r>
                      <m:r>
                        <a:rPr lang="fr-FR">
                          <a:latin typeface="Cambria Math"/>
                        </a:rPr>
                        <m:t>∈</m:t>
                      </m:r>
                      <m:r>
                        <m:rPr>
                          <m:nor/>
                        </m:rPr>
                        <a:rPr lang="fr-FR" dirty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fr-F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>
                              <a:latin typeface="Cambria Math"/>
                            </a:rPr>
                            <m:t>0, 1, …, </m:t>
                          </m:r>
                          <m:r>
                            <a:rPr lang="fr-FR" i="1">
                              <a:latin typeface="Cambria Math"/>
                            </a:rPr>
                            <m:t>200</m:t>
                          </m: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022" y="5301563"/>
                <a:ext cx="6899338" cy="845424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641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" grpId="0"/>
      <p:bldP spid="9" grpId="0"/>
      <p:bldP spid="14" grpId="0"/>
      <p:bldP spid="5" grpId="0"/>
      <p:bldP spid="7" grpId="0"/>
      <p:bldP spid="12" grpId="0"/>
      <p:bldP spid="13" grpId="0" animBg="1"/>
      <p:bldP spid="31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7544" y="548680"/>
            <a:ext cx="53527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fr-FR" sz="2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Calcul approché de la probabilité qu’il y ait : 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4" y="3717032"/>
            <a:ext cx="33297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000" b="1" dirty="0">
                <a:latin typeface="Andalus" panose="02020603050405020304" pitchFamily="18" charset="-78"/>
                <a:cs typeface="Andalus" panose="02020603050405020304" pitchFamily="18" charset="-78"/>
              </a:rPr>
              <a:t>moins de 4 gauchers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475656" y="4365104"/>
                <a:ext cx="619073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On a :</a:t>
                </a:r>
              </a:p>
              <a:p>
                <a:r>
                  <a:rPr lang="fr-FR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 </a:t>
                </a:r>
                <a:r>
                  <a:rPr lang="fr-FR" dirty="0" smtClean="0"/>
                  <a:t>   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fr-FR" i="1">
                            <a:latin typeface="Cambria Math"/>
                          </a:rPr>
                        </m:ctrlPr>
                      </m:dPr>
                      <m:e>
                        <m:r>
                          <a:rPr lang="fr-FR" i="1">
                            <a:latin typeface="Cambria Math"/>
                          </a:rPr>
                          <m:t>𝑋</m:t>
                        </m:r>
                        <m:r>
                          <a:rPr lang="fr-FR" i="1" smtClean="0">
                            <a:latin typeface="Cambria Math"/>
                            <a:ea typeface="Cambria Math"/>
                          </a:rPr>
                          <m:t>&lt;</m:t>
                        </m:r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e>
                    </m:d>
                    <m:r>
                      <a:rPr lang="fr-FR" b="0" i="1" smtClean="0">
                        <a:latin typeface="Cambria Math"/>
                      </a:rPr>
                      <m:t>=</m:t>
                    </m:r>
                    <m:r>
                      <a:rPr lang="fr-FR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fr-FR" i="1">
                            <a:latin typeface="Cambria Math"/>
                          </a:rPr>
                        </m:ctrlPr>
                      </m:dPr>
                      <m:e>
                        <m:r>
                          <a:rPr lang="fr-FR" i="1">
                            <a:latin typeface="Cambria Math"/>
                          </a:rPr>
                          <m:t>𝑋</m:t>
                        </m:r>
                        <m:r>
                          <a:rPr lang="fr-FR" b="0" i="1" smtClean="0">
                            <a:latin typeface="Cambria Math"/>
                          </a:rPr>
                          <m:t>=0</m:t>
                        </m:r>
                      </m:e>
                    </m:d>
                    <m:r>
                      <a:rPr lang="fr-FR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fr-FR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fr-FR" i="1">
                            <a:latin typeface="Cambria Math"/>
                          </a:rPr>
                        </m:ctrlPr>
                      </m:dPr>
                      <m:e>
                        <m:r>
                          <a:rPr lang="fr-FR" i="1">
                            <a:latin typeface="Cambria Math"/>
                          </a:rPr>
                          <m:t>𝑋</m:t>
                        </m:r>
                        <m:r>
                          <a:rPr lang="fr-FR" b="0" i="1" smtClean="0">
                            <a:latin typeface="Cambria Math"/>
                          </a:rPr>
                          <m:t>=1</m:t>
                        </m:r>
                      </m:e>
                    </m:d>
                    <m:r>
                      <a:rPr lang="fr-FR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fr-FR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fr-FR" i="1">
                            <a:latin typeface="Cambria Math"/>
                          </a:rPr>
                        </m:ctrlPr>
                      </m:dPr>
                      <m:e>
                        <m:r>
                          <a:rPr lang="fr-FR" i="1">
                            <a:latin typeface="Cambria Math"/>
                          </a:rPr>
                          <m:t>𝑋</m:t>
                        </m:r>
                        <m:r>
                          <a:rPr lang="fr-FR" b="0" i="1" smtClean="0">
                            <a:latin typeface="Cambria Math"/>
                          </a:rPr>
                          <m:t>=2</m:t>
                        </m:r>
                      </m:e>
                    </m:d>
                    <m:r>
                      <a:rPr lang="fr-FR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fr-FR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fr-FR" i="1">
                            <a:latin typeface="Cambria Math"/>
                          </a:rPr>
                        </m:ctrlPr>
                      </m:dPr>
                      <m:e>
                        <m:r>
                          <a:rPr lang="fr-FR" i="1">
                            <a:latin typeface="Cambria Math"/>
                          </a:rPr>
                          <m:t>𝑋</m:t>
                        </m:r>
                        <m:r>
                          <a:rPr lang="fr-FR" b="0" i="1" smtClean="0">
                            <a:latin typeface="Cambria Math"/>
                          </a:rPr>
                          <m:t>=3</m:t>
                        </m:r>
                      </m:e>
                    </m:d>
                  </m:oMath>
                </a14:m>
                <a:endParaRPr lang="fr-FR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4365104"/>
                <a:ext cx="6190734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787" t="-377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766968" y="5085184"/>
                <a:ext cx="2021056" cy="6953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/>
                        </a:rPr>
                        <m:t>≈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fr-FR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fr-FR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fr-FR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fr-FR" b="0" i="1" smtClean="0">
                              <a:latin typeface="Cambria Math"/>
                            </a:rPr>
                            <m:t>3</m:t>
                          </m:r>
                        </m:sup>
                        <m:e>
                          <m:sSubSup>
                            <m:sSubSupPr>
                              <m:ctrlPr>
                                <a:rPr lang="fr-FR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fr-FR" i="1">
                                  <a:latin typeface="Cambria Math"/>
                                </a:rPr>
                                <m:t>𝑒</m:t>
                              </m:r>
                            </m:e>
                            <m:sub/>
                            <m:sup>
                              <m:r>
                                <a:rPr lang="fr-FR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fr-F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f>
                            <m:fPr>
                              <m:ctrlPr>
                                <a:rPr lang="fr-FR" i="1">
                                  <a:latin typeface="Cambria Math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fr-FR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b/>
                                <m:sup>
                                  <m:r>
                                    <a:rPr lang="fr-FR" i="1">
                                      <a:latin typeface="Cambria Math"/>
                                    </a:rPr>
                                    <m:t>𝑘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fr-FR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fr-FR" i="1">
                                  <a:latin typeface="Cambria Math"/>
                                </a:rPr>
                                <m:t>!</m:t>
                              </m:r>
                            </m:den>
                          </m:f>
                          <m:r>
                            <a:rPr lang="fr-FR" b="1" i="1">
                              <a:solidFill>
                                <a:schemeClr val="lt1"/>
                              </a:solidFill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fr-FR" b="1" i="1">
                                  <a:solidFill>
                                    <a:schemeClr val="lt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fr-FR" b="1" i="1">
                                      <a:solidFill>
                                        <a:schemeClr val="lt1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fr-FR" b="1" i="1">
                                      <a:solidFill>
                                        <a:schemeClr val="lt1"/>
                                      </a:solidFill>
                                      <a:latin typeface="Cambria Math"/>
                                    </a:rPr>
                                    <m:t>𝜆</m:t>
                                  </m:r>
                                </m:e>
                                <m:sub/>
                                <m:sup>
                                  <m:r>
                                    <a:rPr lang="fr-FR" b="1" i="1">
                                      <a:solidFill>
                                        <a:schemeClr val="lt1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fr-FR" b="1" i="1">
                                  <a:solidFill>
                                    <a:schemeClr val="lt1"/>
                                  </a:solidFill>
                                  <a:latin typeface="Cambria Math"/>
                                </a:rPr>
                                <m:t>𝑘</m:t>
                              </m:r>
                              <m:r>
                                <a:rPr lang="fr-FR" b="1" i="1">
                                  <a:solidFill>
                                    <a:schemeClr val="lt1"/>
                                  </a:solidFill>
                                  <a:latin typeface="Cambria Math"/>
                                </a:rPr>
                                <m:t>!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6968" y="5085184"/>
                <a:ext cx="2021056" cy="695319"/>
              </a:xfrm>
              <a:prstGeom prst="rect">
                <a:avLst/>
              </a:prstGeom>
              <a:blipFill rotWithShape="1">
                <a:blip r:embed="rId3"/>
                <a:stretch>
                  <a:fillRect r="-543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644008" y="5301208"/>
                <a:ext cx="814647" cy="36933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i="1" smtClean="0">
                        <a:latin typeface="Cambria Math"/>
                      </a:rPr>
                      <m:t>≈</m:t>
                    </m:r>
                    <m:r>
                      <a:rPr lang="fr-FR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fr-FR" dirty="0" smtClean="0"/>
                  <a:t>0,85</a:t>
                </a:r>
                <a:endParaRPr lang="fr-FR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5301208"/>
                <a:ext cx="814647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5263" b="-2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619944" y="1052736"/>
            <a:ext cx="35910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000" b="1" dirty="0">
                <a:latin typeface="Andalus" panose="02020603050405020304" pitchFamily="18" charset="-78"/>
                <a:cs typeface="Andalus" panose="02020603050405020304" pitchFamily="18" charset="-78"/>
              </a:rPr>
              <a:t>exactement 7 </a:t>
            </a:r>
            <a:r>
              <a:rPr lang="fr-FR" sz="2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gauchers </a:t>
            </a:r>
            <a:endParaRPr lang="fr-FR" sz="2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628056" y="2734775"/>
                <a:ext cx="2724720" cy="5225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Ainsi </a:t>
                </a:r>
                <a:r>
                  <a:rPr lang="fr-FR" dirty="0" smtClean="0"/>
                  <a:t>   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fr-FR" i="1">
                            <a:latin typeface="Cambria Math"/>
                          </a:rPr>
                        </m:ctrlPr>
                      </m:dPr>
                      <m:e>
                        <m:r>
                          <a:rPr lang="fr-FR" i="1">
                            <a:latin typeface="Cambria Math"/>
                          </a:rPr>
                          <m:t>𝑋</m:t>
                        </m:r>
                        <m:r>
                          <a:rPr lang="fr-FR" b="0" i="1" smtClean="0">
                            <a:latin typeface="Cambria Math"/>
                          </a:rPr>
                          <m:t>=7</m:t>
                        </m:r>
                      </m:e>
                    </m:d>
                    <m:r>
                      <a:rPr lang="fr-FR" b="0" i="1" smtClean="0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fr-FR" i="1">
                            <a:latin typeface="Cambria Math"/>
                          </a:rPr>
                        </m:ctrlPr>
                      </m:sSubSupPr>
                      <m:e>
                        <m:r>
                          <a:rPr lang="fr-FR" i="1">
                            <a:latin typeface="Cambria Math"/>
                          </a:rPr>
                          <m:t>𝑒</m:t>
                        </m:r>
                      </m:e>
                      <m:sub/>
                      <m:sup>
                        <m:r>
                          <a:rPr lang="fr-FR" i="1">
                            <a:latin typeface="Cambria Math"/>
                          </a:rPr>
                          <m:t>−2</m:t>
                        </m:r>
                      </m:sup>
                    </m:sSubSup>
                    <m:f>
                      <m:fPr>
                        <m:ctrlPr>
                          <a:rPr lang="fr-FR" i="1">
                            <a:latin typeface="Cambria Math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fr-FR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fr-FR" i="1">
                                <a:latin typeface="Cambria Math"/>
                              </a:rPr>
                              <m:t>2</m:t>
                            </m:r>
                          </m:e>
                          <m:sub/>
                          <m:sup>
                            <m:r>
                              <a:rPr lang="fr-FR" b="0" i="1" smtClean="0">
                                <a:latin typeface="Cambria Math"/>
                              </a:rPr>
                              <m:t>7</m:t>
                            </m:r>
                          </m:sup>
                        </m:sSubSup>
                      </m:num>
                      <m:den>
                        <m:r>
                          <a:rPr lang="fr-FR" b="0" i="1" smtClean="0">
                            <a:latin typeface="Cambria Math"/>
                          </a:rPr>
                          <m:t>7</m:t>
                        </m:r>
                        <m:r>
                          <a:rPr lang="fr-FR" i="1">
                            <a:latin typeface="Cambria Math"/>
                          </a:rPr>
                          <m:t>!</m:t>
                        </m:r>
                      </m:den>
                    </m:f>
                  </m:oMath>
                </a14:m>
                <a:endParaRPr lang="fr-FR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8056" y="2734775"/>
                <a:ext cx="2724720" cy="522579"/>
              </a:xfrm>
              <a:prstGeom prst="rect">
                <a:avLst/>
              </a:prstGeom>
              <a:blipFill rotWithShape="1">
                <a:blip r:embed="rId5"/>
                <a:stretch>
                  <a:fillRect l="-1790" b="-1176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628056" y="1414517"/>
                <a:ext cx="477682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On a :</a:t>
                </a:r>
              </a:p>
              <a:p>
                <a14:m>
                  <m:oMath xmlns:m="http://schemas.openxmlformats.org/officeDocument/2006/math">
                    <m:r>
                      <a:rPr lang="fr-FR" i="1">
                        <a:latin typeface="Cambria Math"/>
                      </a:rPr>
                      <m:t>𝑛</m:t>
                    </m:r>
                    <m:r>
                      <a:rPr lang="fr-FR" i="1">
                        <a:latin typeface="Cambria Math"/>
                      </a:rPr>
                      <m:t>=200</m:t>
                    </m:r>
                  </m:oMath>
                </a14:m>
                <a:r>
                  <a:rPr lang="fr-FR" dirty="0" smtClean="0"/>
                  <a:t> </a:t>
                </a:r>
                <a:r>
                  <a:rPr lang="fr-FR" dirty="0"/>
                  <a:t>(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/>
                      </a:rPr>
                      <m:t>𝑛</m:t>
                    </m:r>
                    <m:r>
                      <a:rPr lang="fr-FR" i="1">
                        <a:latin typeface="Cambria Math"/>
                      </a:rPr>
                      <m:t>≥30</m:t>
                    </m:r>
                  </m:oMath>
                </a14:m>
                <a:r>
                  <a:rPr lang="fr-FR" dirty="0" smtClean="0"/>
                  <a:t>)     et  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/>
                      </a:rPr>
                      <m:t>𝑝</m:t>
                    </m:r>
                    <m:r>
                      <a:rPr lang="fr-FR" i="1">
                        <a:latin typeface="Cambria Math"/>
                      </a:rPr>
                      <m:t>=0,01</m:t>
                    </m:r>
                  </m:oMath>
                </a14:m>
                <a:r>
                  <a:rPr lang="fr-FR" dirty="0"/>
                  <a:t> </a:t>
                </a:r>
                <a14:m>
                  <m:oMath xmlns:m="http://schemas.openxmlformats.org/officeDocument/2006/math">
                    <m:r>
                      <a:rPr lang="fr-FR" b="0" i="0" smtClean="0">
                        <a:latin typeface="Cambria Math"/>
                      </a:rPr>
                      <m:t>(</m:t>
                    </m:r>
                    <m:r>
                      <a:rPr lang="fr-FR" i="1">
                        <a:latin typeface="Cambria Math"/>
                      </a:rPr>
                      <m:t>𝑛𝑝</m:t>
                    </m:r>
                    <m:r>
                      <a:rPr lang="fr-FR" i="1">
                        <a:latin typeface="Cambria Math"/>
                      </a:rPr>
                      <m:t>=2&lt;5</m:t>
                    </m:r>
                  </m:oMath>
                </a14:m>
                <a:r>
                  <a:rPr lang="fr-FR" dirty="0" smtClean="0"/>
                  <a:t>)</a:t>
                </a:r>
                <a:endParaRPr lang="fr-FR" sz="16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8056" y="1414517"/>
                <a:ext cx="4776820" cy="646331"/>
              </a:xfrm>
              <a:prstGeom prst="rect">
                <a:avLst/>
              </a:prstGeom>
              <a:blipFill rotWithShape="1">
                <a:blip r:embed="rId6"/>
                <a:stretch>
                  <a:fillRect l="-1020" t="-3774" b="-1415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628056" y="2267580"/>
                <a:ext cx="285847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Donc </a:t>
                </a:r>
                <a:r>
                  <a:rPr lang="fr-FR" i="1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B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/>
                      </a:rPr>
                      <m:t> (</m:t>
                    </m:r>
                    <m:r>
                      <a:rPr lang="fr-FR" b="0" i="1" smtClean="0">
                        <a:latin typeface="Cambria Math"/>
                      </a:rPr>
                      <m:t>2</m:t>
                    </m:r>
                    <m:r>
                      <a:rPr lang="fr-FR" i="1">
                        <a:latin typeface="Cambria Math"/>
                      </a:rPr>
                      <m:t>00;</m:t>
                    </m:r>
                    <m:r>
                      <a:rPr lang="fr-FR" b="0" i="1" smtClean="0">
                        <a:latin typeface="Cambria Math"/>
                      </a:rPr>
                      <m:t>0,01</m:t>
                    </m:r>
                    <m:r>
                      <a:rPr lang="fr-FR" i="1">
                        <a:latin typeface="Cambria Math"/>
                      </a:rPr>
                      <m:t>)≈</m:t>
                    </m:r>
                    <m:r>
                      <a:rPr lang="fr-FR">
                        <a:latin typeface="Cambria Math"/>
                      </a:rPr>
                      <m:t> </m:t>
                    </m:r>
                  </m:oMath>
                </a14:m>
                <a:r>
                  <a:rPr lang="fr-FR" i="1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P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/>
                      </a:rPr>
                      <m:t> (</m:t>
                    </m:r>
                    <m:r>
                      <a:rPr lang="fr-FR" b="0" i="1" smtClean="0">
                        <a:latin typeface="Cambria Math"/>
                      </a:rPr>
                      <m:t>2</m:t>
                    </m:r>
                    <m:r>
                      <a:rPr lang="fr-FR" i="1">
                        <a:latin typeface="Cambria Math"/>
                      </a:rPr>
                      <m:t>)</m:t>
                    </m:r>
                  </m:oMath>
                </a14:m>
                <a:r>
                  <a:rPr lang="fr-FR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 </a:t>
                </a: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8056" y="2267580"/>
                <a:ext cx="2858475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1706" t="-6557" b="-2623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644008" y="2852936"/>
                <a:ext cx="931665" cy="36933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i="1" smtClean="0">
                        <a:latin typeface="Cambria Math"/>
                      </a:rPr>
                      <m:t>≈</m:t>
                    </m:r>
                    <m:r>
                      <a:rPr lang="fr-FR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fr-FR" dirty="0" smtClean="0"/>
                  <a:t>0,003</a:t>
                </a:r>
                <a:endParaRPr lang="fr-FR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2852936"/>
                <a:ext cx="931665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3922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427984" y="2049701"/>
                <a:ext cx="4896544" cy="6592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fr-F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/>
                            </a:rPr>
                            <m:t>𝑋</m:t>
                          </m:r>
                          <m:r>
                            <a:rPr lang="fr-FR" i="1">
                              <a:latin typeface="Cambria Math"/>
                            </a:rPr>
                            <m:t>=</m:t>
                          </m:r>
                          <m:r>
                            <a:rPr lang="fr-FR" i="1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fr-FR" b="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fr-FR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fr-FR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fr-FR" i="1">
                              <a:latin typeface="Cambria Math"/>
                            </a:rPr>
                            <m:t>200</m:t>
                          </m:r>
                        </m:sub>
                        <m:sup>
                          <m:r>
                            <a:rPr lang="fr-FR">
                              <a:latin typeface="Cambria Math"/>
                            </a:rPr>
                            <m:t>𝑘</m:t>
                          </m:r>
                        </m:sup>
                      </m:sSubSup>
                      <m:sSup>
                        <m:sSupPr>
                          <m:ctrlPr>
                            <a:rPr lang="fr-FR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/>
                            </a:rPr>
                            <m:t> 0,01</m:t>
                          </m:r>
                        </m:e>
                        <m:sup>
                          <m:r>
                            <a:rPr lang="fr-FR">
                              <a:latin typeface="Cambria Math"/>
                            </a:rPr>
                            <m:t>𝑘</m:t>
                          </m:r>
                        </m:sup>
                      </m:sSup>
                      <m:sSup>
                        <m:sSupPr>
                          <m:ctrlPr>
                            <a:rPr lang="fr-FR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/>
                            </a:rPr>
                            <m:t> 0,99</m:t>
                          </m:r>
                        </m:e>
                        <m:sup>
                          <m:r>
                            <a:rPr lang="fr-FR">
                              <a:latin typeface="Cambria Math"/>
                            </a:rPr>
                            <m:t>200−</m:t>
                          </m:r>
                          <m:r>
                            <a:rPr lang="fr-FR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fr-FR" i="1">
                          <a:latin typeface="Cambria Math"/>
                        </a:rPr>
                        <m:t>≈</m:t>
                      </m:r>
                      <m:sSubSup>
                        <m:sSubSupPr>
                          <m:ctrlPr>
                            <a:rPr lang="fr-FR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fr-FR" i="1">
                              <a:latin typeface="Cambria Math"/>
                            </a:rPr>
                            <m:t>𝑒</m:t>
                          </m:r>
                        </m:e>
                        <m:sub/>
                        <m:sup>
                          <m:r>
                            <a:rPr lang="fr-FR" i="1">
                              <a:latin typeface="Cambria Math"/>
                            </a:rPr>
                            <m:t>−</m:t>
                          </m:r>
                          <m:r>
                            <a:rPr lang="fr-FR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  <m:f>
                        <m:fPr>
                          <m:ctrlPr>
                            <a:rPr lang="fr-FR" i="1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fr-FR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b/>
                            <m:sup>
                              <m:r>
                                <a:rPr lang="fr-FR" i="1">
                                  <a:latin typeface="Cambria Math"/>
                                </a:rPr>
                                <m:t>𝑘</m:t>
                              </m:r>
                            </m:sup>
                          </m:sSubSup>
                        </m:num>
                        <m:den>
                          <m:r>
                            <a:rPr lang="fr-FR" i="1">
                              <a:latin typeface="Cambria Math"/>
                            </a:rPr>
                            <m:t>𝑘</m:t>
                          </m:r>
                          <m:r>
                            <a:rPr lang="fr-FR" i="1">
                              <a:latin typeface="Cambria Math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2049701"/>
                <a:ext cx="4896544" cy="65921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277821" y="2226930"/>
                <a:ext cx="582211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000" b="1" i="1">
                          <a:latin typeface="Cambria Math"/>
                          <a:ea typeface="Cambria Math"/>
                        </a:rPr>
                        <m:t>↷</m:t>
                      </m:r>
                    </m:oMath>
                  </m:oMathPara>
                </a14:m>
                <a:endParaRPr lang="fr-FR" sz="3000" b="1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7821" y="2226930"/>
                <a:ext cx="582211" cy="55399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Flèche droite 21">
            <a:hlinkClick r:id="rId11" action="ppaction://hlinksldjump"/>
          </p:cNvPr>
          <p:cNvSpPr/>
          <p:nvPr/>
        </p:nvSpPr>
        <p:spPr>
          <a:xfrm>
            <a:off x="7884368" y="6165352"/>
            <a:ext cx="864096" cy="432000"/>
          </a:xfrm>
          <a:prstGeom prst="rightArrow">
            <a:avLst/>
          </a:prstGeom>
          <a:blipFill>
            <a:blip r:embed="rId1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Exo 03</a:t>
            </a:r>
            <a:endParaRPr lang="fr-FR" sz="1200" dirty="0"/>
          </a:p>
        </p:txBody>
      </p:sp>
      <p:sp>
        <p:nvSpPr>
          <p:cNvPr id="2" name="ZoneTexte 1"/>
          <p:cNvSpPr txBox="1"/>
          <p:nvPr/>
        </p:nvSpPr>
        <p:spPr>
          <a:xfrm>
            <a:off x="2699792" y="616535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lgerian" panose="04020705040A02060702" pitchFamily="82" charset="0"/>
                <a:cs typeface="Andalus" panose="02020603050405020304" pitchFamily="18" charset="-78"/>
              </a:rPr>
              <a:t>Merci </a:t>
            </a:r>
            <a:r>
              <a:rPr lang="fr-FR" dirty="0" smtClean="0">
                <a:latin typeface="Algerian" panose="04020705040A02060702" pitchFamily="82" charset="0"/>
                <a:cs typeface="Andalus" panose="02020603050405020304" pitchFamily="18" charset="-78"/>
              </a:rPr>
              <a:t>de votre attention</a:t>
            </a:r>
            <a:endParaRPr lang="fr-FR" dirty="0">
              <a:latin typeface="Algerian" panose="04020705040A02060702" pitchFamily="82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6055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/>
      <p:bldP spid="12" grpId="0" animBg="1"/>
      <p:bldP spid="14" grpId="0"/>
      <p:bldP spid="15" grpId="0"/>
      <p:bldP spid="16" grpId="0"/>
      <p:bldP spid="17" grpId="0"/>
      <p:bldP spid="19" grpId="0" animBg="1"/>
      <p:bldP spid="20" grpId="0"/>
      <p:bldP spid="21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2374096"/>
            <a:ext cx="4572000" cy="21098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dirty="0"/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fr-FR" dirty="0">
              <a:latin typeface="Andalus" panose="02020603050405020304" pitchFamily="18" charset="-78"/>
              <a:ea typeface="Calibri"/>
              <a:cs typeface="Andalus" panose="02020603050405020304" pitchFamily="18" charset="-78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fr-FR" dirty="0">
              <a:latin typeface="Andalus" panose="02020603050405020304" pitchFamily="18" charset="-78"/>
              <a:ea typeface="Calibri"/>
              <a:cs typeface="Andalus" panose="02020603050405020304" pitchFamily="18" charset="-78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fr-FR" dirty="0">
              <a:latin typeface="Andalus" panose="02020603050405020304" pitchFamily="18" charset="-78"/>
              <a:ea typeface="Calibri"/>
              <a:cs typeface="Andalus" panose="02020603050405020304" pitchFamily="18" charset="-78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fr-FR" dirty="0">
              <a:latin typeface="Andalus" panose="02020603050405020304" pitchFamily="18" charset="-78"/>
              <a:ea typeface="Calibri"/>
              <a:cs typeface="Andalus" panose="02020603050405020304" pitchFamily="18" charset="-78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fr-FR" sz="2400" dirty="0">
              <a:latin typeface="Andalus" panose="02020603050405020304" pitchFamily="18" charset="-78"/>
              <a:ea typeface="Calibri"/>
              <a:cs typeface="Andalus" panose="02020603050405020304" pitchFamily="18" charset="-78"/>
            </a:endParaRPr>
          </a:p>
        </p:txBody>
      </p:sp>
      <p:graphicFrame>
        <p:nvGraphicFramePr>
          <p:cNvPr id="5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3386835"/>
              </p:ext>
            </p:extLst>
          </p:nvPr>
        </p:nvGraphicFramePr>
        <p:xfrm>
          <a:off x="395536" y="520070"/>
          <a:ext cx="8280920" cy="254889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240360"/>
                <a:gridCol w="5040560"/>
              </a:tblGrid>
              <a:tr h="18554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fr-FR" sz="3000" b="1" kern="1200" dirty="0" smtClean="0">
                          <a:solidFill>
                            <a:schemeClr val="lt1"/>
                          </a:solidFill>
                          <a:effectLst/>
                          <a:latin typeface="Andalus" panose="02020603050405020304" pitchFamily="18" charset="-78"/>
                          <a:ea typeface="+mn-ea"/>
                          <a:cs typeface="Andalus" panose="02020603050405020304" pitchFamily="18" charset="-78"/>
                        </a:rPr>
                        <a:t>Approximation d’une loi binomiale</a:t>
                      </a:r>
                    </a:p>
                    <a:p>
                      <a:pPr algn="ctr"/>
                      <a:r>
                        <a:rPr lang="fr-FR" sz="3000" b="1" kern="1200" dirty="0" smtClean="0">
                          <a:solidFill>
                            <a:schemeClr val="lt1"/>
                          </a:solidFill>
                          <a:effectLst/>
                          <a:latin typeface="Andalus" panose="02020603050405020304" pitchFamily="18" charset="-78"/>
                          <a:ea typeface="+mn-ea"/>
                          <a:cs typeface="Andalus" panose="02020603050405020304" pitchFamily="18" charset="-78"/>
                        </a:rPr>
                        <a:t> par une loi de Poisson</a:t>
                      </a:r>
                    </a:p>
                    <a:p>
                      <a:pPr algn="ctr"/>
                      <a:endParaRPr lang="fr-FR" sz="3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 smtClean="0">
                          <a:effectLst/>
                        </a:rPr>
                        <a:t> </a:t>
                      </a: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3923928" y="1117193"/>
                <a:ext cx="518457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000" dirty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s</a:t>
                </a:r>
                <a:r>
                  <a:rPr lang="fr-FR" sz="3000" b="0" dirty="0" smtClean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i </a:t>
                </a:r>
                <a14:m>
                  <m:oMath xmlns:m="http://schemas.openxmlformats.org/officeDocument/2006/math">
                    <m:r>
                      <a:rPr lang="fr-FR" sz="3000" b="0" i="1" smtClean="0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  <m:r>
                      <a:rPr lang="fr-FR" sz="3000" i="1">
                        <a:solidFill>
                          <a:schemeClr val="bg1"/>
                        </a:solidFill>
                        <a:latin typeface="Cambria Math"/>
                      </a:rPr>
                      <m:t>𝑛</m:t>
                    </m:r>
                    <m:r>
                      <a:rPr lang="fr-FR" sz="3000" i="1">
                        <a:solidFill>
                          <a:schemeClr val="bg1"/>
                        </a:solidFill>
                        <a:latin typeface="Cambria Math"/>
                      </a:rPr>
                      <m:t>≥30</m:t>
                    </m:r>
                  </m:oMath>
                </a14:m>
                <a:r>
                  <a:rPr lang="fr-FR" sz="3000" dirty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3000" i="1">
                        <a:solidFill>
                          <a:schemeClr val="bg1"/>
                        </a:solidFill>
                        <a:latin typeface="Cambria Math"/>
                      </a:rPr>
                      <m:t>𝑛𝑝</m:t>
                    </m:r>
                    <m:r>
                      <a:rPr lang="fr-FR" sz="3000" i="1">
                        <a:solidFill>
                          <a:schemeClr val="bg1"/>
                        </a:solidFill>
                        <a:latin typeface="Cambria Math"/>
                      </a:rPr>
                      <m:t>&lt;5</m:t>
                    </m:r>
                  </m:oMath>
                </a14:m>
                <a:r>
                  <a:rPr lang="fr-FR" sz="3000" dirty="0" smtClean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 alors </a:t>
                </a:r>
              </a:p>
              <a:p>
                <a:r>
                  <a:rPr lang="fr-FR" sz="3000" i="1" dirty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B</a:t>
                </a:r>
                <a14:m>
                  <m:oMath xmlns:m="http://schemas.openxmlformats.org/officeDocument/2006/math">
                    <m:r>
                      <a:rPr lang="fr-FR" sz="3000" i="1">
                        <a:solidFill>
                          <a:schemeClr val="bg1"/>
                        </a:solidFill>
                        <a:latin typeface="Cambria Math"/>
                      </a:rPr>
                      <m:t> (</m:t>
                    </m:r>
                    <m:r>
                      <a:rPr lang="fr-FR" sz="3000" i="1">
                        <a:solidFill>
                          <a:schemeClr val="bg1"/>
                        </a:solidFill>
                        <a:latin typeface="Cambria Math"/>
                      </a:rPr>
                      <m:t>𝑛</m:t>
                    </m:r>
                    <m:r>
                      <a:rPr lang="fr-FR" sz="3000" i="1">
                        <a:solidFill>
                          <a:schemeClr val="bg1"/>
                        </a:solidFill>
                        <a:latin typeface="Cambria Math"/>
                      </a:rPr>
                      <m:t>;</m:t>
                    </m:r>
                    <m:r>
                      <a:rPr lang="fr-FR" sz="3000" i="1">
                        <a:solidFill>
                          <a:schemeClr val="bg1"/>
                        </a:solidFill>
                        <a:latin typeface="Cambria Math"/>
                      </a:rPr>
                      <m:t>𝑝</m:t>
                    </m:r>
                    <m:r>
                      <a:rPr lang="fr-FR" sz="3000" i="1">
                        <a:solidFill>
                          <a:schemeClr val="bg1"/>
                        </a:solidFill>
                        <a:latin typeface="Cambria Math"/>
                      </a:rPr>
                      <m:t>)≈</m:t>
                    </m:r>
                    <m:r>
                      <a:rPr lang="fr-FR" sz="3000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fr-FR" sz="3000" i="1" dirty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P</a:t>
                </a:r>
                <a14:m>
                  <m:oMath xmlns:m="http://schemas.openxmlformats.org/officeDocument/2006/math">
                    <m:r>
                      <a:rPr lang="fr-FR" sz="3000" i="1">
                        <a:solidFill>
                          <a:schemeClr val="bg1"/>
                        </a:solidFill>
                        <a:latin typeface="Cambria Math"/>
                      </a:rPr>
                      <m:t> (</m:t>
                    </m:r>
                    <m:r>
                      <a:rPr lang="fr-FR" sz="3000" i="1">
                        <a:solidFill>
                          <a:schemeClr val="bg1"/>
                        </a:solidFill>
                        <a:latin typeface="Cambria Math"/>
                      </a:rPr>
                      <m:t>𝑛𝑝</m:t>
                    </m:r>
                    <m:r>
                      <a:rPr lang="fr-FR" sz="3000" i="1">
                        <a:solidFill>
                          <a:schemeClr val="bg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fr-FR" sz="3000" dirty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 </a:t>
                </a:r>
                <a:r>
                  <a:rPr lang="fr-FR" sz="3000" dirty="0" smtClean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 </a:t>
                </a:r>
                <a:endParaRPr lang="fr-FR" sz="3000" dirty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1117193"/>
                <a:ext cx="5184576" cy="1015663"/>
              </a:xfrm>
              <a:prstGeom prst="rect">
                <a:avLst/>
              </a:prstGeom>
              <a:blipFill rotWithShape="1">
                <a:blip r:embed="rId3"/>
                <a:stretch>
                  <a:fillRect l="-2824" t="-6587" b="-1856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lèche droite 6">
            <a:hlinkClick r:id="rId4" action="ppaction://hlinksldjump"/>
          </p:cNvPr>
          <p:cNvSpPr/>
          <p:nvPr/>
        </p:nvSpPr>
        <p:spPr>
          <a:xfrm>
            <a:off x="7884368" y="6165352"/>
            <a:ext cx="864096" cy="432000"/>
          </a:xfrm>
          <a:prstGeom prst="rightArrow">
            <a:avLst/>
          </a:prstGeom>
          <a:blipFill>
            <a:blip r:embed="rId5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Solution</a:t>
            </a:r>
            <a:endParaRPr lang="fr-FR" sz="1200" dirty="0"/>
          </a:p>
        </p:txBody>
      </p:sp>
      <p:graphicFrame>
        <p:nvGraphicFramePr>
          <p:cNvPr id="8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8618771"/>
              </p:ext>
            </p:extLst>
          </p:nvPr>
        </p:nvGraphicFramePr>
        <p:xfrm>
          <a:off x="467544" y="3429000"/>
          <a:ext cx="8175094" cy="185540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201232"/>
                <a:gridCol w="5973862"/>
              </a:tblGrid>
              <a:tr h="18554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 </a:t>
                      </a:r>
                      <a:endParaRPr lang="fr-FR" sz="1500" dirty="0" smtClean="0">
                        <a:effectLst/>
                      </a:endParaRPr>
                    </a:p>
                    <a:p>
                      <a:pPr algn="ctr"/>
                      <a:r>
                        <a:rPr lang="fr-FR" sz="3000" b="1" kern="1200" dirty="0" smtClean="0">
                          <a:solidFill>
                            <a:schemeClr val="lt1"/>
                          </a:solidFill>
                          <a:effectLst/>
                          <a:latin typeface="Andalus" panose="02020603050405020304" pitchFamily="18" charset="-78"/>
                          <a:ea typeface="+mn-ea"/>
                          <a:cs typeface="Andalus" panose="02020603050405020304" pitchFamily="18" charset="-78"/>
                        </a:rPr>
                        <a:t>Définition</a:t>
                      </a:r>
                      <a:r>
                        <a:rPr lang="fr-FR" sz="3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Andalus" panose="02020603050405020304" pitchFamily="18" charset="-78"/>
                          <a:ea typeface="+mn-ea"/>
                          <a:cs typeface="Andalus" panose="02020603050405020304" pitchFamily="18" charset="-78"/>
                        </a:rPr>
                        <a:t> </a:t>
                      </a:r>
                      <a:endParaRPr lang="fr-FR" sz="3000" b="1" kern="1200" dirty="0" smtClean="0">
                        <a:solidFill>
                          <a:schemeClr val="lt1"/>
                        </a:solidFill>
                        <a:effectLst/>
                        <a:latin typeface="Andalus" panose="02020603050405020304" pitchFamily="18" charset="-78"/>
                        <a:ea typeface="+mn-ea"/>
                        <a:cs typeface="Andalus" panose="02020603050405020304" pitchFamily="18" charset="-78"/>
                      </a:endParaRPr>
                    </a:p>
                    <a:p>
                      <a:pPr algn="ctr"/>
                      <a:endParaRPr lang="fr-FR" sz="3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 smtClean="0">
                          <a:effectLst/>
                        </a:rPr>
                        <a:t> </a:t>
                      </a: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/>
              <p:cNvSpPr txBox="1"/>
              <p:nvPr/>
            </p:nvSpPr>
            <p:spPr>
              <a:xfrm>
                <a:off x="3131840" y="3573016"/>
                <a:ext cx="5184576" cy="1572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15000"/>
                  </a:lnSpc>
                  <a:defRPr/>
                </a:pPr>
                <a:r>
                  <a:rPr lang="fr-FR" sz="2000" b="1" dirty="0" smtClean="0">
                    <a:solidFill>
                      <a:schemeClr val="lt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Si la </a:t>
                </a:r>
                <a:r>
                  <a:rPr lang="fr-FR" sz="2000" b="1" dirty="0" err="1">
                    <a:solidFill>
                      <a:schemeClr val="lt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v.a</a:t>
                </a:r>
                <a:r>
                  <a:rPr lang="fr-FR" sz="2000" b="1" dirty="0">
                    <a:solidFill>
                      <a:schemeClr val="lt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. </a:t>
                </a:r>
                <a14:m>
                  <m:oMath xmlns:m="http://schemas.openxmlformats.org/officeDocument/2006/math">
                    <m:r>
                      <a:rPr lang="fr-FR" sz="2000" b="1" i="1">
                        <a:solidFill>
                          <a:schemeClr val="lt1"/>
                        </a:solidFill>
                        <a:latin typeface="Cambria Math"/>
                      </a:rPr>
                      <m:t>𝑋</m:t>
                    </m:r>
                  </m:oMath>
                </a14:m>
                <a:r>
                  <a:rPr lang="fr-FR" sz="2000" b="1" dirty="0">
                    <a:solidFill>
                      <a:schemeClr val="lt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 suit </a:t>
                </a:r>
                <a:r>
                  <a:rPr lang="fr-FR" sz="2000" b="1" dirty="0" smtClean="0">
                    <a:solidFill>
                      <a:schemeClr val="lt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une </a:t>
                </a:r>
                <a:r>
                  <a:rPr lang="fr-FR" sz="2000" b="1" dirty="0">
                    <a:solidFill>
                      <a:schemeClr val="lt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loi Poisson de paramètre </a:t>
                </a:r>
                <a14:m>
                  <m:oMath xmlns:m="http://schemas.openxmlformats.org/officeDocument/2006/math">
                    <m:r>
                      <a:rPr lang="fr-FR" sz="2000" b="1" i="1">
                        <a:solidFill>
                          <a:schemeClr val="lt1"/>
                        </a:solidFill>
                        <a:latin typeface="Cambria Math"/>
                      </a:rPr>
                      <m:t>𝝀</m:t>
                    </m:r>
                  </m:oMath>
                </a14:m>
                <a:r>
                  <a:rPr lang="fr-FR" sz="2000" b="1" dirty="0">
                    <a:solidFill>
                      <a:schemeClr val="lt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, notée P</a:t>
                </a:r>
                <a14:m>
                  <m:oMath xmlns:m="http://schemas.openxmlformats.org/officeDocument/2006/math">
                    <m:r>
                      <a:rPr lang="fr-FR" sz="2000" b="1" i="1">
                        <a:solidFill>
                          <a:schemeClr val="lt1"/>
                        </a:solidFill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fr-FR" sz="2000" b="1" i="1">
                            <a:solidFill>
                              <a:schemeClr val="lt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fr-FR" sz="2000" b="1" i="1">
                            <a:solidFill>
                              <a:schemeClr val="lt1"/>
                            </a:solidFill>
                            <a:latin typeface="Cambria Math"/>
                          </a:rPr>
                          <m:t>𝜆</m:t>
                        </m:r>
                      </m:e>
                    </m:d>
                    <m:r>
                      <a:rPr lang="fr-FR" sz="2000" b="1" i="0" smtClean="0">
                        <a:solidFill>
                          <a:schemeClr val="lt1"/>
                        </a:solidFill>
                        <a:latin typeface="Cambria Math"/>
                      </a:rPr>
                      <m:t>;</m:t>
                    </m:r>
                  </m:oMath>
                </a14:m>
                <a:r>
                  <a:rPr lang="fr-FR" sz="2000" b="1" dirty="0" smtClean="0">
                    <a:solidFill>
                      <a:schemeClr val="lt1"/>
                    </a:solidFill>
                    <a:latin typeface="Andalus" panose="02020603050405020304" pitchFamily="18" charset="-78"/>
                  </a:rPr>
                  <a:t> </a:t>
                </a:r>
                <a:r>
                  <a:rPr lang="fr-FR" sz="2000" b="1" dirty="0" smtClean="0">
                    <a:solidFill>
                      <a:schemeClr val="lt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fr-FR" sz="2000" b="1" i="1">
                        <a:solidFill>
                          <a:schemeClr val="lt1"/>
                        </a:solidFill>
                        <a:latin typeface="Cambria Math"/>
                      </a:rPr>
                      <m:t>𝑋</m:t>
                    </m:r>
                    <m:r>
                      <a:rPr lang="fr-FR" sz="2000" b="1" i="1">
                        <a:solidFill>
                          <a:schemeClr val="lt1"/>
                        </a:solidFill>
                        <a:latin typeface="Cambria Math"/>
                      </a:rPr>
                      <m:t> ~ </m:t>
                    </m:r>
                  </m:oMath>
                </a14:m>
                <a:r>
                  <a:rPr lang="fr-FR" sz="2000" b="1" i="1" dirty="0">
                    <a:solidFill>
                      <a:schemeClr val="lt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P</a:t>
                </a:r>
                <a14:m>
                  <m:oMath xmlns:m="http://schemas.openxmlformats.org/officeDocument/2006/math">
                    <m:r>
                      <a:rPr lang="fr-FR" sz="2000" b="1" i="1">
                        <a:solidFill>
                          <a:schemeClr val="lt1"/>
                        </a:solidFill>
                        <a:latin typeface="Cambria Math"/>
                      </a:rPr>
                      <m:t> (</m:t>
                    </m:r>
                    <m:r>
                      <a:rPr lang="fr-FR" sz="2000" b="1" i="1">
                        <a:solidFill>
                          <a:schemeClr val="lt1"/>
                        </a:solidFill>
                        <a:latin typeface="Cambria Math"/>
                      </a:rPr>
                      <m:t>𝜆</m:t>
                    </m:r>
                    <m:r>
                      <a:rPr lang="fr-FR" sz="2000" b="1" i="1">
                        <a:solidFill>
                          <a:schemeClr val="lt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fr-FR" sz="2000" b="1" dirty="0">
                    <a:solidFill>
                      <a:schemeClr val="lt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 alors </a:t>
                </a:r>
                <a:r>
                  <a:rPr lang="fr-FR" sz="2000" b="1" dirty="0" smtClean="0">
                    <a:solidFill>
                      <a:schemeClr val="lt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:</a:t>
                </a:r>
                <a:endParaRPr lang="fr-FR" sz="2000" b="1" dirty="0">
                  <a:solidFill>
                    <a:schemeClr val="lt1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  <a:p>
                <a14:m>
                  <m:oMath xmlns:m="http://schemas.openxmlformats.org/officeDocument/2006/math">
                    <m:r>
                      <a:rPr lang="fr-FR" sz="2000" b="1" i="1">
                        <a:solidFill>
                          <a:schemeClr val="lt1"/>
                        </a:solidFill>
                        <a:latin typeface="Cambria Math"/>
                      </a:rPr>
                      <m:t>∀</m:t>
                    </m:r>
                    <m:r>
                      <a:rPr lang="fr-FR" sz="2000" b="1" i="1">
                        <a:solidFill>
                          <a:schemeClr val="lt1"/>
                        </a:solidFill>
                        <a:latin typeface="Cambria Math"/>
                      </a:rPr>
                      <m:t>𝑘</m:t>
                    </m:r>
                    <m:r>
                      <a:rPr lang="fr-FR" sz="2000" b="1" i="1">
                        <a:solidFill>
                          <a:schemeClr val="lt1"/>
                        </a:solidFill>
                        <a:latin typeface="Cambria Math"/>
                      </a:rPr>
                      <m:t>∈</m:t>
                    </m:r>
                    <m:r>
                      <a:rPr lang="fr-FR" sz="2000" b="1" i="1" smtClean="0">
                        <a:solidFill>
                          <a:schemeClr val="lt1"/>
                        </a:solidFill>
                        <a:latin typeface="Cambria Math"/>
                        <a:ea typeface="Cambria Math"/>
                      </a:rPr>
                      <m:t>ℕ</m:t>
                    </m:r>
                  </m:oMath>
                </a14:m>
                <a:r>
                  <a:rPr lang="fr-FR" sz="2000" b="1" dirty="0">
                    <a:solidFill>
                      <a:schemeClr val="lt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fr-FR" sz="2000" b="1" i="1">
                        <a:solidFill>
                          <a:schemeClr val="lt1"/>
                        </a:solidFill>
                        <a:latin typeface="Cambria Math"/>
                      </a:rPr>
                      <m:t>:</m:t>
                    </m:r>
                    <m:r>
                      <a:rPr lang="fr-FR" sz="2000" b="1" i="1">
                        <a:solidFill>
                          <a:schemeClr val="lt1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fr-FR" sz="2000" b="1" i="1">
                            <a:solidFill>
                              <a:schemeClr val="lt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fr-FR" sz="2000" b="1" i="1">
                            <a:solidFill>
                              <a:schemeClr val="lt1"/>
                            </a:solidFill>
                            <a:latin typeface="Cambria Math"/>
                          </a:rPr>
                          <m:t>𝑋</m:t>
                        </m:r>
                        <m:r>
                          <a:rPr lang="fr-FR" sz="2000" b="1" i="1">
                            <a:solidFill>
                              <a:schemeClr val="lt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fr-FR" sz="2000" b="1" i="1">
                            <a:solidFill>
                              <a:schemeClr val="lt1"/>
                            </a:solidFill>
                            <a:latin typeface="Cambria Math"/>
                          </a:rPr>
                          <m:t>𝑘</m:t>
                        </m:r>
                      </m:e>
                    </m:d>
                    <m:r>
                      <a:rPr lang="fr-FR" sz="2000" b="1" i="1">
                        <a:solidFill>
                          <a:schemeClr val="lt1"/>
                        </a:solidFill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fr-FR" sz="2000" b="1" i="1">
                            <a:solidFill>
                              <a:schemeClr val="lt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fr-FR" sz="2000" b="1" i="1">
                            <a:solidFill>
                              <a:schemeClr val="lt1"/>
                            </a:solidFill>
                            <a:latin typeface="Cambria Math"/>
                          </a:rPr>
                          <m:t>𝑒</m:t>
                        </m:r>
                      </m:e>
                      <m:sub/>
                      <m:sup>
                        <m:r>
                          <a:rPr lang="fr-FR" sz="2000" b="1" i="1">
                            <a:solidFill>
                              <a:schemeClr val="lt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fr-FR" sz="2000" b="1" i="1">
                            <a:solidFill>
                              <a:schemeClr val="lt1"/>
                            </a:solidFill>
                            <a:latin typeface="Cambria Math"/>
                          </a:rPr>
                          <m:t>𝜆</m:t>
                        </m:r>
                      </m:sup>
                    </m:sSubSup>
                    <m:f>
                      <m:fPr>
                        <m:ctrlPr>
                          <a:rPr lang="fr-FR" sz="2000" b="1" i="1">
                            <a:solidFill>
                              <a:schemeClr val="lt1"/>
                            </a:solidFill>
                            <a:latin typeface="Cambria Math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fr-FR" sz="2000" b="1" i="1">
                                <a:solidFill>
                                  <a:schemeClr val="lt1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fr-FR" sz="2000" b="1" i="1">
                                <a:solidFill>
                                  <a:schemeClr val="lt1"/>
                                </a:solidFill>
                                <a:latin typeface="Cambria Math"/>
                              </a:rPr>
                              <m:t>𝜆</m:t>
                            </m:r>
                          </m:e>
                          <m:sub/>
                          <m:sup>
                            <m:r>
                              <a:rPr lang="fr-FR" sz="2000" b="1" i="1">
                                <a:solidFill>
                                  <a:schemeClr val="lt1"/>
                                </a:solidFill>
                                <a:latin typeface="Cambria Math"/>
                              </a:rPr>
                              <m:t>𝑘</m:t>
                            </m:r>
                          </m:sup>
                        </m:sSubSup>
                      </m:num>
                      <m:den>
                        <m:r>
                          <a:rPr lang="fr-FR" sz="2000" b="1" i="1">
                            <a:solidFill>
                              <a:schemeClr val="lt1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fr-FR" sz="2000" b="1" i="1">
                            <a:solidFill>
                              <a:schemeClr val="lt1"/>
                            </a:solidFill>
                            <a:latin typeface="Cambria Math"/>
                          </a:rPr>
                          <m:t>!</m:t>
                        </m:r>
                      </m:den>
                    </m:f>
                  </m:oMath>
                </a14:m>
                <a:endParaRPr lang="fr-FR" sz="2000" dirty="0"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  <a:p>
                <a:endParaRPr lang="fr-FR" dirty="0"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</mc:Choice>
        <mc:Fallback xmlns=""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3573016"/>
                <a:ext cx="5184576" cy="1572675"/>
              </a:xfrm>
              <a:prstGeom prst="rect">
                <a:avLst/>
              </a:prstGeom>
              <a:blipFill rotWithShape="1">
                <a:blip r:embed="rId6"/>
                <a:stretch>
                  <a:fillRect l="-1294" r="-1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714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r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216024" y="188640"/>
                <a:ext cx="8784976" cy="4752528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fr-FR" sz="2800" b="1" u="sng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Exercice 1</a:t>
                </a:r>
                <a:r>
                  <a:rPr lang="fr-FR" sz="2800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/>
                </a:r>
                <a:br>
                  <a:rPr lang="fr-FR" sz="2800" dirty="0">
                    <a:latin typeface="Andalus" panose="02020603050405020304" pitchFamily="18" charset="-78"/>
                    <a:cs typeface="Andalus" panose="02020603050405020304" pitchFamily="18" charset="-78"/>
                  </a:rPr>
                </a:br>
                <a:r>
                  <a:rPr lang="fr-FR" sz="2800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Un étudiant passant un orale de mathématiques choisit dans une urne 5 enveloppes contenant chacune une question à traiter. Il y a dans l’urne, au total, 12 questions de statistique et 8 d’analyse</a:t>
                </a:r>
                <a:r>
                  <a:rPr lang="fr-FR" sz="2800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. </a:t>
                </a:r>
                <a:br>
                  <a:rPr lang="fr-FR" sz="2800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</a:br>
                <a:r>
                  <a:rPr lang="fr-FR" sz="2800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/>
                </a:r>
                <a:br>
                  <a:rPr lang="fr-FR" sz="2800" dirty="0">
                    <a:latin typeface="Andalus" panose="02020603050405020304" pitchFamily="18" charset="-78"/>
                    <a:cs typeface="Andalus" panose="02020603050405020304" pitchFamily="18" charset="-78"/>
                  </a:rPr>
                </a:br>
                <a:r>
                  <a:rPr lang="fr-FR" sz="2800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On appelle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/>
                        <a:cs typeface="Andalus" panose="02020603050405020304" pitchFamily="18" charset="-78"/>
                      </a:rPr>
                      <m:t>𝑋</m:t>
                    </m:r>
                    <m:r>
                      <a:rPr lang="fr-FR" sz="2800" i="1">
                        <a:latin typeface="Cambria Math"/>
                        <a:cs typeface="Andalus" panose="02020603050405020304" pitchFamily="18" charset="-78"/>
                      </a:rPr>
                      <m:t> </m:t>
                    </m:r>
                  </m:oMath>
                </a14:m>
                <a:r>
                  <a:rPr lang="fr-FR" sz="2800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 : le nombre de questions de statistique qu’il a tirées.</a:t>
                </a:r>
                <a:br>
                  <a:rPr lang="fr-FR" sz="2800" dirty="0">
                    <a:latin typeface="Andalus" panose="02020603050405020304" pitchFamily="18" charset="-78"/>
                    <a:cs typeface="Andalus" panose="02020603050405020304" pitchFamily="18" charset="-78"/>
                  </a:rPr>
                </a:br>
                <a:endParaRPr lang="fr-FR" sz="2800" dirty="0"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</mc:Choice>
        <mc:Fallback xmlns="">
          <p:sp>
            <p:nvSpPr>
              <p:cNvPr id="2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216024" y="188640"/>
                <a:ext cx="8784976" cy="4752528"/>
              </a:xfrm>
              <a:blipFill rotWithShape="1">
                <a:blip r:embed="rId2"/>
                <a:stretch>
                  <a:fillRect l="-1387" r="-228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216024" y="4941168"/>
                <a:ext cx="8820472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fr-FR" sz="2800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Déterminer la loi de probabilité de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/>
                        <a:cs typeface="Andalus" panose="02020603050405020304" pitchFamily="18" charset="-78"/>
                      </a:rPr>
                      <m:t>𝑋</m:t>
                    </m:r>
                  </m:oMath>
                </a14:m>
                <a:r>
                  <a:rPr lang="fr-FR" sz="2800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fr-FR" sz="2800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Calculer </a:t>
                </a:r>
                <a14:m>
                  <m:oMath xmlns:m="http://schemas.openxmlformats.org/officeDocument/2006/math">
                    <m:r>
                      <a:rPr lang="fr-FR" sz="2800" b="0" i="1" smtClean="0">
                        <a:latin typeface="Cambria Math"/>
                        <a:cs typeface="Andalus" panose="02020603050405020304" pitchFamily="18" charset="-78"/>
                      </a:rPr>
                      <m:t>𝐸</m:t>
                    </m:r>
                    <m:r>
                      <a:rPr lang="fr-FR" sz="2800" b="0" i="0" smtClean="0">
                        <a:latin typeface="Cambria Math"/>
                        <a:cs typeface="Andalus" panose="02020603050405020304" pitchFamily="18" charset="-78"/>
                      </a:rPr>
                      <m:t>(</m:t>
                    </m:r>
                    <m:r>
                      <a:rPr lang="fr-FR" sz="2800" i="1">
                        <a:latin typeface="Cambria Math"/>
                        <a:cs typeface="Andalus" panose="02020603050405020304" pitchFamily="18" charset="-78"/>
                      </a:rPr>
                      <m:t>𝑋</m:t>
                    </m:r>
                    <m:r>
                      <a:rPr lang="fr-FR" sz="2800" b="0" i="1" smtClean="0">
                        <a:latin typeface="Cambria Math"/>
                        <a:cs typeface="Andalus" panose="02020603050405020304" pitchFamily="18" charset="-78"/>
                      </a:rPr>
                      <m:t>)</m:t>
                    </m:r>
                    <m:r>
                      <a:rPr lang="fr-FR" sz="2800" i="1">
                        <a:latin typeface="Cambria Math"/>
                        <a:cs typeface="Andalus" panose="02020603050405020304" pitchFamily="18" charset="-78"/>
                      </a:rPr>
                      <m:t> </m:t>
                    </m:r>
                  </m:oMath>
                </a14:m>
                <a:r>
                  <a:rPr lang="fr-FR" sz="2800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et </a:t>
                </a:r>
                <a14:m>
                  <m:oMath xmlns:m="http://schemas.openxmlformats.org/officeDocument/2006/math">
                    <m:r>
                      <a:rPr lang="fr-FR" sz="2800" b="0" i="1" smtClean="0">
                        <a:latin typeface="Cambria Math"/>
                        <a:cs typeface="Andalus" panose="02020603050405020304" pitchFamily="18" charset="-78"/>
                      </a:rPr>
                      <m:t>𝑉</m:t>
                    </m:r>
                    <m:r>
                      <a:rPr lang="fr-FR" sz="2800" b="0" i="0" smtClean="0">
                        <a:latin typeface="Cambria Math"/>
                        <a:cs typeface="Andalus" panose="02020603050405020304" pitchFamily="18" charset="-78"/>
                      </a:rPr>
                      <m:t>(</m:t>
                    </m:r>
                    <m:r>
                      <a:rPr lang="fr-FR" sz="2800" i="1">
                        <a:latin typeface="Cambria Math"/>
                        <a:cs typeface="Andalus" panose="02020603050405020304" pitchFamily="18" charset="-78"/>
                      </a:rPr>
                      <m:t>𝑋</m:t>
                    </m:r>
                    <m:r>
                      <a:rPr lang="fr-FR" sz="2800" b="0" i="1" smtClean="0">
                        <a:latin typeface="Cambria Math"/>
                        <a:cs typeface="Andalus" panose="02020603050405020304" pitchFamily="18" charset="-78"/>
                      </a:rPr>
                      <m:t>)</m:t>
                    </m:r>
                  </m:oMath>
                </a14:m>
                <a:r>
                  <a:rPr lang="fr-FR" sz="2800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.</a:t>
                </a:r>
                <a:endParaRPr lang="fr-FR" dirty="0"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024" y="4941168"/>
                <a:ext cx="8820472" cy="954107"/>
              </a:xfrm>
              <a:prstGeom prst="rect">
                <a:avLst/>
              </a:prstGeom>
              <a:blipFill rotWithShape="1">
                <a:blip r:embed="rId3"/>
                <a:stretch>
                  <a:fillRect l="-2004" t="-17308" b="-2692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lèche gauche 6">
            <a:hlinkClick r:id="rId4" action="ppaction://hlinksldjump"/>
          </p:cNvPr>
          <p:cNvSpPr/>
          <p:nvPr/>
        </p:nvSpPr>
        <p:spPr>
          <a:xfrm>
            <a:off x="6948264" y="6165304"/>
            <a:ext cx="864096" cy="432048"/>
          </a:xfrm>
          <a:prstGeom prst="leftArrow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Solution</a:t>
            </a:r>
            <a:endParaRPr lang="fr-FR" sz="1200" dirty="0"/>
          </a:p>
        </p:txBody>
      </p:sp>
      <p:sp>
        <p:nvSpPr>
          <p:cNvPr id="8" name="Flèche droite 7">
            <a:hlinkClick r:id="rId5" action="ppaction://hlinksldjump"/>
          </p:cNvPr>
          <p:cNvSpPr/>
          <p:nvPr/>
        </p:nvSpPr>
        <p:spPr>
          <a:xfrm>
            <a:off x="7884368" y="6165352"/>
            <a:ext cx="864096" cy="432000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Rappel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13649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467544" y="33265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Réponse Exo.01</a:t>
            </a:r>
            <a:endParaRPr lang="fr-FR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67544" y="1393411"/>
                <a:ext cx="269035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fr-FR" b="1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L</a:t>
                </a:r>
                <a:r>
                  <a:rPr lang="fr-FR" b="1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oi de probabilité de </a:t>
                </a:r>
                <a14:m>
                  <m:oMath xmlns:m="http://schemas.openxmlformats.org/officeDocument/2006/math">
                    <m:r>
                      <a:rPr lang="fr-FR" b="1" i="1">
                        <a:latin typeface="Cambria Math"/>
                        <a:cs typeface="Andalus" panose="02020603050405020304" pitchFamily="18" charset="-78"/>
                      </a:rPr>
                      <m:t>𝑿</m:t>
                    </m:r>
                  </m:oMath>
                </a14:m>
                <a:endParaRPr lang="fr-FR" b="1" dirty="0" smtClean="0"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393411"/>
                <a:ext cx="2690352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3401" t="-26667" b="-4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32656"/>
            <a:ext cx="195262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55576" y="1762743"/>
                <a:ext cx="4572000" cy="103977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lang="fr-FR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fr-FR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 </a:t>
                </a:r>
                <a:r>
                  <a:rPr lang="fr-FR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suit la loi </a:t>
                </a:r>
                <a:r>
                  <a:rPr lang="fr-FR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hypergéométrique de paramètres  :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/>
                        <a:cs typeface="Andalus" panose="02020603050405020304" pitchFamily="18" charset="-78"/>
                      </a:rPr>
                      <m:t>𝑁</m:t>
                    </m:r>
                    <m:r>
                      <a:rPr lang="fr-FR" b="0" i="1" smtClean="0">
                        <a:latin typeface="Cambria Math"/>
                        <a:cs typeface="Andalus" panose="02020603050405020304" pitchFamily="18" charset="-78"/>
                      </a:rPr>
                      <m:t>=20 ;</m:t>
                    </m:r>
                    <m:r>
                      <a:rPr lang="fr-FR" b="0" i="1" smtClean="0">
                        <a:latin typeface="Cambria Math"/>
                        <a:cs typeface="Andalus" panose="02020603050405020304" pitchFamily="18" charset="-78"/>
                      </a:rPr>
                      <m:t>𝑛</m:t>
                    </m:r>
                    <m:r>
                      <a:rPr lang="fr-FR" b="0" i="1" smtClean="0">
                        <a:latin typeface="Cambria Math"/>
                        <a:cs typeface="Andalus" panose="02020603050405020304" pitchFamily="18" charset="-78"/>
                      </a:rPr>
                      <m:t>=5 ;</m:t>
                    </m:r>
                    <m:r>
                      <a:rPr lang="fr-FR" b="0" i="1" smtClean="0">
                        <a:latin typeface="Cambria Math"/>
                        <a:cs typeface="Andalus" panose="02020603050405020304" pitchFamily="18" charset="-78"/>
                      </a:rPr>
                      <m:t>𝑝</m:t>
                    </m:r>
                    <m:r>
                      <a:rPr lang="fr-FR" b="0" i="1" smtClean="0">
                        <a:latin typeface="Cambria Math"/>
                        <a:cs typeface="Andalus" panose="02020603050405020304" pitchFamily="18" charset="-78"/>
                      </a:rPr>
                      <m:t>=</m:t>
                    </m:r>
                    <m:f>
                      <m:fPr>
                        <m:ctrlPr>
                          <a:rPr lang="fr-FR" b="0" i="1" smtClean="0">
                            <a:latin typeface="Cambria Math"/>
                            <a:cs typeface="Andalus" panose="02020603050405020304" pitchFamily="18" charset="-78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/>
                            <a:cs typeface="Andalus" panose="02020603050405020304" pitchFamily="18" charset="-78"/>
                          </a:rPr>
                          <m:t>12</m:t>
                        </m:r>
                      </m:num>
                      <m:den>
                        <m:r>
                          <a:rPr lang="fr-FR" b="0" i="1" smtClean="0">
                            <a:latin typeface="Cambria Math"/>
                            <a:cs typeface="Andalus" panose="02020603050405020304" pitchFamily="18" charset="-78"/>
                          </a:rPr>
                          <m:t>20</m:t>
                        </m:r>
                      </m:den>
                    </m:f>
                    <m:r>
                      <a:rPr lang="fr-FR" b="0" i="1" smtClean="0">
                        <a:latin typeface="Cambria Math"/>
                        <a:cs typeface="Andalus" panose="02020603050405020304" pitchFamily="18" charset="-78"/>
                      </a:rPr>
                      <m:t>=3/5</m:t>
                    </m:r>
                  </m:oMath>
                </a14:m>
                <a:endParaRPr lang="fr-FR" dirty="0" smtClean="0"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fr-FR" i="1">
                        <a:latin typeface="Cambria Math"/>
                      </a:rPr>
                      <m:t>𝑋</m:t>
                    </m:r>
                  </m:oMath>
                </a14:m>
                <a:r>
                  <a:rPr lang="fr-FR" i="1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 </a:t>
                </a:r>
                <a:r>
                  <a:rPr lang="fr-FR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~ </a:t>
                </a:r>
                <a:r>
                  <a:rPr lang="fr-FR" i="1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H </a:t>
                </a:r>
                <a:r>
                  <a:rPr lang="fr-FR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(20 ; 5 ; 3/5)</a:t>
                </a:r>
                <a:endParaRPr lang="fr-FR" dirty="0"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762743"/>
                <a:ext cx="4572000" cy="1039772"/>
              </a:xfrm>
              <a:prstGeom prst="rect">
                <a:avLst/>
              </a:prstGeom>
              <a:blipFill rotWithShape="1">
                <a:blip r:embed="rId4"/>
                <a:stretch>
                  <a:fillRect t="-2339" r="-2267" b="-877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/>
              <p:cNvSpPr txBox="1"/>
              <p:nvPr/>
            </p:nvSpPr>
            <p:spPr>
              <a:xfrm>
                <a:off x="539552" y="836712"/>
                <a:ext cx="59046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Soit</a:t>
                </a:r>
                <a:r>
                  <a:rPr lang="fr-FR" b="1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/>
                        <a:cs typeface="Andalus" panose="02020603050405020304" pitchFamily="18" charset="-78"/>
                      </a:rPr>
                      <m:t>𝑋</m:t>
                    </m:r>
                  </m:oMath>
                </a14:m>
                <a:r>
                  <a:rPr lang="fr-FR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 </a:t>
                </a:r>
                <a:r>
                  <a:rPr lang="fr-FR" dirty="0" err="1">
                    <a:latin typeface="Andalus" panose="02020603050405020304" pitchFamily="18" charset="-78"/>
                    <a:cs typeface="Andalus" panose="02020603050405020304" pitchFamily="18" charset="-78"/>
                  </a:rPr>
                  <a:t>v.a</a:t>
                </a:r>
                <a:r>
                  <a:rPr lang="fr-FR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 </a:t>
                </a:r>
                <a:r>
                  <a:rPr lang="fr-FR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représentant </a:t>
                </a:r>
                <a:r>
                  <a:rPr lang="fr-FR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le </a:t>
                </a:r>
                <a:r>
                  <a:rPr lang="fr-FR" dirty="0" err="1">
                    <a:latin typeface="Andalus" panose="02020603050405020304" pitchFamily="18" charset="-78"/>
                    <a:cs typeface="Andalus" panose="02020603050405020304" pitchFamily="18" charset="-78"/>
                  </a:rPr>
                  <a:t>n</a:t>
                </a:r>
                <a:r>
                  <a:rPr lang="fr-FR" sz="1600" dirty="0" err="1">
                    <a:latin typeface="Andalus" panose="02020603050405020304" pitchFamily="18" charset="-78"/>
                    <a:cs typeface="Andalus" panose="02020603050405020304" pitchFamily="18" charset="-78"/>
                  </a:rPr>
                  <a:t>bre</a:t>
                </a:r>
                <a:r>
                  <a:rPr lang="fr-FR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 de sujets de statistiques tirées.</a:t>
                </a:r>
              </a:p>
            </p:txBody>
          </p:sp>
        </mc:Choice>
        <mc:Fallback xmlns=""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836712"/>
                <a:ext cx="5904656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930" t="-6557" b="-2623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/>
              <p:cNvSpPr txBox="1"/>
              <p:nvPr/>
            </p:nvSpPr>
            <p:spPr>
              <a:xfrm>
                <a:off x="755576" y="2708920"/>
                <a:ext cx="4896544" cy="1148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Ainsi ; </a:t>
                </a:r>
              </a:p>
              <a:p>
                <a14:m>
                  <m:oMath xmlns:m="http://schemas.openxmlformats.org/officeDocument/2006/math">
                    <m:r>
                      <a:rPr lang="fr-FR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fr-FR" i="1">
                            <a:latin typeface="Cambria Math"/>
                          </a:rPr>
                        </m:ctrlPr>
                      </m:dPr>
                      <m:e>
                        <m:r>
                          <a:rPr lang="fr-FR" i="1" smtClean="0">
                            <a:latin typeface="Cambria Math"/>
                          </a:rPr>
                          <m:t>𝑋</m:t>
                        </m:r>
                        <m:r>
                          <a:rPr lang="fr-FR" i="1">
                            <a:latin typeface="Cambria Math"/>
                          </a:rPr>
                          <m:t>=</m:t>
                        </m:r>
                        <m:r>
                          <a:rPr lang="fr-FR" i="1">
                            <a:latin typeface="Cambria Math"/>
                          </a:rPr>
                          <m:t>𝑘</m:t>
                        </m:r>
                      </m:e>
                    </m:d>
                    <m:r>
                      <a:rPr lang="fr-F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i="1">
                            <a:latin typeface="Cambria Math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fr-FR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fr-FR" i="1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fr-FR" i="1">
                                <a:latin typeface="Cambria Math"/>
                              </a:rPr>
                              <m:t>12</m:t>
                            </m:r>
                          </m:sub>
                          <m:sup>
                            <m:r>
                              <a:rPr lang="fr-FR" i="1">
                                <a:latin typeface="Cambria Math"/>
                              </a:rPr>
                              <m:t>𝑘</m:t>
                            </m:r>
                          </m:sup>
                        </m:sSubSup>
                        <m:sSubSup>
                          <m:sSubSupPr>
                            <m:ctrlPr>
                              <a:rPr lang="fr-FR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fr-FR" i="1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fr-FR" i="1">
                                <a:latin typeface="Cambria Math"/>
                              </a:rPr>
                              <m:t>8</m:t>
                            </m:r>
                          </m:sub>
                          <m:sup>
                            <m:r>
                              <a:rPr lang="fr-FR" i="1">
                                <a:latin typeface="Cambria Math"/>
                              </a:rPr>
                              <m:t>5−</m:t>
                            </m:r>
                            <m:r>
                              <a:rPr lang="fr-FR" i="1">
                                <a:latin typeface="Cambria Math"/>
                              </a:rPr>
                              <m:t>𝑘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fr-FR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fr-FR" i="1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fr-FR" i="1">
                                <a:latin typeface="Cambria Math"/>
                              </a:rPr>
                              <m:t>20</m:t>
                            </m:r>
                          </m:sub>
                          <m:sup>
                            <m:r>
                              <a:rPr lang="fr-FR" b="0" i="1" smtClean="0">
                                <a:latin typeface="Cambria Math"/>
                              </a:rPr>
                              <m:t>5</m:t>
                            </m:r>
                          </m:sup>
                        </m:sSubSup>
                      </m:den>
                    </m:f>
                    <m:r>
                      <a:rPr lang="fr-FR" i="1">
                        <a:latin typeface="Cambria Math"/>
                      </a:rPr>
                      <m:t>     ;</m:t>
                    </m:r>
                    <m:r>
                      <a:rPr lang="fr-FR" i="1">
                        <a:latin typeface="Cambria Math"/>
                      </a:rPr>
                      <m:t>𝑘</m:t>
                    </m:r>
                    <m:r>
                      <a:rPr lang="fr-FR" i="1">
                        <a:latin typeface="Cambria Math"/>
                      </a:rPr>
                      <m:t>=0,1,2,3,4,5</m:t>
                    </m:r>
                  </m:oMath>
                </a14:m>
                <a:r>
                  <a:rPr lang="fr-FR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     </a:t>
                </a:r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708920"/>
                <a:ext cx="4896544" cy="1148071"/>
              </a:xfrm>
              <a:prstGeom prst="rect">
                <a:avLst/>
              </a:prstGeom>
              <a:blipFill rotWithShape="1">
                <a:blip r:embed="rId6"/>
                <a:stretch>
                  <a:fillRect l="-1121" t="-211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au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22440001"/>
                  </p:ext>
                </p:extLst>
              </p:nvPr>
            </p:nvGraphicFramePr>
            <p:xfrm>
              <a:off x="107504" y="3717032"/>
              <a:ext cx="8895017" cy="736600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1155636"/>
                    <a:gridCol w="1135380"/>
                    <a:gridCol w="1251268"/>
                    <a:gridCol w="1367155"/>
                    <a:gridCol w="1367155"/>
                    <a:gridCol w="1367155"/>
                    <a:gridCol w="1251268"/>
                  </a:tblGrid>
                  <a:tr h="13321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mtClean="0">
                                    <a:latin typeface="Cambria Math"/>
                                  </a:rPr>
                                  <m:t>𝑋</m:t>
                                </m:r>
                                <m:r>
                                  <a:rPr lang="fr-FR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fr-FR" smtClean="0">
                                    <a:latin typeface="Cambria Math"/>
                                  </a:rPr>
                                  <m:t>𝑘</m:t>
                                </m:r>
                              </m:oMath>
                            </m:oMathPara>
                          </a14:m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 smtClean="0"/>
                            <a:t>0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 smtClean="0"/>
                            <a:t>1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 smtClean="0"/>
                            <a:t>2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 smtClean="0"/>
                            <a:t>3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 smtClean="0"/>
                            <a:t>4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 smtClean="0"/>
                            <a:t>5</a:t>
                          </a:r>
                          <a:endParaRPr lang="fr-F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mtClean="0">
                                    <a:latin typeface="Cambria Math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fr-FR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fr-FR">
                                        <a:latin typeface="Cambria Math"/>
                                      </a:rPr>
                                      <m:t>𝑋</m:t>
                                    </m:r>
                                    <m:r>
                                      <a:rPr lang="fr-FR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fr-FR">
                                        <a:latin typeface="Cambria Math"/>
                                      </a:rPr>
                                      <m:t>𝑘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 smtClean="0"/>
                            <a:t>56/15504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 smtClean="0"/>
                            <a:t>840/15504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 smtClean="0"/>
                            <a:t>3696/15504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 smtClean="0"/>
                            <a:t>6160/15504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 smtClean="0"/>
                            <a:t>3960/15504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 smtClean="0"/>
                            <a:t>792/15504</a:t>
                          </a:r>
                          <a:endParaRPr lang="fr-FR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au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22440001"/>
                  </p:ext>
                </p:extLst>
              </p:nvPr>
            </p:nvGraphicFramePr>
            <p:xfrm>
              <a:off x="107504" y="3717032"/>
              <a:ext cx="8895017" cy="736600"/>
            </p:xfrm>
            <a:graphic>
              <a:graphicData uri="http://schemas.openxmlformats.org/drawingml/2006/table">
                <a:tbl>
                  <a:tblPr firstRow="1" bandRow="1">
                    <a:tableStyleId>{00A15C55-8517-42AA-B614-E9B94910E393}</a:tableStyleId>
                  </a:tblPr>
                  <a:tblGrid>
                    <a:gridCol w="1155636"/>
                    <a:gridCol w="1135380"/>
                    <a:gridCol w="1251268"/>
                    <a:gridCol w="1367155"/>
                    <a:gridCol w="1367155"/>
                    <a:gridCol w="1367155"/>
                    <a:gridCol w="1251268"/>
                  </a:tblGrid>
                  <a:tr h="36576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526" t="-8333" r="-667895" b="-1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 smtClean="0"/>
                            <a:t>0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 smtClean="0"/>
                            <a:t>1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 smtClean="0"/>
                            <a:t>2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 smtClean="0"/>
                            <a:t>3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 smtClean="0"/>
                            <a:t>4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 smtClean="0"/>
                            <a:t>5</a:t>
                          </a:r>
                          <a:endParaRPr lang="fr-FR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526" t="-106557" r="-667895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 smtClean="0"/>
                            <a:t>56/15504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 smtClean="0"/>
                            <a:t>840/15504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 smtClean="0"/>
                            <a:t>3696/15504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 smtClean="0"/>
                            <a:t>6160/15504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 smtClean="0"/>
                            <a:t>3960/15504</a:t>
                          </a:r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 smtClean="0"/>
                            <a:t>792/15504</a:t>
                          </a:r>
                          <a:endParaRPr lang="fr-FR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39552" y="4787860"/>
                <a:ext cx="28328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342900" indent="-342900">
                  <a:buFont typeface="+mj-lt"/>
                  <a:buAutoNum type="arabicPeriod" startAt="2"/>
                </a:pPr>
                <a:r>
                  <a:rPr lang="fr-FR" b="1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Calcul de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b="0" i="0" smtClean="0">
                        <a:latin typeface="Cambria Math"/>
                      </a:rPr>
                      <m:t>E</m:t>
                    </m:r>
                    <m:r>
                      <a:rPr lang="fr-FR" b="1" i="0" smtClean="0">
                        <a:latin typeface="Cambria Math"/>
                      </a:rPr>
                      <m:t>(</m:t>
                    </m:r>
                    <m:r>
                      <a:rPr lang="fr-FR" i="1">
                        <a:latin typeface="Cambria Math"/>
                      </a:rPr>
                      <m:t>𝑋</m:t>
                    </m:r>
                    <m:r>
                      <a:rPr lang="fr-FR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fr-FR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 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b="0" i="0" smtClean="0">
                        <a:latin typeface="Cambria Math"/>
                      </a:rPr>
                      <m:t>V</m:t>
                    </m:r>
                    <m:r>
                      <a:rPr lang="fr-FR" b="0" i="0" smtClean="0">
                        <a:latin typeface="Cambria Math"/>
                      </a:rPr>
                      <m:t>(</m:t>
                    </m:r>
                    <m:r>
                      <a:rPr lang="fr-FR" i="1">
                        <a:latin typeface="Cambria Math"/>
                      </a:rPr>
                      <m:t>𝑋</m:t>
                    </m:r>
                    <m:r>
                      <a:rPr lang="fr-FR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fr-FR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 </a:t>
                </a:r>
                <a:r>
                  <a:rPr lang="fr-FR" b="1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 </a:t>
                </a: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787860"/>
                <a:ext cx="2832891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3233" t="-26230" b="-4098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Flèche droite 20">
            <a:hlinkClick r:id="rId9" action="ppaction://hlinksldjump"/>
          </p:cNvPr>
          <p:cNvSpPr/>
          <p:nvPr/>
        </p:nvSpPr>
        <p:spPr>
          <a:xfrm>
            <a:off x="8028384" y="6165352"/>
            <a:ext cx="864000" cy="432000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Exo.01</a:t>
            </a:r>
            <a:endParaRPr lang="fr-FR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917848" y="5192468"/>
                <a:ext cx="1925960" cy="612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fr-F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/>
                            </a:rPr>
                            <m:t>𝑋</m:t>
                          </m:r>
                        </m:e>
                      </m:d>
                      <m:r>
                        <a:rPr lang="fr-FR" i="1">
                          <a:latin typeface="Cambria Math"/>
                        </a:rPr>
                        <m:t>=</m:t>
                      </m:r>
                      <m:r>
                        <a:rPr lang="fr-FR" i="1">
                          <a:latin typeface="Cambria Math"/>
                        </a:rPr>
                        <m:t>𝑛𝑝</m:t>
                      </m:r>
                      <m:r>
                        <a:rPr lang="fr-FR" i="1">
                          <a:latin typeface="Cambria Math"/>
                        </a:rPr>
                        <m:t>=5</m:t>
                      </m:r>
                      <m:f>
                        <m:fPr>
                          <m:ctrlPr>
                            <a:rPr lang="fr-F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fr-FR" i="1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fr-FR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848" y="5192468"/>
                <a:ext cx="1925960" cy="61279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899592" y="5834962"/>
                <a:ext cx="5328592" cy="6183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i="1">
                          <a:latin typeface="Cambria Math"/>
                        </a:rPr>
                        <m:t>𝑉</m:t>
                      </m:r>
                      <m:d>
                        <m:dPr>
                          <m:ctrlPr>
                            <a:rPr lang="fr-F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/>
                            </a:rPr>
                            <m:t>𝑋</m:t>
                          </m:r>
                        </m:e>
                      </m:d>
                      <m:r>
                        <a:rPr lang="fr-FR" i="1">
                          <a:latin typeface="Cambria Math"/>
                        </a:rPr>
                        <m:t>=</m:t>
                      </m:r>
                      <m:r>
                        <a:rPr lang="fr-FR" i="1">
                          <a:latin typeface="Cambria Math"/>
                        </a:rPr>
                        <m:t>𝑛𝑝</m:t>
                      </m:r>
                      <m:d>
                        <m:dPr>
                          <m:ctrlPr>
                            <a:rPr lang="fr-F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/>
                            </a:rPr>
                            <m:t>1−</m:t>
                          </m:r>
                          <m:r>
                            <a:rPr lang="fr-FR" i="1">
                              <a:latin typeface="Cambria Math"/>
                            </a:rPr>
                            <m:t>𝑝</m:t>
                          </m:r>
                        </m:e>
                      </m:d>
                      <m:f>
                        <m:fPr>
                          <m:ctrlPr>
                            <a:rPr lang="fr-F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/>
                            </a:rPr>
                            <m:t>𝑁</m:t>
                          </m:r>
                          <m:r>
                            <a:rPr lang="fr-FR" i="1">
                              <a:latin typeface="Cambria Math"/>
                            </a:rPr>
                            <m:t>−</m:t>
                          </m:r>
                          <m:r>
                            <a:rPr lang="fr-FR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fr-FR" i="1">
                              <a:latin typeface="Cambria Math"/>
                            </a:rPr>
                            <m:t>𝑁</m:t>
                          </m:r>
                          <m:r>
                            <a:rPr lang="fr-FR" i="1">
                              <a:latin typeface="Cambria Math"/>
                            </a:rPr>
                            <m:t>−1</m:t>
                          </m:r>
                        </m:den>
                      </m:f>
                      <m:r>
                        <a:rPr lang="fr-FR" i="1">
                          <a:latin typeface="Cambria Math"/>
                        </a:rPr>
                        <m:t>=5</m:t>
                      </m:r>
                      <m:r>
                        <a:rPr lang="fr-FR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fr-F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fr-FR" i="1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fr-FR" i="1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fr-F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fr-FR" i="1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fr-FR" i="1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fr-F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/>
                            </a:rPr>
                            <m:t>20−5</m:t>
                          </m:r>
                        </m:num>
                        <m:den>
                          <m:r>
                            <a:rPr lang="fr-FR" i="1">
                              <a:latin typeface="Cambria Math"/>
                            </a:rPr>
                            <m:t>20−1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5834962"/>
                <a:ext cx="5328592" cy="61837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Flèche gauche 26">
            <a:hlinkClick r:id="rId12" action="ppaction://hlinksldjump"/>
          </p:cNvPr>
          <p:cNvSpPr/>
          <p:nvPr/>
        </p:nvSpPr>
        <p:spPr>
          <a:xfrm>
            <a:off x="7092280" y="6165304"/>
            <a:ext cx="864096" cy="432048"/>
          </a:xfrm>
          <a:prstGeom prst="leftArrow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Exo.02</a:t>
            </a:r>
            <a:endParaRPr lang="fr-FR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693518" y="5301208"/>
                <a:ext cx="654346" cy="36933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/>
                        </a:rPr>
                        <m:t>=3 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3518" y="5301208"/>
                <a:ext cx="654346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652120" y="5840604"/>
                <a:ext cx="731290" cy="61273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/>
                            </a:rPr>
                            <m:t>18</m:t>
                          </m:r>
                        </m:num>
                        <m:den>
                          <m:r>
                            <a:rPr lang="fr-FR" i="1">
                              <a:latin typeface="Cambria Math"/>
                            </a:rPr>
                            <m:t>19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5840604"/>
                <a:ext cx="731290" cy="6127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801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" grpId="0"/>
      <p:bldP spid="9" grpId="0"/>
      <p:bldP spid="14" grpId="0"/>
      <p:bldP spid="23" grpId="0"/>
      <p:bldP spid="22" grpId="0"/>
      <p:bldP spid="24" grpId="0"/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376568"/>
              </p:ext>
            </p:extLst>
          </p:nvPr>
        </p:nvGraphicFramePr>
        <p:xfrm>
          <a:off x="567754" y="404664"/>
          <a:ext cx="8108702" cy="2839212"/>
        </p:xfrm>
        <a:graphic>
          <a:graphicData uri="http://schemas.openxmlformats.org/drawingml/2006/table">
            <a:tbl>
              <a:tblPr firstRow="1" firstCol="1" bandRow="1">
                <a:tableStyleId>{775DCB02-9BB8-47FD-8907-85C794F793BA}</a:tableStyleId>
              </a:tblPr>
              <a:tblGrid>
                <a:gridCol w="1165478"/>
                <a:gridCol w="6943224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Définition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au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24607104"/>
                  </p:ext>
                </p:extLst>
              </p:nvPr>
            </p:nvGraphicFramePr>
            <p:xfrm>
              <a:off x="1909534" y="3356992"/>
              <a:ext cx="5398770" cy="1752156"/>
            </p:xfrm>
            <a:graphic>
              <a:graphicData uri="http://schemas.openxmlformats.org/drawingml/2006/table">
                <a:tbl>
                  <a:tblPr firstRow="1" firstCol="1" bandRow="1">
                    <a:tableStyleId>{00A15C55-8517-42AA-B614-E9B94910E393}</a:tableStyleId>
                  </a:tblPr>
                  <a:tblGrid>
                    <a:gridCol w="5398770"/>
                  </a:tblGrid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 dirty="0">
                              <a:effectLst/>
                            </a:rPr>
                            <a:t> </a:t>
                          </a:r>
                          <a:r>
                            <a:rPr lang="fr-FR" sz="1800" dirty="0" smtClean="0">
                              <a:effectLst/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Si  </a:t>
                          </a:r>
                          <a14:m>
                            <m:oMath xmlns:m="http://schemas.openxmlformats.org/officeDocument/2006/math">
                              <m:r>
                                <a:rPr lang="fr-FR" sz="1800">
                                  <a:effectLst/>
                                  <a:latin typeface="Cambria Math"/>
                                </a:rPr>
                                <m:t>𝑋</m:t>
                              </m:r>
                              <m:r>
                                <a:rPr lang="fr-FR" sz="1800">
                                  <a:effectLst/>
                                  <a:latin typeface="Cambria Math"/>
                                </a:rPr>
                                <m:t> ~ </m:t>
                              </m:r>
                            </m:oMath>
                          </a14:m>
                          <a:r>
                            <a:rPr lang="fr-FR" b="1" i="1" dirty="0" smtClean="0">
                              <a:solidFill>
                                <a:schemeClr val="bg1"/>
                              </a:solidFill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H</a:t>
                          </a:r>
                          <a14:m>
                            <m:oMath xmlns:m="http://schemas.openxmlformats.org/officeDocument/2006/math">
                              <m:r>
                                <a:rPr lang="fr-FR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fr-FR" b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fr-FR" b="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𝑁</m:t>
                              </m:r>
                              <m:r>
                                <a:rPr lang="fr-FR" b="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; </m:t>
                              </m:r>
                              <m:r>
                                <a:rPr lang="fr-FR" b="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fr-FR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;</m:t>
                              </m:r>
                              <m:r>
                                <a:rPr lang="fr-FR" b="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𝑝</m:t>
                              </m:r>
                              <m:r>
                                <a:rPr lang="fr-FR" b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)</m:t>
                              </m:r>
                            </m:oMath>
                          </a14:m>
                          <a:r>
                            <a:rPr lang="fr-FR" sz="1800" dirty="0" smtClean="0">
                              <a:effectLst/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, </a:t>
                          </a:r>
                          <a:r>
                            <a:rPr lang="fr-FR" sz="1800" dirty="0">
                              <a:effectLst/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alors </a:t>
                          </a: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fr-FR" sz="1800">
                                  <a:effectLst/>
                                  <a:latin typeface="Cambria Math"/>
                                </a:rPr>
                                <m:t>∀</m:t>
                              </m:r>
                              <m:r>
                                <a:rPr lang="fr-FR" sz="1800">
                                  <a:effectLst/>
                                  <a:latin typeface="Cambria Math"/>
                                </a:rPr>
                                <m:t>𝑘</m:t>
                              </m:r>
                              <m:r>
                                <a:rPr lang="fr-FR" sz="1800">
                                  <a:effectLst/>
                                  <a:latin typeface="Cambria Math"/>
                                </a:rPr>
                                <m:t>∈</m:t>
                              </m:r>
                            </m:oMath>
                          </a14:m>
                          <a:r>
                            <a:rPr lang="fr-FR" sz="1800" dirty="0">
                              <a:effectLst/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fr-FR" sz="1800" i="1">
                                      <a:effectLst/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fr-FR" sz="1800" i="1">
                                          <a:effectLst/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fr-FR" sz="1800">
                                          <a:effectLst/>
                                          <a:latin typeface="Cambria Math"/>
                                        </a:rPr>
                                        <m:t>max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fr-FR" sz="1800" i="1">
                                              <a:effectLst/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fr-FR" sz="1800">
                                              <a:effectLst/>
                                              <a:latin typeface="Cambria Math"/>
                                            </a:rPr>
                                            <m:t>0,</m:t>
                                          </m:r>
                                          <m:r>
                                            <a:rPr lang="fr-FR" sz="1800">
                                              <a:effectLst/>
                                              <a:latin typeface="Cambria Math"/>
                                            </a:rPr>
                                            <m:t>𝑛</m:t>
                                          </m:r>
                                          <m:r>
                                            <a:rPr lang="fr-FR" sz="1800">
                                              <a:effectLst/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r>
                                            <a:rPr lang="fr-FR" sz="1800">
                                              <a:effectLst/>
                                              <a:latin typeface="Cambria Math"/>
                                            </a:rPr>
                                            <m:t>𝑁</m:t>
                                          </m:r>
                                          <m:d>
                                            <m:dPr>
                                              <m:ctrlPr>
                                                <a:rPr lang="fr-FR" sz="1800" i="1">
                                                  <a:effectLst/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fr-FR" sz="1800">
                                                  <a:effectLst/>
                                                  <a:latin typeface="Cambria Math"/>
                                                </a:rPr>
                                                <m:t>1−</m:t>
                                              </m:r>
                                              <m:r>
                                                <a:rPr lang="fr-FR" sz="1800">
                                                  <a:effectLst/>
                                                  <a:latin typeface="Cambria Math"/>
                                                </a:rPr>
                                                <m:t>𝑝</m:t>
                                              </m:r>
                                            </m:e>
                                          </m:d>
                                        </m:e>
                                      </m:d>
                                    </m:e>
                                  </m:func>
                                  <m:r>
                                    <a:rPr lang="fr-FR" sz="1800">
                                      <a:effectLst/>
                                      <a:latin typeface="Cambria Math"/>
                                    </a:rPr>
                                    <m:t>, …,</m:t>
                                  </m:r>
                                  <m:func>
                                    <m:funcPr>
                                      <m:ctrlPr>
                                        <a:rPr lang="fr-FR" sz="1800" i="1">
                                          <a:effectLst/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fr-FR" sz="1800">
                                          <a:effectLst/>
                                          <a:latin typeface="Cambria Math"/>
                                        </a:rPr>
                                        <m:t>min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fr-FR" sz="1800" i="1">
                                              <a:effectLst/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fr-FR" sz="1800">
                                              <a:effectLst/>
                                              <a:latin typeface="Cambria Math"/>
                                            </a:rPr>
                                            <m:t>𝑛</m:t>
                                          </m:r>
                                          <m:r>
                                            <a:rPr lang="fr-FR" sz="1800">
                                              <a:effectLst/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r>
                                            <a:rPr lang="fr-FR" sz="1800">
                                              <a:effectLst/>
                                              <a:latin typeface="Cambria Math"/>
                                            </a:rPr>
                                            <m:t>𝑁𝑝</m:t>
                                          </m:r>
                                        </m:e>
                                      </m:d>
                                    </m:e>
                                  </m:func>
                                </m:e>
                              </m:d>
                              <m:r>
                                <a:rPr lang="fr-FR" sz="1800">
                                  <a:effectLst/>
                                  <a:latin typeface="Cambria Math"/>
                                </a:rPr>
                                <m:t> :</m:t>
                              </m:r>
                            </m:oMath>
                          </a14:m>
                          <a:endParaRPr lang="fr-FR" sz="1800" dirty="0">
                            <a:effectLst/>
                            <a:latin typeface="Andalus" panose="02020603050405020304" pitchFamily="18" charset="-78"/>
                            <a:cs typeface="Andalus" panose="02020603050405020304" pitchFamily="18" charset="-78"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1800">
                                    <a:effectLst/>
                                    <a:latin typeface="Cambria Math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fr-FR" sz="1800" i="1"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fr-FR" sz="1800">
                                        <a:effectLst/>
                                        <a:latin typeface="Cambria Math"/>
                                      </a:rPr>
                                      <m:t>𝑋</m:t>
                                    </m:r>
                                    <m:r>
                                      <a:rPr lang="fr-FR" sz="1800">
                                        <a:effectLst/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fr-FR" sz="1800">
                                        <a:effectLst/>
                                        <a:latin typeface="Cambria Math"/>
                                      </a:rPr>
                                      <m:t>𝑘</m:t>
                                    </m:r>
                                  </m:e>
                                </m:d>
                                <m:r>
                                  <a:rPr lang="fr-FR" sz="1800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fr-FR" sz="18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bSup>
                                      <m:sSubSupPr>
                                        <m:ctrlPr>
                                          <a:rPr lang="fr-FR" sz="18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fr-FR" sz="1800">
                                            <a:effectLst/>
                                            <a:latin typeface="Cambria Math"/>
                                          </a:rPr>
                                          <m:t>𝐶</m:t>
                                        </m:r>
                                      </m:e>
                                      <m:sub>
                                        <m:r>
                                          <a:rPr lang="fr-FR" sz="1800">
                                            <a:effectLst/>
                                            <a:latin typeface="Cambria Math"/>
                                          </a:rPr>
                                          <m:t>𝑁𝑝</m:t>
                                        </m:r>
                                      </m:sub>
                                      <m:sup>
                                        <m:r>
                                          <a:rPr lang="fr-FR" sz="1800">
                                            <a:effectLst/>
                                            <a:latin typeface="Cambria Math"/>
                                          </a:rPr>
                                          <m:t>𝑘</m:t>
                                        </m:r>
                                      </m:sup>
                                    </m:sSubSup>
                                    <m:sSubSup>
                                      <m:sSubSupPr>
                                        <m:ctrlPr>
                                          <a:rPr lang="fr-FR" sz="18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fr-FR" sz="1800">
                                            <a:effectLst/>
                                            <a:latin typeface="Cambria Math"/>
                                          </a:rPr>
                                          <m:t>𝐶</m:t>
                                        </m:r>
                                      </m:e>
                                      <m:sub>
                                        <m:r>
                                          <a:rPr lang="fr-FR" sz="1800">
                                            <a:effectLst/>
                                            <a:latin typeface="Cambria Math"/>
                                          </a:rPr>
                                          <m:t>𝑁</m:t>
                                        </m:r>
                                        <m:r>
                                          <a:rPr lang="fr-FR" sz="1800">
                                            <a:effectLst/>
                                            <a:latin typeface="Cambria Math"/>
                                          </a:rPr>
                                          <m:t>(1−</m:t>
                                        </m:r>
                                        <m:r>
                                          <a:rPr lang="fr-FR" sz="1800">
                                            <a:effectLst/>
                                            <a:latin typeface="Cambria Math"/>
                                          </a:rPr>
                                          <m:t>𝑝</m:t>
                                        </m:r>
                                        <m:r>
                                          <a:rPr lang="fr-FR" sz="1800">
                                            <a:effectLst/>
                                            <a:latin typeface="Cambria Math"/>
                                          </a:rPr>
                                          <m:t>)</m:t>
                                        </m:r>
                                      </m:sub>
                                      <m:sup>
                                        <m:r>
                                          <a:rPr lang="fr-FR" sz="1800">
                                            <a:effectLst/>
                                            <a:latin typeface="Cambria Math"/>
                                          </a:rPr>
                                          <m:t>𝑛</m:t>
                                        </m:r>
                                        <m:r>
                                          <a:rPr lang="fr-FR" sz="1800">
                                            <a:effectLst/>
                                            <a:latin typeface="Cambria Math"/>
                                          </a:rPr>
                                          <m:t>−</m:t>
                                        </m:r>
                                        <m:r>
                                          <a:rPr lang="fr-FR" sz="1800">
                                            <a:effectLst/>
                                            <a:latin typeface="Cambria Math"/>
                                          </a:rPr>
                                          <m:t>𝑘</m:t>
                                        </m:r>
                                      </m:sup>
                                    </m:sSubSup>
                                  </m:num>
                                  <m:den>
                                    <m:sSubSup>
                                      <m:sSubSupPr>
                                        <m:ctrlPr>
                                          <a:rPr lang="fr-FR" sz="18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fr-FR" sz="1800">
                                            <a:effectLst/>
                                            <a:latin typeface="Cambria Math"/>
                                          </a:rPr>
                                          <m:t>𝐶</m:t>
                                        </m:r>
                                      </m:e>
                                      <m:sub>
                                        <m:r>
                                          <a:rPr lang="fr-FR" sz="1800">
                                            <a:effectLst/>
                                            <a:latin typeface="Cambria Math"/>
                                          </a:rPr>
                                          <m:t>𝑁</m:t>
                                        </m:r>
                                      </m:sub>
                                      <m:sup>
                                        <m:r>
                                          <a:rPr lang="fr-FR" sz="1800">
                                            <a:effectLst/>
                                            <a:latin typeface="Cambria Math"/>
                                          </a:rPr>
                                          <m:t>𝑛</m:t>
                                        </m:r>
                                      </m:sup>
                                    </m:sSubSup>
                                  </m:den>
                                </m:f>
                              </m:oMath>
                            </m:oMathPara>
                          </a14:m>
                          <a:endParaRPr lang="fr-FR" sz="1800" dirty="0" smtClean="0">
                            <a:effectLst/>
                            <a:latin typeface="Andalus" panose="02020603050405020304" pitchFamily="18" charset="-78"/>
                            <a:ea typeface="Calibri"/>
                            <a:cs typeface="Andalus" panose="02020603050405020304" pitchFamily="18" charset="-78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au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24607104"/>
                  </p:ext>
                </p:extLst>
              </p:nvPr>
            </p:nvGraphicFramePr>
            <p:xfrm>
              <a:off x="1909534" y="3356992"/>
              <a:ext cx="5398770" cy="1752156"/>
            </p:xfrm>
            <a:graphic>
              <a:graphicData uri="http://schemas.openxmlformats.org/drawingml/2006/table">
                <a:tbl>
                  <a:tblPr firstRow="1" firstCol="1" bandRow="1">
                    <a:tableStyleId>{00A15C55-8517-42AA-B614-E9B94910E393}</a:tableStyleId>
                  </a:tblPr>
                  <a:tblGrid>
                    <a:gridCol w="5398770"/>
                  </a:tblGrid>
                  <a:tr h="1752156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t="-2439" b="-34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21177" y="4005064"/>
            <a:ext cx="7425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Ainsi </a:t>
            </a:r>
            <a:endParaRPr kumimoji="0" lang="fr-FR" alt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lèche droite 10">
            <a:hlinkClick r:id="rId3" action="ppaction://hlinksldjump"/>
          </p:cNvPr>
          <p:cNvSpPr/>
          <p:nvPr/>
        </p:nvSpPr>
        <p:spPr>
          <a:xfrm>
            <a:off x="8028384" y="6093296"/>
            <a:ext cx="864000" cy="432000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Solution</a:t>
            </a:r>
            <a:endParaRPr lang="fr-FR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644008" y="1455891"/>
                <a:ext cx="3960440" cy="16850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fr-FR" dirty="0"/>
                  <a:t> </a:t>
                </a:r>
                <a:r>
                  <a:rPr lang="fr-FR" dirty="0" smtClean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On </a:t>
                </a:r>
                <a:r>
                  <a:rPr lang="fr-FR" dirty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dit que la </a:t>
                </a:r>
                <a:r>
                  <a:rPr lang="fr-FR" dirty="0" err="1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v.a</a:t>
                </a:r>
                <a:r>
                  <a:rPr lang="fr-FR" dirty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. </a:t>
                </a:r>
                <a14:m>
                  <m:oMath xmlns:m="http://schemas.openxmlformats.org/officeDocument/2006/math">
                    <m:r>
                      <a:rPr lang="fr-FR">
                        <a:solidFill>
                          <a:schemeClr val="bg1"/>
                        </a:solidFill>
                        <a:latin typeface="Cambria Math"/>
                      </a:rPr>
                      <m:t>𝑋</m:t>
                    </m:r>
                  </m:oMath>
                </a14:m>
                <a:r>
                  <a:rPr lang="fr-FR" dirty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, donnant le nombre d’individus de l’échantillon possédants le caractère considéré, suit </a:t>
                </a:r>
                <a:r>
                  <a:rPr lang="fr-FR" b="1" dirty="0" smtClean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une </a:t>
                </a:r>
                <a:r>
                  <a:rPr lang="fr-FR" b="1" dirty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loi hypergéométrique de paramètres </a:t>
                </a:r>
                <a14:m>
                  <m:oMath xmlns:m="http://schemas.openxmlformats.org/officeDocument/2006/math">
                    <m:r>
                      <a:rPr lang="fr-FR" b="1" i="1">
                        <a:solidFill>
                          <a:schemeClr val="bg1"/>
                        </a:solidFill>
                        <a:latin typeface="Cambria Math"/>
                      </a:rPr>
                      <m:t>𝑵</m:t>
                    </m:r>
                    <m:r>
                      <a:rPr lang="fr-FR" b="1" i="1">
                        <a:solidFill>
                          <a:schemeClr val="bg1"/>
                        </a:solidFill>
                        <a:latin typeface="Cambria Math"/>
                      </a:rPr>
                      <m:t>; </m:t>
                    </m:r>
                    <m:r>
                      <a:rPr lang="fr-FR" b="1" i="1">
                        <a:solidFill>
                          <a:schemeClr val="bg1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fr-FR" b="1" i="1" dirty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 </a:t>
                </a:r>
                <a:r>
                  <a:rPr lang="fr-FR" b="1" dirty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et </a:t>
                </a:r>
                <a14:m>
                  <m:oMath xmlns:m="http://schemas.openxmlformats.org/officeDocument/2006/math">
                    <m:r>
                      <a:rPr lang="fr-FR" b="1" i="1">
                        <a:solidFill>
                          <a:schemeClr val="bg1"/>
                        </a:solidFill>
                        <a:latin typeface="Cambria Math"/>
                      </a:rPr>
                      <m:t>𝒑</m:t>
                    </m:r>
                  </m:oMath>
                </a14:m>
                <a:r>
                  <a:rPr lang="fr-FR" b="1" dirty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, </a:t>
                </a:r>
                <a:r>
                  <a:rPr lang="fr-FR" dirty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notée</a:t>
                </a:r>
                <a:r>
                  <a:rPr lang="fr-FR" b="1" dirty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 </a:t>
                </a:r>
                <a:r>
                  <a:rPr lang="fr-FR" b="1" i="1" dirty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H</a:t>
                </a:r>
                <a14:m>
                  <m:oMath xmlns:m="http://schemas.openxmlformats.org/officeDocument/2006/math">
                    <m:r>
                      <a:rPr lang="fr-FR" b="1" i="1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  <m:r>
                      <a:rPr lang="fr-FR" b="1">
                        <a:solidFill>
                          <a:schemeClr val="bg1"/>
                        </a:solidFill>
                        <a:latin typeface="Cambria Math"/>
                      </a:rPr>
                      <m:t>(</m:t>
                    </m:r>
                    <m:r>
                      <a:rPr lang="fr-FR" b="1" i="1">
                        <a:solidFill>
                          <a:schemeClr val="bg1"/>
                        </a:solidFill>
                        <a:latin typeface="Cambria Math"/>
                      </a:rPr>
                      <m:t>𝑵</m:t>
                    </m:r>
                    <m:r>
                      <a:rPr lang="fr-FR" b="1" i="1">
                        <a:solidFill>
                          <a:schemeClr val="bg1"/>
                        </a:solidFill>
                        <a:latin typeface="Cambria Math"/>
                      </a:rPr>
                      <m:t>; </m:t>
                    </m:r>
                    <m:r>
                      <a:rPr lang="fr-FR" b="1" i="1">
                        <a:solidFill>
                          <a:schemeClr val="bg1"/>
                        </a:solidFill>
                        <a:latin typeface="Cambria Math"/>
                      </a:rPr>
                      <m:t>𝒏</m:t>
                    </m:r>
                    <m:r>
                      <a:rPr lang="fr-FR" b="1" i="1">
                        <a:solidFill>
                          <a:schemeClr val="bg1"/>
                        </a:solidFill>
                        <a:latin typeface="Cambria Math"/>
                      </a:rPr>
                      <m:t>;</m:t>
                    </m:r>
                    <m:r>
                      <a:rPr lang="fr-FR" b="1" i="1">
                        <a:solidFill>
                          <a:schemeClr val="bg1"/>
                        </a:solidFill>
                        <a:latin typeface="Cambria Math"/>
                      </a:rPr>
                      <m:t>𝒑</m:t>
                    </m:r>
                    <m:r>
                      <a:rPr lang="fr-FR" b="1">
                        <a:solidFill>
                          <a:schemeClr val="bg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fr-FR" b="1" dirty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1455891"/>
                <a:ext cx="3960440" cy="1685077"/>
              </a:xfrm>
              <a:prstGeom prst="rect">
                <a:avLst/>
              </a:prstGeom>
              <a:blipFill rotWithShape="1">
                <a:blip r:embed="rId4"/>
                <a:stretch>
                  <a:fillRect l="-1387" r="-1387" b="-471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e 15"/>
          <p:cNvGrpSpPr/>
          <p:nvPr/>
        </p:nvGrpSpPr>
        <p:grpSpPr>
          <a:xfrm>
            <a:off x="1907704" y="548680"/>
            <a:ext cx="2592288" cy="2016224"/>
            <a:chOff x="2267744" y="548680"/>
            <a:chExt cx="2592288" cy="2016224"/>
          </a:xfrm>
        </p:grpSpPr>
        <p:sp>
          <p:nvSpPr>
            <p:cNvPr id="8" name="Rectangle à coins arrondis 7"/>
            <p:cNvSpPr/>
            <p:nvPr/>
          </p:nvSpPr>
          <p:spPr>
            <a:xfrm>
              <a:off x="2267744" y="908720"/>
              <a:ext cx="2592288" cy="1656184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2771801" y="548680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Population</a:t>
              </a:r>
              <a:r>
                <a:rPr lang="fr-FR" dirty="0" smtClean="0">
                  <a:solidFill>
                    <a:schemeClr val="bg1"/>
                  </a:solidFill>
                </a:rPr>
                <a:t> (</a:t>
              </a:r>
              <a:r>
                <a:rPr lang="fr-FR" i="1" dirty="0" smtClean="0">
                  <a:solidFill>
                    <a:schemeClr val="bg1"/>
                  </a:solidFill>
                </a:rPr>
                <a:t>N</a:t>
              </a:r>
              <a:r>
                <a:rPr lang="fr-FR" dirty="0" smtClean="0">
                  <a:solidFill>
                    <a:schemeClr val="bg1"/>
                  </a:solidFill>
                </a:rPr>
                <a:t>)</a:t>
              </a:r>
              <a:endParaRPr lang="fr-FR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2717802" y="1061257"/>
            <a:ext cx="1470219" cy="1289155"/>
            <a:chOff x="3269736" y="1061258"/>
            <a:chExt cx="1470219" cy="1289155"/>
          </a:xfrm>
        </p:grpSpPr>
        <p:sp>
          <p:nvSpPr>
            <p:cNvPr id="10" name="Ellipse 9"/>
            <p:cNvSpPr/>
            <p:nvPr/>
          </p:nvSpPr>
          <p:spPr>
            <a:xfrm rot="1591702">
              <a:off x="3269736" y="1061258"/>
              <a:ext cx="1470219" cy="1289155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3444836" y="1340768"/>
              <a:ext cx="12711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solidFill>
                    <a:srgbClr val="FFC000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Caractère (</a:t>
              </a:r>
              <a:r>
                <a:rPr lang="fr-FR" i="1" dirty="0" err="1" smtClean="0">
                  <a:solidFill>
                    <a:srgbClr val="FFC000"/>
                  </a:solidFill>
                  <a:cs typeface="Andalus" panose="02020603050405020304" pitchFamily="18" charset="-78"/>
                </a:rPr>
                <a:t>Np</a:t>
              </a:r>
              <a:r>
                <a:rPr lang="fr-FR" dirty="0" smtClean="0">
                  <a:solidFill>
                    <a:srgbClr val="FFC000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)</a:t>
              </a:r>
              <a:endParaRPr lang="fr-FR" dirty="0">
                <a:solidFill>
                  <a:srgbClr val="FFC000"/>
                </a:solidFill>
                <a:latin typeface="Andalus" panose="02020603050405020304" pitchFamily="18" charset="-78"/>
                <a:cs typeface="Andalus" panose="02020603050405020304" pitchFamily="18" charset="-78"/>
              </a:endParaRPr>
            </a:p>
          </p:txBody>
        </p:sp>
      </p:grpSp>
      <p:sp>
        <p:nvSpPr>
          <p:cNvPr id="15" name="ZoneTexte 14"/>
          <p:cNvSpPr txBox="1"/>
          <p:nvPr/>
        </p:nvSpPr>
        <p:spPr>
          <a:xfrm>
            <a:off x="1979712" y="148478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FF0000"/>
                </a:solidFill>
              </a:rPr>
              <a:t>N(1-p)</a:t>
            </a:r>
            <a:endParaRPr lang="fr-FR" i="1" dirty="0">
              <a:solidFill>
                <a:srgbClr val="FF0000"/>
              </a:solidFill>
            </a:endParaRPr>
          </a:p>
        </p:txBody>
      </p:sp>
      <p:sp>
        <p:nvSpPr>
          <p:cNvPr id="18" name="Flèche courbée vers le bas 17"/>
          <p:cNvSpPr/>
          <p:nvPr/>
        </p:nvSpPr>
        <p:spPr>
          <a:xfrm rot="19737840">
            <a:off x="4048673" y="559721"/>
            <a:ext cx="990052" cy="607422"/>
          </a:xfrm>
          <a:prstGeom prst="curvedDownArrow">
            <a:avLst>
              <a:gd name="adj1" fmla="val 25000"/>
              <a:gd name="adj2" fmla="val 50000"/>
              <a:gd name="adj3" fmla="val 4271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ZoneTexte 19"/>
              <p:cNvSpPr txBox="1"/>
              <p:nvPr/>
            </p:nvSpPr>
            <p:spPr>
              <a:xfrm>
                <a:off x="5004048" y="417438"/>
                <a:ext cx="374936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Echantillon </a:t>
                </a:r>
                <a:r>
                  <a:rPr lang="fr-FR" dirty="0">
                    <a:solidFill>
                      <a:srgbClr val="FFFF0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exhaustif</a:t>
                </a:r>
                <a:r>
                  <a:rPr lang="fr-FR" dirty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 de </a:t>
                </a:r>
                <a14:m>
                  <m:oMath xmlns:m="http://schemas.openxmlformats.org/officeDocument/2006/math">
                    <m:r>
                      <a:rPr lang="fr-FR">
                        <a:solidFill>
                          <a:schemeClr val="bg1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fr-FR" dirty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 individus </a:t>
                </a:r>
                <a:endParaRPr lang="fr-FR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  <a:p>
                <a:pPr algn="ctr"/>
                <a:r>
                  <a:rPr lang="fr-FR" dirty="0" smtClean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 (tirage </a:t>
                </a:r>
                <a:r>
                  <a:rPr lang="fr-FR" dirty="0" smtClean="0">
                    <a:solidFill>
                      <a:srgbClr val="FFFF0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simultané</a:t>
                </a:r>
                <a:r>
                  <a:rPr lang="fr-FR" dirty="0" smtClean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 ou </a:t>
                </a:r>
              </a:p>
              <a:p>
                <a:pPr algn="ctr"/>
                <a:r>
                  <a:rPr lang="fr-FR" dirty="0" smtClean="0">
                    <a:solidFill>
                      <a:srgbClr val="FFFF0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successif </a:t>
                </a:r>
                <a:r>
                  <a:rPr lang="fr-FR" dirty="0">
                    <a:solidFill>
                      <a:srgbClr val="FFFF00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sans remise</a:t>
                </a:r>
                <a:r>
                  <a:rPr lang="fr-FR" dirty="0" smtClean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).</a:t>
                </a:r>
                <a:endParaRPr lang="fr-FR" dirty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</mc:Choice>
        <mc:Fallback xmlns="">
          <p:sp>
            <p:nvSpPr>
              <p:cNvPr id="20" name="ZoneText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417438"/>
                <a:ext cx="3749361" cy="923330"/>
              </a:xfrm>
              <a:prstGeom prst="rect">
                <a:avLst/>
              </a:prstGeom>
              <a:blipFill rotWithShape="1">
                <a:blip r:embed="rId5"/>
                <a:stretch>
                  <a:fillRect l="-1463" t="-2632" b="-986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" name="Espace réservé du contenu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934010766"/>
                  </p:ext>
                </p:extLst>
              </p:nvPr>
            </p:nvGraphicFramePr>
            <p:xfrm>
              <a:off x="720155" y="5460258"/>
              <a:ext cx="6516141" cy="1077214"/>
            </p:xfrm>
            <a:graphic>
              <a:graphicData uri="http://schemas.openxmlformats.org/drawingml/2006/table">
                <a:tbl>
                  <a:tblPr firstRow="1" firstCol="1" bandRow="1">
                    <a:tableStyleId>{775DCB02-9BB8-47FD-8907-85C794F793BA}</a:tableStyleId>
                  </a:tblPr>
                  <a:tblGrid>
                    <a:gridCol w="1142348"/>
                    <a:gridCol w="5373793"/>
                  </a:tblGrid>
                  <a:tr h="98957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 dirty="0">
                              <a:effectLst/>
                            </a:rPr>
                            <a:t> </a:t>
                          </a:r>
                        </a:p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 dirty="0" smtClean="0">
                              <a:effectLst/>
                            </a:rPr>
                            <a:t>Propriétés</a:t>
                          </a:r>
                          <a:endParaRPr lang="fr-FR" sz="1800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 b="1" kern="1200" dirty="0" smtClean="0">
                              <a:solidFill>
                                <a:schemeClr val="lt1"/>
                              </a:solidFill>
                              <a:effectLst/>
                              <a:latin typeface="Andalus" panose="02020603050405020304" pitchFamily="18" charset="-78"/>
                              <a:ea typeface="+mn-ea"/>
                              <a:cs typeface="Andalus" panose="02020603050405020304" pitchFamily="18" charset="-78"/>
                            </a:rPr>
                            <a:t>Si </a:t>
                          </a:r>
                          <a14:m>
                            <m:oMath xmlns:m="http://schemas.openxmlformats.org/officeDocument/2006/math">
                              <m:r>
                                <a:rPr lang="fr-FR" sz="1800" b="1" i="1" kern="1200">
                                  <a:solidFill>
                                    <a:schemeClr val="lt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𝑋</m:t>
                              </m:r>
                              <m:r>
                                <a:rPr lang="fr-FR" sz="1800" b="1" i="1" kern="1200">
                                  <a:solidFill>
                                    <a:schemeClr val="lt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 ~ </m:t>
                              </m:r>
                            </m:oMath>
                          </a14:m>
                          <a:r>
                            <a:rPr lang="fr-FR" sz="1800" b="1" i="1" kern="1200" dirty="0">
                              <a:solidFill>
                                <a:schemeClr val="lt1"/>
                              </a:solidFill>
                              <a:effectLst/>
                              <a:latin typeface="Andalus" panose="02020603050405020304" pitchFamily="18" charset="-78"/>
                              <a:ea typeface="+mn-ea"/>
                              <a:cs typeface="Andalus" panose="02020603050405020304" pitchFamily="18" charset="-78"/>
                            </a:rPr>
                            <a:t>H</a:t>
                          </a:r>
                          <a14:m>
                            <m:oMath xmlns:m="http://schemas.openxmlformats.org/officeDocument/2006/math">
                              <m:r>
                                <a:rPr lang="fr-FR" sz="1800" b="1" i="1" kern="1200">
                                  <a:solidFill>
                                    <a:schemeClr val="lt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 (</m:t>
                              </m:r>
                              <m:r>
                                <a:rPr lang="fr-FR" sz="1800" b="1" i="1" kern="1200">
                                  <a:solidFill>
                                    <a:schemeClr val="lt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𝑁</m:t>
                              </m:r>
                              <m:r>
                                <a:rPr lang="fr-FR" sz="1800" b="1" i="1" kern="1200">
                                  <a:solidFill>
                                    <a:schemeClr val="lt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; </m:t>
                              </m:r>
                              <m:r>
                                <a:rPr lang="fr-FR" sz="1800" b="1" i="1" kern="1200">
                                  <a:solidFill>
                                    <a:schemeClr val="lt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𝑛</m:t>
                              </m:r>
                              <m:r>
                                <a:rPr lang="fr-FR" sz="1800" b="1" i="1" kern="1200">
                                  <a:solidFill>
                                    <a:schemeClr val="lt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;</m:t>
                              </m:r>
                              <m:r>
                                <a:rPr lang="fr-FR" sz="1800" b="1" i="1" kern="1200">
                                  <a:solidFill>
                                    <a:schemeClr val="lt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𝑝</m:t>
                              </m:r>
                              <m:r>
                                <a:rPr lang="fr-FR" sz="1800" b="1" i="1" kern="1200">
                                  <a:solidFill>
                                    <a:schemeClr val="lt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)</m:t>
                              </m:r>
                            </m:oMath>
                          </a14:m>
                          <a:r>
                            <a:rPr lang="fr-FR" sz="1800" b="1" kern="1200" dirty="0">
                              <a:solidFill>
                                <a:schemeClr val="lt1"/>
                              </a:solidFill>
                              <a:effectLst/>
                              <a:latin typeface="Andalus" panose="02020603050405020304" pitchFamily="18" charset="-78"/>
                              <a:ea typeface="+mn-ea"/>
                              <a:cs typeface="Andalus" panose="02020603050405020304" pitchFamily="18" charset="-78"/>
                            </a:rPr>
                            <a:t>, </a:t>
                          </a:r>
                          <a:r>
                            <a:rPr lang="fr-FR" sz="1800" b="1" kern="1200" dirty="0" smtClean="0">
                              <a:solidFill>
                                <a:schemeClr val="lt1"/>
                              </a:solidFill>
                              <a:effectLst/>
                              <a:latin typeface="Andalus" panose="02020603050405020304" pitchFamily="18" charset="-78"/>
                              <a:ea typeface="+mn-ea"/>
                              <a:cs typeface="Andalus" panose="02020603050405020304" pitchFamily="18" charset="-78"/>
                            </a:rPr>
                            <a:t>alors</a:t>
                          </a:r>
                        </a:p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 b="1" kern="1200" dirty="0" smtClean="0">
                              <a:solidFill>
                                <a:schemeClr val="lt1"/>
                              </a:solidFill>
                              <a:effectLst/>
                              <a:latin typeface="Andalus" panose="02020603050405020304" pitchFamily="18" charset="-78"/>
                              <a:ea typeface="+mn-ea"/>
                              <a:cs typeface="Andalus" panose="02020603050405020304" pitchFamily="18" charset="-78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fr-FR" sz="1800" b="1" i="1" kern="1200">
                                  <a:solidFill>
                                    <a:schemeClr val="lt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fr-FR" sz="18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lang="fr-FR" sz="18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𝑋</m:t>
                                  </m:r>
                                </m:e>
                              </m:d>
                              <m:r>
                                <a:rPr lang="fr-FR" sz="1800" b="1" i="1" kern="1200">
                                  <a:solidFill>
                                    <a:schemeClr val="lt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r>
                                <a:rPr lang="fr-FR" sz="1800" b="1" i="1" kern="1200">
                                  <a:solidFill>
                                    <a:schemeClr val="lt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𝑛𝑝</m:t>
                              </m:r>
                            </m:oMath>
                          </a14:m>
                          <a:r>
                            <a:rPr lang="fr-FR" sz="1800" b="1" kern="1200" dirty="0">
                              <a:solidFill>
                                <a:schemeClr val="lt1"/>
                              </a:solidFill>
                              <a:effectLst/>
                              <a:latin typeface="Andalus" panose="02020603050405020304" pitchFamily="18" charset="-78"/>
                              <a:ea typeface="+mn-ea"/>
                              <a:cs typeface="Andalus" panose="02020603050405020304" pitchFamily="18" charset="-78"/>
                            </a:rPr>
                            <a:t> </a:t>
                          </a:r>
                          <a:r>
                            <a:rPr lang="fr-FR" sz="1800" b="1" kern="1200" dirty="0" smtClean="0">
                              <a:solidFill>
                                <a:schemeClr val="lt1"/>
                              </a:solidFill>
                              <a:effectLst/>
                              <a:latin typeface="Andalus" panose="02020603050405020304" pitchFamily="18" charset="-78"/>
                              <a:ea typeface="+mn-ea"/>
                              <a:cs typeface="Andalus" panose="02020603050405020304" pitchFamily="18" charset="-78"/>
                            </a:rPr>
                            <a:t>  et    </a:t>
                          </a:r>
                          <a14:m>
                            <m:oMath xmlns:m="http://schemas.openxmlformats.org/officeDocument/2006/math">
                              <m:r>
                                <a:rPr lang="fr-FR" sz="1800" b="1" i="1" kern="1200">
                                  <a:solidFill>
                                    <a:schemeClr val="lt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𝑉</m:t>
                              </m:r>
                              <m:d>
                                <m:dPr>
                                  <m:ctrlPr>
                                    <a:rPr lang="fr-FR" sz="18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lang="fr-FR" sz="18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𝑋</m:t>
                                  </m:r>
                                </m:e>
                              </m:d>
                              <m:r>
                                <a:rPr lang="fr-FR" sz="1800" b="1" i="1" kern="1200">
                                  <a:solidFill>
                                    <a:schemeClr val="lt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r>
                                <a:rPr lang="fr-FR" sz="1800" b="1" i="1" kern="1200">
                                  <a:solidFill>
                                    <a:schemeClr val="lt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𝑛𝑝</m:t>
                              </m:r>
                              <m:r>
                                <a:rPr lang="fr-FR" sz="1800" b="1" i="1" kern="1200">
                                  <a:solidFill>
                                    <a:schemeClr val="lt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(1−</m:t>
                              </m:r>
                              <m:r>
                                <a:rPr lang="fr-FR" sz="1800" b="1" i="1" kern="1200">
                                  <a:solidFill>
                                    <a:schemeClr val="lt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𝑝</m:t>
                              </m:r>
                              <m:r>
                                <a:rPr lang="fr-FR" sz="1800" b="1" i="1" kern="1200">
                                  <a:solidFill>
                                    <a:schemeClr val="lt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)</m:t>
                              </m:r>
                              <m:f>
                                <m:fPr>
                                  <m:ctrlPr>
                                    <a:rPr lang="fr-FR" sz="18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fr-FR" sz="18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𝑁</m:t>
                                  </m:r>
                                  <m:r>
                                    <a:rPr lang="fr-FR" sz="18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lang="fr-FR" sz="18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fr-FR" sz="18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𝑁</m:t>
                                  </m:r>
                                  <m:r>
                                    <a:rPr lang="fr-FR" sz="18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−1</m:t>
                                  </m:r>
                                </m:den>
                              </m:f>
                            </m:oMath>
                          </a14:m>
                          <a:endParaRPr lang="fr-FR" sz="1800" dirty="0" smtClean="0">
                            <a:effectLst/>
                            <a:latin typeface="Andalus" panose="02020603050405020304" pitchFamily="18" charset="-78"/>
                            <a:ea typeface="Calibri"/>
                            <a:cs typeface="Andalus" panose="02020603050405020304" pitchFamily="18" charset="-78"/>
                          </a:endParaRPr>
                        </a:p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fr-FR" sz="1800" dirty="0" smtClean="0">
                            <a:effectLst/>
                            <a:latin typeface="Andalus" panose="02020603050405020304" pitchFamily="18" charset="-78"/>
                            <a:ea typeface="Calibri"/>
                            <a:cs typeface="Andalus" panose="02020603050405020304" pitchFamily="18" charset="-78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1" name="Espace réservé du contenu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934010766"/>
                  </p:ext>
                </p:extLst>
              </p:nvPr>
            </p:nvGraphicFramePr>
            <p:xfrm>
              <a:off x="720155" y="5460258"/>
              <a:ext cx="6516141" cy="1083628"/>
            </p:xfrm>
            <a:graphic>
              <a:graphicData uri="http://schemas.openxmlformats.org/drawingml/2006/table">
                <a:tbl>
                  <a:tblPr firstRow="1" firstCol="1" bandRow="1">
                    <a:tableStyleId>{775DCB02-9BB8-47FD-8907-85C794F793BA}</a:tableStyleId>
                  </a:tblPr>
                  <a:tblGrid>
                    <a:gridCol w="1142348"/>
                    <a:gridCol w="5373793"/>
                  </a:tblGrid>
                  <a:tr h="1083628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 dirty="0">
                              <a:effectLst/>
                            </a:rPr>
                            <a:t> </a:t>
                          </a:r>
                        </a:p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 dirty="0" smtClean="0">
                              <a:effectLst/>
                            </a:rPr>
                            <a:t>Propriétés</a:t>
                          </a:r>
                          <a:endParaRPr lang="fr-FR" sz="1800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 rotWithShape="1">
                          <a:blip r:embed="rId6"/>
                          <a:stretch>
                            <a:fillRect l="-21995" t="-3955" r="-794" b="-621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66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15" grpId="0"/>
      <p:bldP spid="18" grpId="0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4680944" cy="3096344"/>
          </a:xfrm>
        </p:spPr>
        <p:txBody>
          <a:bodyPr>
            <a:noAutofit/>
          </a:bodyPr>
          <a:lstStyle/>
          <a:p>
            <a:pPr algn="l"/>
            <a:r>
              <a:rPr lang="fr-FR" sz="22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fr-FR" sz="22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fr-FR" sz="22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Exercice </a:t>
            </a:r>
            <a:r>
              <a:rPr lang="fr-FR" sz="2200" b="1" u="sng" dirty="0">
                <a:latin typeface="Andalus" panose="02020603050405020304" pitchFamily="18" charset="-78"/>
                <a:cs typeface="Andalus" panose="02020603050405020304" pitchFamily="18" charset="-78"/>
              </a:rPr>
              <a:t>2 </a:t>
            </a:r>
            <a:r>
              <a:rPr lang="fr-FR" sz="22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:</a:t>
            </a:r>
            <a:br>
              <a:rPr lang="fr-FR" sz="22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fr-FR" sz="2200" dirty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fr-FR" sz="2200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fr-FR" sz="2200" dirty="0">
                <a:latin typeface="Andalus" panose="02020603050405020304" pitchFamily="18" charset="-78"/>
                <a:cs typeface="Andalus" panose="02020603050405020304" pitchFamily="18" charset="-78"/>
              </a:rPr>
              <a:t>Un pépiniériste conditionne des bulbes de fleurs .On </a:t>
            </a:r>
            <a:r>
              <a:rPr lang="fr-FR" sz="2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conviendra </a:t>
            </a:r>
            <a:r>
              <a:rPr lang="fr-FR" sz="2200" dirty="0">
                <a:latin typeface="Andalus" panose="02020603050405020304" pitchFamily="18" charset="-78"/>
                <a:cs typeface="Andalus" panose="02020603050405020304" pitchFamily="18" charset="-78"/>
              </a:rPr>
              <a:t>qu’un bulbe germe s’il donne naissance à une plante qui fleurit. On considère que le pépiniériste dispose d’un très grand nombre de bulbes et que la probabilité qu’un bulbe germe est de 0,83.</a:t>
            </a:r>
            <a:br>
              <a:rPr lang="fr-FR" sz="2200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endParaRPr lang="fr-FR" sz="22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95536" y="4581128"/>
                <a:ext cx="8424936" cy="18073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fr-FR" sz="2200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Quelle </a:t>
                </a:r>
                <a:r>
                  <a:rPr lang="fr-FR" sz="2200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est la loi de </a:t>
                </a:r>
                <a14:m>
                  <m:oMath xmlns:m="http://schemas.openxmlformats.org/officeDocument/2006/math">
                    <m:r>
                      <a:rPr lang="fr-FR" sz="2400" i="1">
                        <a:latin typeface="Cambria Math"/>
                        <a:cs typeface="Andalus" panose="02020603050405020304" pitchFamily="18" charset="-78"/>
                      </a:rPr>
                      <m:t>𝑋</m:t>
                    </m:r>
                  </m:oMath>
                </a14:m>
                <a:r>
                  <a:rPr lang="fr-FR" sz="2200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 </a:t>
                </a:r>
                <a:r>
                  <a:rPr lang="fr-FR" sz="2200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?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fr-FR" sz="2200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Quelle </a:t>
                </a:r>
                <a:r>
                  <a:rPr lang="fr-FR" sz="2200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est la probabilité qu’exactement 5 bulbes choisis germent </a:t>
                </a:r>
                <a:r>
                  <a:rPr lang="fr-FR" sz="2200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?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fr-FR" sz="2200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Quelle </a:t>
                </a:r>
                <a:r>
                  <a:rPr lang="fr-FR" sz="2200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est la probabilité qu’au moins 9 bulbes germent </a:t>
                </a:r>
                <a:r>
                  <a:rPr lang="fr-FR" sz="2200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?</a:t>
                </a:r>
                <a:endParaRPr lang="fr-FR" sz="2200" dirty="0"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fr-FR" sz="2200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En </a:t>
                </a:r>
                <a:r>
                  <a:rPr lang="fr-FR" sz="2200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moyenne, sur un prélèvement de 15 bulbes, combien vont germer </a:t>
                </a:r>
                <a:r>
                  <a:rPr lang="fr-FR" sz="2200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?</a:t>
                </a:r>
                <a:endParaRPr lang="fr-FR" sz="22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581128"/>
                <a:ext cx="8424936" cy="1807354"/>
              </a:xfrm>
              <a:prstGeom prst="rect">
                <a:avLst/>
              </a:prstGeom>
              <a:blipFill rotWithShape="1">
                <a:blip r:embed="rId2"/>
                <a:stretch>
                  <a:fillRect l="-1520" t="-5724" b="-572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https://i.shgcdn.com/df977157-2580-447d-b7c8-911a75595975/-/format/auto/-/preview/3000x3000/-/quality/lighter/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480" y="620688"/>
            <a:ext cx="3816000" cy="252028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95536" y="3501008"/>
                <a:ext cx="8424936" cy="11302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200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Il prélève au hasard successivement quinze bulbes de ce stock. </a:t>
                </a:r>
              </a:p>
              <a:p>
                <a:r>
                  <a:rPr lang="fr-FR" sz="2200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On note </a:t>
                </a:r>
                <a14:m>
                  <m:oMath xmlns:m="http://schemas.openxmlformats.org/officeDocument/2006/math">
                    <m:r>
                      <a:rPr lang="fr-FR" sz="2400" i="1">
                        <a:latin typeface="Cambria Math"/>
                        <a:cs typeface="Andalus" panose="02020603050405020304" pitchFamily="18" charset="-78"/>
                      </a:rPr>
                      <m:t>𝑋</m:t>
                    </m:r>
                  </m:oMath>
                </a14:m>
                <a:r>
                  <a:rPr lang="fr-FR" sz="2200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 la variable aléatoire correspondant au nombre de bulbes qui germent.</a:t>
                </a:r>
                <a:endParaRPr lang="fr-FR" sz="22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501008"/>
                <a:ext cx="8424936" cy="1130246"/>
              </a:xfrm>
              <a:prstGeom prst="rect">
                <a:avLst/>
              </a:prstGeom>
              <a:blipFill rotWithShape="1">
                <a:blip r:embed="rId4"/>
                <a:stretch>
                  <a:fillRect l="-941" t="-3226" r="-724" b="-967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lèche gauche 6">
            <a:hlinkClick r:id="rId5" action="ppaction://hlinksldjump"/>
          </p:cNvPr>
          <p:cNvSpPr/>
          <p:nvPr/>
        </p:nvSpPr>
        <p:spPr>
          <a:xfrm>
            <a:off x="6948264" y="6021288"/>
            <a:ext cx="864096" cy="432048"/>
          </a:xfrm>
          <a:prstGeom prst="leftArrow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Sol P.1</a:t>
            </a:r>
            <a:endParaRPr lang="fr-FR" sz="1200" dirty="0"/>
          </a:p>
        </p:txBody>
      </p:sp>
      <p:sp>
        <p:nvSpPr>
          <p:cNvPr id="8" name="Flèche droite 7">
            <a:hlinkClick r:id="rId6" action="ppaction://hlinksldjump"/>
          </p:cNvPr>
          <p:cNvSpPr/>
          <p:nvPr/>
        </p:nvSpPr>
        <p:spPr>
          <a:xfrm>
            <a:off x="7884368" y="6165352"/>
            <a:ext cx="864096" cy="43200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Rappel</a:t>
            </a:r>
            <a:endParaRPr lang="fr-FR" sz="1200" dirty="0"/>
          </a:p>
        </p:txBody>
      </p:sp>
      <p:sp>
        <p:nvSpPr>
          <p:cNvPr id="9" name="Flèche gauche 8">
            <a:hlinkClick r:id="rId7" action="ppaction://hlinksldjump"/>
          </p:cNvPr>
          <p:cNvSpPr/>
          <p:nvPr/>
        </p:nvSpPr>
        <p:spPr>
          <a:xfrm>
            <a:off x="6948264" y="6309320"/>
            <a:ext cx="864096" cy="432048"/>
          </a:xfrm>
          <a:prstGeom prst="leftArrow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Sol P.2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63130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467544" y="33265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Réponse Exo.02</a:t>
            </a:r>
            <a:endParaRPr lang="fr-FR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7544" y="1393411"/>
            <a:ext cx="2690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b="1" dirty="0">
                <a:latin typeface="Andalus" panose="02020603050405020304" pitchFamily="18" charset="-78"/>
                <a:cs typeface="Andalus" panose="02020603050405020304" pitchFamily="18" charset="-78"/>
              </a:rPr>
              <a:t>L</a:t>
            </a:r>
            <a:r>
              <a:rPr lang="fr-FR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oi de probabilité de X</a:t>
            </a:r>
          </a:p>
        </p:txBody>
      </p:sp>
      <p:sp>
        <p:nvSpPr>
          <p:cNvPr id="4" name="Rectangle 3"/>
          <p:cNvSpPr/>
          <p:nvPr/>
        </p:nvSpPr>
        <p:spPr>
          <a:xfrm>
            <a:off x="576064" y="3369766"/>
            <a:ext cx="3995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lphaLcPeriod" startAt="2"/>
            </a:pPr>
            <a:r>
              <a:rPr lang="fr-F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Les</a:t>
            </a:r>
            <a:r>
              <a:rPr lang="fr-FR" dirty="0">
                <a:latin typeface="Andalus" panose="02020603050405020304" pitchFamily="18" charset="-78"/>
                <a:cs typeface="Andalus" panose="02020603050405020304" pitchFamily="18" charset="-78"/>
              </a:rPr>
              <a:t> bulbes sont prélevés de manière </a:t>
            </a:r>
            <a:r>
              <a:rPr lang="fr-F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indépendante car </a:t>
            </a:r>
            <a:r>
              <a:rPr lang="fr-FR" dirty="0">
                <a:latin typeface="Andalus" panose="02020603050405020304" pitchFamily="18" charset="-78"/>
                <a:cs typeface="Andalus" panose="02020603050405020304" pitchFamily="18" charset="-78"/>
              </a:rPr>
              <a:t>il y a un très grand nombre de bulbes</a:t>
            </a:r>
            <a:r>
              <a:rPr lang="fr-F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endParaRPr lang="fr-FR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/>
              <p:cNvSpPr txBox="1"/>
              <p:nvPr/>
            </p:nvSpPr>
            <p:spPr>
              <a:xfrm>
                <a:off x="611560" y="836712"/>
                <a:ext cx="59046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Soit</a:t>
                </a:r>
                <a:r>
                  <a:rPr lang="fr-FR" b="1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/>
                        <a:cs typeface="Andalus" panose="02020603050405020304" pitchFamily="18" charset="-78"/>
                      </a:rPr>
                      <m:t>𝑋</m:t>
                    </m:r>
                  </m:oMath>
                </a14:m>
                <a:r>
                  <a:rPr lang="fr-FR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 </a:t>
                </a:r>
                <a:r>
                  <a:rPr lang="fr-FR" dirty="0" err="1">
                    <a:latin typeface="Andalus" panose="02020603050405020304" pitchFamily="18" charset="-78"/>
                    <a:cs typeface="Andalus" panose="02020603050405020304" pitchFamily="18" charset="-78"/>
                  </a:rPr>
                  <a:t>v.a</a:t>
                </a:r>
                <a:r>
                  <a:rPr lang="fr-FR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 correspondant au nombre </a:t>
                </a:r>
                <a:r>
                  <a:rPr lang="fr-FR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de </a:t>
                </a:r>
                <a:r>
                  <a:rPr lang="fr-FR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bulbes </a:t>
                </a:r>
                <a:r>
                  <a:rPr lang="fr-FR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qui germent</a:t>
                </a:r>
                <a:r>
                  <a:rPr lang="fr-FR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.</a:t>
                </a:r>
              </a:p>
            </p:txBody>
          </p:sp>
        </mc:Choice>
        <mc:Fallback xmlns=""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836712"/>
                <a:ext cx="5904656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826" t="-6557" b="-2623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ZoneTexte 13"/>
          <p:cNvSpPr txBox="1"/>
          <p:nvPr/>
        </p:nvSpPr>
        <p:spPr>
          <a:xfrm>
            <a:off x="5220072" y="3297758"/>
            <a:ext cx="3672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Répétition</a:t>
            </a:r>
            <a:r>
              <a:rPr lang="fr-F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de la même </a:t>
            </a:r>
            <a:r>
              <a:rPr lang="fr-FR" dirty="0">
                <a:latin typeface="Andalus" panose="02020603050405020304" pitchFamily="18" charset="-78"/>
                <a:cs typeface="Andalus" panose="02020603050405020304" pitchFamily="18" charset="-78"/>
              </a:rPr>
              <a:t>épreuve de </a:t>
            </a:r>
            <a:r>
              <a:rPr lang="fr-F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Bernoulli et dans des conditions </a:t>
            </a:r>
            <a:r>
              <a:rPr lang="fr-FR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indépendantes</a:t>
            </a:r>
            <a:endParaRPr lang="fr-FR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1" name="Flèche droite 20">
            <a:hlinkClick r:id="rId3" action="ppaction://hlinksldjump"/>
          </p:cNvPr>
          <p:cNvSpPr/>
          <p:nvPr/>
        </p:nvSpPr>
        <p:spPr>
          <a:xfrm>
            <a:off x="8028384" y="6165352"/>
            <a:ext cx="864000" cy="43200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Rappel</a:t>
            </a:r>
            <a:endParaRPr lang="fr-FR" sz="1200" dirty="0"/>
          </a:p>
        </p:txBody>
      </p:sp>
      <p:sp>
        <p:nvSpPr>
          <p:cNvPr id="27" name="Flèche gauche 26">
            <a:hlinkClick r:id="rId4" action="ppaction://hlinksldjump"/>
          </p:cNvPr>
          <p:cNvSpPr/>
          <p:nvPr/>
        </p:nvSpPr>
        <p:spPr>
          <a:xfrm>
            <a:off x="7092280" y="6165304"/>
            <a:ext cx="864096" cy="432048"/>
          </a:xfrm>
          <a:prstGeom prst="leftArrow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Exo.02</a:t>
            </a:r>
            <a:endParaRPr lang="fr-FR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11560" y="1801734"/>
                <a:ext cx="72008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Le </a:t>
                </a:r>
                <a:r>
                  <a:rPr lang="fr-FR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pépiniériste</a:t>
                </a:r>
                <a:r>
                  <a:rPr lang="fr-FR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 </a:t>
                </a:r>
                <a:r>
                  <a:rPr lang="fr-FR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prélève au hasard successivement </a:t>
                </a:r>
                <a14:m>
                  <m:oMath xmlns:m="http://schemas.openxmlformats.org/officeDocument/2006/math">
                    <m:r>
                      <a:rPr lang="fr-FR">
                        <a:latin typeface="Cambria Math"/>
                      </a:rPr>
                      <m:t>𝑛</m:t>
                    </m:r>
                    <m:r>
                      <a:rPr lang="fr-FR" b="0" i="1" smtClean="0">
                        <a:latin typeface="Cambria Math"/>
                      </a:rPr>
                      <m:t>=15</m:t>
                    </m:r>
                  </m:oMath>
                </a14:m>
                <a:r>
                  <a:rPr lang="fr-FR" i="1" dirty="0" smtClean="0"/>
                  <a:t> </a:t>
                </a:r>
                <a:r>
                  <a:rPr lang="fr-FR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bulbes du </a:t>
                </a:r>
                <a:r>
                  <a:rPr lang="fr-FR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stock.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801734"/>
                <a:ext cx="7200800" cy="369332"/>
              </a:xfrm>
              <a:prstGeom prst="rect">
                <a:avLst/>
              </a:prstGeom>
              <a:blipFill rotWithShape="1">
                <a:blip r:embed="rId48"/>
                <a:stretch>
                  <a:fillRect l="-677" t="-6667" b="-28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571680" y="2337975"/>
                <a:ext cx="436036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lvl="0" indent="-342900">
                  <a:buFont typeface="+mj-lt"/>
                  <a:buAutoNum type="alphaLcPeriod"/>
                </a:pPr>
                <a:r>
                  <a:rPr lang="fr-FR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Pour chaque bulbe,  </a:t>
                </a:r>
                <a:r>
                  <a:rPr lang="fr-FR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la probabilité de </a:t>
                </a:r>
                <a:r>
                  <a:rPr lang="fr-FR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germer (succès) </a:t>
                </a:r>
                <a:r>
                  <a:rPr lang="fr-FR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est </a:t>
                </a:r>
                <a:r>
                  <a:rPr lang="fr-FR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/>
                      </a:rPr>
                      <m:t>𝑝</m:t>
                    </m:r>
                    <m:r>
                      <a:rPr lang="fr-FR" b="0" i="1" smtClean="0">
                        <a:latin typeface="Cambria Math"/>
                      </a:rPr>
                      <m:t>=0,83</m:t>
                    </m:r>
                  </m:oMath>
                </a14:m>
                <a:r>
                  <a:rPr lang="fr-FR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. </a:t>
                </a:r>
                <a:endParaRPr lang="fr-FR" dirty="0"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680" y="2337975"/>
                <a:ext cx="4360360" cy="646331"/>
              </a:xfrm>
              <a:prstGeom prst="rect">
                <a:avLst/>
              </a:prstGeom>
              <a:blipFill rotWithShape="1">
                <a:blip r:embed="rId49"/>
                <a:stretch>
                  <a:fillRect l="-2098" t="-15094" b="-150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ZoneTexte 6"/>
          <p:cNvSpPr txBox="1"/>
          <p:nvPr/>
        </p:nvSpPr>
        <p:spPr>
          <a:xfrm>
            <a:off x="5327576" y="2276872"/>
            <a:ext cx="3564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ndalus" panose="02020603050405020304" pitchFamily="18" charset="-78"/>
                <a:cs typeface="Andalus" panose="02020603050405020304" pitchFamily="18" charset="-78"/>
              </a:rPr>
              <a:t>Observer la germination </a:t>
            </a:r>
            <a:r>
              <a:rPr lang="fr-F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de chaque bulbe : </a:t>
            </a:r>
            <a:r>
              <a:rPr lang="fr-FR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épreuve de Bernoulli</a:t>
            </a:r>
            <a:endParaRPr lang="fr-FR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55576" y="4748950"/>
                <a:ext cx="770480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Donc : </a:t>
                </a:r>
                <a14:m>
                  <m:oMath xmlns:m="http://schemas.openxmlformats.org/officeDocument/2006/math">
                    <m:r>
                      <a:rPr lang="fr-FR">
                        <a:latin typeface="Cambria Math"/>
                      </a:rPr>
                      <m:t>𝑋</m:t>
                    </m:r>
                  </m:oMath>
                </a14:m>
                <a:r>
                  <a:rPr lang="fr-FR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 </a:t>
                </a:r>
                <a:r>
                  <a:rPr lang="fr-FR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suit la </a:t>
                </a:r>
                <a:r>
                  <a:rPr lang="fr-FR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loi binomiale de paramètres </a:t>
                </a:r>
                <a14:m>
                  <m:oMath xmlns:m="http://schemas.openxmlformats.org/officeDocument/2006/math">
                    <m:r>
                      <a:rPr lang="fr-FR">
                        <a:latin typeface="Cambria Math"/>
                      </a:rPr>
                      <m:t>𝑛</m:t>
                    </m:r>
                    <m:r>
                      <a:rPr lang="fr-FR" b="0" i="0" smtClean="0">
                        <a:latin typeface="Cambria Math"/>
                      </a:rPr>
                      <m:t>=15</m:t>
                    </m:r>
                  </m:oMath>
                </a14:m>
                <a:r>
                  <a:rPr lang="fr-FR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fr-FR">
                        <a:latin typeface="Cambria Math"/>
                      </a:rPr>
                      <m:t>𝑝</m:t>
                    </m:r>
                    <m:r>
                      <a:rPr lang="fr-FR" b="0" i="0" smtClean="0">
                        <a:latin typeface="Cambria Math"/>
                      </a:rPr>
                      <m:t>=0,83</m:t>
                    </m:r>
                  </m:oMath>
                </a14:m>
                <a:r>
                  <a:rPr lang="fr-FR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 </a:t>
                </a:r>
                <a:r>
                  <a:rPr lang="fr-FR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;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748950"/>
                <a:ext cx="7704808" cy="369332"/>
              </a:xfrm>
              <a:prstGeom prst="rect">
                <a:avLst/>
              </a:prstGeom>
              <a:blipFill rotWithShape="1">
                <a:blip r:embed="rId50"/>
                <a:stretch>
                  <a:fillRect l="-712" t="-6557" b="-2623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lèche courbée vers le bas 12"/>
          <p:cNvSpPr/>
          <p:nvPr/>
        </p:nvSpPr>
        <p:spPr>
          <a:xfrm>
            <a:off x="4572000" y="2337975"/>
            <a:ext cx="648072" cy="323165"/>
          </a:xfrm>
          <a:prstGeom prst="curved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1" name="Flèche courbée vers le bas 30"/>
          <p:cNvSpPr/>
          <p:nvPr/>
        </p:nvSpPr>
        <p:spPr>
          <a:xfrm>
            <a:off x="4572000" y="3465875"/>
            <a:ext cx="648072" cy="323165"/>
          </a:xfrm>
          <a:prstGeom prst="curved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871896" y="5140956"/>
                <a:ext cx="6508416" cy="851323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fr-FR" smtClean="0">
                        <a:latin typeface="Cambria Math"/>
                      </a:rPr>
                      <m:t>𝑋</m:t>
                    </m:r>
                    <m:r>
                      <a:rPr lang="fr-FR" smtClean="0">
                        <a:latin typeface="Cambria Math"/>
                      </a:rPr>
                      <m:t> ~ </m:t>
                    </m:r>
                  </m:oMath>
                </a14:m>
                <a:r>
                  <a:rPr lang="fr-FR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B</a:t>
                </a:r>
                <a14:m>
                  <m:oMath xmlns:m="http://schemas.openxmlformats.org/officeDocument/2006/math">
                    <m:r>
                      <a:rPr lang="fr-FR">
                        <a:latin typeface="Cambria Math"/>
                      </a:rPr>
                      <m:t> (15;0,83)</m:t>
                    </m:r>
                  </m:oMath>
                </a14:m>
                <a:r>
                  <a:rPr lang="fr-FR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, et on a :</a:t>
                </a:r>
              </a:p>
              <a:p>
                <a:pPr algn="ctr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fr-F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>
                              <a:latin typeface="Cambria Math"/>
                            </a:rPr>
                            <m:t>𝑋</m:t>
                          </m:r>
                          <m:r>
                            <a:rPr lang="fr-FR">
                              <a:latin typeface="Cambria Math"/>
                            </a:rPr>
                            <m:t>=</m:t>
                          </m:r>
                          <m:r>
                            <a:rPr lang="fr-FR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fr-FR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fr-FR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fr-FR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fr-FR" i="1">
                              <a:latin typeface="Cambria Math"/>
                            </a:rPr>
                            <m:t>15</m:t>
                          </m:r>
                        </m:sub>
                        <m:sup>
                          <m:r>
                            <a:rPr lang="fr-FR">
                              <a:latin typeface="Cambria Math"/>
                            </a:rPr>
                            <m:t>𝑘</m:t>
                          </m:r>
                        </m:sup>
                      </m:sSubSup>
                      <m:r>
                        <a:rPr lang="fr-FR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fr-FR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/>
                            </a:rPr>
                            <m:t> 0,83</m:t>
                          </m:r>
                        </m:e>
                        <m:sup>
                          <m:r>
                            <a:rPr lang="fr-FR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fr-FR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fr-FR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/>
                            </a:rPr>
                            <m:t> 0,17</m:t>
                          </m:r>
                        </m:e>
                        <m:sup>
                          <m:r>
                            <a:rPr lang="fr-FR" b="0" i="0" smtClean="0">
                              <a:latin typeface="Cambria Math"/>
                            </a:rPr>
                            <m:t>15</m:t>
                          </m:r>
                          <m:r>
                            <a:rPr lang="fr-FR">
                              <a:latin typeface="Cambria Math"/>
                            </a:rPr>
                            <m:t>−</m:t>
                          </m:r>
                          <m:r>
                            <a:rPr lang="fr-FR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fr-FR" i="1">
                          <a:latin typeface="Cambria Math"/>
                        </a:rPr>
                        <m:t>  ;</m:t>
                      </m:r>
                      <m:r>
                        <m:rPr>
                          <m:sty m:val="p"/>
                        </m:rPr>
                        <a:rPr lang="fr-FR">
                          <a:latin typeface="Cambria Math"/>
                        </a:rPr>
                        <m:t>avec</m:t>
                      </m:r>
                      <m:r>
                        <a:rPr lang="fr-FR">
                          <a:latin typeface="Cambria Math"/>
                        </a:rPr>
                        <m:t>  </m:t>
                      </m:r>
                      <m:r>
                        <a:rPr lang="fr-FR">
                          <a:latin typeface="Cambria Math"/>
                        </a:rPr>
                        <m:t>𝑘</m:t>
                      </m:r>
                      <m:r>
                        <a:rPr lang="fr-FR">
                          <a:latin typeface="Cambria Math"/>
                        </a:rPr>
                        <m:t>∈</m:t>
                      </m:r>
                      <m:r>
                        <m:rPr>
                          <m:nor/>
                        </m:rPr>
                        <a:rPr lang="fr-FR" dirty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fr-F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>
                              <a:latin typeface="Cambria Math"/>
                            </a:rPr>
                            <m:t>0, 1, …, </m:t>
                          </m:r>
                          <m:r>
                            <a:rPr lang="fr-FR" i="1">
                              <a:latin typeface="Cambria Math"/>
                            </a:rPr>
                            <m:t>15</m:t>
                          </m:r>
                        </m:e>
                      </m:d>
                    </m:oMath>
                  </m:oMathPara>
                </a14:m>
                <a:endParaRPr lang="fr-FR" dirty="0"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896" y="5140956"/>
                <a:ext cx="6508416" cy="851323"/>
              </a:xfrm>
              <a:prstGeom prst="rect">
                <a:avLst/>
              </a:prstGeom>
              <a:blipFill rotWithShape="1">
                <a:blip r:embed="rId5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466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" grpId="0"/>
      <p:bldP spid="9" grpId="0"/>
      <p:bldP spid="14" grpId="0"/>
      <p:bldP spid="3" grpId="0"/>
      <p:bldP spid="5" grpId="0"/>
      <p:bldP spid="7" grpId="0"/>
      <p:bldP spid="12" grpId="0"/>
      <p:bldP spid="13" grpId="0" animBg="1"/>
      <p:bldP spid="31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61864" y="5291916"/>
                <a:ext cx="703852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fr-F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/>
                            </a:rPr>
                            <m:t>𝑋</m:t>
                          </m:r>
                        </m:e>
                      </m:d>
                      <m:r>
                        <a:rPr lang="fr-FR" i="1">
                          <a:latin typeface="Cambria Math"/>
                        </a:rPr>
                        <m:t>=</m:t>
                      </m:r>
                      <m:r>
                        <a:rPr lang="fr-FR" i="1">
                          <a:latin typeface="Cambria Math"/>
                        </a:rPr>
                        <m:t>𝑛𝑝</m:t>
                      </m:r>
                      <m:r>
                        <a:rPr lang="fr-FR" i="1">
                          <a:latin typeface="Cambria Math"/>
                        </a:rPr>
                        <m:t>=15</m:t>
                      </m:r>
                      <m:r>
                        <m:rPr>
                          <m:nor/>
                        </m:rPr>
                        <a:rPr lang="fr-FR" b="0" i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m:t> </m:t>
                      </m:r>
                      <m:r>
                        <m:rPr>
                          <m:nor/>
                        </m:rPr>
                        <a:rPr lang="fr-FR" dirty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m:t>×</m:t>
                      </m:r>
                      <m:r>
                        <a:rPr lang="fr-FR" b="0" i="1" dirty="0" smtClean="0">
                          <a:latin typeface="Cambria Math"/>
                        </a:rPr>
                        <m:t> </m:t>
                      </m:r>
                      <m:r>
                        <a:rPr lang="fr-FR" i="1" dirty="0">
                          <a:latin typeface="Cambria Math"/>
                        </a:rPr>
                        <m:t>0,83</m:t>
                      </m:r>
                    </m:oMath>
                  </m:oMathPara>
                </a14:m>
                <a:endParaRPr lang="fr-FR" dirty="0"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864" y="5291916"/>
                <a:ext cx="7038528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64096" y="1818925"/>
                <a:ext cx="4716016" cy="6613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Pour </a:t>
                </a:r>
                <a14:m>
                  <m:oMath xmlns:m="http://schemas.openxmlformats.org/officeDocument/2006/math">
                    <m:r>
                      <a:rPr lang="fr-FR">
                        <a:latin typeface="Cambria Math"/>
                      </a:rPr>
                      <m:t>𝑘</m:t>
                    </m:r>
                    <m:r>
                      <a:rPr lang="fr-FR" b="0" i="0" smtClean="0">
                        <a:latin typeface="Cambria Math"/>
                      </a:rPr>
                      <m:t>=5 </m:t>
                    </m:r>
                  </m:oMath>
                </a14:m>
                <a:r>
                  <a:rPr lang="fr-FR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on obtient : </a:t>
                </a:r>
                <a14:m>
                  <m:oMath xmlns:m="http://schemas.openxmlformats.org/officeDocument/2006/math">
                    <m:r>
                      <a:rPr lang="fr-FR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fr-FR" i="1">
                            <a:latin typeface="Cambria Math"/>
                          </a:rPr>
                        </m:ctrlPr>
                      </m:dPr>
                      <m:e>
                        <m:r>
                          <a:rPr lang="fr-FR" i="1">
                            <a:latin typeface="Cambria Math"/>
                          </a:rPr>
                          <m:t>𝑋</m:t>
                        </m:r>
                        <m:r>
                          <a:rPr lang="fr-FR" i="1">
                            <a:latin typeface="Cambria Math"/>
                          </a:rPr>
                          <m:t>=5</m:t>
                        </m:r>
                      </m:e>
                    </m:d>
                    <m:r>
                      <a:rPr lang="fr-FR" i="1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fr-FR" i="1">
                            <a:latin typeface="Cambria Math"/>
                          </a:rPr>
                        </m:ctrlPr>
                      </m:sSubSupPr>
                      <m:e>
                        <m:r>
                          <a:rPr lang="fr-FR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15</m:t>
                        </m:r>
                      </m:sub>
                      <m:sup>
                        <m:r>
                          <a:rPr lang="fr-FR" b="0" i="1" smtClean="0">
                            <a:latin typeface="Cambria Math"/>
                          </a:rPr>
                          <m:t>5 </m:t>
                        </m:r>
                      </m:sup>
                    </m:sSubSup>
                    <m:r>
                      <m:rPr>
                        <m:nor/>
                      </m:rPr>
                      <a:rPr lang="fr-FR" b="0" i="0" smtClean="0">
                        <a:latin typeface="Andalus" panose="02020603050405020304" pitchFamily="18" charset="-78"/>
                        <a:cs typeface="Andalus" panose="02020603050405020304" pitchFamily="18" charset="-78"/>
                      </a:rPr>
                      <m:t> </m:t>
                    </m:r>
                    <m:r>
                      <m:rPr>
                        <m:nor/>
                      </m:rPr>
                      <a:rPr lang="fr-FR" dirty="0">
                        <a:latin typeface="Andalus" panose="02020603050405020304" pitchFamily="18" charset="-78"/>
                        <a:cs typeface="Andalus" panose="02020603050405020304" pitchFamily="18" charset="-78"/>
                      </a:rPr>
                      <m:t>×</m:t>
                    </m:r>
                    <m:r>
                      <m:rPr>
                        <m:nor/>
                      </m:rPr>
                      <a:rPr lang="fr-FR" b="0" i="0" dirty="0" smtClean="0">
                        <a:latin typeface="Andalus" panose="02020603050405020304" pitchFamily="18" charset="-78"/>
                        <a:cs typeface="Andalus" panose="02020603050405020304" pitchFamily="18" charset="-78"/>
                      </a:rPr>
                      <m:t> </m:t>
                    </m:r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/>
                          </a:rPr>
                          <m:t>0,83</m:t>
                        </m:r>
                      </m:e>
                      <m:sup>
                        <m:r>
                          <a:rPr lang="fr-FR" i="1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m:rPr>
                        <m:nor/>
                      </m:rPr>
                      <a:rPr lang="fr-FR" dirty="0">
                        <a:latin typeface="Andalus" panose="02020603050405020304" pitchFamily="18" charset="-78"/>
                        <a:cs typeface="Andalus" panose="02020603050405020304" pitchFamily="18" charset="-78"/>
                      </a:rPr>
                      <m:t>×</m:t>
                    </m:r>
                    <m:r>
                      <a:rPr lang="fr-FR" b="0" i="1" dirty="0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/>
                          </a:rPr>
                          <m:t>0,17</m:t>
                        </m:r>
                      </m:e>
                      <m:sup>
                        <m:r>
                          <a:rPr lang="fr-FR" i="1">
                            <a:latin typeface="Cambria Math"/>
                          </a:rPr>
                          <m:t>10</m:t>
                        </m:r>
                      </m:sup>
                    </m:sSup>
                  </m:oMath>
                </a14:m>
                <a:endParaRPr lang="fr-FR" dirty="0"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096" y="1818925"/>
                <a:ext cx="4716016" cy="661335"/>
              </a:xfrm>
              <a:prstGeom prst="rect">
                <a:avLst/>
              </a:prstGeom>
              <a:blipFill rotWithShape="1">
                <a:blip r:embed="rId3"/>
                <a:stretch>
                  <a:fillRect l="-1164" t="-367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lèche droite 7">
            <a:hlinkClick r:id="rId4" action="ppaction://hlinksldjump"/>
          </p:cNvPr>
          <p:cNvSpPr/>
          <p:nvPr/>
        </p:nvSpPr>
        <p:spPr>
          <a:xfrm>
            <a:off x="8028384" y="6165352"/>
            <a:ext cx="864000" cy="43200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Exo.02</a:t>
            </a:r>
            <a:endParaRPr lang="fr-FR" sz="1200" dirty="0"/>
          </a:p>
        </p:txBody>
      </p:sp>
      <p:sp>
        <p:nvSpPr>
          <p:cNvPr id="9" name="Flèche gauche 8">
            <a:hlinkClick r:id="rId5" action="ppaction://hlinksldjump"/>
          </p:cNvPr>
          <p:cNvSpPr/>
          <p:nvPr/>
        </p:nvSpPr>
        <p:spPr>
          <a:xfrm>
            <a:off x="7092280" y="6165304"/>
            <a:ext cx="864096" cy="432048"/>
          </a:xfrm>
          <a:prstGeom prst="leftArrow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Exo.03</a:t>
            </a:r>
            <a:endParaRPr lang="fr-FR" sz="1200" dirty="0"/>
          </a:p>
        </p:txBody>
      </p:sp>
      <p:sp>
        <p:nvSpPr>
          <p:cNvPr id="11" name="Rectangle 10"/>
          <p:cNvSpPr/>
          <p:nvPr/>
        </p:nvSpPr>
        <p:spPr>
          <a:xfrm>
            <a:off x="539552" y="476672"/>
            <a:ext cx="6631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fr-FR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Calcul de  la </a:t>
            </a:r>
            <a:r>
              <a:rPr lang="fr-FR" b="1" dirty="0">
                <a:latin typeface="Andalus" panose="02020603050405020304" pitchFamily="18" charset="-78"/>
                <a:cs typeface="Andalus" panose="02020603050405020304" pitchFamily="18" charset="-78"/>
              </a:rPr>
              <a:t>probabilité qu’exactement 5 bulbes choisis </a:t>
            </a:r>
            <a:r>
              <a:rPr lang="fr-FR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germent</a:t>
            </a:r>
            <a:endParaRPr lang="fr-F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043608" y="3131676"/>
                <a:ext cx="687625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fr-F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/>
                            </a:rPr>
                            <m:t>𝑋</m:t>
                          </m:r>
                          <m:r>
                            <a:rPr lang="fr-FR" i="1">
                              <a:latin typeface="Cambria Math"/>
                            </a:rPr>
                            <m:t>≥9</m:t>
                          </m:r>
                        </m:e>
                      </m:d>
                      <m:r>
                        <a:rPr lang="fr-FR" i="1">
                          <a:latin typeface="Cambria Math"/>
                        </a:rPr>
                        <m:t>=</m:t>
                      </m:r>
                      <m:r>
                        <a:rPr lang="fr-FR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fr-F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/>
                            </a:rPr>
                            <m:t>𝑋</m:t>
                          </m:r>
                          <m:r>
                            <a:rPr lang="fr-FR" i="1">
                              <a:latin typeface="Cambria Math"/>
                            </a:rPr>
                            <m:t>=9</m:t>
                          </m:r>
                        </m:e>
                      </m:d>
                      <m:r>
                        <a:rPr lang="fr-FR" i="1">
                          <a:latin typeface="Cambria Math"/>
                        </a:rPr>
                        <m:t>+</m:t>
                      </m:r>
                      <m:r>
                        <a:rPr lang="fr-FR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fr-F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/>
                            </a:rPr>
                            <m:t>𝑋</m:t>
                          </m:r>
                          <m:r>
                            <a:rPr lang="fr-FR" i="1">
                              <a:latin typeface="Cambria Math"/>
                            </a:rPr>
                            <m:t>=10</m:t>
                          </m:r>
                        </m:e>
                      </m:d>
                      <m:r>
                        <a:rPr lang="fr-FR" i="1">
                          <a:latin typeface="Cambria Math"/>
                        </a:rPr>
                        <m:t>+…+</m:t>
                      </m:r>
                      <m:r>
                        <a:rPr lang="fr-FR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fr-F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/>
                            </a:rPr>
                            <m:t>𝑋</m:t>
                          </m:r>
                          <m:r>
                            <a:rPr lang="fr-FR" i="1">
                              <a:latin typeface="Cambria Math"/>
                            </a:rPr>
                            <m:t>=15</m:t>
                          </m:r>
                        </m:e>
                      </m:d>
                    </m:oMath>
                  </m:oMathPara>
                </a14:m>
                <a:endParaRPr lang="fr-FR" i="1" dirty="0" smtClean="0"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131676"/>
                <a:ext cx="6876256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043608" y="946435"/>
                <a:ext cx="6876256" cy="8513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fr-FR" smtClean="0">
                        <a:latin typeface="Cambria Math"/>
                      </a:rPr>
                      <m:t>𝑋</m:t>
                    </m:r>
                    <m:r>
                      <a:rPr lang="fr-FR" smtClean="0">
                        <a:latin typeface="Cambria Math"/>
                      </a:rPr>
                      <m:t> ~ </m:t>
                    </m:r>
                  </m:oMath>
                </a14:m>
                <a:r>
                  <a:rPr lang="fr-FR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B</a:t>
                </a:r>
                <a14:m>
                  <m:oMath xmlns:m="http://schemas.openxmlformats.org/officeDocument/2006/math">
                    <m:r>
                      <a:rPr lang="fr-FR">
                        <a:latin typeface="Cambria Math"/>
                      </a:rPr>
                      <m:t> (15;0,83)</m:t>
                    </m:r>
                  </m:oMath>
                </a14:m>
                <a:r>
                  <a:rPr lang="fr-FR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, alors </a:t>
                </a:r>
              </a:p>
              <a:p>
                <a:pPr algn="ctr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fr-F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>
                              <a:latin typeface="Cambria Math"/>
                            </a:rPr>
                            <m:t>𝑋</m:t>
                          </m:r>
                          <m:r>
                            <a:rPr lang="fr-FR">
                              <a:latin typeface="Cambria Math"/>
                            </a:rPr>
                            <m:t>=</m:t>
                          </m:r>
                          <m:r>
                            <a:rPr lang="fr-FR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fr-FR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fr-FR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fr-FR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fr-FR" i="1">
                              <a:latin typeface="Cambria Math"/>
                            </a:rPr>
                            <m:t>15</m:t>
                          </m:r>
                        </m:sub>
                        <m:sup>
                          <m:r>
                            <a:rPr lang="fr-FR">
                              <a:latin typeface="Cambria Math"/>
                            </a:rPr>
                            <m:t>𝑘</m:t>
                          </m:r>
                        </m:sup>
                      </m:sSubSup>
                      <m:r>
                        <m:rPr>
                          <m:nor/>
                        </m:rPr>
                        <a:rPr lang="fr-FR" dirty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m:t>×</m:t>
                      </m:r>
                      <m:sSup>
                        <m:sSupPr>
                          <m:ctrlPr>
                            <a:rPr lang="fr-FR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latin typeface="Cambria Math"/>
                            </a:rPr>
                            <m:t> </m:t>
                          </m:r>
                          <m:r>
                            <a:rPr lang="fr-FR" i="1">
                              <a:latin typeface="Cambria Math"/>
                            </a:rPr>
                            <m:t>0,83</m:t>
                          </m:r>
                        </m:e>
                        <m:sup>
                          <m:r>
                            <a:rPr lang="fr-FR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m:rPr>
                          <m:nor/>
                        </m:rPr>
                        <a:rPr lang="fr-FR" dirty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m:t>×</m:t>
                      </m:r>
                      <m:sSup>
                        <m:sSupPr>
                          <m:ctrlPr>
                            <a:rPr lang="fr-FR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/>
                            </a:rPr>
                            <m:t>0,17</m:t>
                          </m:r>
                        </m:e>
                        <m:sup>
                          <m:r>
                            <a:rPr lang="fr-FR" b="0" i="0" smtClean="0">
                              <a:latin typeface="Cambria Math"/>
                            </a:rPr>
                            <m:t>15</m:t>
                          </m:r>
                          <m:r>
                            <a:rPr lang="fr-FR">
                              <a:latin typeface="Cambria Math"/>
                            </a:rPr>
                            <m:t>−</m:t>
                          </m:r>
                          <m:r>
                            <a:rPr lang="fr-FR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fr-FR" i="1">
                          <a:latin typeface="Cambria Math"/>
                        </a:rPr>
                        <m:t>  ;</m:t>
                      </m:r>
                      <m:r>
                        <m:rPr>
                          <m:sty m:val="p"/>
                        </m:rPr>
                        <a:rPr lang="fr-FR">
                          <a:latin typeface="Cambria Math"/>
                        </a:rPr>
                        <m:t>avec</m:t>
                      </m:r>
                      <m:r>
                        <a:rPr lang="fr-FR">
                          <a:latin typeface="Cambria Math"/>
                        </a:rPr>
                        <m:t>  </m:t>
                      </m:r>
                      <m:r>
                        <a:rPr lang="fr-FR">
                          <a:latin typeface="Cambria Math"/>
                        </a:rPr>
                        <m:t>𝑘</m:t>
                      </m:r>
                      <m:r>
                        <a:rPr lang="fr-FR">
                          <a:latin typeface="Cambria Math"/>
                        </a:rPr>
                        <m:t>∈</m:t>
                      </m:r>
                      <m:r>
                        <m:rPr>
                          <m:nor/>
                        </m:rPr>
                        <a:rPr lang="fr-FR" dirty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fr-F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>
                              <a:latin typeface="Cambria Math"/>
                            </a:rPr>
                            <m:t>0, 1, …, </m:t>
                          </m:r>
                          <m:r>
                            <a:rPr lang="fr-FR" i="1">
                              <a:latin typeface="Cambria Math"/>
                            </a:rPr>
                            <m:t>15</m:t>
                          </m:r>
                        </m:e>
                      </m:d>
                    </m:oMath>
                  </m:oMathPara>
                </a14:m>
                <a:endParaRPr lang="fr-FR" dirty="0"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946435"/>
                <a:ext cx="6876256" cy="85132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556811" y="2771636"/>
            <a:ext cx="57711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fr-FR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Calcul de  la </a:t>
            </a:r>
            <a:r>
              <a:rPr lang="fr-FR" b="1" dirty="0">
                <a:latin typeface="Andalus" panose="02020603050405020304" pitchFamily="18" charset="-78"/>
                <a:cs typeface="Andalus" panose="02020603050405020304" pitchFamily="18" charset="-78"/>
              </a:rPr>
              <a:t>probabilité qu’au moins 9 bulbes germent </a:t>
            </a:r>
            <a:endParaRPr lang="fr-FR" b="1" dirty="0"/>
          </a:p>
        </p:txBody>
      </p:sp>
      <p:sp>
        <p:nvSpPr>
          <p:cNvPr id="15" name="Rectangle 14"/>
          <p:cNvSpPr/>
          <p:nvPr/>
        </p:nvSpPr>
        <p:spPr>
          <a:xfrm>
            <a:off x="539552" y="4931876"/>
            <a:ext cx="76530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fr-FR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Calcul du </a:t>
            </a:r>
            <a:r>
              <a:rPr lang="fr-FR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Nbre</a:t>
            </a:r>
            <a:r>
              <a:rPr lang="fr-FR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moyen de bulbes germés  pour des échantillons de taille  15</a:t>
            </a:r>
            <a:endParaRPr lang="fr-FR" b="1" dirty="0"/>
          </a:p>
        </p:txBody>
      </p:sp>
      <p:sp>
        <p:nvSpPr>
          <p:cNvPr id="16" name="Rectangle 15"/>
          <p:cNvSpPr/>
          <p:nvPr/>
        </p:nvSpPr>
        <p:spPr>
          <a:xfrm>
            <a:off x="1043608" y="5734997"/>
            <a:ext cx="648072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Pour des échantillons </a:t>
            </a:r>
            <a:r>
              <a:rPr lang="fr-FR" dirty="0">
                <a:latin typeface="Andalus" panose="02020603050405020304" pitchFamily="18" charset="-78"/>
                <a:cs typeface="Andalus" panose="02020603050405020304" pitchFamily="18" charset="-78"/>
              </a:rPr>
              <a:t>de 15 bulbes  , en moyenne 12  vont germer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043608" y="3478132"/>
                <a:ext cx="784877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ou bien ; </a:t>
                </a:r>
                <a14:m>
                  <m:oMath xmlns:m="http://schemas.openxmlformats.org/officeDocument/2006/math">
                    <m:r>
                      <a:rPr lang="fr-FR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fr-FR" i="1">
                            <a:latin typeface="Cambria Math"/>
                          </a:rPr>
                        </m:ctrlPr>
                      </m:dPr>
                      <m:e>
                        <m:r>
                          <a:rPr lang="fr-FR" i="1">
                            <a:latin typeface="Cambria Math"/>
                          </a:rPr>
                          <m:t>𝑋</m:t>
                        </m:r>
                        <m:r>
                          <a:rPr lang="fr-FR" i="1">
                            <a:latin typeface="Cambria Math"/>
                          </a:rPr>
                          <m:t>≥9</m:t>
                        </m:r>
                      </m:e>
                    </m:d>
                    <m:r>
                      <a:rPr lang="fr-FR" b="0" i="1" smtClean="0">
                        <a:latin typeface="Cambria Math"/>
                      </a:rPr>
                      <m:t>=</m:t>
                    </m:r>
                    <m:r>
                      <a:rPr lang="fr-FR" i="1">
                        <a:latin typeface="Cambria Math"/>
                      </a:rPr>
                      <m:t>1−</m:t>
                    </m:r>
                    <m:r>
                      <a:rPr lang="fr-FR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fr-FR" i="1">
                            <a:latin typeface="Cambria Math"/>
                          </a:rPr>
                        </m:ctrlPr>
                      </m:dPr>
                      <m:e>
                        <m:r>
                          <a:rPr lang="fr-FR" i="1">
                            <a:latin typeface="Cambria Math"/>
                          </a:rPr>
                          <m:t>𝑋</m:t>
                        </m:r>
                        <m:r>
                          <a:rPr lang="fr-FR" i="1">
                            <a:latin typeface="Cambria Math"/>
                          </a:rPr>
                          <m:t>&lt;9</m:t>
                        </m:r>
                      </m:e>
                    </m:d>
                  </m:oMath>
                </a14:m>
                <a:endParaRPr lang="fr-FR" i="1" dirty="0" smtClean="0"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478132"/>
                <a:ext cx="7848776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621" t="-6667" b="-28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067944" y="2123564"/>
                <a:ext cx="1340432" cy="36933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/>
                        </a:rPr>
                        <m:t>≈0,00002</m:t>
                      </m:r>
                      <m:r>
                        <a:rPr lang="fr-FR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2123564"/>
                <a:ext cx="1340432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843808" y="4067780"/>
                <a:ext cx="1087156" cy="36933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/>
                        </a:rPr>
                        <m:t>≈0,993 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4067780"/>
                <a:ext cx="1087156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412836" y="5291916"/>
                <a:ext cx="1087156" cy="36933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dirty="0">
                          <a:latin typeface="Cambria Math"/>
                        </a:rPr>
                        <m:t>=12,45</m:t>
                      </m:r>
                      <m:r>
                        <a:rPr lang="fr-FR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2836" y="5291916"/>
                <a:ext cx="1087156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627784" y="3717032"/>
                <a:ext cx="5238328" cy="4049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/>
                        </a:rPr>
                        <m:t> =1−</m:t>
                      </m:r>
                      <m:d>
                        <m:dPr>
                          <m:ctrlPr>
                            <a:rPr lang="fr-F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fr-FR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/>
                                </a:rPr>
                                <m:t>𝑋</m:t>
                              </m:r>
                              <m:r>
                                <a:rPr lang="fr-FR" i="1">
                                  <a:latin typeface="Cambria Math"/>
                                </a:rPr>
                                <m:t>=0</m:t>
                              </m:r>
                            </m:e>
                          </m:d>
                          <m:r>
                            <a:rPr lang="fr-FR" i="1">
                              <a:latin typeface="Cambria Math"/>
                            </a:rPr>
                            <m:t>+</m:t>
                          </m:r>
                          <m:r>
                            <a:rPr lang="fr-FR" i="1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fr-FR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/>
                                </a:rPr>
                                <m:t>𝑋</m:t>
                              </m:r>
                              <m:r>
                                <a:rPr lang="fr-FR" i="1">
                                  <a:latin typeface="Cambria Math"/>
                                </a:rPr>
                                <m:t>=1</m:t>
                              </m:r>
                            </m:e>
                          </m:d>
                          <m:r>
                            <a:rPr lang="fr-FR" i="1">
                              <a:latin typeface="Cambria Math"/>
                            </a:rPr>
                            <m:t>+…+</m:t>
                          </m:r>
                          <m:r>
                            <a:rPr lang="fr-FR" i="1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fr-FR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/>
                                </a:rPr>
                                <m:t>𝑋</m:t>
                              </m:r>
                              <m:r>
                                <a:rPr lang="fr-FR" i="1">
                                  <a:latin typeface="Cambria Math"/>
                                </a:rPr>
                                <m:t>=8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3717032"/>
                <a:ext cx="5238328" cy="404983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871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1" grpId="0"/>
      <p:bldP spid="12" grpId="0"/>
      <p:bldP spid="13" grpId="0"/>
      <p:bldP spid="14" grpId="0"/>
      <p:bldP spid="15" grpId="0"/>
      <p:bldP spid="16" grpId="0" animBg="1"/>
      <p:bldP spid="17" grpId="0"/>
      <p:bldP spid="2" grpId="0" animBg="1"/>
      <p:bldP spid="3" grpId="0" animBg="1"/>
      <p:bldP spid="4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887482"/>
              </p:ext>
            </p:extLst>
          </p:nvPr>
        </p:nvGraphicFramePr>
        <p:xfrm>
          <a:off x="323528" y="44624"/>
          <a:ext cx="8522550" cy="166497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105726"/>
                <a:gridCol w="7416824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b="1" dirty="0" smtClean="0">
                          <a:effectLst/>
                        </a:rPr>
                        <a:t>Définition</a:t>
                      </a:r>
                      <a:r>
                        <a:rPr lang="fr-FR" sz="1500" dirty="0" smtClean="0">
                          <a:effectLst/>
                        </a:rPr>
                        <a:t> 1</a:t>
                      </a:r>
                      <a:endParaRPr lang="fr-FR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 smtClean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500" dirty="0" smtClean="0">
                        <a:effectLst/>
                        <a:latin typeface="Andalus" panose="02020603050405020304" pitchFamily="18" charset="-78"/>
                        <a:ea typeface="Calibri"/>
                        <a:cs typeface="Andalus" panose="02020603050405020304" pitchFamily="18" charset="-78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500" dirty="0" smtClean="0">
                        <a:effectLst/>
                        <a:latin typeface="Andalus" panose="02020603050405020304" pitchFamily="18" charset="-78"/>
                        <a:ea typeface="Calibri"/>
                        <a:cs typeface="Andalus" panose="02020603050405020304" pitchFamily="18" charset="-78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500" dirty="0" smtClean="0">
                        <a:effectLst/>
                        <a:latin typeface="Andalus" panose="02020603050405020304" pitchFamily="18" charset="-78"/>
                        <a:ea typeface="Calibri"/>
                        <a:cs typeface="Andalus" panose="02020603050405020304" pitchFamily="18" charset="-78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500" dirty="0" smtClean="0">
                        <a:effectLst/>
                        <a:latin typeface="Andalus" panose="02020603050405020304" pitchFamily="18" charset="-78"/>
                        <a:ea typeface="Calibri"/>
                        <a:cs typeface="Andalus" panose="02020603050405020304" pitchFamily="18" charset="-78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 smtClean="0">
                        <a:effectLst/>
                        <a:latin typeface="Andalus" panose="02020603050405020304" pitchFamily="18" charset="-78"/>
                        <a:ea typeface="Calibri"/>
                        <a:cs typeface="Andalus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au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83638413"/>
                  </p:ext>
                </p:extLst>
              </p:nvPr>
            </p:nvGraphicFramePr>
            <p:xfrm>
              <a:off x="1403648" y="1700808"/>
              <a:ext cx="7416728" cy="1138428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7416728"/>
                  </a:tblGrid>
                  <a:tr h="0">
                    <a:tc>
                      <a:txBody>
                        <a:bodyPr/>
                        <a:lstStyle/>
                        <a:p>
                          <a:pPr marL="0" marR="0" indent="0" algn="just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fr-FR" sz="1800" b="0" i="1" smtClean="0">
                                  <a:effectLst/>
                                  <a:latin typeface="Cambria Math"/>
                                  <a:ea typeface="Calibri"/>
                                  <a:cs typeface="Andalus" panose="02020603050405020304" pitchFamily="18" charset="-78"/>
                                </a:rPr>
                                <m:t>𝑋</m:t>
                              </m:r>
                              <m:r>
                                <a:rPr lang="fr-FR" sz="1800" b="0" i="1" smtClean="0">
                                  <a:effectLst/>
                                  <a:latin typeface="Cambria Math"/>
                                  <a:ea typeface="Calibri"/>
                                  <a:cs typeface="Andalus" panose="02020603050405020304" pitchFamily="18" charset="-78"/>
                                </a:rPr>
                                <m:t>:</m:t>
                              </m:r>
                              <m:r>
                                <a:rPr lang="fr-FR" sz="1800" b="0" i="1" kern="1200" smtClean="0">
                                  <a:solidFill>
                                    <a:schemeClr val="lt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𝛺</m:t>
                              </m:r>
                              <m:r>
                                <a:rPr lang="fr-FR" sz="1800" b="0" kern="1200" smtClean="0">
                                  <a:solidFill>
                                    <a:schemeClr val="lt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fr-FR" sz="1800" b="0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lang="fr-FR" sz="1800" b="0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𝑆</m:t>
                                  </m:r>
                                  <m:r>
                                    <a:rPr lang="fr-FR" sz="1800" b="0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, </m:t>
                                  </m:r>
                                  <m:r>
                                    <a:rPr lang="fr-FR" sz="1800" b="0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𝐸</m:t>
                                  </m:r>
                                </m:e>
                              </m:d>
                              <m:r>
                                <a:rPr lang="fr-FR" sz="1800" b="0" i="1" kern="1200" smtClean="0">
                                  <a:solidFill>
                                    <a:schemeClr val="lt1"/>
                                  </a:solidFill>
                                  <a:effectLst/>
                                  <a:latin typeface="Cambria Math"/>
                                  <a:ea typeface="Cambria Math"/>
                                  <a:cs typeface="+mn-cs"/>
                                </a:rPr>
                                <m:t>→</m:t>
                              </m:r>
                              <m:r>
                                <a:rPr lang="fr-FR" sz="1800" b="0" i="1" kern="1200" smtClean="0">
                                  <a:solidFill>
                                    <a:schemeClr val="lt1"/>
                                  </a:solidFill>
                                  <a:effectLst/>
                                  <a:latin typeface="Cambria Math"/>
                                  <a:ea typeface="Cambria Math"/>
                                  <a:cs typeface="+mn-cs"/>
                                </a:rPr>
                                <m:t>ℝ</m:t>
                              </m:r>
                              <m:r>
                                <a:rPr lang="fr-FR" sz="1800" b="0" i="1" kern="1200" smtClean="0">
                                  <a:solidFill>
                                    <a:schemeClr val="lt1"/>
                                  </a:solidFill>
                                  <a:effectLst/>
                                  <a:latin typeface="Cambria Math"/>
                                  <a:ea typeface="Cambria Math"/>
                                  <a:cs typeface="+mn-cs"/>
                                </a:rPr>
                                <m:t> ;   </m:t>
                              </m:r>
                              <m:r>
                                <a:rPr lang="fr-FR" sz="1800" b="0" i="1" smtClean="0">
                                  <a:effectLst/>
                                  <a:latin typeface="Cambria Math"/>
                                  <a:ea typeface="Calibri"/>
                                  <a:cs typeface="Andalus" panose="02020603050405020304" pitchFamily="18" charset="-78"/>
                                </a:rPr>
                                <m:t>𝑋</m:t>
                              </m:r>
                              <m:d>
                                <m:dPr>
                                  <m:ctrlPr>
                                    <a:rPr lang="fr-FR" sz="1800" b="0" i="1" smtClean="0">
                                      <a:effectLst/>
                                      <a:latin typeface="Cambria Math"/>
                                      <a:ea typeface="Calibri"/>
                                      <a:cs typeface="Andalus" panose="02020603050405020304" pitchFamily="18" charset="-78"/>
                                    </a:rPr>
                                  </m:ctrlPr>
                                </m:dPr>
                                <m:e>
                                  <m:r>
                                    <a:rPr lang="fr-FR" sz="1800" b="0" i="1" smtClean="0">
                                      <a:effectLst/>
                                      <a:latin typeface="Cambria Math"/>
                                      <a:ea typeface="Calibri"/>
                                      <a:cs typeface="Andalus" panose="02020603050405020304" pitchFamily="18" charset="-78"/>
                                    </a:rPr>
                                    <m:t>𝑆</m:t>
                                  </m:r>
                                </m:e>
                              </m:d>
                              <m:r>
                                <a:rPr lang="fr-FR" sz="1800" b="0" i="1" smtClean="0">
                                  <a:effectLst/>
                                  <a:latin typeface="Cambria Math"/>
                                  <a:ea typeface="Calibri"/>
                                  <a:cs typeface="Andalus" panose="02020603050405020304" pitchFamily="18" charset="-78"/>
                                </a:rPr>
                                <m:t>=</m:t>
                              </m:r>
                              <m:r>
                                <a:rPr lang="fr-FR" sz="1800" b="0" i="0" smtClean="0">
                                  <a:effectLst/>
                                  <a:latin typeface="Cambria Math"/>
                                  <a:ea typeface="Calibri"/>
                                  <a:cs typeface="Andalus" panose="02020603050405020304" pitchFamily="18" charset="-78"/>
                                </a:rPr>
                                <m:t>1 </m:t>
                              </m:r>
                              <m:r>
                                <m:rPr>
                                  <m:sty m:val="p"/>
                                </m:rPr>
                                <a:rPr lang="fr-FR" sz="1800" b="0" i="0" smtClean="0">
                                  <a:effectLst/>
                                  <a:latin typeface="Cambria Math"/>
                                  <a:ea typeface="Calibri"/>
                                  <a:cs typeface="Andalus" panose="02020603050405020304" pitchFamily="18" charset="-78"/>
                                </a:rPr>
                                <m:t>et</m:t>
                              </m:r>
                              <m:r>
                                <a:rPr lang="fr-FR" sz="1800" b="0" i="0" smtClean="0">
                                  <a:effectLst/>
                                  <a:latin typeface="Cambria Math"/>
                                  <a:ea typeface="Calibri"/>
                                  <a:cs typeface="Andalus" panose="02020603050405020304" pitchFamily="18" charset="-78"/>
                                </a:rPr>
                                <m:t> </m:t>
                              </m:r>
                              <m:r>
                                <a:rPr lang="fr-FR" sz="1800" b="0" i="1" smtClean="0">
                                  <a:effectLst/>
                                  <a:latin typeface="Cambria Math"/>
                                  <a:ea typeface="Calibri"/>
                                  <a:cs typeface="Andalus" panose="02020603050405020304" pitchFamily="18" charset="-78"/>
                                </a:rPr>
                                <m:t>𝑋</m:t>
                              </m:r>
                              <m:d>
                                <m:dPr>
                                  <m:ctrlPr>
                                    <a:rPr lang="fr-FR" sz="1800" b="0" i="1" smtClean="0">
                                      <a:effectLst/>
                                      <a:latin typeface="Cambria Math"/>
                                      <a:ea typeface="Calibri"/>
                                      <a:cs typeface="Andalus" panose="02020603050405020304" pitchFamily="18" charset="-78"/>
                                    </a:rPr>
                                  </m:ctrlPr>
                                </m:dPr>
                                <m:e>
                                  <m:r>
                                    <a:rPr lang="fr-FR" sz="1800" b="0" i="1" smtClean="0">
                                      <a:effectLst/>
                                      <a:latin typeface="Cambria Math"/>
                                      <a:ea typeface="Calibri"/>
                                      <a:cs typeface="Andalus" panose="02020603050405020304" pitchFamily="18" charset="-78"/>
                                    </a:rPr>
                                    <m:t>𝐸</m:t>
                                  </m:r>
                                </m:e>
                              </m:d>
                              <m:r>
                                <a:rPr lang="fr-FR" sz="1800" b="0" i="1" smtClean="0">
                                  <a:effectLst/>
                                  <a:latin typeface="Cambria Math"/>
                                  <a:ea typeface="Calibri"/>
                                  <a:cs typeface="Andalus" panose="02020603050405020304" pitchFamily="18" charset="-78"/>
                                </a:rPr>
                                <m:t>=</m:t>
                              </m:r>
                              <m:r>
                                <a:rPr lang="fr-FR" sz="1800" b="0" i="0" smtClean="0">
                                  <a:effectLst/>
                                  <a:latin typeface="Cambria Math"/>
                                  <a:ea typeface="Calibri"/>
                                  <a:cs typeface="Andalus" panose="02020603050405020304" pitchFamily="18" charset="-78"/>
                                </a:rPr>
                                <m:t>0     </m:t>
                              </m:r>
                              <m:r>
                                <a:rPr lang="fr-FR" sz="1800" b="0" i="1" smtClean="0">
                                  <a:effectLst/>
                                  <a:latin typeface="Cambria Math"/>
                                  <a:ea typeface="Calibri"/>
                                  <a:cs typeface="Andalus" panose="02020603050405020304" pitchFamily="18" charset="-78"/>
                                </a:rPr>
                                <m:t>↷</m:t>
                              </m:r>
                              <m:r>
                                <a:rPr lang="fr-FR" sz="1800" b="0" i="0" smtClean="0">
                                  <a:effectLst/>
                                  <a:latin typeface="Cambria Math"/>
                                  <a:ea typeface="Calibri"/>
                                  <a:cs typeface="Andalus" panose="02020603050405020304" pitchFamily="18" charset="-78"/>
                                </a:rPr>
                                <m:t>     </m:t>
                              </m:r>
                              <m:r>
                                <m:rPr>
                                  <m:sty m:val="p"/>
                                </m:rPr>
                                <a:rPr lang="fr-FR" sz="1800" b="0" i="1" smtClean="0">
                                  <a:effectLst/>
                                  <a:latin typeface="Cambria Math"/>
                                </a:rPr>
                                <m:t>X</m:t>
                              </m:r>
                              <m:r>
                                <a:rPr lang="fr-FR" sz="1800" b="0" smtClean="0">
                                  <a:effectLst/>
                                  <a:latin typeface="Cambria Math"/>
                                </a:rPr>
                                <m:t> ~ </m:t>
                              </m:r>
                            </m:oMath>
                          </a14:m>
                          <a:r>
                            <a:rPr lang="fr-FR" sz="1800" b="0" i="1" dirty="0">
                              <a:effectLst/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B</a:t>
                          </a:r>
                          <a14:m>
                            <m:oMath xmlns:m="http://schemas.openxmlformats.org/officeDocument/2006/math">
                              <m:r>
                                <a:rPr lang="fr-FR" sz="1800" b="0">
                                  <a:effectLst/>
                                  <a:latin typeface="Cambria Math"/>
                                </a:rPr>
                                <m:t> (</m:t>
                              </m:r>
                              <m:r>
                                <m:rPr>
                                  <m:sty m:val="p"/>
                                </m:rPr>
                                <a:rPr lang="fr-FR" sz="1800" b="0" i="1">
                                  <a:effectLst/>
                                  <a:latin typeface="Cambria Math"/>
                                </a:rPr>
                                <m:t>p</m:t>
                              </m:r>
                              <m:r>
                                <a:rPr lang="fr-FR" sz="1800" b="0">
                                  <a:effectLst/>
                                  <a:latin typeface="Cambria Math"/>
                                </a:rPr>
                                <m:t>)</m:t>
                              </m:r>
                            </m:oMath>
                          </a14:m>
                          <a:endParaRPr lang="fr-FR" sz="1800" b="0" dirty="0" smtClean="0">
                            <a:effectLst/>
                            <a:latin typeface="Andalus" panose="02020603050405020304" pitchFamily="18" charset="-78"/>
                            <a:cs typeface="Andalus" panose="02020603050405020304" pitchFamily="18" charset="-78"/>
                          </a:endParaRPr>
                        </a:p>
                        <a:p>
                          <a:pPr marL="0" marR="0" indent="0" algn="just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800" b="0" dirty="0" smtClean="0">
                              <a:effectLst/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 Si  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fr-FR" sz="1800" b="0" i="1">
                                  <a:effectLst/>
                                  <a:latin typeface="Cambria Math"/>
                                </a:rPr>
                                <m:t>X</m:t>
                              </m:r>
                              <m:r>
                                <a:rPr lang="fr-FR" sz="1800" b="0">
                                  <a:effectLst/>
                                  <a:latin typeface="Cambria Math"/>
                                </a:rPr>
                                <m:t> ~ </m:t>
                              </m:r>
                            </m:oMath>
                          </a14:m>
                          <a:r>
                            <a:rPr lang="fr-FR" sz="1800" b="0" i="1" dirty="0">
                              <a:effectLst/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B</a:t>
                          </a:r>
                          <a14:m>
                            <m:oMath xmlns:m="http://schemas.openxmlformats.org/officeDocument/2006/math">
                              <m:r>
                                <a:rPr lang="fr-FR" sz="1800" b="0">
                                  <a:effectLst/>
                                  <a:latin typeface="Cambria Math"/>
                                </a:rPr>
                                <m:t> (</m:t>
                              </m:r>
                              <m:r>
                                <m:rPr>
                                  <m:sty m:val="p"/>
                                </m:rPr>
                                <a:rPr lang="fr-FR" sz="1800" b="0" i="1">
                                  <a:effectLst/>
                                  <a:latin typeface="Cambria Math"/>
                                </a:rPr>
                                <m:t>p</m:t>
                              </m:r>
                              <m:r>
                                <a:rPr lang="fr-FR" sz="1800" b="0">
                                  <a:effectLst/>
                                  <a:latin typeface="Cambria Math"/>
                                </a:rPr>
                                <m:t>)</m:t>
                              </m:r>
                            </m:oMath>
                          </a14:m>
                          <a:r>
                            <a:rPr lang="fr-FR" sz="1800" b="0" dirty="0">
                              <a:effectLst/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, alors </a:t>
                          </a:r>
                          <a14:m>
                            <m:oMath xmlns:m="http://schemas.openxmlformats.org/officeDocument/2006/math">
                              <m:r>
                                <a:rPr lang="fr-FR" sz="1800" b="0" i="0" smtClean="0">
                                  <a:effectLst/>
                                  <a:latin typeface="Cambria Math"/>
                                </a:rPr>
                                <m:t>  </m:t>
                              </m:r>
                              <m:r>
                                <a:rPr lang="fr-FR" sz="1800" b="0" i="1">
                                  <a:effectLst/>
                                  <a:latin typeface="Cambria Math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fr-FR" sz="1800" b="0" i="1">
                                      <a:effectLst/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fr-FR" sz="1800" b="0" i="1">
                                      <a:effectLst/>
                                      <a:latin typeface="Cambria Math"/>
                                    </a:rPr>
                                    <m:t>𝑋</m:t>
                                  </m:r>
                                  <m:r>
                                    <a:rPr lang="fr-FR" sz="1800" b="0" i="1">
                                      <a:effectLst/>
                                      <a:latin typeface="Cambria Math"/>
                                    </a:rPr>
                                    <m:t>=0</m:t>
                                  </m:r>
                                </m:e>
                              </m:d>
                              <m:r>
                                <a:rPr lang="fr-FR" sz="1800" b="0" i="1">
                                  <a:effectLst/>
                                  <a:latin typeface="Cambria Math"/>
                                </a:rPr>
                                <m:t>=1−</m:t>
                              </m:r>
                              <m:r>
                                <a:rPr lang="fr-FR" sz="1800" b="0" i="1">
                                  <a:effectLst/>
                                  <a:latin typeface="Cambria Math"/>
                                </a:rPr>
                                <m:t>𝑝</m:t>
                              </m:r>
                            </m:oMath>
                          </a14:m>
                          <a:r>
                            <a:rPr lang="fr-FR" sz="1800" b="0" dirty="0">
                              <a:effectLst/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  et  </a:t>
                          </a:r>
                          <a14:m>
                            <m:oMath xmlns:m="http://schemas.openxmlformats.org/officeDocument/2006/math">
                              <m:r>
                                <a:rPr lang="fr-FR" sz="1800" b="0" i="1">
                                  <a:effectLst/>
                                  <a:latin typeface="Cambria Math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fr-FR" sz="1800" b="0" i="1">
                                      <a:effectLst/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fr-FR" sz="1800" b="0" i="1">
                                      <a:effectLst/>
                                      <a:latin typeface="Cambria Math"/>
                                    </a:rPr>
                                    <m:t>𝑋</m:t>
                                  </m:r>
                                  <m:r>
                                    <a:rPr lang="fr-FR" sz="1800" b="0" i="1">
                                      <a:effectLst/>
                                      <a:latin typeface="Cambria Math"/>
                                    </a:rPr>
                                    <m:t>=1</m:t>
                                  </m:r>
                                </m:e>
                              </m:d>
                              <m:r>
                                <a:rPr lang="fr-FR" sz="1800" b="0" i="1">
                                  <a:effectLst/>
                                  <a:latin typeface="Cambria Math"/>
                                </a:rPr>
                                <m:t>=</m:t>
                              </m:r>
                              <m:r>
                                <a:rPr lang="fr-FR" sz="1800" b="0" i="1">
                                  <a:effectLst/>
                                  <a:latin typeface="Cambria Math"/>
                                </a:rPr>
                                <m:t>𝑝</m:t>
                              </m:r>
                            </m:oMath>
                          </a14:m>
                          <a:endParaRPr lang="fr-FR" sz="1800" b="0" i="1" dirty="0">
                            <a:effectLst/>
                            <a:latin typeface="Andalus" panose="02020603050405020304" pitchFamily="18" charset="-78"/>
                            <a:cs typeface="Andalus" panose="02020603050405020304" pitchFamily="18" charset="-78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 b="0" dirty="0">
                              <a:effectLst/>
                            </a:rPr>
                            <a:t> </a:t>
                          </a:r>
                          <a:endParaRPr lang="fr-FR" sz="1800" b="0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au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83638413"/>
                  </p:ext>
                </p:extLst>
              </p:nvPr>
            </p:nvGraphicFramePr>
            <p:xfrm>
              <a:off x="1403648" y="1700808"/>
              <a:ext cx="7416728" cy="1119886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7416728"/>
                  </a:tblGrid>
                  <a:tr h="1119886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39552" y="2132856"/>
            <a:ext cx="65114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Ainsi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alt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008918"/>
              </p:ext>
            </p:extLst>
          </p:nvPr>
        </p:nvGraphicFramePr>
        <p:xfrm>
          <a:off x="251520" y="2852936"/>
          <a:ext cx="8568952" cy="210312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152128"/>
                <a:gridCol w="7416824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 smtClean="0">
                          <a:effectLst/>
                        </a:rPr>
                        <a:t>Définition 2</a:t>
                      </a:r>
                      <a:endParaRPr lang="fr-FR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 smtClean="0">
                          <a:effectLst/>
                        </a:rPr>
                        <a:t> 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500" dirty="0" smtClean="0">
                        <a:effectLst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500" dirty="0" smtClean="0">
                        <a:effectLst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500" dirty="0" smtClean="0">
                        <a:effectLst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500" dirty="0" smtClean="0">
                        <a:effectLst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500" dirty="0" smtClean="0">
                        <a:effectLst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500" dirty="0" smtClean="0">
                        <a:effectLst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500" dirty="0"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au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73769479"/>
                  </p:ext>
                </p:extLst>
              </p:nvPr>
            </p:nvGraphicFramePr>
            <p:xfrm>
              <a:off x="1403648" y="4941168"/>
              <a:ext cx="6408712" cy="936104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6408712"/>
                  </a:tblGrid>
                  <a:tr h="936104">
                    <a:tc>
                      <a:txBody>
                        <a:bodyPr/>
                        <a:lstStyle/>
                        <a:p>
                          <a:endParaRPr lang="fr-FR" sz="1000" b="1" kern="1200" dirty="0" smtClean="0">
                            <a:solidFill>
                              <a:schemeClr val="lt1"/>
                            </a:solidFill>
                            <a:effectLst/>
                            <a:latin typeface="Andalus" panose="02020603050405020304" pitchFamily="18" charset="-78"/>
                            <a:ea typeface="+mn-ea"/>
                            <a:cs typeface="Andalus" panose="02020603050405020304" pitchFamily="18" charset="-78"/>
                          </a:endParaRPr>
                        </a:p>
                        <a:p>
                          <a:r>
                            <a:rPr lang="fr-FR" sz="1800" b="1" kern="1200" dirty="0" smtClean="0">
                              <a:solidFill>
                                <a:schemeClr val="lt1"/>
                              </a:solidFill>
                              <a:effectLst/>
                              <a:latin typeface="Andalus" panose="02020603050405020304" pitchFamily="18" charset="-78"/>
                              <a:ea typeface="+mn-ea"/>
                              <a:cs typeface="Andalus" panose="02020603050405020304" pitchFamily="18" charset="-78"/>
                            </a:rPr>
                            <a:t>Si </a:t>
                          </a:r>
                          <a14:m>
                            <m:oMath xmlns:m="http://schemas.openxmlformats.org/officeDocument/2006/math">
                              <m:r>
                                <a:rPr lang="fr-FR" sz="1800" b="1" i="1" kern="1200">
                                  <a:solidFill>
                                    <a:schemeClr val="lt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𝑋</m:t>
                              </m:r>
                              <m:r>
                                <a:rPr lang="fr-FR" sz="1800" b="1" i="1" kern="1200">
                                  <a:solidFill>
                                    <a:schemeClr val="lt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 ~ </m:t>
                              </m:r>
                            </m:oMath>
                          </a14:m>
                          <a:r>
                            <a:rPr lang="fr-FR" sz="1800" b="1" i="1" kern="1200" dirty="0">
                              <a:solidFill>
                                <a:schemeClr val="lt1"/>
                              </a:solidFill>
                              <a:effectLst/>
                              <a:latin typeface="Andalus" panose="02020603050405020304" pitchFamily="18" charset="-78"/>
                              <a:ea typeface="+mn-ea"/>
                              <a:cs typeface="Andalus" panose="02020603050405020304" pitchFamily="18" charset="-78"/>
                            </a:rPr>
                            <a:t>B</a:t>
                          </a:r>
                          <a14:m>
                            <m:oMath xmlns:m="http://schemas.openxmlformats.org/officeDocument/2006/math">
                              <m:r>
                                <a:rPr lang="fr-FR" sz="1800" b="1" i="1" kern="1200">
                                  <a:solidFill>
                                    <a:schemeClr val="lt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 (</m:t>
                              </m:r>
                              <m:r>
                                <a:rPr lang="fr-FR" sz="1800" b="1" i="1" kern="1200">
                                  <a:solidFill>
                                    <a:schemeClr val="lt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𝑛</m:t>
                              </m:r>
                              <m:r>
                                <a:rPr lang="fr-FR" sz="1800" b="1" i="1" kern="1200">
                                  <a:solidFill>
                                    <a:schemeClr val="lt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;</m:t>
                              </m:r>
                              <m:r>
                                <a:rPr lang="fr-FR" sz="1800" b="1" i="1" kern="1200">
                                  <a:solidFill>
                                    <a:schemeClr val="lt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𝑝</m:t>
                              </m:r>
                              <m:r>
                                <a:rPr lang="fr-FR" sz="1800" b="1" i="1" kern="1200">
                                  <a:solidFill>
                                    <a:schemeClr val="lt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)</m:t>
                              </m:r>
                            </m:oMath>
                          </a14:m>
                          <a:r>
                            <a:rPr lang="fr-FR" sz="1800" b="1" kern="1200" dirty="0">
                              <a:solidFill>
                                <a:schemeClr val="lt1"/>
                              </a:solidFill>
                              <a:effectLst/>
                              <a:latin typeface="Andalus" panose="02020603050405020304" pitchFamily="18" charset="-78"/>
                              <a:ea typeface="+mn-ea"/>
                              <a:cs typeface="Andalus" panose="02020603050405020304" pitchFamily="18" charset="-78"/>
                            </a:rPr>
                            <a:t>, </a:t>
                          </a:r>
                          <a:r>
                            <a:rPr lang="fr-FR" sz="1800" b="0" kern="1200" dirty="0">
                              <a:solidFill>
                                <a:schemeClr val="lt1"/>
                              </a:solidFill>
                              <a:effectLst/>
                              <a:latin typeface="Andalus" panose="02020603050405020304" pitchFamily="18" charset="-78"/>
                              <a:ea typeface="+mn-ea"/>
                              <a:cs typeface="Andalus" panose="02020603050405020304" pitchFamily="18" charset="-78"/>
                            </a:rPr>
                            <a:t>alors </a:t>
                          </a:r>
                        </a:p>
                        <a:p>
                          <a14:m>
                            <m:oMath xmlns:m="http://schemas.openxmlformats.org/officeDocument/2006/math">
                              <m:r>
                                <a:rPr lang="fr-FR" sz="1800" b="1" i="1" kern="1200">
                                  <a:solidFill>
                                    <a:schemeClr val="lt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∀</m:t>
                              </m:r>
                              <m:r>
                                <a:rPr lang="fr-FR" sz="1800" b="1" i="1" kern="1200">
                                  <a:solidFill>
                                    <a:schemeClr val="lt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𝑘</m:t>
                              </m:r>
                              <m:r>
                                <a:rPr lang="fr-FR" sz="1800" b="1" i="1" kern="1200">
                                  <a:solidFill>
                                    <a:schemeClr val="lt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∈</m:t>
                              </m:r>
                            </m:oMath>
                          </a14:m>
                          <a:r>
                            <a:rPr lang="fr-FR" sz="1800" b="1" kern="1200" dirty="0">
                              <a:solidFill>
                                <a:schemeClr val="lt1"/>
                              </a:solidFill>
                              <a:effectLst/>
                              <a:latin typeface="Andalus" panose="02020603050405020304" pitchFamily="18" charset="-78"/>
                              <a:ea typeface="+mn-ea"/>
                              <a:cs typeface="Andalus" panose="02020603050405020304" pitchFamily="18" charset="-78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fr-FR" sz="18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lang="fr-FR" sz="18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0, 1, …, </m:t>
                                  </m:r>
                                  <m:r>
                                    <a:rPr lang="fr-FR" sz="18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𝑛</m:t>
                                  </m:r>
                                </m:e>
                              </m:d>
                              <m:r>
                                <a:rPr lang="fr-FR" sz="1800" b="1" i="1" kern="1200" smtClean="0">
                                  <a:solidFill>
                                    <a:schemeClr val="lt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r>
                                <a:rPr lang="fr-FR" sz="1800" b="1" i="1" kern="1200">
                                  <a:solidFill>
                                    <a:schemeClr val="lt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:</m:t>
                              </m:r>
                              <m:r>
                                <a:rPr lang="fr-FR" sz="1800" b="1" i="1" kern="1200" smtClean="0">
                                  <a:solidFill>
                                    <a:schemeClr val="lt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     </m:t>
                              </m:r>
                              <m:r>
                                <a:rPr lang="fr-FR" sz="1800" b="1" i="1" kern="1200">
                                  <a:solidFill>
                                    <a:schemeClr val="lt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fr-FR" sz="18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lang="fr-FR" sz="18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𝑋</m:t>
                                  </m:r>
                                  <m:r>
                                    <a:rPr lang="fr-FR" sz="18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=</m:t>
                                  </m:r>
                                  <m:r>
                                    <a:rPr lang="fr-FR" sz="18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𝑘</m:t>
                                  </m:r>
                                </m:e>
                              </m:d>
                              <m:r>
                                <a:rPr lang="fr-FR" sz="1800" b="1" i="1" kern="1200">
                                  <a:solidFill>
                                    <a:schemeClr val="lt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sSubSup>
                                <m:sSubSupPr>
                                  <m:ctrlPr>
                                    <a:rPr lang="fr-FR" sz="18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SupPr>
                                <m:e>
                                  <m:r>
                                    <a:rPr lang="fr-FR" sz="18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fr-FR" sz="18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𝑛</m:t>
                                  </m:r>
                                </m:sub>
                                <m:sup>
                                  <m:r>
                                    <a:rPr lang="fr-FR" sz="18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𝑘</m:t>
                                  </m:r>
                                </m:sup>
                              </m:sSubSup>
                              <m:r>
                                <a:rPr lang="fr-FR" sz="1800" b="1" i="1" kern="1200" smtClean="0">
                                  <a:solidFill>
                                    <a:schemeClr val="lt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fr-FR" sz="18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fr-FR" sz="18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𝑝</m:t>
                                  </m:r>
                                </m:e>
                                <m:sup>
                                  <m:r>
                                    <a:rPr lang="fr-FR" sz="18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𝑘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fr-FR" sz="18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fr-FR" sz="1800" b="1" i="1" kern="1200" smtClean="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 </m:t>
                                  </m:r>
                                  <m:r>
                                    <a:rPr lang="fr-FR" sz="18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(1−</m:t>
                                  </m:r>
                                  <m:r>
                                    <a:rPr lang="fr-FR" sz="18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𝑝</m:t>
                                  </m:r>
                                  <m:r>
                                    <a:rPr lang="fr-FR" sz="18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fr-FR" sz="18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𝑛</m:t>
                                  </m:r>
                                  <m:r>
                                    <a:rPr lang="fr-FR" sz="18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lang="fr-FR" sz="1800" b="1" i="1" kern="1200">
                                      <a:solidFill>
                                        <a:schemeClr val="lt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𝑘</m:t>
                                  </m:r>
                                </m:sup>
                              </m:sSup>
                            </m:oMath>
                          </a14:m>
                          <a:endParaRPr lang="fr-FR" sz="1000" dirty="0" smtClean="0">
                            <a:effectLst/>
                            <a:latin typeface="Andalus" panose="02020603050405020304" pitchFamily="18" charset="-78"/>
                            <a:cs typeface="Andalus" panose="02020603050405020304" pitchFamily="18" charset="-78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au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73769479"/>
                  </p:ext>
                </p:extLst>
              </p:nvPr>
            </p:nvGraphicFramePr>
            <p:xfrm>
              <a:off x="1403648" y="4941168"/>
              <a:ext cx="6408712" cy="936104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6408712"/>
                  </a:tblGrid>
                  <a:tr h="936104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t="-654" b="-654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539552" y="5373216"/>
            <a:ext cx="660758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Ainsi </a:t>
            </a:r>
            <a:endParaRPr kumimoji="0" lang="fr-FR" altLang="fr-FR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Flèche droite 16">
            <a:hlinkClick r:id="rId4" action="ppaction://hlinksldjump"/>
          </p:cNvPr>
          <p:cNvSpPr/>
          <p:nvPr/>
        </p:nvSpPr>
        <p:spPr>
          <a:xfrm>
            <a:off x="8028384" y="6309368"/>
            <a:ext cx="864000" cy="43200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Solution</a:t>
            </a:r>
            <a:endParaRPr lang="fr-FR" sz="1200" dirty="0"/>
          </a:p>
        </p:txBody>
      </p:sp>
      <p:grpSp>
        <p:nvGrpSpPr>
          <p:cNvPr id="38" name="Groupe 37"/>
          <p:cNvGrpSpPr/>
          <p:nvPr/>
        </p:nvGrpSpPr>
        <p:grpSpPr>
          <a:xfrm>
            <a:off x="1939954" y="620688"/>
            <a:ext cx="687830" cy="648072"/>
            <a:chOff x="5900394" y="2586668"/>
            <a:chExt cx="687830" cy="648072"/>
          </a:xfrm>
        </p:grpSpPr>
        <p:sp>
          <p:nvSpPr>
            <p:cNvPr id="47" name="Ellipse 46"/>
            <p:cNvSpPr/>
            <p:nvPr/>
          </p:nvSpPr>
          <p:spPr>
            <a:xfrm>
              <a:off x="5900394" y="2586668"/>
              <a:ext cx="687830" cy="648072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5956277" y="2680742"/>
              <a:ext cx="57606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000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?</a:t>
              </a:r>
              <a:endParaRPr lang="fr-FR" sz="30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endParaRPr>
            </a:p>
          </p:txBody>
        </p:sp>
      </p:grpSp>
      <p:grpSp>
        <p:nvGrpSpPr>
          <p:cNvPr id="39" name="Groupe 38"/>
          <p:cNvGrpSpPr/>
          <p:nvPr/>
        </p:nvGrpSpPr>
        <p:grpSpPr>
          <a:xfrm>
            <a:off x="2535741" y="188640"/>
            <a:ext cx="956139" cy="770022"/>
            <a:chOff x="6496181" y="2154922"/>
            <a:chExt cx="956139" cy="770022"/>
          </a:xfrm>
        </p:grpSpPr>
        <p:cxnSp>
          <p:nvCxnSpPr>
            <p:cNvPr id="44" name="Connecteur droit avec flèche 43"/>
            <p:cNvCxnSpPr/>
            <p:nvPr/>
          </p:nvCxnSpPr>
          <p:spPr>
            <a:xfrm flipV="1">
              <a:off x="6588224" y="2384944"/>
              <a:ext cx="540060" cy="540000"/>
            </a:xfrm>
            <a:prstGeom prst="straightConnector1">
              <a:avLst/>
            </a:prstGeom>
            <a:ln w="63500" cmpd="sng">
              <a:solidFill>
                <a:schemeClr val="bg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ZoneTexte 44"/>
            <p:cNvSpPr txBox="1"/>
            <p:nvPr/>
          </p:nvSpPr>
          <p:spPr>
            <a:xfrm>
              <a:off x="7092280" y="2154922"/>
              <a:ext cx="36004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000" i="1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S</a:t>
              </a:r>
              <a:endParaRPr lang="fr-FR" sz="3000" i="1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endParaRPr>
            </a:p>
          </p:txBody>
        </p:sp>
        <p:sp>
          <p:nvSpPr>
            <p:cNvPr id="46" name="ZoneTexte 45"/>
            <p:cNvSpPr txBox="1"/>
            <p:nvPr/>
          </p:nvSpPr>
          <p:spPr>
            <a:xfrm rot="18117700">
              <a:off x="6516216" y="2357264"/>
              <a:ext cx="360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i="1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p</a:t>
              </a:r>
              <a:endParaRPr lang="fr-FR" sz="2000" i="1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endParaRPr>
            </a:p>
          </p:txBody>
        </p:sp>
      </p:grpSp>
      <p:grpSp>
        <p:nvGrpSpPr>
          <p:cNvPr id="40" name="Groupe 39"/>
          <p:cNvGrpSpPr/>
          <p:nvPr/>
        </p:nvGrpSpPr>
        <p:grpSpPr>
          <a:xfrm>
            <a:off x="2511289" y="908720"/>
            <a:ext cx="908583" cy="885860"/>
            <a:chOff x="6471729" y="2852936"/>
            <a:chExt cx="908583" cy="885860"/>
          </a:xfrm>
        </p:grpSpPr>
        <p:cxnSp>
          <p:nvCxnSpPr>
            <p:cNvPr id="41" name="Connecteur droit avec flèche 40"/>
            <p:cNvCxnSpPr/>
            <p:nvPr/>
          </p:nvCxnSpPr>
          <p:spPr>
            <a:xfrm>
              <a:off x="6588224" y="2852936"/>
              <a:ext cx="432048" cy="659105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ZoneTexte 41"/>
            <p:cNvSpPr txBox="1"/>
            <p:nvPr/>
          </p:nvSpPr>
          <p:spPr>
            <a:xfrm>
              <a:off x="7020272" y="3140968"/>
              <a:ext cx="36004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000" i="1" dirty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E</a:t>
              </a:r>
            </a:p>
          </p:txBody>
        </p:sp>
        <p:sp>
          <p:nvSpPr>
            <p:cNvPr id="43" name="ZoneTexte 42"/>
            <p:cNvSpPr txBox="1"/>
            <p:nvPr/>
          </p:nvSpPr>
          <p:spPr>
            <a:xfrm rot="3047386">
              <a:off x="6325596" y="3192554"/>
              <a:ext cx="6923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i="1" dirty="0" smtClean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rPr>
                <a:t>1-p</a:t>
              </a:r>
              <a:endParaRPr lang="fr-FR" sz="2000" i="1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endParaRPr>
            </a:p>
          </p:txBody>
        </p:sp>
      </p:grpSp>
      <p:grpSp>
        <p:nvGrpSpPr>
          <p:cNvPr id="77" name="Groupe 76"/>
          <p:cNvGrpSpPr/>
          <p:nvPr/>
        </p:nvGrpSpPr>
        <p:grpSpPr>
          <a:xfrm>
            <a:off x="1939954" y="2852936"/>
            <a:ext cx="1551926" cy="1605940"/>
            <a:chOff x="1939954" y="3645024"/>
            <a:chExt cx="1551926" cy="1605940"/>
          </a:xfrm>
        </p:grpSpPr>
        <p:grpSp>
          <p:nvGrpSpPr>
            <p:cNvPr id="66" name="Groupe 65"/>
            <p:cNvGrpSpPr/>
            <p:nvPr/>
          </p:nvGrpSpPr>
          <p:grpSpPr>
            <a:xfrm>
              <a:off x="1939954" y="4077072"/>
              <a:ext cx="687830" cy="648072"/>
              <a:chOff x="5900394" y="2586668"/>
              <a:chExt cx="687830" cy="648072"/>
            </a:xfrm>
          </p:grpSpPr>
          <p:sp>
            <p:nvSpPr>
              <p:cNvPr id="67" name="Ellipse 66"/>
              <p:cNvSpPr/>
              <p:nvPr/>
            </p:nvSpPr>
            <p:spPr>
              <a:xfrm>
                <a:off x="5900394" y="2586668"/>
                <a:ext cx="687830" cy="648072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8" name="ZoneTexte 67"/>
              <p:cNvSpPr txBox="1"/>
              <p:nvPr/>
            </p:nvSpPr>
            <p:spPr>
              <a:xfrm>
                <a:off x="5956277" y="2680742"/>
                <a:ext cx="57606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3000" dirty="0" smtClean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?</a:t>
                </a:r>
                <a:endParaRPr lang="fr-FR" sz="3000" dirty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</p:grpSp>
        <p:grpSp>
          <p:nvGrpSpPr>
            <p:cNvPr id="69" name="Groupe 68"/>
            <p:cNvGrpSpPr/>
            <p:nvPr/>
          </p:nvGrpSpPr>
          <p:grpSpPr>
            <a:xfrm>
              <a:off x="2535741" y="3645024"/>
              <a:ext cx="956139" cy="770022"/>
              <a:chOff x="6496181" y="2154922"/>
              <a:chExt cx="956139" cy="770022"/>
            </a:xfrm>
          </p:grpSpPr>
          <p:cxnSp>
            <p:nvCxnSpPr>
              <p:cNvPr id="70" name="Connecteur droit avec flèche 69"/>
              <p:cNvCxnSpPr/>
              <p:nvPr/>
            </p:nvCxnSpPr>
            <p:spPr>
              <a:xfrm flipV="1">
                <a:off x="6588224" y="2384944"/>
                <a:ext cx="540060" cy="540000"/>
              </a:xfrm>
              <a:prstGeom prst="straightConnector1">
                <a:avLst/>
              </a:prstGeom>
              <a:ln w="63500" cmpd="sng">
                <a:solidFill>
                  <a:schemeClr val="bg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ZoneTexte 70"/>
              <p:cNvSpPr txBox="1"/>
              <p:nvPr/>
            </p:nvSpPr>
            <p:spPr>
              <a:xfrm>
                <a:off x="7092280" y="2154922"/>
                <a:ext cx="36004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000" i="1" dirty="0" smtClean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S</a:t>
                </a:r>
                <a:endParaRPr lang="fr-FR" sz="3000" i="1" dirty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  <p:sp>
            <p:nvSpPr>
              <p:cNvPr id="72" name="ZoneTexte 71"/>
              <p:cNvSpPr txBox="1"/>
              <p:nvPr/>
            </p:nvSpPr>
            <p:spPr>
              <a:xfrm rot="18117700">
                <a:off x="6516216" y="2357264"/>
                <a:ext cx="3600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i="1" dirty="0" smtClean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p</a:t>
                </a:r>
                <a:endParaRPr lang="fr-FR" sz="2000" i="1" dirty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</p:grpSp>
        <p:grpSp>
          <p:nvGrpSpPr>
            <p:cNvPr id="73" name="Groupe 72"/>
            <p:cNvGrpSpPr/>
            <p:nvPr/>
          </p:nvGrpSpPr>
          <p:grpSpPr>
            <a:xfrm>
              <a:off x="2511289" y="4365104"/>
              <a:ext cx="908583" cy="885860"/>
              <a:chOff x="6471729" y="2852936"/>
              <a:chExt cx="908583" cy="885860"/>
            </a:xfrm>
          </p:grpSpPr>
          <p:cxnSp>
            <p:nvCxnSpPr>
              <p:cNvPr id="74" name="Connecteur droit avec flèche 73"/>
              <p:cNvCxnSpPr/>
              <p:nvPr/>
            </p:nvCxnSpPr>
            <p:spPr>
              <a:xfrm>
                <a:off x="6588224" y="2852936"/>
                <a:ext cx="432048" cy="659105"/>
              </a:xfrm>
              <a:prstGeom prst="straightConnector1">
                <a:avLst/>
              </a:prstGeom>
              <a:ln w="63500">
                <a:solidFill>
                  <a:schemeClr val="bg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ZoneTexte 74"/>
              <p:cNvSpPr txBox="1"/>
              <p:nvPr/>
            </p:nvSpPr>
            <p:spPr>
              <a:xfrm>
                <a:off x="7020272" y="3140968"/>
                <a:ext cx="36004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000" i="1" dirty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E</a:t>
                </a:r>
              </a:p>
            </p:txBody>
          </p:sp>
          <p:sp>
            <p:nvSpPr>
              <p:cNvPr id="76" name="ZoneTexte 75"/>
              <p:cNvSpPr txBox="1"/>
              <p:nvPr/>
            </p:nvSpPr>
            <p:spPr>
              <a:xfrm rot="3047386">
                <a:off x="6325596" y="3192554"/>
                <a:ext cx="6923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i="1" dirty="0" smtClean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1-p</a:t>
                </a:r>
                <a:endParaRPr lang="fr-FR" sz="2000" i="1" dirty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ZoneTexte 78"/>
              <p:cNvSpPr txBox="1"/>
              <p:nvPr/>
            </p:nvSpPr>
            <p:spPr>
              <a:xfrm>
                <a:off x="4283968" y="3284984"/>
                <a:ext cx="4248472" cy="1366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15000"/>
                  </a:lnSpc>
                  <a:defRPr/>
                </a:pPr>
                <a:r>
                  <a:rPr lang="fr-FR" dirty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O</a:t>
                </a:r>
                <a:r>
                  <a:rPr lang="fr-FR" dirty="0" smtClean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n dit que la </a:t>
                </a:r>
                <a:r>
                  <a:rPr lang="fr-FR" dirty="0" err="1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v.a</a:t>
                </a:r>
                <a:r>
                  <a:rPr lang="fr-FR" dirty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. </a:t>
                </a:r>
                <a14:m>
                  <m:oMath xmlns:m="http://schemas.openxmlformats.org/officeDocument/2006/math">
                    <m:r>
                      <a:rPr lang="fr-FR" b="0" i="1">
                        <a:solidFill>
                          <a:schemeClr val="bg1"/>
                        </a:solidFill>
                        <a:latin typeface="Cambria Math"/>
                      </a:rPr>
                      <m:t>𝑋</m:t>
                    </m:r>
                  </m:oMath>
                </a14:m>
                <a:r>
                  <a:rPr lang="fr-FR" dirty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, qui </a:t>
                </a:r>
                <a:r>
                  <a:rPr lang="fr-FR" dirty="0" smtClean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compte le nombre </a:t>
                </a:r>
                <a:r>
                  <a:rPr lang="fr-FR" dirty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de succès </a:t>
                </a:r>
                <a:r>
                  <a:rPr lang="fr-FR" dirty="0" smtClean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obtenus sur les </a:t>
                </a:r>
                <a:r>
                  <a:rPr lang="fr-FR" i="1" dirty="0" smtClean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n</a:t>
                </a:r>
                <a:r>
                  <a:rPr lang="fr-FR" dirty="0" smtClean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 résultats, </a:t>
                </a:r>
                <a:r>
                  <a:rPr lang="fr-FR" dirty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suit une</a:t>
                </a:r>
                <a:r>
                  <a:rPr lang="fr-FR" b="1" dirty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 loi Binomiale de paramètres </a:t>
                </a:r>
                <a14:m>
                  <m:oMath xmlns:m="http://schemas.openxmlformats.org/officeDocument/2006/math">
                    <m:r>
                      <a:rPr lang="fr-FR" b="1" i="0" smtClean="0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  <m:r>
                      <a:rPr lang="fr-FR" b="1" i="1">
                        <a:solidFill>
                          <a:schemeClr val="bg1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fr-FR" b="1" dirty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 et </a:t>
                </a:r>
                <a14:m>
                  <m:oMath xmlns:m="http://schemas.openxmlformats.org/officeDocument/2006/math">
                    <m:r>
                      <a:rPr lang="fr-FR" b="1" i="1">
                        <a:solidFill>
                          <a:schemeClr val="bg1"/>
                        </a:solidFill>
                        <a:latin typeface="Cambria Math"/>
                      </a:rPr>
                      <m:t>𝒑</m:t>
                    </m:r>
                  </m:oMath>
                </a14:m>
                <a:r>
                  <a:rPr lang="fr-FR" b="1" dirty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, </a:t>
                </a:r>
                <a:r>
                  <a:rPr lang="fr-FR" dirty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notée</a:t>
                </a:r>
                <a:r>
                  <a:rPr lang="fr-FR" b="1" dirty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 </a:t>
                </a:r>
                <a:r>
                  <a:rPr lang="fr-FR" b="1" i="1" dirty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B</a:t>
                </a:r>
                <a14:m>
                  <m:oMath xmlns:m="http://schemas.openxmlformats.org/officeDocument/2006/math">
                    <m:r>
                      <a:rPr lang="fr-FR" b="1" i="1">
                        <a:solidFill>
                          <a:schemeClr val="bg1"/>
                        </a:solidFill>
                        <a:latin typeface="Cambria Math"/>
                      </a:rPr>
                      <m:t> (</m:t>
                    </m:r>
                    <m:r>
                      <a:rPr lang="fr-FR" b="1" i="1">
                        <a:solidFill>
                          <a:schemeClr val="bg1"/>
                        </a:solidFill>
                        <a:latin typeface="Cambria Math"/>
                      </a:rPr>
                      <m:t>𝒏</m:t>
                    </m:r>
                    <m:r>
                      <a:rPr lang="fr-FR" b="1" i="1">
                        <a:solidFill>
                          <a:schemeClr val="bg1"/>
                        </a:solidFill>
                        <a:latin typeface="Cambria Math"/>
                      </a:rPr>
                      <m:t>;</m:t>
                    </m:r>
                    <m:r>
                      <a:rPr lang="fr-FR" b="1" i="1">
                        <a:solidFill>
                          <a:schemeClr val="bg1"/>
                        </a:solidFill>
                        <a:latin typeface="Cambria Math"/>
                      </a:rPr>
                      <m:t>𝒑</m:t>
                    </m:r>
                    <m:r>
                      <a:rPr lang="fr-FR" b="1" i="1">
                        <a:solidFill>
                          <a:schemeClr val="bg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fr-FR" b="1" i="1" dirty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.</a:t>
                </a:r>
              </a:p>
            </p:txBody>
          </p:sp>
        </mc:Choice>
        <mc:Fallback xmlns="">
          <p:sp>
            <p:nvSpPr>
              <p:cNvPr id="79" name="ZoneTexte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3284984"/>
                <a:ext cx="4248472" cy="1366528"/>
              </a:xfrm>
              <a:prstGeom prst="rect">
                <a:avLst/>
              </a:prstGeom>
              <a:blipFill rotWithShape="1">
                <a:blip r:embed="rId5"/>
                <a:stretch>
                  <a:fillRect l="-1291" r="-1148" b="-625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ZoneTexte 79"/>
              <p:cNvSpPr txBox="1"/>
              <p:nvPr/>
            </p:nvSpPr>
            <p:spPr>
              <a:xfrm>
                <a:off x="1403648" y="4005064"/>
                <a:ext cx="2484276" cy="1040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fr-FR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                                    </m:t>
                              </m:r>
                            </m:e>
                          </m:groupChr>
                        </m:e>
                        <m:lim>
                          <m:eqArr>
                            <m:eqArrPr>
                              <m:ctrlPr>
                                <a:rPr lang="fr-FR" b="1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fr-FR" b="1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fr-FR" b="1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𝒏</m:t>
                              </m:r>
                              <m:r>
                                <a:rPr lang="fr-FR" b="1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fr-FR" b="1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𝒇𝒐𝒊𝒔</m:t>
                              </m:r>
                            </m:e>
                            <m:e>
                              <m:r>
                                <a:rPr lang="fr-FR" b="1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𝒄𝒐𝒏𝒅𝒊𝒕𝒊𝒐𝒏𝒔</m:t>
                              </m:r>
                              <m:r>
                                <a:rPr lang="fr-FR" b="1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 </m:t>
                              </m:r>
                              <m:r>
                                <a:rPr lang="fr-FR" b="1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𝒊𝒏𝒅</m:t>
                              </m:r>
                              <m:r>
                                <a:rPr lang="fr-FR" b="1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é</m:t>
                              </m:r>
                              <m:r>
                                <a:rPr lang="fr-FR" b="1" i="1" dirty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𝒑𝒆𝒏𝒅𝒂𝒏𝒕𝒆𝒔</m:t>
                              </m:r>
                            </m:e>
                            <m:e/>
                          </m:eqArr>
                        </m:lim>
                      </m:limLow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0" name="ZoneTexte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4005064"/>
                <a:ext cx="2484276" cy="104047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ZoneTexte 81"/>
              <p:cNvSpPr txBox="1"/>
              <p:nvPr/>
            </p:nvSpPr>
            <p:spPr>
              <a:xfrm>
                <a:off x="3707904" y="257017"/>
                <a:ext cx="4320480" cy="1587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"/>
                        <m:endChr m:val="}"/>
                        <m:ctrlPr>
                          <a:rPr lang="fr-FR" sz="14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14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eqArrPr>
                          <m:e/>
                          <m:e/>
                          <m:e/>
                          <m:e/>
                          <m:e/>
                          <m:e/>
                        </m:eqArr>
                      </m:e>
                    </m:d>
                  </m:oMath>
                </a14:m>
                <a:r>
                  <a:rPr lang="fr-FR" sz="1400" b="1" dirty="0">
                    <a:solidFill>
                      <a:schemeClr val="bg1"/>
                    </a:solidFill>
                  </a:rPr>
                  <a:t> </a:t>
                </a:r>
                <a:r>
                  <a:rPr lang="fr-FR" sz="2000" b="1" dirty="0">
                    <a:solidFill>
                      <a:schemeClr val="bg1"/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épreuve de Bernoulli de paramètre </a:t>
                </a:r>
                <a14:m>
                  <m:oMath xmlns:m="http://schemas.openxmlformats.org/officeDocument/2006/math">
                    <m:r>
                      <a:rPr lang="fr-FR" sz="2000" b="1" i="1">
                        <a:solidFill>
                          <a:schemeClr val="bg1"/>
                        </a:solidFill>
                        <a:latin typeface="Cambria Math"/>
                      </a:rPr>
                      <m:t>𝐩</m:t>
                    </m:r>
                  </m:oMath>
                </a14:m>
                <a:endParaRPr lang="fr-FR" sz="2000" b="1" dirty="0">
                  <a:solidFill>
                    <a:schemeClr val="bg1"/>
                  </a:solidFill>
                  <a:latin typeface="Andalus" panose="02020603050405020304" pitchFamily="18" charset="-78"/>
                  <a:ea typeface="Calibri"/>
                  <a:cs typeface="Andalus" panose="02020603050405020304" pitchFamily="18" charset="-78"/>
                </a:endParaRPr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82" name="ZoneTexte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257017"/>
                <a:ext cx="4320480" cy="158780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7" name="Tableau 3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23908726"/>
                  </p:ext>
                </p:extLst>
              </p:nvPr>
            </p:nvGraphicFramePr>
            <p:xfrm>
              <a:off x="1403648" y="5877272"/>
              <a:ext cx="6408712" cy="957414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1149800"/>
                    <a:gridCol w="5258912"/>
                  </a:tblGrid>
                  <a:tr h="957414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 dirty="0">
                              <a:effectLst/>
                            </a:rPr>
                            <a:t> </a:t>
                          </a:r>
                        </a:p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Propriétés</a:t>
                          </a:r>
                          <a:endParaRPr lang="fr-FR" sz="1800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fr-FR" sz="1000" dirty="0" smtClean="0">
                            <a:effectLst/>
                          </a:endParaRPr>
                        </a:p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 b="0" dirty="0" smtClean="0"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Si </a:t>
                          </a:r>
                          <a14:m>
                            <m:oMath xmlns:m="http://schemas.openxmlformats.org/officeDocument/2006/math">
                              <m:r>
                                <a:rPr lang="fr-FR" sz="1800" b="0" i="1">
                                  <a:latin typeface="Cambria Math"/>
                                </a:rPr>
                                <m:t>𝑋</m:t>
                              </m:r>
                              <m:r>
                                <a:rPr lang="fr-FR" sz="1800" b="0" i="1">
                                  <a:latin typeface="Cambria Math"/>
                                </a:rPr>
                                <m:t> ~ </m:t>
                              </m:r>
                            </m:oMath>
                          </a14:m>
                          <a:r>
                            <a:rPr lang="fr-FR" sz="1800" b="0" dirty="0"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B</a:t>
                          </a:r>
                          <a14:m>
                            <m:oMath xmlns:m="http://schemas.openxmlformats.org/officeDocument/2006/math">
                              <m:r>
                                <a:rPr lang="fr-FR" sz="1800" b="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fr-FR" sz="1800" b="0" i="1">
                                  <a:latin typeface="Cambria Math"/>
                                </a:rPr>
                                <m:t>𝑝</m:t>
                              </m:r>
                              <m:r>
                                <a:rPr lang="fr-FR" sz="1800" b="0" i="1">
                                  <a:latin typeface="Cambria Math"/>
                                </a:rPr>
                                <m:t>)</m:t>
                              </m:r>
                            </m:oMath>
                          </a14:m>
                          <a:r>
                            <a:rPr lang="fr-FR" sz="1800" b="0" dirty="0"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, alors </a:t>
                          </a:r>
                          <a14:m>
                            <m:oMath xmlns:m="http://schemas.openxmlformats.org/officeDocument/2006/math">
                              <m:r>
                                <a:rPr lang="fr-FR" sz="1800" b="0" i="1">
                                  <a:latin typeface="Cambria Math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fr-FR" sz="1800" b="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fr-FR" sz="1800" b="0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</m:d>
                              <m:r>
                                <a:rPr lang="fr-FR" sz="1800" b="0" i="1">
                                  <a:latin typeface="Cambria Math"/>
                                </a:rPr>
                                <m:t>=</m:t>
                              </m:r>
                              <m:r>
                                <a:rPr lang="fr-FR" sz="1800" b="0" i="1">
                                  <a:latin typeface="Cambria Math"/>
                                </a:rPr>
                                <m:t>𝑝</m:t>
                              </m:r>
                            </m:oMath>
                          </a14:m>
                          <a:r>
                            <a:rPr lang="fr-FR" sz="1800" b="0" dirty="0"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 et </a:t>
                          </a:r>
                          <a14:m>
                            <m:oMath xmlns:m="http://schemas.openxmlformats.org/officeDocument/2006/math">
                              <m:r>
                                <a:rPr lang="fr-FR" sz="1800" b="0" i="1">
                                  <a:latin typeface="Cambria Math"/>
                                </a:rPr>
                                <m:t>𝑉</m:t>
                              </m:r>
                              <m:d>
                                <m:dPr>
                                  <m:ctrlPr>
                                    <a:rPr lang="fr-FR" sz="1800" b="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fr-FR" sz="1800" b="0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</m:d>
                              <m:r>
                                <a:rPr lang="fr-FR" sz="1800" b="0" i="1">
                                  <a:latin typeface="Cambria Math"/>
                                </a:rPr>
                                <m:t>=</m:t>
                              </m:r>
                              <m:r>
                                <a:rPr lang="fr-FR" sz="1800" b="0" i="1">
                                  <a:latin typeface="Cambria Math"/>
                                </a:rPr>
                                <m:t>𝑝</m:t>
                              </m:r>
                              <m:r>
                                <a:rPr lang="fr-FR" sz="1800" b="0" i="1">
                                  <a:latin typeface="Cambria Math"/>
                                </a:rPr>
                                <m:t>(1−</m:t>
                              </m:r>
                              <m:r>
                                <a:rPr lang="fr-FR" sz="1800" b="0" i="1">
                                  <a:latin typeface="Cambria Math"/>
                                </a:rPr>
                                <m:t>𝑝</m:t>
                              </m:r>
                              <m:r>
                                <a:rPr lang="fr-FR" sz="1800" b="0" i="1">
                                  <a:latin typeface="Cambria Math"/>
                                </a:rPr>
                                <m:t>)</m:t>
                              </m:r>
                            </m:oMath>
                          </a14:m>
                          <a:endParaRPr lang="fr-FR" sz="1800" b="0" dirty="0" smtClean="0">
                            <a:latin typeface="Andalus" panose="02020603050405020304" pitchFamily="18" charset="-78"/>
                            <a:cs typeface="Andalus" panose="02020603050405020304" pitchFamily="18" charset="-78"/>
                          </a:endParaRPr>
                        </a:p>
                        <a:p>
                          <a:r>
                            <a:rPr lang="fr-FR" sz="1800" b="0" dirty="0" smtClean="0"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Si </a:t>
                          </a:r>
                          <a14:m>
                            <m:oMath xmlns:m="http://schemas.openxmlformats.org/officeDocument/2006/math">
                              <m:r>
                                <a:rPr lang="fr-FR" sz="1800" b="0" i="1">
                                  <a:latin typeface="Cambria Math"/>
                                </a:rPr>
                                <m:t>𝑋</m:t>
                              </m:r>
                              <m:r>
                                <a:rPr lang="fr-FR" sz="1800" b="0" i="1">
                                  <a:latin typeface="Cambria Math"/>
                                </a:rPr>
                                <m:t> ~ </m:t>
                              </m:r>
                            </m:oMath>
                          </a14:m>
                          <a:r>
                            <a:rPr lang="fr-FR" sz="1800" b="0" dirty="0"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B</a:t>
                          </a:r>
                          <a14:m>
                            <m:oMath xmlns:m="http://schemas.openxmlformats.org/officeDocument/2006/math">
                              <m:r>
                                <a:rPr lang="fr-FR" sz="1800" b="0" i="1">
                                  <a:latin typeface="Cambria Math"/>
                                </a:rPr>
                                <m:t> (</m:t>
                              </m:r>
                              <m:r>
                                <a:rPr lang="fr-FR" sz="1800" b="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fr-FR" sz="1800" b="0" i="1">
                                  <a:latin typeface="Cambria Math"/>
                                </a:rPr>
                                <m:t>;</m:t>
                              </m:r>
                              <m:r>
                                <a:rPr lang="fr-FR" sz="1800" b="0" i="1">
                                  <a:latin typeface="Cambria Math"/>
                                </a:rPr>
                                <m:t>𝑝</m:t>
                              </m:r>
                              <m:r>
                                <a:rPr lang="fr-FR" sz="1800" b="0" i="1">
                                  <a:latin typeface="Cambria Math"/>
                                </a:rPr>
                                <m:t>)</m:t>
                              </m:r>
                            </m:oMath>
                          </a14:m>
                          <a:r>
                            <a:rPr lang="fr-FR" sz="1800" b="0" dirty="0"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, alors </a:t>
                          </a:r>
                          <a14:m>
                            <m:oMath xmlns:m="http://schemas.openxmlformats.org/officeDocument/2006/math">
                              <m:r>
                                <a:rPr lang="fr-FR" sz="1800" b="0" i="1">
                                  <a:latin typeface="Cambria Math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fr-FR" sz="1800" b="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fr-FR" sz="1800" b="0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</m:d>
                              <m:r>
                                <a:rPr lang="fr-FR" sz="1800" b="0" i="1">
                                  <a:latin typeface="Cambria Math"/>
                                </a:rPr>
                                <m:t>=</m:t>
                              </m:r>
                              <m:r>
                                <a:rPr lang="fr-FR" sz="1800" b="0" i="1">
                                  <a:latin typeface="Cambria Math"/>
                                </a:rPr>
                                <m:t>𝑛𝑝</m:t>
                              </m:r>
                            </m:oMath>
                          </a14:m>
                          <a:r>
                            <a:rPr lang="fr-FR" sz="1800" b="0" dirty="0"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 et </a:t>
                          </a:r>
                          <a14:m>
                            <m:oMath xmlns:m="http://schemas.openxmlformats.org/officeDocument/2006/math">
                              <m:r>
                                <a:rPr lang="fr-FR" sz="1800" b="0" i="1">
                                  <a:latin typeface="Cambria Math"/>
                                </a:rPr>
                                <m:t>𝑉</m:t>
                              </m:r>
                              <m:d>
                                <m:dPr>
                                  <m:ctrlPr>
                                    <a:rPr lang="fr-FR" sz="1800" b="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fr-FR" sz="1800" b="0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</m:d>
                              <m:r>
                                <a:rPr lang="fr-FR" sz="1800" b="0" i="1">
                                  <a:latin typeface="Cambria Math"/>
                                </a:rPr>
                                <m:t>=</m:t>
                              </m:r>
                              <m:r>
                                <a:rPr lang="fr-FR" sz="1800" b="0" i="1">
                                  <a:latin typeface="Cambria Math"/>
                                </a:rPr>
                                <m:t>𝑛𝑝</m:t>
                              </m:r>
                              <m:r>
                                <a:rPr lang="fr-FR" sz="1800" b="0" i="1">
                                  <a:latin typeface="Cambria Math"/>
                                </a:rPr>
                                <m:t>(1−</m:t>
                              </m:r>
                              <m:r>
                                <a:rPr lang="fr-FR" sz="1800" b="0" i="1">
                                  <a:latin typeface="Cambria Math"/>
                                </a:rPr>
                                <m:t>𝑝</m:t>
                              </m:r>
                              <m:r>
                                <a:rPr lang="fr-FR" sz="1800" b="0" i="1">
                                  <a:latin typeface="Cambria Math"/>
                                </a:rPr>
                                <m:t>)</m:t>
                              </m:r>
                            </m:oMath>
                          </a14:m>
                          <a:endParaRPr lang="fr-FR" sz="1800" b="0" dirty="0" smtClean="0">
                            <a:effectLst/>
                            <a:latin typeface="Andalus" panose="02020603050405020304" pitchFamily="18" charset="-78"/>
                            <a:cs typeface="Andalus" panose="02020603050405020304" pitchFamily="18" charset="-78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7" name="Tableau 3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23908726"/>
                  </p:ext>
                </p:extLst>
              </p:nvPr>
            </p:nvGraphicFramePr>
            <p:xfrm>
              <a:off x="1403648" y="5877272"/>
              <a:ext cx="6408712" cy="957414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1149800"/>
                    <a:gridCol w="5258912"/>
                  </a:tblGrid>
                  <a:tr h="957414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 dirty="0">
                              <a:effectLst/>
                            </a:rPr>
                            <a:t> </a:t>
                          </a:r>
                        </a:p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1800" dirty="0" smtClean="0"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Propriétés</a:t>
                          </a:r>
                          <a:endParaRPr lang="fr-FR" sz="1800" dirty="0">
                            <a:effectLst/>
                            <a:latin typeface="Calibri"/>
                            <a:ea typeface="Calibri"/>
                            <a:cs typeface="Arial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>
                        <a:blipFill rotWithShape="1">
                          <a:blip r:embed="rId8"/>
                          <a:stretch>
                            <a:fillRect l="-21900" b="-63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0152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79" grpId="0"/>
      <p:bldP spid="80" grpId="0"/>
      <p:bldP spid="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404665"/>
                <a:ext cx="5472608" cy="295232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fr-FR" sz="2800" b="1" u="sng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Exercice </a:t>
                </a:r>
                <a:r>
                  <a:rPr lang="fr-FR" sz="2800" b="1" u="sng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3 :</a:t>
                </a:r>
                <a:endParaRPr lang="fr-FR" sz="2800" dirty="0"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  <a:p>
                <a:pPr marL="0" indent="0">
                  <a:buNone/>
                </a:pPr>
                <a:r>
                  <a:rPr lang="fr-FR" sz="2800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On suppose que le pourcentage moyen de </a:t>
                </a:r>
                <a:r>
                  <a:rPr lang="fr-FR" sz="2800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gauchers </a:t>
                </a:r>
                <a:r>
                  <a:rPr lang="fr-FR" sz="2800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est de 1%. </a:t>
                </a:r>
                <a:endParaRPr lang="fr-FR" sz="2800" dirty="0" smtClean="0"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  <a:p>
                <a:pPr marL="0" indent="0">
                  <a:buNone/>
                </a:pPr>
                <a:r>
                  <a:rPr lang="fr-FR" sz="2800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Soit </a:t>
                </a:r>
                <a14:m>
                  <m:oMath xmlns:m="http://schemas.openxmlformats.org/officeDocument/2006/math">
                    <m:r>
                      <a:rPr lang="fr-FR" sz="2800">
                        <a:latin typeface="Cambria Math"/>
                      </a:rPr>
                      <m:t>𝑋</m:t>
                    </m:r>
                  </m:oMath>
                </a14:m>
                <a:r>
                  <a:rPr lang="fr-FR" sz="2800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 la variable aléatoire prenant comme valeurs le nombre de gauchers dans un échantillon de 200 personnes choisies au hasard.</a:t>
                </a:r>
              </a:p>
              <a:p>
                <a:pPr marL="0" indent="0">
                  <a:buNone/>
                </a:pPr>
                <a:endParaRPr lang="fr-FR" dirty="0"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404665"/>
                <a:ext cx="5472608" cy="2952328"/>
              </a:xfrm>
              <a:blipFill rotWithShape="1">
                <a:blip r:embed="rId2"/>
                <a:stretch>
                  <a:fillRect l="-2227" t="-3299" b="-577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251520" y="3645024"/>
                <a:ext cx="7848872" cy="25237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fr-FR" sz="2800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Déterminer la loi de </a:t>
                </a:r>
                <a14:m>
                  <m:oMath xmlns:m="http://schemas.openxmlformats.org/officeDocument/2006/math">
                    <m:r>
                      <a:rPr lang="fr-FR" sz="2800">
                        <a:latin typeface="Cambria Math"/>
                      </a:rPr>
                      <m:t>𝑋</m:t>
                    </m:r>
                  </m:oMath>
                </a14:m>
                <a:r>
                  <a:rPr lang="fr-FR" sz="2800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fr-FR" sz="2800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En </a:t>
                </a:r>
                <a:r>
                  <a:rPr lang="fr-FR" sz="2800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utilisant une approximation </a:t>
                </a:r>
                <a:r>
                  <a:rPr lang="fr-FR" sz="2800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convenable, quelle </a:t>
                </a:r>
                <a:r>
                  <a:rPr lang="fr-FR" sz="2800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est la probabilité pour qu’il y ait : </a:t>
                </a:r>
                <a:endParaRPr lang="fr-FR" sz="2800" dirty="0" smtClean="0"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fr-FR" sz="2800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exactement 7 gauchers </a:t>
                </a:r>
                <a:endParaRPr lang="fr-FR" sz="2800" dirty="0" smtClean="0"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fr-FR" sz="2800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moins </a:t>
                </a:r>
                <a:r>
                  <a:rPr lang="fr-FR" sz="2800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de 4 </a:t>
                </a:r>
                <a:r>
                  <a:rPr lang="fr-FR" sz="2800" dirty="0" smtClean="0">
                    <a:latin typeface="Andalus" panose="02020603050405020304" pitchFamily="18" charset="-78"/>
                    <a:cs typeface="Andalus" panose="02020603050405020304" pitchFamily="18" charset="-78"/>
                  </a:rPr>
                  <a:t>gauchers ? </a:t>
                </a:r>
                <a:endParaRPr lang="fr-FR" sz="2800" dirty="0"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645024"/>
                <a:ext cx="7848872" cy="2523768"/>
              </a:xfrm>
              <a:prstGeom prst="rect">
                <a:avLst/>
              </a:prstGeom>
              <a:blipFill rotWithShape="1">
                <a:blip r:embed="rId3"/>
                <a:stretch>
                  <a:fillRect l="-2252" t="-6522" r="-264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La science a enfin identifié l'ADN des gauchers | LC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836712"/>
            <a:ext cx="3132000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lèche gauche 6">
            <a:hlinkClick r:id="rId5" action="ppaction://hlinksldjump"/>
          </p:cNvPr>
          <p:cNvSpPr/>
          <p:nvPr/>
        </p:nvSpPr>
        <p:spPr>
          <a:xfrm>
            <a:off x="7020272" y="6021288"/>
            <a:ext cx="864096" cy="432048"/>
          </a:xfrm>
          <a:prstGeom prst="leftArrow">
            <a:avLst/>
          </a:prstGeom>
          <a:blipFill>
            <a:blip r:embed="rId6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Sol P.1</a:t>
            </a:r>
            <a:endParaRPr lang="fr-FR" sz="1200" dirty="0"/>
          </a:p>
        </p:txBody>
      </p:sp>
      <p:sp>
        <p:nvSpPr>
          <p:cNvPr id="8" name="Flèche gauche 7">
            <a:hlinkClick r:id="rId7" action="ppaction://hlinksldjump"/>
          </p:cNvPr>
          <p:cNvSpPr/>
          <p:nvPr/>
        </p:nvSpPr>
        <p:spPr>
          <a:xfrm>
            <a:off x="7020272" y="6309320"/>
            <a:ext cx="864096" cy="432048"/>
          </a:xfrm>
          <a:prstGeom prst="leftArrow">
            <a:avLst/>
          </a:prstGeom>
          <a:blipFill>
            <a:blip r:embed="rId6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Sol P.2</a:t>
            </a:r>
            <a:endParaRPr lang="fr-FR" sz="1200" dirty="0"/>
          </a:p>
        </p:txBody>
      </p:sp>
      <p:sp>
        <p:nvSpPr>
          <p:cNvPr id="9" name="Flèche droite 8">
            <a:hlinkClick r:id="rId8" action="ppaction://hlinksldjump"/>
          </p:cNvPr>
          <p:cNvSpPr/>
          <p:nvPr/>
        </p:nvSpPr>
        <p:spPr>
          <a:xfrm>
            <a:off x="7956376" y="6165352"/>
            <a:ext cx="864096" cy="432000"/>
          </a:xfrm>
          <a:prstGeom prst="rightArrow">
            <a:avLst/>
          </a:prstGeom>
          <a:blipFill>
            <a:blip r:embed="rId6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Rappel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41937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14758</TotalTime>
  <Words>1267</Words>
  <Application>Microsoft Office PowerPoint</Application>
  <PresentationFormat>Affichage à l'écran (4:3)</PresentationFormat>
  <Paragraphs>195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Présentation PowerPoint</vt:lpstr>
      <vt:lpstr>Exercice 1 Un étudiant passant un orale de mathématiques choisit dans une urne 5 enveloppes contenant chacune une question à traiter. Il y a dans l’urne, au total, 12 questions de statistique et 8 d’analyse.   On appelle X  : le nombre de questions de statistique qu’il a tirées. </vt:lpstr>
      <vt:lpstr>Présentation PowerPoint</vt:lpstr>
      <vt:lpstr>Présentation PowerPoint</vt:lpstr>
      <vt:lpstr> Exercice 2 :  Un pépiniériste conditionne des bulbes de fleurs .On conviendra qu’un bulbe germe s’il donne naissance à une plante qui fleurit. On considère que le pépiniériste dispose d’un très grand nombre de bulbes et que la probabilité qu’un bulbe germe est de 0,83.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Exercice Afin de mener une expérimentation de pharmacologie animale, on tire au hasard 2 comprimés dans un pot opaque qui contient 7 indiscernables au toucher. Parmi ces comprimés, 1 est sans principe actif (excipients seuls), 2 sont dosés à 100 mg de principe actif, 2 sont dosés à 200 mg et les 2 derniers à 300 mg. Les 2 comprimés tirés sont administrés à un animal donné, et l’on considère la variable aléatoire X : dose ingérée par l’animal. </dc:title>
  <dc:creator>mimouna</dc:creator>
  <cp:lastModifiedBy>mimouna</cp:lastModifiedBy>
  <cp:revision>123</cp:revision>
  <dcterms:created xsi:type="dcterms:W3CDTF">2020-08-26T09:35:43Z</dcterms:created>
  <dcterms:modified xsi:type="dcterms:W3CDTF">2020-10-20T09:29:55Z</dcterms:modified>
</cp:coreProperties>
</file>